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embeddedFontLst>
    <p:embeddedFont>
      <p:font typeface="Century Schoolbook" panose="02040604050505020304" pitchFamily="18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iXrQgCe2NMfe9VePSh3688dTn8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9F261-BBB3-4FD0-BA47-A408262B5274}" v="1" dt="2024-11-18T12:46:25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5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customschemas.google.com/relationships/presentationmetadata" Target="metadata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go Kuusik" userId="790124b1-cd9c-46f5-b5ba-9687ae8da687" providerId="ADAL" clId="{74F9F261-BBB3-4FD0-BA47-A408262B5274}"/>
    <pc:docChg chg="custSel modSld">
      <pc:chgData name="Argo Kuusik" userId="790124b1-cd9c-46f5-b5ba-9687ae8da687" providerId="ADAL" clId="{74F9F261-BBB3-4FD0-BA47-A408262B5274}" dt="2024-11-18T16:00:44.048" v="30" actId="20577"/>
      <pc:docMkLst>
        <pc:docMk/>
      </pc:docMkLst>
      <pc:sldChg chg="modSp mod">
        <pc:chgData name="Argo Kuusik" userId="790124b1-cd9c-46f5-b5ba-9687ae8da687" providerId="ADAL" clId="{74F9F261-BBB3-4FD0-BA47-A408262B5274}" dt="2024-11-18T12:46:48.571" v="13" actId="20577"/>
        <pc:sldMkLst>
          <pc:docMk/>
          <pc:sldMk cId="0" sldId="257"/>
        </pc:sldMkLst>
        <pc:spChg chg="mod">
          <ac:chgData name="Argo Kuusik" userId="790124b1-cd9c-46f5-b5ba-9687ae8da687" providerId="ADAL" clId="{74F9F261-BBB3-4FD0-BA47-A408262B5274}" dt="2024-11-18T12:46:48.571" v="13" actId="20577"/>
          <ac:spMkLst>
            <pc:docMk/>
            <pc:sldMk cId="0" sldId="257"/>
            <ac:spMk id="63" creationId="{00000000-0000-0000-0000-000000000000}"/>
          </ac:spMkLst>
        </pc:spChg>
      </pc:sldChg>
      <pc:sldChg chg="modSp mod">
        <pc:chgData name="Argo Kuusik" userId="790124b1-cd9c-46f5-b5ba-9687ae8da687" providerId="ADAL" clId="{74F9F261-BBB3-4FD0-BA47-A408262B5274}" dt="2024-11-18T12:49:21.357" v="25" actId="207"/>
        <pc:sldMkLst>
          <pc:docMk/>
          <pc:sldMk cId="0" sldId="260"/>
        </pc:sldMkLst>
        <pc:spChg chg="mod">
          <ac:chgData name="Argo Kuusik" userId="790124b1-cd9c-46f5-b5ba-9687ae8da687" providerId="ADAL" clId="{74F9F261-BBB3-4FD0-BA47-A408262B5274}" dt="2024-11-18T12:49:21.357" v="25" actId="207"/>
          <ac:spMkLst>
            <pc:docMk/>
            <pc:sldMk cId="0" sldId="260"/>
            <ac:spMk id="82" creationId="{00000000-0000-0000-0000-000000000000}"/>
          </ac:spMkLst>
        </pc:spChg>
      </pc:sldChg>
      <pc:sldChg chg="modSp mod">
        <pc:chgData name="Argo Kuusik" userId="790124b1-cd9c-46f5-b5ba-9687ae8da687" providerId="ADAL" clId="{74F9F261-BBB3-4FD0-BA47-A408262B5274}" dt="2024-11-18T16:00:44.048" v="30" actId="20577"/>
        <pc:sldMkLst>
          <pc:docMk/>
          <pc:sldMk cId="0" sldId="295"/>
        </pc:sldMkLst>
        <pc:spChg chg="mod">
          <ac:chgData name="Argo Kuusik" userId="790124b1-cd9c-46f5-b5ba-9687ae8da687" providerId="ADAL" clId="{74F9F261-BBB3-4FD0-BA47-A408262B5274}" dt="2024-11-18T16:00:44.048" v="30" actId="20577"/>
          <ac:spMkLst>
            <pc:docMk/>
            <pc:sldMk cId="0" sldId="295"/>
            <ac:spMk id="400" creationId="{00000000-0000-0000-0000-000000000000}"/>
          </ac:spMkLst>
        </pc:spChg>
      </pc:sldChg>
    </pc:docChg>
  </pc:docChgLst>
  <pc:docChgLst>
    <pc:chgData name="Argo Kuusik" userId="790124b1-cd9c-46f5-b5ba-9687ae8da687" providerId="ADAL" clId="{2D6F551F-5BF4-4C17-8B8A-198B6ADD9D67}"/>
    <pc:docChg chg="undo custSel modSld">
      <pc:chgData name="Argo Kuusik" userId="790124b1-cd9c-46f5-b5ba-9687ae8da687" providerId="ADAL" clId="{2D6F551F-5BF4-4C17-8B8A-198B6ADD9D67}" dt="2024-10-22T09:23:21.709" v="199" actId="20577"/>
      <pc:docMkLst>
        <pc:docMk/>
      </pc:docMkLst>
      <pc:sldChg chg="modSp mod">
        <pc:chgData name="Argo Kuusik" userId="790124b1-cd9c-46f5-b5ba-9687ae8da687" providerId="ADAL" clId="{2D6F551F-5BF4-4C17-8B8A-198B6ADD9D67}" dt="2024-10-15T18:11:46.552" v="12" actId="20577"/>
        <pc:sldMkLst>
          <pc:docMk/>
          <pc:sldMk cId="0" sldId="257"/>
        </pc:sldMkLst>
        <pc:spChg chg="mod">
          <ac:chgData name="Argo Kuusik" userId="790124b1-cd9c-46f5-b5ba-9687ae8da687" providerId="ADAL" clId="{2D6F551F-5BF4-4C17-8B8A-198B6ADD9D67}" dt="2024-10-15T18:10:10.239" v="2"/>
          <ac:spMkLst>
            <pc:docMk/>
            <pc:sldMk cId="0" sldId="257"/>
            <ac:spMk id="63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15T18:11:46.552" v="12" actId="20577"/>
          <ac:spMkLst>
            <pc:docMk/>
            <pc:sldMk cId="0" sldId="257"/>
            <ac:spMk id="64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15T18:12:40.968" v="17" actId="20577"/>
        <pc:sldMkLst>
          <pc:docMk/>
          <pc:sldMk cId="0" sldId="259"/>
        </pc:sldMkLst>
        <pc:spChg chg="mod">
          <ac:chgData name="Argo Kuusik" userId="790124b1-cd9c-46f5-b5ba-9687ae8da687" providerId="ADAL" clId="{2D6F551F-5BF4-4C17-8B8A-198B6ADD9D67}" dt="2024-10-15T18:12:40.968" v="17" actId="20577"/>
          <ac:spMkLst>
            <pc:docMk/>
            <pc:sldMk cId="0" sldId="259"/>
            <ac:spMk id="75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8:45:16.435" v="20" actId="113"/>
        <pc:sldMkLst>
          <pc:docMk/>
          <pc:sldMk cId="0" sldId="260"/>
        </pc:sldMkLst>
        <pc:spChg chg="mod">
          <ac:chgData name="Argo Kuusik" userId="790124b1-cd9c-46f5-b5ba-9687ae8da687" providerId="ADAL" clId="{2D6F551F-5BF4-4C17-8B8A-198B6ADD9D67}" dt="2024-10-22T08:44:59.969" v="19" actId="207"/>
          <ac:spMkLst>
            <pc:docMk/>
            <pc:sldMk cId="0" sldId="260"/>
            <ac:spMk id="82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8:45:16.435" v="20" actId="113"/>
          <ac:spMkLst>
            <pc:docMk/>
            <pc:sldMk cId="0" sldId="260"/>
            <ac:spMk id="83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8:53:06.547" v="93" actId="20577"/>
        <pc:sldMkLst>
          <pc:docMk/>
          <pc:sldMk cId="0" sldId="262"/>
        </pc:sldMkLst>
        <pc:spChg chg="mod">
          <ac:chgData name="Argo Kuusik" userId="790124b1-cd9c-46f5-b5ba-9687ae8da687" providerId="ADAL" clId="{2D6F551F-5BF4-4C17-8B8A-198B6ADD9D67}" dt="2024-10-22T08:53:06.547" v="93" actId="20577"/>
          <ac:spMkLst>
            <pc:docMk/>
            <pc:sldMk cId="0" sldId="262"/>
            <ac:spMk id="95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8:50:39.625" v="21" actId="113"/>
          <ac:spMkLst>
            <pc:docMk/>
            <pc:sldMk cId="0" sldId="262"/>
            <ac:spMk id="98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8:50:47.952" v="22" actId="113"/>
          <ac:spMkLst>
            <pc:docMk/>
            <pc:sldMk cId="0" sldId="262"/>
            <ac:spMk id="100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8:51:02.231" v="23" actId="113"/>
          <ac:spMkLst>
            <pc:docMk/>
            <pc:sldMk cId="0" sldId="262"/>
            <ac:spMk id="102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8:55:32.111" v="107" actId="113"/>
        <pc:sldMkLst>
          <pc:docMk/>
          <pc:sldMk cId="0" sldId="263"/>
        </pc:sldMkLst>
        <pc:spChg chg="mod">
          <ac:chgData name="Argo Kuusik" userId="790124b1-cd9c-46f5-b5ba-9687ae8da687" providerId="ADAL" clId="{2D6F551F-5BF4-4C17-8B8A-198B6ADD9D67}" dt="2024-10-22T08:54:01.617" v="104" actId="20577"/>
          <ac:spMkLst>
            <pc:docMk/>
            <pc:sldMk cId="0" sldId="263"/>
            <ac:spMk id="107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8:55:15.908" v="105" actId="113"/>
          <ac:spMkLst>
            <pc:docMk/>
            <pc:sldMk cId="0" sldId="263"/>
            <ac:spMk id="110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8:55:23.242" v="106" actId="113"/>
          <ac:spMkLst>
            <pc:docMk/>
            <pc:sldMk cId="0" sldId="263"/>
            <ac:spMk id="112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8:55:32.111" v="107" actId="113"/>
          <ac:spMkLst>
            <pc:docMk/>
            <pc:sldMk cId="0" sldId="263"/>
            <ac:spMk id="114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8:57:05.685" v="113" actId="113"/>
        <pc:sldMkLst>
          <pc:docMk/>
          <pc:sldMk cId="0" sldId="266"/>
        </pc:sldMkLst>
        <pc:spChg chg="mod">
          <ac:chgData name="Argo Kuusik" userId="790124b1-cd9c-46f5-b5ba-9687ae8da687" providerId="ADAL" clId="{2D6F551F-5BF4-4C17-8B8A-198B6ADD9D67}" dt="2024-10-22T08:57:05.685" v="113" actId="113"/>
          <ac:spMkLst>
            <pc:docMk/>
            <pc:sldMk cId="0" sldId="266"/>
            <ac:spMk id="132" creationId="{00000000-0000-0000-0000-000000000000}"/>
          </ac:spMkLst>
        </pc:spChg>
      </pc:sldChg>
      <pc:sldChg chg="modSp modNotes">
        <pc:chgData name="Argo Kuusik" userId="790124b1-cd9c-46f5-b5ba-9687ae8da687" providerId="ADAL" clId="{2D6F551F-5BF4-4C17-8B8A-198B6ADD9D67}" dt="2024-10-22T08:57:39.519" v="114"/>
        <pc:sldMkLst>
          <pc:docMk/>
          <pc:sldMk cId="0" sldId="268"/>
        </pc:sldMkLst>
        <pc:spChg chg="mod">
          <ac:chgData name="Argo Kuusik" userId="790124b1-cd9c-46f5-b5ba-9687ae8da687" providerId="ADAL" clId="{2D6F551F-5BF4-4C17-8B8A-198B6ADD9D67}" dt="2024-10-22T08:57:39.519" v="114"/>
          <ac:spMkLst>
            <pc:docMk/>
            <pc:sldMk cId="0" sldId="268"/>
            <ac:spMk id="151" creationId="{00000000-0000-0000-0000-000000000000}"/>
          </ac:spMkLst>
        </pc:spChg>
      </pc:sldChg>
      <pc:sldChg chg="modSp mod modNotes">
        <pc:chgData name="Argo Kuusik" userId="790124b1-cd9c-46f5-b5ba-9687ae8da687" providerId="ADAL" clId="{2D6F551F-5BF4-4C17-8B8A-198B6ADD9D67}" dt="2024-10-22T09:02:19.475" v="142" actId="113"/>
        <pc:sldMkLst>
          <pc:docMk/>
          <pc:sldMk cId="0" sldId="269"/>
        </pc:sldMkLst>
        <pc:spChg chg="mod">
          <ac:chgData name="Argo Kuusik" userId="790124b1-cd9c-46f5-b5ba-9687ae8da687" providerId="ADAL" clId="{2D6F551F-5BF4-4C17-8B8A-198B6ADD9D67}" dt="2024-10-22T09:01:12.587" v="126" actId="20577"/>
          <ac:spMkLst>
            <pc:docMk/>
            <pc:sldMk cId="0" sldId="269"/>
            <ac:spMk id="158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9:02:02.580" v="139" actId="12"/>
          <ac:spMkLst>
            <pc:docMk/>
            <pc:sldMk cId="0" sldId="269"/>
            <ac:spMk id="160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9:02:19.475" v="142" actId="113"/>
          <ac:spMkLst>
            <pc:docMk/>
            <pc:sldMk cId="0" sldId="269"/>
            <ac:spMk id="162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9:03:31.845" v="147" actId="113"/>
        <pc:sldMkLst>
          <pc:docMk/>
          <pc:sldMk cId="0" sldId="271"/>
        </pc:sldMkLst>
        <pc:spChg chg="mod">
          <ac:chgData name="Argo Kuusik" userId="790124b1-cd9c-46f5-b5ba-9687ae8da687" providerId="ADAL" clId="{2D6F551F-5BF4-4C17-8B8A-198B6ADD9D67}" dt="2024-10-22T09:03:10.858" v="143" actId="27636"/>
          <ac:spMkLst>
            <pc:docMk/>
            <pc:sldMk cId="0" sldId="271"/>
            <ac:spMk id="176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9:03:31.845" v="147" actId="113"/>
          <ac:spMkLst>
            <pc:docMk/>
            <pc:sldMk cId="0" sldId="271"/>
            <ac:spMk id="180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9:04:23.017" v="150" actId="207"/>
        <pc:sldMkLst>
          <pc:docMk/>
          <pc:sldMk cId="0" sldId="272"/>
        </pc:sldMkLst>
        <pc:spChg chg="mod">
          <ac:chgData name="Argo Kuusik" userId="790124b1-cd9c-46f5-b5ba-9687ae8da687" providerId="ADAL" clId="{2D6F551F-5BF4-4C17-8B8A-198B6ADD9D67}" dt="2024-10-22T09:04:23.017" v="150" actId="207"/>
          <ac:spMkLst>
            <pc:docMk/>
            <pc:sldMk cId="0" sldId="272"/>
            <ac:spMk id="187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9:04:56.207" v="152" actId="207"/>
        <pc:sldMkLst>
          <pc:docMk/>
          <pc:sldMk cId="0" sldId="273"/>
        </pc:sldMkLst>
        <pc:spChg chg="mod">
          <ac:chgData name="Argo Kuusik" userId="790124b1-cd9c-46f5-b5ba-9687ae8da687" providerId="ADAL" clId="{2D6F551F-5BF4-4C17-8B8A-198B6ADD9D67}" dt="2024-10-22T09:04:46.400" v="151" actId="207"/>
          <ac:spMkLst>
            <pc:docMk/>
            <pc:sldMk cId="0" sldId="273"/>
            <ac:spMk id="196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9:04:56.207" v="152" actId="207"/>
          <ac:spMkLst>
            <pc:docMk/>
            <pc:sldMk cId="0" sldId="273"/>
            <ac:spMk id="199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9:05:19.501" v="155" actId="20577"/>
        <pc:sldMkLst>
          <pc:docMk/>
          <pc:sldMk cId="0" sldId="274"/>
        </pc:sldMkLst>
        <pc:spChg chg="mod">
          <ac:chgData name="Argo Kuusik" userId="790124b1-cd9c-46f5-b5ba-9687ae8da687" providerId="ADAL" clId="{2D6F551F-5BF4-4C17-8B8A-198B6ADD9D67}" dt="2024-10-22T09:05:05.253" v="153" actId="27636"/>
          <ac:spMkLst>
            <pc:docMk/>
            <pc:sldMk cId="0" sldId="274"/>
            <ac:spMk id="204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9:05:19.501" v="155" actId="20577"/>
          <ac:spMkLst>
            <pc:docMk/>
            <pc:sldMk cId="0" sldId="274"/>
            <ac:spMk id="206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9:05:17.559" v="154" actId="20577"/>
          <ac:spMkLst>
            <pc:docMk/>
            <pc:sldMk cId="0" sldId="274"/>
            <ac:spMk id="208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9:06:01.745" v="158" actId="120"/>
        <pc:sldMkLst>
          <pc:docMk/>
          <pc:sldMk cId="0" sldId="275"/>
        </pc:sldMkLst>
        <pc:spChg chg="mod">
          <ac:chgData name="Argo Kuusik" userId="790124b1-cd9c-46f5-b5ba-9687ae8da687" providerId="ADAL" clId="{2D6F551F-5BF4-4C17-8B8A-198B6ADD9D67}" dt="2024-10-22T09:06:01.745" v="158" actId="120"/>
          <ac:spMkLst>
            <pc:docMk/>
            <pc:sldMk cId="0" sldId="275"/>
            <ac:spMk id="217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9:05:57.372" v="157" actId="120"/>
          <ac:spMkLst>
            <pc:docMk/>
            <pc:sldMk cId="0" sldId="275"/>
            <ac:spMk id="220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9:05:49.860" v="156" actId="120"/>
          <ac:spMkLst>
            <pc:docMk/>
            <pc:sldMk cId="0" sldId="275"/>
            <ac:spMk id="223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9:07:00.232" v="164" actId="14100"/>
        <pc:sldMkLst>
          <pc:docMk/>
          <pc:sldMk cId="0" sldId="278"/>
        </pc:sldMkLst>
        <pc:spChg chg="mod">
          <ac:chgData name="Argo Kuusik" userId="790124b1-cd9c-46f5-b5ba-9687ae8da687" providerId="ADAL" clId="{2D6F551F-5BF4-4C17-8B8A-198B6ADD9D67}" dt="2024-10-22T09:06:54.685" v="163" actId="14100"/>
          <ac:spMkLst>
            <pc:docMk/>
            <pc:sldMk cId="0" sldId="278"/>
            <ac:spMk id="250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9:07:00.232" v="164" actId="14100"/>
          <ac:spMkLst>
            <pc:docMk/>
            <pc:sldMk cId="0" sldId="278"/>
            <ac:spMk id="253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9:07:05.348" v="165" actId="27636"/>
        <pc:sldMkLst>
          <pc:docMk/>
          <pc:sldMk cId="0" sldId="279"/>
        </pc:sldMkLst>
        <pc:spChg chg="mod">
          <ac:chgData name="Argo Kuusik" userId="790124b1-cd9c-46f5-b5ba-9687ae8da687" providerId="ADAL" clId="{2D6F551F-5BF4-4C17-8B8A-198B6ADD9D67}" dt="2024-10-22T09:07:05.348" v="165" actId="27636"/>
          <ac:spMkLst>
            <pc:docMk/>
            <pc:sldMk cId="0" sldId="279"/>
            <ac:spMk id="258" creationId="{00000000-0000-0000-0000-000000000000}"/>
          </ac:spMkLst>
        </pc:spChg>
      </pc:sldChg>
      <pc:sldChg chg="modSp">
        <pc:chgData name="Argo Kuusik" userId="790124b1-cd9c-46f5-b5ba-9687ae8da687" providerId="ADAL" clId="{2D6F551F-5BF4-4C17-8B8A-198B6ADD9D67}" dt="2024-10-22T09:09:50.650" v="166"/>
        <pc:sldMkLst>
          <pc:docMk/>
          <pc:sldMk cId="0" sldId="282"/>
        </pc:sldMkLst>
        <pc:spChg chg="mod">
          <ac:chgData name="Argo Kuusik" userId="790124b1-cd9c-46f5-b5ba-9687ae8da687" providerId="ADAL" clId="{2D6F551F-5BF4-4C17-8B8A-198B6ADD9D67}" dt="2024-10-22T09:09:50.650" v="166"/>
          <ac:spMkLst>
            <pc:docMk/>
            <pc:sldMk cId="0" sldId="282"/>
            <ac:spMk id="281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9:11:37.452" v="170"/>
        <pc:sldMkLst>
          <pc:docMk/>
          <pc:sldMk cId="0" sldId="285"/>
        </pc:sldMkLst>
        <pc:spChg chg="mod">
          <ac:chgData name="Argo Kuusik" userId="790124b1-cd9c-46f5-b5ba-9687ae8da687" providerId="ADAL" clId="{2D6F551F-5BF4-4C17-8B8A-198B6ADD9D67}" dt="2024-10-22T09:10:43.582" v="167"/>
          <ac:spMkLst>
            <pc:docMk/>
            <pc:sldMk cId="0" sldId="285"/>
            <ac:spMk id="313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9:11:28.514" v="169" actId="20577"/>
          <ac:spMkLst>
            <pc:docMk/>
            <pc:sldMk cId="0" sldId="285"/>
            <ac:spMk id="318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9:11:07.925" v="168" actId="20577"/>
          <ac:spMkLst>
            <pc:docMk/>
            <pc:sldMk cId="0" sldId="285"/>
            <ac:spMk id="320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9:11:37.452" v="170"/>
          <ac:spMkLst>
            <pc:docMk/>
            <pc:sldMk cId="0" sldId="285"/>
            <ac:spMk id="321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9:12:17.450" v="172" actId="20577"/>
        <pc:sldMkLst>
          <pc:docMk/>
          <pc:sldMk cId="0" sldId="286"/>
        </pc:sldMkLst>
        <pc:spChg chg="mod">
          <ac:chgData name="Argo Kuusik" userId="790124b1-cd9c-46f5-b5ba-9687ae8da687" providerId="ADAL" clId="{2D6F551F-5BF4-4C17-8B8A-198B6ADD9D67}" dt="2024-10-22T09:12:17.450" v="172" actId="20577"/>
          <ac:spMkLst>
            <pc:docMk/>
            <pc:sldMk cId="0" sldId="286"/>
            <ac:spMk id="332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9:12:11.065" v="171" actId="20577"/>
          <ac:spMkLst>
            <pc:docMk/>
            <pc:sldMk cId="0" sldId="286"/>
            <ac:spMk id="334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9:15:45.677" v="179" actId="5793"/>
        <pc:sldMkLst>
          <pc:docMk/>
          <pc:sldMk cId="0" sldId="287"/>
        </pc:sldMkLst>
        <pc:spChg chg="mod">
          <ac:chgData name="Argo Kuusik" userId="790124b1-cd9c-46f5-b5ba-9687ae8da687" providerId="ADAL" clId="{2D6F551F-5BF4-4C17-8B8A-198B6ADD9D67}" dt="2024-10-22T09:15:15.065" v="173"/>
          <ac:spMkLst>
            <pc:docMk/>
            <pc:sldMk cId="0" sldId="287"/>
            <ac:spMk id="346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9:15:45.677" v="179" actId="5793"/>
          <ac:spMkLst>
            <pc:docMk/>
            <pc:sldMk cId="0" sldId="287"/>
            <ac:spMk id="347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9:16:38.787" v="186" actId="113"/>
        <pc:sldMkLst>
          <pc:docMk/>
          <pc:sldMk cId="0" sldId="288"/>
        </pc:sldMkLst>
        <pc:spChg chg="mod">
          <ac:chgData name="Argo Kuusik" userId="790124b1-cd9c-46f5-b5ba-9687ae8da687" providerId="ADAL" clId="{2D6F551F-5BF4-4C17-8B8A-198B6ADD9D67}" dt="2024-10-22T09:15:57.164" v="180" actId="27636"/>
          <ac:spMkLst>
            <pc:docMk/>
            <pc:sldMk cId="0" sldId="288"/>
            <ac:spMk id="352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9:16:12.570" v="183" actId="113"/>
          <ac:spMkLst>
            <pc:docMk/>
            <pc:sldMk cId="0" sldId="288"/>
            <ac:spMk id="354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9:16:38.787" v="186" actId="113"/>
          <ac:spMkLst>
            <pc:docMk/>
            <pc:sldMk cId="0" sldId="288"/>
            <ac:spMk id="355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9:17:00.091" v="189" actId="14100"/>
        <pc:sldMkLst>
          <pc:docMk/>
          <pc:sldMk cId="0" sldId="289"/>
        </pc:sldMkLst>
        <pc:spChg chg="mod">
          <ac:chgData name="Argo Kuusik" userId="790124b1-cd9c-46f5-b5ba-9687ae8da687" providerId="ADAL" clId="{2D6F551F-5BF4-4C17-8B8A-198B6ADD9D67}" dt="2024-10-22T09:16:46.665" v="187" actId="27636"/>
          <ac:spMkLst>
            <pc:docMk/>
            <pc:sldMk cId="0" sldId="289"/>
            <ac:spMk id="361" creationId="{00000000-0000-0000-0000-000000000000}"/>
          </ac:spMkLst>
        </pc:spChg>
        <pc:spChg chg="mod">
          <ac:chgData name="Argo Kuusik" userId="790124b1-cd9c-46f5-b5ba-9687ae8da687" providerId="ADAL" clId="{2D6F551F-5BF4-4C17-8B8A-198B6ADD9D67}" dt="2024-10-22T09:17:00.091" v="189" actId="14100"/>
          <ac:spMkLst>
            <pc:docMk/>
            <pc:sldMk cId="0" sldId="289"/>
            <ac:spMk id="364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9:17:31.146" v="193" actId="207"/>
        <pc:sldMkLst>
          <pc:docMk/>
          <pc:sldMk cId="0" sldId="291"/>
        </pc:sldMkLst>
        <pc:spChg chg="mod">
          <ac:chgData name="Argo Kuusik" userId="790124b1-cd9c-46f5-b5ba-9687ae8da687" providerId="ADAL" clId="{2D6F551F-5BF4-4C17-8B8A-198B6ADD9D67}" dt="2024-10-22T09:17:31.146" v="193" actId="207"/>
          <ac:spMkLst>
            <pc:docMk/>
            <pc:sldMk cId="0" sldId="291"/>
            <ac:spMk id="375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9:22:44.039" v="196" actId="113"/>
        <pc:sldMkLst>
          <pc:docMk/>
          <pc:sldMk cId="0" sldId="292"/>
        </pc:sldMkLst>
        <pc:spChg chg="mod">
          <ac:chgData name="Argo Kuusik" userId="790124b1-cd9c-46f5-b5ba-9687ae8da687" providerId="ADAL" clId="{2D6F551F-5BF4-4C17-8B8A-198B6ADD9D67}" dt="2024-10-22T09:22:44.039" v="196" actId="113"/>
          <ac:spMkLst>
            <pc:docMk/>
            <pc:sldMk cId="0" sldId="292"/>
            <ac:spMk id="381" creationId="{00000000-0000-0000-0000-000000000000}"/>
          </ac:spMkLst>
        </pc:spChg>
      </pc:sldChg>
      <pc:sldChg chg="modSp mod">
        <pc:chgData name="Argo Kuusik" userId="790124b1-cd9c-46f5-b5ba-9687ae8da687" providerId="ADAL" clId="{2D6F551F-5BF4-4C17-8B8A-198B6ADD9D67}" dt="2024-10-22T09:23:21.709" v="199" actId="20577"/>
        <pc:sldMkLst>
          <pc:docMk/>
          <pc:sldMk cId="0" sldId="295"/>
        </pc:sldMkLst>
        <pc:spChg chg="mod">
          <ac:chgData name="Argo Kuusik" userId="790124b1-cd9c-46f5-b5ba-9687ae8da687" providerId="ADAL" clId="{2D6F551F-5BF4-4C17-8B8A-198B6ADD9D67}" dt="2024-10-22T09:23:21.709" v="199" actId="20577"/>
          <ac:spMkLst>
            <pc:docMk/>
            <pc:sldMk cId="0" sldId="295"/>
            <ac:spMk id="40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4" name="Google Shape;32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7" name="Google Shape;3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2" name="Google Shape;3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8" name="Google Shape;37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4" name="Google Shape;3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0" name="Google Shape;3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7" name="Google Shape;3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4" name="Google Shape;4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9" name="Google Shape;4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06c45fa0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4" name="Google Shape;414;g306c45fa0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ldNum" idx="12"/>
          </p:nvPr>
        </p:nvSpPr>
        <p:spPr>
          <a:xfrm>
            <a:off x="9296400" y="63304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831850" y="836224"/>
            <a:ext cx="10515600" cy="118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 rot="5400000">
            <a:off x="7233501" y="2056664"/>
            <a:ext cx="56116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 rot="5400000">
            <a:off x="1899501" y="-496036"/>
            <a:ext cx="56116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838200" y="523701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831850" y="1670858"/>
            <a:ext cx="10515600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839788" y="540326"/>
            <a:ext cx="3932237" cy="151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838200" y="5313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9788" y="556953"/>
            <a:ext cx="10515600" cy="11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838200" y="556953"/>
            <a:ext cx="10515600" cy="117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 rot="5400000">
            <a:off x="4097185" y="-1433360"/>
            <a:ext cx="399763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1850" y="836224"/>
            <a:ext cx="10515600" cy="118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2123398"/>
            <a:ext cx="10515600" cy="379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9" name="Google Shape;9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6350" y="6064250"/>
            <a:ext cx="1219200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6350" y="-64293"/>
            <a:ext cx="12192000" cy="7937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7/eed9bb04-en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enti.com/als9akj6cwfd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/>
        </p:nvSpPr>
        <p:spPr>
          <a:xfrm>
            <a:off x="8689633" y="4362927"/>
            <a:ext cx="3385826" cy="1293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Autor(id):
</a:t>
            </a:r>
            <a:r>
              <a:rPr lang="pl-PL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Evie</a:t>
            </a: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Kouroumichaki</a:t>
            </a: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pl-PL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Institutsioon</a:t>
            </a: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
</a:t>
            </a:r>
            <a:r>
              <a:rPr lang="pl-PL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Stiimulid</a:t>
            </a: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sotsiaalseteks</a:t>
            </a: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muutusteks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 txBox="1">
            <a:spLocks noGrp="1"/>
          </p:cNvSpPr>
          <p:nvPr>
            <p:ph type="ctrTitle" idx="4294967295"/>
          </p:nvPr>
        </p:nvSpPr>
        <p:spPr>
          <a:xfrm>
            <a:off x="1610305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buSzPts val="6000"/>
            </a:pPr>
            <a:r>
              <a:rPr lang="fi-FI" b="1" cap="small" dirty="0" err="1"/>
              <a:t>Moodul</a:t>
            </a:r>
            <a:r>
              <a:rPr lang="fi-FI" b="1" cap="small" dirty="0"/>
              <a:t> 4. </a:t>
            </a:r>
            <a:r>
              <a:rPr lang="fi-FI" b="1" cap="small" dirty="0" err="1"/>
              <a:t>Valideerimine</a:t>
            </a:r>
            <a:r>
              <a:rPr lang="fi-FI" b="1" cap="small" dirty="0"/>
              <a:t> ja </a:t>
            </a:r>
            <a:r>
              <a:rPr lang="fi-FI" b="1" cap="small" dirty="0" err="1"/>
              <a:t>hindamine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title"/>
          </p:nvPr>
        </p:nvSpPr>
        <p:spPr>
          <a:xfrm>
            <a:off x="671209" y="1670858"/>
            <a:ext cx="10676241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pl-PL" sz="5400" dirty="0" err="1"/>
              <a:t>Valideerimine</a:t>
            </a:r>
            <a:r>
              <a:rPr lang="pl-PL" sz="5400" dirty="0"/>
              <a:t> ja </a:t>
            </a:r>
            <a:r>
              <a:rPr lang="pl-PL" sz="5400" dirty="0" err="1"/>
              <a:t>hariduse</a:t>
            </a:r>
            <a:r>
              <a:rPr lang="pl-PL" sz="5400" dirty="0"/>
              <a:t> </a:t>
            </a:r>
            <a:r>
              <a:rPr lang="pl-PL" sz="5400" dirty="0" err="1"/>
              <a:t>hindamine</a:t>
            </a:r>
            <a:endParaRPr sz="5400" dirty="0"/>
          </a:p>
        </p:txBody>
      </p:sp>
      <p:sp>
        <p:nvSpPr>
          <p:cNvPr id="125" name="Google Shape;125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pl-PL" dirty="0" err="1"/>
              <a:t>Õppeprotsessi</a:t>
            </a:r>
            <a:r>
              <a:rPr lang="pl-PL" dirty="0"/>
              <a:t> ja </a:t>
            </a:r>
            <a:r>
              <a:rPr lang="pl-PL" dirty="0" err="1"/>
              <a:t>tulemuste</a:t>
            </a:r>
            <a:r>
              <a:rPr lang="pl-PL" dirty="0"/>
              <a:t> </a:t>
            </a:r>
            <a:r>
              <a:rPr lang="pl-PL" dirty="0" err="1"/>
              <a:t>hindamine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title"/>
          </p:nvPr>
        </p:nvSpPr>
        <p:spPr>
          <a:xfrm>
            <a:off x="784853" y="1172183"/>
            <a:ext cx="4208867" cy="77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pl-PL" sz="4400" dirty="0" err="1"/>
              <a:t>Valideerimine</a:t>
            </a:r>
            <a:endParaRPr sz="4400" dirty="0"/>
          </a:p>
        </p:txBody>
      </p:sp>
      <p:pic>
        <p:nvPicPr>
          <p:cNvPr id="131" name="Google Shape;131;p33" descr="A hand holding a pen and shading circles on a shee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3049" r="13048"/>
          <a:stretch/>
        </p:blipFill>
        <p:spPr>
          <a:xfrm>
            <a:off x="5745804" y="1172183"/>
            <a:ext cx="5661343" cy="45136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132" name="Google Shape;132;p33"/>
          <p:cNvSpPr txBox="1">
            <a:spLocks noGrp="1"/>
          </p:cNvSpPr>
          <p:nvPr>
            <p:ph type="body" idx="1"/>
          </p:nvPr>
        </p:nvSpPr>
        <p:spPr>
          <a:xfrm>
            <a:off x="573933" y="2110902"/>
            <a:ext cx="4419788" cy="3448455"/>
          </a:xfrm>
          <a:prstGeom prst="rect">
            <a:avLst/>
          </a:prstGeom>
          <a:solidFill>
            <a:srgbClr val="E4F4DE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pl-PL" b="1" dirty="0">
                <a:latin typeface="Arial"/>
                <a:ea typeface="Arial"/>
                <a:cs typeface="Arial"/>
                <a:sym typeface="Arial"/>
              </a:rPr>
              <a:t>MIKS 
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Õpetaja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poolt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kasutatav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(ad)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valideerimismeetod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(id)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annavad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infot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eelkõige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iseendale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ja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õpilastele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ning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teiseks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administraatoritele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kolleegidele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ja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lapsevanematele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kuidas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õppimist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mõistetakse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ja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mõõdetakse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l-PL" b="1" dirty="0">
                <a:latin typeface="Arial"/>
                <a:ea typeface="Arial"/>
                <a:cs typeface="Arial"/>
                <a:sym typeface="Arial"/>
              </a:rPr>
              <a:t>
KUIDAS 
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Õpetajatel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mitmeid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võimalusi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valida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, kas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mõista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õpilaste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õppimise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edenemist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l-PL" b="1" dirty="0"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kõige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asjakohasemat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meetodit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kujundav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ja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kokkuvõtlik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latin typeface="Arial"/>
                <a:ea typeface="Arial"/>
                <a:cs typeface="Arial"/>
                <a:sym typeface="Arial"/>
              </a:rPr>
              <a:t>hindamine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title"/>
          </p:nvPr>
        </p:nvSpPr>
        <p:spPr>
          <a:xfrm>
            <a:off x="831850" y="836224"/>
            <a:ext cx="10515600" cy="118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 err="1"/>
              <a:t>Hindamise</a:t>
            </a:r>
            <a:r>
              <a:rPr lang="pl-PL" dirty="0"/>
              <a:t> </a:t>
            </a:r>
            <a:r>
              <a:rPr lang="pl-PL" dirty="0" err="1"/>
              <a:t>olulisus</a:t>
            </a:r>
            <a:endParaRPr dirty="0"/>
          </a:p>
        </p:txBody>
      </p:sp>
      <p:grpSp>
        <p:nvGrpSpPr>
          <p:cNvPr id="138" name="Google Shape;138;p34"/>
          <p:cNvGrpSpPr/>
          <p:nvPr/>
        </p:nvGrpSpPr>
        <p:grpSpPr>
          <a:xfrm>
            <a:off x="1294646" y="2173454"/>
            <a:ext cx="9786796" cy="3520552"/>
            <a:chOff x="0" y="622"/>
            <a:chExt cx="9786796" cy="3520552"/>
          </a:xfrm>
        </p:grpSpPr>
        <p:sp>
          <p:nvSpPr>
            <p:cNvPr id="139" name="Google Shape;139;p34"/>
            <p:cNvSpPr/>
            <p:nvPr/>
          </p:nvSpPr>
          <p:spPr>
            <a:xfrm>
              <a:off x="0" y="2651043"/>
              <a:ext cx="9786796" cy="870131"/>
            </a:xfrm>
            <a:prstGeom prst="rect">
              <a:avLst/>
            </a:prstGeom>
            <a:solidFill>
              <a:srgbClr val="AFDF9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4"/>
            <p:cNvSpPr txBox="1"/>
            <p:nvPr/>
          </p:nvSpPr>
          <p:spPr>
            <a:xfrm>
              <a:off x="0" y="2651043"/>
              <a:ext cx="9786796" cy="870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pl-PL" sz="1800" dirty="0" err="1">
                  <a:solidFill>
                    <a:schemeClr val="lt1"/>
                  </a:solidFill>
                </a:rPr>
                <a:t>Õpilase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hindamise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eesmärk</a:t>
              </a:r>
              <a:r>
                <a:rPr lang="pl-PL" sz="1800" dirty="0">
                  <a:solidFill>
                    <a:schemeClr val="lt1"/>
                  </a:solidFill>
                </a:rPr>
                <a:t> on </a:t>
              </a:r>
              <a:r>
                <a:rPr lang="pl-PL" sz="1800" dirty="0" err="1">
                  <a:solidFill>
                    <a:schemeClr val="lt1"/>
                  </a:solidFill>
                </a:rPr>
                <a:t>tuvastada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nende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praegune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õppetase</a:t>
              </a:r>
              <a:r>
                <a:rPr lang="pl-PL" sz="1800" dirty="0">
                  <a:solidFill>
                    <a:schemeClr val="lt1"/>
                  </a:solidFill>
                </a:rPr>
                <a:t>, </a:t>
              </a:r>
              <a:r>
                <a:rPr lang="pl-PL" sz="1800" dirty="0" err="1">
                  <a:solidFill>
                    <a:schemeClr val="lt1"/>
                  </a:solidFill>
                </a:rPr>
                <a:t>nende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arengut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mõjutavad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tegurid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ning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lõpuks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potentsiaal</a:t>
              </a:r>
              <a:r>
                <a:rPr lang="pl-PL" sz="1800" dirty="0">
                  <a:solidFill>
                    <a:schemeClr val="lt1"/>
                  </a:solidFill>
                </a:rPr>
                <a:t> ja </a:t>
              </a:r>
              <a:r>
                <a:rPr lang="pl-PL" sz="1800" dirty="0" err="1">
                  <a:solidFill>
                    <a:schemeClr val="lt1"/>
                  </a:solidFill>
                </a:rPr>
                <a:t>oskused</a:t>
              </a:r>
              <a:r>
                <a:rPr lang="pl-PL" sz="1800" dirty="0">
                  <a:solidFill>
                    <a:schemeClr val="lt1"/>
                  </a:solidFill>
                </a:rPr>
                <a:t>, et </a:t>
              </a:r>
              <a:r>
                <a:rPr lang="pl-PL" sz="1800" dirty="0" err="1">
                  <a:solidFill>
                    <a:schemeClr val="lt1"/>
                  </a:solidFill>
                </a:rPr>
                <a:t>olla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konkreetselt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arenenud</a:t>
              </a:r>
              <a:r>
                <a:rPr lang="pl-PL" sz="1800" dirty="0">
                  <a:solidFill>
                    <a:schemeClr val="lt1"/>
                  </a:solidFill>
                </a:rPr>
                <a:t>.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4"/>
            <p:cNvSpPr/>
            <p:nvPr/>
          </p:nvSpPr>
          <p:spPr>
            <a:xfrm rot="10800000">
              <a:off x="0" y="1325832"/>
              <a:ext cx="9786796" cy="133826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527F6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4"/>
            <p:cNvSpPr txBox="1"/>
            <p:nvPr/>
          </p:nvSpPr>
          <p:spPr>
            <a:xfrm>
              <a:off x="0" y="1325832"/>
              <a:ext cx="9786796" cy="869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pl-PL" sz="1800" dirty="0" err="1">
                  <a:solidFill>
                    <a:schemeClr val="lt1"/>
                  </a:solidFill>
                </a:rPr>
                <a:t>Õpetamise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edenemine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nõuab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nii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õpilaste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kui</a:t>
              </a:r>
              <a:r>
                <a:rPr lang="pl-PL" sz="1800" dirty="0">
                  <a:solidFill>
                    <a:schemeClr val="lt1"/>
                  </a:solidFill>
                </a:rPr>
                <a:t> ka </a:t>
              </a:r>
              <a:r>
                <a:rPr lang="pl-PL" sz="1800" dirty="0" err="1">
                  <a:solidFill>
                    <a:schemeClr val="lt1"/>
                  </a:solidFill>
                </a:rPr>
                <a:t>õpetajate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hindamist</a:t>
              </a:r>
              <a:r>
                <a:rPr lang="pl-PL" sz="1800" dirty="0">
                  <a:solidFill>
                    <a:schemeClr val="lt1"/>
                  </a:solidFill>
                </a:rPr>
                <a:t>.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4"/>
            <p:cNvSpPr/>
            <p:nvPr/>
          </p:nvSpPr>
          <p:spPr>
            <a:xfrm rot="10800000">
              <a:off x="0" y="622"/>
              <a:ext cx="9786796" cy="133826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07674D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4"/>
            <p:cNvSpPr txBox="1"/>
            <p:nvPr/>
          </p:nvSpPr>
          <p:spPr>
            <a:xfrm>
              <a:off x="0" y="622"/>
              <a:ext cx="9786796" cy="869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pl-PL" sz="1800" dirty="0" err="1">
                  <a:solidFill>
                    <a:schemeClr val="lt1"/>
                  </a:solidFill>
                </a:rPr>
                <a:t>Hindamise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kõige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väärtuslikum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eesmärk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hariduses</a:t>
              </a:r>
              <a:r>
                <a:rPr lang="pl-PL" sz="1800" dirty="0">
                  <a:solidFill>
                    <a:schemeClr val="lt1"/>
                  </a:solidFill>
                </a:rPr>
                <a:t> on </a:t>
              </a:r>
              <a:r>
                <a:rPr lang="pl-PL" sz="1800" dirty="0" err="1">
                  <a:solidFill>
                    <a:schemeClr val="lt1"/>
                  </a:solidFill>
                </a:rPr>
                <a:t>õpetamise</a:t>
              </a:r>
              <a:r>
                <a:rPr lang="pl-PL" sz="1800" dirty="0">
                  <a:solidFill>
                    <a:schemeClr val="lt1"/>
                  </a:solidFill>
                </a:rPr>
                <a:t> </a:t>
              </a:r>
              <a:r>
                <a:rPr lang="pl-PL" sz="1800" dirty="0" err="1">
                  <a:solidFill>
                    <a:schemeClr val="lt1"/>
                  </a:solidFill>
                </a:rPr>
                <a:t>edendamine</a:t>
              </a:r>
              <a:r>
                <a:rPr lang="pl-PL" sz="1800" dirty="0">
                  <a:solidFill>
                    <a:schemeClr val="lt1"/>
                  </a:solidFill>
                </a:rPr>
                <a:t>.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 txBox="1">
            <a:spLocks noGrp="1"/>
          </p:cNvSpPr>
          <p:nvPr>
            <p:ph type="title"/>
          </p:nvPr>
        </p:nvSpPr>
        <p:spPr>
          <a:xfrm>
            <a:off x="791109" y="1255481"/>
            <a:ext cx="3323691" cy="118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ct val="45454"/>
            </a:pPr>
            <a:r>
              <a:rPr lang="pl-PL" dirty="0" err="1"/>
              <a:t>Hindamise</a:t>
            </a:r>
            <a:r>
              <a:rPr lang="pl-PL" dirty="0"/>
              <a:t> </a:t>
            </a:r>
            <a:r>
              <a:rPr lang="pl-PL" dirty="0" err="1"/>
              <a:t>protsess</a:t>
            </a:r>
            <a:endParaRPr dirty="0"/>
          </a:p>
        </p:txBody>
      </p:sp>
      <p:pic>
        <p:nvPicPr>
          <p:cNvPr id="150" name="Google Shape;150;p35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7548" y="807312"/>
            <a:ext cx="3694806" cy="522603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5"/>
          <p:cNvSpPr txBox="1"/>
          <p:nvPr/>
        </p:nvSpPr>
        <p:spPr>
          <a:xfrm>
            <a:off x="896293" y="2897109"/>
            <a:ext cx="3775295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dirty="0" err="1"/>
              <a:t>Hindamisprotsessi</a:t>
            </a:r>
            <a:r>
              <a:rPr lang="pl-PL" dirty="0"/>
              <a:t> </a:t>
            </a:r>
            <a:r>
              <a:rPr lang="pl-PL" dirty="0" err="1"/>
              <a:t>skemaatiline</a:t>
            </a:r>
            <a:r>
              <a:rPr lang="pl-PL" dirty="0"/>
              <a:t> </a:t>
            </a:r>
            <a:r>
              <a:rPr lang="pl-PL" dirty="0" err="1"/>
              <a:t>esitus</a:t>
            </a:r>
            <a:r>
              <a:rPr lang="pl-PL" dirty="0"/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"/>
          <p:cNvSpPr/>
          <p:nvPr/>
        </p:nvSpPr>
        <p:spPr>
          <a:xfrm>
            <a:off x="4239636" y="2005131"/>
            <a:ext cx="3589507" cy="34738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527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6"/>
          <p:cNvSpPr/>
          <p:nvPr/>
        </p:nvSpPr>
        <p:spPr>
          <a:xfrm>
            <a:off x="476655" y="2022311"/>
            <a:ext cx="3589507" cy="34738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527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6"/>
          <p:cNvSpPr txBox="1"/>
          <p:nvPr/>
        </p:nvSpPr>
        <p:spPr>
          <a:xfrm>
            <a:off x="685799" y="2389613"/>
            <a:ext cx="317121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Hariduse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hindamise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liike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palju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kõige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levinumad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õppeprotsessi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põhjal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on:</a:t>
            </a:r>
            <a:endParaRPr lang="et-EE" sz="18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lang="et-EE" sz="18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Eelhindamine</a:t>
            </a:r>
            <a:endParaRPr lang="et-EE" sz="18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pl-PL" sz="1800" b="1" dirty="0" err="1">
                <a:solidFill>
                  <a:srgbClr val="0B9B74"/>
                </a:solidFill>
                <a:latin typeface="Calibri"/>
                <a:ea typeface="Calibri"/>
                <a:cs typeface="Calibri"/>
                <a:sym typeface="Calibri"/>
              </a:rPr>
              <a:t>Kujundav</a:t>
            </a:r>
            <a:r>
              <a:rPr lang="pl-PL" sz="1800" b="1" dirty="0">
                <a:solidFill>
                  <a:srgbClr val="0B9B7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b="1" dirty="0" err="1">
                <a:solidFill>
                  <a:srgbClr val="0B9B74"/>
                </a:solidFill>
                <a:latin typeface="Calibri"/>
                <a:ea typeface="Calibri"/>
                <a:cs typeface="Calibri"/>
                <a:sym typeface="Calibri"/>
              </a:rPr>
              <a:t>hindamine</a:t>
            </a:r>
            <a:r>
              <a:rPr lang="pl-PL" sz="1800" b="1" dirty="0">
                <a:solidFill>
                  <a:srgbClr val="0B9B74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pl-PL" sz="1800" b="1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Diagnostiline</a:t>
            </a:r>
            <a:r>
              <a:rPr lang="pl-PL" sz="18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b="1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hindamine</a:t>
            </a:r>
            <a:r>
              <a:rPr lang="pl-PL" sz="1800" b="1" dirty="0">
                <a:solidFill>
                  <a:srgbClr val="0B9B74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pl-PL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Kokkuvõtlik</a:t>
            </a:r>
            <a:r>
              <a:rPr lang="pl-PL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hindamine</a:t>
            </a:r>
            <a:endParaRPr sz="14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6"/>
          <p:cNvSpPr txBox="1">
            <a:spLocks noGrp="1"/>
          </p:cNvSpPr>
          <p:nvPr>
            <p:ph type="title"/>
          </p:nvPr>
        </p:nvSpPr>
        <p:spPr>
          <a:xfrm>
            <a:off x="564204" y="696749"/>
            <a:ext cx="1081877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 err="1"/>
              <a:t>Hariduse</a:t>
            </a:r>
            <a:r>
              <a:rPr lang="pl-PL" dirty="0"/>
              <a:t> </a:t>
            </a:r>
            <a:r>
              <a:rPr lang="pl-PL" dirty="0" err="1"/>
              <a:t>hindamise</a:t>
            </a:r>
            <a:r>
              <a:rPr lang="pl-PL" dirty="0"/>
              <a:t> </a:t>
            </a:r>
            <a:r>
              <a:rPr lang="pl-PL" dirty="0" err="1"/>
              <a:t>kategoriseerimine</a:t>
            </a:r>
            <a:endParaRPr dirty="0"/>
          </a:p>
        </p:txBody>
      </p:sp>
      <p:sp>
        <p:nvSpPr>
          <p:cNvPr id="160" name="Google Shape;160;p36"/>
          <p:cNvSpPr txBox="1"/>
          <p:nvPr/>
        </p:nvSpPr>
        <p:spPr>
          <a:xfrm>
            <a:off x="4430948" y="2650475"/>
            <a:ext cx="317121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Hariduse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hindamise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liike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palju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kõige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levinumad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hindava</a:t>
            </a:r>
            <a:r>
              <a:rPr lang="pl-PL" sz="18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rühma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põhjal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on</a:t>
            </a:r>
            <a:r>
              <a:rPr lang="et-EE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 algn="ctr"/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Õpetajate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hinnang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Õpilaste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hinnang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6"/>
          <p:cNvSpPr/>
          <p:nvPr/>
        </p:nvSpPr>
        <p:spPr>
          <a:xfrm>
            <a:off x="8038289" y="2006174"/>
            <a:ext cx="3589507" cy="34738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527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6"/>
          <p:cNvSpPr txBox="1"/>
          <p:nvPr/>
        </p:nvSpPr>
        <p:spPr>
          <a:xfrm>
            <a:off x="8211766" y="2680891"/>
            <a:ext cx="317121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Hariduse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hindamise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liike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palju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kõige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levinumad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õpitulemuste</a:t>
            </a:r>
            <a:r>
              <a:rPr lang="pl-PL" sz="18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b="1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põhjal</a:t>
            </a:r>
            <a:r>
              <a:rPr lang="pl-PL" sz="18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on:</a:t>
            </a:r>
            <a:endParaRPr lang="et-EE" sz="1800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Omandatud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teadmiste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tasemed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
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Omandatud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8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pädevused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>
            <a:spLocks noGrp="1"/>
          </p:cNvSpPr>
          <p:nvPr>
            <p:ph type="title"/>
          </p:nvPr>
        </p:nvSpPr>
        <p:spPr>
          <a:xfrm>
            <a:off x="838200" y="751927"/>
            <a:ext cx="10515600" cy="11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sz="4000" dirty="0"/>
              <a:t>1/</a:t>
            </a:r>
            <a:r>
              <a:rPr lang="pl-PL" sz="4000" dirty="0" err="1"/>
              <a:t>Protsessil</a:t>
            </a:r>
            <a:r>
              <a:rPr lang="pl-PL" sz="4000" dirty="0"/>
              <a:t> </a:t>
            </a:r>
            <a:r>
              <a:rPr lang="pl-PL" sz="4000" dirty="0" err="1"/>
              <a:t>põhinev</a:t>
            </a:r>
            <a:r>
              <a:rPr lang="pl-PL" sz="4000" dirty="0"/>
              <a:t> </a:t>
            </a:r>
            <a:r>
              <a:rPr lang="pl-PL" sz="4000" dirty="0" err="1"/>
              <a:t>kategoriseerimine</a:t>
            </a:r>
            <a:endParaRPr sz="4000" dirty="0"/>
          </a:p>
        </p:txBody>
      </p:sp>
      <p:sp>
        <p:nvSpPr>
          <p:cNvPr id="168" name="Google Shape;168;p37"/>
          <p:cNvSpPr txBox="1">
            <a:spLocks noGrp="1"/>
          </p:cNvSpPr>
          <p:nvPr>
            <p:ph type="body" idx="1"/>
          </p:nvPr>
        </p:nvSpPr>
        <p:spPr>
          <a:xfrm>
            <a:off x="382588" y="1837666"/>
            <a:ext cx="5157787" cy="51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lvl="0" algn="ctr">
              <a:buSzPct val="117647"/>
            </a:pPr>
            <a:r>
              <a:rPr lang="pl-PL" u="sng" dirty="0" err="1"/>
              <a:t>Kujundav</a:t>
            </a:r>
            <a:r>
              <a:rPr lang="pl-PL" u="sng" dirty="0"/>
              <a:t> </a:t>
            </a:r>
            <a:r>
              <a:rPr lang="pl-PL" u="sng" dirty="0" err="1"/>
              <a:t>hindamine</a:t>
            </a:r>
            <a:endParaRPr dirty="0"/>
          </a:p>
        </p:txBody>
      </p:sp>
      <p:sp>
        <p:nvSpPr>
          <p:cNvPr id="169" name="Google Shape;169;p37"/>
          <p:cNvSpPr txBox="1">
            <a:spLocks noGrp="1"/>
          </p:cNvSpPr>
          <p:nvPr>
            <p:ph type="body" idx="2"/>
          </p:nvPr>
        </p:nvSpPr>
        <p:spPr>
          <a:xfrm>
            <a:off x="498881" y="2348571"/>
            <a:ext cx="552092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/>
            <a:r>
              <a:rPr lang="pl-PL" sz="2200" dirty="0"/>
              <a:t>On </a:t>
            </a:r>
            <a:r>
              <a:rPr lang="pl-PL" sz="2200" dirty="0" err="1"/>
              <a:t>hindamine</a:t>
            </a:r>
            <a:r>
              <a:rPr lang="pl-PL" sz="2200" dirty="0"/>
              <a:t> </a:t>
            </a:r>
            <a:r>
              <a:rPr lang="pl-PL" sz="2200" dirty="0" err="1"/>
              <a:t>õppimiseks</a:t>
            </a:r>
            <a:r>
              <a:rPr lang="pl-PL" sz="2200" dirty="0"/>
              <a:t>.
</a:t>
            </a:r>
            <a:r>
              <a:rPr lang="pl-PL" sz="2200" dirty="0" err="1"/>
              <a:t>Aitab</a:t>
            </a:r>
            <a:r>
              <a:rPr lang="pl-PL" sz="2200" dirty="0"/>
              <a:t> </a:t>
            </a:r>
            <a:r>
              <a:rPr lang="pl-PL" sz="2200" dirty="0" err="1"/>
              <a:t>õpetajal</a:t>
            </a:r>
            <a:r>
              <a:rPr lang="pl-PL" sz="2200" dirty="0"/>
              <a:t> ja </a:t>
            </a:r>
            <a:r>
              <a:rPr lang="pl-PL" sz="2200" dirty="0" err="1"/>
              <a:t>õpilasel</a:t>
            </a:r>
            <a:r>
              <a:rPr lang="pl-PL" sz="2200" dirty="0"/>
              <a:t> </a:t>
            </a:r>
            <a:r>
              <a:rPr lang="pl-PL" sz="2200" dirty="0" err="1"/>
              <a:t>mõista</a:t>
            </a:r>
            <a:r>
              <a:rPr lang="pl-PL" sz="2200" dirty="0"/>
              <a:t>, </a:t>
            </a:r>
            <a:r>
              <a:rPr lang="pl-PL" sz="2200" dirty="0" err="1"/>
              <a:t>mida</a:t>
            </a:r>
            <a:r>
              <a:rPr lang="pl-PL" sz="2200" dirty="0"/>
              <a:t> nad </a:t>
            </a:r>
            <a:r>
              <a:rPr lang="pl-PL" sz="2200" dirty="0" err="1"/>
              <a:t>juba</a:t>
            </a:r>
            <a:r>
              <a:rPr lang="pl-PL" sz="2200" dirty="0"/>
              <a:t> </a:t>
            </a:r>
            <a:r>
              <a:rPr lang="pl-PL" sz="2200" dirty="0" err="1"/>
              <a:t>teavad</a:t>
            </a:r>
            <a:r>
              <a:rPr lang="pl-PL" sz="2200" dirty="0"/>
              <a:t> ja </a:t>
            </a:r>
            <a:r>
              <a:rPr lang="pl-PL" sz="2200" dirty="0" err="1"/>
              <a:t>kuidas</a:t>
            </a:r>
            <a:r>
              <a:rPr lang="pl-PL" sz="2200" dirty="0"/>
              <a:t> nad </a:t>
            </a:r>
            <a:r>
              <a:rPr lang="pl-PL" sz="2200" dirty="0" err="1"/>
              <a:t>õpivad</a:t>
            </a:r>
            <a:r>
              <a:rPr lang="pl-PL" sz="2200" dirty="0"/>
              <a:t>. 
</a:t>
            </a:r>
            <a:r>
              <a:rPr lang="pl-PL" sz="2200" dirty="0" err="1"/>
              <a:t>Hindab</a:t>
            </a:r>
            <a:r>
              <a:rPr lang="pl-PL" sz="2200" dirty="0"/>
              <a:t> </a:t>
            </a:r>
            <a:r>
              <a:rPr lang="pl-PL" sz="2200" dirty="0" err="1"/>
              <a:t>õpilaste</a:t>
            </a:r>
            <a:r>
              <a:rPr lang="pl-PL" sz="2200" dirty="0"/>
              <a:t> </a:t>
            </a:r>
            <a:r>
              <a:rPr lang="pl-PL" sz="2200" dirty="0" err="1"/>
              <a:t>edusamme</a:t>
            </a:r>
            <a:r>
              <a:rPr lang="pl-PL" sz="2200" dirty="0"/>
              <a:t> </a:t>
            </a:r>
            <a:r>
              <a:rPr lang="pl-PL" sz="2200" dirty="0" err="1"/>
              <a:t>klassiruumis</a:t>
            </a:r>
            <a:r>
              <a:rPr lang="pl-PL" sz="2200" dirty="0"/>
              <a:t>. 
</a:t>
            </a:r>
            <a:r>
              <a:rPr lang="pl-PL" sz="2200" dirty="0" err="1"/>
              <a:t>Võib</a:t>
            </a:r>
            <a:r>
              <a:rPr lang="pl-PL" sz="2200" dirty="0"/>
              <a:t> </a:t>
            </a:r>
            <a:r>
              <a:rPr lang="pl-PL" sz="2200" dirty="0" err="1"/>
              <a:t>olla</a:t>
            </a:r>
            <a:r>
              <a:rPr lang="pl-PL" sz="2200" dirty="0"/>
              <a:t> </a:t>
            </a:r>
            <a:r>
              <a:rPr lang="pl-PL" sz="2200" dirty="0" err="1"/>
              <a:t>järgmine</a:t>
            </a:r>
            <a:r>
              <a:rPr lang="pl-PL" sz="2200" dirty="0"/>
              <a:t> </a:t>
            </a:r>
            <a:r>
              <a:rPr lang="pl-PL" sz="2200" dirty="0" err="1"/>
              <a:t>formaat</a:t>
            </a:r>
            <a:r>
              <a:rPr lang="pl-PL" sz="2200" dirty="0"/>
              <a:t>: </a:t>
            </a:r>
            <a:r>
              <a:rPr lang="pl-PL" sz="2200" dirty="0" err="1"/>
              <a:t>viktoriinid</a:t>
            </a:r>
            <a:r>
              <a:rPr lang="pl-PL" sz="2200" dirty="0"/>
              <a:t>, </a:t>
            </a:r>
            <a:r>
              <a:rPr lang="pl-PL" sz="2200" dirty="0" err="1"/>
              <a:t>mängud</a:t>
            </a:r>
            <a:r>
              <a:rPr lang="pl-PL" sz="2200" dirty="0"/>
              <a:t>, </a:t>
            </a:r>
            <a:r>
              <a:rPr lang="pl-PL" sz="2200" dirty="0" err="1"/>
              <a:t>projektid</a:t>
            </a:r>
            <a:r>
              <a:rPr lang="pl-PL" sz="2200" dirty="0"/>
              <a:t>, </a:t>
            </a:r>
            <a:r>
              <a:rPr lang="pl-PL" sz="2200" dirty="0" err="1"/>
              <a:t>esitlused</a:t>
            </a:r>
            <a:r>
              <a:rPr lang="pl-PL" sz="2200" dirty="0"/>
              <a:t>, </a:t>
            </a:r>
            <a:r>
              <a:rPr lang="pl-PL" sz="2200" dirty="0" err="1"/>
              <a:t>arutelud</a:t>
            </a:r>
            <a:r>
              <a:rPr lang="pl-PL" sz="2200" dirty="0"/>
              <a:t>.</a:t>
            </a:r>
            <a:endParaRPr dirty="0"/>
          </a:p>
        </p:txBody>
      </p:sp>
      <p:sp>
        <p:nvSpPr>
          <p:cNvPr id="170" name="Google Shape;170;p37"/>
          <p:cNvSpPr txBox="1">
            <a:spLocks noGrp="1"/>
          </p:cNvSpPr>
          <p:nvPr>
            <p:ph type="body" idx="3"/>
          </p:nvPr>
        </p:nvSpPr>
        <p:spPr>
          <a:xfrm>
            <a:off x="6170612" y="1915487"/>
            <a:ext cx="5183188" cy="43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lvl="0" algn="ctr">
              <a:buSzPct val="117647"/>
            </a:pPr>
            <a:r>
              <a:rPr lang="pl-PL" u="sng" dirty="0" err="1"/>
              <a:t>Kokkuvõtlik</a:t>
            </a:r>
            <a:r>
              <a:rPr lang="pl-PL" u="sng" dirty="0"/>
              <a:t> </a:t>
            </a:r>
            <a:r>
              <a:rPr lang="pl-PL" u="sng" dirty="0" err="1"/>
              <a:t>hindamine</a:t>
            </a:r>
            <a:endParaRPr dirty="0"/>
          </a:p>
        </p:txBody>
      </p:sp>
      <p:sp>
        <p:nvSpPr>
          <p:cNvPr id="171" name="Google Shape;171;p37"/>
          <p:cNvSpPr txBox="1">
            <a:spLocks noGrp="1"/>
          </p:cNvSpPr>
          <p:nvPr>
            <p:ph type="body" idx="4"/>
          </p:nvPr>
        </p:nvSpPr>
        <p:spPr>
          <a:xfrm>
            <a:off x="6149975" y="2421485"/>
            <a:ext cx="554314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/>
            <a:r>
              <a:rPr lang="pl-PL" sz="2200" dirty="0"/>
              <a:t>On </a:t>
            </a:r>
            <a:r>
              <a:rPr lang="pl-PL" sz="2200" dirty="0" err="1"/>
              <a:t>õppimise</a:t>
            </a:r>
            <a:r>
              <a:rPr lang="pl-PL" sz="2200" dirty="0"/>
              <a:t> </a:t>
            </a:r>
            <a:r>
              <a:rPr lang="pl-PL" sz="2200" dirty="0" err="1"/>
              <a:t>hindamine</a:t>
            </a:r>
            <a:r>
              <a:rPr lang="pl-PL" sz="2200" dirty="0"/>
              <a:t>. 
</a:t>
            </a:r>
            <a:r>
              <a:rPr lang="pl-PL" sz="2200" dirty="0" err="1"/>
              <a:t>Aitab</a:t>
            </a:r>
            <a:r>
              <a:rPr lang="pl-PL" sz="2200" dirty="0"/>
              <a:t> </a:t>
            </a:r>
            <a:r>
              <a:rPr lang="pl-PL" sz="2200" dirty="0" err="1"/>
              <a:t>õpetajal</a:t>
            </a:r>
            <a:r>
              <a:rPr lang="pl-PL" sz="2200" dirty="0"/>
              <a:t> ja </a:t>
            </a:r>
            <a:r>
              <a:rPr lang="pl-PL" sz="2200" dirty="0" err="1"/>
              <a:t>õpilasel</a:t>
            </a:r>
            <a:r>
              <a:rPr lang="pl-PL" sz="2200" dirty="0"/>
              <a:t> </a:t>
            </a:r>
            <a:r>
              <a:rPr lang="pl-PL" sz="2200" dirty="0" err="1"/>
              <a:t>õpitut</a:t>
            </a:r>
            <a:r>
              <a:rPr lang="pl-PL" sz="2200" dirty="0"/>
              <a:t> </a:t>
            </a:r>
            <a:r>
              <a:rPr lang="pl-PL" sz="2200" dirty="0" err="1"/>
              <a:t>mõista</a:t>
            </a:r>
            <a:r>
              <a:rPr lang="pl-PL" sz="2200" dirty="0"/>
              <a:t>. 
</a:t>
            </a:r>
            <a:r>
              <a:rPr lang="pl-PL" sz="2200" dirty="0" err="1"/>
              <a:t>Hindab</a:t>
            </a:r>
            <a:r>
              <a:rPr lang="pl-PL" sz="2200" dirty="0"/>
              <a:t> </a:t>
            </a:r>
            <a:r>
              <a:rPr lang="pl-PL" sz="2200" dirty="0" err="1"/>
              <a:t>programmi</a:t>
            </a:r>
            <a:r>
              <a:rPr lang="pl-PL" sz="2200" dirty="0"/>
              <a:t> </a:t>
            </a:r>
            <a:r>
              <a:rPr lang="pl-PL" sz="2200" dirty="0" err="1"/>
              <a:t>lõpus</a:t>
            </a:r>
            <a:r>
              <a:rPr lang="pl-PL" sz="2200" dirty="0"/>
              <a:t> </a:t>
            </a:r>
            <a:r>
              <a:rPr lang="pl-PL" sz="2200" dirty="0" err="1"/>
              <a:t>õpilase</a:t>
            </a:r>
            <a:r>
              <a:rPr lang="pl-PL" sz="2200" dirty="0"/>
              <a:t> </a:t>
            </a:r>
            <a:r>
              <a:rPr lang="pl-PL" sz="2200" dirty="0" err="1"/>
              <a:t>õpitulemusi</a:t>
            </a:r>
            <a:r>
              <a:rPr lang="pl-PL" sz="2200" dirty="0"/>
              <a:t>.
</a:t>
            </a:r>
            <a:r>
              <a:rPr lang="pl-PL" sz="2200" dirty="0" err="1"/>
              <a:t>Võib</a:t>
            </a:r>
            <a:r>
              <a:rPr lang="pl-PL" sz="2200" dirty="0"/>
              <a:t> </a:t>
            </a:r>
            <a:r>
              <a:rPr lang="pl-PL" sz="2200" dirty="0" err="1"/>
              <a:t>olla</a:t>
            </a:r>
            <a:r>
              <a:rPr lang="pl-PL" sz="2200" dirty="0"/>
              <a:t> </a:t>
            </a:r>
            <a:r>
              <a:rPr lang="pl-PL" sz="2200" dirty="0" err="1"/>
              <a:t>järgmine</a:t>
            </a:r>
            <a:r>
              <a:rPr lang="pl-PL" sz="2200" dirty="0"/>
              <a:t> </a:t>
            </a:r>
            <a:r>
              <a:rPr lang="pl-PL" sz="2200" dirty="0" err="1"/>
              <a:t>formaat</a:t>
            </a:r>
            <a:r>
              <a:rPr lang="pl-PL" sz="2200" dirty="0"/>
              <a:t>: </a:t>
            </a:r>
            <a:r>
              <a:rPr lang="pl-PL" sz="2200" dirty="0" err="1"/>
              <a:t>lõpueksamid</a:t>
            </a:r>
            <a:r>
              <a:rPr lang="pl-PL" sz="2200" dirty="0"/>
              <a:t>, </a:t>
            </a:r>
            <a:r>
              <a:rPr lang="pl-PL" sz="2200" dirty="0" err="1"/>
              <a:t>aruanded</a:t>
            </a:r>
            <a:r>
              <a:rPr lang="pl-PL" sz="2200" dirty="0"/>
              <a:t>, </a:t>
            </a:r>
            <a:r>
              <a:rPr lang="pl-PL" sz="2200" dirty="0" err="1"/>
              <a:t>paberid</a:t>
            </a:r>
            <a:r>
              <a:rPr lang="pl-PL" sz="2200" dirty="0"/>
              <a:t>, </a:t>
            </a:r>
            <a:r>
              <a:rPr lang="pl-PL" sz="2200" dirty="0" err="1"/>
              <a:t>klassilõpuprojektid</a:t>
            </a:r>
            <a:r>
              <a:rPr lang="pl-PL" sz="2200" dirty="0"/>
              <a:t>, </a:t>
            </a:r>
            <a:r>
              <a:rPr lang="pl-PL" sz="2200" dirty="0" err="1"/>
              <a:t>avatud</a:t>
            </a:r>
            <a:r>
              <a:rPr lang="pl-PL" sz="2200" dirty="0"/>
              <a:t> </a:t>
            </a:r>
            <a:r>
              <a:rPr lang="pl-PL" sz="2200" dirty="0" err="1"/>
              <a:t>arutelud</a:t>
            </a:r>
            <a:r>
              <a:rPr lang="pl-PL" sz="2200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>
            <a:spLocks noGrp="1"/>
          </p:cNvSpPr>
          <p:nvPr>
            <p:ph type="title"/>
          </p:nvPr>
        </p:nvSpPr>
        <p:spPr>
          <a:xfrm>
            <a:off x="838200" y="805579"/>
            <a:ext cx="10515600" cy="11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ct val="45454"/>
            </a:pPr>
            <a:r>
              <a:rPr lang="fi-FI" dirty="0"/>
              <a:t>2/</a:t>
            </a:r>
            <a:r>
              <a:rPr lang="fi-FI" dirty="0" err="1"/>
              <a:t>Kategoriseerimine</a:t>
            </a:r>
            <a:r>
              <a:rPr lang="fi-FI" dirty="0"/>
              <a:t> </a:t>
            </a:r>
            <a:r>
              <a:rPr lang="fi-FI" dirty="0" err="1"/>
              <a:t>hindava</a:t>
            </a:r>
            <a:r>
              <a:rPr lang="fi-FI" dirty="0"/>
              <a:t> </a:t>
            </a:r>
            <a:r>
              <a:rPr lang="fi-FI" dirty="0" err="1"/>
              <a:t>rühma</a:t>
            </a:r>
            <a:r>
              <a:rPr lang="fi-FI" dirty="0"/>
              <a:t> </a:t>
            </a:r>
            <a:r>
              <a:rPr lang="fi-FI" dirty="0" err="1"/>
              <a:t>alusel</a:t>
            </a:r>
            <a:endParaRPr dirty="0"/>
          </a:p>
        </p:txBody>
      </p:sp>
      <p:sp>
        <p:nvSpPr>
          <p:cNvPr id="177" name="Google Shape;177;p38"/>
          <p:cNvSpPr txBox="1">
            <a:spLocks noGrp="1"/>
          </p:cNvSpPr>
          <p:nvPr>
            <p:ph type="body" idx="1"/>
          </p:nvPr>
        </p:nvSpPr>
        <p:spPr>
          <a:xfrm>
            <a:off x="53397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pl-PL" u="sng" dirty="0" err="1"/>
              <a:t>Õpetajate</a:t>
            </a:r>
            <a:r>
              <a:rPr lang="pl-PL" u="sng" dirty="0"/>
              <a:t> </a:t>
            </a:r>
            <a:r>
              <a:rPr lang="pl-PL" u="sng" dirty="0" err="1"/>
              <a:t>hinnang</a:t>
            </a:r>
            <a:endParaRPr u="sng" dirty="0"/>
          </a:p>
        </p:txBody>
      </p:sp>
      <p:sp>
        <p:nvSpPr>
          <p:cNvPr id="178" name="Google Shape;178;p38"/>
          <p:cNvSpPr txBox="1">
            <a:spLocks noGrp="1"/>
          </p:cNvSpPr>
          <p:nvPr>
            <p:ph type="body" idx="2"/>
          </p:nvPr>
        </p:nvSpPr>
        <p:spPr>
          <a:xfrm>
            <a:off x="533977" y="247107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>
              <a:buFont typeface="Courier New"/>
              <a:buChar char="o"/>
            </a:pPr>
            <a:r>
              <a:rPr lang="pl-PL" sz="2400" dirty="0" err="1"/>
              <a:t>Kui</a:t>
            </a:r>
            <a:r>
              <a:rPr lang="pl-PL" sz="2400" dirty="0"/>
              <a:t> </a:t>
            </a:r>
            <a:r>
              <a:rPr lang="pl-PL" sz="2400" dirty="0" err="1"/>
              <a:t>õppeprotsessi</a:t>
            </a:r>
            <a:r>
              <a:rPr lang="pl-PL" sz="2400" dirty="0"/>
              <a:t> </a:t>
            </a:r>
            <a:r>
              <a:rPr lang="pl-PL" sz="2400" dirty="0" err="1"/>
              <a:t>hindav</a:t>
            </a:r>
            <a:r>
              <a:rPr lang="pl-PL" sz="2400" dirty="0"/>
              <a:t> </a:t>
            </a:r>
            <a:r>
              <a:rPr lang="pl-PL" sz="2400" dirty="0" err="1"/>
              <a:t>rühm</a:t>
            </a:r>
            <a:r>
              <a:rPr lang="pl-PL" sz="2400" dirty="0"/>
              <a:t> on </a:t>
            </a:r>
            <a:r>
              <a:rPr lang="pl-PL" sz="2400" dirty="0" err="1"/>
              <a:t>õpetajad</a:t>
            </a:r>
            <a:r>
              <a:rPr lang="pl-PL" sz="2400" dirty="0"/>
              <a:t>. 
</a:t>
            </a:r>
            <a:r>
              <a:rPr lang="pl-PL" sz="2400" dirty="0" err="1"/>
              <a:t>Seda</a:t>
            </a:r>
            <a:r>
              <a:rPr lang="pl-PL" sz="2400" dirty="0"/>
              <a:t> </a:t>
            </a:r>
            <a:r>
              <a:rPr lang="pl-PL" sz="2400" dirty="0" err="1"/>
              <a:t>tüüpi</a:t>
            </a:r>
            <a:r>
              <a:rPr lang="pl-PL" sz="2400" dirty="0"/>
              <a:t> </a:t>
            </a:r>
            <a:r>
              <a:rPr lang="pl-PL" sz="2400" dirty="0" err="1"/>
              <a:t>hindamine</a:t>
            </a:r>
            <a:r>
              <a:rPr lang="pl-PL" sz="2400" dirty="0"/>
              <a:t> on </a:t>
            </a:r>
            <a:r>
              <a:rPr lang="pl-PL" sz="2400" dirty="0" err="1"/>
              <a:t>peamiselt</a:t>
            </a:r>
            <a:r>
              <a:rPr lang="pl-PL" sz="2400" dirty="0"/>
              <a:t> </a:t>
            </a:r>
            <a:r>
              <a:rPr lang="pl-PL" sz="2400" dirty="0" err="1"/>
              <a:t>seotud</a:t>
            </a:r>
            <a:r>
              <a:rPr lang="pl-PL" sz="2400" dirty="0"/>
              <a:t> </a:t>
            </a:r>
            <a:r>
              <a:rPr lang="pl-PL" sz="2400" dirty="0" err="1"/>
              <a:t>traditsioonilisemate</a:t>
            </a:r>
            <a:r>
              <a:rPr lang="pl-PL" sz="2400" dirty="0"/>
              <a:t> </a:t>
            </a:r>
            <a:r>
              <a:rPr lang="pl-PL" sz="2400" dirty="0" err="1"/>
              <a:t>õppimisstiilidega</a:t>
            </a:r>
            <a:r>
              <a:rPr lang="pl-PL" sz="2400" dirty="0"/>
              <a:t>.</a:t>
            </a:r>
            <a:endParaRPr dirty="0"/>
          </a:p>
        </p:txBody>
      </p:sp>
      <p:sp>
        <p:nvSpPr>
          <p:cNvPr id="179" name="Google Shape;179;p38"/>
          <p:cNvSpPr txBox="1">
            <a:spLocks noGrp="1"/>
          </p:cNvSpPr>
          <p:nvPr>
            <p:ph type="body" idx="3"/>
          </p:nvPr>
        </p:nvSpPr>
        <p:spPr>
          <a:xfrm>
            <a:off x="6474835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pl-PL" u="sng" dirty="0" err="1"/>
              <a:t>Õpilaste</a:t>
            </a:r>
            <a:r>
              <a:rPr lang="pl-PL" u="sng" dirty="0"/>
              <a:t> </a:t>
            </a:r>
            <a:r>
              <a:rPr lang="pl-PL" u="sng" dirty="0" err="1"/>
              <a:t>hinnang</a:t>
            </a:r>
            <a:endParaRPr u="sng" dirty="0"/>
          </a:p>
        </p:txBody>
      </p:sp>
      <p:sp>
        <p:nvSpPr>
          <p:cNvPr id="180" name="Google Shape;180;p38"/>
          <p:cNvSpPr txBox="1">
            <a:spLocks noGrp="1"/>
          </p:cNvSpPr>
          <p:nvPr>
            <p:ph type="body" idx="4"/>
          </p:nvPr>
        </p:nvSpPr>
        <p:spPr>
          <a:xfrm>
            <a:off x="6500237" y="247107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>
              <a:buFont typeface="Courier New"/>
              <a:buChar char="o"/>
            </a:pPr>
            <a:r>
              <a:rPr lang="pl-PL" sz="2400" dirty="0" err="1"/>
              <a:t>Kui</a:t>
            </a:r>
            <a:r>
              <a:rPr lang="pl-PL" sz="2400" dirty="0"/>
              <a:t> </a:t>
            </a:r>
            <a:r>
              <a:rPr lang="pl-PL" sz="2400" dirty="0" err="1"/>
              <a:t>õppeprotsessi</a:t>
            </a:r>
            <a:r>
              <a:rPr lang="pl-PL" sz="2400" dirty="0"/>
              <a:t> </a:t>
            </a:r>
            <a:r>
              <a:rPr lang="pl-PL" sz="2400" dirty="0" err="1"/>
              <a:t>hindav</a:t>
            </a:r>
            <a:r>
              <a:rPr lang="pl-PL" sz="2400" dirty="0"/>
              <a:t> </a:t>
            </a:r>
            <a:r>
              <a:rPr lang="pl-PL" sz="2400" dirty="0" err="1"/>
              <a:t>rühm</a:t>
            </a:r>
            <a:r>
              <a:rPr lang="pl-PL" sz="2400" dirty="0"/>
              <a:t> on </a:t>
            </a:r>
            <a:r>
              <a:rPr lang="pl-PL" sz="2400" dirty="0" err="1"/>
              <a:t>õpilased</a:t>
            </a:r>
            <a:r>
              <a:rPr lang="pl-PL" sz="2400" dirty="0"/>
              <a:t> </a:t>
            </a:r>
            <a:r>
              <a:rPr lang="pl-PL" sz="2400" dirty="0" err="1"/>
              <a:t>ise</a:t>
            </a:r>
            <a:r>
              <a:rPr lang="pl-PL" sz="2400" dirty="0"/>
              <a:t>. 
</a:t>
            </a:r>
            <a:r>
              <a:rPr lang="pl-PL" sz="2400" dirty="0" err="1"/>
              <a:t>Seda</a:t>
            </a:r>
            <a:r>
              <a:rPr lang="pl-PL" sz="2400" dirty="0"/>
              <a:t> </a:t>
            </a:r>
            <a:r>
              <a:rPr lang="pl-PL" sz="2400" dirty="0" err="1"/>
              <a:t>tüüpi</a:t>
            </a:r>
            <a:r>
              <a:rPr lang="pl-PL" sz="2400" dirty="0"/>
              <a:t> </a:t>
            </a:r>
            <a:r>
              <a:rPr lang="pl-PL" sz="2400" dirty="0" err="1"/>
              <a:t>hindamine</a:t>
            </a:r>
            <a:r>
              <a:rPr lang="pl-PL" sz="2400" dirty="0"/>
              <a:t> on </a:t>
            </a:r>
            <a:r>
              <a:rPr lang="pl-PL" sz="2400" dirty="0" err="1"/>
              <a:t>peamiselt</a:t>
            </a:r>
            <a:r>
              <a:rPr lang="pl-PL" sz="2400" dirty="0"/>
              <a:t> </a:t>
            </a:r>
            <a:r>
              <a:rPr lang="pl-PL" sz="2400" dirty="0" err="1"/>
              <a:t>seotud</a:t>
            </a:r>
            <a:r>
              <a:rPr lang="pl-PL" sz="2400" dirty="0"/>
              <a:t> </a:t>
            </a:r>
            <a:r>
              <a:rPr lang="pl-PL" sz="2400" dirty="0" err="1"/>
              <a:t>üliõpilaspõhise</a:t>
            </a:r>
            <a:r>
              <a:rPr lang="pl-PL" sz="2400" dirty="0"/>
              <a:t> </a:t>
            </a:r>
            <a:r>
              <a:rPr lang="pl-PL" sz="2400" dirty="0" err="1"/>
              <a:t>õppe</a:t>
            </a:r>
            <a:r>
              <a:rPr lang="pl-PL" sz="2400" dirty="0"/>
              <a:t> ja </a:t>
            </a:r>
            <a:r>
              <a:rPr lang="pl-PL" sz="2400" dirty="0" err="1"/>
              <a:t>transformatiivse</a:t>
            </a:r>
            <a:r>
              <a:rPr lang="pl-PL" sz="2400" dirty="0"/>
              <a:t> </a:t>
            </a:r>
            <a:r>
              <a:rPr lang="pl-PL" sz="2400" dirty="0" err="1"/>
              <a:t>õppemetoodikaga</a:t>
            </a:r>
            <a:r>
              <a:rPr lang="pl-PL" sz="2400" dirty="0"/>
              <a:t>. 
</a:t>
            </a:r>
            <a:r>
              <a:rPr lang="pl-PL" sz="2400" b="1" dirty="0" err="1"/>
              <a:t>Soovituslik</a:t>
            </a:r>
            <a:r>
              <a:rPr lang="pl-PL" sz="2400" dirty="0"/>
              <a:t> 
</a:t>
            </a:r>
            <a:r>
              <a:rPr lang="pl-PL" sz="2400" dirty="0" err="1"/>
              <a:t>Enesehindamine</a:t>
            </a:r>
            <a:r>
              <a:rPr lang="pl-PL" sz="2400" dirty="0"/>
              <a:t> // </a:t>
            </a:r>
            <a:r>
              <a:rPr lang="pl-PL" sz="2400" dirty="0" err="1"/>
              <a:t>Kaashindamine</a:t>
            </a:r>
            <a:r>
              <a:rPr lang="pl-PL" sz="2400" dirty="0"/>
              <a:t> // </a:t>
            </a:r>
            <a:r>
              <a:rPr lang="pl-PL" sz="2400" dirty="0" err="1"/>
              <a:t>Grupihindamine</a:t>
            </a:r>
            <a:endParaRPr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>
            <a:spLocks noGrp="1"/>
          </p:cNvSpPr>
          <p:nvPr>
            <p:ph type="title"/>
          </p:nvPr>
        </p:nvSpPr>
        <p:spPr>
          <a:xfrm>
            <a:off x="838200" y="757165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sz="4000" dirty="0" err="1"/>
              <a:t>Õpilase</a:t>
            </a:r>
            <a:r>
              <a:rPr lang="pl-PL" sz="4000" dirty="0"/>
              <a:t> </a:t>
            </a:r>
            <a:r>
              <a:rPr lang="pl-PL" sz="4000" dirty="0" err="1"/>
              <a:t>enesehindamine</a:t>
            </a:r>
            <a:endParaRPr sz="4000" dirty="0"/>
          </a:p>
        </p:txBody>
      </p:sp>
      <p:pic>
        <p:nvPicPr>
          <p:cNvPr id="186" name="Google Shape;186;p39" descr="A person holding a tabl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5822" y="-70253"/>
            <a:ext cx="4893012" cy="869868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578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>
              <a:buNone/>
            </a:pPr>
            <a:r>
              <a:rPr lang="pl-PL" dirty="0" err="1"/>
              <a:t>Enesehindamine</a:t>
            </a:r>
            <a:r>
              <a:rPr lang="pl-PL" dirty="0"/>
              <a:t> </a:t>
            </a:r>
            <a:r>
              <a:rPr lang="pl-PL" dirty="0" err="1"/>
              <a:t>viitab</a:t>
            </a:r>
            <a:r>
              <a:rPr lang="pl-PL" dirty="0"/>
              <a:t> </a:t>
            </a:r>
            <a:r>
              <a:rPr lang="pl-PL" dirty="0" err="1"/>
              <a:t>peamiselt</a:t>
            </a:r>
            <a:r>
              <a:rPr lang="pl-PL" dirty="0"/>
              <a:t> </a:t>
            </a:r>
            <a:r>
              <a:rPr lang="pl-PL" dirty="0" err="1"/>
              <a:t>hindamismeetodile</a:t>
            </a:r>
            <a:r>
              <a:rPr lang="pl-PL" dirty="0"/>
              <a:t> ja </a:t>
            </a:r>
            <a:r>
              <a:rPr lang="pl-PL" dirty="0" err="1"/>
              <a:t>pedagoogilisele</a:t>
            </a:r>
            <a:r>
              <a:rPr lang="pl-PL" dirty="0"/>
              <a:t> </a:t>
            </a:r>
            <a:r>
              <a:rPr lang="pl-PL" dirty="0" err="1"/>
              <a:t>protsessile</a:t>
            </a:r>
            <a:r>
              <a:rPr lang="pl-PL" dirty="0"/>
              <a:t>, </a:t>
            </a:r>
            <a:r>
              <a:rPr lang="pl-PL" dirty="0" err="1"/>
              <a:t>kus</a:t>
            </a:r>
            <a:r>
              <a:rPr lang="pl-PL" dirty="0"/>
              <a:t> </a:t>
            </a:r>
            <a:r>
              <a:rPr lang="pl-PL" dirty="0" err="1"/>
              <a:t>õppija</a:t>
            </a:r>
            <a:r>
              <a:rPr lang="pl-PL" dirty="0"/>
              <a:t> </a:t>
            </a:r>
            <a:r>
              <a:rPr lang="pl-PL" dirty="0">
                <a:solidFill>
                  <a:schemeClr val="accent6"/>
                </a:solidFill>
              </a:rPr>
              <a:t>1)</a:t>
            </a:r>
            <a:r>
              <a:rPr lang="pl-PL" dirty="0" err="1">
                <a:solidFill>
                  <a:schemeClr val="accent6"/>
                </a:solidFill>
              </a:rPr>
              <a:t>osaleb</a:t>
            </a:r>
            <a:r>
              <a:rPr lang="pl-PL" dirty="0">
                <a:solidFill>
                  <a:schemeClr val="accent6"/>
                </a:solidFill>
              </a:rPr>
              <a:t> </a:t>
            </a:r>
            <a:r>
              <a:rPr lang="pl-PL" dirty="0" err="1">
                <a:solidFill>
                  <a:schemeClr val="accent6"/>
                </a:solidFill>
              </a:rPr>
              <a:t>aktiivselt</a:t>
            </a:r>
            <a:r>
              <a:rPr lang="pl-PL" dirty="0">
                <a:solidFill>
                  <a:schemeClr val="accent6"/>
                </a:solidFill>
              </a:rPr>
              <a:t> </a:t>
            </a:r>
            <a:r>
              <a:rPr lang="pl-PL" dirty="0" err="1">
                <a:solidFill>
                  <a:schemeClr val="accent6"/>
                </a:solidFill>
              </a:rPr>
              <a:t>õppeprotsessis</a:t>
            </a:r>
            <a:r>
              <a:rPr lang="pl-PL" dirty="0"/>
              <a:t>,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2)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</a:rPr>
              <a:t>püüab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5">
                    <a:lumMod val="75000"/>
                  </a:schemeClr>
                </a:solidFill>
              </a:rPr>
              <a:t>mõtestada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ja</a:t>
            </a:r>
            <a:r>
              <a:rPr lang="pl-PL" dirty="0"/>
              <a:t>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3)</a:t>
            </a:r>
            <a:r>
              <a:rPr lang="pl-PL" dirty="0" err="1">
                <a:solidFill>
                  <a:schemeClr val="accent6">
                    <a:lumMod val="50000"/>
                  </a:schemeClr>
                </a:solidFill>
              </a:rPr>
              <a:t>hindab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 oma </a:t>
            </a:r>
            <a:r>
              <a:rPr lang="pl-PL" dirty="0" err="1">
                <a:solidFill>
                  <a:schemeClr val="accent6">
                    <a:lumMod val="50000"/>
                  </a:schemeClr>
                </a:solidFill>
              </a:rPr>
              <a:t>õppeprotsessi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dirty="0" err="1">
                <a:solidFill>
                  <a:schemeClr val="accent6">
                    <a:lumMod val="50000"/>
                  </a:schemeClr>
                </a:solidFill>
              </a:rPr>
              <a:t>tulemusi</a:t>
            </a:r>
            <a:r>
              <a:rPr lang="pl-PL" dirty="0"/>
              <a:t>.</a:t>
            </a:r>
            <a:endParaRPr dirty="0">
              <a:solidFill>
                <a:srgbClr val="54632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"/>
          <p:cNvSpPr txBox="1">
            <a:spLocks noGrp="1"/>
          </p:cNvSpPr>
          <p:nvPr>
            <p:ph type="title"/>
          </p:nvPr>
        </p:nvSpPr>
        <p:spPr>
          <a:xfrm>
            <a:off x="831850" y="836224"/>
            <a:ext cx="10515600" cy="118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 err="1"/>
              <a:t>Vastastikune</a:t>
            </a:r>
            <a:r>
              <a:rPr lang="pl-PL" dirty="0"/>
              <a:t> </a:t>
            </a:r>
            <a:r>
              <a:rPr lang="pl-PL" dirty="0" err="1"/>
              <a:t>hindamine</a:t>
            </a:r>
            <a:r>
              <a:rPr lang="pl-PL" dirty="0"/>
              <a:t> ja </a:t>
            </a:r>
            <a:r>
              <a:rPr lang="pl-PL" dirty="0" err="1"/>
              <a:t>kaashindamine</a:t>
            </a:r>
            <a:endParaRPr dirty="0"/>
          </a:p>
        </p:txBody>
      </p:sp>
      <p:grpSp>
        <p:nvGrpSpPr>
          <p:cNvPr id="193" name="Google Shape;193;p40"/>
          <p:cNvGrpSpPr/>
          <p:nvPr/>
        </p:nvGrpSpPr>
        <p:grpSpPr>
          <a:xfrm>
            <a:off x="623039" y="1954133"/>
            <a:ext cx="10724410" cy="3862209"/>
            <a:chOff x="-208811" y="-252998"/>
            <a:chExt cx="10724410" cy="3862209"/>
          </a:xfrm>
        </p:grpSpPr>
        <p:sp>
          <p:nvSpPr>
            <p:cNvPr id="194" name="Google Shape;194;p40"/>
            <p:cNvSpPr/>
            <p:nvPr/>
          </p:nvSpPr>
          <p:spPr>
            <a:xfrm>
              <a:off x="-208811" y="-252998"/>
              <a:ext cx="4505585" cy="2861046"/>
            </a:xfrm>
            <a:prstGeom prst="roundRect">
              <a:avLst>
                <a:gd name="adj" fmla="val 10000"/>
              </a:avLst>
            </a:prstGeom>
            <a:solidFill>
              <a:srgbClr val="0767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0"/>
            <p:cNvSpPr/>
            <p:nvPr/>
          </p:nvSpPr>
          <p:spPr>
            <a:xfrm>
              <a:off x="291808" y="222590"/>
              <a:ext cx="4505585" cy="286104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3870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0"/>
            <p:cNvSpPr txBox="1"/>
            <p:nvPr/>
          </p:nvSpPr>
          <p:spPr>
            <a:xfrm>
              <a:off x="375605" y="306387"/>
              <a:ext cx="4337991" cy="2693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100"/>
              </a:pPr>
              <a:r>
                <a:rPr lang="pl-PL" sz="2100" dirty="0" err="1">
                  <a:solidFill>
                    <a:srgbClr val="0B9B74"/>
                  </a:solidFill>
                </a:rPr>
                <a:t>Vastastikune</a:t>
              </a:r>
              <a:r>
                <a:rPr lang="pl-PL" sz="2100" dirty="0">
                  <a:solidFill>
                    <a:srgbClr val="0B9B74"/>
                  </a:solidFill>
                </a:rPr>
                <a:t> </a:t>
              </a:r>
              <a:r>
                <a:rPr lang="pl-PL" sz="2100" dirty="0" err="1">
                  <a:solidFill>
                    <a:srgbClr val="0B9B74"/>
                  </a:solidFill>
                </a:rPr>
                <a:t>hindamine</a:t>
              </a:r>
              <a:r>
                <a:rPr lang="pl-PL" sz="2100" dirty="0">
                  <a:solidFill>
                    <a:srgbClr val="0B9B74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viitab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hindamismeetodile</a:t>
              </a:r>
              <a:r>
                <a:rPr lang="pl-PL" sz="2100" dirty="0">
                  <a:solidFill>
                    <a:schemeClr val="tx1"/>
                  </a:solidFill>
                </a:rPr>
                <a:t>, </a:t>
              </a:r>
              <a:r>
                <a:rPr lang="pl-PL" sz="2100" dirty="0" err="1">
                  <a:solidFill>
                    <a:schemeClr val="tx1"/>
                  </a:solidFill>
                </a:rPr>
                <a:t>milles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rühm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üksikisikuid</a:t>
              </a:r>
              <a:r>
                <a:rPr lang="pl-PL" sz="2100" dirty="0">
                  <a:solidFill>
                    <a:schemeClr val="tx1"/>
                  </a:solidFill>
                </a:rPr>
                <a:t> (</a:t>
              </a:r>
              <a:r>
                <a:rPr lang="pl-PL" sz="2100" dirty="0" err="1">
                  <a:solidFill>
                    <a:schemeClr val="tx1"/>
                  </a:solidFill>
                </a:rPr>
                <a:t>vähemalt</a:t>
              </a:r>
              <a:r>
                <a:rPr lang="pl-PL" sz="2100" dirty="0">
                  <a:solidFill>
                    <a:schemeClr val="tx1"/>
                  </a:solidFill>
                </a:rPr>
                <a:t> 2) </a:t>
              </a:r>
              <a:r>
                <a:rPr lang="pl-PL" sz="2100" dirty="0" err="1">
                  <a:solidFill>
                    <a:schemeClr val="tx1"/>
                  </a:solidFill>
                </a:rPr>
                <a:t>üksteist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hindab</a:t>
              </a:r>
              <a:r>
                <a:rPr lang="pl-PL" sz="2100" dirty="0">
                  <a:solidFill>
                    <a:schemeClr val="tx1"/>
                  </a:solidFill>
                </a:rPr>
                <a:t>. </a:t>
              </a:r>
              <a:r>
                <a:rPr lang="pl-PL" sz="2100" dirty="0" err="1">
                  <a:solidFill>
                    <a:schemeClr val="tx1"/>
                  </a:solidFill>
                </a:rPr>
                <a:t>Vastastikune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hindamine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aitab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õpilastel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olla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vastutustundlik</a:t>
              </a:r>
              <a:r>
                <a:rPr lang="pl-PL" sz="2100" dirty="0">
                  <a:solidFill>
                    <a:schemeClr val="tx1"/>
                  </a:solidFill>
                </a:rPr>
                <a:t> ja </a:t>
              </a:r>
              <a:r>
                <a:rPr lang="pl-PL" sz="2100" dirty="0" err="1">
                  <a:solidFill>
                    <a:schemeClr val="tx1"/>
                  </a:solidFill>
                </a:rPr>
                <a:t>saada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ülevaade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kriteeriumidest</a:t>
              </a:r>
              <a:r>
                <a:rPr lang="pl-PL" sz="2100" dirty="0">
                  <a:solidFill>
                    <a:schemeClr val="tx1"/>
                  </a:solidFill>
                </a:rPr>
                <a:t>, mis </a:t>
              </a:r>
              <a:r>
                <a:rPr lang="pl-PL" sz="2100" dirty="0" err="1">
                  <a:solidFill>
                    <a:schemeClr val="tx1"/>
                  </a:solidFill>
                </a:rPr>
                <a:t>määravad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õppimise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edenemise</a:t>
              </a:r>
              <a:r>
                <a:rPr lang="pl-PL" sz="2100" dirty="0">
                  <a:solidFill>
                    <a:schemeClr val="tx1"/>
                  </a:solidFill>
                </a:rPr>
                <a:t>.</a:t>
              </a: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97" name="Google Shape;197;p40"/>
            <p:cNvSpPr/>
            <p:nvPr/>
          </p:nvSpPr>
          <p:spPr>
            <a:xfrm>
              <a:off x="5509393" y="272575"/>
              <a:ext cx="4505585" cy="2861046"/>
            </a:xfrm>
            <a:prstGeom prst="roundRect">
              <a:avLst>
                <a:gd name="adj" fmla="val 10000"/>
              </a:avLst>
            </a:prstGeom>
            <a:solidFill>
              <a:srgbClr val="CAE9B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0"/>
            <p:cNvSpPr/>
            <p:nvPr/>
          </p:nvSpPr>
          <p:spPr>
            <a:xfrm>
              <a:off x="6010014" y="748165"/>
              <a:ext cx="4505585" cy="286104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3870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0"/>
            <p:cNvSpPr txBox="1"/>
            <p:nvPr/>
          </p:nvSpPr>
          <p:spPr>
            <a:xfrm>
              <a:off x="6093811" y="831962"/>
              <a:ext cx="4337991" cy="2693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100"/>
              </a:pPr>
              <a:r>
                <a:rPr lang="pl-PL" sz="2100" dirty="0" err="1">
                  <a:solidFill>
                    <a:schemeClr val="accent6"/>
                  </a:solidFill>
                </a:rPr>
                <a:t>Kaashindamine</a:t>
              </a:r>
              <a:r>
                <a:rPr lang="pl-PL" sz="2100" dirty="0">
                  <a:solidFill>
                    <a:schemeClr val="accent6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ehk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ühishindamine</a:t>
              </a:r>
              <a:r>
                <a:rPr lang="pl-PL" sz="2100" dirty="0">
                  <a:solidFill>
                    <a:schemeClr val="tx1"/>
                  </a:solidFill>
                </a:rPr>
                <a:t> on </a:t>
              </a:r>
              <a:r>
                <a:rPr lang="pl-PL" sz="2100" dirty="0" err="1">
                  <a:solidFill>
                    <a:schemeClr val="tx1"/>
                  </a:solidFill>
                </a:rPr>
                <a:t>hindamismeetod</a:t>
              </a:r>
              <a:r>
                <a:rPr lang="pl-PL" sz="2100" dirty="0">
                  <a:solidFill>
                    <a:schemeClr val="tx1"/>
                  </a:solidFill>
                </a:rPr>
                <a:t>, </a:t>
              </a:r>
              <a:r>
                <a:rPr lang="pl-PL" sz="2100" dirty="0" err="1">
                  <a:solidFill>
                    <a:schemeClr val="tx1"/>
                  </a:solidFill>
                </a:rPr>
                <a:t>milles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osalevad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nii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õppijad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kui</a:t>
              </a:r>
              <a:r>
                <a:rPr lang="pl-PL" sz="2100" dirty="0">
                  <a:solidFill>
                    <a:schemeClr val="tx1"/>
                  </a:solidFill>
                </a:rPr>
                <a:t> ka </a:t>
              </a:r>
              <a:r>
                <a:rPr lang="pl-PL" sz="2100" dirty="0" err="1">
                  <a:solidFill>
                    <a:schemeClr val="tx1"/>
                  </a:solidFill>
                </a:rPr>
                <a:t>koolitajad</a:t>
              </a:r>
              <a:r>
                <a:rPr lang="pl-PL" sz="2100" dirty="0">
                  <a:solidFill>
                    <a:schemeClr val="tx1"/>
                  </a:solidFill>
                </a:rPr>
                <a:t>. </a:t>
              </a:r>
              <a:r>
                <a:rPr lang="pl-PL" sz="2100" dirty="0" err="1">
                  <a:solidFill>
                    <a:schemeClr val="tx1"/>
                  </a:solidFill>
                </a:rPr>
                <a:t>Õpilane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ei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pea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ennast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hindama</a:t>
              </a:r>
              <a:r>
                <a:rPr lang="pl-PL" sz="2100" dirty="0">
                  <a:solidFill>
                    <a:schemeClr val="tx1"/>
                  </a:solidFill>
                </a:rPr>
                <a:t>, </a:t>
              </a:r>
              <a:r>
                <a:rPr lang="pl-PL" sz="2100" dirty="0" err="1">
                  <a:solidFill>
                    <a:schemeClr val="tx1"/>
                  </a:solidFill>
                </a:rPr>
                <a:t>vaid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peamiselt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protsessis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osalema</a:t>
              </a:r>
              <a:r>
                <a:rPr lang="pl-PL" sz="2100" dirty="0">
                  <a:solidFill>
                    <a:schemeClr val="tx1"/>
                  </a:solidFill>
                </a:rPr>
                <a:t>, </a:t>
              </a:r>
              <a:r>
                <a:rPr lang="pl-PL" sz="2100" dirty="0" err="1">
                  <a:solidFill>
                    <a:schemeClr val="tx1"/>
                  </a:solidFill>
                </a:rPr>
                <a:t>tehes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õpetajaga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terve</a:t>
              </a:r>
              <a:r>
                <a:rPr lang="pl-PL" sz="2100" dirty="0">
                  <a:solidFill>
                    <a:schemeClr val="tx1"/>
                  </a:solidFill>
                </a:rPr>
                <a:t> </a:t>
              </a:r>
              <a:r>
                <a:rPr lang="pl-PL" sz="2100" dirty="0" err="1">
                  <a:solidFill>
                    <a:schemeClr val="tx1"/>
                  </a:solidFill>
                </a:rPr>
                <a:t>mõistuse</a:t>
              </a:r>
              <a:r>
                <a:rPr lang="pl-PL" sz="2100" dirty="0">
                  <a:solidFill>
                    <a:schemeClr val="tx1"/>
                  </a:solidFill>
                </a:rPr>
                <a:t>.</a:t>
              </a:r>
              <a:endParaRPr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>
            <a:spLocks noGrp="1"/>
          </p:cNvSpPr>
          <p:nvPr>
            <p:ph type="title"/>
          </p:nvPr>
        </p:nvSpPr>
        <p:spPr>
          <a:xfrm>
            <a:off x="660903" y="914986"/>
            <a:ext cx="10769097" cy="11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ct val="45454"/>
            </a:pPr>
            <a:r>
              <a:rPr lang="pl-PL" dirty="0"/>
              <a:t>3/</a:t>
            </a:r>
            <a:r>
              <a:rPr lang="pl-PL" dirty="0" err="1"/>
              <a:t>kategoriseerimine</a:t>
            </a:r>
            <a:r>
              <a:rPr lang="pl-PL" dirty="0"/>
              <a:t> </a:t>
            </a:r>
            <a:r>
              <a:rPr lang="pl-PL" dirty="0" err="1"/>
              <a:t>hindamistulemuse</a:t>
            </a:r>
            <a:r>
              <a:rPr lang="pl-PL" dirty="0"/>
              <a:t> </a:t>
            </a:r>
            <a:r>
              <a:rPr lang="pl-PL" dirty="0" err="1"/>
              <a:t>põhjal</a:t>
            </a:r>
            <a:endParaRPr dirty="0"/>
          </a:p>
        </p:txBody>
      </p:sp>
      <p:sp>
        <p:nvSpPr>
          <p:cNvPr id="205" name="Google Shape;20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pl-PL" u="sng" dirty="0" err="1"/>
              <a:t>Teadmiste</a:t>
            </a:r>
            <a:r>
              <a:rPr lang="pl-PL" u="sng" dirty="0"/>
              <a:t> </a:t>
            </a:r>
            <a:r>
              <a:rPr lang="pl-PL" u="sng" dirty="0" err="1"/>
              <a:t>hindamine</a:t>
            </a:r>
            <a:endParaRPr u="sng" dirty="0"/>
          </a:p>
        </p:txBody>
      </p:sp>
      <p:sp>
        <p:nvSpPr>
          <p:cNvPr id="206" name="Google Shape;20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>
              <a:buNone/>
            </a:pPr>
            <a:endParaRPr lang="et-EE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ctr">
              <a:buNone/>
            </a:pPr>
            <a:r>
              <a:rPr lang="et-EE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Hindab teadmisi, mida mõõdetakse standardse </a:t>
            </a:r>
            <a:r>
              <a:rPr lang="et-EE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teadmistebaasi</a:t>
            </a:r>
            <a:r>
              <a:rPr lang="et-EE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alusel.</a:t>
            </a:r>
            <a:endParaRPr dirty="0"/>
          </a:p>
        </p:txBody>
      </p:sp>
      <p:sp>
        <p:nvSpPr>
          <p:cNvPr id="207" name="Google Shape;20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pl-PL" u="sng" dirty="0" err="1"/>
              <a:t>Pädevuse</a:t>
            </a:r>
            <a:r>
              <a:rPr lang="pl-PL" u="sng" dirty="0"/>
              <a:t> </a:t>
            </a:r>
            <a:r>
              <a:rPr lang="pl-PL" u="sng" dirty="0" err="1"/>
              <a:t>hindamine</a:t>
            </a:r>
            <a:endParaRPr u="sng" dirty="0"/>
          </a:p>
        </p:txBody>
      </p:sp>
      <p:sp>
        <p:nvSpPr>
          <p:cNvPr id="208" name="Google Shape;20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>
              <a:buNone/>
            </a:pPr>
            <a:endParaRPr lang="et-EE" dirty="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ctr">
              <a:buNone/>
            </a:pPr>
            <a:r>
              <a:rPr lang="fi-FI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Hindab</a:t>
            </a:r>
            <a:r>
              <a:rPr lang="fi-FI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i-FI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kui</a:t>
            </a:r>
            <a:r>
              <a:rPr lang="fi-FI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pädev</a:t>
            </a:r>
            <a:r>
              <a:rPr lang="fi-FI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fi-FI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inimene</a:t>
            </a:r>
            <a:r>
              <a:rPr lang="fi-FI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nende</a:t>
            </a:r>
            <a:r>
              <a:rPr lang="fi-FI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teadmiste</a:t>
            </a:r>
            <a:r>
              <a:rPr lang="fi-FI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ja </a:t>
            </a:r>
            <a:r>
              <a:rPr lang="fi-FI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oskuste</a:t>
            </a:r>
            <a:r>
              <a:rPr lang="fi-FI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dirty="0" err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rakendamisel</a:t>
            </a:r>
            <a:r>
              <a:rPr lang="fi-FI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838200" y="742112"/>
            <a:ext cx="10515600" cy="100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ct val="100000"/>
            </a:pPr>
            <a:r>
              <a:rPr lang="pl-PL" dirty="0" err="1"/>
              <a:t>Sisu</a:t>
            </a:r>
            <a:r>
              <a:rPr lang="et-EE" dirty="0"/>
              <a:t>kord</a:t>
            </a:r>
            <a:endParaRPr dirty="0"/>
          </a:p>
        </p:txBody>
      </p:sp>
      <p:sp>
        <p:nvSpPr>
          <p:cNvPr id="64" name="Google Shape;64;p3"/>
          <p:cNvSpPr txBox="1">
            <a:spLocks noGrp="1"/>
          </p:cNvSpPr>
          <p:nvPr>
            <p:ph type="body" idx="1"/>
          </p:nvPr>
        </p:nvSpPr>
        <p:spPr>
          <a:xfrm>
            <a:off x="838200" y="1553481"/>
            <a:ext cx="10515600" cy="286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647"/>
              <a:buNone/>
            </a:pPr>
            <a:endParaRPr dirty="0"/>
          </a:p>
          <a:p>
            <a:pPr marL="514350" lvl="0" indent="-514350">
              <a:buSzPct val="117647"/>
              <a:buFont typeface="Calibri"/>
              <a:buAutoNum type="arabicPeriod"/>
            </a:pPr>
            <a:r>
              <a:rPr lang="pl-PL" dirty="0" err="1"/>
              <a:t>Eesmärgid</a:t>
            </a:r>
            <a:r>
              <a:rPr lang="pl-PL" dirty="0"/>
              <a:t>
</a:t>
            </a:r>
            <a:r>
              <a:rPr lang="pl-PL" dirty="0" err="1"/>
              <a:t>Sõnastik</a:t>
            </a:r>
            <a:r>
              <a:rPr lang="pl-PL" dirty="0"/>
              <a:t> – </a:t>
            </a:r>
            <a:r>
              <a:rPr lang="pl-PL" dirty="0" err="1"/>
              <a:t>teoreetiline</a:t>
            </a:r>
            <a:r>
              <a:rPr lang="pl-PL" dirty="0"/>
              <a:t> </a:t>
            </a:r>
            <a:r>
              <a:rPr lang="pl-PL" dirty="0" err="1"/>
              <a:t>taust</a:t>
            </a:r>
            <a:r>
              <a:rPr lang="pl-PL" dirty="0"/>
              <a:t> 
</a:t>
            </a:r>
            <a:r>
              <a:rPr lang="pl-PL" dirty="0" err="1"/>
              <a:t>Õppematerjalid</a:t>
            </a:r>
            <a:r>
              <a:rPr lang="pl-PL" dirty="0"/>
              <a:t> 
</a:t>
            </a:r>
            <a:r>
              <a:rPr lang="pl-PL" dirty="0" err="1"/>
              <a:t>Täiendavad</a:t>
            </a:r>
            <a:r>
              <a:rPr lang="pl-PL" dirty="0"/>
              <a:t> </a:t>
            </a:r>
            <a:r>
              <a:rPr lang="pl-PL" dirty="0" err="1"/>
              <a:t>materjalid</a:t>
            </a:r>
            <a:r>
              <a:rPr lang="pl-PL" dirty="0"/>
              <a:t> ja </a:t>
            </a:r>
            <a:r>
              <a:rPr lang="pl-PL" dirty="0" err="1"/>
              <a:t>ressursid</a:t>
            </a:r>
            <a:r>
              <a:rPr lang="pl-PL" dirty="0"/>
              <a:t>
</a:t>
            </a:r>
            <a:r>
              <a:rPr lang="pl-PL" dirty="0" err="1"/>
              <a:t>Juhtumiuuring</a:t>
            </a:r>
            <a:r>
              <a:rPr lang="pl-PL" dirty="0"/>
              <a:t> 
</a:t>
            </a:r>
            <a:r>
              <a:rPr lang="pl-PL" dirty="0" err="1"/>
              <a:t>Viidete</a:t>
            </a:r>
            <a:r>
              <a:rPr lang="pl-PL" dirty="0"/>
              <a:t> </a:t>
            </a:r>
            <a:r>
              <a:rPr lang="pl-PL" dirty="0" err="1"/>
              <a:t>loetelu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Calibri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 txBox="1">
            <a:spLocks noGrp="1"/>
          </p:cNvSpPr>
          <p:nvPr>
            <p:ph type="title"/>
          </p:nvPr>
        </p:nvSpPr>
        <p:spPr>
          <a:xfrm>
            <a:off x="831850" y="836224"/>
            <a:ext cx="10515600" cy="118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sz="4000" dirty="0" err="1"/>
              <a:t>Pädevuse</a:t>
            </a:r>
            <a:r>
              <a:rPr lang="pl-PL" sz="4000" dirty="0"/>
              <a:t> </a:t>
            </a:r>
            <a:r>
              <a:rPr lang="pl-PL" sz="4000" dirty="0" err="1"/>
              <a:t>hindamine</a:t>
            </a:r>
            <a:endParaRPr sz="4000" dirty="0"/>
          </a:p>
        </p:txBody>
      </p:sp>
      <p:grpSp>
        <p:nvGrpSpPr>
          <p:cNvPr id="214" name="Google Shape;214;p8"/>
          <p:cNvGrpSpPr/>
          <p:nvPr/>
        </p:nvGrpSpPr>
        <p:grpSpPr>
          <a:xfrm>
            <a:off x="1231704" y="2165724"/>
            <a:ext cx="9761140" cy="3142253"/>
            <a:chOff x="399854" y="600618"/>
            <a:chExt cx="9761140" cy="3142253"/>
          </a:xfrm>
        </p:grpSpPr>
        <p:sp>
          <p:nvSpPr>
            <p:cNvPr id="215" name="Google Shape;215;p8"/>
            <p:cNvSpPr/>
            <p:nvPr/>
          </p:nvSpPr>
          <p:spPr>
            <a:xfrm>
              <a:off x="1212569" y="600618"/>
              <a:ext cx="1300252" cy="130025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99854" y="2364746"/>
              <a:ext cx="2889450" cy="1378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 txBox="1"/>
            <p:nvPr/>
          </p:nvSpPr>
          <p:spPr>
            <a:xfrm>
              <a:off x="399854" y="2364746"/>
              <a:ext cx="2889450" cy="1378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1400"/>
              </a:pP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Pädevused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on "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kontekstispetsiifilised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kognitiivsed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dispositsioonid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", mis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erinevad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sellistest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konstruktsioonidest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nagu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"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intelligentsus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"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või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"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vaimne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kasv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".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4607673" y="600618"/>
              <a:ext cx="1300252" cy="130025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819431" y="2328529"/>
              <a:ext cx="2889450" cy="1378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3819431" y="2328529"/>
              <a:ext cx="2889450" cy="1378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1400"/>
              </a:pP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Pädevused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viitavad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inimese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võimele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edendada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konkreetseid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väljakutseid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konkreetsetes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olukordades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konkreetsetes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valdkondades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kus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intelligentsus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on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seotud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oskuste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või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/ ja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vaimsete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võimete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kogumiga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ning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hoiakutega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mida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saab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kasutada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väljakutsete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lahendamiseks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ja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juhtimiseks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002777" y="600618"/>
              <a:ext cx="1300252" cy="130025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271544" y="2301366"/>
              <a:ext cx="2889450" cy="1378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7271544" y="2301366"/>
              <a:ext cx="2889450" cy="1378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buSzPts val="1400"/>
              </a:pP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OECD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sõnul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on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pädevuste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määratlus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kooskõlas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viisiga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kuidas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mõistet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"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pädevus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"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kasutatakse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rahvusvahelistes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suuremahulistes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hindamisuuringutes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nagu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PISA </a:t>
              </a:r>
              <a:r>
                <a:rPr lang="pl-PL" dirty="0" err="1">
                  <a:latin typeface="Calibri"/>
                  <a:ea typeface="Calibri"/>
                  <a:cs typeface="Calibri"/>
                  <a:sym typeface="Calibri"/>
                </a:rPr>
                <a:t>või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 PIRLS.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>
            <a:spLocks noGrp="1"/>
          </p:cNvSpPr>
          <p:nvPr>
            <p:ph type="title"/>
          </p:nvPr>
        </p:nvSpPr>
        <p:spPr>
          <a:xfrm>
            <a:off x="831850" y="836224"/>
            <a:ext cx="10515600" cy="118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 err="1"/>
              <a:t>Pädevuse</a:t>
            </a:r>
            <a:r>
              <a:rPr lang="pl-PL" dirty="0"/>
              <a:t> </a:t>
            </a:r>
            <a:r>
              <a:rPr lang="pl-PL" dirty="0" err="1"/>
              <a:t>hindamine</a:t>
            </a:r>
            <a:endParaRPr dirty="0"/>
          </a:p>
        </p:txBody>
      </p:sp>
      <p:grpSp>
        <p:nvGrpSpPr>
          <p:cNvPr id="229" name="Google Shape;229;p42"/>
          <p:cNvGrpSpPr/>
          <p:nvPr/>
        </p:nvGrpSpPr>
        <p:grpSpPr>
          <a:xfrm>
            <a:off x="831850" y="2656003"/>
            <a:ext cx="10515599" cy="2190202"/>
            <a:chOff x="0" y="1081170"/>
            <a:chExt cx="10515599" cy="2190202"/>
          </a:xfrm>
        </p:grpSpPr>
        <p:sp>
          <p:nvSpPr>
            <p:cNvPr id="230" name="Google Shape;230;p42"/>
            <p:cNvSpPr/>
            <p:nvPr/>
          </p:nvSpPr>
          <p:spPr>
            <a:xfrm>
              <a:off x="0" y="1081170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rgbClr val="DBE6B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2"/>
            <p:cNvSpPr/>
            <p:nvPr/>
          </p:nvSpPr>
          <p:spPr>
            <a:xfrm>
              <a:off x="328612" y="1393352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2"/>
            <p:cNvSpPr txBox="1"/>
            <p:nvPr/>
          </p:nvSpPr>
          <p:spPr>
            <a:xfrm>
              <a:off x="383617" y="1448357"/>
              <a:ext cx="2847502" cy="1768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400"/>
              </a:pPr>
              <a:r>
                <a:rPr lang="pl-PL" dirty="0" err="1"/>
                <a:t>Oskused</a:t>
              </a:r>
              <a:r>
                <a:rPr lang="pl-PL" dirty="0"/>
                <a:t> on "</a:t>
              </a:r>
              <a:r>
                <a:rPr lang="pl-PL" dirty="0" err="1"/>
                <a:t>kontekstispetsiifilised</a:t>
              </a:r>
              <a:r>
                <a:rPr lang="pl-PL" dirty="0"/>
                <a:t> </a:t>
              </a:r>
              <a:r>
                <a:rPr lang="pl-PL" dirty="0" err="1"/>
                <a:t>kognitiivsed</a:t>
              </a:r>
              <a:r>
                <a:rPr lang="pl-PL" dirty="0"/>
                <a:t> </a:t>
              </a:r>
              <a:r>
                <a:rPr lang="pl-PL" dirty="0" err="1"/>
                <a:t>dispositsioonid</a:t>
              </a:r>
              <a:r>
                <a:rPr lang="pl-PL" dirty="0"/>
                <a:t>", mis </a:t>
              </a:r>
              <a:r>
                <a:rPr lang="pl-PL" dirty="0" err="1"/>
                <a:t>erinevad</a:t>
              </a:r>
              <a:r>
                <a:rPr lang="pl-PL" dirty="0"/>
                <a:t> </a:t>
              </a:r>
              <a:r>
                <a:rPr lang="pl-PL" dirty="0" err="1"/>
                <a:t>sellistest</a:t>
              </a:r>
              <a:r>
                <a:rPr lang="pl-PL" dirty="0"/>
                <a:t> </a:t>
              </a:r>
              <a:r>
                <a:rPr lang="pl-PL" dirty="0" err="1"/>
                <a:t>konstruktsioonidest</a:t>
              </a:r>
              <a:r>
                <a:rPr lang="pl-PL" dirty="0"/>
                <a:t> </a:t>
              </a:r>
              <a:r>
                <a:rPr lang="pl-PL" dirty="0" err="1"/>
                <a:t>nagu</a:t>
              </a:r>
              <a:r>
                <a:rPr lang="pl-PL" dirty="0"/>
                <a:t> "</a:t>
              </a:r>
              <a:r>
                <a:rPr lang="pl-PL" dirty="0" err="1"/>
                <a:t>intelligentsus</a:t>
              </a:r>
              <a:r>
                <a:rPr lang="pl-PL" dirty="0"/>
                <a:t>" </a:t>
              </a:r>
              <a:r>
                <a:rPr lang="pl-PL" dirty="0" err="1"/>
                <a:t>või</a:t>
              </a:r>
              <a:r>
                <a:rPr lang="pl-PL" dirty="0"/>
                <a:t> "</a:t>
              </a:r>
              <a:r>
                <a:rPr lang="pl-PL" dirty="0" err="1"/>
                <a:t>intellektuaalne</a:t>
              </a:r>
              <a:r>
                <a:rPr lang="pl-PL" dirty="0"/>
                <a:t> areng".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2"/>
            <p:cNvSpPr/>
            <p:nvPr/>
          </p:nvSpPr>
          <p:spPr>
            <a:xfrm>
              <a:off x="3614737" y="1081170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rgbClr val="DBE6B4"/>
            </a:solidFill>
            <a:ln w="9525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2"/>
            <p:cNvSpPr/>
            <p:nvPr/>
          </p:nvSpPr>
          <p:spPr>
            <a:xfrm>
              <a:off x="3943350" y="1393352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0D6D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2"/>
            <p:cNvSpPr txBox="1"/>
            <p:nvPr/>
          </p:nvSpPr>
          <p:spPr>
            <a:xfrm>
              <a:off x="3998355" y="1448357"/>
              <a:ext cx="2847502" cy="1768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400"/>
              </a:pPr>
              <a:r>
                <a:rPr lang="pl-PL" dirty="0" err="1"/>
                <a:t>Oskused</a:t>
              </a:r>
              <a:r>
                <a:rPr lang="pl-PL" dirty="0"/>
                <a:t> </a:t>
              </a:r>
              <a:r>
                <a:rPr lang="pl-PL" dirty="0" err="1"/>
                <a:t>viitavad</a:t>
              </a:r>
              <a:r>
                <a:rPr lang="pl-PL" dirty="0"/>
                <a:t> </a:t>
              </a:r>
              <a:r>
                <a:rPr lang="pl-PL" dirty="0" err="1"/>
                <a:t>indiviidi</a:t>
              </a:r>
              <a:r>
                <a:rPr lang="pl-PL" dirty="0"/>
                <a:t> </a:t>
              </a:r>
              <a:r>
                <a:rPr lang="pl-PL" dirty="0" err="1"/>
                <a:t>võimele</a:t>
              </a:r>
              <a:r>
                <a:rPr lang="pl-PL" dirty="0"/>
                <a:t> </a:t>
              </a:r>
              <a:r>
                <a:rPr lang="pl-PL" dirty="0" err="1"/>
                <a:t>edendada</a:t>
              </a:r>
              <a:r>
                <a:rPr lang="pl-PL" dirty="0"/>
                <a:t> </a:t>
              </a:r>
              <a:r>
                <a:rPr lang="pl-PL" dirty="0" err="1"/>
                <a:t>konkreetseid</a:t>
              </a:r>
              <a:r>
                <a:rPr lang="pl-PL" dirty="0"/>
                <a:t> </a:t>
              </a:r>
              <a:r>
                <a:rPr lang="pl-PL" dirty="0" err="1"/>
                <a:t>väljakutseid</a:t>
              </a:r>
              <a:r>
                <a:rPr lang="pl-PL" dirty="0"/>
                <a:t> </a:t>
              </a:r>
              <a:r>
                <a:rPr lang="pl-PL" dirty="0" err="1"/>
                <a:t>konkreetsetes</a:t>
              </a:r>
              <a:r>
                <a:rPr lang="pl-PL" dirty="0"/>
                <a:t> </a:t>
              </a:r>
              <a:r>
                <a:rPr lang="pl-PL" dirty="0" err="1"/>
                <a:t>olukordades</a:t>
              </a:r>
              <a:r>
                <a:rPr lang="pl-PL" dirty="0"/>
                <a:t> </a:t>
              </a:r>
              <a:r>
                <a:rPr lang="pl-PL" dirty="0" err="1"/>
                <a:t>konkreetsetes</a:t>
              </a:r>
              <a:r>
                <a:rPr lang="pl-PL" dirty="0"/>
                <a:t> </a:t>
              </a:r>
              <a:r>
                <a:rPr lang="pl-PL" dirty="0" err="1"/>
                <a:t>valdkondades</a:t>
              </a:r>
              <a:r>
                <a:rPr lang="pl-PL" dirty="0"/>
                <a:t>, </a:t>
              </a:r>
              <a:r>
                <a:rPr lang="pl-PL" dirty="0" err="1"/>
                <a:t>kus</a:t>
              </a:r>
              <a:r>
                <a:rPr lang="pl-PL" dirty="0"/>
                <a:t> </a:t>
              </a:r>
              <a:r>
                <a:rPr lang="pl-PL" dirty="0" err="1"/>
                <a:t>intelligentsus</a:t>
              </a:r>
              <a:r>
                <a:rPr lang="pl-PL" dirty="0"/>
                <a:t> </a:t>
              </a:r>
              <a:r>
                <a:rPr lang="pl-PL" dirty="0" err="1"/>
                <a:t>viitab</a:t>
              </a:r>
              <a:r>
                <a:rPr lang="pl-PL" dirty="0"/>
                <a:t> </a:t>
              </a:r>
              <a:r>
                <a:rPr lang="pl-PL" dirty="0" err="1"/>
                <a:t>oskuste</a:t>
              </a:r>
              <a:r>
                <a:rPr lang="pl-PL" dirty="0"/>
                <a:t> ja/</a:t>
              </a:r>
              <a:r>
                <a:rPr lang="pl-PL" dirty="0" err="1"/>
                <a:t>või</a:t>
              </a:r>
              <a:r>
                <a:rPr lang="pl-PL" dirty="0"/>
                <a:t> </a:t>
              </a:r>
              <a:r>
                <a:rPr lang="pl-PL" dirty="0" err="1"/>
                <a:t>vaimsete</a:t>
              </a:r>
              <a:r>
                <a:rPr lang="pl-PL" dirty="0"/>
                <a:t> </a:t>
              </a:r>
              <a:r>
                <a:rPr lang="pl-PL" dirty="0" err="1"/>
                <a:t>võimete</a:t>
              </a:r>
              <a:r>
                <a:rPr lang="pl-PL" dirty="0"/>
                <a:t> ja </a:t>
              </a:r>
              <a:r>
                <a:rPr lang="pl-PL" dirty="0" err="1"/>
                <a:t>hoiakute</a:t>
              </a:r>
              <a:r>
                <a:rPr lang="pl-PL" dirty="0"/>
                <a:t> </a:t>
              </a:r>
              <a:r>
                <a:rPr lang="pl-PL" dirty="0" err="1"/>
                <a:t>kogumile</a:t>
              </a:r>
              <a:r>
                <a:rPr lang="pl-PL" dirty="0"/>
                <a:t>, </a:t>
              </a:r>
              <a:r>
                <a:rPr lang="pl-PL" dirty="0" err="1"/>
                <a:t>mida</a:t>
              </a:r>
              <a:r>
                <a:rPr lang="pl-PL" dirty="0"/>
                <a:t> saab </a:t>
              </a:r>
              <a:r>
                <a:rPr lang="pl-PL" dirty="0" err="1"/>
                <a:t>kasutada</a:t>
              </a:r>
              <a:r>
                <a:rPr lang="pl-PL" dirty="0"/>
                <a:t> </a:t>
              </a:r>
              <a:r>
                <a:rPr lang="pl-PL" dirty="0" err="1"/>
                <a:t>väljakutsete</a:t>
              </a:r>
              <a:r>
                <a:rPr lang="pl-PL" dirty="0"/>
                <a:t> </a:t>
              </a:r>
              <a:r>
                <a:rPr lang="pl-PL" dirty="0" err="1"/>
                <a:t>lahendamiseks</a:t>
              </a:r>
              <a:r>
                <a:rPr lang="pl-PL" dirty="0"/>
                <a:t> ja </a:t>
              </a:r>
              <a:r>
                <a:rPr lang="pl-PL" dirty="0" err="1"/>
                <a:t>lahendamiseks</a:t>
              </a:r>
              <a:r>
                <a:rPr lang="pl-PL" dirty="0"/>
                <a:t>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2"/>
            <p:cNvSpPr/>
            <p:nvPr/>
          </p:nvSpPr>
          <p:spPr>
            <a:xfrm>
              <a:off x="7229475" y="1081170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rgbClr val="DBE6B4"/>
            </a:solidFill>
            <a:ln w="9525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2"/>
            <p:cNvSpPr/>
            <p:nvPr/>
          </p:nvSpPr>
          <p:spPr>
            <a:xfrm>
              <a:off x="7558087" y="1393352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0D6D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2"/>
            <p:cNvSpPr txBox="1"/>
            <p:nvPr/>
          </p:nvSpPr>
          <p:spPr>
            <a:xfrm>
              <a:off x="7613092" y="1448357"/>
              <a:ext cx="2847502" cy="1768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400"/>
              </a:pPr>
              <a:r>
                <a:rPr lang="pl-PL" dirty="0"/>
                <a:t>OECD </a:t>
              </a:r>
              <a:r>
                <a:rPr lang="pl-PL" dirty="0" err="1"/>
                <a:t>sõnul</a:t>
              </a:r>
              <a:r>
                <a:rPr lang="pl-PL" dirty="0"/>
                <a:t> on </a:t>
              </a:r>
              <a:r>
                <a:rPr lang="pl-PL" dirty="0" err="1"/>
                <a:t>pädevuste</a:t>
              </a:r>
              <a:r>
                <a:rPr lang="pl-PL" dirty="0"/>
                <a:t> </a:t>
              </a:r>
              <a:r>
                <a:rPr lang="pl-PL" dirty="0" err="1"/>
                <a:t>määratlus</a:t>
              </a:r>
              <a:r>
                <a:rPr lang="pl-PL" dirty="0"/>
                <a:t> </a:t>
              </a:r>
              <a:r>
                <a:rPr lang="pl-PL" dirty="0" err="1"/>
                <a:t>kooskõlas</a:t>
              </a:r>
              <a:r>
                <a:rPr lang="pl-PL" dirty="0"/>
                <a:t> </a:t>
              </a:r>
              <a:r>
                <a:rPr lang="pl-PL" dirty="0" err="1"/>
                <a:t>sellega</a:t>
              </a:r>
              <a:r>
                <a:rPr lang="pl-PL" dirty="0"/>
                <a:t>, </a:t>
              </a:r>
              <a:r>
                <a:rPr lang="pl-PL" dirty="0" err="1"/>
                <a:t>kuidas</a:t>
              </a:r>
              <a:r>
                <a:rPr lang="pl-PL" dirty="0"/>
                <a:t> </a:t>
              </a:r>
              <a:r>
                <a:rPr lang="pl-PL" dirty="0" err="1"/>
                <a:t>mõistet</a:t>
              </a:r>
              <a:r>
                <a:rPr lang="pl-PL" dirty="0"/>
                <a:t> "</a:t>
              </a:r>
              <a:r>
                <a:rPr lang="pl-PL" dirty="0" err="1"/>
                <a:t>pädevus</a:t>
              </a:r>
              <a:r>
                <a:rPr lang="pl-PL" dirty="0"/>
                <a:t>" </a:t>
              </a:r>
              <a:r>
                <a:rPr lang="pl-PL" dirty="0" err="1"/>
                <a:t>kasutatakse</a:t>
              </a:r>
              <a:r>
                <a:rPr lang="pl-PL" dirty="0"/>
                <a:t> </a:t>
              </a:r>
              <a:r>
                <a:rPr lang="pl-PL" dirty="0" err="1"/>
                <a:t>suuremahulistes</a:t>
              </a:r>
              <a:r>
                <a:rPr lang="pl-PL" dirty="0"/>
                <a:t> </a:t>
              </a:r>
              <a:r>
                <a:rPr lang="pl-PL" dirty="0" err="1"/>
                <a:t>rahvusvahelistes</a:t>
              </a:r>
              <a:r>
                <a:rPr lang="pl-PL" dirty="0"/>
                <a:t> </a:t>
              </a:r>
              <a:r>
                <a:rPr lang="pl-PL" dirty="0" err="1"/>
                <a:t>hindamisuuringutes</a:t>
              </a:r>
              <a:r>
                <a:rPr lang="pl-PL" dirty="0"/>
                <a:t>, </a:t>
              </a:r>
              <a:r>
                <a:rPr lang="pl-PL" dirty="0" err="1"/>
                <a:t>nagu</a:t>
              </a:r>
              <a:r>
                <a:rPr lang="pl-PL" dirty="0"/>
                <a:t> PISA </a:t>
              </a:r>
              <a:r>
                <a:rPr lang="pl-PL" dirty="0" err="1"/>
                <a:t>või</a:t>
              </a:r>
              <a:r>
                <a:rPr lang="pl-PL" dirty="0"/>
                <a:t> PIRLS.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3"/>
          <p:cNvSpPr txBox="1">
            <a:spLocks noGrp="1"/>
          </p:cNvSpPr>
          <p:nvPr>
            <p:ph type="title"/>
          </p:nvPr>
        </p:nvSpPr>
        <p:spPr>
          <a:xfrm>
            <a:off x="831850" y="1670858"/>
            <a:ext cx="10515600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pl-PL" dirty="0" err="1"/>
              <a:t>Hindamise</a:t>
            </a:r>
            <a:r>
              <a:rPr lang="pl-PL" dirty="0"/>
              <a:t> </a:t>
            </a:r>
            <a:r>
              <a:rPr lang="pl-PL" dirty="0" err="1"/>
              <a:t>vahendid</a:t>
            </a:r>
            <a:endParaRPr dirty="0"/>
          </a:p>
        </p:txBody>
      </p:sp>
      <p:sp>
        <p:nvSpPr>
          <p:cNvPr id="244" name="Google Shape;244;p4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pl-PL" dirty="0" err="1"/>
              <a:t>Pädevuse</a:t>
            </a:r>
            <a:r>
              <a:rPr lang="pl-PL" dirty="0"/>
              <a:t> </a:t>
            </a:r>
            <a:r>
              <a:rPr lang="pl-PL" dirty="0" err="1"/>
              <a:t>hindamise</a:t>
            </a:r>
            <a:r>
              <a:rPr lang="pl-PL" dirty="0"/>
              <a:t> </a:t>
            </a:r>
            <a:r>
              <a:rPr lang="pl-PL" dirty="0" err="1"/>
              <a:t>meetodis</a:t>
            </a:r>
            <a:r>
              <a:rPr lang="pl-PL" dirty="0"/>
              <a:t> </a:t>
            </a:r>
            <a:r>
              <a:rPr lang="pl-PL" dirty="0" err="1"/>
              <a:t>kasutatavad</a:t>
            </a:r>
            <a:r>
              <a:rPr lang="pl-PL" dirty="0"/>
              <a:t> </a:t>
            </a:r>
            <a:r>
              <a:rPr lang="pl-PL" dirty="0" err="1"/>
              <a:t>vahendid</a:t>
            </a:r>
            <a:r>
              <a:rPr lang="pl-PL" dirty="0"/>
              <a:t> ja </a:t>
            </a:r>
            <a:r>
              <a:rPr lang="pl-PL" dirty="0" err="1"/>
              <a:t>meetodid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>
            <a:spLocks noGrp="1"/>
          </p:cNvSpPr>
          <p:nvPr>
            <p:ph type="title"/>
          </p:nvPr>
        </p:nvSpPr>
        <p:spPr>
          <a:xfrm>
            <a:off x="838200" y="722877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 err="1"/>
              <a:t>Hindamise</a:t>
            </a:r>
            <a:r>
              <a:rPr lang="pl-PL" dirty="0"/>
              <a:t> </a:t>
            </a:r>
            <a:r>
              <a:rPr lang="pl-PL" dirty="0" err="1"/>
              <a:t>vahendid</a:t>
            </a:r>
            <a:endParaRPr dirty="0"/>
          </a:p>
        </p:txBody>
      </p:sp>
      <p:sp>
        <p:nvSpPr>
          <p:cNvPr id="250" name="Google Shape;250;p44"/>
          <p:cNvSpPr txBox="1">
            <a:spLocks noGrp="1"/>
          </p:cNvSpPr>
          <p:nvPr>
            <p:ph type="body" idx="1"/>
          </p:nvPr>
        </p:nvSpPr>
        <p:spPr>
          <a:xfrm>
            <a:off x="2693922" y="2158562"/>
            <a:ext cx="3402078" cy="172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>
              <a:buNone/>
            </a:pPr>
            <a:r>
              <a:rPr lang="pl-PL" sz="3200" dirty="0" err="1"/>
              <a:t>Traditsioonilised</a:t>
            </a:r>
            <a:r>
              <a:rPr lang="pl-PL" sz="3200" dirty="0"/>
              <a:t> </a:t>
            </a:r>
            <a:r>
              <a:rPr lang="pl-PL" sz="3200" dirty="0" err="1"/>
              <a:t>hindamisvahendid</a:t>
            </a:r>
            <a:endParaRPr sz="3200" dirty="0"/>
          </a:p>
        </p:txBody>
      </p:sp>
      <p:pic>
        <p:nvPicPr>
          <p:cNvPr id="251" name="Google Shape;251;p44" descr="A group of people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4384" y="1953160"/>
            <a:ext cx="2758973" cy="490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4" descr="A group of papers with a pe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583" y="835560"/>
            <a:ext cx="2388339" cy="424593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4"/>
          <p:cNvSpPr txBox="1"/>
          <p:nvPr/>
        </p:nvSpPr>
        <p:spPr>
          <a:xfrm>
            <a:off x="8019356" y="3357583"/>
            <a:ext cx="3402077" cy="205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pl-PL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Alternatiivsed</a:t>
            </a:r>
            <a:r>
              <a:rPr lang="pl-PL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hindamisvahendid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>
            <a:spLocks noGrp="1"/>
          </p:cNvSpPr>
          <p:nvPr>
            <p:ph type="title"/>
          </p:nvPr>
        </p:nvSpPr>
        <p:spPr>
          <a:xfrm>
            <a:off x="838200" y="722877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/>
            <a:r>
              <a:rPr lang="pl-PL" dirty="0" err="1"/>
              <a:t>Hindamisvahendid</a:t>
            </a:r>
            <a:r>
              <a:rPr lang="pl-PL" dirty="0"/>
              <a:t> – </a:t>
            </a:r>
            <a:r>
              <a:rPr lang="pl-PL" dirty="0" err="1"/>
              <a:t>traditsioonilised</a:t>
            </a:r>
            <a:r>
              <a:rPr lang="pl-PL" dirty="0"/>
              <a:t> </a:t>
            </a:r>
            <a:r>
              <a:rPr lang="pl-PL" dirty="0" err="1"/>
              <a:t>vahendid</a:t>
            </a:r>
            <a:endParaRPr dirty="0"/>
          </a:p>
        </p:txBody>
      </p:sp>
      <p:sp>
        <p:nvSpPr>
          <p:cNvPr id="259" name="Google Shape;259;p45"/>
          <p:cNvSpPr txBox="1">
            <a:spLocks noGrp="1"/>
          </p:cNvSpPr>
          <p:nvPr>
            <p:ph type="body" idx="1"/>
          </p:nvPr>
        </p:nvSpPr>
        <p:spPr>
          <a:xfrm>
            <a:off x="3234078" y="2108453"/>
            <a:ext cx="3994063" cy="2817749"/>
          </a:xfrm>
          <a:prstGeom prst="rect">
            <a:avLst/>
          </a:prstGeom>
          <a:solidFill>
            <a:srgbClr val="E4F4DE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>
              <a:buNone/>
            </a:pPr>
            <a:r>
              <a:rPr lang="pl-PL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Tähtajatu</a:t>
            </a:r>
            <a:r>
              <a:rPr lang="pl-PL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test
</a:t>
            </a:r>
            <a:r>
              <a:rPr lang="pl-PL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Tõene-väär</a:t>
            </a:r>
            <a:r>
              <a:rPr lang="pl-PL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test
</a:t>
            </a:r>
            <a:r>
              <a:rPr lang="pl-PL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Valikvastustega</a:t>
            </a:r>
            <a:r>
              <a:rPr lang="pl-PL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test
</a:t>
            </a:r>
            <a:r>
              <a:rPr lang="pl-PL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Sobitamise</a:t>
            </a:r>
            <a:r>
              <a:rPr lang="pl-PL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test
</a:t>
            </a:r>
            <a:r>
              <a:rPr lang="pl-PL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Suuline</a:t>
            </a:r>
            <a:r>
              <a:rPr lang="pl-PL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eksam</a:t>
            </a:r>
            <a:endParaRPr dirty="0"/>
          </a:p>
        </p:txBody>
      </p:sp>
      <p:pic>
        <p:nvPicPr>
          <p:cNvPr id="260" name="Google Shape;260;p45" descr="A group of papers with a p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226" y="835560"/>
            <a:ext cx="2388339" cy="4245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6"/>
          <p:cNvSpPr txBox="1">
            <a:spLocks noGrp="1"/>
          </p:cNvSpPr>
          <p:nvPr>
            <p:ph type="title"/>
          </p:nvPr>
        </p:nvSpPr>
        <p:spPr>
          <a:xfrm>
            <a:off x="838200" y="820154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 err="1"/>
              <a:t>Hindamisvahendid</a:t>
            </a:r>
            <a:r>
              <a:rPr lang="pl-PL" dirty="0"/>
              <a:t> – </a:t>
            </a:r>
            <a:r>
              <a:rPr lang="pl-PL" dirty="0" err="1"/>
              <a:t>alternatiivsed</a:t>
            </a:r>
            <a:r>
              <a:rPr lang="pl-PL" dirty="0"/>
              <a:t> </a:t>
            </a:r>
            <a:r>
              <a:rPr lang="pl-PL" dirty="0" err="1"/>
              <a:t>vahendid</a:t>
            </a:r>
            <a:endParaRPr dirty="0"/>
          </a:p>
        </p:txBody>
      </p:sp>
      <p:pic>
        <p:nvPicPr>
          <p:cNvPr id="266" name="Google Shape;266;p46" descr="A group of people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932" y="620736"/>
            <a:ext cx="2758973" cy="490484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6"/>
          <p:cNvSpPr txBox="1">
            <a:spLocks noGrp="1"/>
          </p:cNvSpPr>
          <p:nvPr>
            <p:ph type="body" idx="1"/>
          </p:nvPr>
        </p:nvSpPr>
        <p:spPr>
          <a:xfrm>
            <a:off x="3597173" y="2050437"/>
            <a:ext cx="5147993" cy="3406780"/>
          </a:xfrm>
          <a:prstGeom prst="rect">
            <a:avLst/>
          </a:prstGeom>
          <a:solidFill>
            <a:srgbClr val="E4F4DE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>
              <a:buNone/>
            </a:pP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Tulemuslikkuse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määramine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Projektitöö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projektipõhine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õpe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
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Struktureeritud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võrk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Rubriik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Portfelli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
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Vastastikuse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hindamise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ja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kaashindamise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vorm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Enesehindamise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vorm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Mõistekaardid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Intervjuu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Hoiakute</a:t>
            </a:r>
            <a:r>
              <a:rPr lang="pl-PL"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6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skaala</a:t>
            </a:r>
            <a:endParaRPr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7"/>
          <p:cNvSpPr txBox="1">
            <a:spLocks noGrp="1"/>
          </p:cNvSpPr>
          <p:nvPr>
            <p:ph type="title"/>
          </p:nvPr>
        </p:nvSpPr>
        <p:spPr>
          <a:xfrm>
            <a:off x="942196" y="838533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 err="1"/>
              <a:t>Struktureeritud</a:t>
            </a:r>
            <a:r>
              <a:rPr lang="pl-PL" dirty="0"/>
              <a:t> </a:t>
            </a:r>
            <a:r>
              <a:rPr lang="pl-PL" dirty="0" err="1"/>
              <a:t>võrgud</a:t>
            </a:r>
            <a:r>
              <a:rPr lang="pl-PL" dirty="0"/>
              <a:t> - </a:t>
            </a:r>
            <a:r>
              <a:rPr lang="pl-PL" dirty="0" err="1"/>
              <a:t>rubriigid</a:t>
            </a:r>
            <a:endParaRPr dirty="0"/>
          </a:p>
        </p:txBody>
      </p:sp>
      <p:sp>
        <p:nvSpPr>
          <p:cNvPr id="273" name="Google Shape;273;p47"/>
          <p:cNvSpPr txBox="1">
            <a:spLocks noGrp="1"/>
          </p:cNvSpPr>
          <p:nvPr>
            <p:ph type="body" idx="1"/>
          </p:nvPr>
        </p:nvSpPr>
        <p:spPr>
          <a:xfrm>
            <a:off x="838200" y="2068816"/>
            <a:ext cx="10515600" cy="3950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just">
              <a:spcBef>
                <a:spcPts val="0"/>
              </a:spcBef>
              <a:buSzPts val="2800"/>
              <a:buNone/>
            </a:pPr>
            <a:r>
              <a:rPr lang="pl-PL" dirty="0" err="1"/>
              <a:t>Rubriigid</a:t>
            </a:r>
            <a:r>
              <a:rPr lang="pl-PL" dirty="0"/>
              <a:t> </a:t>
            </a:r>
            <a:r>
              <a:rPr lang="pl-PL" dirty="0" err="1"/>
              <a:t>võivad</a:t>
            </a:r>
            <a:r>
              <a:rPr lang="pl-PL" dirty="0"/>
              <a:t> </a:t>
            </a:r>
            <a:r>
              <a:rPr lang="pl-PL" dirty="0" err="1"/>
              <a:t>teenida</a:t>
            </a:r>
            <a:r>
              <a:rPr lang="pl-PL" dirty="0"/>
              <a:t> </a:t>
            </a:r>
            <a:r>
              <a:rPr lang="pl-PL" dirty="0" err="1"/>
              <a:t>nii</a:t>
            </a:r>
            <a:r>
              <a:rPr lang="pl-PL" dirty="0"/>
              <a:t> </a:t>
            </a:r>
            <a:r>
              <a:rPr lang="pl-PL" dirty="0" err="1"/>
              <a:t>hariduslikke</a:t>
            </a:r>
            <a:r>
              <a:rPr lang="pl-PL" dirty="0"/>
              <a:t> </a:t>
            </a:r>
            <a:r>
              <a:rPr lang="pl-PL" dirty="0" err="1"/>
              <a:t>kui</a:t>
            </a:r>
            <a:r>
              <a:rPr lang="pl-PL" dirty="0"/>
              <a:t> ka </a:t>
            </a:r>
            <a:r>
              <a:rPr lang="pl-PL" dirty="0" err="1"/>
              <a:t>hindavaid</a:t>
            </a:r>
            <a:r>
              <a:rPr lang="pl-PL" dirty="0"/>
              <a:t> </a:t>
            </a:r>
            <a:r>
              <a:rPr lang="pl-PL" dirty="0" err="1"/>
              <a:t>eesmärke</a:t>
            </a:r>
            <a:r>
              <a:rPr lang="pl-PL" dirty="0"/>
              <a:t>. </a:t>
            </a:r>
            <a:r>
              <a:rPr lang="pl-PL" dirty="0" err="1"/>
              <a:t>Kui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on </a:t>
            </a:r>
            <a:r>
              <a:rPr lang="pl-PL" dirty="0" err="1"/>
              <a:t>integreeritud</a:t>
            </a:r>
            <a:r>
              <a:rPr lang="pl-PL" dirty="0"/>
              <a:t> </a:t>
            </a:r>
            <a:r>
              <a:rPr lang="pl-PL" dirty="0" err="1"/>
              <a:t>kujundavasse</a:t>
            </a:r>
            <a:r>
              <a:rPr lang="pl-PL" dirty="0"/>
              <a:t>, </a:t>
            </a:r>
            <a:r>
              <a:rPr lang="pl-PL" dirty="0" err="1"/>
              <a:t>õpilasekesksesse</a:t>
            </a:r>
            <a:r>
              <a:rPr lang="pl-PL" dirty="0"/>
              <a:t> </a:t>
            </a:r>
            <a:r>
              <a:rPr lang="pl-PL" dirty="0" err="1"/>
              <a:t>hindamisstrateegiasse</a:t>
            </a:r>
            <a:r>
              <a:rPr lang="pl-PL" dirty="0"/>
              <a:t>, </a:t>
            </a:r>
            <a:r>
              <a:rPr lang="pl-PL" dirty="0" err="1"/>
              <a:t>võivad</a:t>
            </a:r>
            <a:r>
              <a:rPr lang="pl-PL" dirty="0"/>
              <a:t> </a:t>
            </a:r>
            <a:r>
              <a:rPr lang="pl-PL" dirty="0" err="1"/>
              <a:t>rubriigid</a:t>
            </a:r>
            <a:r>
              <a:rPr lang="pl-PL" dirty="0"/>
              <a:t> </a:t>
            </a:r>
            <a:r>
              <a:rPr lang="pl-PL" dirty="0" err="1"/>
              <a:t>aidata</a:t>
            </a:r>
            <a:r>
              <a:rPr lang="pl-PL" dirty="0"/>
              <a:t> </a:t>
            </a:r>
            <a:r>
              <a:rPr lang="pl-PL" dirty="0" err="1"/>
              <a:t>õpilastel</a:t>
            </a:r>
            <a:r>
              <a:rPr lang="pl-PL" dirty="0"/>
              <a:t> </a:t>
            </a:r>
            <a:r>
              <a:rPr lang="pl-PL" dirty="0" err="1"/>
              <a:t>arendada</a:t>
            </a:r>
            <a:r>
              <a:rPr lang="pl-PL" dirty="0"/>
              <a:t> </a:t>
            </a:r>
            <a:r>
              <a:rPr lang="pl-PL" dirty="0" err="1"/>
              <a:t>mõistmist</a:t>
            </a:r>
            <a:r>
              <a:rPr lang="pl-PL" dirty="0"/>
              <a:t> ja </a:t>
            </a:r>
            <a:r>
              <a:rPr lang="pl-PL" dirty="0" err="1"/>
              <a:t>oskusi</a:t>
            </a:r>
            <a:r>
              <a:rPr lang="pl-PL" dirty="0"/>
              <a:t>/</a:t>
            </a:r>
            <a:r>
              <a:rPr lang="pl-PL" dirty="0" err="1"/>
              <a:t>pädevusi</a:t>
            </a:r>
            <a:r>
              <a:rPr lang="pl-PL" dirty="0"/>
              <a:t>, </a:t>
            </a:r>
            <a:r>
              <a:rPr lang="pl-PL" dirty="0" err="1"/>
              <a:t>võimaldades</a:t>
            </a:r>
            <a:r>
              <a:rPr lang="pl-PL" dirty="0"/>
              <a:t> </a:t>
            </a:r>
            <a:r>
              <a:rPr lang="pl-PL" dirty="0" err="1"/>
              <a:t>neil</a:t>
            </a:r>
            <a:r>
              <a:rPr lang="pl-PL" dirty="0"/>
              <a:t> </a:t>
            </a:r>
            <a:r>
              <a:rPr lang="pl-PL" dirty="0" err="1"/>
              <a:t>samal</a:t>
            </a:r>
            <a:r>
              <a:rPr lang="pl-PL" dirty="0"/>
              <a:t> </a:t>
            </a:r>
            <a:r>
              <a:rPr lang="pl-PL" dirty="0" err="1"/>
              <a:t>ajal</a:t>
            </a:r>
            <a:r>
              <a:rPr lang="pl-PL" dirty="0"/>
              <a:t> </a:t>
            </a:r>
            <a:r>
              <a:rPr lang="pl-PL" dirty="0" err="1"/>
              <a:t>täpselt</a:t>
            </a:r>
            <a:r>
              <a:rPr lang="pl-PL" dirty="0"/>
              <a:t> </a:t>
            </a:r>
            <a:r>
              <a:rPr lang="pl-PL" dirty="0" err="1"/>
              <a:t>hinnata</a:t>
            </a:r>
            <a:r>
              <a:rPr lang="pl-PL" dirty="0"/>
              <a:t> oma </a:t>
            </a:r>
            <a:r>
              <a:rPr lang="pl-PL" dirty="0" err="1"/>
              <a:t>töö</a:t>
            </a:r>
            <a:r>
              <a:rPr lang="pl-PL" dirty="0"/>
              <a:t> </a:t>
            </a:r>
            <a:r>
              <a:rPr lang="pl-PL" dirty="0" err="1"/>
              <a:t>kvaliteeti</a:t>
            </a:r>
            <a:r>
              <a:rPr lang="pl-PL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8"/>
          <p:cNvSpPr txBox="1">
            <a:spLocks noGrp="1"/>
          </p:cNvSpPr>
          <p:nvPr>
            <p:ph type="title"/>
          </p:nvPr>
        </p:nvSpPr>
        <p:spPr>
          <a:xfrm>
            <a:off x="932468" y="770303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 err="1"/>
              <a:t>Pädevuse</a:t>
            </a:r>
            <a:r>
              <a:rPr lang="pl-PL" dirty="0"/>
              <a:t> </a:t>
            </a:r>
            <a:r>
              <a:rPr lang="pl-PL" dirty="0" err="1"/>
              <a:t>hindamise</a:t>
            </a:r>
            <a:r>
              <a:rPr lang="pl-PL" dirty="0"/>
              <a:t> </a:t>
            </a:r>
            <a:r>
              <a:rPr lang="pl-PL" dirty="0" err="1"/>
              <a:t>rubriigid</a:t>
            </a:r>
            <a:endParaRPr dirty="0"/>
          </a:p>
        </p:txBody>
      </p:sp>
      <p:sp>
        <p:nvSpPr>
          <p:cNvPr id="279" name="Google Shape;279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 </a:t>
            </a:r>
            <a:endParaRPr/>
          </a:p>
        </p:txBody>
      </p:sp>
      <p:sp>
        <p:nvSpPr>
          <p:cNvPr id="280" name="Google Shape;280;p48"/>
          <p:cNvSpPr txBox="1"/>
          <p:nvPr/>
        </p:nvSpPr>
        <p:spPr>
          <a:xfrm>
            <a:off x="325925" y="5260064"/>
            <a:ext cx="114707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16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*</a:t>
            </a:r>
            <a:r>
              <a:rPr lang="pl-PL" sz="1600" i="1" dirty="0" err="1">
                <a:latin typeface="Century Schoolbook"/>
                <a:ea typeface="Century Schoolbook"/>
                <a:cs typeface="Century Schoolbook"/>
                <a:sym typeface="Century Schoolbook"/>
              </a:rPr>
              <a:t>Siin</a:t>
            </a:r>
            <a:r>
              <a:rPr lang="pl-PL" sz="16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pl-PL" sz="1600" i="1" dirty="0" err="1">
                <a:latin typeface="Century Schoolbook"/>
                <a:ea typeface="Century Schoolbook"/>
                <a:cs typeface="Century Schoolbook"/>
                <a:sym typeface="Century Schoolbook"/>
              </a:rPr>
              <a:t>esitatud</a:t>
            </a:r>
            <a:r>
              <a:rPr lang="pl-PL" sz="16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pl-PL" sz="1600" i="1" dirty="0" err="1">
                <a:latin typeface="Century Schoolbook"/>
                <a:ea typeface="Century Schoolbook"/>
                <a:cs typeface="Century Schoolbook"/>
                <a:sym typeface="Century Schoolbook"/>
              </a:rPr>
              <a:t>ideed</a:t>
            </a:r>
            <a:r>
              <a:rPr lang="pl-PL" sz="16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 on </a:t>
            </a:r>
            <a:r>
              <a:rPr lang="pl-PL" sz="1600" i="1" dirty="0" err="1">
                <a:latin typeface="Century Schoolbook"/>
                <a:ea typeface="Century Schoolbook"/>
                <a:cs typeface="Century Schoolbook"/>
                <a:sym typeface="Century Schoolbook"/>
              </a:rPr>
              <a:t>rakendatavad</a:t>
            </a:r>
            <a:r>
              <a:rPr lang="pl-PL" sz="16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pl-PL" sz="1600" i="1" dirty="0" err="1">
                <a:latin typeface="Century Schoolbook"/>
                <a:ea typeface="Century Schoolbook"/>
                <a:cs typeface="Century Schoolbook"/>
                <a:sym typeface="Century Schoolbook"/>
              </a:rPr>
              <a:t>kõigile</a:t>
            </a:r>
            <a:r>
              <a:rPr lang="pl-PL" sz="16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pl-PL" sz="1600" i="1" dirty="0" err="1">
                <a:latin typeface="Century Schoolbook"/>
                <a:ea typeface="Century Schoolbook"/>
                <a:cs typeface="Century Schoolbook"/>
                <a:sym typeface="Century Schoolbook"/>
              </a:rPr>
              <a:t>kes</a:t>
            </a:r>
            <a:r>
              <a:rPr lang="pl-PL" sz="16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pl-PL" sz="1600" i="1" dirty="0" err="1">
                <a:latin typeface="Century Schoolbook"/>
                <a:ea typeface="Century Schoolbook"/>
                <a:cs typeface="Century Schoolbook"/>
                <a:sym typeface="Century Schoolbook"/>
              </a:rPr>
              <a:t>soovivad</a:t>
            </a:r>
            <a:r>
              <a:rPr lang="pl-PL" sz="16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pl-PL" sz="1600" i="1" dirty="0" err="1">
                <a:latin typeface="Century Schoolbook"/>
                <a:ea typeface="Century Schoolbook"/>
                <a:cs typeface="Century Schoolbook"/>
                <a:sym typeface="Century Schoolbook"/>
              </a:rPr>
              <a:t>või</a:t>
            </a:r>
            <a:r>
              <a:rPr lang="pl-PL" sz="16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pl-PL" sz="1600" i="1" dirty="0" err="1">
                <a:latin typeface="Century Schoolbook"/>
                <a:ea typeface="Century Schoolbook"/>
                <a:cs typeface="Century Schoolbook"/>
                <a:sym typeface="Century Schoolbook"/>
              </a:rPr>
              <a:t>kasutavad</a:t>
            </a:r>
            <a:r>
              <a:rPr lang="pl-PL" sz="16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pl-PL" sz="1600" i="1" dirty="0" err="1">
                <a:latin typeface="Century Schoolbook"/>
                <a:ea typeface="Century Schoolbook"/>
                <a:cs typeface="Century Schoolbook"/>
                <a:sym typeface="Century Schoolbook"/>
              </a:rPr>
              <a:t>klassiruumis</a:t>
            </a:r>
            <a:r>
              <a:rPr lang="pl-PL" sz="16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pl-PL" sz="1600" i="1" dirty="0" err="1">
                <a:latin typeface="Century Schoolbook"/>
                <a:ea typeface="Century Schoolbook"/>
                <a:cs typeface="Century Schoolbook"/>
                <a:sym typeface="Century Schoolbook"/>
              </a:rPr>
              <a:t>rubriike</a:t>
            </a:r>
            <a:r>
              <a:rPr lang="pl-PL" sz="16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, </a:t>
            </a:r>
            <a:r>
              <a:rPr lang="pl-PL" sz="1600" i="1" dirty="0" err="1">
                <a:latin typeface="Century Schoolbook"/>
                <a:ea typeface="Century Schoolbook"/>
                <a:cs typeface="Century Schoolbook"/>
                <a:sym typeface="Century Schoolbook"/>
              </a:rPr>
              <a:t>olenemata</a:t>
            </a:r>
            <a:r>
              <a:rPr lang="pl-PL" sz="16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pl-PL" sz="1600" i="1" dirty="0" err="1">
                <a:latin typeface="Century Schoolbook"/>
                <a:ea typeface="Century Schoolbook"/>
                <a:cs typeface="Century Schoolbook"/>
                <a:sym typeface="Century Schoolbook"/>
              </a:rPr>
              <a:t>distsipliinist</a:t>
            </a:r>
            <a:r>
              <a:rPr lang="pl-PL" sz="16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pl-PL" sz="1600" i="1" dirty="0" err="1">
                <a:latin typeface="Century Schoolbook"/>
                <a:ea typeface="Century Schoolbook"/>
                <a:cs typeface="Century Schoolbook"/>
                <a:sym typeface="Century Schoolbook"/>
              </a:rPr>
              <a:t>või</a:t>
            </a:r>
            <a:r>
              <a:rPr lang="pl-PL" sz="16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lang="pl-PL" sz="1600" i="1" dirty="0" err="1">
                <a:latin typeface="Century Schoolbook"/>
                <a:ea typeface="Century Schoolbook"/>
                <a:cs typeface="Century Schoolbook"/>
                <a:sym typeface="Century Schoolbook"/>
              </a:rPr>
              <a:t>hindetasemest</a:t>
            </a:r>
            <a:r>
              <a:rPr lang="pl-PL" sz="16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8"/>
          <p:cNvSpPr txBox="1"/>
          <p:nvPr/>
        </p:nvSpPr>
        <p:spPr>
          <a:xfrm>
            <a:off x="1706104" y="2155967"/>
            <a:ext cx="84013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Pädevused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üldised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avaldused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, mis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kirjeldavad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kas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õpilase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soovitud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teadmiste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oskuste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hoiakute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kogumit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või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ühte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konkreetset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oskust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kui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õpilased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oma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õppeprotsessi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dirty="0" err="1">
                <a:latin typeface="Calibri"/>
                <a:ea typeface="Calibri"/>
                <a:cs typeface="Calibri"/>
                <a:sym typeface="Calibri"/>
              </a:rPr>
              <a:t>lõpetavad</a:t>
            </a: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9"/>
          <p:cNvSpPr txBox="1">
            <a:spLocks noGrp="1"/>
          </p:cNvSpPr>
          <p:nvPr>
            <p:ph type="title"/>
          </p:nvPr>
        </p:nvSpPr>
        <p:spPr>
          <a:xfrm>
            <a:off x="831850" y="836224"/>
            <a:ext cx="10515600" cy="118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>
              <a:buSzPts val="2800"/>
            </a:pPr>
            <a:r>
              <a:rPr lang="pl-PL" dirty="0" err="1"/>
              <a:t>Rubriigid</a:t>
            </a:r>
            <a:r>
              <a:rPr lang="pl-PL" dirty="0"/>
              <a:t> - </a:t>
            </a:r>
            <a:r>
              <a:rPr lang="pl-PL" dirty="0" err="1"/>
              <a:t>tõhusate</a:t>
            </a:r>
            <a:r>
              <a:rPr lang="pl-PL" dirty="0"/>
              <a:t> </a:t>
            </a:r>
            <a:r>
              <a:rPr lang="pl-PL" dirty="0" err="1"/>
              <a:t>rubriikide</a:t>
            </a:r>
            <a:r>
              <a:rPr lang="pl-PL" dirty="0"/>
              <a:t> </a:t>
            </a:r>
            <a:r>
              <a:rPr lang="pl-PL" dirty="0" err="1"/>
              <a:t>kujundamine</a:t>
            </a:r>
            <a:endParaRPr dirty="0"/>
          </a:p>
        </p:txBody>
      </p:sp>
      <p:grpSp>
        <p:nvGrpSpPr>
          <p:cNvPr id="287" name="Google Shape;287;p49"/>
          <p:cNvGrpSpPr/>
          <p:nvPr/>
        </p:nvGrpSpPr>
        <p:grpSpPr>
          <a:xfrm>
            <a:off x="1147864" y="2017106"/>
            <a:ext cx="10199586" cy="3900066"/>
            <a:chOff x="0" y="476"/>
            <a:chExt cx="10199586" cy="3900066"/>
          </a:xfrm>
        </p:grpSpPr>
        <p:sp>
          <p:nvSpPr>
            <p:cNvPr id="288" name="Google Shape;288;p49"/>
            <p:cNvSpPr/>
            <p:nvPr/>
          </p:nvSpPr>
          <p:spPr>
            <a:xfrm>
              <a:off x="0" y="476"/>
              <a:ext cx="10199586" cy="1114304"/>
            </a:xfrm>
            <a:prstGeom prst="roundRect">
              <a:avLst>
                <a:gd name="adj" fmla="val 10000"/>
              </a:avLst>
            </a:prstGeom>
            <a:solidFill>
              <a:srgbClr val="D6E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9"/>
            <p:cNvSpPr/>
            <p:nvPr/>
          </p:nvSpPr>
          <p:spPr>
            <a:xfrm>
              <a:off x="337077" y="251194"/>
              <a:ext cx="612867" cy="61286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9"/>
            <p:cNvSpPr/>
            <p:nvPr/>
          </p:nvSpPr>
          <p:spPr>
            <a:xfrm>
              <a:off x="1287021" y="476"/>
              <a:ext cx="8912564" cy="1114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9"/>
            <p:cNvSpPr txBox="1"/>
            <p:nvPr/>
          </p:nvSpPr>
          <p:spPr>
            <a:xfrm>
              <a:off x="1287021" y="476"/>
              <a:ext cx="8912564" cy="1114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925" tIns="117925" rIns="117925" bIns="117925" anchor="ctr" anchorCtr="0">
              <a:noAutofit/>
            </a:bodyPr>
            <a:lstStyle/>
            <a:p>
              <a:pPr lvl="0">
                <a:buSzPts val="2300"/>
              </a:pP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Nende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omaduste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ja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omaduste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äratundmine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mida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soovite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õpilaste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väljundites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tähele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panna.</a:t>
              </a:r>
              <a:endParaRPr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9"/>
            <p:cNvSpPr/>
            <p:nvPr/>
          </p:nvSpPr>
          <p:spPr>
            <a:xfrm>
              <a:off x="0" y="1393357"/>
              <a:ext cx="10199586" cy="1114304"/>
            </a:xfrm>
            <a:prstGeom prst="roundRect">
              <a:avLst>
                <a:gd name="adj" fmla="val 10000"/>
              </a:avLst>
            </a:prstGeom>
            <a:solidFill>
              <a:srgbClr val="D6E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9"/>
            <p:cNvSpPr/>
            <p:nvPr/>
          </p:nvSpPr>
          <p:spPr>
            <a:xfrm>
              <a:off x="337077" y="1644075"/>
              <a:ext cx="612867" cy="61286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9"/>
            <p:cNvSpPr/>
            <p:nvPr/>
          </p:nvSpPr>
          <p:spPr>
            <a:xfrm>
              <a:off x="1287021" y="1393357"/>
              <a:ext cx="8912564" cy="1114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9"/>
            <p:cNvSpPr txBox="1"/>
            <p:nvPr/>
          </p:nvSpPr>
          <p:spPr>
            <a:xfrm>
              <a:off x="1287021" y="1393357"/>
              <a:ext cx="8912564" cy="1114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925" tIns="117925" rIns="117925" bIns="117925" anchor="ctr" anchorCtr="0">
              <a:noAutofit/>
            </a:bodyPr>
            <a:lstStyle/>
            <a:p>
              <a:pPr lvl="0">
                <a:buSzPts val="2300"/>
              </a:pP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Seadke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õppeeesmärgid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kirjeldavalt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9"/>
            <p:cNvSpPr/>
            <p:nvPr/>
          </p:nvSpPr>
          <p:spPr>
            <a:xfrm>
              <a:off x="0" y="2786238"/>
              <a:ext cx="10199586" cy="1114304"/>
            </a:xfrm>
            <a:prstGeom prst="roundRect">
              <a:avLst>
                <a:gd name="adj" fmla="val 10000"/>
              </a:avLst>
            </a:prstGeom>
            <a:solidFill>
              <a:srgbClr val="D6E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9"/>
            <p:cNvSpPr/>
            <p:nvPr/>
          </p:nvSpPr>
          <p:spPr>
            <a:xfrm>
              <a:off x="337077" y="3036956"/>
              <a:ext cx="612867" cy="61286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9"/>
            <p:cNvSpPr/>
            <p:nvPr/>
          </p:nvSpPr>
          <p:spPr>
            <a:xfrm>
              <a:off x="1287021" y="2786238"/>
              <a:ext cx="8912564" cy="1114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9"/>
            <p:cNvSpPr txBox="1"/>
            <p:nvPr/>
          </p:nvSpPr>
          <p:spPr>
            <a:xfrm>
              <a:off x="1287021" y="2786238"/>
              <a:ext cx="8912564" cy="1114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925" tIns="117925" rIns="117925" bIns="117925" anchor="ctr" anchorCtr="0">
              <a:noAutofit/>
            </a:bodyPr>
            <a:lstStyle/>
            <a:p>
              <a:pPr lvl="0">
                <a:buSzPts val="2300"/>
              </a:pP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Otsustage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ruudustiku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ulatus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seal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on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keerukamad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võrgud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millel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on 5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skaala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mõõdikut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, aga ka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minimaalsed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kujundused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millel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on 4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või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isegi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 3 </a:t>
              </a:r>
              <a:r>
                <a:rPr lang="pl-PL" sz="2300" dirty="0" err="1">
                  <a:latin typeface="Calibri"/>
                  <a:ea typeface="Calibri"/>
                  <a:cs typeface="Calibri"/>
                  <a:sym typeface="Calibri"/>
                </a:rPr>
                <a:t>hindamisskaalat</a:t>
              </a: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0"/>
          <p:cNvSpPr txBox="1">
            <a:spLocks noGrp="1"/>
          </p:cNvSpPr>
          <p:nvPr>
            <p:ph type="title"/>
          </p:nvPr>
        </p:nvSpPr>
        <p:spPr>
          <a:xfrm>
            <a:off x="838200" y="744718"/>
            <a:ext cx="10515600" cy="108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ctr">
              <a:buSzPts val="2800"/>
            </a:pPr>
            <a:r>
              <a:rPr lang="pl-PL" dirty="0" err="1"/>
              <a:t>Rubriigid</a:t>
            </a:r>
            <a:r>
              <a:rPr lang="pl-PL" dirty="0"/>
              <a:t> - </a:t>
            </a:r>
            <a:r>
              <a:rPr lang="pl-PL" dirty="0" err="1"/>
              <a:t>tõhusate</a:t>
            </a:r>
            <a:r>
              <a:rPr lang="pl-PL" dirty="0"/>
              <a:t> </a:t>
            </a:r>
            <a:r>
              <a:rPr lang="pl-PL" dirty="0" err="1"/>
              <a:t>rubriikide</a:t>
            </a:r>
            <a:r>
              <a:rPr lang="pl-PL" dirty="0"/>
              <a:t> </a:t>
            </a:r>
            <a:r>
              <a:rPr lang="pl-PL" dirty="0" err="1"/>
              <a:t>kujundamine</a:t>
            </a:r>
            <a:endParaRPr dirty="0"/>
          </a:p>
        </p:txBody>
      </p:sp>
      <p:pic>
        <p:nvPicPr>
          <p:cNvPr id="305" name="Google Shape;305;p50" descr="A chart with text on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5516" y="2419754"/>
            <a:ext cx="4850071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0" descr="A table with text on i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507" y="1654313"/>
            <a:ext cx="6504291" cy="2601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>
            <a:spLocks noGrp="1"/>
          </p:cNvSpPr>
          <p:nvPr>
            <p:ph type="title"/>
          </p:nvPr>
        </p:nvSpPr>
        <p:spPr>
          <a:xfrm>
            <a:off x="831850" y="697735"/>
            <a:ext cx="10515600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pl-PL" b="1" cap="small" dirty="0" err="1"/>
              <a:t>Eesmärgid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1"/>
          <p:cNvSpPr txBox="1">
            <a:spLocks noGrp="1"/>
          </p:cNvSpPr>
          <p:nvPr>
            <p:ph type="title"/>
          </p:nvPr>
        </p:nvSpPr>
        <p:spPr>
          <a:xfrm>
            <a:off x="932468" y="721664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 err="1"/>
              <a:t>Rubriigid</a:t>
            </a:r>
            <a:r>
              <a:rPr lang="pl-PL" dirty="0"/>
              <a:t> - </a:t>
            </a:r>
            <a:r>
              <a:rPr lang="pl-PL" dirty="0" err="1"/>
              <a:t>tõhusate</a:t>
            </a:r>
            <a:r>
              <a:rPr lang="pl-PL" dirty="0"/>
              <a:t> </a:t>
            </a:r>
            <a:r>
              <a:rPr lang="pl-PL" dirty="0" err="1"/>
              <a:t>rubriikide</a:t>
            </a:r>
            <a:r>
              <a:rPr lang="pl-PL" dirty="0"/>
              <a:t> </a:t>
            </a:r>
            <a:r>
              <a:rPr lang="pl-PL" dirty="0" err="1"/>
              <a:t>kujundamine</a:t>
            </a:r>
            <a:endParaRPr dirty="0"/>
          </a:p>
        </p:txBody>
      </p:sp>
      <p:sp>
        <p:nvSpPr>
          <p:cNvPr id="312" name="Google Shape;312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 dirty="0"/>
              <a:t> </a:t>
            </a:r>
            <a:endParaRPr dirty="0"/>
          </a:p>
        </p:txBody>
      </p:sp>
      <p:sp>
        <p:nvSpPr>
          <p:cNvPr id="313" name="Google Shape;313;p51"/>
          <p:cNvSpPr txBox="1"/>
          <p:nvPr/>
        </p:nvSpPr>
        <p:spPr>
          <a:xfrm>
            <a:off x="1192378" y="1767231"/>
            <a:ext cx="1025569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i-FI" sz="1600" dirty="0" err="1">
                <a:latin typeface="Calibri"/>
                <a:ea typeface="Calibri"/>
                <a:cs typeface="Calibri"/>
                <a:sym typeface="Calibri"/>
              </a:rPr>
              <a:t>Tavaliselt</a:t>
            </a:r>
            <a:r>
              <a:rPr lang="fi-FI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1600" dirty="0" err="1">
                <a:latin typeface="Calibri"/>
                <a:ea typeface="Calibri"/>
                <a:cs typeface="Calibri"/>
                <a:sym typeface="Calibri"/>
              </a:rPr>
              <a:t>uuritakse</a:t>
            </a:r>
            <a:r>
              <a:rPr lang="fi-FI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1600" dirty="0" err="1">
                <a:latin typeface="Calibri"/>
                <a:ea typeface="Calibri"/>
                <a:cs typeface="Calibri"/>
                <a:sym typeface="Calibri"/>
              </a:rPr>
              <a:t>kehtivuse</a:t>
            </a:r>
            <a:r>
              <a:rPr lang="fi-FI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1600" dirty="0" err="1">
                <a:latin typeface="Calibri"/>
                <a:ea typeface="Calibri"/>
                <a:cs typeface="Calibri"/>
                <a:sym typeface="Calibri"/>
              </a:rPr>
              <a:t>toetamiseks</a:t>
            </a:r>
            <a:r>
              <a:rPr lang="fi-FI" sz="1600" dirty="0"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fi-FI" sz="1600" dirty="0" err="1">
                <a:latin typeface="Calibri"/>
                <a:ea typeface="Calibri"/>
                <a:cs typeface="Calibri"/>
                <a:sym typeface="Calibri"/>
              </a:rPr>
              <a:t>kategooriat</a:t>
            </a:r>
            <a:r>
              <a:rPr lang="fi-FI" sz="1600" dirty="0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fi-FI" sz="1600" dirty="0" err="1">
                <a:latin typeface="Calibri"/>
                <a:ea typeface="Calibri"/>
                <a:cs typeface="Calibri"/>
                <a:sym typeface="Calibri"/>
              </a:rPr>
              <a:t>neid</a:t>
            </a:r>
            <a:r>
              <a:rPr lang="fi-FI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1600" dirty="0" err="1">
                <a:latin typeface="Calibri"/>
                <a:ea typeface="Calibri"/>
                <a:cs typeface="Calibri"/>
                <a:sym typeface="Calibri"/>
              </a:rPr>
              <a:t>tuleks</a:t>
            </a:r>
            <a:r>
              <a:rPr lang="fi-FI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1600" dirty="0" err="1">
                <a:latin typeface="Calibri"/>
                <a:ea typeface="Calibri"/>
                <a:cs typeface="Calibri"/>
                <a:sym typeface="Calibri"/>
              </a:rPr>
              <a:t>arvesse</a:t>
            </a:r>
            <a:r>
              <a:rPr lang="fi-FI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1600" dirty="0" err="1">
                <a:latin typeface="Calibri"/>
                <a:ea typeface="Calibri"/>
                <a:cs typeface="Calibri"/>
                <a:sym typeface="Calibri"/>
              </a:rPr>
              <a:t>võtta</a:t>
            </a:r>
            <a:r>
              <a:rPr lang="fi-FI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1600" dirty="0" err="1">
                <a:latin typeface="Calibri"/>
                <a:ea typeface="Calibri"/>
                <a:cs typeface="Calibri"/>
                <a:sym typeface="Calibri"/>
              </a:rPr>
              <a:t>punktitabelite</a:t>
            </a:r>
            <a:r>
              <a:rPr lang="fi-FI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1600" dirty="0" err="1">
                <a:latin typeface="Calibri"/>
                <a:ea typeface="Calibri"/>
                <a:cs typeface="Calibri"/>
                <a:sym typeface="Calibri"/>
              </a:rPr>
              <a:t>väljatöötamisel</a:t>
            </a:r>
            <a:r>
              <a:rPr lang="fi-FI" sz="16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Google Shape;314;p51"/>
          <p:cNvGrpSpPr/>
          <p:nvPr/>
        </p:nvGrpSpPr>
        <p:grpSpPr>
          <a:xfrm>
            <a:off x="4613811" y="2302680"/>
            <a:ext cx="3385865" cy="2781911"/>
            <a:chOff x="1073906" y="0"/>
            <a:chExt cx="3385865" cy="2781911"/>
          </a:xfrm>
        </p:grpSpPr>
        <p:sp>
          <p:nvSpPr>
            <p:cNvPr id="315" name="Google Shape;315;p51"/>
            <p:cNvSpPr/>
            <p:nvPr/>
          </p:nvSpPr>
          <p:spPr>
            <a:xfrm>
              <a:off x="1073906" y="0"/>
              <a:ext cx="1668892" cy="1668869"/>
            </a:xfrm>
            <a:prstGeom prst="ellipse">
              <a:avLst/>
            </a:prstGeom>
            <a:gradFill>
              <a:gsLst>
                <a:gs pos="0">
                  <a:srgbClr val="69C449">
                    <a:alpha val="49803"/>
                  </a:srgbClr>
                </a:gs>
                <a:gs pos="100000">
                  <a:srgbClr val="B0FF9F">
                    <a:alpha val="49803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1"/>
            <p:cNvSpPr txBox="1"/>
            <p:nvPr/>
          </p:nvSpPr>
          <p:spPr>
            <a:xfrm>
              <a:off x="1318310" y="244400"/>
              <a:ext cx="1180084" cy="118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pl-PL" sz="19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Õigluse</a:t>
              </a:r>
              <a:endParaRPr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1"/>
            <p:cNvSpPr/>
            <p:nvPr/>
          </p:nvSpPr>
          <p:spPr>
            <a:xfrm>
              <a:off x="1932900" y="1113042"/>
              <a:ext cx="1668892" cy="1668869"/>
            </a:xfrm>
            <a:prstGeom prst="ellipse">
              <a:avLst/>
            </a:prstGeom>
            <a:gradFill>
              <a:gsLst>
                <a:gs pos="0">
                  <a:srgbClr val="87D372">
                    <a:alpha val="49803"/>
                  </a:srgbClr>
                </a:gs>
                <a:gs pos="100000">
                  <a:srgbClr val="BCFFAA">
                    <a:alpha val="49803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1"/>
            <p:cNvSpPr txBox="1"/>
            <p:nvPr/>
          </p:nvSpPr>
          <p:spPr>
            <a:xfrm>
              <a:off x="2177304" y="1357442"/>
              <a:ext cx="1180084" cy="118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pl-PL" sz="19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Kriteeri</a:t>
              </a:r>
              <a:r>
                <a:rPr lang="et-EE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r>
                <a:rPr lang="pl-PL" sz="19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umidega</a:t>
              </a:r>
              <a:r>
                <a:rPr lang="pl-PL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19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seotud</a:t>
              </a:r>
              <a:r>
                <a:rPr lang="pl-PL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19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tõendid</a:t>
              </a:r>
              <a:endParaRPr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1"/>
            <p:cNvSpPr/>
            <p:nvPr/>
          </p:nvSpPr>
          <p:spPr>
            <a:xfrm>
              <a:off x="2790879" y="0"/>
              <a:ext cx="1668892" cy="1668869"/>
            </a:xfrm>
            <a:prstGeom prst="ellipse">
              <a:avLst/>
            </a:prstGeom>
            <a:gradFill>
              <a:gsLst>
                <a:gs pos="0">
                  <a:srgbClr val="ABE19E">
                    <a:alpha val="49803"/>
                  </a:srgbClr>
                </a:gs>
                <a:gs pos="100000">
                  <a:srgbClr val="CBFFBD">
                    <a:alpha val="49803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1"/>
            <p:cNvSpPr txBox="1"/>
            <p:nvPr/>
          </p:nvSpPr>
          <p:spPr>
            <a:xfrm>
              <a:off x="3035283" y="244400"/>
              <a:ext cx="1180084" cy="118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pl-PL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Konstrukt</a:t>
              </a:r>
              <a:r>
                <a:rPr lang="et-EE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r>
                <a:rPr lang="pl-PL" sz="19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siooniga</a:t>
              </a:r>
              <a:r>
                <a:rPr lang="pl-PL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19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seotud</a:t>
              </a:r>
              <a:r>
                <a:rPr lang="pl-PL" sz="1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19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tõendid</a:t>
              </a:r>
              <a:endParaRPr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51"/>
          <p:cNvSpPr txBox="1"/>
          <p:nvPr/>
        </p:nvSpPr>
        <p:spPr>
          <a:xfrm>
            <a:off x="1192378" y="5435325"/>
            <a:ext cx="1025569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i="1" dirty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pl-PL" i="1" dirty="0" err="1">
                <a:latin typeface="Calibri"/>
                <a:ea typeface="Calibri"/>
                <a:cs typeface="Calibri"/>
                <a:sym typeface="Calibri"/>
              </a:rPr>
              <a:t>Neid</a:t>
            </a:r>
            <a:r>
              <a:rPr lang="pl-PL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i="1" dirty="0" err="1">
                <a:latin typeface="Calibri"/>
                <a:ea typeface="Calibri"/>
                <a:cs typeface="Calibri"/>
                <a:sym typeface="Calibri"/>
              </a:rPr>
              <a:t>kategooriaid</a:t>
            </a:r>
            <a:r>
              <a:rPr lang="pl-PL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i="1" dirty="0" err="1">
                <a:latin typeface="Calibri"/>
                <a:ea typeface="Calibri"/>
                <a:cs typeface="Calibri"/>
                <a:sym typeface="Calibri"/>
              </a:rPr>
              <a:t>kasutatakse</a:t>
            </a:r>
            <a:r>
              <a:rPr lang="pl-PL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i="1" dirty="0" err="1">
                <a:latin typeface="Calibri"/>
                <a:ea typeface="Calibri"/>
                <a:cs typeface="Calibri"/>
                <a:sym typeface="Calibri"/>
              </a:rPr>
              <a:t>hindamisvahendite</a:t>
            </a:r>
            <a:r>
              <a:rPr lang="pl-PL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i="1" dirty="0" err="1">
                <a:latin typeface="Calibri"/>
                <a:ea typeface="Calibri"/>
                <a:cs typeface="Calibri"/>
                <a:sym typeface="Calibri"/>
              </a:rPr>
              <a:t>valideerimiseks</a:t>
            </a:r>
            <a:r>
              <a:rPr lang="pl-PL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i="1" dirty="0" err="1">
                <a:latin typeface="Calibri"/>
                <a:ea typeface="Calibri"/>
                <a:cs typeface="Calibri"/>
                <a:sym typeface="Calibri"/>
              </a:rPr>
              <a:t>üldiselt</a:t>
            </a:r>
            <a:r>
              <a:rPr lang="pl-PL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i="1" dirty="0" err="1">
                <a:latin typeface="Calibri"/>
                <a:ea typeface="Calibri"/>
                <a:cs typeface="Calibri"/>
                <a:sym typeface="Calibri"/>
              </a:rPr>
              <a:t>mitte</a:t>
            </a:r>
            <a:r>
              <a:rPr lang="pl-PL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i="1" dirty="0" err="1">
                <a:latin typeface="Calibri"/>
                <a:ea typeface="Calibri"/>
                <a:cs typeface="Calibri"/>
                <a:sym typeface="Calibri"/>
              </a:rPr>
              <a:t>ainult</a:t>
            </a:r>
            <a:r>
              <a:rPr lang="pl-PL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i="1" dirty="0" err="1">
                <a:latin typeface="Calibri"/>
                <a:ea typeface="Calibri"/>
                <a:cs typeface="Calibri"/>
                <a:sym typeface="Calibri"/>
              </a:rPr>
              <a:t>rubriikide</a:t>
            </a:r>
            <a:r>
              <a:rPr lang="pl-PL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i="1" dirty="0" err="1">
                <a:latin typeface="Calibri"/>
                <a:ea typeface="Calibri"/>
                <a:cs typeface="Calibri"/>
                <a:sym typeface="Calibri"/>
              </a:rPr>
              <a:t>jaoks</a:t>
            </a:r>
            <a:r>
              <a:rPr lang="pl-PL" i="1" dirty="0">
                <a:latin typeface="Calibri"/>
                <a:ea typeface="Calibri"/>
                <a:cs typeface="Calibri"/>
                <a:sym typeface="Calibri"/>
              </a:rPr>
              <a:t>. 
** </a:t>
            </a:r>
            <a:r>
              <a:rPr lang="pl-PL" i="1" dirty="0" err="1">
                <a:latin typeface="Calibri"/>
                <a:ea typeface="Calibri"/>
                <a:cs typeface="Calibri"/>
                <a:sym typeface="Calibri"/>
              </a:rPr>
              <a:t>Neid</a:t>
            </a:r>
            <a:r>
              <a:rPr lang="pl-PL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i="1" dirty="0" err="1">
                <a:latin typeface="Calibri"/>
                <a:ea typeface="Calibri"/>
                <a:cs typeface="Calibri"/>
                <a:sym typeface="Calibri"/>
              </a:rPr>
              <a:t>kategooriaid</a:t>
            </a:r>
            <a:r>
              <a:rPr lang="pl-PL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i="1" dirty="0" err="1">
                <a:latin typeface="Calibri"/>
                <a:ea typeface="Calibri"/>
                <a:cs typeface="Calibri"/>
                <a:sym typeface="Calibri"/>
              </a:rPr>
              <a:t>uuendatakse</a:t>
            </a:r>
            <a:r>
              <a:rPr lang="pl-PL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i="1" dirty="0" err="1">
                <a:latin typeface="Calibri"/>
                <a:ea typeface="Calibri"/>
                <a:cs typeface="Calibri"/>
                <a:sym typeface="Calibri"/>
              </a:rPr>
              <a:t>õigeaegselt</a:t>
            </a:r>
            <a:r>
              <a:rPr lang="pl-PL" i="1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 txBox="1">
            <a:spLocks noGrp="1"/>
          </p:cNvSpPr>
          <p:nvPr>
            <p:ph type="title"/>
          </p:nvPr>
        </p:nvSpPr>
        <p:spPr>
          <a:xfrm>
            <a:off x="932468" y="721664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 err="1"/>
              <a:t>Rubriigid</a:t>
            </a:r>
            <a:r>
              <a:rPr lang="pl-PL" dirty="0"/>
              <a:t> - </a:t>
            </a:r>
            <a:r>
              <a:rPr lang="pl-PL" dirty="0" err="1"/>
              <a:t>tõhusate</a:t>
            </a:r>
            <a:r>
              <a:rPr lang="pl-PL" dirty="0"/>
              <a:t> </a:t>
            </a:r>
            <a:r>
              <a:rPr lang="pl-PL" dirty="0" err="1"/>
              <a:t>rubriikide</a:t>
            </a:r>
            <a:r>
              <a:rPr lang="pl-PL" dirty="0"/>
              <a:t> </a:t>
            </a:r>
            <a:r>
              <a:rPr lang="pl-PL" dirty="0" err="1"/>
              <a:t>kujundamine</a:t>
            </a:r>
            <a:endParaRPr dirty="0"/>
          </a:p>
        </p:txBody>
      </p:sp>
      <p:sp>
        <p:nvSpPr>
          <p:cNvPr id="327" name="Google Shape;327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 dirty="0"/>
              <a:t> </a:t>
            </a:r>
            <a:endParaRPr dirty="0"/>
          </a:p>
        </p:txBody>
      </p:sp>
      <p:grpSp>
        <p:nvGrpSpPr>
          <p:cNvPr id="328" name="Google Shape;328;p52"/>
          <p:cNvGrpSpPr/>
          <p:nvPr/>
        </p:nvGrpSpPr>
        <p:grpSpPr>
          <a:xfrm>
            <a:off x="4573676" y="2473451"/>
            <a:ext cx="2596578" cy="2133413"/>
            <a:chOff x="657259" y="0"/>
            <a:chExt cx="2596578" cy="2133413"/>
          </a:xfrm>
        </p:grpSpPr>
        <p:sp>
          <p:nvSpPr>
            <p:cNvPr id="329" name="Google Shape;329;p52"/>
            <p:cNvSpPr/>
            <p:nvPr/>
          </p:nvSpPr>
          <p:spPr>
            <a:xfrm>
              <a:off x="657259" y="0"/>
              <a:ext cx="1279853" cy="1279835"/>
            </a:xfrm>
            <a:prstGeom prst="ellipse">
              <a:avLst/>
            </a:prstGeom>
            <a:gradFill>
              <a:gsLst>
                <a:gs pos="0">
                  <a:srgbClr val="69C449">
                    <a:alpha val="49803"/>
                  </a:srgbClr>
                </a:gs>
                <a:gs pos="100000">
                  <a:srgbClr val="B0FF9F">
                    <a:alpha val="49803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2"/>
            <p:cNvSpPr txBox="1"/>
            <p:nvPr/>
          </p:nvSpPr>
          <p:spPr>
            <a:xfrm>
              <a:off x="844689" y="187427"/>
              <a:ext cx="904993" cy="904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400"/>
              </a:pPr>
              <a:r>
                <a:rPr lang="pl-PL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Õigluse</a:t>
              </a:r>
              <a:endParaRPr dirty="0"/>
            </a:p>
          </p:txBody>
        </p:sp>
        <p:sp>
          <p:nvSpPr>
            <p:cNvPr id="331" name="Google Shape;331;p52"/>
            <p:cNvSpPr/>
            <p:nvPr/>
          </p:nvSpPr>
          <p:spPr>
            <a:xfrm>
              <a:off x="1316011" y="853578"/>
              <a:ext cx="1279853" cy="1279835"/>
            </a:xfrm>
            <a:prstGeom prst="ellipse">
              <a:avLst/>
            </a:prstGeom>
            <a:gradFill>
              <a:gsLst>
                <a:gs pos="0">
                  <a:srgbClr val="87D372">
                    <a:alpha val="49803"/>
                  </a:srgbClr>
                </a:gs>
                <a:gs pos="100000">
                  <a:srgbClr val="BCFFAA">
                    <a:alpha val="49803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2"/>
            <p:cNvSpPr txBox="1"/>
            <p:nvPr/>
          </p:nvSpPr>
          <p:spPr>
            <a:xfrm>
              <a:off x="1503441" y="1041005"/>
              <a:ext cx="904993" cy="904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400"/>
              </a:pPr>
              <a:r>
                <a:rPr lang="pl-PL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Kriteeriu</a:t>
              </a:r>
              <a:r>
                <a:rPr lang="et-E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r>
                <a:rPr lang="pl-PL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midega</a:t>
              </a:r>
              <a:r>
                <a:rPr lang="pl-PL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seotud</a:t>
              </a:r>
              <a:r>
                <a:rPr lang="pl-PL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tõendid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52"/>
            <p:cNvSpPr/>
            <p:nvPr/>
          </p:nvSpPr>
          <p:spPr>
            <a:xfrm>
              <a:off x="1973984" y="0"/>
              <a:ext cx="1279853" cy="1279835"/>
            </a:xfrm>
            <a:prstGeom prst="ellipse">
              <a:avLst/>
            </a:prstGeom>
            <a:gradFill>
              <a:gsLst>
                <a:gs pos="0">
                  <a:srgbClr val="ABE19E">
                    <a:alpha val="49803"/>
                  </a:srgbClr>
                </a:gs>
                <a:gs pos="100000">
                  <a:srgbClr val="CBFFBD">
                    <a:alpha val="49803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2"/>
            <p:cNvSpPr txBox="1"/>
            <p:nvPr/>
          </p:nvSpPr>
          <p:spPr>
            <a:xfrm>
              <a:off x="2161414" y="187427"/>
              <a:ext cx="904993" cy="904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400"/>
              </a:pPr>
              <a:r>
                <a:rPr lang="pl-PL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Konstrukt</a:t>
              </a:r>
              <a:r>
                <a:rPr lang="et-E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r>
                <a:rPr lang="pl-PL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siooniga</a:t>
              </a:r>
              <a:r>
                <a:rPr lang="pl-PL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seotud</a:t>
              </a:r>
              <a:r>
                <a:rPr lang="pl-PL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tõendid</a:t>
              </a: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52"/>
          <p:cNvSpPr/>
          <p:nvPr/>
        </p:nvSpPr>
        <p:spPr>
          <a:xfrm>
            <a:off x="7175433" y="2580223"/>
            <a:ext cx="1475715" cy="552276"/>
          </a:xfrm>
          <a:custGeom>
            <a:avLst/>
            <a:gdLst/>
            <a:ahLst/>
            <a:cxnLst/>
            <a:rect l="l" t="t" r="r" b="b"/>
            <a:pathLst>
              <a:path w="1475715" h="552276" extrusionOk="0">
                <a:moveTo>
                  <a:pt x="0" y="507009"/>
                </a:moveTo>
                <a:cubicBezTo>
                  <a:pt x="212002" y="255021"/>
                  <a:pt x="424004" y="3033"/>
                  <a:pt x="561315" y="15"/>
                </a:cubicBezTo>
                <a:cubicBezTo>
                  <a:pt x="698626" y="-3003"/>
                  <a:pt x="716733" y="436090"/>
                  <a:pt x="823866" y="488902"/>
                </a:cubicBezTo>
                <a:cubicBezTo>
                  <a:pt x="930999" y="541714"/>
                  <a:pt x="1095470" y="306324"/>
                  <a:pt x="1204111" y="316886"/>
                </a:cubicBezTo>
                <a:cubicBezTo>
                  <a:pt x="1312753" y="327448"/>
                  <a:pt x="1475715" y="552276"/>
                  <a:pt x="1475715" y="552276"/>
                </a:cubicBezTo>
                <a:lnTo>
                  <a:pt x="1475715" y="552276"/>
                </a:lnTo>
              </a:path>
            </a:pathLst>
          </a:custGeom>
          <a:noFill/>
          <a:ln w="9525" cap="flat" cmpd="sng">
            <a:solidFill>
              <a:srgbClr val="54A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2"/>
          <p:cNvSpPr/>
          <p:nvPr/>
        </p:nvSpPr>
        <p:spPr>
          <a:xfrm>
            <a:off x="3259248" y="2617367"/>
            <a:ext cx="1330859" cy="515132"/>
          </a:xfrm>
          <a:custGeom>
            <a:avLst/>
            <a:gdLst/>
            <a:ahLst/>
            <a:cxnLst/>
            <a:rect l="l" t="t" r="r" b="b"/>
            <a:pathLst>
              <a:path w="1330859" h="515132" extrusionOk="0">
                <a:moveTo>
                  <a:pt x="1330859" y="515132"/>
                </a:moveTo>
                <a:cubicBezTo>
                  <a:pt x="1170160" y="288795"/>
                  <a:pt x="1009461" y="62459"/>
                  <a:pt x="787651" y="8138"/>
                </a:cubicBezTo>
                <a:cubicBezTo>
                  <a:pt x="565841" y="-46183"/>
                  <a:pt x="0" y="189207"/>
                  <a:pt x="0" y="189207"/>
                </a:cubicBezTo>
                <a:lnTo>
                  <a:pt x="0" y="189207"/>
                </a:lnTo>
              </a:path>
            </a:pathLst>
          </a:custGeom>
          <a:noFill/>
          <a:ln w="9525" cap="flat" cmpd="sng">
            <a:solidFill>
              <a:srgbClr val="54A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2"/>
          <p:cNvSpPr/>
          <p:nvPr/>
        </p:nvSpPr>
        <p:spPr>
          <a:xfrm>
            <a:off x="543209" y="2417733"/>
            <a:ext cx="2694180" cy="914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Veenduge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rubriik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oleks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kallutatud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konkreetsete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sotsiaalmajanduslike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kultuuriliste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etniliste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sooliste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alarühmade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suhtes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2"/>
          <p:cNvSpPr/>
          <p:nvPr/>
        </p:nvSpPr>
        <p:spPr>
          <a:xfrm>
            <a:off x="970059" y="4378530"/>
            <a:ext cx="3038168" cy="14134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Veenduge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hindate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konstruktsiooni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mis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ennustab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kas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praegust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samaaegne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kehtivus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või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tulevast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ennustav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kehtivus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reaalset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jõudlust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või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muid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huvipakkuvaid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väliseid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tulemusi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52"/>
          <p:cNvSpPr/>
          <p:nvPr/>
        </p:nvSpPr>
        <p:spPr>
          <a:xfrm>
            <a:off x="8651148" y="2910040"/>
            <a:ext cx="2796920" cy="16619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Veenduge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skoor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kinnitab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konkreetse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konstruktsiooni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Näiteks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kui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kontrollite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kirjalikku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paberit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probleemide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lahendamiseks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",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soovite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märkida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tahes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skoori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õigekirjavigade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tõttu</a:t>
            </a: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2"/>
          <p:cNvSpPr/>
          <p:nvPr/>
        </p:nvSpPr>
        <p:spPr>
          <a:xfrm>
            <a:off x="4019739" y="4572000"/>
            <a:ext cx="1901227" cy="833318"/>
          </a:xfrm>
          <a:custGeom>
            <a:avLst/>
            <a:gdLst/>
            <a:ahLst/>
            <a:cxnLst/>
            <a:rect l="l" t="t" r="r" b="b"/>
            <a:pathLst>
              <a:path w="1901227" h="833318" extrusionOk="0">
                <a:moveTo>
                  <a:pt x="1901227" y="0"/>
                </a:moveTo>
                <a:cubicBezTo>
                  <a:pt x="1825781" y="188614"/>
                  <a:pt x="1750336" y="377228"/>
                  <a:pt x="1629623" y="461727"/>
                </a:cubicBezTo>
                <a:cubicBezTo>
                  <a:pt x="1508910" y="546226"/>
                  <a:pt x="1285591" y="445129"/>
                  <a:pt x="1176950" y="506994"/>
                </a:cubicBezTo>
                <a:cubicBezTo>
                  <a:pt x="1068308" y="568859"/>
                  <a:pt x="1173932" y="820848"/>
                  <a:pt x="977774" y="832919"/>
                </a:cubicBezTo>
                <a:cubicBezTo>
                  <a:pt x="781616" y="844990"/>
                  <a:pt x="0" y="579422"/>
                  <a:pt x="0" y="579422"/>
                </a:cubicBezTo>
                <a:lnTo>
                  <a:pt x="0" y="579422"/>
                </a:lnTo>
              </a:path>
            </a:pathLst>
          </a:custGeom>
          <a:noFill/>
          <a:ln w="9525" cap="flat" cmpd="sng">
            <a:solidFill>
              <a:srgbClr val="54A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3"/>
          <p:cNvSpPr txBox="1">
            <a:spLocks noGrp="1"/>
          </p:cNvSpPr>
          <p:nvPr>
            <p:ph type="title"/>
          </p:nvPr>
        </p:nvSpPr>
        <p:spPr>
          <a:xfrm>
            <a:off x="838200" y="744718"/>
            <a:ext cx="10515600" cy="108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ctr">
              <a:buSzPts val="2800"/>
            </a:pPr>
            <a:r>
              <a:rPr lang="pl-PL" dirty="0" err="1"/>
              <a:t>Rubriigid</a:t>
            </a:r>
            <a:r>
              <a:rPr lang="pl-PL" dirty="0"/>
              <a:t> – </a:t>
            </a:r>
            <a:r>
              <a:rPr lang="pl-PL" dirty="0" err="1"/>
              <a:t>tulemuste</a:t>
            </a:r>
            <a:r>
              <a:rPr lang="pl-PL" dirty="0"/>
              <a:t> </a:t>
            </a:r>
            <a:r>
              <a:rPr lang="pl-PL" dirty="0" err="1"/>
              <a:t>järjestamine</a:t>
            </a:r>
            <a:endParaRPr dirty="0"/>
          </a:p>
        </p:txBody>
      </p:sp>
      <p:sp>
        <p:nvSpPr>
          <p:cNvPr id="346" name="Google Shape;346;p53"/>
          <p:cNvSpPr txBox="1"/>
          <p:nvPr/>
        </p:nvSpPr>
        <p:spPr>
          <a:xfrm>
            <a:off x="1091483" y="2206193"/>
            <a:ext cx="4278185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Õpilaste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õpikasvu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arvutamiseks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järjestamiseks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vaatleme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kõiki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tulemuste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kriteeriume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anname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kommentaari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hinnangu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ebapiisavaks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piisavaks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heaks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või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suurepäraseks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. 
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Lõpliku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hinde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arvutamiseks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skaalal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10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liitke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kõik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hinded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kokku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kahekordistage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esitluse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hinne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seejärel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jagage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tulemus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10-ga.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ümardada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üles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või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alla kuni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täis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või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pooleni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3"/>
          <p:cNvSpPr txBox="1"/>
          <p:nvPr/>
        </p:nvSpPr>
        <p:spPr>
          <a:xfrm>
            <a:off x="6227323" y="2206193"/>
            <a:ext cx="512647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Kui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õpetate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klassides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kus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saate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kasutada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erinevaid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hindamissüsteeme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, mis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kasutavad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näiteks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selliseid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mõisteid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nagu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ebapiisav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", "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piisav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", "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hea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" ja "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suurepärane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",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võite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kasutada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järgmisi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standardeid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: </a:t>
            </a:r>
            <a:endParaRPr lang="et-EE" sz="1600" dirty="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Vahemikus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5 kuni 6: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ebapiisav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Vahemikus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6 kuni 7: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piisav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Vahemikus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7 kuni 9: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hea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Vahemikus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 9 kuni 10: </a:t>
            </a:r>
            <a:r>
              <a:rPr lang="pl-PL" sz="1600" dirty="0" err="1">
                <a:latin typeface="Calibri"/>
                <a:ea typeface="Calibri"/>
                <a:cs typeface="Calibri"/>
                <a:sym typeface="Calibri"/>
              </a:rPr>
              <a:t>suurepärane</a:t>
            </a: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4"/>
          <p:cNvSpPr txBox="1">
            <a:spLocks noGrp="1"/>
          </p:cNvSpPr>
          <p:nvPr>
            <p:ph type="title"/>
          </p:nvPr>
        </p:nvSpPr>
        <p:spPr>
          <a:xfrm>
            <a:off x="838200" y="718254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ct val="45454"/>
            </a:pPr>
            <a:r>
              <a:rPr lang="pl-PL" dirty="0" err="1"/>
              <a:t>Pädevuse</a:t>
            </a:r>
            <a:r>
              <a:rPr lang="pl-PL" dirty="0"/>
              <a:t> </a:t>
            </a:r>
            <a:r>
              <a:rPr lang="pl-PL" dirty="0" err="1"/>
              <a:t>hindamine</a:t>
            </a:r>
            <a:r>
              <a:rPr lang="pl-PL" dirty="0"/>
              <a:t> </a:t>
            </a:r>
            <a:r>
              <a:rPr lang="pl-PL" dirty="0" err="1"/>
              <a:t>projektis</a:t>
            </a:r>
            <a:r>
              <a:rPr lang="pl-PL" dirty="0"/>
              <a:t> </a:t>
            </a:r>
            <a:r>
              <a:rPr lang="pl-PL" dirty="0" err="1"/>
              <a:t>EduNUT</a:t>
            </a:r>
            <a:endParaRPr dirty="0"/>
          </a:p>
        </p:txBody>
      </p:sp>
      <p:sp>
        <p:nvSpPr>
          <p:cNvPr id="353" name="Google Shape;353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 </a:t>
            </a:r>
            <a:endParaRPr/>
          </a:p>
        </p:txBody>
      </p:sp>
      <p:sp>
        <p:nvSpPr>
          <p:cNvPr id="354" name="Google Shape;354;p54"/>
          <p:cNvSpPr txBox="1"/>
          <p:nvPr/>
        </p:nvSpPr>
        <p:spPr>
          <a:xfrm>
            <a:off x="707572" y="1917130"/>
            <a:ext cx="4386942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Projekti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b="1" dirty="0" err="1">
                <a:latin typeface="Calibri"/>
                <a:ea typeface="Calibri"/>
                <a:cs typeface="Calibri"/>
                <a:sym typeface="Calibri"/>
              </a:rPr>
              <a:t>eduNUT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eesmärk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julgustada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õpilasi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muutuma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enesekindlaks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ning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omandada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oskusi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hoiakuid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teadmisi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jätkusuutlike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toidusüsteemide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toitumise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kohta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, et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järk-järgult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muuta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oma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isiklikke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tarbimisharjumusi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inspireerida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teisi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sama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tegema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t-EE" sz="1700" dirty="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Pädevuspõhine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haridus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aitab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õpilastel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arendada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selliseid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rohelisi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oskusi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, mis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põhinevad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teadmistel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hoiakutel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, mis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võivad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aidata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edendada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vastutustundlikku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tegevust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stimuleerida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valmisolekut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võtta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või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nõuda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meetmeid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kohalikul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riiklikul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ülemaailmsel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tasandil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4"/>
          <p:cNvSpPr txBox="1"/>
          <p:nvPr/>
        </p:nvSpPr>
        <p:spPr>
          <a:xfrm>
            <a:off x="5421086" y="1917130"/>
            <a:ext cx="6172199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Selle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õnnestumiseks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koostatakse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eduNUTi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õppekava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Euroopa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rohelise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pädevuse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hindamise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raamistiku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GreenComp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"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alusel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Euroopa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Komisjon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selle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välja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töötanud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jätkusuutlikkusega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seotud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pädevuste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kohta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ELi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tasandil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, et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pakkuda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õppijatele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ühist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alust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juhendada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haridustöötajaid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pakkudes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kokkulepitud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määratlust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selle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kohta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mida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jätkusuutlikkus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kui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pädevus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tähendab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t-EE" sz="1700" dirty="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lang="pl-PL" sz="1700" b="1" dirty="0" err="1">
                <a:latin typeface="Calibri"/>
                <a:ea typeface="Calibri"/>
                <a:cs typeface="Calibri"/>
                <a:sym typeface="Calibri"/>
              </a:rPr>
              <a:t>GreenComp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saab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toetada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haridus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- ja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koolitussüsteeme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süsteemsete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kriitiliste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mõtlejate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kujundamisel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kes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hoolivad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meie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planeedi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olevikust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ja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tulevikust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Kõik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raamistiku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12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pädevust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rakendatavad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kõigile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õppijatele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Nende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12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hulgas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oleme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jõudnud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järeldusele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, et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töötame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järgmise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kolmega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: 1.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Jätkusuutlikkuse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keerukuse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omaksvõtmine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, 2.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Jätkusuutliku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tuleviku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kujutamine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ja 3.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Tegutsemine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jätkusuutlikkuse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700" dirty="0" err="1">
                <a:latin typeface="Calibri"/>
                <a:ea typeface="Calibri"/>
                <a:cs typeface="Calibri"/>
                <a:sym typeface="Calibri"/>
              </a:rPr>
              <a:t>nimel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6" name="Google Shape;356;p54"/>
          <p:cNvCxnSpPr/>
          <p:nvPr/>
        </p:nvCxnSpPr>
        <p:spPr>
          <a:xfrm>
            <a:off x="5225143" y="1825625"/>
            <a:ext cx="0" cy="3800213"/>
          </a:xfrm>
          <a:prstGeom prst="straightConnector1">
            <a:avLst/>
          </a:prstGeom>
          <a:noFill/>
          <a:ln w="9525" cap="flat" cmpd="sng">
            <a:solidFill>
              <a:srgbClr val="54A83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5"/>
          <p:cNvSpPr txBox="1">
            <a:spLocks noGrp="1"/>
          </p:cNvSpPr>
          <p:nvPr>
            <p:ph type="title"/>
          </p:nvPr>
        </p:nvSpPr>
        <p:spPr>
          <a:xfrm>
            <a:off x="838200" y="718254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ct val="45454"/>
            </a:pPr>
            <a:r>
              <a:rPr lang="pl-PL" dirty="0" err="1"/>
              <a:t>Pädevuse</a:t>
            </a:r>
            <a:r>
              <a:rPr lang="pl-PL" dirty="0"/>
              <a:t> </a:t>
            </a:r>
            <a:r>
              <a:rPr lang="pl-PL" dirty="0" err="1"/>
              <a:t>hindamine</a:t>
            </a:r>
            <a:r>
              <a:rPr lang="pl-PL" dirty="0"/>
              <a:t> </a:t>
            </a:r>
            <a:r>
              <a:rPr lang="pl-PL" dirty="0" err="1"/>
              <a:t>projektis</a:t>
            </a:r>
            <a:r>
              <a:rPr lang="pl-PL" dirty="0"/>
              <a:t> </a:t>
            </a:r>
            <a:r>
              <a:rPr lang="pl-PL" dirty="0" err="1"/>
              <a:t>EduNUT</a:t>
            </a:r>
            <a:endParaRPr dirty="0"/>
          </a:p>
        </p:txBody>
      </p:sp>
      <p:sp>
        <p:nvSpPr>
          <p:cNvPr id="362" name="Google Shape;362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 dirty="0"/>
              <a:t> </a:t>
            </a:r>
            <a:endParaRPr dirty="0"/>
          </a:p>
        </p:txBody>
      </p:sp>
      <p:pic>
        <p:nvPicPr>
          <p:cNvPr id="363" name="Google Shape;36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58" y="1948537"/>
            <a:ext cx="7389835" cy="346287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5"/>
          <p:cNvSpPr txBox="1"/>
          <p:nvPr/>
        </p:nvSpPr>
        <p:spPr>
          <a:xfrm>
            <a:off x="966657" y="5528961"/>
            <a:ext cx="738983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1200" dirty="0" err="1"/>
              <a:t>Pilt</a:t>
            </a:r>
            <a:r>
              <a:rPr lang="pl-PL" sz="1200" dirty="0"/>
              <a:t> 2: </a:t>
            </a:r>
            <a:r>
              <a:rPr lang="pl-PL" sz="1200" dirty="0" err="1"/>
              <a:t>jätkusuutlikkuse</a:t>
            </a:r>
            <a:r>
              <a:rPr lang="pl-PL" sz="1200" dirty="0"/>
              <a:t> </a:t>
            </a:r>
            <a:r>
              <a:rPr lang="pl-PL" sz="1200" dirty="0" err="1"/>
              <a:t>pädevuse</a:t>
            </a:r>
            <a:r>
              <a:rPr lang="pl-PL" sz="1200" dirty="0"/>
              <a:t> </a:t>
            </a:r>
            <a:r>
              <a:rPr lang="pl-PL" sz="1200" dirty="0" err="1"/>
              <a:t>visuaalne</a:t>
            </a:r>
            <a:r>
              <a:rPr lang="pl-PL" sz="1200" dirty="0"/>
              <a:t> </a:t>
            </a:r>
            <a:r>
              <a:rPr lang="pl-PL" sz="1200" dirty="0" err="1"/>
              <a:t>esitlus</a:t>
            </a:r>
            <a:r>
              <a:rPr lang="pl-PL" sz="1200" dirty="0"/>
              <a:t>/</a:t>
            </a:r>
            <a:r>
              <a:rPr lang="pl-PL" sz="1200" dirty="0" err="1"/>
              <a:t>allikas</a:t>
            </a:r>
            <a:r>
              <a:rPr lang="pl-PL" sz="1200" dirty="0"/>
              <a:t>: </a:t>
            </a:r>
            <a:r>
              <a:rPr lang="pl-PL" sz="1200" dirty="0" err="1"/>
              <a:t>Teadusuuringute</a:t>
            </a:r>
            <a:r>
              <a:rPr lang="pl-PL" sz="1200" dirty="0"/>
              <a:t> </a:t>
            </a:r>
            <a:r>
              <a:rPr lang="pl-PL" sz="1200" dirty="0" err="1"/>
              <a:t>Ühiskeskus</a:t>
            </a:r>
            <a:r>
              <a:rPr lang="pl-PL" sz="1200" dirty="0"/>
              <a:t>, 2022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9"/>
          <p:cNvSpPr txBox="1">
            <a:spLocks noGrp="1"/>
          </p:cNvSpPr>
          <p:nvPr>
            <p:ph type="title"/>
          </p:nvPr>
        </p:nvSpPr>
        <p:spPr>
          <a:xfrm>
            <a:off x="831850" y="1133963"/>
            <a:ext cx="10515600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pl-PL" b="1" cap="small" dirty="0" err="1"/>
              <a:t>Lisamaterjalid</a:t>
            </a:r>
            <a:r>
              <a:rPr lang="pl-PL" b="1" cap="small" dirty="0"/>
              <a:t> ja </a:t>
            </a:r>
            <a:r>
              <a:rPr lang="pl-PL" b="1" cap="small" dirty="0" err="1"/>
              <a:t>teabeallikad</a:t>
            </a:r>
            <a:endParaRPr b="1" cap="small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0"/>
          <p:cNvSpPr txBox="1">
            <a:spLocks noGrp="1"/>
          </p:cNvSpPr>
          <p:nvPr>
            <p:ph type="title"/>
          </p:nvPr>
        </p:nvSpPr>
        <p:spPr>
          <a:xfrm>
            <a:off x="901574" y="750037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pl-PL" dirty="0" err="1"/>
              <a:t>ELi</a:t>
            </a:r>
            <a:r>
              <a:rPr lang="pl-PL" dirty="0"/>
              <a:t> </a:t>
            </a:r>
            <a:r>
              <a:rPr lang="pl-PL" dirty="0" err="1"/>
              <a:t>pädevusraamistikud</a:t>
            </a:r>
            <a:endParaRPr dirty="0"/>
          </a:p>
        </p:txBody>
      </p:sp>
      <p:sp>
        <p:nvSpPr>
          <p:cNvPr id="375" name="Google Shape;37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>
              <a:buNone/>
            </a:pPr>
            <a:r>
              <a:rPr lang="pl-PL" b="1" u="sng" dirty="0" err="1">
                <a:solidFill>
                  <a:srgbClr val="000000"/>
                </a:solidFill>
              </a:rPr>
              <a:t>GreenComp</a:t>
            </a:r>
            <a:r>
              <a:rPr lang="pl-PL" b="1" u="sng" dirty="0">
                <a:solidFill>
                  <a:srgbClr val="000000"/>
                </a:solidFill>
              </a:rPr>
              <a:t>: </a:t>
            </a:r>
            <a:r>
              <a:rPr lang="pl-PL" b="1" u="sng" dirty="0" err="1">
                <a:solidFill>
                  <a:srgbClr val="000000"/>
                </a:solidFill>
              </a:rPr>
              <a:t>Euroopa</a:t>
            </a:r>
            <a:r>
              <a:rPr lang="pl-PL" b="1" u="sng" dirty="0">
                <a:solidFill>
                  <a:srgbClr val="000000"/>
                </a:solidFill>
              </a:rPr>
              <a:t> </a:t>
            </a:r>
            <a:r>
              <a:rPr lang="pl-PL" b="1" u="sng" dirty="0" err="1">
                <a:solidFill>
                  <a:srgbClr val="000000"/>
                </a:solidFill>
              </a:rPr>
              <a:t>jätkusuutlikkuse</a:t>
            </a:r>
            <a:r>
              <a:rPr lang="pl-PL" b="1" u="sng" dirty="0">
                <a:solidFill>
                  <a:srgbClr val="000000"/>
                </a:solidFill>
              </a:rPr>
              <a:t> </a:t>
            </a:r>
            <a:r>
              <a:rPr lang="pl-PL" b="1" u="sng" dirty="0" err="1">
                <a:solidFill>
                  <a:srgbClr val="000000"/>
                </a:solidFill>
              </a:rPr>
              <a:t>pädevuse</a:t>
            </a:r>
            <a:r>
              <a:rPr lang="pl-PL" b="1" u="sng" dirty="0">
                <a:solidFill>
                  <a:srgbClr val="000000"/>
                </a:solidFill>
              </a:rPr>
              <a:t> </a:t>
            </a:r>
            <a:r>
              <a:rPr lang="pl-PL" b="1" u="sng" dirty="0" err="1">
                <a:solidFill>
                  <a:srgbClr val="000000"/>
                </a:solidFill>
              </a:rPr>
              <a:t>raamistik</a:t>
            </a:r>
            <a:r>
              <a:rPr lang="pl-PL" b="1" u="sng" dirty="0">
                <a:solidFill>
                  <a:srgbClr val="000000"/>
                </a:solidFill>
              </a:rPr>
              <a:t> </a:t>
            </a:r>
            <a:endParaRPr lang="et-EE" b="1" u="sng" dirty="0">
              <a:solidFill>
                <a:srgbClr val="000000"/>
              </a:solidFill>
            </a:endParaRPr>
          </a:p>
          <a:p>
            <a:pPr marL="114300" lvl="0" indent="0">
              <a:buNone/>
            </a:pPr>
            <a:r>
              <a:rPr lang="pl-PL" b="1" u="sng" dirty="0">
                <a:solidFill>
                  <a:srgbClr val="000000"/>
                </a:solidFill>
              </a:rPr>
              <a:t>
</a:t>
            </a:r>
            <a:r>
              <a:rPr lang="pl-PL" b="1" u="sng" dirty="0" err="1">
                <a:solidFill>
                  <a:srgbClr val="FFC000"/>
                </a:solidFill>
              </a:rPr>
              <a:t>LifeComp</a:t>
            </a:r>
            <a:r>
              <a:rPr lang="pl-PL" b="1" u="sng" dirty="0">
                <a:solidFill>
                  <a:srgbClr val="FFC000"/>
                </a:solidFill>
              </a:rPr>
              <a:t>: </a:t>
            </a:r>
            <a:r>
              <a:rPr lang="pl-PL" b="1" u="sng" dirty="0" err="1">
                <a:solidFill>
                  <a:srgbClr val="FFC000"/>
                </a:solidFill>
              </a:rPr>
              <a:t>isikliku</a:t>
            </a:r>
            <a:r>
              <a:rPr lang="pl-PL" b="1" u="sng" dirty="0">
                <a:solidFill>
                  <a:srgbClr val="FFC000"/>
                </a:solidFill>
              </a:rPr>
              <a:t>, </a:t>
            </a:r>
            <a:r>
              <a:rPr lang="pl-PL" b="1" u="sng" dirty="0" err="1">
                <a:solidFill>
                  <a:srgbClr val="FFC000"/>
                </a:solidFill>
              </a:rPr>
              <a:t>sotsiaalse</a:t>
            </a:r>
            <a:r>
              <a:rPr lang="pl-PL" b="1" u="sng" dirty="0">
                <a:solidFill>
                  <a:srgbClr val="FFC000"/>
                </a:solidFill>
              </a:rPr>
              <a:t> ja </a:t>
            </a:r>
            <a:r>
              <a:rPr lang="pl-PL" b="1" u="sng" dirty="0" err="1">
                <a:solidFill>
                  <a:srgbClr val="FFC000"/>
                </a:solidFill>
              </a:rPr>
              <a:t>õpipädevuste</a:t>
            </a:r>
            <a:r>
              <a:rPr lang="pl-PL" b="1" u="sng" dirty="0">
                <a:solidFill>
                  <a:srgbClr val="FFC000"/>
                </a:solidFill>
              </a:rPr>
              <a:t> </a:t>
            </a:r>
            <a:r>
              <a:rPr lang="pl-PL" b="1" u="sng" dirty="0" err="1">
                <a:solidFill>
                  <a:srgbClr val="FFC000"/>
                </a:solidFill>
              </a:rPr>
              <a:t>õppimise</a:t>
            </a:r>
            <a:r>
              <a:rPr lang="pl-PL" b="1" u="sng" dirty="0">
                <a:solidFill>
                  <a:srgbClr val="FFC000"/>
                </a:solidFill>
              </a:rPr>
              <a:t> </a:t>
            </a:r>
            <a:r>
              <a:rPr lang="pl-PL" b="1" u="sng" dirty="0" err="1">
                <a:solidFill>
                  <a:srgbClr val="FFC000"/>
                </a:solidFill>
              </a:rPr>
              <a:t>Euroopa</a:t>
            </a:r>
            <a:r>
              <a:rPr lang="pl-PL" b="1" u="sng" dirty="0">
                <a:solidFill>
                  <a:srgbClr val="FFC000"/>
                </a:solidFill>
              </a:rPr>
              <a:t> </a:t>
            </a:r>
            <a:r>
              <a:rPr lang="pl-PL" b="1" u="sng" dirty="0" err="1">
                <a:solidFill>
                  <a:srgbClr val="FFC000"/>
                </a:solidFill>
              </a:rPr>
              <a:t>raamistik</a:t>
            </a:r>
            <a:endParaRPr lang="et-EE" b="1" u="sng" dirty="0">
              <a:solidFill>
                <a:srgbClr val="FFC000"/>
              </a:solidFill>
            </a:endParaRPr>
          </a:p>
          <a:p>
            <a:pPr marL="114300" lvl="0" indent="0">
              <a:buNone/>
            </a:pPr>
            <a:r>
              <a:rPr lang="pl-PL" b="1" u="sng" dirty="0">
                <a:solidFill>
                  <a:srgbClr val="000000"/>
                </a:solidFill>
              </a:rPr>
              <a:t>
</a:t>
            </a:r>
            <a:r>
              <a:rPr lang="pl-PL" b="1" u="sng" dirty="0" err="1">
                <a:solidFill>
                  <a:srgbClr val="000000"/>
                </a:solidFill>
              </a:rPr>
              <a:t>DigComp</a:t>
            </a:r>
            <a:r>
              <a:rPr lang="pl-PL" b="1" u="sng" dirty="0">
                <a:solidFill>
                  <a:srgbClr val="000000"/>
                </a:solidFill>
              </a:rPr>
              <a:t> 2.2: </a:t>
            </a:r>
            <a:r>
              <a:rPr lang="pl-PL" b="1" u="sng" dirty="0" err="1">
                <a:solidFill>
                  <a:srgbClr val="000000"/>
                </a:solidFill>
              </a:rPr>
              <a:t>Kodanike</a:t>
            </a:r>
            <a:r>
              <a:rPr lang="pl-PL" b="1" u="sng" dirty="0">
                <a:solidFill>
                  <a:srgbClr val="000000"/>
                </a:solidFill>
              </a:rPr>
              <a:t> </a:t>
            </a:r>
            <a:r>
              <a:rPr lang="pl-PL" b="1" u="sng" dirty="0" err="1">
                <a:solidFill>
                  <a:srgbClr val="000000"/>
                </a:solidFill>
              </a:rPr>
              <a:t>digipädevuse</a:t>
            </a:r>
            <a:r>
              <a:rPr lang="pl-PL" b="1" u="sng" dirty="0">
                <a:solidFill>
                  <a:srgbClr val="000000"/>
                </a:solidFill>
              </a:rPr>
              <a:t> </a:t>
            </a:r>
            <a:r>
              <a:rPr lang="pl-PL" b="1" u="sng" dirty="0" err="1">
                <a:solidFill>
                  <a:srgbClr val="000000"/>
                </a:solidFill>
              </a:rPr>
              <a:t>raamistik</a:t>
            </a:r>
            <a:r>
              <a:rPr lang="pl-PL" b="1" u="sng" dirty="0">
                <a:solidFill>
                  <a:srgbClr val="000000"/>
                </a:solidFill>
              </a:rPr>
              <a:t> – </a:t>
            </a:r>
            <a:r>
              <a:rPr lang="pl-PL" b="1" u="sng" dirty="0" err="1">
                <a:solidFill>
                  <a:srgbClr val="000000"/>
                </a:solidFill>
              </a:rPr>
              <a:t>uued</a:t>
            </a:r>
            <a:r>
              <a:rPr lang="pl-PL" b="1" u="sng" dirty="0">
                <a:solidFill>
                  <a:srgbClr val="000000"/>
                </a:solidFill>
              </a:rPr>
              <a:t> </a:t>
            </a:r>
            <a:r>
              <a:rPr lang="pl-PL" b="1" u="sng" dirty="0" err="1">
                <a:solidFill>
                  <a:srgbClr val="000000"/>
                </a:solidFill>
              </a:rPr>
              <a:t>näited</a:t>
            </a:r>
            <a:r>
              <a:rPr lang="pl-PL" b="1" u="sng" dirty="0">
                <a:solidFill>
                  <a:srgbClr val="000000"/>
                </a:solidFill>
              </a:rPr>
              <a:t> </a:t>
            </a:r>
            <a:r>
              <a:rPr lang="pl-PL" b="1" u="sng" dirty="0" err="1">
                <a:solidFill>
                  <a:srgbClr val="000000"/>
                </a:solidFill>
              </a:rPr>
              <a:t>teadmistest</a:t>
            </a:r>
            <a:r>
              <a:rPr lang="pl-PL" b="1" u="sng" dirty="0">
                <a:solidFill>
                  <a:srgbClr val="000000"/>
                </a:solidFill>
              </a:rPr>
              <a:t>, </a:t>
            </a:r>
            <a:r>
              <a:rPr lang="pl-PL" b="1" u="sng" dirty="0" err="1">
                <a:solidFill>
                  <a:srgbClr val="000000"/>
                </a:solidFill>
              </a:rPr>
              <a:t>oskustest</a:t>
            </a:r>
            <a:r>
              <a:rPr lang="pl-PL" b="1" u="sng" dirty="0">
                <a:solidFill>
                  <a:srgbClr val="000000"/>
                </a:solidFill>
              </a:rPr>
              <a:t> ja </a:t>
            </a:r>
            <a:r>
              <a:rPr lang="pl-PL" b="1" u="sng" dirty="0" err="1">
                <a:solidFill>
                  <a:srgbClr val="000000"/>
                </a:solidFill>
              </a:rPr>
              <a:t>hoiakutest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6"/>
          <p:cNvSpPr txBox="1">
            <a:spLocks noGrp="1"/>
          </p:cNvSpPr>
          <p:nvPr>
            <p:ph type="title"/>
          </p:nvPr>
        </p:nvSpPr>
        <p:spPr>
          <a:xfrm>
            <a:off x="901574" y="849626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pl-PL" dirty="0" err="1"/>
              <a:t>Hindamisvõrgu</a:t>
            </a:r>
            <a:r>
              <a:rPr lang="pl-PL" dirty="0"/>
              <a:t> </a:t>
            </a:r>
            <a:r>
              <a:rPr lang="pl-PL" dirty="0" err="1"/>
              <a:t>tööriistad</a:t>
            </a:r>
            <a:r>
              <a:rPr lang="pl-PL" dirty="0"/>
              <a:t> ja </a:t>
            </a:r>
            <a:r>
              <a:rPr lang="pl-PL" dirty="0" err="1"/>
              <a:t>ressursid</a:t>
            </a:r>
            <a:endParaRPr dirty="0"/>
          </a:p>
        </p:txBody>
      </p:sp>
      <p:sp>
        <p:nvSpPr>
          <p:cNvPr id="381" name="Google Shape;381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>
              <a:buNone/>
            </a:pPr>
            <a:r>
              <a:rPr lang="pl-PL" b="1" dirty="0" err="1"/>
              <a:t>Google'i</a:t>
            </a:r>
            <a:r>
              <a:rPr lang="pl-PL" b="1" dirty="0"/>
              <a:t> </a:t>
            </a:r>
            <a:r>
              <a:rPr lang="pl-PL" b="1" dirty="0" err="1"/>
              <a:t>vormid</a:t>
            </a:r>
            <a:r>
              <a:rPr lang="pl-PL" b="1" dirty="0"/>
              <a:t>: </a:t>
            </a:r>
            <a:r>
              <a:rPr lang="pl-PL" dirty="0" err="1"/>
              <a:t>lihtne</a:t>
            </a:r>
            <a:r>
              <a:rPr lang="pl-PL" dirty="0"/>
              <a:t>, </a:t>
            </a:r>
            <a:r>
              <a:rPr lang="pl-PL" dirty="0" err="1"/>
              <a:t>kuid</a:t>
            </a:r>
            <a:r>
              <a:rPr lang="pl-PL" dirty="0"/>
              <a:t> </a:t>
            </a:r>
            <a:r>
              <a:rPr lang="pl-PL" dirty="0" err="1"/>
              <a:t>tõhus</a:t>
            </a:r>
            <a:r>
              <a:rPr lang="pl-PL" dirty="0"/>
              <a:t> </a:t>
            </a:r>
            <a:r>
              <a:rPr lang="pl-PL" dirty="0" err="1"/>
              <a:t>tööriist</a:t>
            </a:r>
            <a:r>
              <a:rPr lang="pl-PL" dirty="0"/>
              <a:t> </a:t>
            </a:r>
            <a:r>
              <a:rPr lang="pl-PL" dirty="0" err="1"/>
              <a:t>kriteeriumide</a:t>
            </a:r>
            <a:r>
              <a:rPr lang="pl-PL" dirty="0"/>
              <a:t> </a:t>
            </a:r>
            <a:r>
              <a:rPr lang="pl-PL" dirty="0" err="1"/>
              <a:t>ruudustike</a:t>
            </a:r>
            <a:r>
              <a:rPr lang="pl-PL" dirty="0"/>
              <a:t> </a:t>
            </a:r>
            <a:r>
              <a:rPr lang="pl-PL" dirty="0" err="1"/>
              <a:t>loomiseks</a:t>
            </a:r>
            <a:r>
              <a:rPr lang="pl-PL" dirty="0"/>
              <a:t>, </a:t>
            </a:r>
            <a:r>
              <a:rPr lang="pl-PL" dirty="0" err="1"/>
              <a:t>mida</a:t>
            </a:r>
            <a:r>
              <a:rPr lang="pl-PL" dirty="0"/>
              <a:t> </a:t>
            </a:r>
            <a:r>
              <a:rPr lang="pl-PL" dirty="0" err="1"/>
              <a:t>saate</a:t>
            </a:r>
            <a:r>
              <a:rPr lang="pl-PL" dirty="0"/>
              <a:t> </a:t>
            </a:r>
            <a:r>
              <a:rPr lang="pl-PL" dirty="0" err="1"/>
              <a:t>veebis</a:t>
            </a:r>
            <a:r>
              <a:rPr lang="pl-PL" dirty="0"/>
              <a:t> oma </a:t>
            </a:r>
            <a:r>
              <a:rPr lang="pl-PL" dirty="0" err="1"/>
              <a:t>õpilastega</a:t>
            </a:r>
            <a:r>
              <a:rPr lang="pl-PL" dirty="0"/>
              <a:t> </a:t>
            </a:r>
            <a:r>
              <a:rPr lang="pl-PL" dirty="0" err="1"/>
              <a:t>jagada</a:t>
            </a:r>
            <a:r>
              <a:rPr lang="pl-PL" dirty="0"/>
              <a:t>.</a:t>
            </a:r>
            <a:r>
              <a:rPr lang="pl-PL" b="1" dirty="0"/>
              <a:t>
Excel / </a:t>
            </a:r>
            <a:r>
              <a:rPr lang="pl-PL" b="1" dirty="0" err="1"/>
              <a:t>Google'i</a:t>
            </a:r>
            <a:r>
              <a:rPr lang="pl-PL" b="1" dirty="0"/>
              <a:t> </a:t>
            </a:r>
            <a:r>
              <a:rPr lang="pl-PL" b="1" dirty="0" err="1"/>
              <a:t>arvutustabelid</a:t>
            </a:r>
            <a:r>
              <a:rPr lang="pl-PL" b="1" dirty="0"/>
              <a:t>: </a:t>
            </a:r>
            <a:r>
              <a:rPr lang="pl-PL" dirty="0" err="1"/>
              <a:t>Arvutustabelihuvilistele</a:t>
            </a:r>
            <a:r>
              <a:rPr lang="pl-PL" dirty="0"/>
              <a:t> </a:t>
            </a:r>
            <a:r>
              <a:rPr lang="pl-PL" dirty="0" err="1"/>
              <a:t>annavad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</a:t>
            </a:r>
            <a:r>
              <a:rPr lang="pl-PL" dirty="0" err="1"/>
              <a:t>tööriistad</a:t>
            </a:r>
            <a:r>
              <a:rPr lang="pl-PL" dirty="0"/>
              <a:t> </a:t>
            </a:r>
            <a:r>
              <a:rPr lang="pl-PL" dirty="0" err="1"/>
              <a:t>teile</a:t>
            </a:r>
            <a:r>
              <a:rPr lang="pl-PL" dirty="0"/>
              <a:t> </a:t>
            </a:r>
            <a:r>
              <a:rPr lang="pl-PL" dirty="0" err="1"/>
              <a:t>võrkude</a:t>
            </a:r>
            <a:r>
              <a:rPr lang="pl-PL" dirty="0"/>
              <a:t> </a:t>
            </a:r>
            <a:r>
              <a:rPr lang="pl-PL" dirty="0" err="1"/>
              <a:t>kujundamisel</a:t>
            </a:r>
            <a:r>
              <a:rPr lang="pl-PL" dirty="0"/>
              <a:t> </a:t>
            </a:r>
            <a:r>
              <a:rPr lang="pl-PL" dirty="0" err="1"/>
              <a:t>suure</a:t>
            </a:r>
            <a:r>
              <a:rPr lang="pl-PL" dirty="0"/>
              <a:t> </a:t>
            </a:r>
            <a:r>
              <a:rPr lang="pl-PL" dirty="0" err="1"/>
              <a:t>paindlikkuse</a:t>
            </a:r>
            <a:r>
              <a:rPr lang="pl-PL" dirty="0"/>
              <a:t>.</a:t>
            </a:r>
            <a:r>
              <a:rPr lang="pl-PL" b="1" dirty="0"/>
              <a:t>
</a:t>
            </a:r>
            <a:r>
              <a:rPr lang="pl-PL" b="1" dirty="0" err="1"/>
              <a:t>ChallengeMe</a:t>
            </a:r>
            <a:r>
              <a:rPr lang="pl-PL" b="1" dirty="0"/>
              <a:t>: </a:t>
            </a:r>
            <a:r>
              <a:rPr lang="pl-PL" dirty="0" err="1"/>
              <a:t>Platvorm</a:t>
            </a:r>
            <a:r>
              <a:rPr lang="pl-PL" dirty="0"/>
              <a:t> </a:t>
            </a:r>
            <a:r>
              <a:rPr lang="pl-PL" dirty="0" err="1"/>
              <a:t>pakub</a:t>
            </a:r>
            <a:r>
              <a:rPr lang="pl-PL" dirty="0"/>
              <a:t> </a:t>
            </a:r>
            <a:r>
              <a:rPr lang="pl-PL" dirty="0" err="1"/>
              <a:t>teile</a:t>
            </a:r>
            <a:r>
              <a:rPr lang="pl-PL" dirty="0"/>
              <a:t> </a:t>
            </a:r>
            <a:r>
              <a:rPr lang="pl-PL" dirty="0" err="1"/>
              <a:t>intuitiivset</a:t>
            </a:r>
            <a:r>
              <a:rPr lang="pl-PL" dirty="0"/>
              <a:t> </a:t>
            </a:r>
            <a:r>
              <a:rPr lang="pl-PL" dirty="0" err="1"/>
              <a:t>liidest</a:t>
            </a:r>
            <a:r>
              <a:rPr lang="pl-PL" dirty="0"/>
              <a:t> </a:t>
            </a:r>
            <a:r>
              <a:rPr lang="pl-PL" dirty="0" err="1"/>
              <a:t>võrdõiguslike</a:t>
            </a:r>
            <a:r>
              <a:rPr lang="pl-PL" dirty="0"/>
              <a:t> </a:t>
            </a:r>
            <a:r>
              <a:rPr lang="pl-PL" dirty="0" err="1"/>
              <a:t>tegevuste</a:t>
            </a:r>
            <a:r>
              <a:rPr lang="pl-PL" dirty="0"/>
              <a:t> </a:t>
            </a:r>
            <a:r>
              <a:rPr lang="pl-PL" dirty="0" err="1"/>
              <a:t>loomiseks</a:t>
            </a:r>
            <a:r>
              <a:rPr lang="pl-PL" dirty="0"/>
              <a:t>, </a:t>
            </a:r>
            <a:r>
              <a:rPr lang="pl-PL" dirty="0" err="1"/>
              <a:t>haldamiseks</a:t>
            </a:r>
            <a:r>
              <a:rPr lang="pl-PL" dirty="0"/>
              <a:t> ja </a:t>
            </a:r>
            <a:r>
              <a:rPr lang="pl-PL" dirty="0" err="1"/>
              <a:t>hindamiseks</a:t>
            </a:r>
            <a:r>
              <a:rPr lang="pl-PL" dirty="0"/>
              <a:t>. 
</a:t>
            </a:r>
            <a:r>
              <a:rPr lang="pl-PL" dirty="0" err="1"/>
              <a:t>iRubric</a:t>
            </a:r>
            <a:r>
              <a:rPr lang="pl-PL" dirty="0"/>
              <a:t>: </a:t>
            </a:r>
            <a:r>
              <a:rPr lang="pl-PL" dirty="0" err="1"/>
              <a:t>platvorm</a:t>
            </a:r>
            <a:r>
              <a:rPr lang="pl-PL" dirty="0"/>
              <a:t>, mis </a:t>
            </a:r>
            <a:r>
              <a:rPr lang="pl-PL" dirty="0" err="1"/>
              <a:t>aitab</a:t>
            </a:r>
            <a:r>
              <a:rPr lang="pl-PL" dirty="0"/>
              <a:t> </a:t>
            </a:r>
            <a:r>
              <a:rPr lang="pl-PL" dirty="0" err="1"/>
              <a:t>teie</a:t>
            </a:r>
            <a:r>
              <a:rPr lang="pl-PL" dirty="0"/>
              <a:t> </a:t>
            </a:r>
            <a:r>
              <a:rPr lang="pl-PL" dirty="0" err="1"/>
              <a:t>organisatsioonil</a:t>
            </a:r>
            <a:r>
              <a:rPr lang="pl-PL" dirty="0"/>
              <a:t> </a:t>
            </a:r>
            <a:r>
              <a:rPr lang="pl-PL" dirty="0" err="1"/>
              <a:t>arendada</a:t>
            </a:r>
            <a:r>
              <a:rPr lang="pl-PL" dirty="0"/>
              <a:t> </a:t>
            </a:r>
            <a:r>
              <a:rPr lang="pl-PL" dirty="0" err="1"/>
              <a:t>tulemuspõhiste</a:t>
            </a:r>
            <a:r>
              <a:rPr lang="pl-PL" dirty="0"/>
              <a:t> </a:t>
            </a:r>
            <a:r>
              <a:rPr lang="pl-PL" dirty="0" err="1"/>
              <a:t>hindamiste</a:t>
            </a:r>
            <a:r>
              <a:rPr lang="pl-PL" dirty="0"/>
              <a:t> </a:t>
            </a:r>
            <a:r>
              <a:rPr lang="pl-PL" dirty="0" err="1"/>
              <a:t>kultuuri</a:t>
            </a:r>
            <a:r>
              <a:rPr lang="pl-PL" dirty="0"/>
              <a:t> ja </a:t>
            </a:r>
            <a:r>
              <a:rPr lang="pl-PL" dirty="0" err="1"/>
              <a:t>hallata</a:t>
            </a:r>
            <a:r>
              <a:rPr lang="pl-PL" dirty="0"/>
              <a:t> </a:t>
            </a:r>
            <a:r>
              <a:rPr lang="pl-PL" dirty="0" err="1"/>
              <a:t>andmeid</a:t>
            </a:r>
            <a:r>
              <a:rPr lang="pl-PL" dirty="0"/>
              <a:t>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"/>
          <p:cNvSpPr txBox="1">
            <a:spLocks noGrp="1"/>
          </p:cNvSpPr>
          <p:nvPr>
            <p:ph type="title"/>
          </p:nvPr>
        </p:nvSpPr>
        <p:spPr>
          <a:xfrm>
            <a:off x="831850" y="697735"/>
            <a:ext cx="10515600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pl-PL" b="1" cap="small" dirty="0" err="1"/>
              <a:t>Juhtumiuuring</a:t>
            </a:r>
            <a:endParaRPr b="1" cap="small" dirty="0"/>
          </a:p>
        </p:txBody>
      </p:sp>
      <p:sp>
        <p:nvSpPr>
          <p:cNvPr id="387" name="Google Shape;387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2"/>
          <p:cNvSpPr txBox="1">
            <a:spLocks noGrp="1"/>
          </p:cNvSpPr>
          <p:nvPr>
            <p:ph type="title"/>
          </p:nvPr>
        </p:nvSpPr>
        <p:spPr>
          <a:xfrm>
            <a:off x="838200" y="805758"/>
            <a:ext cx="10515600" cy="117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pl-PL" dirty="0" err="1"/>
              <a:t>Juhtumiuuring</a:t>
            </a:r>
            <a:r>
              <a:rPr lang="pl-PL" dirty="0"/>
              <a:t> – </a:t>
            </a:r>
            <a:r>
              <a:rPr lang="pl-PL" dirty="0" err="1"/>
              <a:t>koostage</a:t>
            </a:r>
            <a:r>
              <a:rPr lang="pl-PL" dirty="0"/>
              <a:t> </a:t>
            </a:r>
            <a:r>
              <a:rPr lang="pl-PL" dirty="0" err="1"/>
              <a:t>hindamisrubriik</a:t>
            </a:r>
            <a:endParaRPr dirty="0"/>
          </a:p>
        </p:txBody>
      </p:sp>
      <p:sp>
        <p:nvSpPr>
          <p:cNvPr id="393" name="Google Shape;393;p12"/>
          <p:cNvSpPr txBox="1">
            <a:spLocks noGrp="1"/>
          </p:cNvSpPr>
          <p:nvPr>
            <p:ph type="body" idx="1"/>
          </p:nvPr>
        </p:nvSpPr>
        <p:spPr>
          <a:xfrm>
            <a:off x="663102" y="2068817"/>
            <a:ext cx="8160945" cy="3728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50800" algn="just">
              <a:spcBef>
                <a:spcPts val="0"/>
              </a:spcBef>
              <a:buSzPts val="2800"/>
              <a:buNone/>
            </a:pPr>
            <a:r>
              <a:rPr lang="pl-PL" i="1" dirty="0" err="1"/>
              <a:t>Olete</a:t>
            </a:r>
            <a:r>
              <a:rPr lang="pl-PL" i="1" dirty="0"/>
              <a:t> 13-aastaste </a:t>
            </a:r>
            <a:r>
              <a:rPr lang="pl-PL" i="1" dirty="0" err="1"/>
              <a:t>õpilaste</a:t>
            </a:r>
            <a:r>
              <a:rPr lang="pl-PL" i="1" dirty="0"/>
              <a:t> </a:t>
            </a:r>
            <a:r>
              <a:rPr lang="pl-PL" i="1" dirty="0" err="1"/>
              <a:t>õpetaja</a:t>
            </a:r>
            <a:r>
              <a:rPr lang="pl-PL" i="1" dirty="0"/>
              <a:t> ja </a:t>
            </a:r>
            <a:r>
              <a:rPr lang="pl-PL" i="1" dirty="0" err="1"/>
              <a:t>teil</a:t>
            </a:r>
            <a:r>
              <a:rPr lang="pl-PL" i="1" dirty="0"/>
              <a:t> on </a:t>
            </a:r>
            <a:r>
              <a:rPr lang="pl-PL" i="1" dirty="0" err="1"/>
              <a:t>ülevaade</a:t>
            </a:r>
            <a:r>
              <a:rPr lang="pl-PL" i="1" dirty="0"/>
              <a:t> </a:t>
            </a:r>
            <a:r>
              <a:rPr lang="pl-PL" i="1" dirty="0" err="1"/>
              <a:t>projekti</a:t>
            </a:r>
            <a:r>
              <a:rPr lang="pl-PL" i="1" dirty="0"/>
              <a:t> </a:t>
            </a:r>
            <a:r>
              <a:rPr lang="pl-PL" i="1" dirty="0" err="1"/>
              <a:t>elluviimisest</a:t>
            </a:r>
            <a:r>
              <a:rPr lang="pl-PL" i="1" dirty="0"/>
              <a:t> </a:t>
            </a:r>
            <a:r>
              <a:rPr lang="pl-PL" i="1" dirty="0" err="1"/>
              <a:t>pealkirjaga</a:t>
            </a:r>
            <a:r>
              <a:rPr lang="pl-PL" i="1" dirty="0"/>
              <a:t> "</a:t>
            </a:r>
            <a:r>
              <a:rPr lang="pl-PL" i="1" dirty="0" err="1"/>
              <a:t>talust</a:t>
            </a:r>
            <a:r>
              <a:rPr lang="pl-PL" i="1" dirty="0"/>
              <a:t> </a:t>
            </a:r>
            <a:r>
              <a:rPr lang="pl-PL" i="1" dirty="0" err="1"/>
              <a:t>lauale</a:t>
            </a:r>
            <a:r>
              <a:rPr lang="pl-PL" i="1" dirty="0"/>
              <a:t>", mis </a:t>
            </a:r>
            <a:r>
              <a:rPr lang="pl-PL" i="1" dirty="0" err="1"/>
              <a:t>kestab</a:t>
            </a:r>
            <a:r>
              <a:rPr lang="pl-PL" i="1" dirty="0"/>
              <a:t> </a:t>
            </a:r>
            <a:r>
              <a:rPr lang="pl-PL" i="1" dirty="0" err="1"/>
              <a:t>kokku</a:t>
            </a:r>
            <a:r>
              <a:rPr lang="pl-PL" i="1" dirty="0"/>
              <a:t> 4 </a:t>
            </a:r>
            <a:r>
              <a:rPr lang="pl-PL" i="1" dirty="0" err="1"/>
              <a:t>nädalat</a:t>
            </a:r>
            <a:r>
              <a:rPr lang="pl-PL" i="1" dirty="0"/>
              <a:t>. </a:t>
            </a:r>
            <a:r>
              <a:rPr lang="pl-PL" i="1" dirty="0" err="1"/>
              <a:t>Haridusprogramm</a:t>
            </a:r>
            <a:r>
              <a:rPr lang="pl-PL" i="1" dirty="0"/>
              <a:t> on </a:t>
            </a:r>
            <a:r>
              <a:rPr lang="pl-PL" i="1" dirty="0" err="1"/>
              <a:t>üles</a:t>
            </a:r>
            <a:r>
              <a:rPr lang="pl-PL" i="1" dirty="0"/>
              <a:t> </a:t>
            </a:r>
            <a:r>
              <a:rPr lang="pl-PL" i="1" dirty="0" err="1"/>
              <a:t>ehitatud</a:t>
            </a:r>
            <a:r>
              <a:rPr lang="pl-PL" i="1" dirty="0"/>
              <a:t> </a:t>
            </a:r>
            <a:r>
              <a:rPr lang="pl-PL" i="1" dirty="0" err="1"/>
              <a:t>viisil</a:t>
            </a:r>
            <a:r>
              <a:rPr lang="pl-PL" i="1" dirty="0"/>
              <a:t>, mis </a:t>
            </a:r>
            <a:r>
              <a:rPr lang="pl-PL" i="1" dirty="0" err="1"/>
              <a:t>edendab</a:t>
            </a:r>
            <a:r>
              <a:rPr lang="pl-PL" i="1" dirty="0"/>
              <a:t> </a:t>
            </a:r>
            <a:r>
              <a:rPr lang="pl-PL" i="1" dirty="0" err="1"/>
              <a:t>õpilasepõhist</a:t>
            </a:r>
            <a:r>
              <a:rPr lang="pl-PL" i="1" dirty="0"/>
              <a:t> </a:t>
            </a:r>
            <a:r>
              <a:rPr lang="pl-PL" i="1" dirty="0" err="1"/>
              <a:t>õpet</a:t>
            </a:r>
            <a:r>
              <a:rPr lang="pl-PL" i="1" dirty="0"/>
              <a:t> </a:t>
            </a:r>
            <a:r>
              <a:rPr lang="pl-PL" i="1" dirty="0" err="1"/>
              <a:t>säästva</a:t>
            </a:r>
            <a:r>
              <a:rPr lang="pl-PL" i="1" dirty="0"/>
              <a:t> </a:t>
            </a:r>
            <a:r>
              <a:rPr lang="pl-PL" i="1" dirty="0" err="1"/>
              <a:t>põllumajanduse</a:t>
            </a:r>
            <a:r>
              <a:rPr lang="pl-PL" i="1" dirty="0"/>
              <a:t> ja </a:t>
            </a:r>
            <a:r>
              <a:rPr lang="pl-PL" i="1" dirty="0" err="1"/>
              <a:t>toitumise</a:t>
            </a:r>
            <a:r>
              <a:rPr lang="pl-PL" i="1" dirty="0"/>
              <a:t> </a:t>
            </a:r>
            <a:r>
              <a:rPr lang="pl-PL" i="1" dirty="0" err="1"/>
              <a:t>kohta</a:t>
            </a:r>
            <a:r>
              <a:rPr lang="pl-PL" i="1" dirty="0"/>
              <a:t>. </a:t>
            </a:r>
            <a:r>
              <a:rPr lang="pl-PL" i="1" dirty="0" err="1"/>
              <a:t>See</a:t>
            </a:r>
            <a:r>
              <a:rPr lang="pl-PL" i="1" dirty="0"/>
              <a:t> </a:t>
            </a:r>
            <a:r>
              <a:rPr lang="pl-PL" i="1" dirty="0" err="1"/>
              <a:t>lubab</a:t>
            </a:r>
            <a:r>
              <a:rPr lang="pl-PL" i="1" dirty="0"/>
              <a:t> </a:t>
            </a:r>
            <a:r>
              <a:rPr lang="pl-PL" i="1" dirty="0" err="1"/>
              <a:t>arendada</a:t>
            </a:r>
            <a:r>
              <a:rPr lang="pl-PL" i="1" dirty="0"/>
              <a:t> </a:t>
            </a:r>
            <a:r>
              <a:rPr lang="pl-PL" i="1" dirty="0" err="1"/>
              <a:t>õpilastele</a:t>
            </a:r>
            <a:r>
              <a:rPr lang="pl-PL" i="1" dirty="0"/>
              <a:t> 4 </a:t>
            </a:r>
            <a:r>
              <a:rPr lang="pl-PL" i="1" dirty="0" err="1"/>
              <a:t>oskust</a:t>
            </a:r>
            <a:r>
              <a:rPr lang="pl-PL" i="1" dirty="0"/>
              <a:t> (</a:t>
            </a:r>
            <a:r>
              <a:rPr lang="pl-PL" i="1" dirty="0" err="1"/>
              <a:t>teadmised</a:t>
            </a:r>
            <a:r>
              <a:rPr lang="pl-PL" i="1" dirty="0"/>
              <a:t> </a:t>
            </a:r>
            <a:r>
              <a:rPr lang="pl-PL" i="1" dirty="0" err="1"/>
              <a:t>ökoloogilisest</a:t>
            </a:r>
            <a:r>
              <a:rPr lang="pl-PL" i="1" dirty="0"/>
              <a:t> </a:t>
            </a:r>
            <a:r>
              <a:rPr lang="pl-PL" i="1" dirty="0" err="1"/>
              <a:t>põllumajandusest</a:t>
            </a:r>
            <a:r>
              <a:rPr lang="pl-PL" i="1" dirty="0"/>
              <a:t>, </a:t>
            </a:r>
            <a:r>
              <a:rPr lang="pl-PL" i="1" dirty="0" err="1"/>
              <a:t>koostööst</a:t>
            </a:r>
            <a:r>
              <a:rPr lang="pl-PL" i="1" dirty="0"/>
              <a:t>, </a:t>
            </a:r>
            <a:r>
              <a:rPr lang="pl-PL" i="1" dirty="0" err="1"/>
              <a:t>kodanikuaktiivsusest</a:t>
            </a:r>
            <a:r>
              <a:rPr lang="pl-PL" i="1" dirty="0"/>
              <a:t> ja </a:t>
            </a:r>
            <a:r>
              <a:rPr lang="pl-PL" i="1" dirty="0" err="1"/>
              <a:t>tuleviku</a:t>
            </a:r>
            <a:r>
              <a:rPr lang="pl-PL" i="1" dirty="0"/>
              <a:t> </a:t>
            </a:r>
            <a:r>
              <a:rPr lang="pl-PL" i="1" dirty="0" err="1"/>
              <a:t>kirjaoskusest</a:t>
            </a:r>
            <a:r>
              <a:rPr lang="pl-PL" i="1" dirty="0"/>
              <a:t>). </a:t>
            </a:r>
            <a:r>
              <a:rPr lang="pl-PL" i="1" dirty="0" err="1"/>
              <a:t>Nüüd</a:t>
            </a:r>
            <a:r>
              <a:rPr lang="pl-PL" i="1" dirty="0"/>
              <a:t> </a:t>
            </a:r>
            <a:r>
              <a:rPr lang="pl-PL" i="1" dirty="0" err="1"/>
              <a:t>andke</a:t>
            </a:r>
            <a:r>
              <a:rPr lang="pl-PL" i="1" dirty="0"/>
              <a:t> </a:t>
            </a:r>
            <a:r>
              <a:rPr lang="pl-PL" i="1" dirty="0" err="1"/>
              <a:t>endast</a:t>
            </a:r>
            <a:r>
              <a:rPr lang="pl-PL" i="1" dirty="0"/>
              <a:t> </a:t>
            </a:r>
            <a:r>
              <a:rPr lang="pl-PL" i="1" dirty="0" err="1"/>
              <a:t>parim</a:t>
            </a:r>
            <a:r>
              <a:rPr lang="pl-PL" i="1" dirty="0"/>
              <a:t> ja </a:t>
            </a:r>
            <a:r>
              <a:rPr lang="pl-PL" i="1" dirty="0" err="1"/>
              <a:t>proovige</a:t>
            </a:r>
            <a:r>
              <a:rPr lang="pl-PL" i="1" dirty="0"/>
              <a:t> </a:t>
            </a:r>
            <a:r>
              <a:rPr lang="pl-PL" i="1" dirty="0" err="1"/>
              <a:t>kujundada</a:t>
            </a:r>
            <a:r>
              <a:rPr lang="pl-PL" i="1" dirty="0"/>
              <a:t> </a:t>
            </a:r>
            <a:r>
              <a:rPr lang="pl-PL" i="1" dirty="0" err="1"/>
              <a:t>rubriik</a:t>
            </a:r>
            <a:r>
              <a:rPr lang="pl-PL" i="1" dirty="0"/>
              <a:t>, mis </a:t>
            </a:r>
            <a:r>
              <a:rPr lang="pl-PL" i="1" dirty="0" err="1"/>
              <a:t>suudab</a:t>
            </a:r>
            <a:r>
              <a:rPr lang="pl-PL" i="1" dirty="0"/>
              <a:t> </a:t>
            </a:r>
            <a:r>
              <a:rPr lang="pl-PL" i="1" dirty="0" err="1"/>
              <a:t>hinnata</a:t>
            </a:r>
            <a:r>
              <a:rPr lang="pl-PL" i="1" dirty="0"/>
              <a:t> </a:t>
            </a:r>
            <a:r>
              <a:rPr lang="pl-PL" i="1" dirty="0" err="1"/>
              <a:t>vähemalt</a:t>
            </a:r>
            <a:r>
              <a:rPr lang="pl-PL" i="1" dirty="0"/>
              <a:t> 1 </a:t>
            </a:r>
            <a:r>
              <a:rPr lang="pl-PL" i="1" dirty="0" err="1"/>
              <a:t>neist</a:t>
            </a:r>
            <a:r>
              <a:rPr lang="pl-PL" i="1" dirty="0"/>
              <a:t> </a:t>
            </a:r>
            <a:r>
              <a:rPr lang="pl-PL" i="1" dirty="0" err="1"/>
              <a:t>pädevustest</a:t>
            </a:r>
            <a:r>
              <a:rPr lang="pl-PL" i="1" dirty="0"/>
              <a:t>.</a:t>
            </a:r>
            <a:endParaRPr dirty="0"/>
          </a:p>
        </p:txBody>
      </p:sp>
      <p:pic>
        <p:nvPicPr>
          <p:cNvPr id="394" name="Google Shape;394;p12" descr="A cartoon of a person reading a boo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6796" y="2932735"/>
            <a:ext cx="2004258" cy="35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374468" y="893472"/>
            <a:ext cx="10515600" cy="100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pl-PL" b="1" dirty="0" err="1"/>
              <a:t>Koolitusmoodul</a:t>
            </a:r>
            <a:endParaRPr dirty="0"/>
          </a:p>
        </p:txBody>
      </p:sp>
      <p:sp>
        <p:nvSpPr>
          <p:cNvPr id="75" name="Google Shape;75;p4"/>
          <p:cNvSpPr txBox="1">
            <a:spLocks noGrp="1"/>
          </p:cNvSpPr>
          <p:nvPr>
            <p:ph type="body" idx="1"/>
          </p:nvPr>
        </p:nvSpPr>
        <p:spPr>
          <a:xfrm>
            <a:off x="307734" y="2530093"/>
            <a:ext cx="10515600" cy="278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pl-PL" dirty="0" err="1"/>
              <a:t>Käesoleva</a:t>
            </a:r>
            <a:r>
              <a:rPr lang="pl-PL" dirty="0"/>
              <a:t> </a:t>
            </a:r>
            <a:r>
              <a:rPr lang="pl-PL" dirty="0" err="1"/>
              <a:t>mooduli</a:t>
            </a:r>
            <a:r>
              <a:rPr lang="pl-PL" dirty="0"/>
              <a:t> </a:t>
            </a:r>
            <a:r>
              <a:rPr lang="pl-PL" dirty="0" err="1"/>
              <a:t>eesmärgid</a:t>
            </a:r>
            <a:r>
              <a:rPr lang="pl-PL" dirty="0"/>
              <a:t> on:</a:t>
            </a:r>
            <a:endParaRPr lang="et-EE" dirty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pl-PL" dirty="0" err="1"/>
              <a:t>Täiendada</a:t>
            </a:r>
            <a:r>
              <a:rPr lang="pl-PL" dirty="0"/>
              <a:t> </a:t>
            </a:r>
            <a:r>
              <a:rPr lang="pl-PL" dirty="0" err="1"/>
              <a:t>õpetajate</a:t>
            </a:r>
            <a:r>
              <a:rPr lang="pl-PL" dirty="0"/>
              <a:t> </a:t>
            </a:r>
            <a:r>
              <a:rPr lang="pl-PL" dirty="0" err="1"/>
              <a:t>teadmisi</a:t>
            </a:r>
            <a:r>
              <a:rPr lang="pl-PL" dirty="0"/>
              <a:t> </a:t>
            </a:r>
            <a:r>
              <a:rPr lang="pl-PL" dirty="0" err="1"/>
              <a:t>valideerimis</a:t>
            </a:r>
            <a:r>
              <a:rPr lang="pl-PL" dirty="0"/>
              <a:t>- ja </a:t>
            </a:r>
            <a:r>
              <a:rPr lang="pl-PL" dirty="0" err="1"/>
              <a:t>hindamismetoodika</a:t>
            </a:r>
            <a:r>
              <a:rPr lang="pl-PL" dirty="0"/>
              <a:t> </a:t>
            </a:r>
            <a:r>
              <a:rPr lang="pl-PL" dirty="0" err="1"/>
              <a:t>kohta</a:t>
            </a:r>
            <a:r>
              <a:rPr lang="pl-PL" dirty="0"/>
              <a:t>. 
</a:t>
            </a:r>
            <a:r>
              <a:rPr lang="et-EE" dirty="0"/>
              <a:t>- </a:t>
            </a:r>
            <a:r>
              <a:rPr lang="pl-PL" dirty="0" err="1"/>
              <a:t>Suurendada</a:t>
            </a:r>
            <a:r>
              <a:rPr lang="pl-PL" dirty="0"/>
              <a:t> </a:t>
            </a:r>
            <a:r>
              <a:rPr lang="pl-PL" dirty="0" err="1"/>
              <a:t>õpetajate</a:t>
            </a:r>
            <a:r>
              <a:rPr lang="pl-PL" dirty="0"/>
              <a:t> </a:t>
            </a:r>
            <a:r>
              <a:rPr lang="pl-PL" dirty="0" err="1"/>
              <a:t>enesekindlust</a:t>
            </a:r>
            <a:r>
              <a:rPr lang="pl-PL" dirty="0"/>
              <a:t> </a:t>
            </a:r>
            <a:r>
              <a:rPr lang="pl-PL" dirty="0" err="1"/>
              <a:t>kasutada</a:t>
            </a:r>
            <a:r>
              <a:rPr lang="pl-PL" dirty="0"/>
              <a:t> </a:t>
            </a:r>
            <a:r>
              <a:rPr lang="pl-PL" dirty="0" err="1"/>
              <a:t>eksamite</a:t>
            </a:r>
            <a:r>
              <a:rPr lang="pl-PL" dirty="0"/>
              <a:t> </a:t>
            </a:r>
            <a:r>
              <a:rPr lang="pl-PL" dirty="0" err="1"/>
              <a:t>või</a:t>
            </a:r>
            <a:r>
              <a:rPr lang="pl-PL" dirty="0"/>
              <a:t> </a:t>
            </a:r>
            <a:r>
              <a:rPr lang="pl-PL" dirty="0" err="1"/>
              <a:t>viktoriinide</a:t>
            </a:r>
            <a:r>
              <a:rPr lang="pl-PL" dirty="0"/>
              <a:t> </a:t>
            </a:r>
            <a:r>
              <a:rPr lang="pl-PL" dirty="0" err="1"/>
              <a:t>asemel</a:t>
            </a:r>
            <a:r>
              <a:rPr lang="pl-PL" dirty="0"/>
              <a:t> </a:t>
            </a:r>
            <a:r>
              <a:rPr lang="pl-PL" dirty="0" err="1"/>
              <a:t>uuenduslikke</a:t>
            </a:r>
            <a:r>
              <a:rPr lang="pl-PL" dirty="0"/>
              <a:t> </a:t>
            </a:r>
            <a:r>
              <a:rPr lang="pl-PL" dirty="0" err="1"/>
              <a:t>hindamismeetodeid</a:t>
            </a:r>
            <a:r>
              <a:rPr lang="pl-PL" dirty="0"/>
              <a:t>. 
</a:t>
            </a:r>
            <a:r>
              <a:rPr lang="et-EE" dirty="0"/>
              <a:t>- </a:t>
            </a:r>
            <a:r>
              <a:rPr lang="pl-PL" dirty="0" err="1"/>
              <a:t>Valmistada</a:t>
            </a:r>
            <a:r>
              <a:rPr lang="pl-PL" dirty="0"/>
              <a:t> </a:t>
            </a:r>
            <a:r>
              <a:rPr lang="pl-PL" dirty="0" err="1"/>
              <a:t>ette</a:t>
            </a:r>
            <a:r>
              <a:rPr lang="pl-PL" dirty="0"/>
              <a:t> </a:t>
            </a:r>
            <a:r>
              <a:rPr lang="pl-PL" dirty="0" err="1"/>
              <a:t>konkreetsete</a:t>
            </a:r>
            <a:r>
              <a:rPr lang="pl-PL" dirty="0"/>
              <a:t> </a:t>
            </a:r>
            <a:r>
              <a:rPr lang="pl-PL" dirty="0" err="1"/>
              <a:t>näidetega</a:t>
            </a:r>
            <a:r>
              <a:rPr lang="pl-PL" dirty="0"/>
              <a:t> </a:t>
            </a:r>
            <a:r>
              <a:rPr lang="pl-PL" dirty="0" err="1"/>
              <a:t>õpetajaid</a:t>
            </a:r>
            <a:r>
              <a:rPr lang="pl-PL" dirty="0"/>
              <a:t>, </a:t>
            </a:r>
            <a:r>
              <a:rPr lang="pl-PL" dirty="0" err="1"/>
              <a:t>kes</a:t>
            </a:r>
            <a:r>
              <a:rPr lang="pl-PL" dirty="0"/>
              <a:t> </a:t>
            </a:r>
            <a:r>
              <a:rPr lang="pl-PL" dirty="0" err="1"/>
              <a:t>hakkavad</a:t>
            </a:r>
            <a:r>
              <a:rPr lang="pl-PL" dirty="0"/>
              <a:t> oma </a:t>
            </a:r>
            <a:r>
              <a:rPr lang="pl-PL" dirty="0" err="1"/>
              <a:t>tundides</a:t>
            </a:r>
            <a:r>
              <a:rPr lang="pl-PL" dirty="0"/>
              <a:t> </a:t>
            </a:r>
            <a:r>
              <a:rPr lang="pl-PL" dirty="0" err="1"/>
              <a:t>rakendama</a:t>
            </a:r>
            <a:r>
              <a:rPr lang="pl-PL" dirty="0"/>
              <a:t> </a:t>
            </a:r>
            <a:r>
              <a:rPr lang="pl-PL" dirty="0" err="1"/>
              <a:t>EduNUTi</a:t>
            </a:r>
            <a:r>
              <a:rPr lang="pl-PL" dirty="0"/>
              <a:t> </a:t>
            </a:r>
            <a:r>
              <a:rPr lang="pl-PL" dirty="0" err="1"/>
              <a:t>õppekava</a:t>
            </a:r>
            <a:r>
              <a:rPr lang="pl-PL" dirty="0"/>
              <a:t>.</a:t>
            </a:r>
            <a:endParaRPr dirty="0"/>
          </a:p>
        </p:txBody>
      </p:sp>
      <p:sp>
        <p:nvSpPr>
          <p:cNvPr id="76" name="Google Shape;76;p4"/>
          <p:cNvSpPr txBox="1"/>
          <p:nvPr/>
        </p:nvSpPr>
        <p:spPr>
          <a:xfrm>
            <a:off x="517814" y="1521872"/>
            <a:ext cx="10515600" cy="100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pl-PL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Eesmärgid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4"/>
          <p:cNvSpPr txBox="1">
            <a:spLocks noGrp="1"/>
          </p:cNvSpPr>
          <p:nvPr>
            <p:ph type="title"/>
          </p:nvPr>
        </p:nvSpPr>
        <p:spPr>
          <a:xfrm>
            <a:off x="838200" y="801934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pl-PL" dirty="0" err="1"/>
              <a:t>Juhtumiuuring</a:t>
            </a:r>
            <a:r>
              <a:rPr lang="pl-PL" dirty="0"/>
              <a:t> – </a:t>
            </a:r>
            <a:r>
              <a:rPr lang="pl-PL" dirty="0" err="1"/>
              <a:t>koostage</a:t>
            </a:r>
            <a:r>
              <a:rPr lang="pl-PL" dirty="0"/>
              <a:t> </a:t>
            </a:r>
            <a:r>
              <a:rPr lang="pl-PL" dirty="0" err="1"/>
              <a:t>hindamisrubriik</a:t>
            </a:r>
            <a:endParaRPr dirty="0"/>
          </a:p>
        </p:txBody>
      </p:sp>
      <p:sp>
        <p:nvSpPr>
          <p:cNvPr id="400" name="Google Shape;400;p14"/>
          <p:cNvSpPr txBox="1">
            <a:spLocks noGrp="1"/>
          </p:cNvSpPr>
          <p:nvPr>
            <p:ph type="body" idx="1"/>
          </p:nvPr>
        </p:nvSpPr>
        <p:spPr>
          <a:xfrm>
            <a:off x="838200" y="1798080"/>
            <a:ext cx="105156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lvl="0" indent="0">
              <a:spcBef>
                <a:spcPts val="0"/>
              </a:spcBef>
              <a:buSzPts val="2800"/>
              <a:buNone/>
            </a:pPr>
            <a:r>
              <a:rPr lang="pl-PL" b="1" dirty="0">
                <a:solidFill>
                  <a:srgbClr val="7E9532"/>
                </a:solidFill>
              </a:rPr>
              <a:t>√ </a:t>
            </a:r>
            <a:r>
              <a:rPr lang="pl-PL" b="1" dirty="0" err="1">
                <a:solidFill>
                  <a:srgbClr val="7E9532"/>
                </a:solidFill>
              </a:rPr>
              <a:t>Laadige</a:t>
            </a:r>
            <a:r>
              <a:rPr lang="pl-PL" b="1" dirty="0">
                <a:solidFill>
                  <a:srgbClr val="7E9532"/>
                </a:solidFill>
              </a:rPr>
              <a:t> alla </a:t>
            </a:r>
            <a:r>
              <a:rPr lang="pl-PL" b="1" dirty="0" err="1">
                <a:solidFill>
                  <a:srgbClr val="7E9532"/>
                </a:solidFill>
              </a:rPr>
              <a:t>exceli</a:t>
            </a:r>
            <a:r>
              <a:rPr lang="pl-PL" b="1" dirty="0">
                <a:solidFill>
                  <a:srgbClr val="7E9532"/>
                </a:solidFill>
              </a:rPr>
              <a:t> </a:t>
            </a:r>
            <a:r>
              <a:rPr lang="pl-PL" b="1" dirty="0" err="1">
                <a:solidFill>
                  <a:srgbClr val="7E9532"/>
                </a:solidFill>
              </a:rPr>
              <a:t>leht</a:t>
            </a:r>
            <a:r>
              <a:rPr lang="pl-PL" b="1" dirty="0">
                <a:solidFill>
                  <a:srgbClr val="7E9532"/>
                </a:solidFill>
              </a:rPr>
              <a:t> ja t</a:t>
            </a:r>
            <a:r>
              <a:rPr lang="et-EE" b="1" dirty="0" err="1">
                <a:solidFill>
                  <a:srgbClr val="7E9532"/>
                </a:solidFill>
              </a:rPr>
              <a:t>äitke</a:t>
            </a:r>
            <a:r>
              <a:rPr lang="pl-PL" b="1" dirty="0">
                <a:solidFill>
                  <a:srgbClr val="7E9532"/>
                </a:solidFill>
              </a:rPr>
              <a:t> </a:t>
            </a:r>
            <a:r>
              <a:rPr lang="pl-PL" b="1" dirty="0" err="1">
                <a:solidFill>
                  <a:srgbClr val="7E9532"/>
                </a:solidFill>
              </a:rPr>
              <a:t>kohapeal</a:t>
            </a:r>
            <a:r>
              <a:rPr lang="pl-PL" b="1" dirty="0">
                <a:solidFill>
                  <a:srgbClr val="7E9532"/>
                </a:solidFill>
              </a:rPr>
              <a:t>. 
</a:t>
            </a:r>
            <a:r>
              <a:rPr lang="pl-PL" b="1" dirty="0">
                <a:solidFill>
                  <a:srgbClr val="FFC000"/>
                </a:solidFill>
              </a:rPr>
              <a:t>↓</a:t>
            </a:r>
            <a:r>
              <a:rPr lang="pl-PL" b="1" dirty="0" err="1">
                <a:solidFill>
                  <a:srgbClr val="FFC000"/>
                </a:solidFill>
              </a:rPr>
              <a:t>Klõpsake</a:t>
            </a:r>
            <a:r>
              <a:rPr lang="pl-PL" b="1" dirty="0">
                <a:solidFill>
                  <a:srgbClr val="FFC000"/>
                </a:solidFill>
              </a:rPr>
              <a:t>: EduNUT_WP3_module 4_rubric </a:t>
            </a:r>
            <a:r>
              <a:rPr lang="pl-PL" b="1" dirty="0" err="1">
                <a:solidFill>
                  <a:srgbClr val="FFC000"/>
                </a:solidFill>
              </a:rPr>
              <a:t>mall</a:t>
            </a:r>
            <a:endParaRPr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pic>
        <p:nvPicPr>
          <p:cNvPr id="401" name="Google Shape;401;p14" descr="A screenshot of a white grid with many different colored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136" y="2859531"/>
            <a:ext cx="8272064" cy="2936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"/>
          <p:cNvSpPr txBox="1">
            <a:spLocks noGrp="1"/>
          </p:cNvSpPr>
          <p:nvPr>
            <p:ph type="title"/>
          </p:nvPr>
        </p:nvSpPr>
        <p:spPr>
          <a:xfrm>
            <a:off x="838200" y="924957"/>
            <a:ext cx="10515600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pl-PL" b="1" cap="small" dirty="0" err="1"/>
              <a:t>Viidete</a:t>
            </a:r>
            <a:r>
              <a:rPr lang="pl-PL" b="1" cap="small" dirty="0"/>
              <a:t> </a:t>
            </a:r>
            <a:r>
              <a:rPr lang="pl-PL" b="1" cap="small" dirty="0" err="1"/>
              <a:t>loetelu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body" idx="1"/>
          </p:nvPr>
        </p:nvSpPr>
        <p:spPr>
          <a:xfrm>
            <a:off x="219891" y="714101"/>
            <a:ext cx="11745685" cy="527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17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Bianchi, G., Pisiotis, U. and Cabrera Giraldez, M. (2022). GreenComp The European sustainability competence framework, Punie, Y. and Bacigalupo, M. editor(s), EUR 30955 EN, Publications Office of the European Union, Luxembourg, 2022, ISBN 978-92-76-46485-3, doi:10.2760/13286, JRC128040.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7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17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Cox, J., B. Foster and D. Bamat (2019). </a:t>
            </a:r>
            <a:r>
              <a:rPr lang="pl-PL" sz="17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review of instruments for measuring social and emotional</a:t>
            </a:r>
            <a:br>
              <a:rPr lang="pl-PL" sz="17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7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skills among secondary school students</a:t>
            </a:r>
            <a:r>
              <a:rPr lang="pl-PL" sz="17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U.S. Department of Education, Institute of Education</a:t>
            </a:r>
            <a:br>
              <a:rPr lang="pl-PL" sz="17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7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Sciences, National Center for Education Evaluation and Regional Assistance, Regional Educational Laboratory Northeast &amp; islands.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1700" b="0" i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Çalışkan, H., &amp; Kaşıkçı, Y. (2010). The application of traditional and alternative assessment and evaluation tools by teachers in social studies. </a:t>
            </a:r>
            <a:r>
              <a:rPr lang="pl-PL" sz="1700" b="0" i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Procedia-Social and Behavioral Sciences</a:t>
            </a:r>
            <a:r>
              <a:rPr lang="pl-PL" sz="1700" b="0" i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pl-PL" sz="1700" b="0" i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l-PL" sz="1700" b="0" i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(2), 4152-4156.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700" b="0" i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1700" b="0" i="0">
                <a:solidFill>
                  <a:srgbClr val="040C28"/>
                </a:solidFill>
                <a:latin typeface="Calibri"/>
                <a:ea typeface="Calibri"/>
                <a:cs typeface="Calibri"/>
                <a:sym typeface="Calibri"/>
              </a:rPr>
              <a:t>Bianchi, G., Pisiotis, U., Cabre- ra Giraldez, M.</a:t>
            </a:r>
            <a:r>
              <a:rPr lang="pl-PL" sz="1700" b="0" i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 (2022). </a:t>
            </a:r>
            <a:r>
              <a:rPr lang="pl-PL" sz="1700" b="0" i="0">
                <a:solidFill>
                  <a:srgbClr val="040C28"/>
                </a:solidFill>
                <a:latin typeface="Calibri"/>
                <a:ea typeface="Calibri"/>
                <a:cs typeface="Calibri"/>
                <a:sym typeface="Calibri"/>
              </a:rPr>
              <a:t>GreenComp – The European sustainability competence framework</a:t>
            </a:r>
            <a:r>
              <a:rPr lang="pl-PL" sz="1700" b="0" i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. Bacigalupo, M., Punie, Y. (editors), EUR 30955 EN, Publications Office of the European Union, Luxembourg; ISBN 978-92-76-46485-3, doi:10.2760/13286, JRC128040.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1700" b="0" i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Linzarini, A. and D. Catarino da Silva (2024). Innovative tools for the direct assessment of social and emotional skills, </a:t>
            </a:r>
            <a:r>
              <a:rPr lang="pl-PL" sz="1700" b="0" i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OECD Education Working Papers</a:t>
            </a:r>
            <a:r>
              <a:rPr lang="pl-PL" sz="1700" b="0" i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No. 316, OECD Publishing, Paris, </a:t>
            </a:r>
            <a:r>
              <a:rPr lang="pl-PL" sz="1700" b="0" i="0" u="sng" strike="noStrike">
                <a:solidFill>
                  <a:schemeClr val="accent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https://doi.org/10.1787/eed9bb04-en</a:t>
            </a:r>
            <a:endParaRPr sz="1700" u="none" strike="noStrike">
              <a:solidFill>
                <a:schemeClr val="accent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1700"/>
              <a:t>Van den Bergh, V., et. al. (2006). NEW ASSESSMENT MODES WITHIN PROJECT-BASED EDUCATION – THE STAKEHOLDERS. </a:t>
            </a:r>
            <a:r>
              <a:rPr lang="pl-PL" sz="1700" i="1"/>
              <a:t>Studies in Educational Evaluation </a:t>
            </a:r>
            <a:r>
              <a:rPr lang="pl-PL" sz="1700"/>
              <a:t>32 (2006) 345–368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06c45fa0bc_0_0"/>
          <p:cNvSpPr txBox="1">
            <a:spLocks noGrp="1"/>
          </p:cNvSpPr>
          <p:nvPr>
            <p:ph type="title"/>
          </p:nvPr>
        </p:nvSpPr>
        <p:spPr>
          <a:xfrm>
            <a:off x="947750" y="946705"/>
            <a:ext cx="10515600" cy="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ctr">
              <a:buSzPct val="100000"/>
            </a:pPr>
            <a:r>
              <a:rPr lang="pl-PL" b="1" cap="small" dirty="0" err="1"/>
              <a:t>Hinnake</a:t>
            </a:r>
            <a:r>
              <a:rPr lang="pl-PL" b="1" cap="small" dirty="0"/>
              <a:t> oma </a:t>
            </a:r>
            <a:r>
              <a:rPr lang="pl-PL" b="1" cap="small" dirty="0" err="1"/>
              <a:t>õpikogemust</a:t>
            </a:r>
            <a:endParaRPr dirty="0"/>
          </a:p>
        </p:txBody>
      </p:sp>
      <p:pic>
        <p:nvPicPr>
          <p:cNvPr id="417" name="Google Shape;417;g306c45fa0b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149" y="2177076"/>
            <a:ext cx="3798550" cy="37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g306c45fa0bc_0_0"/>
          <p:cNvSpPr/>
          <p:nvPr/>
        </p:nvSpPr>
        <p:spPr>
          <a:xfrm>
            <a:off x="470525" y="1240400"/>
            <a:ext cx="929700" cy="10467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387025"/>
          </a:solidFill>
          <a:ln w="9525" cap="flat" cmpd="sng">
            <a:solidFill>
              <a:srgbClr val="AFDF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g306c45fa0bc_0_0"/>
          <p:cNvSpPr txBox="1"/>
          <p:nvPr/>
        </p:nvSpPr>
        <p:spPr>
          <a:xfrm>
            <a:off x="724150" y="2599300"/>
            <a:ext cx="2258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ctr"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pl-PL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skannige</a:t>
            </a:r>
            <a:r>
              <a:rPr lang="pl-P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QR-</a:t>
            </a:r>
            <a:r>
              <a:rPr lang="pl-PL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kood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g306c45fa0bc_0_0"/>
          <p:cNvSpPr txBox="1"/>
          <p:nvPr/>
        </p:nvSpPr>
        <p:spPr>
          <a:xfrm>
            <a:off x="6447350" y="2599300"/>
            <a:ext cx="50160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l-P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pl-PL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või</a:t>
            </a:r>
            <a:r>
              <a:rPr lang="pl-P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klõpsake</a:t>
            </a:r>
            <a:r>
              <a:rPr lang="pl-P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linki: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https://www.menti.com/als9akj6cwfd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7"/>
          <p:cNvSpPr/>
          <p:nvPr/>
        </p:nvSpPr>
        <p:spPr>
          <a:xfrm>
            <a:off x="4157009" y="2967335"/>
            <a:ext cx="387798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l-PL" sz="5400" b="1" dirty="0" err="1">
                <a:solidFill>
                  <a:schemeClr val="accent5"/>
                </a:solidFill>
              </a:rPr>
              <a:t>Täname</a:t>
            </a:r>
            <a:r>
              <a:rPr lang="pl-PL" sz="5400" b="1" dirty="0">
                <a:solidFill>
                  <a:schemeClr val="accent5"/>
                </a:solidFill>
              </a:rPr>
              <a:t>!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>
            <a:off x="419735" y="1001963"/>
            <a:ext cx="10515600" cy="100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pl-PL" b="1" dirty="0" err="1"/>
              <a:t>Koolitusmoodul</a:t>
            </a:r>
            <a:endParaRPr dirty="0"/>
          </a:p>
        </p:txBody>
      </p:sp>
      <p:sp>
        <p:nvSpPr>
          <p:cNvPr id="82" name="Google Shape;82;p29"/>
          <p:cNvSpPr txBox="1"/>
          <p:nvPr/>
        </p:nvSpPr>
        <p:spPr>
          <a:xfrm>
            <a:off x="483110" y="2084305"/>
            <a:ext cx="10515600" cy="69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pl-PL" sz="3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Õppemeetodid</a:t>
            </a:r>
            <a:r>
              <a:rPr lang="pl-PL" sz="3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t-EE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omas tempos</a:t>
            </a:r>
            <a:r>
              <a:rPr lang="pl-PL" sz="3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3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lugemine</a:t>
            </a:r>
            <a:r>
              <a:rPr lang="pl-PL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pl-PL" sz="3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juhtumiuuring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9"/>
          <p:cNvSpPr txBox="1"/>
          <p:nvPr/>
        </p:nvSpPr>
        <p:spPr>
          <a:xfrm>
            <a:off x="483110" y="2924889"/>
            <a:ext cx="10515600" cy="100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pl-PL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Kestus</a:t>
            </a:r>
            <a:r>
              <a:rPr lang="pl-P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1,5 </a:t>
            </a:r>
            <a:r>
              <a:rPr lang="pl-PL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tundi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29" descr="A green leafy plant with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7275" y="1735059"/>
            <a:ext cx="2945136" cy="5235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>
            <a:spLocks noGrp="1"/>
          </p:cNvSpPr>
          <p:nvPr>
            <p:ph type="title"/>
          </p:nvPr>
        </p:nvSpPr>
        <p:spPr>
          <a:xfrm>
            <a:off x="831850" y="697735"/>
            <a:ext cx="10515600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pl-PL" b="1" cap="small" dirty="0" err="1"/>
              <a:t>Sõnastik</a:t>
            </a:r>
            <a:endParaRPr dirty="0"/>
          </a:p>
        </p:txBody>
      </p:sp>
      <p:sp>
        <p:nvSpPr>
          <p:cNvPr id="90" name="Google Shape;90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1"/>
          <p:cNvSpPr txBox="1">
            <a:spLocks noGrp="1"/>
          </p:cNvSpPr>
          <p:nvPr>
            <p:ph type="title"/>
          </p:nvPr>
        </p:nvSpPr>
        <p:spPr>
          <a:xfrm>
            <a:off x="996492" y="749944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pl-PL" dirty="0" err="1"/>
              <a:t>Hindamise</a:t>
            </a:r>
            <a:r>
              <a:rPr lang="et-EE" dirty="0"/>
              <a:t> </a:t>
            </a:r>
            <a:r>
              <a:rPr lang="pl-PL" dirty="0" err="1"/>
              <a:t>põhielemendid</a:t>
            </a:r>
            <a:r>
              <a:rPr lang="et-EE" dirty="0"/>
              <a:t> ja hindamine</a:t>
            </a:r>
            <a:endParaRPr dirty="0"/>
          </a:p>
        </p:txBody>
      </p:sp>
      <p:grpSp>
        <p:nvGrpSpPr>
          <p:cNvPr id="96" name="Google Shape;96;p31"/>
          <p:cNvGrpSpPr/>
          <p:nvPr/>
        </p:nvGrpSpPr>
        <p:grpSpPr>
          <a:xfrm>
            <a:off x="838200" y="1859920"/>
            <a:ext cx="10832184" cy="3929039"/>
            <a:chOff x="0" y="34295"/>
            <a:chExt cx="10832184" cy="3929039"/>
          </a:xfrm>
        </p:grpSpPr>
        <p:sp>
          <p:nvSpPr>
            <p:cNvPr id="97" name="Google Shape;97;p31"/>
            <p:cNvSpPr/>
            <p:nvPr/>
          </p:nvSpPr>
          <p:spPr>
            <a:xfrm>
              <a:off x="0" y="34295"/>
              <a:ext cx="10832184" cy="1263599"/>
            </a:xfrm>
            <a:prstGeom prst="roundRect">
              <a:avLst>
                <a:gd name="adj" fmla="val 16667"/>
              </a:avLst>
            </a:prstGeom>
            <a:solidFill>
              <a:srgbClr val="527F6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1"/>
            <p:cNvSpPr txBox="1"/>
            <p:nvPr/>
          </p:nvSpPr>
          <p:spPr>
            <a:xfrm>
              <a:off x="61684" y="95979"/>
              <a:ext cx="10708816" cy="1140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400"/>
              </a:pPr>
              <a:r>
                <a:rPr lang="pl-PL" sz="2400" b="1" dirty="0" err="1">
                  <a:solidFill>
                    <a:schemeClr val="lt1"/>
                  </a:solidFill>
                </a:rPr>
                <a:t>Õppimise</a:t>
              </a:r>
              <a:r>
                <a:rPr lang="pl-PL" sz="2400" b="1" dirty="0">
                  <a:solidFill>
                    <a:schemeClr val="lt1"/>
                  </a:solidFill>
                </a:rPr>
                <a:t> </a:t>
              </a:r>
              <a:r>
                <a:rPr lang="pl-PL" sz="2400" b="1" dirty="0" err="1">
                  <a:solidFill>
                    <a:schemeClr val="lt1"/>
                  </a:solidFill>
                </a:rPr>
                <a:t>hindamine</a:t>
              </a:r>
              <a:r>
                <a:rPr lang="pl-PL" sz="2400" b="1" dirty="0">
                  <a:solidFill>
                    <a:schemeClr val="lt1"/>
                  </a:solidFill>
                </a:rPr>
                <a:t>: </a:t>
              </a:r>
              <a:r>
                <a:rPr lang="pl-PL" sz="2400" dirty="0" err="1">
                  <a:solidFill>
                    <a:schemeClr val="lt1"/>
                  </a:solidFill>
                </a:rPr>
                <a:t>Õppimise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hindamine</a:t>
              </a:r>
              <a:r>
                <a:rPr lang="pl-PL" sz="2400" dirty="0">
                  <a:solidFill>
                    <a:schemeClr val="lt1"/>
                  </a:solidFill>
                </a:rPr>
                <a:t> on </a:t>
              </a:r>
              <a:r>
                <a:rPr lang="pl-PL" sz="2400" dirty="0" err="1">
                  <a:solidFill>
                    <a:schemeClr val="lt1"/>
                  </a:solidFill>
                </a:rPr>
                <a:t>oluline</a:t>
              </a:r>
              <a:r>
                <a:rPr lang="pl-PL" sz="2400" dirty="0">
                  <a:solidFill>
                    <a:schemeClr val="lt1"/>
                  </a:solidFill>
                </a:rPr>
                <a:t> osa </a:t>
              </a:r>
              <a:r>
                <a:rPr lang="pl-PL" sz="2400" dirty="0" err="1">
                  <a:solidFill>
                    <a:schemeClr val="lt1"/>
                  </a:solidFill>
                </a:rPr>
                <a:t>haridustulemuste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mõõtmisel</a:t>
              </a:r>
              <a:r>
                <a:rPr lang="pl-PL" sz="2400" dirty="0">
                  <a:solidFill>
                    <a:schemeClr val="lt1"/>
                  </a:solidFill>
                </a:rPr>
                <a:t>, </a:t>
              </a:r>
              <a:r>
                <a:rPr lang="pl-PL" sz="2400" dirty="0" err="1">
                  <a:solidFill>
                    <a:schemeClr val="lt1"/>
                  </a:solidFill>
                </a:rPr>
                <a:t>riiklike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haridussüsteemide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hindamisel</a:t>
              </a:r>
              <a:r>
                <a:rPr lang="pl-PL" sz="2400" dirty="0">
                  <a:solidFill>
                    <a:schemeClr val="lt1"/>
                  </a:solidFill>
                </a:rPr>
                <a:t> ja </a:t>
              </a:r>
              <a:r>
                <a:rPr lang="pl-PL" sz="2400" dirty="0" err="1">
                  <a:solidFill>
                    <a:schemeClr val="lt1"/>
                  </a:solidFill>
                </a:rPr>
                <a:t>õppimise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edenemise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jälgimisel</a:t>
              </a:r>
              <a:r>
                <a:rPr lang="pl-PL" sz="2400" dirty="0">
                  <a:solidFill>
                    <a:schemeClr val="lt1"/>
                  </a:solidFill>
                </a:rPr>
                <a:t>.</a:t>
              </a:r>
              <a:endParaRPr sz="24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1"/>
            <p:cNvSpPr/>
            <p:nvPr/>
          </p:nvSpPr>
          <p:spPr>
            <a:xfrm>
              <a:off x="0" y="1367015"/>
              <a:ext cx="10832184" cy="1263599"/>
            </a:xfrm>
            <a:prstGeom prst="roundRect">
              <a:avLst>
                <a:gd name="adj" fmla="val 16667"/>
              </a:avLst>
            </a:prstGeom>
            <a:solidFill>
              <a:srgbClr val="0767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1"/>
            <p:cNvSpPr txBox="1"/>
            <p:nvPr/>
          </p:nvSpPr>
          <p:spPr>
            <a:xfrm>
              <a:off x="61684" y="1428699"/>
              <a:ext cx="10708816" cy="1140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400"/>
              </a:pPr>
              <a:r>
                <a:rPr lang="pl-PL" sz="2400" b="1" dirty="0" err="1">
                  <a:solidFill>
                    <a:schemeClr val="lt1"/>
                  </a:solidFill>
                </a:rPr>
                <a:t>Kujundav</a:t>
              </a:r>
              <a:r>
                <a:rPr lang="pl-PL" sz="2400" b="1" dirty="0">
                  <a:solidFill>
                    <a:schemeClr val="lt1"/>
                  </a:solidFill>
                </a:rPr>
                <a:t> </a:t>
              </a:r>
              <a:r>
                <a:rPr lang="pl-PL" sz="2400" b="1" dirty="0" err="1">
                  <a:solidFill>
                    <a:schemeClr val="lt1"/>
                  </a:solidFill>
                </a:rPr>
                <a:t>hindamine</a:t>
              </a:r>
              <a:r>
                <a:rPr lang="pl-PL" sz="2400" b="1" dirty="0">
                  <a:solidFill>
                    <a:schemeClr val="lt1"/>
                  </a:solidFill>
                </a:rPr>
                <a:t>: </a:t>
              </a:r>
              <a:r>
                <a:rPr lang="pl-PL" sz="2400" dirty="0" err="1">
                  <a:solidFill>
                    <a:schemeClr val="lt1"/>
                  </a:solidFill>
                </a:rPr>
                <a:t>programmi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arendamise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ajal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toimuv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hindamisprotsess</a:t>
              </a:r>
              <a:r>
                <a:rPr lang="pl-PL" sz="2400" dirty="0">
                  <a:solidFill>
                    <a:schemeClr val="lt1"/>
                  </a:solidFill>
                </a:rPr>
                <a:t>, </a:t>
              </a:r>
              <a:r>
                <a:rPr lang="pl-PL" sz="2400" dirty="0" err="1">
                  <a:solidFill>
                    <a:schemeClr val="lt1"/>
                  </a:solidFill>
                </a:rPr>
                <a:t>mille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eesmärk</a:t>
              </a:r>
              <a:r>
                <a:rPr lang="pl-PL" sz="2400" dirty="0">
                  <a:solidFill>
                    <a:schemeClr val="lt1"/>
                  </a:solidFill>
                </a:rPr>
                <a:t> on </a:t>
              </a:r>
              <a:r>
                <a:rPr lang="pl-PL" sz="2400" dirty="0" err="1">
                  <a:solidFill>
                    <a:schemeClr val="lt1"/>
                  </a:solidFill>
                </a:rPr>
                <a:t>anda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teavet</a:t>
              </a:r>
              <a:r>
                <a:rPr lang="pl-PL" sz="2400" dirty="0">
                  <a:solidFill>
                    <a:schemeClr val="lt1"/>
                  </a:solidFill>
                </a:rPr>
                <a:t>, mis </a:t>
              </a:r>
              <a:r>
                <a:rPr lang="pl-PL" sz="2400" dirty="0" err="1">
                  <a:solidFill>
                    <a:schemeClr val="lt1"/>
                  </a:solidFill>
                </a:rPr>
                <a:t>aitab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õpetajal</a:t>
              </a:r>
              <a:r>
                <a:rPr lang="pl-PL" sz="2400" dirty="0">
                  <a:solidFill>
                    <a:schemeClr val="lt1"/>
                  </a:solidFill>
                </a:rPr>
                <a:t> oma </a:t>
              </a:r>
              <a:r>
                <a:rPr lang="pl-PL" sz="2400" dirty="0" err="1">
                  <a:solidFill>
                    <a:schemeClr val="lt1"/>
                  </a:solidFill>
                </a:rPr>
                <a:t>õpetamisstrateegiat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parandada</a:t>
              </a:r>
              <a:r>
                <a:rPr lang="pl-PL" sz="2400" dirty="0">
                  <a:solidFill>
                    <a:schemeClr val="lt1"/>
                  </a:solidFill>
                </a:rPr>
                <a:t>.</a:t>
              </a:r>
              <a:endParaRPr sz="24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1"/>
            <p:cNvSpPr/>
            <p:nvPr/>
          </p:nvSpPr>
          <p:spPr>
            <a:xfrm>
              <a:off x="0" y="2699735"/>
              <a:ext cx="10832184" cy="1263599"/>
            </a:xfrm>
            <a:prstGeom prst="roundRect">
              <a:avLst>
                <a:gd name="adj" fmla="val 16667"/>
              </a:avLst>
            </a:prstGeom>
            <a:solidFill>
              <a:srgbClr val="AFDF9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1"/>
            <p:cNvSpPr txBox="1"/>
            <p:nvPr/>
          </p:nvSpPr>
          <p:spPr>
            <a:xfrm>
              <a:off x="61684" y="2761419"/>
              <a:ext cx="10708816" cy="1140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400"/>
              </a:pPr>
              <a:r>
                <a:rPr lang="pl-PL" sz="2400" b="1" dirty="0" err="1">
                  <a:solidFill>
                    <a:schemeClr val="lt1"/>
                  </a:solidFill>
                </a:rPr>
                <a:t>Kokkuvõtlik</a:t>
              </a:r>
              <a:r>
                <a:rPr lang="pl-PL" sz="2400" b="1" dirty="0">
                  <a:solidFill>
                    <a:schemeClr val="lt1"/>
                  </a:solidFill>
                </a:rPr>
                <a:t> </a:t>
              </a:r>
              <a:r>
                <a:rPr lang="pl-PL" sz="2400" b="1" dirty="0" err="1">
                  <a:solidFill>
                    <a:schemeClr val="lt1"/>
                  </a:solidFill>
                </a:rPr>
                <a:t>hindamine</a:t>
              </a:r>
              <a:r>
                <a:rPr lang="pl-PL" sz="2400" b="1" dirty="0">
                  <a:solidFill>
                    <a:schemeClr val="lt1"/>
                  </a:solidFill>
                </a:rPr>
                <a:t>: </a:t>
              </a:r>
              <a:r>
                <a:rPr lang="pl-PL" sz="2400" dirty="0" err="1">
                  <a:solidFill>
                    <a:schemeClr val="lt1"/>
                  </a:solidFill>
                </a:rPr>
                <a:t>hindamise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tüüp</a:t>
              </a:r>
              <a:r>
                <a:rPr lang="pl-PL" sz="2400" dirty="0">
                  <a:solidFill>
                    <a:schemeClr val="lt1"/>
                  </a:solidFill>
                </a:rPr>
                <a:t>, mis </a:t>
              </a:r>
              <a:r>
                <a:rPr lang="pl-PL" sz="2400" dirty="0" err="1">
                  <a:solidFill>
                    <a:schemeClr val="lt1"/>
                  </a:solidFill>
                </a:rPr>
                <a:t>toimub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programmi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rakendamise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lõpus</a:t>
              </a:r>
              <a:r>
                <a:rPr lang="pl-PL" sz="2400" dirty="0">
                  <a:solidFill>
                    <a:schemeClr val="lt1"/>
                  </a:solidFill>
                </a:rPr>
                <a:t>, </a:t>
              </a:r>
              <a:r>
                <a:rPr lang="pl-PL" sz="2400" dirty="0" err="1">
                  <a:solidFill>
                    <a:schemeClr val="lt1"/>
                  </a:solidFill>
                </a:rPr>
                <a:t>kus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õpetaja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hindab</a:t>
              </a:r>
              <a:r>
                <a:rPr lang="pl-PL" sz="2400" dirty="0">
                  <a:solidFill>
                    <a:schemeClr val="lt1"/>
                  </a:solidFill>
                </a:rPr>
                <a:t> </a:t>
              </a:r>
              <a:r>
                <a:rPr lang="pl-PL" sz="2400" dirty="0" err="1">
                  <a:solidFill>
                    <a:schemeClr val="lt1"/>
                  </a:solidFill>
                </a:rPr>
                <a:t>tulemust</a:t>
              </a:r>
              <a:r>
                <a:rPr lang="pl-PL" sz="2400" dirty="0">
                  <a:solidFill>
                    <a:schemeClr val="lt1"/>
                  </a:solidFill>
                </a:rPr>
                <a:t>.</a:t>
              </a:r>
              <a:endParaRPr sz="24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996492" y="749944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SzPts val="4400"/>
            </a:pPr>
            <a:r>
              <a:rPr lang="fi-FI" dirty="0" err="1"/>
              <a:t>Hindamise</a:t>
            </a:r>
            <a:r>
              <a:rPr lang="fi-FI" dirty="0"/>
              <a:t> </a:t>
            </a:r>
            <a:r>
              <a:rPr lang="fi-FI" dirty="0" err="1"/>
              <a:t>põhielemendid</a:t>
            </a:r>
            <a:r>
              <a:rPr lang="et-EE" dirty="0"/>
              <a:t> </a:t>
            </a:r>
            <a:r>
              <a:rPr lang="fi-FI" dirty="0"/>
              <a:t>ja </a:t>
            </a:r>
            <a:r>
              <a:rPr lang="fi-FI" dirty="0" err="1"/>
              <a:t>hindami</a:t>
            </a:r>
            <a:r>
              <a:rPr lang="et-EE" dirty="0" err="1"/>
              <a:t>ne</a:t>
            </a:r>
            <a:r>
              <a:rPr lang="fi-FI" dirty="0"/>
              <a:t> </a:t>
            </a:r>
            <a:r>
              <a:rPr lang="fi-FI" dirty="0" err="1">
                <a:solidFill>
                  <a:schemeClr val="bg1">
                    <a:lumMod val="65000"/>
                  </a:schemeClr>
                </a:solidFill>
              </a:rPr>
              <a:t>eduNUTis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08" name="Google Shape;108;p6"/>
          <p:cNvGrpSpPr/>
          <p:nvPr/>
        </p:nvGrpSpPr>
        <p:grpSpPr>
          <a:xfrm>
            <a:off x="838200" y="1847172"/>
            <a:ext cx="10832184" cy="3954535"/>
            <a:chOff x="0" y="21547"/>
            <a:chExt cx="10832184" cy="3954535"/>
          </a:xfrm>
        </p:grpSpPr>
        <p:sp>
          <p:nvSpPr>
            <p:cNvPr id="109" name="Google Shape;109;p6"/>
            <p:cNvSpPr/>
            <p:nvPr/>
          </p:nvSpPr>
          <p:spPr>
            <a:xfrm>
              <a:off x="0" y="21547"/>
              <a:ext cx="10832184" cy="1281698"/>
            </a:xfrm>
            <a:prstGeom prst="roundRect">
              <a:avLst>
                <a:gd name="adj" fmla="val 16667"/>
              </a:avLst>
            </a:prstGeom>
            <a:solidFill>
              <a:srgbClr val="527F6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 txBox="1"/>
            <p:nvPr/>
          </p:nvSpPr>
          <p:spPr>
            <a:xfrm>
              <a:off x="62567" y="84114"/>
              <a:ext cx="10707050" cy="1156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1900"/>
              </a:pPr>
              <a:r>
                <a:rPr lang="pl-PL" sz="1900" b="1" dirty="0" err="1">
                  <a:solidFill>
                    <a:schemeClr val="lt1"/>
                  </a:solidFill>
                </a:rPr>
                <a:t>Enesehindamine</a:t>
              </a:r>
              <a:r>
                <a:rPr lang="pl-PL" sz="1900" b="1" dirty="0">
                  <a:solidFill>
                    <a:schemeClr val="lt1"/>
                  </a:solidFill>
                </a:rPr>
                <a:t>: </a:t>
              </a:r>
              <a:r>
                <a:rPr lang="pl-PL" sz="1900" dirty="0" err="1">
                  <a:solidFill>
                    <a:schemeClr val="lt1"/>
                  </a:solidFill>
                </a:rPr>
                <a:t>Õpilaste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enesehindamine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hõlmab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õpilaste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õppimise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protsesside</a:t>
              </a:r>
              <a:r>
                <a:rPr lang="pl-PL" sz="1900" dirty="0">
                  <a:solidFill>
                    <a:schemeClr val="lt1"/>
                  </a:solidFill>
                </a:rPr>
                <a:t> ja </a:t>
              </a:r>
              <a:r>
                <a:rPr lang="pl-PL" sz="1900" dirty="0" err="1">
                  <a:solidFill>
                    <a:schemeClr val="lt1"/>
                  </a:solidFill>
                </a:rPr>
                <a:t>toodete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kirjeldamist</a:t>
              </a:r>
              <a:r>
                <a:rPr lang="pl-PL" sz="1900" dirty="0">
                  <a:solidFill>
                    <a:schemeClr val="lt1"/>
                  </a:solidFill>
                </a:rPr>
                <a:t> ja </a:t>
              </a:r>
              <a:r>
                <a:rPr lang="pl-PL" sz="1900" dirty="0" err="1">
                  <a:solidFill>
                    <a:schemeClr val="lt1"/>
                  </a:solidFill>
                </a:rPr>
                <a:t>hindamist</a:t>
              </a:r>
              <a:r>
                <a:rPr lang="pl-PL" sz="1900" dirty="0">
                  <a:solidFill>
                    <a:schemeClr val="lt1"/>
                  </a:solidFill>
                </a:rPr>
                <a:t>. </a:t>
              </a:r>
              <a:r>
                <a:rPr lang="pl-PL" sz="1900" dirty="0" err="1">
                  <a:solidFill>
                    <a:schemeClr val="lt1"/>
                  </a:solidFill>
                </a:rPr>
                <a:t>Õpilased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hindavad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enda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tehtud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tööd</a:t>
              </a:r>
              <a:r>
                <a:rPr lang="pl-PL" sz="1900" dirty="0">
                  <a:solidFill>
                    <a:schemeClr val="lt1"/>
                  </a:solidFill>
                </a:rPr>
                <a:t> ja </a:t>
              </a:r>
              <a:r>
                <a:rPr lang="pl-PL" sz="1900" dirty="0" err="1">
                  <a:solidFill>
                    <a:schemeClr val="lt1"/>
                  </a:solidFill>
                </a:rPr>
                <a:t>mõtisklevad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protsesside</a:t>
              </a:r>
              <a:r>
                <a:rPr lang="pl-PL" sz="1900" dirty="0">
                  <a:solidFill>
                    <a:schemeClr val="lt1"/>
                  </a:solidFill>
                </a:rPr>
                <a:t>, </a:t>
              </a:r>
              <a:r>
                <a:rPr lang="pl-PL" sz="1900" dirty="0" err="1">
                  <a:solidFill>
                    <a:schemeClr val="lt1"/>
                  </a:solidFill>
                </a:rPr>
                <a:t>tegevuste</a:t>
              </a:r>
              <a:r>
                <a:rPr lang="pl-PL" sz="1900" dirty="0">
                  <a:solidFill>
                    <a:schemeClr val="lt1"/>
                  </a:solidFill>
                </a:rPr>
                <a:t> ja </a:t>
              </a:r>
              <a:r>
                <a:rPr lang="pl-PL" sz="1900" dirty="0" err="1">
                  <a:solidFill>
                    <a:schemeClr val="lt1"/>
                  </a:solidFill>
                </a:rPr>
                <a:t>tegevuste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üle</a:t>
              </a:r>
              <a:r>
                <a:rPr lang="pl-PL" sz="1900" dirty="0">
                  <a:solidFill>
                    <a:schemeClr val="lt1"/>
                  </a:solidFill>
                </a:rPr>
                <a:t>.</a:t>
              </a:r>
              <a:endParaRPr sz="19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0" y="1357965"/>
              <a:ext cx="10832184" cy="1281698"/>
            </a:xfrm>
            <a:prstGeom prst="roundRect">
              <a:avLst>
                <a:gd name="adj" fmla="val 16667"/>
              </a:avLst>
            </a:prstGeom>
            <a:solidFill>
              <a:srgbClr val="0767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 txBox="1"/>
            <p:nvPr/>
          </p:nvSpPr>
          <p:spPr>
            <a:xfrm>
              <a:off x="62567" y="1420532"/>
              <a:ext cx="10707050" cy="1156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1900"/>
              </a:pPr>
              <a:r>
                <a:rPr lang="pl-PL" sz="1900" b="1" dirty="0" err="1">
                  <a:solidFill>
                    <a:schemeClr val="lt1"/>
                  </a:solidFill>
                </a:rPr>
                <a:t>Rubriigid</a:t>
              </a:r>
              <a:r>
                <a:rPr lang="pl-PL" sz="1900" b="1" dirty="0">
                  <a:solidFill>
                    <a:schemeClr val="lt1"/>
                  </a:solidFill>
                </a:rPr>
                <a:t>: </a:t>
              </a:r>
              <a:r>
                <a:rPr lang="pl-PL" sz="1900" dirty="0" err="1">
                  <a:solidFill>
                    <a:schemeClr val="lt1"/>
                  </a:solidFill>
                </a:rPr>
                <a:t>Rubriik</a:t>
              </a:r>
              <a:r>
                <a:rPr lang="pl-PL" sz="1900" dirty="0">
                  <a:solidFill>
                    <a:schemeClr val="lt1"/>
                  </a:solidFill>
                </a:rPr>
                <a:t> on </a:t>
              </a:r>
              <a:r>
                <a:rPr lang="pl-PL" sz="1900" dirty="0" err="1">
                  <a:solidFill>
                    <a:schemeClr val="lt1"/>
                  </a:solidFill>
                </a:rPr>
                <a:t>teatud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tüüpi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punktiarvestuse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juhend</a:t>
              </a:r>
              <a:r>
                <a:rPr lang="pl-PL" sz="1900" dirty="0">
                  <a:solidFill>
                    <a:schemeClr val="lt1"/>
                  </a:solidFill>
                </a:rPr>
                <a:t>, </a:t>
              </a:r>
              <a:r>
                <a:rPr lang="pl-PL" sz="1900" dirty="0" err="1">
                  <a:solidFill>
                    <a:schemeClr val="lt1"/>
                  </a:solidFill>
                </a:rPr>
                <a:t>mida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kasutatakse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õppimise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konkreetsete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komponentide</a:t>
              </a:r>
              <a:r>
                <a:rPr lang="pl-PL" sz="1900" dirty="0">
                  <a:solidFill>
                    <a:schemeClr val="lt1"/>
                  </a:solidFill>
                </a:rPr>
                <a:t> ja </a:t>
              </a:r>
              <a:r>
                <a:rPr lang="pl-PL" sz="1900" dirty="0" err="1">
                  <a:solidFill>
                    <a:schemeClr val="lt1"/>
                  </a:solidFill>
                </a:rPr>
                <a:t>ootuste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hindamiseks</a:t>
              </a:r>
              <a:r>
                <a:rPr lang="pl-PL" sz="1900" dirty="0">
                  <a:solidFill>
                    <a:schemeClr val="lt1"/>
                  </a:solidFill>
                </a:rPr>
                <a:t>, kas </a:t>
              </a:r>
              <a:r>
                <a:rPr lang="pl-PL" sz="1900" dirty="0" err="1">
                  <a:solidFill>
                    <a:schemeClr val="lt1"/>
                  </a:solidFill>
                </a:rPr>
                <a:t>see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oleks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üks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ülesanne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või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moodul</a:t>
              </a:r>
              <a:r>
                <a:rPr lang="pl-PL" sz="1900" dirty="0">
                  <a:solidFill>
                    <a:schemeClr val="lt1"/>
                  </a:solidFill>
                </a:rPr>
                <a:t>.</a:t>
              </a:r>
              <a:endParaRPr sz="19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0" y="2694384"/>
              <a:ext cx="10832184" cy="1281698"/>
            </a:xfrm>
            <a:prstGeom prst="roundRect">
              <a:avLst>
                <a:gd name="adj" fmla="val 16667"/>
              </a:avLst>
            </a:prstGeom>
            <a:solidFill>
              <a:srgbClr val="AFDF9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 txBox="1"/>
            <p:nvPr/>
          </p:nvSpPr>
          <p:spPr>
            <a:xfrm>
              <a:off x="62567" y="2756951"/>
              <a:ext cx="10707050" cy="1156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1900"/>
              </a:pPr>
              <a:r>
                <a:rPr lang="pl-PL" sz="1900" b="1" dirty="0" err="1">
                  <a:solidFill>
                    <a:schemeClr val="lt1"/>
                  </a:solidFill>
                </a:rPr>
                <a:t>Pädevuse</a:t>
              </a:r>
              <a:r>
                <a:rPr lang="pl-PL" sz="1900" b="1" dirty="0">
                  <a:solidFill>
                    <a:schemeClr val="lt1"/>
                  </a:solidFill>
                </a:rPr>
                <a:t> </a:t>
              </a:r>
              <a:r>
                <a:rPr lang="pl-PL" sz="1900" b="1" dirty="0" err="1">
                  <a:solidFill>
                    <a:schemeClr val="lt1"/>
                  </a:solidFill>
                </a:rPr>
                <a:t>hindamine</a:t>
              </a:r>
              <a:r>
                <a:rPr lang="pl-PL" sz="1900" b="1" dirty="0">
                  <a:solidFill>
                    <a:schemeClr val="lt1"/>
                  </a:solidFill>
                </a:rPr>
                <a:t>: </a:t>
              </a:r>
              <a:r>
                <a:rPr lang="pl-PL" sz="1900" dirty="0" err="1">
                  <a:solidFill>
                    <a:schemeClr val="lt1"/>
                  </a:solidFill>
                </a:rPr>
                <a:t>pädevuspõhine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hindamine</a:t>
              </a:r>
              <a:r>
                <a:rPr lang="pl-PL" sz="1900" dirty="0">
                  <a:solidFill>
                    <a:schemeClr val="lt1"/>
                  </a:solidFill>
                </a:rPr>
                <a:t>, </a:t>
              </a:r>
              <a:r>
                <a:rPr lang="pl-PL" sz="1900" dirty="0" err="1">
                  <a:solidFill>
                    <a:schemeClr val="lt1"/>
                  </a:solidFill>
                </a:rPr>
                <a:t>mida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sageli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nimetatakse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tasuvusanalüüsiks</a:t>
              </a:r>
              <a:r>
                <a:rPr lang="pl-PL" sz="1900" dirty="0">
                  <a:solidFill>
                    <a:schemeClr val="lt1"/>
                  </a:solidFill>
                </a:rPr>
                <a:t>, on </a:t>
              </a:r>
              <a:r>
                <a:rPr lang="pl-PL" sz="1900" dirty="0" err="1">
                  <a:solidFill>
                    <a:schemeClr val="lt1"/>
                  </a:solidFill>
                </a:rPr>
                <a:t>lähenemisviis</a:t>
              </a:r>
              <a:r>
                <a:rPr lang="pl-PL" sz="1900" dirty="0">
                  <a:solidFill>
                    <a:schemeClr val="lt1"/>
                  </a:solidFill>
                </a:rPr>
                <a:t>, </a:t>
              </a:r>
              <a:r>
                <a:rPr lang="pl-PL" sz="1900" dirty="0" err="1">
                  <a:solidFill>
                    <a:schemeClr val="lt1"/>
                  </a:solidFill>
                </a:rPr>
                <a:t>mida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kasutatakse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konkreetse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rolli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või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õppe-eesmärgiga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seotud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üksikisikute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oskuste</a:t>
              </a:r>
              <a:r>
                <a:rPr lang="pl-PL" sz="1900" dirty="0">
                  <a:solidFill>
                    <a:schemeClr val="lt1"/>
                  </a:solidFill>
                </a:rPr>
                <a:t>, </a:t>
              </a:r>
              <a:r>
                <a:rPr lang="pl-PL" sz="1900" dirty="0" err="1">
                  <a:solidFill>
                    <a:schemeClr val="lt1"/>
                  </a:solidFill>
                </a:rPr>
                <a:t>teadmiste</a:t>
              </a:r>
              <a:r>
                <a:rPr lang="pl-PL" sz="1900" dirty="0">
                  <a:solidFill>
                    <a:schemeClr val="lt1"/>
                  </a:solidFill>
                </a:rPr>
                <a:t> ja </a:t>
              </a:r>
              <a:r>
                <a:rPr lang="pl-PL" sz="1900" dirty="0" err="1">
                  <a:solidFill>
                    <a:schemeClr val="lt1"/>
                  </a:solidFill>
                </a:rPr>
                <a:t>võimete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mõõtmiseks</a:t>
              </a:r>
              <a:r>
                <a:rPr lang="pl-PL" sz="1900" dirty="0">
                  <a:solidFill>
                    <a:schemeClr val="lt1"/>
                  </a:solidFill>
                </a:rPr>
                <a:t>. </a:t>
              </a:r>
              <a:r>
                <a:rPr lang="pl-PL" sz="1900" dirty="0" err="1">
                  <a:solidFill>
                    <a:schemeClr val="lt1"/>
                  </a:solidFill>
                </a:rPr>
                <a:t>Seda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tüüpi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hindamine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keskendub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pigem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üksikisiku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tegelikule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jõudlusele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kui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pelgalt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teoreetilistele</a:t>
              </a:r>
              <a:r>
                <a:rPr lang="pl-PL" sz="1900" dirty="0">
                  <a:solidFill>
                    <a:schemeClr val="lt1"/>
                  </a:solidFill>
                </a:rPr>
                <a:t> </a:t>
              </a:r>
              <a:r>
                <a:rPr lang="pl-PL" sz="1900" dirty="0" err="1">
                  <a:solidFill>
                    <a:schemeClr val="lt1"/>
                  </a:solidFill>
                </a:rPr>
                <a:t>teadmistele</a:t>
              </a:r>
              <a:r>
                <a:rPr lang="pl-PL" sz="1900" dirty="0">
                  <a:solidFill>
                    <a:schemeClr val="lt1"/>
                  </a:solidFill>
                </a:rPr>
                <a:t>.</a:t>
              </a:r>
              <a:endParaRPr sz="19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31850" y="697735"/>
            <a:ext cx="10515600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pl-PL" b="1" cap="small" dirty="0" err="1"/>
              <a:t>Õppematerjalid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bieski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2079</Words>
  <Application>Microsoft Office PowerPoint</Application>
  <PresentationFormat>Widescreen</PresentationFormat>
  <Paragraphs>150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Courier New</vt:lpstr>
      <vt:lpstr>Calibri</vt:lpstr>
      <vt:lpstr>Century Schoolbook</vt:lpstr>
      <vt:lpstr>Motyw pakietu Office</vt:lpstr>
      <vt:lpstr>Moodul 4. Valideerimine ja hindamine</vt:lpstr>
      <vt:lpstr>Sisukord</vt:lpstr>
      <vt:lpstr>Eesmärgid</vt:lpstr>
      <vt:lpstr>Koolitusmoodul</vt:lpstr>
      <vt:lpstr>Koolitusmoodul</vt:lpstr>
      <vt:lpstr>Sõnastik</vt:lpstr>
      <vt:lpstr>Hindamise põhielemendid ja hindamine</vt:lpstr>
      <vt:lpstr>Hindamise põhielemendid ja hindamine eduNUTis</vt:lpstr>
      <vt:lpstr>Õppematerjalid</vt:lpstr>
      <vt:lpstr>Valideerimine ja hariduse hindamine</vt:lpstr>
      <vt:lpstr>Valideerimine</vt:lpstr>
      <vt:lpstr>Hindamise olulisus</vt:lpstr>
      <vt:lpstr>Hindamise protsess</vt:lpstr>
      <vt:lpstr>Hariduse hindamise kategoriseerimine</vt:lpstr>
      <vt:lpstr>1/Protsessil põhinev kategoriseerimine</vt:lpstr>
      <vt:lpstr>2/Kategoriseerimine hindava rühma alusel</vt:lpstr>
      <vt:lpstr>Õpilase enesehindamine</vt:lpstr>
      <vt:lpstr>Vastastikune hindamine ja kaashindamine</vt:lpstr>
      <vt:lpstr>3/kategoriseerimine hindamistulemuse põhjal</vt:lpstr>
      <vt:lpstr>Pädevuse hindamine</vt:lpstr>
      <vt:lpstr>Pädevuse hindamine</vt:lpstr>
      <vt:lpstr>Hindamise vahendid</vt:lpstr>
      <vt:lpstr>Hindamise vahendid</vt:lpstr>
      <vt:lpstr>Hindamisvahendid – traditsioonilised vahendid</vt:lpstr>
      <vt:lpstr>Hindamisvahendid – alternatiivsed vahendid</vt:lpstr>
      <vt:lpstr>Struktureeritud võrgud - rubriigid</vt:lpstr>
      <vt:lpstr>Pädevuse hindamise rubriigid</vt:lpstr>
      <vt:lpstr>Rubriigid - tõhusate rubriikide kujundamine</vt:lpstr>
      <vt:lpstr>Rubriigid - tõhusate rubriikide kujundamine</vt:lpstr>
      <vt:lpstr>Rubriigid - tõhusate rubriikide kujundamine</vt:lpstr>
      <vt:lpstr>Rubriigid - tõhusate rubriikide kujundamine</vt:lpstr>
      <vt:lpstr>Rubriigid – tulemuste järjestamine</vt:lpstr>
      <vt:lpstr>Pädevuse hindamine projektis EduNUT</vt:lpstr>
      <vt:lpstr>Pädevuse hindamine projektis EduNUT</vt:lpstr>
      <vt:lpstr>Lisamaterjalid ja teabeallikad</vt:lpstr>
      <vt:lpstr>ELi pädevusraamistikud</vt:lpstr>
      <vt:lpstr>Hindamisvõrgu tööriistad ja ressursid</vt:lpstr>
      <vt:lpstr>Juhtumiuuring</vt:lpstr>
      <vt:lpstr>Juhtumiuuring – koostage hindamisrubriik</vt:lpstr>
      <vt:lpstr>Juhtumiuuring – koostage hindamisrubriik</vt:lpstr>
      <vt:lpstr>Viidete loetelu</vt:lpstr>
      <vt:lpstr>PowerPoint Presentation</vt:lpstr>
      <vt:lpstr>Hinnake oma õpikogemust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Danuta Szpilko</dc:creator>
  <cp:lastModifiedBy>Argo Kuusik</cp:lastModifiedBy>
  <cp:revision>2</cp:revision>
  <dcterms:created xsi:type="dcterms:W3CDTF">2021-03-17T15:35:01Z</dcterms:created>
  <dcterms:modified xsi:type="dcterms:W3CDTF">2024-11-18T16:00:51Z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0x0101003A06DED289E437438E8CDF0E0C275B1A</vt:lpwstr>
  </property>
</Properties>
</file>