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6858000" cx="12192000"/>
  <p:notesSz cx="6858000" cy="9144000"/>
  <p:embeddedFontLst>
    <p:embeddedFont>
      <p:font typeface="Century Schoolbook"/>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jwfjB8pDpXx+94DTpJjSVsCtfs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CenturySchoolbook-bold.fntdata"/><Relationship Id="rId47" Type="http://schemas.openxmlformats.org/officeDocument/2006/relationships/font" Target="fonts/CenturySchoolbook-regular.fntdata"/><Relationship Id="rId49" Type="http://schemas.openxmlformats.org/officeDocument/2006/relationships/font" Target="fonts/CenturySchoolbook-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customschemas.google.com/relationships/presentationmetadata" Target="metadata"/><Relationship Id="rId50" Type="http://schemas.openxmlformats.org/officeDocument/2006/relationships/font" Target="fonts/CenturySchoolbook-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 name="Google Shape;6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 name="Google Shape;7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 name="Google Shape;40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1" name="Shape 11"/>
        <p:cNvGrpSpPr/>
        <p:nvPr/>
      </p:nvGrpSpPr>
      <p:grpSpPr>
        <a:xfrm>
          <a:off x="0" y="0"/>
          <a:ext cx="0" cy="0"/>
          <a:chOff x="0" y="0"/>
          <a:chExt cx="0" cy="0"/>
        </a:xfrm>
      </p:grpSpPr>
      <p:sp>
        <p:nvSpPr>
          <p:cNvPr id="12" name="Google Shape;12;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 name="Google Shape;13;p18"/>
          <p:cNvSpPr txBox="1"/>
          <p:nvPr>
            <p:ph idx="12" type="sldNum"/>
          </p:nvPr>
        </p:nvSpPr>
        <p:spPr>
          <a:xfrm>
            <a:off x="9296400" y="633047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
        <p:nvSpPr>
          <p:cNvPr id="14" name="Google Shape;14;p18"/>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49" name="Shape 49"/>
        <p:cNvGrpSpPr/>
        <p:nvPr/>
      </p:nvGrpSpPr>
      <p:grpSpPr>
        <a:xfrm>
          <a:off x="0" y="0"/>
          <a:ext cx="0" cy="0"/>
          <a:chOff x="0" y="0"/>
          <a:chExt cx="0" cy="0"/>
        </a:xfrm>
      </p:grpSpPr>
      <p:sp>
        <p:nvSpPr>
          <p:cNvPr id="50" name="Google Shape;50;p28"/>
          <p:cNvSpPr txBox="1"/>
          <p:nvPr>
            <p:ph type="title"/>
          </p:nvPr>
        </p:nvSpPr>
        <p:spPr>
          <a:xfrm rot="5400000">
            <a:off x="7233501" y="2056664"/>
            <a:ext cx="561169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8"/>
          <p:cNvSpPr txBox="1"/>
          <p:nvPr>
            <p:ph idx="1" type="body"/>
          </p:nvPr>
        </p:nvSpPr>
        <p:spPr>
          <a:xfrm rot="5400000">
            <a:off x="1899501" y="-496036"/>
            <a:ext cx="561169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8"/>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5" name="Shape 15"/>
        <p:cNvGrpSpPr/>
        <p:nvPr/>
      </p:nvGrpSpPr>
      <p:grpSpPr>
        <a:xfrm>
          <a:off x="0" y="0"/>
          <a:ext cx="0" cy="0"/>
          <a:chOff x="0" y="0"/>
          <a:chExt cx="0" cy="0"/>
        </a:xfrm>
      </p:grpSpPr>
      <p:sp>
        <p:nvSpPr>
          <p:cNvPr id="16" name="Google Shape;16;p20"/>
          <p:cNvSpPr txBox="1"/>
          <p:nvPr>
            <p:ph type="title"/>
          </p:nvPr>
        </p:nvSpPr>
        <p:spPr>
          <a:xfrm>
            <a:off x="838200" y="523701"/>
            <a:ext cx="10515600" cy="12302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0"/>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19" name="Shape 19"/>
        <p:cNvGrpSpPr/>
        <p:nvPr/>
      </p:nvGrpSpPr>
      <p:grpSpPr>
        <a:xfrm>
          <a:off x="0" y="0"/>
          <a:ext cx="0" cy="0"/>
          <a:chOff x="0" y="0"/>
          <a:chExt cx="0" cy="0"/>
        </a:xfrm>
      </p:grpSpPr>
      <p:sp>
        <p:nvSpPr>
          <p:cNvPr id="20" name="Google Shape;20;p19"/>
          <p:cNvSpPr txBox="1"/>
          <p:nvPr>
            <p:ph type="title"/>
          </p:nvPr>
        </p:nvSpPr>
        <p:spPr>
          <a:xfrm>
            <a:off x="831850" y="1670858"/>
            <a:ext cx="10515600" cy="28916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 name="Google Shape;22;p19"/>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23" name="Shape 23"/>
        <p:cNvGrpSpPr/>
        <p:nvPr/>
      </p:nvGrpSpPr>
      <p:grpSpPr>
        <a:xfrm>
          <a:off x="0" y="0"/>
          <a:ext cx="0" cy="0"/>
          <a:chOff x="0" y="0"/>
          <a:chExt cx="0" cy="0"/>
        </a:xfrm>
      </p:grpSpPr>
      <p:sp>
        <p:nvSpPr>
          <p:cNvPr id="24" name="Google Shape;24;p26"/>
          <p:cNvSpPr txBox="1"/>
          <p:nvPr>
            <p:ph type="title"/>
          </p:nvPr>
        </p:nvSpPr>
        <p:spPr>
          <a:xfrm>
            <a:off x="839788" y="540326"/>
            <a:ext cx="3932237" cy="151707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6"/>
          <p:cNvSpPr/>
          <p:nvPr>
            <p:ph idx="2" type="pic"/>
          </p:nvPr>
        </p:nvSpPr>
        <p:spPr>
          <a:xfrm>
            <a:off x="5183188" y="987425"/>
            <a:ext cx="6172200" cy="4873625"/>
          </a:xfrm>
          <a:prstGeom prst="rect">
            <a:avLst/>
          </a:prstGeom>
          <a:noFill/>
          <a:ln>
            <a:noFill/>
          </a:ln>
        </p:spPr>
      </p:sp>
      <p:sp>
        <p:nvSpPr>
          <p:cNvPr id="26" name="Google Shape;26;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 name="Google Shape;27;p26"/>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28" name="Shape 28"/>
        <p:cNvGrpSpPr/>
        <p:nvPr/>
      </p:nvGrpSpPr>
      <p:grpSpPr>
        <a:xfrm>
          <a:off x="0" y="0"/>
          <a:ext cx="0" cy="0"/>
          <a:chOff x="0" y="0"/>
          <a:chExt cx="0" cy="0"/>
        </a:xfrm>
      </p:grpSpPr>
      <p:sp>
        <p:nvSpPr>
          <p:cNvPr id="29" name="Google Shape;29;p23"/>
          <p:cNvSpPr txBox="1"/>
          <p:nvPr>
            <p:ph type="title"/>
          </p:nvPr>
        </p:nvSpPr>
        <p:spPr>
          <a:xfrm>
            <a:off x="838200" y="53137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3"/>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31" name="Shape 31"/>
        <p:cNvGrpSpPr/>
        <p:nvPr/>
      </p:nvGrpSpPr>
      <p:grpSpPr>
        <a:xfrm>
          <a:off x="0" y="0"/>
          <a:ext cx="0" cy="0"/>
          <a:chOff x="0" y="0"/>
          <a:chExt cx="0" cy="0"/>
        </a:xfrm>
      </p:grpSpPr>
      <p:sp>
        <p:nvSpPr>
          <p:cNvPr id="32" name="Google Shape;32;p22"/>
          <p:cNvSpPr txBox="1"/>
          <p:nvPr>
            <p:ph type="title"/>
          </p:nvPr>
        </p:nvSpPr>
        <p:spPr>
          <a:xfrm>
            <a:off x="839788" y="556953"/>
            <a:ext cx="10515600" cy="11337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38" name="Shape 38"/>
        <p:cNvGrpSpPr/>
        <p:nvPr/>
      </p:nvGrpSpPr>
      <p:grpSpPr>
        <a:xfrm>
          <a:off x="0" y="0"/>
          <a:ext cx="0" cy="0"/>
          <a:chOff x="0" y="0"/>
          <a:chExt cx="0" cy="0"/>
        </a:xfrm>
      </p:grpSpPr>
      <p:sp>
        <p:nvSpPr>
          <p:cNvPr id="39" name="Google Shape;39;p24"/>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3" name="Google Shape;43;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 name="Google Shape;44;p25"/>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45" name="Shape 45"/>
        <p:cNvGrpSpPr/>
        <p:nvPr/>
      </p:nvGrpSpPr>
      <p:grpSpPr>
        <a:xfrm>
          <a:off x="0" y="0"/>
          <a:ext cx="0" cy="0"/>
          <a:chOff x="0" y="0"/>
          <a:chExt cx="0" cy="0"/>
        </a:xfrm>
      </p:grpSpPr>
      <p:sp>
        <p:nvSpPr>
          <p:cNvPr id="46" name="Google Shape;46;p27"/>
          <p:cNvSpPr txBox="1"/>
          <p:nvPr>
            <p:ph type="title"/>
          </p:nvPr>
        </p:nvSpPr>
        <p:spPr>
          <a:xfrm>
            <a:off x="838200" y="556953"/>
            <a:ext cx="10515600" cy="117897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7"/>
          <p:cNvSpPr txBox="1"/>
          <p:nvPr>
            <p:ph idx="1" type="body"/>
          </p:nvPr>
        </p:nvSpPr>
        <p:spPr>
          <a:xfrm rot="5400000">
            <a:off x="4097185" y="-1433360"/>
            <a:ext cx="399763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7"/>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2.xml"/><Relationship Id="rId12" Type="http://schemas.openxmlformats.org/officeDocument/2006/relationships/slideLayout" Target="../slideLayouts/slideLayout10.xml"/><Relationship Id="rId1" Type="http://schemas.openxmlformats.org/officeDocument/2006/relationships/image" Target="../media/image19.png"/><Relationship Id="rId2" Type="http://schemas.openxmlformats.org/officeDocument/2006/relationships/image" Target="../media/image1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7"/>
          <p:cNvSpPr txBox="1"/>
          <p:nvPr>
            <p:ph idx="1" type="body"/>
          </p:nvPr>
        </p:nvSpPr>
        <p:spPr>
          <a:xfrm>
            <a:off x="838200" y="2123398"/>
            <a:ext cx="10515600" cy="379277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7"/>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pic>
        <p:nvPicPr>
          <p:cNvPr id="9" name="Google Shape;9;p17"/>
          <p:cNvPicPr preferRelativeResize="0"/>
          <p:nvPr/>
        </p:nvPicPr>
        <p:blipFill rotWithShape="1">
          <a:blip r:embed="rId1">
            <a:alphaModFix/>
          </a:blip>
          <a:srcRect b="0" l="0" r="0" t="0"/>
          <a:stretch/>
        </p:blipFill>
        <p:spPr>
          <a:xfrm>
            <a:off x="-6350" y="6064250"/>
            <a:ext cx="12192000" cy="793750"/>
          </a:xfrm>
          <a:prstGeom prst="rect">
            <a:avLst/>
          </a:prstGeom>
          <a:noFill/>
          <a:ln>
            <a:noFill/>
          </a:ln>
        </p:spPr>
      </p:pic>
      <p:pic>
        <p:nvPicPr>
          <p:cNvPr id="10" name="Google Shape;10;p17"/>
          <p:cNvPicPr preferRelativeResize="0"/>
          <p:nvPr/>
        </p:nvPicPr>
        <p:blipFill rotWithShape="1">
          <a:blip r:embed="rId2">
            <a:alphaModFix/>
          </a:blip>
          <a:srcRect b="0" l="0" r="0" t="0"/>
          <a:stretch/>
        </p:blipFill>
        <p:spPr>
          <a:xfrm>
            <a:off x="-6350" y="-64293"/>
            <a:ext cx="12192000" cy="7937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14.png"/><Relationship Id="rId5"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publications.jrc.ec.europa.eu/repository/handle/JRC128040" TargetMode="External"/><Relationship Id="rId4" Type="http://schemas.openxmlformats.org/officeDocument/2006/relationships/hyperlink" Target="https://publications.jrc.ec.europa.eu/repository/handle/JRC128040" TargetMode="External"/><Relationship Id="rId9" Type="http://schemas.openxmlformats.org/officeDocument/2006/relationships/hyperlink" Target="https://publications.jrc.ec.europa.eu/repository/handle/JRC128415" TargetMode="External"/><Relationship Id="rId5" Type="http://schemas.openxmlformats.org/officeDocument/2006/relationships/hyperlink" Target="https://publications.jrc.ec.europa.eu/repository/handle/JRC128040" TargetMode="External"/><Relationship Id="rId6" Type="http://schemas.openxmlformats.org/officeDocument/2006/relationships/hyperlink" Target="https://joint-research-centre.ec.europa.eu/lifecomp_en" TargetMode="External"/><Relationship Id="rId7" Type="http://schemas.openxmlformats.org/officeDocument/2006/relationships/hyperlink" Target="https://joint-research-centre.ec.europa.eu/lifecomp_en" TargetMode="External"/><Relationship Id="rId8" Type="http://schemas.openxmlformats.org/officeDocument/2006/relationships/hyperlink" Target="https://publications.jrc.ec.europa.eu/repository/handle/JRC128415"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rcampus.com/indexrubric.cf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docs.google.com/spreadsheets/d/1GDUXvYfc0rse0nTQ_zdGiYEYVU3N39FxDYXft48e7h0/edit?gid=0#gid=0" TargetMode="Externa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doi.org/10.1787/eed9bb04-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1"/>
          <p:cNvSpPr txBox="1"/>
          <p:nvPr/>
        </p:nvSpPr>
        <p:spPr>
          <a:xfrm>
            <a:off x="8689633" y="4362927"/>
            <a:ext cx="3385826" cy="1293303"/>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chemeClr val="dk1"/>
              </a:buClr>
              <a:buSzPct val="100000"/>
              <a:buFont typeface="Arial"/>
              <a:buNone/>
            </a:pPr>
            <a:r>
              <a:rPr b="0" i="0" lang="pl-PL" sz="2000" u="none" cap="none" strike="noStrike">
                <a:solidFill>
                  <a:schemeClr val="dk1"/>
                </a:solidFill>
                <a:latin typeface="Calibri"/>
                <a:ea typeface="Calibri"/>
                <a:cs typeface="Calibri"/>
                <a:sym typeface="Calibri"/>
              </a:rPr>
              <a:t>Author(s):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pl-PL" sz="2000" u="none" cap="none" strike="noStrike">
                <a:solidFill>
                  <a:schemeClr val="dk1"/>
                </a:solidFill>
                <a:latin typeface="Calibri"/>
                <a:ea typeface="Calibri"/>
                <a:cs typeface="Calibri"/>
                <a:sym typeface="Calibri"/>
              </a:rPr>
              <a:t>Evie Kouroumichaki</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pl-PL" sz="2000" u="none" cap="none" strike="noStrike">
                <a:solidFill>
                  <a:schemeClr val="dk1"/>
                </a:solidFill>
                <a:latin typeface="Calibri"/>
                <a:ea typeface="Calibri"/>
                <a:cs typeface="Calibri"/>
                <a:sym typeface="Calibri"/>
              </a:rPr>
              <a:t>Institution: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pl-PL" sz="2000" u="none" cap="none" strike="noStrike">
                <a:solidFill>
                  <a:schemeClr val="dk1"/>
                </a:solidFill>
                <a:latin typeface="Calibri"/>
                <a:ea typeface="Calibri"/>
                <a:cs typeface="Calibri"/>
                <a:sym typeface="Calibri"/>
              </a:rPr>
              <a:t>Stimmuli for Social Change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p:txBody>
      </p:sp>
      <p:sp>
        <p:nvSpPr>
          <p:cNvPr id="58" name="Google Shape;58;p1"/>
          <p:cNvSpPr txBox="1"/>
          <p:nvPr>
            <p:ph idx="4294967295" type="ctrTitle"/>
          </p:nvPr>
        </p:nvSpPr>
        <p:spPr>
          <a:xfrm>
            <a:off x="1610305" y="1041400"/>
            <a:ext cx="9144000" cy="23876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alibri"/>
              <a:buNone/>
            </a:pPr>
            <a:r>
              <a:rPr b="1" i="0" lang="pl-PL" sz="4400" u="none" cap="small" strike="noStrike">
                <a:solidFill>
                  <a:schemeClr val="dk1"/>
                </a:solidFill>
                <a:latin typeface="Calibri"/>
                <a:ea typeface="Calibri"/>
                <a:cs typeface="Calibri"/>
                <a:sym typeface="Calibri"/>
              </a:rPr>
              <a:t>Module 4. Validation and assessment</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2"/>
          <p:cNvSpPr txBox="1"/>
          <p:nvPr>
            <p:ph type="title"/>
          </p:nvPr>
        </p:nvSpPr>
        <p:spPr>
          <a:xfrm>
            <a:off x="671209" y="1670858"/>
            <a:ext cx="10676241" cy="289161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pl-PL" sz="5400"/>
              <a:t>Validation &amp;  Educational assessment</a:t>
            </a:r>
            <a:endParaRPr sz="5400"/>
          </a:p>
        </p:txBody>
      </p:sp>
      <p:sp>
        <p:nvSpPr>
          <p:cNvPr id="125" name="Google Shape;125;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rgbClr val="888888"/>
              </a:buClr>
              <a:buSzPts val="2400"/>
              <a:buNone/>
            </a:pPr>
            <a:r>
              <a:rPr lang="pl-PL"/>
              <a:t>Assessment of the learning process and outcomes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3"/>
          <p:cNvSpPr txBox="1"/>
          <p:nvPr>
            <p:ph type="title"/>
          </p:nvPr>
        </p:nvSpPr>
        <p:spPr>
          <a:xfrm>
            <a:off x="784853" y="1172183"/>
            <a:ext cx="4208867" cy="77328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lang="pl-PL" sz="4400"/>
              <a:t>Validation </a:t>
            </a:r>
            <a:endParaRPr sz="4400"/>
          </a:p>
        </p:txBody>
      </p:sp>
      <p:pic>
        <p:nvPicPr>
          <p:cNvPr descr="A hand holding a pen and shading circles on a sheet" id="131" name="Google Shape;131;p33"/>
          <p:cNvPicPr preferRelativeResize="0"/>
          <p:nvPr>
            <p:ph idx="2" type="pic"/>
          </p:nvPr>
        </p:nvPicPr>
        <p:blipFill rotWithShape="1">
          <a:blip r:embed="rId3">
            <a:alphaModFix/>
          </a:blip>
          <a:srcRect b="0" l="13049" r="13047" t="0"/>
          <a:stretch/>
        </p:blipFill>
        <p:spPr>
          <a:xfrm>
            <a:off x="5745804" y="1172183"/>
            <a:ext cx="5661343" cy="4513634"/>
          </a:xfrm>
          <a:prstGeom prst="roundRect">
            <a:avLst>
              <a:gd fmla="val 16667" name="adj"/>
            </a:avLst>
          </a:prstGeom>
          <a:noFill/>
          <a:ln>
            <a:noFill/>
          </a:ln>
          <a:effectLst>
            <a:outerShdw blurRad="50800" rotWithShape="0" algn="tr" dir="8100000" dist="38100">
              <a:srgbClr val="000000">
                <a:alpha val="40000"/>
              </a:srgbClr>
            </a:outerShdw>
          </a:effectLst>
        </p:spPr>
      </p:pic>
      <p:sp>
        <p:nvSpPr>
          <p:cNvPr id="132" name="Google Shape;132;p33"/>
          <p:cNvSpPr txBox="1"/>
          <p:nvPr>
            <p:ph idx="1" type="body"/>
          </p:nvPr>
        </p:nvSpPr>
        <p:spPr>
          <a:xfrm>
            <a:off x="573933" y="2110902"/>
            <a:ext cx="4419788" cy="3448455"/>
          </a:xfrm>
          <a:prstGeom prst="rect">
            <a:avLst/>
          </a:prstGeom>
          <a:solidFill>
            <a:srgbClr val="E4F4DE"/>
          </a:solidFill>
          <a:ln>
            <a:noFill/>
          </a:ln>
          <a:effectLst>
            <a:outerShdw blurRad="149987" algn="ctr" dir="8460000" dist="250190">
              <a:srgbClr val="000000">
                <a:alpha val="27450"/>
              </a:srgbClr>
            </a:outerShdw>
          </a:effectLst>
        </p:spPr>
        <p:txBody>
          <a:bodyPr anchorCtr="0" anchor="t" bIns="45700" lIns="91425" spcFirstLastPara="1" rIns="91425" wrap="square" tIns="45700">
            <a:normAutofit lnSpcReduction="10000"/>
          </a:bodyPr>
          <a:lstStyle/>
          <a:p>
            <a:pPr indent="-228600" lvl="0" marL="457200" rtl="0" algn="l">
              <a:lnSpc>
                <a:spcPct val="90000"/>
              </a:lnSpc>
              <a:spcBef>
                <a:spcPts val="1000"/>
              </a:spcBef>
              <a:spcAft>
                <a:spcPts val="0"/>
              </a:spcAft>
              <a:buClr>
                <a:schemeClr val="dk1"/>
              </a:buClr>
              <a:buSzPts val="1600"/>
              <a:buNone/>
            </a:pPr>
            <a:r>
              <a:rPr b="1" lang="pl-PL">
                <a:solidFill>
                  <a:schemeClr val="dk1"/>
                </a:solidFill>
                <a:latin typeface="Arial"/>
                <a:ea typeface="Arial"/>
                <a:cs typeface="Arial"/>
                <a:sym typeface="Arial"/>
              </a:rPr>
              <a:t>WHY</a:t>
            </a:r>
            <a:r>
              <a:rPr lang="pl-PL">
                <a:solidFill>
                  <a:schemeClr val="dk1"/>
                </a:solidFill>
                <a:latin typeface="Arial"/>
                <a:ea typeface="Arial"/>
                <a:cs typeface="Arial"/>
                <a:sym typeface="Arial"/>
              </a:rPr>
              <a:t> </a:t>
            </a:r>
            <a:endParaRPr/>
          </a:p>
          <a:p>
            <a:pPr indent="-228600" lvl="0" marL="457200" rtl="0" algn="l">
              <a:lnSpc>
                <a:spcPct val="90000"/>
              </a:lnSpc>
              <a:spcBef>
                <a:spcPts val="1000"/>
              </a:spcBef>
              <a:spcAft>
                <a:spcPts val="0"/>
              </a:spcAft>
              <a:buClr>
                <a:schemeClr val="dk1"/>
              </a:buClr>
              <a:buSzPts val="1600"/>
              <a:buNone/>
            </a:pPr>
            <a:r>
              <a:rPr lang="pl-PL">
                <a:solidFill>
                  <a:schemeClr val="dk1"/>
                </a:solidFill>
                <a:latin typeface="Arial"/>
                <a:ea typeface="Arial"/>
                <a:cs typeface="Arial"/>
                <a:sym typeface="Arial"/>
              </a:rPr>
              <a:t>The validation method(s) used by the teacher, give information to themselves and students firstly, and administrators, </a:t>
            </a:r>
            <a:r>
              <a:rPr lang="pl-PL">
                <a:latin typeface="Arial"/>
                <a:ea typeface="Arial"/>
                <a:cs typeface="Arial"/>
                <a:sym typeface="Arial"/>
              </a:rPr>
              <a:t>colleagues</a:t>
            </a:r>
            <a:r>
              <a:rPr lang="pl-PL">
                <a:solidFill>
                  <a:schemeClr val="dk1"/>
                </a:solidFill>
                <a:latin typeface="Arial"/>
                <a:ea typeface="Arial"/>
                <a:cs typeface="Arial"/>
                <a:sym typeface="Arial"/>
              </a:rPr>
              <a:t> and parents secondly, about the ways that learning is understood and measured. </a:t>
            </a:r>
            <a:endParaRPr/>
          </a:p>
          <a:p>
            <a:pPr indent="-228600" lvl="0" marL="457200" rtl="0" algn="l">
              <a:lnSpc>
                <a:spcPct val="90000"/>
              </a:lnSpc>
              <a:spcBef>
                <a:spcPts val="1000"/>
              </a:spcBef>
              <a:spcAft>
                <a:spcPts val="0"/>
              </a:spcAft>
              <a:buClr>
                <a:schemeClr val="dk1"/>
              </a:buClr>
              <a:buSzPts val="1600"/>
              <a:buNone/>
            </a:pPr>
            <a:r>
              <a:rPr b="1" lang="pl-PL">
                <a:solidFill>
                  <a:schemeClr val="dk1"/>
                </a:solidFill>
                <a:latin typeface="Arial"/>
                <a:ea typeface="Arial"/>
                <a:cs typeface="Arial"/>
                <a:sym typeface="Arial"/>
              </a:rPr>
              <a:t>HOW</a:t>
            </a:r>
            <a:r>
              <a:rPr lang="pl-PL">
                <a:solidFill>
                  <a:schemeClr val="dk1"/>
                </a:solidFill>
                <a:latin typeface="Arial"/>
                <a:ea typeface="Arial"/>
                <a:cs typeface="Arial"/>
                <a:sym typeface="Arial"/>
              </a:rPr>
              <a:t> </a:t>
            </a:r>
            <a:endParaRPr/>
          </a:p>
          <a:p>
            <a:pPr indent="-228600" lvl="0" marL="457200" rtl="0" algn="l">
              <a:lnSpc>
                <a:spcPct val="90000"/>
              </a:lnSpc>
              <a:spcBef>
                <a:spcPts val="1000"/>
              </a:spcBef>
              <a:spcAft>
                <a:spcPts val="0"/>
              </a:spcAft>
              <a:buClr>
                <a:schemeClr val="dk1"/>
              </a:buClr>
              <a:buSzPts val="1600"/>
              <a:buNone/>
            </a:pPr>
            <a:r>
              <a:rPr lang="pl-PL">
                <a:solidFill>
                  <a:schemeClr val="dk1"/>
                </a:solidFill>
                <a:latin typeface="Arial"/>
                <a:ea typeface="Arial"/>
                <a:cs typeface="Arial"/>
                <a:sym typeface="Arial"/>
              </a:rPr>
              <a:t>There are several options for teachers to chose to understand the students’ learning progress. </a:t>
            </a:r>
            <a:endParaRPr/>
          </a:p>
          <a:p>
            <a:pPr indent="-228600" lvl="0" marL="457200" rtl="0" algn="l">
              <a:lnSpc>
                <a:spcPct val="90000"/>
              </a:lnSpc>
              <a:spcBef>
                <a:spcPts val="1000"/>
              </a:spcBef>
              <a:spcAft>
                <a:spcPts val="0"/>
              </a:spcAft>
              <a:buClr>
                <a:schemeClr val="dk1"/>
              </a:buClr>
              <a:buSzPts val="1600"/>
              <a:buNone/>
            </a:pPr>
            <a:r>
              <a:rPr lang="pl-PL">
                <a:solidFill>
                  <a:schemeClr val="dk1"/>
                </a:solidFill>
                <a:latin typeface="Arial"/>
                <a:ea typeface="Arial"/>
                <a:cs typeface="Arial"/>
                <a:sym typeface="Arial"/>
              </a:rPr>
              <a:t>The 2 most relevant methods are the </a:t>
            </a:r>
            <a:r>
              <a:rPr b="1" lang="pl-PL">
                <a:solidFill>
                  <a:schemeClr val="dk1"/>
                </a:solidFill>
                <a:latin typeface="Arial"/>
                <a:ea typeface="Arial"/>
                <a:cs typeface="Arial"/>
                <a:sym typeface="Arial"/>
              </a:rPr>
              <a:t>formative</a:t>
            </a:r>
            <a:r>
              <a:rPr lang="pl-PL">
                <a:solidFill>
                  <a:schemeClr val="dk1"/>
                </a:solidFill>
                <a:latin typeface="Arial"/>
                <a:ea typeface="Arial"/>
                <a:cs typeface="Arial"/>
                <a:sym typeface="Arial"/>
              </a:rPr>
              <a:t> and </a:t>
            </a:r>
            <a:r>
              <a:rPr b="1" lang="pl-PL">
                <a:solidFill>
                  <a:schemeClr val="dk1"/>
                </a:solidFill>
                <a:latin typeface="Arial"/>
                <a:ea typeface="Arial"/>
                <a:cs typeface="Arial"/>
                <a:sym typeface="Arial"/>
              </a:rPr>
              <a:t>summative</a:t>
            </a:r>
            <a:r>
              <a:rPr lang="pl-PL">
                <a:solidFill>
                  <a:schemeClr val="dk1"/>
                </a:solidFill>
                <a:latin typeface="Arial"/>
                <a:ea typeface="Arial"/>
                <a:cs typeface="Arial"/>
                <a:sym typeface="Arial"/>
              </a:rPr>
              <a:t> assessment.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4"/>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Assessment Importance </a:t>
            </a:r>
            <a:endParaRPr/>
          </a:p>
        </p:txBody>
      </p:sp>
      <p:grpSp>
        <p:nvGrpSpPr>
          <p:cNvPr id="138" name="Google Shape;138;p34"/>
          <p:cNvGrpSpPr/>
          <p:nvPr/>
        </p:nvGrpSpPr>
        <p:grpSpPr>
          <a:xfrm>
            <a:off x="1294646" y="2173454"/>
            <a:ext cx="9786796" cy="3520552"/>
            <a:chOff x="0" y="622"/>
            <a:chExt cx="9786796" cy="3520552"/>
          </a:xfrm>
        </p:grpSpPr>
        <p:sp>
          <p:nvSpPr>
            <p:cNvPr id="139" name="Google Shape;139;p34"/>
            <p:cNvSpPr/>
            <p:nvPr/>
          </p:nvSpPr>
          <p:spPr>
            <a:xfrm>
              <a:off x="0" y="2651043"/>
              <a:ext cx="9786796" cy="870131"/>
            </a:xfrm>
            <a:prstGeom prst="rect">
              <a:avLst/>
            </a:prstGeom>
            <a:solidFill>
              <a:srgbClr val="AFDF9F"/>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4"/>
            <p:cNvSpPr txBox="1"/>
            <p:nvPr/>
          </p:nvSpPr>
          <p:spPr>
            <a:xfrm>
              <a:off x="0" y="2651043"/>
              <a:ext cx="9786796" cy="870131"/>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pl-PL" sz="1800" u="none" cap="none" strike="noStrike">
                  <a:solidFill>
                    <a:schemeClr val="lt1"/>
                  </a:solidFill>
                  <a:latin typeface="Arial"/>
                  <a:ea typeface="Arial"/>
                  <a:cs typeface="Arial"/>
                  <a:sym typeface="Arial"/>
                </a:rPr>
                <a:t>Student’s assessment aspires the identification of their current learning level, the factors that affect their progress, and finally the potential and skills in order to be specifically advanced. </a:t>
              </a:r>
              <a:endParaRPr b="0" i="0" sz="1800" u="none" cap="none" strike="noStrike">
                <a:solidFill>
                  <a:schemeClr val="lt1"/>
                </a:solidFill>
                <a:latin typeface="Arial"/>
                <a:ea typeface="Arial"/>
                <a:cs typeface="Arial"/>
                <a:sym typeface="Arial"/>
              </a:endParaRPr>
            </a:p>
          </p:txBody>
        </p:sp>
        <p:sp>
          <p:nvSpPr>
            <p:cNvPr id="141" name="Google Shape;141;p34"/>
            <p:cNvSpPr/>
            <p:nvPr/>
          </p:nvSpPr>
          <p:spPr>
            <a:xfrm rot="10800000">
              <a:off x="0" y="1325832"/>
              <a:ext cx="9786796" cy="1338262"/>
            </a:xfrm>
            <a:prstGeom prst="upArrowCallout">
              <a:avLst>
                <a:gd fmla="val 25000" name="adj1"/>
                <a:gd fmla="val 25000" name="adj2"/>
                <a:gd fmla="val 25000" name="adj3"/>
                <a:gd fmla="val 64977" name="adj4"/>
              </a:avLst>
            </a:prstGeom>
            <a:solidFill>
              <a:srgbClr val="527F62"/>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4"/>
            <p:cNvSpPr txBox="1"/>
            <p:nvPr/>
          </p:nvSpPr>
          <p:spPr>
            <a:xfrm>
              <a:off x="0" y="1325832"/>
              <a:ext cx="9786796" cy="869562"/>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pl-PL" sz="1800" u="none" cap="none" strike="noStrike">
                  <a:solidFill>
                    <a:schemeClr val="lt1"/>
                  </a:solidFill>
                  <a:latin typeface="Arial"/>
                  <a:ea typeface="Arial"/>
                  <a:cs typeface="Arial"/>
                  <a:sym typeface="Arial"/>
                </a:rPr>
                <a:t>The advancement of teaching requires assessment of both students and teachers. </a:t>
              </a:r>
              <a:endParaRPr b="0" i="0" sz="1800" u="none" cap="none" strike="noStrike">
                <a:solidFill>
                  <a:schemeClr val="lt1"/>
                </a:solidFill>
                <a:latin typeface="Arial"/>
                <a:ea typeface="Arial"/>
                <a:cs typeface="Arial"/>
                <a:sym typeface="Arial"/>
              </a:endParaRPr>
            </a:p>
          </p:txBody>
        </p:sp>
        <p:sp>
          <p:nvSpPr>
            <p:cNvPr id="143" name="Google Shape;143;p34"/>
            <p:cNvSpPr/>
            <p:nvPr/>
          </p:nvSpPr>
          <p:spPr>
            <a:xfrm rot="10800000">
              <a:off x="0" y="622"/>
              <a:ext cx="9786796" cy="1338262"/>
            </a:xfrm>
            <a:prstGeom prst="upArrowCallout">
              <a:avLst>
                <a:gd fmla="val 25000" name="adj1"/>
                <a:gd fmla="val 25000" name="adj2"/>
                <a:gd fmla="val 25000" name="adj3"/>
                <a:gd fmla="val 64977" name="adj4"/>
              </a:avLst>
            </a:prstGeom>
            <a:solidFill>
              <a:srgbClr val="07674D"/>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4"/>
            <p:cNvSpPr txBox="1"/>
            <p:nvPr/>
          </p:nvSpPr>
          <p:spPr>
            <a:xfrm>
              <a:off x="0" y="622"/>
              <a:ext cx="9786796" cy="869562"/>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pl-PL" sz="1800" u="none" cap="none" strike="noStrike">
                  <a:solidFill>
                    <a:schemeClr val="lt1"/>
                  </a:solidFill>
                  <a:latin typeface="Arial"/>
                  <a:ea typeface="Arial"/>
                  <a:cs typeface="Arial"/>
                  <a:sym typeface="Arial"/>
                </a:rPr>
                <a:t>The most valuable objective of assessment in education, is the advancement of teaching.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5"/>
          <p:cNvSpPr txBox="1"/>
          <p:nvPr>
            <p:ph type="title"/>
          </p:nvPr>
        </p:nvSpPr>
        <p:spPr>
          <a:xfrm>
            <a:off x="791109" y="1255481"/>
            <a:ext cx="3323691" cy="118040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lang="pl-PL"/>
              <a:t>Assessment Process</a:t>
            </a:r>
            <a:endParaRPr/>
          </a:p>
        </p:txBody>
      </p:sp>
      <p:pic>
        <p:nvPicPr>
          <p:cNvPr descr="A screenshot of a cell phone&#10;&#10;Description automatically generated" id="150" name="Google Shape;150;p35"/>
          <p:cNvPicPr preferRelativeResize="0"/>
          <p:nvPr/>
        </p:nvPicPr>
        <p:blipFill rotWithShape="1">
          <a:blip r:embed="rId3">
            <a:alphaModFix/>
          </a:blip>
          <a:srcRect b="0" l="0" r="0" t="0"/>
          <a:stretch/>
        </p:blipFill>
        <p:spPr>
          <a:xfrm>
            <a:off x="6527548" y="807312"/>
            <a:ext cx="3694806" cy="5226034"/>
          </a:xfrm>
          <a:prstGeom prst="rect">
            <a:avLst/>
          </a:prstGeom>
          <a:noFill/>
          <a:ln>
            <a:noFill/>
          </a:ln>
        </p:spPr>
      </p:pic>
      <p:sp>
        <p:nvSpPr>
          <p:cNvPr id="151" name="Google Shape;151;p35"/>
          <p:cNvSpPr txBox="1"/>
          <p:nvPr/>
        </p:nvSpPr>
        <p:spPr>
          <a:xfrm>
            <a:off x="896293" y="2897109"/>
            <a:ext cx="377529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rgbClr val="000000"/>
                </a:solidFill>
                <a:latin typeface="Arial"/>
                <a:ea typeface="Arial"/>
                <a:cs typeface="Arial"/>
                <a:sym typeface="Arial"/>
              </a:rPr>
              <a:t>A schematic representation of the assessment process.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6"/>
          <p:cNvSpPr/>
          <p:nvPr/>
        </p:nvSpPr>
        <p:spPr>
          <a:xfrm>
            <a:off x="4239636" y="2005131"/>
            <a:ext cx="3589507" cy="3473816"/>
          </a:xfrm>
          <a:prstGeom prst="roundRect">
            <a:avLst>
              <a:gd fmla="val 16667" name="adj"/>
            </a:avLst>
          </a:prstGeom>
          <a:solidFill>
            <a:schemeClr val="lt1"/>
          </a:solidFill>
          <a:ln cap="flat" cmpd="sng" w="25400">
            <a:solidFill>
              <a:srgbClr val="527F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7" name="Google Shape;157;p36"/>
          <p:cNvSpPr/>
          <p:nvPr/>
        </p:nvSpPr>
        <p:spPr>
          <a:xfrm>
            <a:off x="476655" y="2022311"/>
            <a:ext cx="3589507" cy="3473816"/>
          </a:xfrm>
          <a:prstGeom prst="roundRect">
            <a:avLst>
              <a:gd fmla="val 16667" name="adj"/>
            </a:avLst>
          </a:prstGeom>
          <a:solidFill>
            <a:schemeClr val="lt1"/>
          </a:solidFill>
          <a:ln cap="flat" cmpd="sng" w="25400">
            <a:solidFill>
              <a:srgbClr val="527F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8" name="Google Shape;158;p36"/>
          <p:cNvSpPr txBox="1"/>
          <p:nvPr/>
        </p:nvSpPr>
        <p:spPr>
          <a:xfrm>
            <a:off x="685799" y="2389613"/>
            <a:ext cx="3171217" cy="273921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pl-PL" sz="1800" u="none" cap="none" strike="noStrike">
                <a:solidFill>
                  <a:srgbClr val="333333"/>
                </a:solidFill>
                <a:highlight>
                  <a:srgbClr val="FFFFFF"/>
                </a:highlight>
                <a:latin typeface="Calibri"/>
                <a:ea typeface="Calibri"/>
                <a:cs typeface="Calibri"/>
                <a:sym typeface="Calibri"/>
              </a:rPr>
              <a:t>There are many types of educational assessment, the most common based on the </a:t>
            </a:r>
            <a:r>
              <a:rPr b="1" i="0" lang="pl-PL" sz="1800" u="none" cap="none" strike="noStrike">
                <a:solidFill>
                  <a:srgbClr val="333333"/>
                </a:solidFill>
                <a:highlight>
                  <a:srgbClr val="FFFFFF"/>
                </a:highlight>
                <a:latin typeface="Calibri"/>
                <a:ea typeface="Calibri"/>
                <a:cs typeface="Calibri"/>
                <a:sym typeface="Calibri"/>
              </a:rPr>
              <a:t>learning process </a:t>
            </a:r>
            <a:r>
              <a:rPr b="0" i="0" lang="pl-PL" sz="1800" u="none" cap="none" strike="noStrike">
                <a:solidFill>
                  <a:srgbClr val="333333"/>
                </a:solidFill>
                <a:highlight>
                  <a:srgbClr val="FFFFFF"/>
                </a:highlight>
                <a:latin typeface="Calibri"/>
                <a:ea typeface="Calibri"/>
                <a:cs typeface="Calibri"/>
                <a:sym typeface="Calibri"/>
              </a:rPr>
              <a:t>of which are: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333333"/>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Char char="•"/>
            </a:pPr>
            <a:r>
              <a:rPr b="0" i="0" lang="pl-PL" sz="1800" u="none" cap="none" strike="noStrike">
                <a:solidFill>
                  <a:srgbClr val="333333"/>
                </a:solidFill>
                <a:highlight>
                  <a:srgbClr val="FFFFFF"/>
                </a:highlight>
                <a:latin typeface="Calibri"/>
                <a:ea typeface="Calibri"/>
                <a:cs typeface="Calibri"/>
                <a:sym typeface="Calibri"/>
              </a:rPr>
              <a:t>Pre-assessment</a:t>
            </a:r>
            <a:endParaRPr b="0" i="0" sz="1400" u="none" cap="none" strike="noStrike">
              <a:solidFill>
                <a:srgbClr val="333333"/>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Char char="•"/>
            </a:pPr>
            <a:r>
              <a:rPr b="1" i="0" lang="pl-PL" sz="1800" u="none" cap="none" strike="noStrike">
                <a:solidFill>
                  <a:srgbClr val="0B9B74"/>
                </a:solidFill>
                <a:highlight>
                  <a:srgbClr val="FFFFFF"/>
                </a:highlight>
                <a:latin typeface="Calibri"/>
                <a:ea typeface="Calibri"/>
                <a:cs typeface="Calibri"/>
                <a:sym typeface="Calibri"/>
              </a:rPr>
              <a:t>Formative assessment</a:t>
            </a:r>
            <a:endParaRPr b="1" i="0" sz="1400" u="none" cap="none" strike="noStrike">
              <a:solidFill>
                <a:srgbClr val="0B9B74"/>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Char char="•"/>
            </a:pPr>
            <a:r>
              <a:rPr b="1" i="0" lang="pl-PL" sz="1800" u="none" cap="none" strike="noStrike">
                <a:solidFill>
                  <a:srgbClr val="FFC000"/>
                </a:solidFill>
                <a:highlight>
                  <a:srgbClr val="FFFFFF"/>
                </a:highlight>
                <a:latin typeface="Calibri"/>
                <a:ea typeface="Calibri"/>
                <a:cs typeface="Calibri"/>
                <a:sym typeface="Calibri"/>
              </a:rPr>
              <a:t>Diagnostic assessment</a:t>
            </a:r>
            <a:endParaRPr b="1" i="0" sz="1400" u="none" cap="none" strike="noStrike">
              <a:solidFill>
                <a:srgbClr val="FFC000"/>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Char char="•"/>
            </a:pPr>
            <a:r>
              <a:rPr b="0" i="0" lang="pl-PL" sz="1800" u="none" cap="none" strike="noStrike">
                <a:solidFill>
                  <a:srgbClr val="333333"/>
                </a:solidFill>
                <a:highlight>
                  <a:srgbClr val="FFFFFF"/>
                </a:highlight>
                <a:latin typeface="Calibri"/>
                <a:ea typeface="Calibri"/>
                <a:cs typeface="Calibri"/>
                <a:sym typeface="Calibri"/>
              </a:rPr>
              <a:t>Summative assessment</a:t>
            </a:r>
            <a:endParaRPr b="0" i="0" sz="14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6"/>
          <p:cNvSpPr txBox="1"/>
          <p:nvPr>
            <p:ph type="title"/>
          </p:nvPr>
        </p:nvSpPr>
        <p:spPr>
          <a:xfrm>
            <a:off x="564204" y="696749"/>
            <a:ext cx="10818779"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Categorization of educational assessment</a:t>
            </a:r>
            <a:endParaRPr/>
          </a:p>
        </p:txBody>
      </p:sp>
      <p:sp>
        <p:nvSpPr>
          <p:cNvPr id="160" name="Google Shape;160;p36"/>
          <p:cNvSpPr txBox="1"/>
          <p:nvPr/>
        </p:nvSpPr>
        <p:spPr>
          <a:xfrm>
            <a:off x="4430948" y="2650475"/>
            <a:ext cx="3171217" cy="218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pl-PL" sz="1800" u="none" cap="none" strike="noStrike">
                <a:solidFill>
                  <a:srgbClr val="333333"/>
                </a:solidFill>
                <a:highlight>
                  <a:srgbClr val="FFFFFF"/>
                </a:highlight>
                <a:latin typeface="Calibri"/>
                <a:ea typeface="Calibri"/>
                <a:cs typeface="Calibri"/>
                <a:sym typeface="Calibri"/>
              </a:rPr>
              <a:t>There are many types of educational assessment, the most common based on the </a:t>
            </a:r>
            <a:r>
              <a:rPr b="1" i="0" lang="pl-PL" sz="1800" u="none" cap="none" strike="noStrike">
                <a:solidFill>
                  <a:srgbClr val="333333"/>
                </a:solidFill>
                <a:highlight>
                  <a:srgbClr val="FFFFFF"/>
                </a:highlight>
                <a:latin typeface="Calibri"/>
                <a:ea typeface="Calibri"/>
                <a:cs typeface="Calibri"/>
                <a:sym typeface="Calibri"/>
              </a:rPr>
              <a:t>evaluating group </a:t>
            </a:r>
            <a:r>
              <a:rPr b="0" i="0" lang="pl-PL" sz="1800" u="none" cap="none" strike="noStrike">
                <a:solidFill>
                  <a:srgbClr val="333333"/>
                </a:solidFill>
                <a:highlight>
                  <a:srgbClr val="FFFFFF"/>
                </a:highlight>
                <a:latin typeface="Calibri"/>
                <a:ea typeface="Calibri"/>
                <a:cs typeface="Calibri"/>
                <a:sym typeface="Calibri"/>
              </a:rPr>
              <a:t>of which are: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333333"/>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Char char="•"/>
            </a:pPr>
            <a:r>
              <a:rPr b="0" i="0" lang="pl-PL" sz="1800" u="none" cap="none" strike="noStrike">
                <a:solidFill>
                  <a:srgbClr val="333333"/>
                </a:solidFill>
                <a:highlight>
                  <a:srgbClr val="FFFFFF"/>
                </a:highlight>
                <a:latin typeface="Calibri"/>
                <a:ea typeface="Calibri"/>
                <a:cs typeface="Calibri"/>
                <a:sym typeface="Calibri"/>
              </a:rPr>
              <a:t>Teachers’ assessment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Char char="•"/>
            </a:pPr>
            <a:r>
              <a:rPr b="0" i="0" lang="pl-PL" sz="1800" u="none" cap="none" strike="noStrike">
                <a:solidFill>
                  <a:srgbClr val="333333"/>
                </a:solidFill>
                <a:highlight>
                  <a:srgbClr val="FFFFFF"/>
                </a:highlight>
                <a:latin typeface="Calibri"/>
                <a:ea typeface="Calibri"/>
                <a:cs typeface="Calibri"/>
                <a:sym typeface="Calibri"/>
              </a:rPr>
              <a:t>Students’ assessment</a:t>
            </a:r>
            <a:endParaRPr b="0" i="0" sz="14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6"/>
          <p:cNvSpPr/>
          <p:nvPr/>
        </p:nvSpPr>
        <p:spPr>
          <a:xfrm>
            <a:off x="8038289" y="2006174"/>
            <a:ext cx="3589507" cy="3473816"/>
          </a:xfrm>
          <a:prstGeom prst="roundRect">
            <a:avLst>
              <a:gd fmla="val 16667" name="adj"/>
            </a:avLst>
          </a:prstGeom>
          <a:solidFill>
            <a:schemeClr val="lt1"/>
          </a:solidFill>
          <a:ln cap="flat" cmpd="sng" w="25400">
            <a:solidFill>
              <a:srgbClr val="527F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2" name="Google Shape;162;p36"/>
          <p:cNvSpPr txBox="1"/>
          <p:nvPr/>
        </p:nvSpPr>
        <p:spPr>
          <a:xfrm>
            <a:off x="8211766" y="2680891"/>
            <a:ext cx="3171217" cy="218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pl-PL" sz="1800" u="none" cap="none" strike="noStrike">
                <a:solidFill>
                  <a:srgbClr val="333333"/>
                </a:solidFill>
                <a:highlight>
                  <a:srgbClr val="FFFFFF"/>
                </a:highlight>
                <a:latin typeface="Calibri"/>
                <a:ea typeface="Calibri"/>
                <a:cs typeface="Calibri"/>
                <a:sym typeface="Calibri"/>
              </a:rPr>
              <a:t>There are many types of educational assessment, the most common based on the </a:t>
            </a:r>
            <a:r>
              <a:rPr b="1" i="0" lang="pl-PL" sz="1800" u="none" cap="none" strike="noStrike">
                <a:solidFill>
                  <a:srgbClr val="333333"/>
                </a:solidFill>
                <a:highlight>
                  <a:srgbClr val="FFFFFF"/>
                </a:highlight>
                <a:latin typeface="Calibri"/>
                <a:ea typeface="Calibri"/>
                <a:cs typeface="Calibri"/>
                <a:sym typeface="Calibri"/>
              </a:rPr>
              <a:t>learning outcome </a:t>
            </a:r>
            <a:r>
              <a:rPr b="0" i="0" lang="pl-PL" sz="1800" u="none" cap="none" strike="noStrike">
                <a:solidFill>
                  <a:srgbClr val="333333"/>
                </a:solidFill>
                <a:highlight>
                  <a:srgbClr val="FFFFFF"/>
                </a:highlight>
                <a:latin typeface="Calibri"/>
                <a:ea typeface="Calibri"/>
                <a:cs typeface="Calibri"/>
                <a:sym typeface="Calibri"/>
              </a:rPr>
              <a:t>of which are: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333333"/>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Char char="•"/>
            </a:pPr>
            <a:r>
              <a:rPr b="0" i="0" lang="pl-PL" sz="1800" u="none" cap="none" strike="noStrike">
                <a:solidFill>
                  <a:srgbClr val="333333"/>
                </a:solidFill>
                <a:highlight>
                  <a:srgbClr val="FFFFFF"/>
                </a:highlight>
                <a:latin typeface="Calibri"/>
                <a:ea typeface="Calibri"/>
                <a:cs typeface="Calibri"/>
                <a:sym typeface="Calibri"/>
              </a:rPr>
              <a:t>Levels of knowledge acquired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Char char="•"/>
            </a:pPr>
            <a:r>
              <a:rPr b="0" i="0" lang="pl-PL" sz="1800" u="none" cap="none" strike="noStrike">
                <a:solidFill>
                  <a:srgbClr val="0B9B74"/>
                </a:solidFill>
                <a:highlight>
                  <a:srgbClr val="FFFFFF"/>
                </a:highlight>
                <a:latin typeface="Calibri"/>
                <a:ea typeface="Calibri"/>
                <a:cs typeface="Calibri"/>
                <a:sym typeface="Calibri"/>
              </a:rPr>
              <a:t>Competencies</a:t>
            </a:r>
            <a:r>
              <a:rPr b="0" i="0" lang="pl-PL" sz="1800" u="none" cap="none" strike="noStrike">
                <a:solidFill>
                  <a:srgbClr val="333333"/>
                </a:solidFill>
                <a:highlight>
                  <a:srgbClr val="FFFFFF"/>
                </a:highlight>
                <a:latin typeface="Calibri"/>
                <a:ea typeface="Calibri"/>
                <a:cs typeface="Calibri"/>
                <a:sym typeface="Calibri"/>
              </a:rPr>
              <a:t> gained </a:t>
            </a:r>
            <a:endParaRPr b="0" i="0" sz="18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7"/>
          <p:cNvSpPr txBox="1"/>
          <p:nvPr>
            <p:ph type="title"/>
          </p:nvPr>
        </p:nvSpPr>
        <p:spPr>
          <a:xfrm>
            <a:off x="838200" y="751927"/>
            <a:ext cx="10515600" cy="11337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sz="4000"/>
              <a:t>1/Categorization based on the process </a:t>
            </a:r>
            <a:endParaRPr sz="4000"/>
          </a:p>
        </p:txBody>
      </p:sp>
      <p:sp>
        <p:nvSpPr>
          <p:cNvPr id="168" name="Google Shape;168;p37"/>
          <p:cNvSpPr txBox="1"/>
          <p:nvPr>
            <p:ph idx="1" type="body"/>
          </p:nvPr>
        </p:nvSpPr>
        <p:spPr>
          <a:xfrm>
            <a:off x="382588" y="1837666"/>
            <a:ext cx="5157787" cy="510905"/>
          </a:xfrm>
          <a:prstGeom prst="rect">
            <a:avLst/>
          </a:prstGeom>
          <a:noFill/>
          <a:ln>
            <a:noFill/>
          </a:ln>
        </p:spPr>
        <p:txBody>
          <a:bodyPr anchorCtr="0" anchor="b" bIns="45700" lIns="91425" spcFirstLastPara="1" rIns="91425" wrap="square" tIns="45700">
            <a:normAutofit fontScale="85000" lnSpcReduction="20000"/>
          </a:bodyPr>
          <a:lstStyle/>
          <a:p>
            <a:pPr indent="-228600" lvl="0" marL="457200" rtl="0" algn="ctr">
              <a:lnSpc>
                <a:spcPct val="90000"/>
              </a:lnSpc>
              <a:spcBef>
                <a:spcPts val="1000"/>
              </a:spcBef>
              <a:spcAft>
                <a:spcPts val="0"/>
              </a:spcAft>
              <a:buSzPct val="117646"/>
              <a:buNone/>
            </a:pPr>
            <a:r>
              <a:rPr lang="pl-PL" u="sng"/>
              <a:t>Formative evaluation </a:t>
            </a:r>
            <a:endParaRPr/>
          </a:p>
        </p:txBody>
      </p:sp>
      <p:sp>
        <p:nvSpPr>
          <p:cNvPr id="169" name="Google Shape;169;p37"/>
          <p:cNvSpPr txBox="1"/>
          <p:nvPr>
            <p:ph idx="2" type="body"/>
          </p:nvPr>
        </p:nvSpPr>
        <p:spPr>
          <a:xfrm>
            <a:off x="498881" y="2348571"/>
            <a:ext cx="5520920" cy="368458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pl-PL" sz="2200"/>
              <a:t>Is an assessment </a:t>
            </a:r>
            <a:r>
              <a:rPr b="1" lang="pl-PL" sz="2200">
                <a:solidFill>
                  <a:srgbClr val="0B9B74"/>
                </a:solidFill>
              </a:rPr>
              <a:t>for</a:t>
            </a:r>
            <a:r>
              <a:rPr lang="pl-PL" sz="2200"/>
              <a:t> learning.</a:t>
            </a:r>
            <a:endParaRPr/>
          </a:p>
          <a:p>
            <a:pPr indent="-342900" lvl="0" marL="457200" rtl="0" algn="just">
              <a:lnSpc>
                <a:spcPct val="90000"/>
              </a:lnSpc>
              <a:spcBef>
                <a:spcPts val="1000"/>
              </a:spcBef>
              <a:spcAft>
                <a:spcPts val="0"/>
              </a:spcAft>
              <a:buSzPts val="1800"/>
              <a:buChar char="•"/>
            </a:pPr>
            <a:r>
              <a:rPr lang="pl-PL" sz="2200"/>
              <a:t>Helps the teacher &amp; student to understand </a:t>
            </a:r>
            <a:r>
              <a:rPr b="1" lang="pl-PL" sz="2200"/>
              <a:t>what they already </a:t>
            </a:r>
            <a:r>
              <a:rPr lang="pl-PL" sz="2200"/>
              <a:t>know and how they learn. </a:t>
            </a:r>
            <a:endParaRPr/>
          </a:p>
          <a:p>
            <a:pPr indent="-342900" lvl="0" marL="457200" rtl="0" algn="just">
              <a:lnSpc>
                <a:spcPct val="90000"/>
              </a:lnSpc>
              <a:spcBef>
                <a:spcPts val="1000"/>
              </a:spcBef>
              <a:spcAft>
                <a:spcPts val="0"/>
              </a:spcAft>
              <a:buSzPts val="1800"/>
              <a:buChar char="•"/>
            </a:pPr>
            <a:r>
              <a:rPr lang="pl-PL" sz="2200"/>
              <a:t>Assesses the students’ progress in the classroom. </a:t>
            </a:r>
            <a:endParaRPr/>
          </a:p>
          <a:p>
            <a:pPr indent="-342900" lvl="0" marL="457200" rtl="0" algn="just">
              <a:lnSpc>
                <a:spcPct val="90000"/>
              </a:lnSpc>
              <a:spcBef>
                <a:spcPts val="1000"/>
              </a:spcBef>
              <a:spcAft>
                <a:spcPts val="0"/>
              </a:spcAft>
              <a:buSzPts val="1800"/>
              <a:buChar char="•"/>
            </a:pPr>
            <a:r>
              <a:rPr lang="pl-PL" sz="2200"/>
              <a:t>Could have the following format: quizzes, games, projects, presentations, discussions. </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170" name="Google Shape;170;p37"/>
          <p:cNvSpPr txBox="1"/>
          <p:nvPr>
            <p:ph idx="3" type="body"/>
          </p:nvPr>
        </p:nvSpPr>
        <p:spPr>
          <a:xfrm>
            <a:off x="6170612" y="1915487"/>
            <a:ext cx="5183188" cy="433084"/>
          </a:xfrm>
          <a:prstGeom prst="rect">
            <a:avLst/>
          </a:prstGeom>
          <a:noFill/>
          <a:ln>
            <a:noFill/>
          </a:ln>
        </p:spPr>
        <p:txBody>
          <a:bodyPr anchorCtr="0" anchor="b" bIns="45700" lIns="91425" spcFirstLastPara="1" rIns="91425" wrap="square" tIns="45700">
            <a:normAutofit fontScale="85000" lnSpcReduction="20000"/>
          </a:bodyPr>
          <a:lstStyle/>
          <a:p>
            <a:pPr indent="-228600" lvl="0" marL="457200" rtl="0" algn="ctr">
              <a:lnSpc>
                <a:spcPct val="90000"/>
              </a:lnSpc>
              <a:spcBef>
                <a:spcPts val="1000"/>
              </a:spcBef>
              <a:spcAft>
                <a:spcPts val="0"/>
              </a:spcAft>
              <a:buSzPct val="117646"/>
              <a:buNone/>
            </a:pPr>
            <a:r>
              <a:rPr lang="pl-PL" u="sng"/>
              <a:t>Summative evaluation </a:t>
            </a:r>
            <a:endParaRPr/>
          </a:p>
        </p:txBody>
      </p:sp>
      <p:sp>
        <p:nvSpPr>
          <p:cNvPr id="171" name="Google Shape;171;p37"/>
          <p:cNvSpPr txBox="1"/>
          <p:nvPr>
            <p:ph idx="4" type="body"/>
          </p:nvPr>
        </p:nvSpPr>
        <p:spPr>
          <a:xfrm>
            <a:off x="6149975" y="2421485"/>
            <a:ext cx="5543144" cy="368458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pl-PL" sz="2200"/>
              <a:t>Is an assessment </a:t>
            </a:r>
            <a:r>
              <a:rPr b="1" lang="pl-PL" sz="2200">
                <a:solidFill>
                  <a:srgbClr val="FFC000"/>
                </a:solidFill>
              </a:rPr>
              <a:t>of</a:t>
            </a:r>
            <a:r>
              <a:rPr lang="pl-PL" sz="2200"/>
              <a:t> learning. </a:t>
            </a:r>
            <a:endParaRPr/>
          </a:p>
          <a:p>
            <a:pPr indent="-342900" lvl="0" marL="457200" rtl="0" algn="just">
              <a:lnSpc>
                <a:spcPct val="90000"/>
              </a:lnSpc>
              <a:spcBef>
                <a:spcPts val="1000"/>
              </a:spcBef>
              <a:spcAft>
                <a:spcPts val="0"/>
              </a:spcAft>
              <a:buSzPts val="1800"/>
              <a:buChar char="•"/>
            </a:pPr>
            <a:r>
              <a:rPr lang="pl-PL" sz="2200"/>
              <a:t>Helps the teacher &amp; the student to understand </a:t>
            </a:r>
            <a:r>
              <a:rPr b="1" lang="pl-PL" sz="2200"/>
              <a:t>what they have learnt</a:t>
            </a:r>
            <a:r>
              <a:rPr lang="pl-PL" sz="2200"/>
              <a:t>. </a:t>
            </a:r>
            <a:endParaRPr/>
          </a:p>
          <a:p>
            <a:pPr indent="-342900" lvl="0" marL="457200" rtl="0" algn="just">
              <a:lnSpc>
                <a:spcPct val="90000"/>
              </a:lnSpc>
              <a:spcBef>
                <a:spcPts val="1000"/>
              </a:spcBef>
              <a:spcAft>
                <a:spcPts val="0"/>
              </a:spcAft>
              <a:buSzPts val="1800"/>
              <a:buChar char="•"/>
            </a:pPr>
            <a:r>
              <a:rPr lang="pl-PL" sz="2200"/>
              <a:t>Assesses the student’s learning outcome at the end of the programme.</a:t>
            </a:r>
            <a:endParaRPr/>
          </a:p>
          <a:p>
            <a:pPr indent="-342900" lvl="0" marL="457200" rtl="0" algn="just">
              <a:lnSpc>
                <a:spcPct val="90000"/>
              </a:lnSpc>
              <a:spcBef>
                <a:spcPts val="1000"/>
              </a:spcBef>
              <a:spcAft>
                <a:spcPts val="0"/>
              </a:spcAft>
              <a:buSzPts val="1800"/>
              <a:buChar char="•"/>
            </a:pPr>
            <a:r>
              <a:rPr lang="pl-PL" sz="2200"/>
              <a:t>Could have the following format: final exams, reports, papers, end-of-class projects, open discussions.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8"/>
          <p:cNvSpPr txBox="1"/>
          <p:nvPr>
            <p:ph type="title"/>
          </p:nvPr>
        </p:nvSpPr>
        <p:spPr>
          <a:xfrm>
            <a:off x="838200" y="805579"/>
            <a:ext cx="10515600" cy="113373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45454"/>
              <a:buNone/>
            </a:pPr>
            <a:r>
              <a:rPr lang="pl-PL"/>
              <a:t>2/Categorization based on the evaluating group </a:t>
            </a:r>
            <a:endParaRPr/>
          </a:p>
        </p:txBody>
      </p:sp>
      <p:sp>
        <p:nvSpPr>
          <p:cNvPr id="177" name="Google Shape;177;p38"/>
          <p:cNvSpPr txBox="1"/>
          <p:nvPr>
            <p:ph idx="1" type="body"/>
          </p:nvPr>
        </p:nvSpPr>
        <p:spPr>
          <a:xfrm>
            <a:off x="533977" y="1681163"/>
            <a:ext cx="5157787" cy="823912"/>
          </a:xfrm>
          <a:prstGeom prst="rect">
            <a:avLst/>
          </a:prstGeom>
          <a:noFill/>
          <a:ln>
            <a:noFill/>
          </a:ln>
        </p:spPr>
        <p:txBody>
          <a:bodyPr anchorCtr="0" anchor="b" bIns="45700" lIns="91425" spcFirstLastPara="1" rIns="91425" wrap="square" tIns="45700">
            <a:normAutofit/>
          </a:bodyPr>
          <a:lstStyle/>
          <a:p>
            <a:pPr indent="-228600" lvl="0" marL="457200" rtl="0" algn="ctr">
              <a:lnSpc>
                <a:spcPct val="90000"/>
              </a:lnSpc>
              <a:spcBef>
                <a:spcPts val="1000"/>
              </a:spcBef>
              <a:spcAft>
                <a:spcPts val="0"/>
              </a:spcAft>
              <a:buSzPts val="2400"/>
              <a:buNone/>
            </a:pPr>
            <a:r>
              <a:rPr lang="pl-PL" u="sng"/>
              <a:t>Teachers’ assessment</a:t>
            </a:r>
            <a:endParaRPr u="sng"/>
          </a:p>
        </p:txBody>
      </p:sp>
      <p:sp>
        <p:nvSpPr>
          <p:cNvPr id="178" name="Google Shape;178;p38"/>
          <p:cNvSpPr txBox="1"/>
          <p:nvPr>
            <p:ph idx="2" type="body"/>
          </p:nvPr>
        </p:nvSpPr>
        <p:spPr>
          <a:xfrm>
            <a:off x="533977" y="2471072"/>
            <a:ext cx="5157787" cy="368458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Font typeface="Courier New"/>
              <a:buChar char="o"/>
            </a:pPr>
            <a:r>
              <a:rPr lang="pl-PL" sz="2400"/>
              <a:t>When the evaluating group of the learning process is teachers. </a:t>
            </a:r>
            <a:endParaRPr/>
          </a:p>
          <a:p>
            <a:pPr indent="-342900" lvl="0" marL="457200" rtl="0" algn="just">
              <a:lnSpc>
                <a:spcPct val="90000"/>
              </a:lnSpc>
              <a:spcBef>
                <a:spcPts val="1000"/>
              </a:spcBef>
              <a:spcAft>
                <a:spcPts val="0"/>
              </a:spcAft>
              <a:buSzPts val="1800"/>
              <a:buFont typeface="Courier New"/>
              <a:buChar char="o"/>
            </a:pPr>
            <a:r>
              <a:rPr lang="pl-PL" sz="2400"/>
              <a:t>This type of assessment is mainly linked with more traditional learning styles. </a:t>
            </a:r>
            <a:endParaRPr/>
          </a:p>
        </p:txBody>
      </p:sp>
      <p:sp>
        <p:nvSpPr>
          <p:cNvPr id="179" name="Google Shape;179;p38"/>
          <p:cNvSpPr txBox="1"/>
          <p:nvPr>
            <p:ph idx="3" type="body"/>
          </p:nvPr>
        </p:nvSpPr>
        <p:spPr>
          <a:xfrm>
            <a:off x="6474835" y="1681163"/>
            <a:ext cx="5183188" cy="823912"/>
          </a:xfrm>
          <a:prstGeom prst="rect">
            <a:avLst/>
          </a:prstGeom>
          <a:noFill/>
          <a:ln>
            <a:noFill/>
          </a:ln>
        </p:spPr>
        <p:txBody>
          <a:bodyPr anchorCtr="0" anchor="b" bIns="45700" lIns="91425" spcFirstLastPara="1" rIns="91425" wrap="square" tIns="45700">
            <a:normAutofit/>
          </a:bodyPr>
          <a:lstStyle/>
          <a:p>
            <a:pPr indent="-228600" lvl="0" marL="457200" rtl="0" algn="ctr">
              <a:lnSpc>
                <a:spcPct val="90000"/>
              </a:lnSpc>
              <a:spcBef>
                <a:spcPts val="1000"/>
              </a:spcBef>
              <a:spcAft>
                <a:spcPts val="0"/>
              </a:spcAft>
              <a:buSzPts val="2400"/>
              <a:buNone/>
            </a:pPr>
            <a:r>
              <a:rPr lang="pl-PL" u="sng"/>
              <a:t>Students’ assessment </a:t>
            </a:r>
            <a:endParaRPr u="sng"/>
          </a:p>
        </p:txBody>
      </p:sp>
      <p:sp>
        <p:nvSpPr>
          <p:cNvPr id="180" name="Google Shape;180;p38"/>
          <p:cNvSpPr txBox="1"/>
          <p:nvPr>
            <p:ph idx="4" type="body"/>
          </p:nvPr>
        </p:nvSpPr>
        <p:spPr>
          <a:xfrm>
            <a:off x="6500237" y="2471072"/>
            <a:ext cx="5183188" cy="3684588"/>
          </a:xfrm>
          <a:prstGeom prst="rect">
            <a:avLst/>
          </a:prstGeom>
          <a:noFill/>
          <a:ln>
            <a:noFill/>
          </a:ln>
        </p:spPr>
        <p:txBody>
          <a:bodyPr anchorCtr="0" anchor="t" bIns="45700" lIns="91425" spcFirstLastPara="1" rIns="91425" wrap="square" tIns="45700">
            <a:normAutofit lnSpcReduction="10000"/>
          </a:bodyPr>
          <a:lstStyle/>
          <a:p>
            <a:pPr indent="-342900" lvl="0" marL="457200" rtl="0" algn="just">
              <a:lnSpc>
                <a:spcPct val="90000"/>
              </a:lnSpc>
              <a:spcBef>
                <a:spcPts val="1000"/>
              </a:spcBef>
              <a:spcAft>
                <a:spcPts val="0"/>
              </a:spcAft>
              <a:buSzPts val="1800"/>
              <a:buFont typeface="Courier New"/>
              <a:buChar char="o"/>
            </a:pPr>
            <a:r>
              <a:rPr lang="pl-PL" sz="2400"/>
              <a:t>When the evaluating group of the learning process is students themselves. </a:t>
            </a:r>
            <a:endParaRPr/>
          </a:p>
          <a:p>
            <a:pPr indent="-342900" lvl="0" marL="457200" rtl="0" algn="just">
              <a:lnSpc>
                <a:spcPct val="90000"/>
              </a:lnSpc>
              <a:spcBef>
                <a:spcPts val="1000"/>
              </a:spcBef>
              <a:spcAft>
                <a:spcPts val="0"/>
              </a:spcAft>
              <a:buSzPts val="1800"/>
              <a:buFont typeface="Courier New"/>
              <a:buChar char="o"/>
            </a:pPr>
            <a:r>
              <a:rPr lang="pl-PL" sz="2400"/>
              <a:t>This type of assessment is mainly linked with student-based learning and transformative learning methodology. </a:t>
            </a:r>
            <a:endParaRPr/>
          </a:p>
          <a:p>
            <a:pPr indent="0" lvl="0" marL="114300" rtl="0" algn="just">
              <a:lnSpc>
                <a:spcPct val="90000"/>
              </a:lnSpc>
              <a:spcBef>
                <a:spcPts val="1000"/>
              </a:spcBef>
              <a:spcAft>
                <a:spcPts val="0"/>
              </a:spcAft>
              <a:buSzPts val="1800"/>
              <a:buNone/>
            </a:pPr>
            <a:r>
              <a:rPr b="1" lang="pl-PL" sz="2400" u="sng"/>
              <a:t>Indicative </a:t>
            </a:r>
            <a:endParaRPr/>
          </a:p>
          <a:p>
            <a:pPr indent="0" lvl="0" marL="114300" rtl="0" algn="just">
              <a:lnSpc>
                <a:spcPct val="90000"/>
              </a:lnSpc>
              <a:spcBef>
                <a:spcPts val="1000"/>
              </a:spcBef>
              <a:spcAft>
                <a:spcPts val="0"/>
              </a:spcAft>
              <a:buSzPts val="1800"/>
              <a:buNone/>
            </a:pPr>
            <a:r>
              <a:rPr lang="pl-PL" sz="2400"/>
              <a:t>Self assessment  // Co-assessment // Group assessment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9"/>
          <p:cNvSpPr txBox="1"/>
          <p:nvPr>
            <p:ph type="title"/>
          </p:nvPr>
        </p:nvSpPr>
        <p:spPr>
          <a:xfrm>
            <a:off x="838200" y="757165"/>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sz="4000"/>
              <a:t>Student Self-assessment</a:t>
            </a:r>
            <a:endParaRPr sz="4000"/>
          </a:p>
        </p:txBody>
      </p:sp>
      <p:pic>
        <p:nvPicPr>
          <p:cNvPr descr="A person holding a tablet&#10;&#10;Description automatically generated" id="186" name="Google Shape;186;p39"/>
          <p:cNvPicPr preferRelativeResize="0"/>
          <p:nvPr/>
        </p:nvPicPr>
        <p:blipFill rotWithShape="1">
          <a:blip r:embed="rId3">
            <a:alphaModFix/>
          </a:blip>
          <a:srcRect b="0" l="0" r="0" t="0"/>
          <a:stretch/>
        </p:blipFill>
        <p:spPr>
          <a:xfrm>
            <a:off x="6935822" y="-70253"/>
            <a:ext cx="4893012" cy="8698688"/>
          </a:xfrm>
          <a:prstGeom prst="rect">
            <a:avLst/>
          </a:prstGeom>
          <a:noFill/>
          <a:ln>
            <a:noFill/>
          </a:ln>
        </p:spPr>
      </p:pic>
      <p:sp>
        <p:nvSpPr>
          <p:cNvPr id="187" name="Google Shape;187;p39"/>
          <p:cNvSpPr txBox="1"/>
          <p:nvPr>
            <p:ph idx="1" type="body"/>
          </p:nvPr>
        </p:nvSpPr>
        <p:spPr>
          <a:xfrm>
            <a:off x="838200" y="1825625"/>
            <a:ext cx="5257800" cy="399763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pl-PL"/>
              <a:t>Self-assessment mainly refers to the method of evaluation &amp; pedagogical process where the learner </a:t>
            </a:r>
            <a:r>
              <a:rPr lang="pl-PL">
                <a:solidFill>
                  <a:srgbClr val="54A838"/>
                </a:solidFill>
              </a:rPr>
              <a:t>1)participates in the learning process actively</a:t>
            </a:r>
            <a:r>
              <a:rPr lang="pl-PL"/>
              <a:t>, </a:t>
            </a:r>
            <a:r>
              <a:rPr lang="pl-PL">
                <a:solidFill>
                  <a:schemeClr val="accent6"/>
                </a:solidFill>
              </a:rPr>
              <a:t>2)tries to make sense </a:t>
            </a:r>
            <a:r>
              <a:rPr lang="pl-PL"/>
              <a:t>and </a:t>
            </a:r>
            <a:r>
              <a:rPr lang="pl-PL">
                <a:solidFill>
                  <a:srgbClr val="546321"/>
                </a:solidFill>
              </a:rPr>
              <a:t>3)judges the outcomes of their learning process. </a:t>
            </a:r>
            <a:endParaRPr>
              <a:solidFill>
                <a:srgbClr val="54632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0"/>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Peer Assessment &amp; Co-assessment </a:t>
            </a:r>
            <a:endParaRPr/>
          </a:p>
        </p:txBody>
      </p:sp>
      <p:grpSp>
        <p:nvGrpSpPr>
          <p:cNvPr id="193" name="Google Shape;193;p40"/>
          <p:cNvGrpSpPr/>
          <p:nvPr/>
        </p:nvGrpSpPr>
        <p:grpSpPr>
          <a:xfrm>
            <a:off x="623039" y="1954133"/>
            <a:ext cx="10724410" cy="3862209"/>
            <a:chOff x="-208811" y="-252998"/>
            <a:chExt cx="10724410" cy="3862209"/>
          </a:xfrm>
        </p:grpSpPr>
        <p:sp>
          <p:nvSpPr>
            <p:cNvPr id="194" name="Google Shape;194;p40"/>
            <p:cNvSpPr/>
            <p:nvPr/>
          </p:nvSpPr>
          <p:spPr>
            <a:xfrm>
              <a:off x="-208811" y="-252998"/>
              <a:ext cx="4505585" cy="2861046"/>
            </a:xfrm>
            <a:prstGeom prst="roundRect">
              <a:avLst>
                <a:gd fmla="val 10000" name="adj"/>
              </a:avLst>
            </a:prstGeom>
            <a:solidFill>
              <a:srgbClr val="0767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40"/>
            <p:cNvSpPr/>
            <p:nvPr/>
          </p:nvSpPr>
          <p:spPr>
            <a:xfrm>
              <a:off x="291808" y="222590"/>
              <a:ext cx="4505585" cy="2861046"/>
            </a:xfrm>
            <a:prstGeom prst="roundRect">
              <a:avLst>
                <a:gd fmla="val 10000" name="adj"/>
              </a:avLst>
            </a:prstGeom>
            <a:solidFill>
              <a:schemeClr val="lt1">
                <a:alpha val="89411"/>
              </a:schemeClr>
            </a:solidFill>
            <a:ln cap="flat" cmpd="sng" w="25400">
              <a:solidFill>
                <a:srgbClr val="38702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40"/>
            <p:cNvSpPr txBox="1"/>
            <p:nvPr/>
          </p:nvSpPr>
          <p:spPr>
            <a:xfrm>
              <a:off x="375605" y="306387"/>
              <a:ext cx="4337991" cy="2693452"/>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pl-PL" sz="2100" u="none" cap="none" strike="noStrike">
                  <a:solidFill>
                    <a:srgbClr val="0B9B74"/>
                  </a:solidFill>
                  <a:latin typeface="Arial"/>
                  <a:ea typeface="Arial"/>
                  <a:cs typeface="Arial"/>
                  <a:sym typeface="Arial"/>
                </a:rPr>
                <a:t>Peer Assessment </a:t>
              </a:r>
              <a:r>
                <a:rPr b="0" i="0" lang="pl-PL" sz="2100" u="none" cap="none" strike="noStrike">
                  <a:solidFill>
                    <a:srgbClr val="000000"/>
                  </a:solidFill>
                  <a:latin typeface="Arial"/>
                  <a:ea typeface="Arial"/>
                  <a:cs typeface="Arial"/>
                  <a:sym typeface="Arial"/>
                </a:rPr>
                <a:t>refers to the method of evaluation in which a group of individuals (at least 2) rate each other. Peer assessment helps the students to be responsible, and to get insight in the criteria that determine the learning progress.  </a:t>
              </a:r>
              <a:endParaRPr b="0" i="0" sz="1400" u="none" cap="none" strike="noStrike">
                <a:solidFill>
                  <a:srgbClr val="000000"/>
                </a:solidFill>
                <a:latin typeface="Arial"/>
                <a:ea typeface="Arial"/>
                <a:cs typeface="Arial"/>
                <a:sym typeface="Arial"/>
              </a:endParaRPr>
            </a:p>
          </p:txBody>
        </p:sp>
        <p:sp>
          <p:nvSpPr>
            <p:cNvPr id="197" name="Google Shape;197;p40"/>
            <p:cNvSpPr/>
            <p:nvPr/>
          </p:nvSpPr>
          <p:spPr>
            <a:xfrm>
              <a:off x="5509393" y="272575"/>
              <a:ext cx="4505585" cy="2861046"/>
            </a:xfrm>
            <a:prstGeom prst="roundRect">
              <a:avLst>
                <a:gd fmla="val 10000" name="adj"/>
              </a:avLst>
            </a:prstGeom>
            <a:solidFill>
              <a:srgbClr val="CAE9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40"/>
            <p:cNvSpPr/>
            <p:nvPr/>
          </p:nvSpPr>
          <p:spPr>
            <a:xfrm>
              <a:off x="6010014" y="748165"/>
              <a:ext cx="4505585" cy="2861046"/>
            </a:xfrm>
            <a:prstGeom prst="roundRect">
              <a:avLst>
                <a:gd fmla="val 10000" name="adj"/>
              </a:avLst>
            </a:prstGeom>
            <a:solidFill>
              <a:schemeClr val="lt1">
                <a:alpha val="89411"/>
              </a:schemeClr>
            </a:solidFill>
            <a:ln cap="flat" cmpd="sng" w="25400">
              <a:solidFill>
                <a:srgbClr val="38702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40"/>
            <p:cNvSpPr txBox="1"/>
            <p:nvPr/>
          </p:nvSpPr>
          <p:spPr>
            <a:xfrm>
              <a:off x="6093811" y="831962"/>
              <a:ext cx="4337991" cy="2693452"/>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pl-PL" sz="2100" u="none" cap="none" strike="noStrike">
                  <a:solidFill>
                    <a:schemeClr val="accent6"/>
                  </a:solidFill>
                  <a:latin typeface="Arial"/>
                  <a:ea typeface="Arial"/>
                  <a:cs typeface="Arial"/>
                  <a:sym typeface="Arial"/>
                </a:rPr>
                <a:t>Co-assessment </a:t>
              </a:r>
              <a:r>
                <a:rPr b="0" i="0" lang="pl-PL" sz="2100" u="none" cap="none" strike="noStrike">
                  <a:solidFill>
                    <a:srgbClr val="000000"/>
                  </a:solidFill>
                  <a:latin typeface="Arial"/>
                  <a:ea typeface="Arial"/>
                  <a:cs typeface="Arial"/>
                  <a:sym typeface="Arial"/>
                </a:rPr>
                <a:t>or collaborative assessment, is a method of evaluation in which both learners and educators participate in the assessment. It is not necessary for the student to rate themselves, but mainly to participate in the process, making a common sense with the educator.</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1"/>
          <p:cNvSpPr txBox="1"/>
          <p:nvPr>
            <p:ph type="title"/>
          </p:nvPr>
        </p:nvSpPr>
        <p:spPr>
          <a:xfrm>
            <a:off x="660903" y="914986"/>
            <a:ext cx="10769097" cy="113373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45454"/>
              <a:buNone/>
            </a:pPr>
            <a:r>
              <a:rPr lang="pl-PL"/>
              <a:t>3/Categorization based on the evaluating outcome</a:t>
            </a:r>
            <a:endParaRPr/>
          </a:p>
        </p:txBody>
      </p:sp>
      <p:sp>
        <p:nvSpPr>
          <p:cNvPr id="205" name="Google Shape;205;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228600" lvl="0" marL="457200" rtl="0" algn="ctr">
              <a:lnSpc>
                <a:spcPct val="90000"/>
              </a:lnSpc>
              <a:spcBef>
                <a:spcPts val="1000"/>
              </a:spcBef>
              <a:spcAft>
                <a:spcPts val="0"/>
              </a:spcAft>
              <a:buSzPts val="2400"/>
              <a:buNone/>
            </a:pPr>
            <a:r>
              <a:rPr lang="pl-PL" u="sng"/>
              <a:t>Knowledge assessment</a:t>
            </a:r>
            <a:endParaRPr u="sng"/>
          </a:p>
        </p:txBody>
      </p:sp>
      <p:sp>
        <p:nvSpPr>
          <p:cNvPr id="206" name="Google Shape;206;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t/>
            </a:r>
            <a:endParaRPr b="0" i="0">
              <a:solidFill>
                <a:srgbClr val="202124"/>
              </a:solidFill>
              <a:highlight>
                <a:srgbClr val="FFFFFF"/>
              </a:highlight>
              <a:latin typeface="Arial"/>
              <a:ea typeface="Arial"/>
              <a:cs typeface="Arial"/>
              <a:sym typeface="Arial"/>
            </a:endParaRPr>
          </a:p>
          <a:p>
            <a:pPr indent="0" lvl="0" marL="114300" rtl="0" algn="ctr">
              <a:lnSpc>
                <a:spcPct val="90000"/>
              </a:lnSpc>
              <a:spcBef>
                <a:spcPts val="1000"/>
              </a:spcBef>
              <a:spcAft>
                <a:spcPts val="0"/>
              </a:spcAft>
              <a:buSzPts val="1800"/>
              <a:buNone/>
            </a:pPr>
            <a:r>
              <a:rPr b="0" i="0" lang="pl-PL">
                <a:solidFill>
                  <a:srgbClr val="202124"/>
                </a:solidFill>
                <a:highlight>
                  <a:srgbClr val="FFFFFF"/>
                </a:highlight>
                <a:latin typeface="Arial"/>
                <a:ea typeface="Arial"/>
                <a:cs typeface="Arial"/>
                <a:sym typeface="Arial"/>
              </a:rPr>
              <a:t>Evaluates the knowledge which is measured against a standard knowledge base.</a:t>
            </a:r>
            <a:endParaRPr/>
          </a:p>
        </p:txBody>
      </p:sp>
      <p:sp>
        <p:nvSpPr>
          <p:cNvPr id="207" name="Google Shape;207;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p>
            <a:pPr indent="-228600" lvl="0" marL="457200" rtl="0" algn="ctr">
              <a:lnSpc>
                <a:spcPct val="90000"/>
              </a:lnSpc>
              <a:spcBef>
                <a:spcPts val="1000"/>
              </a:spcBef>
              <a:spcAft>
                <a:spcPts val="0"/>
              </a:spcAft>
              <a:buSzPts val="2400"/>
              <a:buNone/>
            </a:pPr>
            <a:r>
              <a:rPr lang="pl-PL" u="sng"/>
              <a:t>Competence assessment</a:t>
            </a:r>
            <a:endParaRPr u="sng"/>
          </a:p>
        </p:txBody>
      </p:sp>
      <p:sp>
        <p:nvSpPr>
          <p:cNvPr id="208" name="Google Shape;208;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t/>
            </a:r>
            <a:endParaRPr>
              <a:solidFill>
                <a:srgbClr val="202124"/>
              </a:solidFill>
              <a:highlight>
                <a:srgbClr val="FFFFFF"/>
              </a:highlight>
              <a:latin typeface="Arial"/>
              <a:ea typeface="Arial"/>
              <a:cs typeface="Arial"/>
              <a:sym typeface="Arial"/>
            </a:endParaRPr>
          </a:p>
          <a:p>
            <a:pPr indent="0" lvl="0" marL="114300" rtl="0" algn="ctr">
              <a:lnSpc>
                <a:spcPct val="90000"/>
              </a:lnSpc>
              <a:spcBef>
                <a:spcPts val="1000"/>
              </a:spcBef>
              <a:spcAft>
                <a:spcPts val="0"/>
              </a:spcAft>
              <a:buSzPts val="1800"/>
              <a:buNone/>
            </a:pPr>
            <a:r>
              <a:rPr lang="pl-PL">
                <a:solidFill>
                  <a:srgbClr val="202124"/>
                </a:solidFill>
                <a:highlight>
                  <a:srgbClr val="FFFFFF"/>
                </a:highlight>
                <a:latin typeface="Arial"/>
                <a:ea typeface="Arial"/>
                <a:cs typeface="Arial"/>
                <a:sym typeface="Arial"/>
              </a:rPr>
              <a:t>E</a:t>
            </a:r>
            <a:r>
              <a:rPr b="0" i="0" lang="pl-PL">
                <a:solidFill>
                  <a:srgbClr val="202124"/>
                </a:solidFill>
                <a:highlight>
                  <a:srgbClr val="FFFFFF"/>
                </a:highlight>
                <a:latin typeface="Arial"/>
                <a:ea typeface="Arial"/>
                <a:cs typeface="Arial"/>
                <a:sym typeface="Arial"/>
              </a:rPr>
              <a:t>valuates how competent the individual is in applying that knowledge, and skills.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txBox="1"/>
          <p:nvPr>
            <p:ph type="title"/>
          </p:nvPr>
        </p:nvSpPr>
        <p:spPr>
          <a:xfrm>
            <a:off x="838200" y="742112"/>
            <a:ext cx="10515600" cy="100822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pl-PL"/>
            </a:br>
            <a:r>
              <a:rPr b="1" lang="pl-PL"/>
              <a:t>Substantive content</a:t>
            </a:r>
            <a:endParaRPr/>
          </a:p>
        </p:txBody>
      </p:sp>
      <p:sp>
        <p:nvSpPr>
          <p:cNvPr id="64" name="Google Shape;64;p3"/>
          <p:cNvSpPr txBox="1"/>
          <p:nvPr>
            <p:ph idx="1" type="body"/>
          </p:nvPr>
        </p:nvSpPr>
        <p:spPr>
          <a:xfrm>
            <a:off x="838200" y="1553481"/>
            <a:ext cx="10515600" cy="2867689"/>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17646"/>
              <a:buNone/>
            </a:pPr>
            <a:r>
              <a:t/>
            </a:r>
            <a:endParaRPr/>
          </a:p>
          <a:p>
            <a:pPr indent="-514350" lvl="0" marL="514350" rtl="0" algn="l">
              <a:lnSpc>
                <a:spcPct val="90000"/>
              </a:lnSpc>
              <a:spcBef>
                <a:spcPts val="1000"/>
              </a:spcBef>
              <a:spcAft>
                <a:spcPts val="0"/>
              </a:spcAft>
              <a:buClr>
                <a:schemeClr val="dk1"/>
              </a:buClr>
              <a:buSzPct val="117646"/>
              <a:buFont typeface="Calibri"/>
              <a:buAutoNum type="arabicPeriod"/>
            </a:pPr>
            <a:r>
              <a:rPr lang="pl-PL"/>
              <a:t>Objectives</a:t>
            </a:r>
            <a:endParaRPr/>
          </a:p>
          <a:p>
            <a:pPr indent="-514350" lvl="0" marL="514350" rtl="0" algn="l">
              <a:lnSpc>
                <a:spcPct val="90000"/>
              </a:lnSpc>
              <a:spcBef>
                <a:spcPts val="1000"/>
              </a:spcBef>
              <a:spcAft>
                <a:spcPts val="0"/>
              </a:spcAft>
              <a:buClr>
                <a:schemeClr val="dk1"/>
              </a:buClr>
              <a:buSzPct val="117646"/>
              <a:buFont typeface="Calibri"/>
              <a:buAutoNum type="arabicPeriod"/>
            </a:pPr>
            <a:r>
              <a:rPr lang="pl-PL"/>
              <a:t>Glossary – Theoretical background </a:t>
            </a:r>
            <a:endParaRPr/>
          </a:p>
          <a:p>
            <a:pPr indent="-514350" lvl="0" marL="514350" rtl="0" algn="l">
              <a:lnSpc>
                <a:spcPct val="90000"/>
              </a:lnSpc>
              <a:spcBef>
                <a:spcPts val="1000"/>
              </a:spcBef>
              <a:spcAft>
                <a:spcPts val="0"/>
              </a:spcAft>
              <a:buClr>
                <a:schemeClr val="dk1"/>
              </a:buClr>
              <a:buSzPct val="117646"/>
              <a:buFont typeface="Calibri"/>
              <a:buAutoNum type="arabicPeriod"/>
            </a:pPr>
            <a:r>
              <a:rPr lang="pl-PL"/>
              <a:t>Teaching materials </a:t>
            </a:r>
            <a:endParaRPr/>
          </a:p>
          <a:p>
            <a:pPr indent="-514350" lvl="0" marL="514350" rtl="0" algn="l">
              <a:lnSpc>
                <a:spcPct val="90000"/>
              </a:lnSpc>
              <a:spcBef>
                <a:spcPts val="1000"/>
              </a:spcBef>
              <a:spcAft>
                <a:spcPts val="0"/>
              </a:spcAft>
              <a:buClr>
                <a:schemeClr val="dk1"/>
              </a:buClr>
              <a:buSzPct val="117646"/>
              <a:buFont typeface="Calibri"/>
              <a:buAutoNum type="arabicPeriod"/>
            </a:pPr>
            <a:r>
              <a:rPr lang="pl-PL"/>
              <a:t>Additional materials and resources</a:t>
            </a:r>
            <a:endParaRPr/>
          </a:p>
          <a:p>
            <a:pPr indent="-514350" lvl="0" marL="514350" rtl="0" algn="l">
              <a:lnSpc>
                <a:spcPct val="90000"/>
              </a:lnSpc>
              <a:spcBef>
                <a:spcPts val="1000"/>
              </a:spcBef>
              <a:spcAft>
                <a:spcPts val="0"/>
              </a:spcAft>
              <a:buClr>
                <a:schemeClr val="dk1"/>
              </a:buClr>
              <a:buSzPct val="117646"/>
              <a:buFont typeface="Calibri"/>
              <a:buAutoNum type="arabicPeriod"/>
            </a:pPr>
            <a:r>
              <a:rPr lang="pl-PL"/>
              <a:t> Case study </a:t>
            </a:r>
            <a:endParaRPr/>
          </a:p>
          <a:p>
            <a:pPr indent="-514350" lvl="0" marL="514350" rtl="0" algn="l">
              <a:lnSpc>
                <a:spcPct val="90000"/>
              </a:lnSpc>
              <a:spcBef>
                <a:spcPts val="1000"/>
              </a:spcBef>
              <a:spcAft>
                <a:spcPts val="0"/>
              </a:spcAft>
              <a:buClr>
                <a:schemeClr val="dk1"/>
              </a:buClr>
              <a:buSzPct val="117646"/>
              <a:buFont typeface="Calibri"/>
              <a:buAutoNum type="arabicPeriod"/>
            </a:pPr>
            <a:r>
              <a:rPr lang="pl-PL"/>
              <a:t>List of references</a:t>
            </a:r>
            <a:endParaRPr/>
          </a:p>
          <a:p>
            <a:pPr indent="-336550" lvl="0" marL="514350" rtl="0" algn="l">
              <a:lnSpc>
                <a:spcPct val="90000"/>
              </a:lnSpc>
              <a:spcBef>
                <a:spcPts val="1000"/>
              </a:spcBef>
              <a:spcAft>
                <a:spcPts val="0"/>
              </a:spcAft>
              <a:buClr>
                <a:schemeClr val="dk1"/>
              </a:buClr>
              <a:buSzPct val="117646"/>
              <a:buFont typeface="Calibri"/>
              <a:buNone/>
            </a:pPr>
            <a:r>
              <a:t/>
            </a:r>
            <a:endParaRPr/>
          </a:p>
          <a:p>
            <a:pPr indent="-336550" lvl="0" marL="514350" rtl="0" algn="l">
              <a:lnSpc>
                <a:spcPct val="90000"/>
              </a:lnSpc>
              <a:spcBef>
                <a:spcPts val="1000"/>
              </a:spcBef>
              <a:spcAft>
                <a:spcPts val="0"/>
              </a:spcAft>
              <a:buClr>
                <a:schemeClr val="dk1"/>
              </a:buClr>
              <a:buSzPct val="117646"/>
              <a:buFont typeface="Calibri"/>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8"/>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sz="4000"/>
              <a:t>Competence assessment </a:t>
            </a:r>
            <a:endParaRPr sz="4000"/>
          </a:p>
        </p:txBody>
      </p:sp>
      <p:grpSp>
        <p:nvGrpSpPr>
          <p:cNvPr id="214" name="Google Shape;214;p8"/>
          <p:cNvGrpSpPr/>
          <p:nvPr/>
        </p:nvGrpSpPr>
        <p:grpSpPr>
          <a:xfrm>
            <a:off x="1231704" y="2165724"/>
            <a:ext cx="9761140" cy="3142253"/>
            <a:chOff x="399854" y="600618"/>
            <a:chExt cx="9761140" cy="3142253"/>
          </a:xfrm>
        </p:grpSpPr>
        <p:sp>
          <p:nvSpPr>
            <p:cNvPr id="215" name="Google Shape;215;p8"/>
            <p:cNvSpPr/>
            <p:nvPr/>
          </p:nvSpPr>
          <p:spPr>
            <a:xfrm>
              <a:off x="1212569" y="600618"/>
              <a:ext cx="1300252" cy="1300252"/>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8"/>
            <p:cNvSpPr/>
            <p:nvPr/>
          </p:nvSpPr>
          <p:spPr>
            <a:xfrm>
              <a:off x="399854" y="2364746"/>
              <a:ext cx="2889450" cy="13781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8"/>
            <p:cNvSpPr txBox="1"/>
            <p:nvPr/>
          </p:nvSpPr>
          <p:spPr>
            <a:xfrm>
              <a:off x="399854" y="2364746"/>
              <a:ext cx="2889450" cy="1378125"/>
            </a:xfrm>
            <a:prstGeom prst="rect">
              <a:avLst/>
            </a:prstGeom>
            <a:noFill/>
            <a:ln>
              <a:noFill/>
            </a:ln>
          </p:spPr>
          <p:txBody>
            <a:bodyPr anchorCtr="0" anchor="t" bIns="0" lIns="0" spcFirstLastPara="1" rIns="0" wrap="square" tIns="0">
              <a:noAutofit/>
            </a:bodyPr>
            <a:lstStyle/>
            <a:p>
              <a:pPr indent="0" lvl="0" marL="0" marR="0" rtl="0" algn="just">
                <a:lnSpc>
                  <a:spcPct val="90000"/>
                </a:lnSpc>
                <a:spcBef>
                  <a:spcPts val="0"/>
                </a:spcBef>
                <a:spcAft>
                  <a:spcPts val="0"/>
                </a:spcAft>
                <a:buClr>
                  <a:srgbClr val="000000"/>
                </a:buClr>
                <a:buSzPts val="1400"/>
                <a:buFont typeface="Arial"/>
                <a:buNone/>
              </a:pPr>
              <a:r>
                <a:rPr b="0" i="0" lang="pl-PL" sz="1400" u="none" cap="none" strike="noStrike">
                  <a:solidFill>
                    <a:srgbClr val="000000"/>
                  </a:solidFill>
                  <a:latin typeface="Calibri"/>
                  <a:ea typeface="Calibri"/>
                  <a:cs typeface="Calibri"/>
                  <a:sym typeface="Calibri"/>
                </a:rPr>
                <a:t>Competencies are “</a:t>
              </a:r>
              <a:r>
                <a:rPr b="1" i="0" lang="pl-PL" sz="1400" u="none" cap="none" strike="noStrike">
                  <a:solidFill>
                    <a:srgbClr val="000000"/>
                  </a:solidFill>
                  <a:latin typeface="Calibri"/>
                  <a:ea typeface="Calibri"/>
                  <a:cs typeface="Calibri"/>
                  <a:sym typeface="Calibri"/>
                </a:rPr>
                <a:t>context-specific cognitive dispositions</a:t>
              </a:r>
              <a:r>
                <a:rPr b="0" i="0" lang="pl-PL" sz="1400" u="none" cap="none" strike="noStrike">
                  <a:solidFill>
                    <a:srgbClr val="000000"/>
                  </a:solidFill>
                  <a:latin typeface="Calibri"/>
                  <a:ea typeface="Calibri"/>
                  <a:cs typeface="Calibri"/>
                  <a:sym typeface="Calibri"/>
                </a:rPr>
                <a:t>” that differ from constructs such as “</a:t>
              </a:r>
              <a:r>
                <a:rPr b="1" i="0" lang="pl-PL" sz="1400" u="none" cap="none" strike="noStrike">
                  <a:solidFill>
                    <a:srgbClr val="000000"/>
                  </a:solidFill>
                  <a:latin typeface="Calibri"/>
                  <a:ea typeface="Calibri"/>
                  <a:cs typeface="Calibri"/>
                  <a:sym typeface="Calibri"/>
                </a:rPr>
                <a:t>intelligence</a:t>
              </a:r>
              <a:r>
                <a:rPr b="0" i="0" lang="pl-PL" sz="1400" u="none" cap="none" strike="noStrike">
                  <a:solidFill>
                    <a:srgbClr val="000000"/>
                  </a:solidFill>
                  <a:latin typeface="Calibri"/>
                  <a:ea typeface="Calibri"/>
                  <a:cs typeface="Calibri"/>
                  <a:sym typeface="Calibri"/>
                </a:rPr>
                <a:t>” or “</a:t>
              </a:r>
              <a:r>
                <a:rPr b="1" i="0" lang="pl-PL" sz="1400" u="none" cap="none" strike="noStrike">
                  <a:solidFill>
                    <a:srgbClr val="000000"/>
                  </a:solidFill>
                  <a:latin typeface="Calibri"/>
                  <a:ea typeface="Calibri"/>
                  <a:cs typeface="Calibri"/>
                  <a:sym typeface="Calibri"/>
                </a:rPr>
                <a:t>mental growth</a:t>
              </a:r>
              <a:r>
                <a:rPr b="0" i="0" lang="pl-PL"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218" name="Google Shape;218;p8"/>
            <p:cNvSpPr/>
            <p:nvPr/>
          </p:nvSpPr>
          <p:spPr>
            <a:xfrm>
              <a:off x="4607673" y="600618"/>
              <a:ext cx="1300252" cy="1300252"/>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8"/>
            <p:cNvSpPr/>
            <p:nvPr/>
          </p:nvSpPr>
          <p:spPr>
            <a:xfrm>
              <a:off x="3819431" y="2328529"/>
              <a:ext cx="2889450" cy="13781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8"/>
            <p:cNvSpPr txBox="1"/>
            <p:nvPr/>
          </p:nvSpPr>
          <p:spPr>
            <a:xfrm>
              <a:off x="3819431" y="2328529"/>
              <a:ext cx="2889450" cy="1378125"/>
            </a:xfrm>
            <a:prstGeom prst="rect">
              <a:avLst/>
            </a:prstGeom>
            <a:noFill/>
            <a:ln>
              <a:noFill/>
            </a:ln>
          </p:spPr>
          <p:txBody>
            <a:bodyPr anchorCtr="0" anchor="t" bIns="0" lIns="0" spcFirstLastPara="1" rIns="0" wrap="square" tIns="0">
              <a:noAutofit/>
            </a:bodyPr>
            <a:lstStyle/>
            <a:p>
              <a:pPr indent="0" lvl="0" marL="0" marR="0" rtl="0" algn="just">
                <a:lnSpc>
                  <a:spcPct val="90000"/>
                </a:lnSpc>
                <a:spcBef>
                  <a:spcPts val="0"/>
                </a:spcBef>
                <a:spcAft>
                  <a:spcPts val="0"/>
                </a:spcAft>
                <a:buClr>
                  <a:srgbClr val="000000"/>
                </a:buClr>
                <a:buSzPts val="1400"/>
                <a:buFont typeface="Arial"/>
                <a:buNone/>
              </a:pPr>
              <a:r>
                <a:rPr b="0" i="0" lang="pl-PL" sz="1400" u="none" cap="none" strike="noStrike">
                  <a:solidFill>
                    <a:srgbClr val="000000"/>
                  </a:solidFill>
                  <a:latin typeface="Calibri"/>
                  <a:ea typeface="Calibri"/>
                  <a:cs typeface="Calibri"/>
                  <a:sym typeface="Calibri"/>
                </a:rPr>
                <a:t>Competencies refer to the ability of a </a:t>
              </a:r>
              <a:r>
                <a:rPr b="1" i="0" lang="pl-PL" sz="1400" u="none" cap="none" strike="noStrike">
                  <a:solidFill>
                    <a:srgbClr val="000000"/>
                  </a:solidFill>
                  <a:latin typeface="Calibri"/>
                  <a:ea typeface="Calibri"/>
                  <a:cs typeface="Calibri"/>
                  <a:sym typeface="Calibri"/>
                </a:rPr>
                <a:t>person to advance a set of specific challenges </a:t>
              </a:r>
              <a:r>
                <a:rPr b="0" i="0" lang="pl-PL" sz="1400" u="none" cap="none" strike="noStrike">
                  <a:solidFill>
                    <a:srgbClr val="000000"/>
                  </a:solidFill>
                  <a:latin typeface="Calibri"/>
                  <a:ea typeface="Calibri"/>
                  <a:cs typeface="Calibri"/>
                  <a:sym typeface="Calibri"/>
                </a:rPr>
                <a:t>in specific situations in specific domains, where intelligence relates to a set of skills or/and mental abilities, and attitudes that can be used to resolve and master challenges. </a:t>
              </a:r>
              <a:endParaRPr b="0" i="0" sz="1400" u="none" cap="none" strike="noStrike">
                <a:solidFill>
                  <a:srgbClr val="000000"/>
                </a:solidFill>
                <a:latin typeface="Calibri"/>
                <a:ea typeface="Calibri"/>
                <a:cs typeface="Calibri"/>
                <a:sym typeface="Calibri"/>
              </a:endParaRPr>
            </a:p>
          </p:txBody>
        </p:sp>
        <p:sp>
          <p:nvSpPr>
            <p:cNvPr id="221" name="Google Shape;221;p8"/>
            <p:cNvSpPr/>
            <p:nvPr/>
          </p:nvSpPr>
          <p:spPr>
            <a:xfrm>
              <a:off x="8002777" y="600618"/>
              <a:ext cx="1300252" cy="1300252"/>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8"/>
            <p:cNvSpPr/>
            <p:nvPr/>
          </p:nvSpPr>
          <p:spPr>
            <a:xfrm>
              <a:off x="7271544" y="2301366"/>
              <a:ext cx="2889450" cy="13781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8"/>
            <p:cNvSpPr txBox="1"/>
            <p:nvPr/>
          </p:nvSpPr>
          <p:spPr>
            <a:xfrm>
              <a:off x="7271544" y="2301366"/>
              <a:ext cx="2889450" cy="1378125"/>
            </a:xfrm>
            <a:prstGeom prst="rect">
              <a:avLst/>
            </a:prstGeom>
            <a:noFill/>
            <a:ln>
              <a:noFill/>
            </a:ln>
          </p:spPr>
          <p:txBody>
            <a:bodyPr anchorCtr="0" anchor="t" bIns="0" lIns="0" spcFirstLastPara="1" rIns="0" wrap="square" tIns="0">
              <a:noAutofit/>
            </a:bodyPr>
            <a:lstStyle/>
            <a:p>
              <a:pPr indent="0" lvl="0" marL="0" marR="0" rtl="0" algn="just">
                <a:lnSpc>
                  <a:spcPct val="90000"/>
                </a:lnSpc>
                <a:spcBef>
                  <a:spcPts val="0"/>
                </a:spcBef>
                <a:spcAft>
                  <a:spcPts val="0"/>
                </a:spcAft>
                <a:buClr>
                  <a:srgbClr val="000000"/>
                </a:buClr>
                <a:buSzPts val="1400"/>
                <a:buFont typeface="Arial"/>
                <a:buNone/>
              </a:pPr>
              <a:r>
                <a:rPr b="0" i="0" lang="pl-PL" sz="1400" u="none" cap="none" strike="noStrike">
                  <a:solidFill>
                    <a:srgbClr val="000000"/>
                  </a:solidFill>
                  <a:latin typeface="Calibri"/>
                  <a:ea typeface="Calibri"/>
                  <a:cs typeface="Calibri"/>
                  <a:sym typeface="Calibri"/>
                </a:rPr>
                <a:t>According to OECD, the definition of competencies is in line with the way which the term “</a:t>
              </a:r>
              <a:r>
                <a:rPr b="1" i="0" lang="pl-PL" sz="1400" u="none" cap="none" strike="noStrike">
                  <a:solidFill>
                    <a:srgbClr val="000000"/>
                  </a:solidFill>
                  <a:latin typeface="Calibri"/>
                  <a:ea typeface="Calibri"/>
                  <a:cs typeface="Calibri"/>
                  <a:sym typeface="Calibri"/>
                </a:rPr>
                <a:t>competence</a:t>
              </a:r>
              <a:r>
                <a:rPr b="0" i="0" lang="pl-PL" sz="1400" u="none" cap="none" strike="noStrike">
                  <a:solidFill>
                    <a:srgbClr val="000000"/>
                  </a:solidFill>
                  <a:latin typeface="Calibri"/>
                  <a:ea typeface="Calibri"/>
                  <a:cs typeface="Calibri"/>
                  <a:sym typeface="Calibri"/>
                </a:rPr>
                <a:t>” is used in international large-scale assessment studies such as PISA or PIRLS. </a:t>
              </a:r>
              <a:endParaRPr b="0" i="0" sz="1400" u="none" cap="none" strike="noStrike">
                <a:solidFill>
                  <a:srgbClr val="000000"/>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2"/>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Competence assessment </a:t>
            </a:r>
            <a:endParaRPr/>
          </a:p>
        </p:txBody>
      </p:sp>
      <p:grpSp>
        <p:nvGrpSpPr>
          <p:cNvPr id="229" name="Google Shape;229;p42"/>
          <p:cNvGrpSpPr/>
          <p:nvPr/>
        </p:nvGrpSpPr>
        <p:grpSpPr>
          <a:xfrm>
            <a:off x="831850" y="2656003"/>
            <a:ext cx="10515599" cy="2190202"/>
            <a:chOff x="0" y="1081170"/>
            <a:chExt cx="10515599" cy="2190202"/>
          </a:xfrm>
        </p:grpSpPr>
        <p:sp>
          <p:nvSpPr>
            <p:cNvPr id="230" name="Google Shape;230;p42"/>
            <p:cNvSpPr/>
            <p:nvPr/>
          </p:nvSpPr>
          <p:spPr>
            <a:xfrm>
              <a:off x="0" y="1081170"/>
              <a:ext cx="2957512" cy="1878020"/>
            </a:xfrm>
            <a:prstGeom prst="roundRect">
              <a:avLst>
                <a:gd fmla="val 10000" name="adj"/>
              </a:avLst>
            </a:prstGeom>
            <a:solidFill>
              <a:srgbClr val="DBE6B4"/>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2"/>
            <p:cNvSpPr/>
            <p:nvPr/>
          </p:nvSpPr>
          <p:spPr>
            <a:xfrm>
              <a:off x="328612" y="1393352"/>
              <a:ext cx="2957512" cy="1878020"/>
            </a:xfrm>
            <a:prstGeom prst="roundRect">
              <a:avLst>
                <a:gd fmla="val 10000" name="adj"/>
              </a:avLst>
            </a:prstGeom>
            <a:solidFill>
              <a:schemeClr val="lt1">
                <a:alpha val="89411"/>
              </a:schemeClr>
            </a:solidFill>
            <a:ln cap="flat" cmpd="sng" w="9525">
              <a:solidFill>
                <a:srgbClr val="7E95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42"/>
            <p:cNvSpPr txBox="1"/>
            <p:nvPr/>
          </p:nvSpPr>
          <p:spPr>
            <a:xfrm>
              <a:off x="383617" y="1448357"/>
              <a:ext cx="2847502" cy="176801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0" i="0" lang="pl-PL" sz="1400" u="none" cap="none" strike="noStrike">
                  <a:solidFill>
                    <a:srgbClr val="000000"/>
                  </a:solidFill>
                  <a:latin typeface="Arial"/>
                  <a:ea typeface="Arial"/>
                  <a:cs typeface="Arial"/>
                  <a:sym typeface="Arial"/>
                </a:rPr>
                <a:t>Skills are “context-specific cognitive dispositions” that differ from constructs such as “intelligence” or “intellectual development”. </a:t>
              </a:r>
              <a:endParaRPr b="0" i="0" sz="1400" u="none" cap="none" strike="noStrike">
                <a:solidFill>
                  <a:srgbClr val="000000"/>
                </a:solidFill>
                <a:latin typeface="Arial"/>
                <a:ea typeface="Arial"/>
                <a:cs typeface="Arial"/>
                <a:sym typeface="Arial"/>
              </a:endParaRPr>
            </a:p>
          </p:txBody>
        </p:sp>
        <p:sp>
          <p:nvSpPr>
            <p:cNvPr id="233" name="Google Shape;233;p42"/>
            <p:cNvSpPr/>
            <p:nvPr/>
          </p:nvSpPr>
          <p:spPr>
            <a:xfrm>
              <a:off x="3614737" y="1081170"/>
              <a:ext cx="2957512" cy="1878020"/>
            </a:xfrm>
            <a:prstGeom prst="roundRect">
              <a:avLst>
                <a:gd fmla="val 10000" name="adj"/>
              </a:avLst>
            </a:prstGeom>
            <a:solidFill>
              <a:srgbClr val="DBE6B4"/>
            </a:solidFill>
            <a:ln cap="flat" cmpd="sng" w="9525">
              <a:solidFill>
                <a:srgbClr val="7E9532"/>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42"/>
            <p:cNvSpPr/>
            <p:nvPr/>
          </p:nvSpPr>
          <p:spPr>
            <a:xfrm>
              <a:off x="3943350" y="1393352"/>
              <a:ext cx="2957512" cy="1878020"/>
            </a:xfrm>
            <a:prstGeom prst="roundRect">
              <a:avLst>
                <a:gd fmla="val 10000" name="adj"/>
              </a:avLst>
            </a:prstGeom>
            <a:solidFill>
              <a:schemeClr val="lt1">
                <a:alpha val="89411"/>
              </a:schemeClr>
            </a:solidFill>
            <a:ln cap="flat" cmpd="sng" w="9525">
              <a:solidFill>
                <a:srgbClr val="0D6D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42"/>
            <p:cNvSpPr txBox="1"/>
            <p:nvPr/>
          </p:nvSpPr>
          <p:spPr>
            <a:xfrm>
              <a:off x="3998355" y="1448357"/>
              <a:ext cx="2847502" cy="176801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0" i="0" lang="pl-PL" sz="1400" u="none" cap="none" strike="noStrike">
                  <a:solidFill>
                    <a:srgbClr val="000000"/>
                  </a:solidFill>
                  <a:latin typeface="Arial"/>
                  <a:ea typeface="Arial"/>
                  <a:cs typeface="Arial"/>
                  <a:sym typeface="Arial"/>
                </a:rPr>
                <a:t>Skills refer to an individual’s ability to advance a set of specific challenges in specific situations in specific domains, where intelligence refers to a set of skills and/or mental abilities and attitudes that can be used to solve and address the challenges.</a:t>
              </a:r>
              <a:endParaRPr b="0" i="0" sz="1400" u="none" cap="none" strike="noStrike">
                <a:solidFill>
                  <a:srgbClr val="000000"/>
                </a:solidFill>
                <a:latin typeface="Arial"/>
                <a:ea typeface="Arial"/>
                <a:cs typeface="Arial"/>
                <a:sym typeface="Arial"/>
              </a:endParaRPr>
            </a:p>
          </p:txBody>
        </p:sp>
        <p:sp>
          <p:nvSpPr>
            <p:cNvPr id="236" name="Google Shape;236;p42"/>
            <p:cNvSpPr/>
            <p:nvPr/>
          </p:nvSpPr>
          <p:spPr>
            <a:xfrm>
              <a:off x="7229475" y="1081170"/>
              <a:ext cx="2957512" cy="1878020"/>
            </a:xfrm>
            <a:prstGeom prst="roundRect">
              <a:avLst>
                <a:gd fmla="val 10000" name="adj"/>
              </a:avLst>
            </a:prstGeom>
            <a:solidFill>
              <a:srgbClr val="DBE6B4"/>
            </a:solidFill>
            <a:ln cap="flat" cmpd="sng" w="9525">
              <a:solidFill>
                <a:srgbClr val="7E9532"/>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42"/>
            <p:cNvSpPr/>
            <p:nvPr/>
          </p:nvSpPr>
          <p:spPr>
            <a:xfrm>
              <a:off x="7558087" y="1393352"/>
              <a:ext cx="2957512" cy="1878020"/>
            </a:xfrm>
            <a:prstGeom prst="roundRect">
              <a:avLst>
                <a:gd fmla="val 10000" name="adj"/>
              </a:avLst>
            </a:prstGeom>
            <a:solidFill>
              <a:schemeClr val="lt1">
                <a:alpha val="89411"/>
              </a:schemeClr>
            </a:solidFill>
            <a:ln cap="flat" cmpd="sng" w="9525">
              <a:solidFill>
                <a:srgbClr val="0D6D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42"/>
            <p:cNvSpPr txBox="1"/>
            <p:nvPr/>
          </p:nvSpPr>
          <p:spPr>
            <a:xfrm>
              <a:off x="7613092" y="1448357"/>
              <a:ext cx="2847502" cy="176801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0" i="0" lang="pl-PL" sz="1400" u="none" cap="none" strike="noStrike">
                  <a:solidFill>
                    <a:srgbClr val="000000"/>
                  </a:solidFill>
                  <a:latin typeface="Arial"/>
                  <a:ea typeface="Arial"/>
                  <a:cs typeface="Arial"/>
                  <a:sym typeface="Arial"/>
                </a:rPr>
                <a:t>Σύμφωνα με τον ΟΟΣΑ, ο ορισμός των ικανοτήτων συνάδει με τον τρόπο με τον οποίο χρησιμοποιείται ο όρος «ικανότητα» σε διεθνείς μελέτες αξιολόγησης μεγάλης κλίμακας, όπως η PISA ή η PIRLS.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3"/>
          <p:cNvSpPr txBox="1"/>
          <p:nvPr>
            <p:ph type="title"/>
          </p:nvPr>
        </p:nvSpPr>
        <p:spPr>
          <a:xfrm>
            <a:off x="831850" y="1670858"/>
            <a:ext cx="10515600" cy="289161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pl-PL"/>
              <a:t>Assessment tools</a:t>
            </a:r>
            <a:endParaRPr/>
          </a:p>
        </p:txBody>
      </p:sp>
      <p:sp>
        <p:nvSpPr>
          <p:cNvPr id="244" name="Google Shape;244;p4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rgbClr val="888888"/>
              </a:buClr>
              <a:buSzPts val="2400"/>
              <a:buNone/>
            </a:pPr>
            <a:r>
              <a:rPr lang="pl-PL"/>
              <a:t>Tools and methods used in the competence assessment method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4"/>
          <p:cNvSpPr txBox="1"/>
          <p:nvPr>
            <p:ph type="title"/>
          </p:nvPr>
        </p:nvSpPr>
        <p:spPr>
          <a:xfrm>
            <a:off x="838200" y="722877"/>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Assessment tools </a:t>
            </a:r>
            <a:endParaRPr/>
          </a:p>
        </p:txBody>
      </p:sp>
      <p:sp>
        <p:nvSpPr>
          <p:cNvPr id="250" name="Google Shape;250;p44"/>
          <p:cNvSpPr txBox="1"/>
          <p:nvPr>
            <p:ph idx="1" type="body"/>
          </p:nvPr>
        </p:nvSpPr>
        <p:spPr>
          <a:xfrm>
            <a:off x="2693922" y="2158562"/>
            <a:ext cx="2937095" cy="1722775"/>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pl-PL" sz="3200"/>
              <a:t>Traditional assessment tools</a:t>
            </a:r>
            <a:endParaRPr sz="3200"/>
          </a:p>
        </p:txBody>
      </p:sp>
      <p:pic>
        <p:nvPicPr>
          <p:cNvPr descr="A group of people in a circle&#10;&#10;Description automatically generated" id="251" name="Google Shape;251;p44"/>
          <p:cNvPicPr preferRelativeResize="0"/>
          <p:nvPr/>
        </p:nvPicPr>
        <p:blipFill rotWithShape="1">
          <a:blip r:embed="rId3">
            <a:alphaModFix/>
          </a:blip>
          <a:srcRect b="0" l="0" r="0" t="0"/>
          <a:stretch/>
        </p:blipFill>
        <p:spPr>
          <a:xfrm>
            <a:off x="5374384" y="1953160"/>
            <a:ext cx="2758973" cy="4904840"/>
          </a:xfrm>
          <a:prstGeom prst="rect">
            <a:avLst/>
          </a:prstGeom>
          <a:noFill/>
          <a:ln>
            <a:noFill/>
          </a:ln>
        </p:spPr>
      </p:pic>
      <p:pic>
        <p:nvPicPr>
          <p:cNvPr descr="A group of papers with a pen&#10;&#10;Description automatically generated" id="252" name="Google Shape;252;p44"/>
          <p:cNvPicPr preferRelativeResize="0"/>
          <p:nvPr/>
        </p:nvPicPr>
        <p:blipFill rotWithShape="1">
          <a:blip r:embed="rId4">
            <a:alphaModFix/>
          </a:blip>
          <a:srcRect b="0" l="0" r="0" t="0"/>
          <a:stretch/>
        </p:blipFill>
        <p:spPr>
          <a:xfrm>
            <a:off x="305583" y="835560"/>
            <a:ext cx="2388339" cy="4245936"/>
          </a:xfrm>
          <a:prstGeom prst="rect">
            <a:avLst/>
          </a:prstGeom>
          <a:noFill/>
          <a:ln>
            <a:noFill/>
          </a:ln>
        </p:spPr>
      </p:pic>
      <p:sp>
        <p:nvSpPr>
          <p:cNvPr id="253" name="Google Shape;253;p44"/>
          <p:cNvSpPr txBox="1"/>
          <p:nvPr/>
        </p:nvSpPr>
        <p:spPr>
          <a:xfrm>
            <a:off x="8019357" y="3357583"/>
            <a:ext cx="2428150" cy="2050996"/>
          </a:xfrm>
          <a:prstGeom prst="rect">
            <a:avLst/>
          </a:prstGeom>
          <a:noFill/>
          <a:ln>
            <a:noFill/>
          </a:ln>
        </p:spPr>
        <p:txBody>
          <a:bodyPr anchorCtr="0" anchor="t" bIns="45700" lIns="91425" spcFirstLastPara="1" rIns="91425" wrap="square" tIns="45700">
            <a:normAutofit/>
          </a:bodyPr>
          <a:lstStyle/>
          <a:p>
            <a:pPr indent="0" lvl="0" marL="114300" marR="0" rtl="0" algn="l">
              <a:lnSpc>
                <a:spcPct val="90000"/>
              </a:lnSpc>
              <a:spcBef>
                <a:spcPts val="1000"/>
              </a:spcBef>
              <a:spcAft>
                <a:spcPts val="0"/>
              </a:spcAft>
              <a:buClr>
                <a:schemeClr val="dk1"/>
              </a:buClr>
              <a:buSzPts val="1800"/>
              <a:buFont typeface="Arial"/>
              <a:buNone/>
            </a:pPr>
            <a:r>
              <a:rPr b="0" i="0" lang="pl-PL" sz="3200" u="none" cap="none" strike="noStrike">
                <a:solidFill>
                  <a:schemeClr val="dk1"/>
                </a:solidFill>
                <a:latin typeface="Calibri"/>
                <a:ea typeface="Calibri"/>
                <a:cs typeface="Calibri"/>
                <a:sym typeface="Calibri"/>
              </a:rPr>
              <a:t>Alternative assessment tools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5"/>
          <p:cNvSpPr txBox="1"/>
          <p:nvPr>
            <p:ph type="title"/>
          </p:nvPr>
        </p:nvSpPr>
        <p:spPr>
          <a:xfrm>
            <a:off x="838200" y="722877"/>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Assessment tools – Traditional tools</a:t>
            </a:r>
            <a:endParaRPr/>
          </a:p>
        </p:txBody>
      </p:sp>
      <p:sp>
        <p:nvSpPr>
          <p:cNvPr id="259" name="Google Shape;259;p45"/>
          <p:cNvSpPr txBox="1"/>
          <p:nvPr>
            <p:ph idx="1" type="body"/>
          </p:nvPr>
        </p:nvSpPr>
        <p:spPr>
          <a:xfrm>
            <a:off x="3234078" y="2108453"/>
            <a:ext cx="3994063" cy="2817749"/>
          </a:xfrm>
          <a:prstGeom prst="rect">
            <a:avLst/>
          </a:prstGeom>
          <a:solidFill>
            <a:srgbClr val="E4F4DE"/>
          </a:solidFill>
          <a:ln>
            <a:noFill/>
          </a:ln>
          <a:effectLst>
            <a:outerShdw blurRad="190500" algn="ctr" dir="2700000" dist="228600">
              <a:srgbClr val="000000">
                <a:alpha val="29411"/>
              </a:srgbClr>
            </a:outerShdw>
          </a:effectLst>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pl-PL" sz="2600">
                <a:solidFill>
                  <a:srgbClr val="07674D"/>
                </a:solidFill>
                <a:latin typeface="Arial"/>
                <a:ea typeface="Arial"/>
                <a:cs typeface="Arial"/>
                <a:sym typeface="Arial"/>
              </a:rPr>
              <a:t>Open-ended test</a:t>
            </a:r>
            <a:endParaRPr sz="2600">
              <a:solidFill>
                <a:srgbClr val="07674D"/>
              </a:solidFill>
            </a:endParaRPr>
          </a:p>
          <a:p>
            <a:pPr indent="0" lvl="0" marL="0" rtl="0" algn="l">
              <a:lnSpc>
                <a:spcPct val="90000"/>
              </a:lnSpc>
              <a:spcBef>
                <a:spcPts val="1000"/>
              </a:spcBef>
              <a:spcAft>
                <a:spcPts val="0"/>
              </a:spcAft>
              <a:buSzPts val="1800"/>
              <a:buNone/>
            </a:pPr>
            <a:r>
              <a:rPr lang="pl-PL" sz="2600">
                <a:solidFill>
                  <a:srgbClr val="07674D"/>
                </a:solidFill>
                <a:latin typeface="Arial"/>
                <a:ea typeface="Arial"/>
                <a:cs typeface="Arial"/>
                <a:sym typeface="Arial"/>
              </a:rPr>
              <a:t>True-False test</a:t>
            </a:r>
            <a:endParaRPr sz="2600">
              <a:solidFill>
                <a:srgbClr val="07674D"/>
              </a:solidFill>
            </a:endParaRPr>
          </a:p>
          <a:p>
            <a:pPr indent="0" lvl="0" marL="0" rtl="0" algn="l">
              <a:lnSpc>
                <a:spcPct val="90000"/>
              </a:lnSpc>
              <a:spcBef>
                <a:spcPts val="1000"/>
              </a:spcBef>
              <a:spcAft>
                <a:spcPts val="0"/>
              </a:spcAft>
              <a:buSzPts val="1800"/>
              <a:buNone/>
            </a:pPr>
            <a:r>
              <a:rPr lang="pl-PL" sz="2600">
                <a:solidFill>
                  <a:srgbClr val="07674D"/>
                </a:solidFill>
                <a:latin typeface="Arial"/>
                <a:ea typeface="Arial"/>
                <a:cs typeface="Arial"/>
                <a:sym typeface="Arial"/>
              </a:rPr>
              <a:t>Multiple choice test</a:t>
            </a:r>
            <a:endParaRPr sz="2600">
              <a:solidFill>
                <a:srgbClr val="07674D"/>
              </a:solidFill>
            </a:endParaRPr>
          </a:p>
          <a:p>
            <a:pPr indent="0" lvl="0" marL="0" rtl="0" algn="l">
              <a:lnSpc>
                <a:spcPct val="90000"/>
              </a:lnSpc>
              <a:spcBef>
                <a:spcPts val="1000"/>
              </a:spcBef>
              <a:spcAft>
                <a:spcPts val="0"/>
              </a:spcAft>
              <a:buSzPts val="1800"/>
              <a:buNone/>
            </a:pPr>
            <a:r>
              <a:rPr lang="pl-PL" sz="2600">
                <a:solidFill>
                  <a:srgbClr val="07674D"/>
                </a:solidFill>
                <a:latin typeface="Arial"/>
                <a:ea typeface="Arial"/>
                <a:cs typeface="Arial"/>
                <a:sym typeface="Arial"/>
              </a:rPr>
              <a:t>Matching test</a:t>
            </a:r>
            <a:endParaRPr sz="2600">
              <a:solidFill>
                <a:srgbClr val="07674D"/>
              </a:solidFill>
            </a:endParaRPr>
          </a:p>
          <a:p>
            <a:pPr indent="0" lvl="0" marL="0" rtl="0" algn="l">
              <a:lnSpc>
                <a:spcPct val="90000"/>
              </a:lnSpc>
              <a:spcBef>
                <a:spcPts val="1000"/>
              </a:spcBef>
              <a:spcAft>
                <a:spcPts val="0"/>
              </a:spcAft>
              <a:buSzPts val="1800"/>
              <a:buNone/>
            </a:pPr>
            <a:r>
              <a:rPr lang="pl-PL" sz="2600">
                <a:solidFill>
                  <a:srgbClr val="07674D"/>
                </a:solidFill>
                <a:latin typeface="Arial"/>
                <a:ea typeface="Arial"/>
                <a:cs typeface="Arial"/>
                <a:sym typeface="Arial"/>
              </a:rPr>
              <a:t>Oral exam  </a:t>
            </a:r>
            <a:endParaRPr sz="2600">
              <a:solidFill>
                <a:srgbClr val="07674D"/>
              </a:solidFill>
            </a:endParaRPr>
          </a:p>
        </p:txBody>
      </p:sp>
      <p:pic>
        <p:nvPicPr>
          <p:cNvPr descr="A group of papers with a pen&#10;&#10;Description automatically generated" id="260" name="Google Shape;260;p45"/>
          <p:cNvPicPr preferRelativeResize="0"/>
          <p:nvPr/>
        </p:nvPicPr>
        <p:blipFill rotWithShape="1">
          <a:blip r:embed="rId3">
            <a:alphaModFix/>
          </a:blip>
          <a:srcRect b="0" l="0" r="0" t="0"/>
          <a:stretch/>
        </p:blipFill>
        <p:spPr>
          <a:xfrm>
            <a:off x="461226" y="835560"/>
            <a:ext cx="2388339" cy="424593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6"/>
          <p:cNvSpPr txBox="1"/>
          <p:nvPr>
            <p:ph type="title"/>
          </p:nvPr>
        </p:nvSpPr>
        <p:spPr>
          <a:xfrm>
            <a:off x="838200" y="820154"/>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Assessment tools – Alternative tools </a:t>
            </a:r>
            <a:endParaRPr/>
          </a:p>
        </p:txBody>
      </p:sp>
      <p:pic>
        <p:nvPicPr>
          <p:cNvPr descr="A group of people in a circle&#10;&#10;Description automatically generated" id="266" name="Google Shape;266;p46"/>
          <p:cNvPicPr preferRelativeResize="0"/>
          <p:nvPr/>
        </p:nvPicPr>
        <p:blipFill rotWithShape="1">
          <a:blip r:embed="rId3">
            <a:alphaModFix/>
          </a:blip>
          <a:srcRect b="0" l="0" r="0" t="0"/>
          <a:stretch/>
        </p:blipFill>
        <p:spPr>
          <a:xfrm>
            <a:off x="399932" y="620736"/>
            <a:ext cx="2758973" cy="4904840"/>
          </a:xfrm>
          <a:prstGeom prst="rect">
            <a:avLst/>
          </a:prstGeom>
          <a:noFill/>
          <a:ln>
            <a:noFill/>
          </a:ln>
        </p:spPr>
      </p:pic>
      <p:sp>
        <p:nvSpPr>
          <p:cNvPr id="267" name="Google Shape;267;p46"/>
          <p:cNvSpPr txBox="1"/>
          <p:nvPr>
            <p:ph idx="1" type="body"/>
          </p:nvPr>
        </p:nvSpPr>
        <p:spPr>
          <a:xfrm>
            <a:off x="3597173" y="2050437"/>
            <a:ext cx="5147993" cy="3406780"/>
          </a:xfrm>
          <a:prstGeom prst="rect">
            <a:avLst/>
          </a:prstGeom>
          <a:solidFill>
            <a:srgbClr val="E4F4DE"/>
          </a:solidFill>
          <a:ln>
            <a:noFill/>
          </a:ln>
          <a:effectLst>
            <a:outerShdw blurRad="190500" algn="ctr" dir="2700000" dist="228600">
              <a:srgbClr val="000000">
                <a:alpha val="29411"/>
              </a:srgbClr>
            </a:outerShdw>
          </a:effectLst>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lang="pl-PL" sz="1600">
                <a:solidFill>
                  <a:srgbClr val="07674D"/>
                </a:solidFill>
              </a:rPr>
              <a:t>Performance assignment</a:t>
            </a:r>
            <a:endParaRPr sz="1600">
              <a:solidFill>
                <a:srgbClr val="07674D"/>
              </a:solidFill>
            </a:endParaRPr>
          </a:p>
          <a:p>
            <a:pPr indent="0" lvl="0" marL="114300" rtl="0" algn="l">
              <a:lnSpc>
                <a:spcPct val="90000"/>
              </a:lnSpc>
              <a:spcBef>
                <a:spcPts val="1000"/>
              </a:spcBef>
              <a:spcAft>
                <a:spcPts val="0"/>
              </a:spcAft>
              <a:buSzPts val="1800"/>
              <a:buNone/>
            </a:pPr>
            <a:r>
              <a:rPr lang="pl-PL" sz="1600">
                <a:solidFill>
                  <a:srgbClr val="07674D"/>
                </a:solidFill>
              </a:rPr>
              <a:t>Project work (project-based learning) </a:t>
            </a:r>
            <a:endParaRPr sz="1600">
              <a:solidFill>
                <a:srgbClr val="07674D"/>
              </a:solidFill>
            </a:endParaRPr>
          </a:p>
          <a:p>
            <a:pPr indent="0" lvl="0" marL="114300" rtl="0" algn="l">
              <a:lnSpc>
                <a:spcPct val="90000"/>
              </a:lnSpc>
              <a:spcBef>
                <a:spcPts val="1000"/>
              </a:spcBef>
              <a:spcAft>
                <a:spcPts val="0"/>
              </a:spcAft>
              <a:buSzPts val="1800"/>
              <a:buNone/>
            </a:pPr>
            <a:r>
              <a:rPr lang="pl-PL" sz="1600">
                <a:solidFill>
                  <a:srgbClr val="07674D"/>
                </a:solidFill>
              </a:rPr>
              <a:t>Structured grid - Rubric</a:t>
            </a:r>
            <a:endParaRPr sz="1600">
              <a:solidFill>
                <a:srgbClr val="07674D"/>
              </a:solidFill>
            </a:endParaRPr>
          </a:p>
          <a:p>
            <a:pPr indent="0" lvl="0" marL="114300" rtl="0" algn="l">
              <a:lnSpc>
                <a:spcPct val="90000"/>
              </a:lnSpc>
              <a:spcBef>
                <a:spcPts val="1000"/>
              </a:spcBef>
              <a:spcAft>
                <a:spcPts val="0"/>
              </a:spcAft>
              <a:buSzPts val="1800"/>
              <a:buNone/>
            </a:pPr>
            <a:r>
              <a:rPr lang="pl-PL" sz="1600">
                <a:solidFill>
                  <a:srgbClr val="07674D"/>
                </a:solidFill>
              </a:rPr>
              <a:t>Portfolio </a:t>
            </a:r>
            <a:endParaRPr sz="1600">
              <a:solidFill>
                <a:srgbClr val="07674D"/>
              </a:solidFill>
            </a:endParaRPr>
          </a:p>
          <a:p>
            <a:pPr indent="0" lvl="0" marL="114300" rtl="0" algn="l">
              <a:lnSpc>
                <a:spcPct val="90000"/>
              </a:lnSpc>
              <a:spcBef>
                <a:spcPts val="1000"/>
              </a:spcBef>
              <a:spcAft>
                <a:spcPts val="0"/>
              </a:spcAft>
              <a:buSzPts val="1800"/>
              <a:buNone/>
            </a:pPr>
            <a:r>
              <a:rPr lang="pl-PL" sz="1600">
                <a:solidFill>
                  <a:srgbClr val="07674D"/>
                </a:solidFill>
              </a:rPr>
              <a:t>Peer Evaluation &amp; Co-evaluation form</a:t>
            </a:r>
            <a:endParaRPr sz="1600">
              <a:solidFill>
                <a:srgbClr val="07674D"/>
              </a:solidFill>
            </a:endParaRPr>
          </a:p>
          <a:p>
            <a:pPr indent="0" lvl="0" marL="114300" rtl="0" algn="l">
              <a:lnSpc>
                <a:spcPct val="90000"/>
              </a:lnSpc>
              <a:spcBef>
                <a:spcPts val="1000"/>
              </a:spcBef>
              <a:spcAft>
                <a:spcPts val="0"/>
              </a:spcAft>
              <a:buSzPts val="1800"/>
              <a:buNone/>
            </a:pPr>
            <a:r>
              <a:rPr lang="pl-PL" sz="1600">
                <a:solidFill>
                  <a:srgbClr val="07674D"/>
                </a:solidFill>
              </a:rPr>
              <a:t>Self-evaluation form</a:t>
            </a:r>
            <a:endParaRPr sz="1600">
              <a:solidFill>
                <a:srgbClr val="07674D"/>
              </a:solidFill>
            </a:endParaRPr>
          </a:p>
          <a:p>
            <a:pPr indent="0" lvl="0" marL="114300" rtl="0" algn="l">
              <a:lnSpc>
                <a:spcPct val="90000"/>
              </a:lnSpc>
              <a:spcBef>
                <a:spcPts val="1000"/>
              </a:spcBef>
              <a:spcAft>
                <a:spcPts val="0"/>
              </a:spcAft>
              <a:buSzPts val="1800"/>
              <a:buNone/>
            </a:pPr>
            <a:r>
              <a:rPr lang="pl-PL" sz="1600">
                <a:solidFill>
                  <a:srgbClr val="07674D"/>
                </a:solidFill>
              </a:rPr>
              <a:t>Concept maps</a:t>
            </a:r>
            <a:endParaRPr sz="1600">
              <a:solidFill>
                <a:srgbClr val="07674D"/>
              </a:solidFill>
            </a:endParaRPr>
          </a:p>
          <a:p>
            <a:pPr indent="0" lvl="0" marL="114300" rtl="0" algn="l">
              <a:lnSpc>
                <a:spcPct val="90000"/>
              </a:lnSpc>
              <a:spcBef>
                <a:spcPts val="1000"/>
              </a:spcBef>
              <a:spcAft>
                <a:spcPts val="0"/>
              </a:spcAft>
              <a:buSzPts val="1800"/>
              <a:buNone/>
            </a:pPr>
            <a:r>
              <a:rPr lang="pl-PL" sz="1600">
                <a:solidFill>
                  <a:srgbClr val="07674D"/>
                </a:solidFill>
              </a:rPr>
              <a:t>Interview</a:t>
            </a:r>
            <a:endParaRPr sz="1600">
              <a:solidFill>
                <a:srgbClr val="07674D"/>
              </a:solidFill>
            </a:endParaRPr>
          </a:p>
          <a:p>
            <a:pPr indent="0" lvl="0" marL="114300" rtl="0" algn="l">
              <a:lnSpc>
                <a:spcPct val="90000"/>
              </a:lnSpc>
              <a:spcBef>
                <a:spcPts val="1000"/>
              </a:spcBef>
              <a:spcAft>
                <a:spcPts val="0"/>
              </a:spcAft>
              <a:buSzPts val="1800"/>
              <a:buNone/>
            </a:pPr>
            <a:r>
              <a:rPr lang="pl-PL" sz="1600">
                <a:solidFill>
                  <a:srgbClr val="07674D"/>
                </a:solidFill>
              </a:rPr>
              <a:t>Attitude scale</a:t>
            </a:r>
            <a:endParaRPr sz="1600">
              <a:solidFill>
                <a:srgbClr val="07674D"/>
              </a:solidFill>
            </a:endParaRPr>
          </a:p>
          <a:p>
            <a:pPr indent="0" lvl="0" marL="114300" rtl="0" algn="l">
              <a:lnSpc>
                <a:spcPct val="90000"/>
              </a:lnSpc>
              <a:spcBef>
                <a:spcPts val="1000"/>
              </a:spcBef>
              <a:spcAft>
                <a:spcPts val="0"/>
              </a:spcAft>
              <a:buSzPts val="1800"/>
              <a:buNone/>
            </a:pPr>
            <a:r>
              <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7"/>
          <p:cNvSpPr txBox="1"/>
          <p:nvPr>
            <p:ph type="title"/>
          </p:nvPr>
        </p:nvSpPr>
        <p:spPr>
          <a:xfrm>
            <a:off x="942196" y="838533"/>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Structured Grids - Rubrics</a:t>
            </a:r>
            <a:endParaRPr/>
          </a:p>
        </p:txBody>
      </p:sp>
      <p:sp>
        <p:nvSpPr>
          <p:cNvPr id="273" name="Google Shape;273;p47"/>
          <p:cNvSpPr txBox="1"/>
          <p:nvPr>
            <p:ph idx="1" type="body"/>
          </p:nvPr>
        </p:nvSpPr>
        <p:spPr>
          <a:xfrm>
            <a:off x="838200" y="2068816"/>
            <a:ext cx="10515600" cy="3950651"/>
          </a:xfrm>
          <a:prstGeom prst="rect">
            <a:avLst/>
          </a:prstGeom>
          <a:noFill/>
          <a:ln>
            <a:noFill/>
          </a:ln>
        </p:spPr>
        <p:txBody>
          <a:bodyPr anchorCtr="0" anchor="t" bIns="45700" lIns="91425" spcFirstLastPara="1" rIns="91425" wrap="square" tIns="45700">
            <a:normAutofit/>
          </a:bodyPr>
          <a:lstStyle/>
          <a:p>
            <a:pPr indent="-50800" lvl="0" marL="228600" rtl="0" algn="just">
              <a:lnSpc>
                <a:spcPct val="90000"/>
              </a:lnSpc>
              <a:spcBef>
                <a:spcPts val="0"/>
              </a:spcBef>
              <a:spcAft>
                <a:spcPts val="0"/>
              </a:spcAft>
              <a:buClr>
                <a:schemeClr val="dk1"/>
              </a:buClr>
              <a:buSzPts val="2800"/>
              <a:buNone/>
            </a:pPr>
            <a:r>
              <a:rPr lang="pl-PL"/>
              <a:t> Rubrics can serve both educational and evaluative purposes. When integrated into a formative, student-focused assessment strategy, rubrics can aid students in building understanding and skills/competencies, while also enabling them to accurately assess the quality of their own work.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8"/>
          <p:cNvSpPr txBox="1"/>
          <p:nvPr>
            <p:ph type="title"/>
          </p:nvPr>
        </p:nvSpPr>
        <p:spPr>
          <a:xfrm>
            <a:off x="932468" y="770303"/>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Rubrics for Competence assessment</a:t>
            </a:r>
            <a:endParaRPr/>
          </a:p>
        </p:txBody>
      </p:sp>
      <p:sp>
        <p:nvSpPr>
          <p:cNvPr id="279" name="Google Shape;279;p48"/>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pl-PL"/>
              <a:t> </a:t>
            </a:r>
            <a:endParaRPr/>
          </a:p>
        </p:txBody>
      </p:sp>
      <p:sp>
        <p:nvSpPr>
          <p:cNvPr id="280" name="Google Shape;280;p48"/>
          <p:cNvSpPr txBox="1"/>
          <p:nvPr/>
        </p:nvSpPr>
        <p:spPr>
          <a:xfrm>
            <a:off x="325925" y="5260064"/>
            <a:ext cx="1147074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pl-PL" sz="1600" u="none" cap="none" strike="noStrike">
                <a:solidFill>
                  <a:srgbClr val="000000"/>
                </a:solidFill>
                <a:latin typeface="Century Schoolbook"/>
                <a:ea typeface="Century Schoolbook"/>
                <a:cs typeface="Century Schoolbook"/>
                <a:sym typeface="Century Schoolbook"/>
              </a:rPr>
              <a:t>*The ideas presented here are applicable for anyone who wants or uses rubrics in the classroom, regardless of the discipline or grade level.</a:t>
            </a:r>
            <a:r>
              <a:rPr b="0" i="1" lang="pl-PL" sz="1200" u="none" cap="none" strike="noStrike">
                <a:solidFill>
                  <a:srgbClr val="000000"/>
                </a:solidFill>
                <a:latin typeface="Arial"/>
                <a:ea typeface="Arial"/>
                <a:cs typeface="Arial"/>
                <a:sym typeface="Arial"/>
              </a:rPr>
              <a:t> </a:t>
            </a:r>
            <a:endParaRPr b="0" i="1" sz="1200" u="none" cap="none" strike="noStrike">
              <a:solidFill>
                <a:srgbClr val="000000"/>
              </a:solidFill>
              <a:latin typeface="Arial"/>
              <a:ea typeface="Arial"/>
              <a:cs typeface="Arial"/>
              <a:sym typeface="Arial"/>
            </a:endParaRPr>
          </a:p>
        </p:txBody>
      </p:sp>
      <p:sp>
        <p:nvSpPr>
          <p:cNvPr id="281" name="Google Shape;281;p48"/>
          <p:cNvSpPr txBox="1"/>
          <p:nvPr/>
        </p:nvSpPr>
        <p:spPr>
          <a:xfrm>
            <a:off x="1706104" y="2155967"/>
            <a:ext cx="8401357"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pl-PL" sz="2000" u="none" cap="none" strike="noStrike">
                <a:solidFill>
                  <a:srgbClr val="000000"/>
                </a:solidFill>
                <a:latin typeface="Calibri"/>
                <a:ea typeface="Calibri"/>
                <a:cs typeface="Calibri"/>
                <a:sym typeface="Calibri"/>
              </a:rPr>
              <a:t>Competencies are general statements that describe either a set of desired knowledge, skills and attitudes of a students, or one specific skill, when students finish their learning process.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9"/>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pl-PL"/>
              <a:t>Rubrics – Designing effective rubrics</a:t>
            </a:r>
            <a:endParaRPr/>
          </a:p>
        </p:txBody>
      </p:sp>
      <p:grpSp>
        <p:nvGrpSpPr>
          <p:cNvPr id="287" name="Google Shape;287;p49"/>
          <p:cNvGrpSpPr/>
          <p:nvPr/>
        </p:nvGrpSpPr>
        <p:grpSpPr>
          <a:xfrm>
            <a:off x="1147864" y="2017106"/>
            <a:ext cx="10199586" cy="3900066"/>
            <a:chOff x="0" y="476"/>
            <a:chExt cx="10199586" cy="3900066"/>
          </a:xfrm>
        </p:grpSpPr>
        <p:sp>
          <p:nvSpPr>
            <p:cNvPr id="288" name="Google Shape;288;p49"/>
            <p:cNvSpPr/>
            <p:nvPr/>
          </p:nvSpPr>
          <p:spPr>
            <a:xfrm>
              <a:off x="0" y="476"/>
              <a:ext cx="10199586" cy="1114304"/>
            </a:xfrm>
            <a:prstGeom prst="roundRect">
              <a:avLst>
                <a:gd fmla="val 10000" name="adj"/>
              </a:avLst>
            </a:prstGeom>
            <a:solidFill>
              <a:srgbClr val="D6E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9"/>
            <p:cNvSpPr/>
            <p:nvPr/>
          </p:nvSpPr>
          <p:spPr>
            <a:xfrm>
              <a:off x="337077" y="251194"/>
              <a:ext cx="612867" cy="612867"/>
            </a:xfrm>
            <a:prstGeom prst="rect">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9"/>
            <p:cNvSpPr/>
            <p:nvPr/>
          </p:nvSpPr>
          <p:spPr>
            <a:xfrm>
              <a:off x="1287021" y="476"/>
              <a:ext cx="8912564" cy="111430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9"/>
            <p:cNvSpPr txBox="1"/>
            <p:nvPr/>
          </p:nvSpPr>
          <p:spPr>
            <a:xfrm>
              <a:off x="1287021" y="476"/>
              <a:ext cx="8912564" cy="1114304"/>
            </a:xfrm>
            <a:prstGeom prst="rect">
              <a:avLst/>
            </a:prstGeom>
            <a:noFill/>
            <a:ln>
              <a:noFill/>
            </a:ln>
          </p:spPr>
          <p:txBody>
            <a:bodyPr anchorCtr="0" anchor="ctr" bIns="117925" lIns="117925" spcFirstLastPara="1" rIns="117925" wrap="square" tIns="117925">
              <a:noAutofit/>
            </a:bodyPr>
            <a:lstStyle/>
            <a:p>
              <a:pPr indent="0" lvl="0" marL="0" marR="0" rtl="0" algn="l">
                <a:lnSpc>
                  <a:spcPct val="100000"/>
                </a:lnSpc>
                <a:spcBef>
                  <a:spcPts val="0"/>
                </a:spcBef>
                <a:spcAft>
                  <a:spcPts val="0"/>
                </a:spcAft>
                <a:buClr>
                  <a:srgbClr val="000000"/>
                </a:buClr>
                <a:buSzPts val="2300"/>
                <a:buFont typeface="Arial"/>
                <a:buNone/>
              </a:pPr>
              <a:r>
                <a:rPr b="0" i="0" lang="pl-PL" sz="2300" u="none" cap="none" strike="noStrike">
                  <a:solidFill>
                    <a:srgbClr val="000000"/>
                  </a:solidFill>
                  <a:latin typeface="Calibri"/>
                  <a:ea typeface="Calibri"/>
                  <a:cs typeface="Calibri"/>
                  <a:sym typeface="Calibri"/>
                </a:rPr>
                <a:t>Identification of the qualities and attributes that you want to observe in the students’ outputs.</a:t>
              </a:r>
              <a:endParaRPr b="0" i="0" sz="2300" u="none" cap="none" strike="noStrike">
                <a:solidFill>
                  <a:srgbClr val="000000"/>
                </a:solidFill>
                <a:latin typeface="Calibri"/>
                <a:ea typeface="Calibri"/>
                <a:cs typeface="Calibri"/>
                <a:sym typeface="Calibri"/>
              </a:endParaRPr>
            </a:p>
          </p:txBody>
        </p:sp>
        <p:sp>
          <p:nvSpPr>
            <p:cNvPr id="292" name="Google Shape;292;p49"/>
            <p:cNvSpPr/>
            <p:nvPr/>
          </p:nvSpPr>
          <p:spPr>
            <a:xfrm>
              <a:off x="0" y="1393357"/>
              <a:ext cx="10199586" cy="1114304"/>
            </a:xfrm>
            <a:prstGeom prst="roundRect">
              <a:avLst>
                <a:gd fmla="val 10000" name="adj"/>
              </a:avLst>
            </a:prstGeom>
            <a:solidFill>
              <a:srgbClr val="D6E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9"/>
            <p:cNvSpPr/>
            <p:nvPr/>
          </p:nvSpPr>
          <p:spPr>
            <a:xfrm>
              <a:off x="337077" y="1644075"/>
              <a:ext cx="612867" cy="612867"/>
            </a:xfrm>
            <a:prstGeom prst="rect">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9"/>
            <p:cNvSpPr/>
            <p:nvPr/>
          </p:nvSpPr>
          <p:spPr>
            <a:xfrm>
              <a:off x="1287021" y="1393357"/>
              <a:ext cx="8912564" cy="111430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9"/>
            <p:cNvSpPr txBox="1"/>
            <p:nvPr/>
          </p:nvSpPr>
          <p:spPr>
            <a:xfrm>
              <a:off x="1287021" y="1393357"/>
              <a:ext cx="8912564" cy="1114304"/>
            </a:xfrm>
            <a:prstGeom prst="rect">
              <a:avLst/>
            </a:prstGeom>
            <a:noFill/>
            <a:ln>
              <a:noFill/>
            </a:ln>
          </p:spPr>
          <p:txBody>
            <a:bodyPr anchorCtr="0" anchor="ctr" bIns="117925" lIns="117925" spcFirstLastPara="1" rIns="117925" wrap="square" tIns="117925">
              <a:noAutofit/>
            </a:bodyPr>
            <a:lstStyle/>
            <a:p>
              <a:pPr indent="0" lvl="0" marL="0" marR="0" rtl="0" algn="l">
                <a:lnSpc>
                  <a:spcPct val="100000"/>
                </a:lnSpc>
                <a:spcBef>
                  <a:spcPts val="0"/>
                </a:spcBef>
                <a:spcAft>
                  <a:spcPts val="0"/>
                </a:spcAft>
                <a:buClr>
                  <a:srgbClr val="000000"/>
                </a:buClr>
                <a:buSzPts val="2300"/>
                <a:buFont typeface="Arial"/>
                <a:buNone/>
              </a:pPr>
              <a:r>
                <a:rPr b="0" i="0" lang="pl-PL" sz="2300" u="none" cap="none" strike="noStrike">
                  <a:solidFill>
                    <a:srgbClr val="000000"/>
                  </a:solidFill>
                  <a:latin typeface="Calibri"/>
                  <a:ea typeface="Calibri"/>
                  <a:cs typeface="Calibri"/>
                  <a:sym typeface="Calibri"/>
                </a:rPr>
                <a:t>Set the learning objectives descriptively. </a:t>
              </a:r>
              <a:endParaRPr b="0" i="0" sz="2300" u="none" cap="none" strike="noStrike">
                <a:solidFill>
                  <a:srgbClr val="000000"/>
                </a:solidFill>
                <a:latin typeface="Calibri"/>
                <a:ea typeface="Calibri"/>
                <a:cs typeface="Calibri"/>
                <a:sym typeface="Calibri"/>
              </a:endParaRPr>
            </a:p>
          </p:txBody>
        </p:sp>
        <p:sp>
          <p:nvSpPr>
            <p:cNvPr id="296" name="Google Shape;296;p49"/>
            <p:cNvSpPr/>
            <p:nvPr/>
          </p:nvSpPr>
          <p:spPr>
            <a:xfrm>
              <a:off x="0" y="2786238"/>
              <a:ext cx="10199586" cy="1114304"/>
            </a:xfrm>
            <a:prstGeom prst="roundRect">
              <a:avLst>
                <a:gd fmla="val 10000" name="adj"/>
              </a:avLst>
            </a:prstGeom>
            <a:solidFill>
              <a:srgbClr val="D6E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9"/>
            <p:cNvSpPr/>
            <p:nvPr/>
          </p:nvSpPr>
          <p:spPr>
            <a:xfrm>
              <a:off x="337077" y="3036956"/>
              <a:ext cx="612867" cy="612867"/>
            </a:xfrm>
            <a:prstGeom prst="rect">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9"/>
            <p:cNvSpPr/>
            <p:nvPr/>
          </p:nvSpPr>
          <p:spPr>
            <a:xfrm>
              <a:off x="1287021" y="2786238"/>
              <a:ext cx="8912564" cy="111430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9"/>
            <p:cNvSpPr txBox="1"/>
            <p:nvPr/>
          </p:nvSpPr>
          <p:spPr>
            <a:xfrm>
              <a:off x="1287021" y="2786238"/>
              <a:ext cx="8912564" cy="1114304"/>
            </a:xfrm>
            <a:prstGeom prst="rect">
              <a:avLst/>
            </a:prstGeom>
            <a:noFill/>
            <a:ln>
              <a:noFill/>
            </a:ln>
          </p:spPr>
          <p:txBody>
            <a:bodyPr anchorCtr="0" anchor="ctr" bIns="117925" lIns="117925" spcFirstLastPara="1" rIns="117925" wrap="square" tIns="117925">
              <a:noAutofit/>
            </a:bodyPr>
            <a:lstStyle/>
            <a:p>
              <a:pPr indent="0" lvl="0" marL="0" marR="0" rtl="0" algn="l">
                <a:lnSpc>
                  <a:spcPct val="100000"/>
                </a:lnSpc>
                <a:spcBef>
                  <a:spcPts val="0"/>
                </a:spcBef>
                <a:spcAft>
                  <a:spcPts val="0"/>
                </a:spcAft>
                <a:buClr>
                  <a:srgbClr val="000000"/>
                </a:buClr>
                <a:buSzPts val="2300"/>
                <a:buFont typeface="Arial"/>
                <a:buNone/>
              </a:pPr>
              <a:r>
                <a:rPr b="0" i="0" lang="pl-PL" sz="2300" u="none" cap="none" strike="noStrike">
                  <a:solidFill>
                    <a:srgbClr val="000000"/>
                  </a:solidFill>
                  <a:latin typeface="Calibri"/>
                  <a:ea typeface="Calibri"/>
                  <a:cs typeface="Calibri"/>
                  <a:sym typeface="Calibri"/>
                </a:rPr>
                <a:t>Decide the scale of the grid, there are more complex grids, with 5 scale metrics, but also minimal designs with 4 or even  3 scales of grading.  </a:t>
              </a:r>
              <a:endParaRPr b="0" i="0" sz="2300" u="none" cap="none" strike="noStrike">
                <a:solidFill>
                  <a:srgbClr val="000000"/>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0"/>
          <p:cNvSpPr txBox="1"/>
          <p:nvPr>
            <p:ph type="title"/>
          </p:nvPr>
        </p:nvSpPr>
        <p:spPr>
          <a:xfrm>
            <a:off x="838200" y="744718"/>
            <a:ext cx="10515600" cy="1080907"/>
          </a:xfrm>
          <a:prstGeom prst="rect">
            <a:avLst/>
          </a:prstGeom>
          <a:noFill/>
          <a:ln>
            <a:noFill/>
          </a:ln>
        </p:spPr>
        <p:txBody>
          <a:bodyPr anchorCtr="0" anchor="ctr" bIns="45700" lIns="91425" spcFirstLastPara="1" rIns="91425" wrap="square" tIns="45700">
            <a:normAutofit/>
          </a:bodyPr>
          <a:lstStyle/>
          <a:p>
            <a:pPr indent="-50800" lvl="0" marL="228600" rtl="0" algn="ctr">
              <a:lnSpc>
                <a:spcPct val="90000"/>
              </a:lnSpc>
              <a:spcBef>
                <a:spcPts val="0"/>
              </a:spcBef>
              <a:spcAft>
                <a:spcPts val="0"/>
              </a:spcAft>
              <a:buClr>
                <a:schemeClr val="dk1"/>
              </a:buClr>
              <a:buSzPts val="2800"/>
              <a:buNone/>
            </a:pPr>
            <a:r>
              <a:rPr lang="pl-PL"/>
              <a:t>Rubrics – Designing effective rubrics</a:t>
            </a:r>
            <a:endParaRPr/>
          </a:p>
        </p:txBody>
      </p:sp>
      <p:pic>
        <p:nvPicPr>
          <p:cNvPr descr="A chart with text on it&#10;&#10;Description automatically generated" id="305" name="Google Shape;305;p50"/>
          <p:cNvPicPr preferRelativeResize="0"/>
          <p:nvPr/>
        </p:nvPicPr>
        <p:blipFill rotWithShape="1">
          <a:blip r:embed="rId3">
            <a:alphaModFix/>
          </a:blip>
          <a:srcRect b="0" l="0" r="0" t="0"/>
          <a:stretch/>
        </p:blipFill>
        <p:spPr>
          <a:xfrm>
            <a:off x="7095516" y="2419754"/>
            <a:ext cx="4850071" cy="3429000"/>
          </a:xfrm>
          <a:prstGeom prst="rect">
            <a:avLst/>
          </a:prstGeom>
          <a:noFill/>
          <a:ln>
            <a:noFill/>
          </a:ln>
        </p:spPr>
      </p:pic>
      <p:pic>
        <p:nvPicPr>
          <p:cNvPr descr="A table with text on it&#10;&#10;Description automatically generated" id="306" name="Google Shape;306;p50"/>
          <p:cNvPicPr preferRelativeResize="0"/>
          <p:nvPr/>
        </p:nvPicPr>
        <p:blipFill rotWithShape="1">
          <a:blip r:embed="rId4">
            <a:alphaModFix/>
          </a:blip>
          <a:srcRect b="0" l="0" r="0" t="0"/>
          <a:stretch/>
        </p:blipFill>
        <p:spPr>
          <a:xfrm>
            <a:off x="314507" y="1654313"/>
            <a:ext cx="6504291" cy="26017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5"/>
          <p:cNvSpPr txBox="1"/>
          <p:nvPr>
            <p:ph type="title"/>
          </p:nvPr>
        </p:nvSpPr>
        <p:spPr>
          <a:xfrm>
            <a:off x="831850" y="697735"/>
            <a:ext cx="10515600" cy="28916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l-PL" cap="small"/>
              <a:t>objectives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1"/>
          <p:cNvSpPr txBox="1"/>
          <p:nvPr>
            <p:ph type="title"/>
          </p:nvPr>
        </p:nvSpPr>
        <p:spPr>
          <a:xfrm>
            <a:off x="932468" y="721664"/>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Rubrics – </a:t>
            </a:r>
            <a:r>
              <a:rPr lang="pl-PL">
                <a:solidFill>
                  <a:srgbClr val="243142"/>
                </a:solidFill>
                <a:highlight>
                  <a:srgbClr val="FFFFFF"/>
                </a:highlight>
                <a:latin typeface="Arial"/>
                <a:ea typeface="Arial"/>
                <a:cs typeface="Arial"/>
                <a:sym typeface="Arial"/>
              </a:rPr>
              <a:t>D</a:t>
            </a:r>
            <a:r>
              <a:rPr b="0" i="0" lang="pl-PL">
                <a:solidFill>
                  <a:srgbClr val="243142"/>
                </a:solidFill>
                <a:highlight>
                  <a:srgbClr val="FFFFFF"/>
                </a:highlight>
                <a:latin typeface="Arial"/>
                <a:ea typeface="Arial"/>
                <a:cs typeface="Arial"/>
                <a:sym typeface="Arial"/>
              </a:rPr>
              <a:t>esigning </a:t>
            </a:r>
            <a:r>
              <a:rPr lang="pl-PL">
                <a:solidFill>
                  <a:srgbClr val="243142"/>
                </a:solidFill>
                <a:highlight>
                  <a:srgbClr val="FFFFFF"/>
                </a:highlight>
                <a:latin typeface="Arial"/>
                <a:ea typeface="Arial"/>
                <a:cs typeface="Arial"/>
                <a:sym typeface="Arial"/>
              </a:rPr>
              <a:t>e</a:t>
            </a:r>
            <a:r>
              <a:rPr b="0" i="0" lang="pl-PL">
                <a:solidFill>
                  <a:srgbClr val="243142"/>
                </a:solidFill>
                <a:highlight>
                  <a:srgbClr val="FFFFFF"/>
                </a:highlight>
                <a:latin typeface="Arial"/>
                <a:ea typeface="Arial"/>
                <a:cs typeface="Arial"/>
                <a:sym typeface="Arial"/>
              </a:rPr>
              <a:t>ffective </a:t>
            </a:r>
            <a:r>
              <a:rPr lang="pl-PL">
                <a:solidFill>
                  <a:srgbClr val="243142"/>
                </a:solidFill>
                <a:highlight>
                  <a:srgbClr val="FFFFFF"/>
                </a:highlight>
                <a:latin typeface="Arial"/>
                <a:ea typeface="Arial"/>
                <a:cs typeface="Arial"/>
                <a:sym typeface="Arial"/>
              </a:rPr>
              <a:t>r</a:t>
            </a:r>
            <a:r>
              <a:rPr b="0" i="0" lang="pl-PL">
                <a:solidFill>
                  <a:srgbClr val="243142"/>
                </a:solidFill>
                <a:highlight>
                  <a:srgbClr val="FFFFFF"/>
                </a:highlight>
                <a:latin typeface="Arial"/>
                <a:ea typeface="Arial"/>
                <a:cs typeface="Arial"/>
                <a:sym typeface="Arial"/>
              </a:rPr>
              <a:t>ubrics</a:t>
            </a:r>
            <a:endParaRPr/>
          </a:p>
        </p:txBody>
      </p:sp>
      <p:sp>
        <p:nvSpPr>
          <p:cNvPr id="312" name="Google Shape;312;p51"/>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pl-PL"/>
              <a:t> </a:t>
            </a:r>
            <a:endParaRPr/>
          </a:p>
        </p:txBody>
      </p:sp>
      <p:sp>
        <p:nvSpPr>
          <p:cNvPr id="313" name="Google Shape;313;p51"/>
          <p:cNvSpPr txBox="1"/>
          <p:nvPr/>
        </p:nvSpPr>
        <p:spPr>
          <a:xfrm>
            <a:off x="1192378" y="1767231"/>
            <a:ext cx="10255690" cy="8002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pl-PL" sz="1600" u="none" cap="none" strike="noStrike">
                <a:solidFill>
                  <a:srgbClr val="000000"/>
                </a:solidFill>
                <a:latin typeface="Calibri"/>
                <a:ea typeface="Calibri"/>
                <a:cs typeface="Calibri"/>
                <a:sym typeface="Calibri"/>
              </a:rPr>
              <a:t>3 categories are commonly examined to support the validity and should be considered in the development of scoring rubrics: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4" name="Google Shape;314;p51"/>
          <p:cNvGrpSpPr/>
          <p:nvPr/>
        </p:nvGrpSpPr>
        <p:grpSpPr>
          <a:xfrm>
            <a:off x="4613811" y="2302680"/>
            <a:ext cx="3385865" cy="2781911"/>
            <a:chOff x="1073906" y="0"/>
            <a:chExt cx="3385865" cy="2781911"/>
          </a:xfrm>
        </p:grpSpPr>
        <p:sp>
          <p:nvSpPr>
            <p:cNvPr id="315" name="Google Shape;315;p51"/>
            <p:cNvSpPr/>
            <p:nvPr/>
          </p:nvSpPr>
          <p:spPr>
            <a:xfrm>
              <a:off x="1073906" y="0"/>
              <a:ext cx="1668892" cy="1668869"/>
            </a:xfrm>
            <a:prstGeom prst="ellipse">
              <a:avLst/>
            </a:prstGeom>
            <a:gradFill>
              <a:gsLst>
                <a:gs pos="0">
                  <a:srgbClr val="69C449">
                    <a:alpha val="49411"/>
                  </a:srgbClr>
                </a:gs>
                <a:gs pos="100000">
                  <a:srgbClr val="B0FF9F">
                    <a:alpha val="49411"/>
                  </a:srgbClr>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51"/>
            <p:cNvSpPr txBox="1"/>
            <p:nvPr/>
          </p:nvSpPr>
          <p:spPr>
            <a:xfrm>
              <a:off x="1318310" y="244400"/>
              <a:ext cx="1180084" cy="118006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b="0" i="0" lang="pl-PL" sz="1900" u="none" cap="none" strike="noStrike">
                  <a:solidFill>
                    <a:schemeClr val="dk1"/>
                  </a:solidFill>
                  <a:latin typeface="Calibri"/>
                  <a:ea typeface="Calibri"/>
                  <a:cs typeface="Calibri"/>
                  <a:sym typeface="Calibri"/>
                </a:rPr>
                <a:t>Fairness</a:t>
              </a:r>
              <a:endParaRPr b="0" i="0" sz="1900" u="none" cap="none" strike="noStrike">
                <a:solidFill>
                  <a:schemeClr val="dk1"/>
                </a:solidFill>
                <a:latin typeface="Calibri"/>
                <a:ea typeface="Calibri"/>
                <a:cs typeface="Calibri"/>
                <a:sym typeface="Calibri"/>
              </a:endParaRPr>
            </a:p>
          </p:txBody>
        </p:sp>
        <p:sp>
          <p:nvSpPr>
            <p:cNvPr id="317" name="Google Shape;317;p51"/>
            <p:cNvSpPr/>
            <p:nvPr/>
          </p:nvSpPr>
          <p:spPr>
            <a:xfrm>
              <a:off x="1932900" y="1113042"/>
              <a:ext cx="1668892" cy="1668869"/>
            </a:xfrm>
            <a:prstGeom prst="ellipse">
              <a:avLst/>
            </a:prstGeom>
            <a:gradFill>
              <a:gsLst>
                <a:gs pos="0">
                  <a:srgbClr val="87D372">
                    <a:alpha val="49411"/>
                  </a:srgbClr>
                </a:gs>
                <a:gs pos="100000">
                  <a:srgbClr val="BCFFAA">
                    <a:alpha val="49411"/>
                  </a:srgbClr>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51"/>
            <p:cNvSpPr txBox="1"/>
            <p:nvPr/>
          </p:nvSpPr>
          <p:spPr>
            <a:xfrm>
              <a:off x="2177304" y="1357442"/>
              <a:ext cx="1180084" cy="118006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b="0" i="0" lang="pl-PL" sz="1900" u="none" cap="none" strike="noStrike">
                  <a:solidFill>
                    <a:schemeClr val="dk1"/>
                  </a:solidFill>
                  <a:latin typeface="Calibri"/>
                  <a:ea typeface="Calibri"/>
                  <a:cs typeface="Calibri"/>
                  <a:sym typeface="Calibri"/>
                </a:rPr>
                <a:t>Criterion-related Evidences</a:t>
              </a:r>
              <a:endParaRPr b="0" i="0" sz="1900" u="none" cap="none" strike="noStrike">
                <a:solidFill>
                  <a:schemeClr val="dk1"/>
                </a:solidFill>
                <a:latin typeface="Calibri"/>
                <a:ea typeface="Calibri"/>
                <a:cs typeface="Calibri"/>
                <a:sym typeface="Calibri"/>
              </a:endParaRPr>
            </a:p>
          </p:txBody>
        </p:sp>
        <p:sp>
          <p:nvSpPr>
            <p:cNvPr id="319" name="Google Shape;319;p51"/>
            <p:cNvSpPr/>
            <p:nvPr/>
          </p:nvSpPr>
          <p:spPr>
            <a:xfrm>
              <a:off x="2790879" y="0"/>
              <a:ext cx="1668892" cy="1668869"/>
            </a:xfrm>
            <a:prstGeom prst="ellipse">
              <a:avLst/>
            </a:prstGeom>
            <a:gradFill>
              <a:gsLst>
                <a:gs pos="0">
                  <a:srgbClr val="ABE19E">
                    <a:alpha val="49411"/>
                  </a:srgbClr>
                </a:gs>
                <a:gs pos="100000">
                  <a:srgbClr val="CBFFBD">
                    <a:alpha val="49411"/>
                  </a:srgbClr>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51"/>
            <p:cNvSpPr txBox="1"/>
            <p:nvPr/>
          </p:nvSpPr>
          <p:spPr>
            <a:xfrm>
              <a:off x="3035283" y="244400"/>
              <a:ext cx="1180084" cy="118006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b="0" i="0" lang="pl-PL" sz="1900" u="none" cap="none" strike="noStrike">
                  <a:solidFill>
                    <a:schemeClr val="dk1"/>
                  </a:solidFill>
                  <a:latin typeface="Calibri"/>
                  <a:ea typeface="Calibri"/>
                  <a:cs typeface="Calibri"/>
                  <a:sym typeface="Calibri"/>
                </a:rPr>
                <a:t>Construct-related Evidences</a:t>
              </a:r>
              <a:endParaRPr b="0" i="0" sz="1900" u="none" cap="none" strike="noStrike">
                <a:solidFill>
                  <a:schemeClr val="dk1"/>
                </a:solidFill>
                <a:latin typeface="Calibri"/>
                <a:ea typeface="Calibri"/>
                <a:cs typeface="Calibri"/>
                <a:sym typeface="Calibri"/>
              </a:endParaRPr>
            </a:p>
          </p:txBody>
        </p:sp>
      </p:grpSp>
      <p:sp>
        <p:nvSpPr>
          <p:cNvPr id="321" name="Google Shape;321;p51"/>
          <p:cNvSpPr txBox="1"/>
          <p:nvPr/>
        </p:nvSpPr>
        <p:spPr>
          <a:xfrm>
            <a:off x="1192378" y="5435325"/>
            <a:ext cx="1025569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pl-PL" sz="1400" u="none" cap="none" strike="noStrike">
                <a:solidFill>
                  <a:srgbClr val="000000"/>
                </a:solidFill>
                <a:latin typeface="Calibri"/>
                <a:ea typeface="Calibri"/>
                <a:cs typeface="Calibri"/>
                <a:sym typeface="Calibri"/>
              </a:rPr>
              <a:t>*Those categories are being utilized for validation of assessment tools in general, not only for rubrics.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pl-PL" sz="1400" u="none" cap="none" strike="noStrike">
                <a:solidFill>
                  <a:srgbClr val="000000"/>
                </a:solidFill>
                <a:latin typeface="Calibri"/>
                <a:ea typeface="Calibri"/>
                <a:cs typeface="Calibri"/>
                <a:sym typeface="Calibri"/>
              </a:rPr>
              <a:t>** Those categories are being updated in time.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2"/>
          <p:cNvSpPr txBox="1"/>
          <p:nvPr>
            <p:ph type="title"/>
          </p:nvPr>
        </p:nvSpPr>
        <p:spPr>
          <a:xfrm>
            <a:off x="932468" y="721664"/>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Rubrics – </a:t>
            </a:r>
            <a:r>
              <a:rPr lang="pl-PL">
                <a:solidFill>
                  <a:srgbClr val="243142"/>
                </a:solidFill>
                <a:highlight>
                  <a:srgbClr val="FFFFFF"/>
                </a:highlight>
                <a:latin typeface="Arial"/>
                <a:ea typeface="Arial"/>
                <a:cs typeface="Arial"/>
                <a:sym typeface="Arial"/>
              </a:rPr>
              <a:t>D</a:t>
            </a:r>
            <a:r>
              <a:rPr b="0" i="0" lang="pl-PL">
                <a:solidFill>
                  <a:srgbClr val="243142"/>
                </a:solidFill>
                <a:highlight>
                  <a:srgbClr val="FFFFFF"/>
                </a:highlight>
                <a:latin typeface="Arial"/>
                <a:ea typeface="Arial"/>
                <a:cs typeface="Arial"/>
                <a:sym typeface="Arial"/>
              </a:rPr>
              <a:t>esigning </a:t>
            </a:r>
            <a:r>
              <a:rPr lang="pl-PL">
                <a:solidFill>
                  <a:srgbClr val="243142"/>
                </a:solidFill>
                <a:highlight>
                  <a:srgbClr val="FFFFFF"/>
                </a:highlight>
                <a:latin typeface="Arial"/>
                <a:ea typeface="Arial"/>
                <a:cs typeface="Arial"/>
                <a:sym typeface="Arial"/>
              </a:rPr>
              <a:t>e</a:t>
            </a:r>
            <a:r>
              <a:rPr b="0" i="0" lang="pl-PL">
                <a:solidFill>
                  <a:srgbClr val="243142"/>
                </a:solidFill>
                <a:highlight>
                  <a:srgbClr val="FFFFFF"/>
                </a:highlight>
                <a:latin typeface="Arial"/>
                <a:ea typeface="Arial"/>
                <a:cs typeface="Arial"/>
                <a:sym typeface="Arial"/>
              </a:rPr>
              <a:t>ffective </a:t>
            </a:r>
            <a:r>
              <a:rPr lang="pl-PL">
                <a:solidFill>
                  <a:srgbClr val="243142"/>
                </a:solidFill>
                <a:highlight>
                  <a:srgbClr val="FFFFFF"/>
                </a:highlight>
                <a:latin typeface="Arial"/>
                <a:ea typeface="Arial"/>
                <a:cs typeface="Arial"/>
                <a:sym typeface="Arial"/>
              </a:rPr>
              <a:t>r</a:t>
            </a:r>
            <a:r>
              <a:rPr b="0" i="0" lang="pl-PL">
                <a:solidFill>
                  <a:srgbClr val="243142"/>
                </a:solidFill>
                <a:highlight>
                  <a:srgbClr val="FFFFFF"/>
                </a:highlight>
                <a:latin typeface="Arial"/>
                <a:ea typeface="Arial"/>
                <a:cs typeface="Arial"/>
                <a:sym typeface="Arial"/>
              </a:rPr>
              <a:t>ubrics</a:t>
            </a:r>
            <a:endParaRPr/>
          </a:p>
        </p:txBody>
      </p:sp>
      <p:sp>
        <p:nvSpPr>
          <p:cNvPr id="327" name="Google Shape;327;p52"/>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pl-PL"/>
              <a:t> </a:t>
            </a:r>
            <a:endParaRPr/>
          </a:p>
        </p:txBody>
      </p:sp>
      <p:grpSp>
        <p:nvGrpSpPr>
          <p:cNvPr id="328" name="Google Shape;328;p52"/>
          <p:cNvGrpSpPr/>
          <p:nvPr/>
        </p:nvGrpSpPr>
        <p:grpSpPr>
          <a:xfrm>
            <a:off x="4573676" y="2473451"/>
            <a:ext cx="2596578" cy="2133413"/>
            <a:chOff x="657259" y="0"/>
            <a:chExt cx="2596578" cy="2133413"/>
          </a:xfrm>
        </p:grpSpPr>
        <p:sp>
          <p:nvSpPr>
            <p:cNvPr id="329" name="Google Shape;329;p52"/>
            <p:cNvSpPr/>
            <p:nvPr/>
          </p:nvSpPr>
          <p:spPr>
            <a:xfrm>
              <a:off x="657259" y="0"/>
              <a:ext cx="1279853" cy="1279835"/>
            </a:xfrm>
            <a:prstGeom prst="ellipse">
              <a:avLst/>
            </a:prstGeom>
            <a:gradFill>
              <a:gsLst>
                <a:gs pos="0">
                  <a:srgbClr val="69C449">
                    <a:alpha val="49411"/>
                  </a:srgbClr>
                </a:gs>
                <a:gs pos="100000">
                  <a:srgbClr val="B0FF9F">
                    <a:alpha val="49411"/>
                  </a:srgbClr>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52"/>
            <p:cNvSpPr txBox="1"/>
            <p:nvPr/>
          </p:nvSpPr>
          <p:spPr>
            <a:xfrm>
              <a:off x="844689" y="187427"/>
              <a:ext cx="904993" cy="90498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0" i="0" lang="pl-PL" sz="1400" u="none" cap="none" strike="noStrike">
                  <a:solidFill>
                    <a:schemeClr val="dk1"/>
                  </a:solidFill>
                  <a:latin typeface="Calibri"/>
                  <a:ea typeface="Calibri"/>
                  <a:cs typeface="Calibri"/>
                  <a:sym typeface="Calibri"/>
                </a:rPr>
                <a:t>Fairness</a:t>
              </a:r>
              <a:endParaRPr b="0" i="0" sz="1400" u="none" cap="none" strike="noStrike">
                <a:solidFill>
                  <a:srgbClr val="000000"/>
                </a:solidFill>
                <a:latin typeface="Arial"/>
                <a:ea typeface="Arial"/>
                <a:cs typeface="Arial"/>
                <a:sym typeface="Arial"/>
              </a:endParaRPr>
            </a:p>
          </p:txBody>
        </p:sp>
        <p:sp>
          <p:nvSpPr>
            <p:cNvPr id="331" name="Google Shape;331;p52"/>
            <p:cNvSpPr/>
            <p:nvPr/>
          </p:nvSpPr>
          <p:spPr>
            <a:xfrm>
              <a:off x="1316011" y="853578"/>
              <a:ext cx="1279853" cy="1279835"/>
            </a:xfrm>
            <a:prstGeom prst="ellipse">
              <a:avLst/>
            </a:prstGeom>
            <a:gradFill>
              <a:gsLst>
                <a:gs pos="0">
                  <a:srgbClr val="87D372">
                    <a:alpha val="49411"/>
                  </a:srgbClr>
                </a:gs>
                <a:gs pos="100000">
                  <a:srgbClr val="BCFFAA">
                    <a:alpha val="49411"/>
                  </a:srgbClr>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52"/>
            <p:cNvSpPr txBox="1"/>
            <p:nvPr/>
          </p:nvSpPr>
          <p:spPr>
            <a:xfrm>
              <a:off x="1503441" y="1041005"/>
              <a:ext cx="904993" cy="90498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0" i="0" lang="pl-PL" sz="1400" u="none" cap="none" strike="noStrike">
                  <a:solidFill>
                    <a:schemeClr val="dk1"/>
                  </a:solidFill>
                  <a:latin typeface="Calibri"/>
                  <a:ea typeface="Calibri"/>
                  <a:cs typeface="Calibri"/>
                  <a:sym typeface="Calibri"/>
                </a:rPr>
                <a:t>Criterion-related Evidences</a:t>
              </a:r>
              <a:endParaRPr b="0" i="0" sz="1400" u="none" cap="none" strike="noStrike">
                <a:solidFill>
                  <a:schemeClr val="dk1"/>
                </a:solidFill>
                <a:latin typeface="Calibri"/>
                <a:ea typeface="Calibri"/>
                <a:cs typeface="Calibri"/>
                <a:sym typeface="Calibri"/>
              </a:endParaRPr>
            </a:p>
          </p:txBody>
        </p:sp>
        <p:sp>
          <p:nvSpPr>
            <p:cNvPr id="333" name="Google Shape;333;p52"/>
            <p:cNvSpPr/>
            <p:nvPr/>
          </p:nvSpPr>
          <p:spPr>
            <a:xfrm>
              <a:off x="1973984" y="0"/>
              <a:ext cx="1279853" cy="1279835"/>
            </a:xfrm>
            <a:prstGeom prst="ellipse">
              <a:avLst/>
            </a:prstGeom>
            <a:gradFill>
              <a:gsLst>
                <a:gs pos="0">
                  <a:srgbClr val="ABE19E">
                    <a:alpha val="49411"/>
                  </a:srgbClr>
                </a:gs>
                <a:gs pos="100000">
                  <a:srgbClr val="CBFFBD">
                    <a:alpha val="49411"/>
                  </a:srgbClr>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52"/>
            <p:cNvSpPr txBox="1"/>
            <p:nvPr/>
          </p:nvSpPr>
          <p:spPr>
            <a:xfrm>
              <a:off x="2161414" y="187427"/>
              <a:ext cx="904993" cy="90498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0" i="0" lang="pl-PL" sz="1400" u="none" cap="none" strike="noStrike">
                  <a:solidFill>
                    <a:schemeClr val="dk1"/>
                  </a:solidFill>
                  <a:latin typeface="Calibri"/>
                  <a:ea typeface="Calibri"/>
                  <a:cs typeface="Calibri"/>
                  <a:sym typeface="Calibri"/>
                </a:rPr>
                <a:t>Construct-related Evidences</a:t>
              </a:r>
              <a:endParaRPr b="0" i="0" sz="1400" u="none" cap="none" strike="noStrike">
                <a:solidFill>
                  <a:schemeClr val="dk1"/>
                </a:solidFill>
                <a:latin typeface="Calibri"/>
                <a:ea typeface="Calibri"/>
                <a:cs typeface="Calibri"/>
                <a:sym typeface="Calibri"/>
              </a:endParaRPr>
            </a:p>
          </p:txBody>
        </p:sp>
      </p:grpSp>
      <p:sp>
        <p:nvSpPr>
          <p:cNvPr id="335" name="Google Shape;335;p52"/>
          <p:cNvSpPr/>
          <p:nvPr/>
        </p:nvSpPr>
        <p:spPr>
          <a:xfrm>
            <a:off x="7175433" y="2580223"/>
            <a:ext cx="1475715" cy="552276"/>
          </a:xfrm>
          <a:custGeom>
            <a:rect b="b" l="l" r="r" t="t"/>
            <a:pathLst>
              <a:path extrusionOk="0" h="552276" w="1475715">
                <a:moveTo>
                  <a:pt x="0" y="507009"/>
                </a:moveTo>
                <a:cubicBezTo>
                  <a:pt x="212002" y="255021"/>
                  <a:pt x="424004" y="3033"/>
                  <a:pt x="561315" y="15"/>
                </a:cubicBezTo>
                <a:cubicBezTo>
                  <a:pt x="698626" y="-3003"/>
                  <a:pt x="716733" y="436090"/>
                  <a:pt x="823866" y="488902"/>
                </a:cubicBezTo>
                <a:cubicBezTo>
                  <a:pt x="930999" y="541714"/>
                  <a:pt x="1095470" y="306324"/>
                  <a:pt x="1204111" y="316886"/>
                </a:cubicBezTo>
                <a:cubicBezTo>
                  <a:pt x="1312753" y="327448"/>
                  <a:pt x="1475715" y="552276"/>
                  <a:pt x="1475715" y="552276"/>
                </a:cubicBezTo>
                <a:lnTo>
                  <a:pt x="1475715" y="552276"/>
                </a:lnTo>
              </a:path>
            </a:pathLst>
          </a:custGeom>
          <a:noFill/>
          <a:ln cap="flat" cmpd="sng" w="9525">
            <a:solidFill>
              <a:srgbClr val="54A8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6" name="Google Shape;336;p52"/>
          <p:cNvSpPr/>
          <p:nvPr/>
        </p:nvSpPr>
        <p:spPr>
          <a:xfrm>
            <a:off x="3259248" y="2617367"/>
            <a:ext cx="1330859" cy="515132"/>
          </a:xfrm>
          <a:custGeom>
            <a:rect b="b" l="l" r="r" t="t"/>
            <a:pathLst>
              <a:path extrusionOk="0" h="515132" w="1330859">
                <a:moveTo>
                  <a:pt x="1330859" y="515132"/>
                </a:moveTo>
                <a:cubicBezTo>
                  <a:pt x="1170160" y="288795"/>
                  <a:pt x="1009461" y="62459"/>
                  <a:pt x="787651" y="8138"/>
                </a:cubicBezTo>
                <a:cubicBezTo>
                  <a:pt x="565841" y="-46183"/>
                  <a:pt x="0" y="189207"/>
                  <a:pt x="0" y="189207"/>
                </a:cubicBezTo>
                <a:lnTo>
                  <a:pt x="0" y="189207"/>
                </a:lnTo>
              </a:path>
            </a:pathLst>
          </a:custGeom>
          <a:noFill/>
          <a:ln cap="flat" cmpd="sng" w="9525">
            <a:solidFill>
              <a:srgbClr val="54A8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7" name="Google Shape;337;p52"/>
          <p:cNvSpPr/>
          <p:nvPr/>
        </p:nvSpPr>
        <p:spPr>
          <a:xfrm>
            <a:off x="543209" y="2417733"/>
            <a:ext cx="2694180" cy="914400"/>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Calibri"/>
                <a:ea typeface="Calibri"/>
                <a:cs typeface="Calibri"/>
                <a:sym typeface="Calibri"/>
              </a:rPr>
              <a:t>Make sure that the rubric is not biased against specific socioeconomic, cultural, ethnic, gendered subgroups. </a:t>
            </a:r>
            <a:endParaRPr b="0" i="0" sz="1400" u="none" cap="none" strike="noStrike">
              <a:solidFill>
                <a:schemeClr val="dk1"/>
              </a:solidFill>
              <a:latin typeface="Calibri"/>
              <a:ea typeface="Calibri"/>
              <a:cs typeface="Calibri"/>
              <a:sym typeface="Calibri"/>
            </a:endParaRPr>
          </a:p>
        </p:txBody>
      </p:sp>
      <p:sp>
        <p:nvSpPr>
          <p:cNvPr id="338" name="Google Shape;338;p52"/>
          <p:cNvSpPr/>
          <p:nvPr/>
        </p:nvSpPr>
        <p:spPr>
          <a:xfrm>
            <a:off x="970059" y="4378530"/>
            <a:ext cx="3038168" cy="1413487"/>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Calibri"/>
                <a:ea typeface="Calibri"/>
                <a:cs typeface="Calibri"/>
                <a:sym typeface="Calibri"/>
              </a:rPr>
              <a:t>Make sure that you assess a construct that predicts either current (concurrent validity) or future (predictive validity) real-life performance or other external outcomes of interest. </a:t>
            </a:r>
            <a:endParaRPr b="0" i="0" sz="1400" u="none" cap="none" strike="noStrike">
              <a:solidFill>
                <a:schemeClr val="dk1"/>
              </a:solidFill>
              <a:latin typeface="Calibri"/>
              <a:ea typeface="Calibri"/>
              <a:cs typeface="Calibri"/>
              <a:sym typeface="Calibri"/>
            </a:endParaRPr>
          </a:p>
        </p:txBody>
      </p:sp>
      <p:sp>
        <p:nvSpPr>
          <p:cNvPr id="339" name="Google Shape;339;p52"/>
          <p:cNvSpPr/>
          <p:nvPr/>
        </p:nvSpPr>
        <p:spPr>
          <a:xfrm>
            <a:off x="8651148" y="2910040"/>
            <a:ext cx="2796920" cy="1661960"/>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Calibri"/>
                <a:ea typeface="Calibri"/>
                <a:cs typeface="Calibri"/>
                <a:sym typeface="Calibri"/>
              </a:rPr>
              <a:t>Make sure that the score validates a specific construct. For example, if you are checking a written paper for “problem solving” you want mark any score because of spelling mistakes. </a:t>
            </a:r>
            <a:endParaRPr b="0" i="0" sz="1400" u="none" cap="none" strike="noStrike">
              <a:solidFill>
                <a:schemeClr val="dk1"/>
              </a:solidFill>
              <a:latin typeface="Calibri"/>
              <a:ea typeface="Calibri"/>
              <a:cs typeface="Calibri"/>
              <a:sym typeface="Calibri"/>
            </a:endParaRPr>
          </a:p>
        </p:txBody>
      </p:sp>
      <p:sp>
        <p:nvSpPr>
          <p:cNvPr id="340" name="Google Shape;340;p52"/>
          <p:cNvSpPr/>
          <p:nvPr/>
        </p:nvSpPr>
        <p:spPr>
          <a:xfrm>
            <a:off x="4019739" y="4572000"/>
            <a:ext cx="1901227" cy="833318"/>
          </a:xfrm>
          <a:custGeom>
            <a:rect b="b" l="l" r="r" t="t"/>
            <a:pathLst>
              <a:path extrusionOk="0" h="833318" w="1901227">
                <a:moveTo>
                  <a:pt x="1901227" y="0"/>
                </a:moveTo>
                <a:cubicBezTo>
                  <a:pt x="1825781" y="188614"/>
                  <a:pt x="1750336" y="377228"/>
                  <a:pt x="1629623" y="461727"/>
                </a:cubicBezTo>
                <a:cubicBezTo>
                  <a:pt x="1508910" y="546226"/>
                  <a:pt x="1285591" y="445129"/>
                  <a:pt x="1176950" y="506994"/>
                </a:cubicBezTo>
                <a:cubicBezTo>
                  <a:pt x="1068308" y="568859"/>
                  <a:pt x="1173932" y="820848"/>
                  <a:pt x="977774" y="832919"/>
                </a:cubicBezTo>
                <a:cubicBezTo>
                  <a:pt x="781616" y="844990"/>
                  <a:pt x="0" y="579422"/>
                  <a:pt x="0" y="579422"/>
                </a:cubicBezTo>
                <a:lnTo>
                  <a:pt x="0" y="579422"/>
                </a:lnTo>
              </a:path>
            </a:pathLst>
          </a:custGeom>
          <a:noFill/>
          <a:ln cap="flat" cmpd="sng" w="9525">
            <a:solidFill>
              <a:srgbClr val="54A8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3"/>
          <p:cNvSpPr txBox="1"/>
          <p:nvPr>
            <p:ph type="title"/>
          </p:nvPr>
        </p:nvSpPr>
        <p:spPr>
          <a:xfrm>
            <a:off x="838200" y="744718"/>
            <a:ext cx="10515600" cy="1080907"/>
          </a:xfrm>
          <a:prstGeom prst="rect">
            <a:avLst/>
          </a:prstGeom>
          <a:noFill/>
          <a:ln>
            <a:noFill/>
          </a:ln>
        </p:spPr>
        <p:txBody>
          <a:bodyPr anchorCtr="0" anchor="ctr" bIns="45700" lIns="91425" spcFirstLastPara="1" rIns="91425" wrap="square" tIns="45700">
            <a:normAutofit/>
          </a:bodyPr>
          <a:lstStyle/>
          <a:p>
            <a:pPr indent="-50800" lvl="0" marL="228600" rtl="0" algn="ctr">
              <a:lnSpc>
                <a:spcPct val="90000"/>
              </a:lnSpc>
              <a:spcBef>
                <a:spcPts val="0"/>
              </a:spcBef>
              <a:spcAft>
                <a:spcPts val="0"/>
              </a:spcAft>
              <a:buClr>
                <a:schemeClr val="dk1"/>
              </a:buClr>
              <a:buSzPts val="2800"/>
              <a:buNone/>
            </a:pPr>
            <a:r>
              <a:rPr lang="pl-PL"/>
              <a:t>Rubrics – Ranking the outcome </a:t>
            </a:r>
            <a:endParaRPr/>
          </a:p>
        </p:txBody>
      </p:sp>
      <p:sp>
        <p:nvSpPr>
          <p:cNvPr id="346" name="Google Shape;346;p53"/>
          <p:cNvSpPr txBox="1"/>
          <p:nvPr/>
        </p:nvSpPr>
        <p:spPr>
          <a:xfrm>
            <a:off x="1091483" y="2206193"/>
            <a:ext cx="4278185" cy="276998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pl-PL" sz="1600" u="none" cap="none" strike="noStrike">
                <a:solidFill>
                  <a:srgbClr val="000000"/>
                </a:solidFill>
                <a:latin typeface="Calibri"/>
                <a:ea typeface="Calibri"/>
                <a:cs typeface="Calibri"/>
                <a:sym typeface="Calibri"/>
              </a:rPr>
              <a:t>In order to calculate and rank the students’ learning growth, we look at each one of the criteria for the outcomes and give a comment/rank as insufficient,, sufficient, good or excellent.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pl-PL" sz="1600" u="none" cap="none" strike="noStrike">
                <a:solidFill>
                  <a:srgbClr val="000000"/>
                </a:solidFill>
                <a:latin typeface="Calibri"/>
                <a:ea typeface="Calibri"/>
                <a:cs typeface="Calibri"/>
                <a:sym typeface="Calibri"/>
              </a:rPr>
              <a:t>To calculate the final grade in a scale of 10, add all the grades together and double the grade for the presentation, then divide the outcome by 10. round up or down to full or half.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53"/>
          <p:cNvSpPr txBox="1"/>
          <p:nvPr/>
        </p:nvSpPr>
        <p:spPr>
          <a:xfrm>
            <a:off x="6227323" y="2206193"/>
            <a:ext cx="5126477" cy="227754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pl-PL" sz="1600" u="none" cap="none" strike="noStrike">
                <a:solidFill>
                  <a:srgbClr val="000000"/>
                </a:solidFill>
                <a:latin typeface="Calibri"/>
                <a:ea typeface="Calibri"/>
                <a:cs typeface="Calibri"/>
                <a:sym typeface="Calibri"/>
              </a:rPr>
              <a:t>If you teaches in classes where you can use different grading systems, that uses for example notions, such as ‘insufficient’, ‘sufficient’, ‘good’, and ‘excellent’, you can use the following standards: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Courier New"/>
              <a:buChar char="o"/>
            </a:pPr>
            <a:r>
              <a:rPr b="0" i="0" lang="pl-PL" sz="1600" u="none" cap="none" strike="noStrike">
                <a:solidFill>
                  <a:srgbClr val="000000"/>
                </a:solidFill>
                <a:latin typeface="Calibri"/>
                <a:ea typeface="Calibri"/>
                <a:cs typeface="Calibri"/>
                <a:sym typeface="Calibri"/>
              </a:rPr>
              <a:t>Between 5 and 6: insufficient</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Courier New"/>
              <a:buChar char="o"/>
            </a:pPr>
            <a:r>
              <a:rPr b="0" i="0" lang="pl-PL" sz="1600" u="none" cap="none" strike="noStrike">
                <a:solidFill>
                  <a:srgbClr val="000000"/>
                </a:solidFill>
                <a:latin typeface="Calibri"/>
                <a:ea typeface="Calibri"/>
                <a:cs typeface="Calibri"/>
                <a:sym typeface="Calibri"/>
              </a:rPr>
              <a:t>Between 6 and 7: sufficient</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Courier New"/>
              <a:buChar char="o"/>
            </a:pPr>
            <a:r>
              <a:rPr b="0" i="0" lang="pl-PL" sz="1600" u="none" cap="none" strike="noStrike">
                <a:solidFill>
                  <a:srgbClr val="000000"/>
                </a:solidFill>
                <a:latin typeface="Calibri"/>
                <a:ea typeface="Calibri"/>
                <a:cs typeface="Calibri"/>
                <a:sym typeface="Calibri"/>
              </a:rPr>
              <a:t>Between 7 and 9: good</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Courier New"/>
              <a:buChar char="o"/>
            </a:pPr>
            <a:r>
              <a:rPr b="0" i="0" lang="pl-PL" sz="1600" u="none" cap="none" strike="noStrike">
                <a:solidFill>
                  <a:srgbClr val="000000"/>
                </a:solidFill>
                <a:latin typeface="Calibri"/>
                <a:ea typeface="Calibri"/>
                <a:cs typeface="Calibri"/>
                <a:sym typeface="Calibri"/>
              </a:rPr>
              <a:t>Between 9 and 10: excellent.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4"/>
          <p:cNvSpPr txBox="1"/>
          <p:nvPr>
            <p:ph type="title"/>
          </p:nvPr>
        </p:nvSpPr>
        <p:spPr>
          <a:xfrm>
            <a:off x="838200" y="718254"/>
            <a:ext cx="10515600" cy="123028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lang="pl-PL"/>
              <a:t>Competence assessment in the EduNUT project </a:t>
            </a:r>
            <a:endParaRPr/>
          </a:p>
        </p:txBody>
      </p:sp>
      <p:sp>
        <p:nvSpPr>
          <p:cNvPr id="353" name="Google Shape;353;p54"/>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pl-PL"/>
              <a:t> </a:t>
            </a:r>
            <a:endParaRPr/>
          </a:p>
        </p:txBody>
      </p:sp>
      <p:sp>
        <p:nvSpPr>
          <p:cNvPr id="354" name="Google Shape;354;p54"/>
          <p:cNvSpPr txBox="1"/>
          <p:nvPr/>
        </p:nvSpPr>
        <p:spPr>
          <a:xfrm>
            <a:off x="707572" y="1917130"/>
            <a:ext cx="4386942" cy="43550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0" i="0" lang="pl-PL" sz="1700" u="none" cap="none" strike="noStrike">
                <a:solidFill>
                  <a:srgbClr val="000000"/>
                </a:solidFill>
                <a:latin typeface="Calibri"/>
                <a:ea typeface="Calibri"/>
                <a:cs typeface="Calibri"/>
                <a:sym typeface="Calibri"/>
              </a:rPr>
              <a:t>The </a:t>
            </a:r>
            <a:r>
              <a:rPr b="1" i="0" lang="pl-PL" sz="1700" u="none" cap="none" strike="noStrike">
                <a:solidFill>
                  <a:srgbClr val="000000"/>
                </a:solidFill>
                <a:latin typeface="Calibri"/>
                <a:ea typeface="Calibri"/>
                <a:cs typeface="Calibri"/>
                <a:sym typeface="Calibri"/>
              </a:rPr>
              <a:t>eduNUT</a:t>
            </a:r>
            <a:r>
              <a:rPr b="0" i="0" lang="pl-PL" sz="1700" u="none" cap="none" strike="noStrike">
                <a:solidFill>
                  <a:srgbClr val="000000"/>
                </a:solidFill>
                <a:latin typeface="Calibri"/>
                <a:ea typeface="Calibri"/>
                <a:cs typeface="Calibri"/>
                <a:sym typeface="Calibri"/>
              </a:rPr>
              <a:t> project aims to boost students to become confident, and gain skills, attitudes and knowledge about sustainable food systems and nutrition, in order to progressively change their personal consumption patterns, and inspire other to do the same.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rPr b="0" i="0" lang="pl-PL" sz="1700" u="none" cap="none" strike="noStrike">
                <a:solidFill>
                  <a:srgbClr val="000000"/>
                </a:solidFill>
                <a:latin typeface="Calibri"/>
                <a:ea typeface="Calibri"/>
                <a:cs typeface="Calibri"/>
                <a:sym typeface="Calibri"/>
              </a:rPr>
              <a:t>A competence-based education helps students to develop such green skills based on knowledge and attitudes that can help promote responsible action and stimulate willingness to take or demand action at local, national and global level.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5" name="Google Shape;355;p54"/>
          <p:cNvSpPr txBox="1"/>
          <p:nvPr/>
        </p:nvSpPr>
        <p:spPr>
          <a:xfrm>
            <a:off x="5421086" y="1917130"/>
            <a:ext cx="6172199" cy="370870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0" i="0" lang="pl-PL" sz="1700" u="none" cap="none" strike="noStrike">
                <a:solidFill>
                  <a:srgbClr val="000000"/>
                </a:solidFill>
                <a:latin typeface="Calibri"/>
                <a:ea typeface="Calibri"/>
                <a:cs typeface="Calibri"/>
                <a:sym typeface="Calibri"/>
              </a:rPr>
              <a:t>To succeed that, the </a:t>
            </a:r>
            <a:r>
              <a:rPr b="1" i="0" lang="pl-PL" sz="1700" u="none" cap="none" strike="noStrike">
                <a:solidFill>
                  <a:srgbClr val="000000"/>
                </a:solidFill>
                <a:latin typeface="Calibri"/>
                <a:ea typeface="Calibri"/>
                <a:cs typeface="Calibri"/>
                <a:sym typeface="Calibri"/>
              </a:rPr>
              <a:t>eduNUT curriculum</a:t>
            </a:r>
            <a:r>
              <a:rPr b="0" i="0" lang="pl-PL" sz="1700" u="none" cap="none" strike="noStrike">
                <a:solidFill>
                  <a:srgbClr val="000000"/>
                </a:solidFill>
                <a:latin typeface="Calibri"/>
                <a:ea typeface="Calibri"/>
                <a:cs typeface="Calibri"/>
                <a:sym typeface="Calibri"/>
              </a:rPr>
              <a:t> would be designed based on the European framework for green competence assessment “</a:t>
            </a:r>
            <a:r>
              <a:rPr b="1" i="0" lang="pl-PL" sz="1700" u="none" cap="none" strike="noStrike">
                <a:solidFill>
                  <a:srgbClr val="000000"/>
                </a:solidFill>
                <a:latin typeface="Calibri"/>
                <a:ea typeface="Calibri"/>
                <a:cs typeface="Calibri"/>
                <a:sym typeface="Calibri"/>
              </a:rPr>
              <a:t>GreenComp</a:t>
            </a:r>
            <a:r>
              <a:rPr b="0" i="0" lang="pl-PL" sz="1700" u="none" cap="none" strike="noStrike">
                <a:solidFill>
                  <a:srgbClr val="000000"/>
                </a:solidFill>
                <a:latin typeface="Calibri"/>
                <a:ea typeface="Calibri"/>
                <a:cs typeface="Calibri"/>
                <a:sym typeface="Calibri"/>
              </a:rPr>
              <a:t>”. The European Commission has developed it on sustainability competences at EU level, to provide a common ground to learners and guidance to educators, providing an agreed definition of what sustainability as a competence entails.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rPr b="1" i="0" lang="pl-PL" sz="1700" u="none" cap="none" strike="noStrike">
                <a:solidFill>
                  <a:srgbClr val="000000"/>
                </a:solidFill>
                <a:latin typeface="Calibri"/>
                <a:ea typeface="Calibri"/>
                <a:cs typeface="Calibri"/>
                <a:sym typeface="Calibri"/>
              </a:rPr>
              <a:t>GreenComp</a:t>
            </a:r>
            <a:r>
              <a:rPr b="0" i="0" lang="pl-PL" sz="1700" u="none" cap="none" strike="noStrike">
                <a:solidFill>
                  <a:srgbClr val="000000"/>
                </a:solidFill>
                <a:latin typeface="Calibri"/>
                <a:ea typeface="Calibri"/>
                <a:cs typeface="Calibri"/>
                <a:sym typeface="Calibri"/>
              </a:rPr>
              <a:t> can support education and training systems in shaping systemic and critical thinkers who care about our planet’s present and its future. All 12 competences of the framework are applicable to all learners. Among those 12, we have concluded to work with the following three: </a:t>
            </a:r>
            <a:r>
              <a:rPr b="1" i="0" lang="pl-PL" sz="1700" u="none" cap="none" strike="noStrike">
                <a:solidFill>
                  <a:srgbClr val="000000"/>
                </a:solidFill>
                <a:latin typeface="Calibri"/>
                <a:ea typeface="Calibri"/>
                <a:cs typeface="Calibri"/>
                <a:sym typeface="Calibri"/>
              </a:rPr>
              <a:t>1. Embracing complexity in sustainability</a:t>
            </a:r>
            <a:r>
              <a:rPr b="0" i="0" lang="pl-PL" sz="1700" u="none" cap="none" strike="noStrike">
                <a:solidFill>
                  <a:srgbClr val="000000"/>
                </a:solidFill>
                <a:latin typeface="Calibri"/>
                <a:ea typeface="Calibri"/>
                <a:cs typeface="Calibri"/>
                <a:sym typeface="Calibri"/>
              </a:rPr>
              <a:t>, </a:t>
            </a:r>
            <a:r>
              <a:rPr b="1" i="0" lang="pl-PL" sz="1700" u="none" cap="none" strike="noStrike">
                <a:solidFill>
                  <a:srgbClr val="000000"/>
                </a:solidFill>
                <a:latin typeface="Calibri"/>
                <a:ea typeface="Calibri"/>
                <a:cs typeface="Calibri"/>
                <a:sym typeface="Calibri"/>
              </a:rPr>
              <a:t>2. Envisioning sustainable futures </a:t>
            </a:r>
            <a:r>
              <a:rPr b="0" i="0" lang="pl-PL" sz="1700" u="none" cap="none" strike="noStrike">
                <a:solidFill>
                  <a:srgbClr val="000000"/>
                </a:solidFill>
                <a:latin typeface="Calibri"/>
                <a:ea typeface="Calibri"/>
                <a:cs typeface="Calibri"/>
                <a:sym typeface="Calibri"/>
              </a:rPr>
              <a:t>and </a:t>
            </a:r>
            <a:r>
              <a:rPr b="1" i="0" lang="pl-PL" sz="1700" u="none" cap="none" strike="noStrike">
                <a:solidFill>
                  <a:srgbClr val="000000"/>
                </a:solidFill>
                <a:latin typeface="Calibri"/>
                <a:ea typeface="Calibri"/>
                <a:cs typeface="Calibri"/>
                <a:sym typeface="Calibri"/>
              </a:rPr>
              <a:t>3. Acting for sustainability.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6" name="Google Shape;356;p54"/>
          <p:cNvCxnSpPr/>
          <p:nvPr/>
        </p:nvCxnSpPr>
        <p:spPr>
          <a:xfrm>
            <a:off x="5225143" y="1825625"/>
            <a:ext cx="0" cy="3800213"/>
          </a:xfrm>
          <a:prstGeom prst="straightConnector1">
            <a:avLst/>
          </a:prstGeom>
          <a:noFill/>
          <a:ln cap="flat" cmpd="sng" w="9525">
            <a:solidFill>
              <a:srgbClr val="54A838"/>
            </a:solidFill>
            <a:prstDash val="solid"/>
            <a:round/>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5"/>
          <p:cNvSpPr txBox="1"/>
          <p:nvPr>
            <p:ph type="title"/>
          </p:nvPr>
        </p:nvSpPr>
        <p:spPr>
          <a:xfrm>
            <a:off x="838200" y="718254"/>
            <a:ext cx="10515600" cy="123028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lang="pl-PL"/>
              <a:t>Competence assessment in the EduNUT project </a:t>
            </a:r>
            <a:endParaRPr/>
          </a:p>
        </p:txBody>
      </p:sp>
      <p:sp>
        <p:nvSpPr>
          <p:cNvPr id="362" name="Google Shape;362;p55"/>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pl-PL"/>
              <a:t> </a:t>
            </a:r>
            <a:endParaRPr/>
          </a:p>
        </p:txBody>
      </p:sp>
      <p:pic>
        <p:nvPicPr>
          <p:cNvPr id="363" name="Google Shape;363;p55"/>
          <p:cNvPicPr preferRelativeResize="0"/>
          <p:nvPr/>
        </p:nvPicPr>
        <p:blipFill rotWithShape="1">
          <a:blip r:embed="rId3">
            <a:alphaModFix/>
          </a:blip>
          <a:srcRect b="0" l="0" r="0" t="0"/>
          <a:stretch/>
        </p:blipFill>
        <p:spPr>
          <a:xfrm>
            <a:off x="966658" y="1948537"/>
            <a:ext cx="7389835" cy="3462874"/>
          </a:xfrm>
          <a:prstGeom prst="rect">
            <a:avLst/>
          </a:prstGeom>
          <a:noFill/>
          <a:ln>
            <a:noFill/>
          </a:ln>
        </p:spPr>
      </p:pic>
      <p:sp>
        <p:nvSpPr>
          <p:cNvPr id="364" name="Google Shape;364;p55"/>
          <p:cNvSpPr txBox="1"/>
          <p:nvPr/>
        </p:nvSpPr>
        <p:spPr>
          <a:xfrm>
            <a:off x="966658" y="5528961"/>
            <a:ext cx="564449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pl-PL" sz="1200" u="none" cap="none" strike="noStrike">
                <a:solidFill>
                  <a:srgbClr val="000000"/>
                </a:solidFill>
                <a:latin typeface="Arial"/>
                <a:ea typeface="Arial"/>
                <a:cs typeface="Arial"/>
                <a:sym typeface="Arial"/>
              </a:rPr>
              <a:t>Image: visual presentation of the sustainability competence/source: JRC, 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9"/>
          <p:cNvSpPr txBox="1"/>
          <p:nvPr>
            <p:ph type="title"/>
          </p:nvPr>
        </p:nvSpPr>
        <p:spPr>
          <a:xfrm>
            <a:off x="831850" y="1133963"/>
            <a:ext cx="10515600" cy="28916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l-PL" cap="small"/>
              <a:t>Additional materials </a:t>
            </a:r>
            <a:br>
              <a:rPr b="1" lang="pl-PL" cap="small"/>
            </a:br>
            <a:r>
              <a:rPr b="1" lang="pl-PL" cap="small"/>
              <a:t>and sources of information</a:t>
            </a:r>
            <a:endParaRPr b="1" cap="small"/>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0"/>
          <p:cNvSpPr txBox="1"/>
          <p:nvPr>
            <p:ph type="title"/>
          </p:nvPr>
        </p:nvSpPr>
        <p:spPr>
          <a:xfrm>
            <a:off x="901574" y="750037"/>
            <a:ext cx="10515600" cy="12302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l-PL"/>
              <a:t>EU Competence Frameworks </a:t>
            </a:r>
            <a:endParaRPr/>
          </a:p>
        </p:txBody>
      </p:sp>
      <p:sp>
        <p:nvSpPr>
          <p:cNvPr id="375" name="Google Shape;375;p10"/>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90000"/>
              </a:lnSpc>
              <a:spcBef>
                <a:spcPts val="1000"/>
              </a:spcBef>
              <a:spcAft>
                <a:spcPts val="0"/>
              </a:spcAft>
              <a:buSzPts val="1800"/>
              <a:buNone/>
            </a:pPr>
            <a:r>
              <a:rPr b="1" lang="pl-PL" u="sng">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GreenComp: </a:t>
            </a:r>
            <a:r>
              <a:rPr b="1" lang="pl-PL" sz="2400" u="sng">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The European sustainability competence framework</a:t>
            </a:r>
            <a:r>
              <a:rPr lang="pl-PL" sz="2400" u="sng">
                <a:solidFill>
                  <a:schemeClr val="hlink"/>
                </a:solidFill>
                <a:latin typeface="Calibri"/>
                <a:ea typeface="Calibri"/>
                <a:cs typeface="Calibri"/>
                <a:sym typeface="Calibri"/>
                <a:hlinkClick r:id="rId5"/>
              </a:rPr>
              <a:t> </a:t>
            </a:r>
            <a:endParaRPr sz="2400">
              <a:latin typeface="Calibri"/>
              <a:ea typeface="Calibri"/>
              <a:cs typeface="Calibri"/>
              <a:sym typeface="Calibri"/>
            </a:endParaRPr>
          </a:p>
          <a:p>
            <a:pPr indent="0" lvl="0" marL="114300" rtl="0" algn="l">
              <a:lnSpc>
                <a:spcPct val="90000"/>
              </a:lnSpc>
              <a:spcBef>
                <a:spcPts val="1000"/>
              </a:spcBef>
              <a:spcAft>
                <a:spcPts val="0"/>
              </a:spcAft>
              <a:buSzPts val="1800"/>
              <a:buNone/>
            </a:pPr>
            <a:r>
              <a:t/>
            </a:r>
            <a:endParaRPr sz="2400">
              <a:latin typeface="Calibri"/>
              <a:ea typeface="Calibri"/>
              <a:cs typeface="Calibri"/>
              <a:sym typeface="Calibri"/>
            </a:endParaRPr>
          </a:p>
          <a:p>
            <a:pPr indent="0" lvl="0" marL="114300" rtl="0" algn="l">
              <a:lnSpc>
                <a:spcPct val="90000"/>
              </a:lnSpc>
              <a:spcBef>
                <a:spcPts val="1000"/>
              </a:spcBef>
              <a:spcAft>
                <a:spcPts val="0"/>
              </a:spcAft>
              <a:buSzPts val="1800"/>
              <a:buNone/>
            </a:pPr>
            <a:r>
              <a:rPr b="1" i="0" lang="pl-PL" u="sng">
                <a:solidFill>
                  <a:schemeClr val="hlink"/>
                </a:solidFill>
                <a:highlight>
                  <a:srgbClr val="FFFFFF"/>
                </a:highlight>
                <a:latin typeface="Calibri"/>
                <a:ea typeface="Calibri"/>
                <a:cs typeface="Calibri"/>
                <a:sym typeface="Calibri"/>
                <a:hlinkClick r:id="rId6"/>
              </a:rPr>
              <a:t>LifeComp: </a:t>
            </a:r>
            <a:r>
              <a:rPr b="1" i="0" lang="pl-PL" sz="2400" u="sng">
                <a:solidFill>
                  <a:schemeClr val="hlink"/>
                </a:solidFill>
                <a:highlight>
                  <a:srgbClr val="FFFFFF"/>
                </a:highlight>
                <a:latin typeface="Calibri"/>
                <a:ea typeface="Calibri"/>
                <a:cs typeface="Calibri"/>
                <a:sym typeface="Calibri"/>
                <a:hlinkClick r:id="rId7"/>
              </a:rPr>
              <a:t>The European framework for the personal, social and learning to learn key competence</a:t>
            </a:r>
            <a:endParaRPr b="1" i="0" sz="2400">
              <a:highlight>
                <a:srgbClr val="FFFFFF"/>
              </a:highlight>
              <a:latin typeface="Calibri"/>
              <a:ea typeface="Calibri"/>
              <a:cs typeface="Calibri"/>
              <a:sym typeface="Calibri"/>
            </a:endParaRPr>
          </a:p>
          <a:p>
            <a:pPr indent="0" lvl="0" marL="114300" rtl="0" algn="l">
              <a:lnSpc>
                <a:spcPct val="90000"/>
              </a:lnSpc>
              <a:spcBef>
                <a:spcPts val="1000"/>
              </a:spcBef>
              <a:spcAft>
                <a:spcPts val="0"/>
              </a:spcAft>
              <a:buSzPts val="1800"/>
              <a:buNone/>
            </a:pPr>
            <a:r>
              <a:t/>
            </a:r>
            <a:endParaRPr>
              <a:latin typeface="Calibri"/>
              <a:ea typeface="Calibri"/>
              <a:cs typeface="Calibri"/>
              <a:sym typeface="Calibri"/>
            </a:endParaRPr>
          </a:p>
          <a:p>
            <a:pPr indent="0" lvl="0" marL="114300" rtl="0" algn="l">
              <a:lnSpc>
                <a:spcPct val="90000"/>
              </a:lnSpc>
              <a:spcBef>
                <a:spcPts val="1000"/>
              </a:spcBef>
              <a:spcAft>
                <a:spcPts val="0"/>
              </a:spcAft>
              <a:buSzPts val="1800"/>
              <a:buNone/>
            </a:pPr>
            <a:r>
              <a:rPr b="1" i="0" lang="pl-PL" u="sng">
                <a:solidFill>
                  <a:srgbClr val="000000"/>
                </a:solidFill>
                <a:highlight>
                  <a:srgbClr val="FFFFFF"/>
                </a:highlight>
                <a:latin typeface="Calibri"/>
                <a:ea typeface="Calibri"/>
                <a:cs typeface="Calibri"/>
                <a:sym typeface="Calibri"/>
                <a:hlinkClick r:id="rId8">
                  <a:extLst>
                    <a:ext uri="{A12FA001-AC4F-418D-AE19-62706E023703}">
                      <ahyp:hlinkClr val="tx"/>
                    </a:ext>
                  </a:extLst>
                </a:hlinkClick>
              </a:rPr>
              <a:t>DigComp 2.2: </a:t>
            </a:r>
            <a:r>
              <a:rPr b="1" i="0" lang="pl-PL" sz="2400" u="sng">
                <a:solidFill>
                  <a:srgbClr val="000000"/>
                </a:solidFill>
                <a:highlight>
                  <a:srgbClr val="FFFFFF"/>
                </a:highlight>
                <a:latin typeface="Calibri"/>
                <a:ea typeface="Calibri"/>
                <a:cs typeface="Calibri"/>
                <a:sym typeface="Calibri"/>
                <a:hlinkClick r:id="rId9">
                  <a:extLst>
                    <a:ext uri="{A12FA001-AC4F-418D-AE19-62706E023703}">
                      <ahyp:hlinkClr val="tx"/>
                    </a:ext>
                  </a:extLst>
                </a:hlinkClick>
              </a:rPr>
              <a:t>The Digital Competence Framework for Citizens - With new examples of knowledge, skills and attitudes</a:t>
            </a:r>
            <a:endParaRPr b="1" i="0" sz="2400">
              <a:solidFill>
                <a:srgbClr val="000000"/>
              </a:solidFill>
              <a:highlight>
                <a:srgbClr val="FFFFFF"/>
              </a:highlight>
              <a:latin typeface="Calibri"/>
              <a:ea typeface="Calibri"/>
              <a:cs typeface="Calibri"/>
              <a:sym typeface="Calibri"/>
            </a:endParaRPr>
          </a:p>
          <a:p>
            <a:pPr indent="0" lvl="0" marL="114300" rtl="0" algn="l">
              <a:lnSpc>
                <a:spcPct val="90000"/>
              </a:lnSpc>
              <a:spcBef>
                <a:spcPts val="1000"/>
              </a:spcBef>
              <a:spcAft>
                <a:spcPts val="0"/>
              </a:spcAft>
              <a:buSzPts val="1800"/>
              <a:buNone/>
            </a:pPr>
            <a:br>
              <a:rPr lang="pl-PL"/>
            </a:br>
            <a:endParaRPr>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6"/>
          <p:cNvSpPr txBox="1"/>
          <p:nvPr>
            <p:ph type="title"/>
          </p:nvPr>
        </p:nvSpPr>
        <p:spPr>
          <a:xfrm>
            <a:off x="901574" y="849626"/>
            <a:ext cx="10515600" cy="12302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l-PL"/>
              <a:t>Assessment Grid Tools &amp; Resources</a:t>
            </a:r>
            <a:endParaRPr/>
          </a:p>
        </p:txBody>
      </p:sp>
      <p:sp>
        <p:nvSpPr>
          <p:cNvPr id="381" name="Google Shape;381;p56"/>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pl-PL">
                <a:highlight>
                  <a:srgbClr val="FFFFFF"/>
                </a:highlight>
              </a:rPr>
              <a:t>AI tools</a:t>
            </a:r>
            <a:r>
              <a:rPr lang="pl-PL">
                <a:highlight>
                  <a:srgbClr val="FFFFFF"/>
                </a:highlight>
              </a:rPr>
              <a:t>: Enter in the chat the names of the competencies, module, ages of </a:t>
            </a:r>
            <a:r>
              <a:rPr lang="pl-PL">
                <a:highlight>
                  <a:srgbClr val="FFFFFF"/>
                </a:highlight>
              </a:rPr>
              <a:t>students</a:t>
            </a:r>
            <a:r>
              <a:rPr lang="pl-PL">
                <a:highlight>
                  <a:srgbClr val="FFFFFF"/>
                </a:highlight>
              </a:rPr>
              <a:t>, scale and metric </a:t>
            </a:r>
            <a:r>
              <a:rPr lang="pl-PL">
                <a:highlight>
                  <a:srgbClr val="FFFFFF"/>
                </a:highlight>
              </a:rPr>
              <a:t>system</a:t>
            </a:r>
            <a:r>
              <a:rPr lang="pl-PL">
                <a:highlight>
                  <a:srgbClr val="FFFFFF"/>
                </a:highlight>
              </a:rPr>
              <a:t>. </a:t>
            </a:r>
            <a:endParaRPr/>
          </a:p>
          <a:p>
            <a:pPr indent="0" lvl="0" marL="114300" rtl="0" algn="l">
              <a:lnSpc>
                <a:spcPct val="90000"/>
              </a:lnSpc>
              <a:spcBef>
                <a:spcPts val="1000"/>
              </a:spcBef>
              <a:spcAft>
                <a:spcPts val="0"/>
              </a:spcAft>
              <a:buSzPts val="1800"/>
              <a:buNone/>
            </a:pPr>
            <a:r>
              <a:rPr b="1" i="0" lang="pl-PL">
                <a:solidFill>
                  <a:schemeClr val="dk1"/>
                </a:solidFill>
                <a:highlight>
                  <a:srgbClr val="FFFFFF"/>
                </a:highlight>
                <a:latin typeface="Calibri"/>
                <a:ea typeface="Calibri"/>
                <a:cs typeface="Calibri"/>
                <a:sym typeface="Calibri"/>
              </a:rPr>
              <a:t>Excel / Google Sheets</a:t>
            </a:r>
            <a:r>
              <a:rPr b="0" i="0" lang="pl-PL">
                <a:solidFill>
                  <a:schemeClr val="dk1"/>
                </a:solidFill>
                <a:highlight>
                  <a:srgbClr val="FFFFFF"/>
                </a:highlight>
                <a:latin typeface="Calibri"/>
                <a:ea typeface="Calibri"/>
                <a:cs typeface="Calibri"/>
                <a:sym typeface="Calibri"/>
              </a:rPr>
              <a:t>: For spreadsheet enthusiasts, these tools give you great flexibility in designing your grids.</a:t>
            </a:r>
            <a:endParaRPr/>
          </a:p>
          <a:p>
            <a:pPr indent="0" lvl="0" marL="114300" rtl="0" algn="l">
              <a:lnSpc>
                <a:spcPct val="90000"/>
              </a:lnSpc>
              <a:spcBef>
                <a:spcPts val="1000"/>
              </a:spcBef>
              <a:spcAft>
                <a:spcPts val="0"/>
              </a:spcAft>
              <a:buSzPts val="1800"/>
              <a:buNone/>
            </a:pPr>
            <a:r>
              <a:rPr b="1" i="0" lang="pl-PL">
                <a:solidFill>
                  <a:schemeClr val="dk1"/>
                </a:solidFill>
                <a:highlight>
                  <a:srgbClr val="FFFFFF"/>
                </a:highlight>
                <a:latin typeface="Calibri"/>
                <a:ea typeface="Calibri"/>
                <a:cs typeface="Calibri"/>
                <a:sym typeface="Calibri"/>
              </a:rPr>
              <a:t>ChallengeMe</a:t>
            </a:r>
            <a:r>
              <a:rPr b="0" i="0" lang="pl-PL">
                <a:solidFill>
                  <a:schemeClr val="dk1"/>
                </a:solidFill>
                <a:highlight>
                  <a:srgbClr val="FFFFFF"/>
                </a:highlight>
                <a:latin typeface="Calibri"/>
                <a:ea typeface="Calibri"/>
                <a:cs typeface="Calibri"/>
                <a:sym typeface="Calibri"/>
              </a:rPr>
              <a:t>: A platform offers you an intuitive interface for creating, managing and evaluating peer-based activities. </a:t>
            </a:r>
            <a:endParaRPr/>
          </a:p>
          <a:p>
            <a:pPr indent="0" lvl="0" marL="114300" rtl="0" algn="l">
              <a:lnSpc>
                <a:spcPct val="90000"/>
              </a:lnSpc>
              <a:spcBef>
                <a:spcPts val="1000"/>
              </a:spcBef>
              <a:spcAft>
                <a:spcPts val="0"/>
              </a:spcAft>
              <a:buSzPts val="1800"/>
              <a:buNone/>
            </a:pPr>
            <a:r>
              <a:rPr b="1" lang="pl-PL" u="sng">
                <a:solidFill>
                  <a:schemeClr val="dk1"/>
                </a:solidFill>
                <a:highlight>
                  <a:srgbClr val="FFFFFF"/>
                </a:highlight>
                <a:hlinkClick r:id="rId3">
                  <a:extLst>
                    <a:ext uri="{A12FA001-AC4F-418D-AE19-62706E023703}">
                      <ahyp:hlinkClr val="tx"/>
                    </a:ext>
                  </a:extLst>
                </a:hlinkClick>
              </a:rPr>
              <a:t>iRubric</a:t>
            </a:r>
            <a:r>
              <a:rPr lang="pl-PL">
                <a:solidFill>
                  <a:schemeClr val="dk1"/>
                </a:solidFill>
                <a:highlight>
                  <a:srgbClr val="FFFFFF"/>
                </a:highlight>
                <a:latin typeface="Calibri"/>
                <a:ea typeface="Calibri"/>
                <a:cs typeface="Calibri"/>
                <a:sym typeface="Calibri"/>
              </a:rPr>
              <a:t>: A platform that can help your organization develop a culture of outcomes-based assessments and manage data.</a:t>
            </a:r>
            <a:endParaRPr>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1"/>
          <p:cNvSpPr txBox="1"/>
          <p:nvPr>
            <p:ph type="title"/>
          </p:nvPr>
        </p:nvSpPr>
        <p:spPr>
          <a:xfrm>
            <a:off x="831850" y="697735"/>
            <a:ext cx="10515600" cy="28916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l-PL" cap="small"/>
              <a:t>Case study</a:t>
            </a:r>
            <a:endParaRPr b="1" cap="small"/>
          </a:p>
        </p:txBody>
      </p:sp>
      <p:sp>
        <p:nvSpPr>
          <p:cNvPr id="387" name="Google Shape;387;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2"/>
          <p:cNvSpPr txBox="1"/>
          <p:nvPr>
            <p:ph type="title"/>
          </p:nvPr>
        </p:nvSpPr>
        <p:spPr>
          <a:xfrm>
            <a:off x="838200" y="805758"/>
            <a:ext cx="10515600" cy="117196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pl-PL"/>
              <a:t>Case study – design an assessment rubric </a:t>
            </a:r>
            <a:endParaRPr/>
          </a:p>
        </p:txBody>
      </p:sp>
      <p:sp>
        <p:nvSpPr>
          <p:cNvPr id="393" name="Google Shape;393;p12"/>
          <p:cNvSpPr txBox="1"/>
          <p:nvPr>
            <p:ph idx="1" type="body"/>
          </p:nvPr>
        </p:nvSpPr>
        <p:spPr>
          <a:xfrm>
            <a:off x="663102" y="2068817"/>
            <a:ext cx="8160945" cy="3728868"/>
          </a:xfrm>
          <a:prstGeom prst="rect">
            <a:avLst/>
          </a:prstGeom>
          <a:noFill/>
          <a:ln>
            <a:noFill/>
          </a:ln>
        </p:spPr>
        <p:txBody>
          <a:bodyPr anchorCtr="0" anchor="t" bIns="45700" lIns="91425" spcFirstLastPara="1" rIns="91425" wrap="square" tIns="45700">
            <a:normAutofit lnSpcReduction="10000"/>
          </a:bodyPr>
          <a:lstStyle/>
          <a:p>
            <a:pPr indent="-50800" lvl="0" marL="228600" rtl="0" algn="just">
              <a:lnSpc>
                <a:spcPct val="90000"/>
              </a:lnSpc>
              <a:spcBef>
                <a:spcPts val="0"/>
              </a:spcBef>
              <a:spcAft>
                <a:spcPts val="0"/>
              </a:spcAft>
              <a:buClr>
                <a:schemeClr val="dk1"/>
              </a:buClr>
              <a:buSzPts val="2800"/>
              <a:buNone/>
            </a:pPr>
            <a:r>
              <a:rPr i="1" lang="pl-PL"/>
              <a:t>You are a teacher of 13 years old students, and you have the overview of implementing a project with the title “farm to table”, that lasts for 4 weeks in total. The educational programme is designed in a way that promotes student-based learning about sustainable farming and nutrition. It promises to cultivate 4 skills to students (knowledge of ecological farming, collaboration, active citizenship, and futures literacy). Now, give your best and try to design a rubric that can assess at least 1 out of those competencies</a:t>
            </a:r>
            <a:r>
              <a:rPr lang="pl-PL"/>
              <a:t>. </a:t>
            </a:r>
            <a:endParaRPr/>
          </a:p>
        </p:txBody>
      </p:sp>
      <p:pic>
        <p:nvPicPr>
          <p:cNvPr descr="A cartoon of a person reading a book&#10;&#10;Description automatically generated" id="394" name="Google Shape;394;p12"/>
          <p:cNvPicPr preferRelativeResize="0"/>
          <p:nvPr/>
        </p:nvPicPr>
        <p:blipFill rotWithShape="1">
          <a:blip r:embed="rId3">
            <a:alphaModFix/>
          </a:blip>
          <a:srcRect b="0" l="0" r="0" t="0"/>
          <a:stretch/>
        </p:blipFill>
        <p:spPr>
          <a:xfrm>
            <a:off x="9786796" y="2932735"/>
            <a:ext cx="2004258" cy="356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ph type="title"/>
          </p:nvPr>
        </p:nvSpPr>
        <p:spPr>
          <a:xfrm>
            <a:off x="374468" y="893472"/>
            <a:ext cx="10515600" cy="10082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pl-PL"/>
              <a:t>The training module </a:t>
            </a:r>
            <a:endParaRPr/>
          </a:p>
        </p:txBody>
      </p:sp>
      <p:sp>
        <p:nvSpPr>
          <p:cNvPr id="75" name="Google Shape;75;p4"/>
          <p:cNvSpPr txBox="1"/>
          <p:nvPr>
            <p:ph idx="1" type="body"/>
          </p:nvPr>
        </p:nvSpPr>
        <p:spPr>
          <a:xfrm>
            <a:off x="307734" y="2530093"/>
            <a:ext cx="10515600" cy="2785282"/>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pl-PL"/>
              <a:t>The objectives of the present module are: </a:t>
            </a:r>
            <a:endParaRPr/>
          </a:p>
          <a:p>
            <a:pPr indent="-457200" lvl="0" marL="635000" rtl="0" algn="l">
              <a:lnSpc>
                <a:spcPct val="90000"/>
              </a:lnSpc>
              <a:spcBef>
                <a:spcPts val="0"/>
              </a:spcBef>
              <a:spcAft>
                <a:spcPts val="0"/>
              </a:spcAft>
              <a:buClr>
                <a:schemeClr val="dk1"/>
              </a:buClr>
              <a:buSzPts val="2800"/>
              <a:buFont typeface="Calibri"/>
              <a:buChar char="-"/>
            </a:pPr>
            <a:r>
              <a:rPr lang="pl-PL"/>
              <a:t>To enhance teachers’ knowledge on validating and assessment methodologies. </a:t>
            </a:r>
            <a:endParaRPr/>
          </a:p>
          <a:p>
            <a:pPr indent="-457200" lvl="0" marL="635000" rtl="0" algn="l">
              <a:lnSpc>
                <a:spcPct val="90000"/>
              </a:lnSpc>
              <a:spcBef>
                <a:spcPts val="0"/>
              </a:spcBef>
              <a:spcAft>
                <a:spcPts val="0"/>
              </a:spcAft>
              <a:buClr>
                <a:schemeClr val="dk1"/>
              </a:buClr>
              <a:buSzPts val="2800"/>
              <a:buFont typeface="Calibri"/>
              <a:buChar char="-"/>
            </a:pPr>
            <a:r>
              <a:rPr lang="pl-PL"/>
              <a:t>To boost teachers’ confidence to use innovative evaluation techniques, rather than exams or quizzes. </a:t>
            </a:r>
            <a:endParaRPr/>
          </a:p>
          <a:p>
            <a:pPr indent="-457200" lvl="0" marL="635000" rtl="0" algn="l">
              <a:lnSpc>
                <a:spcPct val="90000"/>
              </a:lnSpc>
              <a:spcBef>
                <a:spcPts val="0"/>
              </a:spcBef>
              <a:spcAft>
                <a:spcPts val="0"/>
              </a:spcAft>
              <a:buClr>
                <a:schemeClr val="dk1"/>
              </a:buClr>
              <a:buSzPts val="2800"/>
              <a:buFont typeface="Calibri"/>
              <a:buChar char="-"/>
            </a:pPr>
            <a:r>
              <a:rPr lang="pl-PL"/>
              <a:t>To prepare teachers with specific examples, who are going to apply the EduNUT curriculum within their classes. </a:t>
            </a:r>
            <a:endParaRPr/>
          </a:p>
        </p:txBody>
      </p:sp>
      <p:sp>
        <p:nvSpPr>
          <p:cNvPr id="76" name="Google Shape;76;p4"/>
          <p:cNvSpPr txBox="1"/>
          <p:nvPr/>
        </p:nvSpPr>
        <p:spPr>
          <a:xfrm>
            <a:off x="517814" y="1521872"/>
            <a:ext cx="10515600" cy="100822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Calibri"/>
              <a:buNone/>
            </a:pPr>
            <a:r>
              <a:rPr b="1" i="0" lang="pl-PL" sz="2800" u="none" cap="none" strike="noStrike">
                <a:solidFill>
                  <a:schemeClr val="dk1"/>
                </a:solidFill>
                <a:latin typeface="Calibri"/>
                <a:ea typeface="Calibri"/>
                <a:cs typeface="Calibri"/>
                <a:sym typeface="Calibri"/>
              </a:rPr>
              <a:t>Objectives</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4"/>
          <p:cNvSpPr txBox="1"/>
          <p:nvPr>
            <p:ph type="title"/>
          </p:nvPr>
        </p:nvSpPr>
        <p:spPr>
          <a:xfrm>
            <a:off x="838200" y="801934"/>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pl-PL"/>
              <a:t>Case study – design an assessment rubric </a:t>
            </a:r>
            <a:endParaRPr/>
          </a:p>
        </p:txBody>
      </p:sp>
      <p:sp>
        <p:nvSpPr>
          <p:cNvPr id="400" name="Google Shape;400;p14"/>
          <p:cNvSpPr txBox="1"/>
          <p:nvPr>
            <p:ph idx="1" type="body"/>
          </p:nvPr>
        </p:nvSpPr>
        <p:spPr>
          <a:xfrm>
            <a:off x="838200" y="1798080"/>
            <a:ext cx="10515600" cy="3997630"/>
          </a:xfrm>
          <a:prstGeom prst="rect">
            <a:avLst/>
          </a:prstGeom>
          <a:noFill/>
          <a:ln>
            <a:noFill/>
          </a:ln>
        </p:spPr>
        <p:txBody>
          <a:bodyPr anchorCtr="0" anchor="t" bIns="45700" lIns="91425" spcFirstLastPara="1" rIns="91425" wrap="square" tIns="45700">
            <a:normAutofit/>
          </a:bodyPr>
          <a:lstStyle/>
          <a:p>
            <a:pPr indent="0" lvl="0" marL="177800" rtl="0" algn="l">
              <a:lnSpc>
                <a:spcPct val="90000"/>
              </a:lnSpc>
              <a:spcBef>
                <a:spcPts val="0"/>
              </a:spcBef>
              <a:spcAft>
                <a:spcPts val="0"/>
              </a:spcAft>
              <a:buClr>
                <a:schemeClr val="dk1"/>
              </a:buClr>
              <a:buSzPts val="2800"/>
              <a:buNone/>
            </a:pPr>
            <a:r>
              <a:rPr b="1" lang="pl-PL">
                <a:solidFill>
                  <a:srgbClr val="7E9532"/>
                </a:solidFill>
              </a:rPr>
              <a:t>√ Download the excel sheet and work locally. </a:t>
            </a:r>
            <a:endParaRPr/>
          </a:p>
          <a:p>
            <a:pPr indent="0" lvl="0" marL="177800" rtl="0" algn="l">
              <a:lnSpc>
                <a:spcPct val="90000"/>
              </a:lnSpc>
              <a:spcBef>
                <a:spcPts val="0"/>
              </a:spcBef>
              <a:spcAft>
                <a:spcPts val="0"/>
              </a:spcAft>
              <a:buClr>
                <a:schemeClr val="dk1"/>
              </a:buClr>
              <a:buSzPts val="2800"/>
              <a:buNone/>
            </a:pPr>
            <a:r>
              <a:t/>
            </a:r>
            <a:endParaRPr sz="1400">
              <a:highlight>
                <a:srgbClr val="FFFF00"/>
              </a:highlight>
            </a:endParaRPr>
          </a:p>
          <a:p>
            <a:pPr indent="0" lvl="0" marL="177800" rtl="0" algn="l">
              <a:lnSpc>
                <a:spcPct val="90000"/>
              </a:lnSpc>
              <a:spcBef>
                <a:spcPts val="0"/>
              </a:spcBef>
              <a:spcAft>
                <a:spcPts val="0"/>
              </a:spcAft>
              <a:buClr>
                <a:schemeClr val="dk1"/>
              </a:buClr>
              <a:buSzPts val="2800"/>
              <a:buNone/>
            </a:pPr>
            <a:r>
              <a:rPr lang="pl-PL" u="sng">
                <a:solidFill>
                  <a:srgbClr val="FFC000"/>
                </a:solidFill>
                <a:hlinkClick r:id="rId3">
                  <a:extLst>
                    <a:ext uri="{A12FA001-AC4F-418D-AE19-62706E023703}">
                      <ahyp:hlinkClr val="tx"/>
                    </a:ext>
                  </a:extLst>
                </a:hlinkClick>
              </a:rPr>
              <a:t>↓Click: EduNUT_WP3_module 4_rubric template</a:t>
            </a:r>
            <a:endParaRPr>
              <a:solidFill>
                <a:srgbClr val="FFC000"/>
              </a:solidFill>
            </a:endParaRPr>
          </a:p>
          <a:p>
            <a:pPr indent="0" lvl="0" marL="177800" rtl="0" algn="l">
              <a:lnSpc>
                <a:spcPct val="90000"/>
              </a:lnSpc>
              <a:spcBef>
                <a:spcPts val="0"/>
              </a:spcBef>
              <a:spcAft>
                <a:spcPts val="0"/>
              </a:spcAft>
              <a:buClr>
                <a:schemeClr val="dk1"/>
              </a:buClr>
              <a:buSzPts val="2800"/>
              <a:buNone/>
            </a:pPr>
            <a:r>
              <a:t/>
            </a:r>
            <a:endParaRPr>
              <a:highlight>
                <a:srgbClr val="FFFF00"/>
              </a:highlight>
            </a:endParaRPr>
          </a:p>
          <a:p>
            <a:pPr indent="0" lvl="0" marL="177800" rtl="0" algn="l">
              <a:lnSpc>
                <a:spcPct val="90000"/>
              </a:lnSpc>
              <a:spcBef>
                <a:spcPts val="0"/>
              </a:spcBef>
              <a:spcAft>
                <a:spcPts val="0"/>
              </a:spcAft>
              <a:buClr>
                <a:schemeClr val="dk1"/>
              </a:buClr>
              <a:buSzPts val="2800"/>
              <a:buNone/>
            </a:pPr>
            <a:r>
              <a:t/>
            </a:r>
            <a:endParaRPr>
              <a:highlight>
                <a:srgbClr val="FFFF00"/>
              </a:highlight>
            </a:endParaRPr>
          </a:p>
        </p:txBody>
      </p:sp>
      <p:pic>
        <p:nvPicPr>
          <p:cNvPr descr="A screenshot of a white grid with many different colored text&#10;&#10;Description automatically generated" id="401" name="Google Shape;401;p14"/>
          <p:cNvPicPr preferRelativeResize="0"/>
          <p:nvPr/>
        </p:nvPicPr>
        <p:blipFill rotWithShape="1">
          <a:blip r:embed="rId4">
            <a:alphaModFix/>
          </a:blip>
          <a:srcRect b="0" l="0" r="0" t="0"/>
          <a:stretch/>
        </p:blipFill>
        <p:spPr>
          <a:xfrm>
            <a:off x="1138136" y="2859531"/>
            <a:ext cx="8272064" cy="293617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5"/>
          <p:cNvSpPr txBox="1"/>
          <p:nvPr>
            <p:ph type="title"/>
          </p:nvPr>
        </p:nvSpPr>
        <p:spPr>
          <a:xfrm>
            <a:off x="838200" y="924957"/>
            <a:ext cx="10515600" cy="28916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l-PL" cap="small"/>
              <a:t>List of references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6"/>
          <p:cNvSpPr txBox="1"/>
          <p:nvPr>
            <p:ph idx="1" type="body"/>
          </p:nvPr>
        </p:nvSpPr>
        <p:spPr>
          <a:xfrm>
            <a:off x="219891" y="714101"/>
            <a:ext cx="11745685" cy="527739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1700"/>
          </a:p>
          <a:p>
            <a:pPr indent="0" lvl="0" marL="0" rtl="0" algn="l">
              <a:lnSpc>
                <a:spcPct val="100000"/>
              </a:lnSpc>
              <a:spcBef>
                <a:spcPts val="0"/>
              </a:spcBef>
              <a:spcAft>
                <a:spcPts val="0"/>
              </a:spcAft>
              <a:buClr>
                <a:schemeClr val="dk1"/>
              </a:buClr>
              <a:buSzPts val="2000"/>
              <a:buNone/>
            </a:pPr>
            <a:r>
              <a:rPr b="0" i="0" lang="pl-PL" sz="1700">
                <a:solidFill>
                  <a:srgbClr val="000000"/>
                </a:solidFill>
                <a:latin typeface="Calibri"/>
                <a:ea typeface="Calibri"/>
                <a:cs typeface="Calibri"/>
                <a:sym typeface="Calibri"/>
              </a:rPr>
              <a:t>Bianchi, G., Pisiotis, U. and Cabrera Giraldez, M. (2022). GreenComp The European sustainability competence framework, Punie, Y. and Bacigalupo, M. editor(s), EUR 30955 EN, Publications Office of the European Union, Luxembourg, 2022, ISBN 978-92-76-46485-3, doi:10.2760/13286, JRC128040.</a:t>
            </a:r>
            <a:endParaRPr/>
          </a:p>
          <a:p>
            <a:pPr indent="0" lvl="0" marL="0" rtl="0" algn="l">
              <a:lnSpc>
                <a:spcPct val="100000"/>
              </a:lnSpc>
              <a:spcBef>
                <a:spcPts val="0"/>
              </a:spcBef>
              <a:spcAft>
                <a:spcPts val="0"/>
              </a:spcAft>
              <a:buClr>
                <a:schemeClr val="dk1"/>
              </a:buClr>
              <a:buSzPts val="2000"/>
              <a:buNone/>
            </a:pPr>
            <a:r>
              <a:t/>
            </a:r>
            <a:endParaRPr b="0" i="0" sz="17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None/>
            </a:pPr>
            <a:r>
              <a:rPr b="0" i="0" lang="pl-PL" sz="1700">
                <a:solidFill>
                  <a:srgbClr val="000000"/>
                </a:solidFill>
                <a:latin typeface="Calibri"/>
                <a:ea typeface="Calibri"/>
                <a:cs typeface="Calibri"/>
                <a:sym typeface="Calibri"/>
              </a:rPr>
              <a:t>Cox, J., B. Foster and D. Bamat (2019). </a:t>
            </a:r>
            <a:r>
              <a:rPr b="0" lang="pl-PL" sz="1700">
                <a:solidFill>
                  <a:srgbClr val="000000"/>
                </a:solidFill>
                <a:latin typeface="Calibri"/>
                <a:ea typeface="Calibri"/>
                <a:cs typeface="Calibri"/>
                <a:sym typeface="Calibri"/>
              </a:rPr>
              <a:t>A review of instruments for measuring social and emotional</a:t>
            </a:r>
            <a:br>
              <a:rPr b="0" lang="pl-PL" sz="1700">
                <a:solidFill>
                  <a:srgbClr val="000000"/>
                </a:solidFill>
                <a:latin typeface="Calibri"/>
                <a:ea typeface="Calibri"/>
                <a:cs typeface="Calibri"/>
                <a:sym typeface="Calibri"/>
              </a:rPr>
            </a:br>
            <a:r>
              <a:rPr b="0" lang="pl-PL" sz="1700">
                <a:solidFill>
                  <a:srgbClr val="000000"/>
                </a:solidFill>
                <a:latin typeface="Calibri"/>
                <a:ea typeface="Calibri"/>
                <a:cs typeface="Calibri"/>
                <a:sym typeface="Calibri"/>
              </a:rPr>
              <a:t>learning skills among secondary school students</a:t>
            </a:r>
            <a:r>
              <a:rPr b="0" i="0" lang="pl-PL" sz="1700">
                <a:solidFill>
                  <a:srgbClr val="000000"/>
                </a:solidFill>
                <a:latin typeface="Calibri"/>
                <a:ea typeface="Calibri"/>
                <a:cs typeface="Calibri"/>
                <a:sym typeface="Calibri"/>
              </a:rPr>
              <a:t>, U.S. Department of Education, Institute of Education</a:t>
            </a:r>
            <a:br>
              <a:rPr b="0" i="0" lang="pl-PL" sz="1700">
                <a:solidFill>
                  <a:srgbClr val="000000"/>
                </a:solidFill>
                <a:latin typeface="Calibri"/>
                <a:ea typeface="Calibri"/>
                <a:cs typeface="Calibri"/>
                <a:sym typeface="Calibri"/>
              </a:rPr>
            </a:br>
            <a:r>
              <a:rPr b="0" i="0" lang="pl-PL" sz="1700">
                <a:solidFill>
                  <a:srgbClr val="000000"/>
                </a:solidFill>
                <a:latin typeface="Calibri"/>
                <a:ea typeface="Calibri"/>
                <a:cs typeface="Calibri"/>
                <a:sym typeface="Calibri"/>
              </a:rPr>
              <a:t>Sciences, National Center for Education Evaluation and Regional Assistance, Regional Educational Laboratory Northeast &amp; islands.</a:t>
            </a:r>
            <a:endParaRPr sz="1700">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None/>
            </a:pPr>
            <a:r>
              <a:t/>
            </a:r>
            <a:endParaRPr sz="1700">
              <a:latin typeface="Calibri"/>
              <a:ea typeface="Calibri"/>
              <a:cs typeface="Calibri"/>
              <a:sym typeface="Calibri"/>
            </a:endParaRPr>
          </a:p>
          <a:p>
            <a:pPr indent="0" lvl="0" marL="0" rtl="0" algn="l">
              <a:lnSpc>
                <a:spcPct val="90000"/>
              </a:lnSpc>
              <a:spcBef>
                <a:spcPts val="0"/>
              </a:spcBef>
              <a:spcAft>
                <a:spcPts val="0"/>
              </a:spcAft>
              <a:buClr>
                <a:schemeClr val="dk1"/>
              </a:buClr>
              <a:buSzPts val="2000"/>
              <a:buNone/>
            </a:pPr>
            <a:r>
              <a:rPr b="0" i="0" lang="pl-PL" sz="1700">
                <a:solidFill>
                  <a:schemeClr val="dk1"/>
                </a:solidFill>
                <a:highlight>
                  <a:srgbClr val="FFFFFF"/>
                </a:highlight>
                <a:latin typeface="Calibri"/>
                <a:ea typeface="Calibri"/>
                <a:cs typeface="Calibri"/>
                <a:sym typeface="Calibri"/>
              </a:rPr>
              <a:t>Çalışkan, H., &amp; Kaşıkçı, Y. (2010). The application of traditional and alternative assessment and evaluation tools by teachers in social studies. </a:t>
            </a:r>
            <a:r>
              <a:rPr b="0" i="1" lang="pl-PL" sz="1700">
                <a:solidFill>
                  <a:schemeClr val="dk1"/>
                </a:solidFill>
                <a:highlight>
                  <a:srgbClr val="FFFFFF"/>
                </a:highlight>
                <a:latin typeface="Calibri"/>
                <a:ea typeface="Calibri"/>
                <a:cs typeface="Calibri"/>
                <a:sym typeface="Calibri"/>
              </a:rPr>
              <a:t>Procedia-Social and Behavioral Sciences</a:t>
            </a:r>
            <a:r>
              <a:rPr b="0" i="0" lang="pl-PL" sz="1700">
                <a:solidFill>
                  <a:schemeClr val="dk1"/>
                </a:solidFill>
                <a:highlight>
                  <a:srgbClr val="FFFFFF"/>
                </a:highlight>
                <a:latin typeface="Calibri"/>
                <a:ea typeface="Calibri"/>
                <a:cs typeface="Calibri"/>
                <a:sym typeface="Calibri"/>
              </a:rPr>
              <a:t>, </a:t>
            </a:r>
            <a:r>
              <a:rPr b="0" i="1" lang="pl-PL" sz="1700">
                <a:solidFill>
                  <a:schemeClr val="dk1"/>
                </a:solidFill>
                <a:highlight>
                  <a:srgbClr val="FFFFFF"/>
                </a:highlight>
                <a:latin typeface="Calibri"/>
                <a:ea typeface="Calibri"/>
                <a:cs typeface="Calibri"/>
                <a:sym typeface="Calibri"/>
              </a:rPr>
              <a:t>2</a:t>
            </a:r>
            <a:r>
              <a:rPr b="0" i="0" lang="pl-PL" sz="1700">
                <a:solidFill>
                  <a:schemeClr val="dk1"/>
                </a:solidFill>
                <a:highlight>
                  <a:srgbClr val="FFFFFF"/>
                </a:highlight>
                <a:latin typeface="Calibri"/>
                <a:ea typeface="Calibri"/>
                <a:cs typeface="Calibri"/>
                <a:sym typeface="Calibri"/>
              </a:rPr>
              <a:t>(2), 4152-4156.</a:t>
            </a:r>
            <a:endParaRPr/>
          </a:p>
          <a:p>
            <a:pPr indent="0" lvl="0" marL="0" rtl="0" algn="l">
              <a:lnSpc>
                <a:spcPct val="90000"/>
              </a:lnSpc>
              <a:spcBef>
                <a:spcPts val="0"/>
              </a:spcBef>
              <a:spcAft>
                <a:spcPts val="0"/>
              </a:spcAft>
              <a:buClr>
                <a:schemeClr val="dk1"/>
              </a:buClr>
              <a:buSzPts val="2000"/>
              <a:buNone/>
            </a:pPr>
            <a:r>
              <a:t/>
            </a:r>
            <a:endParaRPr b="0" i="0" sz="1700">
              <a:solidFill>
                <a:schemeClr val="dk1"/>
              </a:solidFill>
              <a:highlight>
                <a:srgbClr val="FFFFFF"/>
              </a:highlight>
              <a:latin typeface="Calibri"/>
              <a:ea typeface="Calibri"/>
              <a:cs typeface="Calibri"/>
              <a:sym typeface="Calibri"/>
            </a:endParaRPr>
          </a:p>
          <a:p>
            <a:pPr indent="0" lvl="0" marL="0" rtl="0" algn="l">
              <a:lnSpc>
                <a:spcPct val="90000"/>
              </a:lnSpc>
              <a:spcBef>
                <a:spcPts val="0"/>
              </a:spcBef>
              <a:spcAft>
                <a:spcPts val="0"/>
              </a:spcAft>
              <a:buClr>
                <a:schemeClr val="dk1"/>
              </a:buClr>
              <a:buSzPts val="2000"/>
              <a:buNone/>
            </a:pPr>
            <a:r>
              <a:rPr b="0" i="0" lang="pl-PL" sz="1700">
                <a:solidFill>
                  <a:srgbClr val="040C28"/>
                </a:solidFill>
                <a:latin typeface="Calibri"/>
                <a:ea typeface="Calibri"/>
                <a:cs typeface="Calibri"/>
                <a:sym typeface="Calibri"/>
              </a:rPr>
              <a:t>Bianchi, G., Pisiotis, U., Cabre- ra Giraldez, M.</a:t>
            </a:r>
            <a:r>
              <a:rPr b="0" i="0" lang="pl-PL" sz="1700">
                <a:solidFill>
                  <a:srgbClr val="1F1F1F"/>
                </a:solidFill>
                <a:latin typeface="Calibri"/>
                <a:ea typeface="Calibri"/>
                <a:cs typeface="Calibri"/>
                <a:sym typeface="Calibri"/>
              </a:rPr>
              <a:t> (2022). </a:t>
            </a:r>
            <a:r>
              <a:rPr b="0" i="0" lang="pl-PL" sz="1700">
                <a:solidFill>
                  <a:srgbClr val="040C28"/>
                </a:solidFill>
                <a:latin typeface="Calibri"/>
                <a:ea typeface="Calibri"/>
                <a:cs typeface="Calibri"/>
                <a:sym typeface="Calibri"/>
              </a:rPr>
              <a:t>GreenComp – The European sustainability competence framework</a:t>
            </a:r>
            <a:r>
              <a:rPr b="0" i="0" lang="pl-PL" sz="1700">
                <a:solidFill>
                  <a:srgbClr val="1F1F1F"/>
                </a:solidFill>
                <a:latin typeface="Calibri"/>
                <a:ea typeface="Calibri"/>
                <a:cs typeface="Calibri"/>
                <a:sym typeface="Calibri"/>
              </a:rPr>
              <a:t>. Bacigalupo, M., Punie, Y. (editors), EUR 30955 EN, Publications Office of the European Union, Luxembourg; ISBN 978-92-76-46485-3, doi:10.2760/13286, JRC128040.</a:t>
            </a:r>
            <a:endParaRPr/>
          </a:p>
          <a:p>
            <a:pPr indent="0" lvl="0" marL="0" rtl="0" algn="l">
              <a:lnSpc>
                <a:spcPct val="90000"/>
              </a:lnSpc>
              <a:spcBef>
                <a:spcPts val="0"/>
              </a:spcBef>
              <a:spcAft>
                <a:spcPts val="0"/>
              </a:spcAft>
              <a:buClr>
                <a:schemeClr val="dk1"/>
              </a:buClr>
              <a:buSzPts val="2000"/>
              <a:buNone/>
            </a:pPr>
            <a:r>
              <a:t/>
            </a:r>
            <a:endParaRPr sz="17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2000"/>
              <a:buNone/>
            </a:pPr>
            <a:r>
              <a:rPr b="0" i="0" lang="pl-PL" sz="1700">
                <a:solidFill>
                  <a:schemeClr val="dk1"/>
                </a:solidFill>
                <a:highlight>
                  <a:srgbClr val="FFFFFF"/>
                </a:highlight>
                <a:latin typeface="Calibri"/>
                <a:ea typeface="Calibri"/>
                <a:cs typeface="Calibri"/>
                <a:sym typeface="Calibri"/>
              </a:rPr>
              <a:t>Linzarini, A. and D. Catarino da Silva (2024). Innovative tools for the direct assessment of social and emotional skills, </a:t>
            </a:r>
            <a:r>
              <a:rPr b="0" i="1" lang="pl-PL" sz="1700">
                <a:solidFill>
                  <a:schemeClr val="dk1"/>
                </a:solidFill>
                <a:highlight>
                  <a:srgbClr val="FFFFFF"/>
                </a:highlight>
                <a:latin typeface="Calibri"/>
                <a:ea typeface="Calibri"/>
                <a:cs typeface="Calibri"/>
                <a:sym typeface="Calibri"/>
              </a:rPr>
              <a:t>OECD Education Working Papers</a:t>
            </a:r>
            <a:r>
              <a:rPr b="0" i="0" lang="pl-PL" sz="1700">
                <a:solidFill>
                  <a:schemeClr val="dk1"/>
                </a:solidFill>
                <a:highlight>
                  <a:srgbClr val="FFFFFF"/>
                </a:highlight>
                <a:latin typeface="Calibri"/>
                <a:ea typeface="Calibri"/>
                <a:cs typeface="Calibri"/>
                <a:sym typeface="Calibri"/>
              </a:rPr>
              <a:t>, No. 316, OECD Publishing, Paris, </a:t>
            </a:r>
            <a:r>
              <a:rPr b="0" i="0" lang="pl-PL" sz="1700" u="sng" strike="noStrike">
                <a:solidFill>
                  <a:schemeClr val="accent2"/>
                </a:solidFill>
                <a:highlight>
                  <a:srgbClr val="FFFFFF"/>
                </a:highlight>
                <a:latin typeface="Calibri"/>
                <a:ea typeface="Calibri"/>
                <a:cs typeface="Calibri"/>
                <a:sym typeface="Calibri"/>
                <a:hlinkClick r:id="rId3">
                  <a:extLst>
                    <a:ext uri="{A12FA001-AC4F-418D-AE19-62706E023703}">
                      <ahyp:hlinkClr val="tx"/>
                    </a:ext>
                  </a:extLst>
                </a:hlinkClick>
              </a:rPr>
              <a:t>https://doi.org/10.1787/eed9bb04-en</a:t>
            </a:r>
            <a:endParaRPr sz="1700" u="none" strike="noStrike">
              <a:solidFill>
                <a:schemeClr val="accent2"/>
              </a:solidFill>
              <a:highlight>
                <a:srgbClr val="FFFFFF"/>
              </a:highlight>
              <a:latin typeface="Calibri"/>
              <a:ea typeface="Calibri"/>
              <a:cs typeface="Calibri"/>
              <a:sym typeface="Calibri"/>
            </a:endParaRPr>
          </a:p>
          <a:p>
            <a:pPr indent="0" lvl="0" marL="0" rtl="0" algn="l">
              <a:lnSpc>
                <a:spcPct val="90000"/>
              </a:lnSpc>
              <a:spcBef>
                <a:spcPts val="0"/>
              </a:spcBef>
              <a:spcAft>
                <a:spcPts val="0"/>
              </a:spcAft>
              <a:buClr>
                <a:schemeClr val="dk1"/>
              </a:buClr>
              <a:buSzPts val="2000"/>
              <a:buNone/>
            </a:pPr>
            <a:r>
              <a:t/>
            </a:r>
            <a:endParaRPr sz="1700"/>
          </a:p>
          <a:p>
            <a:pPr indent="0" lvl="0" marL="0" rtl="0" algn="l">
              <a:lnSpc>
                <a:spcPct val="90000"/>
              </a:lnSpc>
              <a:spcBef>
                <a:spcPts val="0"/>
              </a:spcBef>
              <a:spcAft>
                <a:spcPts val="0"/>
              </a:spcAft>
              <a:buClr>
                <a:schemeClr val="dk1"/>
              </a:buClr>
              <a:buSzPts val="2000"/>
              <a:buNone/>
            </a:pPr>
            <a:r>
              <a:rPr lang="pl-PL" sz="1700"/>
              <a:t>Van den Bergh, V., et. al. (2006). NEW ASSESSMENT MODES WITHIN PROJECT-BASED EDUCATION – THE STAKEHOLDERS. </a:t>
            </a:r>
            <a:r>
              <a:rPr i="1" lang="pl-PL" sz="1700"/>
              <a:t>Studies in Educational Evaluation </a:t>
            </a:r>
            <a:r>
              <a:rPr lang="pl-PL" sz="1700"/>
              <a:t>32 (2006) 345–368 </a:t>
            </a:r>
            <a:endParaRPr/>
          </a:p>
          <a:p>
            <a:pPr indent="0" lvl="0" marL="0" rtl="0" algn="l">
              <a:lnSpc>
                <a:spcPct val="90000"/>
              </a:lnSpc>
              <a:spcBef>
                <a:spcPts val="0"/>
              </a:spcBef>
              <a:spcAft>
                <a:spcPts val="0"/>
              </a:spcAft>
              <a:buClr>
                <a:schemeClr val="dk1"/>
              </a:buClr>
              <a:buSzPts val="2000"/>
              <a:buNone/>
            </a:pPr>
            <a:r>
              <a:t/>
            </a:r>
            <a:endParaRPr/>
          </a:p>
          <a:p>
            <a:pPr indent="0" lvl="0" marL="0" rtl="0" algn="l">
              <a:lnSpc>
                <a:spcPct val="90000"/>
              </a:lnSpc>
              <a:spcBef>
                <a:spcPts val="0"/>
              </a:spcBef>
              <a:spcAft>
                <a:spcPts val="0"/>
              </a:spcAft>
              <a:buClr>
                <a:schemeClr val="dk1"/>
              </a:buClr>
              <a:buSzPts val="2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9"/>
          <p:cNvSpPr txBox="1"/>
          <p:nvPr>
            <p:ph type="title"/>
          </p:nvPr>
        </p:nvSpPr>
        <p:spPr>
          <a:xfrm>
            <a:off x="419735" y="1001963"/>
            <a:ext cx="10515600" cy="10082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pl-PL"/>
              <a:t>The training module</a:t>
            </a:r>
            <a:endParaRPr/>
          </a:p>
        </p:txBody>
      </p:sp>
      <p:sp>
        <p:nvSpPr>
          <p:cNvPr id="82" name="Google Shape;82;p29"/>
          <p:cNvSpPr txBox="1"/>
          <p:nvPr/>
        </p:nvSpPr>
        <p:spPr>
          <a:xfrm>
            <a:off x="483110" y="2084305"/>
            <a:ext cx="10515600" cy="692342"/>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pl-PL" sz="3000" u="none" cap="none" strike="noStrike">
                <a:solidFill>
                  <a:schemeClr val="dk1"/>
                </a:solidFill>
                <a:latin typeface="Calibri"/>
                <a:ea typeface="Calibri"/>
                <a:cs typeface="Calibri"/>
                <a:sym typeface="Calibri"/>
              </a:rPr>
              <a:t>Teaching methods: </a:t>
            </a:r>
            <a:r>
              <a:rPr b="0" i="0" lang="pl-PL" sz="3000" u="none" cap="none" strike="noStrike">
                <a:solidFill>
                  <a:schemeClr val="dk1"/>
                </a:solidFill>
                <a:latin typeface="Calibri"/>
                <a:ea typeface="Calibri"/>
                <a:cs typeface="Calibri"/>
                <a:sym typeface="Calibri"/>
              </a:rPr>
              <a:t>self paced reading, case study</a:t>
            </a:r>
            <a:endParaRPr b="0" i="0" sz="1400" u="none" cap="none" strike="noStrike">
              <a:solidFill>
                <a:srgbClr val="000000"/>
              </a:solidFill>
              <a:latin typeface="Arial"/>
              <a:ea typeface="Arial"/>
              <a:cs typeface="Arial"/>
              <a:sym typeface="Arial"/>
            </a:endParaRPr>
          </a:p>
        </p:txBody>
      </p:sp>
      <p:sp>
        <p:nvSpPr>
          <p:cNvPr id="83" name="Google Shape;83;p29"/>
          <p:cNvSpPr txBox="1"/>
          <p:nvPr/>
        </p:nvSpPr>
        <p:spPr>
          <a:xfrm>
            <a:off x="483110" y="2924889"/>
            <a:ext cx="10515600" cy="1008221"/>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pl-PL" sz="2800" u="none" cap="none" strike="noStrike">
                <a:solidFill>
                  <a:schemeClr val="dk1"/>
                </a:solidFill>
                <a:latin typeface="Calibri"/>
                <a:ea typeface="Calibri"/>
                <a:cs typeface="Calibri"/>
                <a:sym typeface="Calibri"/>
              </a:rPr>
              <a:t>Duration: </a:t>
            </a:r>
            <a:r>
              <a:rPr b="0" i="0" lang="pl-PL" sz="2800" u="none" cap="none" strike="noStrike">
                <a:solidFill>
                  <a:schemeClr val="dk1"/>
                </a:solidFill>
                <a:latin typeface="Calibri"/>
                <a:ea typeface="Calibri"/>
                <a:cs typeface="Calibri"/>
                <a:sym typeface="Calibri"/>
              </a:rPr>
              <a:t>1,5 hours</a:t>
            </a:r>
            <a:endParaRPr b="0" i="0" sz="2800" u="none" cap="none" strike="noStrike">
              <a:solidFill>
                <a:schemeClr val="dk1"/>
              </a:solidFill>
              <a:latin typeface="Calibri"/>
              <a:ea typeface="Calibri"/>
              <a:cs typeface="Calibri"/>
              <a:sym typeface="Calibri"/>
            </a:endParaRPr>
          </a:p>
        </p:txBody>
      </p:sp>
      <p:pic>
        <p:nvPicPr>
          <p:cNvPr descr="A green leafy plant with black background&#10;&#10;Description automatically generated" id="84" name="Google Shape;84;p29"/>
          <p:cNvPicPr preferRelativeResize="0"/>
          <p:nvPr/>
        </p:nvPicPr>
        <p:blipFill rotWithShape="1">
          <a:blip r:embed="rId3">
            <a:alphaModFix/>
          </a:blip>
          <a:srcRect b="0" l="0" r="0" t="0"/>
          <a:stretch/>
        </p:blipFill>
        <p:spPr>
          <a:xfrm>
            <a:off x="9147275" y="1735059"/>
            <a:ext cx="2945136" cy="52357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30"/>
          <p:cNvSpPr txBox="1"/>
          <p:nvPr>
            <p:ph type="title"/>
          </p:nvPr>
        </p:nvSpPr>
        <p:spPr>
          <a:xfrm>
            <a:off x="831850" y="697735"/>
            <a:ext cx="10515600" cy="28916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l-PL" cap="small"/>
              <a:t>Glossary  </a:t>
            </a:r>
            <a:endParaRPr/>
          </a:p>
        </p:txBody>
      </p:sp>
      <p:sp>
        <p:nvSpPr>
          <p:cNvPr id="90" name="Google Shape;90;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1"/>
          <p:cNvSpPr txBox="1"/>
          <p:nvPr>
            <p:ph type="title"/>
          </p:nvPr>
        </p:nvSpPr>
        <p:spPr>
          <a:xfrm>
            <a:off x="996492" y="749944"/>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pl-PL"/>
              <a:t>Main elements of Assessment &amp; Evaluation</a:t>
            </a:r>
            <a:endParaRPr/>
          </a:p>
        </p:txBody>
      </p:sp>
      <p:grpSp>
        <p:nvGrpSpPr>
          <p:cNvPr id="96" name="Google Shape;96;p31"/>
          <p:cNvGrpSpPr/>
          <p:nvPr/>
        </p:nvGrpSpPr>
        <p:grpSpPr>
          <a:xfrm>
            <a:off x="838200" y="1859920"/>
            <a:ext cx="10832184" cy="3929039"/>
            <a:chOff x="0" y="34295"/>
            <a:chExt cx="10832184" cy="3929039"/>
          </a:xfrm>
        </p:grpSpPr>
        <p:sp>
          <p:nvSpPr>
            <p:cNvPr id="97" name="Google Shape;97;p31"/>
            <p:cNvSpPr/>
            <p:nvPr/>
          </p:nvSpPr>
          <p:spPr>
            <a:xfrm>
              <a:off x="0" y="34295"/>
              <a:ext cx="10832184" cy="1263599"/>
            </a:xfrm>
            <a:prstGeom prst="roundRect">
              <a:avLst>
                <a:gd fmla="val 16667" name="adj"/>
              </a:avLst>
            </a:prstGeom>
            <a:solidFill>
              <a:srgbClr val="527F6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1"/>
            <p:cNvSpPr txBox="1"/>
            <p:nvPr/>
          </p:nvSpPr>
          <p:spPr>
            <a:xfrm>
              <a:off x="61684" y="95979"/>
              <a:ext cx="10708816" cy="11402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pl-PL" sz="2400" u="none" cap="none" strike="noStrike">
                  <a:solidFill>
                    <a:schemeClr val="lt1"/>
                  </a:solidFill>
                  <a:latin typeface="Arial"/>
                  <a:ea typeface="Arial"/>
                  <a:cs typeface="Arial"/>
                  <a:sym typeface="Arial"/>
                </a:rPr>
                <a:t>Learning assessment</a:t>
              </a:r>
              <a:r>
                <a:rPr b="0" i="0" lang="pl-PL" sz="2400" u="none" cap="none" strike="noStrike">
                  <a:solidFill>
                    <a:schemeClr val="lt1"/>
                  </a:solidFill>
                  <a:latin typeface="Arial"/>
                  <a:ea typeface="Arial"/>
                  <a:cs typeface="Arial"/>
                  <a:sym typeface="Arial"/>
                </a:rPr>
                <a:t>: Assessing learning is an essential part of measuring educational achievement, evaluating national educational systems, and monitoring learning progress. </a:t>
              </a:r>
              <a:endParaRPr b="0" i="0" sz="2400" u="none" cap="none" strike="noStrike">
                <a:solidFill>
                  <a:schemeClr val="lt1"/>
                </a:solidFill>
                <a:latin typeface="Arial"/>
                <a:ea typeface="Arial"/>
                <a:cs typeface="Arial"/>
                <a:sym typeface="Arial"/>
              </a:endParaRPr>
            </a:p>
          </p:txBody>
        </p:sp>
        <p:sp>
          <p:nvSpPr>
            <p:cNvPr id="99" name="Google Shape;99;p31"/>
            <p:cNvSpPr/>
            <p:nvPr/>
          </p:nvSpPr>
          <p:spPr>
            <a:xfrm>
              <a:off x="0" y="1367015"/>
              <a:ext cx="10832184" cy="1263599"/>
            </a:xfrm>
            <a:prstGeom prst="roundRect">
              <a:avLst>
                <a:gd fmla="val 16667" name="adj"/>
              </a:avLst>
            </a:prstGeom>
            <a:solidFill>
              <a:srgbClr val="0767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1"/>
            <p:cNvSpPr txBox="1"/>
            <p:nvPr/>
          </p:nvSpPr>
          <p:spPr>
            <a:xfrm>
              <a:off x="61684" y="1428699"/>
              <a:ext cx="10708816" cy="11402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pl-PL" sz="2400" u="none" cap="none" strike="noStrike">
                  <a:solidFill>
                    <a:schemeClr val="lt1"/>
                  </a:solidFill>
                  <a:latin typeface="Arial"/>
                  <a:ea typeface="Arial"/>
                  <a:cs typeface="Arial"/>
                  <a:sym typeface="Arial"/>
                </a:rPr>
                <a:t>Formative evaluation</a:t>
              </a:r>
              <a:r>
                <a:rPr b="0" i="0" lang="pl-PL" sz="2400" u="none" cap="none" strike="noStrike">
                  <a:solidFill>
                    <a:schemeClr val="lt1"/>
                  </a:solidFill>
                  <a:latin typeface="Arial"/>
                  <a:ea typeface="Arial"/>
                  <a:cs typeface="Arial"/>
                  <a:sym typeface="Arial"/>
                </a:rPr>
                <a:t>: The process of evaluation that happens </a:t>
              </a:r>
              <a:r>
                <a:rPr b="0" i="0" lang="pl-PL" sz="2400" u="none" cap="none" strike="noStrike">
                  <a:solidFill>
                    <a:srgbClr val="D34DC3"/>
                  </a:solidFill>
                  <a:latin typeface="Arial"/>
                  <a:ea typeface="Arial"/>
                  <a:cs typeface="Arial"/>
                  <a:sym typeface="Arial"/>
                </a:rPr>
                <a:t>during</a:t>
              </a:r>
              <a:r>
                <a:rPr b="0" i="0" lang="pl-PL" sz="2400" u="none" cap="none" strike="noStrike">
                  <a:solidFill>
                    <a:schemeClr val="lt1"/>
                  </a:solidFill>
                  <a:latin typeface="Arial"/>
                  <a:ea typeface="Arial"/>
                  <a:cs typeface="Arial"/>
                  <a:sym typeface="Arial"/>
                </a:rPr>
                <a:t> the program development, aiming to give information that will help the teacher improve their teaching strategy.  </a:t>
              </a:r>
              <a:endParaRPr b="0" i="0" sz="2400" u="none" cap="none" strike="noStrike">
                <a:solidFill>
                  <a:schemeClr val="lt1"/>
                </a:solidFill>
                <a:latin typeface="Arial"/>
                <a:ea typeface="Arial"/>
                <a:cs typeface="Arial"/>
                <a:sym typeface="Arial"/>
              </a:endParaRPr>
            </a:p>
          </p:txBody>
        </p:sp>
        <p:sp>
          <p:nvSpPr>
            <p:cNvPr id="101" name="Google Shape;101;p31"/>
            <p:cNvSpPr/>
            <p:nvPr/>
          </p:nvSpPr>
          <p:spPr>
            <a:xfrm>
              <a:off x="0" y="2699735"/>
              <a:ext cx="10832184" cy="1263599"/>
            </a:xfrm>
            <a:prstGeom prst="roundRect">
              <a:avLst>
                <a:gd fmla="val 16667" name="adj"/>
              </a:avLst>
            </a:prstGeom>
            <a:solidFill>
              <a:srgbClr val="AFDF9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1"/>
            <p:cNvSpPr txBox="1"/>
            <p:nvPr/>
          </p:nvSpPr>
          <p:spPr>
            <a:xfrm>
              <a:off x="61684" y="2761419"/>
              <a:ext cx="10708816" cy="11402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pl-PL" sz="2400" u="none" cap="none" strike="noStrike">
                  <a:solidFill>
                    <a:schemeClr val="lt1"/>
                  </a:solidFill>
                  <a:latin typeface="Arial"/>
                  <a:ea typeface="Arial"/>
                  <a:cs typeface="Arial"/>
                  <a:sym typeface="Arial"/>
                </a:rPr>
                <a:t>Summative evaluation</a:t>
              </a:r>
              <a:r>
                <a:rPr b="0" i="0" lang="pl-PL" sz="2400" u="none" cap="none" strike="noStrike">
                  <a:solidFill>
                    <a:schemeClr val="lt1"/>
                  </a:solidFill>
                  <a:latin typeface="Arial"/>
                  <a:ea typeface="Arial"/>
                  <a:cs typeface="Arial"/>
                  <a:sym typeface="Arial"/>
                </a:rPr>
                <a:t>: The type of evaluation that happens </a:t>
              </a:r>
              <a:r>
                <a:rPr b="0" i="0" lang="pl-PL" sz="2400" u="none" cap="none" strike="noStrike">
                  <a:solidFill>
                    <a:srgbClr val="D34DC3"/>
                  </a:solidFill>
                  <a:latin typeface="Arial"/>
                  <a:ea typeface="Arial"/>
                  <a:cs typeface="Arial"/>
                  <a:sym typeface="Arial"/>
                </a:rPr>
                <a:t>at the end of the implementation </a:t>
              </a:r>
              <a:r>
                <a:rPr b="0" i="0" lang="pl-PL" sz="2400" u="none" cap="none" strike="noStrike">
                  <a:solidFill>
                    <a:schemeClr val="lt1"/>
                  </a:solidFill>
                  <a:latin typeface="Arial"/>
                  <a:ea typeface="Arial"/>
                  <a:cs typeface="Arial"/>
                  <a:sym typeface="Arial"/>
                </a:rPr>
                <a:t>of the programme where the teacher evaluates the result. </a:t>
              </a:r>
              <a:endParaRPr b="0" i="0" sz="24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ph type="title"/>
          </p:nvPr>
        </p:nvSpPr>
        <p:spPr>
          <a:xfrm>
            <a:off x="996492" y="749944"/>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pl-PL"/>
              <a:t>Main elements of Assessment &amp; Evaluation </a:t>
            </a:r>
            <a:br>
              <a:rPr lang="pl-PL"/>
            </a:br>
            <a:r>
              <a:rPr lang="pl-PL" sz="3200">
                <a:solidFill>
                  <a:srgbClr val="7F7F7F"/>
                </a:solidFill>
              </a:rPr>
              <a:t>in eduNUT</a:t>
            </a:r>
            <a:endParaRPr>
              <a:solidFill>
                <a:srgbClr val="7F7F7F"/>
              </a:solidFill>
            </a:endParaRPr>
          </a:p>
        </p:txBody>
      </p:sp>
      <p:grpSp>
        <p:nvGrpSpPr>
          <p:cNvPr id="108" name="Google Shape;108;p6"/>
          <p:cNvGrpSpPr/>
          <p:nvPr/>
        </p:nvGrpSpPr>
        <p:grpSpPr>
          <a:xfrm>
            <a:off x="838200" y="1847172"/>
            <a:ext cx="10832184" cy="3954535"/>
            <a:chOff x="0" y="21547"/>
            <a:chExt cx="10832184" cy="3954535"/>
          </a:xfrm>
        </p:grpSpPr>
        <p:sp>
          <p:nvSpPr>
            <p:cNvPr id="109" name="Google Shape;109;p6"/>
            <p:cNvSpPr/>
            <p:nvPr/>
          </p:nvSpPr>
          <p:spPr>
            <a:xfrm>
              <a:off x="0" y="21547"/>
              <a:ext cx="10832184" cy="1281698"/>
            </a:xfrm>
            <a:prstGeom prst="roundRect">
              <a:avLst>
                <a:gd fmla="val 16667" name="adj"/>
              </a:avLst>
            </a:prstGeom>
            <a:solidFill>
              <a:srgbClr val="527F6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6"/>
            <p:cNvSpPr txBox="1"/>
            <p:nvPr/>
          </p:nvSpPr>
          <p:spPr>
            <a:xfrm>
              <a:off x="62567" y="84114"/>
              <a:ext cx="10707050" cy="115656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1" i="0" lang="pl-PL" sz="1900" u="none" cap="none" strike="noStrike">
                  <a:solidFill>
                    <a:schemeClr val="lt1"/>
                  </a:solidFill>
                  <a:latin typeface="Arial"/>
                  <a:ea typeface="Arial"/>
                  <a:cs typeface="Arial"/>
                  <a:sym typeface="Arial"/>
                </a:rPr>
                <a:t>Self-assessment evaluation</a:t>
              </a:r>
              <a:r>
                <a:rPr b="0" i="0" lang="pl-PL" sz="1900" u="none" cap="none" strike="noStrike">
                  <a:solidFill>
                    <a:schemeClr val="lt1"/>
                  </a:solidFill>
                  <a:latin typeface="Arial"/>
                  <a:ea typeface="Arial"/>
                  <a:cs typeface="Arial"/>
                  <a:sym typeface="Arial"/>
                </a:rPr>
                <a:t>: Student self-assessment involves students describing and evaluating the processes and products of their learning. Students evaluate the work they have produced and reflect on processes, actions and activities.  </a:t>
              </a:r>
              <a:endParaRPr b="0" i="0" sz="1900" u="none" cap="none" strike="noStrike">
                <a:solidFill>
                  <a:schemeClr val="lt1"/>
                </a:solidFill>
                <a:latin typeface="Arial"/>
                <a:ea typeface="Arial"/>
                <a:cs typeface="Arial"/>
                <a:sym typeface="Arial"/>
              </a:endParaRPr>
            </a:p>
          </p:txBody>
        </p:sp>
        <p:sp>
          <p:nvSpPr>
            <p:cNvPr id="111" name="Google Shape;111;p6"/>
            <p:cNvSpPr/>
            <p:nvPr/>
          </p:nvSpPr>
          <p:spPr>
            <a:xfrm>
              <a:off x="0" y="1357965"/>
              <a:ext cx="10832184" cy="1281698"/>
            </a:xfrm>
            <a:prstGeom prst="roundRect">
              <a:avLst>
                <a:gd fmla="val 16667" name="adj"/>
              </a:avLst>
            </a:prstGeom>
            <a:solidFill>
              <a:srgbClr val="0767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6"/>
            <p:cNvSpPr txBox="1"/>
            <p:nvPr/>
          </p:nvSpPr>
          <p:spPr>
            <a:xfrm>
              <a:off x="62567" y="1420532"/>
              <a:ext cx="10707050" cy="115656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1" i="0" lang="pl-PL" sz="1900" u="none" cap="none" strike="noStrike">
                  <a:solidFill>
                    <a:schemeClr val="lt1"/>
                  </a:solidFill>
                  <a:latin typeface="Arial"/>
                  <a:ea typeface="Arial"/>
                  <a:cs typeface="Arial"/>
                  <a:sym typeface="Arial"/>
                </a:rPr>
                <a:t>Rubrics</a:t>
              </a:r>
              <a:r>
                <a:rPr b="0" i="0" lang="pl-PL" sz="1900" u="none" cap="none" strike="noStrike">
                  <a:solidFill>
                    <a:schemeClr val="lt1"/>
                  </a:solidFill>
                  <a:latin typeface="Arial"/>
                  <a:ea typeface="Arial"/>
                  <a:cs typeface="Arial"/>
                  <a:sym typeface="Arial"/>
                </a:rPr>
                <a:t>: A rubric is a type of scoring guide tool used to assess specific components and expectations of learning, either that would be a single assignment or a module.  </a:t>
              </a:r>
              <a:endParaRPr b="0" i="0" sz="1900" u="none" cap="none" strike="noStrike">
                <a:solidFill>
                  <a:schemeClr val="lt1"/>
                </a:solidFill>
                <a:latin typeface="Arial"/>
                <a:ea typeface="Arial"/>
                <a:cs typeface="Arial"/>
                <a:sym typeface="Arial"/>
              </a:endParaRPr>
            </a:p>
          </p:txBody>
        </p:sp>
        <p:sp>
          <p:nvSpPr>
            <p:cNvPr id="113" name="Google Shape;113;p6"/>
            <p:cNvSpPr/>
            <p:nvPr/>
          </p:nvSpPr>
          <p:spPr>
            <a:xfrm>
              <a:off x="0" y="2694384"/>
              <a:ext cx="10832184" cy="1281698"/>
            </a:xfrm>
            <a:prstGeom prst="roundRect">
              <a:avLst>
                <a:gd fmla="val 16667" name="adj"/>
              </a:avLst>
            </a:prstGeom>
            <a:solidFill>
              <a:srgbClr val="AFDF9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6"/>
            <p:cNvSpPr txBox="1"/>
            <p:nvPr/>
          </p:nvSpPr>
          <p:spPr>
            <a:xfrm>
              <a:off x="62567" y="2756951"/>
              <a:ext cx="10707050" cy="115656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1" i="0" lang="pl-PL" sz="1900" u="none" cap="none" strike="noStrike">
                  <a:solidFill>
                    <a:schemeClr val="lt1"/>
                  </a:solidFill>
                  <a:latin typeface="Arial"/>
                  <a:ea typeface="Arial"/>
                  <a:cs typeface="Arial"/>
                  <a:sym typeface="Arial"/>
                </a:rPr>
                <a:t>Competence assessment</a:t>
              </a:r>
              <a:r>
                <a:rPr b="0" i="0" lang="pl-PL" sz="1900" u="none" cap="none" strike="noStrike">
                  <a:solidFill>
                    <a:schemeClr val="lt1"/>
                  </a:solidFill>
                  <a:latin typeface="Arial"/>
                  <a:ea typeface="Arial"/>
                  <a:cs typeface="Arial"/>
                  <a:sym typeface="Arial"/>
                </a:rPr>
                <a:t>: A competency-based assessment, often referred to as CBA, is an approach used to measure individuals' skills, knowledge, and abilities related to a specific role or learning objective. This type of assessment focuses on the actual performance of an individual rather than mere theoretical knowledge.  </a:t>
              </a:r>
              <a:endParaRPr b="0" i="0" sz="1900" u="none" cap="none" strike="noStrik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7"/>
          <p:cNvSpPr txBox="1"/>
          <p:nvPr>
            <p:ph type="title"/>
          </p:nvPr>
        </p:nvSpPr>
        <p:spPr>
          <a:xfrm>
            <a:off x="831850" y="697735"/>
            <a:ext cx="10515600" cy="28916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l-PL" cap="small"/>
              <a:t>Teaching  materials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Niebieski">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2021-03-17T15:35:01Z</dcterms:created>
  <dc:creator>Danuta Szpilko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