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12192000"/>
  <p:notesSz cx="6858000" cy="9144000"/>
  <p:embeddedFontLst>
    <p:embeddedFont>
      <p:font typeface="Sue Ellen Francisco"/>
      <p:regular r:id="rId69"/>
    </p:embeddedFont>
    <p:embeddedFont>
      <p:font typeface="Roboto"/>
      <p:regular r:id="rId70"/>
      <p:bold r:id="rId71"/>
      <p:italic r:id="rId72"/>
      <p:boldItalic r:id="rId73"/>
    </p:embeddedFont>
    <p:embeddedFont>
      <p:font typeface="Walter Turncoat"/>
      <p:regular r:id="rId74"/>
    </p:embeddedFont>
    <p:embeddedFont>
      <p:font typeface="Barlow Condensed SemiBold"/>
      <p:regular r:id="rId75"/>
      <p:bold r:id="rId76"/>
      <p:italic r:id="rId77"/>
      <p:boldItalic r:id="rId78"/>
    </p:embeddedFont>
    <p:embeddedFont>
      <p:font typeface="Barlow Condensed Medium"/>
      <p:regular r:id="rId79"/>
      <p:bold r:id="rId80"/>
      <p:italic r:id="rId81"/>
      <p:boldItalic r:id="rId82"/>
    </p:embeddedFont>
    <p:embeddedFont>
      <p:font typeface="Barlow Condensed"/>
      <p:regular r:id="rId83"/>
      <p:bold r:id="rId84"/>
      <p:italic r:id="rId85"/>
      <p:boldItalic r:id="rId86"/>
    </p:embeddedFont>
    <p:embeddedFont>
      <p:font typeface="Barlow Semi Condensed Medium"/>
      <p:regular r:id="rId87"/>
      <p:bold r:id="rId88"/>
      <p:italic r:id="rId89"/>
      <p:boldItalic r:id="rId90"/>
    </p:embeddedFont>
    <p:embeddedFont>
      <p:font typeface="Barlow Semi Condensed"/>
      <p:regular r:id="rId91"/>
      <p:bold r:id="rId92"/>
      <p:italic r:id="rId93"/>
      <p:boldItalic r:id="rId94"/>
    </p:embeddedFont>
    <p:embeddedFont>
      <p:font typeface="Barlow Semi Condensed SemiBold"/>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9" roundtripDataSignature="AMtx7mhY/zmIP3BUzz197BKRmQk7nTsf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BarlowSemiCondensedSemiBold-regular.fntdata"/><Relationship Id="rId94" Type="http://schemas.openxmlformats.org/officeDocument/2006/relationships/font" Target="fonts/BarlowSemiCondensed-boldItalic.fntdata"/><Relationship Id="rId97" Type="http://schemas.openxmlformats.org/officeDocument/2006/relationships/font" Target="fonts/BarlowSemiCondensedSemiBold-italic.fntdata"/><Relationship Id="rId96" Type="http://schemas.openxmlformats.org/officeDocument/2006/relationships/font" Target="fonts/BarlowSemiCondensedSemiBold-bold.fntdata"/><Relationship Id="rId11" Type="http://schemas.openxmlformats.org/officeDocument/2006/relationships/slide" Target="slides/slide6.xml"/><Relationship Id="rId99" Type="http://customschemas.google.com/relationships/presentationmetadata" Target="metadata"/><Relationship Id="rId10" Type="http://schemas.openxmlformats.org/officeDocument/2006/relationships/slide" Target="slides/slide5.xml"/><Relationship Id="rId98" Type="http://schemas.openxmlformats.org/officeDocument/2006/relationships/font" Target="fonts/BarlowSemiCondensedSemiBold-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BarlowSemiCondensed-regular.fntdata"/><Relationship Id="rId90" Type="http://schemas.openxmlformats.org/officeDocument/2006/relationships/font" Target="fonts/BarlowSemiCondensedMedium-boldItalic.fntdata"/><Relationship Id="rId93" Type="http://schemas.openxmlformats.org/officeDocument/2006/relationships/font" Target="fonts/BarlowSemiCondensed-italic.fntdata"/><Relationship Id="rId92" Type="http://schemas.openxmlformats.org/officeDocument/2006/relationships/font" Target="fonts/BarlowSemiCondense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BarlowCondensed-bold.fntdata"/><Relationship Id="rId83" Type="http://schemas.openxmlformats.org/officeDocument/2006/relationships/font" Target="fonts/BarlowCondensed-regular.fntdata"/><Relationship Id="rId86" Type="http://schemas.openxmlformats.org/officeDocument/2006/relationships/font" Target="fonts/BarlowCondensed-boldItalic.fntdata"/><Relationship Id="rId85" Type="http://schemas.openxmlformats.org/officeDocument/2006/relationships/font" Target="fonts/BarlowCondensed-italic.fntdata"/><Relationship Id="rId88" Type="http://schemas.openxmlformats.org/officeDocument/2006/relationships/font" Target="fonts/BarlowSemiCondensedMedium-bold.fntdata"/><Relationship Id="rId87" Type="http://schemas.openxmlformats.org/officeDocument/2006/relationships/font" Target="fonts/BarlowSemiCondensedMedium-regular.fntdata"/><Relationship Id="rId89" Type="http://schemas.openxmlformats.org/officeDocument/2006/relationships/font" Target="fonts/BarlowSemiCondensedMedium-italic.fntdata"/><Relationship Id="rId80" Type="http://schemas.openxmlformats.org/officeDocument/2006/relationships/font" Target="fonts/BarlowCondensedMedium-bold.fntdata"/><Relationship Id="rId82" Type="http://schemas.openxmlformats.org/officeDocument/2006/relationships/font" Target="fonts/BarlowCondensedMedium-boldItalic.fntdata"/><Relationship Id="rId81" Type="http://schemas.openxmlformats.org/officeDocument/2006/relationships/font" Target="fonts/BarlowCondensed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boldItalic.fntdata"/><Relationship Id="rId72" Type="http://schemas.openxmlformats.org/officeDocument/2006/relationships/font" Target="fonts/Roboto-italic.fntdata"/><Relationship Id="rId75" Type="http://schemas.openxmlformats.org/officeDocument/2006/relationships/font" Target="fonts/BarlowCondensedSemiBold-regular.fntdata"/><Relationship Id="rId74" Type="http://schemas.openxmlformats.org/officeDocument/2006/relationships/font" Target="fonts/WalterTurncoat-regular.fntdata"/><Relationship Id="rId77" Type="http://schemas.openxmlformats.org/officeDocument/2006/relationships/font" Target="fonts/BarlowCondensedSemiBold-italic.fntdata"/><Relationship Id="rId76" Type="http://schemas.openxmlformats.org/officeDocument/2006/relationships/font" Target="fonts/BarlowCondensedSemiBold-bold.fntdata"/><Relationship Id="rId79" Type="http://schemas.openxmlformats.org/officeDocument/2006/relationships/font" Target="fonts/BarlowCondensedMedium-regular.fntdata"/><Relationship Id="rId78" Type="http://schemas.openxmlformats.org/officeDocument/2006/relationships/font" Target="fonts/BarlowCondensedSemiBold-boldItalic.fntdata"/><Relationship Id="rId71" Type="http://schemas.openxmlformats.org/officeDocument/2006/relationships/font" Target="fonts/Roboto-bold.fntdata"/><Relationship Id="rId70" Type="http://schemas.openxmlformats.org/officeDocument/2006/relationships/font" Target="fonts/Roboto-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font" Target="fonts/SueEllenFrancisco-regular.fntdata"/><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16706124000788" TargetMode="External"/><Relationship Id="rId3" Type="http://schemas.openxmlformats.org/officeDocument/2006/relationships/hyperlink" Target="https://www.sciencedirect.com/science/article/pii/S0031405623020437"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ergy.gov/science/articles/behind-scenes-how-fungi-make-nutrients-available-world"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late.glosbe.com/is-it/gefa%20link%20%C3%A1%20uppl%C3%BDsingarnar%20%C3%AD%20n%C3%A1mskei%C3%B0inu.%20t.d.%20setja%20%C3%BEa%C3%B0%20%C3%A1%20gr%C3%B3anda%20heimas%C3%AD%C3%B0u%20og%20gefa%20link%20e%C3%B0a%20qr%20k%C3%B3%C3%B0a%20%C3%BEanga%C3%B0.%20Bj%C3%B3%C3%B0a%20upp%20%C3%A1%20a%C3%B0%20downloda%20pdf%20%C3%A1%C3%B0ur%20en%20breakout%20room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f67d7ffa5_0_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g2ff67d7ffa5_0_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fd35d2ffe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fd35d2ffe7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Il suolo senza sostanza organica è praticamente morto, la materia organica è fondamentale per la vita del suolo e le sue funzioni. Il terreno sano contiene molto materiale organico, cose che erano vive e che ora sono in procinto di essere decomposte per diventare nutrimento disponibile per altri esseri viventi.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l materiale organico è cibo per la vita del suolo e i nutrienti provenienti dai materiali organici vengono rilasciati lentamente in un periodo di tempo più lungo. Questo è fondamentale perché in questo modo il terreno avrà sempre sostanze nutritive per nutrire la sua vita e le sostanze nutritive non verranno semplicemente spazzate via la prossima volta che pioverà molto.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La materia organica è appiccicosa e incolla insieme le particelle minerali e le rocce del terreno, formando aggregati.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La sostanza organica ha una grande capacità di regolazione dell'acqua. Funziona come una spugna nel terreno, quando piove assorbe molta acqua per poi rilasciare lentamente l'umidità.</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d35d2ff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fd35d2ffe7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Quando le particelle minerali vengono inglomerate dalla materia organica è possibile la formazione di tunnel nel terreno, senza che questi crollino. Gli esseri viventi scavano gallerie nel suolo, le radici crescono nello spazio tra gli aggregati del suolo e insieme formano una complessa rete di tunnel. Attraverso questi tunnel l'aria proveniente dalla superficie può raggiungere le radici e gli esseri viventi nel terreno, consentendo loro di respirare. Attraverso la stessa rete di tunnel l'acqua può filtrare su, giù e attraverso questo complesso sistema di tunnel.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Tutti i nutrienti delle piante esistono in forme solubili in acqua per cui le piante “bevono” i nutrienti. In assenza di sufficiente umidità nel terreno non possono quindi assorbire le sostanze nutritive di cui hanno bisogno.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Quando il materiale organico nel terreno assorbe l'acqua, la immagazzina per un periodo successivo, consentendo alle radici e ad altri esseri viventi di assorbire sia l'acqua che i nutrienti in essa contenuti, anche molto tempo dopo che ha smesso di piovere e il sistema di tunnel d'aria nel terreno si è per lo più prosciugato.</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Un terreno sano ha abbastanza tunnel per consentire all'acqua di fluire in tutte le parti del terreno quando piove e per drenare l'acqua in eccesso che non viene assorbita dalla materia organica. È importante che questi tunnel si aprano di nuovo e consentano il flusso d'aria.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Immaginate di avere solo i polmoni, sia per respirare che per bere. Sarebbe un problema se nella stanza non avessero modo di rilasciare l'acqua in eccesso e fossero così pieni d'acqua da non poter respirare.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EUGP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L'acqua nel suolo è una soluzione acida o alcalina debole che trasporta i nutrienti solubili che le piante assorbono attraverso il loro apparato radicale. E anche se questi liquidi devono drenare altrimenti il ​​terreno si impregna d'acqua, non devono drenare troppo velocemente altrimenti il ​​terreno si asciuga rapidamente.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Tutti i nutrienti vegetali esistono in forme solubili in acqua.</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810bb8a4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2e810bb8a4e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810bb8a4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e810bb8a4e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810bb8a4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2e810bb8a4e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 risultati hanno mostrato che man mano che la distanza dai fori praticati ad esempio dai conigli diminuiva, l’umidità, il carbonio organico del suolo, il carbonio organico disciolto e i rapporti C:N diminuivano significativamente, mentre il potassio e il fosforo disponibili, il contenuto di nitrati e la multifunzionalità del suolo aumentavano.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 disturbi provocati dai conigli hanno aumentato la diversità di batteri e i funghi del suolo (ad esempio, stima di Chao, ricchezza e indice di Shannon) e alterato la composizione della comunità, con una maggiore abbondanza relativa di attinobatterici e un'abbondanza relativa inferiore di acidobatterici in habitat disturbati rispetto a habitat indisturbati. La complessità della rete batterica e fungina (compresi i numeri di nodi e bordi, densità di collegamento e coefficiente medio di clustering) aumentava al diminuire della distanza dai fori dei conigli.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Questi risultati hanno indicato che l’attività del coniglio dell’altopiano apporta benefici alla diversità della comunità sotterranea e alla multifunzionalità del suolo delle praterie alpine. Ciò evidenzia l’importanza della complessità della rete microbica nel collegare la comunità microbica con la multifunzionalità del suolo</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pl-PL" u="sng">
                <a:solidFill>
                  <a:schemeClr val="hlink"/>
                </a:solidFill>
                <a:hlinkClick r:id="rId2"/>
              </a:rPr>
              <a:t>Burrowing-mammal-induced enhanced soil multifunctionality is associated with higher microbial network complexity in alpine meadows - ScienceDirect</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200">
              <a:solidFill>
                <a:srgbClr val="1F1F1F"/>
              </a:solidFill>
              <a:latin typeface="Georgia"/>
              <a:ea typeface="Georgia"/>
              <a:cs typeface="Georgia"/>
              <a:sym typeface="Georgia"/>
            </a:endParaRPr>
          </a:p>
          <a:p>
            <a:pPr indent="0" lvl="0" marL="0" rtl="0" algn="l">
              <a:lnSpc>
                <a:spcPct val="100000"/>
              </a:lnSpc>
              <a:spcBef>
                <a:spcPts val="0"/>
              </a:spcBef>
              <a:spcAft>
                <a:spcPts val="0"/>
              </a:spcAft>
              <a:buSzPts val="1100"/>
              <a:buNone/>
            </a:pPr>
            <a:r>
              <a:t/>
            </a:r>
            <a:endParaRPr sz="1200">
              <a:solidFill>
                <a:srgbClr val="1F1F1F"/>
              </a:solidFill>
              <a:latin typeface="Georgia"/>
              <a:ea typeface="Georgia"/>
              <a:cs typeface="Georgia"/>
              <a:sym typeface="Georgia"/>
            </a:endParaRPr>
          </a:p>
          <a:p>
            <a:pPr indent="0" lvl="0" marL="0" rtl="0" algn="l">
              <a:lnSpc>
                <a:spcPct val="100000"/>
              </a:lnSpc>
              <a:spcBef>
                <a:spcPts val="0"/>
              </a:spcBef>
              <a:spcAft>
                <a:spcPts val="0"/>
              </a:spcAft>
              <a:buSzPts val="1100"/>
              <a:buNone/>
            </a:pPr>
            <a:r>
              <a:rPr lang="pl-PL" sz="1200">
                <a:solidFill>
                  <a:srgbClr val="1F1F1F"/>
                </a:solidFill>
                <a:latin typeface="Georgia"/>
                <a:ea typeface="Georgia"/>
                <a:cs typeface="Georgia"/>
                <a:sym typeface="Georgia"/>
              </a:rPr>
              <a:t>Trasporto dei nutrienti verso l’alto:</a:t>
            </a:r>
            <a:endParaRPr sz="1200">
              <a:solidFill>
                <a:srgbClr val="1F1F1F"/>
              </a:solidFill>
              <a:latin typeface="Georgia"/>
              <a:ea typeface="Georgia"/>
              <a:cs typeface="Georgia"/>
              <a:sym typeface="Georgia"/>
            </a:endParaRPr>
          </a:p>
          <a:p>
            <a:pPr indent="0" lvl="0" marL="0" rtl="0" algn="l">
              <a:lnSpc>
                <a:spcPct val="100000"/>
              </a:lnSpc>
              <a:spcBef>
                <a:spcPts val="0"/>
              </a:spcBef>
              <a:spcAft>
                <a:spcPts val="0"/>
              </a:spcAft>
              <a:buSzPts val="1100"/>
              <a:buNone/>
            </a:pPr>
            <a:r>
              <a:rPr lang="pl-PL" u="sng">
                <a:solidFill>
                  <a:schemeClr val="hlink"/>
                </a:solidFill>
                <a:hlinkClick r:id="rId3"/>
              </a:rPr>
              <a:t>The role of burrowing animals in the transport of mineral substances in the soil - ScienceDirect</a:t>
            </a:r>
            <a:endParaRPr sz="1200">
              <a:solidFill>
                <a:srgbClr val="1F1F1F"/>
              </a:solidFill>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e810bb8a4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e810bb8a4e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Coevolvendosi con gli alberi, i funghi sono riusciti ad aggirare queste difese. I funghi sono l’unico organismo importante in grado di scomporre o modificare in modo significativo la lignina. Sono anche molto più bravi a scomporre la cellulosa rispetto alla maggior parte degli altri organismi.</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050">
              <a:solidFill>
                <a:srgbClr val="292929"/>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350">
              <a:solidFill>
                <a:srgbClr val="292929"/>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rPr lang="pl-PL" u="sng">
                <a:solidFill>
                  <a:schemeClr val="hlink"/>
                </a:solidFill>
                <a:hlinkClick r:id="rId2"/>
              </a:rPr>
              <a:t>Behind the Scenes: How Fungi Make Nutrients Available to the World | Department of Energy</a:t>
            </a:r>
            <a:endParaRPr sz="1350">
              <a:solidFill>
                <a:srgbClr val="292929"/>
              </a:solidFill>
              <a:highlight>
                <a:srgbClr val="FFFFFF"/>
              </a:highlight>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810bb8a4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2e810bb8a4e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Una manciata di terreno sano contiene più microrganismi delle persone che vivono sulla terra.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Nella foto sono ingranditi, perchè in realtà sono troppo piccoli per essere illustrati in questa immagine!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Tiriamo fuori la nostra lente d'ingrandimento per aiutarci.</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900">
              <a:solidFill>
                <a:srgbClr val="33333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810bb8a4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e810bb8a4e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l-PL">
                <a:solidFill>
                  <a:schemeClr val="dk1"/>
                </a:solidFill>
              </a:rPr>
              <a:t>• Macrofauna (artropodi più grandis come millepiedi e scarafaggi, isopodi, molluschi, lombrichi e vertebrati)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810bb8a4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e810bb8a4e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Alziamo la nostra lente d'ingrandimento! (in realtà è necessario il microscopio)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-Microflora (batteri, funghi e alghe microscopici)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 Microfauna (protozoi)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 Mesofauna (nematodi, rotiferi, tardigradi, vermi e artropodi più piccoli come collemboli e acari)</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f67d7ffa5_0_10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264" name="Google Shape;264;g2ff67d7ffa5_0_10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0c54b234e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g30c54b234e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c54b234e0_1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270" name="Google Shape;270;g30c54b234e0_1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0c54b234e0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278" name="Google Shape;278;g30c54b234e0_1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e810bb8a4e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2e810bb8a4e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c54b234e0_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294" name="Google Shape;294;g30c54b234e0_1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810bb8a4e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2e810bb8a4e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810bb8a4e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e810bb8a4e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0c54b234e0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PL" sz="1400">
                <a:solidFill>
                  <a:schemeClr val="dk1"/>
                </a:solidFill>
                <a:latin typeface="Barlow Semi Condensed SemiBold"/>
                <a:ea typeface="Barlow Semi Condensed SemiBold"/>
                <a:cs typeface="Barlow Semi Condensed SemiBold"/>
                <a:sym typeface="Barlow Semi Condensed SemiBold"/>
              </a:rPr>
              <a:t>Modellazione del terreno </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Chiropractica del suolo.  Modellare il terreno perché sia più funzionale. Tecniche diverse per diverse situazioni ma tutte le tecniche di modellazione del terreno menzionate tendono alla ritenzione dell’acqua e aumentare la fertilità del suolo.</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SemiBold"/>
              <a:ea typeface="Barlow Condensed SemiBold"/>
              <a:cs typeface="Barlow Condensed SemiBold"/>
              <a:sym typeface="Barlow Condensed SemiBol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Semi Condensed SemiBold"/>
                <a:ea typeface="Barlow Semi Condensed SemiBold"/>
                <a:cs typeface="Barlow Semi Condensed SemiBold"/>
                <a:sym typeface="Barlow Semi Condensed SemiBold"/>
              </a:rPr>
              <a:t>Quando?</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Aree scoscese, dove è utile realizzare terrazze per rallentare l’acqua. In questo modo il terreno ha più tempo per assorbire l’acqua e viene ridotto il rischio di ’erosione del suolo.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Aree piatte, qui è spesso utile realizzare delle collinette  (Hugelkultur). In questo modo si bilancia l’umidità e si immagazzina il materiale organico che verrà decomposto nel tempo rilasciando nutrienti.</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chemeClr val="dk1"/>
              </a:buClr>
              <a:buSzPts val="1100"/>
              <a:buFont typeface="Arial"/>
              <a:buNone/>
            </a:pPr>
            <a:r>
              <a:rPr lang="pl-PL" sz="1400">
                <a:solidFill>
                  <a:srgbClr val="111827"/>
                </a:solidFill>
                <a:latin typeface="Barlow Condensed"/>
                <a:ea typeface="Barlow Condensed"/>
                <a:cs typeface="Barlow Condensed"/>
                <a:sym typeface="Barlow Condensed"/>
              </a:rPr>
              <a:t>Nelle aree lievemente scoscese o ripide è possibile scavare delle fosse per catturare l'acqua superficiale e concederle più tempo per penetrare nel terreno. Gli swales sono trincee sulla linea di contorno. Ciò significa che la parte superiore della trincea è sempre alla stessa altezza nel paesaggio e segue la morfologia. </a:t>
            </a:r>
            <a:endParaRPr sz="1400">
              <a:solidFill>
                <a:srgbClr val="111827"/>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chemeClr val="dk1"/>
              </a:buClr>
              <a:buSzPts val="1100"/>
              <a:buFont typeface="Arial"/>
              <a:buNone/>
            </a:pPr>
            <a:r>
              <a:t/>
            </a:r>
            <a:endParaRPr sz="1400">
              <a:solidFill>
                <a:srgbClr val="111827"/>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chemeClr val="dk1"/>
              </a:buClr>
              <a:buSzPts val="1100"/>
              <a:buFont typeface="Arial"/>
              <a:buNone/>
            </a:pPr>
            <a:r>
              <a:rPr lang="pl-PL" sz="1400">
                <a:solidFill>
                  <a:srgbClr val="111827"/>
                </a:solidFill>
                <a:latin typeface="Barlow Condensed"/>
                <a:ea typeface="Barlow Condensed"/>
                <a:cs typeface="Barlow Condensed"/>
                <a:sym typeface="Barlow Condensed"/>
              </a:rPr>
              <a:t>Per progetti di aziende agricole più grandi,  può essere utilizzato Keyline Water Harvesting di Yeoman per creare una serie di piccole dighe per la sicurezza idrica a lungo termine.</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317" name="Google Shape;317;g30c54b234e0_1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ff67d7ffa5_0_12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2ff67d7ffa5_0_1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ff67d7ffa5_0_1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2ff67d7ffa5_0_1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f67d7ffa5_0_1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ff67d7ffa5_0_1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c54b234e0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30c54b234e0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fdcef8db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fdcef8db3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c54b234e0_1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PL" sz="1400">
                <a:solidFill>
                  <a:schemeClr val="dk1"/>
                </a:solidFill>
                <a:latin typeface="Barlow Semi Condensed SemiBold"/>
                <a:ea typeface="Barlow Semi Condensed SemiBold"/>
                <a:cs typeface="Barlow Semi Condensed SemiBold"/>
                <a:sym typeface="Barlow Semi Condensed SemiBold"/>
              </a:rPr>
              <a:t>Legare il suolo</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Il suolo è una risorsa scarsa e gran parte di esso si sta erodendo nei corsi d’acqua e da lì direttamente negli oceani. L'erosione delle pietre nel terreno richiede anni, ma può essere allentato rapidamente.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Il suolo si sposta anche verso valle, lasciando solo uno strato sottile di suolo sui pendii mentre più suolo si accumula negli avvallamenti.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Mantenere il suolo sempre coperto, modellare il suolo per rallentare l'acqua e piantare piante che si aggrappano al terreno con le radici sono tutte tecniche efficaci per legare il terreno.</a:t>
            </a:r>
            <a:endParaRPr sz="14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t/>
            </a:r>
            <a:endParaRPr sz="1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00">
              <a:solidFill>
                <a:schemeClr val="dk1"/>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Walter Turncoat"/>
                <a:ea typeface="Walter Turncoat"/>
                <a:cs typeface="Walter Turncoat"/>
                <a:sym typeface="Walter Turncoat"/>
              </a:rPr>
              <a:t>coprire il terreno, </a:t>
            </a:r>
            <a:endParaRPr sz="1200">
              <a:solidFill>
                <a:srgbClr val="111827"/>
              </a:solidFill>
              <a:latin typeface="Walter Turncoat"/>
              <a:ea typeface="Walter Turncoat"/>
              <a:cs typeface="Walter Turncoat"/>
              <a:sym typeface="Walter Turncoat"/>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Walter Turncoat"/>
                <a:ea typeface="Walter Turncoat"/>
                <a:cs typeface="Walter Turncoat"/>
                <a:sym typeface="Walter Turncoat"/>
              </a:rPr>
              <a:t>assicurarsi che ci siano molte piante, </a:t>
            </a:r>
            <a:endParaRPr sz="1200">
              <a:solidFill>
                <a:srgbClr val="111827"/>
              </a:solidFill>
              <a:latin typeface="Walter Turncoat"/>
              <a:ea typeface="Walter Turncoat"/>
              <a:cs typeface="Walter Turncoat"/>
              <a:sym typeface="Walter Turncoat"/>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Walter Turncoat"/>
                <a:ea typeface="Walter Turncoat"/>
                <a:cs typeface="Walter Turncoat"/>
                <a:sym typeface="Walter Turncoat"/>
              </a:rPr>
              <a:t>preferibilmente alberi e cespugli, </a:t>
            </a:r>
            <a:endParaRPr sz="1200">
              <a:solidFill>
                <a:srgbClr val="111827"/>
              </a:solidFill>
              <a:latin typeface="Walter Turncoat"/>
              <a:ea typeface="Walter Turncoat"/>
              <a:cs typeface="Walter Turncoat"/>
              <a:sym typeface="Walter Turncoat"/>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Walter Turncoat"/>
                <a:ea typeface="Walter Turncoat"/>
                <a:cs typeface="Walter Turncoat"/>
                <a:sym typeface="Walter Turncoat"/>
              </a:rPr>
              <a:t>le terrazze possono essere un'opzione per stabilizzare le sponde del fiume.</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358" name="Google Shape;358;g30c54b234e0_1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ff67d7ffa5_0_1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2ff67d7ffa5_0_1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ff67d7ffa5_0_1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ff67d7ffa5_0_1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ff67d7ffa5_0_1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ff67d7ffa5_0_12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ff67d7ffa5_0_1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2ff67d7ffa5_0_1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0c54b234e0_1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PL" sz="1400">
                <a:solidFill>
                  <a:schemeClr val="dk1"/>
                </a:solidFill>
                <a:latin typeface="Barlow Semi Condensed SemiBold"/>
                <a:ea typeface="Barlow Semi Condensed SemiBold"/>
                <a:cs typeface="Barlow Semi Condensed SemiBold"/>
                <a:sym typeface="Barlow Semi Condensed SemiBold"/>
              </a:rPr>
              <a:t>Fermentato! Reintrodurre funghi e microrganismi</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e riportare in vita il suolo!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Inoculanti, biofertilizzanti, brodo nutriente, tè di compost,... si tratta di preparare liquidi in modo che i microrganismi si moltiplichino.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Questo deve essere combinato con l’aggiunta di materia organica al terreno, in modo che i microrganismi abbiano un posto dove vivere.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La vita del suolo aumenterà quindi l’offerta e la disponibilità di nutrienti.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materia vegetale, compost e/o letame animale fermentato in acqua: fanno crescere più microrganismi presenti nel letame o nel compost. I vermi sono considerati particolarmente ricchi di microrganismi buoni.</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398" name="Google Shape;398;g30c54b234e0_1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ff67d7ffa5_0_1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2ff67d7ffa5_0_1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c54b234e0_1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p:txBody>
      </p:sp>
      <p:sp>
        <p:nvSpPr>
          <p:cNvPr id="414" name="Google Shape;414;g30c54b234e0_1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ff67d7ffa5_0_1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2ff67d7ffa5_0_1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c54b234e0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g30c54b234e0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ff67d7ffa5_0_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PL" sz="1400">
                <a:solidFill>
                  <a:schemeClr val="dk1"/>
                </a:solidFill>
                <a:latin typeface="Barlow Semi Condensed SemiBold"/>
                <a:ea typeface="Barlow Semi Condensed SemiBold"/>
                <a:cs typeface="Barlow Semi Condensed SemiBold"/>
                <a:sym typeface="Barlow Semi Condensed SemiBold"/>
              </a:rPr>
              <a:t>Cure intensive e riposo</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In alcuni casi sono necessari alcuni anni di lavoro per risanare il terreno prima che possa essere utilizzato per l'agricoltura in modo equilibrato e sano.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concimazione verde con radici profonde</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inoculazione del terreno con funghi, batteri e nuovamente con altri microrganismi,</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combinazione con ritenzione idrica, modellamento del paesaggio o aratura keyline,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piantare alberi</a:t>
            </a:r>
            <a:endParaRPr sz="14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b="1" lang="pl-PL" sz="1400">
                <a:solidFill>
                  <a:schemeClr val="dk1"/>
                </a:solidFill>
                <a:latin typeface="Barlow Condensed"/>
                <a:ea typeface="Barlow Condensed"/>
                <a:cs typeface="Barlow Condensed"/>
                <a:sym typeface="Barlow Condensed"/>
              </a:rPr>
              <a:t>Quando</a:t>
            </a:r>
            <a:r>
              <a:rPr lang="pl-PL" sz="1400">
                <a:solidFill>
                  <a:schemeClr val="dk1"/>
                </a:solidFill>
                <a:latin typeface="Barlow Semi Condensed SemiBold"/>
                <a:ea typeface="Barlow Semi Condensed SemiBold"/>
                <a:cs typeface="Barlow Semi Condensed SemiBold"/>
                <a:sym typeface="Barlow Semi Condensed SemiBold"/>
              </a:rPr>
              <a:t>?</a:t>
            </a:r>
            <a:endParaRPr sz="1400">
              <a:solidFill>
                <a:schemeClr val="dk1"/>
              </a:solidFill>
              <a:latin typeface="Barlow Semi Condensed SemiBold"/>
              <a:ea typeface="Barlow Semi Condensed SemiBold"/>
              <a:cs typeface="Barlow Semi Condensed SemiBold"/>
              <a:sym typeface="Barlow Semi Condensed SemiBol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Quando si sono verificati danni estesi alla vita del suolo sotto forma di agricoltura intensiva con sostanze chimiche e persino biocidi (pesticidi, fungicidi, erbicidi) che avvelenano la vita del suolo</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pl-PL" sz="1400">
                <a:solidFill>
                  <a:schemeClr val="dk1"/>
                </a:solidFill>
                <a:latin typeface="Barlow Condensed"/>
                <a:ea typeface="Barlow Condensed"/>
                <a:cs typeface="Barlow Condensed"/>
                <a:sym typeface="Barlow Condensed"/>
              </a:rPr>
              <a:t>Marina O’Connell, festival delle idee di permacultura:</a:t>
            </a:r>
            <a:endParaRPr sz="1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lnSpc>
                <a:spcPct val="115000"/>
              </a:lnSpc>
              <a:spcBef>
                <a:spcPts val="0"/>
              </a:spcBef>
              <a:spcAft>
                <a:spcPts val="0"/>
              </a:spcAft>
              <a:buClr>
                <a:schemeClr val="dk1"/>
              </a:buClr>
              <a:buSzPts val="1100"/>
              <a:buFont typeface="Arial"/>
              <a:buNone/>
            </a:pPr>
            <a:r>
              <a:rPr lang="pl-PL" sz="1200">
                <a:solidFill>
                  <a:srgbClr val="111827"/>
                </a:solidFill>
                <a:latin typeface="Barlow Semi Condensed"/>
                <a:ea typeface="Barlow Semi Condensed"/>
                <a:cs typeface="Barlow Semi Condensed"/>
                <a:sym typeface="Barlow Semi Condensed"/>
              </a:rPr>
              <a:t>La fattoria faceva parte di un'azienda lattiero-casearia da 40 anni ed era stata irrorata fino al cielo con, quella roba sai, sei campi, tre erano arabili, irrorati, l'orzo era stato spruzzato fino al cielo.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Concime verde con radici profonde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Preparati biodinamici per ripristinare il bioma del suolo, per inoculare nuovamente il terreno con funghi e batteri.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L'aratura Keyline e poi il concimazione verde sono stati completati per un paio d'anni e poi abbiamo piantato l'agroforestazione. </a:t>
            </a:r>
            <a:endParaRPr sz="1200">
              <a:solidFill>
                <a:srgbClr val="111827"/>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Clr>
                <a:srgbClr val="111827"/>
              </a:buClr>
              <a:buSzPts val="1200"/>
              <a:buFont typeface="Barlow Semi Condensed"/>
              <a:buChar char="●"/>
            </a:pPr>
            <a:r>
              <a:rPr lang="pl-PL" sz="1200">
                <a:solidFill>
                  <a:srgbClr val="111827"/>
                </a:solidFill>
                <a:latin typeface="Barlow Semi Condensed"/>
                <a:ea typeface="Barlow Semi Condensed"/>
                <a:cs typeface="Barlow Semi Condensed"/>
                <a:sym typeface="Barlow Semi Condensed"/>
              </a:rPr>
              <a:t>In due anni la situazione si è ribaltata. Poi abbiamo iniziato a coltivare i raccolti.</a:t>
            </a:r>
            <a:endParaRPr/>
          </a:p>
        </p:txBody>
      </p:sp>
      <p:sp>
        <p:nvSpPr>
          <p:cNvPr id="431" name="Google Shape;431;g2ff67d7ffa5_0_6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0c54b234e0_1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g30c54b234e0_1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0ceaada06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30ceaada06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ceaada06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g30ceaada06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ff67d7ffa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ff67d7ffa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Barlow Semi Condensed"/>
                <a:ea typeface="Barlow Semi Condensed"/>
                <a:cs typeface="Barlow Semi Condensed"/>
                <a:sym typeface="Barlow Semi Condensed"/>
              </a:rPr>
              <a:t>Ecco un esempio di come si dà vita a tutto ciò: </a:t>
            </a:r>
            <a:endParaRPr sz="1200">
              <a:solidFill>
                <a:srgbClr val="111827"/>
              </a:solidFill>
              <a:latin typeface="Barlow Semi Condensed"/>
              <a:ea typeface="Barlow Semi Condensed"/>
              <a:cs typeface="Barlow Semi Condensed"/>
              <a:sym typeface="Barlow Semi Condensed"/>
            </a:endParaRPr>
          </a:p>
          <a:p>
            <a:pPr indent="-228600" lvl="0" marL="457200" rtl="0" algn="l">
              <a:lnSpc>
                <a:spcPct val="115000"/>
              </a:lnSpc>
              <a:spcBef>
                <a:spcPts val="0"/>
              </a:spcBef>
              <a:spcAft>
                <a:spcPts val="0"/>
              </a:spcAft>
              <a:buClr>
                <a:srgbClr val="111827"/>
              </a:buClr>
              <a:buSzPts val="1200"/>
              <a:buFont typeface="Barlow Semi Condensed"/>
              <a:buNone/>
            </a:pPr>
            <a:r>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SzPts val="1100"/>
              <a:buNone/>
            </a:pPr>
            <a:r>
              <a:rPr lang="pl-PL" sz="1200">
                <a:solidFill>
                  <a:srgbClr val="111827"/>
                </a:solidFill>
                <a:latin typeface="Barlow Semi Condensed"/>
                <a:ea typeface="Barlow Semi Condensed"/>
                <a:cs typeface="Barlow Semi Condensed"/>
                <a:sym typeface="Barlow Semi Condensed"/>
              </a:rPr>
              <a:t>Sepp Holzer è nato e cresciuto al Krameterhof.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SzPts val="1100"/>
              <a:buNone/>
            </a:pPr>
            <a:r>
              <a:rPr lang="pl-PL" sz="1200">
                <a:solidFill>
                  <a:srgbClr val="111827"/>
                </a:solidFill>
                <a:latin typeface="Barlow Semi Condensed"/>
                <a:ea typeface="Barlow Semi Condensed"/>
                <a:cs typeface="Barlow Semi Condensed"/>
                <a:sym typeface="Barlow Semi Condensed"/>
              </a:rPr>
              <a:t>Da bambino era affascinato dalla natura e sperimentava in modo giocoso nel suo piccolo orto. </a:t>
            </a:r>
            <a:endParaRPr sz="1200">
              <a:solidFill>
                <a:srgbClr val="111827"/>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SzPts val="1100"/>
              <a:buNone/>
            </a:pPr>
            <a:r>
              <a:rPr lang="pl-PL" sz="1200">
                <a:solidFill>
                  <a:srgbClr val="111827"/>
                </a:solidFill>
                <a:latin typeface="Barlow Semi Condensed"/>
                <a:ea typeface="Barlow Semi Condensed"/>
                <a:cs typeface="Barlow Semi Condensed"/>
                <a:sym typeface="Barlow Semi Condensed"/>
              </a:rPr>
              <a:t>A 19 anni rilevò l'azienda agricola di famiglia a 19 anni, cioè nel 1962. Continuò con i suoi esperimenti su come lavorare con la natura piuttosto che contro. Ha chiamato i suoi metodi “coltivazione selvaggia” nel 1995</a:t>
            </a:r>
            <a:endParaRPr sz="1200">
              <a:solidFill>
                <a:srgbClr val="111827"/>
              </a:solidFill>
              <a:latin typeface="Barlow Semi Condensed"/>
              <a:ea typeface="Barlow Semi Condensed"/>
              <a:cs typeface="Barlow Semi Condensed"/>
              <a:sym typeface="Barlow Semi Condensed"/>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ff67d7ffa5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2ff67d7ffa5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ff67d7ffa5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2ff67d7ffa5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ff67d7ffa5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2ff67d7ffa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f67d7ffa5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ff67d7ffa5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ff67d7ffa5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g2ff67d7ffa5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c54b234e0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g30c54b234e0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ff67d7ffa5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2ff67d7ffa5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ff67d7ffa5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ff67d7ffa5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ff67d7ffa5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2ff67d7ffa5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ff67d7ffa5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ff67d7ffa5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ff67d7ffa5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2ff67d7ffa5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ff67d7ffa5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2ff67d7ffa5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ff67d7ffa5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ff67d7ffa5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ff67d7ffa5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2ff67d7ffa5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ff67d7ffa5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ff67d7ffa5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ff67d7ffa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g2ff67d7ffa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Sepp Holzer è nato e cresciuto al Krameterhof.</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A causa delle stagioni invernali lunghe e rigide e della bassa temperatura media annuale, Lungau è stata soprannominata la mini-Siberia austriaca. Ci sono circa 170 giorni di gelo, di cui circa 50 sono giorni di ghiaccio, cioè giorni in cui il termometro non supera gli zero gradi Celsius. La precipitazione media annua è di poco inferiore agli 800 mm.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Nonostante le condizioni siano impegnative, questo lembo di terra scosceso e, a prima vista, apparentemente inospitale è stato coltivato dai contadini di montagna da molte generazioni – dal 1890 dalla famiglia Holzer.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Nel 1962, Sepp Holzer non aveva ancora 20 anni, rilevò l'azienda agricola indebitata dei suoi genitori.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Molte delle sue idee e dei suoi tentativi contraddicevano i requisiti ufficiali, il che portò a numerosi casi giudiziari noiosi e talvolta pericolosi per la vita.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Sepp Holzer: “Ho sempre desiderato fare l'agricoltore. Da quando ricordo, le piante e gli animali mi hanno affascinato. Fin dalla tenera età, il mio interesse per questa bellissima professione mi ha portato a nuovi percorsi e idee. Da ragazzo realizzavo in modo giocoso piccoli successi nei miei piccoli orti. Mi hanno motivato immensamente e mi hanno incoraggiato a seguire il mio istinto e ad andare per la mia strada. Per questo sono stato prima ridicolizzato, poi – con crescente successo – osteggiato e infine combattuto massicciamente. Sia con la burocrazia che con i contadini bastava fare qualcosa di diverso per inimicarsi gli altri. “È completamente pazzo! La sua fattoria sarà presto rovinata!” sbraitavano. Fortunatamente non mi è mai importato quello che diceva la gente: la loroapprovazione non era importante per me. Al contrario, la resistenza spesso mi ha stimolato ancora di più”.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Chiamava i suoi metodi: “cultura della natura selvaggia”</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250">
              <a:solidFill>
                <a:srgbClr val="666666"/>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c54b234e0_1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g30c54b234e0_1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ff67d7ffa5_0_5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g2ff67d7ffa5_0_5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e810bb8a4e_0_3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2e810bb8a4e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chemeClr val="dk1"/>
                </a:solidFill>
                <a:uFill>
                  <a:noFill/>
                </a:uFill>
                <a:latin typeface="Roboto"/>
                <a:ea typeface="Roboto"/>
                <a:cs typeface="Roboto"/>
                <a:sym typeface="Roboto"/>
                <a:hlinkClick r:id="rId2">
                  <a:extLst>
                    <a:ext uri="{A12FA001-AC4F-418D-AE19-62706E023703}">
                      <ahyp:hlinkClr val="tx"/>
                    </a:ext>
                  </a:extLst>
                </a:hlinkClick>
              </a:rPr>
              <a:t>inserire un link all'informazione contenuta nel corso, ad esempio inserirlo su un sito web green e inserire un link o un codice QR. Offriamo di scaricare il pdf prima delle camere di breakout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Rendere il piano il più dettagliato possibile, esaminare i materiali precedenti e vedere se qualcuna delle soluzioni funzionerà per questo pezzo di terreno. Se quest'area fosse nelle tue immediate vicinanze, che tipo di materiali avresti a disposizione per questo progetto di salvataggio del suolo?</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0ceaada064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7" name="Google Shape;607;g30ceaada064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0ceaada064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g30ceaada064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c54b234e0_1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30c54b234e0_1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810bb8a4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2e810bb8a4e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810bb8a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e810bb8a4e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Il substrato roccioso della terra viene continuamente scomposto in pezzi più piccoli. Sia per l’espansione dovuta al gelo che per microbi che distruggono la superficie della roccia.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 microbi del suolo trasformano chimicamente e meccanicamente la roccia in minerali che possono consumare e che diventano disponibili per le radici delle piante e di altri esseri viventi nel suolo.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Le particelle minerali e le rocce presenti nel terreno gli conferiscono struttura, stabilità e il terreno può sopportare un carico maggiore.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200">
              <a:solidFill>
                <a:srgbClr val="111827"/>
              </a:solidFill>
              <a:latin typeface="Roboto"/>
              <a:ea typeface="Roboto"/>
              <a:cs typeface="Roboto"/>
              <a:sym typeface="Roboto"/>
            </a:endParaRPr>
          </a:p>
          <a:p>
            <a:pPr indent="0" lvl="0" marL="0" rtl="0" algn="l">
              <a:lnSpc>
                <a:spcPct val="115000"/>
              </a:lnSpc>
              <a:spcBef>
                <a:spcPts val="0"/>
              </a:spcBef>
              <a:spcAft>
                <a:spcPts val="0"/>
              </a:spcAft>
              <a:buSzPts val="1100"/>
              <a:buNone/>
            </a:pPr>
            <a:r>
              <a:rPr lang="pl-PL" sz="1200">
                <a:solidFill>
                  <a:srgbClr val="111827"/>
                </a:solidFill>
                <a:latin typeface="Roboto"/>
                <a:ea typeface="Roboto"/>
                <a:cs typeface="Roboto"/>
                <a:sym typeface="Roboto"/>
              </a:rPr>
              <a:t>Il suolo può essere classificato in base alla dimensione delle particelle minerali in esso contenute. Ad esempio, terreno sabbioso, terreno argilloso, argilla.</a:t>
            </a:r>
            <a:endParaRPr sz="1200">
              <a:solidFill>
                <a:srgbClr val="11182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pl-PL">
                <a:solidFill>
                  <a:schemeClr val="dk1"/>
                </a:solidFill>
              </a:rPr>
              <a:t>FWSL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pl-PL" sz="1200">
                <a:solidFill>
                  <a:schemeClr val="dk1"/>
                </a:solidFill>
                <a:highlight>
                  <a:srgbClr val="F8FAFC"/>
                </a:highlight>
                <a:latin typeface="Roboto"/>
                <a:ea typeface="Roboto"/>
                <a:cs typeface="Roboto"/>
                <a:sym typeface="Roboto"/>
              </a:rPr>
              <a:t>I minerali del suolo vengono prodotti continuamente mediante lenta decomposizione e disintegrazione di componenti minerali e di carbonio più grandi. Una volta che la roccia si è ridotta in particelle più piccole, le radici delle piante possono crescere al suo interno. E questo dà inizio alla trasformazione dei pezzi minerali in terreno. </a:t>
            </a:r>
            <a:endParaRPr sz="1200">
              <a:solidFill>
                <a:schemeClr val="dk1"/>
              </a:solidFill>
              <a:highlight>
                <a:srgbClr val="F8FAFC"/>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pl-PL" sz="1200">
                <a:solidFill>
                  <a:schemeClr val="dk1"/>
                </a:solidFill>
                <a:highlight>
                  <a:srgbClr val="F8FAFC"/>
                </a:highlight>
                <a:latin typeface="Roboto"/>
                <a:ea typeface="Roboto"/>
                <a:cs typeface="Roboto"/>
                <a:sym typeface="Roboto"/>
              </a:rPr>
              <a:t>Il terreno può avere </a:t>
            </a:r>
            <a:endParaRPr sz="1200">
              <a:solidFill>
                <a:schemeClr val="dk1"/>
              </a:solidFill>
              <a:highlight>
                <a:srgbClr val="F8FAFC"/>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highlight>
                <a:srgbClr val="F8FAFC"/>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pl-PL" sz="1200">
                <a:solidFill>
                  <a:schemeClr val="dk1"/>
                </a:solidFill>
                <a:highlight>
                  <a:srgbClr val="F8FAFC"/>
                </a:highlight>
                <a:latin typeface="Roboto"/>
                <a:ea typeface="Roboto"/>
                <a:cs typeface="Roboto"/>
                <a:sym typeface="Roboto"/>
              </a:rPr>
              <a:t>ricerca. Rk Naresh. </a:t>
            </a:r>
            <a:endParaRPr sz="1200">
              <a:solidFill>
                <a:schemeClr val="dk1"/>
              </a:solidFill>
              <a:highlight>
                <a:srgbClr val="F8FAFC"/>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pl-PL" sz="1200">
                <a:solidFill>
                  <a:schemeClr val="dk1"/>
                </a:solidFill>
                <a:highlight>
                  <a:srgbClr val="F8FAFC"/>
                </a:highlight>
                <a:latin typeface="Roboto"/>
                <a:ea typeface="Roboto"/>
                <a:cs typeface="Roboto"/>
                <a:sym typeface="Roboto"/>
              </a:rPr>
              <a:t>Le particelle e le rocce dei minerali del suolo si formano quando il substrato roccioso della Terra si frantuma in pezzi sempre più piccoli. Quando si decompone rilascia nutrienti vegetali nella soluzione del terreno. </a:t>
            </a:r>
            <a:endParaRPr sz="1200">
              <a:solidFill>
                <a:schemeClr val="dk1"/>
              </a:solidFill>
              <a:highlight>
                <a:srgbClr val="F8FAFC"/>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pl-PL" sz="1200">
                <a:solidFill>
                  <a:schemeClr val="dk1"/>
                </a:solidFill>
                <a:highlight>
                  <a:srgbClr val="F8FAFC"/>
                </a:highlight>
                <a:latin typeface="Roboto"/>
                <a:ea typeface="Roboto"/>
                <a:cs typeface="Roboto"/>
                <a:sym typeface="Roboto"/>
              </a:rPr>
              <a:t>Più si decompone, maggiore è la disponibilità</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1">
  <p:cSld name="TITLE_1">
    <p:spTree>
      <p:nvGrpSpPr>
        <p:cNvPr id="11" name="Shape 11"/>
        <p:cNvGrpSpPr/>
        <p:nvPr/>
      </p:nvGrpSpPr>
      <p:grpSpPr>
        <a:xfrm>
          <a:off x="0" y="0"/>
          <a:ext cx="0" cy="0"/>
          <a:chOff x="0" y="0"/>
          <a:chExt cx="0" cy="0"/>
        </a:xfrm>
      </p:grpSpPr>
      <p:sp>
        <p:nvSpPr>
          <p:cNvPr id="12" name="Google Shape;12;g2ff67d7ffa5_0_114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g2ff67d7ffa5_0_1149"/>
          <p:cNvSpPr txBox="1"/>
          <p:nvPr>
            <p:ph idx="12" type="sldNum"/>
          </p:nvPr>
        </p:nvSpPr>
        <p:spPr>
          <a:xfrm>
            <a:off x="9296400" y="633047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4" name="Google Shape;14;g2ff67d7ffa5_0_1149"/>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49" name="Shape 49"/>
        <p:cNvGrpSpPr/>
        <p:nvPr/>
      </p:nvGrpSpPr>
      <p:grpSpPr>
        <a:xfrm>
          <a:off x="0" y="0"/>
          <a:ext cx="0" cy="0"/>
          <a:chOff x="0" y="0"/>
          <a:chExt cx="0" cy="0"/>
        </a:xfrm>
      </p:grpSpPr>
      <p:sp>
        <p:nvSpPr>
          <p:cNvPr id="50" name="Google Shape;50;g2ff67d7ffa5_0_1136"/>
          <p:cNvSpPr txBox="1"/>
          <p:nvPr>
            <p:ph type="title"/>
          </p:nvPr>
        </p:nvSpPr>
        <p:spPr>
          <a:xfrm>
            <a:off x="839788" y="540326"/>
            <a:ext cx="3932100" cy="15171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2ff67d7ffa5_0_1136"/>
          <p:cNvSpPr/>
          <p:nvPr>
            <p:ph idx="2" type="pic"/>
          </p:nvPr>
        </p:nvSpPr>
        <p:spPr>
          <a:xfrm>
            <a:off x="5183188" y="987425"/>
            <a:ext cx="6172200" cy="4873500"/>
          </a:xfrm>
          <a:prstGeom prst="rect">
            <a:avLst/>
          </a:prstGeom>
          <a:noFill/>
          <a:ln>
            <a:noFill/>
          </a:ln>
        </p:spPr>
      </p:sp>
      <p:sp>
        <p:nvSpPr>
          <p:cNvPr id="52" name="Google Shape;52;g2ff67d7ffa5_0_113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 name="Google Shape;53;g2ff67d7ffa5_0_1136"/>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54" name="Shape 54"/>
        <p:cNvGrpSpPr/>
        <p:nvPr/>
      </p:nvGrpSpPr>
      <p:grpSpPr>
        <a:xfrm>
          <a:off x="0" y="0"/>
          <a:ext cx="0" cy="0"/>
          <a:chOff x="0" y="0"/>
          <a:chExt cx="0" cy="0"/>
        </a:xfrm>
      </p:grpSpPr>
      <p:sp>
        <p:nvSpPr>
          <p:cNvPr id="55" name="Google Shape;55;g2ff67d7ffa5_0_1141"/>
          <p:cNvSpPr txBox="1"/>
          <p:nvPr>
            <p:ph type="title"/>
          </p:nvPr>
        </p:nvSpPr>
        <p:spPr>
          <a:xfrm>
            <a:off x="838200" y="556953"/>
            <a:ext cx="10515600" cy="117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ff67d7ffa5_0_1141"/>
          <p:cNvSpPr txBox="1"/>
          <p:nvPr>
            <p:ph idx="1" type="body"/>
          </p:nvPr>
        </p:nvSpPr>
        <p:spPr>
          <a:xfrm rot="5400000">
            <a:off x="4097250" y="-1433425"/>
            <a:ext cx="39975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g2ff67d7ffa5_0_1141"/>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58" name="Shape 58"/>
        <p:cNvGrpSpPr/>
        <p:nvPr/>
      </p:nvGrpSpPr>
      <p:grpSpPr>
        <a:xfrm>
          <a:off x="0" y="0"/>
          <a:ext cx="0" cy="0"/>
          <a:chOff x="0" y="0"/>
          <a:chExt cx="0" cy="0"/>
        </a:xfrm>
      </p:grpSpPr>
      <p:sp>
        <p:nvSpPr>
          <p:cNvPr id="59" name="Google Shape;59;g2ff67d7ffa5_0_1145"/>
          <p:cNvSpPr txBox="1"/>
          <p:nvPr>
            <p:ph type="title"/>
          </p:nvPr>
        </p:nvSpPr>
        <p:spPr>
          <a:xfrm rot="5400000">
            <a:off x="7233450" y="2056715"/>
            <a:ext cx="56118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2ff67d7ffa5_0_1145"/>
          <p:cNvSpPr txBox="1"/>
          <p:nvPr>
            <p:ph idx="1" type="body"/>
          </p:nvPr>
        </p:nvSpPr>
        <p:spPr>
          <a:xfrm rot="5400000">
            <a:off x="1899450" y="-495985"/>
            <a:ext cx="56118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g2ff67d7ffa5_0_1145"/>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g2ff67d7ffa5_0_115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2ff67d7ffa5_0_1153"/>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65" name="Google Shape;65;g2ff67d7ffa5_0_115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g2e810bb8a4e_0_19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2" name="Google Shape;72;g2e810bb8a4e_0_19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73" name="Google Shape;73;g2e810bb8a4e_0_1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p:cSld name="SECTION_HEADER_1">
    <p:spTree>
      <p:nvGrpSpPr>
        <p:cNvPr id="74" name="Shape 74"/>
        <p:cNvGrpSpPr/>
        <p:nvPr/>
      </p:nvGrpSpPr>
      <p:grpSpPr>
        <a:xfrm>
          <a:off x="0" y="0"/>
          <a:ext cx="0" cy="0"/>
          <a:chOff x="0" y="0"/>
          <a:chExt cx="0" cy="0"/>
        </a:xfrm>
      </p:grpSpPr>
      <p:sp>
        <p:nvSpPr>
          <p:cNvPr id="75" name="Google Shape;75;g2e810bb8a4e_0_235"/>
          <p:cNvSpPr txBox="1"/>
          <p:nvPr>
            <p:ph type="title"/>
          </p:nvPr>
        </p:nvSpPr>
        <p:spPr>
          <a:xfrm>
            <a:off x="831850" y="1670858"/>
            <a:ext cx="10515600" cy="2891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e810bb8a4e_0_23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7" name="Google Shape;77;g2e810bb8a4e_0_235"/>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78" name="Shape 78"/>
        <p:cNvGrpSpPr/>
        <p:nvPr/>
      </p:nvGrpSpPr>
      <p:grpSpPr>
        <a:xfrm>
          <a:off x="0" y="0"/>
          <a:ext cx="0" cy="0"/>
          <a:chOff x="0" y="0"/>
          <a:chExt cx="0" cy="0"/>
        </a:xfrm>
      </p:grpSpPr>
      <p:sp>
        <p:nvSpPr>
          <p:cNvPr id="79" name="Google Shape;79;g2e810bb8a4e_0_239"/>
          <p:cNvSpPr txBox="1"/>
          <p:nvPr>
            <p:ph type="title"/>
          </p:nvPr>
        </p:nvSpPr>
        <p:spPr>
          <a:xfrm>
            <a:off x="838200" y="523701"/>
            <a:ext cx="10515600" cy="1230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2e810bb8a4e_0_239"/>
          <p:cNvSpPr txBox="1"/>
          <p:nvPr>
            <p:ph idx="1" type="body"/>
          </p:nvPr>
        </p:nvSpPr>
        <p:spPr>
          <a:xfrm>
            <a:off x="838200" y="1825625"/>
            <a:ext cx="10515600" cy="3997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2e810bb8a4e_0_239"/>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g2e810bb8a4e_0_19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84" name="Google Shape;84;g2e810bb8a4e_0_19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85" name="Google Shape;85;g2e810bb8a4e_0_1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g2e810bb8a4e_0_194"/>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8" name="Google Shape;88;g2e810bb8a4e_0_19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g2e810bb8a4e_0_20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1" name="Google Shape;91;g2e810bb8a4e_0_20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2" name="Google Shape;92;g2e810bb8a4e_0_20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3" name="Google Shape;93;g2e810bb8a4e_0_2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5" name="Shape 15"/>
        <p:cNvGrpSpPr/>
        <p:nvPr/>
      </p:nvGrpSpPr>
      <p:grpSpPr>
        <a:xfrm>
          <a:off x="0" y="0"/>
          <a:ext cx="0" cy="0"/>
          <a:chOff x="0" y="0"/>
          <a:chExt cx="0" cy="0"/>
        </a:xfrm>
      </p:grpSpPr>
      <p:sp>
        <p:nvSpPr>
          <p:cNvPr id="16" name="Google Shape;16;g2ff67d7ffa5_0_1106"/>
          <p:cNvSpPr txBox="1"/>
          <p:nvPr>
            <p:ph type="title"/>
          </p:nvPr>
        </p:nvSpPr>
        <p:spPr>
          <a:xfrm>
            <a:off x="831850" y="1670858"/>
            <a:ext cx="10515600" cy="2891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2ff67d7ffa5_0_110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g2ff67d7ffa5_0_1106"/>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g2e810bb8a4e_0_20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6" name="Google Shape;96;g2e810bb8a4e_0_20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g2e810bb8a4e_0_209"/>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99" name="Google Shape;99;g2e810bb8a4e_0_209"/>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00" name="Google Shape;100;g2e810bb8a4e_0_2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1" name="Shape 101"/>
        <p:cNvGrpSpPr/>
        <p:nvPr/>
      </p:nvGrpSpPr>
      <p:grpSpPr>
        <a:xfrm>
          <a:off x="0" y="0"/>
          <a:ext cx="0" cy="0"/>
          <a:chOff x="0" y="0"/>
          <a:chExt cx="0" cy="0"/>
        </a:xfrm>
      </p:grpSpPr>
      <p:sp>
        <p:nvSpPr>
          <p:cNvPr id="102" name="Google Shape;102;g2e810bb8a4e_0_21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03" name="Google Shape;103;g2e810bb8a4e_0_2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4" name="Shape 104"/>
        <p:cNvGrpSpPr/>
        <p:nvPr/>
      </p:nvGrpSpPr>
      <p:grpSpPr>
        <a:xfrm>
          <a:off x="0" y="0"/>
          <a:ext cx="0" cy="0"/>
          <a:chOff x="0" y="0"/>
          <a:chExt cx="0" cy="0"/>
        </a:xfrm>
      </p:grpSpPr>
      <p:sp>
        <p:nvSpPr>
          <p:cNvPr id="105" name="Google Shape;105;g2e810bb8a4e_0_21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e810bb8a4e_0_216"/>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7" name="Google Shape;107;g2e810bb8a4e_0_216"/>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8" name="Google Shape;108;g2e810bb8a4e_0_21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9" name="Google Shape;109;g2e810bb8a4e_0_2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 name="Shape 110"/>
        <p:cNvGrpSpPr/>
        <p:nvPr/>
      </p:nvGrpSpPr>
      <p:grpSpPr>
        <a:xfrm>
          <a:off x="0" y="0"/>
          <a:ext cx="0" cy="0"/>
          <a:chOff x="0" y="0"/>
          <a:chExt cx="0" cy="0"/>
        </a:xfrm>
      </p:grpSpPr>
      <p:sp>
        <p:nvSpPr>
          <p:cNvPr id="111" name="Google Shape;111;g2e810bb8a4e_0_22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12" name="Google Shape;112;g2e810bb8a4e_0_2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g2e810bb8a4e_0_225"/>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5" name="Google Shape;115;g2e810bb8a4e_0_225"/>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16" name="Google Shape;116;g2e810bb8a4e_0_22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g2e810bb8a4e_0_2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p:cSld name="TITLE_1">
    <p:spTree>
      <p:nvGrpSpPr>
        <p:cNvPr id="119" name="Shape 119"/>
        <p:cNvGrpSpPr/>
        <p:nvPr/>
      </p:nvGrpSpPr>
      <p:grpSpPr>
        <a:xfrm>
          <a:off x="0" y="0"/>
          <a:ext cx="0" cy="0"/>
          <a:chOff x="0" y="0"/>
          <a:chExt cx="0" cy="0"/>
        </a:xfrm>
      </p:grpSpPr>
      <p:sp>
        <p:nvSpPr>
          <p:cNvPr id="120" name="Google Shape;120;g2e810bb8a4e_0_23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1" name="Google Shape;121;g2e810bb8a4e_0_231"/>
          <p:cNvSpPr txBox="1"/>
          <p:nvPr>
            <p:ph idx="12" type="sldNum"/>
          </p:nvPr>
        </p:nvSpPr>
        <p:spPr>
          <a:xfrm>
            <a:off x="9296400" y="633047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22" name="Google Shape;122;g2e810bb8a4e_0_231"/>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1">
  <p:cSld name="SECTION_HEADER_2">
    <p:spTree>
      <p:nvGrpSpPr>
        <p:cNvPr id="123" name="Shape 123"/>
        <p:cNvGrpSpPr/>
        <p:nvPr/>
      </p:nvGrpSpPr>
      <p:grpSpPr>
        <a:xfrm>
          <a:off x="0" y="0"/>
          <a:ext cx="0" cy="0"/>
          <a:chOff x="0" y="0"/>
          <a:chExt cx="0" cy="0"/>
        </a:xfrm>
      </p:grpSpPr>
      <p:sp>
        <p:nvSpPr>
          <p:cNvPr id="124" name="Google Shape;124;g30c54b234e0_0_66"/>
          <p:cNvSpPr txBox="1"/>
          <p:nvPr>
            <p:ph type="title"/>
          </p:nvPr>
        </p:nvSpPr>
        <p:spPr>
          <a:xfrm>
            <a:off x="831850" y="1670858"/>
            <a:ext cx="10515600" cy="2891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0c54b234e0_0_6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6" name="Google Shape;126;g30c54b234e0_0_66"/>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9" name="Shape 19"/>
        <p:cNvGrpSpPr/>
        <p:nvPr/>
      </p:nvGrpSpPr>
      <p:grpSpPr>
        <a:xfrm>
          <a:off x="0" y="0"/>
          <a:ext cx="0" cy="0"/>
          <a:chOff x="0" y="0"/>
          <a:chExt cx="0" cy="0"/>
        </a:xfrm>
      </p:grpSpPr>
      <p:sp>
        <p:nvSpPr>
          <p:cNvPr id="20" name="Google Shape;20;g2ff67d7ffa5_0_1110"/>
          <p:cNvSpPr txBox="1"/>
          <p:nvPr>
            <p:ph type="title"/>
          </p:nvPr>
        </p:nvSpPr>
        <p:spPr>
          <a:xfrm>
            <a:off x="838200" y="523701"/>
            <a:ext cx="10515600" cy="1230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2ff67d7ffa5_0_1110"/>
          <p:cNvSpPr txBox="1"/>
          <p:nvPr>
            <p:ph idx="1" type="body"/>
          </p:nvPr>
        </p:nvSpPr>
        <p:spPr>
          <a:xfrm>
            <a:off x="838200" y="1825625"/>
            <a:ext cx="10515600" cy="3997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g2ff67d7ffa5_0_1110"/>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23" name="Shape 23"/>
        <p:cNvGrpSpPr/>
        <p:nvPr/>
      </p:nvGrpSpPr>
      <p:grpSpPr>
        <a:xfrm>
          <a:off x="0" y="0"/>
          <a:ext cx="0" cy="0"/>
          <a:chOff x="0" y="0"/>
          <a:chExt cx="0" cy="0"/>
        </a:xfrm>
      </p:grpSpPr>
      <p:sp>
        <p:nvSpPr>
          <p:cNvPr id="24" name="Google Shape;24;g2ff67d7ffa5_0_110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g2ff67d7ffa5_0_1102"/>
          <p:cNvSpPr txBox="1"/>
          <p:nvPr>
            <p:ph idx="12" type="sldNum"/>
          </p:nvPr>
        </p:nvSpPr>
        <p:spPr>
          <a:xfrm>
            <a:off x="9296400" y="633047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26" name="Google Shape;26;g2ff67d7ffa5_0_1102"/>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7" name="Shape 27"/>
        <p:cNvGrpSpPr/>
        <p:nvPr/>
      </p:nvGrpSpPr>
      <p:grpSpPr>
        <a:xfrm>
          <a:off x="0" y="0"/>
          <a:ext cx="0" cy="0"/>
          <a:chOff x="0" y="0"/>
          <a:chExt cx="0" cy="0"/>
        </a:xfrm>
      </p:grpSpPr>
      <p:sp>
        <p:nvSpPr>
          <p:cNvPr id="28" name="Google Shape;28;g2ff67d7ffa5_0_1114"/>
          <p:cNvSpPr txBox="1"/>
          <p:nvPr>
            <p:ph type="title"/>
          </p:nvPr>
        </p:nvSpPr>
        <p:spPr>
          <a:xfrm>
            <a:off x="838200" y="556953"/>
            <a:ext cx="10515600" cy="1133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2ff67d7ffa5_0_111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g2ff67d7ffa5_0_111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g2ff67d7ffa5_0_1114"/>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2" name="Shape 32"/>
        <p:cNvGrpSpPr/>
        <p:nvPr/>
      </p:nvGrpSpPr>
      <p:grpSpPr>
        <a:xfrm>
          <a:off x="0" y="0"/>
          <a:ext cx="0" cy="0"/>
          <a:chOff x="0" y="0"/>
          <a:chExt cx="0" cy="0"/>
        </a:xfrm>
      </p:grpSpPr>
      <p:sp>
        <p:nvSpPr>
          <p:cNvPr id="33" name="Google Shape;33;g2ff67d7ffa5_0_1119"/>
          <p:cNvSpPr txBox="1"/>
          <p:nvPr>
            <p:ph type="title"/>
          </p:nvPr>
        </p:nvSpPr>
        <p:spPr>
          <a:xfrm>
            <a:off x="839788" y="556953"/>
            <a:ext cx="10515600" cy="1133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ff67d7ffa5_0_111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g2ff67d7ffa5_0_111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g2ff67d7ffa5_0_111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g2ff67d7ffa5_0_111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g2ff67d7ffa5_0_1119"/>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39" name="Shape 39"/>
        <p:cNvGrpSpPr/>
        <p:nvPr/>
      </p:nvGrpSpPr>
      <p:grpSpPr>
        <a:xfrm>
          <a:off x="0" y="0"/>
          <a:ext cx="0" cy="0"/>
          <a:chOff x="0" y="0"/>
          <a:chExt cx="0" cy="0"/>
        </a:xfrm>
      </p:grpSpPr>
      <p:sp>
        <p:nvSpPr>
          <p:cNvPr id="40" name="Google Shape;40;g2ff67d7ffa5_0_1126"/>
          <p:cNvSpPr txBox="1"/>
          <p:nvPr>
            <p:ph type="title"/>
          </p:nvPr>
        </p:nvSpPr>
        <p:spPr>
          <a:xfrm>
            <a:off x="838200" y="531379"/>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2ff67d7ffa5_0_1126"/>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42" name="Shape 42"/>
        <p:cNvGrpSpPr/>
        <p:nvPr/>
      </p:nvGrpSpPr>
      <p:grpSpPr>
        <a:xfrm>
          <a:off x="0" y="0"/>
          <a:ext cx="0" cy="0"/>
          <a:chOff x="0" y="0"/>
          <a:chExt cx="0" cy="0"/>
        </a:xfrm>
      </p:grpSpPr>
      <p:sp>
        <p:nvSpPr>
          <p:cNvPr id="43" name="Google Shape;43;g2ff67d7ffa5_0_1129"/>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44" name="Shape 44"/>
        <p:cNvGrpSpPr/>
        <p:nvPr/>
      </p:nvGrpSpPr>
      <p:grpSpPr>
        <a:xfrm>
          <a:off x="0" y="0"/>
          <a:ext cx="0" cy="0"/>
          <a:chOff x="0" y="0"/>
          <a:chExt cx="0" cy="0"/>
        </a:xfrm>
      </p:grpSpPr>
      <p:sp>
        <p:nvSpPr>
          <p:cNvPr id="45" name="Google Shape;45;g2ff67d7ffa5_0_113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g2ff67d7ffa5_0_113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g2ff67d7ffa5_0_113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g2ff67d7ffa5_0_1131"/>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6"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ff67d7ffa5_0_1096"/>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ff67d7ffa5_0_1096"/>
          <p:cNvSpPr txBox="1"/>
          <p:nvPr>
            <p:ph idx="1" type="body"/>
          </p:nvPr>
        </p:nvSpPr>
        <p:spPr>
          <a:xfrm>
            <a:off x="838200" y="2123398"/>
            <a:ext cx="10515600" cy="37929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2ff67d7ffa5_0_1096"/>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pic>
        <p:nvPicPr>
          <p:cNvPr id="9" name="Google Shape;9;g2ff67d7ffa5_0_1096"/>
          <p:cNvPicPr preferRelativeResize="0"/>
          <p:nvPr/>
        </p:nvPicPr>
        <p:blipFill rotWithShape="1">
          <a:blip r:embed="rId1">
            <a:alphaModFix/>
          </a:blip>
          <a:srcRect b="0" l="0" r="0" t="0"/>
          <a:stretch/>
        </p:blipFill>
        <p:spPr>
          <a:xfrm>
            <a:off x="-6350" y="6064250"/>
            <a:ext cx="12192000" cy="793750"/>
          </a:xfrm>
          <a:prstGeom prst="rect">
            <a:avLst/>
          </a:prstGeom>
          <a:noFill/>
          <a:ln>
            <a:noFill/>
          </a:ln>
        </p:spPr>
      </p:pic>
      <p:pic>
        <p:nvPicPr>
          <p:cNvPr id="10" name="Google Shape;10;g2ff67d7ffa5_0_1096"/>
          <p:cNvPicPr preferRelativeResize="0"/>
          <p:nvPr/>
        </p:nvPicPr>
        <p:blipFill rotWithShape="1">
          <a:blip r:embed="rId2">
            <a:alphaModFix/>
          </a:blip>
          <a:srcRect b="0" l="0" r="0" t="0"/>
          <a:stretch/>
        </p:blipFill>
        <p:spPr>
          <a:xfrm>
            <a:off x="-6350" y="-64293"/>
            <a:ext cx="12192000"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 name="Shape 66"/>
        <p:cNvGrpSpPr/>
        <p:nvPr/>
      </p:nvGrpSpPr>
      <p:grpSpPr>
        <a:xfrm>
          <a:off x="0" y="0"/>
          <a:ext cx="0" cy="0"/>
          <a:chOff x="0" y="0"/>
          <a:chExt cx="0" cy="0"/>
        </a:xfrm>
      </p:grpSpPr>
      <p:sp>
        <p:nvSpPr>
          <p:cNvPr id="67" name="Google Shape;67;g2e810bb8a4e_0_18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68" name="Google Shape;68;g2e810bb8a4e_0_18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69" name="Google Shape;69;g2e810bb8a4e_0_1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8.jpg"/><Relationship Id="rId4" Type="http://schemas.openxmlformats.org/officeDocument/2006/relationships/hyperlink" Target="https://krameterhof.at/e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hyperlink" Target="https://www.permies.com/t/440/17/Paul-Wheaton-hugelkultur-article-thre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40.png"/><Relationship Id="rId6" Type="http://schemas.openxmlformats.org/officeDocument/2006/relationships/hyperlink" Target="https://seppholzer.at/e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hyperlink" Target="https://forthriverstrust.org/nether-cambushinnie-bank-protecti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hyperlink" Target="https://forthriverstrust.org/nether-cambushinnie-bank-protec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hyperlink" Target="https://forthriverstrust.org/nether-cambushinnie-bank-protecti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hyperlink" Target="https://forthriverstrust.org/nether-cambushinnie-bank-protec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hyperlink" Target="https://worldpermacultureassociation.com/make-compost-tea-eas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hyperlink" Target="https://kids.frontiersin.org/articles/10.3389/frym.2021.604096" TargetMode="External"/><Relationship Id="rId9" Type="http://schemas.openxmlformats.org/officeDocument/2006/relationships/hyperlink" Target="https://permacultureapprentice.com/building-soil/" TargetMode="External"/><Relationship Id="rId5" Type="http://schemas.openxmlformats.org/officeDocument/2006/relationships/image" Target="../media/image22.png"/><Relationship Id="rId6" Type="http://schemas.openxmlformats.org/officeDocument/2006/relationships/hyperlink" Target="https://www.sare.org/wp-content/uploads/Farming-with-Soil-Life.pdf" TargetMode="External"/><Relationship Id="rId7" Type="http://schemas.openxmlformats.org/officeDocument/2006/relationships/hyperlink" Target="https://www.youtube.com/@KissTheGround" TargetMode="External"/><Relationship Id="rId8"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hyperlink" Target="https://seppholzer.at/en/"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1.jpg"/><Relationship Id="rId4" Type="http://schemas.openxmlformats.org/officeDocument/2006/relationships/hyperlink" Target="https://krameterhof.at/e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hyperlink" Target="https://krameterhof.at/e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8.jpg"/><Relationship Id="rId4" Type="http://schemas.openxmlformats.org/officeDocument/2006/relationships/hyperlink" Target="https://krameterhof.at/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8.jpg"/><Relationship Id="rId4" Type="http://schemas.openxmlformats.org/officeDocument/2006/relationships/hyperlink" Target="https://seppholzer.at/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9.jpg"/><Relationship Id="rId4" Type="http://schemas.openxmlformats.org/officeDocument/2006/relationships/hyperlink" Target="https://seppholzer.at/e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38.jpg"/><Relationship Id="rId4" Type="http://schemas.openxmlformats.org/officeDocument/2006/relationships/hyperlink" Target="https://seppholzer.at/en/"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52.jpg"/><Relationship Id="rId4" Type="http://schemas.openxmlformats.org/officeDocument/2006/relationships/hyperlink" Target="https://seppholzer.at/e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35.jpg"/><Relationship Id="rId4" Type="http://schemas.openxmlformats.org/officeDocument/2006/relationships/hyperlink" Target="https://krameterhof.at/e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33.jpg"/><Relationship Id="rId4" Type="http://schemas.openxmlformats.org/officeDocument/2006/relationships/hyperlink" Target="https://seppholzer.at/e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34.jpg"/><Relationship Id="rId4" Type="http://schemas.openxmlformats.org/officeDocument/2006/relationships/hyperlink" Target="https://seppholzer.at/e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3.jpg"/><Relationship Id="rId4" Type="http://schemas.openxmlformats.org/officeDocument/2006/relationships/hyperlink" Target="https://seppholzer.at/en/"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1.jpg"/><Relationship Id="rId4" Type="http://schemas.openxmlformats.org/officeDocument/2006/relationships/hyperlink" Target="https://seppholzer.at/en/"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47.jpg"/><Relationship Id="rId4" Type="http://schemas.openxmlformats.org/officeDocument/2006/relationships/hyperlink" Target="https://seppholzer.at/e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46.jpg"/><Relationship Id="rId4" Type="http://schemas.openxmlformats.org/officeDocument/2006/relationships/hyperlink" Target="https://krameterhof.at/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hyperlink" Target="https://www.freeimages.com/photographer/vikush-44022" TargetMode="External"/><Relationship Id="rId4" Type="http://schemas.openxmlformats.org/officeDocument/2006/relationships/hyperlink" Target="https://www.freeimages.com/" TargetMode="External"/><Relationship Id="rId5" Type="http://schemas.openxmlformats.org/officeDocument/2006/relationships/image" Target="../media/image42.png"/><Relationship Id="rId6" Type="http://schemas.openxmlformats.org/officeDocument/2006/relationships/image" Target="../media/image45.jpg"/><Relationship Id="rId7" Type="http://schemas.openxmlformats.org/officeDocument/2006/relationships/image" Target="../media/image44.jpg"/><Relationship Id="rId8" Type="http://schemas.openxmlformats.org/officeDocument/2006/relationships/image" Target="../media/image5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www.sare.org/wp-content/uploads/Farming-with-Soil-Life.pdf" TargetMode="External"/><Relationship Id="rId4" Type="http://schemas.openxmlformats.org/officeDocument/2006/relationships/hyperlink" Target="https://www.sciencedirect.com/science/article/pii/S0016706124000788" TargetMode="External"/><Relationship Id="rId5" Type="http://schemas.openxmlformats.org/officeDocument/2006/relationships/hyperlink" Target="https://www.sciencedirect.com/science/article/pii/S0031405623020437" TargetMode="External"/><Relationship Id="rId6" Type="http://schemas.openxmlformats.org/officeDocument/2006/relationships/hyperlink" Target="https://www.apricotcentre.co.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g2ff67d7ffa5_0_954"/>
          <p:cNvSpPr txBox="1"/>
          <p:nvPr/>
        </p:nvSpPr>
        <p:spPr>
          <a:xfrm>
            <a:off x="7890024" y="3962399"/>
            <a:ext cx="3650700" cy="1533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Autori:</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Hildur Dagbjört Arnardóttir</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Istituzione:</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Einurð &amp; Gróandi</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t/>
            </a:r>
            <a:endParaRPr b="0" i="0" sz="2300" u="none" cap="none" strike="noStrike">
              <a:solidFill>
                <a:schemeClr val="dk1"/>
              </a:solidFill>
              <a:latin typeface="Calibri"/>
              <a:ea typeface="Calibri"/>
              <a:cs typeface="Calibri"/>
              <a:sym typeface="Calibri"/>
            </a:endParaRPr>
          </a:p>
        </p:txBody>
      </p:sp>
      <p:sp>
        <p:nvSpPr>
          <p:cNvPr id="132" name="Google Shape;132;g2ff67d7ffa5_0_954"/>
          <p:cNvSpPr txBox="1"/>
          <p:nvPr>
            <p:ph idx="4294967295" type="ctrTitle"/>
          </p:nvPr>
        </p:nvSpPr>
        <p:spPr>
          <a:xfrm>
            <a:off x="1610305" y="1041400"/>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i="0" lang="pl-PL" sz="4400" u="none" cap="small" strike="noStrike">
                <a:solidFill>
                  <a:schemeClr val="dk1"/>
                </a:solidFill>
                <a:latin typeface="Calibri"/>
                <a:ea typeface="Calibri"/>
                <a:cs typeface="Calibri"/>
                <a:sym typeface="Calibri"/>
              </a:rPr>
              <a:t>Modulo 3. Gestione del suolo</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2fd35d2ffe7_0_23"/>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191" name="Google Shape;191;g2fd35d2ffe7_0_23"/>
          <p:cNvSpPr txBox="1"/>
          <p:nvPr/>
        </p:nvSpPr>
        <p:spPr>
          <a:xfrm>
            <a:off x="1246150" y="4448300"/>
            <a:ext cx="8523900" cy="153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100" u="none" cap="none" strike="noStrike">
                <a:solidFill>
                  <a:schemeClr val="dk1"/>
                </a:solidFill>
                <a:latin typeface="Barlow Condensed"/>
                <a:ea typeface="Barlow Condensed"/>
                <a:cs typeface="Barlow Condensed"/>
                <a:sym typeface="Barlow Condensed"/>
              </a:rPr>
              <a:t>Funzioni: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E’ c</a:t>
            </a:r>
            <a:r>
              <a:rPr b="0" i="0" lang="pl-PL" sz="2100" u="none" cap="none" strike="noStrike">
                <a:solidFill>
                  <a:schemeClr val="dk1"/>
                </a:solidFill>
                <a:latin typeface="Barlow Condensed"/>
                <a:ea typeface="Barlow Condensed"/>
                <a:cs typeface="Barlow Condensed"/>
                <a:sym typeface="Barlow Condensed"/>
              </a:rPr>
              <a:t>ibo per la vita del suolo e viene rilasciato lentamente quando si decompone</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Costruisce la struttura del suolo aggregando le particelle minerali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Trattiene l’umidità</a:t>
            </a:r>
            <a:endParaRPr b="0" i="0" sz="2100" u="none" cap="none" strike="noStrike">
              <a:solidFill>
                <a:schemeClr val="dk1"/>
              </a:solidFill>
              <a:latin typeface="Barlow Condensed"/>
              <a:ea typeface="Barlow Condensed"/>
              <a:cs typeface="Barlow Condensed"/>
              <a:sym typeface="Barlow Condensed"/>
            </a:endParaRPr>
          </a:p>
        </p:txBody>
      </p:sp>
      <p:pic>
        <p:nvPicPr>
          <p:cNvPr id="192" name="Google Shape;192;g2fd35d2ffe7_0_23"/>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193" name="Google Shape;193;g2fd35d2ffe7_0_23"/>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Materiale organico</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g2fd35d2ffe7_0_31"/>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199" name="Google Shape;199;g2fd35d2ffe7_0_31"/>
          <p:cNvSpPr txBox="1"/>
          <p:nvPr/>
        </p:nvSpPr>
        <p:spPr>
          <a:xfrm>
            <a:off x="1246150" y="4448300"/>
            <a:ext cx="10036200" cy="1862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100" u="none" cap="none" strike="noStrike">
                <a:solidFill>
                  <a:schemeClr val="dk1"/>
                </a:solidFill>
                <a:latin typeface="Barlow Condensed"/>
                <a:ea typeface="Barlow Condensed"/>
                <a:cs typeface="Barlow Condensed"/>
                <a:sym typeface="Barlow Condensed"/>
              </a:rPr>
              <a:t>Funzioni: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Trasportano aria e acqua in tutte le zone del suolo, consentendo alle radici e agli organismi viventi di respirare e bere.</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Consentono ai nutrienti di sciogliersi nell’acqua e li rendono disponibili per le piante</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Drenano l’acqua in eccesso</a:t>
            </a:r>
            <a:endParaRPr b="0" i="0" sz="2100" u="none" cap="none" strike="noStrike">
              <a:solidFill>
                <a:schemeClr val="dk1"/>
              </a:solidFill>
              <a:latin typeface="Barlow Condensed"/>
              <a:ea typeface="Barlow Condensed"/>
              <a:cs typeface="Barlow Condensed"/>
              <a:sym typeface="Barlow Condensed"/>
            </a:endParaRPr>
          </a:p>
        </p:txBody>
      </p:sp>
      <p:pic>
        <p:nvPicPr>
          <p:cNvPr id="200" name="Google Shape;200;g2fd35d2ffe7_0_31"/>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01" name="Google Shape;201;g2fd35d2ffe7_0_31"/>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Tunnel per l’aria e l’acqua</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g2e810bb8a4e_0_24"/>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pic>
        <p:nvPicPr>
          <p:cNvPr id="207" name="Google Shape;207;g2e810bb8a4e_0_24"/>
          <p:cNvPicPr preferRelativeResize="0"/>
          <p:nvPr/>
        </p:nvPicPr>
        <p:blipFill rotWithShape="1">
          <a:blip r:embed="rId4">
            <a:alphaModFix/>
          </a:blip>
          <a:srcRect b="35016" l="0" r="0" t="13600"/>
          <a:stretch/>
        </p:blipFill>
        <p:spPr>
          <a:xfrm>
            <a:off x="-121875" y="2846425"/>
            <a:ext cx="5588299" cy="4061123"/>
          </a:xfrm>
          <a:prstGeom prst="rect">
            <a:avLst/>
          </a:prstGeom>
          <a:noFill/>
          <a:ln>
            <a:noFill/>
          </a:ln>
        </p:spPr>
      </p:pic>
      <p:sp>
        <p:nvSpPr>
          <p:cNvPr id="208" name="Google Shape;208;g2e810bb8a4e_0_24"/>
          <p:cNvSpPr txBox="1"/>
          <p:nvPr/>
        </p:nvSpPr>
        <p:spPr>
          <a:xfrm>
            <a:off x="4421525" y="4080500"/>
            <a:ext cx="7620000" cy="2555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Evita l’erosione del suolo</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lang="pl-PL" sz="2500">
                <a:solidFill>
                  <a:schemeClr val="dk1"/>
                </a:solidFill>
                <a:latin typeface="Barlow Condensed"/>
                <a:ea typeface="Barlow Condensed"/>
                <a:cs typeface="Barlow Condensed"/>
                <a:sym typeface="Barlow Condensed"/>
              </a:rPr>
              <a:t>E’ s</a:t>
            </a:r>
            <a:r>
              <a:rPr b="0" i="0" lang="pl-PL" sz="2500" u="none" cap="none" strike="noStrike">
                <a:solidFill>
                  <a:schemeClr val="dk1"/>
                </a:solidFill>
                <a:latin typeface="Barlow Condensed"/>
                <a:ea typeface="Barlow Condensed"/>
                <a:cs typeface="Barlow Condensed"/>
                <a:sym typeface="Barlow Condensed"/>
              </a:rPr>
              <a:t>chermo solare per i microrganismi (muoiono sotto il sole)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Mantiene l’umidità nel suolo</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Decompone (con l’aiuto degli esseri viventi nel suolo) e </a:t>
            </a:r>
            <a:r>
              <a:rPr lang="pl-PL" sz="2500">
                <a:solidFill>
                  <a:schemeClr val="dk1"/>
                </a:solidFill>
                <a:latin typeface="Barlow Condensed"/>
                <a:ea typeface="Barlow Condensed"/>
                <a:cs typeface="Barlow Condensed"/>
                <a:sym typeface="Barlow Condensed"/>
              </a:rPr>
              <a:t>dà</a:t>
            </a:r>
            <a:r>
              <a:rPr b="0" i="0" lang="pl-PL" sz="2500" u="none" cap="none" strike="noStrike">
                <a:solidFill>
                  <a:schemeClr val="dk1"/>
                </a:solidFill>
                <a:latin typeface="Barlow Condensed"/>
                <a:ea typeface="Barlow Condensed"/>
                <a:cs typeface="Barlow Condensed"/>
                <a:sym typeface="Barlow Condensed"/>
              </a:rPr>
              <a:t> fertilità al suolo</a:t>
            </a:r>
            <a:endParaRPr b="0" i="0" sz="2500" u="none" cap="none" strike="noStrike">
              <a:solidFill>
                <a:schemeClr val="dk1"/>
              </a:solidFill>
              <a:latin typeface="Barlow Condensed"/>
              <a:ea typeface="Barlow Condensed"/>
              <a:cs typeface="Barlow Condensed"/>
              <a:sym typeface="Barlow Condensed"/>
            </a:endParaRPr>
          </a:p>
        </p:txBody>
      </p:sp>
      <p:sp>
        <p:nvSpPr>
          <p:cNvPr id="209" name="Google Shape;209;g2e810bb8a4e_0_24"/>
          <p:cNvSpPr txBox="1"/>
          <p:nvPr/>
        </p:nvSpPr>
        <p:spPr>
          <a:xfrm>
            <a:off x="1112225" y="3754750"/>
            <a:ext cx="2618400" cy="538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pl-PL" sz="1900" u="none" cap="none" strike="noStrike">
                <a:solidFill>
                  <a:schemeClr val="dk1"/>
                </a:solidFill>
                <a:latin typeface="Barlow Condensed SemiBold"/>
                <a:ea typeface="Barlow Condensed SemiBold"/>
                <a:cs typeface="Barlow Condensed SemiBold"/>
                <a:sym typeface="Barlow Condensed SemiBold"/>
              </a:rPr>
              <a:t> senza strato di humus</a:t>
            </a:r>
            <a:endParaRPr b="0" i="0" sz="1900" u="none" cap="none" strike="noStrike">
              <a:solidFill>
                <a:schemeClr val="dk1"/>
              </a:solidFill>
              <a:latin typeface="Barlow Condensed"/>
              <a:ea typeface="Barlow Condensed"/>
              <a:cs typeface="Barlow Condensed"/>
              <a:sym typeface="Barlow Condensed"/>
            </a:endParaRPr>
          </a:p>
        </p:txBody>
      </p:sp>
      <p:sp>
        <p:nvSpPr>
          <p:cNvPr id="210" name="Google Shape;210;g2e810bb8a4e_0_24"/>
          <p:cNvSpPr txBox="1"/>
          <p:nvPr/>
        </p:nvSpPr>
        <p:spPr>
          <a:xfrm>
            <a:off x="791975" y="4357550"/>
            <a:ext cx="3401400" cy="2001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pl-PL" sz="1900" u="none" cap="none" strike="noStrike">
                <a:solidFill>
                  <a:schemeClr val="dk1"/>
                </a:solidFill>
                <a:latin typeface="Barlow Condensed"/>
                <a:ea typeface="Barlow Condensed"/>
                <a:cs typeface="Barlow Condensed"/>
                <a:sym typeface="Barlow Condensed"/>
              </a:rPr>
              <a:t>Allarme rosso! L’ecosistema del suolo attiverà i suoi supereroi per salvare il suolo affinché germoglino immediatamente e coprano il suolo in modo rapido e efficiente.  Alcuni chiamano questi eroi “erbacce”</a:t>
            </a:r>
            <a:endParaRPr b="0" i="0" sz="1900" u="none" cap="none" strike="noStrike">
              <a:solidFill>
                <a:schemeClr val="dk1"/>
              </a:solidFill>
              <a:latin typeface="Barlow Condensed"/>
              <a:ea typeface="Barlow Condensed"/>
              <a:cs typeface="Barlow Condensed"/>
              <a:sym typeface="Barlow Condensed"/>
            </a:endParaRPr>
          </a:p>
        </p:txBody>
      </p:sp>
      <p:pic>
        <p:nvPicPr>
          <p:cNvPr id="211" name="Google Shape;211;g2e810bb8a4e_0_24"/>
          <p:cNvPicPr preferRelativeResize="0"/>
          <p:nvPr/>
        </p:nvPicPr>
        <p:blipFill rotWithShape="1">
          <a:blip r:embed="rId5">
            <a:alphaModFix/>
          </a:blip>
          <a:srcRect b="0" l="65710" r="3624" t="0"/>
          <a:stretch/>
        </p:blipFill>
        <p:spPr>
          <a:xfrm>
            <a:off x="11446050" y="70725"/>
            <a:ext cx="655050" cy="746025"/>
          </a:xfrm>
          <a:prstGeom prst="rect">
            <a:avLst/>
          </a:prstGeom>
          <a:noFill/>
          <a:ln>
            <a:noFill/>
          </a:ln>
        </p:spPr>
      </p:pic>
      <p:sp>
        <p:nvSpPr>
          <p:cNvPr id="212" name="Google Shape;212;g2e810bb8a4e_0_24"/>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Strato di Humus</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2e810bb8a4e_0_33"/>
          <p:cNvPicPr preferRelativeResize="0"/>
          <p:nvPr/>
        </p:nvPicPr>
        <p:blipFill rotWithShape="1">
          <a:blip r:embed="rId3">
            <a:alphaModFix/>
          </a:blip>
          <a:srcRect b="0" l="39" r="37" t="0"/>
          <a:stretch/>
        </p:blipFill>
        <p:spPr>
          <a:xfrm>
            <a:off x="-688851" y="-1345399"/>
            <a:ext cx="13277800" cy="7844775"/>
          </a:xfrm>
          <a:prstGeom prst="rect">
            <a:avLst/>
          </a:prstGeom>
          <a:noFill/>
          <a:ln>
            <a:noFill/>
          </a:ln>
        </p:spPr>
      </p:pic>
      <p:sp>
        <p:nvSpPr>
          <p:cNvPr id="218" name="Google Shape;218;g2e810bb8a4e_0_33"/>
          <p:cNvSpPr txBox="1"/>
          <p:nvPr/>
        </p:nvSpPr>
        <p:spPr>
          <a:xfrm>
            <a:off x="1946900" y="4029200"/>
            <a:ext cx="8437200" cy="2709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Evitano l’erosione del suolo</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Strutturano il suolo creando tunnel</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Apportano materiale organico e nutrienti al suolo quando muoiono / vengono tagliate / rosicchiate</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19" name="Google Shape;219;g2e810bb8a4e_0_33"/>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20" name="Google Shape;220;g2e810bb8a4e_0_33"/>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Radici</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g2e810bb8a4e_0_39"/>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226" name="Google Shape;226;g2e810bb8a4e_0_39"/>
          <p:cNvSpPr txBox="1"/>
          <p:nvPr/>
        </p:nvSpPr>
        <p:spPr>
          <a:xfrm>
            <a:off x="1946900" y="4048250"/>
            <a:ext cx="8956500" cy="2555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Miscelano e muovono il suolo verso la superficie rendendo disponibili i nutrienti agli esseri viventi nel suolo e alle radici nello strato superiore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Aumentano l’umidità</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Aumentano il carbonio nel suolo e il contenuto di nutrienti in generale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Aumentano la densità della rete di batteri e funghi</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27" name="Google Shape;227;g2e810bb8a4e_0_39"/>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28" name="Google Shape;228;g2e810bb8a4e_0_39"/>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Animali più grandi</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2e810bb8a4e_0_45"/>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234" name="Google Shape;234;g2e810bb8a4e_0_45"/>
          <p:cNvSpPr txBox="1"/>
          <p:nvPr/>
        </p:nvSpPr>
        <p:spPr>
          <a:xfrm>
            <a:off x="1458500" y="4027175"/>
            <a:ext cx="10518600" cy="3093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Degradano la materia organica</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Rompono il carbonio e le proteine in zuccheri semplici rend</a:t>
            </a:r>
            <a:r>
              <a:rPr lang="pl-PL" sz="2500">
                <a:solidFill>
                  <a:schemeClr val="dk1"/>
                </a:solidFill>
                <a:latin typeface="Barlow Condensed"/>
                <a:ea typeface="Barlow Condensed"/>
                <a:cs typeface="Barlow Condensed"/>
                <a:sym typeface="Barlow Condensed"/>
              </a:rPr>
              <a:t>endoli</a:t>
            </a:r>
            <a:r>
              <a:rPr b="0" i="0" lang="pl-PL" sz="2500" u="none" cap="none" strike="noStrike">
                <a:solidFill>
                  <a:schemeClr val="dk1"/>
                </a:solidFill>
                <a:latin typeface="Barlow Condensed"/>
                <a:ea typeface="Barlow Condensed"/>
                <a:cs typeface="Barlow Condensed"/>
                <a:sym typeface="Barlow Condensed"/>
              </a:rPr>
              <a:t> accessibili agli altri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Cooperano strettamente con le radici della piante, scambiandosi “beni”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lang="pl-PL" sz="2500">
                <a:solidFill>
                  <a:schemeClr val="dk1"/>
                </a:solidFill>
                <a:latin typeface="Barlow Condensed"/>
                <a:ea typeface="Barlow Condensed"/>
                <a:cs typeface="Barlow Condensed"/>
                <a:sym typeface="Barlow Condensed"/>
              </a:rPr>
              <a:t>creano la</a:t>
            </a:r>
            <a:r>
              <a:rPr b="0" i="0" lang="pl-PL" sz="2500" u="none" cap="none" strike="noStrike">
                <a:solidFill>
                  <a:schemeClr val="dk1"/>
                </a:solidFill>
                <a:latin typeface="Barlow Condensed"/>
                <a:ea typeface="Barlow Condensed"/>
                <a:cs typeface="Barlow Condensed"/>
                <a:sym typeface="Barlow Condensed"/>
              </a:rPr>
              <a:t> rete di comunicazione tra le piante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Distribuiscono nutrienti e zuccheri tra le piante</a:t>
            </a:r>
            <a:r>
              <a:rPr lang="pl-PL" sz="2500">
                <a:solidFill>
                  <a:schemeClr val="dk1"/>
                </a:solidFill>
                <a:latin typeface="Barlow Condensed"/>
                <a:ea typeface="Barlow Condensed"/>
                <a:cs typeface="Barlow Condensed"/>
                <a:sym typeface="Barlow Condensed"/>
              </a:rPr>
              <a:t>,</a:t>
            </a:r>
            <a:r>
              <a:rPr b="0" i="0" lang="pl-PL" sz="2500" u="none" cap="none" strike="noStrike">
                <a:solidFill>
                  <a:schemeClr val="dk1"/>
                </a:solidFill>
                <a:latin typeface="Barlow Condensed"/>
                <a:ea typeface="Barlow Condensed"/>
                <a:cs typeface="Barlow Condensed"/>
                <a:sym typeface="Barlow Condensed"/>
              </a:rPr>
              <a:t> aiutando quelle che ne hanno bisogno</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35" name="Google Shape;235;g2e810bb8a4e_0_45"/>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36" name="Google Shape;236;g2e810bb8a4e_0_45"/>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Micelio (Funghi)</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g2e810bb8a4e_0_51"/>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242" name="Google Shape;242;g2e810bb8a4e_0_51"/>
          <p:cNvSpPr txBox="1"/>
          <p:nvPr/>
        </p:nvSpPr>
        <p:spPr>
          <a:xfrm>
            <a:off x="2746150" y="4394875"/>
            <a:ext cx="6390000" cy="1554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Rendono il suolo funzionale!</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43" name="Google Shape;243;g2e810bb8a4e_0_51"/>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44" name="Google Shape;244;g2e810bb8a4e_0_51"/>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Esseri piccoli e minuscoli</a:t>
            </a:r>
            <a:endParaRPr b="1" i="0" sz="1800" u="none" cap="none" strike="noStrike">
              <a:solidFill>
                <a:srgbClr val="000000"/>
              </a:solidFill>
              <a:latin typeface="Barlow Semi Condensed"/>
              <a:ea typeface="Barlow Semi Condensed"/>
              <a:cs typeface="Barlow Semi Condensed"/>
              <a:sym typeface="Barlow Semi Condensed"/>
            </a:endParaRPr>
          </a:p>
        </p:txBody>
      </p:sp>
      <p:sp>
        <p:nvSpPr>
          <p:cNvPr id="245" name="Google Shape;245;g2e810bb8a4e_0_51"/>
          <p:cNvSpPr txBox="1"/>
          <p:nvPr/>
        </p:nvSpPr>
        <p:spPr>
          <a:xfrm>
            <a:off x="7851100" y="5303400"/>
            <a:ext cx="4152600" cy="1554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Semi Condensed Medium"/>
                <a:ea typeface="Barlow Semi Condensed Medium"/>
                <a:cs typeface="Barlow Semi Condensed Medium"/>
                <a:sym typeface="Barlow Semi Condensed Medium"/>
              </a:rPr>
              <a:t>Conosciamoli meglio guardandoli più da vicino!  &gt;&gt;</a:t>
            </a:r>
            <a:endParaRPr b="0" i="0" sz="2500" u="none" cap="none" strike="noStrike">
              <a:solidFill>
                <a:schemeClr val="dk1"/>
              </a:solidFill>
              <a:latin typeface="Barlow Semi Condensed Medium"/>
              <a:ea typeface="Barlow Semi Condensed Medium"/>
              <a:cs typeface="Barlow Semi Condensed Medium"/>
              <a:sym typeface="Barlow Semi Condensed Medium"/>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Barlow Semi Condensed Medium"/>
              <a:ea typeface="Barlow Semi Condensed Medium"/>
              <a:cs typeface="Barlow Semi Condensed Medium"/>
              <a:sym typeface="Barlow Semi Condensed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2e810bb8a4e_0_57"/>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pic>
        <p:nvPicPr>
          <p:cNvPr id="251" name="Google Shape;251;g2e810bb8a4e_0_57"/>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52" name="Google Shape;252;g2e810bb8a4e_0_57"/>
          <p:cNvSpPr txBox="1"/>
          <p:nvPr/>
        </p:nvSpPr>
        <p:spPr>
          <a:xfrm>
            <a:off x="2765625" y="4448300"/>
            <a:ext cx="6390000" cy="2709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Degradano la materia organica</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Miscelano il suolo e distribuiscono i nutrienti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Scavano tunnel, creano cunicoli per l’aria e danno struttura al suolo</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sp>
        <p:nvSpPr>
          <p:cNvPr id="253" name="Google Shape;253;g2e810bb8a4e_0_57"/>
          <p:cNvSpPr txBox="1"/>
          <p:nvPr/>
        </p:nvSpPr>
        <p:spPr>
          <a:xfrm>
            <a:off x="39643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Insetti &amp; invertebrati</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2e810bb8a4e_0_63"/>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259" name="Google Shape;259;g2e810bb8a4e_0_63"/>
          <p:cNvSpPr txBox="1"/>
          <p:nvPr/>
        </p:nvSpPr>
        <p:spPr>
          <a:xfrm>
            <a:off x="5818025" y="4448300"/>
            <a:ext cx="7825500" cy="2170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Funzioni:</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Rendono l’azoto disponibile alle piante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Degradano il materiale organico</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Degradano le rocce!</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Sue Ellen Francisco"/>
              <a:ea typeface="Sue Ellen Francisco"/>
              <a:cs typeface="Sue Ellen Francisco"/>
              <a:sym typeface="Sue Ellen Francisco"/>
            </a:endParaRPr>
          </a:p>
        </p:txBody>
      </p:sp>
      <p:pic>
        <p:nvPicPr>
          <p:cNvPr id="260" name="Google Shape;260;g2e810bb8a4e_0_63"/>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261" name="Google Shape;261;g2e810bb8a4e_0_63"/>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Micro- &amp; meso organismi</a:t>
            </a:r>
            <a:endParaRPr b="1" i="0" sz="18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ff67d7ffa5_0_1091"/>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materiali didattici</a:t>
            </a:r>
            <a:endParaRPr/>
          </a:p>
        </p:txBody>
      </p:sp>
      <p:sp>
        <p:nvSpPr>
          <p:cNvPr id="267" name="Google Shape;267;g2ff67d7ffa5_0_109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g30c54b234e0_1_0"/>
          <p:cNvSpPr txBox="1"/>
          <p:nvPr>
            <p:ph idx="4294967295" type="ctrTitle"/>
          </p:nvPr>
        </p:nvSpPr>
        <p:spPr>
          <a:xfrm>
            <a:off x="1610305" y="1041400"/>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lang="pl-PL" cap="small"/>
              <a:t>informazioni generali</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0c54b234e0_1_105"/>
          <p:cNvSpPr txBox="1"/>
          <p:nvPr/>
        </p:nvSpPr>
        <p:spPr>
          <a:xfrm>
            <a:off x="751267" y="755367"/>
            <a:ext cx="10093200" cy="846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900"/>
              <a:buFont typeface="Arial"/>
              <a:buNone/>
            </a:pPr>
            <a:r>
              <a:rPr b="0" i="0" lang="pl-PL" sz="3900" u="none" cap="none" strike="noStrike">
                <a:solidFill>
                  <a:schemeClr val="dk1"/>
                </a:solidFill>
                <a:latin typeface="Barlow Condensed Medium"/>
                <a:ea typeface="Barlow Condensed Medium"/>
                <a:cs typeface="Barlow Condensed Medium"/>
                <a:sym typeface="Barlow Condensed Medium"/>
              </a:rPr>
              <a:t>Come salvare il suolo in difficoltà?</a:t>
            </a:r>
            <a:endParaRPr b="0" i="0" sz="3900" u="none" cap="none" strike="noStrike">
              <a:solidFill>
                <a:srgbClr val="000000"/>
              </a:solidFill>
              <a:latin typeface="Barlow Condensed Medium"/>
              <a:ea typeface="Barlow Condensed Medium"/>
              <a:cs typeface="Barlow Condensed Medium"/>
              <a:sym typeface="Barlow Condensed Medium"/>
            </a:endParaRPr>
          </a:p>
        </p:txBody>
      </p:sp>
      <p:sp>
        <p:nvSpPr>
          <p:cNvPr id="273" name="Google Shape;273;g30c54b234e0_1_105"/>
          <p:cNvSpPr txBox="1"/>
          <p:nvPr/>
        </p:nvSpPr>
        <p:spPr>
          <a:xfrm>
            <a:off x="751275" y="1636700"/>
            <a:ext cx="5588100" cy="5084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0" i="0" lang="pl-PL" sz="2700" u="none" cap="none" strike="noStrike">
                <a:solidFill>
                  <a:srgbClr val="990000"/>
                </a:solidFill>
                <a:latin typeface="Barlow Condensed SemiBold"/>
                <a:ea typeface="Barlow Condensed SemiBold"/>
                <a:cs typeface="Barlow Condensed SemiBold"/>
                <a:sym typeface="Barlow Condensed SemiBold"/>
              </a:rPr>
              <a:t>ALLERME ROSSO!</a:t>
            </a:r>
            <a:endParaRPr b="0" i="0" sz="2700" u="none" cap="none" strike="noStrike">
              <a:solidFill>
                <a:srgbClr val="990000"/>
              </a:solidFill>
              <a:latin typeface="Barlow Condensed SemiBold"/>
              <a:ea typeface="Barlow Condensed SemiBold"/>
              <a:cs typeface="Barlow Condensed SemiBold"/>
              <a:sym typeface="Barlow Condensed SemiBold"/>
            </a:endParaRPr>
          </a:p>
          <a:p>
            <a:pPr indent="-438150" lvl="0" marL="609600" marR="0" rtl="0" algn="l">
              <a:lnSpc>
                <a:spcPct val="115000"/>
              </a:lnSpc>
              <a:spcBef>
                <a:spcPts val="130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Suolo nudo  (il suolo si vede senza scavare)</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F</a:t>
            </a:r>
            <a:r>
              <a:rPr b="0" i="0" lang="pl-PL" sz="2100" u="none" cap="none" strike="noStrike">
                <a:solidFill>
                  <a:schemeClr val="dk1"/>
                </a:solidFill>
                <a:latin typeface="Barlow Condensed"/>
                <a:ea typeface="Barlow Condensed"/>
                <a:cs typeface="Barlow Condensed"/>
                <a:sym typeface="Barlow Condensed"/>
              </a:rPr>
              <a:t>ertilizzanti artificiali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Biocidi  (pesticidi o erbicidi)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Suolo secco e fessurato</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Suolo troppo compattato</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Erosione</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Assenza totale o parziale di vita nel terreno (vermi, insetti…)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Ruscelli e fiumi vicini privi di vita</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15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Piante che non crescono</a:t>
            </a:r>
            <a:endParaRPr b="0" i="0" sz="2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74" name="Google Shape;274;g30c54b234e0_1_105"/>
          <p:cNvPicPr preferRelativeResize="0"/>
          <p:nvPr/>
        </p:nvPicPr>
        <p:blipFill rotWithShape="1">
          <a:blip r:embed="rId3">
            <a:alphaModFix/>
          </a:blip>
          <a:srcRect b="0" l="0" r="0" t="0"/>
          <a:stretch/>
        </p:blipFill>
        <p:spPr>
          <a:xfrm>
            <a:off x="5660200" y="1437166"/>
            <a:ext cx="6716268" cy="4748600"/>
          </a:xfrm>
          <a:prstGeom prst="rect">
            <a:avLst/>
          </a:prstGeom>
          <a:noFill/>
          <a:ln>
            <a:noFill/>
          </a:ln>
        </p:spPr>
      </p:pic>
      <p:sp>
        <p:nvSpPr>
          <p:cNvPr id="275" name="Google Shape;275;g30c54b234e0_1_105"/>
          <p:cNvSpPr txBox="1"/>
          <p:nvPr/>
        </p:nvSpPr>
        <p:spPr>
          <a:xfrm>
            <a:off x="8758967" y="4708000"/>
            <a:ext cx="3061200" cy="1200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Andiamo a </a:t>
            </a:r>
            <a:r>
              <a:rPr b="0" i="0" lang="pl-PL" sz="3100" u="none" cap="none" strike="noStrike">
                <a:solidFill>
                  <a:schemeClr val="dk1"/>
                </a:solidFill>
                <a:latin typeface="Barlow Semi Condensed Medium"/>
                <a:ea typeface="Barlow Semi Condensed Medium"/>
                <a:cs typeface="Barlow Semi Condensed Medium"/>
                <a:sym typeface="Barlow Semi Condensed Medium"/>
              </a:rPr>
              <a:t>salvare il suolo !</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0c54b234e0_1_11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281" name="Google Shape;281;g30c54b234e0_1_114"/>
          <p:cNvPicPr preferRelativeResize="0"/>
          <p:nvPr/>
        </p:nvPicPr>
        <p:blipFill rotWithShape="1">
          <a:blip r:embed="rId3">
            <a:alphaModFix/>
          </a:blip>
          <a:srcRect b="0" l="0" r="0" t="0"/>
          <a:stretch/>
        </p:blipFill>
        <p:spPr>
          <a:xfrm>
            <a:off x="4327541" y="0"/>
            <a:ext cx="2368865" cy="1674869"/>
          </a:xfrm>
          <a:prstGeom prst="rect">
            <a:avLst/>
          </a:prstGeom>
          <a:noFill/>
          <a:ln>
            <a:noFill/>
          </a:ln>
        </p:spPr>
      </p:pic>
      <p:sp>
        <p:nvSpPr>
          <p:cNvPr id="282" name="Google Shape;282;g30c54b234e0_1_114"/>
          <p:cNvSpPr txBox="1"/>
          <p:nvPr/>
        </p:nvSpPr>
        <p:spPr>
          <a:xfrm>
            <a:off x="5801251" y="631975"/>
            <a:ext cx="37920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a:t>
            </a:r>
            <a:r>
              <a:rPr b="0" i="0" lang="pl-PL" sz="3100" u="none" cap="none" strike="noStrike">
                <a:solidFill>
                  <a:schemeClr val="dk1"/>
                </a:solidFill>
                <a:latin typeface="Barlow Semi Condensed Medium"/>
                <a:ea typeface="Barlow Semi Condensed Medium"/>
                <a:cs typeface="Barlow Semi Condensed Medium"/>
                <a:sym typeface="Barlow Semi Condensed Medium"/>
              </a:rPr>
              <a:t>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283" name="Google Shape;283;g30c54b234e0_1_114"/>
          <p:cNvSpPr txBox="1"/>
          <p:nvPr/>
        </p:nvSpPr>
        <p:spPr>
          <a:xfrm>
            <a:off x="445000" y="1355275"/>
            <a:ext cx="11600700" cy="454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Aggiungere materiale organico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Tutto ciò che è stato vivo e non è stato avvelenato</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3100" u="none" cap="none" strike="noStrike">
                <a:solidFill>
                  <a:schemeClr val="dk1"/>
                </a:solidFill>
                <a:latin typeface="Barlow Condensed"/>
                <a:ea typeface="Barlow Condensed"/>
                <a:cs typeface="Barlow Condensed"/>
                <a:sym typeface="Barlow Condensed"/>
              </a:rPr>
              <a:t>ad esempio:</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 letame  ▸ compost ▸ parti di piante ▸ lana ▸ paglia ▸ sfalci d’erba</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3100" u="none" cap="none" strike="noStrike">
                <a:solidFill>
                  <a:schemeClr val="dk1"/>
                </a:solidFill>
                <a:latin typeface="Barlow Condensed"/>
                <a:ea typeface="Barlow Condensed"/>
                <a:cs typeface="Barlow Condensed"/>
                <a:sym typeface="Barlow Condensed"/>
              </a:rPr>
              <a:t>▸ rami ▸ foglie ▸ trucioli di legno ▸ schegge di legno ▸ segatura </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Quando?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Se la pianta cresce lentamente / il suolo è secco o compattato /quando il terreno scarseggia di vita / quando si smette di usare fertilizzanti artificiali.</a:t>
            </a:r>
            <a:endParaRPr b="0" i="0" sz="31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e810bb8a4e_0_266"/>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289" name="Google Shape;289;g2e810bb8a4e_0_266"/>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290" name="Google Shape;290;g2e810bb8a4e_0_266"/>
          <p:cNvPicPr preferRelativeResize="0"/>
          <p:nvPr/>
        </p:nvPicPr>
        <p:blipFill rotWithShape="1">
          <a:blip r:embed="rId3">
            <a:alphaModFix/>
          </a:blip>
          <a:srcRect b="0" l="0" r="0" t="0"/>
          <a:stretch/>
        </p:blipFill>
        <p:spPr>
          <a:xfrm>
            <a:off x="-3048000" y="-4507800"/>
            <a:ext cx="15240003" cy="11430002"/>
          </a:xfrm>
          <a:prstGeom prst="rect">
            <a:avLst/>
          </a:prstGeom>
          <a:noFill/>
          <a:ln>
            <a:noFill/>
          </a:ln>
        </p:spPr>
      </p:pic>
      <p:pic>
        <p:nvPicPr>
          <p:cNvPr id="291" name="Google Shape;291;g2e810bb8a4e_0_266"/>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0c54b234e0_1_122"/>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pic>
        <p:nvPicPr>
          <p:cNvPr id="297" name="Google Shape;297;g30c54b234e0_1_122"/>
          <p:cNvPicPr preferRelativeResize="0"/>
          <p:nvPr/>
        </p:nvPicPr>
        <p:blipFill rotWithShape="1">
          <a:blip r:embed="rId3">
            <a:alphaModFix/>
          </a:blip>
          <a:srcRect b="0" l="0" r="0" t="0"/>
          <a:stretch/>
        </p:blipFill>
        <p:spPr>
          <a:xfrm>
            <a:off x="4289091" y="0"/>
            <a:ext cx="2368865" cy="1674869"/>
          </a:xfrm>
          <a:prstGeom prst="rect">
            <a:avLst/>
          </a:prstGeom>
          <a:noFill/>
          <a:ln>
            <a:noFill/>
          </a:ln>
        </p:spPr>
      </p:pic>
      <p:sp>
        <p:nvSpPr>
          <p:cNvPr id="298" name="Google Shape;298;g30c54b234e0_1_122"/>
          <p:cNvSpPr txBox="1"/>
          <p:nvPr/>
        </p:nvSpPr>
        <p:spPr>
          <a:xfrm>
            <a:off x="5801245" y="631975"/>
            <a:ext cx="3323100" cy="7233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299" name="Google Shape;299;g30c54b234e0_1_122"/>
          <p:cNvSpPr txBox="1"/>
          <p:nvPr/>
        </p:nvSpPr>
        <p:spPr>
          <a:xfrm>
            <a:off x="433200" y="1309250"/>
            <a:ext cx="11325600" cy="454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PACCIAMATURA = aggiun</a:t>
            </a:r>
            <a:r>
              <a:rPr b="1" lang="pl-PL" sz="3100">
                <a:solidFill>
                  <a:schemeClr val="dk1"/>
                </a:solidFill>
                <a:latin typeface="Barlow Semi Condensed"/>
                <a:ea typeface="Barlow Semi Condensed"/>
                <a:cs typeface="Barlow Semi Condensed"/>
                <a:sym typeface="Barlow Semi Condensed"/>
              </a:rPr>
              <a:t>ta di</a:t>
            </a:r>
            <a:r>
              <a:rPr b="1" i="0" lang="pl-PL" sz="3100" u="none" cap="none" strike="noStrike">
                <a:solidFill>
                  <a:schemeClr val="dk1"/>
                </a:solidFill>
                <a:latin typeface="Barlow Semi Condensed"/>
                <a:ea typeface="Barlow Semi Condensed"/>
                <a:cs typeface="Barlow Semi Condensed"/>
                <a:sym typeface="Barlow Semi Condensed"/>
              </a:rPr>
              <a:t> materiale organico in superficie</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Tutto ciò che è stato vivo e non è stato avvelenato.  </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Ad esempio:</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 paglia  ▸ lana ▸ fieno ▸ sfalci d’erba ▸foglie ▸ trucioli di legno▸ segatura </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Quando?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Condensed"/>
                <a:ea typeface="Barlow Condensed"/>
                <a:cs typeface="Barlow Condensed"/>
                <a:sym typeface="Barlow Condensed"/>
              </a:rPr>
              <a:t>Sempre! il terreno in natura ha sempre uno strato di materiale organico in superficie, fondamentale per la regolazione dell’acqua, schermare la luce del sole, proteggere la vita nel terreno, ecc.</a:t>
            </a:r>
            <a:endParaRPr b="0" i="0" sz="31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e810bb8a4e_0_278"/>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305" name="Google Shape;305;g2e810bb8a4e_0_278"/>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06" name="Google Shape;306;g2e810bb8a4e_0_278"/>
          <p:cNvPicPr preferRelativeResize="0"/>
          <p:nvPr/>
        </p:nvPicPr>
        <p:blipFill rotWithShape="1">
          <a:blip r:embed="rId3">
            <a:alphaModFix/>
          </a:blip>
          <a:srcRect b="0" l="0" r="0" t="0"/>
          <a:stretch/>
        </p:blipFill>
        <p:spPr>
          <a:xfrm>
            <a:off x="0" y="-2667000"/>
            <a:ext cx="12192005" cy="121920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e810bb8a4e_0_284"/>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312" name="Google Shape;312;g2e810bb8a4e_0_284"/>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13" name="Google Shape;313;g2e810bb8a4e_0_284"/>
          <p:cNvPicPr preferRelativeResize="0"/>
          <p:nvPr/>
        </p:nvPicPr>
        <p:blipFill rotWithShape="1">
          <a:blip r:embed="rId3">
            <a:alphaModFix/>
          </a:blip>
          <a:srcRect b="0" l="0" r="0" t="0"/>
          <a:stretch/>
        </p:blipFill>
        <p:spPr>
          <a:xfrm>
            <a:off x="0" y="-666933"/>
            <a:ext cx="12192005" cy="9144004"/>
          </a:xfrm>
          <a:prstGeom prst="rect">
            <a:avLst/>
          </a:prstGeom>
          <a:noFill/>
          <a:ln>
            <a:noFill/>
          </a:ln>
        </p:spPr>
      </p:pic>
      <p:pic>
        <p:nvPicPr>
          <p:cNvPr id="314" name="Google Shape;314;g2e810bb8a4e_0_284"/>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g30c54b234e0_1_130"/>
          <p:cNvPicPr preferRelativeResize="0"/>
          <p:nvPr/>
        </p:nvPicPr>
        <p:blipFill rotWithShape="1">
          <a:blip r:embed="rId3">
            <a:alphaModFix/>
          </a:blip>
          <a:srcRect b="0" l="0" r="0" t="0"/>
          <a:stretch/>
        </p:blipFill>
        <p:spPr>
          <a:xfrm>
            <a:off x="4289091" y="0"/>
            <a:ext cx="2368865" cy="1674869"/>
          </a:xfrm>
          <a:prstGeom prst="rect">
            <a:avLst/>
          </a:prstGeom>
          <a:noFill/>
          <a:ln>
            <a:noFill/>
          </a:ln>
        </p:spPr>
      </p:pic>
      <p:sp>
        <p:nvSpPr>
          <p:cNvPr id="320" name="Google Shape;320;g30c54b234e0_1_130"/>
          <p:cNvSpPr txBox="1"/>
          <p:nvPr/>
        </p:nvSpPr>
        <p:spPr>
          <a:xfrm>
            <a:off x="5801244" y="631975"/>
            <a:ext cx="3538200" cy="7233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321" name="Google Shape;321;g30c54b234e0_1_130"/>
          <p:cNvSpPr txBox="1"/>
          <p:nvPr/>
        </p:nvSpPr>
        <p:spPr>
          <a:xfrm>
            <a:off x="574667" y="1496350"/>
            <a:ext cx="11119200" cy="2124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Modellazione del terreno</a:t>
            </a:r>
            <a:endParaRPr b="1" i="0" sz="3100" u="none" cap="none" strike="noStrike">
              <a:solidFill>
                <a:schemeClr val="dk1"/>
              </a:solidFill>
              <a:latin typeface="Barlow Semi Condensed"/>
              <a:ea typeface="Barlow Semi Condensed"/>
              <a:cs typeface="Barlow Semi Condensed"/>
              <a:sym typeface="Barlow Semi Condensed"/>
            </a:endParaRPr>
          </a:p>
          <a:p>
            <a:pPr indent="-425450" lvl="0" marL="457200" marR="0" rtl="0" algn="l">
              <a:lnSpc>
                <a:spcPct val="100000"/>
              </a:lnSpc>
              <a:spcBef>
                <a:spcPts val="0"/>
              </a:spcBef>
              <a:spcAft>
                <a:spcPts val="0"/>
              </a:spcAft>
              <a:buClr>
                <a:schemeClr val="dk1"/>
              </a:buClr>
              <a:buSzPts val="3100"/>
              <a:buFont typeface="Barlow Condensed"/>
              <a:buChar char="●"/>
            </a:pPr>
            <a:r>
              <a:rPr b="0" i="0" lang="pl-PL" sz="2900" u="none" cap="none" strike="noStrike">
                <a:solidFill>
                  <a:schemeClr val="dk1"/>
                </a:solidFill>
                <a:latin typeface="Barlow Condensed"/>
                <a:ea typeface="Barlow Condensed"/>
                <a:cs typeface="Barlow Condensed"/>
                <a:sym typeface="Barlow Condensed"/>
              </a:rPr>
              <a:t>Modellare il terreno perché sia più funzionale.  Chiropractica del terreno.  </a:t>
            </a:r>
            <a:endParaRPr b="0" i="0" sz="2900" u="none" cap="none" strike="noStrike">
              <a:solidFill>
                <a:schemeClr val="dk1"/>
              </a:solidFill>
              <a:latin typeface="Barlow Condensed"/>
              <a:ea typeface="Barlow Condensed"/>
              <a:cs typeface="Barlow Condensed"/>
              <a:sym typeface="Barlow Condensed"/>
            </a:endParaRPr>
          </a:p>
          <a:p>
            <a:pPr indent="-425450" lvl="0" marL="457200" marR="0" rtl="0" algn="l">
              <a:lnSpc>
                <a:spcPct val="100000"/>
              </a:lnSpc>
              <a:spcBef>
                <a:spcPts val="0"/>
              </a:spcBef>
              <a:spcAft>
                <a:spcPts val="0"/>
              </a:spcAft>
              <a:buClr>
                <a:schemeClr val="dk1"/>
              </a:buClr>
              <a:buSzPts val="3100"/>
              <a:buFont typeface="Barlow Condensed"/>
              <a:buChar char="●"/>
            </a:pPr>
            <a:r>
              <a:rPr b="0" i="0" lang="pl-PL" sz="2900" u="none" cap="none" strike="noStrike">
                <a:solidFill>
                  <a:schemeClr val="dk1"/>
                </a:solidFill>
                <a:latin typeface="Barlow Condensed"/>
                <a:ea typeface="Barlow Condensed"/>
                <a:cs typeface="Barlow Condensed"/>
                <a:sym typeface="Barlow Condensed"/>
              </a:rPr>
              <a:t>Le tecniche di ritenzione dell’acqua tendono a prevenire l’erosione rallentando l’acqua e migliorano la fertilità nel suolo.</a:t>
            </a:r>
            <a:endParaRPr b="0" i="0" sz="3100" u="none" cap="none" strike="noStrike">
              <a:solidFill>
                <a:schemeClr val="dk1"/>
              </a:solidFill>
              <a:latin typeface="Barlow Condensed"/>
              <a:ea typeface="Barlow Condensed"/>
              <a:cs typeface="Barlow Condensed"/>
              <a:sym typeface="Barlow Condensed"/>
            </a:endParaRPr>
          </a:p>
        </p:txBody>
      </p:sp>
      <p:sp>
        <p:nvSpPr>
          <p:cNvPr id="322" name="Google Shape;322;g30c54b234e0_1_130"/>
          <p:cNvSpPr txBox="1"/>
          <p:nvPr/>
        </p:nvSpPr>
        <p:spPr>
          <a:xfrm>
            <a:off x="506700" y="3999800"/>
            <a:ext cx="11178600" cy="200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Quando?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Terreno piatto ▸ “creazione di colline” Hugelkultur</a:t>
            </a:r>
            <a:endParaRPr b="0" i="0" sz="29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Pendenza ▸ Terrazze, swales (avvallamenti) o terrazze con avvallamenti</a:t>
            </a:r>
            <a:endParaRPr b="0" i="0" sz="29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dk1"/>
                </a:solidFill>
                <a:latin typeface="Barlow Condensed"/>
                <a:ea typeface="Barlow Condensed"/>
                <a:cs typeface="Barlow Condensed"/>
                <a:sym typeface="Barlow Condensed"/>
              </a:rPr>
              <a:t>Su scala aziendale ▸ Keyline Water Harvesting di Yeoman, serie di dighe più piccole</a:t>
            </a:r>
            <a:endParaRPr b="0" i="0" sz="31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ff67d7ffa5_0_124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28" name="Google Shape;328;g2ff67d7ffa5_0_124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29" name="Google Shape;329;g2ff67d7ffa5_0_1240"/>
          <p:cNvPicPr preferRelativeResize="0"/>
          <p:nvPr/>
        </p:nvPicPr>
        <p:blipFill rotWithShape="1">
          <a:blip r:embed="rId3">
            <a:alphaModFix/>
          </a:blip>
          <a:srcRect b="0" l="0" r="0" t="0"/>
          <a:stretch/>
        </p:blipFill>
        <p:spPr>
          <a:xfrm>
            <a:off x="0" y="-863607"/>
            <a:ext cx="12192000" cy="7721608"/>
          </a:xfrm>
          <a:prstGeom prst="rect">
            <a:avLst/>
          </a:prstGeom>
          <a:noFill/>
          <a:ln>
            <a:noFill/>
          </a:ln>
        </p:spPr>
      </p:pic>
      <p:sp>
        <p:nvSpPr>
          <p:cNvPr id="330" name="Google Shape;330;g2ff67d7ffa5_0_1240"/>
          <p:cNvSpPr txBox="1"/>
          <p:nvPr/>
        </p:nvSpPr>
        <p:spPr>
          <a:xfrm>
            <a:off x="1524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2ff67d7ffa5_0_123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36" name="Google Shape;336;g2ff67d7ffa5_0_123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37" name="Google Shape;337;g2ff67d7ffa5_0_1233"/>
          <p:cNvPicPr preferRelativeResize="0"/>
          <p:nvPr/>
        </p:nvPicPr>
        <p:blipFill rotWithShape="1">
          <a:blip r:embed="rId3">
            <a:alphaModFix/>
          </a:blip>
          <a:srcRect b="0" l="0" r="0" t="0"/>
          <a:stretch/>
        </p:blipFill>
        <p:spPr>
          <a:xfrm>
            <a:off x="0" y="-2667000"/>
            <a:ext cx="12192005" cy="12192005"/>
          </a:xfrm>
          <a:prstGeom prst="rect">
            <a:avLst/>
          </a:prstGeom>
          <a:noFill/>
          <a:ln>
            <a:noFill/>
          </a:ln>
        </p:spPr>
      </p:pic>
      <p:sp>
        <p:nvSpPr>
          <p:cNvPr id="338" name="Google Shape;338;g2ff67d7ffa5_0_1233"/>
          <p:cNvSpPr txBox="1"/>
          <p:nvPr/>
        </p:nvSpPr>
        <p:spPr>
          <a:xfrm>
            <a:off x="1215700" y="135687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Avvallamenti (swales)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ff67d7ffa5_0_122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44" name="Google Shape;344;g2ff67d7ffa5_0_1221"/>
          <p:cNvPicPr preferRelativeResize="0"/>
          <p:nvPr/>
        </p:nvPicPr>
        <p:blipFill rotWithShape="1">
          <a:blip r:embed="rId3">
            <a:alphaModFix/>
          </a:blip>
          <a:srcRect b="0" l="0" r="0" t="0"/>
          <a:stretch/>
        </p:blipFill>
        <p:spPr>
          <a:xfrm>
            <a:off x="0" y="-1238250"/>
            <a:ext cx="12192000" cy="9144000"/>
          </a:xfrm>
          <a:prstGeom prst="rect">
            <a:avLst/>
          </a:prstGeom>
          <a:noFill/>
          <a:ln>
            <a:noFill/>
          </a:ln>
        </p:spPr>
      </p:pic>
      <p:sp>
        <p:nvSpPr>
          <p:cNvPr id="345" name="Google Shape;345;g2ff67d7ffa5_0_1221"/>
          <p:cNvSpPr txBox="1"/>
          <p:nvPr/>
        </p:nvSpPr>
        <p:spPr>
          <a:xfrm>
            <a:off x="415600" y="6248400"/>
            <a:ext cx="3000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pl-PL" sz="1200" u="none" cap="none" strike="noStrike">
                <a:solidFill>
                  <a:schemeClr val="lt1"/>
                </a:solidFill>
                <a:latin typeface="Arial"/>
                <a:ea typeface="Arial"/>
                <a:cs typeface="Arial"/>
                <a:sym typeface="Arial"/>
              </a:rPr>
              <a:t>Caleb Larson</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hugelkultur forum at permies</a:t>
            </a:r>
            <a:endParaRPr b="1" i="0" sz="1200" u="none" cap="none" strike="noStrike">
              <a:solidFill>
                <a:schemeClr val="lt1"/>
              </a:solidFill>
              <a:highlight>
                <a:srgbClr val="EBDCC5"/>
              </a:highlight>
              <a:latin typeface="Arial"/>
              <a:ea typeface="Arial"/>
              <a:cs typeface="Arial"/>
              <a:sym typeface="Arial"/>
            </a:endParaRPr>
          </a:p>
        </p:txBody>
      </p:sp>
      <p:sp>
        <p:nvSpPr>
          <p:cNvPr id="346" name="Google Shape;346;g2ff67d7ffa5_0_1221"/>
          <p:cNvSpPr txBox="1"/>
          <p:nvPr/>
        </p:nvSpPr>
        <p:spPr>
          <a:xfrm>
            <a:off x="415600" y="1536625"/>
            <a:ext cx="47658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Hugelkultur (creazione di colline)</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g30c54b234e0_1_5"/>
          <p:cNvSpPr txBox="1"/>
          <p:nvPr/>
        </p:nvSpPr>
        <p:spPr>
          <a:xfrm>
            <a:off x="530675" y="744315"/>
            <a:ext cx="10515600" cy="1008300"/>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l">
              <a:lnSpc>
                <a:spcPct val="90000"/>
              </a:lnSpc>
              <a:spcBef>
                <a:spcPts val="0"/>
              </a:spcBef>
              <a:spcAft>
                <a:spcPts val="0"/>
              </a:spcAft>
              <a:buNone/>
            </a:pPr>
            <a:br>
              <a:rPr lang="pl-PL" sz="4400">
                <a:solidFill>
                  <a:srgbClr val="000000"/>
                </a:solidFill>
                <a:latin typeface="Calibri"/>
                <a:ea typeface="Calibri"/>
                <a:cs typeface="Calibri"/>
                <a:sym typeface="Calibri"/>
              </a:rPr>
            </a:br>
            <a:r>
              <a:rPr b="1" lang="pl-PL" sz="4400">
                <a:latin typeface="Calibri"/>
                <a:ea typeface="Calibri"/>
                <a:cs typeface="Calibri"/>
                <a:sym typeface="Calibri"/>
              </a:rPr>
              <a:t>Contenuti</a:t>
            </a:r>
            <a:r>
              <a:rPr b="1" lang="pl-PL" sz="4400">
                <a:solidFill>
                  <a:srgbClr val="000000"/>
                </a:solidFill>
                <a:latin typeface="Calibri"/>
                <a:ea typeface="Calibri"/>
                <a:cs typeface="Calibri"/>
                <a:sym typeface="Calibri"/>
              </a:rPr>
              <a:t>:</a:t>
            </a:r>
            <a:br>
              <a:rPr b="1" lang="pl-PL" sz="4400">
                <a:solidFill>
                  <a:srgbClr val="000000"/>
                </a:solidFill>
                <a:latin typeface="Calibri"/>
                <a:ea typeface="Calibri"/>
                <a:cs typeface="Calibri"/>
                <a:sym typeface="Calibri"/>
              </a:rPr>
            </a:br>
            <a:endParaRPr sz="4400">
              <a:solidFill>
                <a:srgbClr val="000000"/>
              </a:solidFill>
              <a:latin typeface="Calibri"/>
              <a:ea typeface="Calibri"/>
              <a:cs typeface="Calibri"/>
              <a:sym typeface="Calibri"/>
            </a:endParaRPr>
          </a:p>
        </p:txBody>
      </p:sp>
      <p:sp>
        <p:nvSpPr>
          <p:cNvPr id="143" name="Google Shape;143;g30c54b234e0_1_5"/>
          <p:cNvSpPr txBox="1"/>
          <p:nvPr/>
        </p:nvSpPr>
        <p:spPr>
          <a:xfrm>
            <a:off x="838200" y="1553476"/>
            <a:ext cx="10812000" cy="4460100"/>
          </a:xfrm>
          <a:prstGeom prst="rect">
            <a:avLst/>
          </a:prstGeom>
          <a:noFill/>
          <a:ln>
            <a:noFill/>
          </a:ln>
        </p:spPr>
        <p:txBody>
          <a:bodyPr anchorCtr="0" anchor="t" bIns="45700" lIns="91425" spcFirstLastPara="1" rIns="91425" wrap="square" tIns="45700">
            <a:noAutofit/>
          </a:bodyPr>
          <a:lstStyle/>
          <a:p>
            <a:pPr indent="-461962" lvl="0" marL="514350" rtl="0" algn="l">
              <a:lnSpc>
                <a:spcPct val="105000"/>
              </a:lnSpc>
              <a:spcBef>
                <a:spcPts val="0"/>
              </a:spcBef>
              <a:spcAft>
                <a:spcPts val="0"/>
              </a:spcAft>
              <a:buClr>
                <a:srgbClr val="000000"/>
              </a:buClr>
              <a:buSzPts val="1975"/>
              <a:buFont typeface="Calibri"/>
              <a:buAutoNum type="arabicPeriod"/>
            </a:pPr>
            <a:r>
              <a:rPr lang="pl-PL" sz="1975">
                <a:solidFill>
                  <a:srgbClr val="000000"/>
                </a:solidFill>
                <a:latin typeface="Calibri"/>
                <a:ea typeface="Calibri"/>
                <a:cs typeface="Calibri"/>
                <a:sym typeface="Calibri"/>
              </a:rPr>
              <a:t>Glossar</a:t>
            </a:r>
            <a:r>
              <a:rPr lang="pl-PL" sz="1975">
                <a:latin typeface="Calibri"/>
                <a:ea typeface="Calibri"/>
                <a:cs typeface="Calibri"/>
                <a:sym typeface="Calibri"/>
              </a:rPr>
              <a:t>io</a:t>
            </a:r>
            <a:endParaRPr sz="1975">
              <a:solidFill>
                <a:srgbClr val="000000"/>
              </a:solidFill>
              <a:latin typeface="Calibri"/>
              <a:ea typeface="Calibri"/>
              <a:cs typeface="Calibri"/>
              <a:sym typeface="Calibri"/>
            </a:endParaRPr>
          </a:p>
          <a:p>
            <a:pPr indent="457200" lvl="0" marL="457200" rtl="0" algn="l">
              <a:lnSpc>
                <a:spcPct val="105000"/>
              </a:lnSpc>
              <a:spcBef>
                <a:spcPts val="0"/>
              </a:spcBef>
              <a:spcAft>
                <a:spcPts val="0"/>
              </a:spcAft>
              <a:buNone/>
            </a:pPr>
            <a:r>
              <a:rPr lang="pl-PL" sz="1975">
                <a:latin typeface="Calibri"/>
                <a:ea typeface="Calibri"/>
                <a:cs typeface="Calibri"/>
                <a:sym typeface="Calibri"/>
              </a:rPr>
              <a:t>Comprendere un suolo in sano</a:t>
            </a:r>
            <a:r>
              <a:rPr lang="pl-PL" sz="1975">
                <a:solidFill>
                  <a:srgbClr val="000000"/>
                </a:solidFill>
                <a:latin typeface="Calibri"/>
                <a:ea typeface="Calibri"/>
                <a:cs typeface="Calibri"/>
                <a:sym typeface="Calibri"/>
              </a:rPr>
              <a:t>; </a:t>
            </a:r>
            <a:r>
              <a:rPr lang="pl-PL" sz="1975">
                <a:latin typeface="Calibri"/>
                <a:ea typeface="Calibri"/>
                <a:cs typeface="Calibri"/>
                <a:sym typeface="Calibri"/>
              </a:rPr>
              <a:t>un sistema molto integrato</a:t>
            </a:r>
            <a:endParaRPr sz="1975">
              <a:solidFill>
                <a:srgbClr val="000000"/>
              </a:solidFill>
              <a:latin typeface="Calibri"/>
              <a:ea typeface="Calibri"/>
              <a:cs typeface="Calibri"/>
              <a:sym typeface="Calibri"/>
            </a:endParaRPr>
          </a:p>
          <a:p>
            <a:pPr indent="-461962" lvl="0" marL="514350" rtl="0" algn="l">
              <a:lnSpc>
                <a:spcPct val="105000"/>
              </a:lnSpc>
              <a:spcBef>
                <a:spcPts val="1000"/>
              </a:spcBef>
              <a:spcAft>
                <a:spcPts val="0"/>
              </a:spcAft>
              <a:buClr>
                <a:srgbClr val="000000"/>
              </a:buClr>
              <a:buSzPts val="1975"/>
              <a:buFont typeface="Calibri"/>
              <a:buAutoNum type="arabicPeriod"/>
            </a:pPr>
            <a:r>
              <a:rPr lang="pl-PL" sz="1975">
                <a:latin typeface="Calibri"/>
                <a:ea typeface="Calibri"/>
                <a:cs typeface="Calibri"/>
                <a:sym typeface="Calibri"/>
              </a:rPr>
              <a:t>Materiali didattici</a:t>
            </a:r>
            <a:endParaRPr sz="1975">
              <a:solidFill>
                <a:srgbClr val="000000"/>
              </a:solidFill>
              <a:latin typeface="Calibri"/>
              <a:ea typeface="Calibri"/>
              <a:cs typeface="Calibri"/>
              <a:sym typeface="Calibri"/>
            </a:endParaRPr>
          </a:p>
          <a:p>
            <a:pPr indent="457200" lvl="0" marL="457200" rtl="0" algn="l">
              <a:lnSpc>
                <a:spcPct val="105000"/>
              </a:lnSpc>
              <a:spcBef>
                <a:spcPts val="1000"/>
              </a:spcBef>
              <a:spcAft>
                <a:spcPts val="0"/>
              </a:spcAft>
              <a:buNone/>
            </a:pPr>
            <a:r>
              <a:rPr lang="pl-PL" sz="1975">
                <a:latin typeface="Calibri"/>
                <a:ea typeface="Calibri"/>
                <a:cs typeface="Calibri"/>
                <a:sym typeface="Calibri"/>
              </a:rPr>
              <a:t>Metodi per riabilitare un suolo degradato</a:t>
            </a:r>
            <a:endParaRPr sz="1975">
              <a:solidFill>
                <a:srgbClr val="000000"/>
              </a:solidFill>
              <a:latin typeface="Calibri"/>
              <a:ea typeface="Calibri"/>
              <a:cs typeface="Calibri"/>
              <a:sym typeface="Calibri"/>
            </a:endParaRPr>
          </a:p>
          <a:p>
            <a:pPr indent="-461962" lvl="0" marL="514350" rtl="0" algn="l">
              <a:lnSpc>
                <a:spcPct val="105000"/>
              </a:lnSpc>
              <a:spcBef>
                <a:spcPts val="1000"/>
              </a:spcBef>
              <a:spcAft>
                <a:spcPts val="0"/>
              </a:spcAft>
              <a:buClr>
                <a:srgbClr val="000000"/>
              </a:buClr>
              <a:buSzPts val="1975"/>
              <a:buAutoNum type="arabicPeriod"/>
            </a:pPr>
            <a:r>
              <a:rPr lang="pl-PL" sz="1975">
                <a:solidFill>
                  <a:srgbClr val="000000"/>
                </a:solidFill>
                <a:latin typeface="Calibri"/>
                <a:ea typeface="Calibri"/>
                <a:cs typeface="Calibri"/>
                <a:sym typeface="Calibri"/>
              </a:rPr>
              <a:t>Case stud</a:t>
            </a:r>
            <a:r>
              <a:rPr lang="pl-PL" sz="1975">
                <a:latin typeface="Calibri"/>
                <a:ea typeface="Calibri"/>
                <a:cs typeface="Calibri"/>
                <a:sym typeface="Calibri"/>
              </a:rPr>
              <a:t>y</a:t>
            </a:r>
            <a:endParaRPr sz="1975">
              <a:solidFill>
                <a:srgbClr val="000000"/>
              </a:solidFill>
              <a:latin typeface="Calibri"/>
              <a:ea typeface="Calibri"/>
              <a:cs typeface="Calibri"/>
              <a:sym typeface="Calibri"/>
            </a:endParaRPr>
          </a:p>
          <a:p>
            <a:pPr indent="0" lvl="0" marL="0" rtl="0" algn="l">
              <a:lnSpc>
                <a:spcPct val="105000"/>
              </a:lnSpc>
              <a:spcBef>
                <a:spcPts val="1000"/>
              </a:spcBef>
              <a:spcAft>
                <a:spcPts val="0"/>
              </a:spcAft>
              <a:buNone/>
            </a:pPr>
            <a:r>
              <a:rPr lang="pl-PL" sz="1975">
                <a:solidFill>
                  <a:srgbClr val="000000"/>
                </a:solidFill>
                <a:latin typeface="Calibri"/>
                <a:ea typeface="Calibri"/>
                <a:cs typeface="Calibri"/>
                <a:sym typeface="Calibri"/>
              </a:rPr>
              <a:t>		Sepp Holzer: </a:t>
            </a:r>
            <a:r>
              <a:rPr lang="pl-PL" sz="1975">
                <a:latin typeface="Calibri"/>
                <a:ea typeface="Calibri"/>
                <a:cs typeface="Calibri"/>
                <a:sym typeface="Calibri"/>
              </a:rPr>
              <a:t>Una vita dedicata a </a:t>
            </a:r>
            <a:r>
              <a:rPr lang="pl-PL" sz="1800">
                <a:solidFill>
                  <a:srgbClr val="111827"/>
                </a:solidFill>
                <a:latin typeface="Calibri"/>
                <a:ea typeface="Calibri"/>
                <a:cs typeface="Calibri"/>
                <a:sym typeface="Calibri"/>
              </a:rPr>
              <a:t>costruire il suolo su terreni scoscesi in modo innovativo</a:t>
            </a:r>
            <a:endParaRPr sz="2575">
              <a:latin typeface="Calibri"/>
              <a:ea typeface="Calibri"/>
              <a:cs typeface="Calibri"/>
              <a:sym typeface="Calibri"/>
            </a:endParaRPr>
          </a:p>
          <a:p>
            <a:pPr indent="0" lvl="0" marL="0" rtl="0" algn="l">
              <a:lnSpc>
                <a:spcPct val="105000"/>
              </a:lnSpc>
              <a:spcBef>
                <a:spcPts val="1000"/>
              </a:spcBef>
              <a:spcAft>
                <a:spcPts val="0"/>
              </a:spcAft>
              <a:buNone/>
            </a:pPr>
            <a:r>
              <a:rPr lang="pl-PL" sz="1975">
                <a:solidFill>
                  <a:srgbClr val="000000"/>
                </a:solidFill>
                <a:latin typeface="Calibri"/>
                <a:ea typeface="Calibri"/>
                <a:cs typeface="Calibri"/>
                <a:sym typeface="Calibri"/>
              </a:rPr>
              <a:t>		Apricot center: riportare in vita </a:t>
            </a:r>
            <a:r>
              <a:rPr lang="pl-PL" sz="1975">
                <a:latin typeface="Calibri"/>
                <a:ea typeface="Calibri"/>
                <a:cs typeface="Calibri"/>
                <a:sym typeface="Calibri"/>
              </a:rPr>
              <a:t>il suolo degradato di un’azienda agricola</a:t>
            </a:r>
            <a:endParaRPr sz="1975">
              <a:solidFill>
                <a:srgbClr val="000000"/>
              </a:solidFill>
              <a:latin typeface="Calibri"/>
              <a:ea typeface="Calibri"/>
              <a:cs typeface="Calibri"/>
              <a:sym typeface="Calibri"/>
            </a:endParaRPr>
          </a:p>
          <a:p>
            <a:pPr indent="-461962" lvl="0" marL="514350" rtl="0" algn="l">
              <a:lnSpc>
                <a:spcPct val="105000"/>
              </a:lnSpc>
              <a:spcBef>
                <a:spcPts val="1000"/>
              </a:spcBef>
              <a:spcAft>
                <a:spcPts val="0"/>
              </a:spcAft>
              <a:buClr>
                <a:srgbClr val="000000"/>
              </a:buClr>
              <a:buSzPts val="1975"/>
              <a:buAutoNum type="arabicPeriod"/>
            </a:pPr>
            <a:r>
              <a:rPr lang="pl-PL" sz="1975">
                <a:latin typeface="Calibri"/>
                <a:ea typeface="Calibri"/>
                <a:cs typeface="Calibri"/>
                <a:sym typeface="Calibri"/>
              </a:rPr>
              <a:t>Materiali aggiuntivi</a:t>
            </a:r>
            <a:endParaRPr sz="1975">
              <a:solidFill>
                <a:srgbClr val="000000"/>
              </a:solidFill>
              <a:latin typeface="Calibri"/>
              <a:ea typeface="Calibri"/>
              <a:cs typeface="Calibri"/>
              <a:sym typeface="Calibri"/>
            </a:endParaRPr>
          </a:p>
          <a:p>
            <a:pPr indent="-461962" lvl="0" marL="514350" rtl="0" algn="l">
              <a:lnSpc>
                <a:spcPct val="105000"/>
              </a:lnSpc>
              <a:spcBef>
                <a:spcPts val="1000"/>
              </a:spcBef>
              <a:spcAft>
                <a:spcPts val="0"/>
              </a:spcAft>
              <a:buClr>
                <a:srgbClr val="000000"/>
              </a:buClr>
              <a:buSzPts val="1975"/>
              <a:buAutoNum type="arabicPeriod"/>
            </a:pPr>
            <a:r>
              <a:rPr lang="pl-PL" sz="1975">
                <a:solidFill>
                  <a:srgbClr val="000000"/>
                </a:solidFill>
                <a:latin typeface="Calibri"/>
                <a:ea typeface="Calibri"/>
                <a:cs typeface="Calibri"/>
                <a:sym typeface="Calibri"/>
              </a:rPr>
              <a:t>Im</a:t>
            </a:r>
            <a:r>
              <a:rPr lang="pl-PL" sz="1975">
                <a:latin typeface="Calibri"/>
                <a:ea typeface="Calibri"/>
                <a:cs typeface="Calibri"/>
                <a:sym typeface="Calibri"/>
              </a:rPr>
              <a:t>maginare e progettare</a:t>
            </a:r>
            <a:endParaRPr sz="1975">
              <a:solidFill>
                <a:srgbClr val="000000"/>
              </a:solidFill>
              <a:latin typeface="Calibri"/>
              <a:ea typeface="Calibri"/>
              <a:cs typeface="Calibri"/>
              <a:sym typeface="Calibri"/>
            </a:endParaRPr>
          </a:p>
          <a:p>
            <a:pPr indent="-461962" lvl="0" marL="514350" rtl="0" algn="l">
              <a:lnSpc>
                <a:spcPct val="105000"/>
              </a:lnSpc>
              <a:spcBef>
                <a:spcPts val="1000"/>
              </a:spcBef>
              <a:spcAft>
                <a:spcPts val="0"/>
              </a:spcAft>
              <a:buClr>
                <a:srgbClr val="000000"/>
              </a:buClr>
              <a:buSzPts val="1975"/>
              <a:buAutoNum type="arabicPeriod"/>
            </a:pPr>
            <a:r>
              <a:rPr lang="pl-PL" sz="1975">
                <a:solidFill>
                  <a:srgbClr val="000000"/>
                </a:solidFill>
                <a:latin typeface="Calibri"/>
                <a:ea typeface="Calibri"/>
                <a:cs typeface="Calibri"/>
                <a:sym typeface="Calibri"/>
              </a:rPr>
              <a:t>L</a:t>
            </a:r>
            <a:r>
              <a:rPr lang="pl-PL" sz="1975">
                <a:latin typeface="Calibri"/>
                <a:ea typeface="Calibri"/>
                <a:cs typeface="Calibri"/>
                <a:sym typeface="Calibri"/>
              </a:rPr>
              <a:t>e</a:t>
            </a:r>
            <a:r>
              <a:rPr lang="pl-PL" sz="1975">
                <a:solidFill>
                  <a:srgbClr val="000000"/>
                </a:solidFill>
                <a:latin typeface="Calibri"/>
                <a:ea typeface="Calibri"/>
                <a:cs typeface="Calibri"/>
                <a:sym typeface="Calibri"/>
              </a:rPr>
              <a:t>tteratur</a:t>
            </a:r>
            <a:r>
              <a:rPr lang="pl-PL" sz="1975">
                <a:latin typeface="Calibri"/>
                <a:ea typeface="Calibri"/>
                <a:cs typeface="Calibri"/>
                <a:sym typeface="Calibri"/>
              </a:rPr>
              <a:t>a</a:t>
            </a:r>
            <a:endParaRPr sz="1975">
              <a:solidFill>
                <a:srgbClr val="000000"/>
              </a:solidFill>
              <a:latin typeface="Calibri"/>
              <a:ea typeface="Calibri"/>
              <a:cs typeface="Calibri"/>
              <a:sym typeface="Calibri"/>
            </a:endParaRPr>
          </a:p>
          <a:p>
            <a:pPr indent="-336550" lvl="0" marL="514350" rtl="0" algn="l">
              <a:lnSpc>
                <a:spcPct val="80000"/>
              </a:lnSpc>
              <a:spcBef>
                <a:spcPts val="1000"/>
              </a:spcBef>
              <a:spcAft>
                <a:spcPts val="0"/>
              </a:spcAft>
              <a:buNone/>
            </a:pPr>
            <a:r>
              <a:t/>
            </a:r>
            <a:endParaRPr sz="175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g2fdcef8db3c_0_0"/>
          <p:cNvPicPr preferRelativeResize="0"/>
          <p:nvPr/>
        </p:nvPicPr>
        <p:blipFill rotWithShape="1">
          <a:blip r:embed="rId3">
            <a:alphaModFix/>
          </a:blip>
          <a:srcRect b="0" l="10009" r="3627" t="0"/>
          <a:stretch/>
        </p:blipFill>
        <p:spPr>
          <a:xfrm>
            <a:off x="10256250" y="70725"/>
            <a:ext cx="1844850" cy="746025"/>
          </a:xfrm>
          <a:prstGeom prst="rect">
            <a:avLst/>
          </a:prstGeom>
          <a:noFill/>
          <a:ln>
            <a:noFill/>
          </a:ln>
        </p:spPr>
      </p:pic>
      <p:pic>
        <p:nvPicPr>
          <p:cNvPr id="352" name="Google Shape;352;g2fdcef8db3c_0_0"/>
          <p:cNvPicPr preferRelativeResize="0"/>
          <p:nvPr/>
        </p:nvPicPr>
        <p:blipFill rotWithShape="1">
          <a:blip r:embed="rId4">
            <a:alphaModFix/>
          </a:blip>
          <a:srcRect b="0" l="0" r="0" t="0"/>
          <a:stretch/>
        </p:blipFill>
        <p:spPr>
          <a:xfrm>
            <a:off x="-225775" y="1456300"/>
            <a:ext cx="6542525" cy="4647325"/>
          </a:xfrm>
          <a:prstGeom prst="rect">
            <a:avLst/>
          </a:prstGeom>
          <a:noFill/>
          <a:ln>
            <a:noFill/>
          </a:ln>
        </p:spPr>
      </p:pic>
      <p:pic>
        <p:nvPicPr>
          <p:cNvPr id="353" name="Google Shape;353;g2fdcef8db3c_0_0"/>
          <p:cNvPicPr preferRelativeResize="0"/>
          <p:nvPr/>
        </p:nvPicPr>
        <p:blipFill rotWithShape="1">
          <a:blip r:embed="rId5">
            <a:alphaModFix/>
          </a:blip>
          <a:srcRect b="0" l="0" r="0" t="0"/>
          <a:stretch/>
        </p:blipFill>
        <p:spPr>
          <a:xfrm>
            <a:off x="6316759" y="1456300"/>
            <a:ext cx="5975116" cy="4647325"/>
          </a:xfrm>
          <a:prstGeom prst="rect">
            <a:avLst/>
          </a:prstGeom>
          <a:noFill/>
          <a:ln>
            <a:noFill/>
          </a:ln>
        </p:spPr>
      </p:pic>
      <p:sp>
        <p:nvSpPr>
          <p:cNvPr id="354" name="Google Shape;354;g2fdcef8db3c_0_0"/>
          <p:cNvSpPr txBox="1"/>
          <p:nvPr/>
        </p:nvSpPr>
        <p:spPr>
          <a:xfrm>
            <a:off x="9496800" y="6271575"/>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pl-PL" sz="1500" u="sng" cap="none" strike="noStrike">
                <a:solidFill>
                  <a:schemeClr val="dk1"/>
                </a:solidFill>
                <a:latin typeface="Arial"/>
                <a:ea typeface="Arial"/>
                <a:cs typeface="Arial"/>
                <a:sym typeface="Arial"/>
                <a:hlinkClick r:id="rId6">
                  <a:extLst>
                    <a:ext uri="{A12FA001-AC4F-418D-AE19-62706E023703}">
                      <ahyp:hlinkClr val="tx"/>
                    </a:ext>
                  </a:extLst>
                </a:hlinkClick>
              </a:rPr>
              <a:t>https://seppholzer.at/en/</a:t>
            </a:r>
            <a:endParaRPr b="0" i="0" sz="1800" u="none" cap="none" strike="noStrike">
              <a:solidFill>
                <a:schemeClr val="dk1"/>
              </a:solidFill>
              <a:latin typeface="Arial"/>
              <a:ea typeface="Arial"/>
              <a:cs typeface="Arial"/>
              <a:sym typeface="Arial"/>
            </a:endParaRPr>
          </a:p>
        </p:txBody>
      </p:sp>
      <p:sp>
        <p:nvSpPr>
          <p:cNvPr id="355" name="Google Shape;355;g2fdcef8db3c_0_0"/>
          <p:cNvSpPr txBox="1"/>
          <p:nvPr/>
        </p:nvSpPr>
        <p:spPr>
          <a:xfrm>
            <a:off x="415600" y="153662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Hugelkultur</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30c54b234e0_1_139"/>
          <p:cNvPicPr preferRelativeResize="0"/>
          <p:nvPr/>
        </p:nvPicPr>
        <p:blipFill rotWithShape="1">
          <a:blip r:embed="rId3">
            <a:alphaModFix/>
          </a:blip>
          <a:srcRect b="0" l="0" r="0" t="0"/>
          <a:stretch/>
        </p:blipFill>
        <p:spPr>
          <a:xfrm>
            <a:off x="4289091" y="0"/>
            <a:ext cx="2368865" cy="1674869"/>
          </a:xfrm>
          <a:prstGeom prst="rect">
            <a:avLst/>
          </a:prstGeom>
          <a:noFill/>
          <a:ln>
            <a:noFill/>
          </a:ln>
        </p:spPr>
      </p:pic>
      <p:sp>
        <p:nvSpPr>
          <p:cNvPr id="361" name="Google Shape;361;g30c54b234e0_1_139"/>
          <p:cNvSpPr txBox="1"/>
          <p:nvPr/>
        </p:nvSpPr>
        <p:spPr>
          <a:xfrm>
            <a:off x="5801250" y="631975"/>
            <a:ext cx="36690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a:t>
            </a:r>
            <a:r>
              <a:rPr b="0" i="0" lang="pl-PL" sz="3100" u="none" cap="none" strike="noStrike">
                <a:solidFill>
                  <a:schemeClr val="dk1"/>
                </a:solidFill>
                <a:latin typeface="Barlow Semi Condensed Medium"/>
                <a:ea typeface="Barlow Semi Condensed Medium"/>
                <a:cs typeface="Barlow Semi Condensed Medium"/>
                <a:sym typeface="Barlow Semi Condensed Medium"/>
              </a:rPr>
              <a:t>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362" name="Google Shape;362;g30c54b234e0_1_139"/>
          <p:cNvSpPr txBox="1"/>
          <p:nvPr/>
        </p:nvSpPr>
        <p:spPr>
          <a:xfrm>
            <a:off x="536392" y="1355275"/>
            <a:ext cx="11119200" cy="2955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“Legare” il suolo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Il suolo è una risorsa scarsa e spesso viene eroso.</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lang="pl-PL" sz="2900">
                <a:solidFill>
                  <a:schemeClr val="dk1"/>
                </a:solidFill>
                <a:latin typeface="Barlow Condensed"/>
                <a:ea typeface="Barlow Condensed"/>
                <a:cs typeface="Barlow Condensed"/>
                <a:sym typeface="Barlow Condensed"/>
              </a:rPr>
              <a:t>M</a:t>
            </a:r>
            <a:r>
              <a:rPr b="0" i="0" lang="pl-PL" sz="2900" u="none" cap="none" strike="noStrike">
                <a:solidFill>
                  <a:schemeClr val="dk1"/>
                </a:solidFill>
                <a:latin typeface="Barlow Condensed"/>
                <a:ea typeface="Barlow Condensed"/>
                <a:cs typeface="Barlow Condensed"/>
                <a:sym typeface="Barlow Condensed"/>
              </a:rPr>
              <a:t>antenere il suolo sempre coperto</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b="0" i="0" lang="pl-PL" sz="2900" u="none" cap="none" strike="noStrike">
                <a:solidFill>
                  <a:schemeClr val="dk1"/>
                </a:solidFill>
                <a:latin typeface="Barlow Condensed"/>
                <a:ea typeface="Barlow Condensed"/>
                <a:cs typeface="Barlow Condensed"/>
                <a:sym typeface="Barlow Condensed"/>
              </a:rPr>
              <a:t>Modellare il terreno per rallentare il flusso dell’acqua (terrazzamenti, avvallamenti, raccolta dell’acqua Keyline)</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b="0" i="0" lang="pl-PL" sz="2900" u="none" cap="none" strike="noStrike">
                <a:solidFill>
                  <a:schemeClr val="dk1"/>
                </a:solidFill>
                <a:latin typeface="Barlow Condensed"/>
                <a:ea typeface="Barlow Condensed"/>
                <a:cs typeface="Barlow Condensed"/>
                <a:sym typeface="Barlow Condensed"/>
              </a:rPr>
              <a:t>Piantare piante che con le radici trattengono il suolo</a:t>
            </a:r>
            <a:endParaRPr b="1" i="0" sz="3100" u="none" cap="none" strike="noStrike">
              <a:solidFill>
                <a:schemeClr val="dk1"/>
              </a:solidFill>
              <a:latin typeface="Barlow Semi Condensed"/>
              <a:ea typeface="Barlow Semi Condensed"/>
              <a:cs typeface="Barlow Semi Condensed"/>
              <a:sym typeface="Barlow Semi Condensed"/>
            </a:endParaRPr>
          </a:p>
        </p:txBody>
      </p:sp>
      <p:sp>
        <p:nvSpPr>
          <p:cNvPr id="363" name="Google Shape;363;g30c54b234e0_1_139"/>
          <p:cNvSpPr txBox="1"/>
          <p:nvPr/>
        </p:nvSpPr>
        <p:spPr>
          <a:xfrm>
            <a:off x="477000" y="4187850"/>
            <a:ext cx="11178600" cy="200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Quando?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Ovunque  ▸ tenere il suolo coperto con pacciamatura o pacciamatura “viva”</a:t>
            </a:r>
            <a:endParaRPr b="0" i="0" sz="29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In pendenza ▸ modellazione del suolo, copertura del suolo, piantare piante perenni</a:t>
            </a:r>
            <a:endParaRPr b="0" i="0" sz="29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900" u="none" cap="none" strike="noStrike">
                <a:solidFill>
                  <a:schemeClr val="dk1"/>
                </a:solidFill>
                <a:latin typeface="Barlow Condensed"/>
                <a:ea typeface="Barlow Condensed"/>
                <a:cs typeface="Barlow Condensed"/>
                <a:sym typeface="Barlow Condensed"/>
              </a:rPr>
              <a:t>Sulle vie d’acqua ▸ piante perenni, cespugli e alberi  (+ aggiustamenti tecnici)</a:t>
            </a:r>
            <a:endParaRPr b="0" i="0" sz="29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ff67d7ffa5_0_124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69" name="Google Shape;369;g2ff67d7ffa5_0_124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70" name="Google Shape;370;g2ff67d7ffa5_0_1249"/>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
        <p:nvSpPr>
          <p:cNvPr id="371" name="Google Shape;371;g2ff67d7ffa5_0_1249"/>
          <p:cNvSpPr txBox="1"/>
          <p:nvPr/>
        </p:nvSpPr>
        <p:spPr>
          <a:xfrm>
            <a:off x="7562850" y="62715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ff67d7ffa5_0_125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77" name="Google Shape;377;g2ff67d7ffa5_0_125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78" name="Google Shape;378;g2ff67d7ffa5_0_1255"/>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
        <p:nvSpPr>
          <p:cNvPr id="379" name="Google Shape;379;g2ff67d7ffa5_0_1255"/>
          <p:cNvSpPr txBox="1"/>
          <p:nvPr/>
        </p:nvSpPr>
        <p:spPr>
          <a:xfrm>
            <a:off x="7562850" y="62715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ff67d7ffa5_0_12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85" name="Google Shape;385;g2ff67d7ffa5_0_126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86" name="Google Shape;386;g2ff67d7ffa5_0_1261"/>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
        <p:nvSpPr>
          <p:cNvPr id="387" name="Google Shape;387;g2ff67d7ffa5_0_1261"/>
          <p:cNvSpPr txBox="1"/>
          <p:nvPr/>
        </p:nvSpPr>
        <p:spPr>
          <a:xfrm>
            <a:off x="7562850" y="62715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ff67d7ffa5_0_126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393" name="Google Shape;393;g2ff67d7ffa5_0_126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94" name="Google Shape;394;g2ff67d7ffa5_0_1267"/>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
        <p:nvSpPr>
          <p:cNvPr id="395" name="Google Shape;395;g2ff67d7ffa5_0_1267"/>
          <p:cNvSpPr txBox="1"/>
          <p:nvPr/>
        </p:nvSpPr>
        <p:spPr>
          <a:xfrm>
            <a:off x="7562850" y="62715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g30c54b234e0_1_148"/>
          <p:cNvPicPr preferRelativeResize="0"/>
          <p:nvPr/>
        </p:nvPicPr>
        <p:blipFill rotWithShape="1">
          <a:blip r:embed="rId3">
            <a:alphaModFix/>
          </a:blip>
          <a:srcRect b="0" l="0" r="0" t="0"/>
          <a:stretch/>
        </p:blipFill>
        <p:spPr>
          <a:xfrm>
            <a:off x="4289091" y="0"/>
            <a:ext cx="2368865" cy="1674869"/>
          </a:xfrm>
          <a:prstGeom prst="rect">
            <a:avLst/>
          </a:prstGeom>
          <a:noFill/>
          <a:ln>
            <a:noFill/>
          </a:ln>
        </p:spPr>
      </p:pic>
      <p:sp>
        <p:nvSpPr>
          <p:cNvPr id="401" name="Google Shape;401;g30c54b234e0_1_148"/>
          <p:cNvSpPr txBox="1"/>
          <p:nvPr/>
        </p:nvSpPr>
        <p:spPr>
          <a:xfrm>
            <a:off x="5801251" y="631975"/>
            <a:ext cx="38688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a:t>
            </a:r>
            <a:r>
              <a:rPr b="0" i="0" lang="pl-PL" sz="3100" u="none" cap="none" strike="noStrike">
                <a:solidFill>
                  <a:schemeClr val="dk1"/>
                </a:solidFill>
                <a:latin typeface="Barlow Semi Condensed Medium"/>
                <a:ea typeface="Barlow Semi Condensed Medium"/>
                <a:cs typeface="Barlow Semi Condensed Medium"/>
                <a:sym typeface="Barlow Semi Condensed Medium"/>
              </a:rPr>
              <a:t>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402" name="Google Shape;402;g30c54b234e0_1_148"/>
          <p:cNvSpPr txBox="1"/>
          <p:nvPr/>
        </p:nvSpPr>
        <p:spPr>
          <a:xfrm>
            <a:off x="506700" y="1209200"/>
            <a:ext cx="11543100" cy="3294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000" u="none" cap="none" strike="noStrike">
                <a:solidFill>
                  <a:schemeClr val="dk1"/>
                </a:solidFill>
                <a:latin typeface="Barlow Semi Condensed"/>
                <a:ea typeface="Barlow Semi Condensed"/>
                <a:cs typeface="Barlow Semi Condensed"/>
                <a:sym typeface="Barlow Semi Condensed"/>
              </a:rPr>
              <a:t>Fermentato! Reintrodurre funghi &amp; micro organismi</a:t>
            </a:r>
            <a:endParaRPr b="1" i="0" sz="3000" u="none" cap="none" strike="noStrike">
              <a:solidFill>
                <a:schemeClr val="dk1"/>
              </a:solidFill>
              <a:latin typeface="Barlow Semi Condensed"/>
              <a:ea typeface="Barlow Semi Condensed"/>
              <a:cs typeface="Barlow Semi Condensed"/>
              <a:sym typeface="Barlow Semi Condensed"/>
            </a:endParaRPr>
          </a:p>
          <a:p>
            <a:pPr indent="-406400" lvl="0" marL="457200" marR="0" rtl="0" algn="l">
              <a:lnSpc>
                <a:spcPct val="100000"/>
              </a:lnSpc>
              <a:spcBef>
                <a:spcPts val="0"/>
              </a:spcBef>
              <a:spcAft>
                <a:spcPts val="0"/>
              </a:spcAft>
              <a:buClr>
                <a:schemeClr val="dk1"/>
              </a:buClr>
              <a:buSzPts val="2800"/>
              <a:buFont typeface="Barlow Condensed"/>
              <a:buChar char="●"/>
            </a:pPr>
            <a:r>
              <a:rPr lang="pl-PL" sz="2800">
                <a:solidFill>
                  <a:schemeClr val="dk1"/>
                </a:solidFill>
                <a:latin typeface="Barlow Condensed"/>
                <a:ea typeface="Barlow Condensed"/>
                <a:cs typeface="Barlow Condensed"/>
                <a:sym typeface="Barlow Condensed"/>
              </a:rPr>
              <a:t>P</a:t>
            </a:r>
            <a:r>
              <a:rPr b="0" i="0" lang="pl-PL" sz="2800" u="none" cap="none" strike="noStrike">
                <a:solidFill>
                  <a:schemeClr val="dk1"/>
                </a:solidFill>
                <a:latin typeface="Barlow Condensed"/>
                <a:ea typeface="Barlow Condensed"/>
                <a:cs typeface="Barlow Condensed"/>
                <a:sym typeface="Barlow Condensed"/>
              </a:rPr>
              <a:t>reparare un liquido concentrato di microrganismi per riportare in vita </a:t>
            </a:r>
            <a:r>
              <a:rPr lang="pl-PL" sz="2800">
                <a:solidFill>
                  <a:schemeClr val="dk1"/>
                </a:solidFill>
                <a:latin typeface="Barlow Condensed"/>
                <a:ea typeface="Barlow Condensed"/>
                <a:cs typeface="Barlow Condensed"/>
                <a:sym typeface="Barlow Condensed"/>
              </a:rPr>
              <a:t>i</a:t>
            </a:r>
            <a:r>
              <a:rPr b="0" i="0" lang="pl-PL" sz="2800" u="none" cap="none" strike="noStrike">
                <a:solidFill>
                  <a:schemeClr val="dk1"/>
                </a:solidFill>
                <a:latin typeface="Barlow Condensed"/>
                <a:ea typeface="Barlow Condensed"/>
                <a:cs typeface="Barlow Condensed"/>
                <a:sym typeface="Barlow Condensed"/>
              </a:rPr>
              <a:t>l suolo!</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Materiale vegetale, compost e/o letame animale fermentato in acqua</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Gli escrementi dei vermi sono considerati particolarmente ricchi di microrganismi buoni</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Irrigare il suolo con il liquido concentrato</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Combinarlo con l’aggiunta di materiale organico nel terreno, in modo che i microrganismi abbiano un posto dove vivere. </a:t>
            </a:r>
            <a:endParaRPr b="0" i="0" sz="2800" u="none" cap="none" strike="noStrike">
              <a:solidFill>
                <a:schemeClr val="dk1"/>
              </a:solidFill>
              <a:latin typeface="Barlow Condensed"/>
              <a:ea typeface="Barlow Condensed"/>
              <a:cs typeface="Barlow Condensed"/>
              <a:sym typeface="Barlow Condensed"/>
            </a:endParaRPr>
          </a:p>
        </p:txBody>
      </p:sp>
      <p:sp>
        <p:nvSpPr>
          <p:cNvPr id="403" name="Google Shape;403;g30c54b234e0_1_148"/>
          <p:cNvSpPr txBox="1"/>
          <p:nvPr/>
        </p:nvSpPr>
        <p:spPr>
          <a:xfrm>
            <a:off x="470250" y="4503200"/>
            <a:ext cx="11616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Condensed"/>
                <a:ea typeface="Barlow Condensed"/>
                <a:cs typeface="Barlow Condensed"/>
                <a:sym typeface="Barlow Condensed"/>
              </a:rPr>
              <a:t>Quando?</a:t>
            </a:r>
            <a:endParaRPr b="1" i="0" sz="31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dk1"/>
                </a:solidFill>
                <a:latin typeface="Barlow Condensed"/>
                <a:ea typeface="Barlow Condensed"/>
                <a:cs typeface="Barlow Condensed"/>
                <a:sym typeface="Barlow Condensed"/>
              </a:rPr>
              <a:t>Se la pianta non cresce o cresce poco / o non c’è vita nel suolo / o sono stati usati fertilizzanti artificiali</a:t>
            </a:r>
            <a:endParaRPr b="0" i="0" sz="29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2ff67d7ffa5_0_12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09" name="Google Shape;409;g2ff67d7ffa5_0_12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10" name="Google Shape;410;g2ff67d7ffa5_0_1210"/>
          <p:cNvPicPr preferRelativeResize="0"/>
          <p:nvPr/>
        </p:nvPicPr>
        <p:blipFill rotWithShape="1">
          <a:blip r:embed="rId3">
            <a:alphaModFix/>
          </a:blip>
          <a:srcRect b="0" l="0" r="0" t="0"/>
          <a:stretch/>
        </p:blipFill>
        <p:spPr>
          <a:xfrm>
            <a:off x="-636501" y="0"/>
            <a:ext cx="12855394" cy="6858001"/>
          </a:xfrm>
          <a:prstGeom prst="rect">
            <a:avLst/>
          </a:prstGeom>
          <a:noFill/>
          <a:ln>
            <a:noFill/>
          </a:ln>
        </p:spPr>
      </p:pic>
      <p:sp>
        <p:nvSpPr>
          <p:cNvPr id="411" name="Google Shape;411;g2ff67d7ffa5_0_1210"/>
          <p:cNvSpPr txBox="1"/>
          <p:nvPr/>
        </p:nvSpPr>
        <p:spPr>
          <a:xfrm>
            <a:off x="8991600" y="6091825"/>
            <a:ext cx="3000000" cy="692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Unlocking Garden Success: Biodynamic Compost Tea and Dynamization Practice World Permaculture Association</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30c54b234e0_1_157"/>
          <p:cNvPicPr preferRelativeResize="0"/>
          <p:nvPr/>
        </p:nvPicPr>
        <p:blipFill rotWithShape="1">
          <a:blip r:embed="rId3">
            <a:alphaModFix/>
          </a:blip>
          <a:srcRect b="0" l="0" r="0" t="0"/>
          <a:stretch/>
        </p:blipFill>
        <p:spPr>
          <a:xfrm>
            <a:off x="4289091" y="0"/>
            <a:ext cx="2368865" cy="1674869"/>
          </a:xfrm>
          <a:prstGeom prst="rect">
            <a:avLst/>
          </a:prstGeom>
          <a:noFill/>
          <a:ln>
            <a:noFill/>
          </a:ln>
        </p:spPr>
      </p:pic>
      <p:sp>
        <p:nvSpPr>
          <p:cNvPr id="417" name="Google Shape;417;g30c54b234e0_1_157"/>
          <p:cNvSpPr txBox="1"/>
          <p:nvPr/>
        </p:nvSpPr>
        <p:spPr>
          <a:xfrm>
            <a:off x="5801251" y="631975"/>
            <a:ext cx="36690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0" i="0" lang="pl-PL" sz="3100" u="none" cap="none" strike="noStrike">
                <a:solidFill>
                  <a:schemeClr val="dk1"/>
                </a:solidFill>
                <a:latin typeface="Barlow Semi Condensed Medium"/>
                <a:ea typeface="Barlow Semi Condensed Medium"/>
                <a:cs typeface="Barlow Semi Condensed Medium"/>
                <a:sym typeface="Barlow Semi Condensed Medium"/>
              </a:rPr>
              <a:t>S</a:t>
            </a:r>
            <a:r>
              <a:rPr lang="pl-PL" sz="3100">
                <a:solidFill>
                  <a:schemeClr val="dk1"/>
                </a:solidFill>
                <a:latin typeface="Barlow Semi Condensed Medium"/>
                <a:ea typeface="Barlow Semi Condensed Medium"/>
                <a:cs typeface="Barlow Semi Condensed Medium"/>
                <a:sym typeface="Barlow Semi Condensed Medium"/>
              </a:rPr>
              <a:t>upereroe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418" name="Google Shape;418;g30c54b234e0_1_157"/>
          <p:cNvSpPr txBox="1"/>
          <p:nvPr/>
        </p:nvSpPr>
        <p:spPr>
          <a:xfrm>
            <a:off x="475767" y="1531450"/>
            <a:ext cx="11119200" cy="342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300" u="none" cap="none" strike="noStrike">
                <a:solidFill>
                  <a:schemeClr val="dk1"/>
                </a:solidFill>
                <a:latin typeface="Barlow Semi Condensed"/>
                <a:ea typeface="Barlow Semi Condensed"/>
                <a:cs typeface="Barlow Semi Condensed"/>
                <a:sym typeface="Barlow Semi Condensed"/>
              </a:rPr>
              <a:t>Scarti vegetali, colture coprenti, leguminose</a:t>
            </a:r>
            <a:endParaRPr b="1" i="0" sz="3300" u="none" cap="none" strike="noStrike">
              <a:solidFill>
                <a:schemeClr val="dk1"/>
              </a:solidFill>
              <a:latin typeface="Barlow Semi Condensed"/>
              <a:ea typeface="Barlow Semi Condensed"/>
              <a:cs typeface="Barlow Semi Condensed"/>
              <a:sym typeface="Barlow Semi Condensed"/>
            </a:endParaRPr>
          </a:p>
          <a:p>
            <a:pPr indent="-368300" lvl="0" marL="457200" rtl="0" algn="l">
              <a:lnSpc>
                <a:spcPct val="115000"/>
              </a:lnSpc>
              <a:spcBef>
                <a:spcPts val="0"/>
              </a:spcBef>
              <a:spcAft>
                <a:spcPts val="0"/>
              </a:spcAft>
              <a:buClr>
                <a:srgbClr val="111827"/>
              </a:buClr>
              <a:buSzPts val="2200"/>
              <a:buFont typeface="Barlow Semi Condensed"/>
              <a:buChar char="●"/>
            </a:pPr>
            <a:r>
              <a:rPr lang="pl-PL" sz="2200">
                <a:solidFill>
                  <a:srgbClr val="111827"/>
                </a:solidFill>
                <a:latin typeface="Barlow Semi Condensed"/>
                <a:ea typeface="Barlow Semi Condensed"/>
                <a:cs typeface="Barlow Semi Condensed"/>
                <a:sym typeface="Barlow Semi Condensed"/>
              </a:rPr>
              <a:t>Semina di piante benefiche coprenti che miglioreranno la struttura del suolo e/o aumenteranno i nutrienti disponibili. </a:t>
            </a:r>
            <a:endParaRPr sz="2200">
              <a:solidFill>
                <a:srgbClr val="111827"/>
              </a:solidFill>
              <a:latin typeface="Barlow Semi Condensed"/>
              <a:ea typeface="Barlow Semi Condensed"/>
              <a:cs typeface="Barlow Semi Condensed"/>
              <a:sym typeface="Barlow Semi Condensed"/>
            </a:endParaRPr>
          </a:p>
          <a:p>
            <a:pPr indent="-368300" lvl="0" marL="457200" rtl="0" algn="l">
              <a:lnSpc>
                <a:spcPct val="115000"/>
              </a:lnSpc>
              <a:spcBef>
                <a:spcPts val="0"/>
              </a:spcBef>
              <a:spcAft>
                <a:spcPts val="0"/>
              </a:spcAft>
              <a:buClr>
                <a:srgbClr val="111827"/>
              </a:buClr>
              <a:buSzPts val="2200"/>
              <a:buFont typeface="Barlow Semi Condensed"/>
              <a:buChar char="●"/>
            </a:pPr>
            <a:r>
              <a:rPr lang="pl-PL" sz="2200">
                <a:solidFill>
                  <a:srgbClr val="111827"/>
                </a:solidFill>
                <a:latin typeface="Barlow Semi Condensed"/>
                <a:ea typeface="Barlow Semi Condensed"/>
                <a:cs typeface="Barlow Semi Condensed"/>
                <a:sym typeface="Barlow Semi Condensed"/>
              </a:rPr>
              <a:t>Il concime verde verrà solitamente tagliato e lasciato in superficie, in un periodo in cui il terreno è “a riposo” e non coltivato. </a:t>
            </a:r>
            <a:endParaRPr sz="2200">
              <a:solidFill>
                <a:srgbClr val="111827"/>
              </a:solidFill>
              <a:latin typeface="Barlow Semi Condensed"/>
              <a:ea typeface="Barlow Semi Condensed"/>
              <a:cs typeface="Barlow Semi Condensed"/>
              <a:sym typeface="Barlow Semi Condensed"/>
            </a:endParaRPr>
          </a:p>
          <a:p>
            <a:pPr indent="-368300" lvl="0" marL="457200" rtl="0" algn="l">
              <a:lnSpc>
                <a:spcPct val="115000"/>
              </a:lnSpc>
              <a:spcBef>
                <a:spcPts val="0"/>
              </a:spcBef>
              <a:spcAft>
                <a:spcPts val="0"/>
              </a:spcAft>
              <a:buClr>
                <a:srgbClr val="111827"/>
              </a:buClr>
              <a:buSzPts val="2200"/>
              <a:buFont typeface="Barlow Semi Condensed"/>
              <a:buChar char="●"/>
            </a:pPr>
            <a:r>
              <a:rPr lang="pl-PL" sz="2200">
                <a:solidFill>
                  <a:srgbClr val="111827"/>
                </a:solidFill>
                <a:latin typeface="Barlow Semi Condensed"/>
                <a:ea typeface="Barlow Semi Condensed"/>
                <a:cs typeface="Barlow Semi Condensed"/>
                <a:sym typeface="Barlow Semi Condensed"/>
              </a:rPr>
              <a:t>Le colture coprenti possono crescere sotto altre colture che verranno raccolte </a:t>
            </a:r>
            <a:endParaRPr sz="2200">
              <a:solidFill>
                <a:srgbClr val="111827"/>
              </a:solidFill>
              <a:latin typeface="Barlow Semi Condensed"/>
              <a:ea typeface="Barlow Semi Condensed"/>
              <a:cs typeface="Barlow Semi Condensed"/>
              <a:sym typeface="Barlow Semi Condensed"/>
            </a:endParaRPr>
          </a:p>
          <a:p>
            <a:pPr indent="-368300" lvl="0" marL="457200" rtl="0" algn="l">
              <a:lnSpc>
                <a:spcPct val="115000"/>
              </a:lnSpc>
              <a:spcBef>
                <a:spcPts val="0"/>
              </a:spcBef>
              <a:spcAft>
                <a:spcPts val="0"/>
              </a:spcAft>
              <a:buClr>
                <a:srgbClr val="111827"/>
              </a:buClr>
              <a:buSzPts val="2200"/>
              <a:buFont typeface="Barlow Semi Condensed"/>
              <a:buChar char="●"/>
            </a:pPr>
            <a:r>
              <a:rPr lang="pl-PL" sz="2200">
                <a:solidFill>
                  <a:srgbClr val="111827"/>
                </a:solidFill>
                <a:latin typeface="Barlow Semi Condensed"/>
                <a:ea typeface="Barlow Semi Condensed"/>
                <a:cs typeface="Barlow Semi Condensed"/>
                <a:sym typeface="Barlow Semi Condensed"/>
              </a:rPr>
              <a:t>I legumi sono popolari sia per la funzione di concimazione verde che per le colture coprenti: legano l'azoto</a:t>
            </a:r>
            <a:endParaRPr b="1" sz="3300">
              <a:solidFill>
                <a:schemeClr val="dk1"/>
              </a:solidFill>
              <a:latin typeface="Barlow Semi Condensed"/>
              <a:ea typeface="Barlow Semi Condensed"/>
              <a:cs typeface="Barlow Semi Condensed"/>
              <a:sym typeface="Barlow Semi Condensed"/>
            </a:endParaRPr>
          </a:p>
        </p:txBody>
      </p:sp>
      <p:sp>
        <p:nvSpPr>
          <p:cNvPr id="419" name="Google Shape;419;g30c54b234e0_1_157"/>
          <p:cNvSpPr txBox="1"/>
          <p:nvPr/>
        </p:nvSpPr>
        <p:spPr>
          <a:xfrm>
            <a:off x="446075" y="4876500"/>
            <a:ext cx="111786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700" u="none" cap="none" strike="noStrike">
                <a:solidFill>
                  <a:schemeClr val="dk1"/>
                </a:solidFill>
                <a:latin typeface="Barlow Semi Condensed"/>
                <a:ea typeface="Barlow Semi Condensed"/>
                <a:cs typeface="Barlow Semi Condensed"/>
                <a:sym typeface="Barlow Semi Condensed"/>
              </a:rPr>
              <a:t>Quando?</a:t>
            </a:r>
            <a:endParaRPr b="1" i="0" sz="27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700" u="none" cap="none" strike="noStrike">
                <a:solidFill>
                  <a:schemeClr val="dk1"/>
                </a:solidFill>
                <a:latin typeface="Barlow Condensed"/>
                <a:ea typeface="Barlow Condensed"/>
                <a:cs typeface="Barlow Condensed"/>
                <a:sym typeface="Barlow Condensed"/>
              </a:rPr>
              <a:t>Erosione da vento, ampie superfici con suolo impoverito, suolo compattato </a:t>
            </a:r>
            <a:endParaRPr b="0" i="0" sz="27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ff67d7ffa5_0_119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25" name="Google Shape;425;g2ff67d7ffa5_0_119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26" name="Google Shape;426;g2ff67d7ffa5_0_1197"/>
          <p:cNvPicPr preferRelativeResize="0"/>
          <p:nvPr/>
        </p:nvPicPr>
        <p:blipFill rotWithShape="1">
          <a:blip r:embed="rId3">
            <a:alphaModFix/>
          </a:blip>
          <a:srcRect b="0" l="0" r="0" t="0"/>
          <a:stretch/>
        </p:blipFill>
        <p:spPr>
          <a:xfrm>
            <a:off x="0" y="-510059"/>
            <a:ext cx="12192000" cy="7368058"/>
          </a:xfrm>
          <a:prstGeom prst="rect">
            <a:avLst/>
          </a:prstGeom>
          <a:noFill/>
          <a:ln>
            <a:noFill/>
          </a:ln>
        </p:spPr>
      </p:pic>
      <p:sp>
        <p:nvSpPr>
          <p:cNvPr id="427" name="Google Shape;427;g2ff67d7ffa5_0_1197"/>
          <p:cNvSpPr txBox="1"/>
          <p:nvPr/>
        </p:nvSpPr>
        <p:spPr>
          <a:xfrm>
            <a:off x="9192000" y="6400800"/>
            <a:ext cx="3000000" cy="3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
              <a:buFont typeface="Arial"/>
              <a:buNone/>
            </a:pPr>
            <a:r>
              <a:rPr b="0" i="0" lang="pl-PL" sz="1250" u="none" cap="none" strike="noStrike">
                <a:solidFill>
                  <a:schemeClr val="lt1"/>
                </a:solidFill>
                <a:latin typeface="Arial"/>
                <a:ea typeface="Arial"/>
                <a:cs typeface="Arial"/>
                <a:sym typeface="Arial"/>
              </a:rPr>
              <a:t>Photo: Karen Robinson/The Observer</a:t>
            </a:r>
            <a:endParaRPr b="0" i="0" sz="1600" u="none" cap="none" strike="noStrike">
              <a:solidFill>
                <a:schemeClr val="lt1"/>
              </a:solidFill>
              <a:latin typeface="Arial"/>
              <a:ea typeface="Arial"/>
              <a:cs typeface="Arial"/>
              <a:sym typeface="Arial"/>
            </a:endParaRPr>
          </a:p>
        </p:txBody>
      </p:sp>
      <p:sp>
        <p:nvSpPr>
          <p:cNvPr id="428" name="Google Shape;428;g2ff67d7ffa5_0_1197"/>
          <p:cNvSpPr txBox="1"/>
          <p:nvPr/>
        </p:nvSpPr>
        <p:spPr>
          <a:xfrm>
            <a:off x="7604750" y="5946900"/>
            <a:ext cx="4438800" cy="453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750"/>
              <a:buFont typeface="Arial"/>
              <a:buNone/>
            </a:pPr>
            <a:r>
              <a:rPr b="0" i="0" lang="pl-PL" sz="1750" u="none" cap="none" strike="noStrike">
                <a:solidFill>
                  <a:schemeClr val="lt1"/>
                </a:solidFill>
                <a:latin typeface="Arial"/>
                <a:ea typeface="Arial"/>
                <a:cs typeface="Arial"/>
                <a:sym typeface="Arial"/>
              </a:rPr>
              <a:t>Agricoltrice rigenerativa Marina O'Connell</a:t>
            </a:r>
            <a:endParaRPr b="0" i="0" sz="21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g30c54b234e0_1_12"/>
          <p:cNvSpPr txBox="1"/>
          <p:nvPr/>
        </p:nvSpPr>
        <p:spPr>
          <a:xfrm>
            <a:off x="254725" y="567010"/>
            <a:ext cx="10515600" cy="1008300"/>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l">
              <a:lnSpc>
                <a:spcPct val="90000"/>
              </a:lnSpc>
              <a:spcBef>
                <a:spcPts val="0"/>
              </a:spcBef>
              <a:spcAft>
                <a:spcPts val="0"/>
              </a:spcAft>
              <a:buNone/>
            </a:pPr>
            <a:br>
              <a:rPr lang="pl-PL" sz="4400">
                <a:solidFill>
                  <a:srgbClr val="000000"/>
                </a:solidFill>
                <a:latin typeface="Calibri"/>
                <a:ea typeface="Calibri"/>
                <a:cs typeface="Calibri"/>
                <a:sym typeface="Calibri"/>
              </a:rPr>
            </a:br>
            <a:r>
              <a:rPr b="1" lang="pl-PL" sz="4400">
                <a:solidFill>
                  <a:srgbClr val="000000"/>
                </a:solidFill>
                <a:latin typeface="Calibri"/>
                <a:ea typeface="Calibri"/>
                <a:cs typeface="Calibri"/>
                <a:sym typeface="Calibri"/>
              </a:rPr>
              <a:t>O</a:t>
            </a:r>
            <a:r>
              <a:rPr b="1" lang="pl-PL" sz="4400">
                <a:latin typeface="Calibri"/>
                <a:ea typeface="Calibri"/>
                <a:cs typeface="Calibri"/>
                <a:sym typeface="Calibri"/>
              </a:rPr>
              <a:t>biettivi didattici del modulo</a:t>
            </a:r>
            <a:r>
              <a:rPr b="1" lang="pl-PL" sz="4400">
                <a:solidFill>
                  <a:srgbClr val="000000"/>
                </a:solidFill>
                <a:latin typeface="Calibri"/>
                <a:ea typeface="Calibri"/>
                <a:cs typeface="Calibri"/>
                <a:sym typeface="Calibri"/>
              </a:rPr>
              <a:t>:</a:t>
            </a:r>
            <a:br>
              <a:rPr b="1" lang="pl-PL" sz="4400">
                <a:solidFill>
                  <a:srgbClr val="000000"/>
                </a:solidFill>
                <a:latin typeface="Calibri"/>
                <a:ea typeface="Calibri"/>
                <a:cs typeface="Calibri"/>
                <a:sym typeface="Calibri"/>
              </a:rPr>
            </a:br>
            <a:endParaRPr sz="4400">
              <a:solidFill>
                <a:srgbClr val="000000"/>
              </a:solidFill>
              <a:latin typeface="Calibri"/>
              <a:ea typeface="Calibri"/>
              <a:cs typeface="Calibri"/>
              <a:sym typeface="Calibri"/>
            </a:endParaRPr>
          </a:p>
        </p:txBody>
      </p:sp>
      <p:sp>
        <p:nvSpPr>
          <p:cNvPr id="149" name="Google Shape;149;g30c54b234e0_1_12"/>
          <p:cNvSpPr txBox="1"/>
          <p:nvPr/>
        </p:nvSpPr>
        <p:spPr>
          <a:xfrm>
            <a:off x="374468" y="4491626"/>
            <a:ext cx="10515600" cy="692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Calibri"/>
              <a:buNone/>
            </a:pPr>
            <a:r>
              <a:rPr b="1" lang="pl-PL" sz="3000">
                <a:latin typeface="Calibri"/>
                <a:ea typeface="Calibri"/>
                <a:cs typeface="Calibri"/>
                <a:sym typeface="Calibri"/>
              </a:rPr>
              <a:t>Metodi didattici</a:t>
            </a:r>
            <a:r>
              <a:rPr b="1" i="0" lang="pl-PL" sz="30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50" name="Google Shape;150;g30c54b234e0_1_12"/>
          <p:cNvSpPr txBox="1"/>
          <p:nvPr/>
        </p:nvSpPr>
        <p:spPr>
          <a:xfrm>
            <a:off x="374468" y="5184025"/>
            <a:ext cx="10515600" cy="1008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Calibri"/>
              <a:buNone/>
            </a:pPr>
            <a:r>
              <a:rPr b="1" i="0" lang="pl-PL" sz="2800" u="none" cap="none" strike="noStrike">
                <a:solidFill>
                  <a:srgbClr val="000000"/>
                </a:solidFill>
                <a:latin typeface="Calibri"/>
                <a:ea typeface="Calibri"/>
                <a:cs typeface="Calibri"/>
                <a:sym typeface="Calibri"/>
              </a:rPr>
              <a:t>Durat</a:t>
            </a:r>
            <a:r>
              <a:rPr b="1" lang="pl-PL" sz="2800">
                <a:latin typeface="Calibri"/>
                <a:ea typeface="Calibri"/>
                <a:cs typeface="Calibri"/>
                <a:sym typeface="Calibri"/>
              </a:rPr>
              <a:t>a</a:t>
            </a:r>
            <a:r>
              <a:rPr b="1" i="0" lang="pl-PL" sz="2800" u="none" cap="none" strike="noStrike">
                <a:solidFill>
                  <a:srgbClr val="000000"/>
                </a:solidFill>
                <a:latin typeface="Calibri"/>
                <a:ea typeface="Calibri"/>
                <a:cs typeface="Calibri"/>
                <a:sym typeface="Calibri"/>
              </a:rPr>
              <a:t>: </a:t>
            </a:r>
            <a:r>
              <a:rPr b="0" i="0" lang="pl-PL" sz="2800" u="none" cap="none" strike="noStrike">
                <a:solidFill>
                  <a:srgbClr val="000000"/>
                </a:solidFill>
                <a:latin typeface="Calibri"/>
                <a:ea typeface="Calibri"/>
                <a:cs typeface="Calibri"/>
                <a:sym typeface="Calibri"/>
              </a:rPr>
              <a:t>X </a:t>
            </a:r>
            <a:r>
              <a:rPr lang="pl-PL" sz="2800">
                <a:latin typeface="Calibri"/>
                <a:ea typeface="Calibri"/>
                <a:cs typeface="Calibri"/>
                <a:sym typeface="Calibri"/>
              </a:rPr>
              <a:t>ore</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g2ff67d7ffa5_0_686"/>
          <p:cNvPicPr preferRelativeResize="0"/>
          <p:nvPr/>
        </p:nvPicPr>
        <p:blipFill rotWithShape="1">
          <a:blip r:embed="rId3">
            <a:alphaModFix/>
          </a:blip>
          <a:srcRect b="0" l="0" r="0" t="0"/>
          <a:stretch/>
        </p:blipFill>
        <p:spPr>
          <a:xfrm>
            <a:off x="4312141" y="0"/>
            <a:ext cx="2368865" cy="1674869"/>
          </a:xfrm>
          <a:prstGeom prst="rect">
            <a:avLst/>
          </a:prstGeom>
          <a:noFill/>
          <a:ln>
            <a:noFill/>
          </a:ln>
        </p:spPr>
      </p:pic>
      <p:sp>
        <p:nvSpPr>
          <p:cNvPr id="434" name="Google Shape;434;g2ff67d7ffa5_0_686"/>
          <p:cNvSpPr txBox="1"/>
          <p:nvPr/>
        </p:nvSpPr>
        <p:spPr>
          <a:xfrm>
            <a:off x="5801251" y="631975"/>
            <a:ext cx="34767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lang="pl-PL" sz="3100">
                <a:solidFill>
                  <a:schemeClr val="dk1"/>
                </a:solidFill>
                <a:latin typeface="Barlow Semi Condensed Medium"/>
                <a:ea typeface="Barlow Semi Condensed Medium"/>
                <a:cs typeface="Barlow Semi Condensed Medium"/>
                <a:sym typeface="Barlow Semi Condensed Medium"/>
              </a:rPr>
              <a:t>Supere</a:t>
            </a:r>
            <a:r>
              <a:rPr b="0" i="0" lang="pl-PL" sz="3100" u="none" cap="none" strike="noStrike">
                <a:solidFill>
                  <a:schemeClr val="dk1"/>
                </a:solidFill>
                <a:latin typeface="Barlow Semi Condensed Medium"/>
                <a:ea typeface="Barlow Semi Condensed Medium"/>
                <a:cs typeface="Barlow Semi Condensed Medium"/>
                <a:sym typeface="Barlow Semi Condensed Medium"/>
              </a:rPr>
              <a:t>roe del suolo</a:t>
            </a:r>
            <a:endParaRPr b="0" i="0" sz="31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435" name="Google Shape;435;g2ff67d7ffa5_0_686"/>
          <p:cNvSpPr txBox="1"/>
          <p:nvPr/>
        </p:nvSpPr>
        <p:spPr>
          <a:xfrm>
            <a:off x="382800" y="1355263"/>
            <a:ext cx="11426400" cy="3401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Cure intensive e riposo</a:t>
            </a:r>
            <a:endParaRPr b="0" i="0" sz="3100" u="none" cap="none" strike="noStrike">
              <a:solidFill>
                <a:schemeClr val="dk1"/>
              </a:solidFill>
              <a:latin typeface="Barlow Semi Condensed SemiBold"/>
              <a:ea typeface="Barlow Semi Condensed SemiBold"/>
              <a:cs typeface="Barlow Semi Condensed SemiBold"/>
              <a:sym typeface="Barlow Semi Condensed SemiBold"/>
            </a:endParaRPr>
          </a:p>
          <a:p>
            <a:pPr indent="-412750" lvl="0" marL="457200" marR="0" rtl="0" algn="l">
              <a:lnSpc>
                <a:spcPct val="100000"/>
              </a:lnSpc>
              <a:spcBef>
                <a:spcPts val="0"/>
              </a:spcBef>
              <a:spcAft>
                <a:spcPts val="0"/>
              </a:spcAft>
              <a:buClr>
                <a:schemeClr val="dk1"/>
              </a:buClr>
              <a:buSzPts val="2900"/>
              <a:buFont typeface="Barlow Condensed"/>
              <a:buChar char="●"/>
            </a:pPr>
            <a:r>
              <a:rPr b="0" i="0" lang="pl-PL" sz="2900" u="none" cap="none" strike="noStrike">
                <a:solidFill>
                  <a:schemeClr val="dk1"/>
                </a:solidFill>
                <a:latin typeface="Barlow Condensed"/>
                <a:ea typeface="Barlow Condensed"/>
                <a:cs typeface="Barlow Condensed"/>
                <a:sym typeface="Barlow Condensed"/>
              </a:rPr>
              <a:t>Alcuni anni di lavoro per riabilitare il suolo poi eseguire prove, prima dell’uso agricolo.</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lang="pl-PL" sz="2900">
                <a:solidFill>
                  <a:schemeClr val="dk1"/>
                </a:solidFill>
                <a:latin typeface="Barlow Condensed"/>
                <a:ea typeface="Barlow Condensed"/>
                <a:cs typeface="Barlow Condensed"/>
                <a:sym typeface="Barlow Condensed"/>
              </a:rPr>
              <a:t>C</a:t>
            </a:r>
            <a:r>
              <a:rPr b="0" i="0" lang="pl-PL" sz="2900" u="none" cap="none" strike="noStrike">
                <a:solidFill>
                  <a:schemeClr val="dk1"/>
                </a:solidFill>
                <a:latin typeface="Barlow Condensed"/>
                <a:ea typeface="Barlow Condensed"/>
                <a:cs typeface="Barlow Condensed"/>
                <a:sym typeface="Barlow Condensed"/>
              </a:rPr>
              <a:t>oncime verde a radici profonde e aggiunta di molto materiale organico</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lang="pl-PL" sz="2900">
                <a:solidFill>
                  <a:schemeClr val="dk1"/>
                </a:solidFill>
                <a:latin typeface="Barlow Condensed"/>
                <a:ea typeface="Barlow Condensed"/>
                <a:cs typeface="Barlow Condensed"/>
                <a:sym typeface="Barlow Condensed"/>
              </a:rPr>
              <a:t>I</a:t>
            </a:r>
            <a:r>
              <a:rPr b="0" i="0" lang="pl-PL" sz="2900" u="none" cap="none" strike="noStrike">
                <a:solidFill>
                  <a:schemeClr val="dk1"/>
                </a:solidFill>
                <a:latin typeface="Barlow Condensed"/>
                <a:ea typeface="Barlow Condensed"/>
                <a:cs typeface="Barlow Condensed"/>
                <a:sym typeface="Barlow Condensed"/>
              </a:rPr>
              <a:t>noculare il terreno con funghi, batteri e altri microrganismi  </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lang="pl-PL" sz="2900">
                <a:solidFill>
                  <a:schemeClr val="dk1"/>
                </a:solidFill>
                <a:latin typeface="Barlow Condensed"/>
                <a:ea typeface="Barlow Condensed"/>
                <a:cs typeface="Barlow Condensed"/>
                <a:sym typeface="Barlow Condensed"/>
              </a:rPr>
              <a:t>C</a:t>
            </a:r>
            <a:r>
              <a:rPr b="0" i="0" lang="pl-PL" sz="2900" u="none" cap="none" strike="noStrike">
                <a:solidFill>
                  <a:schemeClr val="dk1"/>
                </a:solidFill>
                <a:latin typeface="Barlow Condensed"/>
                <a:ea typeface="Barlow Condensed"/>
                <a:cs typeface="Barlow Condensed"/>
                <a:sym typeface="Barlow Condensed"/>
              </a:rPr>
              <a:t>ombina</a:t>
            </a:r>
            <a:r>
              <a:rPr lang="pl-PL" sz="2900">
                <a:solidFill>
                  <a:schemeClr val="dk1"/>
                </a:solidFill>
                <a:latin typeface="Barlow Condensed"/>
                <a:ea typeface="Barlow Condensed"/>
                <a:cs typeface="Barlow Condensed"/>
                <a:sym typeface="Barlow Condensed"/>
              </a:rPr>
              <a:t>re</a:t>
            </a:r>
            <a:r>
              <a:rPr b="0" i="0" lang="pl-PL" sz="2900" u="none" cap="none" strike="noStrike">
                <a:solidFill>
                  <a:schemeClr val="dk1"/>
                </a:solidFill>
                <a:latin typeface="Barlow Condensed"/>
                <a:ea typeface="Barlow Condensed"/>
                <a:cs typeface="Barlow Condensed"/>
                <a:sym typeface="Barlow Condensed"/>
              </a:rPr>
              <a:t> con la modellazione del terreno per trattenere l’acqua o lavorazione keyline </a:t>
            </a:r>
            <a:endParaRPr b="0" i="0" sz="2900" u="none" cap="none" strike="noStrike">
              <a:solidFill>
                <a:schemeClr val="dk1"/>
              </a:solidFill>
              <a:latin typeface="Barlow Condensed"/>
              <a:ea typeface="Barlow Condensed"/>
              <a:cs typeface="Barlow Condensed"/>
              <a:sym typeface="Barlow Condensed"/>
            </a:endParaRPr>
          </a:p>
          <a:p>
            <a:pPr indent="-412750" lvl="0" marL="457200" marR="0" rtl="0" algn="l">
              <a:lnSpc>
                <a:spcPct val="100000"/>
              </a:lnSpc>
              <a:spcBef>
                <a:spcPts val="0"/>
              </a:spcBef>
              <a:spcAft>
                <a:spcPts val="0"/>
              </a:spcAft>
              <a:buClr>
                <a:schemeClr val="dk1"/>
              </a:buClr>
              <a:buSzPts val="2900"/>
              <a:buFont typeface="Barlow Condensed"/>
              <a:buChar char="●"/>
            </a:pPr>
            <a:r>
              <a:rPr lang="pl-PL" sz="2900">
                <a:solidFill>
                  <a:schemeClr val="dk1"/>
                </a:solidFill>
                <a:latin typeface="Barlow Condensed"/>
                <a:ea typeface="Barlow Condensed"/>
                <a:cs typeface="Barlow Condensed"/>
                <a:sym typeface="Barlow Condensed"/>
              </a:rPr>
              <a:t>P</a:t>
            </a:r>
            <a:r>
              <a:rPr b="0" i="0" lang="pl-PL" sz="2900" u="none" cap="none" strike="noStrike">
                <a:solidFill>
                  <a:schemeClr val="dk1"/>
                </a:solidFill>
                <a:latin typeface="Barlow Condensed"/>
                <a:ea typeface="Barlow Condensed"/>
                <a:cs typeface="Barlow Condensed"/>
                <a:sym typeface="Barlow Condensed"/>
              </a:rPr>
              <a:t>iantare alberi</a:t>
            </a:r>
            <a:endParaRPr b="1" i="0" sz="3100" u="none" cap="none" strike="noStrike">
              <a:solidFill>
                <a:schemeClr val="dk1"/>
              </a:solidFill>
              <a:latin typeface="Barlow Semi Condensed"/>
              <a:ea typeface="Barlow Semi Condensed"/>
              <a:cs typeface="Barlow Semi Condensed"/>
              <a:sym typeface="Barlow Semi Condensed"/>
            </a:endParaRPr>
          </a:p>
        </p:txBody>
      </p:sp>
      <p:sp>
        <p:nvSpPr>
          <p:cNvPr id="436" name="Google Shape;436;g2ff67d7ffa5_0_686"/>
          <p:cNvSpPr txBox="1"/>
          <p:nvPr/>
        </p:nvSpPr>
        <p:spPr>
          <a:xfrm>
            <a:off x="438375" y="4617400"/>
            <a:ext cx="11178600" cy="162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3100" u="none" cap="none" strike="noStrike">
                <a:solidFill>
                  <a:schemeClr val="dk1"/>
                </a:solidFill>
                <a:latin typeface="Barlow Semi Condensed"/>
                <a:ea typeface="Barlow Semi Condensed"/>
                <a:cs typeface="Barlow Semi Condensed"/>
                <a:sym typeface="Barlow Semi Condensed"/>
              </a:rPr>
              <a:t>Quando?</a:t>
            </a:r>
            <a:endParaRPr b="1" i="0" sz="31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15000"/>
              </a:lnSpc>
              <a:spcBef>
                <a:spcPts val="0"/>
              </a:spcBef>
              <a:spcAft>
                <a:spcPts val="0"/>
              </a:spcAft>
              <a:buClr>
                <a:srgbClr val="000000"/>
              </a:buClr>
              <a:buSzPts val="2900"/>
              <a:buFont typeface="Arial"/>
              <a:buNone/>
            </a:pPr>
            <a:r>
              <a:rPr b="0" i="0" lang="pl-PL" sz="2900" u="none" cap="none" strike="noStrike">
                <a:solidFill>
                  <a:schemeClr val="dk1"/>
                </a:solidFill>
                <a:latin typeface="Barlow Condensed"/>
                <a:ea typeface="Barlow Condensed"/>
                <a:cs typeface="Barlow Condensed"/>
                <a:sym typeface="Barlow Condensed"/>
              </a:rPr>
              <a:t>Dopo danni estesi sotto forma di monocolture intensive con sostanze chimiche e persino biocidi (pesticidi, fungicidi, erbicidi) che avvelenano la vita del suolo</a:t>
            </a:r>
            <a:endParaRPr b="0" i="0" sz="31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0c54b234e0_1_167"/>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Materiali aggiuntivi e</a:t>
            </a:r>
            <a:endParaRPr b="1" cap="small"/>
          </a:p>
          <a:p>
            <a:pPr indent="0" lvl="0" marL="0" rtl="0" algn="ctr">
              <a:lnSpc>
                <a:spcPct val="90000"/>
              </a:lnSpc>
              <a:spcBef>
                <a:spcPts val="0"/>
              </a:spcBef>
              <a:spcAft>
                <a:spcPts val="0"/>
              </a:spcAft>
              <a:buClr>
                <a:schemeClr val="dk1"/>
              </a:buClr>
              <a:buSzPts val="6000"/>
              <a:buFont typeface="Calibri"/>
              <a:buNone/>
            </a:pPr>
            <a:r>
              <a:rPr b="1" lang="pl-PL" cap="small"/>
              <a:t>fonti di informazione</a:t>
            </a:r>
            <a:endParaRPr b="1" cap="small"/>
          </a:p>
        </p:txBody>
      </p:sp>
      <p:sp>
        <p:nvSpPr>
          <p:cNvPr id="442" name="Google Shape;442;g30c54b234e0_1_16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30ceaada064_0_5"/>
          <p:cNvPicPr preferRelativeResize="0"/>
          <p:nvPr/>
        </p:nvPicPr>
        <p:blipFill rotWithShape="1">
          <a:blip r:embed="rId3">
            <a:alphaModFix/>
          </a:blip>
          <a:srcRect b="0" l="0" r="0" t="0"/>
          <a:stretch/>
        </p:blipFill>
        <p:spPr>
          <a:xfrm>
            <a:off x="564600" y="2113450"/>
            <a:ext cx="1457100" cy="1457100"/>
          </a:xfrm>
          <a:prstGeom prst="rect">
            <a:avLst/>
          </a:prstGeom>
          <a:noFill/>
          <a:ln>
            <a:noFill/>
          </a:ln>
        </p:spPr>
      </p:pic>
      <p:sp>
        <p:nvSpPr>
          <p:cNvPr id="448" name="Google Shape;448;g30ceaada064_0_5"/>
          <p:cNvSpPr txBox="1"/>
          <p:nvPr/>
        </p:nvSpPr>
        <p:spPr>
          <a:xfrm>
            <a:off x="387900" y="3658125"/>
            <a:ext cx="32319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pl-PL" sz="1800" u="sng" cap="none" strike="noStrike">
                <a:solidFill>
                  <a:schemeClr val="hlink"/>
                </a:solidFill>
                <a:latin typeface="Arial"/>
                <a:ea typeface="Arial"/>
                <a:cs typeface="Arial"/>
                <a:sym typeface="Arial"/>
                <a:hlinkClick r:id="rId4"/>
              </a:rPr>
              <a:t>Who Feeds The Plants? Microbes! · Frontiers for Young Minds</a:t>
            </a:r>
            <a:endParaRPr b="0" i="0" sz="1800" u="none" cap="none" strike="noStrike">
              <a:solidFill>
                <a:srgbClr val="000000"/>
              </a:solidFill>
              <a:latin typeface="Arial"/>
              <a:ea typeface="Arial"/>
              <a:cs typeface="Arial"/>
              <a:sym typeface="Arial"/>
            </a:endParaRPr>
          </a:p>
        </p:txBody>
      </p:sp>
      <p:pic>
        <p:nvPicPr>
          <p:cNvPr id="449" name="Google Shape;449;g30ceaada064_0_5"/>
          <p:cNvPicPr preferRelativeResize="0"/>
          <p:nvPr/>
        </p:nvPicPr>
        <p:blipFill rotWithShape="1">
          <a:blip r:embed="rId5">
            <a:alphaModFix/>
          </a:blip>
          <a:srcRect b="0" l="0" r="0" t="0"/>
          <a:stretch/>
        </p:blipFill>
        <p:spPr>
          <a:xfrm>
            <a:off x="5598875" y="1072100"/>
            <a:ext cx="2498449" cy="2498449"/>
          </a:xfrm>
          <a:prstGeom prst="rect">
            <a:avLst/>
          </a:prstGeom>
          <a:noFill/>
          <a:ln>
            <a:noFill/>
          </a:ln>
        </p:spPr>
      </p:pic>
      <p:sp>
        <p:nvSpPr>
          <p:cNvPr id="450" name="Google Shape;450;g30ceaada064_0_5"/>
          <p:cNvSpPr txBox="1"/>
          <p:nvPr/>
        </p:nvSpPr>
        <p:spPr>
          <a:xfrm>
            <a:off x="2168425" y="916925"/>
            <a:ext cx="38679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pl-PL" sz="1800" u="sng" cap="none" strike="noStrike">
                <a:solidFill>
                  <a:schemeClr val="hlink"/>
                </a:solidFill>
                <a:latin typeface="Arial"/>
                <a:ea typeface="Arial"/>
                <a:cs typeface="Arial"/>
                <a:sym typeface="Arial"/>
                <a:hlinkClick r:id="rId6"/>
              </a:rPr>
              <a:t>Farming with Soil Life: A Handbook for Supporting Soil Invertebrates and Soil Health on Farms</a:t>
            </a:r>
            <a:endParaRPr b="1" i="0" sz="1800" u="none" cap="none" strike="noStrike">
              <a:solidFill>
                <a:schemeClr val="dk1"/>
              </a:solidFill>
              <a:latin typeface="Calibri"/>
              <a:ea typeface="Calibri"/>
              <a:cs typeface="Calibri"/>
              <a:sym typeface="Calibri"/>
            </a:endParaRPr>
          </a:p>
        </p:txBody>
      </p:sp>
      <p:sp>
        <p:nvSpPr>
          <p:cNvPr id="451" name="Google Shape;451;g30ceaada064_0_5"/>
          <p:cNvSpPr txBox="1"/>
          <p:nvPr/>
        </p:nvSpPr>
        <p:spPr>
          <a:xfrm>
            <a:off x="5798775" y="4877400"/>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pl-PL" sz="1800" u="sng" cap="none" strike="noStrike">
                <a:solidFill>
                  <a:schemeClr val="hlink"/>
                </a:solidFill>
                <a:latin typeface="Arial"/>
                <a:ea typeface="Arial"/>
                <a:cs typeface="Arial"/>
                <a:sym typeface="Arial"/>
                <a:hlinkClick r:id="rId7"/>
              </a:rPr>
              <a:t>Kiss The Ground - videos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pl-PL" sz="1800"/>
              <a:t>Cercate anche il film</a:t>
            </a:r>
            <a:r>
              <a:rPr b="0" i="0" lang="pl-PL"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id="452" name="Google Shape;452;g30ceaada064_0_5"/>
          <p:cNvPicPr preferRelativeResize="0"/>
          <p:nvPr/>
        </p:nvPicPr>
        <p:blipFill rotWithShape="1">
          <a:blip r:embed="rId8">
            <a:alphaModFix/>
          </a:blip>
          <a:srcRect b="0" l="0" r="0" t="0"/>
          <a:stretch/>
        </p:blipFill>
        <p:spPr>
          <a:xfrm>
            <a:off x="3772875" y="3570538"/>
            <a:ext cx="2045774" cy="2045774"/>
          </a:xfrm>
          <a:prstGeom prst="rect">
            <a:avLst/>
          </a:prstGeom>
          <a:noFill/>
          <a:ln>
            <a:noFill/>
          </a:ln>
        </p:spPr>
      </p:pic>
      <p:sp>
        <p:nvSpPr>
          <p:cNvPr id="453" name="Google Shape;453;g30ceaada064_0_5"/>
          <p:cNvSpPr txBox="1"/>
          <p:nvPr/>
        </p:nvSpPr>
        <p:spPr>
          <a:xfrm>
            <a:off x="8979088" y="4135425"/>
            <a:ext cx="3000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pl-PL" sz="1800" u="sng" cap="none" strike="noStrike">
                <a:solidFill>
                  <a:schemeClr val="hlink"/>
                </a:solidFill>
                <a:latin typeface="Arial"/>
                <a:ea typeface="Arial"/>
                <a:cs typeface="Arial"/>
                <a:sym typeface="Arial"/>
                <a:hlinkClick r:id="rId9"/>
              </a:rPr>
              <a:t>Soil Building – How to Make Deep Rich Soils by Imitating Nature - Permaculture Apprentice</a:t>
            </a:r>
            <a:endParaRPr b="0" i="0" sz="1800" u="none" cap="none" strike="noStrike">
              <a:solidFill>
                <a:srgbClr val="000000"/>
              </a:solidFill>
              <a:latin typeface="Arial"/>
              <a:ea typeface="Arial"/>
              <a:cs typeface="Arial"/>
              <a:sym typeface="Arial"/>
            </a:endParaRPr>
          </a:p>
        </p:txBody>
      </p:sp>
      <p:pic>
        <p:nvPicPr>
          <p:cNvPr id="454" name="Google Shape;454;g30ceaada064_0_5"/>
          <p:cNvPicPr preferRelativeResize="0"/>
          <p:nvPr/>
        </p:nvPicPr>
        <p:blipFill rotWithShape="1">
          <a:blip r:embed="rId10">
            <a:alphaModFix/>
          </a:blip>
          <a:srcRect b="0" l="0" r="0" t="0"/>
          <a:stretch/>
        </p:blipFill>
        <p:spPr>
          <a:xfrm>
            <a:off x="9377925" y="1979275"/>
            <a:ext cx="2045774" cy="2045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0ceaada064_0_0"/>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Case study</a:t>
            </a:r>
            <a:endParaRPr b="1" cap="small"/>
          </a:p>
        </p:txBody>
      </p:sp>
      <p:sp>
        <p:nvSpPr>
          <p:cNvPr id="460" name="Google Shape;460;g30ceaada064_0_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ff67d7ffa5_0_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66" name="Google Shape;466;g2ff67d7ffa5_0_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67" name="Google Shape;467;g2ff67d7ffa5_0_10"/>
          <p:cNvPicPr preferRelativeResize="0"/>
          <p:nvPr/>
        </p:nvPicPr>
        <p:blipFill rotWithShape="1">
          <a:blip r:embed="rId3">
            <a:alphaModFix/>
          </a:blip>
          <a:srcRect b="0" l="0" r="0" t="0"/>
          <a:stretch/>
        </p:blipFill>
        <p:spPr>
          <a:xfrm>
            <a:off x="38450" y="7299"/>
            <a:ext cx="12191999" cy="6843402"/>
          </a:xfrm>
          <a:prstGeom prst="rect">
            <a:avLst/>
          </a:prstGeom>
          <a:noFill/>
          <a:ln>
            <a:noFill/>
          </a:ln>
        </p:spPr>
      </p:pic>
      <p:sp>
        <p:nvSpPr>
          <p:cNvPr id="468" name="Google Shape;468;g2ff67d7ffa5_0_10"/>
          <p:cNvSpPr txBox="1"/>
          <p:nvPr/>
        </p:nvSpPr>
        <p:spPr>
          <a:xfrm>
            <a:off x="9496800" y="6271575"/>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pl-PL" sz="15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800" u="none" cap="none" strike="noStrike">
              <a:solidFill>
                <a:schemeClr val="lt1"/>
              </a:solidFill>
              <a:latin typeface="Arial"/>
              <a:ea typeface="Arial"/>
              <a:cs typeface="Arial"/>
              <a:sym typeface="Arial"/>
            </a:endParaRPr>
          </a:p>
        </p:txBody>
      </p:sp>
      <p:sp>
        <p:nvSpPr>
          <p:cNvPr id="469" name="Google Shape;469;g2ff67d7ffa5_0_10"/>
          <p:cNvSpPr txBox="1"/>
          <p:nvPr/>
        </p:nvSpPr>
        <p:spPr>
          <a:xfrm>
            <a:off x="3044500" y="1356875"/>
            <a:ext cx="37443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pl-PL" sz="4300" u="none" cap="none" strike="noStrike">
                <a:solidFill>
                  <a:srgbClr val="FFFFFF"/>
                </a:solidFill>
                <a:latin typeface="Barlow Semi Condensed"/>
                <a:ea typeface="Barlow Semi Condensed"/>
                <a:cs typeface="Barlow Semi Condensed"/>
                <a:sym typeface="Barlow Semi Condensed"/>
              </a:rPr>
              <a:t>Sepp Holzer</a:t>
            </a:r>
            <a:endParaRPr b="1" i="0" sz="2800" u="none" cap="none" strike="noStrike">
              <a:solidFill>
                <a:srgbClr val="FFFFFF"/>
              </a:solidFill>
              <a:latin typeface="Barlow Semi Condensed"/>
              <a:ea typeface="Barlow Semi Condensed"/>
              <a:cs typeface="Barlow Semi Condensed"/>
              <a:sym typeface="Barlow Semi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ff67d7ffa5_0_2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75" name="Google Shape;475;g2ff67d7ffa5_0_2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76" name="Google Shape;476;g2ff67d7ffa5_0_29"/>
          <p:cNvPicPr preferRelativeResize="0"/>
          <p:nvPr/>
        </p:nvPicPr>
        <p:blipFill rotWithShape="1">
          <a:blip r:embed="rId3">
            <a:alphaModFix/>
          </a:blip>
          <a:srcRect b="0" l="0" r="0" t="0"/>
          <a:stretch/>
        </p:blipFill>
        <p:spPr>
          <a:xfrm>
            <a:off x="0" y="-431808"/>
            <a:ext cx="12192000" cy="7721615"/>
          </a:xfrm>
          <a:prstGeom prst="rect">
            <a:avLst/>
          </a:prstGeom>
          <a:noFill/>
          <a:ln>
            <a:noFill/>
          </a:ln>
        </p:spPr>
      </p:pic>
      <p:sp>
        <p:nvSpPr>
          <p:cNvPr id="477" name="Google Shape;477;g2ff67d7ffa5_0_29"/>
          <p:cNvSpPr txBox="1"/>
          <p:nvPr/>
        </p:nvSpPr>
        <p:spPr>
          <a:xfrm>
            <a:off x="8776300" y="6396625"/>
            <a:ext cx="30000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p:txBody>
      </p:sp>
      <p:sp>
        <p:nvSpPr>
          <p:cNvPr id="478" name="Google Shape;478;g2ff67d7ffa5_0_29"/>
          <p:cNvSpPr txBox="1"/>
          <p:nvPr/>
        </p:nvSpPr>
        <p:spPr>
          <a:xfrm>
            <a:off x="1215700" y="1356875"/>
            <a:ext cx="30000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rgbClr val="FFFFFF"/>
                </a:solidFill>
                <a:latin typeface="Barlow Condensed"/>
                <a:ea typeface="Barlow Condensed"/>
                <a:cs typeface="Barlow Condensed"/>
                <a:sym typeface="Barlow Condensed"/>
              </a:rPr>
              <a:t>Krameterhof in Austria</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g2ff67d7ffa5_0_42"/>
          <p:cNvPicPr preferRelativeResize="0"/>
          <p:nvPr/>
        </p:nvPicPr>
        <p:blipFill rotWithShape="1">
          <a:blip r:embed="rId3">
            <a:alphaModFix/>
          </a:blip>
          <a:srcRect b="0" l="0" r="0" t="0"/>
          <a:stretch/>
        </p:blipFill>
        <p:spPr>
          <a:xfrm>
            <a:off x="0" y="1"/>
            <a:ext cx="12192001" cy="68381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ff67d7ffa5_0_5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89" name="Google Shape;489;g2ff67d7ffa5_0_5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90" name="Google Shape;490;g2ff67d7ffa5_0_50"/>
          <p:cNvPicPr preferRelativeResize="0"/>
          <p:nvPr/>
        </p:nvPicPr>
        <p:blipFill rotWithShape="1">
          <a:blip r:embed="rId3">
            <a:alphaModFix/>
          </a:blip>
          <a:srcRect b="0" l="0" r="0" t="0"/>
          <a:stretch/>
        </p:blipFill>
        <p:spPr>
          <a:xfrm>
            <a:off x="3" y="-95250"/>
            <a:ext cx="5160645" cy="6858000"/>
          </a:xfrm>
          <a:prstGeom prst="rect">
            <a:avLst/>
          </a:prstGeom>
          <a:noFill/>
          <a:ln>
            <a:noFill/>
          </a:ln>
        </p:spPr>
      </p:pic>
      <p:pic>
        <p:nvPicPr>
          <p:cNvPr id="491" name="Google Shape;491;g2ff67d7ffa5_0_50"/>
          <p:cNvPicPr preferRelativeResize="0"/>
          <p:nvPr/>
        </p:nvPicPr>
        <p:blipFill rotWithShape="1">
          <a:blip r:embed="rId3">
            <a:alphaModFix/>
          </a:blip>
          <a:srcRect b="0" l="0" r="0" t="0"/>
          <a:stretch/>
        </p:blipFill>
        <p:spPr>
          <a:xfrm>
            <a:off x="3036725" y="-5866453"/>
            <a:ext cx="11360699" cy="15097245"/>
          </a:xfrm>
          <a:prstGeom prst="rect">
            <a:avLst/>
          </a:prstGeom>
          <a:noFill/>
          <a:ln>
            <a:noFill/>
          </a:ln>
        </p:spPr>
      </p:pic>
      <p:sp>
        <p:nvSpPr>
          <p:cNvPr id="492" name="Google Shape;492;g2ff67d7ffa5_0_50"/>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ff67d7ffa5_0_5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98" name="Google Shape;498;g2ff67d7ffa5_0_5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99" name="Google Shape;499;g2ff67d7ffa5_0_59"/>
          <p:cNvPicPr preferRelativeResize="0"/>
          <p:nvPr/>
        </p:nvPicPr>
        <p:blipFill rotWithShape="1">
          <a:blip r:embed="rId3">
            <a:alphaModFix/>
          </a:blip>
          <a:srcRect b="0" l="0" r="0" t="0"/>
          <a:stretch/>
        </p:blipFill>
        <p:spPr>
          <a:xfrm>
            <a:off x="0" y="-863607"/>
            <a:ext cx="12192000" cy="7721608"/>
          </a:xfrm>
          <a:prstGeom prst="rect">
            <a:avLst/>
          </a:prstGeom>
          <a:noFill/>
          <a:ln>
            <a:noFill/>
          </a:ln>
        </p:spPr>
      </p:pic>
      <p:sp>
        <p:nvSpPr>
          <p:cNvPr id="500" name="Google Shape;500;g2ff67d7ffa5_0_59"/>
          <p:cNvSpPr txBox="1"/>
          <p:nvPr/>
        </p:nvSpPr>
        <p:spPr>
          <a:xfrm>
            <a:off x="1524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ff67d7ffa5_0_1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06" name="Google Shape;506;g2ff67d7ffa5_0_11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07" name="Google Shape;507;g2ff67d7ffa5_0_116"/>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08" name="Google Shape;508;g2ff67d7ffa5_0_116"/>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g30c54b234e0_1_19"/>
          <p:cNvSpPr txBox="1"/>
          <p:nvPr>
            <p:ph idx="4294967295" type="ctrTitle"/>
          </p:nvPr>
        </p:nvSpPr>
        <p:spPr>
          <a:xfrm>
            <a:off x="1610305" y="1041400"/>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lang="pl-PL" cap="small"/>
              <a:t>Glossario</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ff67d7ffa5_0_7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14" name="Google Shape;514;g2ff67d7ffa5_0_7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15" name="Google Shape;515;g2ff67d7ffa5_0_74"/>
          <p:cNvPicPr preferRelativeResize="0"/>
          <p:nvPr/>
        </p:nvPicPr>
        <p:blipFill rotWithShape="1">
          <a:blip r:embed="rId3">
            <a:alphaModFix/>
          </a:blip>
          <a:srcRect b="0" l="0" r="0" t="0"/>
          <a:stretch/>
        </p:blipFill>
        <p:spPr>
          <a:xfrm>
            <a:off x="0" y="-1276845"/>
            <a:ext cx="12192001" cy="8134846"/>
          </a:xfrm>
          <a:prstGeom prst="rect">
            <a:avLst/>
          </a:prstGeom>
          <a:noFill/>
          <a:ln>
            <a:noFill/>
          </a:ln>
        </p:spPr>
      </p:pic>
      <p:sp>
        <p:nvSpPr>
          <p:cNvPr id="516" name="Google Shape;516;g2ff67d7ffa5_0_74"/>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ff67d7ffa5_0_8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22" name="Google Shape;522;g2ff67d7ffa5_0_8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23" name="Google Shape;523;g2ff67d7ffa5_0_83"/>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24" name="Google Shape;524;g2ff67d7ffa5_0_83"/>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ff67d7ffa5_0_8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30" name="Google Shape;530;g2ff67d7ffa5_0_8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31" name="Google Shape;531;g2ff67d7ffa5_0_89"/>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32" name="Google Shape;532;g2ff67d7ffa5_0_89"/>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ff67d7ffa5_0_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38" name="Google Shape;538;g2ff67d7ffa5_0_3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39" name="Google Shape;539;g2ff67d7ffa5_0_34"/>
          <p:cNvPicPr preferRelativeResize="0"/>
          <p:nvPr/>
        </p:nvPicPr>
        <p:blipFill rotWithShape="1">
          <a:blip r:embed="rId3">
            <a:alphaModFix/>
          </a:blip>
          <a:srcRect b="0" l="0" r="0" t="0"/>
          <a:stretch/>
        </p:blipFill>
        <p:spPr>
          <a:xfrm>
            <a:off x="0" y="-431808"/>
            <a:ext cx="12192000" cy="7721615"/>
          </a:xfrm>
          <a:prstGeom prst="rect">
            <a:avLst/>
          </a:prstGeom>
          <a:noFill/>
          <a:ln>
            <a:noFill/>
          </a:ln>
        </p:spPr>
      </p:pic>
      <p:sp>
        <p:nvSpPr>
          <p:cNvPr id="540" name="Google Shape;540;g2ff67d7ffa5_0_34"/>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ff67d7ffa5_0_9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46" name="Google Shape;546;g2ff67d7ffa5_0_9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47" name="Google Shape;547;g2ff67d7ffa5_0_95"/>
          <p:cNvPicPr preferRelativeResize="0"/>
          <p:nvPr/>
        </p:nvPicPr>
        <p:blipFill rotWithShape="1">
          <a:blip r:embed="rId3">
            <a:alphaModFix/>
          </a:blip>
          <a:srcRect b="0" l="0" r="0" t="0"/>
          <a:stretch/>
        </p:blipFill>
        <p:spPr>
          <a:xfrm>
            <a:off x="0" y="-636976"/>
            <a:ext cx="12192000" cy="8131952"/>
          </a:xfrm>
          <a:prstGeom prst="rect">
            <a:avLst/>
          </a:prstGeom>
          <a:noFill/>
          <a:ln>
            <a:noFill/>
          </a:ln>
        </p:spPr>
      </p:pic>
      <p:sp>
        <p:nvSpPr>
          <p:cNvPr id="548" name="Google Shape;548;g2ff67d7ffa5_0_95"/>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ff67d7ffa5_0_10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54" name="Google Shape;554;g2ff67d7ffa5_0_10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55" name="Google Shape;555;g2ff67d7ffa5_0_104"/>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56" name="Google Shape;556;g2ff67d7ffa5_0_104"/>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ff67d7ffa5_0_1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62" name="Google Shape;562;g2ff67d7ffa5_0_1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63" name="Google Shape;563;g2ff67d7ffa5_0_110"/>
          <p:cNvPicPr preferRelativeResize="0"/>
          <p:nvPr/>
        </p:nvPicPr>
        <p:blipFill rotWithShape="1">
          <a:blip r:embed="rId3">
            <a:alphaModFix/>
          </a:blip>
          <a:srcRect b="7815" l="0" r="0" t="0"/>
          <a:stretch/>
        </p:blipFill>
        <p:spPr>
          <a:xfrm>
            <a:off x="0" y="-635000"/>
            <a:ext cx="12192002" cy="7493001"/>
          </a:xfrm>
          <a:prstGeom prst="rect">
            <a:avLst/>
          </a:prstGeom>
          <a:noFill/>
          <a:ln>
            <a:noFill/>
          </a:ln>
        </p:spPr>
      </p:pic>
      <p:sp>
        <p:nvSpPr>
          <p:cNvPr id="564" name="Google Shape;564;g2ff67d7ffa5_0_110"/>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ff67d7ffa5_0_12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70" name="Google Shape;570;g2ff67d7ffa5_0_12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71" name="Google Shape;571;g2ff67d7ffa5_0_122"/>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72" name="Google Shape;572;g2ff67d7ffa5_0_122"/>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ff67d7ffa5_0_1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78" name="Google Shape;578;g2ff67d7ffa5_0_13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79" name="Google Shape;579;g2ff67d7ffa5_0_134"/>
          <p:cNvPicPr preferRelativeResize="0"/>
          <p:nvPr/>
        </p:nvPicPr>
        <p:blipFill rotWithShape="1">
          <a:blip r:embed="rId3">
            <a:alphaModFix/>
          </a:blip>
          <a:srcRect b="0" l="0" r="0" t="0"/>
          <a:stretch/>
        </p:blipFill>
        <p:spPr>
          <a:xfrm>
            <a:off x="0" y="-1272342"/>
            <a:ext cx="12191999" cy="8130341"/>
          </a:xfrm>
          <a:prstGeom prst="rect">
            <a:avLst/>
          </a:prstGeom>
          <a:noFill/>
          <a:ln>
            <a:noFill/>
          </a:ln>
        </p:spPr>
      </p:pic>
      <p:sp>
        <p:nvSpPr>
          <p:cNvPr id="580" name="Google Shape;580;g2ff67d7ffa5_0_134"/>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ff67d7ffa5_0_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86" name="Google Shape;586;g2ff67d7ffa5_0_1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87" name="Google Shape;587;g2ff67d7ffa5_0_16"/>
          <p:cNvPicPr preferRelativeResize="0"/>
          <p:nvPr/>
        </p:nvPicPr>
        <p:blipFill rotWithShape="1">
          <a:blip r:embed="rId3">
            <a:alphaModFix/>
          </a:blip>
          <a:srcRect b="0" l="0" r="0" t="0"/>
          <a:stretch/>
        </p:blipFill>
        <p:spPr>
          <a:xfrm>
            <a:off x="0" y="-431800"/>
            <a:ext cx="12192000" cy="7721608"/>
          </a:xfrm>
          <a:prstGeom prst="rect">
            <a:avLst/>
          </a:prstGeom>
          <a:noFill/>
          <a:ln>
            <a:noFill/>
          </a:ln>
        </p:spPr>
      </p:pic>
      <p:sp>
        <p:nvSpPr>
          <p:cNvPr id="588" name="Google Shape;588;g2ff67d7ffa5_0_16"/>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g30c54b234e0_1_91"/>
          <p:cNvSpPr txBox="1"/>
          <p:nvPr/>
        </p:nvSpPr>
        <p:spPr>
          <a:xfrm>
            <a:off x="537333" y="719233"/>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Gestione del suolo</a:t>
            </a:r>
            <a:endParaRPr b="1" i="0" sz="3700" u="none" cap="none" strike="noStrike">
              <a:solidFill>
                <a:srgbClr val="000000"/>
              </a:solidFill>
              <a:latin typeface="Barlow Semi Condensed"/>
              <a:ea typeface="Barlow Semi Condensed"/>
              <a:cs typeface="Barlow Semi Condensed"/>
              <a:sym typeface="Barlow Semi Condensed"/>
            </a:endParaRPr>
          </a:p>
        </p:txBody>
      </p:sp>
      <p:sp>
        <p:nvSpPr>
          <p:cNvPr id="161" name="Google Shape;161;g30c54b234e0_1_91"/>
          <p:cNvSpPr txBox="1"/>
          <p:nvPr/>
        </p:nvSpPr>
        <p:spPr>
          <a:xfrm>
            <a:off x="991925" y="1815425"/>
            <a:ext cx="10627800" cy="2016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Semi Condensed Medium"/>
                <a:ea typeface="Barlow Semi Condensed Medium"/>
                <a:cs typeface="Barlow Semi Condensed Medium"/>
                <a:sym typeface="Barlow Semi Condensed Medium"/>
              </a:rPr>
              <a:t>ovvero:</a:t>
            </a:r>
            <a:endParaRPr b="0" i="0" sz="2500" u="none" cap="none" strike="noStrike">
              <a:solidFill>
                <a:schemeClr val="dk1"/>
              </a:solidFill>
              <a:latin typeface="Barlow Semi Condensed Medium"/>
              <a:ea typeface="Barlow Semi Condensed Medium"/>
              <a:cs typeface="Barlow Semi Condensed Medium"/>
              <a:sym typeface="Barlow Semi Condensed Medium"/>
            </a:endParaRPr>
          </a:p>
          <a:p>
            <a:pPr indent="0" lvl="0" marL="0" marR="0" rtl="0" algn="l">
              <a:lnSpc>
                <a:spcPct val="100000"/>
              </a:lnSpc>
              <a:spcBef>
                <a:spcPts val="0"/>
              </a:spcBef>
              <a:spcAft>
                <a:spcPts val="0"/>
              </a:spcAft>
              <a:buClr>
                <a:srgbClr val="000000"/>
              </a:buClr>
              <a:buSzPts val="4500"/>
              <a:buFont typeface="Arial"/>
              <a:buNone/>
            </a:pPr>
            <a:r>
              <a:rPr b="0" i="0" lang="pl-PL" sz="4500" u="none" cap="none" strike="noStrike">
                <a:solidFill>
                  <a:schemeClr val="dk1"/>
                </a:solidFill>
                <a:latin typeface="Barlow Semi Condensed Medium"/>
                <a:ea typeface="Barlow Semi Condensed Medium"/>
                <a:cs typeface="Barlow Semi Condensed Medium"/>
                <a:sym typeface="Barlow Semi Condensed Medium"/>
              </a:rPr>
              <a:t>Salvare il suolo e mantenerlo sano e funzionale</a:t>
            </a:r>
            <a:endParaRPr b="0" i="0" sz="26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162" name="Google Shape;162;g30c54b234e0_1_91"/>
          <p:cNvSpPr txBox="1"/>
          <p:nvPr/>
        </p:nvSpPr>
        <p:spPr>
          <a:xfrm>
            <a:off x="6341075" y="3662575"/>
            <a:ext cx="5278800" cy="2490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   ATTENZIONE    -</a:t>
            </a:r>
            <a:endParaRPr b="0" i="0" sz="2700" u="none" cap="none" strike="noStrike">
              <a:solidFill>
                <a:schemeClr val="dk1"/>
              </a:solidFill>
              <a:latin typeface="Barlow Condensed"/>
              <a:ea typeface="Barlow Condensed"/>
              <a:cs typeface="Barlow Condensed"/>
              <a:sym typeface="Barlow Condensed"/>
            </a:endParaRPr>
          </a:p>
          <a:p>
            <a:pPr indent="0" lvl="0" marL="0" marR="0" rtl="0" algn="just">
              <a:lnSpc>
                <a:spcPct val="100000"/>
              </a:lnSpc>
              <a:spcBef>
                <a:spcPts val="130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la salute del suolo è </a:t>
            </a:r>
            <a:r>
              <a:rPr lang="pl-PL" sz="2700">
                <a:solidFill>
                  <a:schemeClr val="dk1"/>
                </a:solidFill>
                <a:latin typeface="Barlow Condensed"/>
                <a:ea typeface="Barlow Condensed"/>
                <a:cs typeface="Barlow Condensed"/>
                <a:sym typeface="Barlow Condensed"/>
              </a:rPr>
              <a:t>indispensabile</a:t>
            </a:r>
            <a:r>
              <a:rPr b="0" i="0" lang="pl-PL" sz="2700" u="none" cap="none" strike="noStrike">
                <a:solidFill>
                  <a:schemeClr val="dk1"/>
                </a:solidFill>
                <a:latin typeface="Barlow Condensed"/>
                <a:ea typeface="Barlow Condensed"/>
                <a:cs typeface="Barlow Condensed"/>
                <a:sym typeface="Barlow Condensed"/>
              </a:rPr>
              <a:t> per noi e per tutti gli ecosistemi sulla terra perch</a:t>
            </a:r>
            <a:r>
              <a:rPr lang="pl-PL" sz="2700">
                <a:solidFill>
                  <a:schemeClr val="dk1"/>
                </a:solidFill>
                <a:latin typeface="Barlow Condensed"/>
                <a:ea typeface="Barlow Condensed"/>
                <a:cs typeface="Barlow Condensed"/>
                <a:sym typeface="Barlow Condensed"/>
              </a:rPr>
              <a:t>é</a:t>
            </a:r>
            <a:r>
              <a:rPr b="0" i="0" lang="pl-PL" sz="2700" u="none" cap="none" strike="noStrike">
                <a:solidFill>
                  <a:schemeClr val="dk1"/>
                </a:solidFill>
                <a:latin typeface="Barlow Condensed"/>
                <a:ea typeface="Barlow Condensed"/>
                <a:cs typeface="Barlow Condensed"/>
                <a:sym typeface="Barlow Condensed"/>
              </a:rPr>
              <a:t> consente al</a:t>
            </a:r>
            <a:r>
              <a:rPr lang="pl-PL" sz="2700">
                <a:solidFill>
                  <a:schemeClr val="dk1"/>
                </a:solidFill>
                <a:latin typeface="Barlow Condensed"/>
                <a:ea typeface="Barlow Condensed"/>
                <a:cs typeface="Barlow Condensed"/>
                <a:sym typeface="Barlow Condensed"/>
              </a:rPr>
              <a:t>la vita di poter continuare ad esistere</a:t>
            </a:r>
            <a:r>
              <a:rPr b="0" i="0" lang="pl-PL" sz="2700" u="none" cap="none" strike="noStrike">
                <a:solidFill>
                  <a:schemeClr val="dk1"/>
                </a:solidFill>
                <a:latin typeface="Barlow Condensed"/>
                <a:ea typeface="Barlow Condensed"/>
                <a:cs typeface="Barlow Condensed"/>
                <a:sym typeface="Barlow Condensed"/>
              </a:rPr>
              <a:t> su questo pianeta</a:t>
            </a:r>
            <a:endParaRPr b="0" i="0" sz="4000" u="none" cap="none" strike="noStrike">
              <a:solidFill>
                <a:schemeClr val="dk1"/>
              </a:solidFill>
              <a:latin typeface="Sue Ellen Francisco"/>
              <a:ea typeface="Sue Ellen Francisco"/>
              <a:cs typeface="Sue Ellen Francisco"/>
              <a:sym typeface="Sue Ellen Francisc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ff67d7ffa5_0_550"/>
          <p:cNvSpPr txBox="1"/>
          <p:nvPr>
            <p:ph type="title"/>
          </p:nvPr>
        </p:nvSpPr>
        <p:spPr>
          <a:xfrm>
            <a:off x="831850" y="1029460"/>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Immaginare e progettare </a:t>
            </a:r>
            <a:endParaRPr/>
          </a:p>
        </p:txBody>
      </p:sp>
      <p:sp>
        <p:nvSpPr>
          <p:cNvPr id="594" name="Google Shape;594;g2ff67d7ffa5_0_55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8" name="Shape 598"/>
        <p:cNvGrpSpPr/>
        <p:nvPr/>
      </p:nvGrpSpPr>
      <p:grpSpPr>
        <a:xfrm>
          <a:off x="0" y="0"/>
          <a:ext cx="0" cy="0"/>
          <a:chOff x="0" y="0"/>
          <a:chExt cx="0" cy="0"/>
        </a:xfrm>
      </p:grpSpPr>
      <p:sp>
        <p:nvSpPr>
          <p:cNvPr id="599" name="Google Shape;599;g2e810bb8a4e_0_346"/>
          <p:cNvSpPr txBox="1"/>
          <p:nvPr/>
        </p:nvSpPr>
        <p:spPr>
          <a:xfrm>
            <a:off x="0" y="5751425"/>
            <a:ext cx="3000000" cy="49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1" lang="pl-PL" sz="800" u="none" cap="none" strike="noStrike">
                <a:solidFill>
                  <a:schemeClr val="lt1"/>
                </a:solidFill>
                <a:latin typeface="Arial"/>
                <a:ea typeface="Arial"/>
                <a:cs typeface="Arial"/>
                <a:sym typeface="Arial"/>
              </a:rPr>
              <a:t>Photo by </a:t>
            </a:r>
            <a:r>
              <a:rPr b="0" i="1" lang="pl-PL" sz="800" u="sng" cap="none" strike="noStrike">
                <a:solidFill>
                  <a:schemeClr val="lt1"/>
                </a:solidFill>
                <a:latin typeface="Arial"/>
                <a:ea typeface="Arial"/>
                <a:cs typeface="Arial"/>
                <a:sym typeface="Arial"/>
                <a:hlinkClick r:id="rId3">
                  <a:extLst>
                    <a:ext uri="{A12FA001-AC4F-418D-AE19-62706E023703}">
                      <ahyp:hlinkClr val="tx"/>
                    </a:ext>
                  </a:extLst>
                </a:hlinkClick>
              </a:rPr>
              <a:t>vikush</a:t>
            </a:r>
            <a:r>
              <a:rPr b="0" i="1" lang="pl-PL" sz="800" u="none" cap="none" strike="noStrike">
                <a:solidFill>
                  <a:schemeClr val="lt1"/>
                </a:solidFill>
                <a:latin typeface="Arial"/>
                <a:ea typeface="Arial"/>
                <a:cs typeface="Arial"/>
                <a:sym typeface="Arial"/>
              </a:rPr>
              <a:t> on </a:t>
            </a:r>
            <a:r>
              <a:rPr b="0" i="1" lang="pl-PL" sz="800" u="sng" cap="none" strike="noStrike">
                <a:solidFill>
                  <a:schemeClr val="lt1"/>
                </a:solidFill>
                <a:latin typeface="Arial"/>
                <a:ea typeface="Arial"/>
                <a:cs typeface="Arial"/>
                <a:sym typeface="Arial"/>
                <a:hlinkClick r:id="rId4">
                  <a:extLst>
                    <a:ext uri="{A12FA001-AC4F-418D-AE19-62706E023703}">
                      <ahyp:hlinkClr val="tx"/>
                    </a:ext>
                  </a:extLst>
                </a:hlinkClick>
              </a:rPr>
              <a:t>Freeimages.com</a:t>
            </a:r>
            <a:endParaRPr b="0" i="1" sz="800" u="sng"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00" name="Google Shape;600;g2e810bb8a4e_0_346"/>
          <p:cNvSpPr txBox="1"/>
          <p:nvPr/>
        </p:nvSpPr>
        <p:spPr>
          <a:xfrm>
            <a:off x="3000000" y="5751425"/>
            <a:ext cx="3000000" cy="3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50"/>
              <a:buFont typeface="Arial"/>
              <a:buNone/>
            </a:pPr>
            <a:r>
              <a:rPr b="0" i="1" lang="pl-PL" sz="850" u="none" cap="none" strike="noStrike">
                <a:solidFill>
                  <a:schemeClr val="lt1"/>
                </a:solidFill>
                <a:latin typeface="Arial"/>
                <a:ea typeface="Arial"/>
                <a:cs typeface="Arial"/>
                <a:sym typeface="Arial"/>
              </a:rPr>
              <a:t>Photo Frank Smith www.geograph.org.uk</a:t>
            </a:r>
            <a:endParaRPr b="0" i="0" sz="1400" u="none" cap="none" strike="noStrike">
              <a:solidFill>
                <a:schemeClr val="lt1"/>
              </a:solidFill>
              <a:latin typeface="Arial"/>
              <a:ea typeface="Arial"/>
              <a:cs typeface="Arial"/>
              <a:sym typeface="Arial"/>
            </a:endParaRPr>
          </a:p>
        </p:txBody>
      </p:sp>
      <p:pic>
        <p:nvPicPr>
          <p:cNvPr id="601" name="Google Shape;601;g2e810bb8a4e_0_346"/>
          <p:cNvPicPr preferRelativeResize="0"/>
          <p:nvPr/>
        </p:nvPicPr>
        <p:blipFill rotWithShape="1">
          <a:blip r:embed="rId5">
            <a:alphaModFix/>
          </a:blip>
          <a:srcRect b="0" l="1654" r="8415" t="0"/>
          <a:stretch/>
        </p:blipFill>
        <p:spPr>
          <a:xfrm>
            <a:off x="3000000" y="641575"/>
            <a:ext cx="6126725" cy="5109850"/>
          </a:xfrm>
          <a:prstGeom prst="rect">
            <a:avLst/>
          </a:prstGeom>
          <a:noFill/>
          <a:ln>
            <a:noFill/>
          </a:ln>
        </p:spPr>
      </p:pic>
      <p:pic>
        <p:nvPicPr>
          <p:cNvPr id="602" name="Google Shape;602;g2e810bb8a4e_0_346"/>
          <p:cNvPicPr preferRelativeResize="0"/>
          <p:nvPr/>
        </p:nvPicPr>
        <p:blipFill rotWithShape="1">
          <a:blip r:embed="rId6">
            <a:alphaModFix/>
          </a:blip>
          <a:srcRect b="0" l="0" r="17074" t="0"/>
          <a:stretch/>
        </p:blipFill>
        <p:spPr>
          <a:xfrm>
            <a:off x="9126725" y="641575"/>
            <a:ext cx="3164325" cy="5109850"/>
          </a:xfrm>
          <a:prstGeom prst="rect">
            <a:avLst/>
          </a:prstGeom>
          <a:noFill/>
          <a:ln>
            <a:noFill/>
          </a:ln>
        </p:spPr>
      </p:pic>
      <p:pic>
        <p:nvPicPr>
          <p:cNvPr id="603" name="Google Shape;603;g2e810bb8a4e_0_346"/>
          <p:cNvPicPr preferRelativeResize="0"/>
          <p:nvPr/>
        </p:nvPicPr>
        <p:blipFill rotWithShape="1">
          <a:blip r:embed="rId7">
            <a:alphaModFix/>
          </a:blip>
          <a:srcRect b="32843" l="1374" r="20044" t="27733"/>
          <a:stretch/>
        </p:blipFill>
        <p:spPr>
          <a:xfrm rot="-1311169">
            <a:off x="8801522" y="4744323"/>
            <a:ext cx="2898756" cy="1939130"/>
          </a:xfrm>
          <a:prstGeom prst="rect">
            <a:avLst/>
          </a:prstGeom>
          <a:noFill/>
          <a:ln cap="flat" cmpd="sng" w="19050">
            <a:solidFill>
              <a:schemeClr val="dk1"/>
            </a:solidFill>
            <a:prstDash val="solid"/>
            <a:round/>
            <a:headEnd len="sm" w="sm" type="none"/>
            <a:tailEnd len="sm" w="sm" type="none"/>
          </a:ln>
        </p:spPr>
      </p:pic>
      <p:pic>
        <p:nvPicPr>
          <p:cNvPr id="604" name="Google Shape;604;g2e810bb8a4e_0_346"/>
          <p:cNvPicPr preferRelativeResize="0"/>
          <p:nvPr/>
        </p:nvPicPr>
        <p:blipFill rotWithShape="1">
          <a:blip r:embed="rId8">
            <a:alphaModFix/>
          </a:blip>
          <a:srcRect b="0" l="0" r="28835" t="0"/>
          <a:stretch/>
        </p:blipFill>
        <p:spPr>
          <a:xfrm>
            <a:off x="1" y="641575"/>
            <a:ext cx="2999999" cy="51098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30ceaada064_0_79"/>
          <p:cNvSpPr txBox="1"/>
          <p:nvPr>
            <p:ph type="title"/>
          </p:nvPr>
        </p:nvSpPr>
        <p:spPr>
          <a:xfrm>
            <a:off x="831850" y="1029460"/>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letteratura</a:t>
            </a:r>
            <a:r>
              <a:rPr b="1" lang="pl-PL" cap="small"/>
              <a:t> </a:t>
            </a:r>
            <a:endParaRPr/>
          </a:p>
        </p:txBody>
      </p:sp>
      <p:sp>
        <p:nvSpPr>
          <p:cNvPr id="610" name="Google Shape;610;g30ceaada064_0_7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30ceaada064_0_84"/>
          <p:cNvSpPr txBox="1"/>
          <p:nvPr>
            <p:ph idx="1" type="body"/>
          </p:nvPr>
        </p:nvSpPr>
        <p:spPr>
          <a:xfrm>
            <a:off x="831850" y="1285203"/>
            <a:ext cx="10515600" cy="50331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Clr>
                <a:srgbClr val="1F1F1F"/>
              </a:buClr>
              <a:buSzPts val="2200"/>
              <a:buFont typeface="Barlow Semi Condensed Medium"/>
              <a:buChar char="●"/>
            </a:pPr>
            <a:r>
              <a:rPr lang="pl-PL" sz="2200">
                <a:solidFill>
                  <a:srgbClr val="1F1F1F"/>
                </a:solidFill>
                <a:latin typeface="Barlow Semi Condensed Medium"/>
                <a:ea typeface="Barlow Semi Condensed Medium"/>
                <a:cs typeface="Barlow Semi Condensed Medium"/>
                <a:sym typeface="Barlow Semi Condensed Medium"/>
              </a:rPr>
              <a:t>Earth User’s guide to Permaculture by Rosemary Morrow</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3">
                  <a:extLst>
                    <a:ext uri="{A12FA001-AC4F-418D-AE19-62706E023703}">
                      <ahyp:hlinkClr val="tx"/>
                    </a:ext>
                  </a:extLst>
                </a:hlinkClick>
              </a:rPr>
              <a:t>Farming with Soil Life: A Handbook for Supporting Soil Invertebrates and Soil Health on Farms</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4">
                  <a:extLst>
                    <a:ext uri="{A12FA001-AC4F-418D-AE19-62706E023703}">
                      <ahyp:hlinkClr val="tx"/>
                    </a:ext>
                  </a:extLst>
                </a:hlinkClick>
              </a:rPr>
              <a:t>Burrowing-mammal-induced enhanced soil multifunctionality is associated with higher microbial network complexity in alpine meadows - ScienceDirect</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5">
                  <a:extLst>
                    <a:ext uri="{A12FA001-AC4F-418D-AE19-62706E023703}">
                      <ahyp:hlinkClr val="tx"/>
                    </a:ext>
                  </a:extLst>
                </a:hlinkClick>
              </a:rPr>
              <a:t>The role of burrowing animals in the transport of mineral substances in the soil - ScienceDirect</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6">
                  <a:extLst>
                    <a:ext uri="{A12FA001-AC4F-418D-AE19-62706E023703}">
                      <ahyp:hlinkClr val="tx"/>
                    </a:ext>
                  </a:extLst>
                </a:hlinkClick>
              </a:rPr>
              <a:t>https://www.apricotcentre.co.uk/</a:t>
            </a:r>
            <a:endParaRPr sz="2200">
              <a:solidFill>
                <a:srgbClr val="1F1F1F"/>
              </a:solidFill>
              <a:latin typeface="Barlow Semi Condensed Medium"/>
              <a:ea typeface="Barlow Semi Condensed Medium"/>
              <a:cs typeface="Barlow Semi Condensed Medium"/>
              <a:sym typeface="Barlow Semi Condensed Medium"/>
            </a:endParaRPr>
          </a:p>
          <a:p>
            <a:pPr indent="0" lvl="0" marL="0" rtl="0" algn="l">
              <a:lnSpc>
                <a:spcPct val="100000"/>
              </a:lnSpc>
              <a:spcBef>
                <a:spcPts val="1000"/>
              </a:spcBef>
              <a:spcAft>
                <a:spcPts val="0"/>
              </a:spcAft>
              <a:buSzPts val="2400"/>
              <a:buNone/>
            </a:pPr>
            <a:r>
              <a:t/>
            </a:r>
            <a:endParaRPr sz="2200">
              <a:solidFill>
                <a:schemeClr val="dk1"/>
              </a:solidFill>
              <a:latin typeface="Barlow Semi Condensed Medium"/>
              <a:ea typeface="Barlow Semi Condensed Medium"/>
              <a:cs typeface="Barlow Semi Condensed Medium"/>
              <a:sym typeface="Barlow Semi Condensed Medium"/>
            </a:endParaRPr>
          </a:p>
          <a:p>
            <a:pPr indent="0" lvl="0" marL="0" rtl="0" algn="l">
              <a:lnSpc>
                <a:spcPct val="100000"/>
              </a:lnSpc>
              <a:spcBef>
                <a:spcPts val="1000"/>
              </a:spcBef>
              <a:spcAft>
                <a:spcPts val="0"/>
              </a:spcAft>
              <a:buClr>
                <a:schemeClr val="dk1"/>
              </a:buClr>
              <a:buSzPts val="1100"/>
              <a:buFont typeface="Arial"/>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g30c54b234e0_1_95"/>
          <p:cNvSpPr txBox="1"/>
          <p:nvPr/>
        </p:nvSpPr>
        <p:spPr>
          <a:xfrm>
            <a:off x="552700" y="696150"/>
            <a:ext cx="95634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200"/>
              <a:buFont typeface="Arial"/>
              <a:buNone/>
            </a:pPr>
            <a:r>
              <a:rPr b="0" i="0" lang="pl-PL" sz="3200" u="none" cap="none" strike="noStrike">
                <a:solidFill>
                  <a:schemeClr val="dk1"/>
                </a:solidFill>
                <a:latin typeface="Barlow Semi Condensed SemiBold"/>
                <a:ea typeface="Barlow Semi Condensed SemiBold"/>
                <a:cs typeface="Barlow Semi Condensed SemiBold"/>
                <a:sym typeface="Barlow Semi Condensed SemiBold"/>
              </a:rPr>
              <a:t>Per prima cosa dobbiamo sapere cos’è un suolo sano …</a:t>
            </a:r>
            <a:endParaRPr b="0" i="0" sz="3200" u="none" cap="none" strike="noStrike">
              <a:solidFill>
                <a:srgbClr val="000000"/>
              </a:solidFill>
              <a:latin typeface="Barlow Semi Condensed SemiBold"/>
              <a:ea typeface="Barlow Semi Condensed SemiBold"/>
              <a:cs typeface="Barlow Semi Condensed SemiBold"/>
              <a:sym typeface="Barlow Semi Condensed SemiBold"/>
            </a:endParaRPr>
          </a:p>
        </p:txBody>
      </p:sp>
      <p:sp>
        <p:nvSpPr>
          <p:cNvPr id="168" name="Google Shape;168;g30c54b234e0_1_95"/>
          <p:cNvSpPr txBox="1"/>
          <p:nvPr/>
        </p:nvSpPr>
        <p:spPr>
          <a:xfrm>
            <a:off x="1783350" y="2118308"/>
            <a:ext cx="10119900" cy="1723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Walter Turncoat"/>
              <a:ea typeface="Walter Turncoat"/>
              <a:cs typeface="Walter Turncoat"/>
              <a:sym typeface="Walter Turncoat"/>
            </a:endParaRPr>
          </a:p>
          <a:p>
            <a:pPr indent="0" lvl="0" marL="0" marR="0" rtl="0" algn="l">
              <a:lnSpc>
                <a:spcPct val="100000"/>
              </a:lnSpc>
              <a:spcBef>
                <a:spcPts val="0"/>
              </a:spcBef>
              <a:spcAft>
                <a:spcPts val="0"/>
              </a:spcAft>
              <a:buClr>
                <a:srgbClr val="000000"/>
              </a:buClr>
              <a:buSzPts val="3900"/>
              <a:buFont typeface="Arial"/>
              <a:buNone/>
            </a:pPr>
            <a:r>
              <a:rPr b="1" i="0" lang="pl-PL" sz="3900" u="none" cap="none" strike="noStrike">
                <a:solidFill>
                  <a:srgbClr val="5B0F00"/>
                </a:solidFill>
                <a:latin typeface="Barlow Semi Condensed"/>
                <a:ea typeface="Barlow Semi Condensed"/>
                <a:cs typeface="Barlow Semi Condensed"/>
                <a:sym typeface="Barlow Semi Condensed"/>
              </a:rPr>
              <a:t>Il suolo è un sistema vivente altamente integrato!</a:t>
            </a:r>
            <a:endParaRPr b="1" i="0" sz="3900" u="none" cap="none" strike="noStrike">
              <a:solidFill>
                <a:srgbClr val="5B0F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Barlow Semi Condensed Medium"/>
              <a:ea typeface="Barlow Semi Condensed Medium"/>
              <a:cs typeface="Barlow Semi Condensed Medium"/>
              <a:sym typeface="Barlow Semi Condensed Medium"/>
            </a:endParaRPr>
          </a:p>
        </p:txBody>
      </p:sp>
      <p:sp>
        <p:nvSpPr>
          <p:cNvPr id="169" name="Google Shape;169;g30c54b234e0_1_95"/>
          <p:cNvSpPr txBox="1"/>
          <p:nvPr/>
        </p:nvSpPr>
        <p:spPr>
          <a:xfrm>
            <a:off x="5902850" y="3726775"/>
            <a:ext cx="5527800" cy="30732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chemeClr val="dk1"/>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   ATTENZIONE    -</a:t>
            </a:r>
            <a:endParaRPr b="0" i="0" sz="2700" u="none" cap="none" strike="noStrike">
              <a:solidFill>
                <a:schemeClr val="dk1"/>
              </a:solidFill>
              <a:latin typeface="Barlow Condensed"/>
              <a:ea typeface="Barlow Condensed"/>
              <a:cs typeface="Barlow Condensed"/>
              <a:sym typeface="Barlow Condensed"/>
            </a:endParaRPr>
          </a:p>
          <a:p>
            <a:pPr indent="0" lvl="0" marL="0" rtl="0" algn="just">
              <a:spcBef>
                <a:spcPts val="1300"/>
              </a:spcBef>
              <a:spcAft>
                <a:spcPts val="0"/>
              </a:spcAft>
              <a:buClr>
                <a:schemeClr val="dk1"/>
              </a:buClr>
              <a:buSzPts val="2700"/>
              <a:buFont typeface="Arial"/>
              <a:buNone/>
            </a:pPr>
            <a:r>
              <a:rPr lang="pl-PL" sz="2700">
                <a:solidFill>
                  <a:schemeClr val="dk1"/>
                </a:solidFill>
                <a:latin typeface="Barlow Condensed"/>
                <a:ea typeface="Barlow Condensed"/>
                <a:cs typeface="Barlow Condensed"/>
                <a:sym typeface="Barlow Condensed"/>
              </a:rPr>
              <a:t>la salute del suolo è indispensabile per noi e per tutti gli ecosistemi sulla terra perché consente alla vita di poter continuare ad esistere su questo pianeta</a:t>
            </a:r>
            <a:endParaRPr b="0" i="0" sz="4000" u="none" cap="none" strike="noStrike">
              <a:solidFill>
                <a:schemeClr val="dk1"/>
              </a:solidFill>
              <a:latin typeface="Sue Ellen Francisco"/>
              <a:ea typeface="Sue Ellen Francisco"/>
              <a:cs typeface="Sue Ellen Francisco"/>
              <a:sym typeface="Sue Ellen Francisco"/>
            </a:endParaRPr>
          </a:p>
          <a:p>
            <a:pPr indent="0" lvl="0" marL="0" marR="0" rtl="0" algn="just">
              <a:lnSpc>
                <a:spcPct val="100000"/>
              </a:lnSpc>
              <a:spcBef>
                <a:spcPts val="1300"/>
              </a:spcBef>
              <a:spcAft>
                <a:spcPts val="0"/>
              </a:spcAft>
              <a:buClr>
                <a:srgbClr val="000000"/>
              </a:buClr>
              <a:buSzPts val="2700"/>
              <a:buFont typeface="Arial"/>
              <a:buNone/>
            </a:pPr>
            <a:r>
              <a:t/>
            </a:r>
            <a:endParaRPr b="0" i="0" sz="27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2e810bb8a4e_0_12"/>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sp>
        <p:nvSpPr>
          <p:cNvPr id="175" name="Google Shape;175;g2e810bb8a4e_0_12"/>
          <p:cNvSpPr txBox="1"/>
          <p:nvPr/>
        </p:nvSpPr>
        <p:spPr>
          <a:xfrm>
            <a:off x="1783350" y="3789833"/>
            <a:ext cx="10119900" cy="1723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Walter Turncoat"/>
              <a:ea typeface="Walter Turncoat"/>
              <a:cs typeface="Walter Turncoat"/>
              <a:sym typeface="Walter Turncoat"/>
            </a:endParaRPr>
          </a:p>
          <a:p>
            <a:pPr indent="0" lvl="0" marL="0" marR="0" rtl="0" algn="l">
              <a:lnSpc>
                <a:spcPct val="100000"/>
              </a:lnSpc>
              <a:spcBef>
                <a:spcPts val="0"/>
              </a:spcBef>
              <a:spcAft>
                <a:spcPts val="0"/>
              </a:spcAft>
              <a:buClr>
                <a:schemeClr val="dk1"/>
              </a:buClr>
              <a:buSzPts val="3900"/>
              <a:buFont typeface="Arial"/>
              <a:buNone/>
            </a:pPr>
            <a:r>
              <a:rPr b="1" i="0" lang="pl-PL" sz="3900" u="none" cap="none" strike="noStrike">
                <a:solidFill>
                  <a:srgbClr val="5B0F00"/>
                </a:solidFill>
                <a:latin typeface="Barlow Semi Condensed"/>
                <a:ea typeface="Barlow Semi Condensed"/>
                <a:cs typeface="Barlow Semi Condensed"/>
                <a:sym typeface="Barlow Semi Condensed"/>
              </a:rPr>
              <a:t>Il suolo è un sistema vivente altamente integrato!</a:t>
            </a:r>
            <a:endParaRPr b="1" i="0" sz="3900" u="none" cap="none" strike="noStrike">
              <a:solidFill>
                <a:srgbClr val="5B0F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Barlow Semi Condensed Medium"/>
              <a:ea typeface="Barlow Semi Condensed Medium"/>
              <a:cs typeface="Barlow Semi Condensed Medium"/>
              <a:sym typeface="Barlow Semi Condensed Medium"/>
            </a:endParaRPr>
          </a:p>
        </p:txBody>
      </p:sp>
      <p:sp>
        <p:nvSpPr>
          <p:cNvPr id="176" name="Google Shape;176;g2e810bb8a4e_0_12"/>
          <p:cNvSpPr txBox="1"/>
          <p:nvPr/>
        </p:nvSpPr>
        <p:spPr>
          <a:xfrm>
            <a:off x="5711000" y="5176533"/>
            <a:ext cx="5234700" cy="11391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2900"/>
              <a:buFont typeface="Arial"/>
              <a:buNone/>
            </a:pPr>
            <a:r>
              <a:rPr lang="pl-PL" sz="2900">
                <a:solidFill>
                  <a:schemeClr val="dk1"/>
                </a:solidFill>
                <a:latin typeface="Barlow Semi Condensed Medium"/>
                <a:ea typeface="Barlow Semi Condensed Medium"/>
                <a:cs typeface="Barlow Semi Condensed Medium"/>
                <a:sym typeface="Barlow Semi Condensed Medium"/>
              </a:rPr>
              <a:t>E</a:t>
            </a:r>
            <a:r>
              <a:rPr b="0" i="0" lang="pl-PL" sz="2900" u="none" cap="none" strike="noStrike">
                <a:solidFill>
                  <a:schemeClr val="dk1"/>
                </a:solidFill>
                <a:latin typeface="Barlow Semi Condensed Medium"/>
                <a:ea typeface="Barlow Semi Condensed Medium"/>
                <a:cs typeface="Barlow Semi Condensed Medium"/>
                <a:sym typeface="Barlow Semi Condensed Medium"/>
              </a:rPr>
              <a:t>saminiamone i diversi componenti &gt;&gt;</a:t>
            </a:r>
            <a:endParaRPr b="0" i="0" sz="2900" u="none" cap="none" strike="noStrike">
              <a:solidFill>
                <a:srgbClr val="000000"/>
              </a:solidFill>
              <a:latin typeface="Barlow Semi Condensed Medium"/>
              <a:ea typeface="Barlow Semi Condensed Medium"/>
              <a:cs typeface="Barlow Semi Condensed Medium"/>
              <a:sym typeface="Barlow Semi Condensed Medium"/>
            </a:endParaRPr>
          </a:p>
        </p:txBody>
      </p:sp>
      <p:pic>
        <p:nvPicPr>
          <p:cNvPr id="177" name="Google Shape;177;g2e810bb8a4e_0_12"/>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e810bb8a4e_0_18"/>
          <p:cNvPicPr preferRelativeResize="0"/>
          <p:nvPr/>
        </p:nvPicPr>
        <p:blipFill rotWithShape="1">
          <a:blip r:embed="rId3">
            <a:alphaModFix/>
          </a:blip>
          <a:srcRect b="0" l="39" r="37" t="0"/>
          <a:stretch/>
        </p:blipFill>
        <p:spPr>
          <a:xfrm>
            <a:off x="-751201" y="-1318674"/>
            <a:ext cx="13277798" cy="7844775"/>
          </a:xfrm>
          <a:prstGeom prst="rect">
            <a:avLst/>
          </a:prstGeom>
          <a:noFill/>
          <a:ln>
            <a:noFill/>
          </a:ln>
        </p:spPr>
      </p:pic>
      <p:pic>
        <p:nvPicPr>
          <p:cNvPr id="183" name="Google Shape;183;g2e810bb8a4e_0_18"/>
          <p:cNvPicPr preferRelativeResize="0"/>
          <p:nvPr/>
        </p:nvPicPr>
        <p:blipFill rotWithShape="1">
          <a:blip r:embed="rId4">
            <a:alphaModFix/>
          </a:blip>
          <a:srcRect b="0" l="65710" r="3624" t="0"/>
          <a:stretch/>
        </p:blipFill>
        <p:spPr>
          <a:xfrm>
            <a:off x="11446050" y="70725"/>
            <a:ext cx="655050" cy="746025"/>
          </a:xfrm>
          <a:prstGeom prst="rect">
            <a:avLst/>
          </a:prstGeom>
          <a:noFill/>
          <a:ln>
            <a:noFill/>
          </a:ln>
        </p:spPr>
      </p:pic>
      <p:sp>
        <p:nvSpPr>
          <p:cNvPr id="184" name="Google Shape;184;g2e810bb8a4e_0_18"/>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Particelle minerali e rocce</a:t>
            </a:r>
            <a:endParaRPr b="1" i="0" sz="1800" u="none" cap="none" strike="noStrike">
              <a:solidFill>
                <a:srgbClr val="000000"/>
              </a:solidFill>
              <a:latin typeface="Barlow Semi Condensed"/>
              <a:ea typeface="Barlow Semi Condensed"/>
              <a:cs typeface="Barlow Semi Condensed"/>
              <a:sym typeface="Barlow Semi Condensed"/>
            </a:endParaRPr>
          </a:p>
        </p:txBody>
      </p:sp>
      <p:sp>
        <p:nvSpPr>
          <p:cNvPr id="185" name="Google Shape;185;g2e810bb8a4e_0_18"/>
          <p:cNvSpPr txBox="1"/>
          <p:nvPr/>
        </p:nvSpPr>
        <p:spPr>
          <a:xfrm>
            <a:off x="1246150" y="4448300"/>
            <a:ext cx="7620000" cy="153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100" u="none" cap="none" strike="noStrike">
                <a:solidFill>
                  <a:schemeClr val="dk1"/>
                </a:solidFill>
                <a:latin typeface="Barlow Condensed"/>
                <a:ea typeface="Barlow Condensed"/>
                <a:cs typeface="Barlow Condensed"/>
                <a:sym typeface="Barlow Condensed"/>
              </a:rPr>
              <a:t>Funzioni: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Danno s</a:t>
            </a:r>
            <a:r>
              <a:rPr b="0" i="0" lang="pl-PL" sz="2100" u="none" cap="none" strike="noStrike">
                <a:solidFill>
                  <a:schemeClr val="dk1"/>
                </a:solidFill>
                <a:latin typeface="Barlow Condensed"/>
                <a:ea typeface="Barlow Condensed"/>
                <a:cs typeface="Barlow Condensed"/>
                <a:sym typeface="Barlow Condensed"/>
              </a:rPr>
              <a:t>truttura e portanza del suolo </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Cont</a:t>
            </a:r>
            <a:r>
              <a:rPr lang="pl-PL" sz="2100">
                <a:solidFill>
                  <a:schemeClr val="dk1"/>
                </a:solidFill>
                <a:latin typeface="Barlow Condensed"/>
                <a:ea typeface="Barlow Condensed"/>
                <a:cs typeface="Barlow Condensed"/>
                <a:sym typeface="Barlow Condensed"/>
              </a:rPr>
              <a:t>engono</a:t>
            </a:r>
            <a:r>
              <a:rPr b="0" i="0" lang="pl-PL" sz="2100" u="none" cap="none" strike="noStrike">
                <a:solidFill>
                  <a:schemeClr val="dk1"/>
                </a:solidFill>
                <a:latin typeface="Barlow Condensed"/>
                <a:ea typeface="Barlow Condensed"/>
                <a:cs typeface="Barlow Condensed"/>
                <a:sym typeface="Barlow Condensed"/>
              </a:rPr>
              <a:t> i minerali necessari agli esseri viventi</a:t>
            </a:r>
            <a:endParaRPr b="0" i="0" sz="2100" u="none" cap="none" strike="noStrike">
              <a:solidFill>
                <a:schemeClr val="dk1"/>
              </a:solidFill>
              <a:latin typeface="Barlow Condensed"/>
              <a:ea typeface="Barlow Condensed"/>
              <a:cs typeface="Barlow Condensed"/>
              <a:sym typeface="Barlow Condensed"/>
            </a:endParaRPr>
          </a:p>
          <a:p>
            <a:pPr indent="-438150" lvl="0" marL="609600" marR="0" rtl="0" algn="l">
              <a:lnSpc>
                <a:spcPct val="100000"/>
              </a:lnSpc>
              <a:spcBef>
                <a:spcPts val="0"/>
              </a:spcBef>
              <a:spcAft>
                <a:spcPts val="0"/>
              </a:spcAft>
              <a:buClr>
                <a:schemeClr val="dk1"/>
              </a:buClr>
              <a:buSzPts val="2100"/>
              <a:buFont typeface="Barlow Condensed"/>
              <a:buChar char="★"/>
            </a:pPr>
            <a:r>
              <a:rPr b="0" i="0" lang="pl-PL" sz="2100" u="none" cap="none" strike="noStrike">
                <a:solidFill>
                  <a:schemeClr val="dk1"/>
                </a:solidFill>
                <a:latin typeface="Barlow Condensed"/>
                <a:ea typeface="Barlow Condensed"/>
                <a:cs typeface="Barlow Condensed"/>
                <a:sym typeface="Barlow Condensed"/>
              </a:rPr>
              <a:t>Nutr</a:t>
            </a:r>
            <a:r>
              <a:rPr lang="pl-PL" sz="2100">
                <a:solidFill>
                  <a:schemeClr val="dk1"/>
                </a:solidFill>
                <a:latin typeface="Barlow Condensed"/>
                <a:ea typeface="Barlow Condensed"/>
                <a:cs typeface="Barlow Condensed"/>
                <a:sym typeface="Barlow Condensed"/>
              </a:rPr>
              <a:t>ono</a:t>
            </a:r>
            <a:r>
              <a:rPr b="0" i="0" lang="pl-PL" sz="2100" u="none" cap="none" strike="noStrike">
                <a:solidFill>
                  <a:schemeClr val="dk1"/>
                </a:solidFill>
                <a:latin typeface="Barlow Condensed"/>
                <a:ea typeface="Barlow Condensed"/>
                <a:cs typeface="Barlow Condensed"/>
                <a:sym typeface="Barlow Condensed"/>
              </a:rPr>
              <a:t> i microbi nel suolo</a:t>
            </a:r>
            <a:endParaRPr b="0" i="0" sz="2100" u="none" cap="none" strike="noStrike">
              <a:solidFill>
                <a:schemeClr val="dk1"/>
              </a:solidFill>
              <a:latin typeface="Barlow Condensed"/>
              <a:ea typeface="Barlow Condensed"/>
              <a:cs typeface="Barlow Condensed"/>
              <a:sym typeface="Barlow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2021-03-17T15:35:01Z</dcterms:created>
  <dc:creator>Danuta Szpilko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