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embeddedFontLst>
    <p:embeddedFont>
      <p:font typeface="Roboto"/>
      <p:regular r:id="rId49"/>
      <p:bold r:id="rId50"/>
      <p:italic r:id="rId51"/>
      <p:boldItalic r:id="rId52"/>
    </p:embeddedFont>
    <p:embeddedFont>
      <p:font typeface="Century Schoolbook"/>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hvxY/FPeQ0+9batKXZfDxuG30Q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CenturySchoolbook-regular.fntdata"/><Relationship Id="rId52" Type="http://schemas.openxmlformats.org/officeDocument/2006/relationships/font" Target="fonts/Roboto-boldItalic.fntdata"/><Relationship Id="rId11" Type="http://schemas.openxmlformats.org/officeDocument/2006/relationships/slide" Target="slides/slide7.xml"/><Relationship Id="rId55" Type="http://schemas.openxmlformats.org/officeDocument/2006/relationships/font" Target="fonts/CenturySchoolbook-italic.fntdata"/><Relationship Id="rId10" Type="http://schemas.openxmlformats.org/officeDocument/2006/relationships/slide" Target="slides/slide6.xml"/><Relationship Id="rId54" Type="http://schemas.openxmlformats.org/officeDocument/2006/relationships/font" Target="fonts/CenturySchoolbook-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CenturySchoolbook-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06c45fa0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g306c45fa0b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1" name="Shape 11"/>
        <p:cNvGrpSpPr/>
        <p:nvPr/>
      </p:nvGrpSpPr>
      <p:grpSpPr>
        <a:xfrm>
          <a:off x="0" y="0"/>
          <a:ext cx="0" cy="0"/>
          <a:chOff x="0" y="0"/>
          <a:chExt cx="0" cy="0"/>
        </a:xfrm>
      </p:grpSpPr>
      <p:sp>
        <p:nvSpPr>
          <p:cNvPr id="12" name="Google Shape;12;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18"/>
          <p:cNvSpPr txBox="1"/>
          <p:nvPr>
            <p:ph idx="12" type="sldNum"/>
          </p:nvPr>
        </p:nvSpPr>
        <p:spPr>
          <a:xfrm>
            <a:off x="9296400" y="633047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
        <p:nvSpPr>
          <p:cNvPr id="14" name="Google Shape;14;p18"/>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49" name="Shape 49"/>
        <p:cNvGrpSpPr/>
        <p:nvPr/>
      </p:nvGrpSpPr>
      <p:grpSpPr>
        <a:xfrm>
          <a:off x="0" y="0"/>
          <a:ext cx="0" cy="0"/>
          <a:chOff x="0" y="0"/>
          <a:chExt cx="0" cy="0"/>
        </a:xfrm>
      </p:grpSpPr>
      <p:sp>
        <p:nvSpPr>
          <p:cNvPr id="50" name="Google Shape;50;p28"/>
          <p:cNvSpPr txBox="1"/>
          <p:nvPr>
            <p:ph type="title"/>
          </p:nvPr>
        </p:nvSpPr>
        <p:spPr>
          <a:xfrm rot="5400000">
            <a:off x="7233501" y="2056664"/>
            <a:ext cx="561169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 type="body"/>
          </p:nvPr>
        </p:nvSpPr>
        <p:spPr>
          <a:xfrm rot="5400000">
            <a:off x="1899501" y="-496036"/>
            <a:ext cx="561169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8"/>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523701"/>
            <a:ext cx="10515600" cy="12302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19" name="Shape 19"/>
        <p:cNvGrpSpPr/>
        <p:nvPr/>
      </p:nvGrpSpPr>
      <p:grpSpPr>
        <a:xfrm>
          <a:off x="0" y="0"/>
          <a:ext cx="0" cy="0"/>
          <a:chOff x="0" y="0"/>
          <a:chExt cx="0" cy="0"/>
        </a:xfrm>
      </p:grpSpPr>
      <p:sp>
        <p:nvSpPr>
          <p:cNvPr id="20" name="Google Shape;20;p19"/>
          <p:cNvSpPr txBox="1"/>
          <p:nvPr>
            <p:ph type="title"/>
          </p:nvPr>
        </p:nvSpPr>
        <p:spPr>
          <a:xfrm>
            <a:off x="831850" y="1670858"/>
            <a:ext cx="10515600" cy="28916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 name="Google Shape;22;p19"/>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23" name="Shape 23"/>
        <p:cNvGrpSpPr/>
        <p:nvPr/>
      </p:nvGrpSpPr>
      <p:grpSpPr>
        <a:xfrm>
          <a:off x="0" y="0"/>
          <a:ext cx="0" cy="0"/>
          <a:chOff x="0" y="0"/>
          <a:chExt cx="0" cy="0"/>
        </a:xfrm>
      </p:grpSpPr>
      <p:sp>
        <p:nvSpPr>
          <p:cNvPr id="24" name="Google Shape;24;p26"/>
          <p:cNvSpPr txBox="1"/>
          <p:nvPr>
            <p:ph type="title"/>
          </p:nvPr>
        </p:nvSpPr>
        <p:spPr>
          <a:xfrm>
            <a:off x="839788" y="540326"/>
            <a:ext cx="3932237" cy="151707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p:nvPr>
            <p:ph idx="2" type="pic"/>
          </p:nvPr>
        </p:nvSpPr>
        <p:spPr>
          <a:xfrm>
            <a:off x="5183188" y="987425"/>
            <a:ext cx="6172200" cy="4873625"/>
          </a:xfrm>
          <a:prstGeom prst="rect">
            <a:avLst/>
          </a:prstGeom>
          <a:noFill/>
          <a:ln>
            <a:noFill/>
          </a:ln>
        </p:spPr>
      </p:sp>
      <p:sp>
        <p:nvSpPr>
          <p:cNvPr id="26" name="Google Shape;26;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 name="Google Shape;27;p26"/>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28" name="Shape 28"/>
        <p:cNvGrpSpPr/>
        <p:nvPr/>
      </p:nvGrpSpPr>
      <p:grpSpPr>
        <a:xfrm>
          <a:off x="0" y="0"/>
          <a:ext cx="0" cy="0"/>
          <a:chOff x="0" y="0"/>
          <a:chExt cx="0" cy="0"/>
        </a:xfrm>
      </p:grpSpPr>
      <p:sp>
        <p:nvSpPr>
          <p:cNvPr id="29" name="Google Shape;29;p23"/>
          <p:cNvSpPr txBox="1"/>
          <p:nvPr>
            <p:ph type="title"/>
          </p:nvPr>
        </p:nvSpPr>
        <p:spPr>
          <a:xfrm>
            <a:off x="838200" y="53137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3"/>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1" name="Shape 31"/>
        <p:cNvGrpSpPr/>
        <p:nvPr/>
      </p:nvGrpSpPr>
      <p:grpSpPr>
        <a:xfrm>
          <a:off x="0" y="0"/>
          <a:ext cx="0" cy="0"/>
          <a:chOff x="0" y="0"/>
          <a:chExt cx="0" cy="0"/>
        </a:xfrm>
      </p:grpSpPr>
      <p:sp>
        <p:nvSpPr>
          <p:cNvPr id="32" name="Google Shape;32;p22"/>
          <p:cNvSpPr txBox="1"/>
          <p:nvPr>
            <p:ph type="title"/>
          </p:nvPr>
        </p:nvSpPr>
        <p:spPr>
          <a:xfrm>
            <a:off x="839788" y="556953"/>
            <a:ext cx="10515600" cy="11337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38" name="Shape 38"/>
        <p:cNvGrpSpPr/>
        <p:nvPr/>
      </p:nvGrpSpPr>
      <p:grpSpPr>
        <a:xfrm>
          <a:off x="0" y="0"/>
          <a:ext cx="0" cy="0"/>
          <a:chOff x="0" y="0"/>
          <a:chExt cx="0" cy="0"/>
        </a:xfrm>
      </p:grpSpPr>
      <p:sp>
        <p:nvSpPr>
          <p:cNvPr id="39" name="Google Shape;39;p24"/>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25"/>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45" name="Shape 45"/>
        <p:cNvGrpSpPr/>
        <p:nvPr/>
      </p:nvGrpSpPr>
      <p:grpSpPr>
        <a:xfrm>
          <a:off x="0" y="0"/>
          <a:ext cx="0" cy="0"/>
          <a:chOff x="0" y="0"/>
          <a:chExt cx="0" cy="0"/>
        </a:xfrm>
      </p:grpSpPr>
      <p:sp>
        <p:nvSpPr>
          <p:cNvPr id="46" name="Google Shape;46;p27"/>
          <p:cNvSpPr txBox="1"/>
          <p:nvPr>
            <p:ph type="title"/>
          </p:nvPr>
        </p:nvSpPr>
        <p:spPr>
          <a:xfrm>
            <a:off x="838200" y="556953"/>
            <a:ext cx="10515600" cy="117897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 type="body"/>
          </p:nvPr>
        </p:nvSpPr>
        <p:spPr>
          <a:xfrm rot="5400000">
            <a:off x="4097185" y="-1433360"/>
            <a:ext cx="399763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7"/>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7"/>
          <p:cNvSpPr txBox="1"/>
          <p:nvPr>
            <p:ph idx="1" type="body"/>
          </p:nvPr>
        </p:nvSpPr>
        <p:spPr>
          <a:xfrm>
            <a:off x="838200" y="2123398"/>
            <a:ext cx="10515600" cy="379277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7"/>
          <p:cNvSpPr txBox="1"/>
          <p:nvPr>
            <p:ph idx="12" type="sldNum"/>
          </p:nvPr>
        </p:nvSpPr>
        <p:spPr>
          <a:xfrm>
            <a:off x="9352472" y="6344797"/>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pic>
        <p:nvPicPr>
          <p:cNvPr id="9" name="Google Shape;9;p17"/>
          <p:cNvPicPr preferRelativeResize="0"/>
          <p:nvPr/>
        </p:nvPicPr>
        <p:blipFill rotWithShape="1">
          <a:blip r:embed="rId1">
            <a:alphaModFix/>
          </a:blip>
          <a:srcRect b="0" l="0" r="0" t="0"/>
          <a:stretch/>
        </p:blipFill>
        <p:spPr>
          <a:xfrm>
            <a:off x="-6350" y="6064250"/>
            <a:ext cx="12192000" cy="793750"/>
          </a:xfrm>
          <a:prstGeom prst="rect">
            <a:avLst/>
          </a:prstGeom>
          <a:noFill/>
          <a:ln>
            <a:noFill/>
          </a:ln>
        </p:spPr>
      </p:pic>
      <p:pic>
        <p:nvPicPr>
          <p:cNvPr id="10" name="Google Shape;10;p17"/>
          <p:cNvPicPr preferRelativeResize="0"/>
          <p:nvPr/>
        </p:nvPicPr>
        <p:blipFill rotWithShape="1">
          <a:blip r:embed="rId2">
            <a:alphaModFix/>
          </a:blip>
          <a:srcRect b="0" l="0" r="0" t="0"/>
          <a:stretch/>
        </p:blipFill>
        <p:spPr>
          <a:xfrm>
            <a:off x="-6350" y="-64293"/>
            <a:ext cx="12192000" cy="793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1" Type="http://schemas.openxmlformats.org/officeDocument/2006/relationships/hyperlink" Target="https://joint-research-centre.ec.europa.eu/lifecomp_en" TargetMode="External"/><Relationship Id="rId10" Type="http://schemas.openxmlformats.org/officeDocument/2006/relationships/hyperlink" Target="https://joint-research-centre.ec.europa.eu/lifecomp_en" TargetMode="External"/><Relationship Id="rId13" Type="http://schemas.openxmlformats.org/officeDocument/2006/relationships/hyperlink" Target="https://publications.jrc.ec.europa.eu/repository/handle/JRC128415" TargetMode="External"/><Relationship Id="rId12" Type="http://schemas.openxmlformats.org/officeDocument/2006/relationships/hyperlink" Target="https://publications.jrc.ec.europa.eu/repository/handle/JRC128415"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publications.jrc.ec.europa.eu/repository/handle/JRC128040" TargetMode="External"/><Relationship Id="rId4" Type="http://schemas.openxmlformats.org/officeDocument/2006/relationships/hyperlink" Target="https://publications.jrc.ec.europa.eu/repository/handle/JRC128040" TargetMode="External"/><Relationship Id="rId9" Type="http://schemas.openxmlformats.org/officeDocument/2006/relationships/hyperlink" Target="https://joint-research-centre.ec.europa.eu/lifecomp_en" TargetMode="External"/><Relationship Id="rId14" Type="http://schemas.openxmlformats.org/officeDocument/2006/relationships/hyperlink" Target="https://publications.jrc.ec.europa.eu/repository/handle/JRC128415" TargetMode="External"/><Relationship Id="rId5" Type="http://schemas.openxmlformats.org/officeDocument/2006/relationships/hyperlink" Target="https://publications.jrc.ec.europa.eu/repository/handle/JRC128040" TargetMode="External"/><Relationship Id="rId6" Type="http://schemas.openxmlformats.org/officeDocument/2006/relationships/hyperlink" Target="https://joint-research-centre.ec.europa.eu/lifecomp_en" TargetMode="External"/><Relationship Id="rId7" Type="http://schemas.openxmlformats.org/officeDocument/2006/relationships/hyperlink" Target="https://joint-research-centre.ec.europa.eu/lifecomp_en" TargetMode="External"/><Relationship Id="rId8" Type="http://schemas.openxmlformats.org/officeDocument/2006/relationships/hyperlink" Target="https://joint-research-centre.ec.europa.eu/lifecomp_e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rcampus.com/indexrubric.cf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docs.google.com/spreadsheets/d/1GDUXvYfc0rse0nTQ_zdGiYEYVU3N39FxDYXft48e7h0/edit?gid=0#gid=0" TargetMode="Externa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doi.org/10.1787/eed9bb04-e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9.png"/><Relationship Id="rId4" Type="http://schemas.openxmlformats.org/officeDocument/2006/relationships/hyperlink" Target="https://www.menti.com/als9akj6cwf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
          <p:cNvSpPr txBox="1"/>
          <p:nvPr/>
        </p:nvSpPr>
        <p:spPr>
          <a:xfrm>
            <a:off x="8689633" y="4362927"/>
            <a:ext cx="3385826" cy="1293303"/>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Author(s):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Evie Kouroumichaki</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Institution: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Stimmuli for Social Change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sp>
        <p:nvSpPr>
          <p:cNvPr id="58" name="Google Shape;58;p1"/>
          <p:cNvSpPr txBox="1"/>
          <p:nvPr>
            <p:ph idx="4294967295" type="ctrTitle"/>
          </p:nvPr>
        </p:nvSpPr>
        <p:spPr>
          <a:xfrm>
            <a:off x="1610305" y="1041400"/>
            <a:ext cx="9144000" cy="23876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1" i="0" lang="pl-PL" sz="4400" u="none" cap="small" strike="noStrike">
                <a:solidFill>
                  <a:schemeClr val="dk1"/>
                </a:solidFill>
                <a:latin typeface="Calibri"/>
                <a:ea typeface="Calibri"/>
                <a:cs typeface="Calibri"/>
                <a:sym typeface="Calibri"/>
              </a:rPr>
              <a:t>Modul</a:t>
            </a:r>
            <a:r>
              <a:rPr b="1" lang="pl-PL" cap="small"/>
              <a:t>o</a:t>
            </a:r>
            <a:r>
              <a:rPr b="1" i="0" lang="pl-PL" sz="4400" u="none" cap="small" strike="noStrike">
                <a:solidFill>
                  <a:schemeClr val="dk1"/>
                </a:solidFill>
                <a:latin typeface="Calibri"/>
                <a:ea typeface="Calibri"/>
                <a:cs typeface="Calibri"/>
                <a:sym typeface="Calibri"/>
              </a:rPr>
              <a:t> 4. V</a:t>
            </a:r>
            <a:r>
              <a:rPr b="1" lang="pl-PL" cap="small"/>
              <a:t>erifica</a:t>
            </a:r>
            <a:r>
              <a:rPr b="1" i="0" lang="pl-PL" sz="4400" u="none" cap="small" strike="noStrike">
                <a:solidFill>
                  <a:schemeClr val="dk1"/>
                </a:solidFill>
                <a:latin typeface="Calibri"/>
                <a:ea typeface="Calibri"/>
                <a:cs typeface="Calibri"/>
                <a:sym typeface="Calibri"/>
              </a:rPr>
              <a:t> </a:t>
            </a:r>
            <a:r>
              <a:rPr b="1" lang="pl-PL" cap="small"/>
              <a:t>e valutazione</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2"/>
          <p:cNvSpPr txBox="1"/>
          <p:nvPr>
            <p:ph type="title"/>
          </p:nvPr>
        </p:nvSpPr>
        <p:spPr>
          <a:xfrm>
            <a:off x="671209" y="1670858"/>
            <a:ext cx="10676241" cy="28916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pl-PL" sz="5400"/>
              <a:t>Verifica e valutazione didattica</a:t>
            </a:r>
            <a:endParaRPr sz="5400"/>
          </a:p>
        </p:txBody>
      </p:sp>
      <p:sp>
        <p:nvSpPr>
          <p:cNvPr id="125" name="Google Shape;125;p32"/>
          <p:cNvSpPr txBox="1"/>
          <p:nvPr>
            <p:ph idx="1" type="body"/>
          </p:nvPr>
        </p:nvSpPr>
        <p:spPr>
          <a:xfrm>
            <a:off x="870275" y="4562473"/>
            <a:ext cx="10515600" cy="122340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90000"/>
              </a:lnSpc>
              <a:spcBef>
                <a:spcPts val="1000"/>
              </a:spcBef>
              <a:spcAft>
                <a:spcPts val="0"/>
              </a:spcAft>
              <a:buNone/>
            </a:pPr>
            <a:r>
              <a:rPr lang="pl-PL"/>
              <a:t>Valutazione del processo di apprendimento e dei risultati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3"/>
          <p:cNvSpPr txBox="1"/>
          <p:nvPr>
            <p:ph type="title"/>
          </p:nvPr>
        </p:nvSpPr>
        <p:spPr>
          <a:xfrm>
            <a:off x="784853" y="1172183"/>
            <a:ext cx="4208867" cy="77328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200"/>
              <a:buNone/>
            </a:pPr>
            <a:r>
              <a:rPr lang="pl-PL" sz="4400"/>
              <a:t>Verifica </a:t>
            </a:r>
            <a:endParaRPr sz="4400"/>
          </a:p>
        </p:txBody>
      </p:sp>
      <p:pic>
        <p:nvPicPr>
          <p:cNvPr descr="A hand holding a pen and shading circles on a sheet" id="131" name="Google Shape;131;p33"/>
          <p:cNvPicPr preferRelativeResize="0"/>
          <p:nvPr>
            <p:ph idx="2" type="pic"/>
          </p:nvPr>
        </p:nvPicPr>
        <p:blipFill rotWithShape="1">
          <a:blip r:embed="rId3">
            <a:alphaModFix/>
          </a:blip>
          <a:srcRect b="0" l="13049" r="13047" t="0"/>
          <a:stretch/>
        </p:blipFill>
        <p:spPr>
          <a:xfrm>
            <a:off x="5745804" y="1172183"/>
            <a:ext cx="5661343" cy="4513634"/>
          </a:xfrm>
          <a:prstGeom prst="roundRect">
            <a:avLst>
              <a:gd fmla="val 16667" name="adj"/>
            </a:avLst>
          </a:prstGeom>
          <a:noFill/>
          <a:ln>
            <a:noFill/>
          </a:ln>
          <a:effectLst>
            <a:outerShdw blurRad="50800" rotWithShape="0" algn="tr" dir="8100000" dist="38100">
              <a:srgbClr val="000000">
                <a:alpha val="40000"/>
              </a:srgbClr>
            </a:outerShdw>
          </a:effectLst>
        </p:spPr>
      </p:pic>
      <p:sp>
        <p:nvSpPr>
          <p:cNvPr id="132" name="Google Shape;132;p33"/>
          <p:cNvSpPr txBox="1"/>
          <p:nvPr>
            <p:ph idx="1" type="body"/>
          </p:nvPr>
        </p:nvSpPr>
        <p:spPr>
          <a:xfrm>
            <a:off x="573933" y="2110902"/>
            <a:ext cx="4419788" cy="3448455"/>
          </a:xfrm>
          <a:prstGeom prst="rect">
            <a:avLst/>
          </a:prstGeom>
          <a:solidFill>
            <a:srgbClr val="E4F4DE"/>
          </a:solidFill>
          <a:ln>
            <a:noFill/>
          </a:ln>
          <a:effectLst>
            <a:outerShdw blurRad="149987" algn="ctr" dir="8460000" dist="250190">
              <a:srgbClr val="000000">
                <a:alpha val="27450"/>
              </a:srgbClr>
            </a:outerShdw>
          </a:effectLst>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dk1"/>
              </a:buClr>
              <a:buSzPts val="1600"/>
              <a:buNone/>
            </a:pPr>
            <a:r>
              <a:rPr b="1" lang="pl-PL">
                <a:latin typeface="Arial"/>
                <a:ea typeface="Arial"/>
                <a:cs typeface="Arial"/>
                <a:sym typeface="Arial"/>
              </a:rPr>
              <a:t>PERCHE’</a:t>
            </a:r>
            <a:r>
              <a:rPr lang="pl-PL">
                <a:solidFill>
                  <a:schemeClr val="dk1"/>
                </a:solidFill>
                <a:latin typeface="Arial"/>
                <a:ea typeface="Arial"/>
                <a:cs typeface="Arial"/>
                <a:sym typeface="Arial"/>
              </a:rPr>
              <a:t> </a:t>
            </a:r>
            <a:endParaRPr/>
          </a:p>
          <a:p>
            <a:pPr indent="-228600" lvl="0" marL="457200" rtl="0" algn="l">
              <a:lnSpc>
                <a:spcPct val="90000"/>
              </a:lnSpc>
              <a:spcBef>
                <a:spcPts val="1000"/>
              </a:spcBef>
              <a:spcAft>
                <a:spcPts val="0"/>
              </a:spcAft>
              <a:buClr>
                <a:schemeClr val="dk1"/>
              </a:buClr>
              <a:buSzPts val="1600"/>
              <a:buNone/>
            </a:pPr>
            <a:r>
              <a:rPr lang="pl-PL">
                <a:highlight>
                  <a:srgbClr val="E4F4DE"/>
                </a:highlight>
                <a:latin typeface="Arial"/>
                <a:ea typeface="Arial"/>
                <a:cs typeface="Arial"/>
                <a:sym typeface="Arial"/>
              </a:rPr>
              <a:t>I metodi di verifica utilizzati dall'insegnante forniscono informazioni a loro e agli studenti in primo luogo, e agli amministratori, ai colleghi e ai genitori in secondo luogo, sui modi in cui l'apprendimento viene compreso e misurato.</a:t>
            </a:r>
            <a:r>
              <a:rPr lang="pl-PL">
                <a:solidFill>
                  <a:schemeClr val="dk1"/>
                </a:solidFill>
                <a:latin typeface="Arial"/>
                <a:ea typeface="Arial"/>
                <a:cs typeface="Arial"/>
                <a:sym typeface="Arial"/>
              </a:rPr>
              <a:t> </a:t>
            </a:r>
            <a:endParaRPr/>
          </a:p>
          <a:p>
            <a:pPr indent="-277200" lvl="0" marL="457200" rtl="0" algn="l">
              <a:lnSpc>
                <a:spcPct val="80000"/>
              </a:lnSpc>
              <a:spcBef>
                <a:spcPts val="1000"/>
              </a:spcBef>
              <a:spcAft>
                <a:spcPts val="0"/>
              </a:spcAft>
              <a:buClr>
                <a:schemeClr val="dk1"/>
              </a:buClr>
              <a:buSzPts val="1600"/>
              <a:buNone/>
            </a:pPr>
            <a:r>
              <a:rPr b="1" lang="pl-PL">
                <a:latin typeface="Arial"/>
                <a:ea typeface="Arial"/>
                <a:cs typeface="Arial"/>
                <a:sym typeface="Arial"/>
              </a:rPr>
              <a:t>COME</a:t>
            </a:r>
            <a:r>
              <a:rPr lang="pl-PL">
                <a:solidFill>
                  <a:schemeClr val="dk1"/>
                </a:solidFill>
                <a:latin typeface="Arial"/>
                <a:ea typeface="Arial"/>
                <a:cs typeface="Arial"/>
                <a:sym typeface="Arial"/>
              </a:rPr>
              <a:t> </a:t>
            </a:r>
            <a:endParaRPr/>
          </a:p>
          <a:p>
            <a:pPr indent="-270000" lvl="0" marL="450000" rtl="0" algn="l">
              <a:lnSpc>
                <a:spcPct val="80000"/>
              </a:lnSpc>
              <a:spcBef>
                <a:spcPts val="1000"/>
              </a:spcBef>
              <a:spcAft>
                <a:spcPts val="0"/>
              </a:spcAft>
              <a:buNone/>
            </a:pPr>
            <a:r>
              <a:rPr lang="pl-PL">
                <a:highlight>
                  <a:srgbClr val="E4F4DE"/>
                </a:highlight>
                <a:latin typeface="Arial"/>
                <a:ea typeface="Arial"/>
                <a:cs typeface="Arial"/>
                <a:sym typeface="Arial"/>
              </a:rPr>
              <a:t>Gli insegnanti possono scegliere tra diverse opzioni per comprendere i progressi di apprendimento degli studenti.</a:t>
            </a:r>
            <a:endParaRPr>
              <a:highlight>
                <a:srgbClr val="E4F4DE"/>
              </a:highlight>
              <a:latin typeface="Arial"/>
              <a:ea typeface="Arial"/>
              <a:cs typeface="Arial"/>
              <a:sym typeface="Arial"/>
            </a:endParaRPr>
          </a:p>
          <a:p>
            <a:pPr indent="-228600" lvl="0" marL="457200" rtl="0" algn="l">
              <a:lnSpc>
                <a:spcPct val="100000"/>
              </a:lnSpc>
              <a:spcBef>
                <a:spcPts val="0"/>
              </a:spcBef>
              <a:spcAft>
                <a:spcPts val="0"/>
              </a:spcAft>
              <a:buClr>
                <a:srgbClr val="111827"/>
              </a:buClr>
              <a:buSzPts val="1200"/>
              <a:buFont typeface="Roboto"/>
              <a:buNone/>
            </a:pPr>
            <a:r>
              <a:t/>
            </a:r>
            <a:endParaRPr>
              <a:highlight>
                <a:srgbClr val="E4F4DE"/>
              </a:highlight>
              <a:latin typeface="Arial"/>
              <a:ea typeface="Arial"/>
              <a:cs typeface="Arial"/>
              <a:sym typeface="Arial"/>
            </a:endParaRPr>
          </a:p>
          <a:p>
            <a:pPr indent="-270000" lvl="0" marL="450000" rtl="0" algn="l">
              <a:lnSpc>
                <a:spcPct val="100000"/>
              </a:lnSpc>
              <a:spcBef>
                <a:spcPts val="0"/>
              </a:spcBef>
              <a:spcAft>
                <a:spcPts val="0"/>
              </a:spcAft>
              <a:buNone/>
            </a:pPr>
            <a:r>
              <a:rPr lang="pl-PL">
                <a:highlight>
                  <a:srgbClr val="E4F4DE"/>
                </a:highlight>
                <a:latin typeface="Arial"/>
                <a:ea typeface="Arial"/>
                <a:cs typeface="Arial"/>
                <a:sym typeface="Arial"/>
              </a:rPr>
              <a:t>I 2 metodi più rilevanti sono la valutazione </a:t>
            </a:r>
            <a:r>
              <a:rPr b="1" lang="pl-PL">
                <a:highlight>
                  <a:srgbClr val="E4F4DE"/>
                </a:highlight>
                <a:latin typeface="Arial"/>
                <a:ea typeface="Arial"/>
                <a:cs typeface="Arial"/>
                <a:sym typeface="Arial"/>
              </a:rPr>
              <a:t>formativa</a:t>
            </a:r>
            <a:r>
              <a:rPr lang="pl-PL">
                <a:highlight>
                  <a:srgbClr val="E4F4DE"/>
                </a:highlight>
                <a:latin typeface="Arial"/>
                <a:ea typeface="Arial"/>
                <a:cs typeface="Arial"/>
                <a:sym typeface="Arial"/>
              </a:rPr>
              <a:t> e </a:t>
            </a:r>
            <a:r>
              <a:rPr b="1" lang="pl-PL">
                <a:highlight>
                  <a:srgbClr val="E4F4DE"/>
                </a:highlight>
                <a:latin typeface="Arial"/>
                <a:ea typeface="Arial"/>
                <a:cs typeface="Arial"/>
                <a:sym typeface="Arial"/>
              </a:rPr>
              <a:t>sommativa</a:t>
            </a:r>
            <a:r>
              <a:rPr lang="pl-PL" sz="1200">
                <a:solidFill>
                  <a:srgbClr val="111827"/>
                </a:solidFill>
                <a:latin typeface="Roboto"/>
                <a:ea typeface="Roboto"/>
                <a:cs typeface="Roboto"/>
                <a:sym typeface="Roboto"/>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4"/>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Importanza della valutazione </a:t>
            </a:r>
            <a:endParaRPr/>
          </a:p>
        </p:txBody>
      </p:sp>
      <p:grpSp>
        <p:nvGrpSpPr>
          <p:cNvPr id="138" name="Google Shape;138;p34"/>
          <p:cNvGrpSpPr/>
          <p:nvPr/>
        </p:nvGrpSpPr>
        <p:grpSpPr>
          <a:xfrm>
            <a:off x="1294646" y="2173454"/>
            <a:ext cx="9786796" cy="3520552"/>
            <a:chOff x="0" y="622"/>
            <a:chExt cx="9786796" cy="3520552"/>
          </a:xfrm>
        </p:grpSpPr>
        <p:sp>
          <p:nvSpPr>
            <p:cNvPr id="139" name="Google Shape;139;p34"/>
            <p:cNvSpPr/>
            <p:nvPr/>
          </p:nvSpPr>
          <p:spPr>
            <a:xfrm>
              <a:off x="0" y="2651043"/>
              <a:ext cx="9786796" cy="870131"/>
            </a:xfrm>
            <a:prstGeom prst="rect">
              <a:avLst/>
            </a:prstGeom>
            <a:solidFill>
              <a:srgbClr val="AFDF9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4"/>
            <p:cNvSpPr txBox="1"/>
            <p:nvPr/>
          </p:nvSpPr>
          <p:spPr>
            <a:xfrm>
              <a:off x="0" y="2651043"/>
              <a:ext cx="9786796" cy="870131"/>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lang="pl-PL" sz="1800">
                  <a:solidFill>
                    <a:schemeClr val="lt1"/>
                  </a:solidFill>
                </a:rPr>
                <a:t>La valutazione dello studente mira all'identificazione del suo attuale livello di apprendimento, dei fattori che influenzano il suo progresso e, infine, del potenziale e delle competenze per progredire.</a:t>
              </a:r>
              <a:r>
                <a:rPr b="0" i="0" lang="pl-PL"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
          <p:nvSpPr>
            <p:cNvPr id="141" name="Google Shape;141;p34"/>
            <p:cNvSpPr/>
            <p:nvPr/>
          </p:nvSpPr>
          <p:spPr>
            <a:xfrm rot="10800000">
              <a:off x="0" y="1325832"/>
              <a:ext cx="9786796" cy="1338262"/>
            </a:xfrm>
            <a:prstGeom prst="upArrowCallout">
              <a:avLst>
                <a:gd fmla="val 25000" name="adj1"/>
                <a:gd fmla="val 25000" name="adj2"/>
                <a:gd fmla="val 25000" name="adj3"/>
                <a:gd fmla="val 64977" name="adj4"/>
              </a:avLst>
            </a:prstGeom>
            <a:solidFill>
              <a:srgbClr val="527F62"/>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4"/>
            <p:cNvSpPr txBox="1"/>
            <p:nvPr/>
          </p:nvSpPr>
          <p:spPr>
            <a:xfrm>
              <a:off x="0" y="1325832"/>
              <a:ext cx="9786796" cy="86956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lang="pl-PL" sz="1800">
                  <a:solidFill>
                    <a:schemeClr val="lt1"/>
                  </a:solidFill>
                </a:rPr>
                <a:t>Il progresso dell’insegnamento richiede la valutazione sia degli studenti che degli insegnanti.</a:t>
              </a:r>
              <a:endParaRPr sz="1200">
                <a:solidFill>
                  <a:srgbClr val="111827"/>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ts val="1800"/>
                <a:buFont typeface="Arial"/>
                <a:buNone/>
              </a:pPr>
              <a:r>
                <a:rPr b="0" i="0" lang="pl-PL"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
          <p:nvSpPr>
            <p:cNvPr id="143" name="Google Shape;143;p34"/>
            <p:cNvSpPr/>
            <p:nvPr/>
          </p:nvSpPr>
          <p:spPr>
            <a:xfrm rot="10800000">
              <a:off x="0" y="622"/>
              <a:ext cx="9786796" cy="1338262"/>
            </a:xfrm>
            <a:prstGeom prst="upArrowCallout">
              <a:avLst>
                <a:gd fmla="val 25000" name="adj1"/>
                <a:gd fmla="val 25000" name="adj2"/>
                <a:gd fmla="val 25000" name="adj3"/>
                <a:gd fmla="val 64977" name="adj4"/>
              </a:avLst>
            </a:prstGeom>
            <a:solidFill>
              <a:srgbClr val="07674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4"/>
            <p:cNvSpPr txBox="1"/>
            <p:nvPr/>
          </p:nvSpPr>
          <p:spPr>
            <a:xfrm>
              <a:off x="0" y="622"/>
              <a:ext cx="9786796" cy="869562"/>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lang="pl-PL" sz="1800">
                  <a:solidFill>
                    <a:schemeClr val="lt1"/>
                  </a:solidFill>
                </a:rPr>
                <a:t>L’obiettivo più importante della valutazione nella formazione è il progresso dell’insegnamento.</a:t>
              </a:r>
              <a:endParaRPr sz="1800">
                <a:solidFill>
                  <a:schemeClr val="lt1"/>
                </a:solidFill>
              </a:endParaRPr>
            </a:p>
            <a:p>
              <a:pPr indent="0" lvl="0" marL="0" marR="0" rtl="0" algn="ctr">
                <a:lnSpc>
                  <a:spcPct val="90000"/>
                </a:lnSpc>
                <a:spcBef>
                  <a:spcPts val="0"/>
                </a:spcBef>
                <a:spcAft>
                  <a:spcPts val="0"/>
                </a:spcAft>
                <a:buClr>
                  <a:srgbClr val="000000"/>
                </a:buClr>
                <a:buSzPts val="1800"/>
                <a:buFont typeface="Arial"/>
                <a:buNone/>
              </a:pPr>
              <a:r>
                <a:rPr b="0" i="0" lang="pl-PL" sz="18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5"/>
          <p:cNvSpPr txBox="1"/>
          <p:nvPr>
            <p:ph type="title"/>
          </p:nvPr>
        </p:nvSpPr>
        <p:spPr>
          <a:xfrm>
            <a:off x="791109" y="1255481"/>
            <a:ext cx="3323691" cy="118040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pl-PL"/>
              <a:t>Processo</a:t>
            </a:r>
            <a:r>
              <a:rPr lang="pl-PL"/>
              <a:t> di valutazione</a:t>
            </a:r>
            <a:endParaRPr/>
          </a:p>
        </p:txBody>
      </p:sp>
      <p:pic>
        <p:nvPicPr>
          <p:cNvPr descr="A screenshot of a cell phone&#10;&#10;Description automatically generated" id="150" name="Google Shape;150;p35"/>
          <p:cNvPicPr preferRelativeResize="0"/>
          <p:nvPr/>
        </p:nvPicPr>
        <p:blipFill rotWithShape="1">
          <a:blip r:embed="rId3">
            <a:alphaModFix/>
          </a:blip>
          <a:srcRect b="0" l="0" r="0" t="0"/>
          <a:stretch/>
        </p:blipFill>
        <p:spPr>
          <a:xfrm>
            <a:off x="6527548" y="807312"/>
            <a:ext cx="3694806" cy="5226034"/>
          </a:xfrm>
          <a:prstGeom prst="rect">
            <a:avLst/>
          </a:prstGeom>
          <a:noFill/>
          <a:ln>
            <a:noFill/>
          </a:ln>
        </p:spPr>
      </p:pic>
      <p:sp>
        <p:nvSpPr>
          <p:cNvPr id="151" name="Google Shape;151;p35"/>
          <p:cNvSpPr txBox="1"/>
          <p:nvPr/>
        </p:nvSpPr>
        <p:spPr>
          <a:xfrm>
            <a:off x="896293" y="2897109"/>
            <a:ext cx="3775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pl-PL"/>
              <a:t>Rappresentazione schematica di un processo di valutazione</a:t>
            </a:r>
            <a:r>
              <a:rPr b="0" i="0" lang="pl-P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6"/>
          <p:cNvSpPr/>
          <p:nvPr/>
        </p:nvSpPr>
        <p:spPr>
          <a:xfrm>
            <a:off x="4239636" y="2005131"/>
            <a:ext cx="3589507" cy="3473816"/>
          </a:xfrm>
          <a:prstGeom prst="roundRect">
            <a:avLst>
              <a:gd fmla="val 16667" name="adj"/>
            </a:avLst>
          </a:prstGeom>
          <a:solidFill>
            <a:schemeClr val="lt1"/>
          </a:solidFill>
          <a:ln cap="flat" cmpd="sng" w="25400">
            <a:solidFill>
              <a:srgbClr val="527F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7" name="Google Shape;157;p36"/>
          <p:cNvSpPr/>
          <p:nvPr/>
        </p:nvSpPr>
        <p:spPr>
          <a:xfrm>
            <a:off x="476655" y="2022311"/>
            <a:ext cx="3589507" cy="3473816"/>
          </a:xfrm>
          <a:prstGeom prst="roundRect">
            <a:avLst>
              <a:gd fmla="val 16667" name="adj"/>
            </a:avLst>
          </a:prstGeom>
          <a:solidFill>
            <a:schemeClr val="lt1"/>
          </a:solidFill>
          <a:ln cap="flat" cmpd="sng" w="25400">
            <a:solidFill>
              <a:srgbClr val="527F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8" name="Google Shape;158;p36"/>
          <p:cNvSpPr txBox="1"/>
          <p:nvPr/>
        </p:nvSpPr>
        <p:spPr>
          <a:xfrm>
            <a:off x="685799" y="2389613"/>
            <a:ext cx="3171300" cy="3016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pl-PL" sz="1800">
                <a:solidFill>
                  <a:srgbClr val="333333"/>
                </a:solidFill>
                <a:highlight>
                  <a:srgbClr val="FFFFFF"/>
                </a:highlight>
                <a:latin typeface="Calibri"/>
                <a:ea typeface="Calibri"/>
                <a:cs typeface="Calibri"/>
                <a:sym typeface="Calibri"/>
              </a:rPr>
              <a:t>Esistono varie tipologie di valutazione didattica</a:t>
            </a:r>
            <a:r>
              <a:rPr b="0" i="0" lang="pl-PL" sz="1800" u="none" cap="none" strike="noStrike">
                <a:solidFill>
                  <a:srgbClr val="333333"/>
                </a:solidFill>
                <a:highlight>
                  <a:srgbClr val="FFFFFF"/>
                </a:highlight>
                <a:latin typeface="Calibri"/>
                <a:ea typeface="Calibri"/>
                <a:cs typeface="Calibri"/>
                <a:sym typeface="Calibri"/>
              </a:rPr>
              <a:t>, tra </a:t>
            </a:r>
            <a:r>
              <a:rPr lang="pl-PL" sz="1800">
                <a:solidFill>
                  <a:srgbClr val="333333"/>
                </a:solidFill>
                <a:highlight>
                  <a:srgbClr val="FFFFFF"/>
                </a:highlight>
                <a:latin typeface="Calibri"/>
                <a:ea typeface="Calibri"/>
                <a:cs typeface="Calibri"/>
                <a:sym typeface="Calibri"/>
              </a:rPr>
              <a:t>le più comuni che si basano su un </a:t>
            </a:r>
            <a:r>
              <a:rPr b="1" lang="pl-PL" sz="1800">
                <a:solidFill>
                  <a:srgbClr val="333333"/>
                </a:solidFill>
                <a:highlight>
                  <a:srgbClr val="FFFFFF"/>
                </a:highlight>
                <a:latin typeface="Calibri"/>
                <a:ea typeface="Calibri"/>
                <a:cs typeface="Calibri"/>
                <a:sym typeface="Calibri"/>
              </a:rPr>
              <a:t>processo di apprendimento</a:t>
            </a:r>
            <a:r>
              <a:rPr lang="pl-PL" sz="1800">
                <a:solidFill>
                  <a:srgbClr val="333333"/>
                </a:solidFill>
                <a:highlight>
                  <a:srgbClr val="FFFFFF"/>
                </a:highlight>
                <a:latin typeface="Calibri"/>
                <a:ea typeface="Calibri"/>
                <a:cs typeface="Calibri"/>
                <a:sym typeface="Calibri"/>
              </a:rPr>
              <a:t> abbiamo</a:t>
            </a:r>
            <a:r>
              <a:rPr b="0" i="0" lang="pl-PL" sz="1800" u="none" cap="none" strike="noStrike">
                <a:solidFill>
                  <a:srgbClr val="333333"/>
                </a:solidFill>
                <a:highlight>
                  <a:srgbClr val="FFFFFF"/>
                </a:highlight>
                <a:latin typeface="Calibri"/>
                <a:ea typeface="Calibri"/>
                <a:cs typeface="Calibri"/>
                <a:sym typeface="Calibri"/>
              </a:rPr>
              <a:t>:</a:t>
            </a:r>
            <a:endParaRPr/>
          </a:p>
          <a:p>
            <a:pPr indent="0" lvl="0" marL="0" marR="0" rtl="0" algn="ctr">
              <a:lnSpc>
                <a:spcPct val="100000"/>
              </a:lnSpc>
              <a:spcBef>
                <a:spcPts val="0"/>
              </a:spcBef>
              <a:spcAft>
                <a:spcPts val="0"/>
              </a:spcAft>
              <a:buClr>
                <a:srgbClr val="000000"/>
              </a:buClr>
              <a:buSzPts val="1800"/>
              <a:buFont typeface="Arial"/>
              <a:buNone/>
            </a:pPr>
            <a:r>
              <a:t/>
            </a:r>
            <a:endParaRPr/>
          </a:p>
          <a:p>
            <a:pPr indent="0" lvl="0" marL="0" marR="0" rtl="0" algn="ctr">
              <a:lnSpc>
                <a:spcPct val="100000"/>
              </a:lnSpc>
              <a:spcBef>
                <a:spcPts val="0"/>
              </a:spcBef>
              <a:spcAft>
                <a:spcPts val="0"/>
              </a:spcAft>
              <a:buClr>
                <a:srgbClr val="000000"/>
              </a:buClr>
              <a:buSzPts val="1800"/>
              <a:buFont typeface="Arial"/>
              <a:buChar char="•"/>
            </a:pPr>
            <a:r>
              <a:rPr lang="pl-PL" sz="1800">
                <a:solidFill>
                  <a:srgbClr val="333333"/>
                </a:solidFill>
                <a:highlight>
                  <a:srgbClr val="FFFFFF"/>
                </a:highlight>
                <a:latin typeface="Calibri"/>
                <a:ea typeface="Calibri"/>
                <a:cs typeface="Calibri"/>
                <a:sym typeface="Calibri"/>
              </a:rPr>
              <a:t>pre-valutazione</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1" lang="pl-PL" sz="1800">
                <a:solidFill>
                  <a:srgbClr val="0B9B74"/>
                </a:solidFill>
                <a:highlight>
                  <a:srgbClr val="FFFFFF"/>
                </a:highlight>
                <a:latin typeface="Calibri"/>
                <a:ea typeface="Calibri"/>
                <a:cs typeface="Calibri"/>
                <a:sym typeface="Calibri"/>
              </a:rPr>
              <a:t>Valutazione formativa</a:t>
            </a:r>
            <a:endParaRPr b="1" i="0" sz="1400" u="none" cap="none" strike="noStrike">
              <a:solidFill>
                <a:srgbClr val="0B9B74"/>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b="1" lang="pl-PL" sz="1800">
                <a:solidFill>
                  <a:srgbClr val="FFC000"/>
                </a:solidFill>
                <a:highlight>
                  <a:srgbClr val="FFFFFF"/>
                </a:highlight>
                <a:latin typeface="Calibri"/>
                <a:ea typeface="Calibri"/>
                <a:cs typeface="Calibri"/>
                <a:sym typeface="Calibri"/>
              </a:rPr>
              <a:t>valutazione diagnostica</a:t>
            </a:r>
            <a:endParaRPr b="1" i="0" sz="1400" u="none" cap="none" strike="noStrike">
              <a:solidFill>
                <a:srgbClr val="FFC000"/>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lang="pl-PL" sz="1800">
                <a:solidFill>
                  <a:srgbClr val="333333"/>
                </a:solidFill>
                <a:highlight>
                  <a:srgbClr val="FFFFFF"/>
                </a:highlight>
                <a:latin typeface="Calibri"/>
                <a:ea typeface="Calibri"/>
                <a:cs typeface="Calibri"/>
                <a:sym typeface="Calibri"/>
              </a:rPr>
              <a:t>valutazione sommativa</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6"/>
          <p:cNvSpPr txBox="1"/>
          <p:nvPr>
            <p:ph type="title"/>
          </p:nvPr>
        </p:nvSpPr>
        <p:spPr>
          <a:xfrm>
            <a:off x="564204" y="696749"/>
            <a:ext cx="10818779"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Classificazione delle tipologie di valutazione didattica </a:t>
            </a:r>
            <a:endParaRPr/>
          </a:p>
        </p:txBody>
      </p:sp>
      <p:sp>
        <p:nvSpPr>
          <p:cNvPr id="160" name="Google Shape;160;p36"/>
          <p:cNvSpPr txBox="1"/>
          <p:nvPr/>
        </p:nvSpPr>
        <p:spPr>
          <a:xfrm>
            <a:off x="4430950" y="2650475"/>
            <a:ext cx="3272100" cy="2462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pl-PL" sz="1800">
                <a:solidFill>
                  <a:srgbClr val="333333"/>
                </a:solidFill>
                <a:highlight>
                  <a:schemeClr val="lt1"/>
                </a:highlight>
                <a:latin typeface="Calibri"/>
                <a:ea typeface="Calibri"/>
                <a:cs typeface="Calibri"/>
                <a:sym typeface="Calibri"/>
              </a:rPr>
              <a:t>Esistono varie tipologie di valutazione didattica, tra le più comuni che si basano su un </a:t>
            </a:r>
            <a:r>
              <a:rPr b="1" lang="pl-PL" sz="1800">
                <a:solidFill>
                  <a:srgbClr val="333333"/>
                </a:solidFill>
                <a:highlight>
                  <a:schemeClr val="lt1"/>
                </a:highlight>
                <a:latin typeface="Calibri"/>
                <a:ea typeface="Calibri"/>
                <a:cs typeface="Calibri"/>
                <a:sym typeface="Calibri"/>
              </a:rPr>
              <a:t>gruppo di apprendimento</a:t>
            </a:r>
            <a:r>
              <a:rPr lang="pl-PL" sz="1800">
                <a:solidFill>
                  <a:srgbClr val="333333"/>
                </a:solidFill>
                <a:highlight>
                  <a:schemeClr val="lt1"/>
                </a:highlight>
                <a:latin typeface="Calibri"/>
                <a:ea typeface="Calibri"/>
                <a:cs typeface="Calibri"/>
                <a:sym typeface="Calibri"/>
              </a:rPr>
              <a:t> abbiamo</a:t>
            </a:r>
            <a:r>
              <a:rPr b="0" i="0" lang="pl-PL" sz="1800" u="none" cap="none" strike="noStrike">
                <a:solidFill>
                  <a:srgbClr val="333333"/>
                </a:solidFill>
                <a:highlight>
                  <a:srgbClr val="FFFFFF"/>
                </a:highlight>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Char char="•"/>
            </a:pPr>
            <a:r>
              <a:rPr lang="pl-PL" sz="1800">
                <a:solidFill>
                  <a:srgbClr val="333333"/>
                </a:solidFill>
                <a:highlight>
                  <a:srgbClr val="FFFFFF"/>
                </a:highlight>
                <a:latin typeface="Calibri"/>
                <a:ea typeface="Calibri"/>
                <a:cs typeface="Calibri"/>
                <a:sym typeface="Calibri"/>
              </a:rPr>
              <a:t>valutazione degli insegnanti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Char char="•"/>
            </a:pPr>
            <a:r>
              <a:rPr lang="pl-PL" sz="1800">
                <a:solidFill>
                  <a:srgbClr val="333333"/>
                </a:solidFill>
                <a:highlight>
                  <a:srgbClr val="FFFFFF"/>
                </a:highlight>
                <a:latin typeface="Calibri"/>
                <a:ea typeface="Calibri"/>
                <a:cs typeface="Calibri"/>
                <a:sym typeface="Calibri"/>
              </a:rPr>
              <a:t>valutazione degli studenti</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6"/>
          <p:cNvSpPr/>
          <p:nvPr/>
        </p:nvSpPr>
        <p:spPr>
          <a:xfrm>
            <a:off x="8038289" y="2006174"/>
            <a:ext cx="3589507" cy="3473816"/>
          </a:xfrm>
          <a:prstGeom prst="roundRect">
            <a:avLst>
              <a:gd fmla="val 16667" name="adj"/>
            </a:avLst>
          </a:prstGeom>
          <a:solidFill>
            <a:schemeClr val="lt1"/>
          </a:solidFill>
          <a:ln cap="flat" cmpd="sng" w="25400">
            <a:solidFill>
              <a:srgbClr val="527F6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2" name="Google Shape;162;p36"/>
          <p:cNvSpPr txBox="1"/>
          <p:nvPr/>
        </p:nvSpPr>
        <p:spPr>
          <a:xfrm>
            <a:off x="8211666" y="2465616"/>
            <a:ext cx="3171300" cy="273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pl-PL" sz="1800">
                <a:solidFill>
                  <a:srgbClr val="333333"/>
                </a:solidFill>
                <a:highlight>
                  <a:schemeClr val="lt1"/>
                </a:highlight>
                <a:latin typeface="Calibri"/>
                <a:ea typeface="Calibri"/>
                <a:cs typeface="Calibri"/>
                <a:sym typeface="Calibri"/>
              </a:rPr>
              <a:t>Esistono varie tipologie di valutazione didattica, tra le più comuni che si basano sui </a:t>
            </a:r>
            <a:r>
              <a:rPr b="1" lang="pl-PL" sz="1800">
                <a:solidFill>
                  <a:srgbClr val="333333"/>
                </a:solidFill>
                <a:highlight>
                  <a:schemeClr val="lt1"/>
                </a:highlight>
                <a:latin typeface="Calibri"/>
                <a:ea typeface="Calibri"/>
                <a:cs typeface="Calibri"/>
                <a:sym typeface="Calibri"/>
              </a:rPr>
              <a:t>risultati dell’apprendimento</a:t>
            </a:r>
            <a:r>
              <a:rPr lang="pl-PL" sz="1800">
                <a:solidFill>
                  <a:srgbClr val="333333"/>
                </a:solidFill>
                <a:highlight>
                  <a:schemeClr val="lt1"/>
                </a:highlight>
                <a:latin typeface="Calibri"/>
                <a:ea typeface="Calibri"/>
                <a:cs typeface="Calibri"/>
                <a:sym typeface="Calibri"/>
              </a:rPr>
              <a:t> abbiamo</a:t>
            </a:r>
            <a:r>
              <a:rPr b="0" i="0" lang="pl-PL" sz="1800" u="none" cap="none" strike="noStrike">
                <a:solidFill>
                  <a:srgbClr val="333333"/>
                </a:solidFill>
                <a:highlight>
                  <a:srgbClr val="FFFFFF"/>
                </a:highlight>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333333"/>
              </a:solidFill>
              <a:highlight>
                <a:srgbClr val="FFFFFF"/>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Char char="•"/>
            </a:pPr>
            <a:r>
              <a:rPr lang="pl-PL" sz="1800">
                <a:solidFill>
                  <a:srgbClr val="333333"/>
                </a:solidFill>
                <a:highlight>
                  <a:srgbClr val="FFFFFF"/>
                </a:highlight>
                <a:latin typeface="Calibri"/>
                <a:ea typeface="Calibri"/>
                <a:cs typeface="Calibri"/>
                <a:sym typeface="Calibri"/>
              </a:rPr>
              <a:t>livelli di conoscenza acquisiti</a:t>
            </a:r>
            <a:r>
              <a:rPr b="0" i="0" lang="pl-PL" sz="1800" u="none" cap="none" strike="noStrike">
                <a:solidFill>
                  <a:srgbClr val="333333"/>
                </a:solidFill>
                <a:highlight>
                  <a:srgbClr val="FFFFFF"/>
                </a:highlight>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Char char="•"/>
            </a:pPr>
            <a:r>
              <a:rPr b="0" i="0" lang="pl-PL" sz="1800" u="none" cap="none" strike="noStrike">
                <a:solidFill>
                  <a:srgbClr val="0B9B74"/>
                </a:solidFill>
                <a:highlight>
                  <a:srgbClr val="FFFFFF"/>
                </a:highlight>
                <a:latin typeface="Calibri"/>
                <a:ea typeface="Calibri"/>
                <a:cs typeface="Calibri"/>
                <a:sym typeface="Calibri"/>
              </a:rPr>
              <a:t>Competen</a:t>
            </a:r>
            <a:r>
              <a:rPr lang="pl-PL" sz="1800">
                <a:solidFill>
                  <a:srgbClr val="0B9B74"/>
                </a:solidFill>
                <a:highlight>
                  <a:srgbClr val="FFFFFF"/>
                </a:highlight>
                <a:latin typeface="Calibri"/>
                <a:ea typeface="Calibri"/>
                <a:cs typeface="Calibri"/>
                <a:sym typeface="Calibri"/>
              </a:rPr>
              <a:t>ze</a:t>
            </a:r>
            <a:r>
              <a:rPr b="0" i="0" lang="pl-PL" sz="1800" u="none" cap="none" strike="noStrike">
                <a:solidFill>
                  <a:srgbClr val="333333"/>
                </a:solidFill>
                <a:highlight>
                  <a:srgbClr val="FFFFFF"/>
                </a:highlight>
                <a:latin typeface="Calibri"/>
                <a:ea typeface="Calibri"/>
                <a:cs typeface="Calibri"/>
                <a:sym typeface="Calibri"/>
              </a:rPr>
              <a:t> </a:t>
            </a:r>
            <a:r>
              <a:rPr lang="pl-PL" sz="1800">
                <a:solidFill>
                  <a:srgbClr val="333333"/>
                </a:solidFill>
                <a:highlight>
                  <a:srgbClr val="FFFFFF"/>
                </a:highlight>
                <a:latin typeface="Calibri"/>
                <a:ea typeface="Calibri"/>
                <a:cs typeface="Calibri"/>
                <a:sym typeface="Calibri"/>
              </a:rPr>
              <a:t>acquisite</a:t>
            </a:r>
            <a:r>
              <a:rPr b="0" i="0" lang="pl-PL" sz="1800" u="none" cap="none" strike="noStrike">
                <a:solidFill>
                  <a:srgbClr val="333333"/>
                </a:solidFill>
                <a:highlight>
                  <a:srgbClr val="FFFFFF"/>
                </a:highlight>
                <a:latin typeface="Calibri"/>
                <a:ea typeface="Calibri"/>
                <a:cs typeface="Calibri"/>
                <a:sym typeface="Calibri"/>
              </a:rPr>
              <a:t> </a:t>
            </a:r>
            <a:endParaRPr b="0" i="0" sz="18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7"/>
          <p:cNvSpPr txBox="1"/>
          <p:nvPr>
            <p:ph type="title"/>
          </p:nvPr>
        </p:nvSpPr>
        <p:spPr>
          <a:xfrm>
            <a:off x="838200" y="751927"/>
            <a:ext cx="10515600" cy="11337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sz="4000"/>
              <a:t>1/Classificazione basata sul processo </a:t>
            </a:r>
            <a:endParaRPr sz="4000"/>
          </a:p>
        </p:txBody>
      </p:sp>
      <p:sp>
        <p:nvSpPr>
          <p:cNvPr id="168" name="Google Shape;168;p37"/>
          <p:cNvSpPr txBox="1"/>
          <p:nvPr>
            <p:ph idx="1" type="body"/>
          </p:nvPr>
        </p:nvSpPr>
        <p:spPr>
          <a:xfrm>
            <a:off x="382588" y="1837666"/>
            <a:ext cx="5157787" cy="510905"/>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824"/>
              <a:buNone/>
            </a:pPr>
            <a:r>
              <a:rPr lang="pl-PL" u="sng"/>
              <a:t>Valutazione formativa</a:t>
            </a:r>
            <a:r>
              <a:rPr lang="pl-PL" u="sng"/>
              <a:t> </a:t>
            </a:r>
            <a:endParaRPr/>
          </a:p>
        </p:txBody>
      </p:sp>
      <p:sp>
        <p:nvSpPr>
          <p:cNvPr id="169" name="Google Shape;169;p37"/>
          <p:cNvSpPr txBox="1"/>
          <p:nvPr>
            <p:ph idx="2" type="body"/>
          </p:nvPr>
        </p:nvSpPr>
        <p:spPr>
          <a:xfrm>
            <a:off x="498881" y="2348571"/>
            <a:ext cx="5520920" cy="3684588"/>
          </a:xfrm>
          <a:prstGeom prst="rect">
            <a:avLst/>
          </a:prstGeom>
          <a:noFill/>
          <a:ln>
            <a:noFill/>
          </a:ln>
        </p:spPr>
        <p:txBody>
          <a:bodyPr anchorCtr="0" anchor="t" bIns="45700" lIns="91425" spcFirstLastPara="1" rIns="91425" wrap="square" tIns="45700">
            <a:normAutofit/>
          </a:bodyPr>
          <a:lstStyle/>
          <a:p>
            <a:pPr indent="-317500" lvl="0" marL="457200" rtl="0" algn="l">
              <a:lnSpc>
                <a:spcPct val="100000"/>
              </a:lnSpc>
              <a:spcBef>
                <a:spcPts val="0"/>
              </a:spcBef>
              <a:spcAft>
                <a:spcPts val="0"/>
              </a:spcAft>
              <a:buClr>
                <a:srgbClr val="111827"/>
              </a:buClr>
              <a:buSzPts val="1400"/>
              <a:buFont typeface="Calibri"/>
              <a:buChar char="•"/>
            </a:pPr>
            <a:r>
              <a:rPr lang="pl-PL" sz="2200">
                <a:solidFill>
                  <a:srgbClr val="111827"/>
                </a:solidFill>
              </a:rPr>
              <a:t>È una valutazione </a:t>
            </a:r>
            <a:r>
              <a:rPr lang="pl-PL" sz="2200">
                <a:solidFill>
                  <a:srgbClr val="0B9B74"/>
                </a:solidFill>
              </a:rPr>
              <a:t>per</a:t>
            </a:r>
            <a:r>
              <a:rPr lang="pl-PL" sz="2200">
                <a:solidFill>
                  <a:srgbClr val="111827"/>
                </a:solidFill>
              </a:rPr>
              <a:t> l'apprendimento. </a:t>
            </a:r>
            <a:endParaRPr sz="2200">
              <a:solidFill>
                <a:srgbClr val="111827"/>
              </a:solidFill>
            </a:endParaRPr>
          </a:p>
          <a:p>
            <a:pPr indent="0" lvl="0" marL="457200" rtl="0" algn="l">
              <a:lnSpc>
                <a:spcPct val="100000"/>
              </a:lnSpc>
              <a:spcBef>
                <a:spcPts val="0"/>
              </a:spcBef>
              <a:spcAft>
                <a:spcPts val="0"/>
              </a:spcAft>
              <a:buNone/>
            </a:pPr>
            <a:r>
              <a:t/>
            </a:r>
            <a:endParaRPr sz="1800">
              <a:solidFill>
                <a:srgbClr val="111827"/>
              </a:solidFill>
            </a:endParaRPr>
          </a:p>
          <a:p>
            <a:pPr indent="-317500" lvl="0" marL="457200" rtl="0" algn="l">
              <a:lnSpc>
                <a:spcPct val="100000"/>
              </a:lnSpc>
              <a:spcBef>
                <a:spcPts val="0"/>
              </a:spcBef>
              <a:spcAft>
                <a:spcPts val="0"/>
              </a:spcAft>
              <a:buClr>
                <a:srgbClr val="111827"/>
              </a:buClr>
              <a:buSzPts val="1400"/>
              <a:buFont typeface="Calibri"/>
              <a:buChar char="•"/>
            </a:pPr>
            <a:r>
              <a:rPr lang="pl-PL" sz="2200">
                <a:solidFill>
                  <a:srgbClr val="111827"/>
                </a:solidFill>
              </a:rPr>
              <a:t>Aiuta l'insegnante e lo studente a capire </a:t>
            </a:r>
            <a:r>
              <a:rPr b="1" lang="pl-PL" sz="2200">
                <a:solidFill>
                  <a:srgbClr val="111827"/>
                </a:solidFill>
              </a:rPr>
              <a:t>cosa</a:t>
            </a:r>
            <a:r>
              <a:rPr lang="pl-PL" sz="2200">
                <a:solidFill>
                  <a:srgbClr val="111827"/>
                </a:solidFill>
              </a:rPr>
              <a:t> </a:t>
            </a:r>
            <a:r>
              <a:rPr b="1" lang="pl-PL" sz="2200">
                <a:solidFill>
                  <a:srgbClr val="111827"/>
                </a:solidFill>
              </a:rPr>
              <a:t>già sanno</a:t>
            </a:r>
            <a:r>
              <a:rPr lang="pl-PL" sz="2200">
                <a:solidFill>
                  <a:srgbClr val="111827"/>
                </a:solidFill>
              </a:rPr>
              <a:t> e come apprendono. </a:t>
            </a:r>
            <a:endParaRPr sz="2200">
              <a:solidFill>
                <a:srgbClr val="111827"/>
              </a:solidFill>
            </a:endParaRPr>
          </a:p>
          <a:p>
            <a:pPr indent="0" lvl="0" marL="457200" rtl="0" algn="l">
              <a:lnSpc>
                <a:spcPct val="100000"/>
              </a:lnSpc>
              <a:spcBef>
                <a:spcPts val="0"/>
              </a:spcBef>
              <a:spcAft>
                <a:spcPts val="0"/>
              </a:spcAft>
              <a:buNone/>
            </a:pPr>
            <a:r>
              <a:t/>
            </a:r>
            <a:endParaRPr sz="1800">
              <a:solidFill>
                <a:srgbClr val="111827"/>
              </a:solidFill>
            </a:endParaRPr>
          </a:p>
          <a:p>
            <a:pPr indent="-317500" lvl="0" marL="457200" rtl="0" algn="l">
              <a:lnSpc>
                <a:spcPct val="100000"/>
              </a:lnSpc>
              <a:spcBef>
                <a:spcPts val="0"/>
              </a:spcBef>
              <a:spcAft>
                <a:spcPts val="0"/>
              </a:spcAft>
              <a:buClr>
                <a:srgbClr val="111827"/>
              </a:buClr>
              <a:buSzPts val="1400"/>
              <a:buFont typeface="Calibri"/>
              <a:buChar char="•"/>
            </a:pPr>
            <a:r>
              <a:rPr lang="pl-PL" sz="2200">
                <a:solidFill>
                  <a:srgbClr val="111827"/>
                </a:solidFill>
              </a:rPr>
              <a:t>Valuta i progressi degli studenti in classe. </a:t>
            </a:r>
            <a:endParaRPr sz="2200">
              <a:solidFill>
                <a:srgbClr val="111827"/>
              </a:solidFill>
            </a:endParaRPr>
          </a:p>
          <a:p>
            <a:pPr indent="0" lvl="0" marL="457200" rtl="0" algn="l">
              <a:lnSpc>
                <a:spcPct val="100000"/>
              </a:lnSpc>
              <a:spcBef>
                <a:spcPts val="0"/>
              </a:spcBef>
              <a:spcAft>
                <a:spcPts val="0"/>
              </a:spcAft>
              <a:buNone/>
            </a:pPr>
            <a:r>
              <a:t/>
            </a:r>
            <a:endParaRPr sz="1800">
              <a:solidFill>
                <a:srgbClr val="111827"/>
              </a:solidFill>
            </a:endParaRPr>
          </a:p>
          <a:p>
            <a:pPr indent="-317500" lvl="0" marL="457200" rtl="0" algn="l">
              <a:lnSpc>
                <a:spcPct val="100000"/>
              </a:lnSpc>
              <a:spcBef>
                <a:spcPts val="0"/>
              </a:spcBef>
              <a:spcAft>
                <a:spcPts val="0"/>
              </a:spcAft>
              <a:buClr>
                <a:srgbClr val="111827"/>
              </a:buClr>
              <a:buSzPts val="1400"/>
              <a:buFont typeface="Calibri"/>
              <a:buChar char="•"/>
            </a:pPr>
            <a:r>
              <a:rPr lang="pl-PL" sz="2200">
                <a:solidFill>
                  <a:srgbClr val="111827"/>
                </a:solidFill>
              </a:rPr>
              <a:t>Potrebbe avere il seguente formato: quiz, giochi, progetti, presentazioni, discussioni.</a:t>
            </a:r>
            <a:endParaRPr sz="3800"/>
          </a:p>
          <a:p>
            <a:pPr indent="-228600" lvl="0" marL="457200" rtl="0" algn="l">
              <a:lnSpc>
                <a:spcPct val="90000"/>
              </a:lnSpc>
              <a:spcBef>
                <a:spcPts val="1000"/>
              </a:spcBef>
              <a:spcAft>
                <a:spcPts val="0"/>
              </a:spcAft>
              <a:buClr>
                <a:schemeClr val="dk1"/>
              </a:buClr>
              <a:buSzPts val="1800"/>
              <a:buNone/>
            </a:pPr>
            <a:r>
              <a:t/>
            </a:r>
            <a:endParaRPr/>
          </a:p>
        </p:txBody>
      </p:sp>
      <p:sp>
        <p:nvSpPr>
          <p:cNvPr id="170" name="Google Shape;170;p37"/>
          <p:cNvSpPr txBox="1"/>
          <p:nvPr>
            <p:ph idx="3" type="body"/>
          </p:nvPr>
        </p:nvSpPr>
        <p:spPr>
          <a:xfrm>
            <a:off x="6170612" y="1915487"/>
            <a:ext cx="5183188" cy="433084"/>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824"/>
              <a:buNone/>
            </a:pPr>
            <a:r>
              <a:rPr lang="pl-PL" u="sng"/>
              <a:t>Valutazione sommativa</a:t>
            </a:r>
            <a:endParaRPr/>
          </a:p>
        </p:txBody>
      </p:sp>
      <p:sp>
        <p:nvSpPr>
          <p:cNvPr id="171" name="Google Shape;171;p37"/>
          <p:cNvSpPr txBox="1"/>
          <p:nvPr>
            <p:ph idx="4" type="body"/>
          </p:nvPr>
        </p:nvSpPr>
        <p:spPr>
          <a:xfrm>
            <a:off x="6149975" y="2421485"/>
            <a:ext cx="5543144" cy="3684588"/>
          </a:xfrm>
          <a:prstGeom prst="rect">
            <a:avLst/>
          </a:prstGeom>
          <a:noFill/>
          <a:ln>
            <a:noFill/>
          </a:ln>
        </p:spPr>
        <p:txBody>
          <a:bodyPr anchorCtr="0" anchor="t" bIns="45700" lIns="91425" spcFirstLastPara="1" rIns="91425" wrap="square" tIns="45700">
            <a:normAutofit lnSpcReduction="10000"/>
          </a:bodyPr>
          <a:lstStyle/>
          <a:p>
            <a:pPr indent="-381000" lvl="0" marL="457200" rtl="0" algn="l">
              <a:lnSpc>
                <a:spcPct val="115000"/>
              </a:lnSpc>
              <a:spcBef>
                <a:spcPts val="0"/>
              </a:spcBef>
              <a:spcAft>
                <a:spcPts val="0"/>
              </a:spcAft>
              <a:buClr>
                <a:srgbClr val="111827"/>
              </a:buClr>
              <a:buSzPts val="2400"/>
              <a:buFont typeface="Roboto"/>
              <a:buChar char="•"/>
            </a:pPr>
            <a:r>
              <a:rPr lang="pl-PL" sz="2200">
                <a:solidFill>
                  <a:srgbClr val="111827"/>
                </a:solidFill>
              </a:rPr>
              <a:t>È una valutazione </a:t>
            </a:r>
            <a:r>
              <a:rPr lang="pl-PL" sz="2200">
                <a:solidFill>
                  <a:srgbClr val="FFC000"/>
                </a:solidFill>
              </a:rPr>
              <a:t>dell'</a:t>
            </a:r>
            <a:r>
              <a:rPr lang="pl-PL" sz="2200">
                <a:solidFill>
                  <a:srgbClr val="111827"/>
                </a:solidFill>
              </a:rPr>
              <a:t>apprendimento. </a:t>
            </a:r>
            <a:endParaRPr sz="2200">
              <a:solidFill>
                <a:srgbClr val="111827"/>
              </a:solidFill>
            </a:endParaRPr>
          </a:p>
          <a:p>
            <a:pPr indent="-381000" lvl="0" marL="457200" rtl="0" algn="l">
              <a:lnSpc>
                <a:spcPct val="115000"/>
              </a:lnSpc>
              <a:spcBef>
                <a:spcPts val="0"/>
              </a:spcBef>
              <a:spcAft>
                <a:spcPts val="0"/>
              </a:spcAft>
              <a:buClr>
                <a:srgbClr val="111827"/>
              </a:buClr>
              <a:buSzPts val="2400"/>
              <a:buFont typeface="Roboto"/>
              <a:buChar char="•"/>
            </a:pPr>
            <a:r>
              <a:rPr lang="pl-PL" sz="2200">
                <a:solidFill>
                  <a:srgbClr val="111827"/>
                </a:solidFill>
              </a:rPr>
              <a:t>Aiuta l'insegnante e lo studente a comprendere ciò che è stato imparato. </a:t>
            </a:r>
            <a:endParaRPr sz="2200">
              <a:solidFill>
                <a:srgbClr val="111827"/>
              </a:solidFill>
            </a:endParaRPr>
          </a:p>
          <a:p>
            <a:pPr indent="-381000" lvl="0" marL="457200" rtl="0" algn="l">
              <a:lnSpc>
                <a:spcPct val="115000"/>
              </a:lnSpc>
              <a:spcBef>
                <a:spcPts val="0"/>
              </a:spcBef>
              <a:spcAft>
                <a:spcPts val="0"/>
              </a:spcAft>
              <a:buClr>
                <a:srgbClr val="111827"/>
              </a:buClr>
              <a:buSzPts val="2400"/>
              <a:buFont typeface="Roboto"/>
              <a:buChar char="•"/>
            </a:pPr>
            <a:r>
              <a:rPr lang="pl-PL" sz="2200">
                <a:solidFill>
                  <a:srgbClr val="111827"/>
                </a:solidFill>
              </a:rPr>
              <a:t>Valuta i risultati di apprendimento dello studente alla fine del programma. </a:t>
            </a:r>
            <a:endParaRPr sz="2200">
              <a:solidFill>
                <a:srgbClr val="111827"/>
              </a:solidFill>
            </a:endParaRPr>
          </a:p>
          <a:p>
            <a:pPr indent="-381000" lvl="0" marL="457200" rtl="0" algn="l">
              <a:lnSpc>
                <a:spcPct val="115000"/>
              </a:lnSpc>
              <a:spcBef>
                <a:spcPts val="0"/>
              </a:spcBef>
              <a:spcAft>
                <a:spcPts val="0"/>
              </a:spcAft>
              <a:buClr>
                <a:srgbClr val="111827"/>
              </a:buClr>
              <a:buSzPts val="2400"/>
              <a:buFont typeface="Roboto"/>
              <a:buChar char="•"/>
            </a:pPr>
            <a:r>
              <a:rPr lang="pl-PL" sz="2200">
                <a:solidFill>
                  <a:srgbClr val="111827"/>
                </a:solidFill>
              </a:rPr>
              <a:t>Potrebbe avere il seguente formato: esami finali, relazioni, elaborati, progetti di fine lezione, discussioni aperte</a:t>
            </a:r>
            <a:r>
              <a:rPr lang="pl-PL" sz="1200">
                <a:solidFill>
                  <a:srgbClr val="111827"/>
                </a:solidFill>
                <a:latin typeface="Roboto"/>
                <a:ea typeface="Roboto"/>
                <a:cs typeface="Roboto"/>
                <a:sym typeface="Roboto"/>
              </a:rPr>
              <a:t>.</a:t>
            </a:r>
            <a:endParaRPr sz="1200">
              <a:solidFill>
                <a:srgbClr val="111827"/>
              </a:solidFill>
              <a:latin typeface="Roboto"/>
              <a:ea typeface="Roboto"/>
              <a:cs typeface="Roboto"/>
              <a:sym typeface="Roboto"/>
            </a:endParaRPr>
          </a:p>
          <a:p>
            <a:pPr indent="0" lvl="0" marL="457200" rtl="0" algn="just">
              <a:lnSpc>
                <a:spcPct val="90000"/>
              </a:lnSpc>
              <a:spcBef>
                <a:spcPts val="1000"/>
              </a:spcBef>
              <a:spcAft>
                <a:spcPts val="0"/>
              </a:spcAft>
              <a:buNone/>
            </a:pPr>
            <a:r>
              <a:rPr lang="pl-PL" sz="2200"/>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8"/>
          <p:cNvSpPr txBox="1"/>
          <p:nvPr>
            <p:ph type="title"/>
          </p:nvPr>
        </p:nvSpPr>
        <p:spPr>
          <a:xfrm>
            <a:off x="582500" y="805575"/>
            <a:ext cx="11100900" cy="1133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45454"/>
              <a:buNone/>
            </a:pPr>
            <a:r>
              <a:rPr lang="pl-PL"/>
              <a:t>2/Classificazione basata sul gruppo di valutazione </a:t>
            </a:r>
            <a:endParaRPr/>
          </a:p>
        </p:txBody>
      </p:sp>
      <p:sp>
        <p:nvSpPr>
          <p:cNvPr id="177" name="Google Shape;177;p38"/>
          <p:cNvSpPr txBox="1"/>
          <p:nvPr>
            <p:ph idx="1" type="body"/>
          </p:nvPr>
        </p:nvSpPr>
        <p:spPr>
          <a:xfrm>
            <a:off x="533977" y="1681163"/>
            <a:ext cx="5157787"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Valutazione degli insegnanti</a:t>
            </a:r>
            <a:endParaRPr u="sng"/>
          </a:p>
        </p:txBody>
      </p:sp>
      <p:sp>
        <p:nvSpPr>
          <p:cNvPr id="178" name="Google Shape;178;p38"/>
          <p:cNvSpPr txBox="1"/>
          <p:nvPr>
            <p:ph idx="2" type="body"/>
          </p:nvPr>
        </p:nvSpPr>
        <p:spPr>
          <a:xfrm>
            <a:off x="533977" y="2471072"/>
            <a:ext cx="5157787" cy="368458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Font typeface="Courier New"/>
              <a:buChar char="o"/>
            </a:pPr>
            <a:r>
              <a:rPr lang="pl-PL" sz="2400"/>
              <a:t>Quando il gruppo che valuta l’apprendimento è quello degli insegnanti</a:t>
            </a:r>
            <a:r>
              <a:rPr lang="pl-PL" sz="2400"/>
              <a:t>. </a:t>
            </a:r>
            <a:endParaRPr/>
          </a:p>
          <a:p>
            <a:pPr indent="-342900" lvl="0" marL="457200" rtl="0" algn="just">
              <a:lnSpc>
                <a:spcPct val="90000"/>
              </a:lnSpc>
              <a:spcBef>
                <a:spcPts val="1000"/>
              </a:spcBef>
              <a:spcAft>
                <a:spcPts val="0"/>
              </a:spcAft>
              <a:buSzPts val="1800"/>
              <a:buFont typeface="Courier New"/>
              <a:buChar char="o"/>
            </a:pPr>
            <a:r>
              <a:rPr lang="pl-PL" sz="2400"/>
              <a:t>Questo tipo di valutazione è </a:t>
            </a:r>
            <a:r>
              <a:rPr lang="pl-PL" sz="2400"/>
              <a:t>principalmente</a:t>
            </a:r>
            <a:r>
              <a:rPr lang="pl-PL" sz="2400"/>
              <a:t> collegato </a:t>
            </a:r>
            <a:r>
              <a:rPr lang="pl-PL" sz="2400"/>
              <a:t>con</a:t>
            </a:r>
            <a:r>
              <a:rPr lang="pl-PL" sz="2400"/>
              <a:t> stili di </a:t>
            </a:r>
            <a:r>
              <a:rPr lang="pl-PL" sz="2400"/>
              <a:t>apprendimento</a:t>
            </a:r>
            <a:r>
              <a:rPr lang="pl-PL" sz="2400"/>
              <a:t> più tradizionali</a:t>
            </a:r>
            <a:r>
              <a:rPr lang="pl-PL" sz="2400"/>
              <a:t>. </a:t>
            </a:r>
            <a:endParaRPr/>
          </a:p>
        </p:txBody>
      </p:sp>
      <p:sp>
        <p:nvSpPr>
          <p:cNvPr id="179" name="Google Shape;179;p38"/>
          <p:cNvSpPr txBox="1"/>
          <p:nvPr>
            <p:ph idx="3" type="body"/>
          </p:nvPr>
        </p:nvSpPr>
        <p:spPr>
          <a:xfrm>
            <a:off x="6474835" y="1681163"/>
            <a:ext cx="5183188"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Valutazione degli studenti</a:t>
            </a:r>
            <a:r>
              <a:rPr lang="pl-PL" u="sng"/>
              <a:t> </a:t>
            </a:r>
            <a:endParaRPr u="sng"/>
          </a:p>
        </p:txBody>
      </p:sp>
      <p:sp>
        <p:nvSpPr>
          <p:cNvPr id="180" name="Google Shape;180;p38"/>
          <p:cNvSpPr txBox="1"/>
          <p:nvPr>
            <p:ph idx="4" type="body"/>
          </p:nvPr>
        </p:nvSpPr>
        <p:spPr>
          <a:xfrm>
            <a:off x="6500237" y="2471072"/>
            <a:ext cx="5183188" cy="3684588"/>
          </a:xfrm>
          <a:prstGeom prst="rect">
            <a:avLst/>
          </a:prstGeom>
          <a:noFill/>
          <a:ln>
            <a:noFill/>
          </a:ln>
        </p:spPr>
        <p:txBody>
          <a:bodyPr anchorCtr="0" anchor="t" bIns="45700" lIns="91425" spcFirstLastPara="1" rIns="91425" wrap="square" tIns="45700">
            <a:normAutofit lnSpcReduction="20000"/>
          </a:bodyPr>
          <a:lstStyle/>
          <a:p>
            <a:pPr indent="-342900" lvl="0" marL="457200" rtl="0" algn="just">
              <a:lnSpc>
                <a:spcPct val="90000"/>
              </a:lnSpc>
              <a:spcBef>
                <a:spcPts val="1000"/>
              </a:spcBef>
              <a:spcAft>
                <a:spcPts val="0"/>
              </a:spcAft>
              <a:buSzPts val="1800"/>
              <a:buFont typeface="Courier New"/>
              <a:buChar char="o"/>
            </a:pPr>
            <a:r>
              <a:rPr lang="pl-PL" sz="2400"/>
              <a:t>Quando il gruppo che valuta l’apprendimento è quello degli studenti</a:t>
            </a:r>
            <a:r>
              <a:rPr lang="pl-PL" sz="2400"/>
              <a:t>. </a:t>
            </a:r>
            <a:endParaRPr/>
          </a:p>
          <a:p>
            <a:pPr indent="-342900" lvl="0" marL="457200" rtl="0" algn="just">
              <a:lnSpc>
                <a:spcPct val="90000"/>
              </a:lnSpc>
              <a:spcBef>
                <a:spcPts val="1000"/>
              </a:spcBef>
              <a:spcAft>
                <a:spcPts val="0"/>
              </a:spcAft>
              <a:buSzPts val="1800"/>
              <a:buFont typeface="Courier New"/>
              <a:buChar char="o"/>
            </a:pPr>
            <a:r>
              <a:rPr lang="pl-PL" sz="2400"/>
              <a:t>Questo tipo di valutazione è principalmente collegato con metodologie di apprendimento basate sugli studenti e di apprendimento trasformativo</a:t>
            </a:r>
            <a:r>
              <a:rPr lang="pl-PL" sz="2400"/>
              <a:t>. </a:t>
            </a:r>
            <a:endParaRPr/>
          </a:p>
          <a:p>
            <a:pPr indent="0" lvl="0" marL="114300" rtl="0" algn="just">
              <a:lnSpc>
                <a:spcPct val="90000"/>
              </a:lnSpc>
              <a:spcBef>
                <a:spcPts val="1000"/>
              </a:spcBef>
              <a:spcAft>
                <a:spcPts val="0"/>
              </a:spcAft>
              <a:buSzPts val="1800"/>
              <a:buNone/>
            </a:pPr>
            <a:r>
              <a:rPr b="1" lang="pl-PL" sz="2400" u="sng"/>
              <a:t>Esempi</a:t>
            </a:r>
            <a:r>
              <a:rPr b="1" lang="pl-PL" sz="2400" u="sng"/>
              <a:t> </a:t>
            </a:r>
            <a:endParaRPr/>
          </a:p>
          <a:p>
            <a:pPr indent="0" lvl="0" marL="114300" rtl="0" algn="just">
              <a:lnSpc>
                <a:spcPct val="90000"/>
              </a:lnSpc>
              <a:spcBef>
                <a:spcPts val="1000"/>
              </a:spcBef>
              <a:spcAft>
                <a:spcPts val="0"/>
              </a:spcAft>
              <a:buSzPts val="1800"/>
              <a:buNone/>
            </a:pPr>
            <a:r>
              <a:rPr lang="pl-PL" sz="2400"/>
              <a:t>Autovalutazione</a:t>
            </a:r>
            <a:r>
              <a:rPr lang="pl-PL" sz="2400"/>
              <a:t>  // Co-valutazione // Valutazione di gruppo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9"/>
          <p:cNvSpPr txBox="1"/>
          <p:nvPr>
            <p:ph type="title"/>
          </p:nvPr>
        </p:nvSpPr>
        <p:spPr>
          <a:xfrm>
            <a:off x="838200" y="757165"/>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sz="4000"/>
              <a:t>Autovalutazione dello studente</a:t>
            </a:r>
            <a:endParaRPr sz="4000"/>
          </a:p>
        </p:txBody>
      </p:sp>
      <p:pic>
        <p:nvPicPr>
          <p:cNvPr descr="A person holding a tablet&#10;&#10;Description automatically generated" id="186" name="Google Shape;186;p39"/>
          <p:cNvPicPr preferRelativeResize="0"/>
          <p:nvPr/>
        </p:nvPicPr>
        <p:blipFill rotWithShape="1">
          <a:blip r:embed="rId3">
            <a:alphaModFix/>
          </a:blip>
          <a:srcRect b="0" l="0" r="0" t="0"/>
          <a:stretch/>
        </p:blipFill>
        <p:spPr>
          <a:xfrm>
            <a:off x="6935822" y="-70253"/>
            <a:ext cx="4893012" cy="8698688"/>
          </a:xfrm>
          <a:prstGeom prst="rect">
            <a:avLst/>
          </a:prstGeom>
          <a:noFill/>
          <a:ln>
            <a:noFill/>
          </a:ln>
        </p:spPr>
      </p:pic>
      <p:sp>
        <p:nvSpPr>
          <p:cNvPr id="187" name="Google Shape;187;p39"/>
          <p:cNvSpPr txBox="1"/>
          <p:nvPr>
            <p:ph idx="1" type="body"/>
          </p:nvPr>
        </p:nvSpPr>
        <p:spPr>
          <a:xfrm>
            <a:off x="838200" y="1825625"/>
            <a:ext cx="5257800" cy="399763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5000"/>
              </a:lnSpc>
              <a:spcBef>
                <a:spcPts val="0"/>
              </a:spcBef>
              <a:spcAft>
                <a:spcPts val="0"/>
              </a:spcAft>
              <a:buNone/>
            </a:pPr>
            <a:r>
              <a:rPr lang="pl-PL">
                <a:solidFill>
                  <a:srgbClr val="111827"/>
                </a:solidFill>
              </a:rPr>
              <a:t>L'autovalutazione si riferisce principalmente al metodo di valutazione e al processo pedagogico in cui lo studente </a:t>
            </a:r>
            <a:r>
              <a:rPr lang="pl-PL">
                <a:solidFill>
                  <a:srgbClr val="0B9B74"/>
                </a:solidFill>
              </a:rPr>
              <a:t>1) partecipa attivamente al processo di apprendimento,</a:t>
            </a:r>
            <a:r>
              <a:rPr lang="pl-PL">
                <a:solidFill>
                  <a:srgbClr val="111827"/>
                </a:solidFill>
              </a:rPr>
              <a:t> </a:t>
            </a:r>
            <a:r>
              <a:rPr lang="pl-PL">
                <a:solidFill>
                  <a:schemeClr val="accent6"/>
                </a:solidFill>
              </a:rPr>
              <a:t>2) cerca di dare un senso</a:t>
            </a:r>
            <a:r>
              <a:rPr lang="pl-PL">
                <a:solidFill>
                  <a:srgbClr val="111827"/>
                </a:solidFill>
              </a:rPr>
              <a:t> e </a:t>
            </a:r>
            <a:r>
              <a:rPr lang="pl-PL">
                <a:solidFill>
                  <a:srgbClr val="527F62"/>
                </a:solidFill>
              </a:rPr>
              <a:t>3) giudica i risultati del proprio processo di apprendimento</a:t>
            </a:r>
            <a:r>
              <a:rPr lang="pl-PL">
                <a:solidFill>
                  <a:srgbClr val="111827"/>
                </a:solidFill>
              </a:rPr>
              <a:t>.</a:t>
            </a:r>
            <a:endParaRPr>
              <a:solidFill>
                <a:srgbClr val="111827"/>
              </a:solidFill>
            </a:endParaRPr>
          </a:p>
          <a:p>
            <a:pPr indent="0" lvl="0" marL="114300" rtl="0" algn="l">
              <a:lnSpc>
                <a:spcPct val="90000"/>
              </a:lnSpc>
              <a:spcBef>
                <a:spcPts val="1000"/>
              </a:spcBef>
              <a:spcAft>
                <a:spcPts val="0"/>
              </a:spcAft>
              <a:buSzPct val="64285"/>
              <a:buNone/>
            </a:pPr>
            <a:r>
              <a:rPr lang="pl-PL">
                <a:solidFill>
                  <a:srgbClr val="546321"/>
                </a:solidFill>
              </a:rPr>
              <a:t> </a:t>
            </a:r>
            <a:endParaRPr>
              <a:solidFill>
                <a:srgbClr val="54632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0"/>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Valutazione tra pari e co-valutazione </a:t>
            </a:r>
            <a:endParaRPr/>
          </a:p>
        </p:txBody>
      </p:sp>
      <p:grpSp>
        <p:nvGrpSpPr>
          <p:cNvPr id="193" name="Google Shape;193;p40"/>
          <p:cNvGrpSpPr/>
          <p:nvPr/>
        </p:nvGrpSpPr>
        <p:grpSpPr>
          <a:xfrm>
            <a:off x="623039" y="1954133"/>
            <a:ext cx="10724410" cy="3862209"/>
            <a:chOff x="-208811" y="-252998"/>
            <a:chExt cx="10724410" cy="3862209"/>
          </a:xfrm>
        </p:grpSpPr>
        <p:sp>
          <p:nvSpPr>
            <p:cNvPr id="194" name="Google Shape;194;p40"/>
            <p:cNvSpPr/>
            <p:nvPr/>
          </p:nvSpPr>
          <p:spPr>
            <a:xfrm>
              <a:off x="-208811" y="-252998"/>
              <a:ext cx="4505585" cy="2861046"/>
            </a:xfrm>
            <a:prstGeom prst="roundRect">
              <a:avLst>
                <a:gd fmla="val 10000" name="adj"/>
              </a:avLst>
            </a:prstGeom>
            <a:solidFill>
              <a:srgbClr val="0767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40"/>
            <p:cNvSpPr/>
            <p:nvPr/>
          </p:nvSpPr>
          <p:spPr>
            <a:xfrm>
              <a:off x="291808" y="222590"/>
              <a:ext cx="4505585" cy="2861046"/>
            </a:xfrm>
            <a:prstGeom prst="roundRect">
              <a:avLst>
                <a:gd fmla="val 10000" name="adj"/>
              </a:avLst>
            </a:prstGeom>
            <a:solidFill>
              <a:schemeClr val="lt1">
                <a:alpha val="89411"/>
              </a:schemeClr>
            </a:solidFill>
            <a:ln cap="flat" cmpd="sng" w="25400">
              <a:solidFill>
                <a:srgbClr val="3870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0"/>
            <p:cNvSpPr txBox="1"/>
            <p:nvPr/>
          </p:nvSpPr>
          <p:spPr>
            <a:xfrm>
              <a:off x="291825" y="331369"/>
              <a:ext cx="4505700" cy="2693400"/>
            </a:xfrm>
            <a:prstGeom prst="rect">
              <a:avLst/>
            </a:prstGeom>
            <a:noFill/>
            <a:ln>
              <a:noFill/>
            </a:ln>
          </p:spPr>
          <p:txBody>
            <a:bodyPr anchorCtr="0" anchor="ctr" bIns="80000" lIns="80000" spcFirstLastPara="1" rIns="80000" wrap="square" tIns="80000">
              <a:noAutofit/>
            </a:bodyPr>
            <a:lstStyle/>
            <a:p>
              <a:pPr indent="0" lvl="0" marL="0" rtl="0" algn="ctr">
                <a:lnSpc>
                  <a:spcPct val="100000"/>
                </a:lnSpc>
                <a:spcBef>
                  <a:spcPts val="0"/>
                </a:spcBef>
                <a:spcAft>
                  <a:spcPts val="0"/>
                </a:spcAft>
                <a:buNone/>
              </a:pPr>
              <a:r>
                <a:rPr lang="pl-PL" sz="1900">
                  <a:solidFill>
                    <a:srgbClr val="0B9B74"/>
                  </a:solidFill>
                </a:rPr>
                <a:t>La valutazione tra pari </a:t>
              </a:r>
              <a:r>
                <a:rPr lang="pl-PL" sz="1900">
                  <a:solidFill>
                    <a:srgbClr val="111827"/>
                  </a:solidFill>
                </a:rPr>
                <a:t>si riferisce al metodo di valutazione in cui un gruppo di individui (almeno 2) si valuta a vicenda. La valutazione tra pari aiuta gli studenti ad essere responsabili e a comprendere meglio i criteri che determinano il progresso dell’apprendimento</a:t>
              </a:r>
              <a:r>
                <a:rPr b="0" i="0" lang="pl-PL" sz="21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7" name="Google Shape;197;p40"/>
            <p:cNvSpPr/>
            <p:nvPr/>
          </p:nvSpPr>
          <p:spPr>
            <a:xfrm>
              <a:off x="5509393" y="272575"/>
              <a:ext cx="4505585" cy="2861046"/>
            </a:xfrm>
            <a:prstGeom prst="roundRect">
              <a:avLst>
                <a:gd fmla="val 10000" name="adj"/>
              </a:avLst>
            </a:prstGeom>
            <a:solidFill>
              <a:srgbClr val="CAE9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0"/>
            <p:cNvSpPr/>
            <p:nvPr/>
          </p:nvSpPr>
          <p:spPr>
            <a:xfrm>
              <a:off x="6010014" y="748165"/>
              <a:ext cx="4505585" cy="2861046"/>
            </a:xfrm>
            <a:prstGeom prst="roundRect">
              <a:avLst>
                <a:gd fmla="val 10000" name="adj"/>
              </a:avLst>
            </a:prstGeom>
            <a:solidFill>
              <a:schemeClr val="lt1">
                <a:alpha val="89411"/>
              </a:schemeClr>
            </a:solidFill>
            <a:ln cap="flat" cmpd="sng" w="25400">
              <a:solidFill>
                <a:srgbClr val="3870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0"/>
            <p:cNvSpPr txBox="1"/>
            <p:nvPr/>
          </p:nvSpPr>
          <p:spPr>
            <a:xfrm>
              <a:off x="6093811" y="831962"/>
              <a:ext cx="4337991" cy="2693452"/>
            </a:xfrm>
            <a:prstGeom prst="rect">
              <a:avLst/>
            </a:prstGeom>
            <a:noFill/>
            <a:ln>
              <a:noFill/>
            </a:ln>
          </p:spPr>
          <p:txBody>
            <a:bodyPr anchorCtr="0" anchor="ctr" bIns="80000" lIns="80000" spcFirstLastPara="1" rIns="80000" wrap="square" tIns="80000">
              <a:noAutofit/>
            </a:bodyPr>
            <a:lstStyle/>
            <a:p>
              <a:pPr indent="0" lvl="0" marL="0" rtl="0" algn="ctr">
                <a:lnSpc>
                  <a:spcPct val="90000"/>
                </a:lnSpc>
                <a:spcBef>
                  <a:spcPts val="0"/>
                </a:spcBef>
                <a:spcAft>
                  <a:spcPts val="0"/>
                </a:spcAft>
                <a:buClr>
                  <a:schemeClr val="dk1"/>
                </a:buClr>
                <a:buSzPts val="1100"/>
                <a:buFont typeface="Arial"/>
                <a:buNone/>
              </a:pPr>
              <a:r>
                <a:t/>
              </a:r>
              <a:endParaRPr sz="2100">
                <a:solidFill>
                  <a:schemeClr val="accent6"/>
                </a:solidFill>
              </a:endParaRPr>
            </a:p>
            <a:p>
              <a:pPr indent="0" lvl="0" marL="0" rtl="0" algn="ctr">
                <a:lnSpc>
                  <a:spcPct val="100000"/>
                </a:lnSpc>
                <a:spcBef>
                  <a:spcPts val="0"/>
                </a:spcBef>
                <a:spcAft>
                  <a:spcPts val="0"/>
                </a:spcAft>
                <a:buNone/>
              </a:pPr>
              <a:r>
                <a:rPr lang="pl-PL" sz="1900">
                  <a:solidFill>
                    <a:srgbClr val="111827"/>
                  </a:solidFill>
                </a:rPr>
                <a:t>La </a:t>
              </a:r>
              <a:r>
                <a:rPr lang="pl-PL" sz="1900">
                  <a:solidFill>
                    <a:schemeClr val="accent6"/>
                  </a:solidFill>
                </a:rPr>
                <a:t>co-valutazione</a:t>
              </a:r>
              <a:r>
                <a:rPr lang="pl-PL" sz="1900">
                  <a:solidFill>
                    <a:srgbClr val="111827"/>
                  </a:solidFill>
                </a:rPr>
                <a:t> o valutazione collaborativa è un metodo di valutazione in cui sia gli studenti che gli educatori partecipano alla valutazione. Non è necessario che lo studente si valuti, ma deve partecipare al processo, condividendolo con l'educatore.</a:t>
              </a:r>
              <a:endParaRPr sz="1900">
                <a:solidFill>
                  <a:srgbClr val="111827"/>
                </a:solidFill>
              </a:endParaRPr>
            </a:p>
            <a:p>
              <a:pPr indent="0" lvl="0" marL="0" marR="0" rtl="0" algn="ctr">
                <a:lnSpc>
                  <a:spcPct val="90000"/>
                </a:lnSpc>
                <a:spcBef>
                  <a:spcPts val="0"/>
                </a:spcBef>
                <a:spcAft>
                  <a:spcPts val="0"/>
                </a:spcAft>
                <a:buClr>
                  <a:srgbClr val="000000"/>
                </a:buClr>
                <a:buSzPts val="2100"/>
                <a:buFont typeface="Arial"/>
                <a:buNone/>
              </a:pPr>
              <a:r>
                <a:t/>
              </a:r>
              <a:endParaRPr sz="2100">
                <a:solidFill>
                  <a:schemeClr val="accent6"/>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1"/>
          <p:cNvSpPr txBox="1"/>
          <p:nvPr>
            <p:ph type="title"/>
          </p:nvPr>
        </p:nvSpPr>
        <p:spPr>
          <a:xfrm>
            <a:off x="660903" y="914986"/>
            <a:ext cx="10769097" cy="11337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45454"/>
              <a:buNone/>
            </a:pPr>
            <a:r>
              <a:rPr lang="pl-PL"/>
              <a:t>3/Classificazione basata sull’esito della valutazione</a:t>
            </a:r>
            <a:endParaRPr/>
          </a:p>
        </p:txBody>
      </p:sp>
      <p:sp>
        <p:nvSpPr>
          <p:cNvPr id="205" name="Google Shape;205;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Valutazione delle conoscenze</a:t>
            </a:r>
            <a:endParaRPr u="sng"/>
          </a:p>
        </p:txBody>
      </p:sp>
      <p:sp>
        <p:nvSpPr>
          <p:cNvPr id="206" name="Google Shape;206;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t/>
            </a:r>
            <a:endParaRPr b="0" i="0">
              <a:solidFill>
                <a:srgbClr val="202124"/>
              </a:solidFill>
              <a:highlight>
                <a:srgbClr val="FFFFFF"/>
              </a:highlight>
              <a:latin typeface="Arial"/>
              <a:ea typeface="Arial"/>
              <a:cs typeface="Arial"/>
              <a:sym typeface="Arial"/>
            </a:endParaRPr>
          </a:p>
          <a:p>
            <a:pPr indent="0" lvl="0" marL="114300" rtl="0" algn="ctr">
              <a:lnSpc>
                <a:spcPct val="90000"/>
              </a:lnSpc>
              <a:spcBef>
                <a:spcPts val="1000"/>
              </a:spcBef>
              <a:spcAft>
                <a:spcPts val="0"/>
              </a:spcAft>
              <a:buSzPts val="1800"/>
              <a:buNone/>
            </a:pPr>
            <a:r>
              <a:rPr lang="pl-PL">
                <a:solidFill>
                  <a:srgbClr val="202124"/>
                </a:solidFill>
                <a:highlight>
                  <a:srgbClr val="FFFFFF"/>
                </a:highlight>
                <a:latin typeface="Arial"/>
                <a:ea typeface="Arial"/>
                <a:cs typeface="Arial"/>
                <a:sym typeface="Arial"/>
              </a:rPr>
              <a:t>Valuta le conoscenze comparandole al livello di conoscenza standard di base</a:t>
            </a:r>
            <a:r>
              <a:rPr b="0" i="0" lang="pl-PL">
                <a:solidFill>
                  <a:srgbClr val="202124"/>
                </a:solidFill>
                <a:highlight>
                  <a:srgbClr val="FFFFFF"/>
                </a:highlight>
                <a:latin typeface="Arial"/>
                <a:ea typeface="Arial"/>
                <a:cs typeface="Arial"/>
                <a:sym typeface="Arial"/>
              </a:rPr>
              <a:t>.</a:t>
            </a:r>
            <a:endParaRPr/>
          </a:p>
        </p:txBody>
      </p:sp>
      <p:sp>
        <p:nvSpPr>
          <p:cNvPr id="207" name="Google Shape;207;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lang="pl-PL" u="sng"/>
              <a:t>Valutazione delle competenze</a:t>
            </a:r>
            <a:endParaRPr u="sng"/>
          </a:p>
        </p:txBody>
      </p:sp>
      <p:sp>
        <p:nvSpPr>
          <p:cNvPr id="208" name="Google Shape;208;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t/>
            </a:r>
            <a:endParaRPr>
              <a:solidFill>
                <a:srgbClr val="202124"/>
              </a:solidFill>
              <a:highlight>
                <a:srgbClr val="FFFFFF"/>
              </a:highlight>
              <a:latin typeface="Arial"/>
              <a:ea typeface="Arial"/>
              <a:cs typeface="Arial"/>
              <a:sym typeface="Arial"/>
            </a:endParaRPr>
          </a:p>
          <a:p>
            <a:pPr indent="0" lvl="0" marL="114300" rtl="0" algn="ctr">
              <a:lnSpc>
                <a:spcPct val="90000"/>
              </a:lnSpc>
              <a:spcBef>
                <a:spcPts val="1000"/>
              </a:spcBef>
              <a:spcAft>
                <a:spcPts val="0"/>
              </a:spcAft>
              <a:buSzPts val="1800"/>
              <a:buNone/>
            </a:pPr>
            <a:r>
              <a:rPr lang="pl-PL">
                <a:solidFill>
                  <a:srgbClr val="202124"/>
                </a:solidFill>
                <a:highlight>
                  <a:srgbClr val="FFFFFF"/>
                </a:highlight>
                <a:latin typeface="Arial"/>
                <a:ea typeface="Arial"/>
                <a:cs typeface="Arial"/>
                <a:sym typeface="Arial"/>
              </a:rPr>
              <a:t>Valuta le compentenze di un individuo nell’applicare le conoscenze, e le abilità</a:t>
            </a:r>
            <a:r>
              <a:rPr b="0" i="0" lang="pl-PL">
                <a:solidFill>
                  <a:srgbClr val="202124"/>
                </a:solidFill>
                <a:highlight>
                  <a:srgbClr val="FFFFFF"/>
                </a:highlight>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838200" y="742112"/>
            <a:ext cx="10515600" cy="100822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pl-PL"/>
            </a:br>
            <a:r>
              <a:rPr b="1" lang="pl-PL"/>
              <a:t>Contenuti</a:t>
            </a:r>
            <a:endParaRPr/>
          </a:p>
        </p:txBody>
      </p:sp>
      <p:sp>
        <p:nvSpPr>
          <p:cNvPr id="64" name="Google Shape;64;p3"/>
          <p:cNvSpPr txBox="1"/>
          <p:nvPr>
            <p:ph idx="1" type="body"/>
          </p:nvPr>
        </p:nvSpPr>
        <p:spPr>
          <a:xfrm>
            <a:off x="838200" y="1553481"/>
            <a:ext cx="10515600" cy="2867689"/>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117646"/>
              <a:buNone/>
            </a:pPr>
            <a:r>
              <a:t/>
            </a:r>
            <a:endParaRPr/>
          </a:p>
          <a:p>
            <a:pPr indent="-451597" lvl="0" marL="514350" rtl="0" algn="l">
              <a:lnSpc>
                <a:spcPct val="90000"/>
              </a:lnSpc>
              <a:spcBef>
                <a:spcPts val="1000"/>
              </a:spcBef>
              <a:spcAft>
                <a:spcPts val="0"/>
              </a:spcAft>
              <a:buClr>
                <a:schemeClr val="dk1"/>
              </a:buClr>
              <a:buSzPct val="117646"/>
              <a:buFont typeface="Calibri"/>
              <a:buAutoNum type="arabicPeriod"/>
            </a:pPr>
            <a:r>
              <a:rPr lang="pl-PL"/>
              <a:t>Obiettivi</a:t>
            </a:r>
            <a:endParaRPr/>
          </a:p>
          <a:p>
            <a:pPr indent="-451597" lvl="0" marL="514350" rtl="0" algn="l">
              <a:lnSpc>
                <a:spcPct val="90000"/>
              </a:lnSpc>
              <a:spcBef>
                <a:spcPts val="1000"/>
              </a:spcBef>
              <a:spcAft>
                <a:spcPts val="0"/>
              </a:spcAft>
              <a:buClr>
                <a:schemeClr val="dk1"/>
              </a:buClr>
              <a:buSzPct val="117646"/>
              <a:buFont typeface="Calibri"/>
              <a:buAutoNum type="arabicPeriod"/>
            </a:pPr>
            <a:r>
              <a:rPr lang="pl-PL"/>
              <a:t>Glossario – background teorico</a:t>
            </a:r>
            <a:endParaRPr/>
          </a:p>
          <a:p>
            <a:pPr indent="-451597" lvl="0" marL="514350" rtl="0" algn="l">
              <a:lnSpc>
                <a:spcPct val="90000"/>
              </a:lnSpc>
              <a:spcBef>
                <a:spcPts val="1000"/>
              </a:spcBef>
              <a:spcAft>
                <a:spcPts val="0"/>
              </a:spcAft>
              <a:buClr>
                <a:schemeClr val="dk1"/>
              </a:buClr>
              <a:buSzPct val="117646"/>
              <a:buFont typeface="Calibri"/>
              <a:buAutoNum type="arabicPeriod"/>
            </a:pPr>
            <a:r>
              <a:rPr lang="pl-PL"/>
              <a:t>Materiali didattici </a:t>
            </a:r>
            <a:endParaRPr/>
          </a:p>
          <a:p>
            <a:pPr indent="-451597" lvl="0" marL="514350" rtl="0" algn="l">
              <a:lnSpc>
                <a:spcPct val="90000"/>
              </a:lnSpc>
              <a:spcBef>
                <a:spcPts val="1000"/>
              </a:spcBef>
              <a:spcAft>
                <a:spcPts val="0"/>
              </a:spcAft>
              <a:buClr>
                <a:schemeClr val="dk1"/>
              </a:buClr>
              <a:buSzPct val="117646"/>
              <a:buFont typeface="Calibri"/>
              <a:buAutoNum type="arabicPeriod"/>
            </a:pPr>
            <a:r>
              <a:rPr lang="pl-PL"/>
              <a:t>Materiali aggiuntivi e risorse</a:t>
            </a:r>
            <a:endParaRPr/>
          </a:p>
          <a:p>
            <a:pPr indent="-451597" lvl="0" marL="514350" rtl="0" algn="l">
              <a:lnSpc>
                <a:spcPct val="90000"/>
              </a:lnSpc>
              <a:spcBef>
                <a:spcPts val="1000"/>
              </a:spcBef>
              <a:spcAft>
                <a:spcPts val="0"/>
              </a:spcAft>
              <a:buClr>
                <a:schemeClr val="dk1"/>
              </a:buClr>
              <a:buSzPct val="117646"/>
              <a:buFont typeface="Calibri"/>
              <a:buAutoNum type="arabicPeriod"/>
            </a:pPr>
            <a:r>
              <a:rPr lang="pl-PL"/>
              <a:t> Case study </a:t>
            </a:r>
            <a:endParaRPr/>
          </a:p>
          <a:p>
            <a:pPr indent="-451597" lvl="0" marL="514350" rtl="0" algn="l">
              <a:lnSpc>
                <a:spcPct val="90000"/>
              </a:lnSpc>
              <a:spcBef>
                <a:spcPts val="1000"/>
              </a:spcBef>
              <a:spcAft>
                <a:spcPts val="0"/>
              </a:spcAft>
              <a:buClr>
                <a:schemeClr val="dk1"/>
              </a:buClr>
              <a:buSzPct val="117646"/>
              <a:buFont typeface="Calibri"/>
              <a:buAutoNum type="arabicPeriod"/>
            </a:pPr>
            <a:r>
              <a:rPr lang="pl-PL"/>
              <a:t>Lista delle referenze</a:t>
            </a:r>
            <a:endParaRPr/>
          </a:p>
          <a:p>
            <a:pPr indent="-336550" lvl="0" marL="514350" rtl="0" algn="l">
              <a:lnSpc>
                <a:spcPct val="90000"/>
              </a:lnSpc>
              <a:spcBef>
                <a:spcPts val="1000"/>
              </a:spcBef>
              <a:spcAft>
                <a:spcPts val="0"/>
              </a:spcAft>
              <a:buClr>
                <a:schemeClr val="dk1"/>
              </a:buClr>
              <a:buSzPct val="117646"/>
              <a:buFont typeface="Calibri"/>
              <a:buNone/>
            </a:pPr>
            <a:r>
              <a:t/>
            </a:r>
            <a:endParaRPr/>
          </a:p>
          <a:p>
            <a:pPr indent="-336550" lvl="0" marL="514350" rtl="0" algn="l">
              <a:lnSpc>
                <a:spcPct val="90000"/>
              </a:lnSpc>
              <a:spcBef>
                <a:spcPts val="1000"/>
              </a:spcBef>
              <a:spcAft>
                <a:spcPts val="0"/>
              </a:spcAft>
              <a:buClr>
                <a:schemeClr val="dk1"/>
              </a:buClr>
              <a:buSzPct val="117646"/>
              <a:buFont typeface="Calibri"/>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8"/>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sz="4000"/>
              <a:t>Valutazione delle competenze</a:t>
            </a:r>
            <a:r>
              <a:rPr lang="pl-PL" sz="4000"/>
              <a:t> </a:t>
            </a:r>
            <a:endParaRPr sz="4000"/>
          </a:p>
        </p:txBody>
      </p:sp>
      <p:grpSp>
        <p:nvGrpSpPr>
          <p:cNvPr id="214" name="Google Shape;214;p8"/>
          <p:cNvGrpSpPr/>
          <p:nvPr/>
        </p:nvGrpSpPr>
        <p:grpSpPr>
          <a:xfrm>
            <a:off x="1247079" y="2150349"/>
            <a:ext cx="9761290" cy="3142253"/>
            <a:chOff x="399854" y="600618"/>
            <a:chExt cx="9761290" cy="3142253"/>
          </a:xfrm>
        </p:grpSpPr>
        <p:sp>
          <p:nvSpPr>
            <p:cNvPr id="215" name="Google Shape;215;p8"/>
            <p:cNvSpPr/>
            <p:nvPr/>
          </p:nvSpPr>
          <p:spPr>
            <a:xfrm>
              <a:off x="1212569" y="600618"/>
              <a:ext cx="1300252" cy="130025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399854" y="2364746"/>
              <a:ext cx="2889450" cy="1378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txBox="1"/>
            <p:nvPr/>
          </p:nvSpPr>
          <p:spPr>
            <a:xfrm>
              <a:off x="399854" y="2264796"/>
              <a:ext cx="2889600" cy="13782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None/>
              </a:pPr>
              <a:r>
                <a:rPr lang="pl-PL">
                  <a:solidFill>
                    <a:srgbClr val="111827"/>
                  </a:solidFill>
                  <a:latin typeface="Calibri"/>
                  <a:ea typeface="Calibri"/>
                  <a:cs typeface="Calibri"/>
                  <a:sym typeface="Calibri"/>
                </a:rPr>
                <a:t>Le competenze sono “</a:t>
              </a:r>
              <a:r>
                <a:rPr b="1" lang="pl-PL">
                  <a:solidFill>
                    <a:srgbClr val="111827"/>
                  </a:solidFill>
                  <a:latin typeface="Calibri"/>
                  <a:ea typeface="Calibri"/>
                  <a:cs typeface="Calibri"/>
                  <a:sym typeface="Calibri"/>
                </a:rPr>
                <a:t>disposizioni cognitive specifiche del contesto</a:t>
              </a:r>
              <a:r>
                <a:rPr lang="pl-PL">
                  <a:solidFill>
                    <a:srgbClr val="111827"/>
                  </a:solidFill>
                  <a:latin typeface="Calibri"/>
                  <a:ea typeface="Calibri"/>
                  <a:cs typeface="Calibri"/>
                  <a:sym typeface="Calibri"/>
                </a:rPr>
                <a:t>” che differiscono da costrutti come “</a:t>
              </a:r>
              <a:r>
                <a:rPr b="1" lang="pl-PL">
                  <a:solidFill>
                    <a:srgbClr val="111827"/>
                  </a:solidFill>
                  <a:latin typeface="Calibri"/>
                  <a:ea typeface="Calibri"/>
                  <a:cs typeface="Calibri"/>
                  <a:sym typeface="Calibri"/>
                </a:rPr>
                <a:t>intelligenza</a:t>
              </a:r>
              <a:r>
                <a:rPr lang="pl-PL">
                  <a:solidFill>
                    <a:srgbClr val="111827"/>
                  </a:solidFill>
                  <a:latin typeface="Calibri"/>
                  <a:ea typeface="Calibri"/>
                  <a:cs typeface="Calibri"/>
                  <a:sym typeface="Calibri"/>
                </a:rPr>
                <a:t>” o “</a:t>
              </a:r>
              <a:r>
                <a:rPr b="1" lang="pl-PL">
                  <a:solidFill>
                    <a:srgbClr val="111827"/>
                  </a:solidFill>
                  <a:latin typeface="Calibri"/>
                  <a:ea typeface="Calibri"/>
                  <a:cs typeface="Calibri"/>
                  <a:sym typeface="Calibri"/>
                </a:rPr>
                <a:t>crescita mentale</a:t>
              </a:r>
              <a:r>
                <a:rPr lang="pl-PL">
                  <a:solidFill>
                    <a:srgbClr val="111827"/>
                  </a:solidFill>
                  <a:latin typeface="Calibri"/>
                  <a:ea typeface="Calibri"/>
                  <a:cs typeface="Calibri"/>
                  <a:sym typeface="Calibri"/>
                </a:rPr>
                <a:t>”.</a:t>
              </a:r>
              <a:endParaRPr>
                <a:solidFill>
                  <a:srgbClr val="111827"/>
                </a:solidFill>
                <a:latin typeface="Calibri"/>
                <a:ea typeface="Calibri"/>
                <a:cs typeface="Calibri"/>
                <a:sym typeface="Calibri"/>
              </a:endParaRPr>
            </a:p>
            <a:p>
              <a:pPr indent="0" lvl="0" marL="0" marR="0" rtl="0" algn="just">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18" name="Google Shape;218;p8"/>
            <p:cNvSpPr/>
            <p:nvPr/>
          </p:nvSpPr>
          <p:spPr>
            <a:xfrm>
              <a:off x="4607673" y="600618"/>
              <a:ext cx="1300252" cy="130025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8"/>
            <p:cNvSpPr/>
            <p:nvPr/>
          </p:nvSpPr>
          <p:spPr>
            <a:xfrm>
              <a:off x="3819431" y="2328529"/>
              <a:ext cx="2889450" cy="1378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8"/>
            <p:cNvSpPr txBox="1"/>
            <p:nvPr/>
          </p:nvSpPr>
          <p:spPr>
            <a:xfrm>
              <a:off x="3547125" y="2220894"/>
              <a:ext cx="3390600" cy="13782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None/>
              </a:pPr>
              <a:r>
                <a:rPr lang="pl-PL">
                  <a:solidFill>
                    <a:srgbClr val="111827"/>
                  </a:solidFill>
                  <a:latin typeface="Calibri"/>
                  <a:ea typeface="Calibri"/>
                  <a:cs typeface="Calibri"/>
                  <a:sym typeface="Calibri"/>
                </a:rPr>
                <a:t>Le competenze si riferiscono alla capacità di una persona </a:t>
              </a:r>
              <a:r>
                <a:rPr b="1" lang="pl-PL">
                  <a:solidFill>
                    <a:srgbClr val="111827"/>
                  </a:solidFill>
                  <a:latin typeface="Calibri"/>
                  <a:ea typeface="Calibri"/>
                  <a:cs typeface="Calibri"/>
                  <a:sym typeface="Calibri"/>
                </a:rPr>
                <a:t>di affrontare una serie di sfide specifiche</a:t>
              </a:r>
              <a:r>
                <a:rPr lang="pl-PL">
                  <a:solidFill>
                    <a:srgbClr val="111827"/>
                  </a:solidFill>
                  <a:latin typeface="Calibri"/>
                  <a:ea typeface="Calibri"/>
                  <a:cs typeface="Calibri"/>
                  <a:sym typeface="Calibri"/>
                </a:rPr>
                <a:t> in situazioni specifiche in domini specifici, dove l’intelligenza si riferisce a un insieme di abilità e/o abilità mentali e atteggiamenti che possono essere utilizzati per risolvere e superare le sfide.</a:t>
              </a:r>
              <a:endParaRPr sz="1200">
                <a:solidFill>
                  <a:srgbClr val="111827"/>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400"/>
                <a:buFont typeface="Arial"/>
                <a:buNone/>
              </a:pPr>
              <a:r>
                <a:t/>
              </a:r>
              <a:endParaRPr>
                <a:latin typeface="Calibri"/>
                <a:ea typeface="Calibri"/>
                <a:cs typeface="Calibri"/>
                <a:sym typeface="Calibri"/>
              </a:endParaRPr>
            </a:p>
          </p:txBody>
        </p:sp>
        <p:sp>
          <p:nvSpPr>
            <p:cNvPr id="221" name="Google Shape;221;p8"/>
            <p:cNvSpPr/>
            <p:nvPr/>
          </p:nvSpPr>
          <p:spPr>
            <a:xfrm>
              <a:off x="8002777" y="600618"/>
              <a:ext cx="1300252" cy="1300252"/>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a:off x="7271544" y="2301366"/>
              <a:ext cx="2889450" cy="13781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txBox="1"/>
            <p:nvPr/>
          </p:nvSpPr>
          <p:spPr>
            <a:xfrm>
              <a:off x="7271544" y="2220928"/>
              <a:ext cx="2889600" cy="13782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None/>
              </a:pPr>
              <a:r>
                <a:rPr lang="pl-PL">
                  <a:solidFill>
                    <a:srgbClr val="111827"/>
                  </a:solidFill>
                  <a:latin typeface="Calibri"/>
                  <a:ea typeface="Calibri"/>
                  <a:cs typeface="Calibri"/>
                  <a:sym typeface="Calibri"/>
                </a:rPr>
                <a:t>Secondo l’OCSE, la definizione di competenza è in linea con il modo in cui il termine “</a:t>
              </a:r>
              <a:r>
                <a:rPr b="1" lang="pl-PL">
                  <a:solidFill>
                    <a:srgbClr val="111827"/>
                  </a:solidFill>
                  <a:latin typeface="Calibri"/>
                  <a:ea typeface="Calibri"/>
                  <a:cs typeface="Calibri"/>
                  <a:sym typeface="Calibri"/>
                </a:rPr>
                <a:t>competenza</a:t>
              </a:r>
              <a:r>
                <a:rPr lang="pl-PL">
                  <a:solidFill>
                    <a:srgbClr val="111827"/>
                  </a:solidFill>
                  <a:latin typeface="Calibri"/>
                  <a:ea typeface="Calibri"/>
                  <a:cs typeface="Calibri"/>
                  <a:sym typeface="Calibri"/>
                </a:rPr>
                <a:t>” viene utilizzato negli studi internazionali di valutazione su larga scala come PISA o PIRL</a:t>
              </a:r>
              <a:r>
                <a:rPr lang="pl-PL" sz="1200">
                  <a:solidFill>
                    <a:srgbClr val="111827"/>
                  </a:solidFill>
                  <a:latin typeface="Roboto"/>
                  <a:ea typeface="Roboto"/>
                  <a:cs typeface="Roboto"/>
                  <a:sym typeface="Roboto"/>
                </a:rPr>
                <a:t>S.</a:t>
              </a:r>
              <a:endParaRPr sz="1200">
                <a:solidFill>
                  <a:srgbClr val="111827"/>
                </a:solidFill>
                <a:latin typeface="Roboto"/>
                <a:ea typeface="Roboto"/>
                <a:cs typeface="Roboto"/>
                <a:sym typeface="Roboto"/>
              </a:endParaRPr>
            </a:p>
            <a:p>
              <a:pPr indent="0" lvl="0" marL="0" marR="0" rtl="0" algn="just">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Valutazione delle competenze </a:t>
            </a:r>
            <a:endParaRPr/>
          </a:p>
        </p:txBody>
      </p:sp>
      <p:grpSp>
        <p:nvGrpSpPr>
          <p:cNvPr id="229" name="Google Shape;229;p42"/>
          <p:cNvGrpSpPr/>
          <p:nvPr/>
        </p:nvGrpSpPr>
        <p:grpSpPr>
          <a:xfrm>
            <a:off x="831850" y="2656003"/>
            <a:ext cx="10515599" cy="2190202"/>
            <a:chOff x="0" y="1081170"/>
            <a:chExt cx="10515599" cy="2190202"/>
          </a:xfrm>
        </p:grpSpPr>
        <p:sp>
          <p:nvSpPr>
            <p:cNvPr id="230" name="Google Shape;230;p42"/>
            <p:cNvSpPr/>
            <p:nvPr/>
          </p:nvSpPr>
          <p:spPr>
            <a:xfrm>
              <a:off x="0" y="1081170"/>
              <a:ext cx="2957512" cy="1878020"/>
            </a:xfrm>
            <a:prstGeom prst="roundRect">
              <a:avLst>
                <a:gd fmla="val 10000" name="adj"/>
              </a:avLst>
            </a:prstGeom>
            <a:solidFill>
              <a:srgbClr val="DBE6B4"/>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2"/>
            <p:cNvSpPr/>
            <p:nvPr/>
          </p:nvSpPr>
          <p:spPr>
            <a:xfrm>
              <a:off x="328612" y="1393352"/>
              <a:ext cx="2957512" cy="1878020"/>
            </a:xfrm>
            <a:prstGeom prst="roundRect">
              <a:avLst>
                <a:gd fmla="val 10000" name="adj"/>
              </a:avLst>
            </a:prstGeom>
            <a:solidFill>
              <a:schemeClr val="lt1">
                <a:alpha val="89411"/>
              </a:schemeClr>
            </a:solidFill>
            <a:ln cap="flat" cmpd="sng" w="9525">
              <a:solidFill>
                <a:srgbClr val="7E95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2"/>
            <p:cNvSpPr txBox="1"/>
            <p:nvPr/>
          </p:nvSpPr>
          <p:spPr>
            <a:xfrm>
              <a:off x="383617" y="1448357"/>
              <a:ext cx="2847502" cy="1768010"/>
            </a:xfrm>
            <a:prstGeom prst="rect">
              <a:avLst/>
            </a:prstGeom>
            <a:noFill/>
            <a:ln>
              <a:noFill/>
            </a:ln>
          </p:spPr>
          <p:txBody>
            <a:bodyPr anchorCtr="0" anchor="ctr" bIns="53325" lIns="53325" spcFirstLastPara="1" rIns="53325" wrap="square" tIns="53325">
              <a:noAutofit/>
            </a:bodyPr>
            <a:lstStyle/>
            <a:p>
              <a:pPr indent="0" lvl="0" marL="0" rtl="0" algn="just">
                <a:lnSpc>
                  <a:spcPct val="115000"/>
                </a:lnSpc>
                <a:spcBef>
                  <a:spcPts val="0"/>
                </a:spcBef>
                <a:spcAft>
                  <a:spcPts val="0"/>
                </a:spcAft>
                <a:buNone/>
              </a:pPr>
              <a:r>
                <a:rPr lang="pl-PL" sz="1200">
                  <a:solidFill>
                    <a:srgbClr val="111827"/>
                  </a:solidFill>
                  <a:latin typeface="Roboto"/>
                  <a:ea typeface="Roboto"/>
                  <a:cs typeface="Roboto"/>
                  <a:sym typeface="Roboto"/>
                </a:rPr>
                <a:t>Le abilità sono “disposizioni cognitive specifiche del contesto” che differiscono da costrutti come “intelligenza” o “sviluppo intellettuale”.</a:t>
              </a:r>
              <a:endParaRPr sz="1200">
                <a:solidFill>
                  <a:srgbClr val="111827"/>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3" name="Google Shape;233;p42"/>
            <p:cNvSpPr/>
            <p:nvPr/>
          </p:nvSpPr>
          <p:spPr>
            <a:xfrm>
              <a:off x="3614737" y="1081170"/>
              <a:ext cx="2957512" cy="1878020"/>
            </a:xfrm>
            <a:prstGeom prst="roundRect">
              <a:avLst>
                <a:gd fmla="val 10000" name="adj"/>
              </a:avLst>
            </a:prstGeom>
            <a:solidFill>
              <a:srgbClr val="DBE6B4"/>
            </a:solidFill>
            <a:ln cap="flat" cmpd="sng" w="9525">
              <a:solidFill>
                <a:srgbClr val="7E9532"/>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42"/>
            <p:cNvSpPr/>
            <p:nvPr/>
          </p:nvSpPr>
          <p:spPr>
            <a:xfrm>
              <a:off x="3943350" y="1393352"/>
              <a:ext cx="2957512" cy="1878020"/>
            </a:xfrm>
            <a:prstGeom prst="roundRect">
              <a:avLst>
                <a:gd fmla="val 10000" name="adj"/>
              </a:avLst>
            </a:prstGeom>
            <a:solidFill>
              <a:schemeClr val="lt1">
                <a:alpha val="89411"/>
              </a:schemeClr>
            </a:solidFill>
            <a:ln cap="flat" cmpd="sng" w="9525">
              <a:solidFill>
                <a:srgbClr val="0D6D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2"/>
            <p:cNvSpPr txBox="1"/>
            <p:nvPr/>
          </p:nvSpPr>
          <p:spPr>
            <a:xfrm>
              <a:off x="3998355" y="1448357"/>
              <a:ext cx="2847502" cy="1768010"/>
            </a:xfrm>
            <a:prstGeom prst="rect">
              <a:avLst/>
            </a:prstGeom>
            <a:noFill/>
            <a:ln>
              <a:noFill/>
            </a:ln>
          </p:spPr>
          <p:txBody>
            <a:bodyPr anchorCtr="0" anchor="ctr" bIns="53325" lIns="53325" spcFirstLastPara="1" rIns="53325" wrap="square" tIns="53325">
              <a:noAutofit/>
            </a:bodyPr>
            <a:lstStyle/>
            <a:p>
              <a:pPr indent="0" lvl="0" marL="0" rtl="0" algn="just">
                <a:lnSpc>
                  <a:spcPct val="115000"/>
                </a:lnSpc>
                <a:spcBef>
                  <a:spcPts val="0"/>
                </a:spcBef>
                <a:spcAft>
                  <a:spcPts val="0"/>
                </a:spcAft>
                <a:buNone/>
              </a:pPr>
              <a:r>
                <a:rPr lang="pl-PL" sz="1200">
                  <a:solidFill>
                    <a:srgbClr val="111827"/>
                  </a:solidFill>
                </a:rPr>
                <a:t>Le abilità si riferiscono alla capacità di un individuo di affrontare una serie di sfide specifiche in situazioni specifiche in domini specifici, dove l'intelligenza si riferisce a un insieme di abilità e/o abilità mentali e atteggiamenti che possono essere utilizzati per risolvere e affrontare le sfide</a:t>
              </a:r>
              <a:r>
                <a:rPr lang="pl-PL" sz="1200">
                  <a:solidFill>
                    <a:srgbClr val="111827"/>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
          <p:nvSpPr>
            <p:cNvPr id="236" name="Google Shape;236;p42"/>
            <p:cNvSpPr/>
            <p:nvPr/>
          </p:nvSpPr>
          <p:spPr>
            <a:xfrm>
              <a:off x="7229475" y="1081170"/>
              <a:ext cx="2957512" cy="1878020"/>
            </a:xfrm>
            <a:prstGeom prst="roundRect">
              <a:avLst>
                <a:gd fmla="val 10000" name="adj"/>
              </a:avLst>
            </a:prstGeom>
            <a:solidFill>
              <a:srgbClr val="DBE6B4"/>
            </a:solidFill>
            <a:ln cap="flat" cmpd="sng" w="9525">
              <a:solidFill>
                <a:srgbClr val="7E9532"/>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2"/>
            <p:cNvSpPr/>
            <p:nvPr/>
          </p:nvSpPr>
          <p:spPr>
            <a:xfrm>
              <a:off x="7558087" y="1393352"/>
              <a:ext cx="2957512" cy="1878020"/>
            </a:xfrm>
            <a:prstGeom prst="roundRect">
              <a:avLst>
                <a:gd fmla="val 10000" name="adj"/>
              </a:avLst>
            </a:prstGeom>
            <a:solidFill>
              <a:schemeClr val="lt1">
                <a:alpha val="89411"/>
              </a:schemeClr>
            </a:solidFill>
            <a:ln cap="flat" cmpd="sng" w="9525">
              <a:solidFill>
                <a:srgbClr val="0D6D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2"/>
            <p:cNvSpPr txBox="1"/>
            <p:nvPr/>
          </p:nvSpPr>
          <p:spPr>
            <a:xfrm>
              <a:off x="7613092" y="1448357"/>
              <a:ext cx="2847502" cy="1768010"/>
            </a:xfrm>
            <a:prstGeom prst="rect">
              <a:avLst/>
            </a:prstGeom>
            <a:noFill/>
            <a:ln>
              <a:noFill/>
            </a:ln>
          </p:spPr>
          <p:txBody>
            <a:bodyPr anchorCtr="0" anchor="ctr" bIns="53325" lIns="53325" spcFirstLastPara="1" rIns="53325" wrap="square" tIns="53325">
              <a:noAutofit/>
            </a:bodyPr>
            <a:lstStyle/>
            <a:p>
              <a:pPr indent="0" lvl="0" marL="0" rtl="0" algn="just">
                <a:lnSpc>
                  <a:spcPct val="100000"/>
                </a:lnSpc>
                <a:spcBef>
                  <a:spcPts val="0"/>
                </a:spcBef>
                <a:spcAft>
                  <a:spcPts val="0"/>
                </a:spcAft>
                <a:buNone/>
              </a:pPr>
              <a:r>
                <a:rPr lang="pl-PL" sz="1200">
                  <a:solidFill>
                    <a:srgbClr val="111827"/>
                  </a:solidFill>
                </a:rPr>
                <a:t>Secondo l'OCSE, la definizione di competenza è coerente con il modo in cui il termine "competenza" viene utilizzato negli studi di valutazione internazionali su larga scala come PISA o PIRLS.</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3"/>
          <p:cNvSpPr txBox="1"/>
          <p:nvPr>
            <p:ph type="title"/>
          </p:nvPr>
        </p:nvSpPr>
        <p:spPr>
          <a:xfrm>
            <a:off x="831850" y="1670858"/>
            <a:ext cx="10515600" cy="28916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pl-PL"/>
              <a:t>Strumenti di valutazione</a:t>
            </a:r>
            <a:endParaRPr/>
          </a:p>
        </p:txBody>
      </p:sp>
      <p:sp>
        <p:nvSpPr>
          <p:cNvPr id="244" name="Google Shape;24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rgbClr val="888888"/>
              </a:buClr>
              <a:buSzPts val="2400"/>
              <a:buNone/>
            </a:pPr>
            <a:r>
              <a:rPr lang="pl-PL"/>
              <a:t>Strumenti e metodi usati nel metodo di valutazione delle competenze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4"/>
          <p:cNvSpPr txBox="1"/>
          <p:nvPr>
            <p:ph type="title"/>
          </p:nvPr>
        </p:nvSpPr>
        <p:spPr>
          <a:xfrm>
            <a:off x="838200" y="722877"/>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pl-PL"/>
              <a:t>Strumenti di valutazione</a:t>
            </a:r>
            <a:endParaRPr/>
          </a:p>
        </p:txBody>
      </p:sp>
      <p:sp>
        <p:nvSpPr>
          <p:cNvPr id="250" name="Google Shape;250;p44"/>
          <p:cNvSpPr txBox="1"/>
          <p:nvPr>
            <p:ph idx="1" type="body"/>
          </p:nvPr>
        </p:nvSpPr>
        <p:spPr>
          <a:xfrm>
            <a:off x="2693922" y="2158562"/>
            <a:ext cx="2937095" cy="1722775"/>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pl-PL" sz="3200"/>
              <a:t>Strumenti di valutazione tradizionali</a:t>
            </a:r>
            <a:endParaRPr sz="3200"/>
          </a:p>
        </p:txBody>
      </p:sp>
      <p:pic>
        <p:nvPicPr>
          <p:cNvPr descr="A group of people in a circle&#10;&#10;Description automatically generated" id="251" name="Google Shape;251;p44"/>
          <p:cNvPicPr preferRelativeResize="0"/>
          <p:nvPr/>
        </p:nvPicPr>
        <p:blipFill rotWithShape="1">
          <a:blip r:embed="rId3">
            <a:alphaModFix/>
          </a:blip>
          <a:srcRect b="0" l="0" r="0" t="0"/>
          <a:stretch/>
        </p:blipFill>
        <p:spPr>
          <a:xfrm>
            <a:off x="5374384" y="1953160"/>
            <a:ext cx="2758973" cy="4904840"/>
          </a:xfrm>
          <a:prstGeom prst="rect">
            <a:avLst/>
          </a:prstGeom>
          <a:noFill/>
          <a:ln>
            <a:noFill/>
          </a:ln>
        </p:spPr>
      </p:pic>
      <p:pic>
        <p:nvPicPr>
          <p:cNvPr descr="A group of papers with a pen&#10;&#10;Description automatically generated" id="252" name="Google Shape;252;p44"/>
          <p:cNvPicPr preferRelativeResize="0"/>
          <p:nvPr/>
        </p:nvPicPr>
        <p:blipFill rotWithShape="1">
          <a:blip r:embed="rId4">
            <a:alphaModFix/>
          </a:blip>
          <a:srcRect b="0" l="0" r="0" t="0"/>
          <a:stretch/>
        </p:blipFill>
        <p:spPr>
          <a:xfrm>
            <a:off x="305583" y="835560"/>
            <a:ext cx="2388339" cy="4245936"/>
          </a:xfrm>
          <a:prstGeom prst="rect">
            <a:avLst/>
          </a:prstGeom>
          <a:noFill/>
          <a:ln>
            <a:noFill/>
          </a:ln>
        </p:spPr>
      </p:pic>
      <p:sp>
        <p:nvSpPr>
          <p:cNvPr id="253" name="Google Shape;253;p44"/>
          <p:cNvSpPr txBox="1"/>
          <p:nvPr/>
        </p:nvSpPr>
        <p:spPr>
          <a:xfrm>
            <a:off x="8019357" y="3357583"/>
            <a:ext cx="2428150" cy="2050996"/>
          </a:xfrm>
          <a:prstGeom prst="rect">
            <a:avLst/>
          </a:prstGeom>
          <a:noFill/>
          <a:ln>
            <a:noFill/>
          </a:ln>
        </p:spPr>
        <p:txBody>
          <a:bodyPr anchorCtr="0" anchor="t" bIns="45700" lIns="91425" spcFirstLastPara="1" rIns="91425" wrap="square" tIns="45700">
            <a:normAutofit/>
          </a:bodyPr>
          <a:lstStyle/>
          <a:p>
            <a:pPr indent="0" lvl="0" marL="114300" marR="0" rtl="0" algn="l">
              <a:lnSpc>
                <a:spcPct val="90000"/>
              </a:lnSpc>
              <a:spcBef>
                <a:spcPts val="1000"/>
              </a:spcBef>
              <a:spcAft>
                <a:spcPts val="0"/>
              </a:spcAft>
              <a:buClr>
                <a:schemeClr val="dk1"/>
              </a:buClr>
              <a:buSzPts val="1800"/>
              <a:buFont typeface="Arial"/>
              <a:buNone/>
            </a:pPr>
            <a:r>
              <a:rPr lang="pl-PL" sz="3200">
                <a:solidFill>
                  <a:schemeClr val="dk1"/>
                </a:solidFill>
                <a:latin typeface="Calibri"/>
                <a:ea typeface="Calibri"/>
                <a:cs typeface="Calibri"/>
                <a:sym typeface="Calibri"/>
              </a:rPr>
              <a:t>Strumenti di valutazione alternativi</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838200" y="722877"/>
            <a:ext cx="10515600" cy="123028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40909"/>
              <a:buNone/>
            </a:pPr>
            <a:r>
              <a:rPr lang="pl-PL"/>
              <a:t>Strumenti di valutazione - Strumenti tradizionali</a:t>
            </a:r>
            <a:endParaRPr/>
          </a:p>
        </p:txBody>
      </p:sp>
      <p:sp>
        <p:nvSpPr>
          <p:cNvPr id="259" name="Google Shape;259;p45"/>
          <p:cNvSpPr txBox="1"/>
          <p:nvPr>
            <p:ph idx="1" type="body"/>
          </p:nvPr>
        </p:nvSpPr>
        <p:spPr>
          <a:xfrm>
            <a:off x="3234078" y="2108453"/>
            <a:ext cx="3994063" cy="2817749"/>
          </a:xfrm>
          <a:prstGeom prst="rect">
            <a:avLst/>
          </a:prstGeom>
          <a:solidFill>
            <a:srgbClr val="E4F4DE"/>
          </a:solidFill>
          <a:ln>
            <a:noFill/>
          </a:ln>
          <a:effectLst>
            <a:outerShdw blurRad="190500" algn="ctr" dir="2700000" dist="228600">
              <a:srgbClr val="000000">
                <a:alpha val="29411"/>
              </a:srgbClr>
            </a:outerShdw>
          </a:effectLst>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Quiz a risposta aperta</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Quiz vero/falso</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Quiz a risposta multipla</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Quiz con corrispondenze</a:t>
            </a:r>
            <a:endParaRPr sz="2600">
              <a:solidFill>
                <a:srgbClr val="07674D"/>
              </a:solidFill>
            </a:endParaRPr>
          </a:p>
          <a:p>
            <a:pPr indent="0" lvl="0" marL="0" rtl="0" algn="l">
              <a:lnSpc>
                <a:spcPct val="90000"/>
              </a:lnSpc>
              <a:spcBef>
                <a:spcPts val="1000"/>
              </a:spcBef>
              <a:spcAft>
                <a:spcPts val="0"/>
              </a:spcAft>
              <a:buSzPts val="1800"/>
              <a:buNone/>
            </a:pPr>
            <a:r>
              <a:rPr lang="pl-PL" sz="2600">
                <a:solidFill>
                  <a:srgbClr val="07674D"/>
                </a:solidFill>
                <a:latin typeface="Arial"/>
                <a:ea typeface="Arial"/>
                <a:cs typeface="Arial"/>
                <a:sym typeface="Arial"/>
              </a:rPr>
              <a:t>Esame orale</a:t>
            </a:r>
            <a:r>
              <a:rPr lang="pl-PL" sz="2600">
                <a:solidFill>
                  <a:srgbClr val="07674D"/>
                </a:solidFill>
                <a:latin typeface="Arial"/>
                <a:ea typeface="Arial"/>
                <a:cs typeface="Arial"/>
                <a:sym typeface="Arial"/>
              </a:rPr>
              <a:t>  </a:t>
            </a:r>
            <a:endParaRPr sz="2600">
              <a:solidFill>
                <a:srgbClr val="07674D"/>
              </a:solidFill>
            </a:endParaRPr>
          </a:p>
        </p:txBody>
      </p:sp>
      <p:pic>
        <p:nvPicPr>
          <p:cNvPr descr="A group of papers with a pen&#10;&#10;Description automatically generated" id="260" name="Google Shape;260;p45"/>
          <p:cNvPicPr preferRelativeResize="0"/>
          <p:nvPr/>
        </p:nvPicPr>
        <p:blipFill rotWithShape="1">
          <a:blip r:embed="rId3">
            <a:alphaModFix/>
          </a:blip>
          <a:srcRect b="0" l="0" r="0" t="0"/>
          <a:stretch/>
        </p:blipFill>
        <p:spPr>
          <a:xfrm>
            <a:off x="461226" y="835560"/>
            <a:ext cx="2388339" cy="42459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6"/>
          <p:cNvSpPr txBox="1"/>
          <p:nvPr>
            <p:ph type="title"/>
          </p:nvPr>
        </p:nvSpPr>
        <p:spPr>
          <a:xfrm>
            <a:off x="838200" y="820154"/>
            <a:ext cx="10515600" cy="123028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40909"/>
              <a:buNone/>
            </a:pPr>
            <a:r>
              <a:rPr lang="pl-PL"/>
              <a:t>Strumenti di valutazione - Strumenti alternativi</a:t>
            </a:r>
            <a:r>
              <a:rPr lang="pl-PL"/>
              <a:t> </a:t>
            </a:r>
            <a:endParaRPr/>
          </a:p>
        </p:txBody>
      </p:sp>
      <p:pic>
        <p:nvPicPr>
          <p:cNvPr descr="A group of people in a circle&#10;&#10;Description automatically generated" id="266" name="Google Shape;266;p46"/>
          <p:cNvPicPr preferRelativeResize="0"/>
          <p:nvPr/>
        </p:nvPicPr>
        <p:blipFill rotWithShape="1">
          <a:blip r:embed="rId3">
            <a:alphaModFix/>
          </a:blip>
          <a:srcRect b="0" l="0" r="0" t="0"/>
          <a:stretch/>
        </p:blipFill>
        <p:spPr>
          <a:xfrm>
            <a:off x="399932" y="620736"/>
            <a:ext cx="2758973" cy="4904840"/>
          </a:xfrm>
          <a:prstGeom prst="rect">
            <a:avLst/>
          </a:prstGeom>
          <a:noFill/>
          <a:ln>
            <a:noFill/>
          </a:ln>
        </p:spPr>
      </p:pic>
      <p:sp>
        <p:nvSpPr>
          <p:cNvPr id="267" name="Google Shape;267;p46"/>
          <p:cNvSpPr txBox="1"/>
          <p:nvPr>
            <p:ph idx="1" type="body"/>
          </p:nvPr>
        </p:nvSpPr>
        <p:spPr>
          <a:xfrm>
            <a:off x="3597173" y="2050437"/>
            <a:ext cx="5147993" cy="3406780"/>
          </a:xfrm>
          <a:prstGeom prst="rect">
            <a:avLst/>
          </a:prstGeom>
          <a:solidFill>
            <a:srgbClr val="E4F4DE"/>
          </a:solidFill>
          <a:ln>
            <a:noFill/>
          </a:ln>
          <a:effectLst>
            <a:outerShdw blurRad="190500" algn="ctr" dir="2700000" dist="228600">
              <a:srgbClr val="000000">
                <a:alpha val="29411"/>
              </a:srgbClr>
            </a:outerShdw>
          </a:effectLst>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pl-PL" sz="1800">
                <a:solidFill>
                  <a:srgbClr val="07674D"/>
                </a:solidFill>
                <a:latin typeface="Arial"/>
                <a:ea typeface="Arial"/>
                <a:cs typeface="Arial"/>
                <a:sym typeface="Arial"/>
              </a:rPr>
              <a:t>Attribuzione della performance </a:t>
            </a:r>
            <a:endParaRPr sz="1800">
              <a:solidFill>
                <a:srgbClr val="07674D"/>
              </a:solidFill>
              <a:latin typeface="Arial"/>
              <a:ea typeface="Arial"/>
              <a:cs typeface="Arial"/>
              <a:sym typeface="Arial"/>
            </a:endParaRPr>
          </a:p>
          <a:p>
            <a:pPr indent="0" lvl="0" marL="0" rtl="0" algn="l">
              <a:lnSpc>
                <a:spcPct val="115000"/>
              </a:lnSpc>
              <a:spcBef>
                <a:spcPts val="0"/>
              </a:spcBef>
              <a:spcAft>
                <a:spcPts val="0"/>
              </a:spcAft>
              <a:buNone/>
            </a:pPr>
            <a:r>
              <a:rPr lang="pl-PL" sz="1800">
                <a:solidFill>
                  <a:srgbClr val="07674D"/>
                </a:solidFill>
                <a:latin typeface="Arial"/>
                <a:ea typeface="Arial"/>
                <a:cs typeface="Arial"/>
                <a:sym typeface="Arial"/>
              </a:rPr>
              <a:t>Project work (apprendimento basato su progetti) Griglia strutturata - Protocollo</a:t>
            </a:r>
            <a:endParaRPr sz="1800">
              <a:solidFill>
                <a:srgbClr val="07674D"/>
              </a:solidFill>
              <a:latin typeface="Arial"/>
              <a:ea typeface="Arial"/>
              <a:cs typeface="Arial"/>
              <a:sym typeface="Arial"/>
            </a:endParaRPr>
          </a:p>
          <a:p>
            <a:pPr indent="0" lvl="0" marL="0" rtl="0" algn="l">
              <a:lnSpc>
                <a:spcPct val="115000"/>
              </a:lnSpc>
              <a:spcBef>
                <a:spcPts val="0"/>
              </a:spcBef>
              <a:spcAft>
                <a:spcPts val="0"/>
              </a:spcAft>
              <a:buNone/>
            </a:pPr>
            <a:r>
              <a:rPr lang="pl-PL" sz="1800">
                <a:solidFill>
                  <a:srgbClr val="07674D"/>
                </a:solidFill>
                <a:latin typeface="Arial"/>
                <a:ea typeface="Arial"/>
                <a:cs typeface="Arial"/>
                <a:sym typeface="Arial"/>
              </a:rPr>
              <a:t>Portfolio</a:t>
            </a:r>
            <a:endParaRPr sz="1800">
              <a:solidFill>
                <a:srgbClr val="07674D"/>
              </a:solidFill>
              <a:latin typeface="Arial"/>
              <a:ea typeface="Arial"/>
              <a:cs typeface="Arial"/>
              <a:sym typeface="Arial"/>
            </a:endParaRPr>
          </a:p>
          <a:p>
            <a:pPr indent="0" lvl="0" marL="0" rtl="0" algn="l">
              <a:lnSpc>
                <a:spcPct val="115000"/>
              </a:lnSpc>
              <a:spcBef>
                <a:spcPts val="0"/>
              </a:spcBef>
              <a:spcAft>
                <a:spcPts val="0"/>
              </a:spcAft>
              <a:buNone/>
            </a:pPr>
            <a:r>
              <a:rPr lang="pl-PL" sz="1800">
                <a:solidFill>
                  <a:srgbClr val="07674D"/>
                </a:solidFill>
                <a:latin typeface="Arial"/>
                <a:ea typeface="Arial"/>
                <a:cs typeface="Arial"/>
                <a:sym typeface="Arial"/>
              </a:rPr>
              <a:t>Modulo di valutazione tra pari e co-valutazione Modulo di autovalutazione </a:t>
            </a:r>
            <a:endParaRPr sz="1800">
              <a:solidFill>
                <a:srgbClr val="07674D"/>
              </a:solidFill>
              <a:latin typeface="Arial"/>
              <a:ea typeface="Arial"/>
              <a:cs typeface="Arial"/>
              <a:sym typeface="Arial"/>
            </a:endParaRPr>
          </a:p>
          <a:p>
            <a:pPr indent="0" lvl="0" marL="0" rtl="0" algn="l">
              <a:lnSpc>
                <a:spcPct val="115000"/>
              </a:lnSpc>
              <a:spcBef>
                <a:spcPts val="0"/>
              </a:spcBef>
              <a:spcAft>
                <a:spcPts val="0"/>
              </a:spcAft>
              <a:buNone/>
            </a:pPr>
            <a:r>
              <a:rPr lang="pl-PL" sz="1800">
                <a:solidFill>
                  <a:srgbClr val="07674D"/>
                </a:solidFill>
                <a:latin typeface="Arial"/>
                <a:ea typeface="Arial"/>
                <a:cs typeface="Arial"/>
                <a:sym typeface="Arial"/>
              </a:rPr>
              <a:t>Mappe concettuali </a:t>
            </a:r>
            <a:endParaRPr sz="1800">
              <a:solidFill>
                <a:srgbClr val="07674D"/>
              </a:solidFill>
              <a:latin typeface="Arial"/>
              <a:ea typeface="Arial"/>
              <a:cs typeface="Arial"/>
              <a:sym typeface="Arial"/>
            </a:endParaRPr>
          </a:p>
          <a:p>
            <a:pPr indent="0" lvl="0" marL="0" rtl="0" algn="l">
              <a:lnSpc>
                <a:spcPct val="115000"/>
              </a:lnSpc>
              <a:spcBef>
                <a:spcPts val="0"/>
              </a:spcBef>
              <a:spcAft>
                <a:spcPts val="0"/>
              </a:spcAft>
              <a:buNone/>
            </a:pPr>
            <a:r>
              <a:rPr lang="pl-PL" sz="1800">
                <a:solidFill>
                  <a:srgbClr val="07674D"/>
                </a:solidFill>
                <a:latin typeface="Arial"/>
                <a:ea typeface="Arial"/>
                <a:cs typeface="Arial"/>
                <a:sym typeface="Arial"/>
              </a:rPr>
              <a:t>Colloquio </a:t>
            </a:r>
            <a:endParaRPr sz="1800">
              <a:solidFill>
                <a:srgbClr val="07674D"/>
              </a:solidFill>
              <a:latin typeface="Arial"/>
              <a:ea typeface="Arial"/>
              <a:cs typeface="Arial"/>
              <a:sym typeface="Arial"/>
            </a:endParaRPr>
          </a:p>
          <a:p>
            <a:pPr indent="0" lvl="0" marL="0" rtl="0" algn="l">
              <a:lnSpc>
                <a:spcPct val="115000"/>
              </a:lnSpc>
              <a:spcBef>
                <a:spcPts val="0"/>
              </a:spcBef>
              <a:spcAft>
                <a:spcPts val="0"/>
              </a:spcAft>
              <a:buNone/>
            </a:pPr>
            <a:r>
              <a:rPr lang="pl-PL" sz="1800">
                <a:solidFill>
                  <a:srgbClr val="07674D"/>
                </a:solidFill>
                <a:latin typeface="Arial"/>
                <a:ea typeface="Arial"/>
                <a:cs typeface="Arial"/>
                <a:sym typeface="Arial"/>
              </a:rPr>
              <a:t>Scala di attitudine</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942196" y="838533"/>
            <a:ext cx="10515600" cy="1230283"/>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lang="pl-PL" sz="3400"/>
              <a:t>Griglia strutturata - Protocollo</a:t>
            </a:r>
            <a:endParaRPr sz="6000"/>
          </a:p>
        </p:txBody>
      </p:sp>
      <p:sp>
        <p:nvSpPr>
          <p:cNvPr id="273" name="Google Shape;273;p47"/>
          <p:cNvSpPr txBox="1"/>
          <p:nvPr>
            <p:ph idx="1" type="body"/>
          </p:nvPr>
        </p:nvSpPr>
        <p:spPr>
          <a:xfrm>
            <a:off x="838200" y="2068816"/>
            <a:ext cx="10515600" cy="3950651"/>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None/>
            </a:pPr>
            <a:r>
              <a:rPr lang="pl-PL">
                <a:solidFill>
                  <a:srgbClr val="111827"/>
                </a:solidFill>
              </a:rPr>
              <a:t>Un protocollo può servire sia a scopi didattici che valutativi. Se integrato in una strategia di valutazione formativa incentrata sullo studente, può aiutare gli studenti a sviluppare comprensione e abilità/competenze, oltre cha a valutare accuratamente la qualità del proprio lavoro.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932468" y="770303"/>
            <a:ext cx="10515600" cy="123028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40909"/>
              <a:buNone/>
            </a:pPr>
            <a:r>
              <a:rPr lang="pl-PL"/>
              <a:t>Protocolli per la valutazione delle competenze</a:t>
            </a:r>
            <a:endParaRPr/>
          </a:p>
        </p:txBody>
      </p:sp>
      <p:sp>
        <p:nvSpPr>
          <p:cNvPr id="279" name="Google Shape;279;p48"/>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 </a:t>
            </a:r>
            <a:endParaRPr/>
          </a:p>
        </p:txBody>
      </p:sp>
      <p:sp>
        <p:nvSpPr>
          <p:cNvPr id="280" name="Google Shape;280;p48"/>
          <p:cNvSpPr txBox="1"/>
          <p:nvPr/>
        </p:nvSpPr>
        <p:spPr>
          <a:xfrm>
            <a:off x="325925" y="5260064"/>
            <a:ext cx="11470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pl-PL" sz="1600" u="none" cap="none" strike="noStrike">
                <a:solidFill>
                  <a:srgbClr val="000000"/>
                </a:solidFill>
                <a:latin typeface="Century Schoolbook"/>
                <a:ea typeface="Century Schoolbook"/>
                <a:cs typeface="Century Schoolbook"/>
                <a:sym typeface="Century Schoolbook"/>
              </a:rPr>
              <a:t>*</a:t>
            </a:r>
            <a:r>
              <a:rPr i="1" lang="pl-PL" sz="1600">
                <a:latin typeface="Century Schoolbook"/>
                <a:ea typeface="Century Schoolbook"/>
                <a:cs typeface="Century Schoolbook"/>
                <a:sym typeface="Century Schoolbook"/>
              </a:rPr>
              <a:t>Le idee qui presentate sono applicabili a chiunque desideri o utilizzi i protocolli in classe, indipendentemente dalla disciplina o dal livello scolastico</a:t>
            </a:r>
            <a:endParaRPr i="1" sz="1600">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Clr>
                <a:srgbClr val="000000"/>
              </a:buClr>
              <a:buSzPts val="1600"/>
              <a:buFont typeface="Arial"/>
              <a:buNone/>
            </a:pPr>
            <a:r>
              <a:rPr b="0" i="1" lang="pl-PL" sz="1600" u="none" cap="none" strike="noStrike">
                <a:solidFill>
                  <a:srgbClr val="000000"/>
                </a:solidFill>
                <a:latin typeface="Century Schoolbook"/>
                <a:ea typeface="Century Schoolbook"/>
                <a:cs typeface="Century Schoolbook"/>
                <a:sym typeface="Century Schoolbook"/>
              </a:rPr>
              <a:t>.</a:t>
            </a:r>
            <a:r>
              <a:rPr b="0" i="1" lang="pl-PL" sz="1200" u="none" cap="none" strike="noStrike">
                <a:solidFill>
                  <a:srgbClr val="000000"/>
                </a:solidFill>
                <a:latin typeface="Arial"/>
                <a:ea typeface="Arial"/>
                <a:cs typeface="Arial"/>
                <a:sym typeface="Arial"/>
              </a:rPr>
              <a:t> </a:t>
            </a:r>
            <a:endParaRPr b="0" i="1" sz="1200" u="none" cap="none" strike="noStrike">
              <a:solidFill>
                <a:srgbClr val="000000"/>
              </a:solidFill>
              <a:latin typeface="Arial"/>
              <a:ea typeface="Arial"/>
              <a:cs typeface="Arial"/>
              <a:sym typeface="Arial"/>
            </a:endParaRPr>
          </a:p>
        </p:txBody>
      </p:sp>
      <p:sp>
        <p:nvSpPr>
          <p:cNvPr id="281" name="Google Shape;281;p48"/>
          <p:cNvSpPr txBox="1"/>
          <p:nvPr/>
        </p:nvSpPr>
        <p:spPr>
          <a:xfrm>
            <a:off x="1706104" y="2155967"/>
            <a:ext cx="8401500" cy="2324100"/>
          </a:xfrm>
          <a:prstGeom prst="rect">
            <a:avLst/>
          </a:prstGeom>
          <a:no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0"/>
              </a:spcAft>
              <a:buNone/>
            </a:pPr>
            <a:r>
              <a:rPr lang="pl-PL" sz="1500">
                <a:solidFill>
                  <a:srgbClr val="111827"/>
                </a:solidFill>
                <a:latin typeface="Calibri"/>
                <a:ea typeface="Calibri"/>
                <a:cs typeface="Calibri"/>
                <a:sym typeface="Calibri"/>
              </a:rPr>
              <a:t>Con competenze si descrive un insieme di conoscenze, abilità e attitudini che è lecito aspettarsi di trovare in uno studente, oppure un'abilità specifica, quando gli studenti completano il loro processo di apprendimento.</a:t>
            </a:r>
            <a:endParaRPr sz="1500">
              <a:solidFill>
                <a:srgbClr val="11182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type="title"/>
          </p:nvPr>
        </p:nvSpPr>
        <p:spPr>
          <a:xfrm>
            <a:off x="831850" y="836224"/>
            <a:ext cx="10515600" cy="1180407"/>
          </a:xfrm>
          <a:prstGeom prst="rect">
            <a:avLst/>
          </a:prstGeom>
          <a:noFill/>
          <a:ln>
            <a:noFill/>
          </a:ln>
        </p:spPr>
        <p:txBody>
          <a:bodyPr anchorCtr="0" anchor="ctr"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Protocolli – Progettare rubriche efficaci</a:t>
            </a:r>
            <a:endParaRPr/>
          </a:p>
        </p:txBody>
      </p:sp>
      <p:grpSp>
        <p:nvGrpSpPr>
          <p:cNvPr id="287" name="Google Shape;287;p49"/>
          <p:cNvGrpSpPr/>
          <p:nvPr/>
        </p:nvGrpSpPr>
        <p:grpSpPr>
          <a:xfrm>
            <a:off x="1147864" y="2017106"/>
            <a:ext cx="10199586" cy="3900066"/>
            <a:chOff x="0" y="476"/>
            <a:chExt cx="10199586" cy="3900066"/>
          </a:xfrm>
        </p:grpSpPr>
        <p:sp>
          <p:nvSpPr>
            <p:cNvPr id="288" name="Google Shape;288;p49"/>
            <p:cNvSpPr/>
            <p:nvPr/>
          </p:nvSpPr>
          <p:spPr>
            <a:xfrm>
              <a:off x="0" y="476"/>
              <a:ext cx="10199586" cy="1114304"/>
            </a:xfrm>
            <a:prstGeom prst="roundRect">
              <a:avLst>
                <a:gd fmla="val 10000" name="adj"/>
              </a:avLst>
            </a:prstGeom>
            <a:solidFill>
              <a:srgbClr val="D6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9"/>
            <p:cNvSpPr/>
            <p:nvPr/>
          </p:nvSpPr>
          <p:spPr>
            <a:xfrm>
              <a:off x="337077" y="251194"/>
              <a:ext cx="612867" cy="612867"/>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9"/>
            <p:cNvSpPr/>
            <p:nvPr/>
          </p:nvSpPr>
          <p:spPr>
            <a:xfrm>
              <a:off x="1287021" y="476"/>
              <a:ext cx="8912564" cy="11143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9"/>
            <p:cNvSpPr txBox="1"/>
            <p:nvPr/>
          </p:nvSpPr>
          <p:spPr>
            <a:xfrm>
              <a:off x="1287021" y="476"/>
              <a:ext cx="8912564" cy="1114304"/>
            </a:xfrm>
            <a:prstGeom prst="rect">
              <a:avLst/>
            </a:prstGeom>
            <a:noFill/>
            <a:ln>
              <a:noFill/>
            </a:ln>
          </p:spPr>
          <p:txBody>
            <a:bodyPr anchorCtr="0" anchor="ctr" bIns="117925" lIns="117925" spcFirstLastPara="1" rIns="117925" wrap="square" tIns="117925">
              <a:noAutofit/>
            </a:bodyPr>
            <a:lstStyle/>
            <a:p>
              <a:pPr indent="0" lvl="0" marL="0" marR="0" rtl="0" algn="l">
                <a:lnSpc>
                  <a:spcPct val="100000"/>
                </a:lnSpc>
                <a:spcBef>
                  <a:spcPts val="0"/>
                </a:spcBef>
                <a:spcAft>
                  <a:spcPts val="0"/>
                </a:spcAft>
                <a:buClr>
                  <a:srgbClr val="000000"/>
                </a:buClr>
                <a:buSzPts val="2300"/>
                <a:buFont typeface="Arial"/>
                <a:buNone/>
              </a:pPr>
              <a:r>
                <a:rPr b="0" i="0" lang="pl-PL" sz="2300" u="none" cap="none" strike="noStrike">
                  <a:solidFill>
                    <a:srgbClr val="000000"/>
                  </a:solidFill>
                  <a:latin typeface="Calibri"/>
                  <a:ea typeface="Calibri"/>
                  <a:cs typeface="Calibri"/>
                  <a:sym typeface="Calibri"/>
                </a:rPr>
                <a:t>Identifica</a:t>
              </a:r>
              <a:r>
                <a:rPr lang="pl-PL" sz="2300">
                  <a:latin typeface="Calibri"/>
                  <a:ea typeface="Calibri"/>
                  <a:cs typeface="Calibri"/>
                  <a:sym typeface="Calibri"/>
                </a:rPr>
                <a:t>z</a:t>
              </a:r>
              <a:r>
                <a:rPr b="0" i="0" lang="pl-PL" sz="2300" u="none" cap="none" strike="noStrike">
                  <a:solidFill>
                    <a:srgbClr val="000000"/>
                  </a:solidFill>
                  <a:latin typeface="Calibri"/>
                  <a:ea typeface="Calibri"/>
                  <a:cs typeface="Calibri"/>
                  <a:sym typeface="Calibri"/>
                </a:rPr>
                <a:t>ione </a:t>
              </a:r>
              <a:r>
                <a:rPr lang="pl-PL" sz="2300">
                  <a:latin typeface="Calibri"/>
                  <a:ea typeface="Calibri"/>
                  <a:cs typeface="Calibri"/>
                  <a:sym typeface="Calibri"/>
                </a:rPr>
                <a:t>delle</a:t>
              </a:r>
              <a:r>
                <a:rPr b="0" i="0" lang="pl-PL" sz="2300" u="none" cap="none" strike="noStrike">
                  <a:solidFill>
                    <a:srgbClr val="000000"/>
                  </a:solidFill>
                  <a:latin typeface="Calibri"/>
                  <a:ea typeface="Calibri"/>
                  <a:cs typeface="Calibri"/>
                  <a:sym typeface="Calibri"/>
                </a:rPr>
                <a:t> qualit</a:t>
              </a:r>
              <a:r>
                <a:rPr lang="pl-PL" sz="2300">
                  <a:latin typeface="Calibri"/>
                  <a:ea typeface="Calibri"/>
                  <a:cs typeface="Calibri"/>
                  <a:sym typeface="Calibri"/>
                </a:rPr>
                <a:t>à</a:t>
              </a:r>
              <a:r>
                <a:rPr b="0" i="0" lang="pl-PL" sz="2300" u="none" cap="none" strike="noStrike">
                  <a:solidFill>
                    <a:srgbClr val="000000"/>
                  </a:solidFill>
                  <a:latin typeface="Calibri"/>
                  <a:ea typeface="Calibri"/>
                  <a:cs typeface="Calibri"/>
                  <a:sym typeface="Calibri"/>
                </a:rPr>
                <a:t> </a:t>
              </a:r>
              <a:r>
                <a:rPr lang="pl-PL" sz="2300">
                  <a:latin typeface="Calibri"/>
                  <a:ea typeface="Calibri"/>
                  <a:cs typeface="Calibri"/>
                  <a:sym typeface="Calibri"/>
                </a:rPr>
                <a:t>e delle caratteristiche</a:t>
              </a:r>
              <a:r>
                <a:rPr b="0" i="0" lang="pl-PL" sz="2300" u="none" cap="none" strike="noStrike">
                  <a:solidFill>
                    <a:srgbClr val="000000"/>
                  </a:solidFill>
                  <a:latin typeface="Calibri"/>
                  <a:ea typeface="Calibri"/>
                  <a:cs typeface="Calibri"/>
                  <a:sym typeface="Calibri"/>
                </a:rPr>
                <a:t> che si vogliono osservare nei risultati degli studenti.</a:t>
              </a:r>
              <a:endParaRPr b="0" i="0" sz="2300" u="none" cap="none" strike="noStrike">
                <a:solidFill>
                  <a:srgbClr val="000000"/>
                </a:solidFill>
                <a:latin typeface="Calibri"/>
                <a:ea typeface="Calibri"/>
                <a:cs typeface="Calibri"/>
                <a:sym typeface="Calibri"/>
              </a:endParaRPr>
            </a:p>
          </p:txBody>
        </p:sp>
        <p:sp>
          <p:nvSpPr>
            <p:cNvPr id="292" name="Google Shape;292;p49"/>
            <p:cNvSpPr/>
            <p:nvPr/>
          </p:nvSpPr>
          <p:spPr>
            <a:xfrm>
              <a:off x="0" y="1393357"/>
              <a:ext cx="10199586" cy="1114304"/>
            </a:xfrm>
            <a:prstGeom prst="roundRect">
              <a:avLst>
                <a:gd fmla="val 10000" name="adj"/>
              </a:avLst>
            </a:prstGeom>
            <a:solidFill>
              <a:srgbClr val="D6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9"/>
            <p:cNvSpPr/>
            <p:nvPr/>
          </p:nvSpPr>
          <p:spPr>
            <a:xfrm>
              <a:off x="337077" y="1644075"/>
              <a:ext cx="612867" cy="612867"/>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9"/>
            <p:cNvSpPr/>
            <p:nvPr/>
          </p:nvSpPr>
          <p:spPr>
            <a:xfrm>
              <a:off x="1287021" y="1393357"/>
              <a:ext cx="8912564" cy="11143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9"/>
            <p:cNvSpPr txBox="1"/>
            <p:nvPr/>
          </p:nvSpPr>
          <p:spPr>
            <a:xfrm>
              <a:off x="1287021" y="1393357"/>
              <a:ext cx="8912564" cy="1114304"/>
            </a:xfrm>
            <a:prstGeom prst="rect">
              <a:avLst/>
            </a:prstGeom>
            <a:noFill/>
            <a:ln>
              <a:noFill/>
            </a:ln>
          </p:spPr>
          <p:txBody>
            <a:bodyPr anchorCtr="0" anchor="ctr" bIns="117925" lIns="117925" spcFirstLastPara="1" rIns="117925" wrap="square" tIns="117925">
              <a:noAutofit/>
            </a:bodyPr>
            <a:lstStyle/>
            <a:p>
              <a:pPr indent="0" lvl="0" marL="0" marR="0" rtl="0" algn="l">
                <a:lnSpc>
                  <a:spcPct val="100000"/>
                </a:lnSpc>
                <a:spcBef>
                  <a:spcPts val="0"/>
                </a:spcBef>
                <a:spcAft>
                  <a:spcPts val="0"/>
                </a:spcAft>
                <a:buClr>
                  <a:srgbClr val="000000"/>
                </a:buClr>
                <a:buSzPts val="2300"/>
                <a:buFont typeface="Arial"/>
                <a:buNone/>
              </a:pPr>
              <a:r>
                <a:rPr lang="pl-PL" sz="2300">
                  <a:latin typeface="Calibri"/>
                  <a:ea typeface="Calibri"/>
                  <a:cs typeface="Calibri"/>
                  <a:sym typeface="Calibri"/>
                </a:rPr>
                <a:t>Impostare</a:t>
              </a:r>
              <a:r>
                <a:rPr b="0" i="0" lang="pl-PL" sz="2300" u="none" cap="none" strike="noStrike">
                  <a:solidFill>
                    <a:srgbClr val="000000"/>
                  </a:solidFill>
                  <a:latin typeface="Calibri"/>
                  <a:ea typeface="Calibri"/>
                  <a:cs typeface="Calibri"/>
                  <a:sym typeface="Calibri"/>
                </a:rPr>
                <a:t> </a:t>
              </a:r>
              <a:r>
                <a:rPr lang="pl-PL" sz="2300">
                  <a:latin typeface="Calibri"/>
                  <a:ea typeface="Calibri"/>
                  <a:cs typeface="Calibri"/>
                  <a:sym typeface="Calibri"/>
                </a:rPr>
                <a:t>gli obiettivi di apprendimento in modo descrittivo</a:t>
              </a:r>
              <a:r>
                <a:rPr b="0" i="0" lang="pl-PL" sz="2300" u="none" cap="none" strike="noStrike">
                  <a:solidFill>
                    <a:srgbClr val="000000"/>
                  </a:solidFill>
                  <a:latin typeface="Calibri"/>
                  <a:ea typeface="Calibri"/>
                  <a:cs typeface="Calibri"/>
                  <a:sym typeface="Calibri"/>
                </a:rPr>
                <a:t>. </a:t>
              </a:r>
              <a:endParaRPr b="0" i="0" sz="2300" u="none" cap="none" strike="noStrike">
                <a:solidFill>
                  <a:srgbClr val="000000"/>
                </a:solidFill>
                <a:latin typeface="Calibri"/>
                <a:ea typeface="Calibri"/>
                <a:cs typeface="Calibri"/>
                <a:sym typeface="Calibri"/>
              </a:endParaRPr>
            </a:p>
          </p:txBody>
        </p:sp>
        <p:sp>
          <p:nvSpPr>
            <p:cNvPr id="296" name="Google Shape;296;p49"/>
            <p:cNvSpPr/>
            <p:nvPr/>
          </p:nvSpPr>
          <p:spPr>
            <a:xfrm>
              <a:off x="0" y="2786238"/>
              <a:ext cx="10199586" cy="1114304"/>
            </a:xfrm>
            <a:prstGeom prst="roundRect">
              <a:avLst>
                <a:gd fmla="val 10000" name="adj"/>
              </a:avLst>
            </a:prstGeom>
            <a:solidFill>
              <a:srgbClr val="D6E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9"/>
            <p:cNvSpPr/>
            <p:nvPr/>
          </p:nvSpPr>
          <p:spPr>
            <a:xfrm>
              <a:off x="337077" y="3036956"/>
              <a:ext cx="612867" cy="612867"/>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9"/>
            <p:cNvSpPr/>
            <p:nvPr/>
          </p:nvSpPr>
          <p:spPr>
            <a:xfrm>
              <a:off x="1287021" y="2786238"/>
              <a:ext cx="8912564" cy="111430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9"/>
            <p:cNvSpPr txBox="1"/>
            <p:nvPr/>
          </p:nvSpPr>
          <p:spPr>
            <a:xfrm>
              <a:off x="1287021" y="2786238"/>
              <a:ext cx="8912564" cy="1114304"/>
            </a:xfrm>
            <a:prstGeom prst="rect">
              <a:avLst/>
            </a:prstGeom>
            <a:noFill/>
            <a:ln>
              <a:noFill/>
            </a:ln>
          </p:spPr>
          <p:txBody>
            <a:bodyPr anchorCtr="0" anchor="ctr" bIns="117925" lIns="117925" spcFirstLastPara="1" rIns="117925" wrap="square" tIns="117925">
              <a:noAutofit/>
            </a:bodyPr>
            <a:lstStyle/>
            <a:p>
              <a:pPr indent="0" lvl="0" marL="0" marR="0" rtl="0" algn="l">
                <a:lnSpc>
                  <a:spcPct val="100000"/>
                </a:lnSpc>
                <a:spcBef>
                  <a:spcPts val="0"/>
                </a:spcBef>
                <a:spcAft>
                  <a:spcPts val="0"/>
                </a:spcAft>
                <a:buClr>
                  <a:srgbClr val="000000"/>
                </a:buClr>
                <a:buSzPts val="2300"/>
                <a:buFont typeface="Arial"/>
                <a:buNone/>
              </a:pPr>
              <a:r>
                <a:rPr b="0" i="0" lang="pl-PL" sz="2300" u="none" cap="none" strike="noStrike">
                  <a:solidFill>
                    <a:srgbClr val="000000"/>
                  </a:solidFill>
                  <a:latin typeface="Calibri"/>
                  <a:ea typeface="Calibri"/>
                  <a:cs typeface="Calibri"/>
                  <a:sym typeface="Calibri"/>
                </a:rPr>
                <a:t>Decidere</a:t>
              </a:r>
              <a:r>
                <a:rPr lang="pl-PL" sz="2300">
                  <a:latin typeface="Calibri"/>
                  <a:ea typeface="Calibri"/>
                  <a:cs typeface="Calibri"/>
                  <a:sym typeface="Calibri"/>
                </a:rPr>
                <a:t> la scala della griglia. Esistono griglie più complesse, con 5 scale metriche, ma anche più semplici con 4 o anche 3 scale di valutazione.  </a:t>
              </a:r>
              <a:endParaRPr sz="2300">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838200" y="744718"/>
            <a:ext cx="10515600" cy="1080907"/>
          </a:xfrm>
          <a:prstGeom prst="rect">
            <a:avLst/>
          </a:prstGeom>
          <a:noFill/>
          <a:ln>
            <a:noFill/>
          </a:ln>
        </p:spPr>
        <p:txBody>
          <a:bodyPr anchorCtr="0" anchor="ctr" bIns="45700" lIns="91425" spcFirstLastPara="1" rIns="91425" wrap="square" tIns="45700">
            <a:normAutofit/>
          </a:bodyPr>
          <a:lstStyle/>
          <a:p>
            <a:pPr indent="-50800" lvl="0" marL="228600" rtl="0" algn="ctr">
              <a:lnSpc>
                <a:spcPct val="90000"/>
              </a:lnSpc>
              <a:spcBef>
                <a:spcPts val="0"/>
              </a:spcBef>
              <a:spcAft>
                <a:spcPts val="0"/>
              </a:spcAft>
              <a:buClr>
                <a:schemeClr val="dk1"/>
              </a:buClr>
              <a:buSzPts val="2800"/>
              <a:buNone/>
            </a:pPr>
            <a:r>
              <a:rPr lang="pl-PL"/>
              <a:t>Protocolli – Progettare protocolli efficaci</a:t>
            </a:r>
            <a:endParaRPr/>
          </a:p>
        </p:txBody>
      </p:sp>
      <p:pic>
        <p:nvPicPr>
          <p:cNvPr descr="A chart with text on it&#10;&#10;Description automatically generated" id="305" name="Google Shape;305;p50"/>
          <p:cNvPicPr preferRelativeResize="0"/>
          <p:nvPr/>
        </p:nvPicPr>
        <p:blipFill rotWithShape="1">
          <a:blip r:embed="rId3">
            <a:alphaModFix/>
          </a:blip>
          <a:srcRect b="0" l="0" r="0" t="0"/>
          <a:stretch/>
        </p:blipFill>
        <p:spPr>
          <a:xfrm>
            <a:off x="7095516" y="2419754"/>
            <a:ext cx="4850071" cy="3429000"/>
          </a:xfrm>
          <a:prstGeom prst="rect">
            <a:avLst/>
          </a:prstGeom>
          <a:noFill/>
          <a:ln>
            <a:noFill/>
          </a:ln>
        </p:spPr>
      </p:pic>
      <p:pic>
        <p:nvPicPr>
          <p:cNvPr descr="A table with text on it&#10;&#10;Description automatically generated" id="306" name="Google Shape;306;p50"/>
          <p:cNvPicPr preferRelativeResize="0"/>
          <p:nvPr/>
        </p:nvPicPr>
        <p:blipFill rotWithShape="1">
          <a:blip r:embed="rId4">
            <a:alphaModFix/>
          </a:blip>
          <a:srcRect b="0" l="0" r="0" t="0"/>
          <a:stretch/>
        </p:blipFill>
        <p:spPr>
          <a:xfrm>
            <a:off x="314507" y="1654313"/>
            <a:ext cx="6504291" cy="2601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5"/>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obiettivi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932468" y="721664"/>
            <a:ext cx="10515600" cy="1230283"/>
          </a:xfrm>
          <a:prstGeom prst="rect">
            <a:avLst/>
          </a:prstGeom>
          <a:noFill/>
          <a:ln>
            <a:noFill/>
          </a:ln>
        </p:spPr>
        <p:txBody>
          <a:bodyPr anchorCtr="0" anchor="ctr" bIns="45700" lIns="91425" spcFirstLastPara="1" rIns="91425" wrap="square" tIns="45700">
            <a:normAutofit/>
          </a:bodyPr>
          <a:lstStyle/>
          <a:p>
            <a:pPr indent="-50800" lvl="0" marL="228600" rtl="0" algn="ctr">
              <a:spcBef>
                <a:spcPts val="0"/>
              </a:spcBef>
              <a:spcAft>
                <a:spcPts val="0"/>
              </a:spcAft>
              <a:buClr>
                <a:schemeClr val="dk1"/>
              </a:buClr>
              <a:buSzPts val="2800"/>
              <a:buFont typeface="Arial"/>
              <a:buNone/>
            </a:pPr>
            <a:r>
              <a:rPr lang="pl-PL"/>
              <a:t>Protocolli – Progettare protocolli efficaci</a:t>
            </a:r>
            <a:endParaRPr/>
          </a:p>
        </p:txBody>
      </p:sp>
      <p:sp>
        <p:nvSpPr>
          <p:cNvPr id="312" name="Google Shape;312;p51"/>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 </a:t>
            </a:r>
            <a:endParaRPr/>
          </a:p>
        </p:txBody>
      </p:sp>
      <p:sp>
        <p:nvSpPr>
          <p:cNvPr id="313" name="Google Shape;313;p51"/>
          <p:cNvSpPr txBox="1"/>
          <p:nvPr/>
        </p:nvSpPr>
        <p:spPr>
          <a:xfrm>
            <a:off x="1192378" y="1767231"/>
            <a:ext cx="102558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pl-PL" sz="1600">
                <a:latin typeface="Calibri"/>
                <a:ea typeface="Calibri"/>
                <a:cs typeface="Calibri"/>
                <a:sym typeface="Calibri"/>
              </a:rPr>
              <a:t>Normalmente per supportare la validità vengono esaminate 3 categorie che dovrebbero essere prese in </a:t>
            </a:r>
            <a:r>
              <a:rPr lang="pl-PL" sz="1600">
                <a:latin typeface="Calibri"/>
                <a:ea typeface="Calibri"/>
                <a:cs typeface="Calibri"/>
                <a:sym typeface="Calibri"/>
              </a:rPr>
              <a:t>considerazione</a:t>
            </a:r>
            <a:r>
              <a:rPr lang="pl-PL" sz="1600">
                <a:latin typeface="Calibri"/>
                <a:ea typeface="Calibri"/>
                <a:cs typeface="Calibri"/>
                <a:sym typeface="Calibri"/>
              </a:rPr>
              <a:t> nello sviluppo nei protocolli di punteggio</a:t>
            </a:r>
            <a:r>
              <a:rPr b="0" i="0" lang="pl-PL" sz="16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4" name="Google Shape;314;p51"/>
          <p:cNvGrpSpPr/>
          <p:nvPr/>
        </p:nvGrpSpPr>
        <p:grpSpPr>
          <a:xfrm>
            <a:off x="4613811" y="2302680"/>
            <a:ext cx="3385865" cy="2781911"/>
            <a:chOff x="1073906" y="0"/>
            <a:chExt cx="3385865" cy="2781911"/>
          </a:xfrm>
        </p:grpSpPr>
        <p:sp>
          <p:nvSpPr>
            <p:cNvPr id="315" name="Google Shape;315;p51"/>
            <p:cNvSpPr/>
            <p:nvPr/>
          </p:nvSpPr>
          <p:spPr>
            <a:xfrm>
              <a:off x="1073906" y="0"/>
              <a:ext cx="1668892" cy="1668869"/>
            </a:xfrm>
            <a:prstGeom prst="ellipse">
              <a:avLst/>
            </a:prstGeom>
            <a:gradFill>
              <a:gsLst>
                <a:gs pos="0">
                  <a:srgbClr val="69C449">
                    <a:alpha val="49411"/>
                  </a:srgbClr>
                </a:gs>
                <a:gs pos="100000">
                  <a:srgbClr val="B0FF9F">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1"/>
            <p:cNvSpPr txBox="1"/>
            <p:nvPr/>
          </p:nvSpPr>
          <p:spPr>
            <a:xfrm>
              <a:off x="1155870" y="244395"/>
              <a:ext cx="1342500" cy="118020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lang="pl-PL" sz="1900">
                  <a:solidFill>
                    <a:schemeClr val="dk1"/>
                  </a:solidFill>
                  <a:latin typeface="Calibri"/>
                  <a:ea typeface="Calibri"/>
                  <a:cs typeface="Calibri"/>
                  <a:sym typeface="Calibri"/>
                </a:rPr>
                <a:t>imparzialità</a:t>
              </a:r>
              <a:endParaRPr b="0" i="0" sz="1900" u="none" cap="none" strike="noStrike">
                <a:solidFill>
                  <a:schemeClr val="dk1"/>
                </a:solidFill>
                <a:latin typeface="Calibri"/>
                <a:ea typeface="Calibri"/>
                <a:cs typeface="Calibri"/>
                <a:sym typeface="Calibri"/>
              </a:endParaRPr>
            </a:p>
          </p:txBody>
        </p:sp>
        <p:sp>
          <p:nvSpPr>
            <p:cNvPr id="317" name="Google Shape;317;p51"/>
            <p:cNvSpPr/>
            <p:nvPr/>
          </p:nvSpPr>
          <p:spPr>
            <a:xfrm>
              <a:off x="1932900" y="1113042"/>
              <a:ext cx="1668892" cy="1668869"/>
            </a:xfrm>
            <a:prstGeom prst="ellipse">
              <a:avLst/>
            </a:prstGeom>
            <a:gradFill>
              <a:gsLst>
                <a:gs pos="0">
                  <a:srgbClr val="87D372">
                    <a:alpha val="49411"/>
                  </a:srgbClr>
                </a:gs>
                <a:gs pos="100000">
                  <a:srgbClr val="BCFFAA">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1"/>
            <p:cNvSpPr txBox="1"/>
            <p:nvPr/>
          </p:nvSpPr>
          <p:spPr>
            <a:xfrm>
              <a:off x="2177304" y="1357442"/>
              <a:ext cx="1180084" cy="118006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lang="pl-PL" sz="1900">
                  <a:solidFill>
                    <a:schemeClr val="dk1"/>
                  </a:solidFill>
                  <a:latin typeface="Calibri"/>
                  <a:ea typeface="Calibri"/>
                  <a:cs typeface="Calibri"/>
                  <a:sym typeface="Calibri"/>
                </a:rPr>
                <a:t>evidenze relative ai criteri</a:t>
              </a:r>
              <a:endParaRPr b="0" i="0" sz="1900" u="none" cap="none" strike="noStrike">
                <a:solidFill>
                  <a:schemeClr val="dk1"/>
                </a:solidFill>
                <a:latin typeface="Calibri"/>
                <a:ea typeface="Calibri"/>
                <a:cs typeface="Calibri"/>
                <a:sym typeface="Calibri"/>
              </a:endParaRPr>
            </a:p>
          </p:txBody>
        </p:sp>
        <p:sp>
          <p:nvSpPr>
            <p:cNvPr id="319" name="Google Shape;319;p51"/>
            <p:cNvSpPr/>
            <p:nvPr/>
          </p:nvSpPr>
          <p:spPr>
            <a:xfrm>
              <a:off x="2790879" y="0"/>
              <a:ext cx="1668892" cy="1668869"/>
            </a:xfrm>
            <a:prstGeom prst="ellipse">
              <a:avLst/>
            </a:prstGeom>
            <a:gradFill>
              <a:gsLst>
                <a:gs pos="0">
                  <a:srgbClr val="ABE19E">
                    <a:alpha val="49411"/>
                  </a:srgbClr>
                </a:gs>
                <a:gs pos="100000">
                  <a:srgbClr val="CBFFBD">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1"/>
            <p:cNvSpPr txBox="1"/>
            <p:nvPr/>
          </p:nvSpPr>
          <p:spPr>
            <a:xfrm>
              <a:off x="3035283" y="244400"/>
              <a:ext cx="1180084" cy="118006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lang="pl-PL" sz="1900">
                  <a:solidFill>
                    <a:schemeClr val="dk1"/>
                  </a:solidFill>
                  <a:latin typeface="Calibri"/>
                  <a:ea typeface="Calibri"/>
                  <a:cs typeface="Calibri"/>
                  <a:sym typeface="Calibri"/>
                </a:rPr>
                <a:t>evidenze relative ai costrutti</a:t>
              </a:r>
              <a:endParaRPr b="0" i="0" sz="1900" u="none" cap="none" strike="noStrike">
                <a:solidFill>
                  <a:schemeClr val="dk1"/>
                </a:solidFill>
                <a:latin typeface="Calibri"/>
                <a:ea typeface="Calibri"/>
                <a:cs typeface="Calibri"/>
                <a:sym typeface="Calibri"/>
              </a:endParaRPr>
            </a:p>
          </p:txBody>
        </p:sp>
      </p:grpSp>
      <p:sp>
        <p:nvSpPr>
          <p:cNvPr id="321" name="Google Shape;321;p51"/>
          <p:cNvSpPr txBox="1"/>
          <p:nvPr/>
        </p:nvSpPr>
        <p:spPr>
          <a:xfrm>
            <a:off x="1192378" y="5435325"/>
            <a:ext cx="102558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pl-PL" sz="1400" u="none" cap="none" strike="noStrike">
                <a:solidFill>
                  <a:srgbClr val="000000"/>
                </a:solidFill>
                <a:latin typeface="Calibri"/>
                <a:ea typeface="Calibri"/>
                <a:cs typeface="Calibri"/>
                <a:sym typeface="Calibri"/>
              </a:rPr>
              <a:t>*</a:t>
            </a:r>
            <a:r>
              <a:rPr i="1" lang="pl-PL">
                <a:latin typeface="Calibri"/>
                <a:ea typeface="Calibri"/>
                <a:cs typeface="Calibri"/>
                <a:sym typeface="Calibri"/>
              </a:rPr>
              <a:t>Queste categorie vengono usate per la verifica degli strumenti di valutazione in generale non solo per i protocolli</a:t>
            </a:r>
            <a:r>
              <a:rPr b="0" i="1" lang="pl-PL"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1" lang="pl-PL" sz="1400" u="none" cap="none" strike="noStrike">
                <a:solidFill>
                  <a:srgbClr val="000000"/>
                </a:solidFill>
                <a:latin typeface="Calibri"/>
                <a:ea typeface="Calibri"/>
                <a:cs typeface="Calibri"/>
                <a:sym typeface="Calibri"/>
              </a:rPr>
              <a:t>** </a:t>
            </a:r>
            <a:r>
              <a:rPr i="1" lang="pl-PL">
                <a:latin typeface="Calibri"/>
                <a:ea typeface="Calibri"/>
                <a:cs typeface="Calibri"/>
                <a:sym typeface="Calibri"/>
              </a:rPr>
              <a:t>Quelle categorie vengono aggiornate nel tempo</a:t>
            </a:r>
            <a:r>
              <a:rPr b="0" i="1" lang="pl-PL"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2"/>
          <p:cNvSpPr txBox="1"/>
          <p:nvPr>
            <p:ph type="title"/>
          </p:nvPr>
        </p:nvSpPr>
        <p:spPr>
          <a:xfrm>
            <a:off x="932468" y="721664"/>
            <a:ext cx="10515600" cy="1230283"/>
          </a:xfrm>
          <a:prstGeom prst="rect">
            <a:avLst/>
          </a:prstGeom>
          <a:noFill/>
          <a:ln>
            <a:noFill/>
          </a:ln>
        </p:spPr>
        <p:txBody>
          <a:bodyPr anchorCtr="0" anchor="ctr" bIns="45700" lIns="91425" spcFirstLastPara="1" rIns="91425" wrap="square" tIns="45700">
            <a:normAutofit/>
          </a:bodyPr>
          <a:lstStyle/>
          <a:p>
            <a:pPr indent="-50800" lvl="0" marL="228600" rtl="0" algn="ctr">
              <a:spcBef>
                <a:spcPts val="0"/>
              </a:spcBef>
              <a:spcAft>
                <a:spcPts val="0"/>
              </a:spcAft>
              <a:buClr>
                <a:schemeClr val="dk1"/>
              </a:buClr>
              <a:buSzPts val="2800"/>
              <a:buFont typeface="Arial"/>
              <a:buNone/>
            </a:pPr>
            <a:r>
              <a:rPr lang="pl-PL"/>
              <a:t>Protocolli – Progettare protocolli efficaci</a:t>
            </a:r>
            <a:endParaRPr/>
          </a:p>
        </p:txBody>
      </p:sp>
      <p:sp>
        <p:nvSpPr>
          <p:cNvPr id="327" name="Google Shape;327;p52"/>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 </a:t>
            </a:r>
            <a:endParaRPr/>
          </a:p>
        </p:txBody>
      </p:sp>
      <p:grpSp>
        <p:nvGrpSpPr>
          <p:cNvPr id="328" name="Google Shape;328;p52"/>
          <p:cNvGrpSpPr/>
          <p:nvPr/>
        </p:nvGrpSpPr>
        <p:grpSpPr>
          <a:xfrm>
            <a:off x="4573676" y="2473451"/>
            <a:ext cx="2596578" cy="2133413"/>
            <a:chOff x="657259" y="0"/>
            <a:chExt cx="2596578" cy="2133413"/>
          </a:xfrm>
        </p:grpSpPr>
        <p:sp>
          <p:nvSpPr>
            <p:cNvPr id="329" name="Google Shape;329;p52"/>
            <p:cNvSpPr/>
            <p:nvPr/>
          </p:nvSpPr>
          <p:spPr>
            <a:xfrm>
              <a:off x="657259" y="0"/>
              <a:ext cx="1279853" cy="1279835"/>
            </a:xfrm>
            <a:prstGeom prst="ellipse">
              <a:avLst/>
            </a:prstGeom>
            <a:gradFill>
              <a:gsLst>
                <a:gs pos="0">
                  <a:srgbClr val="69C449">
                    <a:alpha val="49411"/>
                  </a:srgbClr>
                </a:gs>
                <a:gs pos="100000">
                  <a:srgbClr val="B0FF9F">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52"/>
            <p:cNvSpPr txBox="1"/>
            <p:nvPr/>
          </p:nvSpPr>
          <p:spPr>
            <a:xfrm>
              <a:off x="748608" y="187424"/>
              <a:ext cx="1001100" cy="9051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lang="pl-PL">
                  <a:solidFill>
                    <a:schemeClr val="dk1"/>
                  </a:solidFill>
                  <a:latin typeface="Calibri"/>
                  <a:ea typeface="Calibri"/>
                  <a:cs typeface="Calibri"/>
                  <a:sym typeface="Calibri"/>
                </a:rPr>
                <a:t>imparzialità</a:t>
              </a:r>
              <a:endParaRPr b="0" i="0" sz="1400" u="none" cap="none" strike="noStrike">
                <a:solidFill>
                  <a:srgbClr val="000000"/>
                </a:solidFill>
                <a:latin typeface="Arial"/>
                <a:ea typeface="Arial"/>
                <a:cs typeface="Arial"/>
                <a:sym typeface="Arial"/>
              </a:endParaRPr>
            </a:p>
          </p:txBody>
        </p:sp>
        <p:sp>
          <p:nvSpPr>
            <p:cNvPr id="331" name="Google Shape;331;p52"/>
            <p:cNvSpPr/>
            <p:nvPr/>
          </p:nvSpPr>
          <p:spPr>
            <a:xfrm>
              <a:off x="1316011" y="853578"/>
              <a:ext cx="1279853" cy="1279835"/>
            </a:xfrm>
            <a:prstGeom prst="ellipse">
              <a:avLst/>
            </a:prstGeom>
            <a:gradFill>
              <a:gsLst>
                <a:gs pos="0">
                  <a:srgbClr val="87D372">
                    <a:alpha val="49411"/>
                  </a:srgbClr>
                </a:gs>
                <a:gs pos="100000">
                  <a:srgbClr val="BCFFAA">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2"/>
            <p:cNvSpPr txBox="1"/>
            <p:nvPr/>
          </p:nvSpPr>
          <p:spPr>
            <a:xfrm>
              <a:off x="1503441" y="1041005"/>
              <a:ext cx="904993" cy="904981"/>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lang="pl-PL">
                  <a:solidFill>
                    <a:schemeClr val="dk1"/>
                  </a:solidFill>
                  <a:latin typeface="Calibri"/>
                  <a:ea typeface="Calibri"/>
                  <a:cs typeface="Calibri"/>
                  <a:sym typeface="Calibri"/>
                </a:rPr>
                <a:t>evidenze relative ai </a:t>
              </a:r>
              <a:r>
                <a:rPr b="0" i="0" lang="pl-PL" sz="1400" u="none" cap="none" strike="noStrike">
                  <a:solidFill>
                    <a:schemeClr val="dk1"/>
                  </a:solidFill>
                  <a:latin typeface="Calibri"/>
                  <a:ea typeface="Calibri"/>
                  <a:cs typeface="Calibri"/>
                  <a:sym typeface="Calibri"/>
                </a:rPr>
                <a:t> </a:t>
              </a:r>
              <a:r>
                <a:rPr lang="pl-PL">
                  <a:solidFill>
                    <a:schemeClr val="dk1"/>
                  </a:solidFill>
                  <a:latin typeface="Calibri"/>
                  <a:ea typeface="Calibri"/>
                  <a:cs typeface="Calibri"/>
                  <a:sym typeface="Calibri"/>
                </a:rPr>
                <a:t>criteri</a:t>
              </a:r>
              <a:endParaRPr b="0" i="0" sz="1400" u="none" cap="none" strike="noStrike">
                <a:solidFill>
                  <a:schemeClr val="dk1"/>
                </a:solidFill>
                <a:latin typeface="Calibri"/>
                <a:ea typeface="Calibri"/>
                <a:cs typeface="Calibri"/>
                <a:sym typeface="Calibri"/>
              </a:endParaRPr>
            </a:p>
          </p:txBody>
        </p:sp>
        <p:sp>
          <p:nvSpPr>
            <p:cNvPr id="333" name="Google Shape;333;p52"/>
            <p:cNvSpPr/>
            <p:nvPr/>
          </p:nvSpPr>
          <p:spPr>
            <a:xfrm>
              <a:off x="1973984" y="0"/>
              <a:ext cx="1279853" cy="1279835"/>
            </a:xfrm>
            <a:prstGeom prst="ellipse">
              <a:avLst/>
            </a:prstGeom>
            <a:gradFill>
              <a:gsLst>
                <a:gs pos="0">
                  <a:srgbClr val="ABE19E">
                    <a:alpha val="49411"/>
                  </a:srgbClr>
                </a:gs>
                <a:gs pos="100000">
                  <a:srgbClr val="CBFFBD">
                    <a:alpha val="49411"/>
                  </a:srgbClr>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52"/>
            <p:cNvSpPr txBox="1"/>
            <p:nvPr/>
          </p:nvSpPr>
          <p:spPr>
            <a:xfrm>
              <a:off x="2115733" y="187424"/>
              <a:ext cx="1039200" cy="905100"/>
            </a:xfrm>
            <a:prstGeom prst="rect">
              <a:avLst/>
            </a:prstGeom>
            <a:noFill/>
            <a:ln>
              <a:noFill/>
            </a:ln>
          </p:spPr>
          <p:txBody>
            <a:bodyPr anchorCtr="0" anchor="ctr" bIns="53325" lIns="53325" spcFirstLastPara="1" rIns="53325" wrap="square" tIns="53325">
              <a:noAutofit/>
            </a:bodyPr>
            <a:lstStyle/>
            <a:p>
              <a:pPr indent="0" lvl="0" marL="0" rtl="0" algn="ctr">
                <a:lnSpc>
                  <a:spcPct val="90000"/>
                </a:lnSpc>
                <a:spcBef>
                  <a:spcPts val="0"/>
                </a:spcBef>
                <a:spcAft>
                  <a:spcPts val="0"/>
                </a:spcAft>
                <a:buClr>
                  <a:schemeClr val="dk1"/>
                </a:buClr>
                <a:buSzPts val="1900"/>
                <a:buFont typeface="Arial"/>
                <a:buNone/>
              </a:pPr>
              <a:r>
                <a:rPr lang="pl-PL">
                  <a:solidFill>
                    <a:schemeClr val="dk1"/>
                  </a:solidFill>
                  <a:latin typeface="Calibri"/>
                  <a:ea typeface="Calibri"/>
                  <a:cs typeface="Calibri"/>
                  <a:sym typeface="Calibri"/>
                </a:rPr>
                <a:t>evidenze relative ai costrutti</a:t>
              </a:r>
              <a:endParaRPr b="0" i="0" u="none" cap="none" strike="noStrike">
                <a:solidFill>
                  <a:schemeClr val="dk1"/>
                </a:solidFill>
                <a:latin typeface="Calibri"/>
                <a:ea typeface="Calibri"/>
                <a:cs typeface="Calibri"/>
                <a:sym typeface="Calibri"/>
              </a:endParaRPr>
            </a:p>
          </p:txBody>
        </p:sp>
      </p:grpSp>
      <p:sp>
        <p:nvSpPr>
          <p:cNvPr id="335" name="Google Shape;335;p52"/>
          <p:cNvSpPr/>
          <p:nvPr/>
        </p:nvSpPr>
        <p:spPr>
          <a:xfrm>
            <a:off x="7175433" y="2580223"/>
            <a:ext cx="1475715" cy="552276"/>
          </a:xfrm>
          <a:custGeom>
            <a:rect b="b" l="l" r="r" t="t"/>
            <a:pathLst>
              <a:path extrusionOk="0" h="552276" w="1475715">
                <a:moveTo>
                  <a:pt x="0" y="507009"/>
                </a:moveTo>
                <a:cubicBezTo>
                  <a:pt x="212002" y="255021"/>
                  <a:pt x="424004" y="3033"/>
                  <a:pt x="561315" y="15"/>
                </a:cubicBezTo>
                <a:cubicBezTo>
                  <a:pt x="698626" y="-3003"/>
                  <a:pt x="716733" y="436090"/>
                  <a:pt x="823866" y="488902"/>
                </a:cubicBezTo>
                <a:cubicBezTo>
                  <a:pt x="930999" y="541714"/>
                  <a:pt x="1095470" y="306324"/>
                  <a:pt x="1204111" y="316886"/>
                </a:cubicBezTo>
                <a:cubicBezTo>
                  <a:pt x="1312753" y="327448"/>
                  <a:pt x="1475715" y="552276"/>
                  <a:pt x="1475715" y="552276"/>
                </a:cubicBezTo>
                <a:lnTo>
                  <a:pt x="1475715" y="552276"/>
                </a:lnTo>
              </a:path>
            </a:pathLst>
          </a:custGeom>
          <a:noFill/>
          <a:ln cap="flat" cmpd="sng" w="9525">
            <a:solidFill>
              <a:srgbClr val="54A8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6" name="Google Shape;336;p52"/>
          <p:cNvSpPr/>
          <p:nvPr/>
        </p:nvSpPr>
        <p:spPr>
          <a:xfrm>
            <a:off x="3259248" y="2617367"/>
            <a:ext cx="1330859" cy="515132"/>
          </a:xfrm>
          <a:custGeom>
            <a:rect b="b" l="l" r="r" t="t"/>
            <a:pathLst>
              <a:path extrusionOk="0" h="515132" w="1330859">
                <a:moveTo>
                  <a:pt x="1330859" y="515132"/>
                </a:moveTo>
                <a:cubicBezTo>
                  <a:pt x="1170160" y="288795"/>
                  <a:pt x="1009461" y="62459"/>
                  <a:pt x="787651" y="8138"/>
                </a:cubicBezTo>
                <a:cubicBezTo>
                  <a:pt x="565841" y="-46183"/>
                  <a:pt x="0" y="189207"/>
                  <a:pt x="0" y="189207"/>
                </a:cubicBezTo>
                <a:lnTo>
                  <a:pt x="0" y="189207"/>
                </a:lnTo>
              </a:path>
            </a:pathLst>
          </a:custGeom>
          <a:noFill/>
          <a:ln cap="flat" cmpd="sng" w="9525">
            <a:solidFill>
              <a:srgbClr val="54A8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7" name="Google Shape;337;p52"/>
          <p:cNvSpPr/>
          <p:nvPr/>
        </p:nvSpPr>
        <p:spPr>
          <a:xfrm>
            <a:off x="440475" y="2417725"/>
            <a:ext cx="2796900" cy="914400"/>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pl-PL">
                <a:solidFill>
                  <a:srgbClr val="111827"/>
                </a:solidFill>
                <a:latin typeface="Calibri"/>
                <a:ea typeface="Calibri"/>
                <a:cs typeface="Calibri"/>
                <a:sym typeface="Calibri"/>
              </a:rPr>
              <a:t>Assicurarsi che il protocollo non discrimini specifici sottogruppi socioeconomici, culturali, etnici o di genere</a:t>
            </a:r>
            <a:r>
              <a:rPr i="0" lang="pl-PL" u="none" cap="none" strike="noStrike">
                <a:solidFill>
                  <a:schemeClr val="dk1"/>
                </a:solidFill>
                <a:latin typeface="Calibri"/>
                <a:ea typeface="Calibri"/>
                <a:cs typeface="Calibri"/>
                <a:sym typeface="Calibri"/>
              </a:rPr>
              <a:t>. </a:t>
            </a:r>
            <a:endParaRPr i="0" u="none" cap="none" strike="noStrike">
              <a:solidFill>
                <a:schemeClr val="dk1"/>
              </a:solidFill>
              <a:latin typeface="Calibri"/>
              <a:ea typeface="Calibri"/>
              <a:cs typeface="Calibri"/>
              <a:sym typeface="Calibri"/>
            </a:endParaRPr>
          </a:p>
        </p:txBody>
      </p:sp>
      <p:sp>
        <p:nvSpPr>
          <p:cNvPr id="338" name="Google Shape;338;p52"/>
          <p:cNvSpPr/>
          <p:nvPr/>
        </p:nvSpPr>
        <p:spPr>
          <a:xfrm>
            <a:off x="970059" y="4378530"/>
            <a:ext cx="3038168" cy="1413487"/>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pl-PL">
                <a:solidFill>
                  <a:srgbClr val="111827"/>
                </a:solidFill>
                <a:latin typeface="Calibri"/>
                <a:ea typeface="Calibri"/>
                <a:cs typeface="Calibri"/>
                <a:sym typeface="Calibri"/>
              </a:rPr>
              <a:t>Assicurarsi di valutare un costrutto che preveda le prestazioni attuali nella vita reale (validità concorrente) o future (validità predittiva) o altri risultati esterni di interess</a:t>
            </a:r>
            <a:r>
              <a:rPr lang="pl-PL" sz="1200">
                <a:solidFill>
                  <a:srgbClr val="111827"/>
                </a:solidFill>
                <a:latin typeface="Roboto"/>
                <a:ea typeface="Roboto"/>
                <a:cs typeface="Roboto"/>
                <a:sym typeface="Roboto"/>
              </a:rPr>
              <a:t>e.</a:t>
            </a:r>
            <a:endParaRPr b="0" i="0" sz="1400" u="none" cap="none" strike="noStrike">
              <a:solidFill>
                <a:schemeClr val="dk1"/>
              </a:solidFill>
              <a:latin typeface="Calibri"/>
              <a:ea typeface="Calibri"/>
              <a:cs typeface="Calibri"/>
              <a:sym typeface="Calibri"/>
            </a:endParaRPr>
          </a:p>
        </p:txBody>
      </p:sp>
      <p:sp>
        <p:nvSpPr>
          <p:cNvPr id="339" name="Google Shape;339;p52"/>
          <p:cNvSpPr/>
          <p:nvPr/>
        </p:nvSpPr>
        <p:spPr>
          <a:xfrm>
            <a:off x="8651148" y="2910040"/>
            <a:ext cx="2796920" cy="1661960"/>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pl-PL">
                <a:solidFill>
                  <a:srgbClr val="111827"/>
                </a:solidFill>
                <a:latin typeface="Calibri"/>
                <a:ea typeface="Calibri"/>
                <a:cs typeface="Calibri"/>
                <a:sym typeface="Calibri"/>
              </a:rPr>
              <a:t>Assicurarsi che il punteggio convalidi un costrutto specifico. Ad esempio, se si sta correggendo un testo scritto per "risolvere un problema", non si attribuirà un punteggio sulla base degli errori di ortografia.</a:t>
            </a:r>
            <a:endParaRPr sz="1600">
              <a:solidFill>
                <a:schemeClr val="dk1"/>
              </a:solidFill>
              <a:latin typeface="Calibri"/>
              <a:ea typeface="Calibri"/>
              <a:cs typeface="Calibri"/>
              <a:sym typeface="Calibri"/>
            </a:endParaRPr>
          </a:p>
        </p:txBody>
      </p:sp>
      <p:sp>
        <p:nvSpPr>
          <p:cNvPr id="340" name="Google Shape;340;p52"/>
          <p:cNvSpPr/>
          <p:nvPr/>
        </p:nvSpPr>
        <p:spPr>
          <a:xfrm>
            <a:off x="4019739" y="4572000"/>
            <a:ext cx="1901227" cy="833318"/>
          </a:xfrm>
          <a:custGeom>
            <a:rect b="b" l="l" r="r" t="t"/>
            <a:pathLst>
              <a:path extrusionOk="0" h="833318" w="1901227">
                <a:moveTo>
                  <a:pt x="1901227" y="0"/>
                </a:moveTo>
                <a:cubicBezTo>
                  <a:pt x="1825781" y="188614"/>
                  <a:pt x="1750336" y="377228"/>
                  <a:pt x="1629623" y="461727"/>
                </a:cubicBezTo>
                <a:cubicBezTo>
                  <a:pt x="1508910" y="546226"/>
                  <a:pt x="1285591" y="445129"/>
                  <a:pt x="1176950" y="506994"/>
                </a:cubicBezTo>
                <a:cubicBezTo>
                  <a:pt x="1068308" y="568859"/>
                  <a:pt x="1173932" y="820848"/>
                  <a:pt x="977774" y="832919"/>
                </a:cubicBezTo>
                <a:cubicBezTo>
                  <a:pt x="781616" y="844990"/>
                  <a:pt x="0" y="579422"/>
                  <a:pt x="0" y="579422"/>
                </a:cubicBezTo>
                <a:lnTo>
                  <a:pt x="0" y="579422"/>
                </a:lnTo>
              </a:path>
            </a:pathLst>
          </a:custGeom>
          <a:noFill/>
          <a:ln cap="flat" cmpd="sng" w="9525">
            <a:solidFill>
              <a:srgbClr val="54A8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3"/>
          <p:cNvSpPr txBox="1"/>
          <p:nvPr>
            <p:ph type="title"/>
          </p:nvPr>
        </p:nvSpPr>
        <p:spPr>
          <a:xfrm>
            <a:off x="838200" y="744718"/>
            <a:ext cx="10515600" cy="1080907"/>
          </a:xfrm>
          <a:prstGeom prst="rect">
            <a:avLst/>
          </a:prstGeom>
          <a:noFill/>
          <a:ln>
            <a:noFill/>
          </a:ln>
        </p:spPr>
        <p:txBody>
          <a:bodyPr anchorCtr="0" anchor="ctr" bIns="45700" lIns="91425" spcFirstLastPara="1" rIns="91425" wrap="square" tIns="45700">
            <a:normAutofit/>
          </a:bodyPr>
          <a:lstStyle/>
          <a:p>
            <a:pPr indent="-50800" lvl="0" marL="228600" rtl="0" algn="ctr">
              <a:lnSpc>
                <a:spcPct val="90000"/>
              </a:lnSpc>
              <a:spcBef>
                <a:spcPts val="0"/>
              </a:spcBef>
              <a:spcAft>
                <a:spcPts val="0"/>
              </a:spcAft>
              <a:buClr>
                <a:schemeClr val="dk1"/>
              </a:buClr>
              <a:buSzPts val="2800"/>
              <a:buNone/>
            </a:pPr>
            <a:r>
              <a:rPr lang="pl-PL"/>
              <a:t>Protocolli – Graduatoria dei risultati </a:t>
            </a:r>
            <a:endParaRPr/>
          </a:p>
        </p:txBody>
      </p:sp>
      <p:sp>
        <p:nvSpPr>
          <p:cNvPr id="346" name="Google Shape;346;p53"/>
          <p:cNvSpPr txBox="1"/>
          <p:nvPr/>
        </p:nvSpPr>
        <p:spPr>
          <a:xfrm>
            <a:off x="1091483" y="2206193"/>
            <a:ext cx="4278300" cy="2801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lang="pl-PL" sz="1600">
                <a:latin typeface="Calibri"/>
                <a:ea typeface="Calibri"/>
                <a:cs typeface="Calibri"/>
                <a:sym typeface="Calibri"/>
              </a:rPr>
              <a:t>Per calcolare e classificare i progressi nell'apprendimento degli studenti, si esaminano i risultati per ciascuno dei criteri e si attribuisce un commento/valutazione tipo insufficiente, sufficiente, buono o ottimo. </a:t>
            </a:r>
            <a:endParaRPr sz="16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lang="pl-PL" sz="1600">
                <a:latin typeface="Calibri"/>
                <a:ea typeface="Calibri"/>
                <a:cs typeface="Calibri"/>
                <a:sym typeface="Calibri"/>
              </a:rPr>
              <a:t>Per calcolare il voto finale su una scala da 1 a 10, si sommano tutti i voti insieme, si raddoppia il voto della presentazione, quindi si divide il risultato per 10. Si arrotonda per eccesso o per difetto all'intero o alla metà.</a:t>
            </a:r>
            <a:endParaRPr b="0" i="0" sz="1400" u="none" cap="none" strike="noStrike">
              <a:solidFill>
                <a:srgbClr val="000000"/>
              </a:solidFill>
              <a:latin typeface="Arial"/>
              <a:ea typeface="Arial"/>
              <a:cs typeface="Arial"/>
              <a:sym typeface="Arial"/>
            </a:endParaRPr>
          </a:p>
        </p:txBody>
      </p:sp>
      <p:sp>
        <p:nvSpPr>
          <p:cNvPr id="347" name="Google Shape;347;p53"/>
          <p:cNvSpPr txBox="1"/>
          <p:nvPr/>
        </p:nvSpPr>
        <p:spPr>
          <a:xfrm>
            <a:off x="6227323" y="2206193"/>
            <a:ext cx="5126400" cy="3103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pl-PL" sz="1600">
                <a:latin typeface="Calibri"/>
                <a:ea typeface="Calibri"/>
                <a:cs typeface="Calibri"/>
                <a:sym typeface="Calibri"/>
              </a:rPr>
              <a:t>Se si insegna in classi in cui è possibile utilizzare diversi sistemi di valutazione, che utilizzano ad esempio giudizi quali "insufficiente", "sufficiente", "buono" e "ottimo", si può utilizzare la corrispondenza seguente: </a:t>
            </a:r>
            <a:endParaRPr sz="1600">
              <a:latin typeface="Calibri"/>
              <a:ea typeface="Calibri"/>
              <a:cs typeface="Calibri"/>
              <a:sym typeface="Calibri"/>
            </a:endParaRPr>
          </a:p>
          <a:p>
            <a:pPr indent="0" lvl="0" marL="0" rtl="0" algn="l">
              <a:lnSpc>
                <a:spcPct val="115000"/>
              </a:lnSpc>
              <a:spcBef>
                <a:spcPts val="0"/>
              </a:spcBef>
              <a:spcAft>
                <a:spcPts val="0"/>
              </a:spcAft>
              <a:buNone/>
            </a:pPr>
            <a:r>
              <a:t/>
            </a:r>
            <a:endParaRPr sz="1600">
              <a:latin typeface="Calibri"/>
              <a:ea typeface="Calibri"/>
              <a:cs typeface="Calibri"/>
              <a:sym typeface="Calibri"/>
            </a:endParaRPr>
          </a:p>
          <a:p>
            <a:pPr indent="-304800" lvl="0" marL="457200" rtl="0" algn="l">
              <a:lnSpc>
                <a:spcPct val="115000"/>
              </a:lnSpc>
              <a:spcBef>
                <a:spcPts val="0"/>
              </a:spcBef>
              <a:spcAft>
                <a:spcPts val="0"/>
              </a:spcAft>
              <a:buClr>
                <a:srgbClr val="111827"/>
              </a:buClr>
              <a:buSzPts val="1200"/>
              <a:buFont typeface="Roboto"/>
              <a:buChar char="o"/>
            </a:pPr>
            <a:r>
              <a:rPr lang="pl-PL" sz="1600">
                <a:latin typeface="Calibri"/>
                <a:ea typeface="Calibri"/>
                <a:cs typeface="Calibri"/>
                <a:sym typeface="Calibri"/>
              </a:rPr>
              <a:t>Tra 5 e 6: insufficiente </a:t>
            </a:r>
            <a:endParaRPr sz="1600">
              <a:latin typeface="Calibri"/>
              <a:ea typeface="Calibri"/>
              <a:cs typeface="Calibri"/>
              <a:sym typeface="Calibri"/>
            </a:endParaRPr>
          </a:p>
          <a:p>
            <a:pPr indent="-304800" lvl="0" marL="457200" rtl="0" algn="l">
              <a:lnSpc>
                <a:spcPct val="115000"/>
              </a:lnSpc>
              <a:spcBef>
                <a:spcPts val="0"/>
              </a:spcBef>
              <a:spcAft>
                <a:spcPts val="0"/>
              </a:spcAft>
              <a:buClr>
                <a:srgbClr val="111827"/>
              </a:buClr>
              <a:buSzPts val="1200"/>
              <a:buFont typeface="Roboto"/>
              <a:buChar char="o"/>
            </a:pPr>
            <a:r>
              <a:rPr lang="pl-PL" sz="1600">
                <a:latin typeface="Calibri"/>
                <a:ea typeface="Calibri"/>
                <a:cs typeface="Calibri"/>
                <a:sym typeface="Calibri"/>
              </a:rPr>
              <a:t>Tra 6 e 7: sufficiente </a:t>
            </a:r>
            <a:endParaRPr sz="1600">
              <a:latin typeface="Calibri"/>
              <a:ea typeface="Calibri"/>
              <a:cs typeface="Calibri"/>
              <a:sym typeface="Calibri"/>
            </a:endParaRPr>
          </a:p>
          <a:p>
            <a:pPr indent="-304800" lvl="0" marL="457200" rtl="0" algn="l">
              <a:lnSpc>
                <a:spcPct val="115000"/>
              </a:lnSpc>
              <a:spcBef>
                <a:spcPts val="0"/>
              </a:spcBef>
              <a:spcAft>
                <a:spcPts val="0"/>
              </a:spcAft>
              <a:buClr>
                <a:srgbClr val="111827"/>
              </a:buClr>
              <a:buSzPts val="1200"/>
              <a:buFont typeface="Roboto"/>
              <a:buChar char="o"/>
            </a:pPr>
            <a:r>
              <a:rPr lang="pl-PL" sz="1600">
                <a:latin typeface="Calibri"/>
                <a:ea typeface="Calibri"/>
                <a:cs typeface="Calibri"/>
                <a:sym typeface="Calibri"/>
              </a:rPr>
              <a:t>Tra 7 e 9: buono </a:t>
            </a:r>
            <a:endParaRPr sz="1600">
              <a:latin typeface="Calibri"/>
              <a:ea typeface="Calibri"/>
              <a:cs typeface="Calibri"/>
              <a:sym typeface="Calibri"/>
            </a:endParaRPr>
          </a:p>
          <a:p>
            <a:pPr indent="-304800" lvl="0" marL="457200" rtl="0" algn="l">
              <a:lnSpc>
                <a:spcPct val="115000"/>
              </a:lnSpc>
              <a:spcBef>
                <a:spcPts val="0"/>
              </a:spcBef>
              <a:spcAft>
                <a:spcPts val="0"/>
              </a:spcAft>
              <a:buClr>
                <a:srgbClr val="111827"/>
              </a:buClr>
              <a:buSzPts val="1200"/>
              <a:buFont typeface="Roboto"/>
              <a:buChar char="o"/>
            </a:pPr>
            <a:r>
              <a:rPr lang="pl-PL" sz="1600">
                <a:latin typeface="Calibri"/>
                <a:ea typeface="Calibri"/>
                <a:cs typeface="Calibri"/>
                <a:sym typeface="Calibri"/>
              </a:rPr>
              <a:t>Tra 9 e 10: ottimo</a:t>
            </a:r>
            <a:r>
              <a:rPr lang="pl-PL" sz="1200">
                <a:solidFill>
                  <a:srgbClr val="111827"/>
                </a:solidFill>
                <a:latin typeface="Roboto"/>
                <a:ea typeface="Roboto"/>
                <a:cs typeface="Roboto"/>
                <a:sym typeface="Roboto"/>
              </a:rPr>
              <a:t>.</a:t>
            </a:r>
            <a:endParaRPr sz="1200">
              <a:solidFill>
                <a:srgbClr val="111827"/>
              </a:solidFill>
              <a:latin typeface="Roboto"/>
              <a:ea typeface="Roboto"/>
              <a:cs typeface="Roboto"/>
              <a:sym typeface="Roboto"/>
            </a:endParaRPr>
          </a:p>
          <a:p>
            <a:pPr indent="0" lvl="0" marL="0" marR="0" rtl="0" algn="just">
              <a:lnSpc>
                <a:spcPct val="100000"/>
              </a:lnSpc>
              <a:spcBef>
                <a:spcPts val="0"/>
              </a:spcBef>
              <a:spcAft>
                <a:spcPts val="0"/>
              </a:spcAft>
              <a:buNone/>
            </a:pPr>
            <a:r>
              <a:t/>
            </a:r>
            <a:endParaRPr sz="16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4"/>
          <p:cNvSpPr txBox="1"/>
          <p:nvPr>
            <p:ph type="title"/>
          </p:nvPr>
        </p:nvSpPr>
        <p:spPr>
          <a:xfrm>
            <a:off x="651700" y="718250"/>
            <a:ext cx="10941600" cy="1230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45454"/>
              <a:buNone/>
            </a:pPr>
            <a:r>
              <a:rPr lang="pl-PL"/>
              <a:t>Valutazione delle competenze nel progetto EduNUT</a:t>
            </a:r>
            <a:endParaRPr/>
          </a:p>
        </p:txBody>
      </p:sp>
      <p:sp>
        <p:nvSpPr>
          <p:cNvPr id="353" name="Google Shape;353;p54"/>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pl-PL"/>
              <a:t> </a:t>
            </a:r>
            <a:endParaRPr/>
          </a:p>
        </p:txBody>
      </p:sp>
      <p:sp>
        <p:nvSpPr>
          <p:cNvPr id="354" name="Google Shape;354;p54"/>
          <p:cNvSpPr txBox="1"/>
          <p:nvPr/>
        </p:nvSpPr>
        <p:spPr>
          <a:xfrm>
            <a:off x="707572" y="1917130"/>
            <a:ext cx="4386900" cy="42330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None/>
            </a:pPr>
            <a:r>
              <a:rPr lang="pl-PL" sz="1700">
                <a:latin typeface="Calibri"/>
                <a:ea typeface="Calibri"/>
                <a:cs typeface="Calibri"/>
                <a:sym typeface="Calibri"/>
              </a:rPr>
              <a:t>Il progetto </a:t>
            </a:r>
            <a:r>
              <a:rPr b="1" lang="pl-PL" sz="1700">
                <a:latin typeface="Calibri"/>
                <a:ea typeface="Calibri"/>
                <a:cs typeface="Calibri"/>
                <a:sym typeface="Calibri"/>
              </a:rPr>
              <a:t>eduNUT</a:t>
            </a:r>
            <a:r>
              <a:rPr lang="pl-PL" sz="1700">
                <a:latin typeface="Calibri"/>
                <a:ea typeface="Calibri"/>
                <a:cs typeface="Calibri"/>
                <a:sym typeface="Calibri"/>
              </a:rPr>
              <a:t> mira a stimolare gli studenti ad una maggiore sicurezza e ad acquisire competenze, attitudini e conoscenze sui sistemi alimentari e sulla nutrizione sostenibili, al fine di cambiare progressivamente i loro modelli di consumo personali e ispirare gli altri a fare lo stesso.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rPr lang="pl-PL" sz="1700">
                <a:latin typeface="Calibri"/>
                <a:ea typeface="Calibri"/>
                <a:cs typeface="Calibri"/>
                <a:sym typeface="Calibri"/>
              </a:rPr>
              <a:t>Un’istruzione basata sulle competenze aiuta gli studenti a sviluppare competenze green basate su conoscenze e atteggiamenti che possono aiutare a promuovere un’azione responsabile e stimolare la volontà di intraprendere o richiedere azioni a livello locale, nazionale e globale</a:t>
            </a:r>
            <a:r>
              <a:rPr lang="pl-PL" sz="1200">
                <a:solidFill>
                  <a:srgbClr val="111827"/>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5" name="Google Shape;355;p54"/>
          <p:cNvSpPr txBox="1"/>
          <p:nvPr/>
        </p:nvSpPr>
        <p:spPr>
          <a:xfrm>
            <a:off x="5421086" y="1917130"/>
            <a:ext cx="6172200" cy="40173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None/>
            </a:pPr>
            <a:r>
              <a:rPr lang="pl-PL" sz="1700">
                <a:latin typeface="Calibri"/>
                <a:ea typeface="Calibri"/>
                <a:cs typeface="Calibri"/>
                <a:sym typeface="Calibri"/>
              </a:rPr>
              <a:t>Per raggiungere questo obiettivo, il programma eduNUT è progettato sulla base del quadro europeo per la valutazione delle competenze green “</a:t>
            </a:r>
            <a:r>
              <a:rPr b="1" lang="pl-PL" sz="1700">
                <a:latin typeface="Calibri"/>
                <a:ea typeface="Calibri"/>
                <a:cs typeface="Calibri"/>
                <a:sym typeface="Calibri"/>
              </a:rPr>
              <a:t>GreenComp</a:t>
            </a:r>
            <a:r>
              <a:rPr lang="pl-PL" sz="1700">
                <a:latin typeface="Calibri"/>
                <a:ea typeface="Calibri"/>
                <a:cs typeface="Calibri"/>
                <a:sym typeface="Calibri"/>
              </a:rPr>
              <a:t>”. La Commissione Europea lo ha sviluppato sulle competenze di sostenibilità a livello dell’UE, per fornire una base comune agli studenti e una guida agli educatori, che offrano una definizione concordata di ciò che la sostenibilità come competenza comporta.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rPr b="1" lang="pl-PL" sz="1700">
                <a:latin typeface="Calibri"/>
                <a:ea typeface="Calibri"/>
                <a:cs typeface="Calibri"/>
                <a:sym typeface="Calibri"/>
              </a:rPr>
              <a:t>GreenComp</a:t>
            </a:r>
            <a:r>
              <a:rPr lang="pl-PL" sz="1700">
                <a:latin typeface="Calibri"/>
                <a:ea typeface="Calibri"/>
                <a:cs typeface="Calibri"/>
                <a:sym typeface="Calibri"/>
              </a:rPr>
              <a:t> può supportare i sistemi di istruzione e formazione nel plasmare pensatori sistemici e critici che hanno a cuore il presente e il futuro del nostro pianeta. Tutte le 12 competenze del quadro sono applicabili a tutti gli studenti. Tra queste 12, abbiamo scelto di lavorare con le seguenti tre: </a:t>
            </a:r>
            <a:r>
              <a:rPr b="1" lang="pl-PL" sz="1700">
                <a:latin typeface="Calibri"/>
                <a:ea typeface="Calibri"/>
                <a:cs typeface="Calibri"/>
                <a:sym typeface="Calibri"/>
              </a:rPr>
              <a:t>1. Abbracciare la complessità nella sostenibilità, 2. Immaginare futuri sostenibili e 3. Agire per la sostenibilità.</a:t>
            </a:r>
            <a:endParaRPr b="0" i="0" sz="1400" u="none" cap="none" strike="noStrike">
              <a:solidFill>
                <a:srgbClr val="000000"/>
              </a:solidFill>
              <a:latin typeface="Arial"/>
              <a:ea typeface="Arial"/>
              <a:cs typeface="Arial"/>
              <a:sym typeface="Arial"/>
            </a:endParaRPr>
          </a:p>
        </p:txBody>
      </p:sp>
      <p:cxnSp>
        <p:nvCxnSpPr>
          <p:cNvPr id="356" name="Google Shape;356;p54"/>
          <p:cNvCxnSpPr/>
          <p:nvPr/>
        </p:nvCxnSpPr>
        <p:spPr>
          <a:xfrm>
            <a:off x="5225143" y="1825625"/>
            <a:ext cx="0" cy="3800213"/>
          </a:xfrm>
          <a:prstGeom prst="straightConnector1">
            <a:avLst/>
          </a:prstGeom>
          <a:noFill/>
          <a:ln cap="flat" cmpd="sng" w="9525">
            <a:solidFill>
              <a:srgbClr val="54A838"/>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5"/>
          <p:cNvSpPr txBox="1"/>
          <p:nvPr>
            <p:ph type="title"/>
          </p:nvPr>
        </p:nvSpPr>
        <p:spPr>
          <a:xfrm>
            <a:off x="838200" y="718250"/>
            <a:ext cx="11123100" cy="12303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45454"/>
              <a:buNone/>
            </a:pPr>
            <a:r>
              <a:rPr lang="pl-PL"/>
              <a:t>Valutazione delle competenze nel progetto EduNUT</a:t>
            </a:r>
            <a:endParaRPr/>
          </a:p>
          <a:p>
            <a:pPr indent="0" lvl="0" marL="0" rtl="0" algn="l">
              <a:lnSpc>
                <a:spcPct val="90000"/>
              </a:lnSpc>
              <a:spcBef>
                <a:spcPts val="0"/>
              </a:spcBef>
              <a:spcAft>
                <a:spcPts val="0"/>
              </a:spcAft>
              <a:buClr>
                <a:schemeClr val="dk1"/>
              </a:buClr>
              <a:buSzPct val="45454"/>
              <a:buNone/>
            </a:pPr>
            <a:r>
              <a:rPr lang="pl-PL"/>
              <a:t> </a:t>
            </a:r>
            <a:endParaRPr/>
          </a:p>
        </p:txBody>
      </p:sp>
      <p:sp>
        <p:nvSpPr>
          <p:cNvPr id="362" name="Google Shape;362;p55"/>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pl-PL"/>
              <a:t> </a:t>
            </a:r>
            <a:endParaRPr/>
          </a:p>
        </p:txBody>
      </p:sp>
      <p:pic>
        <p:nvPicPr>
          <p:cNvPr id="363" name="Google Shape;363;p55"/>
          <p:cNvPicPr preferRelativeResize="0"/>
          <p:nvPr/>
        </p:nvPicPr>
        <p:blipFill rotWithShape="1">
          <a:blip r:embed="rId3">
            <a:alphaModFix/>
          </a:blip>
          <a:srcRect b="0" l="0" r="0" t="0"/>
          <a:stretch/>
        </p:blipFill>
        <p:spPr>
          <a:xfrm>
            <a:off x="966658" y="1948537"/>
            <a:ext cx="7389835" cy="3462874"/>
          </a:xfrm>
          <a:prstGeom prst="rect">
            <a:avLst/>
          </a:prstGeom>
          <a:noFill/>
          <a:ln>
            <a:noFill/>
          </a:ln>
        </p:spPr>
      </p:pic>
      <p:sp>
        <p:nvSpPr>
          <p:cNvPr id="364" name="Google Shape;364;p55"/>
          <p:cNvSpPr txBox="1"/>
          <p:nvPr/>
        </p:nvSpPr>
        <p:spPr>
          <a:xfrm>
            <a:off x="1020475" y="5505875"/>
            <a:ext cx="6381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pl-PL" sz="1200" u="none" cap="none" strike="noStrike">
                <a:solidFill>
                  <a:srgbClr val="000000"/>
                </a:solidFill>
                <a:latin typeface="Arial"/>
                <a:ea typeface="Arial"/>
                <a:cs typeface="Arial"/>
                <a:sym typeface="Arial"/>
              </a:rPr>
              <a:t>Imagine 2: </a:t>
            </a:r>
            <a:r>
              <a:rPr lang="pl-PL" sz="1200"/>
              <a:t>presentazione grafica delle competenze della sostenibilità / fonte</a:t>
            </a:r>
            <a:r>
              <a:rPr b="0" i="0" lang="pl-PL" sz="1200" u="none" cap="none" strike="noStrike">
                <a:solidFill>
                  <a:srgbClr val="000000"/>
                </a:solidFill>
                <a:latin typeface="Arial"/>
                <a:ea typeface="Arial"/>
                <a:cs typeface="Arial"/>
                <a:sym typeface="Arial"/>
              </a:rPr>
              <a:t>: JRC, 2022</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9"/>
          <p:cNvSpPr txBox="1"/>
          <p:nvPr>
            <p:ph type="title"/>
          </p:nvPr>
        </p:nvSpPr>
        <p:spPr>
          <a:xfrm>
            <a:off x="1889525" y="1164725"/>
            <a:ext cx="7919100" cy="289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Altri materiali e</a:t>
            </a:r>
            <a:endParaRPr b="1" cap="small"/>
          </a:p>
          <a:p>
            <a:pPr indent="0" lvl="0" marL="0" rtl="0" algn="ctr">
              <a:lnSpc>
                <a:spcPct val="90000"/>
              </a:lnSpc>
              <a:spcBef>
                <a:spcPts val="0"/>
              </a:spcBef>
              <a:spcAft>
                <a:spcPts val="0"/>
              </a:spcAft>
              <a:buClr>
                <a:schemeClr val="dk1"/>
              </a:buClr>
              <a:buSzPts val="6000"/>
              <a:buFont typeface="Calibri"/>
              <a:buNone/>
            </a:pPr>
            <a:r>
              <a:rPr b="1" lang="pl-PL" cap="small"/>
              <a:t> fonti di informazione</a:t>
            </a:r>
            <a:endParaRPr b="1" cap="small"/>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0"/>
          <p:cNvSpPr txBox="1"/>
          <p:nvPr>
            <p:ph type="title"/>
          </p:nvPr>
        </p:nvSpPr>
        <p:spPr>
          <a:xfrm>
            <a:off x="901574" y="750037"/>
            <a:ext cx="10515600" cy="12302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l-PL"/>
              <a:t>Quadro di competenze EU </a:t>
            </a:r>
            <a:endParaRPr/>
          </a:p>
        </p:txBody>
      </p:sp>
      <p:sp>
        <p:nvSpPr>
          <p:cNvPr id="375" name="Google Shape;375;p10"/>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b="1" lang="pl-PL" u="sng">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GreenComp: </a:t>
            </a:r>
            <a:r>
              <a:rPr b="1" lang="pl-PL" sz="2400" u="sng">
                <a:solidFill>
                  <a:srgbClr val="000000"/>
                </a:solidFill>
                <a:highlight>
                  <a:srgbClr val="FFFFFF"/>
                </a:highlight>
                <a:hlinkClick r:id="rId4">
                  <a:extLst>
                    <a:ext uri="{A12FA001-AC4F-418D-AE19-62706E023703}">
                      <ahyp:hlinkClr val="tx"/>
                    </a:ext>
                  </a:extLst>
                </a:hlinkClick>
              </a:rPr>
              <a:t>quadro europeo delle competenze della sostenibilità</a:t>
            </a:r>
            <a:r>
              <a:rPr lang="pl-PL" sz="2400" u="sng">
                <a:solidFill>
                  <a:schemeClr val="hlink"/>
                </a:solidFill>
                <a:latin typeface="Calibri"/>
                <a:ea typeface="Calibri"/>
                <a:cs typeface="Calibri"/>
                <a:sym typeface="Calibri"/>
                <a:hlinkClick r:id="rId5"/>
              </a:rPr>
              <a:t> </a:t>
            </a:r>
            <a:endParaRPr sz="2400">
              <a:latin typeface="Calibri"/>
              <a:ea typeface="Calibri"/>
              <a:cs typeface="Calibri"/>
              <a:sym typeface="Calibri"/>
            </a:endParaRPr>
          </a:p>
          <a:p>
            <a:pPr indent="0" lvl="0" marL="114300" rtl="0" algn="l">
              <a:lnSpc>
                <a:spcPct val="90000"/>
              </a:lnSpc>
              <a:spcBef>
                <a:spcPts val="1000"/>
              </a:spcBef>
              <a:spcAft>
                <a:spcPts val="0"/>
              </a:spcAft>
              <a:buSzPts val="1800"/>
              <a:buNone/>
            </a:pPr>
            <a:r>
              <a:t/>
            </a:r>
            <a:endParaRPr sz="2400">
              <a:latin typeface="Calibri"/>
              <a:ea typeface="Calibri"/>
              <a:cs typeface="Calibri"/>
              <a:sym typeface="Calibri"/>
            </a:endParaRPr>
          </a:p>
          <a:p>
            <a:pPr indent="0" lvl="0" marL="114300" rtl="0" algn="l">
              <a:lnSpc>
                <a:spcPct val="90000"/>
              </a:lnSpc>
              <a:spcBef>
                <a:spcPts val="1000"/>
              </a:spcBef>
              <a:spcAft>
                <a:spcPts val="0"/>
              </a:spcAft>
              <a:buSzPts val="1800"/>
              <a:buNone/>
            </a:pPr>
            <a:r>
              <a:rPr b="1" i="0" lang="pl-PL" u="sng">
                <a:solidFill>
                  <a:schemeClr val="hlink"/>
                </a:solidFill>
                <a:highlight>
                  <a:srgbClr val="FFFFFF"/>
                </a:highlight>
                <a:latin typeface="Calibri"/>
                <a:ea typeface="Calibri"/>
                <a:cs typeface="Calibri"/>
                <a:sym typeface="Calibri"/>
                <a:hlinkClick r:id="rId6"/>
              </a:rPr>
              <a:t>LifeComp: il quadro europeo per l</a:t>
            </a:r>
            <a:r>
              <a:rPr b="1" lang="pl-PL" u="sng">
                <a:solidFill>
                  <a:schemeClr val="hlink"/>
                </a:solidFill>
                <a:highlight>
                  <a:srgbClr val="FFFFFF"/>
                </a:highlight>
                <a:hlinkClick r:id="rId7"/>
              </a:rPr>
              <a:t>’apprendimento di</a:t>
            </a:r>
            <a:r>
              <a:rPr b="1" i="0" lang="pl-PL" u="sng">
                <a:solidFill>
                  <a:schemeClr val="hlink"/>
                </a:solidFill>
                <a:highlight>
                  <a:srgbClr val="FFFFFF"/>
                </a:highlight>
                <a:latin typeface="Calibri"/>
                <a:ea typeface="Calibri"/>
                <a:cs typeface="Calibri"/>
                <a:sym typeface="Calibri"/>
                <a:hlinkClick r:id="rId8"/>
              </a:rPr>
              <a:t> competenze chiave</a:t>
            </a:r>
            <a:r>
              <a:rPr b="1" lang="pl-PL" u="sng">
                <a:solidFill>
                  <a:schemeClr val="hlink"/>
                </a:solidFill>
                <a:highlight>
                  <a:srgbClr val="FFFFFF"/>
                </a:highlight>
                <a:hlinkClick r:id="rId9"/>
              </a:rPr>
              <a:t> </a:t>
            </a:r>
            <a:r>
              <a:rPr b="1" i="0" lang="pl-PL" u="sng">
                <a:solidFill>
                  <a:schemeClr val="hlink"/>
                </a:solidFill>
                <a:highlight>
                  <a:srgbClr val="FFFFFF"/>
                </a:highlight>
                <a:latin typeface="Calibri"/>
                <a:ea typeface="Calibri"/>
                <a:cs typeface="Calibri"/>
                <a:sym typeface="Calibri"/>
                <a:hlinkClick r:id="rId10"/>
              </a:rPr>
              <a:t>personal</a:t>
            </a:r>
            <a:r>
              <a:rPr b="1" lang="pl-PL" u="sng">
                <a:solidFill>
                  <a:schemeClr val="hlink"/>
                </a:solidFill>
                <a:highlight>
                  <a:srgbClr val="FFFFFF"/>
                </a:highlight>
                <a:hlinkClick r:id="rId11"/>
              </a:rPr>
              <a:t>i, sociali</a:t>
            </a:r>
            <a:r>
              <a:rPr b="1" lang="pl-PL" u="sng">
                <a:solidFill>
                  <a:schemeClr val="hlink"/>
                </a:solidFill>
                <a:highlight>
                  <a:srgbClr val="FFFFFF"/>
                </a:highlight>
              </a:rPr>
              <a:t> e formative</a:t>
            </a:r>
            <a:endParaRPr b="1" u="sng">
              <a:solidFill>
                <a:schemeClr val="hlink"/>
              </a:solidFill>
              <a:highlight>
                <a:srgbClr val="FFFFFF"/>
              </a:highlight>
            </a:endParaRPr>
          </a:p>
          <a:p>
            <a:pPr indent="0" lvl="0" marL="114300" rtl="0" algn="l">
              <a:lnSpc>
                <a:spcPct val="90000"/>
              </a:lnSpc>
              <a:spcBef>
                <a:spcPts val="1000"/>
              </a:spcBef>
              <a:spcAft>
                <a:spcPts val="0"/>
              </a:spcAft>
              <a:buSzPts val="1800"/>
              <a:buNone/>
            </a:pPr>
            <a:r>
              <a:t/>
            </a:r>
            <a:endParaRPr>
              <a:latin typeface="Calibri"/>
              <a:ea typeface="Calibri"/>
              <a:cs typeface="Calibri"/>
              <a:sym typeface="Calibri"/>
            </a:endParaRPr>
          </a:p>
          <a:p>
            <a:pPr indent="0" lvl="0" marL="114300" rtl="0" algn="l">
              <a:lnSpc>
                <a:spcPct val="90000"/>
              </a:lnSpc>
              <a:spcBef>
                <a:spcPts val="1000"/>
              </a:spcBef>
              <a:spcAft>
                <a:spcPts val="0"/>
              </a:spcAft>
              <a:buSzPts val="1800"/>
              <a:buNone/>
            </a:pPr>
            <a:r>
              <a:rPr b="1" i="0" lang="pl-PL" u="sng">
                <a:solidFill>
                  <a:srgbClr val="000000"/>
                </a:solidFill>
                <a:highlight>
                  <a:srgbClr val="FFFFFF"/>
                </a:highlight>
                <a:latin typeface="Calibri"/>
                <a:ea typeface="Calibri"/>
                <a:cs typeface="Calibri"/>
                <a:sym typeface="Calibri"/>
                <a:hlinkClick r:id="rId12">
                  <a:extLst>
                    <a:ext uri="{A12FA001-AC4F-418D-AE19-62706E023703}">
                      <ahyp:hlinkClr val="tx"/>
                    </a:ext>
                  </a:extLst>
                </a:hlinkClick>
              </a:rPr>
              <a:t>DigComp 2.2: </a:t>
            </a:r>
            <a:r>
              <a:rPr b="1" lang="pl-PL" sz="2400" u="sng">
                <a:solidFill>
                  <a:srgbClr val="000000"/>
                </a:solidFill>
                <a:highlight>
                  <a:srgbClr val="FFFFFF"/>
                </a:highlight>
                <a:hlinkClick r:id="rId13">
                  <a:extLst>
                    <a:ext uri="{A12FA001-AC4F-418D-AE19-62706E023703}">
                      <ahyp:hlinkClr val="tx"/>
                    </a:ext>
                  </a:extLst>
                </a:hlinkClick>
              </a:rPr>
              <a:t>il quadro delle compoetenze digitali per i cittadini</a:t>
            </a:r>
            <a:r>
              <a:rPr b="1" i="0" lang="pl-PL" sz="2400" u="sng">
                <a:solidFill>
                  <a:srgbClr val="000000"/>
                </a:solidFill>
                <a:highlight>
                  <a:srgbClr val="FFFFFF"/>
                </a:highlight>
                <a:latin typeface="Calibri"/>
                <a:ea typeface="Calibri"/>
                <a:cs typeface="Calibri"/>
                <a:sym typeface="Calibri"/>
                <a:hlinkClick r:id="rId14">
                  <a:extLst>
                    <a:ext uri="{A12FA001-AC4F-418D-AE19-62706E023703}">
                      <ahyp:hlinkClr val="tx"/>
                    </a:ext>
                  </a:extLst>
                </a:hlinkClick>
              </a:rPr>
              <a:t> - </a:t>
            </a:r>
            <a:r>
              <a:rPr b="1" lang="pl-PL" sz="2400">
                <a:solidFill>
                  <a:srgbClr val="000000"/>
                </a:solidFill>
                <a:highlight>
                  <a:srgbClr val="FFFFFF"/>
                </a:highlight>
              </a:rPr>
              <a:t>con nuovi esempi di conoscenza, abilità e attitudini</a:t>
            </a:r>
            <a:endParaRPr b="1" i="0" sz="2400">
              <a:solidFill>
                <a:srgbClr val="000000"/>
              </a:solidFill>
              <a:highlight>
                <a:srgbClr val="FFFFFF"/>
              </a:highlight>
              <a:latin typeface="Calibri"/>
              <a:ea typeface="Calibri"/>
              <a:cs typeface="Calibri"/>
              <a:sym typeface="Calibri"/>
            </a:endParaRPr>
          </a:p>
          <a:p>
            <a:pPr indent="0" lvl="0" marL="114300" rtl="0" algn="l">
              <a:lnSpc>
                <a:spcPct val="90000"/>
              </a:lnSpc>
              <a:spcBef>
                <a:spcPts val="1000"/>
              </a:spcBef>
              <a:spcAft>
                <a:spcPts val="0"/>
              </a:spcAft>
              <a:buSzPts val="1800"/>
              <a:buNone/>
            </a:pPr>
            <a:br>
              <a:rPr lang="pl-PL"/>
            </a:b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6"/>
          <p:cNvSpPr txBox="1"/>
          <p:nvPr>
            <p:ph type="title"/>
          </p:nvPr>
        </p:nvSpPr>
        <p:spPr>
          <a:xfrm>
            <a:off x="901574" y="849626"/>
            <a:ext cx="10515600" cy="12302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pl-PL"/>
              <a:t>Griglia di valutazione Strumenti e risorse</a:t>
            </a:r>
            <a:endParaRPr/>
          </a:p>
        </p:txBody>
      </p:sp>
      <p:sp>
        <p:nvSpPr>
          <p:cNvPr id="381" name="Google Shape;381;p56"/>
          <p:cNvSpPr txBox="1"/>
          <p:nvPr>
            <p:ph idx="1" type="body"/>
          </p:nvPr>
        </p:nvSpPr>
        <p:spPr>
          <a:xfrm>
            <a:off x="838200" y="1825625"/>
            <a:ext cx="10515600" cy="399763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i="0" lang="pl-PL">
                <a:solidFill>
                  <a:schemeClr val="dk1"/>
                </a:solidFill>
                <a:highlight>
                  <a:srgbClr val="FFFFFF"/>
                </a:highlight>
                <a:latin typeface="Calibri"/>
                <a:ea typeface="Calibri"/>
                <a:cs typeface="Calibri"/>
                <a:sym typeface="Calibri"/>
              </a:rPr>
              <a:t>Google Forms</a:t>
            </a:r>
            <a:r>
              <a:rPr b="0" i="0" lang="pl-PL">
                <a:solidFill>
                  <a:schemeClr val="dk1"/>
                </a:solidFill>
                <a:highlight>
                  <a:srgbClr val="FFFFFF"/>
                </a:highlight>
                <a:latin typeface="Calibri"/>
                <a:ea typeface="Calibri"/>
                <a:cs typeface="Calibri"/>
                <a:sym typeface="Calibri"/>
              </a:rPr>
              <a:t>: </a:t>
            </a:r>
            <a:r>
              <a:rPr lang="pl-PL">
                <a:highlight>
                  <a:srgbClr val="FFFFFF"/>
                </a:highlight>
              </a:rPr>
              <a:t>Uno strumento semplice ma efficace per creare griglie di criteri che puoi condividere online con i tuoi studenti</a:t>
            </a:r>
            <a:endParaRPr/>
          </a:p>
          <a:p>
            <a:pPr indent="0" lvl="0" marL="114300" rtl="0" algn="l">
              <a:lnSpc>
                <a:spcPct val="90000"/>
              </a:lnSpc>
              <a:spcBef>
                <a:spcPts val="1000"/>
              </a:spcBef>
              <a:spcAft>
                <a:spcPts val="0"/>
              </a:spcAft>
              <a:buSzPts val="1800"/>
              <a:buNone/>
            </a:pPr>
            <a:r>
              <a:rPr b="1" i="0" lang="pl-PL">
                <a:solidFill>
                  <a:schemeClr val="dk1"/>
                </a:solidFill>
                <a:highlight>
                  <a:srgbClr val="FFFFFF"/>
                </a:highlight>
                <a:latin typeface="Calibri"/>
                <a:ea typeface="Calibri"/>
                <a:cs typeface="Calibri"/>
                <a:sym typeface="Calibri"/>
              </a:rPr>
              <a:t>Excel / Google Sheets</a:t>
            </a:r>
            <a:r>
              <a:rPr b="0" i="0" lang="pl-PL">
                <a:solidFill>
                  <a:schemeClr val="dk1"/>
                </a:solidFill>
                <a:highlight>
                  <a:srgbClr val="FFFFFF"/>
                </a:highlight>
                <a:latin typeface="Calibri"/>
                <a:ea typeface="Calibri"/>
                <a:cs typeface="Calibri"/>
                <a:sym typeface="Calibri"/>
              </a:rPr>
              <a:t>: </a:t>
            </a:r>
            <a:r>
              <a:rPr lang="pl-PL">
                <a:highlight>
                  <a:srgbClr val="FFFFFF"/>
                </a:highlight>
              </a:rPr>
              <a:t>per gli amanti dei fogli di calcolo</a:t>
            </a:r>
            <a:r>
              <a:rPr b="0" i="0" lang="pl-PL">
                <a:solidFill>
                  <a:schemeClr val="dk1"/>
                </a:solidFill>
                <a:highlight>
                  <a:srgbClr val="FFFFFF"/>
                </a:highlight>
                <a:latin typeface="Calibri"/>
                <a:ea typeface="Calibri"/>
                <a:cs typeface="Calibri"/>
                <a:sym typeface="Calibri"/>
              </a:rPr>
              <a:t>, questi strumenti o</a:t>
            </a:r>
            <a:r>
              <a:rPr lang="pl-PL">
                <a:highlight>
                  <a:srgbClr val="FFFFFF"/>
                </a:highlight>
              </a:rPr>
              <a:t>ffrono </a:t>
            </a:r>
            <a:r>
              <a:rPr lang="pl-PL">
                <a:highlight>
                  <a:srgbClr val="FFFFFF"/>
                </a:highlight>
              </a:rPr>
              <a:t>molta</a:t>
            </a:r>
            <a:r>
              <a:rPr lang="pl-PL">
                <a:highlight>
                  <a:srgbClr val="FFFFFF"/>
                </a:highlight>
              </a:rPr>
              <a:t> </a:t>
            </a:r>
            <a:r>
              <a:rPr lang="pl-PL">
                <a:highlight>
                  <a:srgbClr val="FFFFFF"/>
                </a:highlight>
              </a:rPr>
              <a:t>flessibilità</a:t>
            </a:r>
            <a:r>
              <a:rPr lang="pl-PL">
                <a:highlight>
                  <a:srgbClr val="FFFFFF"/>
                </a:highlight>
              </a:rPr>
              <a:t> per progettare le proprie griglie</a:t>
            </a:r>
            <a:r>
              <a:rPr b="0" i="0" lang="pl-PL">
                <a:solidFill>
                  <a:schemeClr val="dk1"/>
                </a:solidFill>
                <a:highlight>
                  <a:srgbClr val="FFFFFF"/>
                </a:highlight>
                <a:latin typeface="Calibri"/>
                <a:ea typeface="Calibri"/>
                <a:cs typeface="Calibri"/>
                <a:sym typeface="Calibri"/>
              </a:rPr>
              <a:t>.</a:t>
            </a:r>
            <a:endParaRPr/>
          </a:p>
          <a:p>
            <a:pPr indent="0" lvl="0" marL="114300" rtl="0" algn="l">
              <a:lnSpc>
                <a:spcPct val="90000"/>
              </a:lnSpc>
              <a:spcBef>
                <a:spcPts val="1000"/>
              </a:spcBef>
              <a:spcAft>
                <a:spcPts val="0"/>
              </a:spcAft>
              <a:buSzPts val="1800"/>
              <a:buNone/>
            </a:pPr>
            <a:r>
              <a:rPr b="1" i="0" lang="pl-PL">
                <a:solidFill>
                  <a:schemeClr val="dk1"/>
                </a:solidFill>
                <a:highlight>
                  <a:srgbClr val="FFFFFF"/>
                </a:highlight>
                <a:latin typeface="Calibri"/>
                <a:ea typeface="Calibri"/>
                <a:cs typeface="Calibri"/>
                <a:sym typeface="Calibri"/>
              </a:rPr>
              <a:t>ChallengeMe</a:t>
            </a:r>
            <a:r>
              <a:rPr b="0" i="0" lang="pl-PL">
                <a:solidFill>
                  <a:schemeClr val="dk1"/>
                </a:solidFill>
                <a:highlight>
                  <a:srgbClr val="FFFFFF"/>
                </a:highlight>
                <a:latin typeface="Calibri"/>
                <a:ea typeface="Calibri"/>
                <a:cs typeface="Calibri"/>
                <a:sym typeface="Calibri"/>
              </a:rPr>
              <a:t>:</a:t>
            </a:r>
            <a:r>
              <a:rPr lang="pl-PL">
                <a:highlight>
                  <a:srgbClr val="FFFFFF"/>
                </a:highlight>
              </a:rPr>
              <a:t> Una piattaforma che offre un'interfaccia intuitiva per creare, gestire e valutare attività basate sui pari</a:t>
            </a:r>
            <a:endParaRPr/>
          </a:p>
          <a:p>
            <a:pPr indent="0" lvl="0" marL="114300" rtl="0" algn="l">
              <a:lnSpc>
                <a:spcPct val="90000"/>
              </a:lnSpc>
              <a:spcBef>
                <a:spcPts val="1000"/>
              </a:spcBef>
              <a:spcAft>
                <a:spcPts val="0"/>
              </a:spcAft>
              <a:buSzPts val="1800"/>
              <a:buNone/>
            </a:pPr>
            <a:r>
              <a:rPr b="1" lang="pl-PL">
                <a:highlight>
                  <a:srgbClr val="FFFFFF"/>
                </a:highlight>
                <a:uFill>
                  <a:noFill/>
                </a:uFill>
                <a:hlinkClick r:id="rId3"/>
              </a:rPr>
              <a:t>iRubric</a:t>
            </a:r>
            <a:r>
              <a:rPr lang="pl-PL">
                <a:solidFill>
                  <a:schemeClr val="dk1"/>
                </a:solidFill>
                <a:highlight>
                  <a:srgbClr val="FFFFFF"/>
                </a:highlight>
                <a:latin typeface="Calibri"/>
                <a:ea typeface="Calibri"/>
                <a:cs typeface="Calibri"/>
                <a:sym typeface="Calibri"/>
              </a:rPr>
              <a:t>: </a:t>
            </a:r>
            <a:r>
              <a:rPr lang="pl-PL">
                <a:highlight>
                  <a:srgbClr val="FFFFFF"/>
                </a:highlight>
              </a:rPr>
              <a:t>Una piattaforma che può aiutare le organizzazioni a sviluppare una cultura di valutazioni basate sui risultati e a gestire i dati.</a:t>
            </a:r>
            <a:endParaRPr>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1"/>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Case study</a:t>
            </a:r>
            <a:endParaRPr b="1" cap="small"/>
          </a:p>
        </p:txBody>
      </p:sp>
      <p:sp>
        <p:nvSpPr>
          <p:cNvPr id="387" name="Google Shape;387;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2"/>
          <p:cNvSpPr txBox="1"/>
          <p:nvPr>
            <p:ph type="title"/>
          </p:nvPr>
        </p:nvSpPr>
        <p:spPr>
          <a:xfrm>
            <a:off x="838200" y="805758"/>
            <a:ext cx="10515600" cy="117196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pl-PL"/>
              <a:t>Case study – progettare un protocollo di valutazione </a:t>
            </a:r>
            <a:endParaRPr/>
          </a:p>
        </p:txBody>
      </p:sp>
      <p:sp>
        <p:nvSpPr>
          <p:cNvPr id="393" name="Google Shape;393;p12"/>
          <p:cNvSpPr txBox="1"/>
          <p:nvPr>
            <p:ph idx="1" type="body"/>
          </p:nvPr>
        </p:nvSpPr>
        <p:spPr>
          <a:xfrm>
            <a:off x="663102" y="2068817"/>
            <a:ext cx="8160945" cy="3728868"/>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None/>
            </a:pPr>
            <a:r>
              <a:rPr i="1" lang="pl-PL" sz="2300">
                <a:solidFill>
                  <a:srgbClr val="111827"/>
                </a:solidFill>
              </a:rPr>
              <a:t>Insegnate a studenti di 13 anni e state preparando l'implementazione di un progetto dal titolo “Dalla fattoria alla tavola”, che dura 4 settimane in totale. Il programma educativo è progettato in modo da promuovere l’apprendimento da parte degli studenti sull’agricoltura e la nutrizione sostenibili. Promette di sviluppare 4 competenze per gli studenti (conoscenza dell'agricoltura ecologica, collaborazione, cittadinanza attiva e alfabetizzazione futura). Provate adesso a progettare un protocollo in grado di valutare almeno 1 di queste competenze.</a:t>
            </a:r>
            <a:endParaRPr i="1" sz="2300">
              <a:solidFill>
                <a:srgbClr val="111827"/>
              </a:solidFill>
            </a:endParaRPr>
          </a:p>
          <a:p>
            <a:pPr indent="-50800" lvl="0" marL="228600" rtl="0" algn="just">
              <a:lnSpc>
                <a:spcPct val="90000"/>
              </a:lnSpc>
              <a:spcBef>
                <a:spcPts val="0"/>
              </a:spcBef>
              <a:spcAft>
                <a:spcPts val="0"/>
              </a:spcAft>
              <a:buClr>
                <a:schemeClr val="dk1"/>
              </a:buClr>
              <a:buSzPts val="2800"/>
              <a:buNone/>
            </a:pPr>
            <a:r>
              <a:t/>
            </a:r>
            <a:endParaRPr i="1"/>
          </a:p>
        </p:txBody>
      </p:sp>
      <p:pic>
        <p:nvPicPr>
          <p:cNvPr descr="A cartoon of a person reading a book&#10;&#10;Description automatically generated" id="394" name="Google Shape;394;p12"/>
          <p:cNvPicPr preferRelativeResize="0"/>
          <p:nvPr/>
        </p:nvPicPr>
        <p:blipFill rotWithShape="1">
          <a:blip r:embed="rId3">
            <a:alphaModFix/>
          </a:blip>
          <a:srcRect b="0" l="0" r="0" t="0"/>
          <a:stretch/>
        </p:blipFill>
        <p:spPr>
          <a:xfrm>
            <a:off x="9786796" y="2932735"/>
            <a:ext cx="2004258" cy="356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374468" y="893472"/>
            <a:ext cx="10515600" cy="10082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pl-PL"/>
              <a:t>Il modulo formativo</a:t>
            </a:r>
            <a:r>
              <a:rPr b="1" lang="pl-PL"/>
              <a:t> </a:t>
            </a:r>
            <a:endParaRPr/>
          </a:p>
        </p:txBody>
      </p:sp>
      <p:sp>
        <p:nvSpPr>
          <p:cNvPr id="75" name="Google Shape;75;p4"/>
          <p:cNvSpPr txBox="1"/>
          <p:nvPr>
            <p:ph idx="1" type="body"/>
          </p:nvPr>
        </p:nvSpPr>
        <p:spPr>
          <a:xfrm>
            <a:off x="307734" y="2530093"/>
            <a:ext cx="10515600" cy="2785282"/>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pl-PL"/>
              <a:t>Gli obiettivi del presente modulo sono: </a:t>
            </a:r>
            <a:endParaRPr/>
          </a:p>
          <a:p>
            <a:pPr indent="-457200" lvl="0" marL="635000" rtl="0" algn="l">
              <a:lnSpc>
                <a:spcPct val="90000"/>
              </a:lnSpc>
              <a:spcBef>
                <a:spcPts val="0"/>
              </a:spcBef>
              <a:spcAft>
                <a:spcPts val="0"/>
              </a:spcAft>
              <a:buClr>
                <a:schemeClr val="dk1"/>
              </a:buClr>
              <a:buSzPts val="2800"/>
              <a:buFont typeface="Calibri"/>
              <a:buChar char="-"/>
            </a:pPr>
            <a:r>
              <a:rPr lang="pl-PL"/>
              <a:t>Migliorare la conoscenza degli </a:t>
            </a:r>
            <a:r>
              <a:rPr lang="pl-PL"/>
              <a:t>insegnanti</a:t>
            </a:r>
            <a:r>
              <a:rPr lang="pl-PL"/>
              <a:t> dei metodi di verifica e valutazione. </a:t>
            </a:r>
            <a:endParaRPr/>
          </a:p>
          <a:p>
            <a:pPr indent="-457200" lvl="0" marL="635000" rtl="0" algn="l">
              <a:lnSpc>
                <a:spcPct val="90000"/>
              </a:lnSpc>
              <a:spcBef>
                <a:spcPts val="0"/>
              </a:spcBef>
              <a:spcAft>
                <a:spcPts val="0"/>
              </a:spcAft>
              <a:buClr>
                <a:schemeClr val="dk1"/>
              </a:buClr>
              <a:buSzPts val="2800"/>
              <a:buFont typeface="Calibri"/>
              <a:buChar char="-"/>
            </a:pPr>
            <a:r>
              <a:rPr lang="pl-PL"/>
              <a:t>Migliorare la confidenza degli insegnanti all’uso di tecniche di valutazione innovative, al di là delle verifiche e dei quiz. </a:t>
            </a:r>
            <a:endParaRPr/>
          </a:p>
          <a:p>
            <a:pPr indent="-457200" lvl="0" marL="635000" rtl="0" algn="l">
              <a:lnSpc>
                <a:spcPct val="90000"/>
              </a:lnSpc>
              <a:spcBef>
                <a:spcPts val="0"/>
              </a:spcBef>
              <a:spcAft>
                <a:spcPts val="0"/>
              </a:spcAft>
              <a:buClr>
                <a:schemeClr val="dk1"/>
              </a:buClr>
              <a:buSzPts val="2800"/>
              <a:buFont typeface="Calibri"/>
              <a:buChar char="-"/>
            </a:pPr>
            <a:r>
              <a:rPr lang="pl-PL"/>
              <a:t>Fornire esempi specifici </a:t>
            </a:r>
            <a:r>
              <a:rPr lang="pl-PL"/>
              <a:t>agli insegnanti</a:t>
            </a:r>
            <a:r>
              <a:rPr lang="pl-PL"/>
              <a:t>, che applicheranno il programma EduNUT nelle loro classi. </a:t>
            </a:r>
            <a:endParaRPr/>
          </a:p>
        </p:txBody>
      </p:sp>
      <p:sp>
        <p:nvSpPr>
          <p:cNvPr id="76" name="Google Shape;76;p4"/>
          <p:cNvSpPr txBox="1"/>
          <p:nvPr/>
        </p:nvSpPr>
        <p:spPr>
          <a:xfrm>
            <a:off x="517814" y="1521872"/>
            <a:ext cx="10515600" cy="10082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Calibri"/>
              <a:buNone/>
            </a:pPr>
            <a:r>
              <a:rPr b="1" i="0" lang="pl-PL" sz="2800" u="none" cap="none" strike="noStrike">
                <a:solidFill>
                  <a:schemeClr val="dk1"/>
                </a:solidFill>
                <a:latin typeface="Calibri"/>
                <a:ea typeface="Calibri"/>
                <a:cs typeface="Calibri"/>
                <a:sym typeface="Calibri"/>
              </a:rPr>
              <a:t>Ob</a:t>
            </a:r>
            <a:r>
              <a:rPr b="1" lang="pl-PL" sz="2800">
                <a:solidFill>
                  <a:schemeClr val="dk1"/>
                </a:solidFill>
                <a:latin typeface="Calibri"/>
                <a:ea typeface="Calibri"/>
                <a:cs typeface="Calibri"/>
                <a:sym typeface="Calibri"/>
              </a:rPr>
              <a:t>i</a:t>
            </a:r>
            <a:r>
              <a:rPr b="1" i="0" lang="pl-PL" sz="2800" u="none" cap="none" strike="noStrike">
                <a:solidFill>
                  <a:schemeClr val="dk1"/>
                </a:solidFill>
                <a:latin typeface="Calibri"/>
                <a:ea typeface="Calibri"/>
                <a:cs typeface="Calibri"/>
                <a:sym typeface="Calibri"/>
              </a:rPr>
              <a:t>e</a:t>
            </a:r>
            <a:r>
              <a:rPr b="1" lang="pl-PL" sz="2800">
                <a:solidFill>
                  <a:schemeClr val="dk1"/>
                </a:solidFill>
                <a:latin typeface="Calibri"/>
                <a:ea typeface="Calibri"/>
                <a:cs typeface="Calibri"/>
                <a:sym typeface="Calibri"/>
              </a:rPr>
              <a:t>t</a:t>
            </a:r>
            <a:r>
              <a:rPr b="1" i="0" lang="pl-PL" sz="2800" u="none" cap="none" strike="noStrike">
                <a:solidFill>
                  <a:schemeClr val="dk1"/>
                </a:solidFill>
                <a:latin typeface="Calibri"/>
                <a:ea typeface="Calibri"/>
                <a:cs typeface="Calibri"/>
                <a:sym typeface="Calibri"/>
              </a:rPr>
              <a:t>tiv</a:t>
            </a:r>
            <a:r>
              <a:rPr b="1" lang="pl-PL" sz="2800">
                <a:solidFill>
                  <a:schemeClr val="dk1"/>
                </a:solidFill>
                <a:latin typeface="Calibri"/>
                <a:ea typeface="Calibri"/>
                <a:cs typeface="Calibri"/>
                <a:sym typeface="Calibri"/>
              </a:rPr>
              <a:t>i</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4"/>
          <p:cNvSpPr txBox="1"/>
          <p:nvPr>
            <p:ph type="title"/>
          </p:nvPr>
        </p:nvSpPr>
        <p:spPr>
          <a:xfrm>
            <a:off x="351850" y="801925"/>
            <a:ext cx="11001900" cy="1230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pl-PL"/>
              <a:t>Case study – progettare un protocollo di valutazione </a:t>
            </a:r>
            <a:endParaRPr/>
          </a:p>
        </p:txBody>
      </p:sp>
      <p:sp>
        <p:nvSpPr>
          <p:cNvPr id="400" name="Google Shape;400;p14"/>
          <p:cNvSpPr txBox="1"/>
          <p:nvPr>
            <p:ph idx="1" type="body"/>
          </p:nvPr>
        </p:nvSpPr>
        <p:spPr>
          <a:xfrm>
            <a:off x="838200" y="1798080"/>
            <a:ext cx="10515600" cy="3997630"/>
          </a:xfrm>
          <a:prstGeom prst="rect">
            <a:avLst/>
          </a:prstGeom>
          <a:noFill/>
          <a:ln>
            <a:noFill/>
          </a:ln>
        </p:spPr>
        <p:txBody>
          <a:bodyPr anchorCtr="0" anchor="t" bIns="45700" lIns="91425" spcFirstLastPara="1" rIns="91425" wrap="square" tIns="45700">
            <a:normAutofit/>
          </a:bodyPr>
          <a:lstStyle/>
          <a:p>
            <a:pPr indent="0" lvl="0" marL="177800" rtl="0" algn="l">
              <a:lnSpc>
                <a:spcPct val="90000"/>
              </a:lnSpc>
              <a:spcBef>
                <a:spcPts val="0"/>
              </a:spcBef>
              <a:spcAft>
                <a:spcPts val="0"/>
              </a:spcAft>
              <a:buClr>
                <a:schemeClr val="dk1"/>
              </a:buClr>
              <a:buSzPts val="2800"/>
              <a:buNone/>
            </a:pPr>
            <a:r>
              <a:rPr b="1" lang="pl-PL">
                <a:solidFill>
                  <a:srgbClr val="7E9532"/>
                </a:solidFill>
              </a:rPr>
              <a:t>√ scaricare la tabella excel e lavorare in locale. </a:t>
            </a:r>
            <a:endParaRPr/>
          </a:p>
          <a:p>
            <a:pPr indent="0" lvl="0" marL="177800" rtl="0" algn="l">
              <a:lnSpc>
                <a:spcPct val="90000"/>
              </a:lnSpc>
              <a:spcBef>
                <a:spcPts val="0"/>
              </a:spcBef>
              <a:spcAft>
                <a:spcPts val="0"/>
              </a:spcAft>
              <a:buClr>
                <a:schemeClr val="dk1"/>
              </a:buClr>
              <a:buSzPts val="2800"/>
              <a:buNone/>
            </a:pPr>
            <a:r>
              <a:t/>
            </a:r>
            <a:endParaRPr sz="1400">
              <a:highlight>
                <a:srgbClr val="FFFF00"/>
              </a:highlight>
            </a:endParaRPr>
          </a:p>
          <a:p>
            <a:pPr indent="0" lvl="0" marL="177800" rtl="0" algn="l">
              <a:lnSpc>
                <a:spcPct val="90000"/>
              </a:lnSpc>
              <a:spcBef>
                <a:spcPts val="0"/>
              </a:spcBef>
              <a:spcAft>
                <a:spcPts val="0"/>
              </a:spcAft>
              <a:buClr>
                <a:schemeClr val="dk1"/>
              </a:buClr>
              <a:buSzPts val="2800"/>
              <a:buNone/>
            </a:pPr>
            <a:r>
              <a:rPr lang="pl-PL" u="sng">
                <a:solidFill>
                  <a:srgbClr val="FFC000"/>
                </a:solidFill>
                <a:hlinkClick r:id="rId3">
                  <a:extLst>
                    <a:ext uri="{A12FA001-AC4F-418D-AE19-62706E023703}">
                      <ahyp:hlinkClr val="tx"/>
                    </a:ext>
                  </a:extLst>
                </a:hlinkClick>
              </a:rPr>
              <a:t>↓Cliccare: EduNUT_WP3_module 4_</a:t>
            </a:r>
            <a:r>
              <a:rPr lang="pl-PL">
                <a:solidFill>
                  <a:srgbClr val="FFC000"/>
                </a:solidFill>
              </a:rPr>
              <a:t>modello protocollo</a:t>
            </a:r>
            <a:endParaRPr>
              <a:highlight>
                <a:srgbClr val="FFFF00"/>
              </a:highlight>
            </a:endParaRPr>
          </a:p>
          <a:p>
            <a:pPr indent="0" lvl="0" marL="177800" rtl="0" algn="l">
              <a:lnSpc>
                <a:spcPct val="90000"/>
              </a:lnSpc>
              <a:spcBef>
                <a:spcPts val="0"/>
              </a:spcBef>
              <a:spcAft>
                <a:spcPts val="0"/>
              </a:spcAft>
              <a:buClr>
                <a:schemeClr val="dk1"/>
              </a:buClr>
              <a:buSzPts val="2800"/>
              <a:buNone/>
            </a:pPr>
            <a:r>
              <a:t/>
            </a:r>
            <a:endParaRPr>
              <a:highlight>
                <a:srgbClr val="FFFF00"/>
              </a:highlight>
            </a:endParaRPr>
          </a:p>
        </p:txBody>
      </p:sp>
      <p:pic>
        <p:nvPicPr>
          <p:cNvPr descr="A screenshot of a white grid with many different colored text&#10;&#10;Description automatically generated" id="401" name="Google Shape;401;p14"/>
          <p:cNvPicPr preferRelativeResize="0"/>
          <p:nvPr/>
        </p:nvPicPr>
        <p:blipFill rotWithShape="1">
          <a:blip r:embed="rId4">
            <a:alphaModFix/>
          </a:blip>
          <a:srcRect b="0" l="0" r="0" t="0"/>
          <a:stretch/>
        </p:blipFill>
        <p:spPr>
          <a:xfrm>
            <a:off x="1138136" y="2859531"/>
            <a:ext cx="8272064" cy="29361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5"/>
          <p:cNvSpPr txBox="1"/>
          <p:nvPr>
            <p:ph type="title"/>
          </p:nvPr>
        </p:nvSpPr>
        <p:spPr>
          <a:xfrm>
            <a:off x="838200" y="924957"/>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Lista delle referenze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6"/>
          <p:cNvSpPr txBox="1"/>
          <p:nvPr>
            <p:ph idx="1" type="body"/>
          </p:nvPr>
        </p:nvSpPr>
        <p:spPr>
          <a:xfrm>
            <a:off x="219891" y="714101"/>
            <a:ext cx="11745685" cy="52773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sz="1700"/>
          </a:p>
          <a:p>
            <a:pPr indent="0" lvl="0" marL="0" rtl="0" algn="l">
              <a:lnSpc>
                <a:spcPct val="100000"/>
              </a:lnSpc>
              <a:spcBef>
                <a:spcPts val="0"/>
              </a:spcBef>
              <a:spcAft>
                <a:spcPts val="0"/>
              </a:spcAft>
              <a:buClr>
                <a:schemeClr val="dk1"/>
              </a:buClr>
              <a:buSzPts val="2000"/>
              <a:buNone/>
            </a:pPr>
            <a:r>
              <a:rPr b="0" i="0" lang="pl-PL" sz="1700">
                <a:solidFill>
                  <a:srgbClr val="000000"/>
                </a:solidFill>
                <a:latin typeface="Calibri"/>
                <a:ea typeface="Calibri"/>
                <a:cs typeface="Calibri"/>
                <a:sym typeface="Calibri"/>
              </a:rPr>
              <a:t>Bianchi, G., Pisiotis, U. and Cabrera Giraldez, M. (2022). GreenComp The European sustainability competence framework, Punie, Y. and Bacigalupo, M. editor(s), EUR 30955 EN, Publications Office of the European Union, Luxembourg, 2022, ISBN 978-92-76-46485-3, doi:10.2760/13286, JRC128040.</a:t>
            </a:r>
            <a:endParaRPr/>
          </a:p>
          <a:p>
            <a:pPr indent="0" lvl="0" marL="0" rtl="0" algn="l">
              <a:lnSpc>
                <a:spcPct val="100000"/>
              </a:lnSpc>
              <a:spcBef>
                <a:spcPts val="0"/>
              </a:spcBef>
              <a:spcAft>
                <a:spcPts val="0"/>
              </a:spcAft>
              <a:buClr>
                <a:schemeClr val="dk1"/>
              </a:buClr>
              <a:buSzPts val="2000"/>
              <a:buNone/>
            </a:pPr>
            <a:r>
              <a:t/>
            </a:r>
            <a:endParaRPr b="0" i="0" sz="17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None/>
            </a:pPr>
            <a:r>
              <a:rPr b="0" i="0" lang="pl-PL" sz="1700">
                <a:solidFill>
                  <a:srgbClr val="000000"/>
                </a:solidFill>
                <a:latin typeface="Calibri"/>
                <a:ea typeface="Calibri"/>
                <a:cs typeface="Calibri"/>
                <a:sym typeface="Calibri"/>
              </a:rPr>
              <a:t>Cox, J., B. Foster and D. Bamat (2019). </a:t>
            </a:r>
            <a:r>
              <a:rPr b="0" lang="pl-PL" sz="1700">
                <a:solidFill>
                  <a:srgbClr val="000000"/>
                </a:solidFill>
                <a:latin typeface="Calibri"/>
                <a:ea typeface="Calibri"/>
                <a:cs typeface="Calibri"/>
                <a:sym typeface="Calibri"/>
              </a:rPr>
              <a:t>A review of instruments for measuring social and emotional</a:t>
            </a:r>
            <a:br>
              <a:rPr b="0" lang="pl-PL" sz="1700">
                <a:solidFill>
                  <a:srgbClr val="000000"/>
                </a:solidFill>
                <a:latin typeface="Calibri"/>
                <a:ea typeface="Calibri"/>
                <a:cs typeface="Calibri"/>
                <a:sym typeface="Calibri"/>
              </a:rPr>
            </a:br>
            <a:r>
              <a:rPr b="0" lang="pl-PL" sz="1700">
                <a:solidFill>
                  <a:srgbClr val="000000"/>
                </a:solidFill>
                <a:latin typeface="Calibri"/>
                <a:ea typeface="Calibri"/>
                <a:cs typeface="Calibri"/>
                <a:sym typeface="Calibri"/>
              </a:rPr>
              <a:t>learning skills among secondary school students</a:t>
            </a:r>
            <a:r>
              <a:rPr b="0" i="0" lang="pl-PL" sz="1700">
                <a:solidFill>
                  <a:srgbClr val="000000"/>
                </a:solidFill>
                <a:latin typeface="Calibri"/>
                <a:ea typeface="Calibri"/>
                <a:cs typeface="Calibri"/>
                <a:sym typeface="Calibri"/>
              </a:rPr>
              <a:t>, U.S. Department of Education, Institute of Education</a:t>
            </a:r>
            <a:br>
              <a:rPr b="0" i="0" lang="pl-PL" sz="1700">
                <a:solidFill>
                  <a:srgbClr val="000000"/>
                </a:solidFill>
                <a:latin typeface="Calibri"/>
                <a:ea typeface="Calibri"/>
                <a:cs typeface="Calibri"/>
                <a:sym typeface="Calibri"/>
              </a:rPr>
            </a:br>
            <a:r>
              <a:rPr b="0" i="0" lang="pl-PL" sz="1700">
                <a:solidFill>
                  <a:srgbClr val="000000"/>
                </a:solidFill>
                <a:latin typeface="Calibri"/>
                <a:ea typeface="Calibri"/>
                <a:cs typeface="Calibri"/>
                <a:sym typeface="Calibri"/>
              </a:rPr>
              <a:t>Sciences, National Center for Education Evaluation and Regional Assistance, Regional Educational Laboratory Northeast &amp; islands.</a:t>
            </a:r>
            <a:endParaRPr sz="1700">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None/>
            </a:pPr>
            <a:r>
              <a:t/>
            </a:r>
            <a:endParaRPr sz="1700">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rPr b="0" i="0" lang="pl-PL" sz="1700">
                <a:solidFill>
                  <a:schemeClr val="dk1"/>
                </a:solidFill>
                <a:highlight>
                  <a:srgbClr val="FFFFFF"/>
                </a:highlight>
                <a:latin typeface="Calibri"/>
                <a:ea typeface="Calibri"/>
                <a:cs typeface="Calibri"/>
                <a:sym typeface="Calibri"/>
              </a:rPr>
              <a:t>Çalışkan, H., &amp; Kaşıkçı, Y. (2010). The application of traditional and alternative assessment and evaluation tools by teachers in social studies. </a:t>
            </a:r>
            <a:r>
              <a:rPr b="0" i="1" lang="pl-PL" sz="1700">
                <a:solidFill>
                  <a:schemeClr val="dk1"/>
                </a:solidFill>
                <a:highlight>
                  <a:srgbClr val="FFFFFF"/>
                </a:highlight>
                <a:latin typeface="Calibri"/>
                <a:ea typeface="Calibri"/>
                <a:cs typeface="Calibri"/>
                <a:sym typeface="Calibri"/>
              </a:rPr>
              <a:t>Procedia-Social and Behavioral Sciences</a:t>
            </a:r>
            <a:r>
              <a:rPr b="0" i="0" lang="pl-PL" sz="1700">
                <a:solidFill>
                  <a:schemeClr val="dk1"/>
                </a:solidFill>
                <a:highlight>
                  <a:srgbClr val="FFFFFF"/>
                </a:highlight>
                <a:latin typeface="Calibri"/>
                <a:ea typeface="Calibri"/>
                <a:cs typeface="Calibri"/>
                <a:sym typeface="Calibri"/>
              </a:rPr>
              <a:t>, </a:t>
            </a:r>
            <a:r>
              <a:rPr b="0" i="1" lang="pl-PL" sz="1700">
                <a:solidFill>
                  <a:schemeClr val="dk1"/>
                </a:solidFill>
                <a:highlight>
                  <a:srgbClr val="FFFFFF"/>
                </a:highlight>
                <a:latin typeface="Calibri"/>
                <a:ea typeface="Calibri"/>
                <a:cs typeface="Calibri"/>
                <a:sym typeface="Calibri"/>
              </a:rPr>
              <a:t>2</a:t>
            </a:r>
            <a:r>
              <a:rPr b="0" i="0" lang="pl-PL" sz="1700">
                <a:solidFill>
                  <a:schemeClr val="dk1"/>
                </a:solidFill>
                <a:highlight>
                  <a:srgbClr val="FFFFFF"/>
                </a:highlight>
                <a:latin typeface="Calibri"/>
                <a:ea typeface="Calibri"/>
                <a:cs typeface="Calibri"/>
                <a:sym typeface="Calibri"/>
              </a:rPr>
              <a:t>(2), 4152-4156.</a:t>
            </a:r>
            <a:endParaRPr/>
          </a:p>
          <a:p>
            <a:pPr indent="0" lvl="0" marL="0" rtl="0" algn="l">
              <a:lnSpc>
                <a:spcPct val="90000"/>
              </a:lnSpc>
              <a:spcBef>
                <a:spcPts val="0"/>
              </a:spcBef>
              <a:spcAft>
                <a:spcPts val="0"/>
              </a:spcAft>
              <a:buClr>
                <a:schemeClr val="dk1"/>
              </a:buClr>
              <a:buSzPts val="2000"/>
              <a:buNone/>
            </a:pPr>
            <a:r>
              <a:t/>
            </a:r>
            <a:endParaRPr b="0" i="0" sz="1700">
              <a:solidFill>
                <a:schemeClr val="dk1"/>
              </a:solidFill>
              <a:highlight>
                <a:srgbClr val="FFFFFF"/>
              </a:highlight>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rPr b="0" i="0" lang="pl-PL" sz="1700">
                <a:solidFill>
                  <a:srgbClr val="040C28"/>
                </a:solidFill>
                <a:latin typeface="Calibri"/>
                <a:ea typeface="Calibri"/>
                <a:cs typeface="Calibri"/>
                <a:sym typeface="Calibri"/>
              </a:rPr>
              <a:t>Bianchi, G., Pisiotis, U., Cabre- ra Giraldez, M.</a:t>
            </a:r>
            <a:r>
              <a:rPr b="0" i="0" lang="pl-PL" sz="1700">
                <a:solidFill>
                  <a:srgbClr val="1F1F1F"/>
                </a:solidFill>
                <a:latin typeface="Calibri"/>
                <a:ea typeface="Calibri"/>
                <a:cs typeface="Calibri"/>
                <a:sym typeface="Calibri"/>
              </a:rPr>
              <a:t> (2022). </a:t>
            </a:r>
            <a:r>
              <a:rPr b="0" i="0" lang="pl-PL" sz="1700">
                <a:solidFill>
                  <a:srgbClr val="040C28"/>
                </a:solidFill>
                <a:latin typeface="Calibri"/>
                <a:ea typeface="Calibri"/>
                <a:cs typeface="Calibri"/>
                <a:sym typeface="Calibri"/>
              </a:rPr>
              <a:t>GreenComp – The European sustainability competence framework</a:t>
            </a:r>
            <a:r>
              <a:rPr b="0" i="0" lang="pl-PL" sz="1700">
                <a:solidFill>
                  <a:srgbClr val="1F1F1F"/>
                </a:solidFill>
                <a:latin typeface="Calibri"/>
                <a:ea typeface="Calibri"/>
                <a:cs typeface="Calibri"/>
                <a:sym typeface="Calibri"/>
              </a:rPr>
              <a:t>. Bacigalupo, M., Punie, Y. (editors), EUR 30955 EN, Publications Office of the European Union, Luxembourg; ISBN 978-92-76-46485-3, doi:10.2760/13286, JRC128040.</a:t>
            </a:r>
            <a:endParaRPr/>
          </a:p>
          <a:p>
            <a:pPr indent="0" lvl="0" marL="0" rtl="0" algn="l">
              <a:lnSpc>
                <a:spcPct val="90000"/>
              </a:lnSpc>
              <a:spcBef>
                <a:spcPts val="0"/>
              </a:spcBef>
              <a:spcAft>
                <a:spcPts val="0"/>
              </a:spcAft>
              <a:buClr>
                <a:schemeClr val="dk1"/>
              </a:buClr>
              <a:buSzPts val="2000"/>
              <a:buNone/>
            </a:pPr>
            <a:r>
              <a:t/>
            </a:r>
            <a:endParaRPr sz="17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rPr b="0" i="0" lang="pl-PL" sz="1700">
                <a:solidFill>
                  <a:schemeClr val="dk1"/>
                </a:solidFill>
                <a:highlight>
                  <a:srgbClr val="FFFFFF"/>
                </a:highlight>
                <a:latin typeface="Calibri"/>
                <a:ea typeface="Calibri"/>
                <a:cs typeface="Calibri"/>
                <a:sym typeface="Calibri"/>
              </a:rPr>
              <a:t>Linzarini, A. and D. Catarino da Silva (2024). Innovative tools for the direct assessment of social and emotional skills, </a:t>
            </a:r>
            <a:r>
              <a:rPr b="0" i="1" lang="pl-PL" sz="1700">
                <a:solidFill>
                  <a:schemeClr val="dk1"/>
                </a:solidFill>
                <a:highlight>
                  <a:srgbClr val="FFFFFF"/>
                </a:highlight>
                <a:latin typeface="Calibri"/>
                <a:ea typeface="Calibri"/>
                <a:cs typeface="Calibri"/>
                <a:sym typeface="Calibri"/>
              </a:rPr>
              <a:t>OECD Education Working Papers</a:t>
            </a:r>
            <a:r>
              <a:rPr b="0" i="0" lang="pl-PL" sz="1700">
                <a:solidFill>
                  <a:schemeClr val="dk1"/>
                </a:solidFill>
                <a:highlight>
                  <a:srgbClr val="FFFFFF"/>
                </a:highlight>
                <a:latin typeface="Calibri"/>
                <a:ea typeface="Calibri"/>
                <a:cs typeface="Calibri"/>
                <a:sym typeface="Calibri"/>
              </a:rPr>
              <a:t>, No. 316, OECD Publishing, Paris, </a:t>
            </a:r>
            <a:r>
              <a:rPr b="0" i="0" lang="pl-PL" sz="1700" u="sng" strike="noStrike">
                <a:solidFill>
                  <a:schemeClr val="accent2"/>
                </a:solidFill>
                <a:highlight>
                  <a:srgbClr val="FFFFFF"/>
                </a:highlight>
                <a:latin typeface="Calibri"/>
                <a:ea typeface="Calibri"/>
                <a:cs typeface="Calibri"/>
                <a:sym typeface="Calibri"/>
                <a:hlinkClick r:id="rId3">
                  <a:extLst>
                    <a:ext uri="{A12FA001-AC4F-418D-AE19-62706E023703}">
                      <ahyp:hlinkClr val="tx"/>
                    </a:ext>
                  </a:extLst>
                </a:hlinkClick>
              </a:rPr>
              <a:t>https://doi.org/10.1787/eed9bb04-en</a:t>
            </a:r>
            <a:endParaRPr sz="1700" u="none" strike="noStrike">
              <a:solidFill>
                <a:schemeClr val="accent2"/>
              </a:solidFill>
              <a:highlight>
                <a:srgbClr val="FFFFFF"/>
              </a:highlight>
              <a:latin typeface="Calibri"/>
              <a:ea typeface="Calibri"/>
              <a:cs typeface="Calibri"/>
              <a:sym typeface="Calibri"/>
            </a:endParaRPr>
          </a:p>
          <a:p>
            <a:pPr indent="0" lvl="0" marL="0" rtl="0" algn="l">
              <a:lnSpc>
                <a:spcPct val="90000"/>
              </a:lnSpc>
              <a:spcBef>
                <a:spcPts val="0"/>
              </a:spcBef>
              <a:spcAft>
                <a:spcPts val="0"/>
              </a:spcAft>
              <a:buClr>
                <a:schemeClr val="dk1"/>
              </a:buClr>
              <a:buSzPts val="2000"/>
              <a:buNone/>
            </a:pPr>
            <a:r>
              <a:t/>
            </a:r>
            <a:endParaRPr sz="1700"/>
          </a:p>
          <a:p>
            <a:pPr indent="0" lvl="0" marL="0" rtl="0" algn="l">
              <a:lnSpc>
                <a:spcPct val="90000"/>
              </a:lnSpc>
              <a:spcBef>
                <a:spcPts val="0"/>
              </a:spcBef>
              <a:spcAft>
                <a:spcPts val="0"/>
              </a:spcAft>
              <a:buClr>
                <a:schemeClr val="dk1"/>
              </a:buClr>
              <a:buSzPts val="2000"/>
              <a:buNone/>
            </a:pPr>
            <a:r>
              <a:rPr lang="pl-PL" sz="1700"/>
              <a:t>Van den Bergh, V., et. al. (2006). NEW ASSESSMENT MODES WITHIN PROJECT-BASED EDUCATION – THE STAKEHOLDERS. </a:t>
            </a:r>
            <a:r>
              <a:rPr i="1" lang="pl-PL" sz="1700"/>
              <a:t>Studies in Educational Evaluation </a:t>
            </a:r>
            <a:r>
              <a:rPr lang="pl-PL" sz="1700"/>
              <a:t>32 (2006) 345–368 </a:t>
            </a:r>
            <a:endParaRPr/>
          </a:p>
          <a:p>
            <a:pPr indent="0" lvl="0" marL="0" rtl="0" algn="l">
              <a:lnSpc>
                <a:spcPct val="90000"/>
              </a:lnSpc>
              <a:spcBef>
                <a:spcPts val="0"/>
              </a:spcBef>
              <a:spcAft>
                <a:spcPts val="0"/>
              </a:spcAft>
              <a:buClr>
                <a:schemeClr val="dk1"/>
              </a:buClr>
              <a:buSzPts val="2000"/>
              <a:buNone/>
            </a:pPr>
            <a:r>
              <a:t/>
            </a:r>
            <a:endParaRPr/>
          </a:p>
          <a:p>
            <a:pPr indent="0" lvl="0" marL="0" rtl="0" algn="l">
              <a:lnSpc>
                <a:spcPct val="90000"/>
              </a:lnSpc>
              <a:spcBef>
                <a:spcPts val="0"/>
              </a:spcBef>
              <a:spcAft>
                <a:spcPts val="0"/>
              </a:spcAft>
              <a:buClr>
                <a:schemeClr val="dk1"/>
              </a:buClr>
              <a:buSzPts val="20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06c45fa0bc_0_0"/>
          <p:cNvSpPr txBox="1"/>
          <p:nvPr>
            <p:ph type="title"/>
          </p:nvPr>
        </p:nvSpPr>
        <p:spPr>
          <a:xfrm>
            <a:off x="1400225" y="946700"/>
            <a:ext cx="10714800" cy="1340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pl-PL" cap="small"/>
              <a:t>Valutate la vostra esperienza di apprendimento</a:t>
            </a:r>
            <a:endParaRPr/>
          </a:p>
        </p:txBody>
      </p:sp>
      <p:pic>
        <p:nvPicPr>
          <p:cNvPr id="417" name="Google Shape;417;g306c45fa0bc_0_0"/>
          <p:cNvPicPr preferRelativeResize="0"/>
          <p:nvPr/>
        </p:nvPicPr>
        <p:blipFill rotWithShape="1">
          <a:blip r:embed="rId3">
            <a:alphaModFix/>
          </a:blip>
          <a:srcRect b="0" l="0" r="0" t="0"/>
          <a:stretch/>
        </p:blipFill>
        <p:spPr>
          <a:xfrm>
            <a:off x="2557149" y="2177076"/>
            <a:ext cx="3798550" cy="3798550"/>
          </a:xfrm>
          <a:prstGeom prst="rect">
            <a:avLst/>
          </a:prstGeom>
          <a:noFill/>
          <a:ln>
            <a:noFill/>
          </a:ln>
        </p:spPr>
      </p:pic>
      <p:sp>
        <p:nvSpPr>
          <p:cNvPr id="418" name="Google Shape;418;g306c45fa0bc_0_0"/>
          <p:cNvSpPr/>
          <p:nvPr/>
        </p:nvSpPr>
        <p:spPr>
          <a:xfrm>
            <a:off x="470525" y="1240400"/>
            <a:ext cx="929700" cy="1046700"/>
          </a:xfrm>
          <a:prstGeom prst="curvedRightArrow">
            <a:avLst>
              <a:gd fmla="val 25000" name="adj1"/>
              <a:gd fmla="val 50000" name="adj2"/>
              <a:gd fmla="val 25000" name="adj3"/>
            </a:avLst>
          </a:prstGeom>
          <a:solidFill>
            <a:srgbClr val="387025"/>
          </a:solidFill>
          <a:ln cap="flat" cmpd="sng" w="9525">
            <a:solidFill>
              <a:srgbClr val="AFDF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19" name="Google Shape;419;g306c45fa0bc_0_0"/>
          <p:cNvSpPr txBox="1"/>
          <p:nvPr/>
        </p:nvSpPr>
        <p:spPr>
          <a:xfrm>
            <a:off x="470525" y="2599300"/>
            <a:ext cx="2512200" cy="1046700"/>
          </a:xfrm>
          <a:prstGeom prst="rect">
            <a:avLst/>
          </a:prstGeom>
          <a:noFill/>
          <a:ln>
            <a:noFill/>
          </a:ln>
        </p:spPr>
        <p:txBody>
          <a:bodyPr anchorCtr="0" anchor="t" bIns="91425" lIns="91425" spcFirstLastPara="1" rIns="91425" wrap="square" tIns="91425">
            <a:spAutoFit/>
          </a:bodyPr>
          <a:lstStyle/>
          <a:p>
            <a:pPr indent="-406400" lvl="0" marL="457200" marR="0" rtl="0" algn="ctr">
              <a:lnSpc>
                <a:spcPct val="100000"/>
              </a:lnSpc>
              <a:spcBef>
                <a:spcPts val="0"/>
              </a:spcBef>
              <a:spcAft>
                <a:spcPts val="0"/>
              </a:spcAft>
              <a:buClr>
                <a:schemeClr val="dk1"/>
              </a:buClr>
              <a:buSzPts val="2800"/>
              <a:buFont typeface="Calibri"/>
              <a:buAutoNum type="arabicPeriod"/>
            </a:pPr>
            <a:r>
              <a:rPr lang="pl-PL" sz="2800">
                <a:solidFill>
                  <a:schemeClr val="dk1"/>
                </a:solidFill>
                <a:latin typeface="Calibri"/>
                <a:ea typeface="Calibri"/>
                <a:cs typeface="Calibri"/>
                <a:sym typeface="Calibri"/>
              </a:rPr>
              <a:t>scansionate il</a:t>
            </a:r>
            <a:r>
              <a:rPr b="0" i="0" lang="pl-PL" sz="2800" u="none" cap="none" strike="noStrike">
                <a:solidFill>
                  <a:schemeClr val="dk1"/>
                </a:solidFill>
                <a:latin typeface="Calibri"/>
                <a:ea typeface="Calibri"/>
                <a:cs typeface="Calibri"/>
                <a:sym typeface="Calibri"/>
              </a:rPr>
              <a:t> QR code</a:t>
            </a:r>
            <a:endParaRPr b="0" i="0" sz="2800" u="none" cap="none" strike="noStrike">
              <a:solidFill>
                <a:schemeClr val="dk1"/>
              </a:solidFill>
              <a:latin typeface="Calibri"/>
              <a:ea typeface="Calibri"/>
              <a:cs typeface="Calibri"/>
              <a:sym typeface="Calibri"/>
            </a:endParaRPr>
          </a:p>
        </p:txBody>
      </p:sp>
      <p:sp>
        <p:nvSpPr>
          <p:cNvPr id="420" name="Google Shape;420;g306c45fa0bc_0_0"/>
          <p:cNvSpPr txBox="1"/>
          <p:nvPr/>
        </p:nvSpPr>
        <p:spPr>
          <a:xfrm>
            <a:off x="6447350" y="2599300"/>
            <a:ext cx="50160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pl-PL" sz="2800" u="none" cap="none" strike="noStrike">
                <a:solidFill>
                  <a:schemeClr val="dk1"/>
                </a:solidFill>
                <a:latin typeface="Calibri"/>
                <a:ea typeface="Calibri"/>
                <a:cs typeface="Calibri"/>
                <a:sym typeface="Calibri"/>
              </a:rPr>
              <a:t>2.</a:t>
            </a:r>
            <a:r>
              <a:rPr lang="pl-PL" sz="2800">
                <a:solidFill>
                  <a:schemeClr val="dk1"/>
                </a:solidFill>
                <a:latin typeface="Calibri"/>
                <a:ea typeface="Calibri"/>
                <a:cs typeface="Calibri"/>
                <a:sym typeface="Calibri"/>
              </a:rPr>
              <a:t> o cliccate sul</a:t>
            </a:r>
            <a:r>
              <a:rPr b="0" i="0" lang="pl-PL" sz="2800" u="none" cap="none" strike="noStrike">
                <a:solidFill>
                  <a:schemeClr val="dk1"/>
                </a:solidFill>
                <a:latin typeface="Calibri"/>
                <a:ea typeface="Calibri"/>
                <a:cs typeface="Calibri"/>
                <a:sym typeface="Calibri"/>
              </a:rPr>
              <a:t> link:</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pl-PL" sz="2800" u="sng" cap="none" strike="noStrike">
                <a:solidFill>
                  <a:schemeClr val="hlink"/>
                </a:solidFill>
                <a:latin typeface="Calibri"/>
                <a:ea typeface="Calibri"/>
                <a:cs typeface="Calibri"/>
                <a:sym typeface="Calibri"/>
                <a:hlinkClick r:id="rId4"/>
              </a:rPr>
              <a:t>https://www.menti.com/als9akj6cwfd</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7"/>
          <p:cNvSpPr/>
          <p:nvPr/>
        </p:nvSpPr>
        <p:spPr>
          <a:xfrm>
            <a:off x="4157009" y="2967335"/>
            <a:ext cx="387798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pl-PL" sz="5400">
                <a:solidFill>
                  <a:schemeClr val="accent5"/>
                </a:solidFill>
              </a:rPr>
              <a:t>Grazie</a:t>
            </a:r>
            <a:r>
              <a:rPr b="1" i="0" lang="pl-PL" sz="5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9"/>
          <p:cNvSpPr txBox="1"/>
          <p:nvPr>
            <p:ph type="title"/>
          </p:nvPr>
        </p:nvSpPr>
        <p:spPr>
          <a:xfrm>
            <a:off x="419735" y="1001963"/>
            <a:ext cx="10515600" cy="10082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pl-PL"/>
              <a:t>Il modulo formativo</a:t>
            </a:r>
            <a:endParaRPr/>
          </a:p>
        </p:txBody>
      </p:sp>
      <p:sp>
        <p:nvSpPr>
          <p:cNvPr id="82" name="Google Shape;82;p29"/>
          <p:cNvSpPr txBox="1"/>
          <p:nvPr/>
        </p:nvSpPr>
        <p:spPr>
          <a:xfrm>
            <a:off x="483110" y="2084305"/>
            <a:ext cx="10515600" cy="69234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000"/>
              <a:buFont typeface="Calibri"/>
              <a:buNone/>
            </a:pPr>
            <a:r>
              <a:rPr b="1" lang="pl-PL" sz="3000">
                <a:solidFill>
                  <a:schemeClr val="dk1"/>
                </a:solidFill>
                <a:latin typeface="Calibri"/>
                <a:ea typeface="Calibri"/>
                <a:cs typeface="Calibri"/>
                <a:sym typeface="Calibri"/>
              </a:rPr>
              <a:t>Metodi formativi</a:t>
            </a:r>
            <a:r>
              <a:rPr b="1" i="0" lang="pl-PL" sz="3000" u="none" cap="none" strike="noStrike">
                <a:solidFill>
                  <a:schemeClr val="dk1"/>
                </a:solidFill>
                <a:latin typeface="Calibri"/>
                <a:ea typeface="Calibri"/>
                <a:cs typeface="Calibri"/>
                <a:sym typeface="Calibri"/>
              </a:rPr>
              <a:t>: </a:t>
            </a:r>
            <a:r>
              <a:rPr lang="pl-PL" sz="3000">
                <a:solidFill>
                  <a:schemeClr val="dk1"/>
                </a:solidFill>
                <a:latin typeface="Calibri"/>
                <a:ea typeface="Calibri"/>
                <a:cs typeface="Calibri"/>
                <a:sym typeface="Calibri"/>
              </a:rPr>
              <a:t>lettura a ritmo autonomo</a:t>
            </a:r>
            <a:r>
              <a:rPr b="0" i="0" lang="pl-PL" sz="3000" u="none" cap="none" strike="noStrike">
                <a:solidFill>
                  <a:schemeClr val="dk1"/>
                </a:solidFill>
                <a:latin typeface="Calibri"/>
                <a:ea typeface="Calibri"/>
                <a:cs typeface="Calibri"/>
                <a:sym typeface="Calibri"/>
              </a:rPr>
              <a:t>, case study</a:t>
            </a:r>
            <a:endParaRPr b="0" i="0" sz="1400" u="none" cap="none" strike="noStrike">
              <a:solidFill>
                <a:srgbClr val="000000"/>
              </a:solidFill>
              <a:latin typeface="Arial"/>
              <a:ea typeface="Arial"/>
              <a:cs typeface="Arial"/>
              <a:sym typeface="Arial"/>
            </a:endParaRPr>
          </a:p>
        </p:txBody>
      </p:sp>
      <p:sp>
        <p:nvSpPr>
          <p:cNvPr id="83" name="Google Shape;83;p29"/>
          <p:cNvSpPr txBox="1"/>
          <p:nvPr/>
        </p:nvSpPr>
        <p:spPr>
          <a:xfrm>
            <a:off x="483110" y="2924889"/>
            <a:ext cx="10515600" cy="100822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Calibri"/>
              <a:buNone/>
            </a:pPr>
            <a:r>
              <a:rPr b="1" i="0" lang="pl-PL" sz="2800" u="none" cap="none" strike="noStrike">
                <a:solidFill>
                  <a:schemeClr val="dk1"/>
                </a:solidFill>
                <a:latin typeface="Calibri"/>
                <a:ea typeface="Calibri"/>
                <a:cs typeface="Calibri"/>
                <a:sym typeface="Calibri"/>
              </a:rPr>
              <a:t>Durat</a:t>
            </a:r>
            <a:r>
              <a:rPr b="1" lang="pl-PL" sz="2800">
                <a:solidFill>
                  <a:schemeClr val="dk1"/>
                </a:solidFill>
                <a:latin typeface="Calibri"/>
                <a:ea typeface="Calibri"/>
                <a:cs typeface="Calibri"/>
                <a:sym typeface="Calibri"/>
              </a:rPr>
              <a:t>a</a:t>
            </a:r>
            <a:r>
              <a:rPr b="1" i="0" lang="pl-PL" sz="2800" u="none" cap="none" strike="noStrike">
                <a:solidFill>
                  <a:schemeClr val="dk1"/>
                </a:solidFill>
                <a:latin typeface="Calibri"/>
                <a:ea typeface="Calibri"/>
                <a:cs typeface="Calibri"/>
                <a:sym typeface="Calibri"/>
              </a:rPr>
              <a:t>: </a:t>
            </a:r>
            <a:r>
              <a:rPr b="0" i="0" lang="pl-PL" sz="2800" u="none" cap="none" strike="noStrike">
                <a:solidFill>
                  <a:schemeClr val="dk1"/>
                </a:solidFill>
                <a:latin typeface="Calibri"/>
                <a:ea typeface="Calibri"/>
                <a:cs typeface="Calibri"/>
                <a:sym typeface="Calibri"/>
              </a:rPr>
              <a:t>1,5 </a:t>
            </a:r>
            <a:r>
              <a:rPr lang="pl-PL" sz="2800">
                <a:solidFill>
                  <a:schemeClr val="dk1"/>
                </a:solidFill>
                <a:latin typeface="Calibri"/>
                <a:ea typeface="Calibri"/>
                <a:cs typeface="Calibri"/>
                <a:sym typeface="Calibri"/>
              </a:rPr>
              <a:t>ore</a:t>
            </a:r>
            <a:endParaRPr b="0" i="0" sz="2800" u="none" cap="none" strike="noStrike">
              <a:solidFill>
                <a:schemeClr val="dk1"/>
              </a:solidFill>
              <a:latin typeface="Calibri"/>
              <a:ea typeface="Calibri"/>
              <a:cs typeface="Calibri"/>
              <a:sym typeface="Calibri"/>
            </a:endParaRPr>
          </a:p>
        </p:txBody>
      </p:sp>
      <p:pic>
        <p:nvPicPr>
          <p:cNvPr descr="A green leafy plant with black background&#10;&#10;Description automatically generated" id="84" name="Google Shape;84;p29"/>
          <p:cNvPicPr preferRelativeResize="0"/>
          <p:nvPr/>
        </p:nvPicPr>
        <p:blipFill rotWithShape="1">
          <a:blip r:embed="rId3">
            <a:alphaModFix/>
          </a:blip>
          <a:srcRect b="0" l="0" r="0" t="0"/>
          <a:stretch/>
        </p:blipFill>
        <p:spPr>
          <a:xfrm>
            <a:off x="9147275" y="1735059"/>
            <a:ext cx="2945136" cy="52357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0"/>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Glossario  </a:t>
            </a:r>
            <a:endParaRPr/>
          </a:p>
        </p:txBody>
      </p:sp>
      <p:sp>
        <p:nvSpPr>
          <p:cNvPr id="90" name="Google Shape;90;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1"/>
          <p:cNvSpPr txBox="1"/>
          <p:nvPr>
            <p:ph type="title"/>
          </p:nvPr>
        </p:nvSpPr>
        <p:spPr>
          <a:xfrm>
            <a:off x="996492" y="749944"/>
            <a:ext cx="10515600" cy="123028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pl-PL"/>
              <a:t>Elementi principali di esaminazione e valutazione</a:t>
            </a:r>
            <a:endParaRPr/>
          </a:p>
        </p:txBody>
      </p:sp>
      <p:grpSp>
        <p:nvGrpSpPr>
          <p:cNvPr id="96" name="Google Shape;96;p31"/>
          <p:cNvGrpSpPr/>
          <p:nvPr/>
        </p:nvGrpSpPr>
        <p:grpSpPr>
          <a:xfrm>
            <a:off x="838200" y="1859920"/>
            <a:ext cx="10832184" cy="3929039"/>
            <a:chOff x="0" y="34295"/>
            <a:chExt cx="10832184" cy="3929039"/>
          </a:xfrm>
        </p:grpSpPr>
        <p:sp>
          <p:nvSpPr>
            <p:cNvPr id="97" name="Google Shape;97;p31"/>
            <p:cNvSpPr/>
            <p:nvPr/>
          </p:nvSpPr>
          <p:spPr>
            <a:xfrm>
              <a:off x="0" y="34295"/>
              <a:ext cx="10832184" cy="1263599"/>
            </a:xfrm>
            <a:prstGeom prst="roundRect">
              <a:avLst>
                <a:gd fmla="val 16667" name="adj"/>
              </a:avLst>
            </a:prstGeom>
            <a:solidFill>
              <a:srgbClr val="527F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1"/>
            <p:cNvSpPr txBox="1"/>
            <p:nvPr/>
          </p:nvSpPr>
          <p:spPr>
            <a:xfrm>
              <a:off x="61684" y="95979"/>
              <a:ext cx="10708816" cy="11402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lang="pl-PL" sz="2400">
                  <a:solidFill>
                    <a:schemeClr val="lt1"/>
                  </a:solidFill>
                </a:rPr>
                <a:t>Valutazione dell’apprendimento</a:t>
              </a:r>
              <a:r>
                <a:rPr b="0" i="0" lang="pl-PL" sz="2400" u="none" cap="none" strike="noStrike">
                  <a:solidFill>
                    <a:schemeClr val="lt1"/>
                  </a:solidFill>
                  <a:latin typeface="Arial"/>
                  <a:ea typeface="Arial"/>
                  <a:cs typeface="Arial"/>
                  <a:sym typeface="Arial"/>
                </a:rPr>
                <a:t>: </a:t>
              </a:r>
              <a:r>
                <a:rPr lang="pl-PL" sz="2200">
                  <a:solidFill>
                    <a:schemeClr val="lt1"/>
                  </a:solidFill>
                </a:rPr>
                <a:t>la valutazione dell’apprendimento è una parte essenziale della misurazione del rendimento scolastico</a:t>
              </a:r>
              <a:r>
                <a:rPr b="0" i="0" lang="pl-PL" sz="2200" u="none" cap="none" strike="noStrike">
                  <a:solidFill>
                    <a:schemeClr val="lt1"/>
                  </a:solidFill>
                  <a:latin typeface="Arial"/>
                  <a:ea typeface="Arial"/>
                  <a:cs typeface="Arial"/>
                  <a:sym typeface="Arial"/>
                </a:rPr>
                <a:t>, </a:t>
              </a:r>
              <a:r>
                <a:rPr lang="pl-PL" sz="2200">
                  <a:solidFill>
                    <a:schemeClr val="lt1"/>
                  </a:solidFill>
                </a:rPr>
                <a:t>della valutazione dei sistemi educativi nazionali e di monitoraggio dei progressi nell’apprendimento</a:t>
              </a:r>
              <a:r>
                <a:rPr b="0" i="0" lang="pl-PL" sz="2200" u="none" cap="none" strike="noStrike">
                  <a:solidFill>
                    <a:schemeClr val="lt1"/>
                  </a:solidFill>
                  <a:latin typeface="Arial"/>
                  <a:ea typeface="Arial"/>
                  <a:cs typeface="Arial"/>
                  <a:sym typeface="Arial"/>
                </a:rPr>
                <a:t>. </a:t>
              </a:r>
              <a:endParaRPr b="0" i="0" sz="2200" u="none" cap="none" strike="noStrike">
                <a:solidFill>
                  <a:schemeClr val="lt1"/>
                </a:solidFill>
                <a:latin typeface="Arial"/>
                <a:ea typeface="Arial"/>
                <a:cs typeface="Arial"/>
                <a:sym typeface="Arial"/>
              </a:endParaRPr>
            </a:p>
          </p:txBody>
        </p:sp>
        <p:sp>
          <p:nvSpPr>
            <p:cNvPr id="99" name="Google Shape;99;p31"/>
            <p:cNvSpPr/>
            <p:nvPr/>
          </p:nvSpPr>
          <p:spPr>
            <a:xfrm>
              <a:off x="0" y="1367015"/>
              <a:ext cx="10832184" cy="1263599"/>
            </a:xfrm>
            <a:prstGeom prst="roundRect">
              <a:avLst>
                <a:gd fmla="val 16667" name="adj"/>
              </a:avLst>
            </a:prstGeom>
            <a:solidFill>
              <a:srgbClr val="0767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1"/>
            <p:cNvSpPr txBox="1"/>
            <p:nvPr/>
          </p:nvSpPr>
          <p:spPr>
            <a:xfrm>
              <a:off x="61684" y="1428699"/>
              <a:ext cx="10708816" cy="11402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lang="pl-PL" sz="2400">
                  <a:solidFill>
                    <a:schemeClr val="lt1"/>
                  </a:solidFill>
                </a:rPr>
                <a:t>Valutazione formativa</a:t>
              </a:r>
              <a:r>
                <a:rPr b="0" i="0" lang="pl-PL" sz="2400" u="none" cap="none" strike="noStrike">
                  <a:solidFill>
                    <a:schemeClr val="lt1"/>
                  </a:solidFill>
                  <a:latin typeface="Arial"/>
                  <a:ea typeface="Arial"/>
                  <a:cs typeface="Arial"/>
                  <a:sym typeface="Arial"/>
                </a:rPr>
                <a:t>: </a:t>
              </a:r>
              <a:r>
                <a:rPr lang="pl-PL" sz="2200">
                  <a:solidFill>
                    <a:schemeClr val="lt1"/>
                  </a:solidFill>
                </a:rPr>
                <a:t>Il processo di valutazione avviene </a:t>
              </a:r>
              <a:r>
                <a:rPr lang="pl-PL" sz="2200">
                  <a:solidFill>
                    <a:srgbClr val="FF00FF"/>
                  </a:solidFill>
                </a:rPr>
                <a:t>durante</a:t>
              </a:r>
              <a:r>
                <a:rPr lang="pl-PL" sz="2200">
                  <a:solidFill>
                    <a:schemeClr val="lt1"/>
                  </a:solidFill>
                </a:rPr>
                <a:t> lo sviluppo del programma</a:t>
              </a:r>
              <a:r>
                <a:rPr b="0" i="0" lang="pl-PL" sz="2200" u="none" cap="none" strike="noStrike">
                  <a:solidFill>
                    <a:schemeClr val="lt1"/>
                  </a:solidFill>
                  <a:latin typeface="Arial"/>
                  <a:ea typeface="Arial"/>
                  <a:cs typeface="Arial"/>
                  <a:sym typeface="Arial"/>
                </a:rPr>
                <a:t> </a:t>
              </a:r>
              <a:r>
                <a:rPr lang="pl-PL" sz="2200">
                  <a:solidFill>
                    <a:schemeClr val="lt1"/>
                  </a:solidFill>
                </a:rPr>
                <a:t>e punta a fornire informazioni che </a:t>
              </a:r>
              <a:r>
                <a:rPr lang="pl-PL" sz="2200">
                  <a:solidFill>
                    <a:schemeClr val="lt1"/>
                  </a:solidFill>
                </a:rPr>
                <a:t>aiuteranno</a:t>
              </a:r>
              <a:r>
                <a:rPr lang="pl-PL" sz="2200">
                  <a:solidFill>
                    <a:schemeClr val="lt1"/>
                  </a:solidFill>
                </a:rPr>
                <a:t> </a:t>
              </a:r>
              <a:r>
                <a:rPr lang="pl-PL" sz="2200">
                  <a:solidFill>
                    <a:schemeClr val="lt1"/>
                  </a:solidFill>
                </a:rPr>
                <a:t>l'insegnante</a:t>
              </a:r>
              <a:r>
                <a:rPr lang="pl-PL" sz="2200">
                  <a:solidFill>
                    <a:schemeClr val="lt1"/>
                  </a:solidFill>
                </a:rPr>
                <a:t> a migliorare la propria strategia di insegnamento</a:t>
              </a:r>
              <a:r>
                <a:rPr b="0" i="0" lang="pl-PL" sz="2200" u="none" cap="none" strike="noStrike">
                  <a:solidFill>
                    <a:schemeClr val="lt1"/>
                  </a:solidFill>
                  <a:latin typeface="Arial"/>
                  <a:ea typeface="Arial"/>
                  <a:cs typeface="Arial"/>
                  <a:sym typeface="Arial"/>
                </a:rPr>
                <a:t>.</a:t>
              </a:r>
              <a:r>
                <a:rPr b="0" i="0" lang="pl-PL" sz="2400" u="none" cap="none" strike="noStrike">
                  <a:solidFill>
                    <a:schemeClr val="lt1"/>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p:txBody>
        </p:sp>
        <p:sp>
          <p:nvSpPr>
            <p:cNvPr id="101" name="Google Shape;101;p31"/>
            <p:cNvSpPr/>
            <p:nvPr/>
          </p:nvSpPr>
          <p:spPr>
            <a:xfrm>
              <a:off x="0" y="2699735"/>
              <a:ext cx="10832184" cy="1263599"/>
            </a:xfrm>
            <a:prstGeom prst="roundRect">
              <a:avLst>
                <a:gd fmla="val 16667" name="adj"/>
              </a:avLst>
            </a:prstGeom>
            <a:solidFill>
              <a:srgbClr val="AFDF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1"/>
            <p:cNvSpPr txBox="1"/>
            <p:nvPr/>
          </p:nvSpPr>
          <p:spPr>
            <a:xfrm>
              <a:off x="61684" y="2761419"/>
              <a:ext cx="10708816" cy="11402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lang="pl-PL" sz="2400">
                  <a:solidFill>
                    <a:schemeClr val="lt1"/>
                  </a:solidFill>
                </a:rPr>
                <a:t>Valutazione sommativa</a:t>
              </a:r>
              <a:r>
                <a:rPr b="0" i="0" lang="pl-PL" sz="2400" u="none" cap="none" strike="noStrike">
                  <a:solidFill>
                    <a:schemeClr val="lt1"/>
                  </a:solidFill>
                  <a:latin typeface="Arial"/>
                  <a:ea typeface="Arial"/>
                  <a:cs typeface="Arial"/>
                  <a:sym typeface="Arial"/>
                </a:rPr>
                <a:t>: </a:t>
              </a:r>
              <a:r>
                <a:rPr lang="pl-PL" sz="2200">
                  <a:solidFill>
                    <a:schemeClr val="lt1"/>
                  </a:solidFill>
                </a:rPr>
                <a:t>il tipo di valutazione che viene fatto </a:t>
              </a:r>
              <a:r>
                <a:rPr lang="pl-PL" sz="2200">
                  <a:solidFill>
                    <a:srgbClr val="FF00FF"/>
                  </a:solidFill>
                </a:rPr>
                <a:t>alla fine del programma</a:t>
              </a:r>
              <a:r>
                <a:rPr lang="pl-PL" sz="2200">
                  <a:solidFill>
                    <a:schemeClr val="lt1"/>
                  </a:solidFill>
                </a:rPr>
                <a:t>, quando </a:t>
              </a:r>
              <a:r>
                <a:rPr lang="pl-PL" sz="2200">
                  <a:solidFill>
                    <a:schemeClr val="lt1"/>
                  </a:solidFill>
                </a:rPr>
                <a:t>l'insegnante</a:t>
              </a:r>
              <a:r>
                <a:rPr lang="pl-PL" sz="2200">
                  <a:solidFill>
                    <a:schemeClr val="lt1"/>
                  </a:solidFill>
                </a:rPr>
                <a:t> </a:t>
              </a:r>
              <a:r>
                <a:rPr lang="pl-PL" sz="2200">
                  <a:solidFill>
                    <a:schemeClr val="lt1"/>
                  </a:solidFill>
                </a:rPr>
                <a:t>valuta</a:t>
              </a:r>
              <a:r>
                <a:rPr lang="pl-PL" sz="2200">
                  <a:solidFill>
                    <a:schemeClr val="lt1"/>
                  </a:solidFill>
                </a:rPr>
                <a:t> il risultato</a:t>
              </a:r>
              <a:r>
                <a:rPr b="0" i="0" lang="pl-PL" sz="2200" u="none" cap="none" strike="noStrike">
                  <a:solidFill>
                    <a:schemeClr val="lt1"/>
                  </a:solidFill>
                  <a:latin typeface="Arial"/>
                  <a:ea typeface="Arial"/>
                  <a:cs typeface="Arial"/>
                  <a:sym typeface="Arial"/>
                </a:rPr>
                <a:t>. </a:t>
              </a:r>
              <a:endParaRPr b="0" i="0" sz="22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996492" y="749944"/>
            <a:ext cx="10515600" cy="123028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pl-PL"/>
              <a:t>Elementi principali di esaminazione e valutazione</a:t>
            </a:r>
            <a:r>
              <a:rPr lang="pl-PL"/>
              <a:t> </a:t>
            </a:r>
            <a:br>
              <a:rPr lang="pl-PL"/>
            </a:br>
            <a:r>
              <a:rPr lang="pl-PL" sz="3200">
                <a:solidFill>
                  <a:srgbClr val="7F7F7F"/>
                </a:solidFill>
              </a:rPr>
              <a:t>in eduNUT</a:t>
            </a:r>
            <a:endParaRPr>
              <a:solidFill>
                <a:srgbClr val="7F7F7F"/>
              </a:solidFill>
            </a:endParaRPr>
          </a:p>
        </p:txBody>
      </p:sp>
      <p:grpSp>
        <p:nvGrpSpPr>
          <p:cNvPr id="108" name="Google Shape;108;p6"/>
          <p:cNvGrpSpPr/>
          <p:nvPr/>
        </p:nvGrpSpPr>
        <p:grpSpPr>
          <a:xfrm>
            <a:off x="838200" y="1847172"/>
            <a:ext cx="10832184" cy="3954535"/>
            <a:chOff x="0" y="21547"/>
            <a:chExt cx="10832184" cy="3954535"/>
          </a:xfrm>
        </p:grpSpPr>
        <p:sp>
          <p:nvSpPr>
            <p:cNvPr id="109" name="Google Shape;109;p6"/>
            <p:cNvSpPr/>
            <p:nvPr/>
          </p:nvSpPr>
          <p:spPr>
            <a:xfrm>
              <a:off x="0" y="21547"/>
              <a:ext cx="10832184" cy="1281698"/>
            </a:xfrm>
            <a:prstGeom prst="roundRect">
              <a:avLst>
                <a:gd fmla="val 16667" name="adj"/>
              </a:avLst>
            </a:prstGeom>
            <a:solidFill>
              <a:srgbClr val="527F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
            <p:cNvSpPr txBox="1"/>
            <p:nvPr/>
          </p:nvSpPr>
          <p:spPr>
            <a:xfrm>
              <a:off x="62567" y="84114"/>
              <a:ext cx="10707050" cy="115656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1" lang="pl-PL" sz="2400">
                  <a:solidFill>
                    <a:schemeClr val="lt1"/>
                  </a:solidFill>
                </a:rPr>
                <a:t>Autovalutazione</a:t>
              </a:r>
              <a:r>
                <a:rPr b="0" i="0" lang="pl-PL" sz="1900" u="none" cap="none" strike="noStrike">
                  <a:solidFill>
                    <a:schemeClr val="lt1"/>
                  </a:solidFill>
                  <a:latin typeface="Arial"/>
                  <a:ea typeface="Arial"/>
                  <a:cs typeface="Arial"/>
                  <a:sym typeface="Arial"/>
                </a:rPr>
                <a:t>: </a:t>
              </a:r>
              <a:r>
                <a:rPr lang="pl-PL" sz="1900">
                  <a:solidFill>
                    <a:schemeClr val="lt1"/>
                  </a:solidFill>
                </a:rPr>
                <a:t>L’autovalutazione degli studenti coinvolge gli studenti che descrivono e valutano i processi e i prodotti del loro apprendimento. Gli studenti valutano il lavoro che hanno prodotto e riflettono su processi, azioni e attività</a:t>
              </a:r>
              <a:endParaRPr b="0" i="0" sz="1900" u="none" cap="none" strike="noStrike">
                <a:solidFill>
                  <a:schemeClr val="lt1"/>
                </a:solidFill>
                <a:latin typeface="Arial"/>
                <a:ea typeface="Arial"/>
                <a:cs typeface="Arial"/>
                <a:sym typeface="Arial"/>
              </a:endParaRPr>
            </a:p>
          </p:txBody>
        </p:sp>
        <p:sp>
          <p:nvSpPr>
            <p:cNvPr id="111" name="Google Shape;111;p6"/>
            <p:cNvSpPr/>
            <p:nvPr/>
          </p:nvSpPr>
          <p:spPr>
            <a:xfrm>
              <a:off x="0" y="1357965"/>
              <a:ext cx="10832184" cy="1281698"/>
            </a:xfrm>
            <a:prstGeom prst="roundRect">
              <a:avLst>
                <a:gd fmla="val 16667" name="adj"/>
              </a:avLst>
            </a:prstGeom>
            <a:solidFill>
              <a:srgbClr val="0767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6"/>
            <p:cNvSpPr txBox="1"/>
            <p:nvPr/>
          </p:nvSpPr>
          <p:spPr>
            <a:xfrm>
              <a:off x="62567" y="1420532"/>
              <a:ext cx="10707050" cy="115656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1" lang="pl-PL" sz="2400">
                  <a:solidFill>
                    <a:schemeClr val="lt1"/>
                  </a:solidFill>
                </a:rPr>
                <a:t>Protocollo</a:t>
              </a:r>
              <a:r>
                <a:rPr b="0" i="0" lang="pl-PL" sz="1900" u="none" cap="none" strike="noStrike">
                  <a:solidFill>
                    <a:schemeClr val="lt1"/>
                  </a:solidFill>
                  <a:latin typeface="Arial"/>
                  <a:ea typeface="Arial"/>
                  <a:cs typeface="Arial"/>
                  <a:sym typeface="Arial"/>
                </a:rPr>
                <a:t>: </a:t>
              </a:r>
              <a:r>
                <a:rPr lang="pl-PL" sz="1900">
                  <a:solidFill>
                    <a:schemeClr val="lt1"/>
                  </a:solidFill>
                </a:rPr>
                <a:t>Il protocollo è un tipo di strumento di guida alla misurazione del risultato utilizzato per valutare componenti specifici e aspettative di apprendimento, sia che si tratti di un singolo compito o di un modulo</a:t>
              </a:r>
              <a:endParaRPr sz="1900">
                <a:solidFill>
                  <a:schemeClr val="lt1"/>
                </a:solidFill>
              </a:endParaRPr>
            </a:p>
            <a:p>
              <a:pPr indent="0" lvl="0" marL="0" marR="0" rtl="0" algn="l">
                <a:lnSpc>
                  <a:spcPct val="90000"/>
                </a:lnSpc>
                <a:spcBef>
                  <a:spcPts val="0"/>
                </a:spcBef>
                <a:spcAft>
                  <a:spcPts val="0"/>
                </a:spcAft>
                <a:buClr>
                  <a:srgbClr val="000000"/>
                </a:buClr>
                <a:buSzPts val="1900"/>
                <a:buFont typeface="Arial"/>
                <a:buNone/>
              </a:pPr>
              <a:r>
                <a:rPr b="0" i="0" lang="pl-PL" sz="1900" u="none" cap="none" strike="noStrike">
                  <a:solidFill>
                    <a:schemeClr val="lt1"/>
                  </a:solidFill>
                  <a:latin typeface="Arial"/>
                  <a:ea typeface="Arial"/>
                  <a:cs typeface="Arial"/>
                  <a:sym typeface="Arial"/>
                </a:rPr>
                <a:t>  </a:t>
              </a:r>
              <a:endParaRPr b="0" i="0" sz="1900" u="none" cap="none" strike="noStrike">
                <a:solidFill>
                  <a:schemeClr val="lt1"/>
                </a:solidFill>
                <a:latin typeface="Arial"/>
                <a:ea typeface="Arial"/>
                <a:cs typeface="Arial"/>
                <a:sym typeface="Arial"/>
              </a:endParaRPr>
            </a:p>
          </p:txBody>
        </p:sp>
        <p:sp>
          <p:nvSpPr>
            <p:cNvPr id="113" name="Google Shape;113;p6"/>
            <p:cNvSpPr/>
            <p:nvPr/>
          </p:nvSpPr>
          <p:spPr>
            <a:xfrm>
              <a:off x="0" y="2694384"/>
              <a:ext cx="10832184" cy="1281698"/>
            </a:xfrm>
            <a:prstGeom prst="roundRect">
              <a:avLst>
                <a:gd fmla="val 16667" name="adj"/>
              </a:avLst>
            </a:prstGeom>
            <a:solidFill>
              <a:srgbClr val="AFDF9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
            <p:cNvSpPr txBox="1"/>
            <p:nvPr/>
          </p:nvSpPr>
          <p:spPr>
            <a:xfrm>
              <a:off x="62567" y="2756951"/>
              <a:ext cx="10707050" cy="1156564"/>
            </a:xfrm>
            <a:prstGeom prst="rect">
              <a:avLst/>
            </a:prstGeom>
            <a:noFill/>
            <a:ln>
              <a:noFill/>
            </a:ln>
          </p:spPr>
          <p:txBody>
            <a:bodyPr anchorCtr="0" anchor="ctr" bIns="72375" lIns="72375" spcFirstLastPara="1" rIns="72375" wrap="square" tIns="72375">
              <a:noAutofit/>
            </a:bodyPr>
            <a:lstStyle/>
            <a:p>
              <a:pPr indent="0" lvl="0" marL="0" marR="0" rtl="0" algn="l">
                <a:lnSpc>
                  <a:spcPct val="90000"/>
                </a:lnSpc>
                <a:spcBef>
                  <a:spcPts val="0"/>
                </a:spcBef>
                <a:spcAft>
                  <a:spcPts val="0"/>
                </a:spcAft>
                <a:buClr>
                  <a:srgbClr val="000000"/>
                </a:buClr>
                <a:buSzPts val="1900"/>
                <a:buFont typeface="Arial"/>
                <a:buNone/>
              </a:pPr>
              <a:r>
                <a:rPr b="1" lang="pl-PL" sz="2400">
                  <a:solidFill>
                    <a:schemeClr val="lt1"/>
                  </a:solidFill>
                </a:rPr>
                <a:t>Valutazione delle competenze</a:t>
              </a:r>
              <a:r>
                <a:rPr b="0" i="0" lang="pl-PL" sz="2200" u="none" cap="none" strike="noStrike">
                  <a:solidFill>
                    <a:schemeClr val="lt1"/>
                  </a:solidFill>
                  <a:latin typeface="Arial"/>
                  <a:ea typeface="Arial"/>
                  <a:cs typeface="Arial"/>
                  <a:sym typeface="Arial"/>
                </a:rPr>
                <a:t>:</a:t>
              </a:r>
              <a:r>
                <a:rPr b="0" i="0" lang="pl-PL" sz="1900" u="none" cap="none" strike="noStrike">
                  <a:solidFill>
                    <a:schemeClr val="lt1"/>
                  </a:solidFill>
                  <a:latin typeface="Arial"/>
                  <a:ea typeface="Arial"/>
                  <a:cs typeface="Arial"/>
                  <a:sym typeface="Arial"/>
                </a:rPr>
                <a:t> </a:t>
              </a:r>
              <a:r>
                <a:rPr lang="pl-PL" sz="1900">
                  <a:solidFill>
                    <a:schemeClr val="lt1"/>
                  </a:solidFill>
                </a:rPr>
                <a:t>La valutazione basata sulle competenze, spesso definita CBA, è un approccio utilizzato per misurare le competenze, le conoscenze e le abilità degli individui relative a uno specifico ruolo o obiettivo di apprendimento. Questo tipo di valutazione si concentra sulle prestazioni effettive di un individuo piuttosto che sulla mera conoscenza teorica</a:t>
              </a:r>
              <a:r>
                <a:rPr b="0" i="0" lang="pl-PL" sz="1900" u="none" cap="none" strike="noStrike">
                  <a:solidFill>
                    <a:schemeClr val="lt1"/>
                  </a:solidFill>
                  <a:latin typeface="Arial"/>
                  <a:ea typeface="Arial"/>
                  <a:cs typeface="Arial"/>
                  <a:sym typeface="Arial"/>
                </a:rPr>
                <a:t>.  </a:t>
              </a:r>
              <a:endParaRPr b="0" i="0" sz="19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831850" y="697735"/>
            <a:ext cx="10515600" cy="28916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l-PL" cap="small"/>
              <a:t>Materiali didattici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Niebieski">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2021-03-17T15:35:01Z</dcterms:created>
  <dc:creator>Danuta Szpilko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