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</p:sldIdLst>
  <p:sldSz cx="12192000" cy="6858000"/>
  <p:notesSz cx="6858000" cy="9144000"/>
  <p:embeddedFontLst>
    <p:embeddedFont>
      <p:font typeface="Calibri" panose="020F0502020204030204" pitchFamily="34" charset="0"/>
      <p:regular r:id="rId45"/>
      <p:bold r:id="rId46"/>
      <p:italic r:id="rId47"/>
      <p:boldItalic r:id="rId48"/>
    </p:embeddedFont>
    <p:embeddedFont>
      <p:font typeface="Century Schoolbook" panose="02040604050505020304" pitchFamily="18" charset="0"/>
      <p:regular r:id="rId49"/>
      <p:bold r:id="rId50"/>
      <p:italic r:id="rId51"/>
      <p:boldItalic r:id="rId5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53" roundtripDataSignature="AMtx7mjwfjB8pDpXx+94DTpJjSVsCtfs0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Styl pośredni 2 — Ak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756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" name="Google Shape;5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" name="Google Shape;12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" name="Google Shape;12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5" name="Google Shape;135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47" name="Google Shape;147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54" name="Google Shape;154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65" name="Google Shape;16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0" name="Google Shape;19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02" name="Google Shape;20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1" name="Google Shape;6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11" name="Google Shape;2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26" name="Google Shape;226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1" name="Google Shape;241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47" name="Google Shape;247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56" name="Google Shape;256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63" name="Google Shape;263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0" name="Google Shape;270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76" name="Google Shape;276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2" name="Google Shape;302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7" name="Google Shape;6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09" name="Google Shape;309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24" name="Google Shape;324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43" name="Google Shape;343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0" name="Google Shape;350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59" name="Google Shape;359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67" name="Google Shape;3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2" name="Google Shape;37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78" name="Google Shape;378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84" name="Google Shape;3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0" name="Google Shape;39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2" name="Google Shape;7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397" name="Google Shape;39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4" name="Google Shape;404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09" name="Google Shape;40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9" name="Google Shape;7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7" name="Google Shape;87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" name="Google Shape;10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3" name="Google Shape;13;p18"/>
          <p:cNvSpPr txBox="1">
            <a:spLocks noGrp="1"/>
          </p:cNvSpPr>
          <p:nvPr>
            <p:ph type="sldNum" idx="12"/>
          </p:nvPr>
        </p:nvSpPr>
        <p:spPr>
          <a:xfrm>
            <a:off x="9296400" y="633047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sp>
        <p:nvSpPr>
          <p:cNvPr id="14" name="Google Shape;14;p18"/>
          <p:cNvSpPr txBox="1">
            <a:spLocks noGrp="1"/>
          </p:cNvSpPr>
          <p:nvPr>
            <p:ph type="title"/>
          </p:nvPr>
        </p:nvSpPr>
        <p:spPr>
          <a:xfrm>
            <a:off x="831850" y="836224"/>
            <a:ext cx="10515600" cy="118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 rot="5400000">
            <a:off x="7233501" y="2056664"/>
            <a:ext cx="561169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body" idx="1"/>
          </p:nvPr>
        </p:nvSpPr>
        <p:spPr>
          <a:xfrm rot="5400000">
            <a:off x="1899501" y="-496036"/>
            <a:ext cx="561169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sldNum" idx="12"/>
          </p:nvPr>
        </p:nvSpPr>
        <p:spPr>
          <a:xfrm>
            <a:off x="9352472" y="63447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0"/>
          <p:cNvSpPr txBox="1">
            <a:spLocks noGrp="1"/>
          </p:cNvSpPr>
          <p:nvPr>
            <p:ph type="title"/>
          </p:nvPr>
        </p:nvSpPr>
        <p:spPr>
          <a:xfrm>
            <a:off x="838200" y="523701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0"/>
          <p:cNvSpPr txBox="1">
            <a:spLocks noGrp="1"/>
          </p:cNvSpPr>
          <p:nvPr>
            <p:ph type="sldNum" idx="12"/>
          </p:nvPr>
        </p:nvSpPr>
        <p:spPr>
          <a:xfrm>
            <a:off x="9352472" y="63447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9"/>
          <p:cNvSpPr txBox="1">
            <a:spLocks noGrp="1"/>
          </p:cNvSpPr>
          <p:nvPr>
            <p:ph type="title"/>
          </p:nvPr>
        </p:nvSpPr>
        <p:spPr>
          <a:xfrm>
            <a:off x="831850" y="1670858"/>
            <a:ext cx="10515600" cy="289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9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19"/>
          <p:cNvSpPr txBox="1">
            <a:spLocks noGrp="1"/>
          </p:cNvSpPr>
          <p:nvPr>
            <p:ph type="sldNum" idx="12"/>
          </p:nvPr>
        </p:nvSpPr>
        <p:spPr>
          <a:xfrm>
            <a:off x="9352472" y="63447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6"/>
          <p:cNvSpPr txBox="1">
            <a:spLocks noGrp="1"/>
          </p:cNvSpPr>
          <p:nvPr>
            <p:ph type="title"/>
          </p:nvPr>
        </p:nvSpPr>
        <p:spPr>
          <a:xfrm>
            <a:off x="839788" y="540326"/>
            <a:ext cx="3932237" cy="15170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26" name="Google Shape;26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7" name="Google Shape;27;p26"/>
          <p:cNvSpPr txBox="1">
            <a:spLocks noGrp="1"/>
          </p:cNvSpPr>
          <p:nvPr>
            <p:ph type="sldNum" idx="12"/>
          </p:nvPr>
        </p:nvSpPr>
        <p:spPr>
          <a:xfrm>
            <a:off x="9352472" y="63447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23"/>
          <p:cNvSpPr txBox="1">
            <a:spLocks noGrp="1"/>
          </p:cNvSpPr>
          <p:nvPr>
            <p:ph type="title"/>
          </p:nvPr>
        </p:nvSpPr>
        <p:spPr>
          <a:xfrm>
            <a:off x="838200" y="53137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sldNum" idx="12"/>
          </p:nvPr>
        </p:nvSpPr>
        <p:spPr>
          <a:xfrm>
            <a:off x="9352472" y="63447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2"/>
          <p:cNvSpPr txBox="1">
            <a:spLocks noGrp="1"/>
          </p:cNvSpPr>
          <p:nvPr>
            <p:ph type="title"/>
          </p:nvPr>
        </p:nvSpPr>
        <p:spPr>
          <a:xfrm>
            <a:off x="839788" y="556953"/>
            <a:ext cx="10515600" cy="11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2"/>
          <p:cNvSpPr txBox="1">
            <a:spLocks noGrp="1"/>
          </p:cNvSpPr>
          <p:nvPr>
            <p:ph type="sldNum" idx="12"/>
          </p:nvPr>
        </p:nvSpPr>
        <p:spPr>
          <a:xfrm>
            <a:off x="9352472" y="63447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4"/>
          <p:cNvSpPr txBox="1">
            <a:spLocks noGrp="1"/>
          </p:cNvSpPr>
          <p:nvPr>
            <p:ph type="sldNum" idx="12"/>
          </p:nvPr>
        </p:nvSpPr>
        <p:spPr>
          <a:xfrm>
            <a:off x="9352472" y="63447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sldNum" idx="12"/>
          </p:nvPr>
        </p:nvSpPr>
        <p:spPr>
          <a:xfrm>
            <a:off x="9352472" y="63447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7"/>
          <p:cNvSpPr txBox="1">
            <a:spLocks noGrp="1"/>
          </p:cNvSpPr>
          <p:nvPr>
            <p:ph type="title"/>
          </p:nvPr>
        </p:nvSpPr>
        <p:spPr>
          <a:xfrm>
            <a:off x="838200" y="556953"/>
            <a:ext cx="10515600" cy="11789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body" idx="1"/>
          </p:nvPr>
        </p:nvSpPr>
        <p:spPr>
          <a:xfrm rot="5400000">
            <a:off x="4097185" y="-1433360"/>
            <a:ext cx="399763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9352472" y="63447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7"/>
          <p:cNvSpPr txBox="1">
            <a:spLocks noGrp="1"/>
          </p:cNvSpPr>
          <p:nvPr>
            <p:ph type="title"/>
          </p:nvPr>
        </p:nvSpPr>
        <p:spPr>
          <a:xfrm>
            <a:off x="831850" y="836224"/>
            <a:ext cx="10515600" cy="118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7"/>
          <p:cNvSpPr txBox="1">
            <a:spLocks noGrp="1"/>
          </p:cNvSpPr>
          <p:nvPr>
            <p:ph type="body" idx="1"/>
          </p:nvPr>
        </p:nvSpPr>
        <p:spPr>
          <a:xfrm>
            <a:off x="838200" y="2123398"/>
            <a:ext cx="10515600" cy="3792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7"/>
          <p:cNvSpPr txBox="1">
            <a:spLocks noGrp="1"/>
          </p:cNvSpPr>
          <p:nvPr>
            <p:ph type="sldNum" idx="12"/>
          </p:nvPr>
        </p:nvSpPr>
        <p:spPr>
          <a:xfrm>
            <a:off x="9352472" y="634479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pic>
        <p:nvPicPr>
          <p:cNvPr id="9" name="Google Shape;9;p1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6350" y="6064250"/>
            <a:ext cx="12192000" cy="793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7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-6350" y="-64293"/>
            <a:ext cx="12192000" cy="79375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GDUXvYfc0rse0nTQ_zdGiYEYVU3N39FxDYXft48e7h0/edit?gid=0#gid=0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87/eed9bb04-en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"/>
          <p:cNvSpPr txBox="1"/>
          <p:nvPr/>
        </p:nvSpPr>
        <p:spPr>
          <a:xfrm>
            <a:off x="8689633" y="4362927"/>
            <a:ext cx="3385826" cy="12933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l-PL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l-PL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Evie</a:t>
            </a:r>
            <a:r>
              <a:rPr lang="pl-PL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Kouroumichaki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l-PL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Instytucja: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pl-PL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Stimmuli</a:t>
            </a:r>
            <a:r>
              <a:rPr lang="pl-PL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for </a:t>
            </a:r>
            <a:r>
              <a:rPr lang="pl-PL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Social</a:t>
            </a:r>
            <a:r>
              <a:rPr lang="pl-PL" sz="20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pl-PL" sz="20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Change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endParaRPr sz="20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" name="Google Shape;58;p1"/>
          <p:cNvSpPr txBox="1">
            <a:spLocks noGrp="1"/>
          </p:cNvSpPr>
          <p:nvPr>
            <p:ph type="ctrTitle" idx="4294967295"/>
          </p:nvPr>
        </p:nvSpPr>
        <p:spPr>
          <a:xfrm>
            <a:off x="1610305" y="1041400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>
              <a:buSzPts val="6000"/>
            </a:pPr>
            <a:r>
              <a:rPr lang="pl-PL" b="1" cap="small" dirty="0"/>
              <a:t>Moduł 4. Walidacja i ocena</a:t>
            </a:r>
            <a:endParaRPr sz="4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32"/>
          <p:cNvSpPr txBox="1">
            <a:spLocks noGrp="1"/>
          </p:cNvSpPr>
          <p:nvPr>
            <p:ph type="title"/>
          </p:nvPr>
        </p:nvSpPr>
        <p:spPr>
          <a:xfrm>
            <a:off x="671209" y="1670858"/>
            <a:ext cx="10676241" cy="289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pl-PL" sz="5400" dirty="0"/>
              <a:t>Walidacja i ocena edukacyjna</a:t>
            </a:r>
            <a:endParaRPr sz="5400" dirty="0"/>
          </a:p>
        </p:txBody>
      </p:sp>
      <p:sp>
        <p:nvSpPr>
          <p:cNvPr id="125" name="Google Shape;125;p3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pl-PL" dirty="0"/>
              <a:t>Ocena procesu uczenia się i jego wyników 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33"/>
          <p:cNvSpPr txBox="1">
            <a:spLocks noGrp="1"/>
          </p:cNvSpPr>
          <p:nvPr>
            <p:ph type="title"/>
          </p:nvPr>
        </p:nvSpPr>
        <p:spPr>
          <a:xfrm>
            <a:off x="784853" y="1172183"/>
            <a:ext cx="4208867" cy="77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pl-PL" sz="4400" dirty="0"/>
              <a:t>Walidacja</a:t>
            </a:r>
            <a:endParaRPr sz="4400" dirty="0"/>
          </a:p>
        </p:txBody>
      </p:sp>
      <p:pic>
        <p:nvPicPr>
          <p:cNvPr id="131" name="Google Shape;131;p33" descr="A hand holding a pen and shading circles on a sheet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3049" r="13047"/>
          <a:stretch/>
        </p:blipFill>
        <p:spPr>
          <a:xfrm>
            <a:off x="5745804" y="1172183"/>
            <a:ext cx="5661343" cy="4513634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>
            <a:outerShdw blurRad="50800" dist="38100" dir="8100000" algn="tr" rotWithShape="0">
              <a:srgbClr val="000000">
                <a:alpha val="40000"/>
              </a:srgbClr>
            </a:outerShdw>
          </a:effectLst>
        </p:spPr>
      </p:pic>
      <p:sp>
        <p:nvSpPr>
          <p:cNvPr id="132" name="Google Shape;132;p33"/>
          <p:cNvSpPr txBox="1">
            <a:spLocks noGrp="1"/>
          </p:cNvSpPr>
          <p:nvPr>
            <p:ph type="body" idx="1"/>
          </p:nvPr>
        </p:nvSpPr>
        <p:spPr>
          <a:xfrm>
            <a:off x="573933" y="2110902"/>
            <a:ext cx="4419788" cy="3448455"/>
          </a:xfrm>
          <a:prstGeom prst="rect">
            <a:avLst/>
          </a:prstGeom>
          <a:solidFill>
            <a:srgbClr val="E4F4DE"/>
          </a:solidFill>
          <a:ln>
            <a:noFill/>
          </a:ln>
          <a:effectLst>
            <a:outerShdw blurRad="149987" dist="250190" dir="8460000" algn="ctr">
              <a:srgbClr val="000000">
                <a:alpha val="27450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endParaRPr lang="pl-PL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pl-PL" b="1" dirty="0"/>
              <a:t>DLACZEGO </a:t>
            </a:r>
          </a:p>
          <a:p>
            <a:pPr lvl="0"/>
            <a:r>
              <a:rPr lang="pl-PL" dirty="0"/>
              <a:t>Metody walidacji stosowane przez nauczyciela dostarczają informacji przede wszystkim jemu samemu i uczniom, a następnie administratorom, kolegom i rodzicom na temat sposobów rozumienia i mierzenia procesu uczenia się. </a:t>
            </a:r>
          </a:p>
          <a:p>
            <a:r>
              <a:rPr lang="pl-PL" b="1" dirty="0"/>
              <a:t>JAK</a:t>
            </a:r>
          </a:p>
          <a:p>
            <a:r>
              <a:rPr lang="pl-PL" dirty="0"/>
              <a:t> Istnieje kilka opcji, które nauczyciele mogą wybrać, aby zrozumieć postępy uczniów w nauce. </a:t>
            </a:r>
          </a:p>
          <a:p>
            <a:r>
              <a:rPr lang="pl-PL" dirty="0"/>
              <a:t>Dwie najistotniejsze metody to </a:t>
            </a:r>
            <a:r>
              <a:rPr lang="pl-PL" b="1" dirty="0"/>
              <a:t>ocena kształtująca i podsumowująca</a:t>
            </a:r>
            <a:r>
              <a:rPr lang="pl-PL" dirty="0"/>
              <a:t>.</a:t>
            </a:r>
            <a:endParaRPr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34"/>
          <p:cNvSpPr txBox="1">
            <a:spLocks noGrp="1"/>
          </p:cNvSpPr>
          <p:nvPr>
            <p:ph type="title"/>
          </p:nvPr>
        </p:nvSpPr>
        <p:spPr>
          <a:xfrm>
            <a:off x="831850" y="836224"/>
            <a:ext cx="10515600" cy="118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 dirty="0"/>
              <a:t>Znaczenie oceny</a:t>
            </a:r>
            <a:endParaRPr dirty="0"/>
          </a:p>
        </p:txBody>
      </p:sp>
      <p:grpSp>
        <p:nvGrpSpPr>
          <p:cNvPr id="138" name="Google Shape;138;p34"/>
          <p:cNvGrpSpPr/>
          <p:nvPr/>
        </p:nvGrpSpPr>
        <p:grpSpPr>
          <a:xfrm>
            <a:off x="1202602" y="2145744"/>
            <a:ext cx="9786796" cy="3520552"/>
            <a:chOff x="0" y="622"/>
            <a:chExt cx="9786796" cy="3520552"/>
          </a:xfrm>
        </p:grpSpPr>
        <p:sp>
          <p:nvSpPr>
            <p:cNvPr id="139" name="Google Shape;139;p34"/>
            <p:cNvSpPr/>
            <p:nvPr/>
          </p:nvSpPr>
          <p:spPr>
            <a:xfrm>
              <a:off x="0" y="2651043"/>
              <a:ext cx="9786796" cy="870131"/>
            </a:xfrm>
            <a:prstGeom prst="rect">
              <a:avLst/>
            </a:prstGeom>
            <a:solidFill>
              <a:srgbClr val="AFDF9F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34"/>
            <p:cNvSpPr txBox="1"/>
            <p:nvPr/>
          </p:nvSpPr>
          <p:spPr>
            <a:xfrm>
              <a:off x="0" y="2651043"/>
              <a:ext cx="9786796" cy="8701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800"/>
              </a:pPr>
              <a:r>
                <a:rPr lang="pl-PL" sz="1800" dirty="0"/>
                <a:t>Ocena studenta ma na celu zidentyfikowanie jego aktualnego poziomu nauki, czynników wpływających na jego postępy, a także potencjału i umiejętności, które mogą zostać specjalnie rozwinięte.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34"/>
            <p:cNvSpPr/>
            <p:nvPr/>
          </p:nvSpPr>
          <p:spPr>
            <a:xfrm rot="10800000">
              <a:off x="0" y="1325832"/>
              <a:ext cx="9786796" cy="133826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527F62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34"/>
            <p:cNvSpPr txBox="1"/>
            <p:nvPr/>
          </p:nvSpPr>
          <p:spPr>
            <a:xfrm>
              <a:off x="0" y="1325832"/>
              <a:ext cx="9786796" cy="869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800"/>
              </a:pPr>
              <a:r>
                <a:rPr lang="pl-PL" sz="1800" dirty="0">
                  <a:solidFill>
                    <a:schemeClr val="lt1"/>
                  </a:solidFill>
                </a:rPr>
                <a:t>Postęp w nauczaniu wymaga oceny zarówno uczniów, jak i nauczycieli. 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34"/>
            <p:cNvSpPr/>
            <p:nvPr/>
          </p:nvSpPr>
          <p:spPr>
            <a:xfrm rot="10800000">
              <a:off x="0" y="622"/>
              <a:ext cx="9786796" cy="1338262"/>
            </a:xfrm>
            <a:prstGeom prst="upArrowCallout">
              <a:avLst>
                <a:gd name="adj1" fmla="val 25000"/>
                <a:gd name="adj2" fmla="val 25000"/>
                <a:gd name="adj3" fmla="val 25000"/>
                <a:gd name="adj4" fmla="val 64977"/>
              </a:avLst>
            </a:prstGeom>
            <a:solidFill>
              <a:srgbClr val="07674D"/>
            </a:solidFill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0000" dir="5400000" rotWithShape="0">
                <a:srgbClr val="000000">
                  <a:alpha val="37254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34"/>
            <p:cNvSpPr txBox="1"/>
            <p:nvPr/>
          </p:nvSpPr>
          <p:spPr>
            <a:xfrm>
              <a:off x="0" y="622"/>
              <a:ext cx="9786796" cy="86956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8000" tIns="128000" rIns="128000" bIns="128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800"/>
              </a:pPr>
              <a:r>
                <a:rPr lang="pl-PL" sz="1800" dirty="0">
                  <a:solidFill>
                    <a:schemeClr val="lt1"/>
                  </a:solidFill>
                </a:rPr>
                <a:t>Najcenniejszym celem oceny w edukacji jest postęp w nauczaniu. </a:t>
              </a:r>
              <a:endParaRPr sz="18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5"/>
          <p:cNvSpPr txBox="1">
            <a:spLocks noGrp="1"/>
          </p:cNvSpPr>
          <p:nvPr>
            <p:ph type="title"/>
          </p:nvPr>
        </p:nvSpPr>
        <p:spPr>
          <a:xfrm>
            <a:off x="791109" y="1255481"/>
            <a:ext cx="3323691" cy="118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5454"/>
              <a:buNone/>
            </a:pPr>
            <a:r>
              <a:rPr lang="pl-PL" dirty="0"/>
              <a:t>Proces oceny</a:t>
            </a:r>
            <a:endParaRPr dirty="0"/>
          </a:p>
        </p:txBody>
      </p:sp>
      <p:pic>
        <p:nvPicPr>
          <p:cNvPr id="150" name="Google Shape;150;p35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27548" y="807312"/>
            <a:ext cx="3694806" cy="522603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E1B3FC5-A420-4DB4-9288-C937D6CD63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1109" y="298160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altLang="pl-PL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Schematyczne przedstawienie procesu oceny.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altLang="pl-PL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36"/>
          <p:cNvSpPr/>
          <p:nvPr/>
        </p:nvSpPr>
        <p:spPr>
          <a:xfrm>
            <a:off x="4239636" y="2005131"/>
            <a:ext cx="3589507" cy="34738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527F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36"/>
          <p:cNvSpPr/>
          <p:nvPr/>
        </p:nvSpPr>
        <p:spPr>
          <a:xfrm>
            <a:off x="476655" y="2022311"/>
            <a:ext cx="3589507" cy="34738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527F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36"/>
          <p:cNvSpPr txBox="1"/>
          <p:nvPr/>
        </p:nvSpPr>
        <p:spPr>
          <a:xfrm>
            <a:off x="685799" y="2389613"/>
            <a:ext cx="3171217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Istnieje wiele rodzajów oceny edukacyjnej, z których najbardziej powszechne oparte są na </a:t>
            </a:r>
            <a:r>
              <a:rPr lang="pl-PL" sz="1800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procesie uczenia się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285750" lvl="0" indent="-285750" algn="ctr">
              <a:buSzPts val="1800"/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Ocena wstępna</a:t>
            </a:r>
          </a:p>
          <a:p>
            <a:pPr marL="285750" lvl="0" indent="-285750" algn="ctr">
              <a:buSzPts val="1800"/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rgbClr val="0B9B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Ocena kształtująca</a:t>
            </a:r>
          </a:p>
          <a:p>
            <a:pPr marL="285750" lvl="0" indent="-285750" algn="ctr">
              <a:buSzPts val="1800"/>
              <a:buFont typeface="Arial" panose="020B0604020202020204" pitchFamily="34" charset="0"/>
              <a:buChar char="•"/>
            </a:pPr>
            <a:r>
              <a:rPr lang="pl-PL" sz="1800" b="1" dirty="0">
                <a:solidFill>
                  <a:srgbClr val="FFC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Ocena diagnostyczna</a:t>
            </a:r>
          </a:p>
          <a:p>
            <a:pPr marL="285750" lvl="0" indent="-285750" algn="ctr">
              <a:buSzPts val="1800"/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Ocena podsumowująca</a:t>
            </a:r>
            <a:endParaRPr sz="1800" b="0" i="0" u="none" strike="noStrike" cap="none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9" name="Google Shape;159;p36"/>
          <p:cNvSpPr txBox="1">
            <a:spLocks noGrp="1"/>
          </p:cNvSpPr>
          <p:nvPr>
            <p:ph type="title"/>
          </p:nvPr>
        </p:nvSpPr>
        <p:spPr>
          <a:xfrm>
            <a:off x="564204" y="696749"/>
            <a:ext cx="10818779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dirty="0"/>
              <a:t>Kategoryzacja oceny edukacyjnej</a:t>
            </a:r>
            <a:endParaRPr dirty="0"/>
          </a:p>
        </p:txBody>
      </p:sp>
      <p:sp>
        <p:nvSpPr>
          <p:cNvPr id="160" name="Google Shape;160;p36"/>
          <p:cNvSpPr txBox="1"/>
          <p:nvPr/>
        </p:nvSpPr>
        <p:spPr>
          <a:xfrm>
            <a:off x="4430948" y="2650475"/>
            <a:ext cx="3171217" cy="1754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Istnieje wiele rodzajów oceny edukacyjnej, z których najbardziej powszechne oparte są na </a:t>
            </a:r>
            <a:r>
              <a:rPr lang="pl-PL" sz="1800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ocenianej grupie 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to:</a:t>
            </a:r>
          </a:p>
          <a:p>
            <a:pPr marL="285750" lvl="0" indent="-285750" algn="ctr">
              <a:buSzPts val="1800"/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Ocena nauczycieli</a:t>
            </a:r>
          </a:p>
          <a:p>
            <a:pPr marL="285750" lvl="0" indent="-285750" algn="ctr">
              <a:buSzPts val="1800"/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Ocena uczniów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1" name="Google Shape;161;p36"/>
          <p:cNvSpPr/>
          <p:nvPr/>
        </p:nvSpPr>
        <p:spPr>
          <a:xfrm>
            <a:off x="8038289" y="2006174"/>
            <a:ext cx="3589507" cy="347381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rgbClr val="527F6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p36"/>
          <p:cNvSpPr txBox="1"/>
          <p:nvPr/>
        </p:nvSpPr>
        <p:spPr>
          <a:xfrm>
            <a:off x="8211766" y="2680891"/>
            <a:ext cx="3171217" cy="1969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SzPts val="1800"/>
            </a:pP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Istnieje wiele rodzajów oceny edukacyjnej, z których najbardziej powszechne oparte są na </a:t>
            </a:r>
            <a:r>
              <a:rPr lang="pl-PL" sz="1800" b="1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efektach uczenia się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</a:p>
          <a:p>
            <a:pPr marL="285750" lvl="0" indent="-285750" algn="ctr">
              <a:buSzPts val="1800"/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Poziomy zdobytej wiedzy</a:t>
            </a:r>
          </a:p>
          <a:p>
            <a:pPr marL="285750" lvl="0" indent="-285750" algn="ctr">
              <a:buSzPts val="1800"/>
              <a:buFont typeface="Arial" panose="020B0604020202020204" pitchFamily="34" charset="0"/>
              <a:buChar char="•"/>
            </a:pP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Zdobyte </a:t>
            </a:r>
            <a:r>
              <a:rPr lang="pl-PL" sz="1800" dirty="0">
                <a:solidFill>
                  <a:srgbClr val="0B9B7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kompetencje</a:t>
            </a:r>
            <a:r>
              <a:rPr lang="pl-PL" sz="1800" dirty="0">
                <a:solidFill>
                  <a:srgbClr val="333333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0" i="0" u="none" strike="noStrike" cap="none" dirty="0">
              <a:solidFill>
                <a:srgbClr val="333333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7"/>
          <p:cNvSpPr txBox="1">
            <a:spLocks noGrp="1"/>
          </p:cNvSpPr>
          <p:nvPr>
            <p:ph type="title"/>
          </p:nvPr>
        </p:nvSpPr>
        <p:spPr>
          <a:xfrm>
            <a:off x="838200" y="751927"/>
            <a:ext cx="10515600" cy="11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sz="4000" dirty="0"/>
              <a:t>1/ Kategoryzacja na podstawie procesu </a:t>
            </a:r>
            <a:endParaRPr sz="4000" dirty="0"/>
          </a:p>
        </p:txBody>
      </p:sp>
      <p:sp>
        <p:nvSpPr>
          <p:cNvPr id="168" name="Google Shape;168;p37"/>
          <p:cNvSpPr txBox="1">
            <a:spLocks noGrp="1"/>
          </p:cNvSpPr>
          <p:nvPr>
            <p:ph type="body" idx="1"/>
          </p:nvPr>
        </p:nvSpPr>
        <p:spPr>
          <a:xfrm>
            <a:off x="382588" y="1837666"/>
            <a:ext cx="5157787" cy="510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lvl="0" algn="ctr">
              <a:buSzPct val="117646"/>
            </a:pPr>
            <a:r>
              <a:rPr lang="pl-PL" u="sng" dirty="0"/>
              <a:t>Ocena formatywna (kształtująca)</a:t>
            </a:r>
            <a:endParaRPr dirty="0"/>
          </a:p>
        </p:txBody>
      </p:sp>
      <p:sp>
        <p:nvSpPr>
          <p:cNvPr id="169" name="Google Shape;169;p37"/>
          <p:cNvSpPr txBox="1">
            <a:spLocks noGrp="1"/>
          </p:cNvSpPr>
          <p:nvPr>
            <p:ph type="body" idx="2"/>
          </p:nvPr>
        </p:nvSpPr>
        <p:spPr>
          <a:xfrm>
            <a:off x="498881" y="2348571"/>
            <a:ext cx="552092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sz="2200" dirty="0"/>
              <a:t>Jest oceną </a:t>
            </a:r>
            <a:r>
              <a:rPr lang="pl-PL" sz="2200" b="1" dirty="0">
                <a:solidFill>
                  <a:srgbClr val="0B9B74"/>
                </a:solidFill>
              </a:rPr>
              <a:t>uczenia się</a:t>
            </a:r>
            <a:r>
              <a:rPr lang="pl-PL" sz="2200" dirty="0"/>
              <a:t>.</a:t>
            </a:r>
          </a:p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sz="2200" dirty="0"/>
              <a:t>Pomaga nauczycielowi i uczniowi zrozumieć, </a:t>
            </a:r>
            <a:r>
              <a:rPr lang="pl-PL" sz="2200" b="1" dirty="0"/>
              <a:t>co już wiedzą i jak się uczą</a:t>
            </a:r>
            <a:r>
              <a:rPr lang="pl-PL" sz="2200" dirty="0"/>
              <a:t>. </a:t>
            </a:r>
          </a:p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sz="2200" dirty="0"/>
              <a:t>Ocenia postępy uczniów w klasie.</a:t>
            </a:r>
          </a:p>
          <a:p>
            <a:pPr marL="457200" lvl="0" indent="-3429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lang="pl-PL" sz="2200" dirty="0"/>
              <a:t>Może mieć następujący format: quizy, gry, projekty, prezentacje, dyskusje. </a:t>
            </a:r>
            <a:endParaRPr sz="2200" dirty="0"/>
          </a:p>
        </p:txBody>
      </p:sp>
      <p:sp>
        <p:nvSpPr>
          <p:cNvPr id="170" name="Google Shape;170;p37"/>
          <p:cNvSpPr txBox="1">
            <a:spLocks noGrp="1"/>
          </p:cNvSpPr>
          <p:nvPr>
            <p:ph type="body" idx="3"/>
          </p:nvPr>
        </p:nvSpPr>
        <p:spPr>
          <a:xfrm>
            <a:off x="6170612" y="1915487"/>
            <a:ext cx="5183188" cy="4330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85000" lnSpcReduction="20000"/>
          </a:bodyPr>
          <a:lstStyle/>
          <a:p>
            <a:pPr lvl="0" algn="ctr">
              <a:buSzPct val="117646"/>
            </a:pPr>
            <a:r>
              <a:rPr lang="pl-PL" u="sng" dirty="0"/>
              <a:t>Ocena podsumowująca </a:t>
            </a:r>
            <a:endParaRPr dirty="0"/>
          </a:p>
        </p:txBody>
      </p:sp>
      <p:sp>
        <p:nvSpPr>
          <p:cNvPr id="171" name="Google Shape;171;p37"/>
          <p:cNvSpPr txBox="1">
            <a:spLocks noGrp="1"/>
          </p:cNvSpPr>
          <p:nvPr>
            <p:ph type="body" idx="4"/>
          </p:nvPr>
        </p:nvSpPr>
        <p:spPr>
          <a:xfrm>
            <a:off x="6149975" y="2421485"/>
            <a:ext cx="5543144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just"/>
            <a:r>
              <a:rPr lang="pl-PL" sz="2200" dirty="0"/>
              <a:t>Jest oceną </a:t>
            </a:r>
            <a:r>
              <a:rPr lang="pl-PL" sz="2200" b="1" dirty="0">
                <a:solidFill>
                  <a:srgbClr val="0B9B74"/>
                </a:solidFill>
              </a:rPr>
              <a:t>procesu uczenia się</a:t>
            </a:r>
            <a:r>
              <a:rPr lang="pl-PL" sz="2200" dirty="0"/>
              <a:t>. </a:t>
            </a:r>
          </a:p>
          <a:p>
            <a:pPr lvl="0" algn="just"/>
            <a:r>
              <a:rPr lang="pl-PL" sz="2200" dirty="0"/>
              <a:t>Pomaga nauczycielowi i uczniowi zrozumieć, </a:t>
            </a:r>
            <a:r>
              <a:rPr lang="pl-PL" sz="2200" b="1" dirty="0"/>
              <a:t>czego się nauczyli</a:t>
            </a:r>
            <a:r>
              <a:rPr lang="pl-PL" sz="2200" dirty="0"/>
              <a:t>. </a:t>
            </a:r>
          </a:p>
          <a:p>
            <a:pPr lvl="0" algn="just"/>
            <a:r>
              <a:rPr lang="pl-PL" sz="2200" dirty="0"/>
              <a:t>Ocenia wyniki uczenia się ucznia na koniec programu.</a:t>
            </a:r>
          </a:p>
          <a:p>
            <a:pPr lvl="0" algn="just"/>
            <a:r>
              <a:rPr lang="pl-PL" sz="2200" dirty="0"/>
              <a:t>Może mieć następujący format: egzaminy końcowe, raporty, referaty, projekty na koniec zajęć, otwarte dyskusje. 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8"/>
          <p:cNvSpPr txBox="1">
            <a:spLocks noGrp="1"/>
          </p:cNvSpPr>
          <p:nvPr>
            <p:ph type="title"/>
          </p:nvPr>
        </p:nvSpPr>
        <p:spPr>
          <a:xfrm>
            <a:off x="838200" y="805579"/>
            <a:ext cx="10515600" cy="11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SzPct val="45454"/>
            </a:pPr>
            <a:r>
              <a:rPr lang="pl-PL" dirty="0"/>
              <a:t>2/ Kategoryzacja na podstawie grupy oceniającej </a:t>
            </a:r>
            <a:endParaRPr dirty="0"/>
          </a:p>
        </p:txBody>
      </p:sp>
      <p:sp>
        <p:nvSpPr>
          <p:cNvPr id="177" name="Google Shape;177;p38"/>
          <p:cNvSpPr txBox="1">
            <a:spLocks noGrp="1"/>
          </p:cNvSpPr>
          <p:nvPr>
            <p:ph type="body" idx="1"/>
          </p:nvPr>
        </p:nvSpPr>
        <p:spPr>
          <a:xfrm>
            <a:off x="533977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/>
            <a:r>
              <a:rPr lang="pl-PL" u="sng" dirty="0"/>
              <a:t>Ocena nauczycieli</a:t>
            </a:r>
            <a:endParaRPr u="sng" dirty="0"/>
          </a:p>
        </p:txBody>
      </p:sp>
      <p:sp>
        <p:nvSpPr>
          <p:cNvPr id="178" name="Google Shape;178;p38"/>
          <p:cNvSpPr txBox="1">
            <a:spLocks noGrp="1"/>
          </p:cNvSpPr>
          <p:nvPr>
            <p:ph type="body" idx="2"/>
          </p:nvPr>
        </p:nvSpPr>
        <p:spPr>
          <a:xfrm>
            <a:off x="533977" y="2471072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 algn="just">
              <a:buFont typeface="Courier New"/>
              <a:buChar char="o"/>
            </a:pPr>
            <a:r>
              <a:rPr lang="pl-PL" sz="2400" dirty="0"/>
              <a:t>Gdy grupą oceniającą proces uczenia się są nauczyciele. </a:t>
            </a:r>
          </a:p>
          <a:p>
            <a:pPr lvl="0" algn="just">
              <a:buFont typeface="Courier New"/>
              <a:buChar char="o"/>
            </a:pPr>
            <a:r>
              <a:rPr lang="pl-PL" sz="2400" dirty="0"/>
              <a:t>Ten rodzaj oceny jest głównie powiązany z bardziej tradycyjnymi stylami uczenia się. </a:t>
            </a:r>
            <a:endParaRPr dirty="0"/>
          </a:p>
        </p:txBody>
      </p:sp>
      <p:sp>
        <p:nvSpPr>
          <p:cNvPr id="179" name="Google Shape;179;p38"/>
          <p:cNvSpPr txBox="1">
            <a:spLocks noGrp="1"/>
          </p:cNvSpPr>
          <p:nvPr>
            <p:ph type="body" idx="3"/>
          </p:nvPr>
        </p:nvSpPr>
        <p:spPr>
          <a:xfrm>
            <a:off x="6474835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/>
            <a:r>
              <a:rPr lang="pl-PL" u="sng" dirty="0"/>
              <a:t>Ocena uczniów</a:t>
            </a:r>
            <a:endParaRPr u="sng" dirty="0"/>
          </a:p>
        </p:txBody>
      </p:sp>
      <p:sp>
        <p:nvSpPr>
          <p:cNvPr id="180" name="Google Shape;180;p38"/>
          <p:cNvSpPr txBox="1">
            <a:spLocks noGrp="1"/>
          </p:cNvSpPr>
          <p:nvPr>
            <p:ph type="body" idx="4"/>
          </p:nvPr>
        </p:nvSpPr>
        <p:spPr>
          <a:xfrm>
            <a:off x="6500237" y="2471072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lvl="0" algn="just">
              <a:buFont typeface="Courier New"/>
              <a:buChar char="o"/>
            </a:pPr>
            <a:r>
              <a:rPr lang="pl-PL" dirty="0"/>
              <a:t>Gdy grupą oceniającą proces uczenia się są sami uczniowie. </a:t>
            </a:r>
          </a:p>
          <a:p>
            <a:pPr lvl="0" algn="just">
              <a:buFont typeface="Courier New"/>
              <a:buChar char="o"/>
            </a:pPr>
            <a:r>
              <a:rPr lang="pl-PL" dirty="0"/>
              <a:t>Ten rodzaj oceny jest głównie powiązany z uczeniem się opartym na uczniach i metodologią uczenia się transformacyjnego. </a:t>
            </a:r>
          </a:p>
          <a:p>
            <a:pPr marL="114300" lvl="0" indent="0" algn="just">
              <a:buNone/>
            </a:pPr>
            <a:r>
              <a:rPr lang="pl-PL" b="1" u="sng" dirty="0"/>
              <a:t>Wskaźnikowy </a:t>
            </a:r>
          </a:p>
          <a:p>
            <a:pPr marL="114300" lvl="0" indent="0" algn="just">
              <a:buNone/>
            </a:pPr>
            <a:r>
              <a:rPr lang="pl-PL" dirty="0"/>
              <a:t>Samoocena // </a:t>
            </a:r>
            <a:r>
              <a:rPr lang="pl-PL" dirty="0" err="1"/>
              <a:t>Współocena</a:t>
            </a:r>
            <a:r>
              <a:rPr lang="pl-PL" dirty="0"/>
              <a:t> // Ocena grupowa </a:t>
            </a:r>
            <a:endParaRPr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9"/>
          <p:cNvSpPr txBox="1">
            <a:spLocks noGrp="1"/>
          </p:cNvSpPr>
          <p:nvPr>
            <p:ph type="title"/>
          </p:nvPr>
        </p:nvSpPr>
        <p:spPr>
          <a:xfrm>
            <a:off x="838200" y="757165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sz="4000" dirty="0"/>
              <a:t>Samoocena ucznia</a:t>
            </a:r>
            <a:endParaRPr sz="4000" dirty="0"/>
          </a:p>
        </p:txBody>
      </p:sp>
      <p:pic>
        <p:nvPicPr>
          <p:cNvPr id="186" name="Google Shape;186;p39" descr="A person holding a table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935822" y="-70253"/>
            <a:ext cx="4893012" cy="8698688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257800" cy="39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>
              <a:buNone/>
            </a:pPr>
            <a:r>
              <a:rPr lang="pl-PL" dirty="0">
                <a:solidFill>
                  <a:schemeClr val="tx1"/>
                </a:solidFill>
              </a:rPr>
              <a:t>Samoocena odnosi się głównie do metody oceny i procesu pedagogicznego, w którym uczący się 1</a:t>
            </a:r>
            <a:r>
              <a:rPr lang="pl-PL" dirty="0">
                <a:solidFill>
                  <a:srgbClr val="54A838"/>
                </a:solidFill>
              </a:rPr>
              <a:t>) aktywnie uczestniczy w procesie uczenia się,</a:t>
            </a:r>
            <a:r>
              <a:rPr lang="pl-PL" dirty="0">
                <a:solidFill>
                  <a:schemeClr val="tx1"/>
                </a:solidFill>
              </a:rPr>
              <a:t> </a:t>
            </a:r>
            <a:r>
              <a:rPr lang="pl-PL" dirty="0">
                <a:solidFill>
                  <a:schemeClr val="accent6"/>
                </a:solidFill>
              </a:rPr>
              <a:t>2) próbuje nadać sens </a:t>
            </a:r>
            <a:r>
              <a:rPr lang="pl-PL" dirty="0">
                <a:solidFill>
                  <a:schemeClr val="tx1"/>
                </a:solidFill>
              </a:rPr>
              <a:t>i </a:t>
            </a:r>
            <a:r>
              <a:rPr lang="pl-PL" dirty="0">
                <a:solidFill>
                  <a:srgbClr val="546321"/>
                </a:solidFill>
              </a:rPr>
              <a:t>3) ocenia wyniki swojego procesu uczenia się. </a:t>
            </a:r>
            <a:endParaRPr dirty="0">
              <a:solidFill>
                <a:srgbClr val="54632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40"/>
          <p:cNvSpPr txBox="1">
            <a:spLocks noGrp="1"/>
          </p:cNvSpPr>
          <p:nvPr>
            <p:ph type="title"/>
          </p:nvPr>
        </p:nvSpPr>
        <p:spPr>
          <a:xfrm>
            <a:off x="831850" y="836224"/>
            <a:ext cx="10515600" cy="118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dirty="0"/>
              <a:t>Ocena koleżeńska i </a:t>
            </a:r>
            <a:r>
              <a:rPr lang="pl-PL" dirty="0" err="1"/>
              <a:t>współocena</a:t>
            </a:r>
            <a:r>
              <a:rPr lang="pl-PL" dirty="0"/>
              <a:t> </a:t>
            </a:r>
            <a:endParaRPr dirty="0"/>
          </a:p>
        </p:txBody>
      </p:sp>
      <p:grpSp>
        <p:nvGrpSpPr>
          <p:cNvPr id="193" name="Google Shape;193;p40"/>
          <p:cNvGrpSpPr/>
          <p:nvPr/>
        </p:nvGrpSpPr>
        <p:grpSpPr>
          <a:xfrm>
            <a:off x="623039" y="1954133"/>
            <a:ext cx="10724410" cy="3862209"/>
            <a:chOff x="-208811" y="-252998"/>
            <a:chExt cx="10724410" cy="3862209"/>
          </a:xfrm>
        </p:grpSpPr>
        <p:sp>
          <p:nvSpPr>
            <p:cNvPr id="194" name="Google Shape;194;p40"/>
            <p:cNvSpPr/>
            <p:nvPr/>
          </p:nvSpPr>
          <p:spPr>
            <a:xfrm>
              <a:off x="-208811" y="-252998"/>
              <a:ext cx="4505585" cy="2861046"/>
            </a:xfrm>
            <a:prstGeom prst="roundRect">
              <a:avLst>
                <a:gd name="adj" fmla="val 10000"/>
              </a:avLst>
            </a:prstGeom>
            <a:solidFill>
              <a:srgbClr val="0767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40"/>
            <p:cNvSpPr/>
            <p:nvPr/>
          </p:nvSpPr>
          <p:spPr>
            <a:xfrm>
              <a:off x="291808" y="222590"/>
              <a:ext cx="4505585" cy="286104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3870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40"/>
            <p:cNvSpPr txBox="1"/>
            <p:nvPr/>
          </p:nvSpPr>
          <p:spPr>
            <a:xfrm>
              <a:off x="375605" y="306387"/>
              <a:ext cx="4337991" cy="2693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100"/>
              </a:pPr>
              <a:r>
                <a:rPr lang="pl-PL" sz="2100" dirty="0">
                  <a:solidFill>
                    <a:srgbClr val="0B9B74"/>
                  </a:solidFill>
                </a:rPr>
                <a:t>Ocena koleżeńska </a:t>
              </a:r>
              <a:r>
                <a:rPr lang="pl-PL" sz="2100" dirty="0">
                  <a:solidFill>
                    <a:schemeClr val="tx1"/>
                  </a:solidFill>
                </a:rPr>
                <a:t>odnosi się do metody oceny, w której grupa osób (co najmniej 2) ocenia się nawzajem. Ocena koleżeńska pomaga uczniom być odpowiedzialnymi i uzyskać wgląd w kryteria określające postępy w nauce. </a:t>
              </a:r>
              <a:endParaRPr sz="1400" b="0" i="0" u="none" strike="noStrike" cap="none" dirty="0">
                <a:solidFill>
                  <a:schemeClr val="tx1"/>
                </a:solidFill>
                <a:sym typeface="Arial"/>
              </a:endParaRPr>
            </a:p>
          </p:txBody>
        </p:sp>
        <p:sp>
          <p:nvSpPr>
            <p:cNvPr id="197" name="Google Shape;197;p40"/>
            <p:cNvSpPr/>
            <p:nvPr/>
          </p:nvSpPr>
          <p:spPr>
            <a:xfrm>
              <a:off x="5509393" y="272575"/>
              <a:ext cx="4505585" cy="2861046"/>
            </a:xfrm>
            <a:prstGeom prst="roundRect">
              <a:avLst>
                <a:gd name="adj" fmla="val 10000"/>
              </a:avLst>
            </a:prstGeom>
            <a:solidFill>
              <a:srgbClr val="CAE9B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40"/>
            <p:cNvSpPr/>
            <p:nvPr/>
          </p:nvSpPr>
          <p:spPr>
            <a:xfrm>
              <a:off x="6010014" y="748165"/>
              <a:ext cx="4505585" cy="2861046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25400" cap="flat" cmpd="sng">
              <a:solidFill>
                <a:srgbClr val="38702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40"/>
            <p:cNvSpPr txBox="1"/>
            <p:nvPr/>
          </p:nvSpPr>
          <p:spPr>
            <a:xfrm>
              <a:off x="6093811" y="831962"/>
              <a:ext cx="4337991" cy="269345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80000" tIns="80000" rIns="80000" bIns="80000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2100"/>
              </a:pPr>
              <a:r>
                <a:rPr lang="pl-PL" sz="2100" dirty="0" err="1">
                  <a:solidFill>
                    <a:schemeClr val="accent6"/>
                  </a:solidFill>
                </a:rPr>
                <a:t>Współocena</a:t>
              </a:r>
              <a:r>
                <a:rPr lang="pl-PL" sz="2100" dirty="0">
                  <a:solidFill>
                    <a:schemeClr val="accent6"/>
                  </a:solidFill>
                </a:rPr>
                <a:t> </a:t>
              </a:r>
              <a:r>
                <a:rPr lang="pl-PL" sz="2100" dirty="0">
                  <a:solidFill>
                    <a:schemeClr val="tx1"/>
                  </a:solidFill>
                </a:rPr>
                <a:t>lub ocena oparta na współpracy to metoda oceny, w której uczestniczą zarówno uczniowie, jak i nauczyciele. Nie jest konieczne, aby uczeń oceniał sam siebie, ale ważne jest, aby uczestniczył w procesie, dochodząc do wspólnego zrozumienia z nauczycielem.</a:t>
              </a:r>
              <a:endParaRPr sz="1400" b="0" i="0" u="none" strike="noStrike" cap="none" dirty="0">
                <a:solidFill>
                  <a:schemeClr val="tx1"/>
                </a:solidFill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1"/>
          <p:cNvSpPr txBox="1">
            <a:spLocks noGrp="1"/>
          </p:cNvSpPr>
          <p:nvPr>
            <p:ph type="title"/>
          </p:nvPr>
        </p:nvSpPr>
        <p:spPr>
          <a:xfrm>
            <a:off x="660903" y="914986"/>
            <a:ext cx="10769097" cy="1133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SzPct val="45454"/>
            </a:pPr>
            <a:r>
              <a:rPr lang="pl-PL" dirty="0"/>
              <a:t>3/ Kategoryzacja na podstawie wyników oceny</a:t>
            </a:r>
            <a:endParaRPr dirty="0"/>
          </a:p>
        </p:txBody>
      </p:sp>
      <p:sp>
        <p:nvSpPr>
          <p:cNvPr id="205" name="Google Shape;205;p4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/>
            <a:r>
              <a:rPr lang="pl-PL" u="sng" dirty="0"/>
              <a:t>Ocena wiedzy</a:t>
            </a:r>
            <a:endParaRPr u="sng" dirty="0"/>
          </a:p>
        </p:txBody>
      </p:sp>
      <p:sp>
        <p:nvSpPr>
          <p:cNvPr id="206" name="Google Shape;206;p4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b="0" i="0" dirty="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ctr">
              <a:buNone/>
            </a:pPr>
            <a:r>
              <a:rPr lang="pl-PL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Ocenia wiedzę, która jest mierzona w odniesieniu do standardowej bazy wiedzy.</a:t>
            </a:r>
            <a:endParaRPr dirty="0"/>
          </a:p>
        </p:txBody>
      </p:sp>
      <p:sp>
        <p:nvSpPr>
          <p:cNvPr id="207" name="Google Shape;207;p4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/>
            <a:r>
              <a:rPr lang="pl-PL" u="sng" dirty="0"/>
              <a:t>Ocena kompetencji</a:t>
            </a:r>
            <a:endParaRPr u="sng" dirty="0"/>
          </a:p>
        </p:txBody>
      </p:sp>
      <p:sp>
        <p:nvSpPr>
          <p:cNvPr id="208" name="Google Shape;208;p4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endParaRPr dirty="0">
              <a:solidFill>
                <a:srgbClr val="202124"/>
              </a:solidFill>
              <a:highlight>
                <a:srgbClr val="FFFFFF"/>
              </a:highlight>
              <a:latin typeface="Arial"/>
              <a:ea typeface="Arial"/>
              <a:cs typeface="Arial"/>
              <a:sym typeface="Arial"/>
            </a:endParaRPr>
          </a:p>
          <a:p>
            <a:pPr marL="114300" lvl="0" indent="0" algn="ctr">
              <a:buNone/>
            </a:pPr>
            <a:r>
              <a:rPr lang="pl-PL" dirty="0">
                <a:solidFill>
                  <a:srgbClr val="202124"/>
                </a:solidFill>
                <a:latin typeface="Arial"/>
                <a:ea typeface="Arial"/>
                <a:cs typeface="Arial"/>
                <a:sym typeface="Arial"/>
              </a:rPr>
              <a:t>Ocenia, na ile dana osoba jest kompetentna w stosowaniu tej wiedzy i umiejętności. 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3"/>
          <p:cNvSpPr txBox="1">
            <a:spLocks noGrp="1"/>
          </p:cNvSpPr>
          <p:nvPr>
            <p:ph type="title"/>
          </p:nvPr>
        </p:nvSpPr>
        <p:spPr>
          <a:xfrm>
            <a:off x="838200" y="742112"/>
            <a:ext cx="10515600" cy="1008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SzPct val="100000"/>
            </a:pPr>
            <a:br>
              <a:rPr lang="pl-PL" dirty="0"/>
            </a:br>
            <a:r>
              <a:rPr lang="pl-PL" b="1" dirty="0"/>
              <a:t>Zawartość merytoryczna</a:t>
            </a:r>
            <a:endParaRPr dirty="0"/>
          </a:p>
        </p:txBody>
      </p:sp>
      <p:sp>
        <p:nvSpPr>
          <p:cNvPr id="64" name="Google Shape;64;p3"/>
          <p:cNvSpPr txBox="1">
            <a:spLocks noGrp="1"/>
          </p:cNvSpPr>
          <p:nvPr>
            <p:ph type="body" idx="1"/>
          </p:nvPr>
        </p:nvSpPr>
        <p:spPr>
          <a:xfrm>
            <a:off x="838200" y="1553481"/>
            <a:ext cx="10515600" cy="28676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17646"/>
              <a:buNone/>
            </a:pPr>
            <a:endParaRPr dirty="0"/>
          </a:p>
          <a:p>
            <a:pPr marL="514350" lvl="0" indent="-514350">
              <a:buSzPct val="117646"/>
              <a:buFont typeface="Calibri"/>
              <a:buAutoNum type="arabicPeriod"/>
            </a:pPr>
            <a:r>
              <a:rPr lang="pl-PL" dirty="0"/>
              <a:t>Cele</a:t>
            </a:r>
          </a:p>
          <a:p>
            <a:pPr marL="514350" lvl="0" indent="-514350">
              <a:buSzPct val="117646"/>
              <a:buFont typeface="Calibri"/>
              <a:buAutoNum type="arabicPeriod"/>
            </a:pPr>
            <a:r>
              <a:rPr lang="pl-PL" dirty="0"/>
              <a:t>Słowniczek - Tło teoretyczne </a:t>
            </a:r>
          </a:p>
          <a:p>
            <a:pPr marL="514350" lvl="0" indent="-514350">
              <a:buSzPct val="117646"/>
              <a:buFont typeface="Calibri"/>
              <a:buAutoNum type="arabicPeriod"/>
            </a:pPr>
            <a:r>
              <a:rPr lang="pl-PL" dirty="0"/>
              <a:t>Materiały dydaktyczne </a:t>
            </a:r>
          </a:p>
          <a:p>
            <a:pPr marL="514350" lvl="0" indent="-514350">
              <a:buSzPct val="117646"/>
              <a:buFont typeface="Calibri"/>
              <a:buAutoNum type="arabicPeriod"/>
            </a:pPr>
            <a:r>
              <a:rPr lang="pl-PL" dirty="0"/>
              <a:t>Dodatkowe materiały i zasoby </a:t>
            </a:r>
          </a:p>
          <a:p>
            <a:pPr marL="514350" lvl="0" indent="-514350">
              <a:buSzPct val="117646"/>
              <a:buFont typeface="Calibri"/>
              <a:buAutoNum type="arabicPeriod"/>
            </a:pPr>
            <a:r>
              <a:rPr lang="pl-PL" dirty="0"/>
              <a:t>Studium przypadku </a:t>
            </a:r>
          </a:p>
          <a:p>
            <a:pPr marL="514350" lvl="0" indent="-514350">
              <a:buSzPct val="117646"/>
              <a:buFont typeface="Calibri"/>
              <a:buAutoNum type="arabicPeriod"/>
            </a:pPr>
            <a:r>
              <a:rPr lang="pl-PL" dirty="0"/>
              <a:t>Literatura</a:t>
            </a:r>
            <a:endParaRPr dirty="0"/>
          </a:p>
          <a:p>
            <a:pPr marL="514350" lvl="0" indent="-3365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17646"/>
              <a:buFont typeface="Calibri"/>
              <a:buNone/>
            </a:pP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8"/>
          <p:cNvSpPr txBox="1">
            <a:spLocks noGrp="1"/>
          </p:cNvSpPr>
          <p:nvPr>
            <p:ph type="title"/>
          </p:nvPr>
        </p:nvSpPr>
        <p:spPr>
          <a:xfrm>
            <a:off x="831850" y="836224"/>
            <a:ext cx="10515600" cy="118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sz="4000" dirty="0"/>
              <a:t>Ocena kompetencji </a:t>
            </a:r>
            <a:endParaRPr sz="4000" dirty="0"/>
          </a:p>
        </p:txBody>
      </p:sp>
      <p:grpSp>
        <p:nvGrpSpPr>
          <p:cNvPr id="214" name="Google Shape;214;p8"/>
          <p:cNvGrpSpPr/>
          <p:nvPr/>
        </p:nvGrpSpPr>
        <p:grpSpPr>
          <a:xfrm>
            <a:off x="1231704" y="2165724"/>
            <a:ext cx="9761140" cy="3142253"/>
            <a:chOff x="399854" y="600618"/>
            <a:chExt cx="9761140" cy="3142253"/>
          </a:xfrm>
        </p:grpSpPr>
        <p:sp>
          <p:nvSpPr>
            <p:cNvPr id="215" name="Google Shape;215;p8"/>
            <p:cNvSpPr/>
            <p:nvPr/>
          </p:nvSpPr>
          <p:spPr>
            <a:xfrm>
              <a:off x="1212569" y="600618"/>
              <a:ext cx="1300252" cy="1300252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8"/>
            <p:cNvSpPr/>
            <p:nvPr/>
          </p:nvSpPr>
          <p:spPr>
            <a:xfrm>
              <a:off x="399854" y="2364746"/>
              <a:ext cx="2889450" cy="1378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8"/>
            <p:cNvSpPr txBox="1"/>
            <p:nvPr/>
          </p:nvSpPr>
          <p:spPr>
            <a:xfrm>
              <a:off x="399854" y="2364746"/>
              <a:ext cx="2889450" cy="1378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just">
                <a:lnSpc>
                  <a:spcPct val="90000"/>
                </a:lnSpc>
                <a:buSzPts val="1400"/>
              </a:pP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Kompetencje to </a:t>
              </a:r>
              <a:r>
                <a:rPr lang="pl-PL" b="1" dirty="0">
                  <a:latin typeface="Calibri"/>
                  <a:ea typeface="Calibri"/>
                  <a:cs typeface="Calibri"/>
                  <a:sym typeface="Calibri"/>
                </a:rPr>
                <a:t>„specyficzne dla kontekstu dyspozycje poznawcze”, 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które różnią się od konstruktów takich jak </a:t>
              </a:r>
              <a:r>
                <a:rPr lang="pl-PL" b="1" dirty="0">
                  <a:latin typeface="Calibri"/>
                  <a:ea typeface="Calibri"/>
                  <a:cs typeface="Calibri"/>
                  <a:sym typeface="Calibri"/>
                </a:rPr>
                <a:t>„inteligencja” 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czy </a:t>
              </a:r>
              <a:r>
                <a:rPr lang="pl-PL" b="1" dirty="0">
                  <a:latin typeface="Calibri"/>
                  <a:ea typeface="Calibri"/>
                  <a:cs typeface="Calibri"/>
                  <a:sym typeface="Calibri"/>
                </a:rPr>
                <a:t>„rozwój umysłowy”. </a:t>
              </a:r>
              <a:endParaRPr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4607673" y="600618"/>
              <a:ext cx="1300252" cy="1300252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8"/>
            <p:cNvSpPr/>
            <p:nvPr/>
          </p:nvSpPr>
          <p:spPr>
            <a:xfrm>
              <a:off x="3819431" y="2328529"/>
              <a:ext cx="2889450" cy="1378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8"/>
            <p:cNvSpPr txBox="1"/>
            <p:nvPr/>
          </p:nvSpPr>
          <p:spPr>
            <a:xfrm>
              <a:off x="3819431" y="2328529"/>
              <a:ext cx="2889450" cy="1378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just">
                <a:lnSpc>
                  <a:spcPct val="90000"/>
                </a:lnSpc>
                <a:buSzPts val="1400"/>
              </a:pP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Kompetencje odnoszą się do zdolności danej </a:t>
              </a:r>
              <a:r>
                <a:rPr lang="pl-PL" b="1" dirty="0">
                  <a:latin typeface="Calibri"/>
                  <a:ea typeface="Calibri"/>
                  <a:cs typeface="Calibri"/>
                  <a:sym typeface="Calibri"/>
                </a:rPr>
                <a:t>osoby do radzenia sobie z zestawem konkretnych wyzwań 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w określonych sytuacjach w określonych domenach, gdzie inteligencja odnosi się do zestawu umiejętności i/lub zdolności umysłowych oraz postaw, które można wykorzystać do rozwiązywania i radzenia sobie z wyzwaniami. 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1" name="Google Shape;221;p8"/>
            <p:cNvSpPr/>
            <p:nvPr/>
          </p:nvSpPr>
          <p:spPr>
            <a:xfrm>
              <a:off x="8002777" y="600618"/>
              <a:ext cx="1300252" cy="1300252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8"/>
            <p:cNvSpPr/>
            <p:nvPr/>
          </p:nvSpPr>
          <p:spPr>
            <a:xfrm>
              <a:off x="7271544" y="2301366"/>
              <a:ext cx="2889450" cy="1378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8"/>
            <p:cNvSpPr txBox="1"/>
            <p:nvPr/>
          </p:nvSpPr>
          <p:spPr>
            <a:xfrm>
              <a:off x="7271544" y="2301366"/>
              <a:ext cx="2889450" cy="137812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lvl="0" algn="just">
                <a:lnSpc>
                  <a:spcPct val="90000"/>
                </a:lnSpc>
                <a:buSzPts val="1400"/>
              </a:pP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Według OECD definicja kompetencji jest zgodna ze sposobem, w jaki termin </a:t>
              </a:r>
              <a:r>
                <a:rPr lang="pl-PL" b="1" dirty="0">
                  <a:latin typeface="Calibri"/>
                  <a:ea typeface="Calibri"/>
                  <a:cs typeface="Calibri"/>
                  <a:sym typeface="Calibri"/>
                </a:rPr>
                <a:t>„kompetencje” </a:t>
              </a:r>
              <a:r>
                <a:rPr lang="pl-PL" dirty="0">
                  <a:latin typeface="Calibri"/>
                  <a:ea typeface="Calibri"/>
                  <a:cs typeface="Calibri"/>
                  <a:sym typeface="Calibri"/>
                </a:rPr>
                <a:t>jest używany w międzynarodowych badaniach oceniających na dużą skalę, takich jak PISA lub PIRLS. </a:t>
              </a:r>
              <a:endParaRPr sz="14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2"/>
          <p:cNvSpPr txBox="1">
            <a:spLocks noGrp="1"/>
          </p:cNvSpPr>
          <p:nvPr>
            <p:ph type="title"/>
          </p:nvPr>
        </p:nvSpPr>
        <p:spPr>
          <a:xfrm>
            <a:off x="831850" y="836224"/>
            <a:ext cx="10515600" cy="118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dirty="0"/>
              <a:t>Ocena kompetencji </a:t>
            </a:r>
            <a:endParaRPr dirty="0"/>
          </a:p>
        </p:txBody>
      </p:sp>
      <p:grpSp>
        <p:nvGrpSpPr>
          <p:cNvPr id="229" name="Google Shape;229;p42"/>
          <p:cNvGrpSpPr/>
          <p:nvPr/>
        </p:nvGrpSpPr>
        <p:grpSpPr>
          <a:xfrm>
            <a:off x="831850" y="2656003"/>
            <a:ext cx="10515599" cy="2190202"/>
            <a:chOff x="0" y="1081170"/>
            <a:chExt cx="10515599" cy="2190202"/>
          </a:xfrm>
        </p:grpSpPr>
        <p:sp>
          <p:nvSpPr>
            <p:cNvPr id="230" name="Google Shape;230;p42"/>
            <p:cNvSpPr/>
            <p:nvPr/>
          </p:nvSpPr>
          <p:spPr>
            <a:xfrm>
              <a:off x="0" y="1081170"/>
              <a:ext cx="2957512" cy="1878020"/>
            </a:xfrm>
            <a:prstGeom prst="roundRect">
              <a:avLst>
                <a:gd name="adj" fmla="val 10000"/>
              </a:avLst>
            </a:prstGeom>
            <a:solidFill>
              <a:srgbClr val="DBE6B4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42"/>
            <p:cNvSpPr/>
            <p:nvPr/>
          </p:nvSpPr>
          <p:spPr>
            <a:xfrm>
              <a:off x="328612" y="1393352"/>
              <a:ext cx="2957512" cy="18780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rgbClr val="7E953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42"/>
            <p:cNvSpPr txBox="1"/>
            <p:nvPr/>
          </p:nvSpPr>
          <p:spPr>
            <a:xfrm>
              <a:off x="383617" y="1448357"/>
              <a:ext cx="2847502" cy="1768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400"/>
              </a:pPr>
              <a:r>
                <a:rPr lang="pl-PL" sz="1200" dirty="0"/>
                <a:t>Umiejętności są „specyficznymi dla kontekstu dyspozycjami poznawczymi”, które różnią się od konstruktów takich jak „inteligencja” czy „rozwój intelektualny”. 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42"/>
            <p:cNvSpPr/>
            <p:nvPr/>
          </p:nvSpPr>
          <p:spPr>
            <a:xfrm>
              <a:off x="3614737" y="1081170"/>
              <a:ext cx="2957512" cy="1878020"/>
            </a:xfrm>
            <a:prstGeom prst="roundRect">
              <a:avLst>
                <a:gd name="adj" fmla="val 10000"/>
              </a:avLst>
            </a:prstGeom>
            <a:solidFill>
              <a:srgbClr val="DBE6B4"/>
            </a:solidFill>
            <a:ln w="9525" cap="flat" cmpd="sng">
              <a:solidFill>
                <a:srgbClr val="7E953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42"/>
            <p:cNvSpPr/>
            <p:nvPr/>
          </p:nvSpPr>
          <p:spPr>
            <a:xfrm>
              <a:off x="3943350" y="1393352"/>
              <a:ext cx="2957512" cy="18780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rgbClr val="0D6D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42"/>
            <p:cNvSpPr txBox="1"/>
            <p:nvPr/>
          </p:nvSpPr>
          <p:spPr>
            <a:xfrm>
              <a:off x="3998355" y="1448357"/>
              <a:ext cx="2847502" cy="1768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400"/>
              </a:pPr>
              <a:r>
                <a:rPr lang="pl-PL" sz="1200" dirty="0"/>
                <a:t>Umiejętności odnoszą się do zdolności jednostki do sprostania określonym wyzwaniom w określonych sytuacjach w określonych dziedzinach, podczas gdy inteligencja odnosi się do zestawu umiejętności i / lub zdolności umysłowych i postaw, które można wykorzystać do rozwiązania i sprostania wyzwaniom.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42"/>
            <p:cNvSpPr/>
            <p:nvPr/>
          </p:nvSpPr>
          <p:spPr>
            <a:xfrm>
              <a:off x="7229475" y="1081170"/>
              <a:ext cx="2957512" cy="1878020"/>
            </a:xfrm>
            <a:prstGeom prst="roundRect">
              <a:avLst>
                <a:gd name="adj" fmla="val 10000"/>
              </a:avLst>
            </a:prstGeom>
            <a:solidFill>
              <a:srgbClr val="DBE6B4"/>
            </a:solidFill>
            <a:ln w="9525" cap="flat" cmpd="sng">
              <a:solidFill>
                <a:srgbClr val="7E9532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42"/>
            <p:cNvSpPr/>
            <p:nvPr/>
          </p:nvSpPr>
          <p:spPr>
            <a:xfrm>
              <a:off x="7558087" y="1393352"/>
              <a:ext cx="2957512" cy="1878020"/>
            </a:xfrm>
            <a:prstGeom prst="roundRect">
              <a:avLst>
                <a:gd name="adj" fmla="val 10000"/>
              </a:avLst>
            </a:prstGeom>
            <a:solidFill>
              <a:schemeClr val="lt1">
                <a:alpha val="89411"/>
              </a:schemeClr>
            </a:solidFill>
            <a:ln w="9525" cap="flat" cmpd="sng">
              <a:solidFill>
                <a:srgbClr val="0D6DC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42"/>
            <p:cNvSpPr txBox="1"/>
            <p:nvPr/>
          </p:nvSpPr>
          <p:spPr>
            <a:xfrm>
              <a:off x="7613092" y="1448357"/>
              <a:ext cx="2847502" cy="17680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400"/>
              </a:pPr>
              <a:r>
                <a:rPr lang="pl-PL" sz="1200" dirty="0"/>
                <a:t>Według OECD definicja kompetencji jest zgodna ze sposobem, w jaki termin „kompetencje” jest używany w międzynarodowych badaniach oceniających na dużą skalę, takich jak PISA lub PIRLS. </a:t>
              </a:r>
              <a:endParaRPr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3"/>
          <p:cNvSpPr txBox="1">
            <a:spLocks noGrp="1"/>
          </p:cNvSpPr>
          <p:nvPr>
            <p:ph type="title"/>
          </p:nvPr>
        </p:nvSpPr>
        <p:spPr>
          <a:xfrm>
            <a:off x="831850" y="1670858"/>
            <a:ext cx="10515600" cy="289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pl-PL" dirty="0"/>
              <a:t>Narzędzia oceny</a:t>
            </a:r>
            <a:endParaRPr dirty="0"/>
          </a:p>
        </p:txBody>
      </p:sp>
      <p:sp>
        <p:nvSpPr>
          <p:cNvPr id="244" name="Google Shape;244;p4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lvl="0"/>
            <a:r>
              <a:rPr lang="pl-PL" dirty="0"/>
              <a:t>Narzędzia i metody stosowane w metodzie oceny kompetencji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4"/>
          <p:cNvSpPr txBox="1">
            <a:spLocks noGrp="1"/>
          </p:cNvSpPr>
          <p:nvPr>
            <p:ph type="title"/>
          </p:nvPr>
        </p:nvSpPr>
        <p:spPr>
          <a:xfrm>
            <a:off x="838200" y="722877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dirty="0"/>
              <a:t>Narzędzia oceny </a:t>
            </a:r>
            <a:endParaRPr dirty="0"/>
          </a:p>
        </p:txBody>
      </p:sp>
      <p:sp>
        <p:nvSpPr>
          <p:cNvPr id="250" name="Google Shape;250;p44"/>
          <p:cNvSpPr txBox="1">
            <a:spLocks noGrp="1"/>
          </p:cNvSpPr>
          <p:nvPr>
            <p:ph type="body" idx="1"/>
          </p:nvPr>
        </p:nvSpPr>
        <p:spPr>
          <a:xfrm>
            <a:off x="2693922" y="2158562"/>
            <a:ext cx="2937095" cy="1722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>
              <a:buNone/>
            </a:pPr>
            <a:r>
              <a:rPr lang="pl-PL" sz="3200" dirty="0"/>
              <a:t>Tradycyjne narzędzia oceny</a:t>
            </a:r>
            <a:endParaRPr sz="3200" dirty="0"/>
          </a:p>
        </p:txBody>
      </p:sp>
      <p:pic>
        <p:nvPicPr>
          <p:cNvPr id="251" name="Google Shape;251;p44" descr="A group of people in a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74384" y="1953160"/>
            <a:ext cx="2758973" cy="4904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4" descr="A group of papers with a pen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5583" y="835560"/>
            <a:ext cx="2388339" cy="4245936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44"/>
          <p:cNvSpPr txBox="1"/>
          <p:nvPr/>
        </p:nvSpPr>
        <p:spPr>
          <a:xfrm>
            <a:off x="8019357" y="3357583"/>
            <a:ext cx="2630170" cy="2050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1800"/>
            </a:pPr>
            <a:r>
              <a:rPr lang="pl-PL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Alternatywne narzędzia oceny</a:t>
            </a:r>
            <a:endParaRPr sz="3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5"/>
          <p:cNvSpPr txBox="1">
            <a:spLocks noGrp="1"/>
          </p:cNvSpPr>
          <p:nvPr>
            <p:ph type="title"/>
          </p:nvPr>
        </p:nvSpPr>
        <p:spPr>
          <a:xfrm>
            <a:off x="838200" y="722877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dirty="0"/>
              <a:t>Narzędzia oceny - Narzędzia tradycyjne</a:t>
            </a:r>
            <a:endParaRPr dirty="0"/>
          </a:p>
        </p:txBody>
      </p:sp>
      <p:sp>
        <p:nvSpPr>
          <p:cNvPr id="259" name="Google Shape;259;p45"/>
          <p:cNvSpPr txBox="1">
            <a:spLocks noGrp="1"/>
          </p:cNvSpPr>
          <p:nvPr>
            <p:ph type="body" idx="1"/>
          </p:nvPr>
        </p:nvSpPr>
        <p:spPr>
          <a:xfrm>
            <a:off x="3234078" y="2108453"/>
            <a:ext cx="3994063" cy="2817749"/>
          </a:xfrm>
          <a:prstGeom prst="rect">
            <a:avLst/>
          </a:prstGeom>
          <a:solidFill>
            <a:srgbClr val="E4F4DE"/>
          </a:solidFill>
          <a:ln>
            <a:noFill/>
          </a:ln>
          <a:effectLst>
            <a:outerShdw blurRad="190500" dist="228600" dir="270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lvl="0" indent="0">
              <a:buNone/>
            </a:pPr>
            <a:r>
              <a:rPr lang="pl-PL" sz="2600" dirty="0">
                <a:solidFill>
                  <a:srgbClr val="07674D"/>
                </a:solidFill>
                <a:latin typeface="Arial"/>
                <a:ea typeface="Arial"/>
                <a:cs typeface="Arial"/>
                <a:sym typeface="Arial"/>
              </a:rPr>
              <a:t>Test otwarty</a:t>
            </a:r>
          </a:p>
          <a:p>
            <a:pPr marL="0" lvl="0" indent="0">
              <a:buNone/>
            </a:pPr>
            <a:r>
              <a:rPr lang="pl-PL" sz="2600" dirty="0">
                <a:solidFill>
                  <a:srgbClr val="07674D"/>
                </a:solidFill>
                <a:latin typeface="Arial"/>
                <a:ea typeface="Arial"/>
                <a:cs typeface="Arial"/>
                <a:sym typeface="Arial"/>
              </a:rPr>
              <a:t>Test prawda-fałsz</a:t>
            </a:r>
          </a:p>
          <a:p>
            <a:pPr marL="0" lvl="0" indent="0">
              <a:buNone/>
            </a:pPr>
            <a:r>
              <a:rPr lang="pl-PL" sz="2600" dirty="0">
                <a:solidFill>
                  <a:srgbClr val="07674D"/>
                </a:solidFill>
                <a:latin typeface="Arial"/>
                <a:ea typeface="Arial"/>
                <a:cs typeface="Arial"/>
                <a:sym typeface="Arial"/>
              </a:rPr>
              <a:t>Test wielokrotnego wyboru</a:t>
            </a:r>
          </a:p>
          <a:p>
            <a:pPr marL="0" lvl="0" indent="0">
              <a:buNone/>
            </a:pPr>
            <a:r>
              <a:rPr lang="pl-PL" sz="2600" dirty="0">
                <a:solidFill>
                  <a:srgbClr val="07674D"/>
                </a:solidFill>
                <a:latin typeface="Arial"/>
                <a:ea typeface="Arial"/>
                <a:cs typeface="Arial"/>
                <a:sym typeface="Arial"/>
              </a:rPr>
              <a:t>Test dopasowywania</a:t>
            </a:r>
          </a:p>
          <a:p>
            <a:pPr marL="0" lvl="0" indent="0">
              <a:buNone/>
            </a:pPr>
            <a:r>
              <a:rPr lang="pl-PL" sz="2600" dirty="0">
                <a:solidFill>
                  <a:srgbClr val="07674D"/>
                </a:solidFill>
                <a:latin typeface="Arial"/>
                <a:ea typeface="Arial"/>
                <a:cs typeface="Arial"/>
                <a:sym typeface="Arial"/>
              </a:rPr>
              <a:t>Egzamin ustny </a:t>
            </a:r>
            <a:endParaRPr sz="2600" dirty="0">
              <a:solidFill>
                <a:srgbClr val="07674D"/>
              </a:solidFill>
            </a:endParaRPr>
          </a:p>
        </p:txBody>
      </p:sp>
      <p:pic>
        <p:nvPicPr>
          <p:cNvPr id="260" name="Google Shape;260;p45" descr="A group of papers with a pe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1226" y="835560"/>
            <a:ext cx="2388339" cy="4245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6"/>
          <p:cNvSpPr txBox="1">
            <a:spLocks noGrp="1"/>
          </p:cNvSpPr>
          <p:nvPr>
            <p:ph type="title"/>
          </p:nvPr>
        </p:nvSpPr>
        <p:spPr>
          <a:xfrm>
            <a:off x="838200" y="820154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dirty="0"/>
              <a:t>Narzędzia oceny - narzędzia alternatywne </a:t>
            </a:r>
            <a:endParaRPr dirty="0"/>
          </a:p>
        </p:txBody>
      </p:sp>
      <p:pic>
        <p:nvPicPr>
          <p:cNvPr id="266" name="Google Shape;266;p46" descr="A group of people in a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932" y="620736"/>
            <a:ext cx="2758973" cy="4904840"/>
          </a:xfrm>
          <a:prstGeom prst="rect">
            <a:avLst/>
          </a:prstGeom>
          <a:noFill/>
          <a:ln>
            <a:noFill/>
          </a:ln>
        </p:spPr>
      </p:pic>
      <p:sp>
        <p:nvSpPr>
          <p:cNvPr id="267" name="Google Shape;267;p46"/>
          <p:cNvSpPr txBox="1">
            <a:spLocks noGrp="1"/>
          </p:cNvSpPr>
          <p:nvPr>
            <p:ph type="body" idx="1"/>
          </p:nvPr>
        </p:nvSpPr>
        <p:spPr>
          <a:xfrm>
            <a:off x="3597173" y="2050437"/>
            <a:ext cx="5147993" cy="3406780"/>
          </a:xfrm>
          <a:prstGeom prst="rect">
            <a:avLst/>
          </a:prstGeom>
          <a:solidFill>
            <a:srgbClr val="E4F4DE"/>
          </a:solidFill>
          <a:ln>
            <a:noFill/>
          </a:ln>
          <a:effectLst>
            <a:outerShdw blurRad="190500" dist="228600" dir="2700000" algn="ctr">
              <a:srgbClr val="000000">
                <a:alpha val="29411"/>
              </a:srgb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14300" lvl="0" indent="0">
              <a:buNone/>
            </a:pPr>
            <a:r>
              <a:rPr lang="pl-PL" sz="1600" dirty="0">
                <a:solidFill>
                  <a:srgbClr val="07674D"/>
                </a:solidFill>
              </a:rPr>
              <a:t>Zadanie praktyczne</a:t>
            </a:r>
          </a:p>
          <a:p>
            <a:pPr marL="114300" lvl="0" indent="0">
              <a:buNone/>
            </a:pPr>
            <a:r>
              <a:rPr lang="pl-PL" sz="1600" dirty="0">
                <a:solidFill>
                  <a:srgbClr val="07674D"/>
                </a:solidFill>
              </a:rPr>
              <a:t>Praca projektowa (uczenie się oparte na projektach)</a:t>
            </a:r>
          </a:p>
          <a:p>
            <a:pPr marL="114300" lvl="0" indent="0">
              <a:buNone/>
            </a:pPr>
            <a:r>
              <a:rPr lang="pl-PL" sz="1600" dirty="0">
                <a:solidFill>
                  <a:srgbClr val="07674D"/>
                </a:solidFill>
              </a:rPr>
              <a:t>Strukturalna siatka – Rubryka</a:t>
            </a:r>
          </a:p>
          <a:p>
            <a:pPr marL="114300" lvl="0" indent="0">
              <a:buNone/>
            </a:pPr>
            <a:r>
              <a:rPr lang="pl-PL" sz="1600" dirty="0">
                <a:solidFill>
                  <a:srgbClr val="07674D"/>
                </a:solidFill>
              </a:rPr>
              <a:t>Portfolio</a:t>
            </a:r>
          </a:p>
          <a:p>
            <a:pPr marL="114300" lvl="0" indent="0">
              <a:buNone/>
            </a:pPr>
            <a:r>
              <a:rPr lang="pl-PL" sz="1600" dirty="0">
                <a:solidFill>
                  <a:srgbClr val="07674D"/>
                </a:solidFill>
              </a:rPr>
              <a:t>Ewaluacja rówieśnicza i formularz </a:t>
            </a:r>
            <a:r>
              <a:rPr lang="pl-PL" sz="1600" dirty="0" err="1">
                <a:solidFill>
                  <a:srgbClr val="07674D"/>
                </a:solidFill>
              </a:rPr>
              <a:t>współoceny</a:t>
            </a:r>
            <a:endParaRPr lang="pl-PL" sz="1600" dirty="0">
              <a:solidFill>
                <a:srgbClr val="07674D"/>
              </a:solidFill>
            </a:endParaRPr>
          </a:p>
          <a:p>
            <a:pPr marL="114300" lvl="0" indent="0">
              <a:buNone/>
            </a:pPr>
            <a:r>
              <a:rPr lang="pl-PL" sz="1600" dirty="0">
                <a:solidFill>
                  <a:srgbClr val="07674D"/>
                </a:solidFill>
              </a:rPr>
              <a:t>Formularz samooceny</a:t>
            </a:r>
          </a:p>
          <a:p>
            <a:pPr marL="114300" lvl="0" indent="0">
              <a:buNone/>
            </a:pPr>
            <a:r>
              <a:rPr lang="pl-PL" sz="1600" dirty="0">
                <a:solidFill>
                  <a:srgbClr val="07674D"/>
                </a:solidFill>
              </a:rPr>
              <a:t>Mapy koncepcyjne</a:t>
            </a:r>
          </a:p>
          <a:p>
            <a:pPr marL="114300" lvl="0" indent="0">
              <a:buNone/>
            </a:pPr>
            <a:r>
              <a:rPr lang="pl-PL" sz="1600" dirty="0">
                <a:solidFill>
                  <a:srgbClr val="07674D"/>
                </a:solidFill>
              </a:rPr>
              <a:t>Wywiad</a:t>
            </a:r>
          </a:p>
          <a:p>
            <a:pPr marL="114300" lvl="0" indent="0">
              <a:buNone/>
            </a:pPr>
            <a:r>
              <a:rPr lang="pl-PL" sz="1600" dirty="0">
                <a:solidFill>
                  <a:srgbClr val="07674D"/>
                </a:solidFill>
              </a:rPr>
              <a:t>Skala postaw</a:t>
            </a:r>
            <a:endParaRPr lang="pl-PL" sz="16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7"/>
          <p:cNvSpPr txBox="1">
            <a:spLocks noGrp="1"/>
          </p:cNvSpPr>
          <p:nvPr>
            <p:ph type="title"/>
          </p:nvPr>
        </p:nvSpPr>
        <p:spPr>
          <a:xfrm>
            <a:off x="942196" y="838533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dirty="0"/>
              <a:t>Siatki strukturalne - Rubryki</a:t>
            </a:r>
            <a:endParaRPr dirty="0"/>
          </a:p>
        </p:txBody>
      </p:sp>
      <p:sp>
        <p:nvSpPr>
          <p:cNvPr id="273" name="Google Shape;273;p47"/>
          <p:cNvSpPr txBox="1">
            <a:spLocks noGrp="1"/>
          </p:cNvSpPr>
          <p:nvPr>
            <p:ph type="body" idx="1"/>
          </p:nvPr>
        </p:nvSpPr>
        <p:spPr>
          <a:xfrm>
            <a:off x="838200" y="2068816"/>
            <a:ext cx="10515600" cy="3950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just">
              <a:spcBef>
                <a:spcPts val="0"/>
              </a:spcBef>
              <a:buSzPts val="2800"/>
              <a:buNone/>
            </a:pPr>
            <a:r>
              <a:rPr lang="pl-PL" dirty="0"/>
              <a:t> Rubryki mogą służyć zarówno celom edukacyjnym, jak i ewaluacyjnym. Po zintegrowaniu z kształtującą, skoncentrowaną na uczniu strategią oceny, rubryki mogą pomóc uczniom w budowaniu zrozumienia i umiejętności/kompetencji, jednocześnie umożliwiając im dokładną ocenę jakości ich własnej pracy.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48"/>
          <p:cNvSpPr txBox="1">
            <a:spLocks noGrp="1"/>
          </p:cNvSpPr>
          <p:nvPr>
            <p:ph type="title"/>
          </p:nvPr>
        </p:nvSpPr>
        <p:spPr>
          <a:xfrm>
            <a:off x="932468" y="770303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dirty="0"/>
              <a:t>Rubryki oceny kompetencji</a:t>
            </a:r>
            <a:endParaRPr dirty="0"/>
          </a:p>
        </p:txBody>
      </p:sp>
      <p:sp>
        <p:nvSpPr>
          <p:cNvPr id="279" name="Google Shape;279;p4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 </a:t>
            </a:r>
            <a:endParaRPr/>
          </a:p>
        </p:txBody>
      </p:sp>
      <p:sp>
        <p:nvSpPr>
          <p:cNvPr id="280" name="Google Shape;280;p48"/>
          <p:cNvSpPr txBox="1"/>
          <p:nvPr/>
        </p:nvSpPr>
        <p:spPr>
          <a:xfrm>
            <a:off x="325925" y="5260064"/>
            <a:ext cx="1147074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pl-PL" sz="1600" i="1" dirty="0">
                <a:latin typeface="Century Schoolbook"/>
                <a:ea typeface="Century Schoolbook"/>
                <a:cs typeface="Century Schoolbook"/>
                <a:sym typeface="Century Schoolbook"/>
              </a:rPr>
              <a:t>*Pomysły przedstawione tutaj mają zastosowanie dla każdego, kto chce lub używa rubryk w klasie, niezależnie od dyscypliny lub poziomu klasy. </a:t>
            </a:r>
            <a:endParaRPr sz="1200" b="0" i="1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1" name="Google Shape;281;p48"/>
          <p:cNvSpPr txBox="1"/>
          <p:nvPr/>
        </p:nvSpPr>
        <p:spPr>
          <a:xfrm>
            <a:off x="1706104" y="2155967"/>
            <a:ext cx="8401357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2000"/>
            </a:pPr>
            <a:r>
              <a:rPr lang="pl-PL" sz="2000" dirty="0">
                <a:latin typeface="Calibri"/>
                <a:ea typeface="Calibri"/>
                <a:cs typeface="Calibri"/>
                <a:sym typeface="Calibri"/>
              </a:rPr>
              <a:t>Kompetencje to ogólne stwierdzenia, które opisują zestaw pożądanej wiedzy, umiejętności i postaw uczniów lub jedną konkretną umiejętność, gdy uczniowie kończą proces uczenia się.</a:t>
            </a: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9"/>
          <p:cNvSpPr txBox="1">
            <a:spLocks noGrp="1"/>
          </p:cNvSpPr>
          <p:nvPr>
            <p:ph type="title"/>
          </p:nvPr>
        </p:nvSpPr>
        <p:spPr>
          <a:xfrm>
            <a:off x="831850" y="836224"/>
            <a:ext cx="10515600" cy="11804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>
              <a:buSzPts val="2800"/>
            </a:pPr>
            <a:r>
              <a:rPr lang="pl-PL" dirty="0"/>
              <a:t>Rubryki - Projektowanie skutecznych rubryk</a:t>
            </a:r>
            <a:endParaRPr dirty="0"/>
          </a:p>
        </p:txBody>
      </p:sp>
      <p:grpSp>
        <p:nvGrpSpPr>
          <p:cNvPr id="287" name="Google Shape;287;p49"/>
          <p:cNvGrpSpPr/>
          <p:nvPr/>
        </p:nvGrpSpPr>
        <p:grpSpPr>
          <a:xfrm>
            <a:off x="1147864" y="2017106"/>
            <a:ext cx="10199586" cy="3900066"/>
            <a:chOff x="0" y="476"/>
            <a:chExt cx="10199586" cy="3900066"/>
          </a:xfrm>
        </p:grpSpPr>
        <p:sp>
          <p:nvSpPr>
            <p:cNvPr id="288" name="Google Shape;288;p49"/>
            <p:cNvSpPr/>
            <p:nvPr/>
          </p:nvSpPr>
          <p:spPr>
            <a:xfrm>
              <a:off x="0" y="476"/>
              <a:ext cx="10199586" cy="1114304"/>
            </a:xfrm>
            <a:prstGeom prst="roundRect">
              <a:avLst>
                <a:gd name="adj" fmla="val 10000"/>
              </a:avLst>
            </a:prstGeom>
            <a:solidFill>
              <a:srgbClr val="D6E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49"/>
            <p:cNvSpPr/>
            <p:nvPr/>
          </p:nvSpPr>
          <p:spPr>
            <a:xfrm>
              <a:off x="337077" y="251194"/>
              <a:ext cx="612867" cy="612867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49"/>
            <p:cNvSpPr/>
            <p:nvPr/>
          </p:nvSpPr>
          <p:spPr>
            <a:xfrm>
              <a:off x="1287021" y="476"/>
              <a:ext cx="8912564" cy="1114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49"/>
            <p:cNvSpPr txBox="1"/>
            <p:nvPr/>
          </p:nvSpPr>
          <p:spPr>
            <a:xfrm>
              <a:off x="1287021" y="476"/>
              <a:ext cx="8912564" cy="1114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925" tIns="117925" rIns="117925" bIns="117925" anchor="ctr" anchorCtr="0">
              <a:noAutofit/>
            </a:bodyPr>
            <a:lstStyle/>
            <a:p>
              <a:pPr lvl="0">
                <a:buSzPts val="2300"/>
              </a:pP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Określenie cech i atrybutów, które chcesz zaobserwować w wynikach uczniów.</a:t>
              </a:r>
              <a:endParaRPr sz="2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49"/>
            <p:cNvSpPr/>
            <p:nvPr/>
          </p:nvSpPr>
          <p:spPr>
            <a:xfrm>
              <a:off x="0" y="1393357"/>
              <a:ext cx="10199586" cy="1114304"/>
            </a:xfrm>
            <a:prstGeom prst="roundRect">
              <a:avLst>
                <a:gd name="adj" fmla="val 10000"/>
              </a:avLst>
            </a:prstGeom>
            <a:solidFill>
              <a:srgbClr val="D6E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49"/>
            <p:cNvSpPr/>
            <p:nvPr/>
          </p:nvSpPr>
          <p:spPr>
            <a:xfrm>
              <a:off x="337077" y="1644075"/>
              <a:ext cx="612867" cy="612867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49"/>
            <p:cNvSpPr/>
            <p:nvPr/>
          </p:nvSpPr>
          <p:spPr>
            <a:xfrm>
              <a:off x="1287021" y="1393357"/>
              <a:ext cx="8912564" cy="1114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49"/>
            <p:cNvSpPr txBox="1"/>
            <p:nvPr/>
          </p:nvSpPr>
          <p:spPr>
            <a:xfrm>
              <a:off x="1287021" y="1393357"/>
              <a:ext cx="8912564" cy="1114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925" tIns="117925" rIns="117925" bIns="117925" anchor="ctr" anchorCtr="0">
              <a:noAutofit/>
            </a:bodyPr>
            <a:lstStyle/>
            <a:p>
              <a:pPr lvl="0">
                <a:buSzPts val="2300"/>
              </a:pP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Określ cele nauczania w sposób opisowy. </a:t>
              </a:r>
              <a:endParaRPr sz="2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49"/>
            <p:cNvSpPr/>
            <p:nvPr/>
          </p:nvSpPr>
          <p:spPr>
            <a:xfrm>
              <a:off x="0" y="2786238"/>
              <a:ext cx="10199586" cy="1114304"/>
            </a:xfrm>
            <a:prstGeom prst="roundRect">
              <a:avLst>
                <a:gd name="adj" fmla="val 10000"/>
              </a:avLst>
            </a:prstGeom>
            <a:solidFill>
              <a:srgbClr val="D6EC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49"/>
            <p:cNvSpPr/>
            <p:nvPr/>
          </p:nvSpPr>
          <p:spPr>
            <a:xfrm>
              <a:off x="337077" y="3036956"/>
              <a:ext cx="612867" cy="612867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/>
              </a:stretch>
            </a:blip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49"/>
            <p:cNvSpPr/>
            <p:nvPr/>
          </p:nvSpPr>
          <p:spPr>
            <a:xfrm>
              <a:off x="1287021" y="2786238"/>
              <a:ext cx="8912564" cy="1114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49"/>
            <p:cNvSpPr txBox="1"/>
            <p:nvPr/>
          </p:nvSpPr>
          <p:spPr>
            <a:xfrm>
              <a:off x="1287021" y="2786238"/>
              <a:ext cx="8912564" cy="111430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7925" tIns="117925" rIns="117925" bIns="117925" anchor="ctr" anchorCtr="0">
              <a:noAutofit/>
            </a:bodyPr>
            <a:lstStyle/>
            <a:p>
              <a:pPr lvl="0">
                <a:buSzPts val="2300"/>
              </a:pPr>
              <a:r>
                <a:rPr lang="pl-PL" sz="2300" dirty="0">
                  <a:latin typeface="Calibri"/>
                  <a:ea typeface="Calibri"/>
                  <a:cs typeface="Calibri"/>
                  <a:sym typeface="Calibri"/>
                </a:rPr>
                <a:t>Zdecyduj o skali siatki, istnieją bardziej złożone siatki z 5 skalami metrycznymi, ale także minimalne projekty z 4 lub nawet 3 skalami klasyfikacji. </a:t>
              </a:r>
              <a:endParaRPr sz="23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50"/>
          <p:cNvSpPr txBox="1">
            <a:spLocks noGrp="1"/>
          </p:cNvSpPr>
          <p:nvPr>
            <p:ph type="title"/>
          </p:nvPr>
        </p:nvSpPr>
        <p:spPr>
          <a:xfrm>
            <a:off x="838200" y="744718"/>
            <a:ext cx="10515600" cy="108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 algn="ctr">
              <a:buSzPts val="2800"/>
            </a:pPr>
            <a:r>
              <a:rPr lang="pl-PL" dirty="0"/>
              <a:t>Rubryki - Projektowanie skutecznych rubryk</a:t>
            </a:r>
            <a:endParaRPr dirty="0"/>
          </a:p>
        </p:txBody>
      </p:sp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3E70C287-C6F2-4407-A2B9-C169BC60C1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3558455"/>
              </p:ext>
            </p:extLst>
          </p:nvPr>
        </p:nvGraphicFramePr>
        <p:xfrm>
          <a:off x="89395" y="1571393"/>
          <a:ext cx="6849103" cy="449580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60714">
                  <a:extLst>
                    <a:ext uri="{9D8B030D-6E8A-4147-A177-3AD203B41FA5}">
                      <a16:colId xmlns:a16="http://schemas.microsoft.com/office/drawing/2014/main" val="760098794"/>
                    </a:ext>
                  </a:extLst>
                </a:gridCol>
                <a:gridCol w="895928">
                  <a:extLst>
                    <a:ext uri="{9D8B030D-6E8A-4147-A177-3AD203B41FA5}">
                      <a16:colId xmlns:a16="http://schemas.microsoft.com/office/drawing/2014/main" val="847099564"/>
                    </a:ext>
                  </a:extLst>
                </a:gridCol>
                <a:gridCol w="1062181">
                  <a:extLst>
                    <a:ext uri="{9D8B030D-6E8A-4147-A177-3AD203B41FA5}">
                      <a16:colId xmlns:a16="http://schemas.microsoft.com/office/drawing/2014/main" val="2208319345"/>
                    </a:ext>
                  </a:extLst>
                </a:gridCol>
                <a:gridCol w="1089891">
                  <a:extLst>
                    <a:ext uri="{9D8B030D-6E8A-4147-A177-3AD203B41FA5}">
                      <a16:colId xmlns:a16="http://schemas.microsoft.com/office/drawing/2014/main" val="865122264"/>
                    </a:ext>
                  </a:extLst>
                </a:gridCol>
                <a:gridCol w="1237673">
                  <a:extLst>
                    <a:ext uri="{9D8B030D-6E8A-4147-A177-3AD203B41FA5}">
                      <a16:colId xmlns:a16="http://schemas.microsoft.com/office/drawing/2014/main" val="2566984484"/>
                    </a:ext>
                  </a:extLst>
                </a:gridCol>
                <a:gridCol w="1202716">
                  <a:extLst>
                    <a:ext uri="{9D8B030D-6E8A-4147-A177-3AD203B41FA5}">
                      <a16:colId xmlns:a16="http://schemas.microsoft.com/office/drawing/2014/main" val="1968791798"/>
                    </a:ext>
                  </a:extLst>
                </a:gridCol>
              </a:tblGrid>
              <a:tr h="192280">
                <a:tc gridSpan="6">
                  <a:txBody>
                    <a:bodyPr/>
                    <a:lstStyle/>
                    <a:p>
                      <a:pPr algn="ctr"/>
                      <a:r>
                        <a:rPr lang="pl-PL" sz="700" dirty="0"/>
                        <a:t>Wyobrażanie sobie zrównoważonych przyszłości (poziom edukacji podstawowej)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1486740"/>
                  </a:ext>
                </a:extLst>
              </a:tr>
              <a:tr h="192280">
                <a:tc rowSpan="2">
                  <a:txBody>
                    <a:bodyPr/>
                    <a:lstStyle/>
                    <a:p>
                      <a:pPr algn="ctr"/>
                      <a:r>
                        <a:rPr lang="pl-PL" sz="700" dirty="0">
                          <a:solidFill>
                            <a:schemeClr val="bg1"/>
                          </a:solidFill>
                        </a:rPr>
                        <a:t>Wskaźniki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pl-PL" sz="700" dirty="0"/>
                        <a:t>Charakterystyki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6649976"/>
                  </a:ext>
                </a:extLst>
              </a:tr>
              <a:tr h="192280">
                <a:tc v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/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/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/>
                        <a:t>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700" dirty="0"/>
                        <a:t>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9518236"/>
                  </a:ext>
                </a:extLst>
              </a:tr>
              <a:tr h="917027">
                <a:tc>
                  <a:txBody>
                    <a:bodyPr/>
                    <a:lstStyle/>
                    <a:p>
                      <a:r>
                        <a:rPr lang="pl-PL" sz="700" b="1" dirty="0" err="1">
                          <a:solidFill>
                            <a:schemeClr val="bg1"/>
                          </a:solidFill>
                        </a:rPr>
                        <a:t>Futures</a:t>
                      </a:r>
                      <a:r>
                        <a:rPr lang="pl-PL" sz="7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pl-PL" sz="700" b="1" dirty="0" err="1">
                          <a:solidFill>
                            <a:schemeClr val="bg1"/>
                          </a:solidFill>
                        </a:rPr>
                        <a:t>literacy</a:t>
                      </a:r>
                      <a:r>
                        <a:rPr lang="pl-PL" sz="700" b="1" dirty="0">
                          <a:solidFill>
                            <a:schemeClr val="bg1"/>
                          </a:solidFill>
                        </a:rPr>
                        <a:t>: </a:t>
                      </a:r>
                      <a:r>
                        <a:rPr lang="pl-PL" sz="700" dirty="0">
                          <a:solidFill>
                            <a:schemeClr val="bg1"/>
                          </a:solidFill>
                        </a:rPr>
                        <a:t>Wyobrażanie sobie alternatywnych zrównoważonych przyszłości poprzez tworzenie i rozwijanie różnych scenariuszy oraz identyfikowanie kroków potrzebnych do osiągnięcia preferowanej zrównoważonej przyszłości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/>
                        <a:t>Nie wydaje się świadomy znaczenia wyobrażania sobie przyszłych scenariuszy dla zrównoważonego rozwoju.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/>
                        <a:t>Wydaje się świadomy, że myślenie o zrównoważonej przyszłości jest ważne, ale nie wyobraża sobie alternatywnych scenariuszy.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/>
                        <a:t>Potrafi dyskutować o alternatywnych przyszłościach, identyfikując preferowaną.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/>
                        <a:t>Wie, że efekty działań ludzi odgrywają kluczową rolę w myśleniu o alternatywnej i preferowanej zrównoważonej przyszłości.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/>
                        <a:t>Przejmuje się wpływem własnych działań na przyszłość; potrafi określić działania i inicjatywy, które mogą prowadzić do preferowanej przyszłości.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79807411"/>
                  </a:ext>
                </a:extLst>
              </a:tr>
              <a:tr h="1020562">
                <a:tc>
                  <a:txBody>
                    <a:bodyPr/>
                    <a:lstStyle/>
                    <a:p>
                      <a:r>
                        <a:rPr lang="pl-PL" sz="700" b="1" dirty="0">
                          <a:solidFill>
                            <a:schemeClr val="bg1"/>
                          </a:solidFill>
                        </a:rPr>
                        <a:t>Dostosowywanie się: </a:t>
                      </a:r>
                      <a:r>
                        <a:rPr lang="pl-PL" sz="700" dirty="0">
                          <a:solidFill>
                            <a:schemeClr val="bg1"/>
                          </a:solidFill>
                        </a:rPr>
                        <a:t>Zarządzanie zmianami i wyzwaniami w złożonych sytuacjach związanych ze zrównoważonym rozwojem oraz podejmowanie decyzji odnoszących się do przyszłości w obliczu niepewności, dwuznaczności i ryzyka.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/>
                        <a:t>Nie jest świadomy lub nie przejmuje się znaczeniem dostosowywania osobistych zachowań do zrównoważonej przyszłości.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/>
                        <a:t>Zna ryzyko związane z przekształceniami środowisk naturalnych przez ludzi, ale wykazuje ograniczoną zdolność do adaptacji działań osobistych na rzecz promowania zrównoważonych przyszłości.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/>
                        <a:t>Potrafi reflektować nad tym, jak zrównoważone zachowania i praktyki mają znaczenie, i uznaje, że istnieją lokalne i globalne implikacje nieodpowiedzialnych praktyk.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/>
                        <a:t>Potrafi zidentyfikować różne style życia i wzorce konsumpcji, które wymagają mniejszych zasobów naturalnych; wie, które aspekty stylu życia mają większy wpływ na zrównoważony rozwój i wymagają dostosowania.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/>
                        <a:t>Potrafi zidentyfikować konkretne obszary własnego życia, które można dostosować do bardziej zrównoważonego rozwoju; jest gotowy na dostosowanie się do zrównoważonych opcji, nawet jeśli kolidują one z osobistymi interesami.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3481294"/>
                  </a:ext>
                </a:extLst>
              </a:tr>
              <a:tr h="1115214">
                <a:tc>
                  <a:txBody>
                    <a:bodyPr/>
                    <a:lstStyle/>
                    <a:p>
                      <a:r>
                        <a:rPr lang="pl-PL" sz="700" b="1" dirty="0">
                          <a:solidFill>
                            <a:schemeClr val="bg1"/>
                          </a:solidFill>
                        </a:rPr>
                        <a:t>Myślenie eksploracyjne</a:t>
                      </a:r>
                      <a:r>
                        <a:rPr lang="pl-PL" sz="700" dirty="0">
                          <a:solidFill>
                            <a:schemeClr val="bg1"/>
                          </a:solidFill>
                        </a:rPr>
                        <a:t>: Przyjmowanie relacyjnego sposobu myślenia poprzez eksplorację i łączenie różnych dyscyplin, z wykorzystaniem kreatywności i eksperymentowania z nowymi pomysłami lub metodami.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/>
                        <a:t>Nie wydaje się świadomy, że problemy zrównoważonego rozwoju mogą obejmować różne dyscypliny.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/>
                        <a:t>Wydaje się świadomy, że problemy zrównoważonego rozwoju mogą być powiązane z kilkoma dyscyplinami.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/>
                        <a:t>Wie, że problemy zrównoważonego rozwoju są interdyscyplinarne i można je rozwiązać tylko przez nowe pomysły i sposoby myślenia.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/>
                        <a:t>Wykazuje zainteresowanie refleksją nad problemami zrównoważonego rozwoju, łącząc różne perspektywy, aby osiągnąć nowe pomysły.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/>
                        <a:t>Eksploruje związki między różnymi dyscyplinami, aby stworzyć nowe pomysły i rozwiązania przy omawianiu zrównoważonego rozwoju; jest gotowy na nietypowe wybory w celu promowania zrównoważonej przyszłości.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6336747"/>
                  </a:ext>
                </a:extLst>
              </a:tr>
            </a:tbl>
          </a:graphicData>
        </a:graphic>
      </p:graphicFrame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13152ADD-74FD-4D33-908D-22AB40E2D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948"/>
              </p:ext>
            </p:extLst>
          </p:nvPr>
        </p:nvGraphicFramePr>
        <p:xfrm>
          <a:off x="7166438" y="2336029"/>
          <a:ext cx="4850072" cy="33274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12518">
                  <a:extLst>
                    <a:ext uri="{9D8B030D-6E8A-4147-A177-3AD203B41FA5}">
                      <a16:colId xmlns:a16="http://schemas.microsoft.com/office/drawing/2014/main" val="1802320010"/>
                    </a:ext>
                  </a:extLst>
                </a:gridCol>
                <a:gridCol w="1212518">
                  <a:extLst>
                    <a:ext uri="{9D8B030D-6E8A-4147-A177-3AD203B41FA5}">
                      <a16:colId xmlns:a16="http://schemas.microsoft.com/office/drawing/2014/main" val="168155316"/>
                    </a:ext>
                  </a:extLst>
                </a:gridCol>
                <a:gridCol w="1212518">
                  <a:extLst>
                    <a:ext uri="{9D8B030D-6E8A-4147-A177-3AD203B41FA5}">
                      <a16:colId xmlns:a16="http://schemas.microsoft.com/office/drawing/2014/main" val="2562061318"/>
                    </a:ext>
                  </a:extLst>
                </a:gridCol>
                <a:gridCol w="1212518">
                  <a:extLst>
                    <a:ext uri="{9D8B030D-6E8A-4147-A177-3AD203B41FA5}">
                      <a16:colId xmlns:a16="http://schemas.microsoft.com/office/drawing/2014/main" val="523777344"/>
                    </a:ext>
                  </a:extLst>
                </a:gridCol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Rubryka systemów żywnościowych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pl-PL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230829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Punkty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Umiejętności badawcze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Wyobraźnia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b="1" dirty="0"/>
                        <a:t>Planowanie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0763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Zadaje istotne i zaawansowane pytania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Konsekwentnie generuje wysoce kreatywne i istotne pomysły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Opracowuje szczegółowy plan realizacji projektu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943363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Zadaje kilka istotnych i sensownych pytań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Generuje kilka kreatywnych pomysłów związanych z projektem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Wykazuje pewne zrozumienie planowania w projekcie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29478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Ma trudności z formułowaniem jasnych i zwięzłych pytań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000" dirty="0"/>
                        <a:t>Ma trudności z generowaniem kreatywnych pomysłów związanych z projektem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pl-PL" sz="1000" dirty="0"/>
                        <a:t>Nie określa jasno niezbędnych kroków lub zasobów</a:t>
                      </a:r>
                    </a:p>
                    <a:p>
                      <a:r>
                        <a:rPr lang="pl-PL" sz="1000" dirty="0"/>
                        <a:t>4o</a:t>
                      </a:r>
                    </a:p>
                    <a:p>
                      <a:pPr algn="ctr"/>
                      <a:endParaRPr lang="pl-PL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291891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 txBox="1">
            <a:spLocks noGrp="1"/>
          </p:cNvSpPr>
          <p:nvPr>
            <p:ph type="title"/>
          </p:nvPr>
        </p:nvSpPr>
        <p:spPr>
          <a:xfrm>
            <a:off x="831850" y="697735"/>
            <a:ext cx="10515600" cy="289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pl-PL" b="1" cap="small" dirty="0"/>
              <a:t>CELE  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51"/>
          <p:cNvSpPr txBox="1">
            <a:spLocks noGrp="1"/>
          </p:cNvSpPr>
          <p:nvPr>
            <p:ph type="title"/>
          </p:nvPr>
        </p:nvSpPr>
        <p:spPr>
          <a:xfrm>
            <a:off x="932468" y="721664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/>
            <a:r>
              <a:rPr lang="pl-PL" dirty="0"/>
              <a:t>Rubryki - Projektowanie skutecznych rubryk</a:t>
            </a:r>
            <a:endParaRPr dirty="0"/>
          </a:p>
        </p:txBody>
      </p:sp>
      <p:sp>
        <p:nvSpPr>
          <p:cNvPr id="312" name="Google Shape;312;p5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 </a:t>
            </a:r>
            <a:endParaRPr/>
          </a:p>
        </p:txBody>
      </p:sp>
      <p:sp>
        <p:nvSpPr>
          <p:cNvPr id="313" name="Google Shape;313;p51"/>
          <p:cNvSpPr txBox="1"/>
          <p:nvPr/>
        </p:nvSpPr>
        <p:spPr>
          <a:xfrm>
            <a:off x="1192378" y="1767231"/>
            <a:ext cx="10255690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600"/>
            </a:pP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3 kategorie są powszechnie badane w celu wsparcia ważności i powinny być brane pod uwagę przy opracowywaniu rubryk punktacji: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4" name="Google Shape;314;p51"/>
          <p:cNvGrpSpPr/>
          <p:nvPr/>
        </p:nvGrpSpPr>
        <p:grpSpPr>
          <a:xfrm>
            <a:off x="4613811" y="2302680"/>
            <a:ext cx="3385865" cy="2781911"/>
            <a:chOff x="1073906" y="0"/>
            <a:chExt cx="3385865" cy="2781911"/>
          </a:xfrm>
        </p:grpSpPr>
        <p:sp>
          <p:nvSpPr>
            <p:cNvPr id="315" name="Google Shape;315;p51"/>
            <p:cNvSpPr/>
            <p:nvPr/>
          </p:nvSpPr>
          <p:spPr>
            <a:xfrm>
              <a:off x="1073906" y="0"/>
              <a:ext cx="1668892" cy="1668869"/>
            </a:xfrm>
            <a:prstGeom prst="ellipse">
              <a:avLst/>
            </a:prstGeom>
            <a:gradFill>
              <a:gsLst>
                <a:gs pos="0">
                  <a:srgbClr val="69C449">
                    <a:alpha val="49411"/>
                  </a:srgbClr>
                </a:gs>
                <a:gs pos="100000">
                  <a:srgbClr val="B0FF9F">
                    <a:alpha val="49411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51"/>
            <p:cNvSpPr txBox="1"/>
            <p:nvPr/>
          </p:nvSpPr>
          <p:spPr>
            <a:xfrm>
              <a:off x="1318310" y="244400"/>
              <a:ext cx="1180084" cy="118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pl-P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Sprawiedliwość</a:t>
              </a:r>
              <a:endParaRPr sz="19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7" name="Google Shape;317;p51"/>
            <p:cNvSpPr/>
            <p:nvPr/>
          </p:nvSpPr>
          <p:spPr>
            <a:xfrm>
              <a:off x="1932900" y="1113042"/>
              <a:ext cx="1668892" cy="1668869"/>
            </a:xfrm>
            <a:prstGeom prst="ellipse">
              <a:avLst/>
            </a:prstGeom>
            <a:gradFill>
              <a:gsLst>
                <a:gs pos="0">
                  <a:srgbClr val="87D372">
                    <a:alpha val="49411"/>
                  </a:srgbClr>
                </a:gs>
                <a:gs pos="100000">
                  <a:srgbClr val="BCFFAA">
                    <a:alpha val="49411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51"/>
            <p:cNvSpPr txBox="1"/>
            <p:nvPr/>
          </p:nvSpPr>
          <p:spPr>
            <a:xfrm>
              <a:off x="2177304" y="1357442"/>
              <a:ext cx="1180084" cy="118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pl-PL" sz="18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Dowody związane z kryteriami</a:t>
              </a:r>
              <a:endParaRPr sz="1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9" name="Google Shape;319;p51"/>
            <p:cNvSpPr/>
            <p:nvPr/>
          </p:nvSpPr>
          <p:spPr>
            <a:xfrm>
              <a:off x="2790879" y="0"/>
              <a:ext cx="1668892" cy="1668869"/>
            </a:xfrm>
            <a:prstGeom prst="ellipse">
              <a:avLst/>
            </a:prstGeom>
            <a:gradFill>
              <a:gsLst>
                <a:gs pos="0">
                  <a:srgbClr val="ABE19E">
                    <a:alpha val="49411"/>
                  </a:srgbClr>
                </a:gs>
                <a:gs pos="100000">
                  <a:srgbClr val="CBFFBD">
                    <a:alpha val="49411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51"/>
            <p:cNvSpPr txBox="1"/>
            <p:nvPr/>
          </p:nvSpPr>
          <p:spPr>
            <a:xfrm>
              <a:off x="3035283" y="244400"/>
              <a:ext cx="1180084" cy="11800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pl-PL" sz="16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Dowody związane z konstrukcją</a:t>
              </a:r>
              <a:endParaRPr sz="16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1" name="Google Shape;321;p51"/>
          <p:cNvSpPr txBox="1"/>
          <p:nvPr/>
        </p:nvSpPr>
        <p:spPr>
          <a:xfrm>
            <a:off x="1192378" y="5435325"/>
            <a:ext cx="1025569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400"/>
            </a:pPr>
            <a:r>
              <a:rPr lang="pl-PL" i="1" dirty="0">
                <a:latin typeface="Calibri"/>
                <a:ea typeface="Calibri"/>
                <a:cs typeface="Calibri"/>
                <a:sym typeface="Calibri"/>
              </a:rPr>
              <a:t>*Kategorie te są wykorzystywane do walidacji narzędzi oceny w ogóle, nie tylko do rubryk. </a:t>
            </a:r>
          </a:p>
          <a:p>
            <a:pPr lvl="0">
              <a:buSzPts val="1400"/>
            </a:pPr>
            <a:r>
              <a:rPr lang="pl-PL" i="1" dirty="0">
                <a:latin typeface="Calibri"/>
                <a:ea typeface="Calibri"/>
                <a:cs typeface="Calibri"/>
                <a:sym typeface="Calibri"/>
              </a:rPr>
              <a:t>** Kategorie te są aktualizowane w czasie.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52"/>
          <p:cNvSpPr txBox="1">
            <a:spLocks noGrp="1"/>
          </p:cNvSpPr>
          <p:nvPr>
            <p:ph type="title"/>
          </p:nvPr>
        </p:nvSpPr>
        <p:spPr>
          <a:xfrm>
            <a:off x="932468" y="721664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pl-PL"/>
              <a:t>Rubrics – </a:t>
            </a:r>
            <a:r>
              <a:rPr lang="pl-PL">
                <a:solidFill>
                  <a:srgbClr val="2431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D</a:t>
            </a:r>
            <a:r>
              <a:rPr lang="pl-PL" b="0" i="0">
                <a:solidFill>
                  <a:srgbClr val="2431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esigning </a:t>
            </a:r>
            <a:r>
              <a:rPr lang="pl-PL">
                <a:solidFill>
                  <a:srgbClr val="2431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pl-PL" b="0" i="0">
                <a:solidFill>
                  <a:srgbClr val="2431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ffective </a:t>
            </a:r>
            <a:r>
              <a:rPr lang="pl-PL">
                <a:solidFill>
                  <a:srgbClr val="2431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r</a:t>
            </a:r>
            <a:r>
              <a:rPr lang="pl-PL" b="0" i="0">
                <a:solidFill>
                  <a:srgbClr val="243142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</a:rPr>
              <a:t>ubrics</a:t>
            </a:r>
            <a:endParaRPr/>
          </a:p>
        </p:txBody>
      </p:sp>
      <p:sp>
        <p:nvSpPr>
          <p:cNvPr id="327" name="Google Shape;327;p5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/>
              <a:t> </a:t>
            </a:r>
            <a:endParaRPr/>
          </a:p>
        </p:txBody>
      </p:sp>
      <p:grpSp>
        <p:nvGrpSpPr>
          <p:cNvPr id="328" name="Google Shape;328;p52"/>
          <p:cNvGrpSpPr/>
          <p:nvPr/>
        </p:nvGrpSpPr>
        <p:grpSpPr>
          <a:xfrm>
            <a:off x="4573676" y="2473451"/>
            <a:ext cx="2596578" cy="2133413"/>
            <a:chOff x="657259" y="0"/>
            <a:chExt cx="2596578" cy="2133413"/>
          </a:xfrm>
        </p:grpSpPr>
        <p:sp>
          <p:nvSpPr>
            <p:cNvPr id="329" name="Google Shape;329;p52"/>
            <p:cNvSpPr/>
            <p:nvPr/>
          </p:nvSpPr>
          <p:spPr>
            <a:xfrm>
              <a:off x="657259" y="0"/>
              <a:ext cx="1279853" cy="1279835"/>
            </a:xfrm>
            <a:prstGeom prst="ellipse">
              <a:avLst/>
            </a:prstGeom>
            <a:gradFill>
              <a:gsLst>
                <a:gs pos="0">
                  <a:srgbClr val="69C449">
                    <a:alpha val="49411"/>
                  </a:srgbClr>
                </a:gs>
                <a:gs pos="100000">
                  <a:srgbClr val="B0FF9F">
                    <a:alpha val="49411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52"/>
            <p:cNvSpPr txBox="1"/>
            <p:nvPr/>
          </p:nvSpPr>
          <p:spPr>
            <a:xfrm>
              <a:off x="844689" y="187427"/>
              <a:ext cx="904993" cy="904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400"/>
              </a:pPr>
              <a:r>
                <a:rPr lang="pl-PL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Sprawiedliwość</a:t>
              </a:r>
              <a:endParaRPr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52"/>
            <p:cNvSpPr/>
            <p:nvPr/>
          </p:nvSpPr>
          <p:spPr>
            <a:xfrm>
              <a:off x="1316011" y="853578"/>
              <a:ext cx="1279853" cy="1279835"/>
            </a:xfrm>
            <a:prstGeom prst="ellipse">
              <a:avLst/>
            </a:prstGeom>
            <a:gradFill>
              <a:gsLst>
                <a:gs pos="0">
                  <a:srgbClr val="87D372">
                    <a:alpha val="49411"/>
                  </a:srgbClr>
                </a:gs>
                <a:gs pos="100000">
                  <a:srgbClr val="BCFFAA">
                    <a:alpha val="49411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52"/>
            <p:cNvSpPr txBox="1"/>
            <p:nvPr/>
          </p:nvSpPr>
          <p:spPr>
            <a:xfrm>
              <a:off x="1503441" y="1041005"/>
              <a:ext cx="904993" cy="904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pl-PL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Dowody związane z kryteriami</a:t>
              </a:r>
            </a:p>
          </p:txBody>
        </p:sp>
        <p:sp>
          <p:nvSpPr>
            <p:cNvPr id="333" name="Google Shape;333;p52"/>
            <p:cNvSpPr/>
            <p:nvPr/>
          </p:nvSpPr>
          <p:spPr>
            <a:xfrm>
              <a:off x="1973984" y="0"/>
              <a:ext cx="1279853" cy="1279835"/>
            </a:xfrm>
            <a:prstGeom prst="ellipse">
              <a:avLst/>
            </a:prstGeom>
            <a:gradFill>
              <a:gsLst>
                <a:gs pos="0">
                  <a:srgbClr val="ABE19E">
                    <a:alpha val="49411"/>
                  </a:srgbClr>
                </a:gs>
                <a:gs pos="100000">
                  <a:srgbClr val="CBFFBD">
                    <a:alpha val="49411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4509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52"/>
            <p:cNvSpPr txBox="1"/>
            <p:nvPr/>
          </p:nvSpPr>
          <p:spPr>
            <a:xfrm>
              <a:off x="2161414" y="187427"/>
              <a:ext cx="999899" cy="90498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3325" tIns="53325" rIns="53325" bIns="53325" anchor="ctr" anchorCtr="0">
              <a:noAutofit/>
            </a:bodyPr>
            <a:lstStyle/>
            <a:p>
              <a:pPr lvl="0" algn="ctr">
                <a:lnSpc>
                  <a:spcPct val="90000"/>
                </a:lnSpc>
                <a:buSzPts val="1900"/>
              </a:pPr>
              <a:r>
                <a:rPr lang="pl-PL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Dowody związane z konstrukcją</a:t>
              </a:r>
            </a:p>
          </p:txBody>
        </p:sp>
      </p:grpSp>
      <p:sp>
        <p:nvSpPr>
          <p:cNvPr id="335" name="Google Shape;335;p52"/>
          <p:cNvSpPr/>
          <p:nvPr/>
        </p:nvSpPr>
        <p:spPr>
          <a:xfrm>
            <a:off x="7175433" y="2580223"/>
            <a:ext cx="1475715" cy="552276"/>
          </a:xfrm>
          <a:custGeom>
            <a:avLst/>
            <a:gdLst/>
            <a:ahLst/>
            <a:cxnLst/>
            <a:rect l="l" t="t" r="r" b="b"/>
            <a:pathLst>
              <a:path w="1475715" h="552276" extrusionOk="0">
                <a:moveTo>
                  <a:pt x="0" y="507009"/>
                </a:moveTo>
                <a:cubicBezTo>
                  <a:pt x="212002" y="255021"/>
                  <a:pt x="424004" y="3033"/>
                  <a:pt x="561315" y="15"/>
                </a:cubicBezTo>
                <a:cubicBezTo>
                  <a:pt x="698626" y="-3003"/>
                  <a:pt x="716733" y="436090"/>
                  <a:pt x="823866" y="488902"/>
                </a:cubicBezTo>
                <a:cubicBezTo>
                  <a:pt x="930999" y="541714"/>
                  <a:pt x="1095470" y="306324"/>
                  <a:pt x="1204111" y="316886"/>
                </a:cubicBezTo>
                <a:cubicBezTo>
                  <a:pt x="1312753" y="327448"/>
                  <a:pt x="1475715" y="552276"/>
                  <a:pt x="1475715" y="552276"/>
                </a:cubicBezTo>
                <a:lnTo>
                  <a:pt x="1475715" y="552276"/>
                </a:lnTo>
              </a:path>
            </a:pathLst>
          </a:custGeom>
          <a:noFill/>
          <a:ln w="9525" cap="flat" cmpd="sng">
            <a:solidFill>
              <a:srgbClr val="54A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52"/>
          <p:cNvSpPr/>
          <p:nvPr/>
        </p:nvSpPr>
        <p:spPr>
          <a:xfrm>
            <a:off x="3259248" y="2617367"/>
            <a:ext cx="1330859" cy="515132"/>
          </a:xfrm>
          <a:custGeom>
            <a:avLst/>
            <a:gdLst/>
            <a:ahLst/>
            <a:cxnLst/>
            <a:rect l="l" t="t" r="r" b="b"/>
            <a:pathLst>
              <a:path w="1330859" h="515132" extrusionOk="0">
                <a:moveTo>
                  <a:pt x="1330859" y="515132"/>
                </a:moveTo>
                <a:cubicBezTo>
                  <a:pt x="1170160" y="288795"/>
                  <a:pt x="1009461" y="62459"/>
                  <a:pt x="787651" y="8138"/>
                </a:cubicBezTo>
                <a:cubicBezTo>
                  <a:pt x="565841" y="-46183"/>
                  <a:pt x="0" y="189207"/>
                  <a:pt x="0" y="189207"/>
                </a:cubicBezTo>
                <a:lnTo>
                  <a:pt x="0" y="189207"/>
                </a:lnTo>
              </a:path>
            </a:pathLst>
          </a:custGeom>
          <a:noFill/>
          <a:ln w="9525" cap="flat" cmpd="sng">
            <a:solidFill>
              <a:srgbClr val="54A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p52"/>
          <p:cNvSpPr/>
          <p:nvPr/>
        </p:nvSpPr>
        <p:spPr>
          <a:xfrm>
            <a:off x="390130" y="2417733"/>
            <a:ext cx="2847259" cy="114812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1400"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Upewnij się, że rubryka nie jest stronnicza w stosunku do określonych podgrup społeczno-ekonomicznych, kulturowych, etnicznych i płciowych.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52"/>
          <p:cNvSpPr/>
          <p:nvPr/>
        </p:nvSpPr>
        <p:spPr>
          <a:xfrm>
            <a:off x="970059" y="4378530"/>
            <a:ext cx="3038168" cy="1413487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SzPts val="1400"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Upewnij się, że oceniasz konstrukt, który przewiduje bieżące (trafność zbieżna) lub przyszłe (trafność predykcyjna) rzeczywiste wyniki lub inne zewnętrzne wyniki będące przedmiotem zainteresowania.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52"/>
          <p:cNvSpPr/>
          <p:nvPr/>
        </p:nvSpPr>
        <p:spPr>
          <a:xfrm>
            <a:off x="8651148" y="2910040"/>
            <a:ext cx="2796920" cy="16619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just">
              <a:buSzPts val="1400"/>
            </a:pPr>
            <a:r>
              <a:rPr lang="pl-PL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Upewnij się, że wynik potwierdza konkretny konstrukt. Na przykład, jeśli sprawdzasz pracę pisemną pod kątem „rozwiązywania problemów”, chcesz zaznaczyć dowolny wynik z powodu błędów ortograficznych. </a:t>
            </a:r>
            <a:endParaRPr sz="1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52"/>
          <p:cNvSpPr/>
          <p:nvPr/>
        </p:nvSpPr>
        <p:spPr>
          <a:xfrm>
            <a:off x="4019739" y="4572000"/>
            <a:ext cx="1901227" cy="833318"/>
          </a:xfrm>
          <a:custGeom>
            <a:avLst/>
            <a:gdLst/>
            <a:ahLst/>
            <a:cxnLst/>
            <a:rect l="l" t="t" r="r" b="b"/>
            <a:pathLst>
              <a:path w="1901227" h="833318" extrusionOk="0">
                <a:moveTo>
                  <a:pt x="1901227" y="0"/>
                </a:moveTo>
                <a:cubicBezTo>
                  <a:pt x="1825781" y="188614"/>
                  <a:pt x="1750336" y="377228"/>
                  <a:pt x="1629623" y="461727"/>
                </a:cubicBezTo>
                <a:cubicBezTo>
                  <a:pt x="1508910" y="546226"/>
                  <a:pt x="1285591" y="445129"/>
                  <a:pt x="1176950" y="506994"/>
                </a:cubicBezTo>
                <a:cubicBezTo>
                  <a:pt x="1068308" y="568859"/>
                  <a:pt x="1173932" y="820848"/>
                  <a:pt x="977774" y="832919"/>
                </a:cubicBezTo>
                <a:cubicBezTo>
                  <a:pt x="781616" y="844990"/>
                  <a:pt x="0" y="579422"/>
                  <a:pt x="0" y="579422"/>
                </a:cubicBezTo>
                <a:lnTo>
                  <a:pt x="0" y="579422"/>
                </a:lnTo>
              </a:path>
            </a:pathLst>
          </a:custGeom>
          <a:noFill/>
          <a:ln w="9525" cap="flat" cmpd="sng">
            <a:solidFill>
              <a:srgbClr val="54A8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53"/>
          <p:cNvSpPr txBox="1">
            <a:spLocks noGrp="1"/>
          </p:cNvSpPr>
          <p:nvPr>
            <p:ph type="title"/>
          </p:nvPr>
        </p:nvSpPr>
        <p:spPr>
          <a:xfrm>
            <a:off x="838200" y="744718"/>
            <a:ext cx="10515600" cy="10809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28600" lvl="0" indent="-50800" algn="ctr">
              <a:buSzPts val="2800"/>
            </a:pPr>
            <a:r>
              <a:rPr lang="pl-PL" dirty="0"/>
              <a:t>Rubryki - ranking wyników </a:t>
            </a:r>
            <a:endParaRPr dirty="0"/>
          </a:p>
        </p:txBody>
      </p:sp>
      <p:sp>
        <p:nvSpPr>
          <p:cNvPr id="346" name="Google Shape;346;p53"/>
          <p:cNvSpPr txBox="1"/>
          <p:nvPr/>
        </p:nvSpPr>
        <p:spPr>
          <a:xfrm>
            <a:off x="1091483" y="2206193"/>
            <a:ext cx="4278185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600"/>
            </a:pP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Aby obliczyć i ocenić wzrost nauki uczniów, analizujemy każde z kryteriów wyników i przypisujemy ocenę/komentarz jako: niewystarczający, wystarczający, dobry lub doskonały.</a:t>
            </a:r>
          </a:p>
          <a:p>
            <a:pPr lvl="0" algn="just">
              <a:buSzPts val="1600"/>
            </a:pPr>
            <a:r>
              <a:rPr lang="pl-PL" sz="1600" dirty="0">
                <a:latin typeface="Calibri"/>
                <a:ea typeface="Calibri"/>
                <a:cs typeface="Calibri"/>
                <a:sym typeface="Calibri"/>
              </a:rPr>
              <a:t>Aby obliczyć ocenę końcową w skali 10, sumujemy wszystkie oceny, podwajamy ocenę za prezentację, a następnie dzielimy wynik przez 10. Zaokrąglamy do pełnych lub połówek.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53"/>
          <p:cNvSpPr txBox="1"/>
          <p:nvPr/>
        </p:nvSpPr>
        <p:spPr>
          <a:xfrm>
            <a:off x="6227323" y="2206193"/>
            <a:ext cx="5126477" cy="2739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pl-PL" sz="1600" dirty="0">
                <a:latin typeface="Calibri"/>
                <a:ea typeface="Calibri"/>
                <a:cs typeface="Calibri"/>
              </a:rPr>
              <a:t>Jeśli uczysz w klasach, w których możesz używać różnych systemów oceniania, które wykorzystują na przykład pojęcia takie jak „niewystarczający”, „wystarczający”, „dobry” i „doskonały”, możesz użyć następujących standardów: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>
                <a:latin typeface="Calibri"/>
                <a:ea typeface="Calibri"/>
                <a:cs typeface="Calibri"/>
              </a:rPr>
              <a:t>Między 5 a 6: niewystarczający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>
                <a:latin typeface="Calibri"/>
                <a:ea typeface="Calibri"/>
                <a:cs typeface="Calibri"/>
              </a:rPr>
              <a:t>Między 6 a 7: wystarczający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>
                <a:latin typeface="Calibri"/>
                <a:ea typeface="Calibri"/>
                <a:cs typeface="Calibri"/>
              </a:rPr>
              <a:t>Między 7 a 9: dobry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pl-PL" sz="1600" dirty="0">
                <a:latin typeface="Calibri"/>
                <a:ea typeface="Calibri"/>
                <a:cs typeface="Calibri"/>
              </a:rPr>
              <a:t>Między 9 a 10: doskonały</a:t>
            </a:r>
          </a:p>
          <a:p>
            <a:pPr marL="285750" marR="0" lvl="0" indent="-28575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ourier New"/>
              <a:buChar char="o"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54"/>
          <p:cNvSpPr txBox="1">
            <a:spLocks noGrp="1"/>
          </p:cNvSpPr>
          <p:nvPr>
            <p:ph type="title"/>
          </p:nvPr>
        </p:nvSpPr>
        <p:spPr>
          <a:xfrm>
            <a:off x="838200" y="718254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ct val="45454"/>
            </a:pPr>
            <a:r>
              <a:rPr lang="pl-PL" dirty="0"/>
              <a:t>Ocena kompetencji w projekcie </a:t>
            </a:r>
            <a:r>
              <a:rPr lang="pl-PL" dirty="0" err="1"/>
              <a:t>EduNUT</a:t>
            </a:r>
            <a:endParaRPr dirty="0"/>
          </a:p>
        </p:txBody>
      </p:sp>
      <p:sp>
        <p:nvSpPr>
          <p:cNvPr id="353" name="Google Shape;353;p5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/>
              <a:t> </a:t>
            </a:r>
            <a:endParaRPr/>
          </a:p>
        </p:txBody>
      </p:sp>
      <p:sp>
        <p:nvSpPr>
          <p:cNvPr id="354" name="Google Shape;354;p54"/>
          <p:cNvSpPr txBox="1"/>
          <p:nvPr/>
        </p:nvSpPr>
        <p:spPr>
          <a:xfrm>
            <a:off x="707572" y="1917130"/>
            <a:ext cx="4386942" cy="40164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just">
              <a:buSzPts val="1700"/>
            </a:pP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Projekt </a:t>
            </a:r>
            <a:r>
              <a:rPr lang="pl-PL" sz="1700" b="1" dirty="0" err="1">
                <a:latin typeface="Calibri"/>
                <a:ea typeface="Calibri"/>
                <a:cs typeface="Calibri"/>
                <a:sym typeface="Calibri"/>
              </a:rPr>
              <a:t>eduNUT</a:t>
            </a: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 ma na celu zachęcenie uczniów do nabrania pewności siebie oraz zdobycia umiejętności, postaw i wiedzy na temat zrównoważonych systemów żywnościowych i żywieniowych, aby stopniowo zmieniać ich osobiste wzorce konsumpcji i inspirować innych do robienia tego samego. </a:t>
            </a:r>
          </a:p>
          <a:p>
            <a:pPr lvl="0" algn="just">
              <a:buSzPts val="1700"/>
            </a:pPr>
            <a:endParaRPr lang="pl-PL" sz="1700" dirty="0">
              <a:latin typeface="Calibri"/>
              <a:ea typeface="Calibri"/>
              <a:cs typeface="Calibri"/>
              <a:sym typeface="Calibri"/>
            </a:endParaRPr>
          </a:p>
          <a:p>
            <a:pPr lvl="0" algn="just">
              <a:buSzPts val="1700"/>
            </a:pPr>
            <a:r>
              <a:rPr lang="pl-PL" sz="1700" dirty="0">
                <a:latin typeface="Calibri"/>
                <a:ea typeface="Calibri"/>
                <a:cs typeface="Calibri"/>
                <a:sym typeface="Calibri"/>
              </a:rPr>
              <a:t>Edukacja oparta na kompetencjach pomaga uczniom rozwijać takie ekologiczne umiejętności oparte na wiedzy i postawach, które mogą pomóc w promowaniu odpowiedzialnych działań i stymulować chęć podejmowania lub żądania działań na poziomie lokalnym, krajowym i globalnym.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54"/>
          <p:cNvSpPr txBox="1"/>
          <p:nvPr/>
        </p:nvSpPr>
        <p:spPr>
          <a:xfrm>
            <a:off x="5421087" y="1882927"/>
            <a:ext cx="6475345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400"/>
            </a:pP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Aby to osiągnąć,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program nauczania </a:t>
            </a:r>
            <a:r>
              <a:rPr lang="pl-PL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eduNUT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został zaprojektowany w oparciu o europejskie ramy oceny kompetencji ekologicznych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„</a:t>
            </a:r>
            <a:r>
              <a:rPr lang="pl-PL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GreenComp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”. 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Komisja Europejska opracowała je w odniesieniu do kompetencji w zakresie zrównoważonego rozwoju na poziomie UE, aby zapewnić wspólną podstawę dla uczniów i wskazówki dla nauczycieli, dostarczając uzgodnioną definicję tego, co pociąga za sobą zrównoważony rozwój jako kompetencja. </a:t>
            </a:r>
          </a:p>
          <a:p>
            <a:pPr lvl="0">
              <a:buSzPts val="1400"/>
            </a:pPr>
            <a:endParaRPr lang="pl-PL" sz="16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buSzPts val="1400"/>
            </a:pPr>
            <a:r>
              <a:rPr lang="pl-PL" sz="16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GreenComp</a:t>
            </a:r>
            <a:r>
              <a:rPr lang="pl-PL" sz="1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może wspierać systemy edukacji i szkoleń w kształtowaniu systemowych i krytycznych myślicieli, którzy dbają o teraźniejszość i przyszłość naszej planety. Wszystkie 12 kompetencji zawartych w ramach ma zastosowanie do wszystkich uczniów. Spośród tych 12, zdecydowaliśmy się pracować z następującymi trzema: </a:t>
            </a:r>
            <a:r>
              <a:rPr lang="pl-PL" sz="16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1. Uwzględnianie złożoności w zrównoważonym rozwoju, 2. Wyobrażanie sobie zrównoważonej przyszłości i 3. Działanie na rzecz zrównoważonego rozwoju. </a:t>
            </a:r>
            <a:endParaRPr sz="1600" b="1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cxnSp>
        <p:nvCxnSpPr>
          <p:cNvPr id="356" name="Google Shape;356;p54"/>
          <p:cNvCxnSpPr/>
          <p:nvPr/>
        </p:nvCxnSpPr>
        <p:spPr>
          <a:xfrm>
            <a:off x="5225143" y="1825625"/>
            <a:ext cx="0" cy="3800213"/>
          </a:xfrm>
          <a:prstGeom prst="straightConnector1">
            <a:avLst/>
          </a:prstGeom>
          <a:noFill/>
          <a:ln w="9525" cap="flat" cmpd="sng">
            <a:solidFill>
              <a:srgbClr val="54A838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55"/>
          <p:cNvSpPr txBox="1">
            <a:spLocks noGrp="1"/>
          </p:cNvSpPr>
          <p:nvPr>
            <p:ph type="title"/>
          </p:nvPr>
        </p:nvSpPr>
        <p:spPr>
          <a:xfrm>
            <a:off x="838200" y="718254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ct val="45454"/>
            </a:pPr>
            <a:r>
              <a:rPr lang="pl-PL" dirty="0"/>
              <a:t>Ocena kompetencji w projekcie </a:t>
            </a:r>
            <a:r>
              <a:rPr lang="pl-PL" dirty="0" err="1"/>
              <a:t>EduNUT</a:t>
            </a:r>
            <a:r>
              <a:rPr lang="pl-PL" dirty="0"/>
              <a:t> </a:t>
            </a:r>
            <a:endParaRPr dirty="0"/>
          </a:p>
        </p:txBody>
      </p:sp>
      <p:sp>
        <p:nvSpPr>
          <p:cNvPr id="362" name="Google Shape;362;p5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1430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pl-PL"/>
              <a:t> </a:t>
            </a:r>
            <a:endParaRPr/>
          </a:p>
        </p:txBody>
      </p:sp>
      <p:pic>
        <p:nvPicPr>
          <p:cNvPr id="363" name="Google Shape;363;p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6658" y="1948537"/>
            <a:ext cx="7389835" cy="3462874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55"/>
          <p:cNvSpPr txBox="1"/>
          <p:nvPr/>
        </p:nvSpPr>
        <p:spPr>
          <a:xfrm>
            <a:off x="966657" y="5624767"/>
            <a:ext cx="7389835" cy="2769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buSzPts val="1200"/>
            </a:pPr>
            <a:r>
              <a:rPr lang="pl-PL" sz="1200" dirty="0"/>
              <a:t>Obraz: wizualna prezentacja kompetencji w zakresie zrównoważonego rozwoju/źródło: JRC, 2022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9"/>
          <p:cNvSpPr txBox="1">
            <a:spLocks noGrp="1"/>
          </p:cNvSpPr>
          <p:nvPr>
            <p:ph type="title"/>
          </p:nvPr>
        </p:nvSpPr>
        <p:spPr>
          <a:xfrm>
            <a:off x="831850" y="1133963"/>
            <a:ext cx="10515600" cy="289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 algn="ctr"/>
            <a:r>
              <a:rPr lang="pl-PL" b="1" cap="small" dirty="0"/>
              <a:t>Dodatkowe materiały </a:t>
            </a:r>
            <a:br>
              <a:rPr lang="pl-PL" b="1" cap="small" dirty="0"/>
            </a:br>
            <a:r>
              <a:rPr lang="pl-PL" b="1" cap="small" dirty="0"/>
              <a:t>i źródła informacji</a:t>
            </a:r>
            <a:endParaRPr b="1" cap="small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10"/>
          <p:cNvSpPr txBox="1">
            <a:spLocks noGrp="1"/>
          </p:cNvSpPr>
          <p:nvPr>
            <p:ph type="title"/>
          </p:nvPr>
        </p:nvSpPr>
        <p:spPr>
          <a:xfrm>
            <a:off x="901574" y="750037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pl-PL" dirty="0"/>
              <a:t>Ramy kompetencji UE </a:t>
            </a:r>
            <a:endParaRPr dirty="0"/>
          </a:p>
        </p:txBody>
      </p:sp>
      <p:sp>
        <p:nvSpPr>
          <p:cNvPr id="375" name="Google Shape;375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lvl="0" indent="0">
              <a:buNone/>
            </a:pPr>
            <a:r>
              <a:rPr lang="pl-PL" u="sng" dirty="0" err="1"/>
              <a:t>GreenComp</a:t>
            </a:r>
            <a:r>
              <a:rPr lang="pl-PL" u="sng" dirty="0"/>
              <a:t>: Europejskie ramy kompetencji w zakresie zrównoważonego rozwoju</a:t>
            </a:r>
          </a:p>
          <a:p>
            <a:pPr marL="114300" lvl="0" indent="0">
              <a:buNone/>
            </a:pPr>
            <a:endParaRPr lang="pl-PL" u="sng" dirty="0"/>
          </a:p>
          <a:p>
            <a:pPr marL="114300" lvl="0" indent="0">
              <a:buNone/>
            </a:pPr>
            <a:r>
              <a:rPr lang="pl-PL" dirty="0"/>
              <a:t> </a:t>
            </a:r>
            <a:r>
              <a:rPr lang="pl-PL" b="1" u="sng" dirty="0" err="1">
                <a:solidFill>
                  <a:schemeClr val="hlink"/>
                </a:solidFill>
                <a:highlight>
                  <a:srgbClr val="FFFFFF"/>
                </a:highlight>
              </a:rPr>
              <a:t>LifeComp</a:t>
            </a:r>
            <a:r>
              <a:rPr lang="pl-PL" b="1" u="sng" dirty="0">
                <a:solidFill>
                  <a:schemeClr val="hlink"/>
                </a:solidFill>
                <a:highlight>
                  <a:srgbClr val="FFFFFF"/>
                </a:highlight>
              </a:rPr>
              <a:t>: Europejskie ramy kluczowych kompetencji osobistych, społecznych i umiejętności uczenia się</a:t>
            </a:r>
          </a:p>
          <a:p>
            <a:pPr marL="114300" lvl="0" indent="0">
              <a:buNone/>
            </a:pPr>
            <a:endParaRPr lang="pl-PL" b="1" u="sng" dirty="0">
              <a:solidFill>
                <a:schemeClr val="hlink"/>
              </a:solidFill>
              <a:highlight>
                <a:srgbClr val="FFFFFF"/>
              </a:highlight>
            </a:endParaRPr>
          </a:p>
          <a:p>
            <a:pPr marL="114300" lvl="0" indent="0">
              <a:buNone/>
            </a:pPr>
            <a:r>
              <a:rPr lang="pl-PL" u="sng" dirty="0" err="1"/>
              <a:t>DigComp</a:t>
            </a:r>
            <a:r>
              <a:rPr lang="pl-PL" u="sng" dirty="0"/>
              <a:t> 2.2: Ramy kompetencji cyfrowych dla obywateli - z nowymi przykładami wiedzy, umiejętności i postaw</a:t>
            </a:r>
            <a:br>
              <a:rPr lang="pl-PL" dirty="0"/>
            </a:b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56"/>
          <p:cNvSpPr txBox="1">
            <a:spLocks noGrp="1"/>
          </p:cNvSpPr>
          <p:nvPr>
            <p:ph type="title"/>
          </p:nvPr>
        </p:nvSpPr>
        <p:spPr>
          <a:xfrm>
            <a:off x="901574" y="849626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pl-PL" dirty="0"/>
              <a:t>Narzędzia i zasoby do siatki oceny</a:t>
            </a:r>
            <a:endParaRPr dirty="0"/>
          </a:p>
        </p:txBody>
      </p:sp>
      <p:sp>
        <p:nvSpPr>
          <p:cNvPr id="381" name="Google Shape;381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39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114300" lvl="0" indent="0">
              <a:buNone/>
            </a:pPr>
            <a:r>
              <a:rPr lang="pl-PL" b="1" dirty="0">
                <a:highlight>
                  <a:srgbClr val="FFFFFF"/>
                </a:highlight>
              </a:rPr>
              <a:t>Narzędzia AI: </a:t>
            </a:r>
            <a:r>
              <a:rPr lang="pl-PL" dirty="0">
                <a:highlight>
                  <a:srgbClr val="FFFFFF"/>
                </a:highlight>
              </a:rPr>
              <a:t>Wprowadź w czacie nazwy kompetencji, moduł, wiek uczniów, skalę i system metryczny.</a:t>
            </a:r>
            <a:br>
              <a:rPr lang="pl-PL" dirty="0">
                <a:highlight>
                  <a:srgbClr val="FFFFFF"/>
                </a:highlight>
              </a:rPr>
            </a:br>
            <a:br>
              <a:rPr lang="pl-PL" dirty="0">
                <a:highlight>
                  <a:srgbClr val="FFFFFF"/>
                </a:highlight>
              </a:rPr>
            </a:br>
            <a:r>
              <a:rPr lang="pl-PL" b="1" dirty="0">
                <a:highlight>
                  <a:srgbClr val="FFFFFF"/>
                </a:highlight>
              </a:rPr>
              <a:t>Excel / Google </a:t>
            </a:r>
            <a:r>
              <a:rPr lang="pl-PL" b="1" dirty="0" err="1">
                <a:highlight>
                  <a:srgbClr val="FFFFFF"/>
                </a:highlight>
              </a:rPr>
              <a:t>Sheets</a:t>
            </a:r>
            <a:r>
              <a:rPr lang="pl-PL" b="1" dirty="0">
                <a:highlight>
                  <a:srgbClr val="FFFFFF"/>
                </a:highlight>
              </a:rPr>
              <a:t>: </a:t>
            </a:r>
            <a:r>
              <a:rPr lang="pl-PL" dirty="0">
                <a:highlight>
                  <a:srgbClr val="FFFFFF"/>
                </a:highlight>
              </a:rPr>
              <a:t>Dla entuzjastów arkuszy kalkulacyjnych te narzędzia dają dużą elastyczność w projektowaniu siatek.</a:t>
            </a:r>
            <a:br>
              <a:rPr lang="pl-PL" dirty="0">
                <a:highlight>
                  <a:srgbClr val="FFFFFF"/>
                </a:highlight>
              </a:rPr>
            </a:br>
            <a:br>
              <a:rPr lang="pl-PL" dirty="0">
                <a:highlight>
                  <a:srgbClr val="FFFFFF"/>
                </a:highlight>
              </a:rPr>
            </a:br>
            <a:r>
              <a:rPr lang="pl-PL" b="1" dirty="0" err="1">
                <a:highlight>
                  <a:srgbClr val="FFFFFF"/>
                </a:highlight>
              </a:rPr>
              <a:t>ChallengeMe</a:t>
            </a:r>
            <a:r>
              <a:rPr lang="pl-PL" b="1" dirty="0">
                <a:highlight>
                  <a:srgbClr val="FFFFFF"/>
                </a:highlight>
              </a:rPr>
              <a:t>: </a:t>
            </a:r>
            <a:r>
              <a:rPr lang="pl-PL" dirty="0">
                <a:highlight>
                  <a:srgbClr val="FFFFFF"/>
                </a:highlight>
              </a:rPr>
              <a:t>Platforma oferująca intuicyjny interfejs do tworzenia, zarządzania i oceny działań opartych na współpracy.</a:t>
            </a:r>
            <a:br>
              <a:rPr lang="pl-PL" dirty="0">
                <a:highlight>
                  <a:srgbClr val="FFFFFF"/>
                </a:highlight>
              </a:rPr>
            </a:br>
            <a:br>
              <a:rPr lang="pl-PL" dirty="0">
                <a:highlight>
                  <a:srgbClr val="FFFFFF"/>
                </a:highlight>
              </a:rPr>
            </a:br>
            <a:r>
              <a:rPr lang="pl-PL" b="1" dirty="0" err="1">
                <a:highlight>
                  <a:srgbClr val="FFFFFF"/>
                </a:highlight>
              </a:rPr>
              <a:t>iRubric</a:t>
            </a:r>
            <a:r>
              <a:rPr lang="pl-PL" b="1" dirty="0">
                <a:highlight>
                  <a:srgbClr val="FFFFFF"/>
                </a:highlight>
              </a:rPr>
              <a:t>:</a:t>
            </a:r>
            <a:r>
              <a:rPr lang="pl-PL" dirty="0">
                <a:highlight>
                  <a:srgbClr val="FFFFFF"/>
                </a:highlight>
              </a:rPr>
              <a:t> Platforma, która może pomóc Twojej organizacji rozwijać kulturę oceniania opartego na wynikach oraz zarządzać danymi.</a:t>
            </a:r>
            <a:endParaRPr dirty="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11"/>
          <p:cNvSpPr txBox="1">
            <a:spLocks noGrp="1"/>
          </p:cNvSpPr>
          <p:nvPr>
            <p:ph type="title"/>
          </p:nvPr>
        </p:nvSpPr>
        <p:spPr>
          <a:xfrm>
            <a:off x="831850" y="697735"/>
            <a:ext cx="10515600" cy="289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pl-PL" b="1" cap="small" dirty="0"/>
              <a:t>Studium przypadku</a:t>
            </a:r>
            <a:endParaRPr b="1" cap="small" dirty="0"/>
          </a:p>
        </p:txBody>
      </p:sp>
      <p:sp>
        <p:nvSpPr>
          <p:cNvPr id="387" name="Google Shape;387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2"/>
          <p:cNvSpPr txBox="1">
            <a:spLocks noGrp="1"/>
          </p:cNvSpPr>
          <p:nvPr>
            <p:ph type="title"/>
          </p:nvPr>
        </p:nvSpPr>
        <p:spPr>
          <a:xfrm>
            <a:off x="838200" y="805758"/>
            <a:ext cx="10952854" cy="117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SzPts val="4400"/>
            </a:pPr>
            <a:r>
              <a:rPr lang="pl-PL" dirty="0"/>
              <a:t>Studium przypadku – projektowanie rubryki oceny </a:t>
            </a:r>
            <a:endParaRPr dirty="0"/>
          </a:p>
        </p:txBody>
      </p:sp>
      <p:sp>
        <p:nvSpPr>
          <p:cNvPr id="393" name="Google Shape;393;p12"/>
          <p:cNvSpPr txBox="1">
            <a:spLocks noGrp="1"/>
          </p:cNvSpPr>
          <p:nvPr>
            <p:ph type="body" idx="1"/>
          </p:nvPr>
        </p:nvSpPr>
        <p:spPr>
          <a:xfrm>
            <a:off x="663102" y="2068817"/>
            <a:ext cx="8160945" cy="3728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50800" algn="just">
              <a:spcBef>
                <a:spcPts val="0"/>
              </a:spcBef>
              <a:buSzPts val="2800"/>
              <a:buNone/>
            </a:pPr>
            <a:r>
              <a:rPr lang="pl-PL" i="1" dirty="0"/>
              <a:t>Jesteś nauczycielem 13-letnich uczniów i masz za zadanie wdrożyć projekt pod tytułem „od pola do stołu”, który trwa łącznie 4 tygodnie. Program edukacyjny został opracowany w taki sposób, aby promować uczenie się przez uczniów o zrównoważonym rolnictwie i żywieniu. Obiecuje rozwijać 4 umiejętności uczniów (wiedzę na temat ekologicznego rolnictwa, współpracy, aktywnej postawy obywatelskiej i znajomości przyszłości). Teraz daj z siebie wszystko i spróbuj zaprojektować rubrykę, która może ocenić co najmniej 1 z tych kompetencji.</a:t>
            </a:r>
            <a:endParaRPr dirty="0"/>
          </a:p>
        </p:txBody>
      </p:sp>
      <p:pic>
        <p:nvPicPr>
          <p:cNvPr id="394" name="Google Shape;394;p12" descr="A cartoon of a person reading a book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86796" y="2932735"/>
            <a:ext cx="2004258" cy="3563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"/>
          <p:cNvSpPr txBox="1">
            <a:spLocks noGrp="1"/>
          </p:cNvSpPr>
          <p:nvPr>
            <p:ph type="title"/>
          </p:nvPr>
        </p:nvSpPr>
        <p:spPr>
          <a:xfrm>
            <a:off x="374468" y="893472"/>
            <a:ext cx="10515600" cy="1008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pl-PL" b="1" dirty="0"/>
              <a:t>Moduł szkoleniowy </a:t>
            </a:r>
            <a:endParaRPr dirty="0"/>
          </a:p>
        </p:txBody>
      </p:sp>
      <p:sp>
        <p:nvSpPr>
          <p:cNvPr id="75" name="Google Shape;75;p4"/>
          <p:cNvSpPr txBox="1">
            <a:spLocks noGrp="1"/>
          </p:cNvSpPr>
          <p:nvPr>
            <p:ph type="body" idx="1"/>
          </p:nvPr>
        </p:nvSpPr>
        <p:spPr>
          <a:xfrm>
            <a:off x="307734" y="2530093"/>
            <a:ext cx="10515600" cy="2785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50800">
              <a:spcBef>
                <a:spcPts val="0"/>
              </a:spcBef>
              <a:buSzPts val="2800"/>
              <a:buNone/>
            </a:pPr>
            <a:r>
              <a:rPr lang="pl-PL" dirty="0"/>
              <a:t>Cele niniejszego modułu są następujące: </a:t>
            </a:r>
          </a:p>
          <a:p>
            <a:pPr marL="635000" lvl="0" indent="-457200"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pl-PL" dirty="0"/>
              <a:t>Poszerzenie wiedzy nauczycieli na temat walidacji i metodologii oceniania. </a:t>
            </a:r>
          </a:p>
          <a:p>
            <a:pPr marL="635000" lvl="0" indent="-457200"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pl-PL" dirty="0"/>
              <a:t>Zwiększenie zaufania nauczycieli do stosowania innowacyjnych technik oceny zamiast egzaminów lub quizów. </a:t>
            </a:r>
          </a:p>
          <a:p>
            <a:pPr marL="635000" lvl="0" indent="-457200">
              <a:spcBef>
                <a:spcPts val="0"/>
              </a:spcBef>
              <a:buSzPts val="2800"/>
              <a:buFont typeface="Arial" panose="020B0604020202020204" pitchFamily="34" charset="0"/>
              <a:buChar char="•"/>
            </a:pPr>
            <a:r>
              <a:rPr lang="pl-PL" dirty="0"/>
              <a:t>Przygotowanie nauczycieli z konkretnymi przykładami, którzy zamierzają zastosować program nauczania </a:t>
            </a:r>
            <a:r>
              <a:rPr lang="pl-PL" dirty="0" err="1"/>
              <a:t>EduNUT</a:t>
            </a:r>
            <a:r>
              <a:rPr lang="pl-PL" dirty="0"/>
              <a:t> w swoich klasach. </a:t>
            </a:r>
            <a:endParaRPr dirty="0"/>
          </a:p>
        </p:txBody>
      </p:sp>
      <p:sp>
        <p:nvSpPr>
          <p:cNvPr id="76" name="Google Shape;76;p4"/>
          <p:cNvSpPr txBox="1"/>
          <p:nvPr/>
        </p:nvSpPr>
        <p:spPr>
          <a:xfrm>
            <a:off x="517814" y="1521872"/>
            <a:ext cx="10515600" cy="1008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libri"/>
              <a:buNone/>
            </a:pPr>
            <a:r>
              <a:rPr lang="pl-PL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14"/>
          <p:cNvSpPr txBox="1">
            <a:spLocks noGrp="1"/>
          </p:cNvSpPr>
          <p:nvPr>
            <p:ph type="title"/>
          </p:nvPr>
        </p:nvSpPr>
        <p:spPr>
          <a:xfrm>
            <a:off x="838200" y="801934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lvl="0" algn="ctr">
              <a:buSzPts val="4400"/>
            </a:pPr>
            <a:r>
              <a:rPr lang="pl-PL" dirty="0"/>
              <a:t>Studium przypadku - projektowanie rubryki oceny </a:t>
            </a:r>
            <a:endParaRPr dirty="0"/>
          </a:p>
        </p:txBody>
      </p:sp>
      <p:sp>
        <p:nvSpPr>
          <p:cNvPr id="400" name="Google Shape;400;p14"/>
          <p:cNvSpPr txBox="1">
            <a:spLocks noGrp="1"/>
          </p:cNvSpPr>
          <p:nvPr>
            <p:ph type="body" idx="1"/>
          </p:nvPr>
        </p:nvSpPr>
        <p:spPr>
          <a:xfrm>
            <a:off x="838200" y="1798080"/>
            <a:ext cx="10515600" cy="3997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177800" lvl="0" indent="0">
              <a:spcBef>
                <a:spcPts val="0"/>
              </a:spcBef>
              <a:buSzPts val="2800"/>
              <a:buNone/>
            </a:pPr>
            <a:r>
              <a:rPr lang="pl-PL" b="1" dirty="0">
                <a:solidFill>
                  <a:srgbClr val="7E9532"/>
                </a:solidFill>
              </a:rPr>
              <a:t>√ Pobierz arkusz Excel i pracuj lokalnie. </a:t>
            </a:r>
            <a:endParaRPr dirty="0"/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sz="1400" dirty="0">
              <a:highlight>
                <a:srgbClr val="FFFF00"/>
              </a:highlight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r>
              <a:rPr lang="pl-PL" u="sng" dirty="0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↓Kliknij: EduNUT_WP3_module 4_rubric </a:t>
            </a:r>
            <a:r>
              <a:rPr lang="pl-PL" u="sng" dirty="0" err="1">
                <a:solidFill>
                  <a:srgbClr val="FFC00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template</a:t>
            </a:r>
            <a:endParaRPr dirty="0">
              <a:solidFill>
                <a:srgbClr val="FFC000"/>
              </a:solidFill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highlight>
                <a:srgbClr val="FFFF00"/>
              </a:highlight>
            </a:endParaRPr>
          </a:p>
          <a:p>
            <a:pPr marL="1778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highlight>
                <a:srgbClr val="FFFF00"/>
              </a:highlight>
            </a:endParaRPr>
          </a:p>
        </p:txBody>
      </p:sp>
      <p:pic>
        <p:nvPicPr>
          <p:cNvPr id="401" name="Google Shape;401;p14" descr="A screenshot of a white grid with many different colored text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138136" y="2859531"/>
            <a:ext cx="8272064" cy="2936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15"/>
          <p:cNvSpPr txBox="1">
            <a:spLocks noGrp="1"/>
          </p:cNvSpPr>
          <p:nvPr>
            <p:ph type="title"/>
          </p:nvPr>
        </p:nvSpPr>
        <p:spPr>
          <a:xfrm>
            <a:off x="838200" y="924957"/>
            <a:ext cx="10515600" cy="289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pl-PL" b="1" cap="small" dirty="0"/>
              <a:t>Literatura</a:t>
            </a:r>
            <a:endParaRPr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6"/>
          <p:cNvSpPr txBox="1">
            <a:spLocks noGrp="1"/>
          </p:cNvSpPr>
          <p:nvPr>
            <p:ph type="body" idx="1"/>
          </p:nvPr>
        </p:nvSpPr>
        <p:spPr>
          <a:xfrm>
            <a:off x="219891" y="714101"/>
            <a:ext cx="11745685" cy="5277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70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l-PL" sz="17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Bianchi, G., Pisiotis, U. and Cabrera Giraldez, M. (2022). GreenComp The European sustainability competence framework, Punie, Y. and Bacigalupo, M. editor(s), EUR 30955 EN, Publications Office of the European Union, Luxembourg, 2022, ISBN 978-92-76-46485-3, doi:10.2760/13286, JRC128040.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700" b="0" i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l-PL" sz="17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Cox, J., B. Foster and D. Bamat (2019). </a:t>
            </a:r>
            <a:r>
              <a:rPr lang="pl-PL" sz="17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 review of instruments for measuring social and emotional</a:t>
            </a:r>
            <a:br>
              <a:rPr lang="pl-PL" sz="17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700" b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learning skills among secondary school students</a:t>
            </a:r>
            <a:r>
              <a:rPr lang="pl-PL" sz="17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U.S. Department of Education, Institute of Education</a:t>
            </a:r>
            <a:br>
              <a:rPr lang="pl-PL" sz="17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pl-PL" sz="1700" b="0" i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Sciences, National Center for Education Evaluation and Regional Assistance, Regional Educational Laboratory Northeast &amp; islands.</a:t>
            </a: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7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l-PL" sz="1700" b="0" i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Çalışkan, H., &amp; Kaşıkçı, Y. (2010). The application of traditional and alternative assessment and evaluation tools by teachers in social studies. </a:t>
            </a:r>
            <a:r>
              <a:rPr lang="pl-PL" sz="1700" b="0" i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Procedia-Social and Behavioral Sciences</a:t>
            </a:r>
            <a:r>
              <a:rPr lang="pl-PL" sz="1700" b="0" i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 </a:t>
            </a:r>
            <a:r>
              <a:rPr lang="pl-PL" sz="1700" b="0" i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2</a:t>
            </a:r>
            <a:r>
              <a:rPr lang="pl-PL" sz="1700" b="0" i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(2), 4152-4156.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700" b="0" i="0">
              <a:solidFill>
                <a:schemeClr val="dk1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l-PL" sz="1700" b="0" i="0">
                <a:solidFill>
                  <a:srgbClr val="040C28"/>
                </a:solidFill>
                <a:latin typeface="Calibri"/>
                <a:ea typeface="Calibri"/>
                <a:cs typeface="Calibri"/>
                <a:sym typeface="Calibri"/>
              </a:rPr>
              <a:t>Bianchi, G., Pisiotis, U., Cabre- ra Giraldez, M.</a:t>
            </a:r>
            <a:r>
              <a:rPr lang="pl-PL" sz="1700" b="0" i="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 (2022). </a:t>
            </a:r>
            <a:r>
              <a:rPr lang="pl-PL" sz="1700" b="0" i="0">
                <a:solidFill>
                  <a:srgbClr val="040C28"/>
                </a:solidFill>
                <a:latin typeface="Calibri"/>
                <a:ea typeface="Calibri"/>
                <a:cs typeface="Calibri"/>
                <a:sym typeface="Calibri"/>
              </a:rPr>
              <a:t>GreenComp – The European sustainability competence framework</a:t>
            </a:r>
            <a:r>
              <a:rPr lang="pl-PL" sz="1700" b="0" i="0">
                <a:solidFill>
                  <a:srgbClr val="1F1F1F"/>
                </a:solidFill>
                <a:latin typeface="Calibri"/>
                <a:ea typeface="Calibri"/>
                <a:cs typeface="Calibri"/>
                <a:sym typeface="Calibri"/>
              </a:rPr>
              <a:t>. Bacigalupo, M., Punie, Y. (editors), EUR 30955 EN, Publications Office of the European Union, Luxembourg; ISBN 978-92-76-46485-3, doi:10.2760/13286, JRC128040.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l-PL" sz="1700" b="0" i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Linzarini, A. and D. Catarino da Silva (2024). Innovative tools for the direct assessment of social and emotional skills, </a:t>
            </a:r>
            <a:r>
              <a:rPr lang="pl-PL" sz="1700" b="0" i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OECD Education Working Papers</a:t>
            </a:r>
            <a:r>
              <a:rPr lang="pl-PL" sz="1700" b="0" i="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, No. 316, OECD Publishing, Paris, </a:t>
            </a:r>
            <a:r>
              <a:rPr lang="pl-PL" sz="1700" b="0" i="0" u="sng" strike="noStrike">
                <a:solidFill>
                  <a:schemeClr val="accent2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https://doi.org/10.1787/eed9bb04-en</a:t>
            </a:r>
            <a:endParaRPr sz="1700" u="none" strike="noStrike">
              <a:solidFill>
                <a:schemeClr val="accent2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 sz="170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pl-PL" sz="1700"/>
              <a:t>Van den Bergh, V., et. al. (2006). NEW ASSESSMENT MODES WITHIN PROJECT-BASED EDUCATION – THE STAKEHOLDERS. </a:t>
            </a:r>
            <a:r>
              <a:rPr lang="pl-PL" sz="1700" i="1"/>
              <a:t>Studies in Educational Evaluation </a:t>
            </a:r>
            <a:r>
              <a:rPr lang="pl-PL" sz="1700"/>
              <a:t>32 (2006) 345–368 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9"/>
          <p:cNvSpPr txBox="1">
            <a:spLocks noGrp="1"/>
          </p:cNvSpPr>
          <p:nvPr>
            <p:ph type="title"/>
          </p:nvPr>
        </p:nvSpPr>
        <p:spPr>
          <a:xfrm>
            <a:off x="419735" y="1001963"/>
            <a:ext cx="10515600" cy="1008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pl-PL" b="1" dirty="0"/>
              <a:t>Moduł szkoleniowy </a:t>
            </a:r>
            <a:endParaRPr dirty="0"/>
          </a:p>
        </p:txBody>
      </p:sp>
      <p:sp>
        <p:nvSpPr>
          <p:cNvPr id="82" name="Google Shape;82;p29"/>
          <p:cNvSpPr txBox="1"/>
          <p:nvPr/>
        </p:nvSpPr>
        <p:spPr>
          <a:xfrm>
            <a:off x="483110" y="2084305"/>
            <a:ext cx="10515600" cy="6923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ct val="100000"/>
            </a:pPr>
            <a:r>
              <a:rPr lang="pl-PL" sz="30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Metody nauczania: </a:t>
            </a:r>
            <a:r>
              <a:rPr lang="pl-PL" sz="3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samodzielne czytanie, studium przypadku</a:t>
            </a:r>
            <a:endParaRPr sz="140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9"/>
          <p:cNvSpPr txBox="1"/>
          <p:nvPr/>
        </p:nvSpPr>
        <p:spPr>
          <a:xfrm>
            <a:off x="483110" y="2924889"/>
            <a:ext cx="10515600" cy="1008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None/>
            </a:pPr>
            <a:r>
              <a:rPr lang="pl-PL" sz="2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Czas trwania: </a:t>
            </a:r>
            <a:r>
              <a:rPr lang="pl-PL" sz="2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1,5 godziny</a:t>
            </a:r>
            <a:endParaRPr sz="2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4" name="Google Shape;84;p29" descr="A green leafy plant with black background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47275" y="1735059"/>
            <a:ext cx="2945136" cy="5235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0"/>
          <p:cNvSpPr txBox="1">
            <a:spLocks noGrp="1"/>
          </p:cNvSpPr>
          <p:nvPr>
            <p:ph type="title"/>
          </p:nvPr>
        </p:nvSpPr>
        <p:spPr>
          <a:xfrm>
            <a:off x="831850" y="697735"/>
            <a:ext cx="10515600" cy="289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pl-PL" b="1" cap="small" dirty="0"/>
              <a:t>Słownik</a:t>
            </a:r>
            <a:endParaRPr dirty="0"/>
          </a:p>
        </p:txBody>
      </p:sp>
      <p:sp>
        <p:nvSpPr>
          <p:cNvPr id="90" name="Google Shape;90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1"/>
          <p:cNvSpPr txBox="1">
            <a:spLocks noGrp="1"/>
          </p:cNvSpPr>
          <p:nvPr>
            <p:ph type="title"/>
          </p:nvPr>
        </p:nvSpPr>
        <p:spPr>
          <a:xfrm>
            <a:off x="996492" y="749944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pl-PL" dirty="0"/>
              <a:t>Główne elementy oceny i ewaluacji</a:t>
            </a:r>
            <a:endParaRPr dirty="0"/>
          </a:p>
        </p:txBody>
      </p:sp>
      <p:grpSp>
        <p:nvGrpSpPr>
          <p:cNvPr id="96" name="Google Shape;96;p31"/>
          <p:cNvGrpSpPr/>
          <p:nvPr/>
        </p:nvGrpSpPr>
        <p:grpSpPr>
          <a:xfrm>
            <a:off x="838200" y="1859920"/>
            <a:ext cx="10832184" cy="3929039"/>
            <a:chOff x="0" y="34295"/>
            <a:chExt cx="10832184" cy="3929039"/>
          </a:xfrm>
        </p:grpSpPr>
        <p:sp>
          <p:nvSpPr>
            <p:cNvPr id="97" name="Google Shape;97;p31"/>
            <p:cNvSpPr/>
            <p:nvPr/>
          </p:nvSpPr>
          <p:spPr>
            <a:xfrm>
              <a:off x="0" y="34295"/>
              <a:ext cx="10832184" cy="1263599"/>
            </a:xfrm>
            <a:prstGeom prst="roundRect">
              <a:avLst>
                <a:gd name="adj" fmla="val 16667"/>
              </a:avLst>
            </a:prstGeom>
            <a:solidFill>
              <a:srgbClr val="527F6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31"/>
            <p:cNvSpPr txBox="1"/>
            <p:nvPr/>
          </p:nvSpPr>
          <p:spPr>
            <a:xfrm>
              <a:off x="61684" y="95979"/>
              <a:ext cx="10708816" cy="1140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400"/>
              </a:pPr>
              <a:r>
                <a:rPr lang="pl-PL" sz="2400" b="1" dirty="0">
                  <a:solidFill>
                    <a:schemeClr val="lt1"/>
                  </a:solidFill>
                </a:rPr>
                <a:t>Ocena uczenia się: </a:t>
              </a:r>
              <a:r>
                <a:rPr lang="pl-PL" sz="2400" dirty="0">
                  <a:solidFill>
                    <a:schemeClr val="lt1"/>
                  </a:solidFill>
                </a:rPr>
                <a:t>Ocena uczenia się jest istotną częścią pomiaru osiągnięć edukacyjnych, oceny krajowych systemów edukacyjnych i monitorowania postępów w nauce. </a:t>
              </a:r>
              <a:endParaRPr sz="24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31"/>
            <p:cNvSpPr/>
            <p:nvPr/>
          </p:nvSpPr>
          <p:spPr>
            <a:xfrm>
              <a:off x="0" y="1367015"/>
              <a:ext cx="10832184" cy="1263599"/>
            </a:xfrm>
            <a:prstGeom prst="roundRect">
              <a:avLst>
                <a:gd name="adj" fmla="val 16667"/>
              </a:avLst>
            </a:prstGeom>
            <a:solidFill>
              <a:srgbClr val="0767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31"/>
            <p:cNvSpPr txBox="1"/>
            <p:nvPr/>
          </p:nvSpPr>
          <p:spPr>
            <a:xfrm>
              <a:off x="61684" y="1428699"/>
              <a:ext cx="10708816" cy="1140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400"/>
              </a:pPr>
              <a:r>
                <a:rPr lang="pl-PL" sz="2400" b="1" dirty="0">
                  <a:solidFill>
                    <a:schemeClr val="lt1"/>
                  </a:solidFill>
                </a:rPr>
                <a:t>Ocena formatywna: </a:t>
              </a:r>
              <a:r>
                <a:rPr lang="pl-PL" sz="2400" dirty="0">
                  <a:solidFill>
                    <a:schemeClr val="lt1"/>
                  </a:solidFill>
                </a:rPr>
                <a:t>Proces oceny, który ma miejsce </a:t>
              </a:r>
              <a:r>
                <a:rPr lang="pl-PL" sz="2400" dirty="0">
                  <a:solidFill>
                    <a:srgbClr val="D34DC3"/>
                  </a:solidFill>
                </a:rPr>
                <a:t>podczas</a:t>
              </a:r>
              <a:r>
                <a:rPr lang="pl-PL" sz="2400" dirty="0">
                  <a:solidFill>
                    <a:schemeClr val="lt1"/>
                  </a:solidFill>
                </a:rPr>
                <a:t> opracowywania programu, mający na celu dostarczenie informacji, które pomogą nauczycielowi ulepszyć jego strategię nauczania. </a:t>
              </a:r>
              <a:endParaRPr sz="2400" b="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31"/>
            <p:cNvSpPr/>
            <p:nvPr/>
          </p:nvSpPr>
          <p:spPr>
            <a:xfrm>
              <a:off x="0" y="2699735"/>
              <a:ext cx="10832184" cy="1263599"/>
            </a:xfrm>
            <a:prstGeom prst="roundRect">
              <a:avLst>
                <a:gd name="adj" fmla="val 16667"/>
              </a:avLst>
            </a:prstGeom>
            <a:solidFill>
              <a:srgbClr val="AFDF9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31"/>
            <p:cNvSpPr txBox="1"/>
            <p:nvPr/>
          </p:nvSpPr>
          <p:spPr>
            <a:xfrm>
              <a:off x="61684" y="2761419"/>
              <a:ext cx="10708816" cy="114023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2400"/>
              </a:pPr>
              <a:r>
                <a:rPr lang="pl-PL" sz="2400" b="1" dirty="0">
                  <a:solidFill>
                    <a:schemeClr val="lt1"/>
                  </a:solidFill>
                </a:rPr>
                <a:t>Ocena podsumowująca: </a:t>
              </a:r>
              <a:r>
                <a:rPr lang="pl-PL" sz="2400" dirty="0">
                  <a:solidFill>
                    <a:schemeClr val="lt1"/>
                  </a:solidFill>
                </a:rPr>
                <a:t>Rodzaj ewaluacji, która ma miejsce </a:t>
              </a:r>
              <a:r>
                <a:rPr lang="pl-PL" sz="2400" dirty="0">
                  <a:solidFill>
                    <a:srgbClr val="D34DC3"/>
                  </a:solidFill>
                </a:rPr>
                <a:t>pod koniec realizacji programu</a:t>
              </a:r>
              <a:r>
                <a:rPr lang="pl-PL" sz="2400" dirty="0">
                  <a:solidFill>
                    <a:schemeClr val="lt1"/>
                  </a:solidFill>
                </a:rPr>
                <a:t>, gdzie nauczyciel ocenia wyniki. </a:t>
              </a:r>
              <a:endParaRPr sz="24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6"/>
          <p:cNvSpPr txBox="1">
            <a:spLocks noGrp="1"/>
          </p:cNvSpPr>
          <p:nvPr>
            <p:ph type="title"/>
          </p:nvPr>
        </p:nvSpPr>
        <p:spPr>
          <a:xfrm>
            <a:off x="996492" y="749944"/>
            <a:ext cx="10515600" cy="12302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 algn="ctr">
              <a:buSzPts val="4400"/>
            </a:pPr>
            <a:r>
              <a:rPr lang="pl-PL" dirty="0"/>
              <a:t>Główne elementy oceny i ewaluacji</a:t>
            </a:r>
            <a:br>
              <a:rPr lang="pl-PL" dirty="0"/>
            </a:br>
            <a:r>
              <a:rPr lang="pl-PL" sz="3200" dirty="0">
                <a:solidFill>
                  <a:srgbClr val="7F7F7F"/>
                </a:solidFill>
              </a:rPr>
              <a:t>w </a:t>
            </a:r>
            <a:r>
              <a:rPr lang="pl-PL" sz="3200" dirty="0" err="1">
                <a:solidFill>
                  <a:srgbClr val="7F7F7F"/>
                </a:solidFill>
              </a:rPr>
              <a:t>eduNUT</a:t>
            </a:r>
            <a:endParaRPr dirty="0">
              <a:solidFill>
                <a:srgbClr val="7F7F7F"/>
              </a:solidFill>
            </a:endParaRPr>
          </a:p>
        </p:txBody>
      </p:sp>
      <p:grpSp>
        <p:nvGrpSpPr>
          <p:cNvPr id="108" name="Google Shape;108;p6"/>
          <p:cNvGrpSpPr/>
          <p:nvPr/>
        </p:nvGrpSpPr>
        <p:grpSpPr>
          <a:xfrm>
            <a:off x="838200" y="1847172"/>
            <a:ext cx="10832184" cy="3954535"/>
            <a:chOff x="0" y="21547"/>
            <a:chExt cx="10832184" cy="3954535"/>
          </a:xfrm>
        </p:grpSpPr>
        <p:sp>
          <p:nvSpPr>
            <p:cNvPr id="109" name="Google Shape;109;p6"/>
            <p:cNvSpPr/>
            <p:nvPr/>
          </p:nvSpPr>
          <p:spPr>
            <a:xfrm>
              <a:off x="0" y="21547"/>
              <a:ext cx="10832184" cy="1281698"/>
            </a:xfrm>
            <a:prstGeom prst="roundRect">
              <a:avLst>
                <a:gd name="adj" fmla="val 16667"/>
              </a:avLst>
            </a:prstGeom>
            <a:solidFill>
              <a:srgbClr val="527F6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6"/>
            <p:cNvSpPr txBox="1"/>
            <p:nvPr/>
          </p:nvSpPr>
          <p:spPr>
            <a:xfrm>
              <a:off x="62567" y="84114"/>
              <a:ext cx="10707050" cy="1156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1900"/>
              </a:pPr>
              <a:r>
                <a:rPr lang="pl-PL" sz="1900" b="1" dirty="0">
                  <a:solidFill>
                    <a:schemeClr val="lt1"/>
                  </a:solidFill>
                </a:rPr>
                <a:t>Ocena samooceny: </a:t>
              </a:r>
              <a:r>
                <a:rPr lang="pl-PL" sz="1900" dirty="0">
                  <a:solidFill>
                    <a:schemeClr val="lt1"/>
                  </a:solidFill>
                </a:rPr>
                <a:t>Samoocena uczniów obejmuje uczniów opisujących i oceniających procesy i produkty swojej nauki. Uczniowie oceniają wykonaną przez siebie pracę i zastanawiają się nad procesami, działaniami i aktywnościami. </a:t>
              </a:r>
              <a:endParaRPr sz="19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6"/>
            <p:cNvSpPr/>
            <p:nvPr/>
          </p:nvSpPr>
          <p:spPr>
            <a:xfrm>
              <a:off x="0" y="1357965"/>
              <a:ext cx="10832184" cy="1281698"/>
            </a:xfrm>
            <a:prstGeom prst="roundRect">
              <a:avLst>
                <a:gd name="adj" fmla="val 16667"/>
              </a:avLst>
            </a:prstGeom>
            <a:solidFill>
              <a:srgbClr val="07674D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6"/>
            <p:cNvSpPr txBox="1"/>
            <p:nvPr/>
          </p:nvSpPr>
          <p:spPr>
            <a:xfrm>
              <a:off x="62567" y="1420532"/>
              <a:ext cx="10707050" cy="1156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1900"/>
              </a:pPr>
              <a:r>
                <a:rPr lang="pl-PL" sz="1900" b="1" dirty="0">
                  <a:solidFill>
                    <a:schemeClr val="lt1"/>
                  </a:solidFill>
                </a:rPr>
                <a:t>Rubryki: </a:t>
              </a:r>
              <a:r>
                <a:rPr lang="pl-PL" sz="1900" dirty="0">
                  <a:solidFill>
                    <a:schemeClr val="lt1"/>
                  </a:solidFill>
                </a:rPr>
                <a:t>Rubryka to rodzaj narzędzia służącego do oceny określonych elementów i oczekiwań związanych z nauką, zarówno w przypadku pojedynczego zadania, jak i modułu. </a:t>
              </a:r>
              <a:endParaRPr sz="19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6"/>
            <p:cNvSpPr/>
            <p:nvPr/>
          </p:nvSpPr>
          <p:spPr>
            <a:xfrm>
              <a:off x="0" y="2694384"/>
              <a:ext cx="10832184" cy="1281698"/>
            </a:xfrm>
            <a:prstGeom prst="roundRect">
              <a:avLst>
                <a:gd name="adj" fmla="val 16667"/>
              </a:avLst>
            </a:prstGeom>
            <a:solidFill>
              <a:srgbClr val="AFDF9F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6"/>
            <p:cNvSpPr txBox="1"/>
            <p:nvPr/>
          </p:nvSpPr>
          <p:spPr>
            <a:xfrm>
              <a:off x="62567" y="2756951"/>
              <a:ext cx="10707050" cy="115656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72375" tIns="72375" rIns="72375" bIns="72375" anchor="ctr" anchorCtr="0">
              <a:noAutofit/>
            </a:bodyPr>
            <a:lstStyle/>
            <a:p>
              <a:pPr lvl="0">
                <a:lnSpc>
                  <a:spcPct val="90000"/>
                </a:lnSpc>
                <a:buSzPts val="1900"/>
              </a:pPr>
              <a:r>
                <a:rPr lang="pl-PL" sz="1900" b="1" dirty="0">
                  <a:solidFill>
                    <a:schemeClr val="lt1"/>
                  </a:solidFill>
                </a:rPr>
                <a:t>Ocena kompetencji: </a:t>
              </a:r>
              <a:r>
                <a:rPr lang="pl-PL" sz="1900" dirty="0">
                  <a:solidFill>
                    <a:schemeClr val="lt1"/>
                  </a:solidFill>
                </a:rPr>
                <a:t>Ocena oparta na kompetencjach, często określana jako CBA, to podejście stosowane do pomiaru umiejętności, wiedzy i zdolności poszczególnych osób związanych z określoną rolą lub celem uczenia się. Ten rodzaj oceny koncentruje się na rzeczywistej wydajności danej osoby, a nie tylko na wiedzy teoretycznej. </a:t>
              </a:r>
              <a:endParaRPr sz="1900" i="0" u="none" strike="noStrike" cap="none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7"/>
          <p:cNvSpPr txBox="1">
            <a:spLocks noGrp="1"/>
          </p:cNvSpPr>
          <p:nvPr>
            <p:ph type="title"/>
          </p:nvPr>
        </p:nvSpPr>
        <p:spPr>
          <a:xfrm>
            <a:off x="831850" y="697735"/>
            <a:ext cx="10515600" cy="2891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pl-PL" b="1" cap="small" dirty="0"/>
              <a:t>Materiały dydaktyczne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bieski">
      <a:dk1>
        <a:srgbClr val="000000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2800</Words>
  <Application>Microsoft Office PowerPoint</Application>
  <PresentationFormat>Panoramiczny</PresentationFormat>
  <Paragraphs>241</Paragraphs>
  <Slides>42</Slides>
  <Notes>42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42</vt:i4>
      </vt:variant>
    </vt:vector>
  </HeadingPairs>
  <TitlesOfParts>
    <vt:vector size="47" baseType="lpstr">
      <vt:lpstr>Calibri</vt:lpstr>
      <vt:lpstr>Century Schoolbook</vt:lpstr>
      <vt:lpstr>Arial</vt:lpstr>
      <vt:lpstr>Courier New</vt:lpstr>
      <vt:lpstr>Motyw pakietu Office</vt:lpstr>
      <vt:lpstr>Moduł 4. Walidacja i ocena</vt:lpstr>
      <vt:lpstr> Zawartość merytoryczna</vt:lpstr>
      <vt:lpstr>CELE  </vt:lpstr>
      <vt:lpstr>Moduł szkoleniowy </vt:lpstr>
      <vt:lpstr>Moduł szkoleniowy </vt:lpstr>
      <vt:lpstr>Słownik</vt:lpstr>
      <vt:lpstr>Główne elementy oceny i ewaluacji</vt:lpstr>
      <vt:lpstr>Główne elementy oceny i ewaluacji w eduNUT</vt:lpstr>
      <vt:lpstr>Materiały dydaktyczne</vt:lpstr>
      <vt:lpstr>Walidacja i ocena edukacyjna</vt:lpstr>
      <vt:lpstr>Walidacja</vt:lpstr>
      <vt:lpstr>Znaczenie oceny</vt:lpstr>
      <vt:lpstr>Proces oceny</vt:lpstr>
      <vt:lpstr>Kategoryzacja oceny edukacyjnej</vt:lpstr>
      <vt:lpstr>1/ Kategoryzacja na podstawie procesu </vt:lpstr>
      <vt:lpstr>2/ Kategoryzacja na podstawie grupy oceniającej </vt:lpstr>
      <vt:lpstr>Samoocena ucznia</vt:lpstr>
      <vt:lpstr>Ocena koleżeńska i współocena </vt:lpstr>
      <vt:lpstr>3/ Kategoryzacja na podstawie wyników oceny</vt:lpstr>
      <vt:lpstr>Ocena kompetencji </vt:lpstr>
      <vt:lpstr>Ocena kompetencji </vt:lpstr>
      <vt:lpstr>Narzędzia oceny</vt:lpstr>
      <vt:lpstr>Narzędzia oceny </vt:lpstr>
      <vt:lpstr>Narzędzia oceny - Narzędzia tradycyjne</vt:lpstr>
      <vt:lpstr>Narzędzia oceny - narzędzia alternatywne </vt:lpstr>
      <vt:lpstr>Siatki strukturalne - Rubryki</vt:lpstr>
      <vt:lpstr>Rubryki oceny kompetencji</vt:lpstr>
      <vt:lpstr>Rubryki - Projektowanie skutecznych rubryk</vt:lpstr>
      <vt:lpstr>Rubryki - Projektowanie skutecznych rubryk</vt:lpstr>
      <vt:lpstr>Rubryki - Projektowanie skutecznych rubryk</vt:lpstr>
      <vt:lpstr>Rubrics – Designing effective rubrics</vt:lpstr>
      <vt:lpstr>Rubryki - ranking wyników </vt:lpstr>
      <vt:lpstr>Ocena kompetencji w projekcie EduNUT</vt:lpstr>
      <vt:lpstr>Ocena kompetencji w projekcie EduNUT </vt:lpstr>
      <vt:lpstr>Dodatkowe materiały  i źródła informacji</vt:lpstr>
      <vt:lpstr>Ramy kompetencji UE </vt:lpstr>
      <vt:lpstr>Narzędzia i zasoby do siatki oceny</vt:lpstr>
      <vt:lpstr>Studium przypadku</vt:lpstr>
      <vt:lpstr>Studium przypadku – projektowanie rubryki oceny </vt:lpstr>
      <vt:lpstr>Studium przypadku - projektowanie rubryki oceny </vt:lpstr>
      <vt:lpstr>Literatura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Moduł 4. Walidacja i ocena</dc:title>
  <dc:creator>Danuta Szpilko</dc:creator>
  <cp:lastModifiedBy>Danuta Szpilko</cp:lastModifiedBy>
  <cp:revision>22</cp:revision>
  <dcterms:created xsi:type="dcterms:W3CDTF">2021-03-17T15:35:01Z</dcterms:created>
  <dcterms:modified xsi:type="dcterms:W3CDTF">2024-11-04T12:09:05Z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0x0101003A06DED289E437438E8CDF0E0C275B1A</vt:lpwstr>
  </property>
</Properties>
</file>