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3"/>
  </p:notesMasterIdLst>
  <p:sldIdLst>
    <p:sldId id="256" r:id="rId2"/>
    <p:sldId id="258" r:id="rId3"/>
    <p:sldId id="257" r:id="rId4"/>
    <p:sldId id="259" r:id="rId5"/>
    <p:sldId id="260" r:id="rId6"/>
    <p:sldId id="342" r:id="rId7"/>
    <p:sldId id="343" r:id="rId8"/>
    <p:sldId id="344" r:id="rId9"/>
    <p:sldId id="345" r:id="rId10"/>
    <p:sldId id="262" r:id="rId11"/>
    <p:sldId id="292" r:id="rId12"/>
    <p:sldId id="263" r:id="rId13"/>
    <p:sldId id="341" r:id="rId14"/>
    <p:sldId id="289" r:id="rId15"/>
    <p:sldId id="272" r:id="rId16"/>
    <p:sldId id="273" r:id="rId17"/>
    <p:sldId id="293" r:id="rId18"/>
    <p:sldId id="317" r:id="rId19"/>
    <p:sldId id="346" r:id="rId20"/>
    <p:sldId id="347" r:id="rId21"/>
    <p:sldId id="348" r:id="rId22"/>
    <p:sldId id="349" r:id="rId23"/>
    <p:sldId id="350" r:id="rId24"/>
    <p:sldId id="351" r:id="rId25"/>
    <p:sldId id="352" r:id="rId26"/>
    <p:sldId id="339" r:id="rId27"/>
    <p:sldId id="280" r:id="rId28"/>
    <p:sldId id="291" r:id="rId29"/>
    <p:sldId id="353" r:id="rId30"/>
    <p:sldId id="354" r:id="rId31"/>
    <p:sldId id="355" r:id="rId32"/>
    <p:sldId id="264" r:id="rId33"/>
    <p:sldId id="265" r:id="rId34"/>
    <p:sldId id="266" r:id="rId35"/>
    <p:sldId id="304" r:id="rId36"/>
    <p:sldId id="305" r:id="rId37"/>
    <p:sldId id="306" r:id="rId38"/>
    <p:sldId id="307" r:id="rId39"/>
    <p:sldId id="308" r:id="rId40"/>
    <p:sldId id="309" r:id="rId41"/>
    <p:sldId id="356" r:id="rId42"/>
    <p:sldId id="357" r:id="rId43"/>
    <p:sldId id="358" r:id="rId44"/>
    <p:sldId id="310" r:id="rId45"/>
    <p:sldId id="311" r:id="rId46"/>
    <p:sldId id="275" r:id="rId47"/>
    <p:sldId id="312" r:id="rId48"/>
    <p:sldId id="313" r:id="rId49"/>
    <p:sldId id="318" r:id="rId50"/>
    <p:sldId id="269" r:id="rId51"/>
    <p:sldId id="319" r:id="rId52"/>
    <p:sldId id="283" r:id="rId53"/>
    <p:sldId id="284" r:id="rId54"/>
    <p:sldId id="285" r:id="rId55"/>
    <p:sldId id="286" r:id="rId56"/>
    <p:sldId id="320" r:id="rId57"/>
    <p:sldId id="288"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03" r:id="rId75"/>
    <p:sldId id="294" r:id="rId76"/>
    <p:sldId id="295" r:id="rId77"/>
    <p:sldId id="296" r:id="rId78"/>
    <p:sldId id="274" r:id="rId79"/>
    <p:sldId id="297" r:id="rId80"/>
    <p:sldId id="298" r:id="rId81"/>
    <p:sldId id="299" r:id="rId82"/>
    <p:sldId id="300" r:id="rId83"/>
    <p:sldId id="301" r:id="rId84"/>
    <p:sldId id="302" r:id="rId85"/>
    <p:sldId id="281" r:id="rId86"/>
    <p:sldId id="314" r:id="rId87"/>
    <p:sldId id="282" r:id="rId88"/>
    <p:sldId id="270" r:id="rId89"/>
    <p:sldId id="271" r:id="rId90"/>
    <p:sldId id="337" r:id="rId91"/>
    <p:sldId id="287" r:id="rId9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51" roundtripDataSignature="AMtx7mh1NDlbwm//9nxEJ6Tq3Esaxqxv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73B5E-F12E-4168-BB8C-57603514C876}" v="14" dt="2024-12-02T22:29:09.068"/>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45" y="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5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5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151" Type="http://customschemas.google.com/relationships/presentationmetadata" Target="metadata"/><Relationship Id="rId15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5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nis Papadopoulos" userId="75d544e5-fce7-46ad-87d9-5c954a839b50" providerId="ADAL" clId="{E8573B5E-F12E-4168-BB8C-57603514C876}"/>
    <pc:docChg chg="undo redo custSel addSld delSld modSld">
      <pc:chgData name="Giannis Papadopoulos" userId="75d544e5-fce7-46ad-87d9-5c954a839b50" providerId="ADAL" clId="{E8573B5E-F12E-4168-BB8C-57603514C876}" dt="2024-12-02T22:34:59.954" v="360" actId="47"/>
      <pc:docMkLst>
        <pc:docMk/>
      </pc:docMkLst>
      <pc:sldChg chg="add del">
        <pc:chgData name="Giannis Papadopoulos" userId="75d544e5-fce7-46ad-87d9-5c954a839b50" providerId="ADAL" clId="{E8573B5E-F12E-4168-BB8C-57603514C876}" dt="2024-12-02T22:34:59.954" v="360" actId="47"/>
        <pc:sldMkLst>
          <pc:docMk/>
          <pc:sldMk cId="0" sldId="261"/>
        </pc:sldMkLst>
      </pc:sldChg>
      <pc:sldChg chg="add del">
        <pc:chgData name="Giannis Papadopoulos" userId="75d544e5-fce7-46ad-87d9-5c954a839b50" providerId="ADAL" clId="{E8573B5E-F12E-4168-BB8C-57603514C876}" dt="2024-12-02T22:34:59.954" v="360" actId="47"/>
        <pc:sldMkLst>
          <pc:docMk/>
          <pc:sldMk cId="0" sldId="267"/>
        </pc:sldMkLst>
      </pc:sldChg>
      <pc:sldChg chg="add del">
        <pc:chgData name="Giannis Papadopoulos" userId="75d544e5-fce7-46ad-87d9-5c954a839b50" providerId="ADAL" clId="{E8573B5E-F12E-4168-BB8C-57603514C876}" dt="2024-12-02T22:34:59.954" v="360" actId="47"/>
        <pc:sldMkLst>
          <pc:docMk/>
          <pc:sldMk cId="0" sldId="268"/>
        </pc:sldMkLst>
      </pc:sldChg>
      <pc:sldChg chg="modSp mod">
        <pc:chgData name="Giannis Papadopoulos" userId="75d544e5-fce7-46ad-87d9-5c954a839b50" providerId="ADAL" clId="{E8573B5E-F12E-4168-BB8C-57603514C876}" dt="2024-12-02T21:55:15.972" v="47" actId="1076"/>
        <pc:sldMkLst>
          <pc:docMk/>
          <pc:sldMk cId="1513492185" sldId="272"/>
        </pc:sldMkLst>
        <pc:spChg chg="mod">
          <ac:chgData name="Giannis Papadopoulos" userId="75d544e5-fce7-46ad-87d9-5c954a839b50" providerId="ADAL" clId="{E8573B5E-F12E-4168-BB8C-57603514C876}" dt="2024-12-02T21:55:05.450" v="44" actId="14100"/>
          <ac:spMkLst>
            <pc:docMk/>
            <pc:sldMk cId="1513492185" sldId="272"/>
            <ac:spMk id="5" creationId="{DE4A8358-B855-590B-BF0F-4532318AC3BF}"/>
          </ac:spMkLst>
        </pc:spChg>
        <pc:spChg chg="mod">
          <ac:chgData name="Giannis Papadopoulos" userId="75d544e5-fce7-46ad-87d9-5c954a839b50" providerId="ADAL" clId="{E8573B5E-F12E-4168-BB8C-57603514C876}" dt="2024-12-02T21:55:11.991" v="46" actId="14100"/>
          <ac:spMkLst>
            <pc:docMk/>
            <pc:sldMk cId="1513492185" sldId="272"/>
            <ac:spMk id="7" creationId="{76259D8F-CC4F-B7D4-D9B3-D1E04473F101}"/>
          </ac:spMkLst>
        </pc:spChg>
        <pc:spChg chg="mod">
          <ac:chgData name="Giannis Papadopoulos" userId="75d544e5-fce7-46ad-87d9-5c954a839b50" providerId="ADAL" clId="{E8573B5E-F12E-4168-BB8C-57603514C876}" dt="2024-12-02T21:55:15.972" v="47" actId="1076"/>
          <ac:spMkLst>
            <pc:docMk/>
            <pc:sldMk cId="1513492185" sldId="272"/>
            <ac:spMk id="11" creationId="{15C0E8B7-47C8-9886-E7B8-066DBDBCEDFC}"/>
          </ac:spMkLst>
        </pc:spChg>
      </pc:sldChg>
      <pc:sldChg chg="modSp mod">
        <pc:chgData name="Giannis Papadopoulos" userId="75d544e5-fce7-46ad-87d9-5c954a839b50" providerId="ADAL" clId="{E8573B5E-F12E-4168-BB8C-57603514C876}" dt="2024-12-02T21:56:49.845" v="58" actId="1076"/>
        <pc:sldMkLst>
          <pc:docMk/>
          <pc:sldMk cId="2827582097" sldId="273"/>
        </pc:sldMkLst>
        <pc:spChg chg="mod">
          <ac:chgData name="Giannis Papadopoulos" userId="75d544e5-fce7-46ad-87d9-5c954a839b50" providerId="ADAL" clId="{E8573B5E-F12E-4168-BB8C-57603514C876}" dt="2024-12-02T21:56:49.845" v="58" actId="1076"/>
          <ac:spMkLst>
            <pc:docMk/>
            <pc:sldMk cId="2827582097" sldId="273"/>
            <ac:spMk id="8" creationId="{1323F4BE-6B65-E2BD-C0D9-EAF0880EF4E6}"/>
          </ac:spMkLst>
        </pc:spChg>
        <pc:spChg chg="mod">
          <ac:chgData name="Giannis Papadopoulos" userId="75d544e5-fce7-46ad-87d9-5c954a839b50" providerId="ADAL" clId="{E8573B5E-F12E-4168-BB8C-57603514C876}" dt="2024-12-02T21:56:45.740" v="57" actId="6549"/>
          <ac:spMkLst>
            <pc:docMk/>
            <pc:sldMk cId="2827582097" sldId="273"/>
            <ac:spMk id="107" creationId="{00000000-0000-0000-0000-000000000000}"/>
          </ac:spMkLst>
        </pc:spChg>
        <pc:picChg chg="mod">
          <ac:chgData name="Giannis Papadopoulos" userId="75d544e5-fce7-46ad-87d9-5c954a839b50" providerId="ADAL" clId="{E8573B5E-F12E-4168-BB8C-57603514C876}" dt="2024-12-02T21:56:35.404" v="55" actId="1076"/>
          <ac:picMkLst>
            <pc:docMk/>
            <pc:sldMk cId="2827582097" sldId="273"/>
            <ac:picMk id="5" creationId="{813A1EDC-E9C1-16EB-395B-404071C6ABBD}"/>
          </ac:picMkLst>
        </pc:picChg>
      </pc:sldChg>
      <pc:sldChg chg="add del">
        <pc:chgData name="Giannis Papadopoulos" userId="75d544e5-fce7-46ad-87d9-5c954a839b50" providerId="ADAL" clId="{E8573B5E-F12E-4168-BB8C-57603514C876}" dt="2024-12-02T22:34:59.954" v="360" actId="47"/>
        <pc:sldMkLst>
          <pc:docMk/>
          <pc:sldMk cId="0" sldId="276"/>
        </pc:sldMkLst>
      </pc:sldChg>
      <pc:sldChg chg="add del">
        <pc:chgData name="Giannis Papadopoulos" userId="75d544e5-fce7-46ad-87d9-5c954a839b50" providerId="ADAL" clId="{E8573B5E-F12E-4168-BB8C-57603514C876}" dt="2024-12-02T22:34:59.954" v="360" actId="47"/>
        <pc:sldMkLst>
          <pc:docMk/>
          <pc:sldMk cId="0" sldId="277"/>
        </pc:sldMkLst>
      </pc:sldChg>
      <pc:sldChg chg="add del">
        <pc:chgData name="Giannis Papadopoulos" userId="75d544e5-fce7-46ad-87d9-5c954a839b50" providerId="ADAL" clId="{E8573B5E-F12E-4168-BB8C-57603514C876}" dt="2024-12-02T22:34:59.954" v="360" actId="47"/>
        <pc:sldMkLst>
          <pc:docMk/>
          <pc:sldMk cId="0" sldId="278"/>
        </pc:sldMkLst>
      </pc:sldChg>
      <pc:sldChg chg="add del">
        <pc:chgData name="Giannis Papadopoulos" userId="75d544e5-fce7-46ad-87d9-5c954a839b50" providerId="ADAL" clId="{E8573B5E-F12E-4168-BB8C-57603514C876}" dt="2024-12-02T22:34:59.954" v="360" actId="47"/>
        <pc:sldMkLst>
          <pc:docMk/>
          <pc:sldMk cId="0" sldId="279"/>
        </pc:sldMkLst>
      </pc:sldChg>
      <pc:sldChg chg="modSp mod">
        <pc:chgData name="Giannis Papadopoulos" userId="75d544e5-fce7-46ad-87d9-5c954a839b50" providerId="ADAL" clId="{E8573B5E-F12E-4168-BB8C-57603514C876}" dt="2024-12-02T22:00:07.842" v="85" actId="404"/>
        <pc:sldMkLst>
          <pc:docMk/>
          <pc:sldMk cId="1056995588" sldId="280"/>
        </pc:sldMkLst>
        <pc:spChg chg="mod">
          <ac:chgData name="Giannis Papadopoulos" userId="75d544e5-fce7-46ad-87d9-5c954a839b50" providerId="ADAL" clId="{E8573B5E-F12E-4168-BB8C-57603514C876}" dt="2024-12-02T22:00:07.842" v="85" actId="404"/>
          <ac:spMkLst>
            <pc:docMk/>
            <pc:sldMk cId="1056995588" sldId="280"/>
            <ac:spMk id="107" creationId="{00000000-0000-0000-0000-000000000000}"/>
          </ac:spMkLst>
        </pc:spChg>
      </pc:sldChg>
      <pc:sldChg chg="modSp mod">
        <pc:chgData name="Giannis Papadopoulos" userId="75d544e5-fce7-46ad-87d9-5c954a839b50" providerId="ADAL" clId="{E8573B5E-F12E-4168-BB8C-57603514C876}" dt="2024-12-02T22:34:34.248" v="359" actId="20577"/>
        <pc:sldMkLst>
          <pc:docMk/>
          <pc:sldMk cId="2337086127" sldId="282"/>
        </pc:sldMkLst>
        <pc:spChg chg="mod">
          <ac:chgData name="Giannis Papadopoulos" userId="75d544e5-fce7-46ad-87d9-5c954a839b50" providerId="ADAL" clId="{E8573B5E-F12E-4168-BB8C-57603514C876}" dt="2024-12-02T22:34:34.248" v="359" actId="20577"/>
          <ac:spMkLst>
            <pc:docMk/>
            <pc:sldMk cId="2337086127" sldId="282"/>
            <ac:spMk id="5" creationId="{DD96CD3E-D7F2-0C55-4DCB-EB3C1C39AB4C}"/>
          </ac:spMkLst>
        </pc:spChg>
        <pc:spChg chg="mod">
          <ac:chgData name="Giannis Papadopoulos" userId="75d544e5-fce7-46ad-87d9-5c954a839b50" providerId="ADAL" clId="{E8573B5E-F12E-4168-BB8C-57603514C876}" dt="2024-12-02T22:34:11.463" v="340" actId="404"/>
          <ac:spMkLst>
            <pc:docMk/>
            <pc:sldMk cId="2337086127" sldId="282"/>
            <ac:spMk id="142" creationId="{00000000-0000-0000-0000-000000000000}"/>
          </ac:spMkLst>
        </pc:spChg>
      </pc:sldChg>
      <pc:sldChg chg="modSp mod">
        <pc:chgData name="Giannis Papadopoulos" userId="75d544e5-fce7-46ad-87d9-5c954a839b50" providerId="ADAL" clId="{E8573B5E-F12E-4168-BB8C-57603514C876}" dt="2024-12-02T22:28:18.323" v="249" actId="14100"/>
        <pc:sldMkLst>
          <pc:docMk/>
          <pc:sldMk cId="1444591427" sldId="283"/>
        </pc:sldMkLst>
        <pc:spChg chg="mod">
          <ac:chgData name="Giannis Papadopoulos" userId="75d544e5-fce7-46ad-87d9-5c954a839b50" providerId="ADAL" clId="{E8573B5E-F12E-4168-BB8C-57603514C876}" dt="2024-12-02T22:28:18.323" v="249" actId="14100"/>
          <ac:spMkLst>
            <pc:docMk/>
            <pc:sldMk cId="1444591427" sldId="283"/>
            <ac:spMk id="8" creationId="{407F09B2-71F9-4D73-8687-9BA6647247D7}"/>
          </ac:spMkLst>
        </pc:spChg>
      </pc:sldChg>
      <pc:sldChg chg="modSp mod">
        <pc:chgData name="Giannis Papadopoulos" userId="75d544e5-fce7-46ad-87d9-5c954a839b50" providerId="ADAL" clId="{E8573B5E-F12E-4168-BB8C-57603514C876}" dt="2024-12-02T22:28:31.592" v="251" actId="14100"/>
        <pc:sldMkLst>
          <pc:docMk/>
          <pc:sldMk cId="1679961698" sldId="284"/>
        </pc:sldMkLst>
        <pc:spChg chg="mod">
          <ac:chgData name="Giannis Papadopoulos" userId="75d544e5-fce7-46ad-87d9-5c954a839b50" providerId="ADAL" clId="{E8573B5E-F12E-4168-BB8C-57603514C876}" dt="2024-12-02T22:28:27.083" v="250" actId="14100"/>
          <ac:spMkLst>
            <pc:docMk/>
            <pc:sldMk cId="1679961698" sldId="284"/>
            <ac:spMk id="9" creationId="{D7F5249E-835B-4B69-967E-63D806BD1E9F}"/>
          </ac:spMkLst>
        </pc:spChg>
        <pc:spChg chg="mod">
          <ac:chgData name="Giannis Papadopoulos" userId="75d544e5-fce7-46ad-87d9-5c954a839b50" providerId="ADAL" clId="{E8573B5E-F12E-4168-BB8C-57603514C876}" dt="2024-12-02T22:28:31.592" v="251" actId="14100"/>
          <ac:spMkLst>
            <pc:docMk/>
            <pc:sldMk cId="1679961698" sldId="284"/>
            <ac:spMk id="16" creationId="{0E623A8C-23C0-48C6-82BA-CBA4FEBDC659}"/>
          </ac:spMkLst>
        </pc:spChg>
      </pc:sldChg>
      <pc:sldChg chg="modSp mod">
        <pc:chgData name="Giannis Papadopoulos" userId="75d544e5-fce7-46ad-87d9-5c954a839b50" providerId="ADAL" clId="{E8573B5E-F12E-4168-BB8C-57603514C876}" dt="2024-12-02T22:28:43.475" v="253" actId="1076"/>
        <pc:sldMkLst>
          <pc:docMk/>
          <pc:sldMk cId="2149658169" sldId="285"/>
        </pc:sldMkLst>
        <pc:spChg chg="mod">
          <ac:chgData name="Giannis Papadopoulos" userId="75d544e5-fce7-46ad-87d9-5c954a839b50" providerId="ADAL" clId="{E8573B5E-F12E-4168-BB8C-57603514C876}" dt="2024-12-02T22:28:39.625" v="252" actId="404"/>
          <ac:spMkLst>
            <pc:docMk/>
            <pc:sldMk cId="2149658169" sldId="285"/>
            <ac:spMk id="4" creationId="{5956D1AC-7489-4C57-9D01-79564BB1932E}"/>
          </ac:spMkLst>
        </pc:spChg>
        <pc:spChg chg="mod">
          <ac:chgData name="Giannis Papadopoulos" userId="75d544e5-fce7-46ad-87d9-5c954a839b50" providerId="ADAL" clId="{E8573B5E-F12E-4168-BB8C-57603514C876}" dt="2024-12-02T22:28:43.475" v="253" actId="1076"/>
          <ac:spMkLst>
            <pc:docMk/>
            <pc:sldMk cId="2149658169" sldId="285"/>
            <ac:spMk id="5" creationId="{E149C4CF-2E8C-4E05-942A-48FBEF184298}"/>
          </ac:spMkLst>
        </pc:spChg>
      </pc:sldChg>
      <pc:sldChg chg="modSp mod">
        <pc:chgData name="Giannis Papadopoulos" userId="75d544e5-fce7-46ad-87d9-5c954a839b50" providerId="ADAL" clId="{E8573B5E-F12E-4168-BB8C-57603514C876}" dt="2024-12-02T21:54:14.314" v="43" actId="1076"/>
        <pc:sldMkLst>
          <pc:docMk/>
          <pc:sldMk cId="3509999908" sldId="289"/>
        </pc:sldMkLst>
        <pc:spChg chg="mod">
          <ac:chgData name="Giannis Papadopoulos" userId="75d544e5-fce7-46ad-87d9-5c954a839b50" providerId="ADAL" clId="{E8573B5E-F12E-4168-BB8C-57603514C876}" dt="2024-12-02T21:53:56.582" v="42" actId="1076"/>
          <ac:spMkLst>
            <pc:docMk/>
            <pc:sldMk cId="3509999908" sldId="289"/>
            <ac:spMk id="2" creationId="{E4782CE6-5B11-F1F9-26FC-BDB806D1BA4A}"/>
          </ac:spMkLst>
        </pc:spChg>
        <pc:spChg chg="mod">
          <ac:chgData name="Giannis Papadopoulos" userId="75d544e5-fce7-46ad-87d9-5c954a839b50" providerId="ADAL" clId="{E8573B5E-F12E-4168-BB8C-57603514C876}" dt="2024-12-02T21:54:14.314" v="43" actId="1076"/>
          <ac:spMkLst>
            <pc:docMk/>
            <pc:sldMk cId="3509999908" sldId="289"/>
            <ac:spMk id="6" creationId="{57C4AB42-7433-78CB-5FCE-15C0C7D8D543}"/>
          </ac:spMkLst>
        </pc:spChg>
        <pc:picChg chg="mod">
          <ac:chgData name="Giannis Papadopoulos" userId="75d544e5-fce7-46ad-87d9-5c954a839b50" providerId="ADAL" clId="{E8573B5E-F12E-4168-BB8C-57603514C876}" dt="2024-12-02T21:52:49.913" v="30" actId="14100"/>
          <ac:picMkLst>
            <pc:docMk/>
            <pc:sldMk cId="3509999908" sldId="289"/>
            <ac:picMk id="1026" creationId="{01CB2DDE-A746-D645-1756-947B3D3360C4}"/>
          </ac:picMkLst>
        </pc:picChg>
      </pc:sldChg>
      <pc:sldChg chg="add del">
        <pc:chgData name="Giannis Papadopoulos" userId="75d544e5-fce7-46ad-87d9-5c954a839b50" providerId="ADAL" clId="{E8573B5E-F12E-4168-BB8C-57603514C876}" dt="2024-12-02T22:34:59.954" v="360" actId="47"/>
        <pc:sldMkLst>
          <pc:docMk/>
          <pc:sldMk cId="0" sldId="290"/>
        </pc:sldMkLst>
      </pc:sldChg>
      <pc:sldChg chg="modSp mod">
        <pc:chgData name="Giannis Papadopoulos" userId="75d544e5-fce7-46ad-87d9-5c954a839b50" providerId="ADAL" clId="{E8573B5E-F12E-4168-BB8C-57603514C876}" dt="2024-12-02T22:00:17.217" v="87" actId="27636"/>
        <pc:sldMkLst>
          <pc:docMk/>
          <pc:sldMk cId="975452126" sldId="291"/>
        </pc:sldMkLst>
        <pc:spChg chg="mod">
          <ac:chgData name="Giannis Papadopoulos" userId="75d544e5-fce7-46ad-87d9-5c954a839b50" providerId="ADAL" clId="{E8573B5E-F12E-4168-BB8C-57603514C876}" dt="2024-12-02T22:00:17.217" v="87" actId="27636"/>
          <ac:spMkLst>
            <pc:docMk/>
            <pc:sldMk cId="975452126" sldId="291"/>
            <ac:spMk id="3" creationId="{782D024B-E8C1-84DF-5E44-BA52D60373E0}"/>
          </ac:spMkLst>
        </pc:spChg>
      </pc:sldChg>
      <pc:sldChg chg="modSp mod">
        <pc:chgData name="Giannis Papadopoulos" userId="75d544e5-fce7-46ad-87d9-5c954a839b50" providerId="ADAL" clId="{E8573B5E-F12E-4168-BB8C-57603514C876}" dt="2024-12-02T21:51:50.943" v="26" actId="1076"/>
        <pc:sldMkLst>
          <pc:docMk/>
          <pc:sldMk cId="2868142966" sldId="292"/>
        </pc:sldMkLst>
        <pc:spChg chg="mod">
          <ac:chgData name="Giannis Papadopoulos" userId="75d544e5-fce7-46ad-87d9-5c954a839b50" providerId="ADAL" clId="{E8573B5E-F12E-4168-BB8C-57603514C876}" dt="2024-12-02T21:51:43.609" v="25" actId="6549"/>
          <ac:spMkLst>
            <pc:docMk/>
            <pc:sldMk cId="2868142966" sldId="292"/>
            <ac:spMk id="4" creationId="{F680FAAC-DE85-506F-B62C-E6149025D63B}"/>
          </ac:spMkLst>
        </pc:spChg>
        <pc:spChg chg="mod">
          <ac:chgData name="Giannis Papadopoulos" userId="75d544e5-fce7-46ad-87d9-5c954a839b50" providerId="ADAL" clId="{E8573B5E-F12E-4168-BB8C-57603514C876}" dt="2024-12-02T21:51:50.943" v="26" actId="1076"/>
          <ac:spMkLst>
            <pc:docMk/>
            <pc:sldMk cId="2868142966" sldId="292"/>
            <ac:spMk id="6" creationId="{CAD53796-C030-8D4D-1F90-F8CBA900E01C}"/>
          </ac:spMkLst>
        </pc:spChg>
        <pc:picChg chg="mod">
          <ac:chgData name="Giannis Papadopoulos" userId="75d544e5-fce7-46ad-87d9-5c954a839b50" providerId="ADAL" clId="{E8573B5E-F12E-4168-BB8C-57603514C876}" dt="2024-12-02T21:51:25.804" v="2" actId="14100"/>
          <ac:picMkLst>
            <pc:docMk/>
            <pc:sldMk cId="2868142966" sldId="292"/>
            <ac:picMk id="2050" creationId="{DF10ACB1-6A11-5B65-45C3-EE085AA22C53}"/>
          </ac:picMkLst>
        </pc:picChg>
      </pc:sldChg>
      <pc:sldChg chg="modSp mod">
        <pc:chgData name="Giannis Papadopoulos" userId="75d544e5-fce7-46ad-87d9-5c954a839b50" providerId="ADAL" clId="{E8573B5E-F12E-4168-BB8C-57603514C876}" dt="2024-12-02T22:32:41.790" v="283" actId="6549"/>
        <pc:sldMkLst>
          <pc:docMk/>
          <pc:sldMk cId="3354425716" sldId="301"/>
        </pc:sldMkLst>
        <pc:spChg chg="mod">
          <ac:chgData name="Giannis Papadopoulos" userId="75d544e5-fce7-46ad-87d9-5c954a839b50" providerId="ADAL" clId="{E8573B5E-F12E-4168-BB8C-57603514C876}" dt="2024-12-02T22:32:41.790" v="283" actId="6549"/>
          <ac:spMkLst>
            <pc:docMk/>
            <pc:sldMk cId="3354425716" sldId="301"/>
            <ac:spMk id="143" creationId="{00000000-0000-0000-0000-000000000000}"/>
          </ac:spMkLst>
        </pc:spChg>
      </pc:sldChg>
      <pc:sldChg chg="modSp mod">
        <pc:chgData name="Giannis Papadopoulos" userId="75d544e5-fce7-46ad-87d9-5c954a839b50" providerId="ADAL" clId="{E8573B5E-F12E-4168-BB8C-57603514C876}" dt="2024-12-02T22:32:58.852" v="300" actId="20577"/>
        <pc:sldMkLst>
          <pc:docMk/>
          <pc:sldMk cId="2567962392" sldId="302"/>
        </pc:sldMkLst>
        <pc:spChg chg="mod">
          <ac:chgData name="Giannis Papadopoulos" userId="75d544e5-fce7-46ad-87d9-5c954a839b50" providerId="ADAL" clId="{E8573B5E-F12E-4168-BB8C-57603514C876}" dt="2024-12-02T22:32:58.852" v="300" actId="20577"/>
          <ac:spMkLst>
            <pc:docMk/>
            <pc:sldMk cId="2567962392" sldId="302"/>
            <ac:spMk id="143" creationId="{00000000-0000-0000-0000-000000000000}"/>
          </ac:spMkLst>
        </pc:spChg>
      </pc:sldChg>
      <pc:sldChg chg="modSp mod">
        <pc:chgData name="Giannis Papadopoulos" userId="75d544e5-fce7-46ad-87d9-5c954a839b50" providerId="ADAL" clId="{E8573B5E-F12E-4168-BB8C-57603514C876}" dt="2024-12-02T22:31:48.358" v="281" actId="404"/>
        <pc:sldMkLst>
          <pc:docMk/>
          <pc:sldMk cId="0" sldId="303"/>
        </pc:sldMkLst>
        <pc:spChg chg="mod">
          <ac:chgData name="Giannis Papadopoulos" userId="75d544e5-fce7-46ad-87d9-5c954a839b50" providerId="ADAL" clId="{E8573B5E-F12E-4168-BB8C-57603514C876}" dt="2024-12-02T22:31:48.358" v="281" actId="404"/>
          <ac:spMkLst>
            <pc:docMk/>
            <pc:sldMk cId="0" sldId="303"/>
            <ac:spMk id="136" creationId="{00000000-0000-0000-0000-000000000000}"/>
          </ac:spMkLst>
        </pc:spChg>
      </pc:sldChg>
      <pc:sldChg chg="modSp mod">
        <pc:chgData name="Giannis Papadopoulos" userId="75d544e5-fce7-46ad-87d9-5c954a839b50" providerId="ADAL" clId="{E8573B5E-F12E-4168-BB8C-57603514C876}" dt="2024-12-02T22:02:47.961" v="110" actId="1076"/>
        <pc:sldMkLst>
          <pc:docMk/>
          <pc:sldMk cId="3060048817" sldId="304"/>
        </pc:sldMkLst>
        <pc:spChg chg="mod">
          <ac:chgData name="Giannis Papadopoulos" userId="75d544e5-fce7-46ad-87d9-5c954a839b50" providerId="ADAL" clId="{E8573B5E-F12E-4168-BB8C-57603514C876}" dt="2024-12-02T22:02:47.961" v="110" actId="1076"/>
          <ac:spMkLst>
            <pc:docMk/>
            <pc:sldMk cId="3060048817" sldId="304"/>
            <ac:spMk id="130" creationId="{00000000-0000-0000-0000-000000000000}"/>
          </ac:spMkLst>
        </pc:spChg>
        <pc:spChg chg="mod">
          <ac:chgData name="Giannis Papadopoulos" userId="75d544e5-fce7-46ad-87d9-5c954a839b50" providerId="ADAL" clId="{E8573B5E-F12E-4168-BB8C-57603514C876}" dt="2024-12-02T22:02:44.430" v="109" actId="1076"/>
          <ac:spMkLst>
            <pc:docMk/>
            <pc:sldMk cId="3060048817" sldId="304"/>
            <ac:spMk id="131" creationId="{00000000-0000-0000-0000-000000000000}"/>
          </ac:spMkLst>
        </pc:spChg>
      </pc:sldChg>
      <pc:sldChg chg="modSp mod">
        <pc:chgData name="Giannis Papadopoulos" userId="75d544e5-fce7-46ad-87d9-5c954a839b50" providerId="ADAL" clId="{E8573B5E-F12E-4168-BB8C-57603514C876}" dt="2024-12-02T22:03:28.425" v="125" actId="404"/>
        <pc:sldMkLst>
          <pc:docMk/>
          <pc:sldMk cId="344090402" sldId="305"/>
        </pc:sldMkLst>
        <pc:spChg chg="mod">
          <ac:chgData name="Giannis Papadopoulos" userId="75d544e5-fce7-46ad-87d9-5c954a839b50" providerId="ADAL" clId="{E8573B5E-F12E-4168-BB8C-57603514C876}" dt="2024-12-02T22:03:22.227" v="124" actId="6549"/>
          <ac:spMkLst>
            <pc:docMk/>
            <pc:sldMk cId="344090402" sldId="305"/>
            <ac:spMk id="130" creationId="{00000000-0000-0000-0000-000000000000}"/>
          </ac:spMkLst>
        </pc:spChg>
        <pc:spChg chg="mod">
          <ac:chgData name="Giannis Papadopoulos" userId="75d544e5-fce7-46ad-87d9-5c954a839b50" providerId="ADAL" clId="{E8573B5E-F12E-4168-BB8C-57603514C876}" dt="2024-12-02T22:03:28.425" v="125" actId="404"/>
          <ac:spMkLst>
            <pc:docMk/>
            <pc:sldMk cId="344090402" sldId="305"/>
            <ac:spMk id="131" creationId="{00000000-0000-0000-0000-000000000000}"/>
          </ac:spMkLst>
        </pc:spChg>
      </pc:sldChg>
      <pc:sldChg chg="modSp mod">
        <pc:chgData name="Giannis Papadopoulos" userId="75d544e5-fce7-46ad-87d9-5c954a839b50" providerId="ADAL" clId="{E8573B5E-F12E-4168-BB8C-57603514C876}" dt="2024-12-02T22:04:35.723" v="175" actId="20577"/>
        <pc:sldMkLst>
          <pc:docMk/>
          <pc:sldMk cId="618920317" sldId="306"/>
        </pc:sldMkLst>
        <pc:spChg chg="mod">
          <ac:chgData name="Giannis Papadopoulos" userId="75d544e5-fce7-46ad-87d9-5c954a839b50" providerId="ADAL" clId="{E8573B5E-F12E-4168-BB8C-57603514C876}" dt="2024-12-02T22:04:35.723" v="175" actId="20577"/>
          <ac:spMkLst>
            <pc:docMk/>
            <pc:sldMk cId="618920317" sldId="306"/>
            <ac:spMk id="131" creationId="{00000000-0000-0000-0000-000000000000}"/>
          </ac:spMkLst>
        </pc:spChg>
      </pc:sldChg>
      <pc:sldChg chg="modSp mod">
        <pc:chgData name="Giannis Papadopoulos" userId="75d544e5-fce7-46ad-87d9-5c954a839b50" providerId="ADAL" clId="{E8573B5E-F12E-4168-BB8C-57603514C876}" dt="2024-12-02T22:04:49.192" v="185" actId="20577"/>
        <pc:sldMkLst>
          <pc:docMk/>
          <pc:sldMk cId="1874311482" sldId="307"/>
        </pc:sldMkLst>
        <pc:spChg chg="mod">
          <ac:chgData name="Giannis Papadopoulos" userId="75d544e5-fce7-46ad-87d9-5c954a839b50" providerId="ADAL" clId="{E8573B5E-F12E-4168-BB8C-57603514C876}" dt="2024-12-02T22:04:49.192" v="185" actId="20577"/>
          <ac:spMkLst>
            <pc:docMk/>
            <pc:sldMk cId="1874311482" sldId="307"/>
            <ac:spMk id="130" creationId="{00000000-0000-0000-0000-000000000000}"/>
          </ac:spMkLst>
        </pc:spChg>
      </pc:sldChg>
      <pc:sldChg chg="modSp mod">
        <pc:chgData name="Giannis Papadopoulos" userId="75d544e5-fce7-46ad-87d9-5c954a839b50" providerId="ADAL" clId="{E8573B5E-F12E-4168-BB8C-57603514C876}" dt="2024-12-02T22:05:04.596" v="188" actId="404"/>
        <pc:sldMkLst>
          <pc:docMk/>
          <pc:sldMk cId="953951266" sldId="308"/>
        </pc:sldMkLst>
        <pc:spChg chg="mod">
          <ac:chgData name="Giannis Papadopoulos" userId="75d544e5-fce7-46ad-87d9-5c954a839b50" providerId="ADAL" clId="{E8573B5E-F12E-4168-BB8C-57603514C876}" dt="2024-12-02T22:05:04.596" v="188" actId="404"/>
          <ac:spMkLst>
            <pc:docMk/>
            <pc:sldMk cId="953951266" sldId="308"/>
            <ac:spMk id="3" creationId="{2EA92B78-647A-D576-077A-96C4DCE68B71}"/>
          </ac:spMkLst>
        </pc:spChg>
        <pc:spChg chg="mod">
          <ac:chgData name="Giannis Papadopoulos" userId="75d544e5-fce7-46ad-87d9-5c954a839b50" providerId="ADAL" clId="{E8573B5E-F12E-4168-BB8C-57603514C876}" dt="2024-12-02T22:05:04.596" v="188" actId="404"/>
          <ac:spMkLst>
            <pc:docMk/>
            <pc:sldMk cId="953951266" sldId="308"/>
            <ac:spMk id="4" creationId="{9B4DCB73-31B1-2085-83C5-630214737C6E}"/>
          </ac:spMkLst>
        </pc:spChg>
        <pc:spChg chg="mod">
          <ac:chgData name="Giannis Papadopoulos" userId="75d544e5-fce7-46ad-87d9-5c954a839b50" providerId="ADAL" clId="{E8573B5E-F12E-4168-BB8C-57603514C876}" dt="2024-12-02T22:05:04.596" v="188" actId="404"/>
          <ac:spMkLst>
            <pc:docMk/>
            <pc:sldMk cId="953951266" sldId="308"/>
            <ac:spMk id="5" creationId="{2257C975-4BE9-FC63-3E4A-91D1F02A9116}"/>
          </ac:spMkLst>
        </pc:spChg>
        <pc:spChg chg="mod">
          <ac:chgData name="Giannis Papadopoulos" userId="75d544e5-fce7-46ad-87d9-5c954a839b50" providerId="ADAL" clId="{E8573B5E-F12E-4168-BB8C-57603514C876}" dt="2024-12-02T22:05:04.596" v="188" actId="404"/>
          <ac:spMkLst>
            <pc:docMk/>
            <pc:sldMk cId="953951266" sldId="308"/>
            <ac:spMk id="6" creationId="{FAC4F1C5-09AA-FB9F-3EE4-DEF73BD1429D}"/>
          </ac:spMkLst>
        </pc:spChg>
        <pc:spChg chg="mod">
          <ac:chgData name="Giannis Papadopoulos" userId="75d544e5-fce7-46ad-87d9-5c954a839b50" providerId="ADAL" clId="{E8573B5E-F12E-4168-BB8C-57603514C876}" dt="2024-12-02T22:05:04.596" v="188" actId="404"/>
          <ac:spMkLst>
            <pc:docMk/>
            <pc:sldMk cId="953951266" sldId="308"/>
            <ac:spMk id="8" creationId="{8FEDA3B0-3F7B-1107-B416-60951228F2FF}"/>
          </ac:spMkLst>
        </pc:spChg>
        <pc:spChg chg="mod">
          <ac:chgData name="Giannis Papadopoulos" userId="75d544e5-fce7-46ad-87d9-5c954a839b50" providerId="ADAL" clId="{E8573B5E-F12E-4168-BB8C-57603514C876}" dt="2024-12-02T22:05:04.596" v="188" actId="404"/>
          <ac:spMkLst>
            <pc:docMk/>
            <pc:sldMk cId="953951266" sldId="308"/>
            <ac:spMk id="10" creationId="{C932444D-2726-B515-F6BC-1F5F65EDE3B5}"/>
          </ac:spMkLst>
        </pc:spChg>
        <pc:spChg chg="mod">
          <ac:chgData name="Giannis Papadopoulos" userId="75d544e5-fce7-46ad-87d9-5c954a839b50" providerId="ADAL" clId="{E8573B5E-F12E-4168-BB8C-57603514C876}" dt="2024-12-02T22:05:04.596" v="188" actId="404"/>
          <ac:spMkLst>
            <pc:docMk/>
            <pc:sldMk cId="953951266" sldId="308"/>
            <ac:spMk id="12" creationId="{2AB859A3-8A08-726B-FD36-9DD8CAF44141}"/>
          </ac:spMkLst>
        </pc:spChg>
        <pc:spChg chg="mod">
          <ac:chgData name="Giannis Papadopoulos" userId="75d544e5-fce7-46ad-87d9-5c954a839b50" providerId="ADAL" clId="{E8573B5E-F12E-4168-BB8C-57603514C876}" dt="2024-12-02T22:05:04.596" v="188" actId="404"/>
          <ac:spMkLst>
            <pc:docMk/>
            <pc:sldMk cId="953951266" sldId="308"/>
            <ac:spMk id="14" creationId="{E5AEEF4B-5684-D95A-E711-D993EBE00D4F}"/>
          </ac:spMkLst>
        </pc:spChg>
        <pc:spChg chg="mod">
          <ac:chgData name="Giannis Papadopoulos" userId="75d544e5-fce7-46ad-87d9-5c954a839b50" providerId="ADAL" clId="{E8573B5E-F12E-4168-BB8C-57603514C876}" dt="2024-12-02T22:05:04.596" v="188" actId="404"/>
          <ac:spMkLst>
            <pc:docMk/>
            <pc:sldMk cId="953951266" sldId="308"/>
            <ac:spMk id="16" creationId="{460BB652-14DE-8B09-B6B6-7E800731C17C}"/>
          </ac:spMkLst>
        </pc:spChg>
        <pc:spChg chg="mod">
          <ac:chgData name="Giannis Papadopoulos" userId="75d544e5-fce7-46ad-87d9-5c954a839b50" providerId="ADAL" clId="{E8573B5E-F12E-4168-BB8C-57603514C876}" dt="2024-12-02T22:05:04.596" v="188" actId="404"/>
          <ac:spMkLst>
            <pc:docMk/>
            <pc:sldMk cId="953951266" sldId="308"/>
            <ac:spMk id="18" creationId="{2A5462C3-2252-5DE3-6AFB-94E9E99425F8}"/>
          </ac:spMkLst>
        </pc:spChg>
        <pc:spChg chg="mod">
          <ac:chgData name="Giannis Papadopoulos" userId="75d544e5-fce7-46ad-87d9-5c954a839b50" providerId="ADAL" clId="{E8573B5E-F12E-4168-BB8C-57603514C876}" dt="2024-12-02T22:05:04.596" v="188" actId="404"/>
          <ac:spMkLst>
            <pc:docMk/>
            <pc:sldMk cId="953951266" sldId="308"/>
            <ac:spMk id="19" creationId="{50A755E9-2B12-7C3E-A36C-BFD147D97880}"/>
          </ac:spMkLst>
        </pc:spChg>
      </pc:sldChg>
      <pc:sldChg chg="modSp mod">
        <pc:chgData name="Giannis Papadopoulos" userId="75d544e5-fce7-46ad-87d9-5c954a839b50" providerId="ADAL" clId="{E8573B5E-F12E-4168-BB8C-57603514C876}" dt="2024-12-02T22:11:41.015" v="191" actId="20577"/>
        <pc:sldMkLst>
          <pc:docMk/>
          <pc:sldMk cId="1686839991" sldId="309"/>
        </pc:sldMkLst>
        <pc:spChg chg="mod">
          <ac:chgData name="Giannis Papadopoulos" userId="75d544e5-fce7-46ad-87d9-5c954a839b50" providerId="ADAL" clId="{E8573B5E-F12E-4168-BB8C-57603514C876}" dt="2024-12-02T22:11:41.015" v="191" actId="20577"/>
          <ac:spMkLst>
            <pc:docMk/>
            <pc:sldMk cId="1686839991" sldId="309"/>
            <ac:spMk id="8" creationId="{56C4579C-4923-690C-560F-A8FC5D097143}"/>
          </ac:spMkLst>
        </pc:spChg>
        <pc:picChg chg="mod">
          <ac:chgData name="Giannis Papadopoulos" userId="75d544e5-fce7-46ad-87d9-5c954a839b50" providerId="ADAL" clId="{E8573B5E-F12E-4168-BB8C-57603514C876}" dt="2024-12-02T22:05:42.532" v="190" actId="1076"/>
          <ac:picMkLst>
            <pc:docMk/>
            <pc:sldMk cId="1686839991" sldId="309"/>
            <ac:picMk id="2" creationId="{FB1B4883-85D1-BC37-8871-D46E9C43269E}"/>
          </ac:picMkLst>
        </pc:picChg>
      </pc:sldChg>
      <pc:sldChg chg="modSp mod">
        <pc:chgData name="Giannis Papadopoulos" userId="75d544e5-fce7-46ad-87d9-5c954a839b50" providerId="ADAL" clId="{E8573B5E-F12E-4168-BB8C-57603514C876}" dt="2024-12-02T22:14:45.522" v="216" actId="14100"/>
        <pc:sldMkLst>
          <pc:docMk/>
          <pc:sldMk cId="2163908690" sldId="312"/>
        </pc:sldMkLst>
        <pc:spChg chg="mod">
          <ac:chgData name="Giannis Papadopoulos" userId="75d544e5-fce7-46ad-87d9-5c954a839b50" providerId="ADAL" clId="{E8573B5E-F12E-4168-BB8C-57603514C876}" dt="2024-12-02T22:14:16.990" v="204" actId="14100"/>
          <ac:spMkLst>
            <pc:docMk/>
            <pc:sldMk cId="2163908690" sldId="312"/>
            <ac:spMk id="2" creationId="{84FE61CB-55B6-16CA-6D3C-387BAE68E0E0}"/>
          </ac:spMkLst>
        </pc:spChg>
        <pc:spChg chg="mod">
          <ac:chgData name="Giannis Papadopoulos" userId="75d544e5-fce7-46ad-87d9-5c954a839b50" providerId="ADAL" clId="{E8573B5E-F12E-4168-BB8C-57603514C876}" dt="2024-12-02T22:14:20.659" v="213" actId="20577"/>
          <ac:spMkLst>
            <pc:docMk/>
            <pc:sldMk cId="2163908690" sldId="312"/>
            <ac:spMk id="9" creationId="{01E172DC-EC25-5898-AE45-93DC03B63E51}"/>
          </ac:spMkLst>
        </pc:spChg>
        <pc:spChg chg="mod">
          <ac:chgData name="Giannis Papadopoulos" userId="75d544e5-fce7-46ad-87d9-5c954a839b50" providerId="ADAL" clId="{E8573B5E-F12E-4168-BB8C-57603514C876}" dt="2024-12-02T22:14:45.522" v="216" actId="14100"/>
          <ac:spMkLst>
            <pc:docMk/>
            <pc:sldMk cId="2163908690" sldId="312"/>
            <ac:spMk id="11" creationId="{FA52903A-1E23-D46D-0E0E-0BBA87F9FE9B}"/>
          </ac:spMkLst>
        </pc:spChg>
      </pc:sldChg>
      <pc:sldChg chg="modSp mod">
        <pc:chgData name="Giannis Papadopoulos" userId="75d544e5-fce7-46ad-87d9-5c954a839b50" providerId="ADAL" clId="{E8573B5E-F12E-4168-BB8C-57603514C876}" dt="2024-12-02T22:15:33.033" v="224" actId="404"/>
        <pc:sldMkLst>
          <pc:docMk/>
          <pc:sldMk cId="2239882823" sldId="313"/>
        </pc:sldMkLst>
        <pc:spChg chg="mod">
          <ac:chgData name="Giannis Papadopoulos" userId="75d544e5-fce7-46ad-87d9-5c954a839b50" providerId="ADAL" clId="{E8573B5E-F12E-4168-BB8C-57603514C876}" dt="2024-12-02T22:15:10.325" v="217"/>
          <ac:spMkLst>
            <pc:docMk/>
            <pc:sldMk cId="2239882823" sldId="313"/>
            <ac:spMk id="2" creationId="{5A9A2C00-4395-2524-5776-9AEC086C8F93}"/>
          </ac:spMkLst>
        </pc:spChg>
        <pc:spChg chg="mod">
          <ac:chgData name="Giannis Papadopoulos" userId="75d544e5-fce7-46ad-87d9-5c954a839b50" providerId="ADAL" clId="{E8573B5E-F12E-4168-BB8C-57603514C876}" dt="2024-12-02T22:15:13.917" v="219" actId="27636"/>
          <ac:spMkLst>
            <pc:docMk/>
            <pc:sldMk cId="2239882823" sldId="313"/>
            <ac:spMk id="8" creationId="{606D7312-C068-9271-BCD6-2681BF240A5F}"/>
          </ac:spMkLst>
        </pc:spChg>
        <pc:spChg chg="mod">
          <ac:chgData name="Giannis Papadopoulos" userId="75d544e5-fce7-46ad-87d9-5c954a839b50" providerId="ADAL" clId="{E8573B5E-F12E-4168-BB8C-57603514C876}" dt="2024-12-02T22:15:10.325" v="217"/>
          <ac:spMkLst>
            <pc:docMk/>
            <pc:sldMk cId="2239882823" sldId="313"/>
            <ac:spMk id="9" creationId="{60E3D9B1-7000-3F43-F388-6913B9D43E83}"/>
          </ac:spMkLst>
        </pc:spChg>
        <pc:spChg chg="mod">
          <ac:chgData name="Giannis Papadopoulos" userId="75d544e5-fce7-46ad-87d9-5c954a839b50" providerId="ADAL" clId="{E8573B5E-F12E-4168-BB8C-57603514C876}" dt="2024-12-02T22:15:33.033" v="224" actId="404"/>
          <ac:spMkLst>
            <pc:docMk/>
            <pc:sldMk cId="2239882823" sldId="313"/>
            <ac:spMk id="11" creationId="{ED03895D-A947-2FA7-36AA-30CFEBCFA398}"/>
          </ac:spMkLst>
        </pc:spChg>
        <pc:spChg chg="mod">
          <ac:chgData name="Giannis Papadopoulos" userId="75d544e5-fce7-46ad-87d9-5c954a839b50" providerId="ADAL" clId="{E8573B5E-F12E-4168-BB8C-57603514C876}" dt="2024-12-02T22:15:22.705" v="223" actId="20577"/>
          <ac:spMkLst>
            <pc:docMk/>
            <pc:sldMk cId="2239882823" sldId="313"/>
            <ac:spMk id="131" creationId="{EA535909-4F55-752E-8C74-5BE9F41D1A60}"/>
          </ac:spMkLst>
        </pc:spChg>
      </pc:sldChg>
      <pc:sldChg chg="modSp mod">
        <pc:chgData name="Giannis Papadopoulos" userId="75d544e5-fce7-46ad-87d9-5c954a839b50" providerId="ADAL" clId="{E8573B5E-F12E-4168-BB8C-57603514C876}" dt="2024-12-02T22:34:01.336" v="339" actId="20577"/>
        <pc:sldMkLst>
          <pc:docMk/>
          <pc:sldMk cId="892877065" sldId="314"/>
        </pc:sldMkLst>
        <pc:spChg chg="mod">
          <ac:chgData name="Giannis Papadopoulos" userId="75d544e5-fce7-46ad-87d9-5c954a839b50" providerId="ADAL" clId="{E8573B5E-F12E-4168-BB8C-57603514C876}" dt="2024-12-02T22:33:49.576" v="332" actId="6549"/>
          <ac:spMkLst>
            <pc:docMk/>
            <pc:sldMk cId="892877065" sldId="314"/>
            <ac:spMk id="2" creationId="{8CFCDE37-2256-2CDC-D808-2797CFC24CE5}"/>
          </ac:spMkLst>
        </pc:spChg>
        <pc:spChg chg="mod">
          <ac:chgData name="Giannis Papadopoulos" userId="75d544e5-fce7-46ad-87d9-5c954a839b50" providerId="ADAL" clId="{E8573B5E-F12E-4168-BB8C-57603514C876}" dt="2024-12-02T22:34:01.336" v="339" actId="20577"/>
          <ac:spMkLst>
            <pc:docMk/>
            <pc:sldMk cId="892877065" sldId="314"/>
            <ac:spMk id="3" creationId="{EB913104-A5F7-166A-882A-0F80CD4C871B}"/>
          </ac:spMkLst>
        </pc:spChg>
        <pc:spChg chg="mod">
          <ac:chgData name="Giannis Papadopoulos" userId="75d544e5-fce7-46ad-87d9-5c954a839b50" providerId="ADAL" clId="{E8573B5E-F12E-4168-BB8C-57603514C876}" dt="2024-12-02T22:33:39.570" v="322" actId="6549"/>
          <ac:spMkLst>
            <pc:docMk/>
            <pc:sldMk cId="892877065" sldId="314"/>
            <ac:spMk id="6" creationId="{75E17158-8982-5BFC-6DC2-62070F87E651}"/>
          </ac:spMkLst>
        </pc:spChg>
        <pc:graphicFrameChg chg="mod modGraphic">
          <ac:chgData name="Giannis Papadopoulos" userId="75d544e5-fce7-46ad-87d9-5c954a839b50" providerId="ADAL" clId="{E8573B5E-F12E-4168-BB8C-57603514C876}" dt="2024-12-02T22:33:22.399" v="304" actId="14100"/>
          <ac:graphicFrameMkLst>
            <pc:docMk/>
            <pc:sldMk cId="892877065" sldId="314"/>
            <ac:graphicFrameMk id="9" creationId="{CE691AE0-A26F-ED2C-15EA-34333ACAE5AF}"/>
          </ac:graphicFrameMkLst>
        </pc:graphicFrameChg>
      </pc:sldChg>
      <pc:sldChg chg="modSp mod">
        <pc:chgData name="Giannis Papadopoulos" userId="75d544e5-fce7-46ad-87d9-5c954a839b50" providerId="ADAL" clId="{E8573B5E-F12E-4168-BB8C-57603514C876}" dt="2024-12-02T21:57:12.321" v="59" actId="1076"/>
        <pc:sldMkLst>
          <pc:docMk/>
          <pc:sldMk cId="1799458358" sldId="317"/>
        </pc:sldMkLst>
        <pc:spChg chg="mod">
          <ac:chgData name="Giannis Papadopoulos" userId="75d544e5-fce7-46ad-87d9-5c954a839b50" providerId="ADAL" clId="{E8573B5E-F12E-4168-BB8C-57603514C876}" dt="2024-12-02T21:57:12.321" v="59" actId="1076"/>
          <ac:spMkLst>
            <pc:docMk/>
            <pc:sldMk cId="1799458358" sldId="317"/>
            <ac:spMk id="3" creationId="{2D8DF3C9-6038-925C-153B-54B83BB2FCAA}"/>
          </ac:spMkLst>
        </pc:spChg>
      </pc:sldChg>
      <pc:sldChg chg="modSp mod">
        <pc:chgData name="Giannis Papadopoulos" userId="75d544e5-fce7-46ad-87d9-5c954a839b50" providerId="ADAL" clId="{E8573B5E-F12E-4168-BB8C-57603514C876}" dt="2024-12-02T22:16:06.941" v="248" actId="403"/>
        <pc:sldMkLst>
          <pc:docMk/>
          <pc:sldMk cId="0" sldId="318"/>
        </pc:sldMkLst>
        <pc:spChg chg="mod">
          <ac:chgData name="Giannis Papadopoulos" userId="75d544e5-fce7-46ad-87d9-5c954a839b50" providerId="ADAL" clId="{E8573B5E-F12E-4168-BB8C-57603514C876}" dt="2024-12-02T22:16:06.941" v="248" actId="403"/>
          <ac:spMkLst>
            <pc:docMk/>
            <pc:sldMk cId="0" sldId="318"/>
            <ac:spMk id="136" creationId="{00000000-0000-0000-0000-000000000000}"/>
          </ac:spMkLst>
        </pc:spChg>
      </pc:sldChg>
      <pc:sldChg chg="modSp">
        <pc:chgData name="Giannis Papadopoulos" userId="75d544e5-fce7-46ad-87d9-5c954a839b50" providerId="ADAL" clId="{E8573B5E-F12E-4168-BB8C-57603514C876}" dt="2024-12-02T22:29:09.068" v="264" actId="20577"/>
        <pc:sldMkLst>
          <pc:docMk/>
          <pc:sldMk cId="537545815" sldId="320"/>
        </pc:sldMkLst>
        <pc:spChg chg="mod">
          <ac:chgData name="Giannis Papadopoulos" userId="75d544e5-fce7-46ad-87d9-5c954a839b50" providerId="ADAL" clId="{E8573B5E-F12E-4168-BB8C-57603514C876}" dt="2024-12-02T22:29:09.068" v="264" actId="20577"/>
          <ac:spMkLst>
            <pc:docMk/>
            <pc:sldMk cId="537545815" sldId="320"/>
            <ac:spMk id="12" creationId="{CB058675-DB45-458D-ADA4-72014A132137}"/>
          </ac:spMkLst>
        </pc:spChg>
      </pc:sldChg>
      <pc:sldChg chg="modSp mod">
        <pc:chgData name="Giannis Papadopoulos" userId="75d544e5-fce7-46ad-87d9-5c954a839b50" providerId="ADAL" clId="{E8573B5E-F12E-4168-BB8C-57603514C876}" dt="2024-12-02T22:29:50.628" v="265" actId="404"/>
        <pc:sldMkLst>
          <pc:docMk/>
          <pc:sldMk cId="3628932839" sldId="325"/>
        </pc:sldMkLst>
        <pc:spChg chg="mod">
          <ac:chgData name="Giannis Papadopoulos" userId="75d544e5-fce7-46ad-87d9-5c954a839b50" providerId="ADAL" clId="{E8573B5E-F12E-4168-BB8C-57603514C876}" dt="2024-12-02T22:29:50.628" v="265" actId="404"/>
          <ac:spMkLst>
            <pc:docMk/>
            <pc:sldMk cId="3628932839" sldId="325"/>
            <ac:spMk id="5" creationId="{E9718306-07E3-4CE4-8880-CABE93505DDA}"/>
          </ac:spMkLst>
        </pc:spChg>
      </pc:sldChg>
      <pc:sldChg chg="modSp mod">
        <pc:chgData name="Giannis Papadopoulos" userId="75d544e5-fce7-46ad-87d9-5c954a839b50" providerId="ADAL" clId="{E8573B5E-F12E-4168-BB8C-57603514C876}" dt="2024-12-02T22:30:00.015" v="267" actId="1076"/>
        <pc:sldMkLst>
          <pc:docMk/>
          <pc:sldMk cId="3765307543" sldId="326"/>
        </pc:sldMkLst>
        <pc:spChg chg="mod">
          <ac:chgData name="Giannis Papadopoulos" userId="75d544e5-fce7-46ad-87d9-5c954a839b50" providerId="ADAL" clId="{E8573B5E-F12E-4168-BB8C-57603514C876}" dt="2024-12-02T22:30:00.015" v="267" actId="1076"/>
          <ac:spMkLst>
            <pc:docMk/>
            <pc:sldMk cId="3765307543" sldId="326"/>
            <ac:spMk id="5" creationId="{1F7C8B99-9529-426D-ABEE-821A3D8EF477}"/>
          </ac:spMkLst>
        </pc:spChg>
      </pc:sldChg>
      <pc:sldChg chg="modSp mod">
        <pc:chgData name="Giannis Papadopoulos" userId="75d544e5-fce7-46ad-87d9-5c954a839b50" providerId="ADAL" clId="{E8573B5E-F12E-4168-BB8C-57603514C876}" dt="2024-12-02T22:30:27.601" v="269" actId="404"/>
        <pc:sldMkLst>
          <pc:docMk/>
          <pc:sldMk cId="28237872" sldId="329"/>
        </pc:sldMkLst>
        <pc:spChg chg="mod">
          <ac:chgData name="Giannis Papadopoulos" userId="75d544e5-fce7-46ad-87d9-5c954a839b50" providerId="ADAL" clId="{E8573B5E-F12E-4168-BB8C-57603514C876}" dt="2024-12-02T22:30:27.601" v="269" actId="404"/>
          <ac:spMkLst>
            <pc:docMk/>
            <pc:sldMk cId="28237872" sldId="329"/>
            <ac:spMk id="5" creationId="{0731341A-E767-43D3-B04A-CD2CCAEDD649}"/>
          </ac:spMkLst>
        </pc:spChg>
      </pc:sldChg>
      <pc:sldChg chg="modSp mod">
        <pc:chgData name="Giannis Papadopoulos" userId="75d544e5-fce7-46ad-87d9-5c954a839b50" providerId="ADAL" clId="{E8573B5E-F12E-4168-BB8C-57603514C876}" dt="2024-12-02T22:30:46.194" v="271" actId="1076"/>
        <pc:sldMkLst>
          <pc:docMk/>
          <pc:sldMk cId="0" sldId="330"/>
        </pc:sldMkLst>
        <pc:spChg chg="mod">
          <ac:chgData name="Giannis Papadopoulos" userId="75d544e5-fce7-46ad-87d9-5c954a839b50" providerId="ADAL" clId="{E8573B5E-F12E-4168-BB8C-57603514C876}" dt="2024-12-02T22:30:46.194" v="271" actId="1076"/>
          <ac:spMkLst>
            <pc:docMk/>
            <pc:sldMk cId="0" sldId="330"/>
            <ac:spMk id="322" creationId="{00000000-0000-0000-0000-000000000000}"/>
          </ac:spMkLst>
        </pc:spChg>
        <pc:spChg chg="mod">
          <ac:chgData name="Giannis Papadopoulos" userId="75d544e5-fce7-46ad-87d9-5c954a839b50" providerId="ADAL" clId="{E8573B5E-F12E-4168-BB8C-57603514C876}" dt="2024-12-02T22:30:42.058" v="270" actId="1076"/>
          <ac:spMkLst>
            <pc:docMk/>
            <pc:sldMk cId="0" sldId="330"/>
            <ac:spMk id="323" creationId="{00000000-0000-0000-0000-000000000000}"/>
          </ac:spMkLst>
        </pc:spChg>
      </pc:sldChg>
      <pc:sldChg chg="modSp mod">
        <pc:chgData name="Giannis Papadopoulos" userId="75d544e5-fce7-46ad-87d9-5c954a839b50" providerId="ADAL" clId="{E8573B5E-F12E-4168-BB8C-57603514C876}" dt="2024-12-02T22:30:56.864" v="272" actId="404"/>
        <pc:sldMkLst>
          <pc:docMk/>
          <pc:sldMk cId="4078997950" sldId="331"/>
        </pc:sldMkLst>
        <pc:spChg chg="mod">
          <ac:chgData name="Giannis Papadopoulos" userId="75d544e5-fce7-46ad-87d9-5c954a839b50" providerId="ADAL" clId="{E8573B5E-F12E-4168-BB8C-57603514C876}" dt="2024-12-02T22:30:56.864" v="272" actId="404"/>
          <ac:spMkLst>
            <pc:docMk/>
            <pc:sldMk cId="4078997950" sldId="331"/>
            <ac:spMk id="5" creationId="{257CF9D5-3893-6A2C-0D91-95D092CA5ED3}"/>
          </ac:spMkLst>
        </pc:spChg>
      </pc:sldChg>
      <pc:sldChg chg="modSp mod">
        <pc:chgData name="Giannis Papadopoulos" userId="75d544e5-fce7-46ad-87d9-5c954a839b50" providerId="ADAL" clId="{E8573B5E-F12E-4168-BB8C-57603514C876}" dt="2024-12-02T21:52:20.393" v="29" actId="14100"/>
        <pc:sldMkLst>
          <pc:docMk/>
          <pc:sldMk cId="4163584499" sldId="341"/>
        </pc:sldMkLst>
        <pc:graphicFrameChg chg="mod">
          <ac:chgData name="Giannis Papadopoulos" userId="75d544e5-fce7-46ad-87d9-5c954a839b50" providerId="ADAL" clId="{E8573B5E-F12E-4168-BB8C-57603514C876}" dt="2024-12-02T21:52:15.533" v="28" actId="1076"/>
          <ac:graphicFrameMkLst>
            <pc:docMk/>
            <pc:sldMk cId="4163584499" sldId="341"/>
            <ac:graphicFrameMk id="7" creationId="{E30EDDCA-54BC-A610-D79A-C9A6BF3B0852}"/>
          </ac:graphicFrameMkLst>
        </pc:graphicFrameChg>
        <pc:graphicFrameChg chg="mod modGraphic">
          <ac:chgData name="Giannis Papadopoulos" userId="75d544e5-fce7-46ad-87d9-5c954a839b50" providerId="ADAL" clId="{E8573B5E-F12E-4168-BB8C-57603514C876}" dt="2024-12-02T21:52:20.393" v="29" actId="14100"/>
          <ac:graphicFrameMkLst>
            <pc:docMk/>
            <pc:sldMk cId="4163584499" sldId="341"/>
            <ac:graphicFrameMk id="8" creationId="{A913BD22-3DD2-3371-4949-1E87C01995C9}"/>
          </ac:graphicFrameMkLst>
        </pc:graphicFrameChg>
        <pc:picChg chg="mod">
          <ac:chgData name="Giannis Papadopoulos" userId="75d544e5-fce7-46ad-87d9-5c954a839b50" providerId="ADAL" clId="{E8573B5E-F12E-4168-BB8C-57603514C876}" dt="2024-12-02T21:52:09.355" v="27" actId="14100"/>
          <ac:picMkLst>
            <pc:docMk/>
            <pc:sldMk cId="4163584499" sldId="341"/>
            <ac:picMk id="3" creationId="{BC815A8E-E4ED-3619-7DBF-178DF3ADABE7}"/>
          </ac:picMkLst>
        </pc:picChg>
      </pc:sldChg>
      <pc:sldChg chg="modSp mod">
        <pc:chgData name="Giannis Papadopoulos" userId="75d544e5-fce7-46ad-87d9-5c954a839b50" providerId="ADAL" clId="{E8573B5E-F12E-4168-BB8C-57603514C876}" dt="2024-12-02T21:57:33.179" v="61" actId="14100"/>
        <pc:sldMkLst>
          <pc:docMk/>
          <pc:sldMk cId="2399294339" sldId="346"/>
        </pc:sldMkLst>
        <pc:spChg chg="mod">
          <ac:chgData name="Giannis Papadopoulos" userId="75d544e5-fce7-46ad-87d9-5c954a839b50" providerId="ADAL" clId="{E8573B5E-F12E-4168-BB8C-57603514C876}" dt="2024-12-02T21:57:33.179" v="61" actId="14100"/>
          <ac:spMkLst>
            <pc:docMk/>
            <pc:sldMk cId="2399294339" sldId="346"/>
            <ac:spMk id="4" creationId="{CA7DE476-586F-A754-8277-277E199FE5B9}"/>
          </ac:spMkLst>
        </pc:spChg>
      </pc:sldChg>
      <pc:sldChg chg="modSp mod">
        <pc:chgData name="Giannis Papadopoulos" userId="75d544e5-fce7-46ad-87d9-5c954a839b50" providerId="ADAL" clId="{E8573B5E-F12E-4168-BB8C-57603514C876}" dt="2024-12-02T21:57:52.784" v="64" actId="404"/>
        <pc:sldMkLst>
          <pc:docMk/>
          <pc:sldMk cId="4055231564" sldId="347"/>
        </pc:sldMkLst>
        <pc:spChg chg="mod">
          <ac:chgData name="Giannis Papadopoulos" userId="75d544e5-fce7-46ad-87d9-5c954a839b50" providerId="ADAL" clId="{E8573B5E-F12E-4168-BB8C-57603514C876}" dt="2024-12-02T21:57:52.784" v="64" actId="404"/>
          <ac:spMkLst>
            <pc:docMk/>
            <pc:sldMk cId="4055231564" sldId="347"/>
            <ac:spMk id="4" creationId="{CA7DE476-586F-A754-8277-277E199FE5B9}"/>
          </ac:spMkLst>
        </pc:spChg>
      </pc:sldChg>
      <pc:sldChg chg="modSp mod">
        <pc:chgData name="Giannis Papadopoulos" userId="75d544e5-fce7-46ad-87d9-5c954a839b50" providerId="ADAL" clId="{E8573B5E-F12E-4168-BB8C-57603514C876}" dt="2024-12-02T21:58:21.566" v="76" actId="20577"/>
        <pc:sldMkLst>
          <pc:docMk/>
          <pc:sldMk cId="1506138897" sldId="348"/>
        </pc:sldMkLst>
        <pc:spChg chg="mod">
          <ac:chgData name="Giannis Papadopoulos" userId="75d544e5-fce7-46ad-87d9-5c954a839b50" providerId="ADAL" clId="{E8573B5E-F12E-4168-BB8C-57603514C876}" dt="2024-12-02T21:58:21.566" v="76" actId="20577"/>
          <ac:spMkLst>
            <pc:docMk/>
            <pc:sldMk cId="1506138897" sldId="348"/>
            <ac:spMk id="4" creationId="{9A747275-E7C7-5CD9-BB47-99F5598D7137}"/>
          </ac:spMkLst>
        </pc:spChg>
      </pc:sldChg>
      <pc:sldChg chg="modSp mod">
        <pc:chgData name="Giannis Papadopoulos" userId="75d544e5-fce7-46ad-87d9-5c954a839b50" providerId="ADAL" clId="{E8573B5E-F12E-4168-BB8C-57603514C876}" dt="2024-12-02T21:58:26.512" v="78" actId="404"/>
        <pc:sldMkLst>
          <pc:docMk/>
          <pc:sldMk cId="1410906126" sldId="349"/>
        </pc:sldMkLst>
        <pc:spChg chg="mod">
          <ac:chgData name="Giannis Papadopoulos" userId="75d544e5-fce7-46ad-87d9-5c954a839b50" providerId="ADAL" clId="{E8573B5E-F12E-4168-BB8C-57603514C876}" dt="2024-12-02T21:58:26.512" v="78" actId="404"/>
          <ac:spMkLst>
            <pc:docMk/>
            <pc:sldMk cId="1410906126" sldId="349"/>
            <ac:spMk id="4" creationId="{9A747275-E7C7-5CD9-BB47-99F5598D7137}"/>
          </ac:spMkLst>
        </pc:spChg>
      </pc:sldChg>
      <pc:sldChg chg="modSp mod">
        <pc:chgData name="Giannis Papadopoulos" userId="75d544e5-fce7-46ad-87d9-5c954a839b50" providerId="ADAL" clId="{E8573B5E-F12E-4168-BB8C-57603514C876}" dt="2024-12-02T21:59:25.979" v="82" actId="404"/>
        <pc:sldMkLst>
          <pc:docMk/>
          <pc:sldMk cId="2096950763" sldId="350"/>
        </pc:sldMkLst>
        <pc:spChg chg="mod">
          <ac:chgData name="Giannis Papadopoulos" userId="75d544e5-fce7-46ad-87d9-5c954a839b50" providerId="ADAL" clId="{E8573B5E-F12E-4168-BB8C-57603514C876}" dt="2024-12-02T21:59:25.979" v="82" actId="404"/>
          <ac:spMkLst>
            <pc:docMk/>
            <pc:sldMk cId="2096950763" sldId="350"/>
            <ac:spMk id="2" creationId="{39567EC4-07A6-EC71-3B8D-803E838CDB4C}"/>
          </ac:spMkLst>
        </pc:spChg>
        <pc:spChg chg="mod">
          <ac:chgData name="Giannis Papadopoulos" userId="75d544e5-fce7-46ad-87d9-5c954a839b50" providerId="ADAL" clId="{E8573B5E-F12E-4168-BB8C-57603514C876}" dt="2024-12-02T21:58:37.416" v="80" actId="404"/>
          <ac:spMkLst>
            <pc:docMk/>
            <pc:sldMk cId="2096950763" sldId="350"/>
            <ac:spMk id="4" creationId="{C73CEF1F-7820-846D-4353-592ADA9BF5E7}"/>
          </ac:spMkLst>
        </pc:spChg>
      </pc:sldChg>
      <pc:sldChg chg="modSp mod">
        <pc:chgData name="Giannis Papadopoulos" userId="75d544e5-fce7-46ad-87d9-5c954a839b50" providerId="ADAL" clId="{E8573B5E-F12E-4168-BB8C-57603514C876}" dt="2024-12-02T22:01:13.263" v="101" actId="20577"/>
        <pc:sldMkLst>
          <pc:docMk/>
          <pc:sldMk cId="3104034277" sldId="353"/>
        </pc:sldMkLst>
        <pc:spChg chg="mod">
          <ac:chgData name="Giannis Papadopoulos" userId="75d544e5-fce7-46ad-87d9-5c954a839b50" providerId="ADAL" clId="{E8573B5E-F12E-4168-BB8C-57603514C876}" dt="2024-12-02T22:00:38.729" v="93" actId="14100"/>
          <ac:spMkLst>
            <pc:docMk/>
            <pc:sldMk cId="3104034277" sldId="353"/>
            <ac:spMk id="3" creationId="{94EE999F-6724-688B-2654-3CE17A7668C0}"/>
          </ac:spMkLst>
        </pc:spChg>
        <pc:spChg chg="mod">
          <ac:chgData name="Giannis Papadopoulos" userId="75d544e5-fce7-46ad-87d9-5c954a839b50" providerId="ADAL" clId="{E8573B5E-F12E-4168-BB8C-57603514C876}" dt="2024-12-02T22:01:13.263" v="101" actId="20577"/>
          <ac:spMkLst>
            <pc:docMk/>
            <pc:sldMk cId="3104034277" sldId="353"/>
            <ac:spMk id="5" creationId="{073BD5D6-C18B-DF59-0F82-45C157356F4E}"/>
          </ac:spMkLst>
        </pc:spChg>
        <pc:spChg chg="mod">
          <ac:chgData name="Giannis Papadopoulos" userId="75d544e5-fce7-46ad-87d9-5c954a839b50" providerId="ADAL" clId="{E8573B5E-F12E-4168-BB8C-57603514C876}" dt="2024-12-02T22:00:50.983" v="96" actId="1076"/>
          <ac:spMkLst>
            <pc:docMk/>
            <pc:sldMk cId="3104034277" sldId="353"/>
            <ac:spMk id="7" creationId="{2779EB43-BE87-A9F2-CF6D-FC639BF57BFC}"/>
          </ac:spMkLst>
        </pc:spChg>
      </pc:sldChg>
      <pc:sldChg chg="modSp mod">
        <pc:chgData name="Giannis Papadopoulos" userId="75d544e5-fce7-46ad-87d9-5c954a839b50" providerId="ADAL" clId="{E8573B5E-F12E-4168-BB8C-57603514C876}" dt="2024-12-02T22:01:48.966" v="106" actId="1076"/>
        <pc:sldMkLst>
          <pc:docMk/>
          <pc:sldMk cId="58261640" sldId="354"/>
        </pc:sldMkLst>
        <pc:spChg chg="mod">
          <ac:chgData name="Giannis Papadopoulos" userId="75d544e5-fce7-46ad-87d9-5c954a839b50" providerId="ADAL" clId="{E8573B5E-F12E-4168-BB8C-57603514C876}" dt="2024-12-02T22:01:39.801" v="103" actId="1076"/>
          <ac:spMkLst>
            <pc:docMk/>
            <pc:sldMk cId="58261640" sldId="354"/>
            <ac:spMk id="11" creationId="{3097ABF7-761B-62C0-B343-6CF31131E3EF}"/>
          </ac:spMkLst>
        </pc:spChg>
        <pc:spChg chg="mod">
          <ac:chgData name="Giannis Papadopoulos" userId="75d544e5-fce7-46ad-87d9-5c954a839b50" providerId="ADAL" clId="{E8573B5E-F12E-4168-BB8C-57603514C876}" dt="2024-12-02T22:01:48.966" v="106" actId="1076"/>
          <ac:spMkLst>
            <pc:docMk/>
            <pc:sldMk cId="58261640" sldId="354"/>
            <ac:spMk id="17" creationId="{6B6CAC4F-3415-D4D1-564D-FB64551F288B}"/>
          </ac:spMkLst>
        </pc:spChg>
        <pc:spChg chg="mod">
          <ac:chgData name="Giannis Papadopoulos" userId="75d544e5-fce7-46ad-87d9-5c954a839b50" providerId="ADAL" clId="{E8573B5E-F12E-4168-BB8C-57603514C876}" dt="2024-12-02T22:01:43.950" v="104" actId="1076"/>
          <ac:spMkLst>
            <pc:docMk/>
            <pc:sldMk cId="58261640" sldId="354"/>
            <ac:spMk id="19" creationId="{1BC10D5A-D2C9-50B8-A5CE-4E22D0B368CB}"/>
          </ac:spMkLst>
        </pc:spChg>
        <pc:spChg chg="mod">
          <ac:chgData name="Giannis Papadopoulos" userId="75d544e5-fce7-46ad-87d9-5c954a839b50" providerId="ADAL" clId="{E8573B5E-F12E-4168-BB8C-57603514C876}" dt="2024-12-02T22:01:45.771" v="105" actId="1076"/>
          <ac:spMkLst>
            <pc:docMk/>
            <pc:sldMk cId="58261640" sldId="354"/>
            <ac:spMk id="21" creationId="{4FD13D12-A586-2381-4E4A-33ED384FBF69}"/>
          </ac:spMkLst>
        </pc:spChg>
      </pc:sldChg>
      <pc:sldChg chg="modSp mod">
        <pc:chgData name="Giannis Papadopoulos" userId="75d544e5-fce7-46ad-87d9-5c954a839b50" providerId="ADAL" clId="{E8573B5E-F12E-4168-BB8C-57603514C876}" dt="2024-12-02T22:02:12.270" v="107" actId="404"/>
        <pc:sldMkLst>
          <pc:docMk/>
          <pc:sldMk cId="279752099" sldId="355"/>
        </pc:sldMkLst>
        <pc:spChg chg="mod">
          <ac:chgData name="Giannis Papadopoulos" userId="75d544e5-fce7-46ad-87d9-5c954a839b50" providerId="ADAL" clId="{E8573B5E-F12E-4168-BB8C-57603514C876}" dt="2024-12-02T22:02:12.270" v="107" actId="404"/>
          <ac:spMkLst>
            <pc:docMk/>
            <pc:sldMk cId="279752099" sldId="355"/>
            <ac:spMk id="4" creationId="{CAF2B781-1D8A-0FD3-5B35-591EE4F8D3A0}"/>
          </ac:spMkLst>
        </pc:spChg>
      </pc:sldChg>
      <pc:sldChg chg="modSp mod">
        <pc:chgData name="Giannis Papadopoulos" userId="75d544e5-fce7-46ad-87d9-5c954a839b50" providerId="ADAL" clId="{E8573B5E-F12E-4168-BB8C-57603514C876}" dt="2024-12-02T22:12:19.121" v="192" actId="20577"/>
        <pc:sldMkLst>
          <pc:docMk/>
          <pc:sldMk cId="0" sldId="357"/>
        </pc:sldMkLst>
        <pc:spChg chg="mod">
          <ac:chgData name="Giannis Papadopoulos" userId="75d544e5-fce7-46ad-87d9-5c954a839b50" providerId="ADAL" clId="{E8573B5E-F12E-4168-BB8C-57603514C876}" dt="2024-12-02T22:12:19.121" v="192" actId="20577"/>
          <ac:spMkLst>
            <pc:docMk/>
            <pc:sldMk cId="0" sldId="357"/>
            <ac:spMk id="8" creationId="{00000000-0000-0000-0000-000000000000}"/>
          </ac:spMkLst>
        </pc:spChg>
      </pc:sldChg>
      <pc:sldChg chg="modSp mod">
        <pc:chgData name="Giannis Papadopoulos" userId="75d544e5-fce7-46ad-87d9-5c954a839b50" providerId="ADAL" clId="{E8573B5E-F12E-4168-BB8C-57603514C876}" dt="2024-12-02T22:12:58.809" v="194" actId="6549"/>
        <pc:sldMkLst>
          <pc:docMk/>
          <pc:sldMk cId="0" sldId="358"/>
        </pc:sldMkLst>
        <pc:spChg chg="mod">
          <ac:chgData name="Giannis Papadopoulos" userId="75d544e5-fce7-46ad-87d9-5c954a839b50" providerId="ADAL" clId="{E8573B5E-F12E-4168-BB8C-57603514C876}" dt="2024-12-02T22:12:58.809" v="194" actId="6549"/>
          <ac:spMkLst>
            <pc:docMk/>
            <pc:sldMk cId="0" sldId="358"/>
            <ac:spMk id="5" creationId="{00000000-0000-0000-0000-000000000000}"/>
          </ac:spMkLst>
        </pc:spChg>
      </pc:sldChg>
      <pc:sldChg chg="add del">
        <pc:chgData name="Giannis Papadopoulos" userId="75d544e5-fce7-46ad-87d9-5c954a839b50" providerId="ADAL" clId="{E8573B5E-F12E-4168-BB8C-57603514C876}" dt="2024-12-02T22:34:59.954" v="360" actId="47"/>
        <pc:sldMkLst>
          <pc:docMk/>
          <pc:sldMk cId="0" sldId="359"/>
        </pc:sldMkLst>
      </pc:sldChg>
      <pc:sldChg chg="add del">
        <pc:chgData name="Giannis Papadopoulos" userId="75d544e5-fce7-46ad-87d9-5c954a839b50" providerId="ADAL" clId="{E8573B5E-F12E-4168-BB8C-57603514C876}" dt="2024-12-02T22:34:59.954" v="360" actId="47"/>
        <pc:sldMkLst>
          <pc:docMk/>
          <pc:sldMk cId="0" sldId="360"/>
        </pc:sldMkLst>
      </pc:sldChg>
      <pc:sldChg chg="add del">
        <pc:chgData name="Giannis Papadopoulos" userId="75d544e5-fce7-46ad-87d9-5c954a839b50" providerId="ADAL" clId="{E8573B5E-F12E-4168-BB8C-57603514C876}" dt="2024-12-02T22:34:59.954" v="360" actId="47"/>
        <pc:sldMkLst>
          <pc:docMk/>
          <pc:sldMk cId="0" sldId="361"/>
        </pc:sldMkLst>
      </pc:sldChg>
      <pc:sldChg chg="add del">
        <pc:chgData name="Giannis Papadopoulos" userId="75d544e5-fce7-46ad-87d9-5c954a839b50" providerId="ADAL" clId="{E8573B5E-F12E-4168-BB8C-57603514C876}" dt="2024-12-02T22:34:59.954" v="360" actId="47"/>
        <pc:sldMkLst>
          <pc:docMk/>
          <pc:sldMk cId="0" sldId="362"/>
        </pc:sldMkLst>
      </pc:sldChg>
      <pc:sldChg chg="add del">
        <pc:chgData name="Giannis Papadopoulos" userId="75d544e5-fce7-46ad-87d9-5c954a839b50" providerId="ADAL" clId="{E8573B5E-F12E-4168-BB8C-57603514C876}" dt="2024-12-02T22:34:59.954" v="360" actId="47"/>
        <pc:sldMkLst>
          <pc:docMk/>
          <pc:sldMk cId="0" sldId="363"/>
        </pc:sldMkLst>
      </pc:sldChg>
      <pc:sldChg chg="add del">
        <pc:chgData name="Giannis Papadopoulos" userId="75d544e5-fce7-46ad-87d9-5c954a839b50" providerId="ADAL" clId="{E8573B5E-F12E-4168-BB8C-57603514C876}" dt="2024-12-02T22:34:59.954" v="360" actId="47"/>
        <pc:sldMkLst>
          <pc:docMk/>
          <pc:sldMk cId="0" sldId="364"/>
        </pc:sldMkLst>
      </pc:sldChg>
      <pc:sldChg chg="add del">
        <pc:chgData name="Giannis Papadopoulos" userId="75d544e5-fce7-46ad-87d9-5c954a839b50" providerId="ADAL" clId="{E8573B5E-F12E-4168-BB8C-57603514C876}" dt="2024-12-02T22:34:59.954" v="360" actId="47"/>
        <pc:sldMkLst>
          <pc:docMk/>
          <pc:sldMk cId="0" sldId="365"/>
        </pc:sldMkLst>
      </pc:sldChg>
      <pc:sldChg chg="add del">
        <pc:chgData name="Giannis Papadopoulos" userId="75d544e5-fce7-46ad-87d9-5c954a839b50" providerId="ADAL" clId="{E8573B5E-F12E-4168-BB8C-57603514C876}" dt="2024-12-02T22:34:59.954" v="360" actId="47"/>
        <pc:sldMkLst>
          <pc:docMk/>
          <pc:sldMk cId="0" sldId="366"/>
        </pc:sldMkLst>
      </pc:sldChg>
      <pc:sldChg chg="add del">
        <pc:chgData name="Giannis Papadopoulos" userId="75d544e5-fce7-46ad-87d9-5c954a839b50" providerId="ADAL" clId="{E8573B5E-F12E-4168-BB8C-57603514C876}" dt="2024-12-02T22:34:59.954" v="360" actId="47"/>
        <pc:sldMkLst>
          <pc:docMk/>
          <pc:sldMk cId="0" sldId="367"/>
        </pc:sldMkLst>
      </pc:sldChg>
      <pc:sldChg chg="add del">
        <pc:chgData name="Giannis Papadopoulos" userId="75d544e5-fce7-46ad-87d9-5c954a839b50" providerId="ADAL" clId="{E8573B5E-F12E-4168-BB8C-57603514C876}" dt="2024-12-02T22:34:59.954" v="360" actId="47"/>
        <pc:sldMkLst>
          <pc:docMk/>
          <pc:sldMk cId="0" sldId="368"/>
        </pc:sldMkLst>
      </pc:sldChg>
      <pc:sldChg chg="add del">
        <pc:chgData name="Giannis Papadopoulos" userId="75d544e5-fce7-46ad-87d9-5c954a839b50" providerId="ADAL" clId="{E8573B5E-F12E-4168-BB8C-57603514C876}" dt="2024-12-02T22:34:59.954" v="360" actId="47"/>
        <pc:sldMkLst>
          <pc:docMk/>
          <pc:sldMk cId="0" sldId="369"/>
        </pc:sldMkLst>
      </pc:sldChg>
      <pc:sldChg chg="add del">
        <pc:chgData name="Giannis Papadopoulos" userId="75d544e5-fce7-46ad-87d9-5c954a839b50" providerId="ADAL" clId="{E8573B5E-F12E-4168-BB8C-57603514C876}" dt="2024-12-02T22:34:59.954" v="360" actId="47"/>
        <pc:sldMkLst>
          <pc:docMk/>
          <pc:sldMk cId="0" sldId="370"/>
        </pc:sldMkLst>
      </pc:sldChg>
      <pc:sldChg chg="add del">
        <pc:chgData name="Giannis Papadopoulos" userId="75d544e5-fce7-46ad-87d9-5c954a839b50" providerId="ADAL" clId="{E8573B5E-F12E-4168-BB8C-57603514C876}" dt="2024-12-02T22:34:59.954" v="360" actId="47"/>
        <pc:sldMkLst>
          <pc:docMk/>
          <pc:sldMk cId="0" sldId="371"/>
        </pc:sldMkLst>
      </pc:sldChg>
      <pc:sldChg chg="add del">
        <pc:chgData name="Giannis Papadopoulos" userId="75d544e5-fce7-46ad-87d9-5c954a839b50" providerId="ADAL" clId="{E8573B5E-F12E-4168-BB8C-57603514C876}" dt="2024-12-02T22:34:59.954" v="360" actId="47"/>
        <pc:sldMkLst>
          <pc:docMk/>
          <pc:sldMk cId="0" sldId="372"/>
        </pc:sldMkLst>
      </pc:sldChg>
      <pc:sldChg chg="add del">
        <pc:chgData name="Giannis Papadopoulos" userId="75d544e5-fce7-46ad-87d9-5c954a839b50" providerId="ADAL" clId="{E8573B5E-F12E-4168-BB8C-57603514C876}" dt="2024-12-02T22:34:59.954" v="360" actId="47"/>
        <pc:sldMkLst>
          <pc:docMk/>
          <pc:sldMk cId="0" sldId="373"/>
        </pc:sldMkLst>
      </pc:sldChg>
      <pc:sldChg chg="add del">
        <pc:chgData name="Giannis Papadopoulos" userId="75d544e5-fce7-46ad-87d9-5c954a839b50" providerId="ADAL" clId="{E8573B5E-F12E-4168-BB8C-57603514C876}" dt="2024-12-02T22:34:59.954" v="360" actId="47"/>
        <pc:sldMkLst>
          <pc:docMk/>
          <pc:sldMk cId="0" sldId="374"/>
        </pc:sldMkLst>
      </pc:sldChg>
      <pc:sldChg chg="add del">
        <pc:chgData name="Giannis Papadopoulos" userId="75d544e5-fce7-46ad-87d9-5c954a839b50" providerId="ADAL" clId="{E8573B5E-F12E-4168-BB8C-57603514C876}" dt="2024-12-02T22:34:59.954" v="360" actId="47"/>
        <pc:sldMkLst>
          <pc:docMk/>
          <pc:sldMk cId="0" sldId="375"/>
        </pc:sldMkLst>
      </pc:sldChg>
      <pc:sldChg chg="add del">
        <pc:chgData name="Giannis Papadopoulos" userId="75d544e5-fce7-46ad-87d9-5c954a839b50" providerId="ADAL" clId="{E8573B5E-F12E-4168-BB8C-57603514C876}" dt="2024-12-02T22:34:59.954" v="360" actId="47"/>
        <pc:sldMkLst>
          <pc:docMk/>
          <pc:sldMk cId="0" sldId="376"/>
        </pc:sldMkLst>
      </pc:sldChg>
      <pc:sldChg chg="add del">
        <pc:chgData name="Giannis Papadopoulos" userId="75d544e5-fce7-46ad-87d9-5c954a839b50" providerId="ADAL" clId="{E8573B5E-F12E-4168-BB8C-57603514C876}" dt="2024-12-02T22:34:59.954" v="360" actId="47"/>
        <pc:sldMkLst>
          <pc:docMk/>
          <pc:sldMk cId="0" sldId="377"/>
        </pc:sldMkLst>
      </pc:sldChg>
      <pc:sldChg chg="add del">
        <pc:chgData name="Giannis Papadopoulos" userId="75d544e5-fce7-46ad-87d9-5c954a839b50" providerId="ADAL" clId="{E8573B5E-F12E-4168-BB8C-57603514C876}" dt="2024-12-02T22:34:59.954" v="360" actId="47"/>
        <pc:sldMkLst>
          <pc:docMk/>
          <pc:sldMk cId="0" sldId="378"/>
        </pc:sldMkLst>
      </pc:sldChg>
      <pc:sldChg chg="add del">
        <pc:chgData name="Giannis Papadopoulos" userId="75d544e5-fce7-46ad-87d9-5c954a839b50" providerId="ADAL" clId="{E8573B5E-F12E-4168-BB8C-57603514C876}" dt="2024-12-02T22:34:59.954" v="360" actId="47"/>
        <pc:sldMkLst>
          <pc:docMk/>
          <pc:sldMk cId="0" sldId="379"/>
        </pc:sldMkLst>
      </pc:sldChg>
      <pc:sldChg chg="add del">
        <pc:chgData name="Giannis Papadopoulos" userId="75d544e5-fce7-46ad-87d9-5c954a839b50" providerId="ADAL" clId="{E8573B5E-F12E-4168-BB8C-57603514C876}" dt="2024-12-02T22:34:59.954" v="360" actId="47"/>
        <pc:sldMkLst>
          <pc:docMk/>
          <pc:sldMk cId="0" sldId="380"/>
        </pc:sldMkLst>
      </pc:sldChg>
      <pc:sldChg chg="add del">
        <pc:chgData name="Giannis Papadopoulos" userId="75d544e5-fce7-46ad-87d9-5c954a839b50" providerId="ADAL" clId="{E8573B5E-F12E-4168-BB8C-57603514C876}" dt="2024-12-02T22:34:59.954" v="360" actId="47"/>
        <pc:sldMkLst>
          <pc:docMk/>
          <pc:sldMk cId="0" sldId="381"/>
        </pc:sldMkLst>
      </pc:sldChg>
      <pc:sldChg chg="add del">
        <pc:chgData name="Giannis Papadopoulos" userId="75d544e5-fce7-46ad-87d9-5c954a839b50" providerId="ADAL" clId="{E8573B5E-F12E-4168-BB8C-57603514C876}" dt="2024-12-02T22:34:59.954" v="360" actId="47"/>
        <pc:sldMkLst>
          <pc:docMk/>
          <pc:sldMk cId="0" sldId="382"/>
        </pc:sldMkLst>
      </pc:sldChg>
      <pc:sldChg chg="add del">
        <pc:chgData name="Giannis Papadopoulos" userId="75d544e5-fce7-46ad-87d9-5c954a839b50" providerId="ADAL" clId="{E8573B5E-F12E-4168-BB8C-57603514C876}" dt="2024-12-02T22:34:59.954" v="360" actId="47"/>
        <pc:sldMkLst>
          <pc:docMk/>
          <pc:sldMk cId="0" sldId="383"/>
        </pc:sldMkLst>
      </pc:sldChg>
      <pc:sldChg chg="add del">
        <pc:chgData name="Giannis Papadopoulos" userId="75d544e5-fce7-46ad-87d9-5c954a839b50" providerId="ADAL" clId="{E8573B5E-F12E-4168-BB8C-57603514C876}" dt="2024-12-02T22:34:59.954" v="360" actId="47"/>
        <pc:sldMkLst>
          <pc:docMk/>
          <pc:sldMk cId="0" sldId="384"/>
        </pc:sldMkLst>
      </pc:sldChg>
      <pc:sldChg chg="add del">
        <pc:chgData name="Giannis Papadopoulos" userId="75d544e5-fce7-46ad-87d9-5c954a839b50" providerId="ADAL" clId="{E8573B5E-F12E-4168-BB8C-57603514C876}" dt="2024-12-02T22:34:59.954" v="360" actId="47"/>
        <pc:sldMkLst>
          <pc:docMk/>
          <pc:sldMk cId="0" sldId="385"/>
        </pc:sldMkLst>
      </pc:sldChg>
      <pc:sldChg chg="add del">
        <pc:chgData name="Giannis Papadopoulos" userId="75d544e5-fce7-46ad-87d9-5c954a839b50" providerId="ADAL" clId="{E8573B5E-F12E-4168-BB8C-57603514C876}" dt="2024-12-02T22:34:59.954" v="360" actId="47"/>
        <pc:sldMkLst>
          <pc:docMk/>
          <pc:sldMk cId="0" sldId="386"/>
        </pc:sldMkLst>
      </pc:sldChg>
      <pc:sldChg chg="add del">
        <pc:chgData name="Giannis Papadopoulos" userId="75d544e5-fce7-46ad-87d9-5c954a839b50" providerId="ADAL" clId="{E8573B5E-F12E-4168-BB8C-57603514C876}" dt="2024-12-02T22:34:59.954" v="360" actId="47"/>
        <pc:sldMkLst>
          <pc:docMk/>
          <pc:sldMk cId="0" sldId="387"/>
        </pc:sldMkLst>
      </pc:sldChg>
      <pc:sldChg chg="add del">
        <pc:chgData name="Giannis Papadopoulos" userId="75d544e5-fce7-46ad-87d9-5c954a839b50" providerId="ADAL" clId="{E8573B5E-F12E-4168-BB8C-57603514C876}" dt="2024-12-02T22:34:59.954" v="360" actId="47"/>
        <pc:sldMkLst>
          <pc:docMk/>
          <pc:sldMk cId="0" sldId="388"/>
        </pc:sldMkLst>
      </pc:sldChg>
      <pc:sldChg chg="add del">
        <pc:chgData name="Giannis Papadopoulos" userId="75d544e5-fce7-46ad-87d9-5c954a839b50" providerId="ADAL" clId="{E8573B5E-F12E-4168-BB8C-57603514C876}" dt="2024-12-02T22:34:59.954" v="360" actId="47"/>
        <pc:sldMkLst>
          <pc:docMk/>
          <pc:sldMk cId="0" sldId="389"/>
        </pc:sldMkLst>
      </pc:sldChg>
      <pc:sldChg chg="add del">
        <pc:chgData name="Giannis Papadopoulos" userId="75d544e5-fce7-46ad-87d9-5c954a839b50" providerId="ADAL" clId="{E8573B5E-F12E-4168-BB8C-57603514C876}" dt="2024-12-02T22:34:59.954" v="360" actId="47"/>
        <pc:sldMkLst>
          <pc:docMk/>
          <pc:sldMk cId="0" sldId="390"/>
        </pc:sldMkLst>
      </pc:sldChg>
      <pc:sldChg chg="add del">
        <pc:chgData name="Giannis Papadopoulos" userId="75d544e5-fce7-46ad-87d9-5c954a839b50" providerId="ADAL" clId="{E8573B5E-F12E-4168-BB8C-57603514C876}" dt="2024-12-02T22:34:59.954" v="360" actId="47"/>
        <pc:sldMkLst>
          <pc:docMk/>
          <pc:sldMk cId="0" sldId="391"/>
        </pc:sldMkLst>
      </pc:sldChg>
      <pc:sldChg chg="add del">
        <pc:chgData name="Giannis Papadopoulos" userId="75d544e5-fce7-46ad-87d9-5c954a839b50" providerId="ADAL" clId="{E8573B5E-F12E-4168-BB8C-57603514C876}" dt="2024-12-02T22:34:59.954" v="360" actId="47"/>
        <pc:sldMkLst>
          <pc:docMk/>
          <pc:sldMk cId="0" sldId="392"/>
        </pc:sldMkLst>
      </pc:sldChg>
      <pc:sldChg chg="add del">
        <pc:chgData name="Giannis Papadopoulos" userId="75d544e5-fce7-46ad-87d9-5c954a839b50" providerId="ADAL" clId="{E8573B5E-F12E-4168-BB8C-57603514C876}" dt="2024-12-02T22:34:59.954" v="360" actId="47"/>
        <pc:sldMkLst>
          <pc:docMk/>
          <pc:sldMk cId="0" sldId="393"/>
        </pc:sldMkLst>
      </pc:sldChg>
      <pc:sldChg chg="add del">
        <pc:chgData name="Giannis Papadopoulos" userId="75d544e5-fce7-46ad-87d9-5c954a839b50" providerId="ADAL" clId="{E8573B5E-F12E-4168-BB8C-57603514C876}" dt="2024-12-02T22:34:59.954" v="360" actId="47"/>
        <pc:sldMkLst>
          <pc:docMk/>
          <pc:sldMk cId="0" sldId="394"/>
        </pc:sldMkLst>
      </pc:sldChg>
      <pc:sldChg chg="add del">
        <pc:chgData name="Giannis Papadopoulos" userId="75d544e5-fce7-46ad-87d9-5c954a839b50" providerId="ADAL" clId="{E8573B5E-F12E-4168-BB8C-57603514C876}" dt="2024-12-02T22:34:59.954" v="360" actId="47"/>
        <pc:sldMkLst>
          <pc:docMk/>
          <pc:sldMk cId="0" sldId="395"/>
        </pc:sldMkLst>
      </pc:sldChg>
      <pc:sldChg chg="add del">
        <pc:chgData name="Giannis Papadopoulos" userId="75d544e5-fce7-46ad-87d9-5c954a839b50" providerId="ADAL" clId="{E8573B5E-F12E-4168-BB8C-57603514C876}" dt="2024-12-02T22:34:59.954" v="360" actId="47"/>
        <pc:sldMkLst>
          <pc:docMk/>
          <pc:sldMk cId="0" sldId="396"/>
        </pc:sldMkLst>
      </pc:sldChg>
      <pc:sldChg chg="add del">
        <pc:chgData name="Giannis Papadopoulos" userId="75d544e5-fce7-46ad-87d9-5c954a839b50" providerId="ADAL" clId="{E8573B5E-F12E-4168-BB8C-57603514C876}" dt="2024-12-02T22:34:59.954" v="360" actId="47"/>
        <pc:sldMkLst>
          <pc:docMk/>
          <pc:sldMk cId="0" sldId="397"/>
        </pc:sldMkLst>
      </pc:sldChg>
      <pc:sldChg chg="add del">
        <pc:chgData name="Giannis Papadopoulos" userId="75d544e5-fce7-46ad-87d9-5c954a839b50" providerId="ADAL" clId="{E8573B5E-F12E-4168-BB8C-57603514C876}" dt="2024-12-02T22:34:59.954" v="360" actId="47"/>
        <pc:sldMkLst>
          <pc:docMk/>
          <pc:sldMk cId="0" sldId="398"/>
        </pc:sldMkLst>
      </pc:sldChg>
      <pc:sldChg chg="add del">
        <pc:chgData name="Giannis Papadopoulos" userId="75d544e5-fce7-46ad-87d9-5c954a839b50" providerId="ADAL" clId="{E8573B5E-F12E-4168-BB8C-57603514C876}" dt="2024-12-02T22:34:59.954" v="360" actId="47"/>
        <pc:sldMkLst>
          <pc:docMk/>
          <pc:sldMk cId="0" sldId="399"/>
        </pc:sldMkLst>
      </pc:sldChg>
      <pc:sldChg chg="add del">
        <pc:chgData name="Giannis Papadopoulos" userId="75d544e5-fce7-46ad-87d9-5c954a839b50" providerId="ADAL" clId="{E8573B5E-F12E-4168-BB8C-57603514C876}" dt="2024-12-02T22:34:59.954" v="360" actId="47"/>
        <pc:sldMkLst>
          <pc:docMk/>
          <pc:sldMk cId="0" sldId="400"/>
        </pc:sldMkLst>
      </pc:sldChg>
      <pc:sldChg chg="add del">
        <pc:chgData name="Giannis Papadopoulos" userId="75d544e5-fce7-46ad-87d9-5c954a839b50" providerId="ADAL" clId="{E8573B5E-F12E-4168-BB8C-57603514C876}" dt="2024-12-02T22:34:59.954" v="360" actId="47"/>
        <pc:sldMkLst>
          <pc:docMk/>
          <pc:sldMk cId="0" sldId="401"/>
        </pc:sldMkLst>
      </pc:sldChg>
      <pc:sldChg chg="add del">
        <pc:chgData name="Giannis Papadopoulos" userId="75d544e5-fce7-46ad-87d9-5c954a839b50" providerId="ADAL" clId="{E8573B5E-F12E-4168-BB8C-57603514C876}" dt="2024-12-02T22:34:59.954" v="360" actId="47"/>
        <pc:sldMkLst>
          <pc:docMk/>
          <pc:sldMk cId="0" sldId="402"/>
        </pc:sldMkLst>
      </pc:sldChg>
      <pc:sldChg chg="add del">
        <pc:chgData name="Giannis Papadopoulos" userId="75d544e5-fce7-46ad-87d9-5c954a839b50" providerId="ADAL" clId="{E8573B5E-F12E-4168-BB8C-57603514C876}" dt="2024-12-02T22:34:59.954" v="360" actId="47"/>
        <pc:sldMkLst>
          <pc:docMk/>
          <pc:sldMk cId="0" sldId="403"/>
        </pc:sldMkLst>
      </pc:sldChg>
      <pc:sldChg chg="add del">
        <pc:chgData name="Giannis Papadopoulos" userId="75d544e5-fce7-46ad-87d9-5c954a839b50" providerId="ADAL" clId="{E8573B5E-F12E-4168-BB8C-57603514C876}" dt="2024-12-02T22:34:59.954" v="360" actId="47"/>
        <pc:sldMkLst>
          <pc:docMk/>
          <pc:sldMk cId="0" sldId="404"/>
        </pc:sldMkLst>
      </pc:sldChg>
      <pc:sldChg chg="add del">
        <pc:chgData name="Giannis Papadopoulos" userId="75d544e5-fce7-46ad-87d9-5c954a839b50" providerId="ADAL" clId="{E8573B5E-F12E-4168-BB8C-57603514C876}" dt="2024-12-02T22:34:59.954" v="360" actId="47"/>
        <pc:sldMkLst>
          <pc:docMk/>
          <pc:sldMk cId="0" sldId="405"/>
        </pc:sldMkLst>
      </pc:sldChg>
      <pc:sldChg chg="add del">
        <pc:chgData name="Giannis Papadopoulos" userId="75d544e5-fce7-46ad-87d9-5c954a839b50" providerId="ADAL" clId="{E8573B5E-F12E-4168-BB8C-57603514C876}" dt="2024-12-02T22:34:59.954" v="360" actId="47"/>
        <pc:sldMkLst>
          <pc:docMk/>
          <pc:sldMk cId="0" sldId="406"/>
        </pc:sldMkLst>
      </pc:sldChg>
      <pc:sldChg chg="add del">
        <pc:chgData name="Giannis Papadopoulos" userId="75d544e5-fce7-46ad-87d9-5c954a839b50" providerId="ADAL" clId="{E8573B5E-F12E-4168-BB8C-57603514C876}" dt="2024-12-02T22:34:59.954" v="360" actId="47"/>
        <pc:sldMkLst>
          <pc:docMk/>
          <pc:sldMk cId="0" sldId="407"/>
        </pc:sldMkLst>
      </pc:sldChg>
      <pc:sldMasterChg chg="addSldLayout delSldLayout">
        <pc:chgData name="Giannis Papadopoulos" userId="75d544e5-fce7-46ad-87d9-5c954a839b50" providerId="ADAL" clId="{E8573B5E-F12E-4168-BB8C-57603514C876}" dt="2024-12-02T22:34:59.954" v="360" actId="47"/>
        <pc:sldMasterMkLst>
          <pc:docMk/>
          <pc:sldMasterMk cId="0" sldId="2147483648"/>
        </pc:sldMasterMkLst>
        <pc:sldLayoutChg chg="add del">
          <pc:chgData name="Giannis Papadopoulos" userId="75d544e5-fce7-46ad-87d9-5c954a839b50" providerId="ADAL" clId="{E8573B5E-F12E-4168-BB8C-57603514C876}" dt="2024-12-02T22:34:59.954" v="360" actId="47"/>
          <pc:sldLayoutMkLst>
            <pc:docMk/>
            <pc:sldMasterMk cId="0" sldId="2147483648"/>
            <pc:sldLayoutMk cId="607658000" sldId="2147483660"/>
          </pc:sldLayoutMkLst>
        </pc:sldLayoutChg>
        <pc:sldLayoutChg chg="add del">
          <pc:chgData name="Giannis Papadopoulos" userId="75d544e5-fce7-46ad-87d9-5c954a839b50" providerId="ADAL" clId="{E8573B5E-F12E-4168-BB8C-57603514C876}" dt="2024-12-02T22:34:59.954" v="360" actId="47"/>
          <pc:sldLayoutMkLst>
            <pc:docMk/>
            <pc:sldMasterMk cId="0" sldId="2147483648"/>
            <pc:sldLayoutMk cId="2617259018"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616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2820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21200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16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50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9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444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139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544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BB6ED92E-809B-AB69-3D5D-17412BBF0BF3}"/>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732D41AF-ED8C-5672-F9E3-EE5EF8A0F0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356FBD0E-F072-C0AC-41F0-44608CEAEE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713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42D9763B-557B-6979-66BD-8FF6178142A4}"/>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09442256-9346-DBDC-4F5C-B0FB0F5FB7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50605577-936F-D20A-344B-C184F2502A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279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222999E6-2869-48BF-2E55-755B149736E3}"/>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715D1800-C08B-B6C8-21D4-A6B5F97620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7E2C2B8E-D155-CAFB-125E-B263B76E93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6413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307AA2C9-8FC2-AD2D-8434-B150C6126CC3}"/>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B2AE0C5F-C540-9B1D-2FED-2AFF015B54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B2517FD9-3AAB-0E5D-2DDF-1F1C0CC32B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8811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6A31B6B5-2849-1E06-3116-96A0101A1119}"/>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9E7B16B7-3E59-BBAB-050F-66A88E9D25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6604EA53-289B-3779-2200-8601345A8D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6299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67</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546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664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66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43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741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42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505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308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921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080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757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78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35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88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431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userDrawn="1">
  <p:cSld name="TITLE">
    <p:spTree>
      <p:nvGrpSpPr>
        <p:cNvPr id="1" name="Shape 11"/>
        <p:cNvGrpSpPr/>
        <p:nvPr/>
      </p:nvGrpSpPr>
      <p:grpSpPr>
        <a:xfrm>
          <a:off x="0" y="0"/>
          <a:ext cx="0" cy="0"/>
          <a:chOff x="0" y="0"/>
          <a:chExt cx="0" cy="0"/>
        </a:xfrm>
      </p:grpSpPr>
      <p:sp>
        <p:nvSpPr>
          <p:cNvPr id="13" name="Google Shape;13;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8"/>
          <p:cNvSpPr txBox="1">
            <a:spLocks noGrp="1"/>
          </p:cNvSpPr>
          <p:nvPr>
            <p:ph type="sldNum" idx="12"/>
          </p:nvPr>
        </p:nvSpPr>
        <p:spPr>
          <a:xfrm>
            <a:off x="9296400" y="633047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
        <p:nvSpPr>
          <p:cNvPr id="3" name="Título 2">
            <a:extLst>
              <a:ext uri="{FF2B5EF4-FFF2-40B4-BE49-F238E27FC236}">
                <a16:creationId xmlns:a16="http://schemas.microsoft.com/office/drawing/2014/main" id="{9D32CCF3-BC72-8347-FD31-60D4066F3773}"/>
              </a:ext>
            </a:extLst>
          </p:cNvPr>
          <p:cNvSpPr>
            <a:spLocks noGrp="1"/>
          </p:cNvSpPr>
          <p:nvPr>
            <p:ph type="title"/>
          </p:nvPr>
        </p:nvSpPr>
        <p:spPr/>
        <p:txBody>
          <a:bodyPr/>
          <a:lstStyle/>
          <a:p>
            <a:r>
              <a:rPr lang="es-ES"/>
              <a:t>Haga clic para modificar el estilo de título del patrón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az z podpisem" type="picTx">
  <p:cSld name="Obraz z podpisem">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839788" y="540326"/>
            <a:ext cx="3932237" cy="151707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6"/>
          <p:cNvSpPr>
            <a:spLocks noGrp="1"/>
          </p:cNvSpPr>
          <p:nvPr>
            <p:ph type="pic" idx="2"/>
          </p:nvPr>
        </p:nvSpPr>
        <p:spPr>
          <a:xfrm>
            <a:off x="5183188" y="987425"/>
            <a:ext cx="6172200" cy="4873625"/>
          </a:xfrm>
          <a:prstGeom prst="rect">
            <a:avLst/>
          </a:prstGeom>
          <a:noFill/>
          <a:ln>
            <a:noFill/>
          </a:ln>
        </p:spPr>
      </p:sp>
      <p:sp>
        <p:nvSpPr>
          <p:cNvPr id="48" name="Google Shape;4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26"/>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74737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1850" y="1670858"/>
            <a:ext cx="10515600" cy="28916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19"/>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 name="Google Shape;21;p20"/>
          <p:cNvSpPr txBox="1">
            <a:spLocks noGrp="1"/>
          </p:cNvSpPr>
          <p:nvPr>
            <p:ph type="body" idx="1"/>
          </p:nvPr>
        </p:nvSpPr>
        <p:spPr>
          <a:xfrm>
            <a:off x="838200" y="1825625"/>
            <a:ext cx="10515600" cy="399763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0"/>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8200" y="556953"/>
            <a:ext cx="10515600" cy="11337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1"/>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35"/>
        <p:cNvGrpSpPr/>
        <p:nvPr/>
      </p:nvGrpSpPr>
      <p:grpSpPr>
        <a:xfrm>
          <a:off x="0" y="0"/>
          <a:ext cx="0" cy="0"/>
          <a:chOff x="0" y="0"/>
          <a:chExt cx="0" cy="0"/>
        </a:xfrm>
      </p:grpSpPr>
      <p:sp>
        <p:nvSpPr>
          <p:cNvPr id="36" name="Google Shape;36;p23"/>
          <p:cNvSpPr txBox="1">
            <a:spLocks noGrp="1"/>
          </p:cNvSpPr>
          <p:nvPr>
            <p:ph type="title"/>
          </p:nvPr>
        </p:nvSpPr>
        <p:spPr>
          <a:xfrm>
            <a:off x="838200" y="53137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8"/>
        <p:cNvGrpSpPr/>
        <p:nvPr/>
      </p:nvGrpSpPr>
      <p:grpSpPr>
        <a:xfrm>
          <a:off x="0" y="0"/>
          <a:ext cx="0" cy="0"/>
          <a:chOff x="0" y="0"/>
          <a:chExt cx="0" cy="0"/>
        </a:xfrm>
      </p:grpSpPr>
      <p:sp>
        <p:nvSpPr>
          <p:cNvPr id="39" name="Google Shape;39;p24"/>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25"/>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50"/>
        <p:cNvGrpSpPr/>
        <p:nvPr/>
      </p:nvGrpSpPr>
      <p:grpSpPr>
        <a:xfrm>
          <a:off x="0" y="0"/>
          <a:ext cx="0" cy="0"/>
          <a:chOff x="0" y="0"/>
          <a:chExt cx="0" cy="0"/>
        </a:xfrm>
      </p:grpSpPr>
      <p:sp>
        <p:nvSpPr>
          <p:cNvPr id="51" name="Google Shape;51;p27"/>
          <p:cNvSpPr txBox="1">
            <a:spLocks noGrp="1"/>
          </p:cNvSpPr>
          <p:nvPr>
            <p:ph type="title"/>
          </p:nvPr>
        </p:nvSpPr>
        <p:spPr>
          <a:xfrm>
            <a:off x="838200" y="556953"/>
            <a:ext cx="10515600" cy="11789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7"/>
          <p:cNvSpPr txBox="1">
            <a:spLocks noGrp="1"/>
          </p:cNvSpPr>
          <p:nvPr>
            <p:ph type="body" idx="1"/>
          </p:nvPr>
        </p:nvSpPr>
        <p:spPr>
          <a:xfrm rot="5400000">
            <a:off x="4097185" y="-1433360"/>
            <a:ext cx="399763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7"/>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rot="5400000">
            <a:off x="7233501" y="2056664"/>
            <a:ext cx="561169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txBox="1">
            <a:spLocks noGrp="1"/>
          </p:cNvSpPr>
          <p:nvPr>
            <p:ph type="body" idx="1"/>
          </p:nvPr>
        </p:nvSpPr>
        <p:spPr>
          <a:xfrm rot="5400000">
            <a:off x="1899501" y="-496036"/>
            <a:ext cx="561169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8"/>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7" name="Google Shape;7;p17"/>
          <p:cNvSpPr txBox="1">
            <a:spLocks noGrp="1"/>
          </p:cNvSpPr>
          <p:nvPr>
            <p:ph type="title"/>
          </p:nvPr>
        </p:nvSpPr>
        <p:spPr>
          <a:xfrm>
            <a:off x="831850" y="836224"/>
            <a:ext cx="10515600" cy="118040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 name="Google Shape;8;p17"/>
          <p:cNvSpPr txBox="1">
            <a:spLocks noGrp="1"/>
          </p:cNvSpPr>
          <p:nvPr>
            <p:ph type="body" idx="1"/>
          </p:nvPr>
        </p:nvSpPr>
        <p:spPr>
          <a:xfrm>
            <a:off x="838200" y="2123398"/>
            <a:ext cx="10515600" cy="379277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7"/>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pic>
        <p:nvPicPr>
          <p:cNvPr id="3" name="Imagen 2">
            <a:extLst>
              <a:ext uri="{FF2B5EF4-FFF2-40B4-BE49-F238E27FC236}">
                <a16:creationId xmlns:a16="http://schemas.microsoft.com/office/drawing/2014/main" id="{018F32ED-F6B5-C842-6DE5-D3FEDDA9DBA6}"/>
              </a:ext>
            </a:extLst>
          </p:cNvPr>
          <p:cNvPicPr>
            <a:picLocks noChangeAspect="1"/>
          </p:cNvPicPr>
          <p:nvPr userDrawn="1"/>
        </p:nvPicPr>
        <p:blipFill>
          <a:blip r:embed="rId12"/>
          <a:stretch>
            <a:fillRect/>
          </a:stretch>
        </p:blipFill>
        <p:spPr>
          <a:xfrm>
            <a:off x="-6350" y="6064250"/>
            <a:ext cx="12192000" cy="793750"/>
          </a:xfrm>
          <a:prstGeom prst="rect">
            <a:avLst/>
          </a:prstGeom>
        </p:spPr>
      </p:pic>
      <p:pic>
        <p:nvPicPr>
          <p:cNvPr id="5" name="Imagen 4">
            <a:extLst>
              <a:ext uri="{FF2B5EF4-FFF2-40B4-BE49-F238E27FC236}">
                <a16:creationId xmlns:a16="http://schemas.microsoft.com/office/drawing/2014/main" id="{2A1BA474-9B82-CCD6-9DD3-4C791A4028E3}"/>
              </a:ext>
            </a:extLst>
          </p:cNvPr>
          <p:cNvPicPr>
            <a:picLocks noChangeAspect="1"/>
          </p:cNvPicPr>
          <p:nvPr userDrawn="1"/>
        </p:nvPicPr>
        <p:blipFill>
          <a:blip r:embed="rId13"/>
          <a:stretch>
            <a:fillRect/>
          </a:stretch>
        </p:blipFill>
        <p:spPr>
          <a:xfrm>
            <a:off x="-6350" y="-64293"/>
            <a:ext cx="12192000" cy="79375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8" r:id="rId8"/>
    <p:sldLayoutId id="2147483659"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istockphoto.com/pl/wektor/ikona-sylwetki-ekoodnawialnej-zielonej-energii-ekologia-wiatrak-glif-piktogram-gm1443529506-482477637" TargetMode="External"/><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jpeg"/><Relationship Id="rId5" Type="http://schemas.microsoft.com/office/2007/relationships/hdphoto" Target="../media/hdphoto6.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4.law.cornell.edu/uscode/search/display.html?terms=3103&amp;url=/uscode/html/uscode07/usc_sec_07_00003103----000-.html"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gaDvVYVL_cc"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ideo" Target="https://www.youtube.com/embed/nvAoZ14cP7Q?feature=oembed" TargetMode="External"/><Relationship Id="rId5" Type="http://schemas.openxmlformats.org/officeDocument/2006/relationships/hyperlink" Target="https://www.youtube.com/watch?v=08TI1RKj54g" TargetMode="Externa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doi-org.bazy.pb.edu.pl/10.1016/j.solcom.2022.100009"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61"/>
        <p:cNvGrpSpPr/>
        <p:nvPr/>
      </p:nvGrpSpPr>
      <p:grpSpPr>
        <a:xfrm>
          <a:off x="0" y="0"/>
          <a:ext cx="0" cy="0"/>
          <a:chOff x="0" y="0"/>
          <a:chExt cx="0" cy="0"/>
        </a:xfrm>
      </p:grpSpPr>
      <p:sp>
        <p:nvSpPr>
          <p:cNvPr id="62" name="Google Shape;62;p1"/>
          <p:cNvSpPr txBox="1"/>
          <p:nvPr/>
        </p:nvSpPr>
        <p:spPr>
          <a:xfrm>
            <a:off x="3490452" y="4060723"/>
            <a:ext cx="7954296" cy="1880642"/>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ct val="100000"/>
              <a:buFont typeface="Arial"/>
              <a:buNone/>
            </a:pPr>
            <a:r>
              <a:rPr lang="pl-PL" sz="2400" b="1" dirty="0" err="1">
                <a:solidFill>
                  <a:schemeClr val="dk1"/>
                </a:solidFill>
                <a:latin typeface="Calibi"/>
                <a:ea typeface="Calibri"/>
                <a:cs typeface="Calibri"/>
                <a:sym typeface="Calibri"/>
              </a:rPr>
              <a:t>Υπεύθυνοι </a:t>
            </a:r>
            <a:r>
              <a:rPr lang="pl-PL" sz="2400" b="1" i="0" u="none" strike="noStrike" cap="none" dirty="0" err="1">
                <a:solidFill>
                  <a:schemeClr val="dk1"/>
                </a:solidFill>
                <a:latin typeface="Calibi"/>
                <a:ea typeface="Calibri"/>
                <a:cs typeface="Calibri"/>
                <a:sym typeface="Calibri"/>
              </a:rPr>
              <a:t>συγγραφείς</a:t>
            </a:r>
            <a:r>
              <a:rPr lang="pl-PL" sz="2400" b="1" i="0" u="none" strike="noStrike" cap="none" dirty="0">
                <a:solidFill>
                  <a:schemeClr val="dk1"/>
                </a:solidFill>
                <a:latin typeface="Calibi"/>
                <a:ea typeface="Calibri"/>
                <a:cs typeface="Calibri"/>
                <a:sym typeface="Calibri"/>
              </a:rPr>
              <a:t>:</a:t>
            </a:r>
            <a:endParaRPr sz="2400" b="1" dirty="0">
              <a:latin typeface="Calibi"/>
            </a:endParaRPr>
          </a:p>
          <a:p>
            <a:pPr algn="r">
              <a:lnSpc>
                <a:spcPct val="90000"/>
              </a:lnSpc>
              <a:spcBef>
                <a:spcPts val="1000"/>
              </a:spcBef>
              <a:buClr>
                <a:schemeClr val="dk1"/>
              </a:buClr>
              <a:buSzPct val="100000"/>
            </a:pPr>
            <a:r>
              <a:rPr lang="pl-PL" sz="2400" b="0" i="0" u="none" strike="noStrike" cap="none" dirty="0">
                <a:solidFill>
                  <a:schemeClr val="dk1"/>
                </a:solidFill>
                <a:latin typeface="Calibi"/>
                <a:ea typeface="Calibri"/>
                <a:cs typeface="Calibri"/>
                <a:sym typeface="Calibri"/>
              </a:rPr>
              <a:t>Katarzyna Halicka, Zofia </a:t>
            </a:r>
            <a:r>
              <a:rPr lang="pl-PL" sz="2400" dirty="0" err="1">
                <a:solidFill>
                  <a:schemeClr val="dk1"/>
                </a:solidFill>
                <a:latin typeface="Calibi"/>
                <a:ea typeface="Calibri"/>
                <a:cs typeface="Calibri"/>
                <a:sym typeface="Calibri"/>
              </a:rPr>
              <a:t>Kołoszko-Chomentowska</a:t>
            </a:r>
            <a:r>
              <a:rPr lang="pl-PL" sz="2400" dirty="0">
                <a:solidFill>
                  <a:schemeClr val="dk1"/>
                </a:solidFill>
                <a:latin typeface="Calibi"/>
                <a:ea typeface="Calibri"/>
                <a:cs typeface="Calibri"/>
                <a:sym typeface="Calibri"/>
              </a:rPr>
              <a:t>, </a:t>
            </a:r>
            <a:br>
              <a:rPr lang="pl-PL" sz="2400" dirty="0">
                <a:solidFill>
                  <a:schemeClr val="dk1"/>
                </a:solidFill>
                <a:latin typeface="Calibi"/>
                <a:ea typeface="Calibri"/>
                <a:cs typeface="Calibri"/>
                <a:sym typeface="Calibri"/>
              </a:rPr>
            </a:br>
            <a:r>
              <a:rPr lang="pl-PL" sz="2400" dirty="0">
                <a:solidFill>
                  <a:schemeClr val="dk1"/>
                </a:solidFill>
                <a:latin typeface="Calibi"/>
                <a:ea typeface="Calibri"/>
                <a:cs typeface="Calibri"/>
                <a:sym typeface="Calibri"/>
              </a:rPr>
              <a:t>Anna </a:t>
            </a:r>
            <a:r>
              <a:rPr lang="pl-PL" sz="2400" dirty="0" err="1">
                <a:solidFill>
                  <a:schemeClr val="dk1"/>
                </a:solidFill>
                <a:latin typeface="Calibi"/>
                <a:ea typeface="Calibri"/>
                <a:cs typeface="Calibri"/>
                <a:sym typeface="Calibri"/>
              </a:rPr>
              <a:t>Kononiuk</a:t>
            </a:r>
            <a:r>
              <a:rPr lang="pl-PL" sz="2400" dirty="0">
                <a:solidFill>
                  <a:schemeClr val="dk1"/>
                </a:solidFill>
                <a:latin typeface="Calibi"/>
                <a:ea typeface="Calibri"/>
                <a:cs typeface="Calibri"/>
                <a:sym typeface="Calibri"/>
              </a:rPr>
              <a:t>, Ewa Rollnik-Sadowska, </a:t>
            </a:r>
            <a:br>
              <a:rPr lang="pl-PL" sz="2400" dirty="0">
                <a:solidFill>
                  <a:schemeClr val="dk1"/>
                </a:solidFill>
                <a:latin typeface="Calibi"/>
                <a:ea typeface="Calibri"/>
                <a:cs typeface="Calibri"/>
                <a:sym typeface="Calibri"/>
              </a:rPr>
            </a:br>
            <a:r>
              <a:rPr lang="pl-PL" sz="2400" dirty="0">
                <a:solidFill>
                  <a:schemeClr val="dk1"/>
                </a:solidFill>
                <a:latin typeface="Calibi"/>
                <a:ea typeface="Calibri"/>
                <a:cs typeface="Calibri"/>
                <a:sym typeface="Calibri"/>
              </a:rPr>
              <a:t>Julia Siderska, Danuta Szpilko </a:t>
            </a:r>
          </a:p>
          <a:p>
            <a:pPr marL="0" marR="0" lvl="0" indent="0" algn="l" rtl="0">
              <a:lnSpc>
                <a:spcPct val="90000"/>
              </a:lnSpc>
              <a:spcBef>
                <a:spcPts val="1000"/>
              </a:spcBef>
              <a:spcAft>
                <a:spcPts val="0"/>
              </a:spcAft>
              <a:buClr>
                <a:schemeClr val="dk1"/>
              </a:buClr>
              <a:buSzPct val="100000"/>
              <a:buFont typeface="Arial"/>
              <a:buNone/>
            </a:pPr>
            <a:endParaRPr sz="2400" b="0" i="0" u="none" strike="noStrike" cap="none" dirty="0">
              <a:solidFill>
                <a:schemeClr val="dk1"/>
              </a:solidFill>
              <a:latin typeface="Calibi"/>
              <a:ea typeface="Calibri"/>
              <a:cs typeface="Calibri"/>
              <a:sym typeface="Calibri"/>
            </a:endParaRPr>
          </a:p>
        </p:txBody>
      </p:sp>
      <p:sp>
        <p:nvSpPr>
          <p:cNvPr id="63" name="Google Shape;63;p1"/>
          <p:cNvSpPr txBox="1">
            <a:spLocks noGrp="1"/>
          </p:cNvSpPr>
          <p:nvPr>
            <p:ph type="ctrTitle"/>
          </p:nvPr>
        </p:nvSpPr>
        <p:spPr>
          <a:xfrm>
            <a:off x="1610305" y="10414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dirty="0"/>
              <a:t>Ενότητα 2. </a:t>
            </a:r>
            <a:r>
              <a:rPr lang="pl-PL" b="1" cap="small" dirty="0" err="1"/>
              <a:t>Στρατηγικές χαμηλών εκπομπών</a:t>
            </a:r>
            <a:endParaRPr b="1" cap="smal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Διδακτικό υλικό</a:t>
            </a:r>
            <a:endParaRPr/>
          </a:p>
        </p:txBody>
      </p:sp>
      <p:sp>
        <p:nvSpPr>
          <p:cNvPr id="101" name="Google Shape;101;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10ACB1-6A11-5B65-45C3-EE085AA22C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436073" y="2666342"/>
            <a:ext cx="6943127" cy="3363560"/>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81ED92E0-ACC6-B844-50E1-D9FAD749E9FA}"/>
              </a:ext>
            </a:extLst>
          </p:cNvPr>
          <p:cNvSpPr txBox="1"/>
          <p:nvPr/>
        </p:nvSpPr>
        <p:spPr>
          <a:xfrm>
            <a:off x="447676" y="5135344"/>
            <a:ext cx="3829049" cy="861774"/>
          </a:xfrm>
          <a:prstGeom prst="rect">
            <a:avLst/>
          </a:prstGeom>
          <a:noFill/>
        </p:spPr>
        <p:txBody>
          <a:bodyPr wrap="square" rtlCol="0">
            <a:spAutoFit/>
          </a:bodyPr>
          <a:lstStyle/>
          <a:p>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1) </a:t>
            </a:r>
            <a:r>
              <a:rPr lang="en-US"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ΟΗΕ, Μεταμορφώνοντας τον κόσμο μας: (ΟΗΕ, Νέα Υόρκη, 2015)-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http://bit.ly/TransformAgendaSDG-pdf</a:t>
            </a:r>
            <a:r>
              <a:rPr lang="en-US"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r>
            <a:b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2) https://transportgeography.org/contents/chapter4/transportation-sustainability-decarbonization/three-e-development/</a:t>
            </a:r>
          </a:p>
        </p:txBody>
      </p:sp>
      <p:sp>
        <p:nvSpPr>
          <p:cNvPr id="4" name="pole tekstowe 3">
            <a:extLst>
              <a:ext uri="{FF2B5EF4-FFF2-40B4-BE49-F238E27FC236}">
                <a16:creationId xmlns:a16="http://schemas.microsoft.com/office/drawing/2014/main" id="{F680FAAC-DE85-506F-B62C-E6149025D63B}"/>
              </a:ext>
            </a:extLst>
          </p:cNvPr>
          <p:cNvSpPr txBox="1"/>
          <p:nvPr/>
        </p:nvSpPr>
        <p:spPr>
          <a:xfrm>
            <a:off x="447676" y="860882"/>
            <a:ext cx="11620499" cy="2062103"/>
          </a:xfrm>
          <a:prstGeom prst="rect">
            <a:avLst/>
          </a:prstGeom>
          <a:noFill/>
        </p:spPr>
        <p:txBody>
          <a:bodyPr wrap="square">
            <a:spAutoFit/>
          </a:bodyPr>
          <a:lstStyle/>
          <a:p>
            <a:r>
              <a:rPr lang="pl-PL" sz="1600" b="1" dirty="0" err="1">
                <a:solidFill>
                  <a:srgbClr val="1F1F1F"/>
                </a:solidFill>
                <a:latin typeface="Calibri" panose="020F0502020204030204" pitchFamily="34" charset="0"/>
                <a:ea typeface="Calibri" panose="020F0502020204030204" pitchFamily="34" charset="0"/>
                <a:cs typeface="Calibri" panose="020F0502020204030204" pitchFamily="34" charset="0"/>
              </a:rPr>
              <a:t>Η βιώσιμη </a:t>
            </a:r>
            <a:r>
              <a:rPr lang="pl-PL" sz="1600" b="1" dirty="0">
                <a:solidFill>
                  <a:srgbClr val="1F1F1F"/>
                </a:solidFill>
                <a:latin typeface="Calibri" panose="020F0502020204030204" pitchFamily="34" charset="0"/>
                <a:ea typeface="Calibri" panose="020F0502020204030204" pitchFamily="34" charset="0"/>
                <a:cs typeface="Calibri" panose="020F0502020204030204" pitchFamily="34" charset="0"/>
              </a:rPr>
              <a:t>ανάπτυξη </a:t>
            </a:r>
            <a:r>
              <a:rPr lang="en-US" sz="16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καλύπτει τις ανάγκες </a:t>
            </a:r>
            <a:r>
              <a:rPr lang="el-GR" sz="1600" dirty="0">
                <a:solidFill>
                  <a:srgbClr val="1F1F1F"/>
                </a:solidFill>
                <a:latin typeface="Calibri" panose="020F0502020204030204" pitchFamily="34" charset="0"/>
                <a:ea typeface="Calibri" panose="020F0502020204030204" pitchFamily="34" charset="0"/>
                <a:cs typeface="Calibri" panose="020F0502020204030204" pitchFamily="34" charset="0"/>
              </a:rPr>
              <a:t>της παρούσας</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 χωρίς να διακυβεύεται η ικανότητα των μελλοντικών γενεών να καλύψουν τις ανάγκες τους</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 </a:t>
            </a:r>
            <a:b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br>
            <a:r>
              <a:rPr lang="en-US"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Δημιουργεί </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μια βέλτιστη ισορροπία μεταξύ των οικονομικών, περιβαλλοντικών και κοινωνικών διαστάσεων της βιωσιμότητας </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και </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δείχνει την ανάγκη ενσωμάτωσης </a:t>
            </a:r>
            <a:r>
              <a:rPr lang="pl-PL"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αυτών των πτυχών </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της ανάπτυξης και της πολιτικής</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Η περιβαλλοντική </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βιωσιμότητα διατηρεί τους φυσικούς πόρους, ελαχιστοποιεί τους ρύπους και μειώνει τις επιπτώσεις στα οικοσυστήματα όπως η κλιματική αλλαγή. Η κοινωνική βιωσιμότητα εξετάζει ζητήματα υγείας και ασφάλειας, πρόσβασης και κατανομής των οφελών και του κόστους μεταξύ των κοινοτικών ομάδων, ενώ η οικονομική βιωσιμότητα επικεντρώνεται στην οικονομική ανάπτυξη, την αποδοτικότητα και τη χρηματοοικονομική βιωσιμότητα</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a:t>
            </a:r>
          </a:p>
          <a:p>
            <a:endPar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CAD53796-C030-8D4D-1F90-F8CBA900E01C}"/>
              </a:ext>
            </a:extLst>
          </p:cNvPr>
          <p:cNvSpPr txBox="1"/>
          <p:nvPr/>
        </p:nvSpPr>
        <p:spPr>
          <a:xfrm>
            <a:off x="447676" y="2593376"/>
            <a:ext cx="4094827" cy="769441"/>
          </a:xfrm>
          <a:prstGeom prst="rect">
            <a:avLst/>
          </a:prstGeom>
          <a:noFill/>
        </p:spPr>
        <p:txBody>
          <a:bodyPr wrap="square">
            <a:spAutoFit/>
          </a:bodyPr>
          <a:lstStyle/>
          <a:p>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Heidari </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I., </a:t>
            </a:r>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Eshlaghy </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t>
            </a:r>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Hoseini </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S.M.S., </a:t>
            </a:r>
            <a:r>
              <a:rPr lang="en-US" sz="11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Βιώσιμες μεταφορές: </a:t>
            </a:r>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Heliyon</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9(2023), https://doi.org/10.1016/j.heliyon.2023.e20457</a:t>
            </a:r>
            <a:r>
              <a:rPr lang="pl-PL" sz="11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6814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26" name="Picture 2" descr="The European Green Deal">
            <a:extLst>
              <a:ext uri="{FF2B5EF4-FFF2-40B4-BE49-F238E27FC236}">
                <a16:creationId xmlns:a16="http://schemas.microsoft.com/office/drawing/2014/main" id="{2AFDE84D-764B-82FA-D2CE-CD743DD2E2F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47019" y="853702"/>
            <a:ext cx="9240350" cy="4668808"/>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C8328517-EF3F-D233-E50E-BE2DAFE9BFEA}"/>
              </a:ext>
            </a:extLst>
          </p:cNvPr>
          <p:cNvSpPr txBox="1"/>
          <p:nvPr/>
        </p:nvSpPr>
        <p:spPr>
          <a:xfrm>
            <a:off x="629265" y="5427217"/>
            <a:ext cx="11562735" cy="553998"/>
          </a:xfrm>
          <a:prstGeom prst="rect">
            <a:avLst/>
          </a:prstGeom>
          <a:noFill/>
        </p:spPr>
        <p:txBody>
          <a:bodyPr wrap="square">
            <a:spAutoFit/>
          </a:bodyPr>
          <a:lstStyle/>
          <a:p>
            <a:r>
              <a:rPr lang="pl-PL"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1)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Ανακοίνωση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της Επιτροπής προς το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Ευρωπαϊκό Κοινοβούλιο</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το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Ευρωπαϊκό Συμβούλιο</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το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Συμβούλιο</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την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Ευρωπαϊκή Οικονομική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και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Κοινωνική Επιτροπή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και την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Επιτροπή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των Περιφερειών. </a:t>
            </a:r>
            <a:b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Η ευρωπαϊκή πράσινη συμφωνία</a:t>
            </a:r>
            <a:r>
              <a:rPr lang="pl-PL"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COM (2019) 640 </a:t>
            </a:r>
            <a:r>
              <a:rPr lang="pl-PL" sz="10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τελικό</a:t>
            </a:r>
            <a:r>
              <a:rPr lang="pl-PL"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11.12.2019.</a:t>
            </a:r>
          </a:p>
          <a:p>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2)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Ιστοσελίδα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της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Geopolitical Intelligence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Services AG, https://www.gisreportsonline.com/r/european-green-deal/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C815A8E-E4ED-3619-7DBF-178DF3ADAB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13486" y="1262743"/>
            <a:ext cx="5680842" cy="4641663"/>
          </a:xfrm>
          <a:prstGeom prst="rect">
            <a:avLst/>
          </a:prstGeom>
        </p:spPr>
      </p:pic>
      <p:sp>
        <p:nvSpPr>
          <p:cNvPr id="4" name="Google Shape;74;p3">
            <a:extLst>
              <a:ext uri="{FF2B5EF4-FFF2-40B4-BE49-F238E27FC236}">
                <a16:creationId xmlns:a16="http://schemas.microsoft.com/office/drawing/2014/main" id="{0E613167-ABB8-571F-22F0-A43693A2BD70}"/>
              </a:ext>
            </a:extLst>
          </p:cNvPr>
          <p:cNvSpPr txBox="1">
            <a:spLocks/>
          </p:cNvSpPr>
          <p:nvPr/>
        </p:nvSpPr>
        <p:spPr>
          <a:xfrm>
            <a:off x="3491679" y="689323"/>
            <a:ext cx="10515600" cy="1008221"/>
          </a:xfrm>
          <a:prstGeom prst="rect">
            <a:avLst/>
          </a:prstGeom>
          <a:noFill/>
          <a:ln>
            <a:noFill/>
          </a:ln>
        </p:spPr>
        <p:txBody>
          <a:bodyPr spcFirstLastPara="1" wrap="square" lIns="91425" tIns="45700" rIns="91425" bIns="45700" anchor="ctr" anchorCtr="0">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ct val="100000"/>
              <a:buFont typeface="Calibri"/>
              <a:buNone/>
            </a:pPr>
            <a:br>
              <a:rPr lang="pl-PL" sz="3200" dirty="0">
                <a:latin typeface="Calibri" panose="020F0502020204030204" pitchFamily="34" charset="0"/>
                <a:ea typeface="Calibri" panose="020F0502020204030204" pitchFamily="34" charset="0"/>
                <a:cs typeface="Calibri" panose="020F0502020204030204" pitchFamily="34" charset="0"/>
              </a:rPr>
            </a:br>
            <a:r>
              <a:rPr lang="pl-PL" sz="3200" b="1" dirty="0">
                <a:latin typeface="Calibri" panose="020F0502020204030204" pitchFamily="34" charset="0"/>
                <a:ea typeface="Calibri" panose="020F0502020204030204" pitchFamily="34" charset="0"/>
                <a:cs typeface="Calibri" panose="020F0502020204030204" pitchFamily="34" charset="0"/>
              </a:rPr>
              <a:t>Παγκόσμιες εκπομπές </a:t>
            </a:r>
            <a:r>
              <a:rPr lang="pl-PL" sz="3200" b="1" dirty="0" err="1">
                <a:latin typeface="Calibri" panose="020F0502020204030204" pitchFamily="34" charset="0"/>
                <a:ea typeface="Calibri" panose="020F0502020204030204" pitchFamily="34" charset="0"/>
                <a:cs typeface="Calibri" panose="020F0502020204030204" pitchFamily="34" charset="0"/>
              </a:rPr>
              <a:t>αερίων του θερμοκηπίου </a:t>
            </a:r>
            <a:br>
              <a:rPr lang="pl-PL" sz="3200" b="1" dirty="0">
                <a:latin typeface="Calibri" panose="020F0502020204030204" pitchFamily="34" charset="0"/>
                <a:ea typeface="Calibri" panose="020F0502020204030204" pitchFamily="34" charset="0"/>
                <a:cs typeface="Calibri" panose="020F0502020204030204" pitchFamily="34" charset="0"/>
              </a:rPr>
            </a:br>
            <a:r>
              <a:rPr lang="pl-PL" sz="3200" b="1" dirty="0">
                <a:latin typeface="Calibri" panose="020F0502020204030204" pitchFamily="34" charset="0"/>
                <a:ea typeface="Calibri" panose="020F0502020204030204" pitchFamily="34" charset="0"/>
                <a:cs typeface="Calibri" panose="020F0502020204030204" pitchFamily="34" charset="0"/>
              </a:rPr>
              <a:t>ανά </a:t>
            </a:r>
            <a:r>
              <a:rPr lang="pl-PL" sz="3200" b="1" dirty="0" err="1">
                <a:latin typeface="Calibri" panose="020F0502020204030204" pitchFamily="34" charset="0"/>
                <a:ea typeface="Calibri" panose="020F0502020204030204" pitchFamily="34" charset="0"/>
                <a:cs typeface="Calibri" panose="020F0502020204030204" pitchFamily="34" charset="0"/>
              </a:rPr>
              <a:t>τομέα</a:t>
            </a:r>
            <a:endParaRPr lang="pl-PL" sz="3200" dirty="0">
              <a:latin typeface="Calibri" panose="020F0502020204030204" pitchFamily="34" charset="0"/>
              <a:ea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1E9B7E2C-C740-DF88-0BEA-E5484EF54148}"/>
              </a:ext>
            </a:extLst>
          </p:cNvPr>
          <p:cNvSpPr txBox="1"/>
          <p:nvPr/>
        </p:nvSpPr>
        <p:spPr>
          <a:xfrm>
            <a:off x="5955684" y="5757339"/>
            <a:ext cx="6100916" cy="261610"/>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https://www.visualcapitalist.com/a-global-breakdown-of-greenhouse-gas-emissions-by-sector/</a:t>
            </a:r>
          </a:p>
        </p:txBody>
      </p:sp>
      <p:graphicFrame>
        <p:nvGraphicFramePr>
          <p:cNvPr id="7" name="Tabela 6">
            <a:extLst>
              <a:ext uri="{FF2B5EF4-FFF2-40B4-BE49-F238E27FC236}">
                <a16:creationId xmlns:a16="http://schemas.microsoft.com/office/drawing/2014/main" id="{E30EDDCA-54BC-A610-D79A-C9A6BF3B0852}"/>
              </a:ext>
            </a:extLst>
          </p:cNvPr>
          <p:cNvGraphicFramePr>
            <a:graphicFrameLocks noGrp="1"/>
          </p:cNvGraphicFramePr>
          <p:nvPr>
            <p:extLst>
              <p:ext uri="{D42A27DB-BD31-4B8C-83A1-F6EECF244321}">
                <p14:modId xmlns:p14="http://schemas.microsoft.com/office/powerpoint/2010/main" val="298298568"/>
              </p:ext>
            </p:extLst>
          </p:nvPr>
        </p:nvGraphicFramePr>
        <p:xfrm>
          <a:off x="7268450" y="1757094"/>
          <a:ext cx="4788150" cy="2301240"/>
        </p:xfrm>
        <a:graphic>
          <a:graphicData uri="http://schemas.openxmlformats.org/drawingml/2006/table">
            <a:tbl>
              <a:tblPr/>
              <a:tblGrid>
                <a:gridCol w="2072195">
                  <a:extLst>
                    <a:ext uri="{9D8B030D-6E8A-4147-A177-3AD203B41FA5}">
                      <a16:colId xmlns:a16="http://schemas.microsoft.com/office/drawing/2014/main" val="1160980469"/>
                    </a:ext>
                  </a:extLst>
                </a:gridCol>
                <a:gridCol w="2715955">
                  <a:extLst>
                    <a:ext uri="{9D8B030D-6E8A-4147-A177-3AD203B41FA5}">
                      <a16:colId xmlns:a16="http://schemas.microsoft.com/office/drawing/2014/main" val="93729484"/>
                    </a:ext>
                  </a:extLst>
                </a:gridCol>
              </a:tblGrid>
              <a:tr h="0">
                <a:tc>
                  <a:txBody>
                    <a:bodyPr/>
                    <a:lstStyle/>
                    <a:p>
                      <a:pPr algn="l" fontAlgn="ctr" latinLnBrk="0"/>
                      <a:r>
                        <a:rPr lang="pl-PL" b="1" dirty="0">
                          <a:effectLst/>
                        </a:rPr>
                        <a:t>Τομέας</a:t>
                      </a:r>
                    </a:p>
                  </a:txBody>
                  <a:tcPr marL="93726" marR="93726" marT="38100" marB="38100" anchor="ctr">
                    <a:lnL>
                      <a:noFill/>
                    </a:lnL>
                    <a:lnR>
                      <a:noFill/>
                    </a:lnR>
                    <a:lnT>
                      <a:noFill/>
                    </a:lnT>
                    <a:lnB>
                      <a:noFill/>
                    </a:lnB>
                    <a:solidFill>
                      <a:srgbClr val="E6EFDB"/>
                    </a:solidFill>
                  </a:tcPr>
                </a:tc>
                <a:tc>
                  <a:txBody>
                    <a:bodyPr/>
                    <a:lstStyle/>
                    <a:p>
                      <a:pPr algn="l" fontAlgn="ctr" latinLnBrk="0"/>
                      <a:r>
                        <a:rPr lang="pl-PL" b="1" dirty="0" err="1">
                          <a:effectLst/>
                        </a:rPr>
                        <a:t>Μερίδιο </a:t>
                      </a:r>
                      <a:r>
                        <a:rPr lang="pl-PL" b="1" dirty="0">
                          <a:effectLst/>
                        </a:rPr>
                        <a:t>παγκόσμιων </a:t>
                      </a:r>
                      <a:r>
                        <a:rPr lang="pl-PL" b="1" dirty="0" err="1">
                          <a:effectLst/>
                        </a:rPr>
                        <a:t>εκπομπών </a:t>
                      </a:r>
                      <a:r>
                        <a:rPr lang="pl-PL" b="1" dirty="0">
                          <a:effectLst/>
                        </a:rPr>
                        <a:t>αερίων του θερμοκηπίου</a:t>
                      </a:r>
                    </a:p>
                  </a:txBody>
                  <a:tcPr marL="93726" marR="93726" marT="38100" marB="38100" anchor="ctr">
                    <a:lnL>
                      <a:noFill/>
                    </a:lnL>
                    <a:lnR>
                      <a:noFill/>
                    </a:lnR>
                    <a:lnT>
                      <a:noFill/>
                    </a:lnT>
                    <a:lnB>
                      <a:noFill/>
                    </a:lnB>
                    <a:solidFill>
                      <a:srgbClr val="E6EFDB"/>
                    </a:solidFill>
                  </a:tcPr>
                </a:tc>
                <a:extLst>
                  <a:ext uri="{0D108BD9-81ED-4DB2-BD59-A6C34878D82A}">
                    <a16:rowId xmlns:a16="http://schemas.microsoft.com/office/drawing/2014/main" val="1982736882"/>
                  </a:ext>
                </a:extLst>
              </a:tr>
              <a:tr h="0">
                <a:tc>
                  <a:txBody>
                    <a:bodyPr/>
                    <a:lstStyle/>
                    <a:p>
                      <a:pPr algn="l" fontAlgn="t"/>
                      <a:r>
                        <a:rPr lang="pl-PL">
                          <a:effectLst/>
                        </a:rPr>
                        <a:t>Χρήση ενέργειας</a:t>
                      </a:r>
                    </a:p>
                  </a:txBody>
                  <a:tcPr marL="93726" marR="93726" marT="38100" marB="38100">
                    <a:lnL>
                      <a:noFill/>
                    </a:lnL>
                    <a:lnR>
                      <a:noFill/>
                    </a:lnR>
                    <a:lnT>
                      <a:noFill/>
                    </a:lnT>
                    <a:lnB>
                      <a:noFill/>
                    </a:lnB>
                    <a:solidFill>
                      <a:srgbClr val="EEEEEE"/>
                    </a:solidFill>
                  </a:tcPr>
                </a:tc>
                <a:tc>
                  <a:txBody>
                    <a:bodyPr/>
                    <a:lstStyle/>
                    <a:p>
                      <a:pPr algn="ctr" fontAlgn="t"/>
                      <a:r>
                        <a:rPr lang="pl-PL" dirty="0">
                          <a:effectLst/>
                        </a:rPr>
                        <a:t>73.2%</a:t>
                      </a:r>
                    </a:p>
                  </a:txBody>
                  <a:tcPr marL="93726" marR="93726" marT="38100" marB="38100">
                    <a:lnL>
                      <a:noFill/>
                    </a:lnL>
                    <a:lnR>
                      <a:noFill/>
                    </a:lnR>
                    <a:lnT>
                      <a:noFill/>
                    </a:lnT>
                    <a:lnB>
                      <a:noFill/>
                    </a:lnB>
                    <a:solidFill>
                      <a:srgbClr val="EEEEEE"/>
                    </a:solidFill>
                  </a:tcPr>
                </a:tc>
                <a:extLst>
                  <a:ext uri="{0D108BD9-81ED-4DB2-BD59-A6C34878D82A}">
                    <a16:rowId xmlns:a16="http://schemas.microsoft.com/office/drawing/2014/main" val="2427505251"/>
                  </a:ext>
                </a:extLst>
              </a:tr>
              <a:tr h="0">
                <a:tc>
                  <a:txBody>
                    <a:bodyPr/>
                    <a:lstStyle/>
                    <a:p>
                      <a:pPr algn="l" fontAlgn="t"/>
                      <a:r>
                        <a:rPr lang="pl-PL">
                          <a:effectLst/>
                        </a:rPr>
                        <a:t>Γεωργία, δασοκομία και χρήση γης</a:t>
                      </a:r>
                    </a:p>
                  </a:txBody>
                  <a:tcPr marL="93726" marR="93726" marT="38100" marB="38100">
                    <a:lnL>
                      <a:noFill/>
                    </a:lnL>
                    <a:lnR>
                      <a:noFill/>
                    </a:lnR>
                    <a:lnT>
                      <a:noFill/>
                    </a:lnT>
                    <a:lnB>
                      <a:noFill/>
                    </a:lnB>
                    <a:solidFill>
                      <a:srgbClr val="FFFFFF"/>
                    </a:solidFill>
                  </a:tcPr>
                </a:tc>
                <a:tc>
                  <a:txBody>
                    <a:bodyPr/>
                    <a:lstStyle/>
                    <a:p>
                      <a:pPr algn="ctr" fontAlgn="t"/>
                      <a:r>
                        <a:rPr lang="pl-PL" dirty="0">
                          <a:effectLst/>
                        </a:rPr>
                        <a:t>18.4%</a:t>
                      </a:r>
                    </a:p>
                  </a:txBody>
                  <a:tcPr marL="93726" marR="93726" marT="38100" marB="38100">
                    <a:lnL>
                      <a:noFill/>
                    </a:lnL>
                    <a:lnR>
                      <a:noFill/>
                    </a:lnR>
                    <a:lnT>
                      <a:noFill/>
                    </a:lnT>
                    <a:lnB>
                      <a:noFill/>
                    </a:lnB>
                    <a:solidFill>
                      <a:srgbClr val="FFFFFF"/>
                    </a:solidFill>
                  </a:tcPr>
                </a:tc>
                <a:extLst>
                  <a:ext uri="{0D108BD9-81ED-4DB2-BD59-A6C34878D82A}">
                    <a16:rowId xmlns:a16="http://schemas.microsoft.com/office/drawing/2014/main" val="7664055"/>
                  </a:ext>
                </a:extLst>
              </a:tr>
              <a:tr h="0">
                <a:tc>
                  <a:txBody>
                    <a:bodyPr/>
                    <a:lstStyle/>
                    <a:p>
                      <a:pPr algn="l" fontAlgn="t"/>
                      <a:r>
                        <a:rPr lang="pl-PL">
                          <a:effectLst/>
                        </a:rPr>
                        <a:t>Βιομηχανικές διεργασίες</a:t>
                      </a:r>
                    </a:p>
                  </a:txBody>
                  <a:tcPr marL="93726" marR="93726" marT="38100" marB="38100">
                    <a:lnL>
                      <a:noFill/>
                    </a:lnL>
                    <a:lnR>
                      <a:noFill/>
                    </a:lnR>
                    <a:lnT>
                      <a:noFill/>
                    </a:lnT>
                    <a:lnB>
                      <a:noFill/>
                    </a:lnB>
                    <a:solidFill>
                      <a:srgbClr val="EEEEEE"/>
                    </a:solidFill>
                  </a:tcPr>
                </a:tc>
                <a:tc>
                  <a:txBody>
                    <a:bodyPr/>
                    <a:lstStyle/>
                    <a:p>
                      <a:pPr algn="ctr" fontAlgn="t"/>
                      <a:r>
                        <a:rPr lang="pl-PL" dirty="0">
                          <a:effectLst/>
                        </a:rPr>
                        <a:t>5.2%</a:t>
                      </a:r>
                    </a:p>
                  </a:txBody>
                  <a:tcPr marL="93726" marR="93726" marT="38100" marB="38100">
                    <a:lnL>
                      <a:noFill/>
                    </a:lnL>
                    <a:lnR>
                      <a:noFill/>
                    </a:lnR>
                    <a:lnT>
                      <a:noFill/>
                    </a:lnT>
                    <a:lnB>
                      <a:noFill/>
                    </a:lnB>
                    <a:solidFill>
                      <a:srgbClr val="EEEEEE"/>
                    </a:solidFill>
                  </a:tcPr>
                </a:tc>
                <a:extLst>
                  <a:ext uri="{0D108BD9-81ED-4DB2-BD59-A6C34878D82A}">
                    <a16:rowId xmlns:a16="http://schemas.microsoft.com/office/drawing/2014/main" val="1687537014"/>
                  </a:ext>
                </a:extLst>
              </a:tr>
              <a:tr h="0">
                <a:tc>
                  <a:txBody>
                    <a:bodyPr/>
                    <a:lstStyle/>
                    <a:p>
                      <a:pPr algn="l" fontAlgn="t"/>
                      <a:r>
                        <a:rPr lang="pl-PL">
                          <a:effectLst/>
                        </a:rPr>
                        <a:t>Απόβλητα</a:t>
                      </a:r>
                    </a:p>
                  </a:txBody>
                  <a:tcPr marL="93726" marR="93726" marT="38100" marB="38100">
                    <a:lnL>
                      <a:noFill/>
                    </a:lnL>
                    <a:lnR>
                      <a:noFill/>
                    </a:lnR>
                    <a:lnT>
                      <a:noFill/>
                    </a:lnT>
                    <a:lnB>
                      <a:noFill/>
                    </a:lnB>
                    <a:solidFill>
                      <a:srgbClr val="FFFFFF"/>
                    </a:solidFill>
                  </a:tcPr>
                </a:tc>
                <a:tc>
                  <a:txBody>
                    <a:bodyPr/>
                    <a:lstStyle/>
                    <a:p>
                      <a:pPr algn="ctr" fontAlgn="t"/>
                      <a:r>
                        <a:rPr lang="pl-PL" dirty="0">
                          <a:effectLst/>
                        </a:rPr>
                        <a:t>3.2%</a:t>
                      </a:r>
                    </a:p>
                  </a:txBody>
                  <a:tcPr marL="93726" marR="93726" marT="38100" marB="38100">
                    <a:lnL>
                      <a:noFill/>
                    </a:lnL>
                    <a:lnR>
                      <a:noFill/>
                    </a:lnR>
                    <a:lnT>
                      <a:noFill/>
                    </a:lnT>
                    <a:lnB>
                      <a:noFill/>
                    </a:lnB>
                    <a:solidFill>
                      <a:srgbClr val="FFFFFF"/>
                    </a:solidFill>
                  </a:tcPr>
                </a:tc>
                <a:extLst>
                  <a:ext uri="{0D108BD9-81ED-4DB2-BD59-A6C34878D82A}">
                    <a16:rowId xmlns:a16="http://schemas.microsoft.com/office/drawing/2014/main" val="3891689560"/>
                  </a:ext>
                </a:extLst>
              </a:tr>
            </a:tbl>
          </a:graphicData>
        </a:graphic>
      </p:graphicFrame>
      <p:graphicFrame>
        <p:nvGraphicFramePr>
          <p:cNvPr id="8" name="Tabela 7">
            <a:extLst>
              <a:ext uri="{FF2B5EF4-FFF2-40B4-BE49-F238E27FC236}">
                <a16:creationId xmlns:a16="http://schemas.microsoft.com/office/drawing/2014/main" id="{A913BD22-3DD2-3371-4949-1E87C01995C9}"/>
              </a:ext>
            </a:extLst>
          </p:cNvPr>
          <p:cNvGraphicFramePr>
            <a:graphicFrameLocks noGrp="1"/>
          </p:cNvGraphicFramePr>
          <p:nvPr>
            <p:extLst>
              <p:ext uri="{D42A27DB-BD31-4B8C-83A1-F6EECF244321}">
                <p14:modId xmlns:p14="http://schemas.microsoft.com/office/powerpoint/2010/main" val="2210998467"/>
              </p:ext>
            </p:extLst>
          </p:nvPr>
        </p:nvGraphicFramePr>
        <p:xfrm>
          <a:off x="7268451" y="4117884"/>
          <a:ext cx="4788151" cy="1615440"/>
        </p:xfrm>
        <a:graphic>
          <a:graphicData uri="http://schemas.openxmlformats.org/drawingml/2006/table">
            <a:tbl>
              <a:tblPr/>
              <a:tblGrid>
                <a:gridCol w="1070010">
                  <a:extLst>
                    <a:ext uri="{9D8B030D-6E8A-4147-A177-3AD203B41FA5}">
                      <a16:colId xmlns:a16="http://schemas.microsoft.com/office/drawing/2014/main" val="2891063299"/>
                    </a:ext>
                  </a:extLst>
                </a:gridCol>
                <a:gridCol w="1642490">
                  <a:extLst>
                    <a:ext uri="{9D8B030D-6E8A-4147-A177-3AD203B41FA5}">
                      <a16:colId xmlns:a16="http://schemas.microsoft.com/office/drawing/2014/main" val="4023872761"/>
                    </a:ext>
                  </a:extLst>
                </a:gridCol>
                <a:gridCol w="2075651">
                  <a:extLst>
                    <a:ext uri="{9D8B030D-6E8A-4147-A177-3AD203B41FA5}">
                      <a16:colId xmlns:a16="http://schemas.microsoft.com/office/drawing/2014/main" val="3189353506"/>
                    </a:ext>
                  </a:extLst>
                </a:gridCol>
              </a:tblGrid>
              <a:tr h="0">
                <a:tc>
                  <a:txBody>
                    <a:bodyPr/>
                    <a:lstStyle/>
                    <a:p>
                      <a:pPr algn="l" fontAlgn="ctr" latinLnBrk="0"/>
                      <a:r>
                        <a:rPr lang="pl-PL" sz="1200" b="1" dirty="0" err="1">
                          <a:effectLst/>
                        </a:rPr>
                        <a:t>Υποτομέας</a:t>
                      </a:r>
                      <a:endParaRPr lang="pl-PL" sz="1200" b="1" dirty="0">
                        <a:effectLst/>
                      </a:endParaRPr>
                    </a:p>
                    <a:p>
                      <a:pPr algn="l" fontAlgn="ctr" latinLnBrk="0"/>
                      <a:r>
                        <a:rPr lang="pl-PL" sz="1000" b="1" dirty="0">
                          <a:effectLst/>
                        </a:rPr>
                        <a:t>(</a:t>
                      </a:r>
                      <a:r>
                        <a:rPr lang="pl-PL" sz="1000" b="1" dirty="0" err="1">
                          <a:effectLst/>
                        </a:rPr>
                        <a:t>Χρήση </a:t>
                      </a:r>
                      <a:r>
                        <a:rPr lang="pl-PL" sz="1000" b="1" dirty="0">
                          <a:effectLst/>
                        </a:rPr>
                        <a:t>ενέργειας)</a:t>
                      </a:r>
                    </a:p>
                  </a:txBody>
                  <a:tcPr marL="93726" marR="93726" marT="38100" marB="38100" anchor="ctr">
                    <a:lnL>
                      <a:noFill/>
                    </a:lnL>
                    <a:lnR>
                      <a:noFill/>
                    </a:lnR>
                    <a:lnT>
                      <a:noFill/>
                    </a:lnT>
                    <a:lnB>
                      <a:noFill/>
                    </a:lnB>
                    <a:solidFill>
                      <a:srgbClr val="E6EFDB"/>
                    </a:solidFill>
                  </a:tcPr>
                </a:tc>
                <a:tc>
                  <a:txBody>
                    <a:bodyPr/>
                    <a:lstStyle/>
                    <a:p>
                      <a:pPr algn="l" fontAlgn="ctr" latinLnBrk="0"/>
                      <a:r>
                        <a:rPr lang="pl-PL" sz="1200" b="1" dirty="0" err="1">
                          <a:effectLst/>
                        </a:rPr>
                        <a:t>Μερίδιο εκπομπών </a:t>
                      </a:r>
                      <a:r>
                        <a:rPr lang="pl-PL" sz="1200" b="1" dirty="0">
                          <a:effectLst/>
                        </a:rPr>
                        <a:t>αερίων του θερμοκηπίου</a:t>
                      </a:r>
                    </a:p>
                  </a:txBody>
                  <a:tcPr marL="93726" marR="93726" marT="38100" marB="38100" anchor="ctr">
                    <a:lnL>
                      <a:noFill/>
                    </a:lnL>
                    <a:lnR>
                      <a:noFill/>
                    </a:lnR>
                    <a:lnT>
                      <a:noFill/>
                    </a:lnT>
                    <a:lnB>
                      <a:noFill/>
                    </a:lnB>
                    <a:solidFill>
                      <a:srgbClr val="E6EFDB"/>
                    </a:solidFill>
                  </a:tcPr>
                </a:tc>
                <a:tc>
                  <a:txBody>
                    <a:bodyPr/>
                    <a:lstStyle/>
                    <a:p>
                      <a:pPr algn="l" fontAlgn="ctr" latinLnBrk="0"/>
                      <a:r>
                        <a:rPr lang="pl-PL" sz="1200" b="1">
                          <a:effectLst/>
                        </a:rPr>
                        <a:t>Περαιτέρω ανάλυση</a:t>
                      </a:r>
                    </a:p>
                  </a:txBody>
                  <a:tcPr marL="93726" marR="93726" marT="38100" marB="38100" anchor="ctr">
                    <a:lnL>
                      <a:noFill/>
                    </a:lnL>
                    <a:lnR>
                      <a:noFill/>
                    </a:lnR>
                    <a:lnT>
                      <a:noFill/>
                    </a:lnT>
                    <a:lnB>
                      <a:noFill/>
                    </a:lnB>
                    <a:solidFill>
                      <a:srgbClr val="E6EFDB"/>
                    </a:solidFill>
                  </a:tcPr>
                </a:tc>
                <a:extLst>
                  <a:ext uri="{0D108BD9-81ED-4DB2-BD59-A6C34878D82A}">
                    <a16:rowId xmlns:a16="http://schemas.microsoft.com/office/drawing/2014/main" val="3118584677"/>
                  </a:ext>
                </a:extLst>
              </a:tr>
              <a:tr h="0">
                <a:tc>
                  <a:txBody>
                    <a:bodyPr/>
                    <a:lstStyle/>
                    <a:p>
                      <a:pPr algn="ctr" fontAlgn="t"/>
                      <a:r>
                        <a:rPr lang="pl-PL" sz="1200" dirty="0">
                          <a:effectLst/>
                        </a:rPr>
                        <a:t>Μεταφορά</a:t>
                      </a:r>
                    </a:p>
                  </a:txBody>
                  <a:tcPr marL="93726" marR="93726" marT="38100" marB="38100">
                    <a:lnL>
                      <a:noFill/>
                    </a:lnL>
                    <a:lnR>
                      <a:noFill/>
                    </a:lnR>
                    <a:lnT>
                      <a:noFill/>
                    </a:lnT>
                    <a:lnB>
                      <a:noFill/>
                    </a:lnB>
                    <a:solidFill>
                      <a:srgbClr val="EEEEEE"/>
                    </a:solidFill>
                  </a:tcPr>
                </a:tc>
                <a:tc>
                  <a:txBody>
                    <a:bodyPr/>
                    <a:lstStyle/>
                    <a:p>
                      <a:pPr algn="ctr" fontAlgn="t"/>
                      <a:r>
                        <a:rPr lang="pl-PL" sz="1200" dirty="0">
                          <a:effectLst/>
                        </a:rPr>
                        <a:t>16.2%</a:t>
                      </a:r>
                    </a:p>
                  </a:txBody>
                  <a:tcPr marL="93726" marR="93726" marT="38100" marB="38100">
                    <a:lnL>
                      <a:noFill/>
                    </a:lnL>
                    <a:lnR>
                      <a:noFill/>
                    </a:lnR>
                    <a:lnT>
                      <a:noFill/>
                    </a:lnT>
                    <a:lnB>
                      <a:noFill/>
                    </a:lnB>
                    <a:solidFill>
                      <a:srgbClr val="EEEEEE"/>
                    </a:solidFill>
                  </a:tcPr>
                </a:tc>
                <a:tc>
                  <a:txBody>
                    <a:bodyPr/>
                    <a:lstStyle/>
                    <a:p>
                      <a:pPr algn="ctr" fontAlgn="t"/>
                      <a:r>
                        <a:rPr lang="en-US" sz="1200" dirty="0">
                          <a:effectLst/>
                        </a:rPr>
                        <a:t>- Δρόμος 11,9%</a:t>
                      </a:r>
                      <a:br>
                        <a:rPr lang="en-US" sz="1200" dirty="0">
                          <a:effectLst/>
                        </a:rPr>
                      </a:br>
                      <a:r>
                        <a:rPr lang="en-US" sz="1200" dirty="0">
                          <a:effectLst/>
                        </a:rPr>
                        <a:t>- Αεροπορία 1,9%</a:t>
                      </a:r>
                      <a:br>
                        <a:rPr lang="en-US" sz="1200" dirty="0">
                          <a:effectLst/>
                        </a:rPr>
                      </a:br>
                      <a:r>
                        <a:rPr lang="en-US" sz="1200" dirty="0">
                          <a:effectLst/>
                        </a:rPr>
                        <a:t>- Σιδηρόδρομοι 0,4%</a:t>
                      </a:r>
                      <a:br>
                        <a:rPr lang="en-US" sz="1200" dirty="0">
                          <a:effectLst/>
                        </a:rPr>
                      </a:br>
                      <a:r>
                        <a:rPr lang="en-US" sz="1200" dirty="0">
                          <a:effectLst/>
                        </a:rPr>
                        <a:t>- Αγωγοί 0,3%</a:t>
                      </a:r>
                      <a:br>
                        <a:rPr lang="en-US" sz="1200" dirty="0">
                          <a:effectLst/>
                        </a:rPr>
                      </a:br>
                      <a:r>
                        <a:rPr lang="en-US" sz="1200" dirty="0">
                          <a:effectLst/>
                        </a:rPr>
                        <a:t>- Πλοία 1,7%</a:t>
                      </a:r>
                    </a:p>
                  </a:txBody>
                  <a:tcPr marL="93726" marR="93726" marT="38100" marB="38100">
                    <a:lnL>
                      <a:noFill/>
                    </a:lnL>
                    <a:lnR>
                      <a:noFill/>
                    </a:lnR>
                    <a:lnT>
                      <a:noFill/>
                    </a:lnT>
                    <a:lnB>
                      <a:noFill/>
                    </a:lnB>
                    <a:solidFill>
                      <a:srgbClr val="EEEEEE"/>
                    </a:solidFill>
                  </a:tcPr>
                </a:tc>
                <a:extLst>
                  <a:ext uri="{0D108BD9-81ED-4DB2-BD59-A6C34878D82A}">
                    <a16:rowId xmlns:a16="http://schemas.microsoft.com/office/drawing/2014/main" val="4002539670"/>
                  </a:ext>
                </a:extLst>
              </a:tr>
            </a:tbl>
          </a:graphicData>
        </a:graphic>
      </p:graphicFrame>
    </p:spTree>
    <p:extLst>
      <p:ext uri="{BB962C8B-B14F-4D97-AF65-F5344CB8AC3E}">
        <p14:creationId xmlns:p14="http://schemas.microsoft.com/office/powerpoint/2010/main" val="416358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F83C4B29-31CF-3AFC-CDB5-39A3E36A3A92}"/>
              </a:ext>
            </a:extLst>
          </p:cNvPr>
          <p:cNvSpPr txBox="1"/>
          <p:nvPr/>
        </p:nvSpPr>
        <p:spPr>
          <a:xfrm>
            <a:off x="0" y="1618886"/>
            <a:ext cx="12192000" cy="3363328"/>
          </a:xfrm>
          <a:prstGeom prst="rect">
            <a:avLst/>
          </a:prstGeom>
          <a:solidFill>
            <a:schemeClr val="bg1">
              <a:lumMod val="95000"/>
            </a:schemeClr>
          </a:solidFill>
        </p:spPr>
        <p:txBody>
          <a:bodyPr wrap="square" rtlCol="0">
            <a:spAutoFit/>
          </a:bodyPr>
          <a:lstStyle/>
          <a:p>
            <a:endParaRPr lang="pl-PL" dirty="0"/>
          </a:p>
        </p:txBody>
      </p:sp>
      <p:sp>
        <p:nvSpPr>
          <p:cNvPr id="2" name="pole tekstowe 1">
            <a:extLst>
              <a:ext uri="{FF2B5EF4-FFF2-40B4-BE49-F238E27FC236}">
                <a16:creationId xmlns:a16="http://schemas.microsoft.com/office/drawing/2014/main" id="{E4782CE6-5B11-F1F9-26FC-BDB806D1BA4A}"/>
              </a:ext>
            </a:extLst>
          </p:cNvPr>
          <p:cNvSpPr txBox="1"/>
          <p:nvPr/>
        </p:nvSpPr>
        <p:spPr>
          <a:xfrm>
            <a:off x="728816" y="5173092"/>
            <a:ext cx="10904589" cy="907941"/>
          </a:xfrm>
          <a:prstGeom prst="rect">
            <a:avLst/>
          </a:prstGeom>
          <a:noFill/>
        </p:spPr>
        <p:txBody>
          <a:bodyPr wrap="square">
            <a:spAutoFit/>
          </a:bodyPr>
          <a:lstStyle/>
          <a:p>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Πηγή: 1)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Ανακοίνωση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της Επιτροπής προς το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Ευρωπαϊκό Κοινοβούλιο</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το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Ευρωπαϊκό Συμβούλιο</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το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Συμβούλιο</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την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Ευρωπαϊκή Οικονομική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και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Κοινωνική Επιτροπή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και την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Επιτροπή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των Περιφερειών. </a:t>
            </a:r>
            <a:r>
              <a:rPr lang="en-US"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Η ευρωπαϊκή πράσινη συμφωνία</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COM (2019) 640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τελικό</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11.12.2019.</a:t>
            </a:r>
          </a:p>
          <a:p>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2)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Ανακοίνωση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της Επιτροπής προς το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Ευρωπαϊκό Κοινοβούλιο</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το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Συμβούλιο</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την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Ευρωπαϊκή Οικονομική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και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Κοινωνική Επιτροπή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και την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Επιτροπή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των Περιφερειών.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Στρατηγική για τη βιώσιμη </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και έξυπνη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κινητικότητα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Θέτοντας τις ευρωπαϊκές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μεταφορές στο φορτηγό για το μέλλον. </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COM (2020) 789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τελικό</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9.12.2020.</a:t>
            </a:r>
          </a:p>
          <a:p>
            <a:endParaRPr lang="pl-PL" sz="1100" dirty="0">
              <a:solidFill>
                <a:srgbClr val="444444"/>
              </a:solidFill>
              <a:latin typeface="Calibri" panose="020F0502020204030204" pitchFamily="34" charset="0"/>
              <a:ea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57C4AB42-7433-78CB-5FCE-15C0C7D8D543}"/>
              </a:ext>
            </a:extLst>
          </p:cNvPr>
          <p:cNvSpPr txBox="1"/>
          <p:nvPr/>
        </p:nvSpPr>
        <p:spPr>
          <a:xfrm>
            <a:off x="83492" y="1577137"/>
            <a:ext cx="8872854" cy="3785652"/>
          </a:xfrm>
          <a:prstGeom prst="rect">
            <a:avLst/>
          </a:prstGeom>
          <a:noFill/>
        </p:spPr>
        <p:txBody>
          <a:bodyPr wrap="square">
            <a:spAutoFit/>
          </a:bodyPr>
          <a:lstStyle/>
          <a:p>
            <a:pPr marL="285750" indent="-285750">
              <a:buFont typeface="Wingdings" panose="05000000000000000000" pitchFamily="2" charset="2"/>
              <a:buChar char="Ø"/>
            </a:pPr>
            <a:r>
              <a:rPr lang="en-US" sz="1500" dirty="0">
                <a:latin typeface="Calibri" panose="020F0502020204030204" pitchFamily="34" charset="0"/>
                <a:ea typeface="Calibri" panose="020F0502020204030204" pitchFamily="34" charset="0"/>
                <a:cs typeface="Calibri" panose="020F0502020204030204" pitchFamily="34" charset="0"/>
              </a:rPr>
              <a:t>Να επιτευχθεί κλιματική ουδετερότητα έως το 2050 </a:t>
            </a:r>
            <a:r>
              <a:rPr lang="pl-PL" sz="1500" dirty="0">
                <a:latin typeface="Calibri" panose="020F0502020204030204" pitchFamily="34" charset="0"/>
                <a:ea typeface="Calibri" panose="020F0502020204030204" pitchFamily="34" charset="0"/>
                <a:cs typeface="Calibri" panose="020F0502020204030204" pitchFamily="34" charset="0"/>
              </a:rPr>
              <a:t>(</a:t>
            </a:r>
            <a:r>
              <a:rPr lang="en-US" sz="1500" dirty="0">
                <a:latin typeface="Calibri" panose="020F0502020204030204" pitchFamily="34" charset="0"/>
                <a:ea typeface="Calibri" panose="020F0502020204030204" pitchFamily="34" charset="0"/>
                <a:cs typeface="Calibri" panose="020F0502020204030204" pitchFamily="34" charset="0"/>
              </a:rPr>
              <a:t>μείωση των εκπομπών από τις μεταφορές κατά 90%</a:t>
            </a:r>
            <a:r>
              <a:rPr lang="pl-PL" sz="1500" dirty="0">
                <a:latin typeface="Calibri" panose="020F0502020204030204" pitchFamily="34" charset="0"/>
                <a:ea typeface="Calibri" panose="020F0502020204030204" pitchFamily="34" charset="0"/>
                <a:cs typeface="Calibri" panose="020F0502020204030204" pitchFamily="34" charset="0"/>
              </a:rPr>
              <a:t>). </a:t>
            </a:r>
            <a:br>
              <a:rPr lang="pl-PL"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μέχρι το 2050</a:t>
            </a:r>
            <a:r>
              <a:rPr lang="pl-PL" sz="1500" dirty="0" err="1">
                <a:latin typeface="Calibri" panose="020F0502020204030204" pitchFamily="34" charset="0"/>
                <a:ea typeface="Calibri" panose="020F0502020204030204" pitchFamily="34" charset="0"/>
                <a:cs typeface="Calibri" panose="020F0502020204030204" pitchFamily="34" charset="0"/>
              </a:rPr>
              <a:t>, δεδομένου ότι </a:t>
            </a:r>
            <a:r>
              <a:rPr lang="en-US" sz="1500" dirty="0" err="1">
                <a:latin typeface="Calibri" panose="020F0502020204030204" pitchFamily="34" charset="0"/>
                <a:ea typeface="Calibri" panose="020F0502020204030204" pitchFamily="34" charset="0"/>
                <a:cs typeface="Calibri" panose="020F0502020204030204" pitchFamily="34" charset="0"/>
              </a:rPr>
              <a:t>οι μεταφορές </a:t>
            </a:r>
            <a:r>
              <a:rPr lang="en-US" sz="1500" dirty="0">
                <a:latin typeface="Calibri" panose="020F0502020204030204" pitchFamily="34" charset="0"/>
                <a:ea typeface="Calibri" panose="020F0502020204030204" pitchFamily="34" charset="0"/>
                <a:cs typeface="Calibri" panose="020F0502020204030204" pitchFamily="34" charset="0"/>
              </a:rPr>
              <a:t>ευθύνονται για το ένα τέταρτο των εκπομπών της ΕΕ στο φαινόμενο του θερμοκηπίου </a:t>
            </a:r>
            <a:br>
              <a:rPr lang="pl-PL"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αερίων του θερμοκηπίου</a:t>
            </a:r>
            <a:r>
              <a:rPr lang="pl-PL" sz="15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Wingdings" panose="05000000000000000000" pitchFamily="2" charset="2"/>
              <a:buChar char="Ø"/>
            </a:pPr>
            <a:r>
              <a:rPr lang="pl-PL" sz="1500" dirty="0" err="1">
                <a:latin typeface="Calibri" panose="020F0502020204030204" pitchFamily="34" charset="0"/>
                <a:ea typeface="Calibri" panose="020F0502020204030204" pitchFamily="34" charset="0"/>
                <a:cs typeface="Calibri" panose="020F0502020204030204" pitchFamily="34" charset="0"/>
              </a:rPr>
              <a:t>Η απαλλαγή </a:t>
            </a:r>
            <a:r>
              <a:rPr lang="en-US" sz="1500" dirty="0">
                <a:latin typeface="Calibri" panose="020F0502020204030204" pitchFamily="34" charset="0"/>
                <a:ea typeface="Calibri" panose="020F0502020204030204" pitchFamily="34" charset="0"/>
                <a:cs typeface="Calibri" panose="020F0502020204030204" pitchFamily="34" charset="0"/>
              </a:rPr>
              <a:t>του ενεργειακού </a:t>
            </a:r>
            <a:r>
              <a:rPr lang="pl-PL" sz="1500" dirty="0" err="1">
                <a:latin typeface="Calibri" panose="020F0502020204030204" pitchFamily="34" charset="0"/>
                <a:ea typeface="Calibri" panose="020F0502020204030204" pitchFamily="34" charset="0"/>
                <a:cs typeface="Calibri" panose="020F0502020204030204" pitchFamily="34" charset="0"/>
              </a:rPr>
              <a:t>συστήματος από τις ανθρακούχες εκπομπές </a:t>
            </a:r>
            <a:r>
              <a:rPr lang="en-US" sz="1500" dirty="0">
                <a:latin typeface="Calibri" panose="020F0502020204030204" pitchFamily="34" charset="0"/>
                <a:ea typeface="Calibri" panose="020F0502020204030204" pitchFamily="34" charset="0"/>
                <a:cs typeface="Calibri" panose="020F0502020204030204" pitchFamily="34" charset="0"/>
              </a:rPr>
              <a:t>είναι ζωτικής σημασίας για </a:t>
            </a:r>
            <a:r>
              <a:rPr lang="pl-PL" sz="1500" dirty="0" err="1">
                <a:latin typeface="Calibri" panose="020F0502020204030204" pitchFamily="34" charset="0"/>
                <a:ea typeface="Calibri" panose="020F0502020204030204" pitchFamily="34" charset="0"/>
                <a:cs typeface="Calibri" panose="020F0502020204030204" pitchFamily="34" charset="0"/>
              </a:rPr>
              <a:t>την επίτευξη </a:t>
            </a:r>
            <a:r>
              <a:rPr lang="en-US" sz="1500" dirty="0">
                <a:latin typeface="Calibri" panose="020F0502020204030204" pitchFamily="34" charset="0"/>
                <a:ea typeface="Calibri" panose="020F0502020204030204" pitchFamily="34" charset="0"/>
                <a:cs typeface="Calibri" panose="020F0502020204030204" pitchFamily="34" charset="0"/>
              </a:rPr>
              <a:t>των κλιματικών στόχων το 2030</a:t>
            </a:r>
            <a:br>
              <a:rPr lang="pl-PL"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και το 2050</a:t>
            </a:r>
            <a:endParaRPr lang="pl-PL" sz="1500" dirty="0">
              <a:latin typeface="Calibri" panose="020F0502020204030204" pitchFamily="34" charset="0"/>
              <a:ea typeface="Calibri" panose="020F0502020204030204" pitchFamily="34" charset="0"/>
              <a:cs typeface="Calibri" panose="020F0502020204030204" pitchFamily="34" charset="0"/>
            </a:endParaRPr>
          </a:p>
          <a:p>
            <a:pPr marL="285750" lvl="8" indent="-285750">
              <a:buFont typeface="Arial" panose="020B0604020202020204" pitchFamily="34" charset="0"/>
              <a:buChar char="•"/>
            </a:pPr>
            <a:r>
              <a:rPr lang="en-US" sz="1500" dirty="0">
                <a:latin typeface="Calibri" panose="020F0502020204030204" pitchFamily="34" charset="0"/>
                <a:ea typeface="Calibri" panose="020F0502020204030204" pitchFamily="34" charset="0"/>
                <a:cs typeface="Calibri" panose="020F0502020204030204" pitchFamily="34" charset="0"/>
              </a:rPr>
              <a:t>   Η παραγωγή και η χρήση της </a:t>
            </a:r>
            <a:r>
              <a:rPr lang="en-US" sz="1500" dirty="0" err="1">
                <a:latin typeface="Calibri" panose="020F0502020204030204" pitchFamily="34" charset="0"/>
                <a:ea typeface="Calibri" panose="020F0502020204030204" pitchFamily="34" charset="0"/>
                <a:cs typeface="Calibri" panose="020F0502020204030204" pitchFamily="34" charset="0"/>
              </a:rPr>
              <a:t>ενέργειας </a:t>
            </a:r>
            <a:r>
              <a:rPr lang="en-US" sz="1500" dirty="0">
                <a:latin typeface="Calibri" panose="020F0502020204030204" pitchFamily="34" charset="0"/>
                <a:ea typeface="Calibri" panose="020F0502020204030204" pitchFamily="34" charset="0"/>
                <a:cs typeface="Calibri" panose="020F0502020204030204" pitchFamily="34" charset="0"/>
              </a:rPr>
              <a:t>σε όλους τους οικονομικούς τομείς αντιπροσωπεύουν περισσότερα </a:t>
            </a:r>
            <a:br>
              <a:rPr lang="pl-PL"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   πάνω από το 75% των εκπομπών αερίων του θερμοκηπίου της ΕΕ.</a:t>
            </a:r>
            <a:endParaRPr lang="pl-PL" sz="1500" dirty="0">
              <a:latin typeface="Calibri" panose="020F0502020204030204" pitchFamily="34" charset="0"/>
              <a:ea typeface="Calibri" panose="020F0502020204030204" pitchFamily="34" charset="0"/>
              <a:cs typeface="Calibri" panose="020F0502020204030204" pitchFamily="34" charset="0"/>
            </a:endParaRPr>
          </a:p>
          <a:p>
            <a:pPr marL="285750" lvl="6" indent="-285750">
              <a:buFont typeface="Arial" panose="020B0604020202020204" pitchFamily="34" charset="0"/>
              <a:buChar char="•"/>
            </a:pPr>
            <a:r>
              <a:rPr lang="en-US" sz="1500" dirty="0">
                <a:latin typeface="Calibri" panose="020F0502020204030204" pitchFamily="34" charset="0"/>
                <a:ea typeface="Calibri" panose="020F0502020204030204" pitchFamily="34" charset="0"/>
                <a:cs typeface="Calibri" panose="020F0502020204030204" pitchFamily="34" charset="0"/>
              </a:rPr>
              <a:t>   Ο τομέας της ενέργειας πρέπει να αναπτυχθεί </a:t>
            </a:r>
            <a:r>
              <a:rPr lang="pl-PL" sz="1500" dirty="0">
                <a:latin typeface="Calibri" panose="020F0502020204030204" pitchFamily="34" charset="0"/>
                <a:ea typeface="Calibri" panose="020F0502020204030204" pitchFamily="34" charset="0"/>
                <a:cs typeface="Calibri" panose="020F0502020204030204" pitchFamily="34" charset="0"/>
              </a:rPr>
              <a:t>και να </a:t>
            </a:r>
            <a:r>
              <a:rPr lang="en-US" sz="1500" dirty="0">
                <a:latin typeface="Calibri" panose="020F0502020204030204" pitchFamily="34" charset="0"/>
                <a:ea typeface="Calibri" panose="020F0502020204030204" pitchFamily="34" charset="0"/>
                <a:cs typeface="Calibri" panose="020F0502020204030204" pitchFamily="34" charset="0"/>
              </a:rPr>
              <a:t>βασίζεται σε ανανεώσιμες πηγές, </a:t>
            </a:r>
            <a:br>
              <a:rPr lang="pl-PL"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   που θα συμπληρώνεται από την ταχεία σταδιακή κατάργηση του άνθρακα και </a:t>
            </a:r>
            <a:r>
              <a:rPr lang="pl-PL" sz="1500" dirty="0" err="1">
                <a:latin typeface="Calibri" panose="020F0502020204030204" pitchFamily="34" charset="0"/>
                <a:ea typeface="Calibri" panose="020F0502020204030204" pitchFamily="34" charset="0"/>
                <a:cs typeface="Calibri" panose="020F0502020204030204" pitchFamily="34" charset="0"/>
              </a:rPr>
              <a:t>την απαλλαγή από τις ανθρακούχες </a:t>
            </a:r>
            <a:r>
              <a:rPr lang="en-US" sz="1500" dirty="0">
                <a:latin typeface="Calibri" panose="020F0502020204030204" pitchFamily="34" charset="0"/>
                <a:ea typeface="Calibri" panose="020F0502020204030204" pitchFamily="34" charset="0"/>
                <a:cs typeface="Calibri" panose="020F0502020204030204" pitchFamily="34" charset="0"/>
              </a:rPr>
              <a:t>εκπομπές φυσικού αερίου.</a:t>
            </a:r>
            <a:endParaRPr lang="pl-PL" sz="15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500" dirty="0">
                <a:latin typeface="Calibri" panose="020F0502020204030204" pitchFamily="34" charset="0"/>
                <a:ea typeface="Calibri" panose="020F0502020204030204" pitchFamily="34" charset="0"/>
                <a:cs typeface="Calibri" panose="020F0502020204030204" pitchFamily="34" charset="0"/>
              </a:rPr>
              <a:t>Οι νέες τεχνολογίες, οι βιώσιμες λύσεις και η ανατρεπτική καινοτομία είναι ζωτικής σημασίας </a:t>
            </a:r>
            <a:br>
              <a:rPr lang="pl-PL"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για </a:t>
            </a:r>
            <a:r>
              <a:rPr lang="pl-PL" sz="1500" dirty="0" err="1">
                <a:latin typeface="Calibri" panose="020F0502020204030204" pitchFamily="34" charset="0"/>
                <a:ea typeface="Calibri" panose="020F0502020204030204" pitchFamily="34" charset="0"/>
                <a:cs typeface="Calibri" panose="020F0502020204030204" pitchFamily="34" charset="0"/>
              </a:rPr>
              <a:t>την επίτευξη </a:t>
            </a:r>
            <a:r>
              <a:rPr lang="en-US" sz="1500" dirty="0">
                <a:latin typeface="Calibri" panose="020F0502020204030204" pitchFamily="34" charset="0"/>
                <a:ea typeface="Calibri" panose="020F0502020204030204" pitchFamily="34" charset="0"/>
                <a:cs typeface="Calibri" panose="020F0502020204030204" pitchFamily="34" charset="0"/>
              </a:rPr>
              <a:t>των στόχων της Ευρωπαϊκής Πράσινης Συμφωνίας</a:t>
            </a:r>
            <a:r>
              <a:rPr lang="pl-PL" sz="15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pl-PL" sz="1500" dirty="0">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74;p3">
            <a:extLst>
              <a:ext uri="{FF2B5EF4-FFF2-40B4-BE49-F238E27FC236}">
                <a16:creationId xmlns:a16="http://schemas.microsoft.com/office/drawing/2014/main" id="{DE77E0FC-C343-BA3B-CD58-EAEBBA53746E}"/>
              </a:ext>
            </a:extLst>
          </p:cNvPr>
          <p:cNvSpPr txBox="1">
            <a:spLocks/>
          </p:cNvSpPr>
          <p:nvPr/>
        </p:nvSpPr>
        <p:spPr>
          <a:xfrm>
            <a:off x="492841" y="610665"/>
            <a:ext cx="10515600" cy="100822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ct val="100000"/>
              <a:buFont typeface="Calibri"/>
              <a:buNone/>
            </a:pPr>
            <a:br>
              <a:rPr lang="pl-PL" sz="3200" dirty="0">
                <a:latin typeface="Calibri" panose="020F0502020204030204" pitchFamily="34" charset="0"/>
                <a:ea typeface="Calibri" panose="020F0502020204030204" pitchFamily="34" charset="0"/>
                <a:cs typeface="Calibri" panose="020F0502020204030204" pitchFamily="34" charset="0"/>
              </a:rPr>
            </a:br>
            <a:r>
              <a:rPr lang="pl-PL" sz="3200" b="1" dirty="0">
                <a:latin typeface="Calibri" panose="020F0502020204030204" pitchFamily="34" charset="0"/>
                <a:ea typeface="Calibri" panose="020F0502020204030204" pitchFamily="34" charset="0"/>
                <a:cs typeface="Calibri" panose="020F0502020204030204" pitchFamily="34" charset="0"/>
              </a:rPr>
              <a:t>Στρατηγικοί </a:t>
            </a:r>
            <a:r>
              <a:rPr lang="pl-PL" sz="3200" b="1" dirty="0" err="1">
                <a:latin typeface="Calibri" panose="020F0502020204030204" pitchFamily="34" charset="0"/>
                <a:ea typeface="Calibri" panose="020F0502020204030204" pitchFamily="34" charset="0"/>
                <a:cs typeface="Calibri" panose="020F0502020204030204" pitchFamily="34" charset="0"/>
              </a:rPr>
              <a:t>στόχοι</a:t>
            </a:r>
            <a:endParaRPr lang="pl-PL" sz="32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cel środowiskowy Zielony biznes, Strategie rozwoju biznesu z ochroną środowiska. Zielona społeczność.Nowy zielony biznes. plan – zdjęcie">
            <a:extLst>
              <a:ext uri="{FF2B5EF4-FFF2-40B4-BE49-F238E27FC236}">
                <a16:creationId xmlns:a16="http://schemas.microsoft.com/office/drawing/2014/main" id="{01CB2DDE-A746-D645-1756-947B3D3360C4}"/>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039838" y="1627394"/>
            <a:ext cx="3152161" cy="3029674"/>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1F45C441-58B1-C1D1-39EC-376EA7C55EE9}"/>
              </a:ext>
            </a:extLst>
          </p:cNvPr>
          <p:cNvSpPr txBox="1"/>
          <p:nvPr/>
        </p:nvSpPr>
        <p:spPr>
          <a:xfrm>
            <a:off x="9825450" y="4657068"/>
            <a:ext cx="1306768" cy="261610"/>
          </a:xfrm>
          <a:prstGeom prst="rect">
            <a:avLst/>
          </a:prstGeom>
          <a:noFill/>
        </p:spPr>
        <p:txBody>
          <a:bodyPr wrap="none" rtlCol="0">
            <a:spAutoFit/>
          </a:bodyPr>
          <a:lstStyle/>
          <a:p>
            <a:r>
              <a:rPr lang="pl-PL" sz="11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spTree>
    <p:extLst>
      <p:ext uri="{BB962C8B-B14F-4D97-AF65-F5344CB8AC3E}">
        <p14:creationId xmlns:p14="http://schemas.microsoft.com/office/powerpoint/2010/main" val="350999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 name="Prostokąt 10">
            <a:extLst>
              <a:ext uri="{FF2B5EF4-FFF2-40B4-BE49-F238E27FC236}">
                <a16:creationId xmlns:a16="http://schemas.microsoft.com/office/drawing/2014/main" id="{15C0E8B7-47C8-9886-E7B8-066DBDBCEDFC}"/>
              </a:ext>
            </a:extLst>
          </p:cNvPr>
          <p:cNvSpPr/>
          <p:nvPr/>
        </p:nvSpPr>
        <p:spPr>
          <a:xfrm>
            <a:off x="4667862" y="5556616"/>
            <a:ext cx="6653981" cy="354470"/>
          </a:xfrm>
          <a:prstGeom prst="rect">
            <a:avLst/>
          </a:prstGeom>
          <a:solidFill>
            <a:schemeClr val="bg1"/>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DEA2B545-2DFC-1910-83DA-587742A2DEBE}"/>
              </a:ext>
            </a:extLst>
          </p:cNvPr>
          <p:cNvSpPr/>
          <p:nvPr/>
        </p:nvSpPr>
        <p:spPr>
          <a:xfrm>
            <a:off x="4667862" y="4757976"/>
            <a:ext cx="6653981" cy="666879"/>
          </a:xfrm>
          <a:prstGeom prst="rect">
            <a:avLst/>
          </a:prstGeom>
          <a:solidFill>
            <a:schemeClr val="bg1"/>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69365D33-FBAD-B2CA-B806-877C21D19EF3}"/>
              </a:ext>
            </a:extLst>
          </p:cNvPr>
          <p:cNvSpPr/>
          <p:nvPr/>
        </p:nvSpPr>
        <p:spPr>
          <a:xfrm>
            <a:off x="4667862" y="3833673"/>
            <a:ext cx="6653981" cy="872094"/>
          </a:xfrm>
          <a:prstGeom prst="rect">
            <a:avLst/>
          </a:prstGeom>
          <a:solidFill>
            <a:schemeClr val="bg1"/>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73403E36-8582-AD38-2B10-5546E62DC51F}"/>
              </a:ext>
            </a:extLst>
          </p:cNvPr>
          <p:cNvSpPr/>
          <p:nvPr/>
        </p:nvSpPr>
        <p:spPr>
          <a:xfrm>
            <a:off x="0" y="911941"/>
            <a:ext cx="12192000" cy="2517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7" name="Google Shape;107;p8"/>
          <p:cNvSpPr txBox="1">
            <a:spLocks noGrp="1"/>
          </p:cNvSpPr>
          <p:nvPr>
            <p:ph type="body" idx="1"/>
          </p:nvPr>
        </p:nvSpPr>
        <p:spPr>
          <a:xfrm>
            <a:off x="710381" y="1019378"/>
            <a:ext cx="10515600" cy="3997630"/>
          </a:xfrm>
          <a:prstGeom prst="rect">
            <a:avLst/>
          </a:prstGeom>
          <a:noFill/>
          <a:ln>
            <a:noFill/>
          </a:ln>
        </p:spPr>
        <p:txBody>
          <a:bodyPr spcFirstLastPara="1" wrap="square" lIns="91425" tIns="45700" rIns="91425" bIns="45700" anchor="t" anchorCtr="0">
            <a:normAutofit/>
          </a:bodyPr>
          <a:lstStyle/>
          <a:p>
            <a:pPr marL="228600" indent="-50800" algn="ctr">
              <a:spcBef>
                <a:spcPts val="0"/>
              </a:spcBef>
              <a:buSzPts val="2800"/>
              <a:buNone/>
            </a:pPr>
            <a:r>
              <a:rPr lang="en-US" sz="2000" b="1"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Οι στρατηγικές χαμηλών εκπομπών </a:t>
            </a:r>
            <a:r>
              <a:rPr lang="en-US"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περιλαμβάνουν ένα ευρύ φάσμα προσεγγίσεων </a:t>
            </a:r>
            <a:br>
              <a:rPr lang="pl-PL"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και πρωτοβουλίες που έχουν σχεδιαστεί ειδικά για τον μετριασμό της έκλυσης αερίων του θερμοκηπίου και άλλων ρύπων στην ατμόσφαιρα. Αυτά τα στρατηγικά μέτρα αναπτύσσονται συνήθως σε διάφορους τομείς, δίνοντας έμφαση στη μείωση των εκπομπών που συνδέονται με τις ανθρώπινες δραστηριότητες. Ειδικότερα, δύο βασικοί τομείς στους οποίους εφαρμόζονται εκτενώς στρατηγικές χαμηλών εκπομπών είναι η ενίσχυση </a:t>
            </a:r>
            <a:r>
              <a:rPr lang="en-US" sz="2000" b="1"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των συστημάτων δημόσιων </a:t>
            </a:r>
            <a:r>
              <a:rPr lang="en-US"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μεταφορών και η βελτιστοποίηση </a:t>
            </a:r>
            <a:r>
              <a:rPr lang="en-US" sz="2000" b="1"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των πρακτικών ενεργειακής απόδοσης</a:t>
            </a:r>
            <a:r>
              <a:rPr lang="pl-PL" sz="1400" b="0" i="0" dirty="0">
                <a:solidFill>
                  <a:srgbClr val="3C3C3B"/>
                </a:solidFill>
                <a:effectLst/>
                <a:latin typeface="Libre Franklin" pitchFamily="2" charset="-18"/>
              </a:rPr>
              <a:t>. </a:t>
            </a:r>
          </a:p>
          <a:p>
            <a:pPr marL="228600" indent="-50800" algn="ctr">
              <a:spcBef>
                <a:spcPts val="0"/>
              </a:spcBef>
              <a:buSzPts val="2800"/>
              <a:buNone/>
            </a:pPr>
            <a:endParaRPr lang="pl-PL" sz="1400" dirty="0">
              <a:solidFill>
                <a:srgbClr val="3C3C3B"/>
              </a:solidFill>
              <a:latin typeface="Libre Franklin" pitchFamily="2" charset="-18"/>
            </a:endParaRPr>
          </a:p>
          <a:p>
            <a:pPr marL="228600" indent="-50800" algn="ctr">
              <a:spcBef>
                <a:spcPts val="0"/>
              </a:spcBef>
              <a:buSzPts val="2800"/>
              <a:buNone/>
            </a:pP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Honegger</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M., Michaelowa, A.,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Poralla</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M. Καθαρές μηδενικές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εκπομπές</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Ο ρόλος της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απομάκρυνσης του διοξειδίου </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του άνθρακα στη συμφωνία του Παρισιού. Policy Briefing Report.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Perspectives Climate </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Research, Φράιμπουργκ 2019.</a:t>
            </a:r>
          </a:p>
          <a:p>
            <a:pPr marL="228600" indent="-50800" algn="ctr">
              <a:spcBef>
                <a:spcPts val="0"/>
              </a:spcBef>
              <a:buSzPts val="2800"/>
              <a:buNone/>
            </a:pPr>
            <a:endParaRPr lang="pl-PL" sz="2400" dirty="0">
              <a:solidFill>
                <a:srgbClr val="3C3C3B"/>
              </a:solidFill>
              <a:latin typeface="Calibri" panose="020F0502020204030204" pitchFamily="34" charset="0"/>
              <a:ea typeface="Calibri" panose="020F0502020204030204" pitchFamily="34" charset="0"/>
              <a:cs typeface="Calibri" panose="020F0502020204030204" pitchFamily="34" charset="0"/>
            </a:endParaRPr>
          </a:p>
          <a:p>
            <a:pPr marL="228600" indent="-50800" algn="ctr">
              <a:spcBef>
                <a:spcPts val="0"/>
              </a:spcBef>
              <a:buSzPts val="2800"/>
              <a:buNone/>
            </a:pPr>
            <a:endParaRPr sz="2400" dirty="0">
              <a:latin typeface="Calibri" panose="020F0502020204030204" pitchFamily="34" charset="0"/>
              <a:ea typeface="Calibri" panose="020F0502020204030204" pitchFamily="34" charset="0"/>
              <a:cs typeface="Calibri" panose="020F0502020204030204" pitchFamily="34" charset="0"/>
            </a:endParaRPr>
          </a:p>
        </p:txBody>
      </p:sp>
      <p:pic>
        <p:nvPicPr>
          <p:cNvPr id="3076" name="Picture 4" descr="Koncepcja przedstawiająca nowe możliwości rozwoju samochodów elektrycznych i hybrydowych oraz zagadnienie ekologicznych podróży w postaci stawu w kształcie samochodu położonego w bujnym lesie. Renderowanie 3d. – zdjęcie">
            <a:extLst>
              <a:ext uri="{FF2B5EF4-FFF2-40B4-BE49-F238E27FC236}">
                <a16:creationId xmlns:a16="http://schemas.microsoft.com/office/drawing/2014/main" id="{CAD399FD-FBDF-6202-D6DF-8D61FF251FC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 y="3436314"/>
            <a:ext cx="4395018" cy="2635574"/>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DFC94124-7580-3164-7119-9430713409C9}"/>
              </a:ext>
            </a:extLst>
          </p:cNvPr>
          <p:cNvSpPr txBox="1"/>
          <p:nvPr/>
        </p:nvSpPr>
        <p:spPr>
          <a:xfrm>
            <a:off x="1576186" y="5817592"/>
            <a:ext cx="1242648" cy="261610"/>
          </a:xfrm>
          <a:prstGeom prst="rect">
            <a:avLst/>
          </a:prstGeom>
          <a:noFill/>
        </p:spPr>
        <p:txBody>
          <a:bodyPr wrap="none" rtlCol="0">
            <a:spAutoFit/>
          </a:bodyPr>
          <a:lstStyle/>
          <a:p>
            <a:r>
              <a:rPr lang="pl-PL" sz="1100" dirty="0">
                <a:solidFill>
                  <a:schemeClr val="bg1"/>
                </a:solidFill>
                <a:latin typeface="Calibri" panose="020F0502020204030204" pitchFamily="34" charset="0"/>
                <a:ea typeface="Calibri" panose="020F0502020204030204" pitchFamily="34" charset="0"/>
                <a:cs typeface="Calibri" panose="020F0502020204030204" pitchFamily="34" charset="0"/>
              </a:rPr>
              <a:t>www.pixabay.com</a:t>
            </a:r>
          </a:p>
        </p:txBody>
      </p:sp>
      <p:sp>
        <p:nvSpPr>
          <p:cNvPr id="4" name="pole tekstowe 3">
            <a:extLst>
              <a:ext uri="{FF2B5EF4-FFF2-40B4-BE49-F238E27FC236}">
                <a16:creationId xmlns:a16="http://schemas.microsoft.com/office/drawing/2014/main" id="{DC1388A0-86FF-C773-165C-6B4EB45B737C}"/>
              </a:ext>
            </a:extLst>
          </p:cNvPr>
          <p:cNvSpPr txBox="1"/>
          <p:nvPr/>
        </p:nvSpPr>
        <p:spPr>
          <a:xfrm>
            <a:off x="4594579" y="3559036"/>
            <a:ext cx="1159292" cy="307777"/>
          </a:xfrm>
          <a:prstGeom prst="rect">
            <a:avLst/>
          </a:prstGeom>
          <a:noFill/>
        </p:spPr>
        <p:txBody>
          <a:bodyPr wrap="none" rtlCol="0">
            <a:spAutoFit/>
          </a:bodyPr>
          <a:lstStyle/>
          <a:p>
            <a:r>
              <a:rPr lang="pl-PL" dirty="0"/>
              <a:t>Εστιάστε σε:</a:t>
            </a:r>
          </a:p>
        </p:txBody>
      </p:sp>
      <p:sp>
        <p:nvSpPr>
          <p:cNvPr id="5" name="pole tekstowe 4">
            <a:extLst>
              <a:ext uri="{FF2B5EF4-FFF2-40B4-BE49-F238E27FC236}">
                <a16:creationId xmlns:a16="http://schemas.microsoft.com/office/drawing/2014/main" id="{DE4A8358-B855-590B-BF0F-4532318AC3BF}"/>
              </a:ext>
            </a:extLst>
          </p:cNvPr>
          <p:cNvSpPr txBox="1"/>
          <p:nvPr/>
        </p:nvSpPr>
        <p:spPr>
          <a:xfrm>
            <a:off x="4667862" y="3787372"/>
            <a:ext cx="7016138" cy="1015663"/>
          </a:xfrm>
          <a:prstGeom prst="rect">
            <a:avLst/>
          </a:prstGeom>
          <a:noFill/>
        </p:spPr>
        <p:txBody>
          <a:bodyPr wrap="square" rtlCol="0">
            <a:spAutoFit/>
          </a:bodyPr>
          <a:lstStyle/>
          <a:p>
            <a:r>
              <a:rPr lang="pl-PL" sz="1200" dirty="0"/>
              <a:t>&gt;&gt; Ανάπτυξη </a:t>
            </a:r>
            <a:r>
              <a:rPr lang="pl-PL" sz="1200" dirty="0" err="1"/>
              <a:t>με χαμηλές </a:t>
            </a:r>
            <a:r>
              <a:rPr lang="pl-PL" sz="1200" dirty="0"/>
              <a:t>εκπομπές άνθρακα </a:t>
            </a:r>
          </a:p>
          <a:p>
            <a:pPr marL="285750" indent="-285750">
              <a:buFontTx/>
              <a:buChar char="-"/>
            </a:pPr>
            <a:r>
              <a:rPr lang="pl-PL" sz="1200" dirty="0" err="1"/>
              <a:t>Αποφυγή των οικολογικά ευαίσθητων επιπτώσεων </a:t>
            </a:r>
            <a:r>
              <a:rPr lang="pl-PL" sz="1200" dirty="0"/>
              <a:t>των </a:t>
            </a:r>
            <a:r>
              <a:rPr lang="pl-PL" sz="1200" dirty="0" err="1"/>
              <a:t>μεταφορών </a:t>
            </a:r>
            <a:r>
              <a:rPr lang="pl-PL" sz="1200" dirty="0"/>
              <a:t>με την </a:t>
            </a:r>
            <a:r>
              <a:rPr lang="pl-PL" sz="1200" dirty="0" err="1"/>
              <a:t>εξασφάλιση χαμηλότερων εκπομπών </a:t>
            </a:r>
            <a:r>
              <a:rPr lang="pl-PL" sz="1200" dirty="0"/>
              <a:t>από </a:t>
            </a:r>
            <a:br>
              <a:rPr lang="pl-PL" sz="1200" dirty="0"/>
            </a:br>
            <a:r>
              <a:rPr lang="pl-PL" sz="1200" dirty="0" err="1"/>
              <a:t>άμεσες </a:t>
            </a:r>
            <a:r>
              <a:rPr lang="pl-PL" sz="1200" dirty="0"/>
              <a:t>και </a:t>
            </a:r>
            <a:r>
              <a:rPr lang="pl-PL" sz="1200" dirty="0" err="1"/>
              <a:t>έμμεσες διεργασίες</a:t>
            </a:r>
            <a:r>
              <a:rPr lang="pl-PL" sz="1200" dirty="0"/>
              <a:t>.</a:t>
            </a:r>
          </a:p>
          <a:p>
            <a:pPr marL="285750" indent="-285750">
              <a:buFontTx/>
              <a:buChar char="-"/>
            </a:pPr>
            <a:r>
              <a:rPr lang="pl-PL" sz="1200" dirty="0" err="1"/>
              <a:t>Μείωση του μέσου συντελεστή εκπομπών </a:t>
            </a:r>
            <a:r>
              <a:rPr lang="pl-PL" sz="1200" dirty="0"/>
              <a:t>ανά τόνο km</a:t>
            </a:r>
          </a:p>
        </p:txBody>
      </p:sp>
      <p:sp>
        <p:nvSpPr>
          <p:cNvPr id="7" name="pole tekstowe 6">
            <a:extLst>
              <a:ext uri="{FF2B5EF4-FFF2-40B4-BE49-F238E27FC236}">
                <a16:creationId xmlns:a16="http://schemas.microsoft.com/office/drawing/2014/main" id="{76259D8F-CC4F-B7D4-D9B3-D1E04473F101}"/>
              </a:ext>
            </a:extLst>
          </p:cNvPr>
          <p:cNvSpPr txBox="1"/>
          <p:nvPr/>
        </p:nvSpPr>
        <p:spPr>
          <a:xfrm>
            <a:off x="4667862" y="4819113"/>
            <a:ext cx="6762138" cy="830997"/>
          </a:xfrm>
          <a:prstGeom prst="rect">
            <a:avLst/>
          </a:prstGeom>
          <a:noFill/>
        </p:spPr>
        <p:txBody>
          <a:bodyPr wrap="square" rtlCol="0">
            <a:spAutoFit/>
          </a:bodyPr>
          <a:lstStyle/>
          <a:p>
            <a:r>
              <a:rPr lang="pl-PL" sz="1200" dirty="0"/>
              <a:t>&gt;&gt; Ανάπτυξη </a:t>
            </a:r>
            <a:r>
              <a:rPr lang="pl-PL" sz="1200" dirty="0" err="1"/>
              <a:t>ανθεκτική στο κλίμα </a:t>
            </a:r>
          </a:p>
          <a:p>
            <a:pPr marL="285750" indent="-285750">
              <a:buFontTx/>
              <a:buChar char="-"/>
            </a:pPr>
            <a:r>
              <a:rPr lang="pl-PL" sz="1200" dirty="0" err="1"/>
              <a:t>Δημιουργία </a:t>
            </a:r>
            <a:r>
              <a:rPr lang="pl-PL" sz="1200" dirty="0"/>
              <a:t>συστήματος μεταφορών </a:t>
            </a:r>
            <a:r>
              <a:rPr lang="pl-PL" sz="1200" dirty="0" err="1"/>
              <a:t>με ανοσία στις επιπτώσεις της κλιματικής αλλαγής </a:t>
            </a:r>
            <a:r>
              <a:rPr lang="pl-PL" sz="1200" dirty="0"/>
              <a:t>- </a:t>
            </a:r>
            <a:r>
              <a:rPr lang="pl-PL" sz="1200" dirty="0" err="1"/>
              <a:t>κλιματική προστασία των </a:t>
            </a:r>
            <a:r>
              <a:rPr lang="pl-PL" sz="1200" dirty="0"/>
              <a:t>μεταφορών </a:t>
            </a:r>
            <a:br>
              <a:rPr lang="pl-PL" sz="1200" dirty="0"/>
            </a:br>
            <a:r>
              <a:rPr lang="pl-PL" sz="1200" dirty="0" err="1"/>
              <a:t>υποδομή</a:t>
            </a:r>
            <a:endParaRPr lang="pl-PL" sz="1200" dirty="0"/>
          </a:p>
        </p:txBody>
      </p:sp>
      <p:sp>
        <p:nvSpPr>
          <p:cNvPr id="9" name="pole tekstowe 8">
            <a:extLst>
              <a:ext uri="{FF2B5EF4-FFF2-40B4-BE49-F238E27FC236}">
                <a16:creationId xmlns:a16="http://schemas.microsoft.com/office/drawing/2014/main" id="{945E1100-7615-E9C7-4E49-F415C49707C6}"/>
              </a:ext>
            </a:extLst>
          </p:cNvPr>
          <p:cNvSpPr txBox="1"/>
          <p:nvPr/>
        </p:nvSpPr>
        <p:spPr>
          <a:xfrm>
            <a:off x="4667862" y="5540593"/>
            <a:ext cx="1806905" cy="276999"/>
          </a:xfrm>
          <a:prstGeom prst="rect">
            <a:avLst/>
          </a:prstGeom>
          <a:noFill/>
        </p:spPr>
        <p:txBody>
          <a:bodyPr wrap="none" rtlCol="0">
            <a:spAutoFit/>
          </a:bodyPr>
          <a:lstStyle/>
          <a:p>
            <a:r>
              <a:rPr lang="pl-PL" sz="1200" dirty="0"/>
              <a:t>&gt;&gt; Πρόσβαση και </a:t>
            </a:r>
            <a:r>
              <a:rPr lang="pl-PL" sz="1200" dirty="0" err="1"/>
              <a:t>κινητικότητα</a:t>
            </a:r>
            <a:endParaRPr lang="pl-PL" sz="1200" dirty="0"/>
          </a:p>
        </p:txBody>
      </p:sp>
      <p:sp>
        <p:nvSpPr>
          <p:cNvPr id="13" name="pole tekstowe 12">
            <a:extLst>
              <a:ext uri="{FF2B5EF4-FFF2-40B4-BE49-F238E27FC236}">
                <a16:creationId xmlns:a16="http://schemas.microsoft.com/office/drawing/2014/main" id="{4C9A3B37-9CD5-35A1-DDCC-37BF8BE92EF3}"/>
              </a:ext>
            </a:extLst>
          </p:cNvPr>
          <p:cNvSpPr txBox="1"/>
          <p:nvPr/>
        </p:nvSpPr>
        <p:spPr>
          <a:xfrm>
            <a:off x="5753871" y="5838622"/>
            <a:ext cx="6100916" cy="246221"/>
          </a:xfrm>
          <a:prstGeom prst="rect">
            <a:avLst/>
          </a:prstGeom>
          <a:noFill/>
        </p:spPr>
        <p:txBody>
          <a:bodyPr wrap="square">
            <a:spAutoFit/>
          </a:bodyPr>
          <a:lstStyle/>
          <a:p>
            <a:r>
              <a:rPr lang="pl-PL" sz="10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https://www.slideshare.net/aishwarykgupta/sustainable-transportation-71408026</a:t>
            </a:r>
          </a:p>
        </p:txBody>
      </p:sp>
    </p:spTree>
    <p:extLst>
      <p:ext uri="{BB962C8B-B14F-4D97-AF65-F5344CB8AC3E}">
        <p14:creationId xmlns:p14="http://schemas.microsoft.com/office/powerpoint/2010/main" val="151349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Autofit/>
          </a:bodyPr>
          <a:lstStyle/>
          <a:p>
            <a:pPr>
              <a:buSzPts val="4400"/>
            </a:pPr>
            <a:br>
              <a:rPr lang="pl-PL"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r>
              <a:rPr lang="en-US"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Τι </a:t>
            </a:r>
            <a:r>
              <a:rPr lang="pl-PL" sz="3200" b="1" i="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μπορεί </a:t>
            </a:r>
            <a:r>
              <a:rPr lang="pl-PL" sz="3200" b="1" dirty="0">
                <a:solidFill>
                  <a:srgbClr val="404040"/>
                </a:solidFill>
                <a:latin typeface="Calibri" panose="020F0502020204030204" pitchFamily="34" charset="0"/>
                <a:ea typeface="Calibri" panose="020F0502020204030204" pitchFamily="34" charset="0"/>
                <a:cs typeface="Calibri" panose="020F0502020204030204" pitchFamily="34" charset="0"/>
              </a:rPr>
              <a:t>να </a:t>
            </a:r>
            <a:r>
              <a:rPr lang="en-US"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γίνει;</a:t>
            </a:r>
            <a:br>
              <a:rPr lang="en-US"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endParaRPr sz="3200" dirty="0">
              <a:latin typeface="Calibri" panose="020F0502020204030204" pitchFamily="34" charset="0"/>
              <a:ea typeface="Calibri" panose="020F0502020204030204" pitchFamily="34" charset="0"/>
              <a:cs typeface="Calibri" panose="020F0502020204030204" pitchFamily="34" charset="0"/>
            </a:endParaRPr>
          </a:p>
        </p:txBody>
      </p:sp>
      <p:sp>
        <p:nvSpPr>
          <p:cNvPr id="107" name="Google Shape;107;p8"/>
          <p:cNvSpPr txBox="1">
            <a:spLocks noGrp="1"/>
          </p:cNvSpPr>
          <p:nvPr>
            <p:ph type="body" idx="1"/>
          </p:nvPr>
        </p:nvSpPr>
        <p:spPr>
          <a:xfrm>
            <a:off x="-105814" y="1764465"/>
            <a:ext cx="8178098" cy="3997630"/>
          </a:xfrm>
          <a:prstGeom prst="rect">
            <a:avLst/>
          </a:prstGeom>
        </p:spPr>
        <p:txBody>
          <a:bodyPr spcFirstLastPara="1" wrap="square" lIns="91425" tIns="45700" rIns="91425" bIns="45700" anchor="t" anchorCtr="0">
            <a:normAutofit fontScale="92500"/>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Ένας βασικός στόχος είναι να ενισχυθεί σημαντικά η υιοθέτηση καθαρών </a:t>
            </a:r>
            <a:br>
              <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οχημάτων και </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εναλλακτικών καυσίμων</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Η ανάπτυξη σημείων επαναφόρτισης και </a:t>
            </a:r>
            <a:r>
              <a:rPr lang="en-US" sz="2000" b="0" i="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ανεφοδιασμού </a:t>
            </a: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όπου </a:t>
            </a:r>
            <a:br>
              <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υπάρχουν επίμονα κενά</a:t>
            </a:r>
            <a:endPar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Ο ενεργειακός μετασχηματισμός με χαμηλές εκπομπές </a:t>
            </a:r>
            <a:r>
              <a:rPr lang="pl-PL" sz="2000" dirty="0" err="1">
                <a:solidFill>
                  <a:srgbClr val="404040"/>
                </a:solidFill>
                <a:latin typeface="Calibri" panose="020F0502020204030204" pitchFamily="34" charset="0"/>
                <a:ea typeface="Calibri" panose="020F0502020204030204" pitchFamily="34" charset="0"/>
                <a:cs typeface="Calibri" panose="020F0502020204030204" pitchFamily="34" charset="0"/>
              </a:rPr>
              <a:t>εξασφαλίζει </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την </a:t>
            </a:r>
            <a:b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την υλοποίηση της λεγόμενης ευρωπαϊκής τριάδας στόχων </a:t>
            </a:r>
            <a:b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(ενεργειακή ασφάλεια, ενεργειακή ανταγωνιστικότητα και προστασία του κλίματος)</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lvl="1" indent="0">
              <a:spcBef>
                <a:spcPts val="0"/>
              </a:spcBef>
              <a:buSzPts val="2800"/>
              <a:buNone/>
            </a:pPr>
            <a:r>
              <a:rPr lang="en-US"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Jałowiec </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T, </a:t>
            </a:r>
            <a:r>
              <a:rPr lang="en-US"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Wojtaszek </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H, </a:t>
            </a:r>
            <a:r>
              <a:rPr lang="en-US"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Miciuła </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I. Ανάλυση της δυνητικής διαχείρισης της ενέργειας χαμηλών εκπομπών διοξειδίου του άνθρακα </a:t>
            </a:r>
            <a:b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b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Μετασχηματισμού έως το 2050. </a:t>
            </a:r>
            <a:r>
              <a:rPr lang="en-US" sz="12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Energies</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2022; 15(7):2351. https://doi.org/10.3390/en15072351.</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indent="-457200">
              <a:spcBef>
                <a:spcPts val="0"/>
              </a:spcBef>
              <a:buSzPts val="2800"/>
              <a:buFont typeface="Wingdings" panose="05000000000000000000" pitchFamily="2" charset="2"/>
              <a:buChar char="§"/>
            </a:pP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Τα ορυκτά καύσιμα ως πηγή ενέργειας αντικαθίστανται από μη ορυκτά/</a:t>
            </a:r>
            <a:b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b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ανανεώσιμες πηγές ενέργειας (π.χ. γεωθερμική, ηλιακή, υδροηλεκτρική, </a:t>
            </a:r>
            <a:r>
              <a:rPr lang="en-US" sz="2000" dirty="0" err="1">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αιολική</a:t>
            </a:r>
            <a: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 πυρηνικές</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 οι οποίες δεν απελευθερώνουν εκπομπές CO2 για την παραγωγή ενέργειας</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endPar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813A1EDC-E9C1-16EB-395B-404071C6ABBD}"/>
              </a:ext>
            </a:extLst>
          </p:cNvPr>
          <p:cNvPicPr>
            <a:picLocks noChangeAspect="1"/>
          </p:cNvPicPr>
          <p:nvPr/>
        </p:nvPicPr>
        <p:blipFill>
          <a:blip r:embed="rId3"/>
          <a:stretch>
            <a:fillRect/>
          </a:stretch>
        </p:blipFill>
        <p:spPr>
          <a:xfrm>
            <a:off x="7959214" y="858051"/>
            <a:ext cx="4449510" cy="4124792"/>
          </a:xfrm>
          <a:prstGeom prst="rect">
            <a:avLst/>
          </a:prstGeom>
        </p:spPr>
      </p:pic>
      <p:sp>
        <p:nvSpPr>
          <p:cNvPr id="7" name="pole tekstowe 6">
            <a:extLst>
              <a:ext uri="{FF2B5EF4-FFF2-40B4-BE49-F238E27FC236}">
                <a16:creationId xmlns:a16="http://schemas.microsoft.com/office/drawing/2014/main" id="{1741D1BA-A284-CDB5-EA51-00C13A839B53}"/>
              </a:ext>
            </a:extLst>
          </p:cNvPr>
          <p:cNvSpPr txBox="1"/>
          <p:nvPr/>
        </p:nvSpPr>
        <p:spPr>
          <a:xfrm>
            <a:off x="8072284" y="5115764"/>
            <a:ext cx="4119716" cy="646331"/>
          </a:xfrm>
          <a:prstGeom prst="rect">
            <a:avLst/>
          </a:prstGeom>
          <a:noFill/>
        </p:spPr>
        <p:txBody>
          <a:bodyPr wrap="square">
            <a:spAutoFit/>
          </a:bodyPr>
          <a:lstStyle/>
          <a:p>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Makarova </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I,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Buyvol </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P,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Shubenkova </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K,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Fatikhova </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L και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Parsin </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G (2023)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Editorial</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Αειφόρα συστήματα μεταφορών</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2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Front. </a:t>
            </a:r>
            <a:r>
              <a:rPr lang="pl-PL" sz="1200" b="0" i="1"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Built Environ</a:t>
            </a:r>
            <a:r>
              <a:rPr lang="pl-PL" sz="12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9:1161361. doi: 10.3389/fbuil.2023.1161361.</a:t>
            </a:r>
            <a:endPar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1323F4BE-6B65-E2BD-C0D9-EAF0880EF4E6}"/>
              </a:ext>
            </a:extLst>
          </p:cNvPr>
          <p:cNvSpPr txBox="1"/>
          <p:nvPr/>
        </p:nvSpPr>
        <p:spPr>
          <a:xfrm>
            <a:off x="639331" y="5438929"/>
            <a:ext cx="8716297" cy="461665"/>
          </a:xfrm>
          <a:prstGeom prst="rect">
            <a:avLst/>
          </a:prstGeom>
          <a:noFill/>
        </p:spPr>
        <p:txBody>
          <a:bodyPr wrap="square">
            <a:spAutoFit/>
          </a:bodyPr>
          <a:lstStyle/>
          <a:p>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Cadez </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 Czerny A.,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Climate change mitigation strategies </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in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carbon-intensive firms</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Journal </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of Cleaner </a:t>
            </a:r>
            <a:b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Production</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112, Part 5, 2016, 4132-4143, https://doi.org/10.1016/j.jclepro.2015.07.099.</a:t>
            </a:r>
          </a:p>
        </p:txBody>
      </p:sp>
    </p:spTree>
    <p:extLst>
      <p:ext uri="{BB962C8B-B14F-4D97-AF65-F5344CB8AC3E}">
        <p14:creationId xmlns:p14="http://schemas.microsoft.com/office/powerpoint/2010/main" val="2827582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dwójna ekspozycja z powodu zgubienia samochodu elektrycznego – zdjęcie">
            <a:extLst>
              <a:ext uri="{FF2B5EF4-FFF2-40B4-BE49-F238E27FC236}">
                <a16:creationId xmlns:a16="http://schemas.microsoft.com/office/drawing/2014/main" id="{AD9AA0B3-485E-884A-58CC-95A3F171B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1862"/>
            <a:ext cx="4167437" cy="2354641"/>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40B5BD0C-E94E-5FF0-8FD2-A0A6BE551C94}"/>
              </a:ext>
            </a:extLst>
          </p:cNvPr>
          <p:cNvSpPr>
            <a:spLocks noGrp="1"/>
          </p:cNvSpPr>
          <p:nvPr>
            <p:ph type="title"/>
          </p:nvPr>
        </p:nvSpPr>
        <p:spPr>
          <a:xfrm>
            <a:off x="375037" y="-73025"/>
            <a:ext cx="4922837" cy="1600200"/>
          </a:xfrm>
        </p:spPr>
        <p:txBody>
          <a:bodyPr/>
          <a:lstStyle/>
          <a:p>
            <a:r>
              <a:rPr lang="pl-PL" b="1" dirty="0" err="1"/>
              <a:t>Βιώσιμες μεταφορές</a:t>
            </a:r>
            <a:endParaRPr lang="pl-PL" b="1" dirty="0"/>
          </a:p>
        </p:txBody>
      </p:sp>
      <p:sp>
        <p:nvSpPr>
          <p:cNvPr id="3" name="Symbol zastępczy tekstu 2">
            <a:extLst>
              <a:ext uri="{FF2B5EF4-FFF2-40B4-BE49-F238E27FC236}">
                <a16:creationId xmlns:a16="http://schemas.microsoft.com/office/drawing/2014/main" id="{782D024B-E8C1-84DF-5E44-BA52D60373E0}"/>
              </a:ext>
            </a:extLst>
          </p:cNvPr>
          <p:cNvSpPr>
            <a:spLocks noGrp="1"/>
          </p:cNvSpPr>
          <p:nvPr>
            <p:ph type="body" idx="1"/>
          </p:nvPr>
        </p:nvSpPr>
        <p:spPr>
          <a:xfrm>
            <a:off x="375038" y="1527175"/>
            <a:ext cx="11148368" cy="4873625"/>
          </a:xfrm>
        </p:spPr>
        <p:txBody>
          <a:bodyPr>
            <a:normAutofit/>
          </a:bodyPr>
          <a:lstStyle/>
          <a:p>
            <a:pPr marL="114300" indent="0">
              <a:buNone/>
            </a:pPr>
            <a:r>
              <a:rPr lang="en-US" sz="22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Το καναδικό Υπουργείο Μεταφορών πιστεύει ότι όλες οι δραστηριότητες μεταφορών πρέπει να είναι βιώσιμες από τρεις απόψεις: οικονομική, περιβαλλοντική και κοινωνική</a:t>
            </a:r>
            <a:r>
              <a:rPr lang="pl-PL" sz="22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t>
            </a:r>
          </a:p>
          <a:p>
            <a:pPr marL="114300" indent="0">
              <a:buNone/>
            </a:pPr>
            <a:r>
              <a:rPr lang="en-US" sz="2200" dirty="0">
                <a:latin typeface="Calibri" panose="020F0502020204030204" pitchFamily="34" charset="0"/>
                <a:ea typeface="Calibri" panose="020F0502020204030204" pitchFamily="34" charset="0"/>
                <a:cs typeface="Calibri" panose="020F0502020204030204" pitchFamily="34" charset="0"/>
              </a:rPr>
              <a:t>Η κύρια εστίαση της (ST) ήταν η μείωση της κατανάλωσης πόρων και ο έλεγχος της περιβαλλοντικής υποβάθμισης και της ρύπανσης που προκαλείται από την κατανάλωση παραγώγων πετρελαίου στα αυτοκίνητα, και είναι αποτέλεσμα της ευρείας ανησυχίας των ανθρώπων για την υπερθέρμανση του πλανήτη, η οποία αποτελεί μέρος της </a:t>
            </a:r>
            <a:r>
              <a:rPr lang="pl-PL" sz="2200" dirty="0" err="1">
                <a:latin typeface="Calibri" panose="020F0502020204030204" pitchFamily="34" charset="0"/>
                <a:ea typeface="Calibri" panose="020F0502020204030204" pitchFamily="34" charset="0"/>
                <a:cs typeface="Calibri" panose="020F0502020204030204" pitchFamily="34" charset="0"/>
              </a:rPr>
              <a:t>βιώσιμης </a:t>
            </a:r>
            <a:r>
              <a:rPr lang="pl-PL" sz="2200" dirty="0">
                <a:latin typeface="Calibri" panose="020F0502020204030204" pitchFamily="34" charset="0"/>
                <a:ea typeface="Calibri" panose="020F0502020204030204" pitchFamily="34" charset="0"/>
                <a:cs typeface="Calibri" panose="020F0502020204030204" pitchFamily="34" charset="0"/>
              </a:rPr>
              <a:t>ανάπτυξης. </a:t>
            </a:r>
            <a:r>
              <a:rPr lang="en-US" sz="1200" dirty="0">
                <a:solidFill>
                  <a:schemeClr val="bg1">
                    <a:lumMod val="50000"/>
                  </a:schemeClr>
                </a:solidFill>
              </a:rPr>
              <a:t>Zhou </a:t>
            </a:r>
            <a:r>
              <a:rPr lang="pl-PL" sz="1200" dirty="0">
                <a:solidFill>
                  <a:schemeClr val="bg1">
                    <a:lumMod val="50000"/>
                  </a:schemeClr>
                </a:solidFill>
              </a:rPr>
              <a:t>J.</a:t>
            </a:r>
            <a:r>
              <a:rPr lang="en-US" sz="1200" dirty="0">
                <a:solidFill>
                  <a:schemeClr val="bg1">
                    <a:lumMod val="50000"/>
                  </a:schemeClr>
                </a:solidFill>
              </a:rPr>
              <a:t>, </a:t>
            </a:r>
            <a:r>
              <a:rPr lang="en-US" sz="1200" i="1" dirty="0">
                <a:solidFill>
                  <a:schemeClr val="bg1">
                    <a:lumMod val="50000"/>
                  </a:schemeClr>
                </a:solidFill>
              </a:rPr>
              <a:t>Sustainable transportation in the US: a review of proposals, policies, and programs since 2000</a:t>
            </a:r>
            <a:r>
              <a:rPr lang="en-US" sz="1200" dirty="0">
                <a:solidFill>
                  <a:schemeClr val="bg1">
                    <a:lumMod val="50000"/>
                  </a:schemeClr>
                </a:solidFill>
              </a:rPr>
              <a:t>, Front. Archit. Res. 1 (2012) </a:t>
            </a:r>
            <a:r>
              <a:rPr lang="pl-PL" sz="1200" dirty="0">
                <a:solidFill>
                  <a:schemeClr val="bg1">
                    <a:lumMod val="50000"/>
                  </a:schemeClr>
                </a:solidFill>
              </a:rPr>
              <a:t>150-165</a:t>
            </a:r>
            <a:endParaRPr lang="pl-PL" sz="2400" dirty="0">
              <a:latin typeface="Calibri" panose="020F0502020204030204" pitchFamily="34" charset="0"/>
              <a:ea typeface="Calibri" panose="020F0502020204030204" pitchFamily="34" charset="0"/>
              <a:cs typeface="Calibri" panose="020F0502020204030204" pitchFamily="34" charset="0"/>
            </a:endParaRPr>
          </a:p>
          <a:p>
            <a:pPr marL="114300" indent="0" algn="r">
              <a:buNone/>
            </a:pPr>
            <a:r>
              <a:rPr lang="en-US" sz="2200" dirty="0" err="1">
                <a:latin typeface="Calibri" panose="020F0502020204030204" pitchFamily="34" charset="0"/>
                <a:ea typeface="Calibri" panose="020F0502020204030204" pitchFamily="34" charset="0"/>
                <a:cs typeface="Calibri" panose="020F0502020204030204" pitchFamily="34" charset="0"/>
              </a:rPr>
              <a:t>Εξετάζει την </a:t>
            </a:r>
            <a:r>
              <a:rPr lang="en-US" sz="2200" dirty="0">
                <a:latin typeface="Calibri" panose="020F0502020204030204" pitchFamily="34" charset="0"/>
                <a:ea typeface="Calibri" panose="020F0502020204030204" pitchFamily="34" charset="0"/>
                <a:cs typeface="Calibri" panose="020F0502020204030204" pitchFamily="34" charset="0"/>
              </a:rPr>
              <a:t>οικονομική και κοινωνική ευημερία, </a:t>
            </a:r>
            <a:br>
              <a:rPr lang="pl-PL"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την ισότητα, την ανθρώπινη υγεία και την περιβαλλοντική ακεραιότητα.</a:t>
            </a:r>
            <a:endParaRPr lang="pl-PL" sz="2200" dirty="0">
              <a:latin typeface="Calibri" panose="020F0502020204030204" pitchFamily="34" charset="0"/>
              <a:ea typeface="Calibri" panose="020F0502020204030204" pitchFamily="34" charset="0"/>
              <a:cs typeface="Calibri" panose="020F0502020204030204" pitchFamily="34" charset="0"/>
            </a:endParaRPr>
          </a:p>
          <a:p>
            <a:pPr marL="114300" indent="0" algn="r">
              <a:buNone/>
            </a:pPr>
            <a:r>
              <a:rPr lang="en-US" sz="1200" dirty="0" err="1">
                <a:solidFill>
                  <a:schemeClr val="bg1">
                    <a:lumMod val="50000"/>
                  </a:schemeClr>
                </a:solidFill>
              </a:rPr>
              <a:t>Pålsson</a:t>
            </a:r>
            <a:r>
              <a:rPr lang="en-US" sz="1200" dirty="0">
                <a:solidFill>
                  <a:schemeClr val="bg1">
                    <a:lumMod val="50000"/>
                  </a:schemeClr>
                </a:solidFill>
              </a:rPr>
              <a:t>, H.</a:t>
            </a:r>
            <a:r>
              <a:rPr lang="pl-PL" sz="1200" dirty="0">
                <a:solidFill>
                  <a:schemeClr val="bg1">
                    <a:lumMod val="50000"/>
                  </a:schemeClr>
                </a:solidFill>
              </a:rPr>
              <a:t>, </a:t>
            </a:r>
            <a:r>
              <a:rPr lang="en-US" sz="1200" dirty="0" err="1">
                <a:solidFill>
                  <a:schemeClr val="bg1">
                    <a:lumMod val="50000"/>
                  </a:schemeClr>
                </a:solidFill>
              </a:rPr>
              <a:t>Kovács</a:t>
            </a:r>
            <a:r>
              <a:rPr lang="en-US" sz="1200" dirty="0">
                <a:solidFill>
                  <a:schemeClr val="bg1">
                    <a:lumMod val="50000"/>
                  </a:schemeClr>
                </a:solidFill>
              </a:rPr>
              <a:t>, G. (2014), </a:t>
            </a:r>
            <a:r>
              <a:rPr lang="en-US" sz="1200" i="1" dirty="0">
                <a:solidFill>
                  <a:schemeClr val="bg1">
                    <a:lumMod val="50000"/>
                  </a:schemeClr>
                </a:solidFill>
              </a:rPr>
              <a:t>Reducing transportation emissions : Μια αντίδραση στην πίεση των ενδιαφερομένων μερών ή μια </a:t>
            </a:r>
            <a:br>
              <a:rPr lang="pl-PL" sz="1200" i="1" dirty="0">
                <a:solidFill>
                  <a:schemeClr val="bg1">
                    <a:lumMod val="50000"/>
                  </a:schemeClr>
                </a:solidFill>
              </a:rPr>
            </a:br>
            <a:r>
              <a:rPr lang="en-US" sz="1200" i="1" dirty="0">
                <a:solidFill>
                  <a:schemeClr val="bg1">
                    <a:lumMod val="50000"/>
                  </a:schemeClr>
                </a:solidFill>
              </a:rPr>
              <a:t>στρατηγική για την αύξηση του ανταγωνιστικού πλεονεκτήματος</a:t>
            </a:r>
            <a:r>
              <a:rPr lang="en-US" sz="1200" dirty="0">
                <a:solidFill>
                  <a:schemeClr val="bg1">
                    <a:lumMod val="50000"/>
                  </a:schemeClr>
                </a:solidFill>
              </a:rPr>
              <a:t>, International Journal of Physical Distribution &amp; Logistics </a:t>
            </a:r>
            <a:br>
              <a:rPr lang="pl-PL" sz="1200" dirty="0">
                <a:solidFill>
                  <a:schemeClr val="bg1">
                    <a:lumMod val="50000"/>
                  </a:schemeClr>
                </a:solidFill>
              </a:rPr>
            </a:br>
            <a:r>
              <a:rPr lang="en-US" sz="1200" dirty="0">
                <a:solidFill>
                  <a:schemeClr val="bg1">
                    <a:lumMod val="50000"/>
                  </a:schemeClr>
                </a:solidFill>
              </a:rPr>
              <a:t>Management, Vol. 44 No. 4, pp. 283-304. https://doi.org/10.1108/IJPDLM-09-2012-0293.</a:t>
            </a:r>
          </a:p>
          <a:p>
            <a:endParaRPr lang="pl-PL" sz="2200" dirty="0">
              <a:latin typeface="Calibri" panose="020F0502020204030204" pitchFamily="34" charset="0"/>
              <a:ea typeface="Calibri" panose="020F0502020204030204" pitchFamily="34" charset="0"/>
              <a:cs typeface="Calibri" panose="020F0502020204030204" pitchFamily="34" charset="0"/>
            </a:endParaRPr>
          </a:p>
        </p:txBody>
      </p:sp>
      <p:sp>
        <p:nvSpPr>
          <p:cNvPr id="4" name="pole tekstowe 3">
            <a:extLst>
              <a:ext uri="{FF2B5EF4-FFF2-40B4-BE49-F238E27FC236}">
                <a16:creationId xmlns:a16="http://schemas.microsoft.com/office/drawing/2014/main" id="{06F3B77D-90BD-4F38-11E1-BDCA5E09B281}"/>
              </a:ext>
            </a:extLst>
          </p:cNvPr>
          <p:cNvSpPr txBox="1"/>
          <p:nvPr/>
        </p:nvSpPr>
        <p:spPr>
          <a:xfrm>
            <a:off x="561879" y="3450252"/>
            <a:ext cx="1242648" cy="261610"/>
          </a:xfrm>
          <a:prstGeom prst="rect">
            <a:avLst/>
          </a:prstGeom>
          <a:noFill/>
        </p:spPr>
        <p:txBody>
          <a:bodyPr wrap="none" rtlCol="0">
            <a:spAutoFit/>
          </a:bodyPr>
          <a:lstStyle/>
          <a:p>
            <a:r>
              <a:rPr lang="pl-PL" sz="1100" dirty="0">
                <a:solidFill>
                  <a:schemeClr val="bg1"/>
                </a:solidFill>
                <a:latin typeface="Calibri" panose="020F0502020204030204" pitchFamily="34" charset="0"/>
                <a:ea typeface="Calibri" panose="020F0502020204030204" pitchFamily="34" charset="0"/>
                <a:cs typeface="Calibri" panose="020F0502020204030204" pitchFamily="34" charset="0"/>
              </a:rPr>
              <a:t>www.pixabay.com</a:t>
            </a:r>
          </a:p>
        </p:txBody>
      </p:sp>
      <p:sp>
        <p:nvSpPr>
          <p:cNvPr id="5" name="pole tekstowe 4">
            <a:extLst>
              <a:ext uri="{FF2B5EF4-FFF2-40B4-BE49-F238E27FC236}">
                <a16:creationId xmlns:a16="http://schemas.microsoft.com/office/drawing/2014/main" id="{A02C4EC8-A930-D5D8-76D5-ED513D1F8825}"/>
              </a:ext>
            </a:extLst>
          </p:cNvPr>
          <p:cNvSpPr txBox="1"/>
          <p:nvPr/>
        </p:nvSpPr>
        <p:spPr>
          <a:xfrm>
            <a:off x="36735" y="5827308"/>
            <a:ext cx="1146468" cy="246221"/>
          </a:xfrm>
          <a:prstGeom prst="rect">
            <a:avLst/>
          </a:prstGeom>
          <a:noFill/>
        </p:spPr>
        <p:txBody>
          <a:bodyPr wrap="none" rtlCol="0">
            <a:spAutoFit/>
          </a:bodyPr>
          <a:lstStyle/>
          <a:p>
            <a:r>
              <a:rPr lang="pl-PL" sz="1000" dirty="0">
                <a:solidFill>
                  <a:schemeClr val="bg1"/>
                </a:solidFill>
                <a:latin typeface="Calibri" panose="020F0502020204030204" pitchFamily="34" charset="0"/>
                <a:ea typeface="Calibri" panose="020F0502020204030204" pitchFamily="34" charset="0"/>
                <a:cs typeface="Calibri" panose="020F0502020204030204" pitchFamily="34" charset="0"/>
              </a:rPr>
              <a:t>www.pixabay.com</a:t>
            </a:r>
          </a:p>
        </p:txBody>
      </p:sp>
    </p:spTree>
    <p:extLst>
      <p:ext uri="{BB962C8B-B14F-4D97-AF65-F5344CB8AC3E}">
        <p14:creationId xmlns:p14="http://schemas.microsoft.com/office/powerpoint/2010/main" val="1544795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F669BD-B023-B7CA-D21F-C79DC74E48CE}"/>
              </a:ext>
            </a:extLst>
          </p:cNvPr>
          <p:cNvSpPr>
            <a:spLocks noGrp="1"/>
          </p:cNvSpPr>
          <p:nvPr>
            <p:ph type="title"/>
          </p:nvPr>
        </p:nvSpPr>
        <p:spPr>
          <a:xfrm>
            <a:off x="631723" y="522005"/>
            <a:ext cx="10515600" cy="1325563"/>
          </a:xfrm>
        </p:spPr>
        <p:txBody>
          <a:bodyPr>
            <a:normAutofit/>
          </a:bodyPr>
          <a:lstStyle/>
          <a:p>
            <a:pPr>
              <a:buSzPct val="100000"/>
            </a:pPr>
            <a:r>
              <a:rPr lang="pl-PL" sz="32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Ανανεώσιμες πηγές ενέργειας</a:t>
            </a:r>
            <a:endParaRPr lang="pl-PL" sz="32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pole tekstowe 2">
            <a:extLst>
              <a:ext uri="{FF2B5EF4-FFF2-40B4-BE49-F238E27FC236}">
                <a16:creationId xmlns:a16="http://schemas.microsoft.com/office/drawing/2014/main" id="{2D8DF3C9-6038-925C-153B-54B83BB2FCAA}"/>
              </a:ext>
            </a:extLst>
          </p:cNvPr>
          <p:cNvSpPr txBox="1"/>
          <p:nvPr/>
        </p:nvSpPr>
        <p:spPr>
          <a:xfrm>
            <a:off x="123172" y="1847568"/>
            <a:ext cx="5972828" cy="3821559"/>
          </a:xfrm>
          <a:prstGeom prst="rect">
            <a:avLst/>
          </a:prstGeom>
          <a:noFill/>
        </p:spPr>
        <p:txBody>
          <a:bodyPr wrap="square" rtlCol="0">
            <a:spAutoFit/>
          </a:bodyPr>
          <a:lstStyle/>
          <a:p>
            <a:pPr algn="just"/>
            <a:r>
              <a:rPr lang="en-US" sz="1900" b="0" i="0" u="none" strike="noStrike" dirty="0">
                <a:solidFill>
                  <a:srgbClr val="000000"/>
                </a:solidFill>
                <a:effectLst/>
                <a:latin typeface="Calibri" panose="020F0502020204030204" pitchFamily="34" charset="0"/>
              </a:rPr>
              <a:t>Οι πηγές ενέργειας </a:t>
            </a:r>
            <a:r>
              <a:rPr lang="pl-PL" sz="1900" b="0" i="0" u="none" strike="noStrike" dirty="0" err="1">
                <a:solidFill>
                  <a:srgbClr val="000000"/>
                </a:solidFill>
                <a:effectLst/>
                <a:latin typeface="Calibri" panose="020F0502020204030204" pitchFamily="34" charset="0"/>
              </a:rPr>
              <a:t>είναι εκείνες </a:t>
            </a:r>
            <a:r>
              <a:rPr lang="en-US" sz="1900" b="0" i="0" u="none" strike="noStrike" dirty="0">
                <a:solidFill>
                  <a:srgbClr val="000000"/>
                </a:solidFill>
                <a:effectLst/>
                <a:latin typeface="Calibri" panose="020F0502020204030204" pitchFamily="34" charset="0"/>
              </a:rPr>
              <a:t>των οποίων η χρήση δεν συνδέεται με μακροπρόθεσμο έλλειμμα, επειδή οι πόροι τους ανανεώνονται σε σχετικά σύντομο χρονικό διάστημα (ανανεώσιμες πρώτες ύλες). Τέτοιες πηγές είναι: ο ήλιος, ο άνεμος, η βιομάζα, το βιοαέριο και τα βιοκαύσιμα. Στις ανανεώσιμες πηγές ενέργειας περιλαμβάνεται επίσης η θερμότητα που λαμβάνεται από το έδαφος (γεωθερμική ενέργεια), τον αέρα (αεροθερμική ενέργεια) και το νερό (υδροθερμική ενέργεια). Η ανανεώσιμη ενέργεια διαδραματίζει ζωτικό ρόλο για τη διάσωση του περιβάλλοντος</a:t>
            </a:r>
            <a:r>
              <a:rPr lang="pl-PL" sz="1900" dirty="0">
                <a:latin typeface="Calibri" panose="020F0502020204030204" pitchFamily="34" charset="0"/>
              </a:rPr>
              <a:t>.</a:t>
            </a:r>
            <a:endParaRPr lang="pl-PL" sz="1900" b="0" i="0" u="none" strike="noStrike" dirty="0">
              <a:solidFill>
                <a:srgbClr val="000000"/>
              </a:solidFill>
              <a:effectLst/>
              <a:latin typeface="Calibri" panose="020F0502020204030204" pitchFamily="34" charset="0"/>
            </a:endParaRPr>
          </a:p>
          <a:p>
            <a:pPr algn="just"/>
            <a:endParaRPr lang="pl-PL" sz="1800" dirty="0">
              <a:latin typeface="Calibri" panose="020F0502020204030204" pitchFamily="34" charset="0"/>
            </a:endParaRPr>
          </a:p>
          <a:p>
            <a:pPr marL="92075" algn="just" rtl="0">
              <a:spcBef>
                <a:spcPts val="1000"/>
              </a:spcBef>
              <a:spcAft>
                <a:spcPts val="0"/>
              </a:spcAft>
            </a:pPr>
            <a:r>
              <a:rPr lang="en-US" sz="1200" b="0" i="0" u="none" strike="noStrike" dirty="0">
                <a:solidFill>
                  <a:schemeClr val="bg1">
                    <a:lumMod val="50000"/>
                  </a:schemeClr>
                </a:solidFill>
                <a:effectLst/>
                <a:latin typeface="Calibri" panose="020F0502020204030204" pitchFamily="34" charset="0"/>
              </a:rPr>
              <a:t>Hamed, T. A., και A. J. J. O. S. D. O. E. </a:t>
            </a:r>
            <a:r>
              <a:rPr lang="en-US" sz="1200" b="0" i="0" u="none" strike="noStrike" dirty="0" err="1">
                <a:solidFill>
                  <a:schemeClr val="bg1">
                    <a:lumMod val="50000"/>
                  </a:schemeClr>
                </a:solidFill>
                <a:effectLst/>
                <a:latin typeface="Calibri" panose="020F0502020204030204" pitchFamily="34" charset="0"/>
              </a:rPr>
              <a:t>Alshare</a:t>
            </a:r>
            <a:r>
              <a:rPr lang="en-US" sz="1200" b="0" i="0" u="none" strike="noStrike" dirty="0">
                <a:solidFill>
                  <a:schemeClr val="bg1">
                    <a:lumMod val="50000"/>
                  </a:schemeClr>
                </a:solidFill>
                <a:effectLst/>
                <a:latin typeface="Calibri" panose="020F0502020204030204" pitchFamily="34" charset="0"/>
              </a:rPr>
              <a:t>. 2022. Water, and E. Systems, environmental impact of solar and wind energy-a review. </a:t>
            </a:r>
            <a:r>
              <a:rPr lang="en-US" sz="1200" b="0" i="1" u="none" strike="noStrike" dirty="0">
                <a:solidFill>
                  <a:schemeClr val="bg1">
                    <a:lumMod val="50000"/>
                  </a:schemeClr>
                </a:solidFill>
                <a:effectLst/>
                <a:latin typeface="Calibri" panose="020F0502020204030204" pitchFamily="34" charset="0"/>
              </a:rPr>
              <a:t>Journal of Sustainable Development of Energy, Water and Environment Systems </a:t>
            </a:r>
            <a:r>
              <a:rPr lang="en-US" sz="1200" b="0" i="0" u="none" strike="noStrike" dirty="0">
                <a:solidFill>
                  <a:schemeClr val="bg1">
                    <a:lumMod val="50000"/>
                  </a:schemeClr>
                </a:solidFill>
                <a:effectLst/>
                <a:latin typeface="Calibri" panose="020F0502020204030204" pitchFamily="34" charset="0"/>
              </a:rPr>
              <a:t>10 (2):1-23. doi:10.13044/j.sdewes.d9.0387.</a:t>
            </a:r>
            <a:endParaRPr lang="en-US" sz="1050" b="0" dirty="0">
              <a:solidFill>
                <a:schemeClr val="bg1">
                  <a:lumMod val="50000"/>
                </a:schemeClr>
              </a:solidFill>
              <a:effectLst/>
            </a:endParaRPr>
          </a:p>
          <a:p>
            <a:pPr algn="just"/>
            <a:br>
              <a:rPr lang="en-US" dirty="0"/>
            </a:br>
            <a:endParaRPr lang="pl-PL" dirty="0"/>
          </a:p>
        </p:txBody>
      </p:sp>
      <p:pic>
        <p:nvPicPr>
          <p:cNvPr id="2050" name="Picture 2" descr="Types of Renewable Energy: Sources, Advantages &amp; Disadvantages">
            <a:extLst>
              <a:ext uri="{FF2B5EF4-FFF2-40B4-BE49-F238E27FC236}">
                <a16:creationId xmlns:a16="http://schemas.microsoft.com/office/drawing/2014/main" id="{3BB6E9ED-91E4-0E88-07AF-5FEB0EC77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171" y="1021872"/>
            <a:ext cx="5972829" cy="4651341"/>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CD9FA8FE-C618-866E-6BA2-09146C73D64D}"/>
              </a:ext>
            </a:extLst>
          </p:cNvPr>
          <p:cNvSpPr txBox="1"/>
          <p:nvPr/>
        </p:nvSpPr>
        <p:spPr>
          <a:xfrm>
            <a:off x="6934200" y="5673213"/>
            <a:ext cx="6100916"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https://www.sciencefacts.net/types-of-renewable-energy.html</a:t>
            </a:r>
          </a:p>
        </p:txBody>
      </p:sp>
    </p:spTree>
    <p:extLst>
      <p:ext uri="{BB962C8B-B14F-4D97-AF65-F5344CB8AC3E}">
        <p14:creationId xmlns:p14="http://schemas.microsoft.com/office/powerpoint/2010/main" val="1799458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DEC7CDB7-FF82-B1E1-AAE2-270E6A4BAB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7781" y="1365306"/>
            <a:ext cx="5614219" cy="3299992"/>
          </a:xfrm>
          <a:prstGeom prst="rect">
            <a:avLst/>
          </a:prstGeom>
        </p:spPr>
      </p:pic>
      <p:sp>
        <p:nvSpPr>
          <p:cNvPr id="2" name="Tytuł 1">
            <a:extLst>
              <a:ext uri="{FF2B5EF4-FFF2-40B4-BE49-F238E27FC236}">
                <a16:creationId xmlns:a16="http://schemas.microsoft.com/office/drawing/2014/main" id="{AF864CCF-A4F9-5D97-0B69-EC6A24726362}"/>
              </a:ext>
            </a:extLst>
          </p:cNvPr>
          <p:cNvSpPr>
            <a:spLocks noGrp="1"/>
          </p:cNvSpPr>
          <p:nvPr>
            <p:ph type="title"/>
          </p:nvPr>
        </p:nvSpPr>
        <p:spPr>
          <a:xfrm>
            <a:off x="4147947" y="402208"/>
            <a:ext cx="10515600" cy="1325563"/>
          </a:xfrm>
        </p:spPr>
        <p:txBody>
          <a:bodyPr>
            <a:normAutofit/>
          </a:bodyPr>
          <a:lstStyle/>
          <a:p>
            <a:r>
              <a:rPr lang="en-US" sz="3600" b="1" dirty="0"/>
              <a:t>Εφαρμογές</a:t>
            </a:r>
            <a:endParaRPr lang="pl-PL" sz="3600" dirty="0"/>
          </a:p>
        </p:txBody>
      </p:sp>
      <p:sp>
        <p:nvSpPr>
          <p:cNvPr id="4" name="pole tekstowe 3">
            <a:extLst>
              <a:ext uri="{FF2B5EF4-FFF2-40B4-BE49-F238E27FC236}">
                <a16:creationId xmlns:a16="http://schemas.microsoft.com/office/drawing/2014/main" id="{CA7DE476-586F-A754-8277-277E199FE5B9}"/>
              </a:ext>
            </a:extLst>
          </p:cNvPr>
          <p:cNvSpPr txBox="1"/>
          <p:nvPr/>
        </p:nvSpPr>
        <p:spPr>
          <a:xfrm>
            <a:off x="344128" y="1275500"/>
            <a:ext cx="6419529" cy="5262979"/>
          </a:xfrm>
          <a:prstGeom prst="rect">
            <a:avLst/>
          </a:prstGeom>
          <a:noFill/>
        </p:spPr>
        <p:txBody>
          <a:bodyPr wrap="square">
            <a:spAutoFit/>
          </a:bodyPr>
          <a:lstStyle/>
          <a:p>
            <a:r>
              <a:rPr lang="pl-PL" sz="2000" b="1" dirty="0" err="1">
                <a:latin typeface="Calibri" panose="020F0502020204030204" pitchFamily="34" charset="0"/>
                <a:cs typeface="Calibri" panose="020F0502020204030204" pitchFamily="34" charset="0"/>
              </a:rPr>
              <a:t>Υδροηλεκτρική </a:t>
            </a:r>
            <a:r>
              <a:rPr lang="pl-PL" sz="2000" b="1" dirty="0">
                <a:latin typeface="Calibri" panose="020F0502020204030204" pitchFamily="34" charset="0"/>
                <a:cs typeface="Calibri" panose="020F0502020204030204" pitchFamily="34" charset="0"/>
              </a:rPr>
              <a:t>ενέργεια</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Παραγωγή ηλεκτρικής ενέργειας μέσω </a:t>
            </a:r>
            <a:br>
              <a:rPr lang="pl-PL"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υδροηλεκτρικού σταθμού ηλεκτροπαραγωγής</a:t>
            </a:r>
            <a:endParaRPr lang="pl-PL" sz="2000" dirty="0">
              <a:latin typeface="Calibri" panose="020F0502020204030204" pitchFamily="34" charset="0"/>
              <a:cs typeface="Calibri" panose="020F0502020204030204" pitchFamily="34" charset="0"/>
            </a:endParaRPr>
          </a:p>
          <a:p>
            <a:endParaRPr lang="pl-PL" sz="2000" b="1" dirty="0">
              <a:latin typeface="Calibri" panose="020F0502020204030204" pitchFamily="34" charset="0"/>
              <a:cs typeface="Calibri" panose="020F0502020204030204" pitchFamily="34" charset="0"/>
            </a:endParaRPr>
          </a:p>
          <a:p>
            <a:r>
              <a:rPr lang="pl-PL" sz="2000" b="1" dirty="0">
                <a:latin typeface="Calibri" panose="020F0502020204030204" pitchFamily="34" charset="0"/>
                <a:cs typeface="Calibri" panose="020F0502020204030204" pitchFamily="34" charset="0"/>
              </a:rPr>
              <a:t>Αιολική </a:t>
            </a:r>
            <a:r>
              <a:rPr lang="pl-PL" sz="2000" b="1" dirty="0" err="1">
                <a:latin typeface="Calibri" panose="020F0502020204030204" pitchFamily="34" charset="0"/>
                <a:cs typeface="Calibri" panose="020F0502020204030204" pitchFamily="34" charset="0"/>
              </a:rPr>
              <a:t>ενέργεια</a:t>
            </a:r>
            <a:endParaRPr lang="pl-PL" sz="2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Παραγωγή ηλεκτρικής ενέργειας</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Άντληση υπόγειου νερού με χρήση ανεμόμυλων</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Άλεση σιτηρών με χρήση μύλων</a:t>
            </a:r>
            <a:endParaRPr lang="pl-PL" sz="2000"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a:p>
            <a:r>
              <a:rPr lang="pl-PL" sz="2000" b="1" dirty="0">
                <a:latin typeface="Calibri" panose="020F0502020204030204" pitchFamily="34" charset="0"/>
                <a:cs typeface="Calibri" panose="020F0502020204030204" pitchFamily="34" charset="0"/>
              </a:rPr>
              <a:t>Ηλιακή </a:t>
            </a:r>
            <a:r>
              <a:rPr lang="pl-PL" sz="2000" b="1" dirty="0" err="1">
                <a:latin typeface="Calibri" panose="020F0502020204030204" pitchFamily="34" charset="0"/>
                <a:cs typeface="Calibri" panose="020F0502020204030204" pitchFamily="34" charset="0"/>
              </a:rPr>
              <a:t>ενέργεια</a:t>
            </a:r>
            <a:endParaRPr lang="pl-PL" sz="2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Παραγωγή ηλεκτρικής ενέργειας με μετατροπή της ηλιακής ενέργειας με χρήση φωτοβολταϊκών στοιχείων</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Μαγείρεμα με ηλιακές κουζίνες και θερμάστρες</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Λειτουργία ηλιακών αντλιών</a:t>
            </a:r>
          </a:p>
          <a:p>
            <a:pPr>
              <a:buFont typeface="Arial" panose="020B0604020202020204" pitchFamily="34" charset="0"/>
              <a:buChar char="•"/>
            </a:pPr>
            <a:endParaRPr lang="en-US" sz="2000" dirty="0"/>
          </a:p>
          <a:p>
            <a:endParaRPr lang="pl-PL"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FC74D1D9-FDE9-D78D-6EB7-A67F0203C5EF}"/>
              </a:ext>
            </a:extLst>
          </p:cNvPr>
          <p:cNvSpPr txBox="1"/>
          <p:nvPr/>
        </p:nvSpPr>
        <p:spPr>
          <a:xfrm>
            <a:off x="6951406" y="4725562"/>
            <a:ext cx="5377873"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cs typeface="Calibri" panose="020F0502020204030204" pitchFamily="34" charset="0"/>
              </a:rPr>
              <a:t>https://op.europa.eu/webpub/eca/special-reports/renevable-energy-5-2018/en/</a:t>
            </a:r>
          </a:p>
        </p:txBody>
      </p:sp>
      <p:sp>
        <p:nvSpPr>
          <p:cNvPr id="11" name="pole tekstowe 10">
            <a:extLst>
              <a:ext uri="{FF2B5EF4-FFF2-40B4-BE49-F238E27FC236}">
                <a16:creationId xmlns:a16="http://schemas.microsoft.com/office/drawing/2014/main" id="{8E60F90D-F97F-7A00-B5DA-063C46E75E46}"/>
              </a:ext>
            </a:extLst>
          </p:cNvPr>
          <p:cNvSpPr txBox="1"/>
          <p:nvPr/>
        </p:nvSpPr>
        <p:spPr>
          <a:xfrm>
            <a:off x="4147947" y="5770520"/>
            <a:ext cx="6100618"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cs typeface="Calibri" panose="020F0502020204030204" pitchFamily="34" charset="0"/>
              </a:rPr>
              <a:t>https://www.sciencefacts.net/types-of-renewable-energy.html</a:t>
            </a:r>
            <a:endParaRPr lang="pl-PL" sz="1200" dirty="0">
              <a:solidFill>
                <a:schemeClr val="bg1">
                  <a:lumMod val="50000"/>
                </a:schemeClr>
              </a:solidFill>
            </a:endParaRPr>
          </a:p>
        </p:txBody>
      </p:sp>
    </p:spTree>
    <p:extLst>
      <p:ext uri="{BB962C8B-B14F-4D97-AF65-F5344CB8AC3E}">
        <p14:creationId xmlns:p14="http://schemas.microsoft.com/office/powerpoint/2010/main" val="239929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838200" y="628990"/>
            <a:ext cx="10515600" cy="10082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pl-PL" dirty="0"/>
            </a:br>
            <a:r>
              <a:rPr lang="pl-PL" b="1" dirty="0" err="1"/>
              <a:t>Ουσιαστικό περιεχόμενο</a:t>
            </a:r>
            <a:r>
              <a:rPr lang="pl-PL" b="1" dirty="0"/>
              <a:t>:</a:t>
            </a:r>
            <a:br>
              <a:rPr lang="pl-PL" b="1" dirty="0"/>
            </a:br>
            <a:endParaRPr dirty="0"/>
          </a:p>
        </p:txBody>
      </p:sp>
      <p:sp>
        <p:nvSpPr>
          <p:cNvPr id="75" name="Google Shape;75;p3"/>
          <p:cNvSpPr txBox="1">
            <a:spLocks noGrp="1"/>
          </p:cNvSpPr>
          <p:nvPr>
            <p:ph type="body" idx="1"/>
          </p:nvPr>
        </p:nvSpPr>
        <p:spPr>
          <a:xfrm>
            <a:off x="975852" y="1818953"/>
            <a:ext cx="10515600" cy="1875518"/>
          </a:xfrm>
          <a:prstGeom prst="rect">
            <a:avLst/>
          </a:prstGeom>
          <a:noFill/>
          <a:ln>
            <a:noFill/>
          </a:ln>
        </p:spPr>
        <p:txBody>
          <a:bodyPr spcFirstLastPara="1" wrap="square" lIns="91425" tIns="45700" rIns="91425" bIns="45700" anchor="t" anchorCtr="0">
            <a:noAutofit/>
          </a:bodyPr>
          <a:lstStyle/>
          <a:p>
            <a:pPr marL="357188" indent="-357188">
              <a:buFont typeface="+mj-lt"/>
              <a:buAutoNum type="arabicPeriod"/>
            </a:pPr>
            <a:r>
              <a:rPr lang="en-US" sz="2400" dirty="0" err="1"/>
              <a:t>Λόγοι </a:t>
            </a:r>
            <a:r>
              <a:rPr lang="en-US" sz="2400" dirty="0"/>
              <a:t>για να κινηθούμε προς την κατεύθυνση της </a:t>
            </a:r>
            <a:r>
              <a:rPr lang="pl-PL" sz="2400" dirty="0" err="1"/>
              <a:t>βιώσιμης </a:t>
            </a:r>
            <a:r>
              <a:rPr lang="pl-PL" sz="2400" dirty="0"/>
              <a:t>ανάπτυξης. </a:t>
            </a:r>
          </a:p>
          <a:p>
            <a:pPr marL="357188" indent="-357188">
              <a:buFont typeface="+mj-lt"/>
              <a:buAutoNum type="arabicPeriod"/>
            </a:pPr>
            <a:r>
              <a:rPr lang="pl-PL" sz="2400" dirty="0" err="1"/>
              <a:t>Καθαρή ενέργεια </a:t>
            </a:r>
            <a:r>
              <a:rPr lang="pl-PL" sz="2400" dirty="0"/>
              <a:t>και </a:t>
            </a:r>
            <a:r>
              <a:rPr lang="pl-PL" sz="2400" dirty="0" err="1"/>
              <a:t>βιώσιμες </a:t>
            </a:r>
            <a:r>
              <a:rPr lang="pl-PL" sz="2400" dirty="0"/>
              <a:t>μεταφορές - </a:t>
            </a:r>
            <a:r>
              <a:rPr lang="pl-PL" sz="2400" dirty="0" err="1"/>
              <a:t>πυλώνες </a:t>
            </a:r>
            <a:r>
              <a:rPr lang="en-US" sz="2400" dirty="0"/>
              <a:t>της στρατηγικής </a:t>
            </a:r>
            <a:r>
              <a:rPr lang="pl-PL" sz="2400" dirty="0"/>
              <a:t>της ΕΕ για </a:t>
            </a:r>
            <a:r>
              <a:rPr lang="en-US" sz="2400" dirty="0" err="1"/>
              <a:t>την Πράσινη Συμφωνία</a:t>
            </a:r>
            <a:r>
              <a:rPr lang="pl-PL" sz="2400" dirty="0"/>
              <a:t>.</a:t>
            </a:r>
          </a:p>
          <a:p>
            <a:pPr marL="357188" indent="-357188">
              <a:buFont typeface="+mj-lt"/>
              <a:buAutoNum type="arabicPeriod"/>
            </a:pPr>
            <a:r>
              <a:rPr lang="pl-PL" sz="2400" dirty="0" err="1"/>
              <a:t>Θεωρητικά </a:t>
            </a:r>
            <a:r>
              <a:rPr lang="en-US" sz="2400" dirty="0"/>
              <a:t>ζητήματα </a:t>
            </a:r>
            <a:r>
              <a:rPr lang="pl-PL" sz="2400" dirty="0" err="1"/>
              <a:t>ανανεώσιμων πηγών ενέργειας </a:t>
            </a:r>
            <a:r>
              <a:rPr lang="pl-PL" sz="2400" dirty="0"/>
              <a:t>και </a:t>
            </a:r>
            <a:r>
              <a:rPr lang="en-US" sz="2400" dirty="0"/>
              <a:t>βιώσιμων </a:t>
            </a:r>
            <a:r>
              <a:rPr lang="pl-PL" sz="2400" dirty="0" err="1"/>
              <a:t>μεταφορών</a:t>
            </a:r>
            <a:r>
              <a:rPr lang="pl-PL" sz="2400" dirty="0"/>
              <a:t>.</a:t>
            </a:r>
          </a:p>
          <a:p>
            <a:pPr marL="357188" indent="-357188">
              <a:buFont typeface="+mj-lt"/>
              <a:buAutoNum type="arabicPeriod"/>
            </a:pPr>
            <a:r>
              <a:rPr lang="pl-PL" sz="2400" dirty="0"/>
              <a:t>Καλές πρακτικές </a:t>
            </a:r>
            <a:r>
              <a:rPr lang="en-US" sz="2400" dirty="0"/>
              <a:t>μείωσης των εκπομπών αερίων του θερμοκηπίου</a:t>
            </a:r>
            <a:r>
              <a:rPr lang="pl-PL" sz="2400" dirty="0"/>
              <a:t>.</a:t>
            </a:r>
          </a:p>
          <a:p>
            <a:pPr marL="357188" indent="-357188">
              <a:buFont typeface="+mj-lt"/>
              <a:buAutoNum type="arabicPeriod"/>
            </a:pPr>
            <a:r>
              <a:rPr lang="en-US" sz="2400" dirty="0" err="1"/>
              <a:t>Παρουσίαση </a:t>
            </a:r>
            <a:r>
              <a:rPr lang="en-US" sz="2400" dirty="0"/>
              <a:t>της τεχνικής των 6 καπέλων για τη δημιουργική επίλυση προβλημάτων</a:t>
            </a:r>
            <a:r>
              <a:rPr lang="pl-PL" sz="2400" dirty="0"/>
              <a:t>.</a:t>
            </a:r>
          </a:p>
          <a:p>
            <a:pPr marL="357188" indent="-357188">
              <a:buFont typeface="+mj-lt"/>
              <a:buAutoNum type="arabicPeriod"/>
            </a:pPr>
            <a:r>
              <a:rPr lang="en-US" sz="2400" dirty="0" err="1"/>
              <a:t>Παρουσίαση </a:t>
            </a:r>
            <a:r>
              <a:rPr lang="en-US" sz="2400" dirty="0"/>
              <a:t>της </a:t>
            </a:r>
            <a:r>
              <a:rPr lang="pl-PL" sz="2400" dirty="0" err="1"/>
              <a:t>ανάλυσης σεναρίου </a:t>
            </a:r>
            <a:r>
              <a:rPr lang="en-US" sz="2400" dirty="0"/>
              <a:t>για τη δημιουργική επίλυση προβλημάτων</a:t>
            </a:r>
            <a:r>
              <a:rPr lang="pl-PL" sz="2400" dirty="0"/>
              <a:t>.</a:t>
            </a:r>
          </a:p>
          <a:p>
            <a:pPr marL="357188" indent="-357188">
              <a:buFont typeface="+mj-lt"/>
              <a:buAutoNum type="arabicPeriod"/>
            </a:pPr>
            <a:endParaRPr lang="pl-PL" sz="2400" dirty="0"/>
          </a:p>
          <a:p>
            <a:pPr marL="514350" lvl="0" indent="-514350" algn="l" rtl="0">
              <a:lnSpc>
                <a:spcPct val="90000"/>
              </a:lnSpc>
              <a:spcBef>
                <a:spcPts val="0"/>
              </a:spcBef>
              <a:spcAft>
                <a:spcPts val="0"/>
              </a:spcAft>
              <a:buClr>
                <a:schemeClr val="dk1"/>
              </a:buClr>
              <a:buSzPts val="2800"/>
              <a:buFont typeface="Calibri"/>
              <a:buAutoNum type="arabicPeriod"/>
            </a:pPr>
            <a:endParaRPr lang="en-US" dirty="0"/>
          </a:p>
          <a:p>
            <a:pPr marL="514350" lvl="0" indent="-336550" algn="l" rtl="0">
              <a:lnSpc>
                <a:spcPct val="90000"/>
              </a:lnSpc>
              <a:spcBef>
                <a:spcPts val="1000"/>
              </a:spcBef>
              <a:spcAft>
                <a:spcPts val="0"/>
              </a:spcAft>
              <a:buClr>
                <a:schemeClr val="dk1"/>
              </a:buClr>
              <a:buSzPts val="2800"/>
              <a:buFont typeface="Calibri"/>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864CCF-A4F9-5D97-0B69-EC6A24726362}"/>
              </a:ext>
            </a:extLst>
          </p:cNvPr>
          <p:cNvSpPr>
            <a:spLocks noGrp="1"/>
          </p:cNvSpPr>
          <p:nvPr>
            <p:ph type="title"/>
          </p:nvPr>
        </p:nvSpPr>
        <p:spPr>
          <a:xfrm>
            <a:off x="4161503" y="374063"/>
            <a:ext cx="10515600" cy="1325563"/>
          </a:xfrm>
        </p:spPr>
        <p:txBody>
          <a:bodyPr>
            <a:normAutofit/>
          </a:bodyPr>
          <a:lstStyle/>
          <a:p>
            <a:r>
              <a:rPr lang="en-US" sz="3600" b="1" dirty="0"/>
              <a:t>Εφαρμογές</a:t>
            </a:r>
            <a:endParaRPr lang="pl-PL" sz="3600" dirty="0"/>
          </a:p>
        </p:txBody>
      </p:sp>
      <p:pic>
        <p:nvPicPr>
          <p:cNvPr id="8" name="Obraz 7" descr="Obraz zawierający tekst, zrzut ekranu, Grafika, projekt graficzny&#10;&#10;Opis wygenerowany automatycznie">
            <a:extLst>
              <a:ext uri="{FF2B5EF4-FFF2-40B4-BE49-F238E27FC236}">
                <a16:creationId xmlns:a16="http://schemas.microsoft.com/office/drawing/2014/main" id="{C7BC072D-907F-4CE2-9298-C31AE59E87C3}"/>
              </a:ext>
            </a:extLst>
          </p:cNvPr>
          <p:cNvPicPr>
            <a:picLocks noChangeAspect="1"/>
          </p:cNvPicPr>
          <p:nvPr/>
        </p:nvPicPr>
        <p:blipFill>
          <a:blip r:embed="rId2"/>
          <a:stretch>
            <a:fillRect/>
          </a:stretch>
        </p:blipFill>
        <p:spPr>
          <a:xfrm>
            <a:off x="7760473" y="1925825"/>
            <a:ext cx="4431527" cy="2492734"/>
          </a:xfrm>
          <a:prstGeom prst="rect">
            <a:avLst/>
          </a:prstGeom>
        </p:spPr>
      </p:pic>
      <p:sp>
        <p:nvSpPr>
          <p:cNvPr id="4" name="pole tekstowe 3">
            <a:extLst>
              <a:ext uri="{FF2B5EF4-FFF2-40B4-BE49-F238E27FC236}">
                <a16:creationId xmlns:a16="http://schemas.microsoft.com/office/drawing/2014/main" id="{CA7DE476-586F-A754-8277-277E199FE5B9}"/>
              </a:ext>
            </a:extLst>
          </p:cNvPr>
          <p:cNvSpPr txBox="1"/>
          <p:nvPr/>
        </p:nvSpPr>
        <p:spPr>
          <a:xfrm>
            <a:off x="242453" y="1462796"/>
            <a:ext cx="7646061" cy="4093428"/>
          </a:xfrm>
          <a:prstGeom prst="rect">
            <a:avLst/>
          </a:prstGeom>
          <a:noFill/>
        </p:spPr>
        <p:txBody>
          <a:bodyPr wrap="square">
            <a:spAutoFit/>
          </a:bodyPr>
          <a:lstStyle/>
          <a:p>
            <a:r>
              <a:rPr lang="pl-PL" sz="2000" b="1" dirty="0" err="1">
                <a:latin typeface="Calibri" panose="020F0502020204030204" pitchFamily="34" charset="0"/>
                <a:cs typeface="Calibri" panose="020F0502020204030204" pitchFamily="34" charset="0"/>
              </a:rPr>
              <a:t>Βιομάζα</a:t>
            </a:r>
            <a:endParaRPr lang="pl-PL" sz="2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 Παραγωγή βιοντίζελ και αλκοόλης για χρήση ως </a:t>
            </a:r>
            <a:br>
              <a:rPr lang="pl-PL"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αντικατάσταση των παραδοσιακών καυσίμων αυτοκινήτων</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Παραγωγή αερίου μεθανίου που μπορεί να χρησιμοποιηθεί για την παραγωγή </a:t>
            </a:r>
            <a:br>
              <a:rPr lang="pl-PL"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θερμότητα, ηλεκτρισμό και οργανικά χημικά</a:t>
            </a:r>
            <a:endParaRPr lang="pl-PL"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pl-PL" sz="2000" dirty="0">
              <a:latin typeface="Calibri" panose="020F0502020204030204" pitchFamily="34" charset="0"/>
              <a:cs typeface="Calibri" panose="020F0502020204030204" pitchFamily="34" charset="0"/>
            </a:endParaRPr>
          </a:p>
          <a:p>
            <a:r>
              <a:rPr lang="pl-PL" sz="2000" b="1" dirty="0" err="1">
                <a:latin typeface="Calibri" panose="020F0502020204030204" pitchFamily="34" charset="0"/>
                <a:cs typeface="Calibri" panose="020F0502020204030204" pitchFamily="34" charset="0"/>
              </a:rPr>
              <a:t>Γεωθερμική </a:t>
            </a:r>
            <a:r>
              <a:rPr lang="pl-PL" sz="2000" b="1" dirty="0">
                <a:latin typeface="Calibri" panose="020F0502020204030204" pitchFamily="34" charset="0"/>
                <a:cs typeface="Calibri" panose="020F0502020204030204" pitchFamily="34" charset="0"/>
              </a:rPr>
              <a:t>ενέργεια και </a:t>
            </a:r>
            <a:r>
              <a:rPr lang="pl-PL" sz="2000" b="1" dirty="0" err="1">
                <a:latin typeface="Calibri" panose="020F0502020204030204" pitchFamily="34" charset="0"/>
                <a:cs typeface="Calibri" panose="020F0502020204030204" pitchFamily="34" charset="0"/>
              </a:rPr>
              <a:t>ενέργεια </a:t>
            </a:r>
            <a:r>
              <a:rPr lang="pl-PL" sz="2000" b="1" dirty="0">
                <a:latin typeface="Calibri" panose="020F0502020204030204" pitchFamily="34" charset="0"/>
                <a:cs typeface="Calibri" panose="020F0502020204030204" pitchFamily="34" charset="0"/>
              </a:rPr>
              <a:t>των ωκεανών</a:t>
            </a:r>
          </a:p>
          <a:p>
            <a:pPr marL="342900" indent="-342900">
              <a:buFont typeface="Wingdings" panose="05000000000000000000" pitchFamily="2" charset="2"/>
              <a:buChar char="§"/>
            </a:pPr>
            <a:r>
              <a:rPr lang="pl-PL" sz="2000" dirty="0" err="1">
                <a:latin typeface="Calibri" panose="020F0502020204030204" pitchFamily="34" charset="0"/>
                <a:cs typeface="Calibri" panose="020F0502020204030204" pitchFamily="34" charset="0"/>
              </a:rPr>
              <a:t>Παραγωγή ηλεκτρικής ενέργειας</a:t>
            </a:r>
            <a:endParaRPr lang="en-US" sz="2000"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a:p>
            <a:r>
              <a:rPr lang="pl-PL" sz="2000" b="1" dirty="0" err="1">
                <a:latin typeface="Calibri" panose="020F0502020204030204" pitchFamily="34" charset="0"/>
                <a:cs typeface="Calibri" panose="020F0502020204030204" pitchFamily="34" charset="0"/>
              </a:rPr>
              <a:t>Κυψέλες καυσίμου υδρογόνου</a:t>
            </a:r>
            <a:endParaRPr lang="pl-PL" sz="2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Οι κυψέλες καυσίμου υδρογόνου μπορούν να χρησιμοποιηθούν για την κίνηση των αυτοκινήτων αντί των </a:t>
            </a:r>
            <a:r>
              <a:rPr lang="pl-PL" sz="2000" dirty="0">
                <a:latin typeface="Calibri" panose="020F0502020204030204" pitchFamily="34" charset="0"/>
                <a:cs typeface="Calibri" panose="020F0502020204030204" pitchFamily="34" charset="0"/>
              </a:rPr>
              <a:t>κινητήρων</a:t>
            </a:r>
            <a:r>
              <a:rPr lang="en-US" sz="2000" dirty="0">
                <a:latin typeface="Calibri" panose="020F0502020204030204" pitchFamily="34" charset="0"/>
                <a:cs typeface="Calibri" panose="020F0502020204030204" pitchFamily="34" charset="0"/>
              </a:rPr>
              <a:t> βενζίνης ή ντίζελ </a:t>
            </a:r>
            <a:endParaRPr lang="en-US" sz="1100" dirty="0">
              <a:solidFill>
                <a:schemeClr val="bg1">
                  <a:lumMod val="75000"/>
                </a:schemeClr>
              </a:solidFill>
              <a:latin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A3F1B55A-8FD5-D7A3-996E-EBDCE2A17A3D}"/>
              </a:ext>
            </a:extLst>
          </p:cNvPr>
          <p:cNvSpPr txBox="1"/>
          <p:nvPr/>
        </p:nvSpPr>
        <p:spPr>
          <a:xfrm>
            <a:off x="8028709" y="4420987"/>
            <a:ext cx="6100618" cy="261610"/>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cs typeface="Calibri" panose="020F0502020204030204" pitchFamily="34" charset="0"/>
              </a:rPr>
              <a:t>https://www.sciencefacts.net/types-of-renewable-energy.html</a:t>
            </a:r>
            <a:endParaRPr lang="pl-PL" sz="1100" dirty="0">
              <a:solidFill>
                <a:schemeClr val="bg1">
                  <a:lumMod val="50000"/>
                </a:schemeClr>
              </a:solidFill>
            </a:endParaRPr>
          </a:p>
        </p:txBody>
      </p:sp>
    </p:spTree>
    <p:extLst>
      <p:ext uri="{BB962C8B-B14F-4D97-AF65-F5344CB8AC3E}">
        <p14:creationId xmlns:p14="http://schemas.microsoft.com/office/powerpoint/2010/main" val="4055231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9A747275-E7C7-5CD9-BB47-99F5598D7137}"/>
              </a:ext>
            </a:extLst>
          </p:cNvPr>
          <p:cNvSpPr txBox="1"/>
          <p:nvPr/>
        </p:nvSpPr>
        <p:spPr>
          <a:xfrm>
            <a:off x="142124" y="1508652"/>
            <a:ext cx="6731001" cy="4247317"/>
          </a:xfrm>
          <a:prstGeom prst="rect">
            <a:avLst/>
          </a:prstGeom>
          <a:noFill/>
        </p:spPr>
        <p:txBody>
          <a:bodyPr wrap="square">
            <a:spAutoFit/>
          </a:bodyPr>
          <a:lstStyle/>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Οι ανανεώσιμες </a:t>
            </a:r>
            <a:r>
              <a:rPr lang="en-US" sz="1800" dirty="0" err="1">
                <a:latin typeface="Calibri" panose="020F0502020204030204" pitchFamily="34" charset="0"/>
                <a:cs typeface="Calibri" panose="020F0502020204030204" pitchFamily="34" charset="0"/>
              </a:rPr>
              <a:t>πηγές ενέργειας δεν </a:t>
            </a:r>
            <a:r>
              <a:rPr lang="en-US" sz="1800" dirty="0">
                <a:latin typeface="Calibri" panose="020F0502020204030204" pitchFamily="34" charset="0"/>
                <a:cs typeface="Calibri" panose="020F0502020204030204" pitchFamily="34" charset="0"/>
              </a:rPr>
              <a:t>θα </a:t>
            </a:r>
            <a:r>
              <a:rPr lang="en-US" sz="1800" dirty="0" err="1">
                <a:latin typeface="Calibri" panose="020F0502020204030204" pitchFamily="34" charset="0"/>
                <a:cs typeface="Calibri" panose="020F0502020204030204" pitchFamily="34" charset="0"/>
              </a:rPr>
              <a:t>εξαντληθούν</a:t>
            </a:r>
            <a:endParaRPr lang="en-US" sz="18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Η ανανεώσιμη </a:t>
            </a:r>
            <a:r>
              <a:rPr lang="en-US" sz="1800" dirty="0" err="1">
                <a:latin typeface="Calibri" panose="020F0502020204030204" pitchFamily="34" charset="0"/>
                <a:cs typeface="Calibri" panose="020F0502020204030204" pitchFamily="34" charset="0"/>
              </a:rPr>
              <a:t>ενέργεια </a:t>
            </a:r>
            <a:r>
              <a:rPr lang="en-US" sz="1800" dirty="0">
                <a:latin typeface="Calibri" panose="020F0502020204030204" pitchFamily="34" charset="0"/>
                <a:cs typeface="Calibri" panose="020F0502020204030204" pitchFamily="34" charset="0"/>
              </a:rPr>
              <a:t>είναι </a:t>
            </a:r>
            <a:r>
              <a:rPr lang="en-US" sz="1800" dirty="0" err="1">
                <a:latin typeface="Calibri" panose="020F0502020204030204" pitchFamily="34" charset="0"/>
                <a:cs typeface="Calibri" panose="020F0502020204030204" pitchFamily="34" charset="0"/>
              </a:rPr>
              <a:t>αξιόπιστη</a:t>
            </a:r>
            <a:endParaRPr lang="en-US" sz="18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Η ανανεώσιμη </a:t>
            </a:r>
            <a:r>
              <a:rPr lang="en-US" sz="1800" dirty="0" err="1">
                <a:latin typeface="Calibri" panose="020F0502020204030204" pitchFamily="34" charset="0"/>
                <a:cs typeface="Calibri" panose="020F0502020204030204" pitchFamily="34" charset="0"/>
              </a:rPr>
              <a:t>ενέργεια </a:t>
            </a:r>
            <a:r>
              <a:rPr lang="en-US" sz="1800" dirty="0">
                <a:latin typeface="Calibri" panose="020F0502020204030204" pitchFamily="34" charset="0"/>
                <a:cs typeface="Calibri" panose="020F0502020204030204" pitchFamily="34" charset="0"/>
              </a:rPr>
              <a:t>είναι </a:t>
            </a:r>
            <a:r>
              <a:rPr lang="en-US" sz="1800" dirty="0" err="1">
                <a:latin typeface="Calibri" panose="020F0502020204030204" pitchFamily="34" charset="0"/>
                <a:cs typeface="Calibri" panose="020F0502020204030204" pitchFamily="34" charset="0"/>
              </a:rPr>
              <a:t>φιλική προς το περιβάλλον</a:t>
            </a:r>
            <a:endParaRPr lang="en-US" sz="18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Οι ανανεώσιμες πηγές ενέργειας μπορούν να </a:t>
            </a:r>
            <a:r>
              <a:rPr lang="el-GR" sz="1800" dirty="0">
                <a:latin typeface="Calibri" panose="020F0502020204030204" pitchFamily="34" charset="0"/>
                <a:cs typeface="Calibri" panose="020F0502020204030204" pitchFamily="34" charset="0"/>
              </a:rPr>
              <a:t>βελτιώσουν</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τη</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δημόσι</a:t>
            </a:r>
            <a:r>
              <a:rPr lang="en-US" sz="1800" dirty="0">
                <a:latin typeface="Calibri" panose="020F0502020204030204" pitchFamily="34" charset="0"/>
                <a:cs typeface="Calibri" panose="020F0502020204030204" pitchFamily="34" charset="0"/>
              </a:rPr>
              <a:t>α υγεία</a:t>
            </a: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Οι ανανεώσιμες </a:t>
            </a:r>
            <a:r>
              <a:rPr lang="en-US" sz="1800" dirty="0" err="1">
                <a:latin typeface="Calibri" panose="020F0502020204030204" pitchFamily="34" charset="0"/>
                <a:cs typeface="Calibri" panose="020F0502020204030204" pitchFamily="34" charset="0"/>
              </a:rPr>
              <a:t>τεχνολογίες δημιουργούν </a:t>
            </a:r>
            <a:r>
              <a:rPr lang="en-US" sz="1800" dirty="0">
                <a:latin typeface="Calibri" panose="020F0502020204030204" pitchFamily="34" charset="0"/>
                <a:cs typeface="Calibri" panose="020F0502020204030204" pitchFamily="34" charset="0"/>
              </a:rPr>
              <a:t>πολλές </a:t>
            </a:r>
            <a:r>
              <a:rPr lang="en-US" sz="1800" dirty="0" err="1">
                <a:latin typeface="Calibri" panose="020F0502020204030204" pitchFamily="34" charset="0"/>
                <a:cs typeface="Calibri" panose="020F0502020204030204" pitchFamily="34" charset="0"/>
              </a:rPr>
              <a:t>θέσεις εργασίας</a:t>
            </a:r>
            <a:endParaRPr lang="en-US" sz="18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Οι ανανεώσιμες </a:t>
            </a:r>
            <a:r>
              <a:rPr lang="en-US" sz="1800" dirty="0" err="1">
                <a:latin typeface="Calibri" panose="020F0502020204030204" pitchFamily="34" charset="0"/>
                <a:cs typeface="Calibri" panose="020F0502020204030204" pitchFamily="34" charset="0"/>
              </a:rPr>
              <a:t>τεχνολογίες απαιτούν </a:t>
            </a:r>
            <a:r>
              <a:rPr lang="en-US" sz="1800" dirty="0">
                <a:latin typeface="Calibri" panose="020F0502020204030204" pitchFamily="34" charset="0"/>
                <a:cs typeface="Calibri" panose="020F0502020204030204" pitchFamily="34" charset="0"/>
              </a:rPr>
              <a:t>μικρότερο </a:t>
            </a:r>
            <a:r>
              <a:rPr lang="en-US" sz="1800" dirty="0" err="1">
                <a:latin typeface="Calibri" panose="020F0502020204030204" pitchFamily="34" charset="0"/>
                <a:cs typeface="Calibri" panose="020F0502020204030204" pitchFamily="34" charset="0"/>
              </a:rPr>
              <a:t>κόστος συντήρησης</a:t>
            </a:r>
            <a:endParaRPr lang="en-US" sz="18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Οι ανανεώσιμες </a:t>
            </a:r>
            <a:r>
              <a:rPr lang="en-US" sz="1800" dirty="0" err="1">
                <a:latin typeface="Calibri" panose="020F0502020204030204" pitchFamily="34" charset="0"/>
                <a:cs typeface="Calibri" panose="020F0502020204030204" pitchFamily="34" charset="0"/>
              </a:rPr>
              <a:t>πηγές ενέργειας </a:t>
            </a:r>
            <a:r>
              <a:rPr lang="en-US" sz="1800" dirty="0">
                <a:latin typeface="Calibri" panose="020F0502020204030204" pitchFamily="34" charset="0"/>
                <a:cs typeface="Calibri" panose="020F0502020204030204" pitchFamily="34" charset="0"/>
              </a:rPr>
              <a:t>μπορούν να μειώσουν </a:t>
            </a:r>
            <a:r>
              <a:rPr lang="en-US" sz="1800" dirty="0" err="1">
                <a:latin typeface="Calibri" panose="020F0502020204030204" pitchFamily="34" charset="0"/>
                <a:cs typeface="Calibri" panose="020F0502020204030204" pitchFamily="34" charset="0"/>
              </a:rPr>
              <a:t>την αναταραχή στις τιμές της ενέργειας</a:t>
            </a:r>
            <a:endParaRPr lang="en-US" sz="18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Οι ανανεώσιμες </a:t>
            </a:r>
            <a:r>
              <a:rPr lang="en-US" sz="1800" dirty="0" err="1">
                <a:latin typeface="Calibri" panose="020F0502020204030204" pitchFamily="34" charset="0"/>
                <a:cs typeface="Calibri" panose="020F0502020204030204" pitchFamily="34" charset="0"/>
              </a:rPr>
              <a:t>πηγές ενέργειας </a:t>
            </a:r>
            <a:r>
              <a:rPr lang="en-US" sz="1800" dirty="0">
                <a:latin typeface="Calibri" panose="020F0502020204030204" pitchFamily="34" charset="0"/>
                <a:cs typeface="Calibri" panose="020F0502020204030204" pitchFamily="34" charset="0"/>
              </a:rPr>
              <a:t>μπορούν να </a:t>
            </a:r>
            <a:r>
              <a:rPr lang="en-US" sz="1800" dirty="0" err="1">
                <a:latin typeface="Calibri" panose="020F0502020204030204" pitchFamily="34" charset="0"/>
                <a:cs typeface="Calibri" panose="020F0502020204030204" pitchFamily="34" charset="0"/>
              </a:rPr>
              <a:t>αυξήσουν την οικονομική ανεξαρτησία </a:t>
            </a:r>
            <a:r>
              <a:rPr lang="en-US" sz="1800" dirty="0">
                <a:latin typeface="Calibri" panose="020F0502020204030204" pitchFamily="34" charset="0"/>
                <a:cs typeface="Calibri" panose="020F0502020204030204" pitchFamily="34" charset="0"/>
              </a:rPr>
              <a:t>των</a:t>
            </a:r>
            <a:r>
              <a:rPr lang="en-US" sz="1800" dirty="0" err="1">
                <a:latin typeface="Calibri" panose="020F0502020204030204" pitchFamily="34" charset="0"/>
                <a:cs typeface="Calibri" panose="020F0502020204030204" pitchFamily="34" charset="0"/>
              </a:rPr>
              <a:t> χωρών</a:t>
            </a:r>
            <a:endParaRPr lang="en-US" sz="18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1800" dirty="0">
                <a:latin typeface="Calibri" panose="020F0502020204030204" pitchFamily="34" charset="0"/>
                <a:cs typeface="Calibri" panose="020F0502020204030204" pitchFamily="34" charset="0"/>
              </a:rPr>
              <a:t>Τα υπολείμματα μπορούν να χρησιμοποιηθούν σε </a:t>
            </a:r>
            <a:r>
              <a:rPr lang="en-US" sz="1800" dirty="0" err="1">
                <a:latin typeface="Calibri" panose="020F0502020204030204" pitchFamily="34" charset="0"/>
                <a:cs typeface="Calibri" panose="020F0502020204030204" pitchFamily="34" charset="0"/>
              </a:rPr>
              <a:t>τεχνολογίες ανανεώσιμων πηγών ενέργειας</a:t>
            </a:r>
            <a:endParaRPr lang="en-US" sz="1800" dirty="0">
              <a:latin typeface="Calibri" panose="020F0502020204030204" pitchFamily="34" charset="0"/>
              <a:cs typeface="Calibri" panose="020F0502020204030204" pitchFamily="34" charset="0"/>
            </a:endParaRPr>
          </a:p>
        </p:txBody>
      </p:sp>
      <p:sp>
        <p:nvSpPr>
          <p:cNvPr id="18" name="pole tekstowe 17">
            <a:extLst>
              <a:ext uri="{FF2B5EF4-FFF2-40B4-BE49-F238E27FC236}">
                <a16:creationId xmlns:a16="http://schemas.microsoft.com/office/drawing/2014/main" id="{4ACCB089-6484-FEEB-EBF9-26C12CECF57D}"/>
              </a:ext>
            </a:extLst>
          </p:cNvPr>
          <p:cNvSpPr txBox="1"/>
          <p:nvPr/>
        </p:nvSpPr>
        <p:spPr>
          <a:xfrm>
            <a:off x="357909" y="5663636"/>
            <a:ext cx="6973954" cy="430887"/>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https://www.greenmatch.co.uk/blog/2021/09/advantages-and-disadvantages-of-renewable-energy#types-of-renewable-energy</a:t>
            </a:r>
          </a:p>
        </p:txBody>
      </p:sp>
      <p:pic>
        <p:nvPicPr>
          <p:cNvPr id="22" name="Obraz 21" descr="Obraz zawierający tekst, zrzut ekranu, krąg, Czcionka&#10;&#10;Opis wygenerowany automatycznie">
            <a:extLst>
              <a:ext uri="{FF2B5EF4-FFF2-40B4-BE49-F238E27FC236}">
                <a16:creationId xmlns:a16="http://schemas.microsoft.com/office/drawing/2014/main" id="{1537B74F-C439-9D2C-2199-BC6A5FCF6CEA}"/>
              </a:ext>
            </a:extLst>
          </p:cNvPr>
          <p:cNvPicPr>
            <a:picLocks noChangeAspect="1"/>
          </p:cNvPicPr>
          <p:nvPr/>
        </p:nvPicPr>
        <p:blipFill>
          <a:blip r:embed="rId4"/>
          <a:stretch>
            <a:fillRect/>
          </a:stretch>
        </p:blipFill>
        <p:spPr>
          <a:xfrm>
            <a:off x="6657339" y="1109446"/>
            <a:ext cx="5532352" cy="4639108"/>
          </a:xfrm>
          <a:prstGeom prst="rect">
            <a:avLst/>
          </a:prstGeom>
        </p:spPr>
      </p:pic>
      <p:sp>
        <p:nvSpPr>
          <p:cNvPr id="24" name="pole tekstowe 23">
            <a:extLst>
              <a:ext uri="{FF2B5EF4-FFF2-40B4-BE49-F238E27FC236}">
                <a16:creationId xmlns:a16="http://schemas.microsoft.com/office/drawing/2014/main" id="{EF901D10-EE38-A8B3-C039-853187125BFC}"/>
              </a:ext>
            </a:extLst>
          </p:cNvPr>
          <p:cNvSpPr txBox="1"/>
          <p:nvPr/>
        </p:nvSpPr>
        <p:spPr>
          <a:xfrm>
            <a:off x="8311141" y="5698401"/>
            <a:ext cx="5394612" cy="261610"/>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cs typeface="Calibri" panose="020F0502020204030204" pitchFamily="34" charset="0"/>
              </a:rPr>
              <a:t>https://clean-coalition.org/value-of-clean-local-energy/benefits/</a:t>
            </a:r>
          </a:p>
        </p:txBody>
      </p:sp>
      <p:sp>
        <p:nvSpPr>
          <p:cNvPr id="2" name="Tytuł 1">
            <a:extLst>
              <a:ext uri="{FF2B5EF4-FFF2-40B4-BE49-F238E27FC236}">
                <a16:creationId xmlns:a16="http://schemas.microsoft.com/office/drawing/2014/main" id="{A9432CF3-AB2C-F426-EDCF-6F7BF7C46CB6}"/>
              </a:ext>
            </a:extLst>
          </p:cNvPr>
          <p:cNvSpPr>
            <a:spLocks noGrp="1"/>
          </p:cNvSpPr>
          <p:nvPr>
            <p:ph type="title"/>
          </p:nvPr>
        </p:nvSpPr>
        <p:spPr>
          <a:xfrm>
            <a:off x="357909" y="399078"/>
            <a:ext cx="10515600" cy="1325563"/>
          </a:xfrm>
        </p:spPr>
        <p:txBody>
          <a:bodyPr>
            <a:normAutofit/>
          </a:bodyPr>
          <a:lstStyle/>
          <a:p>
            <a:r>
              <a:rPr lang="en-US" sz="3600" b="1" dirty="0"/>
              <a:t>Πλεονεκτήματα των </a:t>
            </a:r>
            <a:r>
              <a:rPr lang="en-US" sz="3600" b="1" dirty="0" err="1"/>
              <a:t>ανανεώσιμων πηγών ενέργειας</a:t>
            </a:r>
            <a:endParaRPr lang="pl-PL" sz="3600" dirty="0"/>
          </a:p>
        </p:txBody>
      </p:sp>
    </p:spTree>
    <p:extLst>
      <p:ext uri="{BB962C8B-B14F-4D97-AF65-F5344CB8AC3E}">
        <p14:creationId xmlns:p14="http://schemas.microsoft.com/office/powerpoint/2010/main" val="150613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432CF3-AB2C-F426-EDCF-6F7BF7C46CB6}"/>
              </a:ext>
            </a:extLst>
          </p:cNvPr>
          <p:cNvSpPr>
            <a:spLocks noGrp="1"/>
          </p:cNvSpPr>
          <p:nvPr>
            <p:ph type="title"/>
          </p:nvPr>
        </p:nvSpPr>
        <p:spPr>
          <a:xfrm>
            <a:off x="578861" y="392834"/>
            <a:ext cx="10515600" cy="1325563"/>
          </a:xfrm>
        </p:spPr>
        <p:txBody>
          <a:bodyPr>
            <a:normAutofit/>
          </a:bodyPr>
          <a:lstStyle/>
          <a:p>
            <a:r>
              <a:rPr lang="pl-PL" sz="3600" b="1" dirty="0" err="1"/>
              <a:t>Μειονεκτήματα </a:t>
            </a:r>
            <a:r>
              <a:rPr lang="en-US" sz="3600" b="1" dirty="0"/>
              <a:t>των </a:t>
            </a:r>
            <a:r>
              <a:rPr lang="en-US" sz="3600" b="1" dirty="0" err="1"/>
              <a:t>ανανεώσιμων πηγών ενέργειας</a:t>
            </a:r>
            <a:endParaRPr lang="pl-PL" sz="3600" dirty="0"/>
          </a:p>
        </p:txBody>
      </p:sp>
      <p:sp>
        <p:nvSpPr>
          <p:cNvPr id="4" name="pole tekstowe 3">
            <a:extLst>
              <a:ext uri="{FF2B5EF4-FFF2-40B4-BE49-F238E27FC236}">
                <a16:creationId xmlns:a16="http://schemas.microsoft.com/office/drawing/2014/main" id="{9A747275-E7C7-5CD9-BB47-99F5598D7137}"/>
              </a:ext>
            </a:extLst>
          </p:cNvPr>
          <p:cNvSpPr txBox="1"/>
          <p:nvPr/>
        </p:nvSpPr>
        <p:spPr>
          <a:xfrm>
            <a:off x="138545" y="1355619"/>
            <a:ext cx="5760810" cy="4031873"/>
          </a:xfrm>
          <a:prstGeom prst="rect">
            <a:avLst/>
          </a:prstGeom>
          <a:ln>
            <a:noFill/>
          </a:ln>
          <a:effectLst>
            <a:softEdge rad="112500"/>
          </a:effectLst>
        </p:spPr>
        <p:txBody>
          <a:bodyPr wrap="square">
            <a:spAutoFit/>
          </a:bodyPr>
          <a:lstStyle/>
          <a:p>
            <a:pPr marL="342900" indent="-342900">
              <a:buSzPct val="150000"/>
              <a:buBlip>
                <a:blip r:embed="rId2">
                  <a:extLst>
                    <a:ext uri="{96DAC541-7B7A-43D3-8B79-37D633B846F1}">
                      <asvg:svgBlip xmlns:asvg="http://schemas.microsoft.com/office/drawing/2016/SVG/main" r:embed="rId3"/>
                    </a:ext>
                  </a:extLst>
                </a:blip>
              </a:buBlip>
            </a:pPr>
            <a:r>
              <a:rPr lang="en-US" sz="1600" dirty="0">
                <a:latin typeface="Calibri" panose="020F0502020204030204" pitchFamily="34" charset="0"/>
                <a:cs typeface="Calibri" panose="020F0502020204030204" pitchFamily="34" charset="0"/>
              </a:rPr>
              <a:t> Διακοπτόμενη </a:t>
            </a:r>
            <a:r>
              <a:rPr lang="en-US" sz="1600" dirty="0" err="1">
                <a:latin typeface="Calibri" panose="020F0502020204030204" pitchFamily="34" charset="0"/>
                <a:cs typeface="Calibri" panose="020F0502020204030204" pitchFamily="34" charset="0"/>
              </a:rPr>
              <a:t>διαθεσιμότητα </a:t>
            </a:r>
            <a:r>
              <a:rPr lang="en-US" sz="1600" dirty="0">
                <a:latin typeface="Calibri" panose="020F0502020204030204" pitchFamily="34" charset="0"/>
                <a:cs typeface="Calibri" panose="020F0502020204030204" pitchFamily="34" charset="0"/>
              </a:rPr>
              <a:t>- η </a:t>
            </a:r>
            <a:r>
              <a:rPr lang="en-US" sz="1600" dirty="0" err="1">
                <a:latin typeface="Calibri" panose="020F0502020204030204" pitchFamily="34" charset="0"/>
                <a:cs typeface="Calibri" panose="020F0502020204030204" pitchFamily="34" charset="0"/>
              </a:rPr>
              <a:t>ανανεώσιμη </a:t>
            </a:r>
            <a:r>
              <a:rPr lang="en-US" sz="1600" dirty="0">
                <a:latin typeface="Calibri" panose="020F0502020204030204" pitchFamily="34" charset="0"/>
                <a:cs typeface="Calibri" panose="020F0502020204030204" pitchFamily="34" charset="0"/>
              </a:rPr>
              <a:t>ενέργεια μπορεί να είναι ασταθής λόγω καιρικών συνθηκών, απαιτώντας εφεδρεία στην παραδοσιακή ενέργεια.</a:t>
            </a:r>
          </a:p>
          <a:p>
            <a:pPr marL="342900" indent="-342900">
              <a:buSzPct val="150000"/>
              <a:buBlip>
                <a:blip r:embed="rId2">
                  <a:extLst>
                    <a:ext uri="{96DAC541-7B7A-43D3-8B79-37D633B846F1}">
                      <asvg:svgBlip xmlns:asvg="http://schemas.microsoft.com/office/drawing/2016/SVG/main" r:embed="rId3"/>
                    </a:ext>
                  </a:extLst>
                </a:blip>
              </a:buBlip>
            </a:pPr>
            <a:r>
              <a:rPr lang="en-US" sz="1600" dirty="0">
                <a:latin typeface="Calibri" panose="020F0502020204030204" pitchFamily="34" charset="0"/>
                <a:cs typeface="Calibri" panose="020F0502020204030204" pitchFamily="34" charset="0"/>
              </a:rPr>
              <a:t> Χαμηλότερη </a:t>
            </a:r>
            <a:r>
              <a:rPr lang="en-US" sz="1600" dirty="0" err="1">
                <a:latin typeface="Calibri" panose="020F0502020204030204" pitchFamily="34" charset="0"/>
                <a:cs typeface="Calibri" panose="020F0502020204030204" pitchFamily="34" charset="0"/>
              </a:rPr>
              <a:t>απόδοση </a:t>
            </a:r>
            <a:r>
              <a:rPr lang="en-US" sz="1600" dirty="0">
                <a:latin typeface="Calibri" panose="020F0502020204030204" pitchFamily="34" charset="0"/>
                <a:cs typeface="Calibri" panose="020F0502020204030204" pitchFamily="34" charset="0"/>
              </a:rPr>
              <a:t>- οι τεχνολογίες </a:t>
            </a:r>
            <a:r>
              <a:rPr lang="en-US" sz="1600" dirty="0" err="1">
                <a:latin typeface="Calibri" panose="020F0502020204030204" pitchFamily="34" charset="0"/>
                <a:cs typeface="Calibri" panose="020F0502020204030204" pitchFamily="34" charset="0"/>
              </a:rPr>
              <a:t>ανανεώσιμων πηγών </a:t>
            </a:r>
            <a:r>
              <a:rPr lang="en-US" sz="1600" dirty="0">
                <a:latin typeface="Calibri" panose="020F0502020204030204" pitchFamily="34" charset="0"/>
                <a:cs typeface="Calibri" panose="020F0502020204030204" pitchFamily="34" charset="0"/>
              </a:rPr>
              <a:t>ενέργειας έχουν χαμηλότερα ποσοστά απόδοσης σε σύγκριση με τις μεθόδους που βασίζονται σε ορυκτά καύσιμα.</a:t>
            </a:r>
          </a:p>
          <a:p>
            <a:pPr marL="342900" indent="-342900">
              <a:buSzPct val="150000"/>
              <a:buBlip>
                <a:blip r:embed="rId2">
                  <a:extLst>
                    <a:ext uri="{96DAC541-7B7A-43D3-8B79-37D633B846F1}">
                      <asvg:svgBlip xmlns:asvg="http://schemas.microsoft.com/office/drawing/2016/SVG/main" r:embed="rId3"/>
                    </a:ext>
                  </a:extLst>
                </a:blip>
              </a:buBlip>
            </a:pPr>
            <a:r>
              <a:rPr lang="en-US" sz="1600" dirty="0">
                <a:latin typeface="Calibri" panose="020F0502020204030204" pitchFamily="34" charset="0"/>
                <a:cs typeface="Calibri" panose="020F0502020204030204" pitchFamily="34" charset="0"/>
              </a:rPr>
              <a:t> Υψηλό </a:t>
            </a:r>
            <a:r>
              <a:rPr lang="en-US" sz="1600" dirty="0" err="1">
                <a:latin typeface="Calibri" panose="020F0502020204030204" pitchFamily="34" charset="0"/>
                <a:cs typeface="Calibri" panose="020F0502020204030204" pitchFamily="34" charset="0"/>
              </a:rPr>
              <a:t>αρχικό κόστος </a:t>
            </a:r>
            <a:r>
              <a:rPr lang="en-US" sz="1600" dirty="0">
                <a:latin typeface="Calibri" panose="020F0502020204030204" pitchFamily="34" charset="0"/>
                <a:cs typeface="Calibri" panose="020F0502020204030204" pitchFamily="34" charset="0"/>
              </a:rPr>
              <a:t>- το αρχικό κόστος των τεχνολογιών ανανεώσιμων πηγών ενέργειας και της εγκατάστασής τους είναι συχνά υψηλό.</a:t>
            </a:r>
          </a:p>
          <a:p>
            <a:pPr marL="342900" indent="-342900">
              <a:buSzPct val="150000"/>
              <a:buBlip>
                <a:blip r:embed="rId2">
                  <a:extLst>
                    <a:ext uri="{96DAC541-7B7A-43D3-8B79-37D633B846F1}">
                      <asvg:svgBlip xmlns:asvg="http://schemas.microsoft.com/office/drawing/2016/SVG/main" r:embed="rId3"/>
                    </a:ext>
                  </a:extLst>
                </a:blip>
              </a:buBlip>
            </a:pPr>
            <a:r>
              <a:rPr lang="en-US" sz="1600" dirty="0" err="1">
                <a:latin typeface="Calibri" panose="020F0502020204030204" pitchFamily="34" charset="0"/>
                <a:cs typeface="Calibri" panose="020F0502020204030204" pitchFamily="34" charset="0"/>
              </a:rPr>
              <a:t>Απαιτήσεις </a:t>
            </a:r>
            <a:r>
              <a:rPr lang="en-US" sz="1600" dirty="0">
                <a:latin typeface="Calibri" panose="020F0502020204030204" pitchFamily="34" charset="0"/>
                <a:cs typeface="Calibri" panose="020F0502020204030204" pitchFamily="34" charset="0"/>
              </a:rPr>
              <a:t>χώρου - τα πάρκα </a:t>
            </a:r>
            <a:r>
              <a:rPr lang="en-US" sz="1600" dirty="0" err="1">
                <a:latin typeface="Calibri" panose="020F0502020204030204" pitchFamily="34" charset="0"/>
                <a:cs typeface="Calibri" panose="020F0502020204030204" pitchFamily="34" charset="0"/>
              </a:rPr>
              <a:t>ανανεώσιμων </a:t>
            </a:r>
            <a:r>
              <a:rPr lang="en-US" sz="1600" dirty="0">
                <a:latin typeface="Calibri" panose="020F0502020204030204" pitchFamily="34" charset="0"/>
                <a:cs typeface="Calibri" panose="020F0502020204030204" pitchFamily="34" charset="0"/>
              </a:rPr>
              <a:t>πηγών ενέργειας απαιτούν μεγάλες εκτάσεις γης, περισσότερο από τους παραδοσιακούς σταθμούς παραγωγής ενέργειας.</a:t>
            </a:r>
          </a:p>
          <a:p>
            <a:pPr marL="342900" indent="-342900">
              <a:buSzPct val="150000"/>
              <a:buBlip>
                <a:blip r:embed="rId2">
                  <a:extLst>
                    <a:ext uri="{96DAC541-7B7A-43D3-8B79-37D633B846F1}">
                      <asvg:svgBlip xmlns:asvg="http://schemas.microsoft.com/office/drawing/2016/SVG/main" r:embed="rId3"/>
                    </a:ext>
                  </a:extLst>
                </a:blip>
              </a:buBlip>
            </a:pPr>
            <a:r>
              <a:rPr lang="en-US" sz="1600" dirty="0" err="1">
                <a:latin typeface="Calibri" panose="020F0502020204030204" pitchFamily="34" charset="0"/>
                <a:cs typeface="Calibri" panose="020F0502020204030204" pitchFamily="34" charset="0"/>
              </a:rPr>
              <a:t>Προκλήσεις </a:t>
            </a:r>
            <a:r>
              <a:rPr lang="en-US" sz="1600" dirty="0">
                <a:latin typeface="Calibri" panose="020F0502020204030204" pitchFamily="34" charset="0"/>
                <a:cs typeface="Calibri" panose="020F0502020204030204" pitchFamily="34" charset="0"/>
              </a:rPr>
              <a:t>ανακύκλωσης - </a:t>
            </a:r>
            <a:r>
              <a:rPr lang="en-US" sz="1600" dirty="0" err="1">
                <a:latin typeface="Calibri" panose="020F0502020204030204" pitchFamily="34" charset="0"/>
                <a:cs typeface="Calibri" panose="020F0502020204030204" pitchFamily="34" charset="0"/>
              </a:rPr>
              <a:t>ενώ </a:t>
            </a:r>
            <a:r>
              <a:rPr lang="en-US" sz="1600" dirty="0">
                <a:latin typeface="Calibri" panose="020F0502020204030204" pitchFamily="34" charset="0"/>
                <a:cs typeface="Calibri" panose="020F0502020204030204" pitchFamily="34" charset="0"/>
              </a:rPr>
              <a:t>οι ανανεώσιμες συσκευές είναι πιο καθαρές, μπορεί να είναι ρυπογόνες κατά τη διάθεση και απαιτούν αποτελεσματικές μεθόδους ανακύκλωσης.</a:t>
            </a:r>
          </a:p>
        </p:txBody>
      </p:sp>
      <p:sp>
        <p:nvSpPr>
          <p:cNvPr id="5" name="pole tekstowe 4">
            <a:extLst>
              <a:ext uri="{FF2B5EF4-FFF2-40B4-BE49-F238E27FC236}">
                <a16:creationId xmlns:a16="http://schemas.microsoft.com/office/drawing/2014/main" id="{39CB6F7E-792E-18B7-D852-D8415DFBB558}"/>
              </a:ext>
            </a:extLst>
          </p:cNvPr>
          <p:cNvSpPr txBox="1"/>
          <p:nvPr/>
        </p:nvSpPr>
        <p:spPr>
          <a:xfrm>
            <a:off x="259476" y="5756824"/>
            <a:ext cx="6316517" cy="261610"/>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a:t>
            </a:r>
          </a:p>
        </p:txBody>
      </p:sp>
      <p:pic>
        <p:nvPicPr>
          <p:cNvPr id="9" name="Obraz 8" descr="Obraz zawierający tekst, zrzut ekranu, logo, System operacyjny&#10;&#10;Opis wygenerowany automatycznie">
            <a:extLst>
              <a:ext uri="{FF2B5EF4-FFF2-40B4-BE49-F238E27FC236}">
                <a16:creationId xmlns:a16="http://schemas.microsoft.com/office/drawing/2014/main" id="{2DEBCF3E-F4B8-7F7D-03EA-1A75B65177DC}"/>
              </a:ext>
            </a:extLst>
          </p:cNvPr>
          <p:cNvPicPr>
            <a:picLocks noChangeAspect="1"/>
          </p:cNvPicPr>
          <p:nvPr/>
        </p:nvPicPr>
        <p:blipFill>
          <a:blip r:embed="rId4"/>
          <a:stretch>
            <a:fillRect/>
          </a:stretch>
        </p:blipFill>
        <p:spPr>
          <a:xfrm>
            <a:off x="6223026" y="1614238"/>
            <a:ext cx="5968974" cy="3875745"/>
          </a:xfrm>
          <a:prstGeom prst="rect">
            <a:avLst/>
          </a:prstGeom>
        </p:spPr>
      </p:pic>
      <p:sp>
        <p:nvSpPr>
          <p:cNvPr id="11" name="pole tekstowe 10">
            <a:extLst>
              <a:ext uri="{FF2B5EF4-FFF2-40B4-BE49-F238E27FC236}">
                <a16:creationId xmlns:a16="http://schemas.microsoft.com/office/drawing/2014/main" id="{1B4CBEBB-DF75-C555-0DAF-9B53399F1920}"/>
              </a:ext>
            </a:extLst>
          </p:cNvPr>
          <p:cNvSpPr txBox="1"/>
          <p:nvPr/>
        </p:nvSpPr>
        <p:spPr>
          <a:xfrm>
            <a:off x="6111874" y="1368017"/>
            <a:ext cx="6080126" cy="276999"/>
          </a:xfrm>
          <a:prstGeom prst="rect">
            <a:avLst/>
          </a:prstGeom>
          <a:noFill/>
        </p:spPr>
        <p:txBody>
          <a:bodyPr wrap="square">
            <a:spAutoFit/>
          </a:bodyPr>
          <a:lstStyle/>
          <a:p>
            <a:r>
              <a:rPr lang="pl-PL" sz="1000" dirty="0">
                <a:solidFill>
                  <a:schemeClr val="bg1">
                    <a:lumMod val="50000"/>
                  </a:schemeClr>
                </a:solidFill>
              </a:rPr>
              <a:t>https://www.greenmatch.co.uk/blog/2014/08/5-advantages-and-5-disadvantages-of-solar-energy</a:t>
            </a:r>
          </a:p>
        </p:txBody>
      </p:sp>
    </p:spTree>
    <p:extLst>
      <p:ext uri="{BB962C8B-B14F-4D97-AF65-F5344CB8AC3E}">
        <p14:creationId xmlns:p14="http://schemas.microsoft.com/office/powerpoint/2010/main" val="1410906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567EC4-07A6-EC71-3B8D-803E838CDB4C}"/>
              </a:ext>
            </a:extLst>
          </p:cNvPr>
          <p:cNvSpPr>
            <a:spLocks noGrp="1"/>
          </p:cNvSpPr>
          <p:nvPr>
            <p:ph type="title"/>
          </p:nvPr>
        </p:nvSpPr>
        <p:spPr>
          <a:xfrm>
            <a:off x="210127" y="448252"/>
            <a:ext cx="9303987" cy="1325563"/>
          </a:xfrm>
        </p:spPr>
        <p:txBody>
          <a:bodyPr>
            <a:normAutofit/>
          </a:bodyPr>
          <a:lstStyle/>
          <a:p>
            <a:r>
              <a:rPr lang="en-US" sz="3200" b="1" dirty="0"/>
              <a:t>Η </a:t>
            </a:r>
            <a:r>
              <a:rPr lang="en-US" sz="3200" b="1" dirty="0" err="1"/>
              <a:t>σημασία </a:t>
            </a:r>
            <a:r>
              <a:rPr lang="en-US" sz="3200" b="1" dirty="0"/>
              <a:t>των </a:t>
            </a:r>
            <a:r>
              <a:rPr lang="en-US" sz="3200" b="1" dirty="0" err="1"/>
              <a:t>ανανεώσιμων πηγών ενέργειας</a:t>
            </a:r>
            <a:endParaRPr lang="pl-PL" sz="3200" b="1" dirty="0"/>
          </a:p>
        </p:txBody>
      </p:sp>
      <p:sp>
        <p:nvSpPr>
          <p:cNvPr id="4" name="pole tekstowe 3">
            <a:extLst>
              <a:ext uri="{FF2B5EF4-FFF2-40B4-BE49-F238E27FC236}">
                <a16:creationId xmlns:a16="http://schemas.microsoft.com/office/drawing/2014/main" id="{C73CEF1F-7820-846D-4353-592ADA9BF5E7}"/>
              </a:ext>
            </a:extLst>
          </p:cNvPr>
          <p:cNvSpPr txBox="1"/>
          <p:nvPr/>
        </p:nvSpPr>
        <p:spPr>
          <a:xfrm>
            <a:off x="210127" y="1536174"/>
            <a:ext cx="8026401" cy="3539430"/>
          </a:xfrm>
          <a:prstGeom prst="rect">
            <a:avLst/>
          </a:prstGeom>
          <a:noFill/>
        </p:spPr>
        <p:txBody>
          <a:bodyPr wrap="square">
            <a:spAutoFit/>
          </a:bodyPr>
          <a:lstStyle/>
          <a:p>
            <a:pPr marL="342900" indent="-342900" algn="just">
              <a:buFont typeface="Wingdings" panose="05000000000000000000" pitchFamily="2" charset="2"/>
              <a:buChar char="§"/>
            </a:pPr>
            <a:r>
              <a:rPr lang="en-US" sz="1600" u="sng" dirty="0">
                <a:latin typeface="Calibri" panose="020F0502020204030204" pitchFamily="34" charset="0"/>
                <a:cs typeface="Calibri" panose="020F0502020204030204" pitchFamily="34" charset="0"/>
              </a:rPr>
              <a:t>Ανάσχεση της υπερθέρμανσης του πλανήτη</a:t>
            </a:r>
            <a:r>
              <a:rPr lang="en-US" sz="1600" dirty="0">
                <a:latin typeface="Calibri" panose="020F0502020204030204" pitchFamily="34" charset="0"/>
                <a:cs typeface="Calibri" panose="020F0502020204030204" pitchFamily="34" charset="0"/>
              </a:rPr>
              <a:t>: Η καύση ορυκτών καυσίμων απελευθερώνει σημαντικές ποσότητες διοξειδίου του άνθρακα, επιδεινώνοντας την υπερθέρμανση του πλανήτη. Οι ανανεώσιμες πηγές ενέργειας προσφέρουν μια προσιτή, άφθονη και ατελείωτη παροχή που δεν εκπέμπει αέρια του θερμοκηπίου, γεγονός που τις καθιστά καθοριστικές για την ανάσχεση της υπερθέρμανσης του πλανήτη και των επακόλουθων κλιματικών αλλαγών.</a:t>
            </a:r>
          </a:p>
          <a:p>
            <a:pPr marL="342900" indent="-342900">
              <a:buFont typeface="Wingdings" panose="05000000000000000000" pitchFamily="2" charset="2"/>
              <a:buChar char="§"/>
            </a:pPr>
            <a:r>
              <a:rPr lang="en-US" sz="1600" u="sng" dirty="0">
                <a:latin typeface="Calibri" panose="020F0502020204030204" pitchFamily="34" charset="0"/>
                <a:cs typeface="Calibri" panose="020F0502020204030204" pitchFamily="34" charset="0"/>
              </a:rPr>
              <a:t>Ενίσχυση </a:t>
            </a:r>
            <a:r>
              <a:rPr lang="en-US" sz="1600" u="sng" dirty="0" err="1">
                <a:latin typeface="Calibri" panose="020F0502020204030204" pitchFamily="34" charset="0"/>
                <a:cs typeface="Calibri" panose="020F0502020204030204" pitchFamily="34" charset="0"/>
              </a:rPr>
              <a:t>της σταθερότητας του εφοδιασμού με καύσιμα</a:t>
            </a:r>
            <a:r>
              <a:rPr lang="en-US" sz="1600" dirty="0">
                <a:latin typeface="Calibri" panose="020F0502020204030204" pitchFamily="34" charset="0"/>
                <a:cs typeface="Calibri" panose="020F0502020204030204" pitchFamily="34" charset="0"/>
              </a:rPr>
              <a:t>: Η εξασφάλιση σταθερού εφοδιασμού καυσίμων αποτελεί παγκόσμια προτεραιότητα, με τις διακυμάνσεις των ενεργειακών αγορών και τις γεωπολιτικές αστάθειες. Η αξιοποίηση των εγχώριων ανανεώσιμων πόρων μπορεί να βοηθήσει τα έθνη να καλύψουν τις ενεργειακές τους ανάγκες με μεγαλύτερη αξιοπιστία.</a:t>
            </a:r>
          </a:p>
          <a:p>
            <a:pPr marL="342900" indent="-342900">
              <a:buFont typeface="Wingdings" panose="05000000000000000000" pitchFamily="2" charset="2"/>
              <a:buChar char="§"/>
            </a:pPr>
            <a:r>
              <a:rPr lang="en-US" sz="1600" u="sng" dirty="0">
                <a:latin typeface="Calibri" panose="020F0502020204030204" pitchFamily="34" charset="0"/>
                <a:cs typeface="Calibri" panose="020F0502020204030204" pitchFamily="34" charset="0"/>
              </a:rPr>
              <a:t>Οικονομικές και </a:t>
            </a:r>
            <a:r>
              <a:rPr lang="en-US" sz="1600" u="sng" dirty="0" err="1">
                <a:latin typeface="Calibri" panose="020F0502020204030204" pitchFamily="34" charset="0"/>
                <a:cs typeface="Calibri" panose="020F0502020204030204" pitchFamily="34" charset="0"/>
              </a:rPr>
              <a:t>εργασιακές εξελίξεις</a:t>
            </a:r>
            <a:r>
              <a:rPr lang="en-US" sz="1600" dirty="0">
                <a:latin typeface="Calibri" panose="020F0502020204030204" pitchFamily="34" charset="0"/>
                <a:cs typeface="Calibri" panose="020F0502020204030204" pitchFamily="34" charset="0"/>
              </a:rPr>
              <a:t>: Η επένδυση σε υποδομές ανανεώσιμων πηγών ενέργειας μπορεί να τονώσει την οικονομική ανάπτυξη και να δημιουργήσει νέες προοπτικές απασχόλησης, ιδίως για τη νέα γενιά.</a:t>
            </a:r>
          </a:p>
        </p:txBody>
      </p:sp>
      <p:pic>
        <p:nvPicPr>
          <p:cNvPr id="6" name="Obraz 5" descr="Obraz zawierający tekst, design, ilustracja&#10;&#10;Opis wygenerowany automatycznie">
            <a:extLst>
              <a:ext uri="{FF2B5EF4-FFF2-40B4-BE49-F238E27FC236}">
                <a16:creationId xmlns:a16="http://schemas.microsoft.com/office/drawing/2014/main" id="{AA81FBF5-782D-D0B1-2D1C-EAA8E8DDC2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780206" y="766810"/>
            <a:ext cx="3339058" cy="5273684"/>
          </a:xfrm>
          <a:prstGeom prst="rect">
            <a:avLst/>
          </a:prstGeom>
        </p:spPr>
      </p:pic>
      <p:sp>
        <p:nvSpPr>
          <p:cNvPr id="8" name="pole tekstowe 7">
            <a:extLst>
              <a:ext uri="{FF2B5EF4-FFF2-40B4-BE49-F238E27FC236}">
                <a16:creationId xmlns:a16="http://schemas.microsoft.com/office/drawing/2014/main" id="{11680534-F75A-3C76-E4D0-70B5537C2401}"/>
              </a:ext>
            </a:extLst>
          </p:cNvPr>
          <p:cNvSpPr txBox="1"/>
          <p:nvPr/>
        </p:nvSpPr>
        <p:spPr>
          <a:xfrm>
            <a:off x="6577631" y="5640384"/>
            <a:ext cx="2807856" cy="400110"/>
          </a:xfrm>
          <a:prstGeom prst="rect">
            <a:avLst/>
          </a:prstGeom>
          <a:noFill/>
        </p:spPr>
        <p:txBody>
          <a:bodyPr wrap="square">
            <a:spAutoFit/>
          </a:bodyPr>
          <a:lstStyle/>
          <a:p>
            <a:r>
              <a:rPr lang="pl-PL" sz="1000" dirty="0">
                <a:solidFill>
                  <a:schemeClr val="bg1">
                    <a:lumMod val="50000"/>
                  </a:schemeClr>
                </a:solidFill>
                <a:latin typeface="Calibri" panose="020F0502020204030204" pitchFamily="34" charset="0"/>
                <a:cs typeface="Calibri" panose="020F0502020204030204" pitchFamily="34" charset="0"/>
              </a:rPr>
              <a:t>https://curiousdesire.com/reasons-why-renewable-energy-is-important/</a:t>
            </a:r>
          </a:p>
        </p:txBody>
      </p:sp>
      <p:sp>
        <p:nvSpPr>
          <p:cNvPr id="10" name="pole tekstowe 9">
            <a:extLst>
              <a:ext uri="{FF2B5EF4-FFF2-40B4-BE49-F238E27FC236}">
                <a16:creationId xmlns:a16="http://schemas.microsoft.com/office/drawing/2014/main" id="{411638EA-DB35-C943-530E-8FA93ABF0203}"/>
              </a:ext>
            </a:extLst>
          </p:cNvPr>
          <p:cNvSpPr txBox="1"/>
          <p:nvPr/>
        </p:nvSpPr>
        <p:spPr>
          <a:xfrm>
            <a:off x="358971" y="5321826"/>
            <a:ext cx="7877557" cy="400110"/>
          </a:xfrm>
          <a:prstGeom prst="rect">
            <a:avLst/>
          </a:prstGeom>
          <a:noFill/>
        </p:spPr>
        <p:txBody>
          <a:bodyPr wrap="square">
            <a:spAutoFit/>
          </a:bodyPr>
          <a:lstStyle/>
          <a:p>
            <a:r>
              <a:rPr lang="pl-PL" sz="1000" dirty="0" err="1">
                <a:solidFill>
                  <a:schemeClr val="bg1">
                    <a:lumMod val="50000"/>
                  </a:schemeClr>
                </a:solidFill>
                <a:latin typeface="Calibri" panose="020F0502020204030204" pitchFamily="34" charset="0"/>
                <a:cs typeface="Calibri" panose="020F0502020204030204" pitchFamily="34" charset="0"/>
              </a:rPr>
              <a:t>Maradin</a:t>
            </a:r>
            <a:r>
              <a:rPr lang="pl-PL" sz="1000" dirty="0">
                <a:solidFill>
                  <a:schemeClr val="bg1">
                    <a:lumMod val="50000"/>
                  </a:schemeClr>
                </a:solidFill>
                <a:latin typeface="Calibri" panose="020F0502020204030204" pitchFamily="34" charset="0"/>
                <a:cs typeface="Calibri" panose="020F0502020204030204" pitchFamily="34" charset="0"/>
              </a:rPr>
              <a:t>, Dario (2021). </a:t>
            </a:r>
            <a:r>
              <a:rPr lang="pl-PL" sz="1000" dirty="0" err="1">
                <a:solidFill>
                  <a:schemeClr val="bg1">
                    <a:lumMod val="50000"/>
                  </a:schemeClr>
                </a:solidFill>
                <a:latin typeface="Calibri" panose="020F0502020204030204" pitchFamily="34" charset="0"/>
                <a:cs typeface="Calibri" panose="020F0502020204030204" pitchFamily="34" charset="0"/>
              </a:rPr>
              <a:t>Πλεονεκτήματα </a:t>
            </a:r>
            <a:r>
              <a:rPr lang="pl-PL" sz="1000" dirty="0">
                <a:solidFill>
                  <a:schemeClr val="bg1">
                    <a:lumMod val="50000"/>
                  </a:schemeClr>
                </a:solidFill>
                <a:latin typeface="Calibri" panose="020F0502020204030204" pitchFamily="34" charset="0"/>
                <a:cs typeface="Calibri" panose="020F0502020204030204" pitchFamily="34" charset="0"/>
              </a:rPr>
              <a:t>και </a:t>
            </a:r>
            <a:r>
              <a:rPr lang="pl-PL" sz="1000" dirty="0" err="1">
                <a:solidFill>
                  <a:schemeClr val="bg1">
                    <a:lumMod val="50000"/>
                  </a:schemeClr>
                </a:solidFill>
                <a:latin typeface="Calibri" panose="020F0502020204030204" pitchFamily="34" charset="0"/>
                <a:cs typeface="Calibri" panose="020F0502020204030204" pitchFamily="34" charset="0"/>
              </a:rPr>
              <a:t>μειονεκτήματα της αξιοποίησης των ανανεώσιμων πηγών ενέργειας</a:t>
            </a:r>
            <a:r>
              <a:rPr lang="pl-PL" sz="1000" dirty="0">
                <a:solidFill>
                  <a:schemeClr val="bg1">
                    <a:lumMod val="50000"/>
                  </a:schemeClr>
                </a:solidFill>
                <a:latin typeface="Calibri" panose="020F0502020204030204" pitchFamily="34" charset="0"/>
                <a:cs typeface="Calibri" panose="020F0502020204030204" pitchFamily="34" charset="0"/>
              </a:rPr>
              <a:t>. In: International </a:t>
            </a:r>
            <a:r>
              <a:rPr lang="pl-PL" sz="1000" dirty="0" err="1">
                <a:solidFill>
                  <a:schemeClr val="bg1">
                    <a:lumMod val="50000"/>
                  </a:schemeClr>
                </a:solidFill>
                <a:latin typeface="Calibri" panose="020F0502020204030204" pitchFamily="34" charset="0"/>
                <a:cs typeface="Calibri" panose="020F0502020204030204" pitchFamily="34" charset="0"/>
              </a:rPr>
              <a:t>Journal </a:t>
            </a:r>
            <a:r>
              <a:rPr lang="pl-PL" sz="1000" dirty="0">
                <a:solidFill>
                  <a:schemeClr val="bg1">
                    <a:lumMod val="50000"/>
                  </a:schemeClr>
                </a:solidFill>
                <a:latin typeface="Calibri" panose="020F0502020204030204" pitchFamily="34" charset="0"/>
                <a:cs typeface="Calibri" panose="020F0502020204030204" pitchFamily="34" charset="0"/>
              </a:rPr>
              <a:t>of Energy </a:t>
            </a:r>
            <a:r>
              <a:rPr lang="pl-PL" sz="1000" dirty="0" err="1">
                <a:solidFill>
                  <a:schemeClr val="bg1">
                    <a:lumMod val="50000"/>
                  </a:schemeClr>
                </a:solidFill>
                <a:latin typeface="Calibri" panose="020F0502020204030204" pitchFamily="34" charset="0"/>
                <a:cs typeface="Calibri" panose="020F0502020204030204" pitchFamily="34" charset="0"/>
              </a:rPr>
              <a:t>Economics </a:t>
            </a:r>
            <a:r>
              <a:rPr lang="pl-PL" sz="1000" dirty="0">
                <a:solidFill>
                  <a:schemeClr val="bg1">
                    <a:lumMod val="50000"/>
                  </a:schemeClr>
                </a:solidFill>
                <a:latin typeface="Calibri" panose="020F0502020204030204" pitchFamily="34" charset="0"/>
                <a:cs typeface="Calibri" panose="020F0502020204030204" pitchFamily="34" charset="0"/>
              </a:rPr>
              <a:t>and Policy 11 (3), S. 176 - 183. doi:10.32479/ijeep.11027.</a:t>
            </a:r>
          </a:p>
        </p:txBody>
      </p:sp>
    </p:spTree>
    <p:extLst>
      <p:ext uri="{BB962C8B-B14F-4D97-AF65-F5344CB8AC3E}">
        <p14:creationId xmlns:p14="http://schemas.microsoft.com/office/powerpoint/2010/main" val="2096950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 zrzut ekranu, Wykres, diagram&#10;&#10;Opis wygenerowany automatycznie">
            <a:extLst>
              <a:ext uri="{FF2B5EF4-FFF2-40B4-BE49-F238E27FC236}">
                <a16:creationId xmlns:a16="http://schemas.microsoft.com/office/drawing/2014/main" id="{72B13B08-FFD8-B2FB-FD86-BA14E575E5C5}"/>
              </a:ext>
            </a:extLst>
          </p:cNvPr>
          <p:cNvPicPr>
            <a:picLocks noChangeAspect="1"/>
          </p:cNvPicPr>
          <p:nvPr/>
        </p:nvPicPr>
        <p:blipFill>
          <a:blip r:embed="rId2"/>
          <a:stretch>
            <a:fillRect/>
          </a:stretch>
        </p:blipFill>
        <p:spPr>
          <a:xfrm>
            <a:off x="0" y="1294234"/>
            <a:ext cx="7136652" cy="4035148"/>
          </a:xfrm>
          <a:prstGeom prst="rect">
            <a:avLst/>
          </a:prstGeom>
        </p:spPr>
      </p:pic>
      <p:sp>
        <p:nvSpPr>
          <p:cNvPr id="9" name="pole tekstowe 8">
            <a:extLst>
              <a:ext uri="{FF2B5EF4-FFF2-40B4-BE49-F238E27FC236}">
                <a16:creationId xmlns:a16="http://schemas.microsoft.com/office/drawing/2014/main" id="{6C6FC450-9A98-F4E1-ABB3-8AF28230E740}"/>
              </a:ext>
            </a:extLst>
          </p:cNvPr>
          <p:cNvSpPr txBox="1"/>
          <p:nvPr/>
        </p:nvSpPr>
        <p:spPr>
          <a:xfrm>
            <a:off x="0" y="5475796"/>
            <a:ext cx="6613235" cy="246221"/>
          </a:xfrm>
          <a:prstGeom prst="rect">
            <a:avLst/>
          </a:prstGeom>
          <a:noFill/>
        </p:spPr>
        <p:txBody>
          <a:bodyPr wrap="square">
            <a:spAutoFit/>
          </a:bodyPr>
          <a:lstStyle/>
          <a:p>
            <a:r>
              <a:rPr lang="pl-PL" sz="1000" dirty="0">
                <a:solidFill>
                  <a:schemeClr val="bg1">
                    <a:lumMod val="50000"/>
                  </a:schemeClr>
                </a:solidFill>
                <a:latin typeface="Calibi"/>
              </a:rPr>
              <a:t>https://ec.europa.eu/eurostat/statistics-explained/index.php?title=File:Renewable_energy_2022_infographic.jpg</a:t>
            </a:r>
          </a:p>
        </p:txBody>
      </p:sp>
      <p:pic>
        <p:nvPicPr>
          <p:cNvPr id="13" name="Obraz 12">
            <a:extLst>
              <a:ext uri="{FF2B5EF4-FFF2-40B4-BE49-F238E27FC236}">
                <a16:creationId xmlns:a16="http://schemas.microsoft.com/office/drawing/2014/main" id="{9A9D8895-EDBF-90C0-7330-DCD4283C7629}"/>
              </a:ext>
            </a:extLst>
          </p:cNvPr>
          <p:cNvPicPr>
            <a:picLocks noChangeAspect="1"/>
          </p:cNvPicPr>
          <p:nvPr/>
        </p:nvPicPr>
        <p:blipFill>
          <a:blip r:embed="rId3"/>
          <a:stretch>
            <a:fillRect/>
          </a:stretch>
        </p:blipFill>
        <p:spPr>
          <a:xfrm>
            <a:off x="6823076" y="688257"/>
            <a:ext cx="5368924" cy="5395619"/>
          </a:xfrm>
          <a:prstGeom prst="rect">
            <a:avLst/>
          </a:prstGeom>
        </p:spPr>
      </p:pic>
    </p:spTree>
    <p:extLst>
      <p:ext uri="{BB962C8B-B14F-4D97-AF65-F5344CB8AC3E}">
        <p14:creationId xmlns:p14="http://schemas.microsoft.com/office/powerpoint/2010/main" val="192911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zrzut ekranu, projekt graficzny, diagram&#10;&#10;Opis wygenerowany automatycznie">
            <a:extLst>
              <a:ext uri="{FF2B5EF4-FFF2-40B4-BE49-F238E27FC236}">
                <a16:creationId xmlns:a16="http://schemas.microsoft.com/office/drawing/2014/main" id="{6A628B75-D1D8-DF6D-A16A-528DF130907F}"/>
              </a:ext>
            </a:extLst>
          </p:cNvPr>
          <p:cNvPicPr>
            <a:picLocks noChangeAspect="1"/>
          </p:cNvPicPr>
          <p:nvPr/>
        </p:nvPicPr>
        <p:blipFill>
          <a:blip r:embed="rId2"/>
          <a:stretch>
            <a:fillRect/>
          </a:stretch>
        </p:blipFill>
        <p:spPr>
          <a:xfrm>
            <a:off x="0" y="717754"/>
            <a:ext cx="4035100" cy="5348749"/>
          </a:xfrm>
          <a:prstGeom prst="rect">
            <a:avLst/>
          </a:prstGeom>
        </p:spPr>
      </p:pic>
      <p:sp>
        <p:nvSpPr>
          <p:cNvPr id="9" name="pole tekstowe 8">
            <a:extLst>
              <a:ext uri="{FF2B5EF4-FFF2-40B4-BE49-F238E27FC236}">
                <a16:creationId xmlns:a16="http://schemas.microsoft.com/office/drawing/2014/main" id="{9B528A59-80DF-31BE-A434-EBB80C1DBD92}"/>
              </a:ext>
            </a:extLst>
          </p:cNvPr>
          <p:cNvSpPr txBox="1"/>
          <p:nvPr/>
        </p:nvSpPr>
        <p:spPr>
          <a:xfrm>
            <a:off x="5306365" y="5427241"/>
            <a:ext cx="5971235" cy="261610"/>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cs typeface="Calibri" panose="020F0502020204030204" pitchFamily="34" charset="0"/>
              </a:rPr>
              <a:t>https://elements.visualcapitalist.com/what-are-the-five-major-types-of-renewable-energy/</a:t>
            </a:r>
          </a:p>
        </p:txBody>
      </p:sp>
      <p:sp>
        <p:nvSpPr>
          <p:cNvPr id="14" name="pole tekstowe 13">
            <a:extLst>
              <a:ext uri="{FF2B5EF4-FFF2-40B4-BE49-F238E27FC236}">
                <a16:creationId xmlns:a16="http://schemas.microsoft.com/office/drawing/2014/main" id="{CF6E90B6-31E9-B1B4-55BF-487D90BEEA2A}"/>
              </a:ext>
            </a:extLst>
          </p:cNvPr>
          <p:cNvSpPr txBox="1"/>
          <p:nvPr/>
        </p:nvSpPr>
        <p:spPr>
          <a:xfrm>
            <a:off x="4140202" y="861372"/>
            <a:ext cx="8454922" cy="584775"/>
          </a:xfrm>
          <a:prstGeom prst="rect">
            <a:avLst/>
          </a:prstGeom>
          <a:noFill/>
        </p:spPr>
        <p:txBody>
          <a:bodyPr wrap="square">
            <a:spAutoFit/>
          </a:bodyPr>
          <a:lstStyle/>
          <a:p>
            <a:r>
              <a:rPr lang="en-US" sz="3200" b="1" dirty="0">
                <a:latin typeface="Calibri" panose="020F0502020204030204" pitchFamily="34" charset="0"/>
                <a:cs typeface="Calibri" panose="020F0502020204030204" pitchFamily="34" charset="0"/>
              </a:rPr>
              <a:t>Κύριοι τύποι Ανανεώσιμων Πηγών Ενέργειας </a:t>
            </a:r>
            <a:r>
              <a:rPr lang="pl-PL" sz="3200" b="1" dirty="0">
                <a:latin typeface="Calibri" panose="020F0502020204030204" pitchFamily="34" charset="0"/>
                <a:cs typeface="Calibri" panose="020F0502020204030204" pitchFamily="34" charset="0"/>
              </a:rPr>
              <a:t>στον </a:t>
            </a:r>
            <a:r>
              <a:rPr lang="pl-PL" sz="3200" b="1" dirty="0" err="1">
                <a:latin typeface="Calibri" panose="020F0502020204030204" pitchFamily="34" charset="0"/>
                <a:cs typeface="Calibri" panose="020F0502020204030204" pitchFamily="34" charset="0"/>
              </a:rPr>
              <a:t>κόσμο</a:t>
            </a:r>
            <a:endParaRPr lang="en-US" sz="3200" b="1" dirty="0">
              <a:latin typeface="Calibri" panose="020F0502020204030204" pitchFamily="34" charset="0"/>
              <a:cs typeface="Calibri" panose="020F0502020204030204" pitchFamily="34" charset="0"/>
            </a:endParaRPr>
          </a:p>
        </p:txBody>
      </p:sp>
      <p:pic>
        <p:nvPicPr>
          <p:cNvPr id="18" name="Obraz 17">
            <a:extLst>
              <a:ext uri="{FF2B5EF4-FFF2-40B4-BE49-F238E27FC236}">
                <a16:creationId xmlns:a16="http://schemas.microsoft.com/office/drawing/2014/main" id="{14096CEC-6588-A530-0D5C-A54FFDB4B344}"/>
              </a:ext>
            </a:extLst>
          </p:cNvPr>
          <p:cNvPicPr>
            <a:picLocks noChangeAspect="1"/>
          </p:cNvPicPr>
          <p:nvPr/>
        </p:nvPicPr>
        <p:blipFill>
          <a:blip r:embed="rId3"/>
          <a:stretch>
            <a:fillRect/>
          </a:stretch>
        </p:blipFill>
        <p:spPr>
          <a:xfrm>
            <a:off x="4392180" y="2486024"/>
            <a:ext cx="7600950" cy="1885950"/>
          </a:xfrm>
          <a:prstGeom prst="rect">
            <a:avLst/>
          </a:prstGeom>
        </p:spPr>
      </p:pic>
    </p:spTree>
    <p:extLst>
      <p:ext uri="{BB962C8B-B14F-4D97-AF65-F5344CB8AC3E}">
        <p14:creationId xmlns:p14="http://schemas.microsoft.com/office/powerpoint/2010/main" val="52302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85FF73-C8A0-3B53-310B-29947409BF44}"/>
              </a:ext>
            </a:extLst>
          </p:cNvPr>
          <p:cNvSpPr>
            <a:spLocks noGrp="1"/>
          </p:cNvSpPr>
          <p:nvPr>
            <p:ph type="title"/>
          </p:nvPr>
        </p:nvSpPr>
        <p:spPr>
          <a:xfrm>
            <a:off x="523568" y="504037"/>
            <a:ext cx="10515600" cy="1230283"/>
          </a:xfrm>
        </p:spPr>
        <p:txBody>
          <a:bodyPr>
            <a:normAutofit/>
          </a:bodyPr>
          <a:lstStyle/>
          <a:p>
            <a:r>
              <a:rPr lang="pl-PL" sz="3200" b="1" dirty="0" err="1"/>
              <a:t>Εκπομπές </a:t>
            </a:r>
            <a:r>
              <a:rPr lang="pl-PL" sz="3200" b="1" dirty="0"/>
              <a:t>από </a:t>
            </a:r>
            <a:r>
              <a:rPr lang="pl-PL" sz="3200" b="1" dirty="0" err="1"/>
              <a:t>διάφορους τύπους </a:t>
            </a:r>
            <a:r>
              <a:rPr lang="pl-PL" sz="3200" b="1" dirty="0"/>
              <a:t>μεταφορών</a:t>
            </a:r>
          </a:p>
        </p:txBody>
      </p:sp>
      <p:pic>
        <p:nvPicPr>
          <p:cNvPr id="5" name="Obraz 4">
            <a:extLst>
              <a:ext uri="{FF2B5EF4-FFF2-40B4-BE49-F238E27FC236}">
                <a16:creationId xmlns:a16="http://schemas.microsoft.com/office/drawing/2014/main" id="{26E70EFF-4EB5-98EE-A5BE-BBBC56670C6D}"/>
              </a:ext>
            </a:extLst>
          </p:cNvPr>
          <p:cNvPicPr>
            <a:picLocks noChangeAspect="1"/>
          </p:cNvPicPr>
          <p:nvPr/>
        </p:nvPicPr>
        <p:blipFill>
          <a:blip r:embed="rId2"/>
          <a:stretch>
            <a:fillRect/>
          </a:stretch>
        </p:blipFill>
        <p:spPr>
          <a:xfrm>
            <a:off x="1885290" y="1589453"/>
            <a:ext cx="8421419" cy="4318253"/>
          </a:xfrm>
          <a:prstGeom prst="rect">
            <a:avLst/>
          </a:prstGeom>
        </p:spPr>
      </p:pic>
      <p:sp>
        <p:nvSpPr>
          <p:cNvPr id="6" name="pole tekstowe 5">
            <a:extLst>
              <a:ext uri="{FF2B5EF4-FFF2-40B4-BE49-F238E27FC236}">
                <a16:creationId xmlns:a16="http://schemas.microsoft.com/office/drawing/2014/main" id="{715ED60D-EBA6-1D63-D610-402066A4B2C3}"/>
              </a:ext>
            </a:extLst>
          </p:cNvPr>
          <p:cNvSpPr txBox="1"/>
          <p:nvPr/>
        </p:nvSpPr>
        <p:spPr>
          <a:xfrm>
            <a:off x="5781367" y="5024175"/>
            <a:ext cx="4402167" cy="400110"/>
          </a:xfrm>
          <a:prstGeom prst="rect">
            <a:avLst/>
          </a:prstGeom>
          <a:noFill/>
        </p:spPr>
        <p:txBody>
          <a:bodyPr wrap="none" rtlCol="0">
            <a:spAutoFit/>
          </a:bodyPr>
          <a:lstStyle/>
          <a:p>
            <a:r>
              <a:rPr lang="pl-PL" sz="2000" dirty="0" err="1">
                <a:latin typeface="Calibri" panose="020F0502020204030204" pitchFamily="34" charset="0"/>
                <a:ea typeface="Calibri" panose="020F0502020204030204" pitchFamily="34" charset="0"/>
                <a:cs typeface="Calibri" panose="020F0502020204030204" pitchFamily="34" charset="0"/>
              </a:rPr>
              <a:t>Εκπομπές </a:t>
            </a:r>
            <a:r>
              <a:rPr lang="pl-PL" sz="2000" dirty="0">
                <a:latin typeface="Calibri" panose="020F0502020204030204" pitchFamily="34" charset="0"/>
                <a:ea typeface="Calibri" panose="020F0502020204030204" pitchFamily="34" charset="0"/>
                <a:cs typeface="Calibri" panose="020F0502020204030204" pitchFamily="34" charset="0"/>
              </a:rPr>
              <a:t>ανά </a:t>
            </a:r>
            <a:r>
              <a:rPr lang="pl-PL" sz="2000" dirty="0" err="1">
                <a:latin typeface="Calibri" panose="020F0502020204030204" pitchFamily="34" charset="0"/>
                <a:ea typeface="Calibri" panose="020F0502020204030204" pitchFamily="34" charset="0"/>
                <a:cs typeface="Calibri" panose="020F0502020204030204" pitchFamily="34" charset="0"/>
              </a:rPr>
              <a:t>επιβάτη </a:t>
            </a:r>
            <a:r>
              <a:rPr lang="pl-PL" sz="2000" dirty="0">
                <a:latin typeface="Calibri" panose="020F0502020204030204" pitchFamily="34" charset="0"/>
                <a:ea typeface="Calibri" panose="020F0502020204030204" pitchFamily="34" charset="0"/>
                <a:cs typeface="Calibri" panose="020F0502020204030204" pitchFamily="34" charset="0"/>
              </a:rPr>
              <a:t>ανά </a:t>
            </a:r>
            <a:r>
              <a:rPr lang="pl-PL" sz="2000" dirty="0" err="1">
                <a:latin typeface="Calibri" panose="020F0502020204030204" pitchFamily="34" charset="0"/>
                <a:ea typeface="Calibri" panose="020F0502020204030204" pitchFamily="34" charset="0"/>
                <a:cs typeface="Calibri" panose="020F0502020204030204" pitchFamily="34" charset="0"/>
              </a:rPr>
              <a:t>διανυθέν </a:t>
            </a:r>
            <a:r>
              <a:rPr lang="pl-PL" sz="2000" dirty="0">
                <a:latin typeface="Calibri" panose="020F0502020204030204" pitchFamily="34" charset="0"/>
                <a:ea typeface="Calibri" panose="020F0502020204030204" pitchFamily="34" charset="0"/>
                <a:cs typeface="Calibri" panose="020F0502020204030204" pitchFamily="34" charset="0"/>
              </a:rPr>
              <a:t>χιλιόμετρο</a:t>
            </a:r>
          </a:p>
        </p:txBody>
      </p:sp>
      <p:sp>
        <p:nvSpPr>
          <p:cNvPr id="8" name="pole tekstowe 7">
            <a:extLst>
              <a:ext uri="{FF2B5EF4-FFF2-40B4-BE49-F238E27FC236}">
                <a16:creationId xmlns:a16="http://schemas.microsoft.com/office/drawing/2014/main" id="{D970CD17-7AC0-6C97-D84A-4CCC8012C0A1}"/>
              </a:ext>
            </a:extLst>
          </p:cNvPr>
          <p:cNvSpPr txBox="1"/>
          <p:nvPr/>
        </p:nvSpPr>
        <p:spPr>
          <a:xfrm>
            <a:off x="5781367" y="5476819"/>
            <a:ext cx="6099348" cy="430887"/>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https://www.sherbetlondon.com/news-blog/how-our-travel-footprint-affects-the-environment-in-2020/</a:t>
            </a:r>
          </a:p>
        </p:txBody>
      </p:sp>
    </p:spTree>
    <p:extLst>
      <p:ext uri="{BB962C8B-B14F-4D97-AF65-F5344CB8AC3E}">
        <p14:creationId xmlns:p14="http://schemas.microsoft.com/office/powerpoint/2010/main" val="1682125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2450691" y="455834"/>
            <a:ext cx="10515600" cy="1230283"/>
          </a:xfrm>
          <a:prstGeom prst="rect">
            <a:avLst/>
          </a:prstGeom>
          <a:noFill/>
          <a:ln>
            <a:noFill/>
          </a:ln>
        </p:spPr>
        <p:txBody>
          <a:bodyPr spcFirstLastPara="1" wrap="square" lIns="91425" tIns="45700" rIns="91425" bIns="45700" anchor="ctr" anchorCtr="0">
            <a:noAutofit/>
          </a:bodyPr>
          <a:lstStyle/>
          <a:p>
            <a:b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l-PL" sz="32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Τύποι βιώσιμων </a:t>
            </a:r>
            <a: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μεταφορών</a:t>
            </a:r>
            <a:b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l-PL" sz="3200" dirty="0">
                <a:latin typeface="Calibri" panose="020F0502020204030204" pitchFamily="34" charset="0"/>
                <a:ea typeface="Calibri" panose="020F0502020204030204" pitchFamily="34" charset="0"/>
                <a:cs typeface="Calibri" panose="020F0502020204030204" pitchFamily="34" charset="0"/>
              </a:rPr>
            </a:br>
            <a:endParaRPr sz="3200" dirty="0">
              <a:latin typeface="Calibri" panose="020F0502020204030204" pitchFamily="34" charset="0"/>
              <a:ea typeface="Calibri" panose="020F0502020204030204" pitchFamily="34" charset="0"/>
              <a:cs typeface="Calibri" panose="020F0502020204030204" pitchFamily="34" charset="0"/>
            </a:endParaRPr>
          </a:p>
        </p:txBody>
      </p:sp>
      <p:sp>
        <p:nvSpPr>
          <p:cNvPr id="107" name="Google Shape;107;p8"/>
          <p:cNvSpPr txBox="1">
            <a:spLocks noGrp="1"/>
          </p:cNvSpPr>
          <p:nvPr>
            <p:ph type="body" idx="1"/>
          </p:nvPr>
        </p:nvSpPr>
        <p:spPr>
          <a:xfrm>
            <a:off x="359368" y="2238302"/>
            <a:ext cx="8951548" cy="3997630"/>
          </a:xfrm>
          <a:prstGeom prst="rect">
            <a:avLst/>
          </a:prstGeom>
          <a:noFill/>
          <a:ln>
            <a:noFill/>
          </a:ln>
        </p:spPr>
        <p:txBody>
          <a:bodyPr spcFirstLastPara="1" wrap="square" lIns="91425" tIns="45700" rIns="91425" bIns="45700" anchor="t" anchorCtr="0">
            <a:normAutofit/>
          </a:bodyPr>
          <a:lstStyle/>
          <a:p>
            <a:pPr marL="520700" algn="ctr">
              <a:spcBef>
                <a:spcPts val="0"/>
              </a:spcBef>
              <a:buSzPts val="2800"/>
              <a:buFont typeface="Arial" panose="020B0604020202020204" pitchFamily="34" charset="0"/>
              <a:buChar char="•"/>
            </a:pPr>
            <a:r>
              <a:rPr lang="pl-PL" sz="2000" b="0" i="0" dirty="0" err="1">
                <a:solidFill>
                  <a:srgbClr val="0D0D0D"/>
                </a:solidFill>
                <a:effectLst/>
                <a:latin typeface="Söhne"/>
              </a:rPr>
              <a:t>Ηλεκτρικά οχήματα </a:t>
            </a:r>
            <a:r>
              <a:rPr lang="pl-PL" sz="2000" b="0" i="0" dirty="0">
                <a:solidFill>
                  <a:srgbClr val="0D0D0D"/>
                </a:solidFill>
                <a:effectLst/>
                <a:latin typeface="Söhne"/>
              </a:rPr>
              <a:t>(</a:t>
            </a:r>
            <a:r>
              <a:rPr lang="pl-PL" sz="2000" b="0" i="0" dirty="0" err="1">
                <a:solidFill>
                  <a:srgbClr val="0D0D0D"/>
                </a:solidFill>
                <a:effectLst/>
                <a:latin typeface="Söhne"/>
              </a:rPr>
              <a:t>EVs</a:t>
            </a:r>
            <a:r>
              <a:rPr lang="pl-PL" sz="2000" b="0" i="0" dirty="0">
                <a:solidFill>
                  <a:srgbClr val="0D0D0D"/>
                </a:solidFill>
                <a:effectLst/>
                <a:latin typeface="Söhne"/>
              </a:rPr>
              <a:t>)</a:t>
            </a:r>
          </a:p>
          <a:p>
            <a:pPr marL="520700" algn="ctr">
              <a:spcBef>
                <a:spcPts val="0"/>
              </a:spcBef>
              <a:buSzPts val="2800"/>
              <a:buFont typeface="Arial" panose="020B0604020202020204" pitchFamily="34" charset="0"/>
              <a:buChar char="•"/>
            </a:pPr>
            <a:r>
              <a:rPr lang="pl-PL" sz="2000" b="0" i="0" dirty="0" err="1">
                <a:solidFill>
                  <a:srgbClr val="0D0D0D"/>
                </a:solidFill>
                <a:effectLst/>
                <a:latin typeface="Söhne"/>
              </a:rPr>
              <a:t>Οχήματα </a:t>
            </a:r>
            <a:r>
              <a:rPr lang="pl-PL" sz="2000" b="0" i="0" dirty="0">
                <a:solidFill>
                  <a:srgbClr val="0D0D0D"/>
                </a:solidFill>
                <a:effectLst/>
                <a:latin typeface="Söhne"/>
              </a:rPr>
              <a:t>κυψελών </a:t>
            </a:r>
            <a:r>
              <a:rPr lang="pl-PL" sz="2000" b="0" i="0" dirty="0" err="1">
                <a:solidFill>
                  <a:srgbClr val="0D0D0D"/>
                </a:solidFill>
                <a:effectLst/>
                <a:latin typeface="Söhne"/>
              </a:rPr>
              <a:t>καυσίμου υδρογόνου</a:t>
            </a:r>
            <a:endParaRPr lang="pl-PL" sz="2000" b="0" i="0" dirty="0">
              <a:solidFill>
                <a:srgbClr val="0D0D0D"/>
              </a:solidFill>
              <a:effectLst/>
              <a:latin typeface="Söhne"/>
            </a:endParaRPr>
          </a:p>
          <a:p>
            <a:pPr marL="520700" algn="ctr">
              <a:spcBef>
                <a:spcPts val="0"/>
              </a:spcBef>
              <a:buSzPts val="2800"/>
              <a:buFont typeface="Arial" panose="020B0604020202020204" pitchFamily="34" charset="0"/>
              <a:buChar char="•"/>
            </a:pPr>
            <a:r>
              <a:rPr lang="pl-PL" sz="2000" b="0" i="0" dirty="0" err="1">
                <a:solidFill>
                  <a:srgbClr val="0D0D0D"/>
                </a:solidFill>
                <a:effectLst/>
                <a:latin typeface="Söhne"/>
              </a:rPr>
              <a:t>Οχήματα βιοκαυσίμων</a:t>
            </a:r>
            <a:endParaRPr lang="pl-PL" sz="2000" dirty="0">
              <a:solidFill>
                <a:srgbClr val="0D0D0D"/>
              </a:solidFill>
              <a:latin typeface="Söhne"/>
            </a:endParaRPr>
          </a:p>
          <a:p>
            <a:pPr marL="520700" algn="ctr">
              <a:spcBef>
                <a:spcPts val="0"/>
              </a:spcBef>
              <a:buSzPts val="2800"/>
              <a:buFont typeface="Arial" panose="020B0604020202020204" pitchFamily="34" charset="0"/>
              <a:buChar char="•"/>
            </a:pPr>
            <a:r>
              <a:rPr lang="pl-PL" sz="2000" b="0" i="0" dirty="0" err="1">
                <a:solidFill>
                  <a:srgbClr val="0D0D0D"/>
                </a:solidFill>
                <a:effectLst/>
                <a:latin typeface="Söhne"/>
              </a:rPr>
              <a:t>Οχήματα συμπιεσμένου </a:t>
            </a:r>
            <a:r>
              <a:rPr lang="pl-PL" sz="2000" b="0" i="0" dirty="0">
                <a:solidFill>
                  <a:srgbClr val="0D0D0D"/>
                </a:solidFill>
                <a:effectLst/>
                <a:latin typeface="Söhne"/>
              </a:rPr>
              <a:t>φυσικού </a:t>
            </a:r>
            <a:r>
              <a:rPr lang="pl-PL" sz="2000" b="0" i="0" dirty="0" err="1">
                <a:solidFill>
                  <a:srgbClr val="0D0D0D"/>
                </a:solidFill>
                <a:effectLst/>
                <a:latin typeface="Söhne"/>
              </a:rPr>
              <a:t>αερίου </a:t>
            </a:r>
            <a:r>
              <a:rPr lang="pl-PL" sz="2000" b="0" i="0" dirty="0">
                <a:solidFill>
                  <a:srgbClr val="0D0D0D"/>
                </a:solidFill>
                <a:effectLst/>
                <a:latin typeface="Söhne"/>
              </a:rPr>
              <a:t>(CNG)</a:t>
            </a:r>
          </a:p>
          <a:p>
            <a:pPr marL="520700" algn="ctr">
              <a:spcBef>
                <a:spcPts val="0"/>
              </a:spcBef>
              <a:buSzPts val="2800"/>
              <a:buFont typeface="Arial" panose="020B0604020202020204" pitchFamily="34" charset="0"/>
              <a:buChar char="•"/>
            </a:pPr>
            <a:r>
              <a:rPr lang="pl-PL" sz="2000" dirty="0" err="1">
                <a:solidFill>
                  <a:srgbClr val="0D0D0D"/>
                </a:solidFill>
                <a:latin typeface="Söhne"/>
              </a:rPr>
              <a:t>Οχήματα </a:t>
            </a:r>
            <a:r>
              <a:rPr lang="pl-PL" sz="2000" dirty="0">
                <a:solidFill>
                  <a:srgbClr val="0D0D0D"/>
                </a:solidFill>
                <a:latin typeface="Söhne"/>
              </a:rPr>
              <a:t>με ηλιακή ενέργεια</a:t>
            </a:r>
          </a:p>
          <a:p>
            <a:pPr marL="520700" algn="ctr">
              <a:spcBef>
                <a:spcPts val="0"/>
              </a:spcBef>
              <a:buSzPts val="2800"/>
              <a:buFont typeface="Arial" panose="020B0604020202020204" pitchFamily="34" charset="0"/>
              <a:buChar char="•"/>
            </a:pPr>
            <a:r>
              <a:rPr lang="pl-PL" sz="2000" b="0" i="0" dirty="0">
                <a:solidFill>
                  <a:srgbClr val="0D0D0D"/>
                </a:solidFill>
                <a:effectLst/>
                <a:latin typeface="Söhne"/>
              </a:rPr>
              <a:t>Ανθρώπινα </a:t>
            </a:r>
            <a:r>
              <a:rPr lang="pl-PL" sz="2000" b="0" i="0" dirty="0" err="1">
                <a:solidFill>
                  <a:srgbClr val="0D0D0D"/>
                </a:solidFill>
                <a:effectLst/>
                <a:latin typeface="Söhne"/>
              </a:rPr>
              <a:t>οχήματα</a:t>
            </a:r>
            <a:endParaRPr lang="pl-PL" sz="2000" b="0" i="0" dirty="0">
              <a:solidFill>
                <a:srgbClr val="0D0D0D"/>
              </a:solidFill>
              <a:effectLst/>
              <a:latin typeface="Söhne"/>
            </a:endParaRPr>
          </a:p>
          <a:p>
            <a:pPr marL="520700" algn="ctr">
              <a:spcBef>
                <a:spcPts val="0"/>
              </a:spcBef>
              <a:buSzPts val="2800"/>
              <a:buFont typeface="Arial" panose="020B0604020202020204" pitchFamily="34" charset="0"/>
              <a:buChar char="•"/>
            </a:pPr>
            <a:r>
              <a:rPr lang="pl-PL" sz="2000" b="0" i="0" dirty="0" err="1">
                <a:solidFill>
                  <a:srgbClr val="0D0D0D"/>
                </a:solidFill>
                <a:effectLst/>
                <a:latin typeface="Söhne"/>
              </a:rPr>
              <a:t>Οχήματα με ηλεκτρική υποβοήθηση</a:t>
            </a:r>
            <a:endParaRPr lang="pl-PL" sz="2000" dirty="0"/>
          </a:p>
        </p:txBody>
      </p:sp>
      <p:pic>
        <p:nvPicPr>
          <p:cNvPr id="3074" name="Picture 2" descr="Sustainable travel and the National Transport Strategy | Transport ...">
            <a:extLst>
              <a:ext uri="{FF2B5EF4-FFF2-40B4-BE49-F238E27FC236}">
                <a16:creationId xmlns:a16="http://schemas.microsoft.com/office/drawing/2014/main" id="{F9C5F78B-7C40-269A-64EC-273B8BC74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930" y="1139042"/>
            <a:ext cx="3979862" cy="4579916"/>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462D74F4-1BE2-9F20-CA78-1A0CDCC72CE6}"/>
              </a:ext>
            </a:extLst>
          </p:cNvPr>
          <p:cNvSpPr txBox="1"/>
          <p:nvPr/>
        </p:nvSpPr>
        <p:spPr>
          <a:xfrm>
            <a:off x="7531509" y="5596741"/>
            <a:ext cx="5052553" cy="430887"/>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Πηγή: https://www.transport.gov.scot/active-travel/developing-an-active-nation/sustainable-travel-and-the-national-transport-strategy/</a:t>
            </a:r>
          </a:p>
        </p:txBody>
      </p:sp>
      <p:pic>
        <p:nvPicPr>
          <p:cNvPr id="6" name="Picture 2" descr="Koncepcja redukcji poziomu CO2. Kontrola emisji dwutlenku węgla, poziom CO2 do pozycji min. Renderowanie 3D – zdjęcie">
            <a:extLst>
              <a:ext uri="{FF2B5EF4-FFF2-40B4-BE49-F238E27FC236}">
                <a16:creationId xmlns:a16="http://schemas.microsoft.com/office/drawing/2014/main" id="{75751212-D032-99FD-0D85-958C29ECC2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 y="3543009"/>
            <a:ext cx="2341266" cy="1755950"/>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87C433E8-CAD4-DD95-A7E1-45F84911F9EA}"/>
              </a:ext>
            </a:extLst>
          </p:cNvPr>
          <p:cNvSpPr txBox="1"/>
          <p:nvPr/>
        </p:nvSpPr>
        <p:spPr>
          <a:xfrm>
            <a:off x="1042199" y="5298959"/>
            <a:ext cx="1205779" cy="246221"/>
          </a:xfrm>
          <a:prstGeom prst="rect">
            <a:avLst/>
          </a:prstGeom>
          <a:noFill/>
        </p:spPr>
        <p:txBody>
          <a:bodyPr wrap="none" rtlCol="0">
            <a:spAutoFit/>
          </a:bodyPr>
          <a:lstStyle/>
          <a:p>
            <a:r>
              <a:rPr lang="pl-PL" sz="10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pic>
        <p:nvPicPr>
          <p:cNvPr id="2054" name="Picture 6" descr="Koncepcja ikony zerowej emisji netto do 2050 r. w ręku dla animacji polityki ochrony środowiska Ilustracja koncepcji Zielona technologia energii odnawialnej dla czystego środowiska przyszłości. – zdjęcie">
            <a:extLst>
              <a:ext uri="{FF2B5EF4-FFF2-40B4-BE49-F238E27FC236}">
                <a16:creationId xmlns:a16="http://schemas.microsoft.com/office/drawing/2014/main" id="{238ABCF8-C29B-A841-5DDB-A83ED7855D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64327"/>
            <a:ext cx="2341266" cy="1557018"/>
          </a:xfrm>
          <a:prstGeom prst="rect">
            <a:avLst/>
          </a:prstGeom>
          <a:noFill/>
          <a:extLst>
            <a:ext uri="{909E8E84-426E-40DD-AFC4-6F175D3DCCD1}">
              <a14:hiddenFill xmlns:a14="http://schemas.microsoft.com/office/drawing/2010/main">
                <a:solidFill>
                  <a:srgbClr val="FFFFFF"/>
                </a:solidFill>
              </a14:hiddenFill>
            </a:ext>
          </a:extLst>
        </p:spPr>
      </p:pic>
      <p:sp>
        <p:nvSpPr>
          <p:cNvPr id="10" name="pole tekstowe 9">
            <a:extLst>
              <a:ext uri="{FF2B5EF4-FFF2-40B4-BE49-F238E27FC236}">
                <a16:creationId xmlns:a16="http://schemas.microsoft.com/office/drawing/2014/main" id="{3839BA60-5C6A-4FA5-E50D-388E5E1379C4}"/>
              </a:ext>
            </a:extLst>
          </p:cNvPr>
          <p:cNvSpPr txBox="1"/>
          <p:nvPr/>
        </p:nvSpPr>
        <p:spPr>
          <a:xfrm>
            <a:off x="1379302" y="5090977"/>
            <a:ext cx="1008609" cy="215444"/>
          </a:xfrm>
          <a:prstGeom prst="rect">
            <a:avLst/>
          </a:prstGeom>
          <a:noFill/>
        </p:spPr>
        <p:txBody>
          <a:bodyPr wrap="none" rtlCol="0">
            <a:spAutoFit/>
          </a:bodyPr>
          <a:lstStyle/>
          <a:p>
            <a:r>
              <a:rPr lang="pl-PL" sz="8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sp>
        <p:nvSpPr>
          <p:cNvPr id="12" name="pole tekstowe 11">
            <a:extLst>
              <a:ext uri="{FF2B5EF4-FFF2-40B4-BE49-F238E27FC236}">
                <a16:creationId xmlns:a16="http://schemas.microsoft.com/office/drawing/2014/main" id="{35E7D6BF-D20A-E394-4849-E35D07478C9B}"/>
              </a:ext>
            </a:extLst>
          </p:cNvPr>
          <p:cNvSpPr txBox="1"/>
          <p:nvPr/>
        </p:nvSpPr>
        <p:spPr>
          <a:xfrm>
            <a:off x="1379302" y="1787800"/>
            <a:ext cx="6720348" cy="215444"/>
          </a:xfrm>
          <a:prstGeom prst="rect">
            <a:avLst/>
          </a:prstGeom>
          <a:noFill/>
        </p:spPr>
        <p:txBody>
          <a:bodyPr wrap="square">
            <a:spAutoFit/>
          </a:bodyPr>
          <a:lstStyle/>
          <a:p>
            <a:r>
              <a:rPr lang="pl-PL" sz="8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spTree>
    <p:extLst>
      <p:ext uri="{BB962C8B-B14F-4D97-AF65-F5344CB8AC3E}">
        <p14:creationId xmlns:p14="http://schemas.microsoft.com/office/powerpoint/2010/main" val="1056995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B5BD0C-E94E-5FF0-8FD2-A0A6BE551C94}"/>
              </a:ext>
            </a:extLst>
          </p:cNvPr>
          <p:cNvSpPr>
            <a:spLocks noGrp="1"/>
          </p:cNvSpPr>
          <p:nvPr>
            <p:ph type="title"/>
          </p:nvPr>
        </p:nvSpPr>
        <p:spPr>
          <a:xfrm>
            <a:off x="375037" y="-73025"/>
            <a:ext cx="4922837" cy="1600200"/>
          </a:xfrm>
        </p:spPr>
        <p:txBody>
          <a:bodyPr/>
          <a:lstStyle/>
          <a:p>
            <a:r>
              <a:rPr lang="pl-PL" b="1" dirty="0" err="1"/>
              <a:t>Βιώσιμες μεταφορές</a:t>
            </a:r>
            <a:endParaRPr lang="pl-PL" b="1" dirty="0"/>
          </a:p>
        </p:txBody>
      </p:sp>
      <p:sp>
        <p:nvSpPr>
          <p:cNvPr id="3" name="Symbol zastępczy tekstu 2">
            <a:extLst>
              <a:ext uri="{FF2B5EF4-FFF2-40B4-BE49-F238E27FC236}">
                <a16:creationId xmlns:a16="http://schemas.microsoft.com/office/drawing/2014/main" id="{782D024B-E8C1-84DF-5E44-BA52D60373E0}"/>
              </a:ext>
            </a:extLst>
          </p:cNvPr>
          <p:cNvSpPr>
            <a:spLocks noGrp="1"/>
          </p:cNvSpPr>
          <p:nvPr>
            <p:ph type="body" idx="1"/>
          </p:nvPr>
        </p:nvSpPr>
        <p:spPr>
          <a:xfrm>
            <a:off x="5180012" y="1257300"/>
            <a:ext cx="6916738" cy="4873625"/>
          </a:xfrm>
        </p:spPr>
        <p:txBody>
          <a:bodyPr>
            <a:normAutofit/>
          </a:bodyPr>
          <a:lstStyle/>
          <a:p>
            <a:pPr marL="114300" indent="0">
              <a:buNone/>
            </a:pPr>
            <a:r>
              <a:rPr lang="en-US" sz="2000" b="0" i="0" u="sng"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Τα οφέλη των βιώσιμων μεταφορών περιλαμβάνουν</a:t>
            </a:r>
            <a:r>
              <a:rPr lang="en-US" sz="20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a:t>
            </a:r>
          </a:p>
          <a:p>
            <a:pPr>
              <a:buFont typeface="Arial" panose="020B0604020202020204" pitchFamily="34" charset="0"/>
              <a:buChar char="•"/>
            </a:pPr>
            <a:r>
              <a:rPr lang="en-US" sz="20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Εξοικονόμηση κόστους σε καύσιμα και οχήματα</a:t>
            </a:r>
          </a:p>
          <a:p>
            <a:pPr>
              <a:buFont typeface="Arial" panose="020B0604020202020204" pitchFamily="34" charset="0"/>
              <a:buChar char="•"/>
            </a:pPr>
            <a:r>
              <a:rPr lang="en-US" sz="20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Μειωμένες εκπομπές διοξειδίου του άνθρακα από την καύση ορυκτών καυσίμων, με αποτέλεσμα λιγότερη ατμοσφαιρική ρύπανση </a:t>
            </a:r>
          </a:p>
          <a:p>
            <a:pPr>
              <a:buFont typeface="Arial" panose="020B0604020202020204" pitchFamily="34" charset="0"/>
              <a:buChar char="•"/>
            </a:pPr>
            <a:r>
              <a:rPr lang="en-US" sz="20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Δημιουργία θέσεων εργασίας με την αύξηση της κατασκευής οχημάτων και μπαταριών και της παραγωγής καυσίμων</a:t>
            </a:r>
          </a:p>
          <a:p>
            <a:pPr>
              <a:buFont typeface="Arial" panose="020B0604020202020204" pitchFamily="34" charset="0"/>
              <a:buChar char="•"/>
            </a:pPr>
            <a:r>
              <a:rPr lang="en-US" sz="20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Βελτίωση της προσβασιμότητας σε αξιόπιστες, οικονομικά προσιτές επιλογές μεταφοράς</a:t>
            </a:r>
          </a:p>
          <a:p>
            <a:pPr>
              <a:buFont typeface="Arial" panose="020B0604020202020204" pitchFamily="34" charset="0"/>
              <a:buChar char="•"/>
            </a:pPr>
            <a:r>
              <a:rPr lang="en-US" sz="20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Ενισχυμένη ενεργειακή ασφάλεια και ανεξαρτησία με λιγότερη εξάρτηση από ξένες πηγές υλικών και καυσίμων.</a:t>
            </a:r>
          </a:p>
          <a:p>
            <a:pPr marL="228600" indent="-50800">
              <a:spcBef>
                <a:spcPts val="0"/>
              </a:spcBef>
              <a:buSzPts val="2800"/>
              <a:buNone/>
            </a:pPr>
            <a:endParaRPr lang="en-US" sz="2000" dirty="0"/>
          </a:p>
          <a:p>
            <a:endParaRPr lang="pl-PL" sz="2000" dirty="0"/>
          </a:p>
        </p:txBody>
      </p:sp>
      <p:pic>
        <p:nvPicPr>
          <p:cNvPr id="8" name="Obraz 7">
            <a:extLst>
              <a:ext uri="{FF2B5EF4-FFF2-40B4-BE49-F238E27FC236}">
                <a16:creationId xmlns:a16="http://schemas.microsoft.com/office/drawing/2014/main" id="{C48102A3-E620-995A-B21A-991D1B00795D}"/>
              </a:ext>
            </a:extLst>
          </p:cNvPr>
          <p:cNvPicPr>
            <a:picLocks noChangeAspect="1"/>
          </p:cNvPicPr>
          <p:nvPr/>
        </p:nvPicPr>
        <p:blipFill>
          <a:blip r:embed="rId2"/>
          <a:stretch>
            <a:fillRect/>
          </a:stretch>
        </p:blipFill>
        <p:spPr>
          <a:xfrm>
            <a:off x="491614" y="1563364"/>
            <a:ext cx="4688398" cy="4007178"/>
          </a:xfrm>
          <a:prstGeom prst="rect">
            <a:avLst/>
          </a:prstGeom>
        </p:spPr>
      </p:pic>
      <p:sp>
        <p:nvSpPr>
          <p:cNvPr id="9" name="pole tekstowe 8">
            <a:extLst>
              <a:ext uri="{FF2B5EF4-FFF2-40B4-BE49-F238E27FC236}">
                <a16:creationId xmlns:a16="http://schemas.microsoft.com/office/drawing/2014/main" id="{12FCDA33-86FF-FC23-C73F-690550675ABE}"/>
              </a:ext>
            </a:extLst>
          </p:cNvPr>
          <p:cNvSpPr txBox="1"/>
          <p:nvPr/>
        </p:nvSpPr>
        <p:spPr>
          <a:xfrm>
            <a:off x="6336506" y="5707161"/>
            <a:ext cx="6100762"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Πηγή: https://www.energy.gov/eere/sustainable-transportation-and-fuels</a:t>
            </a:r>
          </a:p>
        </p:txBody>
      </p:sp>
      <p:sp>
        <p:nvSpPr>
          <p:cNvPr id="11" name="pole tekstowe 10">
            <a:extLst>
              <a:ext uri="{FF2B5EF4-FFF2-40B4-BE49-F238E27FC236}">
                <a16:creationId xmlns:a16="http://schemas.microsoft.com/office/drawing/2014/main" id="{D3D7BE75-210E-EE4A-42DD-FFC924C8C20D}"/>
              </a:ext>
            </a:extLst>
          </p:cNvPr>
          <p:cNvSpPr txBox="1"/>
          <p:nvPr/>
        </p:nvSpPr>
        <p:spPr>
          <a:xfrm>
            <a:off x="676275" y="5412712"/>
            <a:ext cx="4987538" cy="461665"/>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Πηγή: https://www.sketchbubble.com/en/presentation-sustainable-transport.html</a:t>
            </a:r>
          </a:p>
        </p:txBody>
      </p:sp>
    </p:spTree>
    <p:extLst>
      <p:ext uri="{BB962C8B-B14F-4D97-AF65-F5344CB8AC3E}">
        <p14:creationId xmlns:p14="http://schemas.microsoft.com/office/powerpoint/2010/main" val="975452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43A35F4A-DF86-6F5F-A87C-816B37735D40}"/>
              </a:ext>
            </a:extLst>
          </p:cNvPr>
          <p:cNvSpPr/>
          <p:nvPr/>
        </p:nvSpPr>
        <p:spPr>
          <a:xfrm>
            <a:off x="0" y="4458331"/>
            <a:ext cx="12192000" cy="1278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94EE999F-6724-688B-2654-3CE17A7668C0}"/>
              </a:ext>
            </a:extLst>
          </p:cNvPr>
          <p:cNvSpPr txBox="1"/>
          <p:nvPr/>
        </p:nvSpPr>
        <p:spPr>
          <a:xfrm>
            <a:off x="317089" y="775260"/>
            <a:ext cx="10452511" cy="584775"/>
          </a:xfrm>
          <a:prstGeom prst="rect">
            <a:avLst/>
          </a:prstGeom>
          <a:noFill/>
        </p:spPr>
        <p:txBody>
          <a:bodyPr wrap="square">
            <a:spAutoFit/>
          </a:bodyPr>
          <a:lstStyle/>
          <a:p>
            <a:r>
              <a:rPr lang="pl-PL" sz="3200" b="1" dirty="0">
                <a:solidFill>
                  <a:schemeClr val="dk1"/>
                </a:solidFill>
                <a:latin typeface="Calibri"/>
                <a:ea typeface="Calibri"/>
                <a:cs typeface="Calibri"/>
                <a:sym typeface="Calibri"/>
              </a:rPr>
              <a:t>Στρατηγικές χαμηλών εκπομπών για </a:t>
            </a:r>
            <a:r>
              <a:rPr lang="pl-PL" sz="3200" b="1" dirty="0" err="1">
                <a:solidFill>
                  <a:schemeClr val="dk1"/>
                </a:solidFill>
                <a:latin typeface="Calibri"/>
                <a:ea typeface="Calibri"/>
                <a:cs typeface="Calibri"/>
                <a:sym typeface="Calibri"/>
              </a:rPr>
              <a:t>γεωργικές πρακτικές</a:t>
            </a:r>
            <a:endParaRPr lang="pl-PL" sz="3200" b="1" dirty="0">
              <a:solidFill>
                <a:schemeClr val="dk1"/>
              </a:solidFill>
              <a:latin typeface="Calibri"/>
              <a:ea typeface="Calibri"/>
              <a:cs typeface="Calibri"/>
              <a:sym typeface="Calibri"/>
            </a:endParaRPr>
          </a:p>
        </p:txBody>
      </p:sp>
      <p:sp>
        <p:nvSpPr>
          <p:cNvPr id="5" name="pole tekstowe 4">
            <a:extLst>
              <a:ext uri="{FF2B5EF4-FFF2-40B4-BE49-F238E27FC236}">
                <a16:creationId xmlns:a16="http://schemas.microsoft.com/office/drawing/2014/main" id="{073BD5D6-C18B-DF59-0F82-45C157356F4E}"/>
              </a:ext>
            </a:extLst>
          </p:cNvPr>
          <p:cNvSpPr txBox="1"/>
          <p:nvPr/>
        </p:nvSpPr>
        <p:spPr>
          <a:xfrm>
            <a:off x="675967" y="1438693"/>
            <a:ext cx="10596717" cy="2862322"/>
          </a:xfrm>
          <a:prstGeom prst="rect">
            <a:avLst/>
          </a:prstGeom>
          <a:noFill/>
        </p:spPr>
        <p:txBody>
          <a:bodyPr wrap="square">
            <a:spAutoFit/>
          </a:bodyPr>
          <a:lstStyle/>
          <a:p>
            <a:pPr algn="l"/>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Ο όρος "αειφόρος γεωργία" (</a:t>
            </a: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hlinkClick r:id="rId2">
                  <a:extLst>
                    <a:ext uri="{A12FA001-AC4F-418D-AE19-62706E023703}">
                      <ahyp:hlinkClr xmlns:ahyp="http://schemas.microsoft.com/office/drawing/2018/hyperlinkcolor" val="tx"/>
                    </a:ext>
                  </a:extLst>
                </a:hlinkClick>
              </a:rPr>
              <a:t>U.S. Code Title 7, Section 3103</a:t>
            </a: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 σημαίνει ένα ολοκληρωμένο σύστημα πρακτικών φυτικής και ζωικής παραγωγής με εφαρμογή σε συγκεκριμένη τοποθεσία, το οποίο μακροπρόθεσμα θα:</a:t>
            </a:r>
          </a:p>
          <a:p>
            <a:pPr marL="342900" lvl="2" indent="-342900">
              <a:buFont typeface="Wingdings" panose="05000000000000000000" pitchFamily="2" charset="2"/>
              <a:buChar char="Ø"/>
            </a:pPr>
            <a:r>
              <a:rPr lang="en-US" sz="1800" dirty="0" err="1">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Ικανοποιούν </a:t>
            </a: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τις ανθρώπινες ανάγκες σε τροφή και φυτικές ίνες.</a:t>
            </a:r>
            <a:endParaRPr lang="pl-PL"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en-US" sz="1800" dirty="0" err="1">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Βελτίωση </a:t>
            </a: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της ποιότητας του περιβάλλοντος και της βάσης των φυσικών πόρων από την οποία εξαρτάται η γεωργική οικονομία.</a:t>
            </a:r>
            <a:endParaRPr lang="pl-PL"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el-GR"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Χ</a:t>
            </a:r>
            <a:r>
              <a:rPr lang="en-US" sz="1800" dirty="0" err="1">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ρησιμο</a:t>
            </a: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ποιούν με τον καλύτερο δυνατό τρόπο τους μη ανανεώσιμους πόρους και τους πόρους της γεωργικής εκμετάλλευσης και να ενσωματώνουν, κατά περίπτωση, τους φυσικούς βιολογικούς κύκλους και ελέγχους.</a:t>
            </a:r>
            <a:endParaRPr lang="pl-PL"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en-US" sz="1800" dirty="0" err="1">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Διατήρηση </a:t>
            </a: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της οικονομικής βιωσιμότητας των γεωργικών εκμεταλλεύσεων.</a:t>
            </a:r>
            <a:endParaRPr lang="pl-PL"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Βελτίωση της ποιότητας ζωής των γεωργών και της κοινωνίας στο σύνολό της.</a:t>
            </a:r>
          </a:p>
        </p:txBody>
      </p:sp>
      <p:sp>
        <p:nvSpPr>
          <p:cNvPr id="7" name="pole tekstowe 6">
            <a:extLst>
              <a:ext uri="{FF2B5EF4-FFF2-40B4-BE49-F238E27FC236}">
                <a16:creationId xmlns:a16="http://schemas.microsoft.com/office/drawing/2014/main" id="{2779EB43-BE87-A9F2-CF6D-FC639BF57BFC}"/>
              </a:ext>
            </a:extLst>
          </p:cNvPr>
          <p:cNvSpPr txBox="1"/>
          <p:nvPr/>
        </p:nvSpPr>
        <p:spPr>
          <a:xfrm>
            <a:off x="533399" y="4458330"/>
            <a:ext cx="10881852" cy="1323439"/>
          </a:xfrm>
          <a:prstGeom prst="rect">
            <a:avLst/>
          </a:prstGeom>
          <a:noFill/>
        </p:spPr>
        <p:txBody>
          <a:bodyPr wrap="square">
            <a:spAutoFit/>
          </a:bodyPr>
          <a:lstStyle/>
          <a:p>
            <a:r>
              <a:rPr lang="en-US" sz="1600" dirty="0">
                <a:solidFill>
                  <a:srgbClr val="292929"/>
                </a:solidFill>
                <a:latin typeface="Calibri" panose="020F0502020204030204" pitchFamily="34" charset="0"/>
                <a:ea typeface="Calibri" panose="020F0502020204030204" pitchFamily="34" charset="0"/>
                <a:cs typeface="Calibri" panose="020F0502020204030204" pitchFamily="34" charset="0"/>
              </a:rPr>
              <a:t>Η Ευρωπαϊκή Επιτροπή ορίζει τη γεωργία άνθρακα ως "ένα πράσινο επιχειρηματικό μοντέλο που ανταμείβει τους διαχειριστές γης για την υιοθέτηση βελτιωμένων πρακτικών διαχείρισης της γης, με αποτέλεσμα την αύξηση της δέσμευσης άνθρακα στη ζωντανή βιομάζα, τη νεκρή οργανική ύλη και τα εδάφη, ενισχύοντας τη δέσμευση άνθρακα ή/και μειώνοντας την απελευθέρωση άνθρακα στην ατμόσφαιρα, με σεβασμό των οικολογικών αρχών </a:t>
            </a:r>
            <a:r>
              <a:rPr lang="en-US" sz="1600" dirty="0" err="1">
                <a:solidFill>
                  <a:srgbClr val="292929"/>
                </a:solidFill>
                <a:latin typeface="Calibri" panose="020F0502020204030204" pitchFamily="34" charset="0"/>
                <a:ea typeface="Calibri" panose="020F0502020204030204" pitchFamily="34" charset="0"/>
                <a:cs typeface="Calibri" panose="020F0502020204030204" pitchFamily="34" charset="0"/>
              </a:rPr>
              <a:t>που ευνοούν </a:t>
            </a:r>
            <a:r>
              <a:rPr lang="en-US" sz="1600" dirty="0">
                <a:solidFill>
                  <a:srgbClr val="292929"/>
                </a:solidFill>
                <a:latin typeface="Calibri" panose="020F0502020204030204" pitchFamily="34" charset="0"/>
                <a:ea typeface="Calibri" panose="020F0502020204030204" pitchFamily="34" charset="0"/>
                <a:cs typeface="Calibri" panose="020F0502020204030204" pitchFamily="34" charset="0"/>
              </a:rPr>
              <a:t>τη βιοποικιλότητα και το φυσικό κεφάλαιο συνολικά".</a:t>
            </a:r>
            <a:endParaRPr lang="pl-PL" sz="1600" dirty="0">
              <a:solidFill>
                <a:srgbClr val="292929"/>
              </a:solidFill>
              <a:latin typeface="Calibri" panose="020F0502020204030204" pitchFamily="34" charset="0"/>
              <a:ea typeface="Calibri" panose="020F0502020204030204" pitchFamily="34" charset="0"/>
              <a:cs typeface="Calibri" panose="020F0502020204030204" pitchFamily="34" charset="0"/>
            </a:endParaRPr>
          </a:p>
        </p:txBody>
      </p:sp>
      <p:sp>
        <p:nvSpPr>
          <p:cNvPr id="9" name="pole tekstowe 8">
            <a:extLst>
              <a:ext uri="{FF2B5EF4-FFF2-40B4-BE49-F238E27FC236}">
                <a16:creationId xmlns:a16="http://schemas.microsoft.com/office/drawing/2014/main" id="{F61AF060-E6E5-005C-70CD-90D476EA0D9D}"/>
              </a:ext>
            </a:extLst>
          </p:cNvPr>
          <p:cNvSpPr txBox="1"/>
          <p:nvPr/>
        </p:nvSpPr>
        <p:spPr>
          <a:xfrm>
            <a:off x="3424084" y="5737318"/>
            <a:ext cx="6100916"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https://climate.ec.europa.eu/system/files/2021-12/com_2021_800_en_0.pdf</a:t>
            </a:r>
          </a:p>
        </p:txBody>
      </p:sp>
    </p:spTree>
    <p:extLst>
      <p:ext uri="{BB962C8B-B14F-4D97-AF65-F5344CB8AC3E}">
        <p14:creationId xmlns:p14="http://schemas.microsoft.com/office/powerpoint/2010/main" val="310403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Γενικές πληροφορίες </a:t>
            </a:r>
            <a:endParaRPr/>
          </a:p>
        </p:txBody>
      </p:sp>
      <p:sp>
        <p:nvSpPr>
          <p:cNvPr id="69" name="Google Shape;69;p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labelled Image">
            <a:extLst>
              <a:ext uri="{FF2B5EF4-FFF2-40B4-BE49-F238E27FC236}">
                <a16:creationId xmlns:a16="http://schemas.microsoft.com/office/drawing/2014/main" id="{F54CB457-BA75-E145-E998-E30B86A5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1435371"/>
            <a:ext cx="5127760" cy="4033838"/>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98520A17-B5D2-F4D3-1227-13C320A93E86}"/>
              </a:ext>
            </a:extLst>
          </p:cNvPr>
          <p:cNvSpPr txBox="1"/>
          <p:nvPr/>
        </p:nvSpPr>
        <p:spPr>
          <a:xfrm>
            <a:off x="0" y="5497857"/>
            <a:ext cx="7051930" cy="600164"/>
          </a:xfrm>
          <a:prstGeom prst="rect">
            <a:avLst/>
          </a:prstGeom>
          <a:noFill/>
        </p:spPr>
        <p:txBody>
          <a:bodyPr wrap="none" rtlCol="0">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Rust</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L.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Ridding</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C.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Ward</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B. Clark, L.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Kehoe</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M. Dora, M.J.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Whittingham</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P.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McGowan</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p>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Chaudhary</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C. J. Reynolds, C.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Trivedy</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N. West, </a:t>
            </a:r>
            <a:r>
              <a:rPr lang="en-US" sz="105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How to transition to reduced-meat diets that benefit people and the planet</a:t>
            </a:r>
            <a:r>
              <a:rPr lang="pl-PL" sz="105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r>
          </a:p>
          <a:p>
            <a:r>
              <a:rPr lang="en-US"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Επιστήμη του συνολικού </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περιβάλλοντος, 718</a:t>
            </a:r>
          </a:p>
        </p:txBody>
      </p:sp>
      <p:sp>
        <p:nvSpPr>
          <p:cNvPr id="7" name="pole tekstowe 6">
            <a:extLst>
              <a:ext uri="{FF2B5EF4-FFF2-40B4-BE49-F238E27FC236}">
                <a16:creationId xmlns:a16="http://schemas.microsoft.com/office/drawing/2014/main" id="{5EE455E6-6123-20DE-1D03-D33194EDA68B}"/>
              </a:ext>
            </a:extLst>
          </p:cNvPr>
          <p:cNvSpPr txBox="1"/>
          <p:nvPr/>
        </p:nvSpPr>
        <p:spPr>
          <a:xfrm>
            <a:off x="1223161" y="821532"/>
            <a:ext cx="7556090" cy="461665"/>
          </a:xfrm>
          <a:prstGeom prst="rect">
            <a:avLst/>
          </a:prstGeom>
          <a:noFill/>
        </p:spPr>
        <p:txBody>
          <a:bodyPr wrap="square">
            <a:spAutoFit/>
          </a:bodyPr>
          <a:lstStyle/>
          <a:p>
            <a:r>
              <a:rPr lang="pl-PL" sz="2400" b="1" dirty="0" err="1">
                <a:solidFill>
                  <a:schemeClr val="dk1"/>
                </a:solidFill>
                <a:latin typeface="Calibri"/>
                <a:ea typeface="Calibri"/>
                <a:cs typeface="Calibri"/>
                <a:sym typeface="Calibri"/>
              </a:rPr>
              <a:t>Μείωση </a:t>
            </a:r>
            <a:r>
              <a:rPr lang="pl-PL" sz="2400" b="1" dirty="0">
                <a:solidFill>
                  <a:schemeClr val="dk1"/>
                </a:solidFill>
                <a:latin typeface="Calibri"/>
                <a:ea typeface="Calibri"/>
                <a:cs typeface="Calibri"/>
                <a:sym typeface="Calibri"/>
              </a:rPr>
              <a:t>της </a:t>
            </a:r>
            <a:r>
              <a:rPr lang="en-US" sz="2400" b="1" dirty="0">
                <a:solidFill>
                  <a:schemeClr val="dk1"/>
                </a:solidFill>
                <a:latin typeface="Calibri"/>
                <a:ea typeface="Calibri"/>
                <a:cs typeface="Calibri"/>
                <a:sym typeface="Calibri"/>
              </a:rPr>
              <a:t>παραγωγής κρέατος </a:t>
            </a:r>
            <a:endParaRPr lang="pl-PL" sz="2400" b="1" dirty="0">
              <a:solidFill>
                <a:schemeClr val="dk1"/>
              </a:solidFill>
              <a:latin typeface="Calibri"/>
              <a:ea typeface="Calibri"/>
              <a:cs typeface="Calibri"/>
              <a:sym typeface="Calibri"/>
            </a:endParaRPr>
          </a:p>
        </p:txBody>
      </p:sp>
      <p:sp>
        <p:nvSpPr>
          <p:cNvPr id="9" name="pole tekstowe 8">
            <a:extLst>
              <a:ext uri="{FF2B5EF4-FFF2-40B4-BE49-F238E27FC236}">
                <a16:creationId xmlns:a16="http://schemas.microsoft.com/office/drawing/2014/main" id="{2F0256EB-814A-F9D0-AC0E-5E6BDC998F78}"/>
              </a:ext>
            </a:extLst>
          </p:cNvPr>
          <p:cNvSpPr txBox="1"/>
          <p:nvPr/>
        </p:nvSpPr>
        <p:spPr>
          <a:xfrm>
            <a:off x="7663067" y="821532"/>
            <a:ext cx="7556090" cy="461665"/>
          </a:xfrm>
          <a:prstGeom prst="rect">
            <a:avLst/>
          </a:prstGeom>
          <a:noFill/>
        </p:spPr>
        <p:txBody>
          <a:bodyPr wrap="square">
            <a:spAutoFit/>
          </a:bodyPr>
          <a:lstStyle/>
          <a:p>
            <a:r>
              <a:rPr lang="pl-PL" sz="2400" b="1" dirty="0" err="1">
                <a:solidFill>
                  <a:schemeClr val="dk1"/>
                </a:solidFill>
                <a:latin typeface="Calibri"/>
                <a:ea typeface="Calibri"/>
                <a:cs typeface="Calibri"/>
              </a:rPr>
              <a:t>Μείωση </a:t>
            </a:r>
            <a:r>
              <a:rPr lang="pl-PL" sz="2400" b="1" dirty="0">
                <a:solidFill>
                  <a:schemeClr val="dk1"/>
                </a:solidFill>
                <a:latin typeface="Calibri"/>
                <a:ea typeface="Calibri"/>
                <a:cs typeface="Calibri"/>
              </a:rPr>
              <a:t>των </a:t>
            </a:r>
            <a:r>
              <a:rPr lang="en-US" sz="2400" b="1" dirty="0">
                <a:solidFill>
                  <a:schemeClr val="dk1"/>
                </a:solidFill>
                <a:latin typeface="Calibri"/>
                <a:ea typeface="Calibri"/>
                <a:cs typeface="Calibri"/>
              </a:rPr>
              <a:t>μονοκαλλιεργειών</a:t>
            </a:r>
            <a:endParaRPr lang="pl-PL" sz="2400" b="1" dirty="0">
              <a:solidFill>
                <a:schemeClr val="dk1"/>
              </a:solidFill>
              <a:latin typeface="Calibri"/>
              <a:ea typeface="Calibri"/>
              <a:cs typeface="Calibri"/>
            </a:endParaRPr>
          </a:p>
        </p:txBody>
      </p:sp>
      <p:sp>
        <p:nvSpPr>
          <p:cNvPr id="11" name="pole tekstowe 10">
            <a:extLst>
              <a:ext uri="{FF2B5EF4-FFF2-40B4-BE49-F238E27FC236}">
                <a16:creationId xmlns:a16="http://schemas.microsoft.com/office/drawing/2014/main" id="{3097ABF7-761B-62C0-B343-6CF31131E3EF}"/>
              </a:ext>
            </a:extLst>
          </p:cNvPr>
          <p:cNvSpPr txBox="1"/>
          <p:nvPr/>
        </p:nvSpPr>
        <p:spPr>
          <a:xfrm>
            <a:off x="6096000" y="1435371"/>
            <a:ext cx="8355204" cy="523220"/>
          </a:xfrm>
          <a:prstGeom prst="rect">
            <a:avLst/>
          </a:prstGeom>
          <a:noFill/>
        </p:spPr>
        <p:txBody>
          <a:bodyPr wrap="square">
            <a:spAutoFit/>
          </a:bodyPr>
          <a:lstStyle/>
          <a:p>
            <a:r>
              <a:rPr lang="pl-PL" b="1" i="0" dirty="0">
                <a:solidFill>
                  <a:srgbClr val="777777"/>
                </a:solidFill>
                <a:effectLst/>
                <a:highlight>
                  <a:srgbClr val="F5F5F5"/>
                </a:highlight>
                <a:latin typeface="Open Sans" panose="020B0606030504020204" pitchFamily="34" charset="0"/>
              </a:rPr>
              <a:t>Μονοκαλλιέργεια σημαίνει </a:t>
            </a:r>
            <a:r>
              <a:rPr lang="el-GR" b="1" i="0" dirty="0">
                <a:solidFill>
                  <a:srgbClr val="777777"/>
                </a:solidFill>
                <a:effectLst/>
                <a:highlight>
                  <a:srgbClr val="F5F5F5"/>
                </a:highlight>
                <a:latin typeface="Open Sans" panose="020B0606030504020204" pitchFamily="34" charset="0"/>
              </a:rPr>
              <a:t>η</a:t>
            </a:r>
            <a:r>
              <a:rPr lang="en-US" b="1" i="0" dirty="0">
                <a:solidFill>
                  <a:srgbClr val="777777"/>
                </a:solidFill>
                <a:effectLst/>
                <a:highlight>
                  <a:srgbClr val="F5F5F5"/>
                </a:highlight>
                <a:latin typeface="Open Sans" panose="020B0606030504020204" pitchFamily="34" charset="0"/>
              </a:rPr>
              <a:t> κα</a:t>
            </a:r>
            <a:r>
              <a:rPr lang="en-US" b="1" i="0" dirty="0" err="1">
                <a:solidFill>
                  <a:srgbClr val="777777"/>
                </a:solidFill>
                <a:effectLst/>
                <a:highlight>
                  <a:srgbClr val="F5F5F5"/>
                </a:highlight>
                <a:latin typeface="Open Sans" panose="020B0606030504020204" pitchFamily="34" charset="0"/>
              </a:rPr>
              <a:t>λλιέργει</a:t>
            </a:r>
            <a:r>
              <a:rPr lang="en-US" b="1" i="0" dirty="0">
                <a:solidFill>
                  <a:srgbClr val="777777"/>
                </a:solidFill>
                <a:effectLst/>
                <a:highlight>
                  <a:srgbClr val="F5F5F5"/>
                </a:highlight>
                <a:latin typeface="Open Sans" panose="020B0606030504020204" pitchFamily="34" charset="0"/>
              </a:rPr>
              <a:t>α ενός μόνο είδους φυτού </a:t>
            </a:r>
            <a:br>
              <a:rPr lang="pl-PL" b="1" i="0" dirty="0">
                <a:solidFill>
                  <a:srgbClr val="777777"/>
                </a:solidFill>
                <a:effectLst/>
                <a:highlight>
                  <a:srgbClr val="F5F5F5"/>
                </a:highlight>
                <a:latin typeface="Open Sans" panose="020B0606030504020204" pitchFamily="34" charset="0"/>
              </a:rPr>
            </a:br>
            <a:r>
              <a:rPr lang="en-US" b="1" i="0" dirty="0">
                <a:solidFill>
                  <a:srgbClr val="777777"/>
                </a:solidFill>
                <a:effectLst/>
                <a:highlight>
                  <a:srgbClr val="F5F5F5"/>
                </a:highlight>
                <a:latin typeface="Open Sans" panose="020B0606030504020204" pitchFamily="34" charset="0"/>
              </a:rPr>
              <a:t>σε μια μεγάλη έκταση γης για την αύξηση της παραγωγής</a:t>
            </a:r>
            <a:endParaRPr lang="pl-PL" dirty="0"/>
          </a:p>
        </p:txBody>
      </p:sp>
      <p:sp>
        <p:nvSpPr>
          <p:cNvPr id="13" name="pole tekstowe 12">
            <a:extLst>
              <a:ext uri="{FF2B5EF4-FFF2-40B4-BE49-F238E27FC236}">
                <a16:creationId xmlns:a16="http://schemas.microsoft.com/office/drawing/2014/main" id="{3563C5D9-BB6A-04F9-E952-FF170C2F6805}"/>
              </a:ext>
            </a:extLst>
          </p:cNvPr>
          <p:cNvSpPr txBox="1"/>
          <p:nvPr/>
        </p:nvSpPr>
        <p:spPr>
          <a:xfrm>
            <a:off x="7122269" y="5093829"/>
            <a:ext cx="7616650" cy="307777"/>
          </a:xfrm>
          <a:prstGeom prst="rect">
            <a:avLst/>
          </a:prstGeom>
          <a:noFill/>
        </p:spPr>
        <p:txBody>
          <a:bodyPr wrap="square">
            <a:spAutoFit/>
          </a:bodyPr>
          <a:lstStyle/>
          <a:p>
            <a:r>
              <a:rPr lang="pl-PL" dirty="0" err="1"/>
              <a:t>αρνητικές </a:t>
            </a:r>
            <a:r>
              <a:rPr lang="pl-PL" dirty="0"/>
              <a:t>επιπτώσεις στο περιβάλλον και τη </a:t>
            </a:r>
            <a:r>
              <a:rPr lang="pl-PL" dirty="0" err="1"/>
              <a:t>βιοποικιλότητα</a:t>
            </a:r>
            <a:endParaRPr lang="pl-PL" dirty="0"/>
          </a:p>
        </p:txBody>
      </p:sp>
      <p:sp>
        <p:nvSpPr>
          <p:cNvPr id="17" name="pole tekstowe 16">
            <a:extLst>
              <a:ext uri="{FF2B5EF4-FFF2-40B4-BE49-F238E27FC236}">
                <a16:creationId xmlns:a16="http://schemas.microsoft.com/office/drawing/2014/main" id="{6B6CAC4F-3415-D4D1-564D-FB64551F288B}"/>
              </a:ext>
            </a:extLst>
          </p:cNvPr>
          <p:cNvSpPr txBox="1"/>
          <p:nvPr/>
        </p:nvSpPr>
        <p:spPr>
          <a:xfrm>
            <a:off x="6900426" y="2214997"/>
            <a:ext cx="7616650" cy="307777"/>
          </a:xfrm>
          <a:prstGeom prst="rect">
            <a:avLst/>
          </a:prstGeom>
          <a:noFill/>
        </p:spPr>
        <p:txBody>
          <a:bodyPr wrap="square">
            <a:spAutoFit/>
          </a:bodyPr>
          <a:lstStyle/>
          <a:p>
            <a:r>
              <a:rPr lang="pl-PL" dirty="0" err="1"/>
              <a:t>περιορισμός της ποικιλίας </a:t>
            </a:r>
            <a:r>
              <a:rPr lang="pl-PL" dirty="0"/>
              <a:t>των φυτικών και </a:t>
            </a:r>
            <a:r>
              <a:rPr lang="pl-PL" dirty="0" err="1"/>
              <a:t>ζωικών ειδών</a:t>
            </a:r>
            <a:endParaRPr lang="pl-PL" dirty="0"/>
          </a:p>
        </p:txBody>
      </p:sp>
      <p:sp>
        <p:nvSpPr>
          <p:cNvPr id="19" name="pole tekstowe 18">
            <a:extLst>
              <a:ext uri="{FF2B5EF4-FFF2-40B4-BE49-F238E27FC236}">
                <a16:creationId xmlns:a16="http://schemas.microsoft.com/office/drawing/2014/main" id="{1BC10D5A-D2C9-50B8-A5CE-4E22D0B368CB}"/>
              </a:ext>
            </a:extLst>
          </p:cNvPr>
          <p:cNvSpPr txBox="1"/>
          <p:nvPr/>
        </p:nvSpPr>
        <p:spPr>
          <a:xfrm>
            <a:off x="6607908" y="2692314"/>
            <a:ext cx="7616650" cy="307777"/>
          </a:xfrm>
          <a:prstGeom prst="rect">
            <a:avLst/>
          </a:prstGeom>
          <a:noFill/>
        </p:spPr>
        <p:txBody>
          <a:bodyPr wrap="square">
            <a:spAutoFit/>
          </a:bodyPr>
          <a:lstStyle/>
          <a:p>
            <a:r>
              <a:rPr lang="pl-PL" dirty="0" err="1"/>
              <a:t>αυξάνουν </a:t>
            </a:r>
            <a:r>
              <a:rPr lang="pl-PL" dirty="0"/>
              <a:t>την </a:t>
            </a:r>
            <a:r>
              <a:rPr lang="pl-PL" dirty="0" err="1"/>
              <a:t>ευπάθεια των καλλιεργειών σε ασθένειες </a:t>
            </a:r>
            <a:r>
              <a:rPr lang="pl-PL" dirty="0"/>
              <a:t>και </a:t>
            </a:r>
            <a:r>
              <a:rPr lang="pl-PL" dirty="0" err="1"/>
              <a:t>παράσιτα</a:t>
            </a:r>
            <a:endParaRPr lang="pl-PL" dirty="0"/>
          </a:p>
        </p:txBody>
      </p:sp>
      <p:sp>
        <p:nvSpPr>
          <p:cNvPr id="21" name="pole tekstowe 20">
            <a:extLst>
              <a:ext uri="{FF2B5EF4-FFF2-40B4-BE49-F238E27FC236}">
                <a16:creationId xmlns:a16="http://schemas.microsoft.com/office/drawing/2014/main" id="{4FD13D12-A586-2381-4E4A-33ED384FBF69}"/>
              </a:ext>
            </a:extLst>
          </p:cNvPr>
          <p:cNvSpPr txBox="1"/>
          <p:nvPr/>
        </p:nvSpPr>
        <p:spPr>
          <a:xfrm>
            <a:off x="5485228" y="3259806"/>
            <a:ext cx="7616650" cy="523220"/>
          </a:xfrm>
          <a:prstGeom prst="rect">
            <a:avLst/>
          </a:prstGeom>
          <a:noFill/>
        </p:spPr>
        <p:txBody>
          <a:bodyPr wrap="square">
            <a:spAutoFit/>
          </a:bodyPr>
          <a:lstStyle/>
          <a:p>
            <a:pPr algn="ctr"/>
            <a:r>
              <a:rPr lang="pl-PL" dirty="0" err="1"/>
              <a:t>μεγάλος πληθυσμός </a:t>
            </a:r>
            <a:r>
              <a:rPr lang="pl-PL" dirty="0"/>
              <a:t>ενός και μόνο </a:t>
            </a:r>
            <a:r>
              <a:rPr lang="pl-PL" dirty="0" err="1"/>
              <a:t>είδους </a:t>
            </a:r>
            <a:r>
              <a:rPr lang="pl-PL" dirty="0"/>
              <a:t>ξενιστή </a:t>
            </a:r>
            <a:r>
              <a:rPr lang="pl-PL" dirty="0" err="1"/>
              <a:t>το καθιστά </a:t>
            </a:r>
            <a:r>
              <a:rPr lang="pl-PL" dirty="0"/>
              <a:t>ευκολότερο </a:t>
            </a:r>
            <a:br>
              <a:rPr lang="pl-PL" dirty="0"/>
            </a:br>
            <a:r>
              <a:rPr lang="pl-PL" dirty="0"/>
              <a:t>για το </a:t>
            </a:r>
            <a:r>
              <a:rPr lang="pl-PL" dirty="0" err="1"/>
              <a:t>τελευταίο </a:t>
            </a:r>
            <a:r>
              <a:rPr lang="pl-PL" dirty="0"/>
              <a:t>να </a:t>
            </a:r>
            <a:r>
              <a:rPr lang="pl-PL" dirty="0" err="1"/>
              <a:t>εξαπλωθεί γρήγορα</a:t>
            </a:r>
            <a:endParaRPr lang="pl-PL" dirty="0"/>
          </a:p>
        </p:txBody>
      </p:sp>
      <p:sp>
        <p:nvSpPr>
          <p:cNvPr id="23" name="pole tekstowe 22">
            <a:extLst>
              <a:ext uri="{FF2B5EF4-FFF2-40B4-BE49-F238E27FC236}">
                <a16:creationId xmlns:a16="http://schemas.microsoft.com/office/drawing/2014/main" id="{5C5D8579-77A0-0EF1-E14F-0054FB738AC1}"/>
              </a:ext>
            </a:extLst>
          </p:cNvPr>
          <p:cNvSpPr txBox="1"/>
          <p:nvPr/>
        </p:nvSpPr>
        <p:spPr>
          <a:xfrm>
            <a:off x="5426109" y="3974081"/>
            <a:ext cx="7616650" cy="523220"/>
          </a:xfrm>
          <a:prstGeom prst="rect">
            <a:avLst/>
          </a:prstGeom>
          <a:noFill/>
        </p:spPr>
        <p:txBody>
          <a:bodyPr wrap="square">
            <a:spAutoFit/>
          </a:bodyPr>
          <a:lstStyle/>
          <a:p>
            <a:pPr algn="ctr"/>
            <a:r>
              <a:rPr lang="pl-PL" dirty="0"/>
              <a:t>απαιτεί </a:t>
            </a:r>
            <a:r>
              <a:rPr lang="pl-PL" dirty="0" err="1"/>
              <a:t>μαζική </a:t>
            </a:r>
            <a:r>
              <a:rPr lang="pl-PL" dirty="0"/>
              <a:t>χρήση χημικών ουσιών</a:t>
            </a:r>
            <a:r>
              <a:rPr lang="pl-PL" dirty="0" err="1"/>
              <a:t>, όπως λιπάσματα</a:t>
            </a:r>
            <a:r>
              <a:rPr lang="pl-PL" dirty="0"/>
              <a:t>, φυτοφάρμακα </a:t>
            </a:r>
            <a:br>
              <a:rPr lang="pl-PL" dirty="0"/>
            </a:br>
            <a:endParaRPr lang="pl-PL" dirty="0"/>
          </a:p>
        </p:txBody>
      </p:sp>
      <p:sp>
        <p:nvSpPr>
          <p:cNvPr id="25" name="pole tekstowe 24">
            <a:extLst>
              <a:ext uri="{FF2B5EF4-FFF2-40B4-BE49-F238E27FC236}">
                <a16:creationId xmlns:a16="http://schemas.microsoft.com/office/drawing/2014/main" id="{81862CC9-C883-D14A-AD75-D224CCD9BDD9}"/>
              </a:ext>
            </a:extLst>
          </p:cNvPr>
          <p:cNvSpPr txBox="1"/>
          <p:nvPr/>
        </p:nvSpPr>
        <p:spPr>
          <a:xfrm>
            <a:off x="5426109" y="4474359"/>
            <a:ext cx="7616650" cy="523220"/>
          </a:xfrm>
          <a:prstGeom prst="rect">
            <a:avLst/>
          </a:prstGeom>
          <a:noFill/>
        </p:spPr>
        <p:txBody>
          <a:bodyPr wrap="square">
            <a:spAutoFit/>
          </a:bodyPr>
          <a:lstStyle/>
          <a:p>
            <a:pPr algn="ctr"/>
            <a:r>
              <a:rPr lang="pl-PL" dirty="0" err="1"/>
              <a:t>μολύνουν τα υπόγεια ύδατα </a:t>
            </a:r>
            <a:r>
              <a:rPr lang="pl-PL" dirty="0"/>
              <a:t>και το </a:t>
            </a:r>
            <a:r>
              <a:rPr lang="pl-PL" dirty="0" err="1"/>
              <a:t>έδαφος</a:t>
            </a:r>
            <a:r>
              <a:rPr lang="pl-PL" dirty="0"/>
              <a:t>, </a:t>
            </a:r>
            <a:r>
              <a:rPr lang="pl-PL" dirty="0" err="1"/>
              <a:t>βλάπτοντας την υγεία </a:t>
            </a:r>
            <a:r>
              <a:rPr lang="pl-PL" dirty="0"/>
              <a:t>των ζώων </a:t>
            </a:r>
            <a:br>
              <a:rPr lang="pl-PL" dirty="0"/>
            </a:br>
            <a:r>
              <a:rPr lang="pl-PL" dirty="0"/>
              <a:t>(</a:t>
            </a:r>
            <a:r>
              <a:rPr lang="pl-PL" dirty="0" err="1"/>
              <a:t>ακόμη και των ανθρώπων</a:t>
            </a:r>
            <a:r>
              <a:rPr lang="pl-PL" dirty="0"/>
              <a:t>) </a:t>
            </a:r>
            <a:r>
              <a:rPr lang="pl-PL" dirty="0" err="1"/>
              <a:t>που ζουν κοντά</a:t>
            </a:r>
            <a:endParaRPr lang="pl-PL" dirty="0"/>
          </a:p>
        </p:txBody>
      </p:sp>
      <p:sp>
        <p:nvSpPr>
          <p:cNvPr id="27" name="pole tekstowe 26">
            <a:extLst>
              <a:ext uri="{FF2B5EF4-FFF2-40B4-BE49-F238E27FC236}">
                <a16:creationId xmlns:a16="http://schemas.microsoft.com/office/drawing/2014/main" id="{F628BD15-61AF-2D52-B2C9-C5035A7721E1}"/>
              </a:ext>
            </a:extLst>
          </p:cNvPr>
          <p:cNvSpPr txBox="1"/>
          <p:nvPr/>
        </p:nvSpPr>
        <p:spPr>
          <a:xfrm>
            <a:off x="5978769" y="5357199"/>
            <a:ext cx="7616650" cy="253916"/>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Πηγή: https://www.savingbees.org/en/2023/03/21/why-monocultures-are-not-good-for-the-environnement/</a:t>
            </a:r>
          </a:p>
        </p:txBody>
      </p:sp>
      <p:sp>
        <p:nvSpPr>
          <p:cNvPr id="28" name="Strzałka: w dół 27">
            <a:extLst>
              <a:ext uri="{FF2B5EF4-FFF2-40B4-BE49-F238E27FC236}">
                <a16:creationId xmlns:a16="http://schemas.microsoft.com/office/drawing/2014/main" id="{521BEC62-8627-2530-77A0-CA9CB25F1C5B}"/>
              </a:ext>
            </a:extLst>
          </p:cNvPr>
          <p:cNvSpPr/>
          <p:nvPr/>
        </p:nvSpPr>
        <p:spPr>
          <a:xfrm>
            <a:off x="9153832" y="2522774"/>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trzałka: w dół 28">
            <a:extLst>
              <a:ext uri="{FF2B5EF4-FFF2-40B4-BE49-F238E27FC236}">
                <a16:creationId xmlns:a16="http://schemas.microsoft.com/office/drawing/2014/main" id="{39A27D9A-2EFB-EF59-D001-C408E3591006}"/>
              </a:ext>
            </a:extLst>
          </p:cNvPr>
          <p:cNvSpPr/>
          <p:nvPr/>
        </p:nvSpPr>
        <p:spPr>
          <a:xfrm>
            <a:off x="9178412" y="3048216"/>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trzałka: w dół 29">
            <a:extLst>
              <a:ext uri="{FF2B5EF4-FFF2-40B4-BE49-F238E27FC236}">
                <a16:creationId xmlns:a16="http://schemas.microsoft.com/office/drawing/2014/main" id="{78AF3F6A-DAFB-D6B1-505F-42C99C6FC428}"/>
              </a:ext>
            </a:extLst>
          </p:cNvPr>
          <p:cNvSpPr/>
          <p:nvPr/>
        </p:nvSpPr>
        <p:spPr>
          <a:xfrm>
            <a:off x="9178411" y="3791650"/>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trzałka: w dół 30">
            <a:extLst>
              <a:ext uri="{FF2B5EF4-FFF2-40B4-BE49-F238E27FC236}">
                <a16:creationId xmlns:a16="http://schemas.microsoft.com/office/drawing/2014/main" id="{1A9A5C8E-69AF-FCEF-4A93-7BEF5B9F631D}"/>
              </a:ext>
            </a:extLst>
          </p:cNvPr>
          <p:cNvSpPr/>
          <p:nvPr/>
        </p:nvSpPr>
        <p:spPr>
          <a:xfrm>
            <a:off x="9185398" y="4264850"/>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trzałka: w dół 31">
            <a:extLst>
              <a:ext uri="{FF2B5EF4-FFF2-40B4-BE49-F238E27FC236}">
                <a16:creationId xmlns:a16="http://schemas.microsoft.com/office/drawing/2014/main" id="{92240FB7-4A9E-9A74-D6AA-9FCC826D6BB8}"/>
              </a:ext>
            </a:extLst>
          </p:cNvPr>
          <p:cNvSpPr/>
          <p:nvPr/>
        </p:nvSpPr>
        <p:spPr>
          <a:xfrm>
            <a:off x="9194295" y="4969226"/>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58261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AF2B781-1D8A-0FD3-5B35-591EE4F8D3A0}"/>
              </a:ext>
            </a:extLst>
          </p:cNvPr>
          <p:cNvSpPr txBox="1"/>
          <p:nvPr/>
        </p:nvSpPr>
        <p:spPr>
          <a:xfrm>
            <a:off x="6878411" y="4636867"/>
            <a:ext cx="6526090" cy="1015663"/>
          </a:xfrm>
          <a:prstGeom prst="rect">
            <a:avLst/>
          </a:prstGeom>
          <a:noFill/>
        </p:spPr>
        <p:txBody>
          <a:bodyPr wrap="square">
            <a:spAutoFit/>
          </a:bodyPr>
          <a:lstStyle/>
          <a:p>
            <a:pPr algn="ctr"/>
            <a:r>
              <a:rPr lang="pl-PL" sz="1200" dirty="0" err="1"/>
              <a:t>Η αγροδασοπονία </a:t>
            </a:r>
            <a:r>
              <a:rPr lang="pl-PL" sz="1200" dirty="0"/>
              <a:t>είναι μια διαχείριση </a:t>
            </a:r>
            <a:r>
              <a:rPr lang="pl-PL" sz="1200" dirty="0" err="1"/>
              <a:t>χρήσεων </a:t>
            </a:r>
            <a:r>
              <a:rPr lang="pl-PL" sz="1200" dirty="0"/>
              <a:t>γης </a:t>
            </a:r>
            <a:br>
              <a:rPr lang="pl-PL" sz="1200" dirty="0"/>
            </a:br>
            <a:r>
              <a:rPr lang="pl-PL" sz="1200" dirty="0"/>
              <a:t>σύστημα </a:t>
            </a:r>
            <a:r>
              <a:rPr lang="pl-PL" sz="1200" dirty="0" err="1"/>
              <a:t>που ενσωματώνει σκόπιμα </a:t>
            </a:r>
            <a:r>
              <a:rPr lang="pl-PL" sz="1200" dirty="0"/>
              <a:t>δέντρα </a:t>
            </a:r>
            <a:br>
              <a:rPr lang="pl-PL" sz="1200" dirty="0"/>
            </a:br>
            <a:r>
              <a:rPr lang="pl-PL" sz="1200" dirty="0"/>
              <a:t>και </a:t>
            </a:r>
            <a:r>
              <a:rPr lang="pl-PL" sz="1200" dirty="0" err="1"/>
              <a:t>θάμνους </a:t>
            </a:r>
            <a:r>
              <a:rPr lang="pl-PL" sz="1200" dirty="0"/>
              <a:t>με </a:t>
            </a:r>
            <a:r>
              <a:rPr lang="pl-PL" sz="1200" dirty="0" err="1"/>
              <a:t>καλλιέργειες ή βοσκότοπους </a:t>
            </a:r>
            <a:r>
              <a:rPr lang="pl-PL" sz="1200" dirty="0"/>
              <a:t>για τη δημιουργία </a:t>
            </a:r>
            <a:br>
              <a:rPr lang="pl-PL" sz="1200" dirty="0"/>
            </a:br>
            <a:r>
              <a:rPr lang="pl-PL" sz="1200" dirty="0" err="1"/>
              <a:t>περιβαλλοντικά</a:t>
            </a:r>
            <a:r>
              <a:rPr lang="pl-PL" sz="1200" dirty="0"/>
              <a:t>, </a:t>
            </a:r>
            <a:r>
              <a:rPr lang="pl-PL" sz="1200" dirty="0" err="1"/>
              <a:t>οικονομικά </a:t>
            </a:r>
            <a:r>
              <a:rPr lang="pl-PL" sz="1200" dirty="0"/>
              <a:t>και </a:t>
            </a:r>
            <a:r>
              <a:rPr lang="pl-PL" sz="1200" dirty="0" err="1"/>
              <a:t>κοινωνικά οφέλη</a:t>
            </a:r>
            <a:r>
              <a:rPr lang="pl-PL" sz="1200" dirty="0"/>
              <a:t>. </a:t>
            </a:r>
            <a:br>
              <a:rPr lang="pl-PL" sz="1200" dirty="0"/>
            </a:br>
            <a:r>
              <a:rPr lang="pl-PL" sz="1200" dirty="0" err="1"/>
              <a:t>Συνδυάζει γεωργικές </a:t>
            </a:r>
            <a:r>
              <a:rPr lang="pl-PL" sz="1200" dirty="0"/>
              <a:t>και </a:t>
            </a:r>
            <a:r>
              <a:rPr lang="pl-PL" sz="1200" dirty="0" err="1"/>
              <a:t>δασοκομικές τεχνολογίες</a:t>
            </a:r>
            <a:r>
              <a:rPr lang="pl-PL" sz="1200" dirty="0"/>
              <a:t>.</a:t>
            </a:r>
          </a:p>
        </p:txBody>
      </p:sp>
      <p:pic>
        <p:nvPicPr>
          <p:cNvPr id="2050" name="Picture 2" descr="Agroforestry traits and their potential impact on processes of ...">
            <a:extLst>
              <a:ext uri="{FF2B5EF4-FFF2-40B4-BE49-F238E27FC236}">
                <a16:creationId xmlns:a16="http://schemas.microsoft.com/office/drawing/2014/main" id="{B5B8E136-7BD6-199E-A439-CA31CF455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33" y="1185705"/>
            <a:ext cx="7650525" cy="4295662"/>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A85A9552-08B4-E1EC-C4E8-6961319CEAF8}"/>
              </a:ext>
            </a:extLst>
          </p:cNvPr>
          <p:cNvSpPr txBox="1"/>
          <p:nvPr/>
        </p:nvSpPr>
        <p:spPr>
          <a:xfrm>
            <a:off x="527854" y="5504979"/>
            <a:ext cx="7184570" cy="415498"/>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Zhu </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et al., 2021, </a:t>
            </a:r>
            <a:r>
              <a:rPr lang="en-US"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Reductions in water, soil and nutrient losses and pesticide pollution in agroforestry practices: a review of evidence and processes</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Plant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Soil </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(2020) 453:45-86.</a:t>
            </a:r>
          </a:p>
        </p:txBody>
      </p:sp>
      <p:pic>
        <p:nvPicPr>
          <p:cNvPr id="2052" name="Picture 4">
            <a:extLst>
              <a:ext uri="{FF2B5EF4-FFF2-40B4-BE49-F238E27FC236}">
                <a16:creationId xmlns:a16="http://schemas.microsoft.com/office/drawing/2014/main" id="{7986FDB1-2BD9-7876-0196-D5082D067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826" y="836138"/>
            <a:ext cx="3800729" cy="3800729"/>
          </a:xfrm>
          <a:prstGeom prst="rect">
            <a:avLst/>
          </a:prstGeom>
          <a:noFill/>
          <a:extLst>
            <a:ext uri="{909E8E84-426E-40DD-AFC4-6F175D3DCCD1}">
              <a14:hiddenFill xmlns:a14="http://schemas.microsoft.com/office/drawing/2010/main">
                <a:solidFill>
                  <a:srgbClr val="FFFFFF"/>
                </a:solidFill>
              </a14:hiddenFill>
            </a:ext>
          </a:extLst>
        </p:spPr>
      </p:pic>
      <p:sp>
        <p:nvSpPr>
          <p:cNvPr id="10" name="pole tekstowe 9">
            <a:extLst>
              <a:ext uri="{FF2B5EF4-FFF2-40B4-BE49-F238E27FC236}">
                <a16:creationId xmlns:a16="http://schemas.microsoft.com/office/drawing/2014/main" id="{64948E37-46DF-C489-2013-FBFA037BC8CF}"/>
              </a:ext>
            </a:extLst>
          </p:cNvPr>
          <p:cNvSpPr txBox="1"/>
          <p:nvPr/>
        </p:nvSpPr>
        <p:spPr>
          <a:xfrm>
            <a:off x="6878411" y="656148"/>
            <a:ext cx="6707274" cy="415498"/>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https://www.ecologic.org/post/agroforestry-what-it-is-and-why-it-is-essential-for-sustainable-</a:t>
            </a:r>
            <a:b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and-climate-smart-use-of-land</a:t>
            </a:r>
          </a:p>
        </p:txBody>
      </p:sp>
    </p:spTree>
    <p:extLst>
      <p:ext uri="{BB962C8B-B14F-4D97-AF65-F5344CB8AC3E}">
        <p14:creationId xmlns:p14="http://schemas.microsoft.com/office/powerpoint/2010/main" val="279752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831850" y="1133963"/>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Πρόσθετα υλικά </a:t>
            </a:r>
            <a:br>
              <a:rPr lang="pl-PL" b="1" cap="small"/>
            </a:br>
            <a:r>
              <a:rPr lang="pl-PL" b="1" cap="small"/>
              <a:t>και πηγές πληροφοριών</a:t>
            </a:r>
            <a:endParaRPr b="1" cap="small"/>
          </a:p>
        </p:txBody>
      </p:sp>
      <p:sp>
        <p:nvSpPr>
          <p:cNvPr id="113" name="Google Shape;113;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0"/>
          <p:cNvSpPr txBox="1">
            <a:spLocks noGrp="1"/>
          </p:cNvSpPr>
          <p:nvPr>
            <p:ph type="body" idx="1"/>
          </p:nvPr>
        </p:nvSpPr>
        <p:spPr>
          <a:xfrm>
            <a:off x="405580" y="1068541"/>
            <a:ext cx="11009672" cy="3997630"/>
          </a:xfrm>
          <a:prstGeom prst="rect">
            <a:avLst/>
          </a:prstGeom>
          <a:noFill/>
          <a:ln>
            <a:noFill/>
          </a:ln>
        </p:spPr>
        <p:txBody>
          <a:bodyPr spcFirstLastPara="1" wrap="square" lIns="91425" tIns="45700" rIns="91425" bIns="45700" anchor="t" anchorCtr="0">
            <a:normAutofit fontScale="92500" lnSpcReduction="10000"/>
          </a:bodyPr>
          <a:lstStyle/>
          <a:p>
            <a:pPr marL="635000" indent="-457200">
              <a:spcBef>
                <a:spcPts val="0"/>
              </a:spcBef>
              <a:buSzPts val="2800"/>
              <a:buFont typeface="Arial"/>
              <a:buAutoNum type="arabicPeriod"/>
            </a:pPr>
            <a:r>
              <a:rPr lang="en-US" sz="1800" dirty="0"/>
              <a:t>Εφαρμογή για την αύξηση της δέσμευσης του κοινού: https://www.mentimeter.com/ </a:t>
            </a:r>
            <a:endParaRPr lang="pl-PL" sz="1800" dirty="0"/>
          </a:p>
          <a:p>
            <a:pPr marL="635000" indent="-457200">
              <a:spcBef>
                <a:spcPts val="0"/>
              </a:spcBef>
              <a:buSzPts val="2800"/>
              <a:buFont typeface="Arial"/>
              <a:buAutoNum type="arabicPeriod"/>
            </a:pPr>
            <a:r>
              <a:rPr lang="en-US" sz="1800" dirty="0" err="1"/>
              <a:t>beFORE </a:t>
            </a:r>
            <a:r>
              <a:rPr lang="en-US" sz="1800" dirty="0"/>
              <a:t>E-Learning Course, http://futureoriented.eu/ foresight-course/, όπου μπορείτε να επωφεληθείτε από μαθήματα αφιερωμένα στην ανάλυση σεναρίων: http:</a:t>
            </a:r>
            <a:r>
              <a:rPr lang="pl-PL" sz="1800" dirty="0" err="1"/>
              <a:t>//futureoriented.eu/courses/advanced-course-students/lessons/module-5-lesson-2-future-oriented-methodologies/topic/topic-7-intuitive-logics-school-ofscenario-construction-case-studies/or παρακολουθήστε ολόκληρο το μάθημα Futures Literacy </a:t>
            </a:r>
            <a:r>
              <a:rPr lang="pl-PL" sz="1800" dirty="0"/>
              <a:t>(http:// futureoriented.</a:t>
            </a:r>
            <a:r>
              <a:rPr lang="pl-PL" sz="1800" dirty="0" err="1"/>
              <a:t>eu/foresight-course/</a:t>
            </a:r>
            <a:r>
              <a:rPr lang="pl-PL" sz="1800" dirty="0"/>
              <a:t>)</a:t>
            </a:r>
          </a:p>
          <a:p>
            <a:pPr marL="635000" lvl="0" indent="-457200" algn="l" rtl="0">
              <a:lnSpc>
                <a:spcPct val="90000"/>
              </a:lnSpc>
              <a:spcBef>
                <a:spcPts val="0"/>
              </a:spcBef>
              <a:spcAft>
                <a:spcPts val="0"/>
              </a:spcAft>
              <a:buClr>
                <a:schemeClr val="dk1"/>
              </a:buClr>
              <a:buSzPts val="2800"/>
              <a:buAutoNum type="arabicPeriod"/>
            </a:pPr>
            <a:r>
              <a:rPr lang="pl-PL" sz="1800" dirty="0" err="1"/>
              <a:t>Ιστοσελίδα </a:t>
            </a:r>
            <a:r>
              <a:rPr lang="en-US" sz="1800" dirty="0"/>
              <a:t>του Ευρωπαϊκού Οργανισμού Περιβάλλοντος (ΕΟΠ</a:t>
            </a:r>
            <a:r>
              <a:rPr lang="pl-PL" sz="1800" dirty="0"/>
              <a:t>), https://www.eea.europa.eu/en/topics/in-depth/climate-change-mitigation-reducing-emissions</a:t>
            </a:r>
          </a:p>
          <a:p>
            <a:pPr marL="635000" lvl="0" indent="-457200" algn="l" rtl="0">
              <a:lnSpc>
                <a:spcPct val="90000"/>
              </a:lnSpc>
              <a:spcBef>
                <a:spcPts val="0"/>
              </a:spcBef>
              <a:spcAft>
                <a:spcPts val="0"/>
              </a:spcAft>
              <a:buClr>
                <a:schemeClr val="dk1"/>
              </a:buClr>
              <a:buSzPts val="2800"/>
              <a:buAutoNum type="arabicPeriod"/>
            </a:pPr>
            <a:r>
              <a:rPr lang="pl-PL" sz="1800" dirty="0"/>
              <a:t>https://www.oecd.org/agriculture/topics/climate-change-and-food-systems/</a:t>
            </a:r>
          </a:p>
          <a:p>
            <a:pPr marL="635000" lvl="0" indent="-457200" algn="l" rtl="0">
              <a:lnSpc>
                <a:spcPct val="90000"/>
              </a:lnSpc>
              <a:spcBef>
                <a:spcPts val="0"/>
              </a:spcBef>
              <a:spcAft>
                <a:spcPts val="0"/>
              </a:spcAft>
              <a:buClr>
                <a:schemeClr val="dk1"/>
              </a:buClr>
              <a:buSzPts val="2800"/>
              <a:buAutoNum type="arabicPeriod"/>
            </a:pPr>
            <a:r>
              <a:rPr lang="en-US" sz="1800" dirty="0"/>
              <a:t>Ο Δρ Edward de Bono παρουσιάζει την Πλευρική Σκέψη</a:t>
            </a:r>
            <a:r>
              <a:rPr lang="pl-PL" sz="1800" dirty="0"/>
              <a:t>; https://www.youtube.com/watch?v=hdm3m85M5e8</a:t>
            </a:r>
          </a:p>
          <a:p>
            <a:pPr marL="635000" lvl="0" indent="-457200" algn="l" rtl="0">
              <a:lnSpc>
                <a:spcPct val="90000"/>
              </a:lnSpc>
              <a:spcBef>
                <a:spcPts val="0"/>
              </a:spcBef>
              <a:spcAft>
                <a:spcPts val="0"/>
              </a:spcAft>
              <a:buClr>
                <a:schemeClr val="dk1"/>
              </a:buClr>
              <a:buSzPts val="2800"/>
              <a:buAutoNum type="arabicPeriod"/>
            </a:pPr>
            <a:r>
              <a:rPr lang="en-US" sz="1800" dirty="0"/>
              <a:t>The Indigo Archive - Edward de Bono Εργαλεία στην πράξη</a:t>
            </a:r>
            <a:r>
              <a:rPr lang="pl-PL" sz="1800" dirty="0"/>
              <a:t>; https://www.youtube.com/watch?v=wclCeGutYUo</a:t>
            </a:r>
          </a:p>
          <a:p>
            <a:pPr marL="635000" indent="-457200">
              <a:spcBef>
                <a:spcPts val="0"/>
              </a:spcBef>
              <a:buSzPts val="2800"/>
              <a:buFont typeface="Arial"/>
              <a:buAutoNum type="arabicPeriod"/>
            </a:pPr>
            <a:r>
              <a:rPr lang="en-US" sz="1800" dirty="0"/>
              <a:t>Global Footprint Network: https://www.footprintcalculator.org/</a:t>
            </a:r>
            <a:endParaRPr lang="pl-PL" sz="1800" dirty="0"/>
          </a:p>
          <a:p>
            <a:pPr marL="635000" indent="-457200">
              <a:spcBef>
                <a:spcPts val="0"/>
              </a:spcBef>
              <a:buSzPts val="2800"/>
              <a:buFont typeface="Arial"/>
              <a:buAutoNum type="arabicPeriod"/>
            </a:pPr>
            <a:r>
              <a:rPr lang="en-US" sz="1800" dirty="0"/>
              <a:t>Πίνακας Miro, όπου μπορείτε να δημιουργήσετε ένα πρότυπο ανάλυσης STEEP ως το πρώτο βήμα της μεθόδου σεναρίων χρησιμοποιώντας έτοιμες </a:t>
            </a:r>
            <a:r>
              <a:rPr lang="en-US" sz="1800" dirty="0" err="1"/>
              <a:t>οπτικοποιήσεις </a:t>
            </a:r>
            <a:r>
              <a:rPr lang="en-US" sz="1800" dirty="0"/>
              <a:t>εξόδου και να συνεργαστείτε online: https://miro.com/</a:t>
            </a:r>
            <a:endParaRPr lang="pl-PL" sz="1800" dirty="0"/>
          </a:p>
          <a:p>
            <a:pPr marL="635000" indent="-457200">
              <a:spcBef>
                <a:spcPts val="0"/>
              </a:spcBef>
              <a:buSzPts val="2800"/>
              <a:buFont typeface="Arial"/>
              <a:buAutoNum type="arabicPeriod"/>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Το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βιβλίο μαθημάτων που αναπτύχθηκε στο πλαίσιο του έργου Futures</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Replay your futures - labs for exploring undiscovered pathways course (pdf) </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https://futuresproject.pb.edu.pl/app/uploads/2023/08/Handbook-Futures-2022.pdf</a:t>
            </a:r>
            <a:endParaRPr lang="pl-PL" sz="1800" dirty="0">
              <a:solidFill>
                <a:schemeClr val="tx1"/>
              </a:solidFill>
            </a:endParaRPr>
          </a:p>
          <a:p>
            <a:pPr marL="635000" indent="-457200">
              <a:spcBef>
                <a:spcPts val="0"/>
              </a:spcBef>
              <a:buSzPts val="2800"/>
              <a:buFont typeface="Arial"/>
              <a:buAutoNum type="arabicPeriod"/>
            </a:pPr>
            <a:endParaRPr lang="en-US" sz="1800" dirty="0"/>
          </a:p>
          <a:p>
            <a:pPr marL="635000" lvl="0" indent="-457200" algn="l" rtl="0">
              <a:lnSpc>
                <a:spcPct val="90000"/>
              </a:lnSpc>
              <a:spcBef>
                <a:spcPts val="0"/>
              </a:spcBef>
              <a:spcAft>
                <a:spcPts val="0"/>
              </a:spcAft>
              <a:buClr>
                <a:schemeClr val="dk1"/>
              </a:buClr>
              <a:buSzPts val="2800"/>
              <a:buAutoNum type="arabicPeriod"/>
            </a:pPr>
            <a:endParaRPr lang="pl-PL" sz="1800" dirty="0">
              <a:hlinkClick r:id="rId3">
                <a:extLst>
                  <a:ext uri="{A12FA001-AC4F-418D-AE19-62706E023703}">
                    <ahyp:hlinkClr xmlns:ahyp="http://schemas.microsoft.com/office/drawing/2018/hyperlinkcolor" val="tx"/>
                  </a:ext>
                </a:extLst>
              </a:hlinkClick>
            </a:endParaRPr>
          </a:p>
          <a:p>
            <a:pPr marL="635000" lvl="0" indent="-457200" algn="l" rtl="0">
              <a:lnSpc>
                <a:spcPct val="90000"/>
              </a:lnSpc>
              <a:spcBef>
                <a:spcPts val="0"/>
              </a:spcBef>
              <a:spcAft>
                <a:spcPts val="0"/>
              </a:spcAft>
              <a:buClr>
                <a:schemeClr val="dk1"/>
              </a:buClr>
              <a:buSzPts val="2800"/>
              <a:buAutoNum type="arabicPeriod"/>
            </a:pPr>
            <a:endParaRPr lang="pl-PL" sz="1800" dirty="0"/>
          </a:p>
          <a:p>
            <a:pPr marL="635000" lvl="0" indent="-457200" algn="l" rtl="0">
              <a:lnSpc>
                <a:spcPct val="90000"/>
              </a:lnSpc>
              <a:spcBef>
                <a:spcPts val="0"/>
              </a:spcBef>
              <a:spcAft>
                <a:spcPts val="0"/>
              </a:spcAft>
              <a:buClr>
                <a:schemeClr val="dk1"/>
              </a:buClr>
              <a:buSzPts val="2800"/>
              <a:buAutoNum type="arabicPeriod"/>
            </a:pPr>
            <a:endParaRPr lang="pl-PL"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1"/>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dirty="0" err="1"/>
              <a:t>Μελέτη </a:t>
            </a:r>
            <a:r>
              <a:rPr lang="pl-PL" b="1" cap="small" dirty="0"/>
              <a:t>περίπτωσης</a:t>
            </a:r>
            <a:endParaRPr b="1" cap="small" dirty="0"/>
          </a:p>
        </p:txBody>
      </p:sp>
      <p:sp>
        <p:nvSpPr>
          <p:cNvPr id="125" name="Google Shape;1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
        <p:nvSpPr>
          <p:cNvPr id="3" name="pole tekstowe 2">
            <a:extLst>
              <a:ext uri="{FF2B5EF4-FFF2-40B4-BE49-F238E27FC236}">
                <a16:creationId xmlns:a16="http://schemas.microsoft.com/office/drawing/2014/main" id="{A1E4FB18-51F1-F87F-F1E1-1075C92F29E8}"/>
              </a:ext>
            </a:extLst>
          </p:cNvPr>
          <p:cNvSpPr txBox="1"/>
          <p:nvPr/>
        </p:nvSpPr>
        <p:spPr>
          <a:xfrm>
            <a:off x="3040626" y="3243157"/>
            <a:ext cx="6100916" cy="307777"/>
          </a:xfrm>
          <a:prstGeom prst="rect">
            <a:avLst/>
          </a:prstGeom>
          <a:noFill/>
        </p:spPr>
        <p:txBody>
          <a:bodyPr wrap="square">
            <a:spAutoFit/>
          </a:bodyPr>
          <a:lstStyle/>
          <a:p>
            <a:r>
              <a:rPr lang="pl-PL" b="0" dirty="0">
                <a:effectLst/>
              </a:rPr>
              <a:t> </a:t>
            </a:r>
            <a:endParaRPr lang="pl-PL" dirty="0"/>
          </a:p>
        </p:txBody>
      </p:sp>
      <p:sp>
        <p:nvSpPr>
          <p:cNvPr id="5" name="pole tekstowe 4">
            <a:extLst>
              <a:ext uri="{FF2B5EF4-FFF2-40B4-BE49-F238E27FC236}">
                <a16:creationId xmlns:a16="http://schemas.microsoft.com/office/drawing/2014/main" id="{2A0EF9ED-1DCD-2B46-FB45-7CF34F5A709F}"/>
              </a:ext>
            </a:extLst>
          </p:cNvPr>
          <p:cNvSpPr txBox="1"/>
          <p:nvPr/>
        </p:nvSpPr>
        <p:spPr>
          <a:xfrm>
            <a:off x="3040626" y="3243157"/>
            <a:ext cx="6100916" cy="307777"/>
          </a:xfrm>
          <a:prstGeom prst="rect">
            <a:avLst/>
          </a:prstGeom>
          <a:noFill/>
        </p:spPr>
        <p:txBody>
          <a:bodyPr wrap="square">
            <a:spAutoFit/>
          </a:bodyPr>
          <a:lstStyle/>
          <a:p>
            <a:r>
              <a:rPr lang="pl-PL" b="0" dirty="0">
                <a:effectLst/>
              </a:rPr>
              <a:t> </a:t>
            </a:r>
            <a:endParaRPr lang="pl-P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2"/>
          <p:cNvSpPr txBox="1">
            <a:spLocks noGrp="1"/>
          </p:cNvSpPr>
          <p:nvPr>
            <p:ph type="title"/>
          </p:nvPr>
        </p:nvSpPr>
        <p:spPr>
          <a:xfrm>
            <a:off x="448824" y="561671"/>
            <a:ext cx="10515600" cy="1230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sz="4800" b="1" dirty="0"/>
              <a:t>DANONE</a:t>
            </a:r>
            <a:endParaRPr sz="4800" b="1" dirty="0"/>
          </a:p>
        </p:txBody>
      </p:sp>
      <p:sp>
        <p:nvSpPr>
          <p:cNvPr id="131" name="Google Shape;131;p12"/>
          <p:cNvSpPr txBox="1">
            <a:spLocks noGrp="1"/>
          </p:cNvSpPr>
          <p:nvPr>
            <p:ph type="body" idx="1"/>
          </p:nvPr>
        </p:nvSpPr>
        <p:spPr>
          <a:xfrm>
            <a:off x="5628294" y="1423783"/>
            <a:ext cx="6046318" cy="3086843"/>
          </a:xfrm>
          <a:prstGeom prst="rect">
            <a:avLst/>
          </a:prstGeom>
          <a:noFill/>
          <a:ln>
            <a:noFill/>
          </a:ln>
        </p:spPr>
        <p:txBody>
          <a:bodyPr spcFirstLastPara="1" wrap="square" lIns="91425" tIns="45700" rIns="91425" bIns="45700" anchor="t" anchorCtr="0">
            <a:noAutofit/>
          </a:bodyPr>
          <a:lstStyle/>
          <a:p>
            <a:pPr marL="176213" lvl="0" indent="1588" algn="just" rtl="0">
              <a:lnSpc>
                <a:spcPct val="90000"/>
              </a:lnSpc>
              <a:spcBef>
                <a:spcPts val="0"/>
              </a:spcBef>
              <a:spcAft>
                <a:spcPts val="0"/>
              </a:spcAft>
              <a:buClr>
                <a:schemeClr val="dk1"/>
              </a:buClr>
              <a:buSzPts val="2800"/>
              <a:buNone/>
            </a:pPr>
            <a:r>
              <a:rPr lang="en-US" sz="1800" dirty="0"/>
              <a:t>Η Danone </a:t>
            </a:r>
            <a:r>
              <a:rPr lang="en-US" sz="1800" b="1" dirty="0"/>
              <a:t>είναι κατασκευαστής </a:t>
            </a:r>
            <a:r>
              <a:rPr lang="en-US" sz="1800" dirty="0"/>
              <a:t>και </a:t>
            </a:r>
            <a:r>
              <a:rPr lang="en-US" sz="1800" b="1" dirty="0"/>
              <a:t>παραγωγός γαλακτοκομικών και διατροφικών προϊόντων</a:t>
            </a:r>
            <a:r>
              <a:rPr lang="en-US" sz="1800" dirty="0"/>
              <a:t>. Η εταιρεία προσφέρει φρέσκα γαλακτοκομικά προϊόντα, εμφιαλωμένο νερό, παιδική διατροφή και προϊόντα ιατρικής διατροφής.  </a:t>
            </a:r>
            <a:endParaRPr lang="pl-PL" sz="1800" dirty="0"/>
          </a:p>
          <a:p>
            <a:pPr marL="176213" lvl="0" indent="1588" algn="just" rtl="0">
              <a:lnSpc>
                <a:spcPct val="90000"/>
              </a:lnSpc>
              <a:spcBef>
                <a:spcPts val="0"/>
              </a:spcBef>
              <a:spcAft>
                <a:spcPts val="0"/>
              </a:spcAft>
              <a:buClr>
                <a:schemeClr val="dk1"/>
              </a:buClr>
              <a:buSzPts val="2800"/>
              <a:buNone/>
            </a:pPr>
            <a:endParaRPr lang="pl-PL" sz="1800" dirty="0"/>
          </a:p>
          <a:p>
            <a:pPr marL="176213" lvl="0" indent="1588" algn="just" rtl="0">
              <a:lnSpc>
                <a:spcPct val="90000"/>
              </a:lnSpc>
              <a:spcBef>
                <a:spcPts val="0"/>
              </a:spcBef>
              <a:spcAft>
                <a:spcPts val="0"/>
              </a:spcAft>
              <a:buClr>
                <a:schemeClr val="dk1"/>
              </a:buClr>
              <a:buSzPts val="2800"/>
              <a:buNone/>
            </a:pPr>
            <a:r>
              <a:rPr lang="en-US" sz="1800" dirty="0"/>
              <a:t>Η εταιρεία πωλεί τα προϊόντα της με τα </a:t>
            </a:r>
            <a:r>
              <a:rPr lang="en-US" sz="1800" b="1" dirty="0"/>
              <a:t>εμπορικά σήματα Danone, </a:t>
            </a:r>
            <a:r>
              <a:rPr lang="en-US" sz="1800" b="1" dirty="0" err="1"/>
              <a:t>Activia</a:t>
            </a:r>
            <a:r>
              <a:rPr lang="en-US" sz="1800" b="1" dirty="0"/>
              <a:t>, Evian, </a:t>
            </a:r>
            <a:r>
              <a:rPr lang="en-US" sz="1800" b="1" dirty="0" err="1"/>
              <a:t>Volvic</a:t>
            </a:r>
            <a:r>
              <a:rPr lang="en-US" sz="1800" b="1" dirty="0"/>
              <a:t>, Aqua, Gallia, </a:t>
            </a:r>
            <a:r>
              <a:rPr lang="en-US" sz="1800" b="1" dirty="0" err="1"/>
              <a:t>Actimel</a:t>
            </a:r>
            <a:r>
              <a:rPr lang="en-US" sz="1800" b="1" dirty="0"/>
              <a:t>, </a:t>
            </a:r>
            <a:r>
              <a:rPr lang="en-US" sz="1800" b="1" dirty="0" err="1"/>
              <a:t>Nutricia </a:t>
            </a:r>
            <a:r>
              <a:rPr lang="en-US" sz="1800" b="1" dirty="0"/>
              <a:t>και </a:t>
            </a:r>
            <a:r>
              <a:rPr lang="en-US" sz="1800" b="1" dirty="0" err="1"/>
              <a:t>Bledina</a:t>
            </a:r>
            <a:r>
              <a:rPr lang="en-US" sz="1800" b="1" dirty="0"/>
              <a:t>. </a:t>
            </a:r>
            <a:r>
              <a:rPr lang="en-US" sz="1800" dirty="0"/>
              <a:t>Διανέμει τα προϊόντα της μέσω αλυσίδων λιανικής πώλησης, παραδοσιακών καταστημάτων και </a:t>
            </a:r>
            <a:r>
              <a:rPr lang="en-US" sz="1800" dirty="0" err="1"/>
              <a:t>εξειδικευμένων </a:t>
            </a:r>
            <a:r>
              <a:rPr lang="en-US" sz="1800" dirty="0"/>
              <a:t>καναλιών διανομής, συμπεριλαμβανομένων νοσοκομείων, κλινικών και φαρμακείων. </a:t>
            </a:r>
            <a:endParaRPr lang="pl-PL" sz="1800" dirty="0"/>
          </a:p>
          <a:p>
            <a:pPr marL="176213" lvl="0" indent="1588" algn="just" rtl="0">
              <a:lnSpc>
                <a:spcPct val="90000"/>
              </a:lnSpc>
              <a:spcBef>
                <a:spcPts val="0"/>
              </a:spcBef>
              <a:spcAft>
                <a:spcPts val="0"/>
              </a:spcAft>
              <a:buClr>
                <a:schemeClr val="dk1"/>
              </a:buClr>
              <a:buSzPts val="2800"/>
              <a:buNone/>
            </a:pPr>
            <a:endParaRPr lang="pl-PL" sz="1800" dirty="0"/>
          </a:p>
          <a:p>
            <a:pPr marL="176213" lvl="0" indent="1588" algn="just" rtl="0">
              <a:lnSpc>
                <a:spcPct val="90000"/>
              </a:lnSpc>
              <a:spcBef>
                <a:spcPts val="0"/>
              </a:spcBef>
              <a:spcAft>
                <a:spcPts val="0"/>
              </a:spcAft>
              <a:buClr>
                <a:schemeClr val="dk1"/>
              </a:buClr>
              <a:buSzPts val="2800"/>
              <a:buNone/>
            </a:pPr>
            <a:r>
              <a:rPr lang="en-US" sz="1800" dirty="0"/>
              <a:t>Οι δραστηριότητες της εταιρείας καλύπτουν </a:t>
            </a:r>
            <a:r>
              <a:rPr lang="en-US" sz="1800" b="1" dirty="0"/>
              <a:t>την Αμερική, τη Μέση Ανατολή, την Αφρική, την Ευρώπη και την περιοχή Ασίας-Ειρηνικού</a:t>
            </a:r>
            <a:r>
              <a:rPr lang="en-US" sz="1800" dirty="0"/>
              <a:t>. Η Danone έχει την έδρα της στο Παρίσι, Ile-de-France, Γαλλία.</a:t>
            </a:r>
            <a:endParaRPr sz="1800" dirty="0"/>
          </a:p>
        </p:txBody>
      </p:sp>
      <p:pic>
        <p:nvPicPr>
          <p:cNvPr id="3" name="Obraz 2">
            <a:extLst>
              <a:ext uri="{FF2B5EF4-FFF2-40B4-BE49-F238E27FC236}">
                <a16:creationId xmlns:a16="http://schemas.microsoft.com/office/drawing/2014/main" id="{68ED9D0F-068F-CA60-FC80-A06F8E9C8E53}"/>
              </a:ext>
            </a:extLst>
          </p:cNvPr>
          <p:cNvPicPr>
            <a:picLocks noChangeAspect="1"/>
          </p:cNvPicPr>
          <p:nvPr/>
        </p:nvPicPr>
        <p:blipFill>
          <a:blip r:embed="rId3"/>
          <a:stretch>
            <a:fillRect/>
          </a:stretch>
        </p:blipFill>
        <p:spPr>
          <a:xfrm>
            <a:off x="1561404" y="1729441"/>
            <a:ext cx="3276600" cy="3701983"/>
          </a:xfrm>
          <a:prstGeom prst="rect">
            <a:avLst/>
          </a:prstGeom>
        </p:spPr>
      </p:pic>
      <p:sp>
        <p:nvSpPr>
          <p:cNvPr id="5" name="pole tekstowe 4">
            <a:extLst>
              <a:ext uri="{FF2B5EF4-FFF2-40B4-BE49-F238E27FC236}">
                <a16:creationId xmlns:a16="http://schemas.microsoft.com/office/drawing/2014/main" id="{882940A7-1435-F486-5E3A-EF430F10C8E0}"/>
              </a:ext>
            </a:extLst>
          </p:cNvPr>
          <p:cNvSpPr txBox="1"/>
          <p:nvPr/>
        </p:nvSpPr>
        <p:spPr>
          <a:xfrm>
            <a:off x="220780" y="5615883"/>
            <a:ext cx="5671745"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About 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https://www.danone.com/about-danone/we-are-danone.html#MISSION </a:t>
            </a:r>
          </a:p>
        </p:txBody>
      </p:sp>
      <p:sp>
        <p:nvSpPr>
          <p:cNvPr id="6" name="pole tekstowe 5">
            <a:extLst>
              <a:ext uri="{FF2B5EF4-FFF2-40B4-BE49-F238E27FC236}">
                <a16:creationId xmlns:a16="http://schemas.microsoft.com/office/drawing/2014/main" id="{75621C02-33E2-A923-2F62-C21BDCFA55A7}"/>
              </a:ext>
            </a:extLst>
          </p:cNvPr>
          <p:cNvSpPr txBox="1"/>
          <p:nvPr/>
        </p:nvSpPr>
        <p:spPr>
          <a:xfrm>
            <a:off x="5892525" y="5615882"/>
            <a:ext cx="5517857"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Global Data,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SA: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Επισκόπηση</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https://www.globaldata.com/company-profile/danone-sa/ </a:t>
            </a:r>
          </a:p>
        </p:txBody>
      </p:sp>
    </p:spTree>
    <p:extLst>
      <p:ext uri="{BB962C8B-B14F-4D97-AF65-F5344CB8AC3E}">
        <p14:creationId xmlns:p14="http://schemas.microsoft.com/office/powerpoint/2010/main" val="3060048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2"/>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fr-FR" sz="3200" b="1" dirty="0"/>
              <a:t>ΣΤΌΧΟΣ ΜΗΔΕΝΙΚ</a:t>
            </a:r>
            <a:r>
              <a:rPr lang="el-GR" sz="3200" b="1" dirty="0"/>
              <a:t>ΏΝ </a:t>
            </a:r>
            <a:r>
              <a:rPr lang="fr-FR" sz="3200" b="1" dirty="0"/>
              <a:t>ΚΑΘΑΡ</a:t>
            </a:r>
            <a:r>
              <a:rPr lang="el-GR" sz="3200" b="1" dirty="0"/>
              <a:t>ΏΝ</a:t>
            </a:r>
            <a:r>
              <a:rPr lang="fr-FR" sz="3200" b="1" dirty="0"/>
              <a:t> ΕΚΠΟΜΠ</a:t>
            </a:r>
            <a:r>
              <a:rPr lang="el-GR" sz="3200" b="1" dirty="0"/>
              <a:t>ΏΝ</a:t>
            </a:r>
            <a:r>
              <a:rPr lang="fr-FR" sz="3200" b="1" dirty="0"/>
              <a:t> ΔΙΟΞΕΙΔΊΟΥ ΤΟΥ ΆΝΘΡΑΚΑ</a:t>
            </a:r>
            <a:endParaRPr sz="3200" b="1" dirty="0"/>
          </a:p>
        </p:txBody>
      </p:sp>
      <p:sp>
        <p:nvSpPr>
          <p:cNvPr id="131" name="Google Shape;131;p12"/>
          <p:cNvSpPr txBox="1">
            <a:spLocks noGrp="1"/>
          </p:cNvSpPr>
          <p:nvPr>
            <p:ph type="body" idx="1"/>
          </p:nvPr>
        </p:nvSpPr>
        <p:spPr>
          <a:xfrm>
            <a:off x="6444346" y="1867309"/>
            <a:ext cx="5333999" cy="3473798"/>
          </a:xfrm>
          <a:prstGeom prst="rect">
            <a:avLst/>
          </a:prstGeom>
          <a:noFill/>
          <a:ln>
            <a:noFill/>
          </a:ln>
        </p:spPr>
        <p:txBody>
          <a:bodyPr spcFirstLastPara="1" wrap="square" lIns="91425" tIns="45700" rIns="91425" bIns="45700" anchor="t" anchorCtr="0">
            <a:noAutofit/>
          </a:bodyPr>
          <a:lstStyle/>
          <a:p>
            <a:pPr marL="228600" lvl="0" indent="-50800" algn="just" rtl="0">
              <a:lnSpc>
                <a:spcPct val="90000"/>
              </a:lnSpc>
              <a:spcBef>
                <a:spcPts val="0"/>
              </a:spcBef>
              <a:spcAft>
                <a:spcPts val="0"/>
              </a:spcAft>
              <a:buClr>
                <a:schemeClr val="dk1"/>
              </a:buClr>
              <a:buSzPts val="2800"/>
              <a:buNone/>
            </a:pPr>
            <a:r>
              <a:rPr lang="en-US" sz="1800" dirty="0"/>
              <a:t>	Η υγιεινή διατροφή και ο κύκλος του νερού συνδέονται σημαντικά με το κλίμα, το οποίο με τη σειρά του εξαρτάται από τα επίπεδα άνθρακα στην ατμόσφαιρα και τους ωκεανούς. </a:t>
            </a:r>
            <a:endParaRPr lang="pl-PL" sz="1800" dirty="0"/>
          </a:p>
          <a:p>
            <a:pPr marL="228600" lvl="0" indent="-50800" algn="just" rtl="0">
              <a:lnSpc>
                <a:spcPct val="90000"/>
              </a:lnSpc>
              <a:spcBef>
                <a:spcPts val="0"/>
              </a:spcBef>
              <a:spcAft>
                <a:spcPts val="0"/>
              </a:spcAft>
              <a:buClr>
                <a:schemeClr val="dk1"/>
              </a:buClr>
              <a:buSzPts val="2800"/>
              <a:buNone/>
            </a:pPr>
            <a:endParaRPr lang="pl-PL" sz="1800" dirty="0"/>
          </a:p>
          <a:p>
            <a:pPr marL="228600" lvl="0" indent="-50800" algn="just" rtl="0">
              <a:lnSpc>
                <a:spcPct val="90000"/>
              </a:lnSpc>
              <a:spcBef>
                <a:spcPts val="0"/>
              </a:spcBef>
              <a:spcAft>
                <a:spcPts val="0"/>
              </a:spcAft>
              <a:buClr>
                <a:schemeClr val="dk1"/>
              </a:buClr>
              <a:buSzPts val="2800"/>
              <a:buNone/>
            </a:pPr>
            <a:r>
              <a:rPr lang="en-US" sz="1800" dirty="0"/>
              <a:t>	Φιλοδοξία της Danone είναι να θέσει μια τροχιά μείωσης των εκπομπών αερίων του θερμοκηπίου σύμφωνα με τις επιστημονικές κατευθυντήριες γραμμές, με στόχο να διατηρήσει την αύξηση της θερμοκρασίας κάτω από τους 2°C και να υποστηρίξει </a:t>
            </a:r>
            <a:r>
              <a:rPr lang="en-US" sz="1800" dirty="0" err="1"/>
              <a:t>την απαλλαγή της οικονομίας από τον άνθρακα</a:t>
            </a:r>
            <a:r>
              <a:rPr lang="en-US" sz="1800" dirty="0"/>
              <a:t>. Σύμφωνα με την τελευταία έκθεση του ΟΗΕ για το "χάσμα εκπομπών", ο κύριος στόχος της Danone είναι να επιτύχει καθαρές μηδενικές εκπομπές σε όλους τους τομείς εκπομπών.</a:t>
            </a:r>
            <a:endParaRPr sz="1800" dirty="0"/>
          </a:p>
        </p:txBody>
      </p:sp>
      <p:pic>
        <p:nvPicPr>
          <p:cNvPr id="3" name="Obraz 2">
            <a:extLst>
              <a:ext uri="{FF2B5EF4-FFF2-40B4-BE49-F238E27FC236}">
                <a16:creationId xmlns:a16="http://schemas.microsoft.com/office/drawing/2014/main" id="{DCA3F357-12C1-2027-3F64-08F55A50464B}"/>
              </a:ext>
            </a:extLst>
          </p:cNvPr>
          <p:cNvPicPr>
            <a:picLocks noChangeAspect="1"/>
          </p:cNvPicPr>
          <p:nvPr/>
        </p:nvPicPr>
        <p:blipFill>
          <a:blip r:embed="rId3"/>
          <a:stretch>
            <a:fillRect/>
          </a:stretch>
        </p:blipFill>
        <p:spPr>
          <a:xfrm>
            <a:off x="413655" y="1583902"/>
            <a:ext cx="5878287" cy="4048576"/>
          </a:xfrm>
          <a:prstGeom prst="rect">
            <a:avLst/>
          </a:prstGeom>
        </p:spPr>
      </p:pic>
      <p:sp>
        <p:nvSpPr>
          <p:cNvPr id="4" name="pole tekstowe 3">
            <a:extLst>
              <a:ext uri="{FF2B5EF4-FFF2-40B4-BE49-F238E27FC236}">
                <a16:creationId xmlns:a16="http://schemas.microsoft.com/office/drawing/2014/main" id="{2CC07C55-35EB-C7E7-0C36-D1A9785625F6}"/>
              </a:ext>
            </a:extLst>
          </p:cNvPr>
          <p:cNvSpPr txBox="1"/>
          <p:nvPr/>
        </p:nvSpPr>
        <p:spPr>
          <a:xfrm>
            <a:off x="330528" y="5755824"/>
            <a:ext cx="11364690" cy="253916"/>
          </a:xfrm>
          <a:prstGeom prst="rect">
            <a:avLst/>
          </a:prstGeom>
          <a:noFill/>
        </p:spPr>
        <p:txBody>
          <a:bodyPr wrap="squar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Πολιτική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για το κλίμα</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https://www.danone.com/content/dam/corp/global/danonecom/about-us-impact/policies-and-commitments/en/2016/2016_05_18_ClimatePolicyFullVersion.pdf </a:t>
            </a:r>
          </a:p>
        </p:txBody>
      </p:sp>
    </p:spTree>
    <p:extLst>
      <p:ext uri="{BB962C8B-B14F-4D97-AF65-F5344CB8AC3E}">
        <p14:creationId xmlns:p14="http://schemas.microsoft.com/office/powerpoint/2010/main" val="344090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12"/>
          <p:cNvSpPr txBox="1">
            <a:spLocks noGrp="1"/>
          </p:cNvSpPr>
          <p:nvPr>
            <p:ph type="body" idx="1"/>
          </p:nvPr>
        </p:nvSpPr>
        <p:spPr>
          <a:xfrm>
            <a:off x="7358335" y="1430185"/>
            <a:ext cx="4523998" cy="3997630"/>
          </a:xfrm>
          <a:prstGeom prst="rect">
            <a:avLst/>
          </a:prstGeom>
          <a:noFill/>
          <a:ln>
            <a:noFill/>
          </a:ln>
        </p:spPr>
        <p:txBody>
          <a:bodyPr spcFirstLastPara="1" wrap="square" lIns="91425" tIns="45700" rIns="91425" bIns="45700" anchor="t" anchorCtr="0">
            <a:normAutofit fontScale="92500" lnSpcReduction="20000"/>
          </a:bodyPr>
          <a:lstStyle/>
          <a:p>
            <a:pPr marL="228600" lvl="0" indent="-50800" algn="l" rtl="0">
              <a:lnSpc>
                <a:spcPct val="90000"/>
              </a:lnSpc>
              <a:spcBef>
                <a:spcPts val="0"/>
              </a:spcBef>
              <a:spcAft>
                <a:spcPts val="0"/>
              </a:spcAft>
              <a:buClr>
                <a:schemeClr val="dk1"/>
              </a:buClr>
              <a:buSzPts val="2800"/>
              <a:buNone/>
            </a:pPr>
            <a:r>
              <a:rPr lang="en-US" sz="2000" dirty="0"/>
              <a:t>Φιλοδοξία </a:t>
            </a:r>
            <a:r>
              <a:rPr lang="pl-PL" sz="2000" dirty="0" err="1"/>
              <a:t>της Danone </a:t>
            </a:r>
            <a:r>
              <a:rPr lang="en-US" sz="2000" dirty="0"/>
              <a:t>είναι:</a:t>
            </a:r>
            <a:endParaRPr lang="pl-PL" sz="2000" dirty="0"/>
          </a:p>
          <a:p>
            <a:pPr marL="635000" indent="-457200">
              <a:spcBef>
                <a:spcPts val="0"/>
              </a:spcBef>
              <a:buSzPts val="2800"/>
            </a:pPr>
            <a:r>
              <a:rPr lang="el-GR" sz="2000" b="1" dirty="0"/>
              <a:t>Αναλάβει</a:t>
            </a:r>
            <a:r>
              <a:rPr lang="en-US" sz="2000" b="1" dirty="0"/>
              <a:t> δράση για τον μετριασμό των επιπτώσεων και </a:t>
            </a:r>
            <a:r>
              <a:rPr lang="el-GR" sz="2000" b="1" dirty="0"/>
              <a:t>να συμβάλει</a:t>
            </a:r>
            <a:r>
              <a:rPr lang="en-US" sz="2000" b="1" dirty="0"/>
              <a:t> στη δέσμευση άνθρακα </a:t>
            </a:r>
            <a:r>
              <a:rPr lang="en-US" sz="2000" dirty="0"/>
              <a:t>στα εδάφη, τα δάση και τα οικοσυστήματα για "καθαρές θετικές" επιπτώσεις στην καταπολέμηση της κλιματικής αλλαγής,</a:t>
            </a:r>
            <a:endParaRPr lang="pl-PL" sz="2000" dirty="0"/>
          </a:p>
          <a:p>
            <a:pPr marL="635000" indent="-457200">
              <a:spcBef>
                <a:spcPts val="0"/>
              </a:spcBef>
              <a:buSzPts val="2800"/>
            </a:pPr>
            <a:r>
              <a:rPr lang="el-GR" sz="2000" b="1" dirty="0"/>
              <a:t>Αναλάβει</a:t>
            </a:r>
            <a:r>
              <a:rPr lang="en-US" sz="2000" b="1" dirty="0"/>
              <a:t> δράση για την προσαρμογή</a:t>
            </a:r>
            <a:r>
              <a:rPr lang="en-US" sz="2000" dirty="0"/>
              <a:t>, δημιουργώντας ανθεκτικούς κύκλους τροφίμων και νερού</a:t>
            </a:r>
            <a:r>
              <a:rPr lang="pl-PL" sz="2000" dirty="0"/>
              <a:t>,</a:t>
            </a:r>
          </a:p>
          <a:p>
            <a:pPr marL="635000" indent="-457200">
              <a:spcBef>
                <a:spcPts val="0"/>
              </a:spcBef>
              <a:buSzPts val="2800"/>
            </a:pPr>
            <a:r>
              <a:rPr lang="en-US" sz="2000" b="1" dirty="0"/>
              <a:t>Να </a:t>
            </a:r>
            <a:r>
              <a:rPr lang="el-GR" sz="2000" b="1" dirty="0"/>
              <a:t>είναι</a:t>
            </a:r>
            <a:r>
              <a:rPr lang="en-US" sz="2000" b="1" dirty="0"/>
              <a:t> στην πρώτη γραμμή των επιχειρηματικών λύσεων με πιο υγιεινές επιλογές διατροφής </a:t>
            </a:r>
            <a:r>
              <a:rPr lang="en-US" sz="2000" dirty="0"/>
              <a:t>για περισσότερους ανθρώπους με λιγότερες εκπομπές διοξειδίου του άνθρακα. </a:t>
            </a:r>
            <a:endParaRPr sz="2000" dirty="0"/>
          </a:p>
        </p:txBody>
      </p:sp>
      <p:pic>
        <p:nvPicPr>
          <p:cNvPr id="3" name="Obraz 2">
            <a:extLst>
              <a:ext uri="{FF2B5EF4-FFF2-40B4-BE49-F238E27FC236}">
                <a16:creationId xmlns:a16="http://schemas.microsoft.com/office/drawing/2014/main" id="{ABDE341A-43F2-2C06-4C76-D2D3877E7F3C}"/>
              </a:ext>
            </a:extLst>
          </p:cNvPr>
          <p:cNvPicPr>
            <a:picLocks noChangeAspect="1"/>
          </p:cNvPicPr>
          <p:nvPr/>
        </p:nvPicPr>
        <p:blipFill>
          <a:blip r:embed="rId3"/>
          <a:stretch>
            <a:fillRect/>
          </a:stretch>
        </p:blipFill>
        <p:spPr>
          <a:xfrm>
            <a:off x="411268" y="1294677"/>
            <a:ext cx="6845466" cy="3997630"/>
          </a:xfrm>
          <a:prstGeom prst="rect">
            <a:avLst/>
          </a:prstGeom>
        </p:spPr>
      </p:pic>
      <p:sp>
        <p:nvSpPr>
          <p:cNvPr id="4" name="pole tekstowe 3">
            <a:extLst>
              <a:ext uri="{FF2B5EF4-FFF2-40B4-BE49-F238E27FC236}">
                <a16:creationId xmlns:a16="http://schemas.microsoft.com/office/drawing/2014/main" id="{295D7C36-4B71-E65B-341C-BB8A32377345}"/>
              </a:ext>
            </a:extLst>
          </p:cNvPr>
          <p:cNvSpPr txBox="1"/>
          <p:nvPr/>
        </p:nvSpPr>
        <p:spPr>
          <a:xfrm>
            <a:off x="300432" y="5594064"/>
            <a:ext cx="11402041" cy="253916"/>
          </a:xfrm>
          <a:prstGeom prst="rect">
            <a:avLst/>
          </a:prstGeom>
          <a:noFill/>
        </p:spPr>
        <p:txBody>
          <a:bodyPr wrap="square" rtlCol="0">
            <a:spAutoFit/>
          </a:bodyPr>
          <a:lstStyle/>
          <a:p>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5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5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Πολιτική </a:t>
            </a:r>
            <a:r>
              <a:rPr lang="pl-PL" sz="105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για το κλίμα</a:t>
            </a:r>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https://www.danone.com/content/dam/corp/global/danonecom/about-us-impact/policies-and-commitments/en/2016/2016_05_18_ClimatePolicyFullVersion.pdf </a:t>
            </a:r>
          </a:p>
        </p:txBody>
      </p:sp>
    </p:spTree>
    <p:extLst>
      <p:ext uri="{BB962C8B-B14F-4D97-AF65-F5344CB8AC3E}">
        <p14:creationId xmlns:p14="http://schemas.microsoft.com/office/powerpoint/2010/main" val="618920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2"/>
          <p:cNvSpPr txBox="1">
            <a:spLocks noGrp="1"/>
          </p:cNvSpPr>
          <p:nvPr>
            <p:ph type="title"/>
          </p:nvPr>
        </p:nvSpPr>
        <p:spPr>
          <a:xfrm>
            <a:off x="660888" y="945152"/>
            <a:ext cx="10515600" cy="351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l-GR" sz="4800" b="1" dirty="0"/>
              <a:t>ΦΙΛΟΔΟΞΙΕΣ</a:t>
            </a:r>
            <a:endParaRPr sz="4800" b="1" dirty="0"/>
          </a:p>
        </p:txBody>
      </p:sp>
      <p:pic>
        <p:nvPicPr>
          <p:cNvPr id="5" name="Obraz 4">
            <a:extLst>
              <a:ext uri="{FF2B5EF4-FFF2-40B4-BE49-F238E27FC236}">
                <a16:creationId xmlns:a16="http://schemas.microsoft.com/office/drawing/2014/main" id="{BEE2877C-7B7E-A1DE-694D-59FEFC3DEB4C}"/>
              </a:ext>
            </a:extLst>
          </p:cNvPr>
          <p:cNvPicPr>
            <a:picLocks noChangeAspect="1"/>
          </p:cNvPicPr>
          <p:nvPr/>
        </p:nvPicPr>
        <p:blipFill rotWithShape="1">
          <a:blip r:embed="rId3"/>
          <a:srcRect b="25763"/>
          <a:stretch/>
        </p:blipFill>
        <p:spPr>
          <a:xfrm>
            <a:off x="512131" y="2185563"/>
            <a:ext cx="5179127" cy="2942318"/>
          </a:xfrm>
          <a:prstGeom prst="rect">
            <a:avLst/>
          </a:prstGeom>
        </p:spPr>
      </p:pic>
      <p:pic>
        <p:nvPicPr>
          <p:cNvPr id="7" name="Obraz 6">
            <a:extLst>
              <a:ext uri="{FF2B5EF4-FFF2-40B4-BE49-F238E27FC236}">
                <a16:creationId xmlns:a16="http://schemas.microsoft.com/office/drawing/2014/main" id="{91A47BBC-1F5D-3C3B-A7EF-593EF8BE7313}"/>
              </a:ext>
            </a:extLst>
          </p:cNvPr>
          <p:cNvPicPr>
            <a:picLocks noChangeAspect="1"/>
          </p:cNvPicPr>
          <p:nvPr/>
        </p:nvPicPr>
        <p:blipFill rotWithShape="1">
          <a:blip r:embed="rId4"/>
          <a:srcRect t="790"/>
          <a:stretch/>
        </p:blipFill>
        <p:spPr>
          <a:xfrm>
            <a:off x="6054704" y="2146560"/>
            <a:ext cx="5517702" cy="3439886"/>
          </a:xfrm>
          <a:prstGeom prst="rect">
            <a:avLst/>
          </a:prstGeom>
        </p:spPr>
      </p:pic>
      <p:sp>
        <p:nvSpPr>
          <p:cNvPr id="9" name="pole tekstowe 8">
            <a:extLst>
              <a:ext uri="{FF2B5EF4-FFF2-40B4-BE49-F238E27FC236}">
                <a16:creationId xmlns:a16="http://schemas.microsoft.com/office/drawing/2014/main" id="{33CCA9F2-D17B-563E-4A7B-CCF3F3B7C87F}"/>
              </a:ext>
            </a:extLst>
          </p:cNvPr>
          <p:cNvSpPr txBox="1"/>
          <p:nvPr/>
        </p:nvSpPr>
        <p:spPr>
          <a:xfrm>
            <a:off x="578298" y="5700826"/>
            <a:ext cx="10818358" cy="246221"/>
          </a:xfrm>
          <a:prstGeom prst="rect">
            <a:avLst/>
          </a:prstGeom>
          <a:noFill/>
        </p:spPr>
        <p:txBody>
          <a:bodyPr wrap="squar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 integrated annual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report 2022</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https://www.danone.com/content/dam/corp/global/danonecom/rai/2022/danone-integrated-annual-report-2022.pdf </a:t>
            </a:r>
          </a:p>
        </p:txBody>
      </p:sp>
      <p:sp>
        <p:nvSpPr>
          <p:cNvPr id="2" name="Google Shape;130;p12">
            <a:extLst>
              <a:ext uri="{FF2B5EF4-FFF2-40B4-BE49-F238E27FC236}">
                <a16:creationId xmlns:a16="http://schemas.microsoft.com/office/drawing/2014/main" id="{D439CDD3-06A1-6353-A301-76DC9282D716}"/>
              </a:ext>
            </a:extLst>
          </p:cNvPr>
          <p:cNvSpPr txBox="1">
            <a:spLocks/>
          </p:cNvSpPr>
          <p:nvPr/>
        </p:nvSpPr>
        <p:spPr>
          <a:xfrm>
            <a:off x="433458" y="1543736"/>
            <a:ext cx="10515600" cy="58463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2400" b="1" dirty="0"/>
              <a:t>Η Danone έχει αναπτύξει τους ακόλουθους στόχους και KPIs:</a:t>
            </a:r>
            <a:endParaRPr lang="en-US" sz="3200" b="1" dirty="0"/>
          </a:p>
        </p:txBody>
      </p:sp>
    </p:spTree>
    <p:extLst>
      <p:ext uri="{BB962C8B-B14F-4D97-AF65-F5344CB8AC3E}">
        <p14:creationId xmlns:p14="http://schemas.microsoft.com/office/powerpoint/2010/main" val="1874311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A60A1F-9152-F3B6-5B78-0C5D4F00B7A9}"/>
              </a:ext>
            </a:extLst>
          </p:cNvPr>
          <p:cNvSpPr>
            <a:spLocks noGrp="1"/>
          </p:cNvSpPr>
          <p:nvPr>
            <p:ph type="title"/>
          </p:nvPr>
        </p:nvSpPr>
        <p:spPr>
          <a:xfrm>
            <a:off x="686821" y="788221"/>
            <a:ext cx="10515600" cy="1230283"/>
          </a:xfrm>
        </p:spPr>
        <p:txBody>
          <a:bodyPr/>
          <a:lstStyle/>
          <a:p>
            <a:pPr algn="ctr"/>
            <a:r>
              <a:rPr lang="pl-PL" b="1" dirty="0"/>
              <a:t>ΕΠΙΤΕΥΓΜΑΤΑ</a:t>
            </a:r>
          </a:p>
        </p:txBody>
      </p:sp>
      <p:sp>
        <p:nvSpPr>
          <p:cNvPr id="3" name="Symbol zastępczy tekstu 2">
            <a:extLst>
              <a:ext uri="{FF2B5EF4-FFF2-40B4-BE49-F238E27FC236}">
                <a16:creationId xmlns:a16="http://schemas.microsoft.com/office/drawing/2014/main" id="{2EA92B78-647A-D576-077A-96C4DCE68B71}"/>
              </a:ext>
            </a:extLst>
          </p:cNvPr>
          <p:cNvSpPr>
            <a:spLocks noGrp="1"/>
          </p:cNvSpPr>
          <p:nvPr>
            <p:ph type="body" idx="1"/>
          </p:nvPr>
        </p:nvSpPr>
        <p:spPr>
          <a:xfrm>
            <a:off x="210288" y="1801305"/>
            <a:ext cx="3881168" cy="1455508"/>
          </a:xfrm>
        </p:spPr>
        <p:txBody>
          <a:bodyPr>
            <a:normAutofit/>
          </a:bodyPr>
          <a:lstStyle/>
          <a:p>
            <a:r>
              <a:rPr lang="en-US" sz="1200" b="1" dirty="0"/>
              <a:t>Η Danone ήταν μεταξύ των πρώτων εταιρειών που ενέκριναν τον στόχο της για τον 1,5°C για τα δάση, τη γη και τη γεωργία (FLAG) </a:t>
            </a:r>
            <a:r>
              <a:rPr lang="en-US" sz="1200" dirty="0"/>
              <a:t>από την πρωτοβουλία "Στόχοι βασισμένοι στην επιστήμη"</a:t>
            </a:r>
            <a:r>
              <a:rPr lang="pl-PL" sz="1200" dirty="0"/>
              <a:t>.</a:t>
            </a:r>
          </a:p>
        </p:txBody>
      </p:sp>
      <p:sp>
        <p:nvSpPr>
          <p:cNvPr id="4" name="pole tekstowe 3">
            <a:extLst>
              <a:ext uri="{FF2B5EF4-FFF2-40B4-BE49-F238E27FC236}">
                <a16:creationId xmlns:a16="http://schemas.microsoft.com/office/drawing/2014/main" id="{9B4DCB73-31B1-2085-83C5-630214737C6E}"/>
              </a:ext>
            </a:extLst>
          </p:cNvPr>
          <p:cNvSpPr txBox="1"/>
          <p:nvPr/>
        </p:nvSpPr>
        <p:spPr>
          <a:xfrm>
            <a:off x="8400985" y="1929146"/>
            <a:ext cx="3789618" cy="646331"/>
          </a:xfrm>
          <a:prstGeom prst="rect">
            <a:avLst/>
          </a:prstGeom>
          <a:noFill/>
        </p:spPr>
        <p:txBody>
          <a:bodyPr wrap="square" rtlCol="0">
            <a:spAutoFit/>
          </a:bodyPr>
          <a:lstStyle/>
          <a:p>
            <a:pPr marL="285750" indent="-285750">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Η Danone είναι μία από τις μόλις 13 εταιρείες "Τριπλού Α" παγκοσμίως</a:t>
            </a:r>
            <a:r>
              <a:rPr lang="en-US" sz="1200" dirty="0">
                <a:latin typeface="Calibri" panose="020F0502020204030204" pitchFamily="34" charset="0"/>
                <a:ea typeface="Calibri" panose="020F0502020204030204" pitchFamily="34" charset="0"/>
                <a:cs typeface="Calibri" panose="020F0502020204030204" pitchFamily="34" charset="0"/>
              </a:rPr>
              <a:t>, ανάμεσα σε σχεδόν 15.000 εταιρείες που αξιολογούνται από το CDP</a:t>
            </a:r>
            <a:r>
              <a:rPr lang="pl-PL" sz="1200" dirty="0">
                <a:latin typeface="Calibri" panose="020F0502020204030204" pitchFamily="34" charset="0"/>
                <a:ea typeface="Calibri" panose="020F0502020204030204" pitchFamily="34" charset="0"/>
                <a:cs typeface="Calibri" panose="020F0502020204030204" pitchFamily="34" charset="0"/>
              </a:rPr>
              <a:t>.</a:t>
            </a:r>
          </a:p>
        </p:txBody>
      </p:sp>
      <p:sp>
        <p:nvSpPr>
          <p:cNvPr id="5" name="pole tekstowe 4">
            <a:extLst>
              <a:ext uri="{FF2B5EF4-FFF2-40B4-BE49-F238E27FC236}">
                <a16:creationId xmlns:a16="http://schemas.microsoft.com/office/drawing/2014/main" id="{2257C975-4BE9-FC63-3E4A-91D1F02A9116}"/>
              </a:ext>
            </a:extLst>
          </p:cNvPr>
          <p:cNvSpPr txBox="1"/>
          <p:nvPr/>
        </p:nvSpPr>
        <p:spPr>
          <a:xfrm>
            <a:off x="4215253" y="3945759"/>
            <a:ext cx="4188833" cy="830997"/>
          </a:xfrm>
          <a:prstGeom prst="rect">
            <a:avLst/>
          </a:prstGeom>
          <a:noFill/>
        </p:spPr>
        <p:txBody>
          <a:bodyPr wrap="square" rtlCol="0">
            <a:spAutoFit/>
          </a:bodyPr>
          <a:lstStyle/>
          <a:p>
            <a:pPr marL="285750" indent="-285750">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Η Danone εγκαινίασε ένα παγκόσμιο πρόγραμμα ενεργειακής αριστείας, το Re-Fuel Danone</a:t>
            </a:r>
            <a:r>
              <a:rPr lang="en-US" sz="1200" dirty="0">
                <a:latin typeface="Calibri" panose="020F0502020204030204" pitchFamily="34" charset="0"/>
                <a:ea typeface="Calibri" panose="020F0502020204030204" pitchFamily="34" charset="0"/>
                <a:cs typeface="Calibri" panose="020F0502020204030204" pitchFamily="34" charset="0"/>
              </a:rPr>
              <a:t>, για να μετασχηματίσει το ενεργειακό αποτύπωμα των εγκαταστάσεων παραγωγής της σε όλο τον κόσμο</a:t>
            </a:r>
            <a:r>
              <a:rPr lang="pl-PL" sz="1200" dirty="0">
                <a:latin typeface="Calibri" panose="020F0502020204030204" pitchFamily="34" charset="0"/>
                <a:ea typeface="Calibri" panose="020F0502020204030204" pitchFamily="34" charset="0"/>
                <a:cs typeface="Calibri" panose="020F0502020204030204" pitchFamily="34" charset="0"/>
              </a:rPr>
              <a:t>.</a:t>
            </a:r>
          </a:p>
        </p:txBody>
      </p:sp>
      <p:sp>
        <p:nvSpPr>
          <p:cNvPr id="6" name="pole tekstowe 5">
            <a:extLst>
              <a:ext uri="{FF2B5EF4-FFF2-40B4-BE49-F238E27FC236}">
                <a16:creationId xmlns:a16="http://schemas.microsoft.com/office/drawing/2014/main" id="{FAC4F1C5-09AA-FB9F-3EE4-DEF73BD1429D}"/>
              </a:ext>
            </a:extLst>
          </p:cNvPr>
          <p:cNvSpPr txBox="1"/>
          <p:nvPr/>
        </p:nvSpPr>
        <p:spPr>
          <a:xfrm>
            <a:off x="360758" y="4640384"/>
            <a:ext cx="3881168" cy="646331"/>
          </a:xfrm>
          <a:prstGeom prst="rect">
            <a:avLst/>
          </a:prstGeom>
          <a:noFill/>
        </p:spPr>
        <p:txBody>
          <a:bodyPr wrap="square" rtlCol="0">
            <a:spAutoFit/>
          </a:bodyPr>
          <a:lstStyle/>
          <a:p>
            <a:pPr marL="285750" indent="-285750">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Ανανεωμένη δασική </a:t>
            </a:r>
            <a:r>
              <a:rPr lang="en-US" sz="1200" dirty="0">
                <a:latin typeface="Calibri" panose="020F0502020204030204" pitchFamily="34" charset="0"/>
                <a:ea typeface="Calibri" panose="020F0502020204030204" pitchFamily="34" charset="0"/>
                <a:cs typeface="Calibri" panose="020F0502020204030204" pitchFamily="34" charset="0"/>
              </a:rPr>
              <a:t>πολιτική, με τη φιλοδοξία να συνεχιστούν και να ενισχυθούν οι προσπάθειες για την προστασία και την αποκατάσταση των δασών</a:t>
            </a:r>
            <a:r>
              <a:rPr lang="pl-PL" sz="1200" dirty="0">
                <a:latin typeface="Calibri" panose="020F0502020204030204" pitchFamily="34" charset="0"/>
                <a:ea typeface="Calibri" panose="020F0502020204030204" pitchFamily="34" charset="0"/>
                <a:cs typeface="Calibri" panose="020F0502020204030204" pitchFamily="34" charset="0"/>
              </a:rPr>
              <a:t>.</a:t>
            </a:r>
          </a:p>
        </p:txBody>
      </p:sp>
      <p:sp>
        <p:nvSpPr>
          <p:cNvPr id="8" name="pole tekstowe 7">
            <a:extLst>
              <a:ext uri="{FF2B5EF4-FFF2-40B4-BE49-F238E27FC236}">
                <a16:creationId xmlns:a16="http://schemas.microsoft.com/office/drawing/2014/main" id="{8FEDA3B0-3F7B-1107-B416-60951228F2FF}"/>
              </a:ext>
            </a:extLst>
          </p:cNvPr>
          <p:cNvSpPr txBox="1"/>
          <p:nvPr/>
        </p:nvSpPr>
        <p:spPr>
          <a:xfrm>
            <a:off x="355882" y="3844498"/>
            <a:ext cx="3800634" cy="830997"/>
          </a:xfrm>
          <a:prstGeom prst="rect">
            <a:avLst/>
          </a:prstGeom>
          <a:noFill/>
        </p:spPr>
        <p:txBody>
          <a:bodyPr wrap="square">
            <a:spAutoFit/>
          </a:bodyPr>
          <a:lstStyle/>
          <a:p>
            <a:pPr marL="285750" indent="-285750">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Επικαιροποίηση του εγχειριδίου και του πίνακα αποτελεσμάτων της Danone για την αναγεννητική γεωργία </a:t>
            </a:r>
            <a:r>
              <a:rPr lang="en-US" sz="1200" dirty="0">
                <a:latin typeface="Calibri" panose="020F0502020204030204" pitchFamily="34" charset="0"/>
                <a:ea typeface="Calibri" panose="020F0502020204030204" pitchFamily="34" charset="0"/>
                <a:cs typeface="Calibri" panose="020F0502020204030204" pitchFamily="34" charset="0"/>
              </a:rPr>
              <a:t>και κυκλοφορία του σχετικού ψηφιακού εργαλείου</a:t>
            </a:r>
            <a:r>
              <a:rPr lang="pl-PL" sz="1200" dirty="0">
                <a:latin typeface="Calibri" panose="020F0502020204030204" pitchFamily="34" charset="0"/>
                <a:ea typeface="Calibri" panose="020F0502020204030204" pitchFamily="34" charset="0"/>
                <a:cs typeface="Calibri" panose="020F0502020204030204" pitchFamily="34" charset="0"/>
              </a:rPr>
              <a:t>.</a:t>
            </a:r>
          </a:p>
        </p:txBody>
      </p:sp>
      <p:sp>
        <p:nvSpPr>
          <p:cNvPr id="10" name="pole tekstowe 9">
            <a:extLst>
              <a:ext uri="{FF2B5EF4-FFF2-40B4-BE49-F238E27FC236}">
                <a16:creationId xmlns:a16="http://schemas.microsoft.com/office/drawing/2014/main" id="{C932444D-2726-B515-F6BC-1F5F65EDE3B5}"/>
              </a:ext>
            </a:extLst>
          </p:cNvPr>
          <p:cNvSpPr txBox="1"/>
          <p:nvPr/>
        </p:nvSpPr>
        <p:spPr>
          <a:xfrm>
            <a:off x="8400985" y="2764153"/>
            <a:ext cx="3531783" cy="1200329"/>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Σχέδια δράσης για τη </a:t>
            </a:r>
            <a:r>
              <a:rPr lang="en-US" sz="1200" b="1" dirty="0">
                <a:latin typeface="Calibri" panose="020F0502020204030204" pitchFamily="34" charset="0"/>
                <a:ea typeface="Calibri" panose="020F0502020204030204" pitchFamily="34" charset="0"/>
                <a:cs typeface="Calibri" panose="020F0502020204030204" pitchFamily="34" charset="0"/>
              </a:rPr>
              <a:t>μετατροπή της κοπριάς σε οργανικά λιπάσματα μέσω κομπόστ και βιοδιυλιστών</a:t>
            </a:r>
            <a:r>
              <a:rPr lang="en-US" sz="1200" dirty="0">
                <a:latin typeface="Calibri" panose="020F0502020204030204" pitchFamily="34" charset="0"/>
                <a:ea typeface="Calibri" panose="020F0502020204030204" pitchFamily="34" charset="0"/>
                <a:cs typeface="Calibri" panose="020F0502020204030204" pitchFamily="34" charset="0"/>
              </a:rPr>
              <a:t>, την </a:t>
            </a:r>
            <a:r>
              <a:rPr lang="en-US" sz="1200" b="1" dirty="0">
                <a:latin typeface="Calibri" panose="020F0502020204030204" pitchFamily="34" charset="0"/>
                <a:ea typeface="Calibri" panose="020F0502020204030204" pitchFamily="34" charset="0"/>
                <a:cs typeface="Calibri" panose="020F0502020204030204" pitchFamily="34" charset="0"/>
              </a:rPr>
              <a:t>ιχνηλασιμότητα των ζωοτροφών σε περιοχές χωρίς κινδύνους αποψίλωσης των δασών </a:t>
            </a:r>
            <a:r>
              <a:rPr lang="en-US" sz="1200" dirty="0">
                <a:latin typeface="Calibri" panose="020F0502020204030204" pitchFamily="34" charset="0"/>
                <a:ea typeface="Calibri" panose="020F0502020204030204" pitchFamily="34" charset="0"/>
                <a:cs typeface="Calibri" panose="020F0502020204030204" pitchFamily="34" charset="0"/>
              </a:rPr>
              <a:t>και τη </a:t>
            </a:r>
            <a:r>
              <a:rPr lang="en-US" sz="1200" b="1" dirty="0">
                <a:latin typeface="Calibri" panose="020F0502020204030204" pitchFamily="34" charset="0"/>
                <a:ea typeface="Calibri" panose="020F0502020204030204" pitchFamily="34" charset="0"/>
                <a:cs typeface="Calibri" panose="020F0502020204030204" pitchFamily="34" charset="0"/>
              </a:rPr>
              <a:t>βελτίωση της παραγωγικότητας των αγελάδων στη Βραζιλία. </a:t>
            </a:r>
            <a:endParaRPr lang="pl-PL" sz="12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pole tekstowe 11">
            <a:extLst>
              <a:ext uri="{FF2B5EF4-FFF2-40B4-BE49-F238E27FC236}">
                <a16:creationId xmlns:a16="http://schemas.microsoft.com/office/drawing/2014/main" id="{2AB859A3-8A08-726B-FD36-9DD8CAF44141}"/>
              </a:ext>
            </a:extLst>
          </p:cNvPr>
          <p:cNvSpPr txBox="1"/>
          <p:nvPr/>
        </p:nvSpPr>
        <p:spPr>
          <a:xfrm>
            <a:off x="355881" y="3056403"/>
            <a:ext cx="3800635" cy="646331"/>
          </a:xfrm>
          <a:prstGeom prst="rect">
            <a:avLst/>
          </a:prstGeom>
          <a:noFill/>
        </p:spPr>
        <p:txBody>
          <a:bodyPr wrap="square">
            <a:spAutoFit/>
          </a:bodyPr>
          <a:lstStyle/>
          <a:p>
            <a:pPr marL="285750" indent="-285750">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-8,3% απόλυτη μείωση των συνολικών εκπομπών FLAG από το 2020 </a:t>
            </a:r>
            <a:r>
              <a:rPr lang="en-US" sz="1200" dirty="0">
                <a:latin typeface="Calibri" panose="020F0502020204030204" pitchFamily="34" charset="0"/>
                <a:ea typeface="Calibri" panose="020F0502020204030204" pitchFamily="34" charset="0"/>
                <a:cs typeface="Calibri" panose="020F0502020204030204" pitchFamily="34" charset="0"/>
              </a:rPr>
              <a:t>(επιστημονικός στόχος για το 2030: -30,3%). </a:t>
            </a:r>
            <a:endParaRPr lang="pl-PL" sz="1200" dirty="0">
              <a:latin typeface="Calibri" panose="020F0502020204030204" pitchFamily="34" charset="0"/>
              <a:ea typeface="Calibri" panose="020F0502020204030204" pitchFamily="34" charset="0"/>
              <a:cs typeface="Calibri" panose="020F0502020204030204" pitchFamily="34" charset="0"/>
            </a:endParaRPr>
          </a:p>
        </p:txBody>
      </p:sp>
      <p:sp>
        <p:nvSpPr>
          <p:cNvPr id="14" name="pole tekstowe 13">
            <a:extLst>
              <a:ext uri="{FF2B5EF4-FFF2-40B4-BE49-F238E27FC236}">
                <a16:creationId xmlns:a16="http://schemas.microsoft.com/office/drawing/2014/main" id="{E5AEEF4B-5684-D95A-E711-D993EBE00D4F}"/>
              </a:ext>
            </a:extLst>
          </p:cNvPr>
          <p:cNvSpPr txBox="1"/>
          <p:nvPr/>
        </p:nvSpPr>
        <p:spPr>
          <a:xfrm>
            <a:off x="4215253" y="1908710"/>
            <a:ext cx="4169593" cy="1569660"/>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Στο Balclutha (Νέα Ζηλανδία), ο </a:t>
            </a:r>
            <a:r>
              <a:rPr lang="en-US" sz="1200" b="1" dirty="0">
                <a:latin typeface="Calibri" panose="020F0502020204030204" pitchFamily="34" charset="0"/>
                <a:ea typeface="Calibri" panose="020F0502020204030204" pitchFamily="34" charset="0"/>
                <a:cs typeface="Calibri" panose="020F0502020204030204" pitchFamily="34" charset="0"/>
              </a:rPr>
              <a:t>λέβητας βιομάζας τροφοδοτείται από υπολείμματα ξύλου που προέρχονται από τοπικό επίπεδο </a:t>
            </a:r>
            <a:r>
              <a:rPr lang="en-US" sz="1200" dirty="0">
                <a:latin typeface="Calibri" panose="020F0502020204030204" pitchFamily="34" charset="0"/>
                <a:ea typeface="Calibri" panose="020F0502020204030204" pitchFamily="34" charset="0"/>
                <a:cs typeface="Calibri" panose="020F0502020204030204" pitchFamily="34" charset="0"/>
              </a:rPr>
              <a:t>και προέρχονται από δάση που διαχειρίζονται με βιώσιμο τρόπο (υπολείμματα, φλοιός και οργανική ύλη), τροφοδοτώντας το εργοστάσιο με εγχώρια, ανανεώσιμη ενέργεια. </a:t>
            </a:r>
            <a:r>
              <a:rPr lang="en-US" sz="1200" b="1" dirty="0">
                <a:latin typeface="Calibri" panose="020F0502020204030204" pitchFamily="34" charset="0"/>
                <a:ea typeface="Calibri" panose="020F0502020204030204" pitchFamily="34" charset="0"/>
                <a:cs typeface="Calibri" panose="020F0502020204030204" pitchFamily="34" charset="0"/>
              </a:rPr>
              <a:t>Σε συνδυασμό με τη χρήση 100% ανανεώσιμης ηλεκτρικής ενέργειας στο εργοστάσιο, οι εκπομπές CO2 θα μειωθούν κατά 95%</a:t>
            </a:r>
            <a:r>
              <a:rPr lang="pl-PL" sz="1200" b="1" dirty="0">
                <a:latin typeface="Calibri" panose="020F0502020204030204" pitchFamily="34" charset="0"/>
                <a:ea typeface="Calibri" panose="020F0502020204030204" pitchFamily="34" charset="0"/>
                <a:cs typeface="Calibri" panose="020F0502020204030204" pitchFamily="34" charset="0"/>
              </a:rPr>
              <a:t>.</a:t>
            </a:r>
          </a:p>
        </p:txBody>
      </p:sp>
      <p:sp>
        <p:nvSpPr>
          <p:cNvPr id="16" name="pole tekstowe 15">
            <a:extLst>
              <a:ext uri="{FF2B5EF4-FFF2-40B4-BE49-F238E27FC236}">
                <a16:creationId xmlns:a16="http://schemas.microsoft.com/office/drawing/2014/main" id="{460BB652-14DE-8B09-B6B6-7E800731C17C}"/>
              </a:ext>
            </a:extLst>
          </p:cNvPr>
          <p:cNvSpPr txBox="1"/>
          <p:nvPr/>
        </p:nvSpPr>
        <p:spPr>
          <a:xfrm>
            <a:off x="4225951" y="5093557"/>
            <a:ext cx="3555310" cy="461665"/>
          </a:xfrm>
          <a:prstGeom prst="rect">
            <a:avLst/>
          </a:prstGeom>
          <a:noFill/>
        </p:spPr>
        <p:txBody>
          <a:bodyPr wrap="square">
            <a:spAutoFit/>
          </a:bodyPr>
          <a:lstStyle/>
          <a:p>
            <a:pPr marL="285750" indent="-285750">
              <a:buFont typeface="Arial" panose="020B0604020202020204" pitchFamily="34" charset="0"/>
              <a:buChar char="•"/>
            </a:pPr>
            <a:r>
              <a:rPr lang="pl-PL" sz="1200" b="1" dirty="0">
                <a:latin typeface="Calibri" panose="020F0502020204030204" pitchFamily="34" charset="0"/>
                <a:ea typeface="Calibri" panose="020F0502020204030204" pitchFamily="34" charset="0"/>
                <a:cs typeface="Calibri" panose="020F0502020204030204" pitchFamily="34" charset="0"/>
              </a:rPr>
              <a:t>70,5% της </a:t>
            </a:r>
            <a:r>
              <a:rPr lang="pl-PL" sz="1200" b="1" dirty="0" err="1">
                <a:latin typeface="Calibri" panose="020F0502020204030204" pitchFamily="34" charset="0"/>
                <a:ea typeface="Calibri" panose="020F0502020204030204" pitchFamily="34" charset="0"/>
                <a:cs typeface="Calibri" panose="020F0502020204030204" pitchFamily="34" charset="0"/>
              </a:rPr>
              <a:t>ηλεκτρικής ενέργειας από ανανεώσιμες πηγές</a:t>
            </a:r>
            <a:r>
              <a:rPr lang="pl-PL" sz="1200" b="1" dirty="0">
                <a:latin typeface="Calibri" panose="020F0502020204030204" pitchFamily="34" charset="0"/>
                <a:ea typeface="Calibri" panose="020F0502020204030204" pitchFamily="34" charset="0"/>
                <a:cs typeface="Calibri" panose="020F0502020204030204" pitchFamily="34" charset="0"/>
              </a:rPr>
              <a:t>.</a:t>
            </a:r>
          </a:p>
        </p:txBody>
      </p:sp>
      <p:sp>
        <p:nvSpPr>
          <p:cNvPr id="18" name="pole tekstowe 17">
            <a:extLst>
              <a:ext uri="{FF2B5EF4-FFF2-40B4-BE49-F238E27FC236}">
                <a16:creationId xmlns:a16="http://schemas.microsoft.com/office/drawing/2014/main" id="{2A5462C3-2252-5DE3-6AFB-94E9E99425F8}"/>
              </a:ext>
            </a:extLst>
          </p:cNvPr>
          <p:cNvSpPr txBox="1"/>
          <p:nvPr/>
        </p:nvSpPr>
        <p:spPr>
          <a:xfrm>
            <a:off x="8400985" y="4337196"/>
            <a:ext cx="3293376" cy="830997"/>
          </a:xfrm>
          <a:prstGeom prst="rect">
            <a:avLst/>
          </a:prstGeom>
          <a:noFill/>
        </p:spPr>
        <p:txBody>
          <a:bodyPr wrap="square">
            <a:spAutoFit/>
          </a:bodyPr>
          <a:lstStyle/>
          <a:p>
            <a:pPr marL="285750" indent="-285750">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Μετάβαση σε ανανεώσιμες πηγές ηλεκτρικής ενέργειας </a:t>
            </a:r>
            <a:r>
              <a:rPr lang="en-US" sz="1200" dirty="0">
                <a:latin typeface="Calibri" panose="020F0502020204030204" pitchFamily="34" charset="0"/>
                <a:ea typeface="Calibri" panose="020F0502020204030204" pitchFamily="34" charset="0"/>
                <a:cs typeface="Calibri" panose="020F0502020204030204" pitchFamily="34" charset="0"/>
              </a:rPr>
              <a:t>στην Ινδονησία, στο Μεξικό και στο σημείο εφοδιασμού </a:t>
            </a:r>
            <a:r>
              <a:rPr lang="en-US" sz="1200" dirty="0" err="1">
                <a:latin typeface="Calibri" panose="020F0502020204030204" pitchFamily="34" charset="0"/>
                <a:ea typeface="Calibri" panose="020F0502020204030204" pitchFamily="34" charset="0"/>
                <a:cs typeface="Calibri" panose="020F0502020204030204" pitchFamily="34" charset="0"/>
              </a:rPr>
              <a:t>Steenvoorde </a:t>
            </a:r>
            <a:r>
              <a:rPr lang="en-US" sz="1200" dirty="0">
                <a:latin typeface="Calibri" panose="020F0502020204030204" pitchFamily="34" charset="0"/>
                <a:ea typeface="Calibri" panose="020F0502020204030204" pitchFamily="34" charset="0"/>
                <a:cs typeface="Calibri" panose="020F0502020204030204" pitchFamily="34" charset="0"/>
              </a:rPr>
              <a:t>στη Γαλλία</a:t>
            </a:r>
            <a:r>
              <a:rPr lang="pl-PL" sz="1200" dirty="0">
                <a:latin typeface="Calibri" panose="020F0502020204030204" pitchFamily="34" charset="0"/>
                <a:ea typeface="Calibri" panose="020F0502020204030204" pitchFamily="34" charset="0"/>
                <a:cs typeface="Calibri" panose="020F0502020204030204" pitchFamily="34" charset="0"/>
              </a:rPr>
              <a:t>.</a:t>
            </a:r>
          </a:p>
        </p:txBody>
      </p:sp>
      <p:sp>
        <p:nvSpPr>
          <p:cNvPr id="19" name="pole tekstowe 18">
            <a:extLst>
              <a:ext uri="{FF2B5EF4-FFF2-40B4-BE49-F238E27FC236}">
                <a16:creationId xmlns:a16="http://schemas.microsoft.com/office/drawing/2014/main" id="{50A755E9-2B12-7C3E-A36C-BFD147D97880}"/>
              </a:ext>
            </a:extLst>
          </p:cNvPr>
          <p:cNvSpPr txBox="1"/>
          <p:nvPr/>
        </p:nvSpPr>
        <p:spPr>
          <a:xfrm>
            <a:off x="686821" y="5707560"/>
            <a:ext cx="10818358" cy="246221"/>
          </a:xfrm>
          <a:prstGeom prst="rect">
            <a:avLst/>
          </a:prstGeom>
          <a:noFill/>
        </p:spPr>
        <p:txBody>
          <a:bodyPr wrap="squar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 integrated annual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report 2022</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https://www.danone.com/content/dam/corp/global/danonecom/rai/2022/danone-integrated-annual-report-2022.pdf </a:t>
            </a:r>
          </a:p>
        </p:txBody>
      </p:sp>
      <p:pic>
        <p:nvPicPr>
          <p:cNvPr id="1028" name="Picture 4" descr="Zestaw Ikon Salda Neutralnego Ph 55. Jakość Kosmetyków W Badaniach  Laboratoryjnych. Płaski Znak Wektorowy Z Kroplą Wody. Ilustracja Wektor -  Ilustracja złożonej z śmietanka, odosobniony: 191999194">
            <a:extLst>
              <a:ext uri="{FF2B5EF4-FFF2-40B4-BE49-F238E27FC236}">
                <a16:creationId xmlns:a16="http://schemas.microsoft.com/office/drawing/2014/main" id="{6888C78B-22B3-DABF-2B1D-38B94F060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671" y="740735"/>
            <a:ext cx="1193880" cy="11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5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4"/>
          <p:cNvSpPr txBox="1">
            <a:spLocks noGrp="1"/>
          </p:cNvSpPr>
          <p:nvPr>
            <p:ph type="title"/>
          </p:nvPr>
        </p:nvSpPr>
        <p:spPr>
          <a:xfrm>
            <a:off x="254725" y="567010"/>
            <a:ext cx="10515600" cy="10082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pl-PL"/>
            </a:br>
            <a:r>
              <a:rPr lang="pl-PL" b="1"/>
              <a:t>Στόχοι της εκπαιδευτικής ενότητας:</a:t>
            </a:r>
            <a:br>
              <a:rPr lang="pl-PL" b="1"/>
            </a:br>
            <a:endParaRPr/>
          </a:p>
        </p:txBody>
      </p:sp>
      <p:sp>
        <p:nvSpPr>
          <p:cNvPr id="81" name="Google Shape;81;p4"/>
          <p:cNvSpPr txBox="1">
            <a:spLocks noGrp="1"/>
          </p:cNvSpPr>
          <p:nvPr>
            <p:ph type="body" idx="1"/>
          </p:nvPr>
        </p:nvSpPr>
        <p:spPr>
          <a:xfrm>
            <a:off x="927269" y="1485373"/>
            <a:ext cx="10159444" cy="3063525"/>
          </a:xfrm>
          <a:prstGeom prst="rect">
            <a:avLst/>
          </a:prstGeom>
          <a:noFill/>
          <a:ln>
            <a:noFill/>
          </a:ln>
        </p:spPr>
        <p:txBody>
          <a:bodyPr spcFirstLastPara="1" wrap="square" lIns="91425" tIns="45700" rIns="91425" bIns="45700" anchor="t" anchorCtr="0">
            <a:normAutofit/>
          </a:bodyPr>
          <a:lstStyle/>
          <a:p>
            <a:pPr marL="514350" indent="-514350">
              <a:buFont typeface="+mj-lt"/>
              <a:buAutoNum type="arabicParenR"/>
            </a:pPr>
            <a:r>
              <a:rPr lang="en-US" sz="2400" dirty="0" err="1"/>
              <a:t>Κατανόηση </a:t>
            </a:r>
            <a:r>
              <a:rPr lang="pl-PL" sz="2400" dirty="0"/>
              <a:t>της σημασίας </a:t>
            </a:r>
            <a:r>
              <a:rPr lang="pl-PL" sz="2400" dirty="0" err="1"/>
              <a:t>της στροφής </a:t>
            </a:r>
            <a:r>
              <a:rPr lang="en-US" sz="2400" dirty="0"/>
              <a:t>προς </a:t>
            </a:r>
            <a:r>
              <a:rPr lang="pl-PL" sz="2400" dirty="0" err="1"/>
              <a:t>τεχνολογίες χαμηλών εκπομπών διοξειδίου του άνθρακα</a:t>
            </a:r>
            <a:r>
              <a:rPr lang="pl-PL" sz="2400" dirty="0"/>
              <a:t>.</a:t>
            </a:r>
          </a:p>
          <a:p>
            <a:pPr marL="514350" indent="-514350">
              <a:buFont typeface="+mj-lt"/>
              <a:buAutoNum type="arabicParenR"/>
            </a:pPr>
            <a:r>
              <a:rPr lang="en-US" sz="2400" dirty="0" err="1"/>
              <a:t>Κατανόηση </a:t>
            </a:r>
            <a:r>
              <a:rPr lang="en-US" sz="2400" dirty="0"/>
              <a:t>του </a:t>
            </a:r>
            <a:r>
              <a:rPr lang="pl-PL" sz="2400" dirty="0" err="1"/>
              <a:t>δυναμικού των ανανεώσιμων πηγών ενέργειας </a:t>
            </a:r>
            <a:r>
              <a:rPr lang="pl-PL" sz="2400" dirty="0"/>
              <a:t>και των </a:t>
            </a:r>
            <a:r>
              <a:rPr lang="pl-PL" sz="2400" dirty="0" err="1"/>
              <a:t>βιώσιμων μεταφορών</a:t>
            </a:r>
            <a:r>
              <a:rPr lang="pl-PL" sz="2400" dirty="0"/>
              <a:t>.</a:t>
            </a:r>
          </a:p>
          <a:p>
            <a:pPr marL="514350" indent="-514350">
              <a:buFont typeface="+mj-lt"/>
              <a:buAutoNum type="arabicParenR"/>
            </a:pPr>
            <a:r>
              <a:rPr lang="pl-PL" sz="2400" dirty="0" err="1"/>
              <a:t>Παρουσίαση παραδειγμάτων καλών πρακτικών που αναφέρονται </a:t>
            </a:r>
            <a:r>
              <a:rPr lang="pl-PL" sz="2400" dirty="0"/>
              <a:t>στη </a:t>
            </a:r>
            <a:r>
              <a:rPr lang="en-US" sz="2400" dirty="0"/>
              <a:t>μείωση των εκπομπών αερίων του θερμοκηπίου</a:t>
            </a:r>
            <a:r>
              <a:rPr lang="pl-PL" sz="2400" dirty="0"/>
              <a:t>.</a:t>
            </a:r>
          </a:p>
          <a:p>
            <a:pPr marL="514350" indent="-514350">
              <a:buFont typeface="+mj-lt"/>
              <a:buAutoNum type="arabicParenR"/>
            </a:pPr>
            <a:r>
              <a:rPr lang="pl-PL" sz="2400" dirty="0"/>
              <a:t>Ανάπτυξη ικανοτήτων </a:t>
            </a:r>
            <a:r>
              <a:rPr lang="pl-PL" sz="2400" dirty="0" err="1"/>
              <a:t>δημιουργικής σκέψης</a:t>
            </a:r>
            <a:r>
              <a:rPr lang="pl-PL" sz="2400" dirty="0"/>
              <a:t>. </a:t>
            </a:r>
            <a:endParaRPr sz="2400" dirty="0"/>
          </a:p>
        </p:txBody>
      </p:sp>
      <p:sp>
        <p:nvSpPr>
          <p:cNvPr id="82" name="Google Shape;82;p4"/>
          <p:cNvSpPr txBox="1"/>
          <p:nvPr/>
        </p:nvSpPr>
        <p:spPr>
          <a:xfrm>
            <a:off x="374468" y="4837601"/>
            <a:ext cx="11139106" cy="692342"/>
          </a:xfrm>
          <a:prstGeom prst="rect">
            <a:avLst/>
          </a:prstGeom>
          <a:noFill/>
          <a:ln>
            <a:noFill/>
          </a:ln>
        </p:spPr>
        <p:txBody>
          <a:bodyPr spcFirstLastPara="1" wrap="square" lIns="91425" tIns="45700" rIns="91425" bIns="45700" anchor="ctr" anchorCtr="0">
            <a:normAutofit fontScale="90000" lnSpcReduction="20000"/>
          </a:bodyPr>
          <a:lstStyle/>
          <a:p>
            <a:pPr marL="0" marR="0" lvl="0" indent="0" algn="l" rtl="0">
              <a:lnSpc>
                <a:spcPct val="90000"/>
              </a:lnSpc>
              <a:spcBef>
                <a:spcPts val="0"/>
              </a:spcBef>
              <a:spcAft>
                <a:spcPts val="0"/>
              </a:spcAft>
              <a:buClr>
                <a:schemeClr val="dk1"/>
              </a:buClr>
              <a:buSzPct val="100000"/>
              <a:buFont typeface="Calibri"/>
              <a:buNone/>
            </a:pPr>
            <a:r>
              <a:rPr lang="pl-PL" sz="3000" b="1" i="0" u="none" strike="noStrike" cap="none" dirty="0" err="1">
                <a:solidFill>
                  <a:schemeClr val="dk1"/>
                </a:solidFill>
                <a:latin typeface="Calibri"/>
                <a:ea typeface="Calibri"/>
                <a:cs typeface="Calibri"/>
                <a:sym typeface="Calibri"/>
              </a:rPr>
              <a:t>Μέθοδοι διδασκαλίας</a:t>
            </a:r>
            <a:r>
              <a:rPr lang="pl-PL" sz="3000" b="1" i="0" u="none" strike="noStrike" cap="none" dirty="0">
                <a:solidFill>
                  <a:schemeClr val="dk1"/>
                </a:solidFill>
                <a:latin typeface="Calibri"/>
                <a:ea typeface="Calibri"/>
                <a:cs typeface="Calibri"/>
                <a:sym typeface="Calibri"/>
              </a:rPr>
              <a:t>: </a:t>
            </a:r>
            <a:r>
              <a:rPr lang="pl-PL" sz="2800" dirty="0" err="1">
                <a:solidFill>
                  <a:schemeClr val="dk1"/>
                </a:solidFill>
                <a:latin typeface="Calibri"/>
                <a:ea typeface="Calibri"/>
                <a:cs typeface="Calibri"/>
              </a:rPr>
              <a:t>διαλέξεις</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μελέτες περιπτώσεων</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πρακτικές ασκήσεις, αυτομελέτη πρόσθετης βιβλιογραφίας</a:t>
            </a:r>
            <a:endParaRPr sz="2800" dirty="0">
              <a:solidFill>
                <a:schemeClr val="dk1"/>
              </a:solidFill>
              <a:latin typeface="Calibri"/>
              <a:ea typeface="Calibri"/>
              <a:cs typeface="Calibri"/>
            </a:endParaRPr>
          </a:p>
        </p:txBody>
      </p:sp>
      <p:sp>
        <p:nvSpPr>
          <p:cNvPr id="83" name="Google Shape;83;p4"/>
          <p:cNvSpPr txBox="1"/>
          <p:nvPr/>
        </p:nvSpPr>
        <p:spPr>
          <a:xfrm>
            <a:off x="374468" y="5266350"/>
            <a:ext cx="10515600" cy="1008221"/>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90000"/>
              </a:lnSpc>
              <a:spcBef>
                <a:spcPts val="0"/>
              </a:spcBef>
              <a:spcAft>
                <a:spcPts val="0"/>
              </a:spcAft>
              <a:buClr>
                <a:schemeClr val="dk1"/>
              </a:buClr>
              <a:buSzPct val="100000"/>
              <a:buFont typeface="Calibri"/>
              <a:buNone/>
            </a:pPr>
            <a:r>
              <a:rPr lang="pl-PL" sz="2800" b="1" i="0" u="none" strike="noStrike" cap="none" dirty="0" err="1">
                <a:solidFill>
                  <a:schemeClr val="dk1"/>
                </a:solidFill>
                <a:latin typeface="Calibri"/>
                <a:ea typeface="Calibri"/>
                <a:cs typeface="Calibri"/>
                <a:sym typeface="Calibri"/>
              </a:rPr>
              <a:t>Διάρκεια</a:t>
            </a:r>
            <a:r>
              <a:rPr lang="pl-PL" sz="2800" b="1" i="0" u="none" strike="noStrike" cap="none" dirty="0">
                <a:solidFill>
                  <a:schemeClr val="dk1"/>
                </a:solidFill>
                <a:latin typeface="Calibri"/>
                <a:ea typeface="Calibri"/>
                <a:cs typeface="Calibri"/>
                <a:sym typeface="Calibri"/>
              </a:rPr>
              <a:t>: Διάρκεια: </a:t>
            </a:r>
            <a:r>
              <a:rPr lang="pl-PL" sz="2800" dirty="0">
                <a:solidFill>
                  <a:schemeClr val="dk1"/>
                </a:solidFill>
                <a:latin typeface="Calibri"/>
                <a:ea typeface="Calibri"/>
                <a:cs typeface="Calibri"/>
                <a:sym typeface="Calibri"/>
              </a:rPr>
              <a:t>5 </a:t>
            </a:r>
            <a:r>
              <a:rPr lang="pl-PL" sz="2800" b="0" i="0" u="none" strike="noStrike" cap="none" dirty="0" err="1">
                <a:solidFill>
                  <a:schemeClr val="dk1"/>
                </a:solidFill>
                <a:latin typeface="Calibri"/>
                <a:ea typeface="Calibri"/>
                <a:cs typeface="Calibri"/>
                <a:sym typeface="Calibri"/>
              </a:rPr>
              <a:t>ώρες</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Multimedia online 1" title="The Soil Story by Kiss The Ground">
            <a:hlinkClick r:id="" action="ppaction://media"/>
            <a:extLst>
              <a:ext uri="{FF2B5EF4-FFF2-40B4-BE49-F238E27FC236}">
                <a16:creationId xmlns:a16="http://schemas.microsoft.com/office/drawing/2014/main" id="{FB1B4883-85D1-BC37-8871-D46E9C43269E}"/>
              </a:ext>
            </a:extLst>
          </p:cNvPr>
          <p:cNvPicPr>
            <a:picLocks noRot="1" noChangeAspect="1"/>
          </p:cNvPicPr>
          <p:nvPr>
            <a:videoFile r:link="rId1"/>
          </p:nvPr>
        </p:nvPicPr>
        <p:blipFill>
          <a:blip r:embed="rId4"/>
          <a:stretch>
            <a:fillRect/>
          </a:stretch>
        </p:blipFill>
        <p:spPr>
          <a:xfrm>
            <a:off x="1972893" y="1722401"/>
            <a:ext cx="7192878" cy="4063976"/>
          </a:xfrm>
          <a:prstGeom prst="rect">
            <a:avLst/>
          </a:prstGeom>
        </p:spPr>
      </p:pic>
      <p:sp>
        <p:nvSpPr>
          <p:cNvPr id="3" name="Tytuł 1">
            <a:extLst>
              <a:ext uri="{FF2B5EF4-FFF2-40B4-BE49-F238E27FC236}">
                <a16:creationId xmlns:a16="http://schemas.microsoft.com/office/drawing/2014/main" id="{F5F3639D-B454-F9F8-51EE-079B6440DCAD}"/>
              </a:ext>
            </a:extLst>
          </p:cNvPr>
          <p:cNvSpPr>
            <a:spLocks noGrp="1"/>
          </p:cNvSpPr>
          <p:nvPr>
            <p:ph type="title"/>
          </p:nvPr>
        </p:nvSpPr>
        <p:spPr>
          <a:xfrm>
            <a:off x="590819" y="825402"/>
            <a:ext cx="10753071" cy="1230283"/>
          </a:xfrm>
        </p:spPr>
        <p:txBody>
          <a:bodyPr anchor="t">
            <a:normAutofit/>
          </a:bodyPr>
          <a:lstStyle/>
          <a:p>
            <a:pPr algn="ctr"/>
            <a:r>
              <a:rPr lang="en-US" sz="20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Η Danone συνεργάζεται με διάφορους εταίρους για να ενισχύσει την παγκόσμια κατανόηση του τρόπου με τον οποίο οι γεωργικές πρακτικές μπορούν να συμβάλουν στην καλλιέργεια και τη διαφύλαξη της υγείας του εδάφους.</a:t>
            </a:r>
            <a:endParaRPr lang="pl-P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pole tekstowe 3">
            <a:extLst>
              <a:ext uri="{FF2B5EF4-FFF2-40B4-BE49-F238E27FC236}">
                <a16:creationId xmlns:a16="http://schemas.microsoft.com/office/drawing/2014/main" id="{FA14FE65-ABA2-E4D9-2468-E69D0B274CDF}"/>
              </a:ext>
            </a:extLst>
          </p:cNvPr>
          <p:cNvSpPr txBox="1"/>
          <p:nvPr/>
        </p:nvSpPr>
        <p:spPr>
          <a:xfrm>
            <a:off x="1784868" y="5786377"/>
            <a:ext cx="7450378" cy="246221"/>
          </a:xfrm>
          <a:prstGeom prst="rect">
            <a:avLst/>
          </a:prstGeom>
          <a:noFill/>
        </p:spPr>
        <p:txBody>
          <a:bodyPr wrap="squar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Αναγεννητική γεωργία</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https://www.danone.com/impact/planet/regenerative-agriculture.html </a:t>
            </a:r>
          </a:p>
        </p:txBody>
      </p:sp>
      <p:sp>
        <p:nvSpPr>
          <p:cNvPr id="8" name="pole tekstowe 7">
            <a:extLst>
              <a:ext uri="{FF2B5EF4-FFF2-40B4-BE49-F238E27FC236}">
                <a16:creationId xmlns:a16="http://schemas.microsoft.com/office/drawing/2014/main" id="{56C4579C-4923-690C-560F-A8FC5D097143}"/>
              </a:ext>
            </a:extLst>
          </p:cNvPr>
          <p:cNvSpPr txBox="1"/>
          <p:nvPr/>
        </p:nvSpPr>
        <p:spPr>
          <a:xfrm>
            <a:off x="9590921" y="2904322"/>
            <a:ext cx="2268570" cy="738664"/>
          </a:xfrm>
          <a:prstGeom prst="rect">
            <a:avLst/>
          </a:prstGeom>
          <a:noFill/>
        </p:spPr>
        <p:txBody>
          <a:bodyPr wrap="square">
            <a:spAutoFit/>
          </a:bodyPr>
          <a:lstStyle/>
          <a:p>
            <a:r>
              <a:rPr lang="pl-PL" b="1" dirty="0"/>
              <a:t>Σύνδεσμος βίντεο: </a:t>
            </a:r>
            <a:r>
              <a:rPr lang="pl-PL" dirty="0">
                <a:hlinkClick r:id="rId5"/>
              </a:rPr>
              <a:t>https:</a:t>
            </a:r>
            <a:r>
              <a:rPr lang="pl-PL" dirty="0"/>
              <a:t>//www.youtube.com/watch?v=08TI1RKj54g </a:t>
            </a:r>
          </a:p>
        </p:txBody>
      </p:sp>
    </p:spTree>
    <p:extLst>
      <p:ext uri="{BB962C8B-B14F-4D97-AF65-F5344CB8AC3E}">
        <p14:creationId xmlns:p14="http://schemas.microsoft.com/office/powerpoint/2010/main" val="168683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sz="2400" dirty="0"/>
              <a:t> "</a:t>
            </a:r>
            <a:r>
              <a:rPr lang="pl-PL" sz="2400" b="1" dirty="0"/>
              <a:t>Ziołowy zakątek" </a:t>
            </a:r>
            <a:br>
              <a:rPr lang="pl-PL" sz="2400" b="1" dirty="0"/>
            </a:br>
            <a:r>
              <a:rPr lang="pl-PL" sz="2400" b="1" dirty="0" err="1"/>
              <a:t>αγροτουριστικό </a:t>
            </a:r>
            <a:r>
              <a:rPr lang="pl-PL" sz="2400" b="1" dirty="0"/>
              <a:t>αγρόκτημα</a:t>
            </a:r>
          </a:p>
        </p:txBody>
      </p:sp>
      <p:sp>
        <p:nvSpPr>
          <p:cNvPr id="4" name="Symbol zastępczy tekstu 3"/>
          <p:cNvSpPr>
            <a:spLocks noGrp="1"/>
          </p:cNvSpPr>
          <p:nvPr>
            <p:ph type="body" idx="1"/>
          </p:nvPr>
        </p:nvSpPr>
        <p:spPr/>
        <p:txBody>
          <a:bodyPr>
            <a:normAutofit/>
          </a:bodyPr>
          <a:lstStyle/>
          <a:p>
            <a:pPr>
              <a:buNone/>
            </a:pPr>
            <a:r>
              <a:rPr lang="en-US" sz="1800" dirty="0"/>
              <a:t> 	Το </a:t>
            </a:r>
            <a:r>
              <a:rPr lang="en-US" sz="1800" dirty="0" err="1"/>
              <a:t>αγροτουριστικό </a:t>
            </a:r>
            <a:r>
              <a:rPr lang="pl-PL" sz="1800" dirty="0" err="1"/>
              <a:t>αγρόκτημα </a:t>
            </a:r>
            <a:r>
              <a:rPr lang="en-US" sz="1800" dirty="0"/>
              <a:t>βρίσκεται στην καρδιά της πιο καθαρής περιοχής της Πολωνίας </a:t>
            </a:r>
            <a:r>
              <a:rPr lang="pl-PL" sz="1800" dirty="0"/>
              <a:t>- </a:t>
            </a:r>
            <a:r>
              <a:rPr lang="en-US" sz="1800" dirty="0" err="1"/>
              <a:t>Podlasie</a:t>
            </a:r>
            <a:r>
              <a:rPr lang="en-US" sz="1800" dirty="0"/>
              <a:t>. </a:t>
            </a:r>
            <a:endParaRPr lang="pl-PL" sz="1800" dirty="0"/>
          </a:p>
          <a:p>
            <a:pPr algn="just">
              <a:buNone/>
            </a:pPr>
            <a:r>
              <a:rPr lang="pl-PL" sz="1800" dirty="0"/>
              <a:t>	Σε μια </a:t>
            </a:r>
            <a:r>
              <a:rPr lang="pl-PL" sz="1800" dirty="0" err="1"/>
              <a:t>έκταση σχεδόν </a:t>
            </a:r>
            <a:r>
              <a:rPr lang="pl-PL" sz="1800" dirty="0"/>
              <a:t>20 </a:t>
            </a:r>
            <a:r>
              <a:rPr lang="pl-PL" sz="1800" dirty="0" err="1"/>
              <a:t>εκταρίων, συγκεντρώνει τον πλούσιο πολιτισμό </a:t>
            </a:r>
            <a:r>
              <a:rPr lang="pl-PL" sz="1800" dirty="0"/>
              <a:t>και την </a:t>
            </a:r>
            <a:r>
              <a:rPr lang="pl-PL" sz="1800" dirty="0" err="1"/>
              <a:t>παράδοση αυτής της περιοχής</a:t>
            </a:r>
            <a:r>
              <a:rPr lang="pl-PL" sz="1800" dirty="0"/>
              <a:t>. </a:t>
            </a:r>
            <a:r>
              <a:rPr lang="pl-PL" sz="1800" dirty="0" err="1"/>
              <a:t>Μπορείτε να βρείτε εδώ κτίρια τυπικά </a:t>
            </a:r>
            <a:r>
              <a:rPr lang="pl-PL" sz="1800" dirty="0"/>
              <a:t>της περιοχής, </a:t>
            </a:r>
            <a:r>
              <a:rPr lang="pl-PL" sz="1800" dirty="0" err="1"/>
              <a:t>χειροτεχνίες </a:t>
            </a:r>
            <a:r>
              <a:rPr lang="pl-PL" sz="1800" dirty="0"/>
              <a:t>και, </a:t>
            </a:r>
            <a:r>
              <a:rPr lang="pl-PL" sz="1800" dirty="0" err="1"/>
              <a:t>πάνω απ' όλα</a:t>
            </a:r>
            <a:r>
              <a:rPr lang="pl-PL" sz="1800" dirty="0"/>
              <a:t>, </a:t>
            </a:r>
            <a:r>
              <a:rPr lang="pl-PL" sz="1800" dirty="0" err="1"/>
              <a:t>βότανα</a:t>
            </a:r>
            <a:r>
              <a:rPr lang="pl-PL" sz="1800" dirty="0"/>
              <a:t>.</a:t>
            </a:r>
          </a:p>
          <a:p>
            <a:pPr algn="just">
              <a:buNone/>
            </a:pPr>
            <a:r>
              <a:rPr lang="en-US" sz="1800" dirty="0"/>
              <a:t>	Αναπόσπαστο στοιχείο των φυτικών και βοτανικών δραστηριοτήτων που διεξάγονται είναι η </a:t>
            </a:r>
            <a:r>
              <a:rPr lang="en-US" sz="1800" b="1" dirty="0"/>
              <a:t>εταιρεία </a:t>
            </a:r>
            <a:r>
              <a:rPr lang="en-US" sz="1800" b="1" dirty="0" err="1"/>
              <a:t>Dary Natury</a:t>
            </a:r>
            <a:r>
              <a:rPr lang="en-US" sz="1800" dirty="0"/>
              <a:t>, η οποία ιδρύθηκε πριν από σχεδόν 30 χρόνια</a:t>
            </a:r>
            <a:r>
              <a:rPr lang="pl-PL" sz="1800" dirty="0"/>
              <a:t>.</a:t>
            </a:r>
          </a:p>
          <a:p>
            <a:pPr algn="just">
              <a:buNone/>
            </a:pPr>
            <a:r>
              <a:rPr lang="en-US" sz="1800" dirty="0"/>
              <a:t>         Στο αγρόκτημα λειτουργεί Κέντρο Εκπαίδευσης στη Φύση. Σκοπός του κέντρου είναι η παροχή γνώσεων σχετικά με τα </a:t>
            </a:r>
            <a:r>
              <a:rPr lang="pl-PL" sz="1800" dirty="0" err="1"/>
              <a:t>βιολογικά τρόφιμα</a:t>
            </a:r>
            <a:r>
              <a:rPr lang="pl-PL" sz="1800" dirty="0"/>
              <a:t>, τις </a:t>
            </a:r>
            <a:r>
              <a:rPr lang="en-US" sz="1800" dirty="0"/>
              <a:t>φυτικές παραδόσεις και τη βιώσιμη ανάπτυξη.</a:t>
            </a:r>
          </a:p>
          <a:p>
            <a:pPr algn="just">
              <a:buNone/>
            </a:pPr>
            <a:r>
              <a:rPr lang="pl-PL" sz="1800" dirty="0" err="1"/>
              <a:t>	Το </a:t>
            </a:r>
            <a:r>
              <a:rPr lang="pl-PL" sz="1800" dirty="0"/>
              <a:t>αγρόκτημα </a:t>
            </a:r>
            <a:r>
              <a:rPr lang="pl-PL" sz="1800" b="1" dirty="0"/>
              <a:t>χρησιμοποιεί </a:t>
            </a:r>
            <a:r>
              <a:rPr lang="pl-PL" sz="1800" b="1" dirty="0" err="1"/>
              <a:t>παραδοσιακές γεωργικές πρακτικές χαμηλών εκπομπών</a:t>
            </a:r>
            <a:r>
              <a:rPr lang="pl-PL" sz="1800" b="1" dirty="0"/>
              <a:t>.</a:t>
            </a:r>
            <a:endParaRPr lang="pl-PL" sz="1800" dirty="0"/>
          </a:p>
          <a:p>
            <a:pPr>
              <a:buNone/>
            </a:pPr>
            <a:endParaRPr lang="pl-PL" dirty="0"/>
          </a:p>
          <a:p>
            <a:endParaRPr lang="pl-PL" dirty="0"/>
          </a:p>
        </p:txBody>
      </p:sp>
      <p:sp>
        <p:nvSpPr>
          <p:cNvPr id="5" name="Symbol zastępczy tekstu 4"/>
          <p:cNvSpPr>
            <a:spLocks noGrp="1"/>
          </p:cNvSpPr>
          <p:nvPr>
            <p:ph type="body" idx="2"/>
          </p:nvPr>
        </p:nvSpPr>
        <p:spPr>
          <a:xfrm>
            <a:off x="1425039" y="2826326"/>
            <a:ext cx="2149434" cy="1947555"/>
          </a:xfrm>
        </p:spPr>
        <p:txBody>
          <a:bodyPr/>
          <a:lstStyle/>
          <a:p>
            <a:endParaRPr lang="pl-PL" dirty="0"/>
          </a:p>
        </p:txBody>
      </p:sp>
      <p:pic>
        <p:nvPicPr>
          <p:cNvPr id="1026" name="Picture 2" descr="F:\Komputer stary\Dysk E\1 (E)\c stary\Moje dokumenty\Grant EduNut\ziołowy1.jpg"/>
          <p:cNvPicPr>
            <a:picLocks noChangeAspect="1" noChangeArrowheads="1"/>
          </p:cNvPicPr>
          <p:nvPr/>
        </p:nvPicPr>
        <p:blipFill>
          <a:blip r:embed="rId2"/>
          <a:srcRect/>
          <a:stretch>
            <a:fillRect/>
          </a:stretch>
        </p:blipFill>
        <p:spPr bwMode="auto">
          <a:xfrm>
            <a:off x="179757" y="2244438"/>
            <a:ext cx="4721379" cy="3215784"/>
          </a:xfrm>
          <a:prstGeom prst="rect">
            <a:avLst/>
          </a:prstGeom>
          <a:noFill/>
        </p:spPr>
      </p:pic>
      <p:sp>
        <p:nvSpPr>
          <p:cNvPr id="7" name="pole tekstowe 6"/>
          <p:cNvSpPr txBox="1"/>
          <p:nvPr/>
        </p:nvSpPr>
        <p:spPr>
          <a:xfrm>
            <a:off x="154379" y="5605153"/>
            <a:ext cx="4702629" cy="246221"/>
          </a:xfrm>
          <a:prstGeom prst="rect">
            <a:avLst/>
          </a:prstGeom>
          <a:noFill/>
        </p:spPr>
        <p:txBody>
          <a:bodyPr wrap="square" rtlCol="0">
            <a:spAutoFit/>
          </a:bodyPr>
          <a:lstStyle/>
          <a:p>
            <a:r>
              <a:rPr lang="pl-PL" sz="1000" dirty="0" err="1"/>
              <a:t>Πηγή: παρέχεται </a:t>
            </a:r>
            <a:r>
              <a:rPr lang="pl-PL" sz="1000" dirty="0"/>
              <a:t>από την Ziołowy zakątek</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839789" y="866898"/>
            <a:ext cx="3625334" cy="1190501"/>
          </a:xfrm>
        </p:spPr>
        <p:txBody>
          <a:bodyPr>
            <a:normAutofit/>
          </a:bodyPr>
          <a:lstStyle/>
          <a:p>
            <a:r>
              <a:rPr lang="en-US" sz="2400" b="1" dirty="0"/>
              <a:t>πρακτικές χαμηλών εκπομπών στη φυτική παραγωγή</a:t>
            </a:r>
            <a:endParaRPr lang="pl-PL" sz="2400" b="1" dirty="0"/>
          </a:p>
        </p:txBody>
      </p:sp>
      <p:sp>
        <p:nvSpPr>
          <p:cNvPr id="8" name="Symbol zastępczy tekstu 7"/>
          <p:cNvSpPr>
            <a:spLocks noGrp="1"/>
          </p:cNvSpPr>
          <p:nvPr>
            <p:ph type="body" idx="1"/>
          </p:nvPr>
        </p:nvSpPr>
        <p:spPr>
          <a:xfrm>
            <a:off x="5367647" y="1009403"/>
            <a:ext cx="5987741" cy="4773879"/>
          </a:xfrm>
        </p:spPr>
        <p:txBody>
          <a:bodyPr>
            <a:normAutofit fontScale="70000" lnSpcReduction="20000"/>
          </a:bodyPr>
          <a:lstStyle/>
          <a:p>
            <a:r>
              <a:rPr lang="pl-PL" sz="2800" b="1" dirty="0" err="1"/>
              <a:t>τα λαχανικά καλλιεργούνται βιολογικά με παραδοσιακό τρόπο</a:t>
            </a:r>
            <a:endParaRPr lang="pl-PL" sz="2800" b="1" dirty="0"/>
          </a:p>
          <a:p>
            <a:r>
              <a:rPr lang="pl-PL" sz="2800" b="1" dirty="0" err="1"/>
              <a:t>τα βότανα συλλέγονται από τα κοντινά δάση </a:t>
            </a:r>
            <a:r>
              <a:rPr lang="pl-PL" sz="2800" b="1" dirty="0"/>
              <a:t>και χωράφια </a:t>
            </a:r>
          </a:p>
          <a:p>
            <a:r>
              <a:rPr lang="pl-PL" sz="2800" b="1" dirty="0"/>
              <a:t>καλλιέργεια μελιτοφόρων φυτών στο πλαίσιο της διατήρησης της βιοποικιλότητας</a:t>
            </a:r>
          </a:p>
          <a:p>
            <a:r>
              <a:rPr lang="pl-PL" sz="2800" b="1" dirty="0" err="1"/>
              <a:t>χρήση οργανικών λιπασμάτων</a:t>
            </a:r>
            <a:endParaRPr lang="pl-PL" sz="2800" b="1" dirty="0"/>
          </a:p>
          <a:p>
            <a:r>
              <a:rPr lang="pl-PL" sz="2800" b="1" dirty="0" err="1"/>
              <a:t>αποκλεισμός από την καλλιέργεια εκτάσεων που είναι συνεχώς </a:t>
            </a:r>
            <a:r>
              <a:rPr lang="pl-PL" sz="2800" b="1" dirty="0"/>
              <a:t>υγρές,</a:t>
            </a:r>
          </a:p>
          <a:p>
            <a:r>
              <a:rPr lang="pl-PL" sz="2800" b="1" dirty="0" err="1"/>
              <a:t>κάλυψη του εδάφους με βλάστηση καθ' όλη τη διάρκεια του έτους </a:t>
            </a:r>
            <a:r>
              <a:rPr lang="pl-PL" sz="2800" b="1" dirty="0"/>
              <a:t>- </a:t>
            </a:r>
            <a:r>
              <a:rPr lang="pl-PL" sz="2800" b="1" dirty="0" err="1"/>
              <a:t>καλλιέργειες σε αμειψισπορά</a:t>
            </a:r>
            <a:endParaRPr lang="pl-PL" sz="2800" b="1" dirty="0"/>
          </a:p>
          <a:p>
            <a:pPr>
              <a:buNone/>
            </a:pPr>
            <a:r>
              <a:rPr lang="pl-PL" sz="2800" b="1" dirty="0"/>
              <a:t> </a:t>
            </a:r>
          </a:p>
          <a:p>
            <a:pPr>
              <a:buNone/>
            </a:pPr>
            <a:r>
              <a:rPr lang="en-US" sz="2600" b="1" dirty="0"/>
              <a:t>Τα </a:t>
            </a:r>
            <a:r>
              <a:rPr lang="pl-PL" sz="2600" b="1" dirty="0"/>
              <a:t>αποτελέσματα</a:t>
            </a:r>
            <a:r>
              <a:rPr lang="en-US" sz="2600" b="1" dirty="0"/>
              <a:t>: υψηλή ποιότητα τροφίμων, διατήρηση της βιοποικιλότητας, μείωση των εκπομπών αερίων του θερμοκηπίου</a:t>
            </a:r>
            <a:endParaRPr lang="pl-PL" sz="2600" b="1" dirty="0"/>
          </a:p>
        </p:txBody>
      </p:sp>
      <p:sp>
        <p:nvSpPr>
          <p:cNvPr id="9" name="Symbol zastępczy tekstu 8"/>
          <p:cNvSpPr>
            <a:spLocks noGrp="1"/>
          </p:cNvSpPr>
          <p:nvPr>
            <p:ph type="body" idx="2"/>
          </p:nvPr>
        </p:nvSpPr>
        <p:spPr>
          <a:xfrm>
            <a:off x="1294410" y="2660072"/>
            <a:ext cx="2101933" cy="2125683"/>
          </a:xfrm>
        </p:spPr>
        <p:txBody>
          <a:bodyPr/>
          <a:lstStyle/>
          <a:p>
            <a:endParaRPr lang="pl-PL" dirty="0"/>
          </a:p>
        </p:txBody>
      </p:sp>
      <p:pic>
        <p:nvPicPr>
          <p:cNvPr id="2050" name="Picture 2" descr="F:\Komputer stary\Dysk E\1 (E)\c stary\Moje dokumenty\Grant EduNut\ziołowy2.jpg"/>
          <p:cNvPicPr>
            <a:picLocks noChangeAspect="1" noChangeArrowheads="1"/>
          </p:cNvPicPr>
          <p:nvPr/>
        </p:nvPicPr>
        <p:blipFill>
          <a:blip r:embed="rId2"/>
          <a:srcRect/>
          <a:stretch>
            <a:fillRect/>
          </a:stretch>
        </p:blipFill>
        <p:spPr bwMode="auto">
          <a:xfrm>
            <a:off x="344385" y="2412982"/>
            <a:ext cx="4631377" cy="3085012"/>
          </a:xfrm>
          <a:prstGeom prst="rect">
            <a:avLst/>
          </a:prstGeom>
          <a:noFill/>
        </p:spPr>
      </p:pic>
      <p:sp>
        <p:nvSpPr>
          <p:cNvPr id="11" name="pole tekstowe 10"/>
          <p:cNvSpPr txBox="1"/>
          <p:nvPr/>
        </p:nvSpPr>
        <p:spPr>
          <a:xfrm>
            <a:off x="344384" y="5688281"/>
            <a:ext cx="4655128" cy="461665"/>
          </a:xfrm>
          <a:prstGeom prst="rect">
            <a:avLst/>
          </a:prstGeom>
          <a:noFill/>
        </p:spPr>
        <p:txBody>
          <a:bodyPr wrap="square" rtlCol="0">
            <a:spAutoFit/>
          </a:bodyPr>
          <a:lstStyle/>
          <a:p>
            <a:r>
              <a:rPr lang="pl-PL" sz="1000" dirty="0" err="1"/>
              <a:t>Πηγή: παρέχεται </a:t>
            </a:r>
            <a:r>
              <a:rPr lang="pl-PL" sz="1000" dirty="0"/>
              <a:t>από την Ziołowy zakątek</a:t>
            </a:r>
          </a:p>
          <a:p>
            <a:endParaRPr lang="pl-PL"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34390" y="688769"/>
            <a:ext cx="6258296" cy="1650670"/>
          </a:xfrm>
        </p:spPr>
        <p:txBody>
          <a:bodyPr>
            <a:noAutofit/>
          </a:bodyPr>
          <a:lstStyle/>
          <a:p>
            <a:r>
              <a:rPr lang="pl-PL" sz="2400" b="1" dirty="0"/>
              <a:t>Συστήματα στέγασης ζώων χαμηλών εκπομπών - φροντίδα για την καλή διαβίωση των ζώων</a:t>
            </a:r>
            <a:br>
              <a:rPr lang="pl-PL" sz="2400" dirty="0"/>
            </a:br>
            <a:endParaRPr lang="pl-PL" sz="2400" dirty="0"/>
          </a:p>
        </p:txBody>
      </p:sp>
      <p:sp>
        <p:nvSpPr>
          <p:cNvPr id="7" name="Symbol zastępczy obrazu 6"/>
          <p:cNvSpPr>
            <a:spLocks noGrp="1"/>
          </p:cNvSpPr>
          <p:nvPr>
            <p:ph type="pic" idx="2"/>
          </p:nvPr>
        </p:nvSpPr>
        <p:spPr>
          <a:xfrm>
            <a:off x="7018316" y="2814452"/>
            <a:ext cx="3301341" cy="2327564"/>
          </a:xfrm>
        </p:spPr>
        <p:txBody>
          <a:bodyPr/>
          <a:lstStyle/>
          <a:p>
            <a:endParaRPr lang="pl-PL"/>
          </a:p>
        </p:txBody>
      </p:sp>
      <p:sp>
        <p:nvSpPr>
          <p:cNvPr id="6" name="Symbol zastępczy tekstu 5"/>
          <p:cNvSpPr>
            <a:spLocks noGrp="1"/>
          </p:cNvSpPr>
          <p:nvPr>
            <p:ph type="body" idx="1"/>
          </p:nvPr>
        </p:nvSpPr>
        <p:spPr>
          <a:xfrm>
            <a:off x="839788" y="2057400"/>
            <a:ext cx="5276004" cy="3880262"/>
          </a:xfrm>
        </p:spPr>
        <p:txBody>
          <a:bodyPr>
            <a:normAutofit fontScale="77500" lnSpcReduction="20000"/>
          </a:bodyPr>
          <a:lstStyle/>
          <a:p>
            <a:endParaRPr lang="pl-PL" dirty="0"/>
          </a:p>
          <a:p>
            <a:pPr marL="685800" indent="-457200">
              <a:buFont typeface="Arial" pitchFamily="34" charset="0"/>
              <a:buChar char="•"/>
            </a:pPr>
            <a:r>
              <a:rPr lang="pl-PL" sz="2400" b="1" dirty="0" err="1"/>
              <a:t>αγελάδες που </a:t>
            </a:r>
            <a:r>
              <a:rPr lang="pl-PL" sz="2400" b="1" dirty="0"/>
              <a:t>βόσκουν </a:t>
            </a:r>
            <a:r>
              <a:rPr lang="pl-PL" sz="2400" b="1" dirty="0" err="1"/>
              <a:t>στον βοσκότοπο </a:t>
            </a:r>
            <a:r>
              <a:rPr lang="pl-PL" sz="2400" b="1" dirty="0"/>
              <a:t>(από την άνοιξη έως το </a:t>
            </a:r>
            <a:r>
              <a:rPr lang="pl-PL" sz="2400" b="1" dirty="0" err="1"/>
              <a:t>φθινόπωρο</a:t>
            </a:r>
            <a:r>
              <a:rPr lang="pl-PL" sz="2400" b="1" dirty="0"/>
              <a:t>) - </a:t>
            </a:r>
            <a:r>
              <a:rPr lang="pl-PL" sz="2400" b="1" dirty="0" err="1"/>
              <a:t>μείωση της αμμωνίας</a:t>
            </a:r>
            <a:endParaRPr lang="pl-PL" sz="2400" dirty="0"/>
          </a:p>
          <a:p>
            <a:pPr marL="685800" indent="-457200">
              <a:buFont typeface="Arial" pitchFamily="34" charset="0"/>
              <a:buChar char="•"/>
            </a:pPr>
            <a:r>
              <a:rPr lang="pl-PL" sz="2400" b="1" dirty="0" err="1"/>
              <a:t>σίτιση με άχυρο το χειμώνα</a:t>
            </a:r>
            <a:endParaRPr lang="pl-PL" sz="2400" b="1" dirty="0"/>
          </a:p>
          <a:p>
            <a:pPr marL="685800" indent="-457200">
              <a:buFont typeface="Arial" pitchFamily="34" charset="0"/>
              <a:buChar char="•"/>
            </a:pPr>
            <a:r>
              <a:rPr lang="pl-PL" sz="2400" b="1" dirty="0" err="1"/>
              <a:t>ζωοτροφές με την </a:t>
            </a:r>
            <a:r>
              <a:rPr lang="pl-PL" sz="2400" b="1" dirty="0"/>
              <a:t>προσθήκη </a:t>
            </a:r>
            <a:r>
              <a:rPr lang="pl-PL" sz="2400" b="1" dirty="0" err="1"/>
              <a:t>μιγμάτων βοτάνων </a:t>
            </a:r>
            <a:r>
              <a:rPr lang="pl-PL" sz="2400" b="1" dirty="0"/>
              <a:t>(</a:t>
            </a:r>
            <a:r>
              <a:rPr lang="pl-PL" sz="2400" b="1" dirty="0" err="1"/>
              <a:t>δραστηριότητες που προάγουν την υγεία</a:t>
            </a:r>
            <a:r>
              <a:rPr lang="pl-PL" sz="2400" b="1" dirty="0"/>
              <a:t>)</a:t>
            </a:r>
            <a:endParaRPr lang="pl-PL" sz="2400" dirty="0"/>
          </a:p>
          <a:p>
            <a:pPr marL="685800" indent="-457200">
              <a:buFont typeface="Arial" pitchFamily="34" charset="0"/>
              <a:buChar char="•"/>
            </a:pPr>
            <a:r>
              <a:rPr lang="pl-PL" sz="2400" b="1" dirty="0" err="1"/>
              <a:t>ακριβής εξισορρόπηση της δόσης των τροφίμων</a:t>
            </a:r>
            <a:endParaRPr lang="pl-PL" sz="2400" dirty="0"/>
          </a:p>
          <a:p>
            <a:pPr marL="685800" indent="-457200">
              <a:buFont typeface="Arial" pitchFamily="34" charset="0"/>
              <a:buChar char="•"/>
            </a:pPr>
            <a:r>
              <a:rPr lang="pl-PL" sz="2400" b="1" dirty="0"/>
              <a:t>σύστημα </a:t>
            </a:r>
            <a:r>
              <a:rPr lang="pl-PL" sz="2400" b="1" dirty="0" err="1"/>
              <a:t>στέγασης ζώων ελεύθερου στάβλου</a:t>
            </a:r>
            <a:endParaRPr lang="pl-PL" sz="2400" dirty="0"/>
          </a:p>
          <a:p>
            <a:pPr marL="685800" indent="-457200">
              <a:buFont typeface="Arial" pitchFamily="34" charset="0"/>
              <a:buChar char="•"/>
            </a:pPr>
            <a:r>
              <a:rPr lang="pl-PL" sz="2400" b="1" dirty="0" err="1"/>
              <a:t>τα πουλερικά είναι ελευθέρας βοσκής</a:t>
            </a:r>
            <a:endParaRPr lang="pl-PL" sz="2400" dirty="0"/>
          </a:p>
          <a:p>
            <a:pPr marL="685800" indent="-457200"/>
            <a:r>
              <a:rPr lang="pl-PL" sz="2400" b="1" dirty="0"/>
              <a:t> </a:t>
            </a:r>
            <a:endParaRPr lang="pl-PL" sz="2400" dirty="0"/>
          </a:p>
          <a:p>
            <a:endParaRPr lang="pl-PL" dirty="0"/>
          </a:p>
        </p:txBody>
      </p:sp>
      <p:pic>
        <p:nvPicPr>
          <p:cNvPr id="3074" name="Picture 2" descr="F:\Komputer stary\Dysk E\1 (E)\c stary\Moje dokumenty\Zdjęcia _ziołowy zakątek\ziołowy zakątek 2.jpg"/>
          <p:cNvPicPr>
            <a:picLocks noChangeAspect="1" noChangeArrowheads="1"/>
          </p:cNvPicPr>
          <p:nvPr/>
        </p:nvPicPr>
        <p:blipFill>
          <a:blip r:embed="rId2"/>
          <a:srcRect/>
          <a:stretch>
            <a:fillRect/>
          </a:stretch>
        </p:blipFill>
        <p:spPr bwMode="auto">
          <a:xfrm>
            <a:off x="6305797" y="2197846"/>
            <a:ext cx="4806998" cy="3204665"/>
          </a:xfrm>
          <a:prstGeom prst="rect">
            <a:avLst/>
          </a:prstGeom>
          <a:noFill/>
        </p:spPr>
      </p:pic>
      <p:sp>
        <p:nvSpPr>
          <p:cNvPr id="9" name="pole tekstowe 8"/>
          <p:cNvSpPr txBox="1"/>
          <p:nvPr/>
        </p:nvSpPr>
        <p:spPr>
          <a:xfrm>
            <a:off x="6305797" y="5533902"/>
            <a:ext cx="5011387" cy="400110"/>
          </a:xfrm>
          <a:prstGeom prst="rect">
            <a:avLst/>
          </a:prstGeom>
          <a:noFill/>
        </p:spPr>
        <p:txBody>
          <a:bodyPr wrap="square" rtlCol="0">
            <a:spAutoFit/>
          </a:bodyPr>
          <a:lstStyle/>
          <a:p>
            <a:r>
              <a:rPr lang="pl-PL" sz="1000" dirty="0" err="1"/>
              <a:t>Πηγή: παρέχεται </a:t>
            </a:r>
            <a:r>
              <a:rPr lang="pl-PL" sz="1000" dirty="0"/>
              <a:t>από την Ziołowy zakątek</a:t>
            </a:r>
          </a:p>
          <a:p>
            <a:endParaRPr lang="pl-PL"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104662B3-3CFF-D9C2-178F-7C3BC75722CD}"/>
            </a:ext>
          </a:extLst>
        </p:cNvPr>
        <p:cNvGrpSpPr/>
        <p:nvPr/>
      </p:nvGrpSpPr>
      <p:grpSpPr>
        <a:xfrm>
          <a:off x="0" y="0"/>
          <a:ext cx="0" cy="0"/>
          <a:chOff x="0" y="0"/>
          <a:chExt cx="0" cy="0"/>
        </a:xfrm>
      </p:grpSpPr>
      <p:sp>
        <p:nvSpPr>
          <p:cNvPr id="130" name="Google Shape;130;p12">
            <a:extLst>
              <a:ext uri="{FF2B5EF4-FFF2-40B4-BE49-F238E27FC236}">
                <a16:creationId xmlns:a16="http://schemas.microsoft.com/office/drawing/2014/main" id="{523343D2-25B4-C07F-4097-05BD22845A08}"/>
              </a:ext>
            </a:extLst>
          </p:cNvPr>
          <p:cNvSpPr txBox="1">
            <a:spLocks noGrp="1"/>
          </p:cNvSpPr>
          <p:nvPr>
            <p:ph type="title"/>
          </p:nvPr>
        </p:nvSpPr>
        <p:spPr>
          <a:xfrm>
            <a:off x="119743" y="731896"/>
            <a:ext cx="10515600" cy="1230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b="1" dirty="0"/>
              <a:t>Tetra Pak </a:t>
            </a:r>
            <a:endParaRPr b="1" dirty="0"/>
          </a:p>
        </p:txBody>
      </p:sp>
      <p:sp>
        <p:nvSpPr>
          <p:cNvPr id="131" name="Google Shape;131;p12">
            <a:extLst>
              <a:ext uri="{FF2B5EF4-FFF2-40B4-BE49-F238E27FC236}">
                <a16:creationId xmlns:a16="http://schemas.microsoft.com/office/drawing/2014/main" id="{F5BBCD43-D6F0-E263-2A8B-973C1B5D8A7C}"/>
              </a:ext>
            </a:extLst>
          </p:cNvPr>
          <p:cNvSpPr txBox="1">
            <a:spLocks noGrp="1"/>
          </p:cNvSpPr>
          <p:nvPr>
            <p:ph type="body" idx="1"/>
          </p:nvPr>
        </p:nvSpPr>
        <p:spPr>
          <a:xfrm>
            <a:off x="5877311" y="1732495"/>
            <a:ext cx="5898449" cy="765175"/>
          </a:xfrm>
          <a:prstGeom prst="rect">
            <a:avLst/>
          </a:prstGeom>
          <a:noFill/>
          <a:ln>
            <a:noFill/>
          </a:ln>
        </p:spPr>
        <p:txBody>
          <a:bodyPr spcFirstLastPara="1" wrap="square" lIns="91425" tIns="45700" rIns="91425" bIns="45700" anchor="t" anchorCtr="0">
            <a:noAutofit/>
          </a:bodyPr>
          <a:lstStyle/>
          <a:p>
            <a:pPr marL="228600" lvl="0" indent="-50800" algn="just" rtl="0">
              <a:lnSpc>
                <a:spcPct val="90000"/>
              </a:lnSpc>
              <a:spcBef>
                <a:spcPts val="0"/>
              </a:spcBef>
              <a:spcAft>
                <a:spcPts val="0"/>
              </a:spcAft>
              <a:buClr>
                <a:schemeClr val="dk1"/>
              </a:buClr>
              <a:buSzPts val="2800"/>
              <a:buNone/>
            </a:pPr>
            <a:r>
              <a:rPr lang="en-US" sz="1900" dirty="0"/>
              <a:t>Η εταιρεία είναι ο κορυφαίος πάροχος παγκοσμίως λύσεων επεξεργασίας και συσκευασίας τροφίμων. Σε στενή συνεργασία με πελάτες και προμηθευτές, η εταιρεία καινοτομεί για να παρέχει πρόσβαση σε ασφαλή και θρεπτικά τρόφιμα σε εκατοντάδες εκατομμύρια ανθρώπους σε περισσότερες από 160 χώρες, ενώ παράλληλα προσπαθεί να μειώσει τις περιβαλλοντικές της επιπτώσεις.</a:t>
            </a:r>
            <a:endParaRPr lang="pl-PL" sz="1900" dirty="0"/>
          </a:p>
        </p:txBody>
      </p:sp>
      <p:sp>
        <p:nvSpPr>
          <p:cNvPr id="3" name="pole tekstowe 2">
            <a:extLst>
              <a:ext uri="{FF2B5EF4-FFF2-40B4-BE49-F238E27FC236}">
                <a16:creationId xmlns:a16="http://schemas.microsoft.com/office/drawing/2014/main" id="{A62DEC39-5E4D-C6CD-0839-7163504B04DC}"/>
              </a:ext>
            </a:extLst>
          </p:cNvPr>
          <p:cNvSpPr txBox="1"/>
          <p:nvPr/>
        </p:nvSpPr>
        <p:spPr>
          <a:xfrm>
            <a:off x="6096000" y="3847982"/>
            <a:ext cx="3918858" cy="1477328"/>
          </a:xfrm>
          <a:prstGeom prst="rect">
            <a:avLst/>
          </a:prstGeom>
          <a:noFill/>
        </p:spPr>
        <p:txBody>
          <a:bodyPr wrap="square" rtlCol="0">
            <a:spAutoFit/>
          </a:bodyPr>
          <a:lstStyle/>
          <a:p>
            <a:r>
              <a:rPr lang="pl-PL" sz="1800" b="1" dirty="0" err="1"/>
              <a:t>Ιδρυτής</a:t>
            </a:r>
            <a:r>
              <a:rPr lang="pl-PL" sz="1800" dirty="0"/>
              <a:t>: Ruben Rausing </a:t>
            </a:r>
          </a:p>
          <a:p>
            <a:r>
              <a:rPr lang="pl-PL" sz="1800" b="1" dirty="0" err="1"/>
              <a:t>Έδρα</a:t>
            </a:r>
            <a:r>
              <a:rPr lang="pl-PL" sz="1800" b="1" dirty="0"/>
              <a:t>: </a:t>
            </a:r>
            <a:r>
              <a:rPr lang="pl-PL" sz="1800" dirty="0" err="1"/>
              <a:t>Pully</a:t>
            </a:r>
            <a:r>
              <a:rPr lang="pl-PL" sz="1800" dirty="0"/>
              <a:t>, </a:t>
            </a:r>
            <a:r>
              <a:rPr lang="pl-PL" sz="1800" dirty="0" err="1"/>
              <a:t>Ελβετία</a:t>
            </a:r>
            <a:endParaRPr lang="pl-PL" sz="1800" dirty="0"/>
          </a:p>
          <a:p>
            <a:r>
              <a:rPr lang="pl-PL" sz="1800" b="1" dirty="0" err="1"/>
              <a:t>Αριθμός εργαζομένων</a:t>
            </a:r>
            <a:r>
              <a:rPr lang="pl-PL" sz="1800" b="1" dirty="0"/>
              <a:t>: </a:t>
            </a:r>
            <a:r>
              <a:rPr lang="pl-PL" sz="1800" dirty="0"/>
              <a:t>&gt;23 000</a:t>
            </a:r>
          </a:p>
          <a:p>
            <a:r>
              <a:rPr lang="pl-PL" sz="1800" b="1" dirty="0" err="1"/>
              <a:t>Ίδρυση</a:t>
            </a:r>
            <a:r>
              <a:rPr lang="pl-PL" sz="1800" b="1" dirty="0"/>
              <a:t>: </a:t>
            </a:r>
            <a:r>
              <a:rPr lang="pl-PL" sz="1800" dirty="0"/>
              <a:t>1951, Λουντ, </a:t>
            </a:r>
            <a:r>
              <a:rPr lang="pl-PL" sz="1800" dirty="0" err="1"/>
              <a:t>Σουηδία</a:t>
            </a:r>
            <a:endParaRPr lang="pl-PL" sz="1800" dirty="0"/>
          </a:p>
          <a:p>
            <a:endParaRPr lang="pl-PL" sz="1800" dirty="0"/>
          </a:p>
        </p:txBody>
      </p:sp>
      <p:sp>
        <p:nvSpPr>
          <p:cNvPr id="4" name="pole tekstowe 3">
            <a:extLst>
              <a:ext uri="{FF2B5EF4-FFF2-40B4-BE49-F238E27FC236}">
                <a16:creationId xmlns:a16="http://schemas.microsoft.com/office/drawing/2014/main" id="{7CAE2734-EF79-E2EC-00BF-9EC5AB92E02F}"/>
              </a:ext>
            </a:extLst>
          </p:cNvPr>
          <p:cNvSpPr txBox="1"/>
          <p:nvPr/>
        </p:nvSpPr>
        <p:spPr>
          <a:xfrm>
            <a:off x="6096000" y="5631117"/>
            <a:ext cx="5679760"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Tetra Pak,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Ποιοι είμαστε</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https://www.tetrapak.com/en-pl/about-tetra-pak/who-we-are/company </a:t>
            </a:r>
          </a:p>
        </p:txBody>
      </p:sp>
      <p:pic>
        <p:nvPicPr>
          <p:cNvPr id="6" name="Obraz 5">
            <a:extLst>
              <a:ext uri="{FF2B5EF4-FFF2-40B4-BE49-F238E27FC236}">
                <a16:creationId xmlns:a16="http://schemas.microsoft.com/office/drawing/2014/main" id="{40344CB2-F6EC-434A-980F-BE530E9926A2}"/>
              </a:ext>
            </a:extLst>
          </p:cNvPr>
          <p:cNvPicPr>
            <a:picLocks noChangeAspect="1"/>
          </p:cNvPicPr>
          <p:nvPr/>
        </p:nvPicPr>
        <p:blipFill>
          <a:blip r:embed="rId3"/>
          <a:stretch>
            <a:fillRect/>
          </a:stretch>
        </p:blipFill>
        <p:spPr>
          <a:xfrm>
            <a:off x="119743" y="1958961"/>
            <a:ext cx="5811397" cy="3490493"/>
          </a:xfrm>
          <a:prstGeom prst="rect">
            <a:avLst/>
          </a:prstGeom>
        </p:spPr>
      </p:pic>
      <p:pic>
        <p:nvPicPr>
          <p:cNvPr id="10" name="Picture 2" descr="Global Polska">
            <a:extLst>
              <a:ext uri="{FF2B5EF4-FFF2-40B4-BE49-F238E27FC236}">
                <a16:creationId xmlns:a16="http://schemas.microsoft.com/office/drawing/2014/main" id="{91865E7F-AE04-46D1-A852-79D50A4ED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189" y="4566224"/>
            <a:ext cx="2336593" cy="131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55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B6E84478-3164-55DB-6B3C-F1C51A3DAE39}"/>
            </a:ext>
          </a:extLst>
        </p:cNvPr>
        <p:cNvGrpSpPr/>
        <p:nvPr/>
      </p:nvGrpSpPr>
      <p:grpSpPr>
        <a:xfrm>
          <a:off x="0" y="0"/>
          <a:ext cx="0" cy="0"/>
          <a:chOff x="0" y="0"/>
          <a:chExt cx="0" cy="0"/>
        </a:xfrm>
      </p:grpSpPr>
      <p:sp>
        <p:nvSpPr>
          <p:cNvPr id="130" name="Google Shape;130;p12">
            <a:extLst>
              <a:ext uri="{FF2B5EF4-FFF2-40B4-BE49-F238E27FC236}">
                <a16:creationId xmlns:a16="http://schemas.microsoft.com/office/drawing/2014/main" id="{C2E5E030-C5EA-B3B8-2FC9-8D62F1C4F68C}"/>
              </a:ext>
            </a:extLst>
          </p:cNvPr>
          <p:cNvSpPr txBox="1">
            <a:spLocks noGrp="1"/>
          </p:cNvSpPr>
          <p:nvPr>
            <p:ph type="title"/>
          </p:nvPr>
        </p:nvSpPr>
        <p:spPr>
          <a:xfrm>
            <a:off x="838200" y="746950"/>
            <a:ext cx="10515600" cy="123028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b="1" dirty="0"/>
              <a:t>Η Tetra Pak δεσμεύεται για μηδενικές εκπομπές</a:t>
            </a:r>
            <a:endParaRPr b="1" dirty="0"/>
          </a:p>
        </p:txBody>
      </p:sp>
      <p:sp>
        <p:nvSpPr>
          <p:cNvPr id="131" name="Google Shape;131;p12">
            <a:extLst>
              <a:ext uri="{FF2B5EF4-FFF2-40B4-BE49-F238E27FC236}">
                <a16:creationId xmlns:a16="http://schemas.microsoft.com/office/drawing/2014/main" id="{450E11A9-697C-E43B-F2A6-7760DF9B7369}"/>
              </a:ext>
            </a:extLst>
          </p:cNvPr>
          <p:cNvSpPr txBox="1">
            <a:spLocks noGrp="1"/>
          </p:cNvSpPr>
          <p:nvPr>
            <p:ph type="body" idx="1"/>
          </p:nvPr>
        </p:nvSpPr>
        <p:spPr>
          <a:xfrm>
            <a:off x="320965" y="1899719"/>
            <a:ext cx="11169072" cy="1230283"/>
          </a:xfrm>
          <a:prstGeom prst="rect">
            <a:avLst/>
          </a:prstGeom>
          <a:noFill/>
          <a:ln>
            <a:noFill/>
          </a:ln>
        </p:spPr>
        <p:txBody>
          <a:bodyPr spcFirstLastPara="1" wrap="square" lIns="91425" tIns="45700" rIns="91425" bIns="45700" anchor="t" anchorCtr="0">
            <a:normAutofit fontScale="92500" lnSpcReduction="10000"/>
          </a:bodyPr>
          <a:lstStyle/>
          <a:p>
            <a:pPr marL="176213" lvl="0" indent="1588" algn="l" rtl="0">
              <a:lnSpc>
                <a:spcPct val="90000"/>
              </a:lnSpc>
              <a:spcBef>
                <a:spcPts val="0"/>
              </a:spcBef>
              <a:spcAft>
                <a:spcPts val="0"/>
              </a:spcAft>
              <a:buClr>
                <a:schemeClr val="dk1"/>
              </a:buClr>
              <a:buSzPts val="2800"/>
              <a:buNone/>
            </a:pPr>
            <a:r>
              <a:rPr lang="en-US" sz="1900" dirty="0"/>
              <a:t>Η Tetra Pak ιδρύθηκε με την ιδέα ότι μια συσκευασία πρέπει να εξοικονομεί περισσότερα από όσα κοστίζει, με τη βιωσιμότητα να βρίσκεται πάντα στο επίκεντρο του τρόπου με τον οποίο η εταιρεία λειτουργεί ως επιχείρηση. Από το 1999, η εταιρεία συλλέγει δεδομένα σχετικά με τη χρήση ενέργειας και τις εκπομπές αερίων του θερμοκηπίου από όλο τον </a:t>
            </a:r>
            <a:r>
              <a:rPr lang="en-US" sz="1900" dirty="0" err="1"/>
              <a:t>οργανισμό </a:t>
            </a:r>
            <a:r>
              <a:rPr lang="en-US" sz="1900" dirty="0"/>
              <a:t>σε ετήσια βάση, ενώ οι λογαριασμοί της για τα αέρια του θερμοκηπίου ελέγχονται από ανεξάρτητο τρίτο μέρος από το 2013.</a:t>
            </a:r>
            <a:endParaRPr sz="1900" dirty="0"/>
          </a:p>
        </p:txBody>
      </p:sp>
      <p:sp>
        <p:nvSpPr>
          <p:cNvPr id="2" name="pole tekstowe 1">
            <a:extLst>
              <a:ext uri="{FF2B5EF4-FFF2-40B4-BE49-F238E27FC236}">
                <a16:creationId xmlns:a16="http://schemas.microsoft.com/office/drawing/2014/main" id="{7B32B39E-32D6-61F2-75D7-D52B8421430C}"/>
              </a:ext>
            </a:extLst>
          </p:cNvPr>
          <p:cNvSpPr txBox="1"/>
          <p:nvPr/>
        </p:nvSpPr>
        <p:spPr>
          <a:xfrm>
            <a:off x="513607" y="3106003"/>
            <a:ext cx="7143338" cy="2139047"/>
          </a:xfrm>
          <a:prstGeom prst="rect">
            <a:avLst/>
          </a:prstGeom>
          <a:noFill/>
        </p:spPr>
        <p:txBody>
          <a:bodyPr wrap="square" rtlCol="0">
            <a:spAutoFit/>
          </a:bodyPr>
          <a:lstStyle/>
          <a:p>
            <a:r>
              <a:rPr lang="en-US" sz="1900" dirty="0">
                <a:latin typeface="Calibri" panose="020F0502020204030204" pitchFamily="34" charset="0"/>
                <a:ea typeface="Calibri" panose="020F0502020204030204" pitchFamily="34" charset="0"/>
                <a:cs typeface="Calibri" panose="020F0502020204030204" pitchFamily="34" charset="0"/>
              </a:rPr>
              <a:t>Η Tetra Pak επαναβεβαιώνει τη στρατηγική της δέσμευση για την προώθηση του μετασχηματισμού της αειφορίας, θέτοντας τη φιλοδοξία να επιτύχει </a:t>
            </a:r>
            <a:r>
              <a:rPr lang="en-US" sz="1900" b="1" dirty="0">
                <a:latin typeface="Calibri" panose="020F0502020204030204" pitchFamily="34" charset="0"/>
                <a:ea typeface="Calibri" panose="020F0502020204030204" pitchFamily="34" charset="0"/>
                <a:cs typeface="Calibri" panose="020F0502020204030204" pitchFamily="34" charset="0"/>
              </a:rPr>
              <a:t>καθαρές μηδενικές εκπομπές σε όλη την αλυσίδα αξίας της μέχρι το 2050</a:t>
            </a:r>
            <a:r>
              <a:rPr lang="en-US" sz="1900" dirty="0">
                <a:latin typeface="Calibri" panose="020F0502020204030204" pitchFamily="34" charset="0"/>
                <a:ea typeface="Calibri" panose="020F0502020204030204" pitchFamily="34" charset="0"/>
                <a:cs typeface="Calibri" panose="020F0502020204030204" pitchFamily="34" charset="0"/>
              </a:rPr>
              <a:t>. Για την υποστήριξη αυτού του στόχου, η εταιρεία έχει θέσει έναν ενδιάμεσο στόχο για το </a:t>
            </a:r>
            <a:r>
              <a:rPr lang="en-US" sz="1900" b="1" dirty="0">
                <a:latin typeface="Calibri" panose="020F0502020204030204" pitchFamily="34" charset="0"/>
                <a:ea typeface="Calibri" panose="020F0502020204030204" pitchFamily="34" charset="0"/>
                <a:cs typeface="Calibri" panose="020F0502020204030204" pitchFamily="34" charset="0"/>
              </a:rPr>
              <a:t>2030 για την επίτευξη μηδενικών καθαρών εκπομπών διοξειδίου του άνθρακα από τις δικές της δραστηριότητες</a:t>
            </a:r>
            <a:r>
              <a:rPr lang="en-US" sz="1900" dirty="0">
                <a:latin typeface="Calibri" panose="020F0502020204030204" pitchFamily="34" charset="0"/>
                <a:ea typeface="Calibri" panose="020F0502020204030204" pitchFamily="34" charset="0"/>
                <a:cs typeface="Calibri" panose="020F0502020204030204" pitchFamily="34" charset="0"/>
              </a:rPr>
              <a:t>. Επιπλέον, η </a:t>
            </a:r>
            <a:r>
              <a:rPr lang="en-US" sz="1900" b="1" dirty="0">
                <a:latin typeface="Calibri" panose="020F0502020204030204" pitchFamily="34" charset="0"/>
                <a:ea typeface="Calibri" panose="020F0502020204030204" pitchFamily="34" charset="0"/>
                <a:cs typeface="Calibri" panose="020F0502020204030204" pitchFamily="34" charset="0"/>
              </a:rPr>
              <a:t>εταιρεία έχει θέσει στόχους μείωσης των εκπομπών σύμφωνα με τον 1,5°C</a:t>
            </a:r>
            <a:r>
              <a:rPr lang="en-US" sz="1900" dirty="0">
                <a:latin typeface="Calibri" panose="020F0502020204030204" pitchFamily="34" charset="0"/>
                <a:ea typeface="Calibri" panose="020F0502020204030204" pitchFamily="34" charset="0"/>
                <a:cs typeface="Calibri" panose="020F0502020204030204" pitchFamily="34" charset="0"/>
              </a:rPr>
              <a:t>, σύμφωνα με τις αρχές της πρωτοβουλίας Science Based Targets (SBT).</a:t>
            </a:r>
            <a:endParaRPr lang="pl-PL" sz="1900" dirty="0">
              <a:latin typeface="Calibri" panose="020F0502020204030204" pitchFamily="34" charset="0"/>
              <a:ea typeface="Calibri" panose="020F0502020204030204" pitchFamily="34" charset="0"/>
              <a:cs typeface="Calibri" panose="020F0502020204030204" pitchFamily="34" charset="0"/>
            </a:endParaRPr>
          </a:p>
        </p:txBody>
      </p:sp>
      <p:sp>
        <p:nvSpPr>
          <p:cNvPr id="3" name="pole tekstowe 2">
            <a:extLst>
              <a:ext uri="{FF2B5EF4-FFF2-40B4-BE49-F238E27FC236}">
                <a16:creationId xmlns:a16="http://schemas.microsoft.com/office/drawing/2014/main" id="{01E3A3FF-4D69-E50E-27EB-2FC8D1092AF8}"/>
              </a:ext>
            </a:extLst>
          </p:cNvPr>
          <p:cNvSpPr txBox="1"/>
          <p:nvPr/>
        </p:nvSpPr>
        <p:spPr>
          <a:xfrm>
            <a:off x="513607" y="5675694"/>
            <a:ext cx="9735357"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en-US"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en-US"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 commits to net zero emissions</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https://www.tetrapak.com/en-pl/about-tetra-pak/news-and-events/newsarchive/tetra-pak-commits-to-net-zero-emissions </a:t>
            </a:r>
          </a:p>
        </p:txBody>
      </p:sp>
      <p:pic>
        <p:nvPicPr>
          <p:cNvPr id="3074" name="Picture 2" descr="Green landscape">
            <a:extLst>
              <a:ext uri="{FF2B5EF4-FFF2-40B4-BE49-F238E27FC236}">
                <a16:creationId xmlns:a16="http://schemas.microsoft.com/office/drawing/2014/main" id="{7E6BB1B4-2822-4198-8775-ECDD4C932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945244"/>
            <a:ext cx="4408784" cy="247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048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89E6AF47-FA41-D622-AADF-1C2BA368749D}"/>
            </a:ext>
          </a:extLst>
        </p:cNvPr>
        <p:cNvGrpSpPr/>
        <p:nvPr/>
      </p:nvGrpSpPr>
      <p:grpSpPr>
        <a:xfrm>
          <a:off x="0" y="0"/>
          <a:ext cx="0" cy="0"/>
          <a:chOff x="0" y="0"/>
          <a:chExt cx="0" cy="0"/>
        </a:xfrm>
      </p:grpSpPr>
      <p:sp>
        <p:nvSpPr>
          <p:cNvPr id="130" name="Google Shape;130;p12">
            <a:extLst>
              <a:ext uri="{FF2B5EF4-FFF2-40B4-BE49-F238E27FC236}">
                <a16:creationId xmlns:a16="http://schemas.microsoft.com/office/drawing/2014/main" id="{1691223C-F7E1-B89B-E408-CBDC1BE44BD0}"/>
              </a:ext>
            </a:extLst>
          </p:cNvPr>
          <p:cNvSpPr txBox="1">
            <a:spLocks noGrp="1"/>
          </p:cNvSpPr>
          <p:nvPr>
            <p:ph type="title"/>
          </p:nvPr>
        </p:nvSpPr>
        <p:spPr>
          <a:xfrm>
            <a:off x="838200" y="744188"/>
            <a:ext cx="10515600" cy="12302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2800" b="1" dirty="0"/>
              <a:t>Η Tetra Pak στοχεύει στην επίτευξη μηδενικών εκπομπών αερίων θερμοκηπίου έως το 2030 και στην επίτευξη των στόχων της για το 2050, εστιάζοντας σε τέσσερις βασικούς τομείς:</a:t>
            </a:r>
            <a:endParaRPr sz="2800" b="1" dirty="0"/>
          </a:p>
        </p:txBody>
      </p:sp>
      <p:sp>
        <p:nvSpPr>
          <p:cNvPr id="131" name="Google Shape;131;p12">
            <a:extLst>
              <a:ext uri="{FF2B5EF4-FFF2-40B4-BE49-F238E27FC236}">
                <a16:creationId xmlns:a16="http://schemas.microsoft.com/office/drawing/2014/main" id="{EE5E6ACC-3E1A-7560-541F-EB18EC8FF17F}"/>
              </a:ext>
            </a:extLst>
          </p:cNvPr>
          <p:cNvSpPr txBox="1">
            <a:spLocks noGrp="1"/>
          </p:cNvSpPr>
          <p:nvPr>
            <p:ph type="body" idx="1"/>
          </p:nvPr>
        </p:nvSpPr>
        <p:spPr>
          <a:xfrm>
            <a:off x="471055" y="1900370"/>
            <a:ext cx="11249890" cy="3997630"/>
          </a:xfrm>
          <a:prstGeom prst="rect">
            <a:avLst/>
          </a:prstGeom>
          <a:noFill/>
          <a:ln>
            <a:noFill/>
          </a:ln>
        </p:spPr>
        <p:txBody>
          <a:bodyPr spcFirstLastPara="1" wrap="square" lIns="91425" tIns="45700" rIns="91425" bIns="45700" anchor="t" anchorCtr="0">
            <a:noAutofit/>
          </a:bodyPr>
          <a:lstStyle/>
          <a:p>
            <a:pPr marL="463550" indent="-285750">
              <a:spcBef>
                <a:spcPts val="0"/>
              </a:spcBef>
              <a:buSzPts val="2800"/>
            </a:pPr>
            <a:r>
              <a:rPr lang="pl-PL" sz="1500" b="1" dirty="0" err="1"/>
              <a:t>Μείωση των εκπομπών που σχετίζονται με την ενέργεια </a:t>
            </a:r>
            <a:r>
              <a:rPr lang="en-US" sz="1500" dirty="0"/>
              <a:t>μέσω της εξοικονόμησης ενέργειας, της βελτίωσης της ενεργειακής απόδοσης, της εγκατάστασης ηλιακών φωτοβολταϊκών στο χώρο του κτιρίου και της αγοράς ανανεώσιμων πηγών ενέργειας</a:t>
            </a:r>
            <a:r>
              <a:rPr lang="pl-PL" sz="1500" dirty="0"/>
              <a:t>.</a:t>
            </a:r>
            <a:r>
              <a:rPr lang="en-US" sz="1500" dirty="0"/>
              <a:t> Η εταιρεία έχει επενδύσει περισσότερα από 16 εκατ. ευρώ στην ενεργειακή απόδοση από το 2011, αποτρέποντας την αύξηση της κατανάλωσης ενέργειας κατά 23%. Μέχρι σήμερα, έχουν εγκατασταθεί περίπου 2,7 MW ηλιακών φωτοβολταϊκών, επιτρέποντας την παροχή ηλεκτρικής ενέργειας με χαμηλές εκπομπές άνθρακα και μειώνοντας το λειτουργικό κόστος. Η Tetra Pak έχει επίσης αυξήσει τη χρήση ηλεκτρικής ενέργειας από ανανεώσιμες πηγές από 20% το 2014 σε 69% το 2019</a:t>
            </a:r>
            <a:r>
              <a:rPr lang="pl-PL" sz="1500" dirty="0"/>
              <a:t>. </a:t>
            </a:r>
          </a:p>
          <a:p>
            <a:pPr marL="463550" indent="-285750">
              <a:spcBef>
                <a:spcPts val="0"/>
              </a:spcBef>
              <a:buSzPts val="2800"/>
            </a:pPr>
            <a:endParaRPr lang="pl-PL" sz="1500" dirty="0"/>
          </a:p>
          <a:p>
            <a:pPr marL="463550" indent="-285750">
              <a:spcBef>
                <a:spcPts val="0"/>
              </a:spcBef>
              <a:buSzPts val="2800"/>
            </a:pPr>
            <a:r>
              <a:rPr lang="en-US" sz="1500" b="1" dirty="0"/>
              <a:t>Συνεργασία με προμηθευτές και άλλους ενδιαφερόμενους φορείς κατά μήκος της αλυσίδας αξίας για τη σημαντική μείωση του αποτυπώματος άνθρακα</a:t>
            </a:r>
            <a:r>
              <a:rPr lang="pl-PL" sz="1500" b="1" dirty="0"/>
              <a:t>. </a:t>
            </a:r>
            <a:r>
              <a:rPr lang="en-US" sz="1500" dirty="0"/>
              <a:t>Η Tetra Pak δεσμεύεται να συνεργαστεί με τους προμηθευτές της για τη μείωση των εκπομπών αερίων του θερμοκηπίου σε διάφορα στάδια της αλυσίδας εφοδιασμού. Μαζί θέτουν φιλόδοξους στόχους για τις ανανεώσιμες πηγές ενέργειας και αυξάνουν τη χρήση ανανεώσιμων και ανακυκλωμένων υλικών.</a:t>
            </a:r>
            <a:endParaRPr lang="pl-PL" sz="1500" dirty="0"/>
          </a:p>
          <a:p>
            <a:pPr marL="463550" indent="-285750">
              <a:spcBef>
                <a:spcPts val="0"/>
              </a:spcBef>
              <a:buSzPts val="2800"/>
            </a:pPr>
            <a:endParaRPr lang="pl-PL" sz="1500" dirty="0"/>
          </a:p>
          <a:p>
            <a:pPr marL="463550" indent="-285750">
              <a:spcBef>
                <a:spcPts val="0"/>
              </a:spcBef>
              <a:buSzPts val="2800"/>
            </a:pPr>
            <a:r>
              <a:rPr lang="en-US" sz="1500" b="1" dirty="0"/>
              <a:t>Επιτάχυνση της ανάπτυξης του χαρτοφυλακίου κυκλικών συσκευασιών και εξοπλισμού χαμηλών εκπομπών άνθρακα</a:t>
            </a:r>
            <a:r>
              <a:rPr lang="pl-PL" sz="1500" b="1" dirty="0"/>
              <a:t>. </a:t>
            </a:r>
            <a:r>
              <a:rPr lang="en-US" sz="1500" dirty="0"/>
              <a:t>Η εταιρεία αυξάνει τις επενδύσεις της στη βιώσιμη καινοτομία για την επίτευξη των στόχων για ανακυκλώσιμες συσκευασίες και την </a:t>
            </a:r>
            <a:r>
              <a:rPr lang="en-US" sz="1500" dirty="0" err="1"/>
              <a:t>ελαχιστοποίηση </a:t>
            </a:r>
            <a:r>
              <a:rPr lang="en-US" sz="1500" dirty="0"/>
              <a:t>του αποτυπώματος άνθρακα.</a:t>
            </a:r>
            <a:endParaRPr lang="pl-PL" sz="1500" dirty="0"/>
          </a:p>
          <a:p>
            <a:pPr marL="463550" indent="-285750">
              <a:spcBef>
                <a:spcPts val="0"/>
              </a:spcBef>
              <a:buSzPts val="2800"/>
            </a:pPr>
            <a:endParaRPr lang="pl-PL" sz="1500" dirty="0"/>
          </a:p>
          <a:p>
            <a:pPr marL="463550" indent="-285750">
              <a:spcBef>
                <a:spcPts val="0"/>
              </a:spcBef>
              <a:buSzPts val="2800"/>
            </a:pPr>
            <a:r>
              <a:rPr lang="en-US" sz="1500" b="1" dirty="0"/>
              <a:t>Ανάπτυξη βιώσιμων αλυσίδων αξίας ανακύκλωσης</a:t>
            </a:r>
            <a:r>
              <a:rPr lang="pl-PL" sz="1500" b="1" dirty="0"/>
              <a:t>. </a:t>
            </a:r>
            <a:r>
              <a:rPr lang="en-US" sz="1500" dirty="0"/>
              <a:t>Η Tetra Pak συνεργάζεται με πελάτες, εταιρείες διαχείρισης αποβλήτων και άλλους φορείς για να διασφαλίσει ότι όλα τα χαρτοκιβώτια ποτών μπορούν να ανακυκλωθούν και ότι τα μηδενικά απορρίπτονται ή ανακυκλώνονται σωστά.</a:t>
            </a:r>
            <a:endParaRPr sz="1500" dirty="0"/>
          </a:p>
        </p:txBody>
      </p:sp>
      <p:sp>
        <p:nvSpPr>
          <p:cNvPr id="5" name="pole tekstowe 4">
            <a:extLst>
              <a:ext uri="{FF2B5EF4-FFF2-40B4-BE49-F238E27FC236}">
                <a16:creationId xmlns:a16="http://schemas.microsoft.com/office/drawing/2014/main" id="{8C65A1A7-8A73-4AD7-949E-FC73DCF7AD63}"/>
              </a:ext>
            </a:extLst>
          </p:cNvPr>
          <p:cNvSpPr txBox="1"/>
          <p:nvPr/>
        </p:nvSpPr>
        <p:spPr>
          <a:xfrm>
            <a:off x="744517" y="5823898"/>
            <a:ext cx="9735357"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a:t>
            </a:r>
            <a:r>
              <a:rPr lang="en-US"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en-US"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 commits to net zero emissions</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https://www.tetrapak.com/en-pl/about-tetra-pak/news-and-events/newsarchive/tetra-pak-commits-to-net-zero-emissions </a:t>
            </a:r>
          </a:p>
        </p:txBody>
      </p:sp>
    </p:spTree>
    <p:extLst>
      <p:ext uri="{BB962C8B-B14F-4D97-AF65-F5344CB8AC3E}">
        <p14:creationId xmlns:p14="http://schemas.microsoft.com/office/powerpoint/2010/main" val="445463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C5CED35C-68A2-422F-7A8B-91295DF0079C}"/>
            </a:ext>
          </a:extLst>
        </p:cNvPr>
        <p:cNvGrpSpPr/>
        <p:nvPr/>
      </p:nvGrpSpPr>
      <p:grpSpPr>
        <a:xfrm>
          <a:off x="0" y="0"/>
          <a:ext cx="0" cy="0"/>
          <a:chOff x="0" y="0"/>
          <a:chExt cx="0" cy="0"/>
        </a:xfrm>
      </p:grpSpPr>
      <p:sp>
        <p:nvSpPr>
          <p:cNvPr id="22" name="Prostokąt: zaokrąglone rogi 21">
            <a:extLst>
              <a:ext uri="{FF2B5EF4-FFF2-40B4-BE49-F238E27FC236}">
                <a16:creationId xmlns:a16="http://schemas.microsoft.com/office/drawing/2014/main" id="{560C5D7E-D650-4EE3-9759-C27983CEB60F}"/>
              </a:ext>
            </a:extLst>
          </p:cNvPr>
          <p:cNvSpPr/>
          <p:nvPr/>
        </p:nvSpPr>
        <p:spPr>
          <a:xfrm>
            <a:off x="7150396" y="3432494"/>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9" name="Prostokąt: zaokrąglone rogi 18">
            <a:extLst>
              <a:ext uri="{FF2B5EF4-FFF2-40B4-BE49-F238E27FC236}">
                <a16:creationId xmlns:a16="http://schemas.microsoft.com/office/drawing/2014/main" id="{D1B31A57-BCF3-2D3D-9CEB-85386E9E4C20}"/>
              </a:ext>
            </a:extLst>
          </p:cNvPr>
          <p:cNvSpPr/>
          <p:nvPr/>
        </p:nvSpPr>
        <p:spPr>
          <a:xfrm>
            <a:off x="6768563" y="3790074"/>
            <a:ext cx="4884591" cy="19636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zaokrąglone rogi 15">
            <a:extLst>
              <a:ext uri="{FF2B5EF4-FFF2-40B4-BE49-F238E27FC236}">
                <a16:creationId xmlns:a16="http://schemas.microsoft.com/office/drawing/2014/main" id="{BEF29BD6-6AF8-6D17-E044-AF23C1DAFBB0}"/>
              </a:ext>
            </a:extLst>
          </p:cNvPr>
          <p:cNvSpPr/>
          <p:nvPr/>
        </p:nvSpPr>
        <p:spPr>
          <a:xfrm>
            <a:off x="800281" y="3499106"/>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15" name="Prostokąt: zaokrąglone rogi 14">
            <a:extLst>
              <a:ext uri="{FF2B5EF4-FFF2-40B4-BE49-F238E27FC236}">
                <a16:creationId xmlns:a16="http://schemas.microsoft.com/office/drawing/2014/main" id="{120DF541-A061-C434-448C-0845D4FB179E}"/>
              </a:ext>
            </a:extLst>
          </p:cNvPr>
          <p:cNvSpPr/>
          <p:nvPr/>
        </p:nvSpPr>
        <p:spPr>
          <a:xfrm>
            <a:off x="538841" y="3833886"/>
            <a:ext cx="4415124" cy="1884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4" name="Prostokąt: zaokrąglone rogi 13">
            <a:extLst>
              <a:ext uri="{FF2B5EF4-FFF2-40B4-BE49-F238E27FC236}">
                <a16:creationId xmlns:a16="http://schemas.microsoft.com/office/drawing/2014/main" id="{90BB7C3E-0FF3-9FB6-3744-CAD5DC0D2398}"/>
              </a:ext>
            </a:extLst>
          </p:cNvPr>
          <p:cNvSpPr/>
          <p:nvPr/>
        </p:nvSpPr>
        <p:spPr>
          <a:xfrm>
            <a:off x="7106780" y="1703485"/>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zaokrąglone rogi 12">
            <a:extLst>
              <a:ext uri="{FF2B5EF4-FFF2-40B4-BE49-F238E27FC236}">
                <a16:creationId xmlns:a16="http://schemas.microsoft.com/office/drawing/2014/main" id="{C83057C5-7CB8-C120-3E2D-ADF60B5FEF6D}"/>
              </a:ext>
            </a:extLst>
          </p:cNvPr>
          <p:cNvSpPr/>
          <p:nvPr/>
        </p:nvSpPr>
        <p:spPr>
          <a:xfrm>
            <a:off x="6768563" y="2058662"/>
            <a:ext cx="4884589" cy="128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C1F6501A-8848-E4D9-61A3-DB32B9186DBF}"/>
              </a:ext>
            </a:extLst>
          </p:cNvPr>
          <p:cNvSpPr/>
          <p:nvPr/>
        </p:nvSpPr>
        <p:spPr>
          <a:xfrm>
            <a:off x="775788" y="1712829"/>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5" name="Prostokąt: zaokrąglone rogi 4">
            <a:extLst>
              <a:ext uri="{FF2B5EF4-FFF2-40B4-BE49-F238E27FC236}">
                <a16:creationId xmlns:a16="http://schemas.microsoft.com/office/drawing/2014/main" id="{F550C240-3871-2E8D-F20C-10EDA138D033}"/>
              </a:ext>
            </a:extLst>
          </p:cNvPr>
          <p:cNvSpPr/>
          <p:nvPr/>
        </p:nvSpPr>
        <p:spPr>
          <a:xfrm>
            <a:off x="530858" y="2063278"/>
            <a:ext cx="4415124" cy="13316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0" name="Google Shape;130;p12">
            <a:extLst>
              <a:ext uri="{FF2B5EF4-FFF2-40B4-BE49-F238E27FC236}">
                <a16:creationId xmlns:a16="http://schemas.microsoft.com/office/drawing/2014/main" id="{9BC08A8A-6720-8DF7-4FA7-C0A83D052345}"/>
              </a:ext>
            </a:extLst>
          </p:cNvPr>
          <p:cNvSpPr txBox="1">
            <a:spLocks noGrp="1"/>
          </p:cNvSpPr>
          <p:nvPr>
            <p:ph type="title"/>
          </p:nvPr>
        </p:nvSpPr>
        <p:spPr>
          <a:xfrm>
            <a:off x="1440784" y="693744"/>
            <a:ext cx="3505198"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600" b="1" dirty="0"/>
              <a:t>ΣΥΣΤΗΜΑΤΑ ΤΡΟΦΙΜΩΝ</a:t>
            </a:r>
          </a:p>
        </p:txBody>
      </p:sp>
      <p:sp>
        <p:nvSpPr>
          <p:cNvPr id="131" name="Google Shape;131;p12">
            <a:extLst>
              <a:ext uri="{FF2B5EF4-FFF2-40B4-BE49-F238E27FC236}">
                <a16:creationId xmlns:a16="http://schemas.microsoft.com/office/drawing/2014/main" id="{0A68DC60-752C-3FDE-E28F-6EDBB2A402ED}"/>
              </a:ext>
            </a:extLst>
          </p:cNvPr>
          <p:cNvSpPr txBox="1">
            <a:spLocks noGrp="1"/>
          </p:cNvSpPr>
          <p:nvPr>
            <p:ph type="body" idx="1"/>
          </p:nvPr>
        </p:nvSpPr>
        <p:spPr>
          <a:xfrm>
            <a:off x="530858" y="2095018"/>
            <a:ext cx="4172014" cy="1299913"/>
          </a:xfrm>
          <a:prstGeom prst="rect">
            <a:avLst/>
          </a:prstGeom>
          <a:noFill/>
          <a:ln>
            <a:noFill/>
          </a:ln>
        </p:spPr>
        <p:txBody>
          <a:bodyPr spcFirstLastPara="1" wrap="square" lIns="91425" tIns="45700" rIns="91425" bIns="45700" anchor="t" anchorCtr="0">
            <a:normAutofit fontScale="92500" lnSpcReduction="10000"/>
          </a:bodyPr>
          <a:lstStyle/>
          <a:p>
            <a:pPr marL="228600" lvl="0" indent="-50800" algn="just" rtl="0">
              <a:lnSpc>
                <a:spcPct val="90000"/>
              </a:lnSpc>
              <a:spcBef>
                <a:spcPts val="0"/>
              </a:spcBef>
              <a:spcAft>
                <a:spcPts val="0"/>
              </a:spcAft>
              <a:buClr>
                <a:schemeClr val="dk1"/>
              </a:buClr>
              <a:buSzPts val="2800"/>
              <a:buNone/>
            </a:pPr>
            <a:r>
              <a:rPr lang="en-US" sz="1600" dirty="0"/>
              <a:t>	Συμβολή σε </a:t>
            </a:r>
            <a:r>
              <a:rPr lang="en-US" sz="1600" b="1" dirty="0"/>
              <a:t>ασφαλή, ανθεκτικά και βιώσιμα συστήματα τροφίμων </a:t>
            </a:r>
            <a:r>
              <a:rPr lang="en-US" sz="1600" dirty="0"/>
              <a:t>που παρέχουν πρόσβαση σε </a:t>
            </a:r>
            <a:r>
              <a:rPr lang="en-US" sz="1600" b="1" dirty="0"/>
              <a:t>ασφαλή, οικονομικά προσιτά </a:t>
            </a:r>
            <a:r>
              <a:rPr lang="en-US" sz="1600" dirty="0"/>
              <a:t>και </a:t>
            </a:r>
            <a:r>
              <a:rPr lang="en-US" sz="1600" b="1" dirty="0"/>
              <a:t>θρεπτικά τρόφιμα </a:t>
            </a:r>
            <a:r>
              <a:rPr lang="en-US" sz="1600" dirty="0"/>
              <a:t>και </a:t>
            </a:r>
            <a:r>
              <a:rPr lang="en-US" sz="1600" b="1" dirty="0" err="1"/>
              <a:t>ελαχιστοποιούν </a:t>
            </a:r>
            <a:r>
              <a:rPr lang="en-US" sz="1600" b="1" dirty="0"/>
              <a:t>τις απώλειες </a:t>
            </a:r>
            <a:r>
              <a:rPr lang="en-US" sz="1600" dirty="0"/>
              <a:t>και τα </a:t>
            </a:r>
            <a:r>
              <a:rPr lang="en-US" sz="1600" b="1" dirty="0"/>
              <a:t>απόβλητα </a:t>
            </a:r>
            <a:r>
              <a:rPr lang="pl-PL" sz="1600" dirty="0"/>
              <a:t>τροφίμων </a:t>
            </a:r>
            <a:r>
              <a:rPr lang="en-US" sz="1600" dirty="0"/>
              <a:t>σε όλη την αλυσίδα αξίας μας.</a:t>
            </a:r>
            <a:endParaRPr sz="1600" dirty="0"/>
          </a:p>
        </p:txBody>
      </p:sp>
      <p:sp>
        <p:nvSpPr>
          <p:cNvPr id="2" name="pole tekstowe 1">
            <a:extLst>
              <a:ext uri="{FF2B5EF4-FFF2-40B4-BE49-F238E27FC236}">
                <a16:creationId xmlns:a16="http://schemas.microsoft.com/office/drawing/2014/main" id="{84FE61CB-55B6-16CA-6D3C-387BAE68E0E0}"/>
              </a:ext>
            </a:extLst>
          </p:cNvPr>
          <p:cNvSpPr txBox="1"/>
          <p:nvPr/>
        </p:nvSpPr>
        <p:spPr>
          <a:xfrm>
            <a:off x="800280" y="1684959"/>
            <a:ext cx="1729139" cy="400110"/>
          </a:xfrm>
          <a:prstGeom prst="rect">
            <a:avLst/>
          </a:prstGeom>
          <a:noFill/>
        </p:spPr>
        <p:txBody>
          <a:bodyPr wrap="square" rtlCol="0">
            <a:spAutoFit/>
          </a:bodyPr>
          <a:lstStyle/>
          <a:p>
            <a:r>
              <a:rPr lang="el-GR" sz="2000" b="1" dirty="0">
                <a:latin typeface="Calibri" panose="020F0502020204030204" pitchFamily="34" charset="0"/>
                <a:ea typeface="Calibri" panose="020F0502020204030204" pitchFamily="34" charset="0"/>
                <a:cs typeface="Calibri" panose="020F0502020204030204" pitchFamily="34" charset="0"/>
              </a:rPr>
              <a:t>ΦΙΛΟΔΟΞΙΑ</a:t>
            </a:r>
            <a:endParaRPr lang="pl-P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pole tekstowe 2">
            <a:extLst>
              <a:ext uri="{FF2B5EF4-FFF2-40B4-BE49-F238E27FC236}">
                <a16:creationId xmlns:a16="http://schemas.microsoft.com/office/drawing/2014/main" id="{BBDDB3BA-0477-4E5E-B82D-3385FC64E0C1}"/>
              </a:ext>
            </a:extLst>
          </p:cNvPr>
          <p:cNvSpPr txBox="1"/>
          <p:nvPr/>
        </p:nvSpPr>
        <p:spPr>
          <a:xfrm>
            <a:off x="783772" y="3467005"/>
            <a:ext cx="2808513"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ΠΡΟΟΔΟΣ</a:t>
            </a:r>
          </a:p>
        </p:txBody>
      </p:sp>
      <p:sp>
        <p:nvSpPr>
          <p:cNvPr id="4" name="Google Shape;131;p12">
            <a:extLst>
              <a:ext uri="{FF2B5EF4-FFF2-40B4-BE49-F238E27FC236}">
                <a16:creationId xmlns:a16="http://schemas.microsoft.com/office/drawing/2014/main" id="{91A04D47-A7A7-38A5-2614-A4ABA71DDC95}"/>
              </a:ext>
            </a:extLst>
          </p:cNvPr>
          <p:cNvSpPr txBox="1">
            <a:spLocks/>
          </p:cNvSpPr>
          <p:nvPr/>
        </p:nvSpPr>
        <p:spPr>
          <a:xfrm>
            <a:off x="538841" y="3858050"/>
            <a:ext cx="4626429" cy="1860672"/>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en-US" sz="1600" b="1" dirty="0"/>
              <a:t>Συνεργασία με το Fresh Start </a:t>
            </a:r>
            <a:r>
              <a:rPr lang="en-US" sz="1600" dirty="0"/>
              <a:t>για την αναζήτηση τεχνικών λύσεων στις προκλήσεις των συστημάτων τροφίμων</a:t>
            </a:r>
            <a:r>
              <a:rPr lang="pl-PL" sz="1600" dirty="0"/>
              <a:t>.</a:t>
            </a:r>
          </a:p>
          <a:p>
            <a:pPr marL="349250" indent="-171450">
              <a:spcBef>
                <a:spcPts val="0"/>
              </a:spcBef>
              <a:buSzPts val="2800"/>
            </a:pPr>
            <a:r>
              <a:rPr lang="en-US" sz="1600" b="1" dirty="0"/>
              <a:t>Νέα μέθοδος επεξεργασίας για ποτά σόγιας και τεχνολογία </a:t>
            </a:r>
            <a:r>
              <a:rPr lang="en-US" sz="1600" dirty="0"/>
              <a:t>για τη μετατροπή των χρησιμοποιημένων κόκκων ζυθοποιίας σε ποτό φυτικής προέλευσης</a:t>
            </a:r>
            <a:r>
              <a:rPr lang="pl-PL" sz="1600" dirty="0"/>
              <a:t>.</a:t>
            </a:r>
          </a:p>
          <a:p>
            <a:pPr marL="349250" indent="-171450">
              <a:spcBef>
                <a:spcPts val="0"/>
              </a:spcBef>
              <a:buSzPts val="2800"/>
            </a:pPr>
            <a:r>
              <a:rPr lang="en-US" sz="1600" b="1" dirty="0"/>
              <a:t>43.939 αγρότες </a:t>
            </a:r>
            <a:r>
              <a:rPr lang="en-US" sz="1600" dirty="0"/>
              <a:t>(96,2% μικροκαλλιεργητές) παρέδωσαν γάλα σε γαλακτοβιομηχανίες σε 22 έργα Dairy Hub</a:t>
            </a:r>
            <a:r>
              <a:rPr lang="pl-PL" sz="1600" dirty="0"/>
              <a:t>.</a:t>
            </a:r>
          </a:p>
          <a:p>
            <a:pPr marL="349250" indent="-171450">
              <a:spcBef>
                <a:spcPts val="0"/>
              </a:spcBef>
              <a:buSzPts val="2800"/>
            </a:pPr>
            <a:r>
              <a:rPr lang="pl-PL" sz="1600" b="1" dirty="0"/>
              <a:t>66 </a:t>
            </a:r>
            <a:r>
              <a:rPr lang="pl-PL" sz="1600" b="1" dirty="0" err="1"/>
              <a:t>εκατομμύρια παιδιά </a:t>
            </a:r>
            <a:r>
              <a:rPr lang="en-US" sz="1600" dirty="0"/>
              <a:t>σε 44 χώρες συμμετείχαν </a:t>
            </a:r>
            <a:r>
              <a:rPr lang="en-US" sz="1600" b="1" dirty="0" err="1"/>
              <a:t>σε προγράμματα </a:t>
            </a:r>
            <a:r>
              <a:rPr lang="en-US" sz="1600" b="1" dirty="0"/>
              <a:t>σχολικής σίτισης</a:t>
            </a:r>
            <a:r>
              <a:rPr lang="pl-PL" sz="1600" b="1" dirty="0"/>
              <a:t>.</a:t>
            </a:r>
            <a:endParaRPr lang="en-US" sz="1800" b="1" dirty="0"/>
          </a:p>
        </p:txBody>
      </p:sp>
      <p:cxnSp>
        <p:nvCxnSpPr>
          <p:cNvPr id="6" name="Łącznik prosty 5">
            <a:extLst>
              <a:ext uri="{FF2B5EF4-FFF2-40B4-BE49-F238E27FC236}">
                <a16:creationId xmlns:a16="http://schemas.microsoft.com/office/drawing/2014/main" id="{E393173C-9E99-0CB3-31DC-6BA931809231}"/>
              </a:ext>
            </a:extLst>
          </p:cNvPr>
          <p:cNvCxnSpPr>
            <a:cxnSpLocks/>
          </p:cNvCxnSpPr>
          <p:nvPr/>
        </p:nvCxnSpPr>
        <p:spPr>
          <a:xfrm>
            <a:off x="6096000" y="924997"/>
            <a:ext cx="0" cy="4584552"/>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7" name="Google Shape;130;p12">
            <a:extLst>
              <a:ext uri="{FF2B5EF4-FFF2-40B4-BE49-F238E27FC236}">
                <a16:creationId xmlns:a16="http://schemas.microsoft.com/office/drawing/2014/main" id="{56239C51-72A4-EFE6-63B1-A45F7D26A400}"/>
              </a:ext>
            </a:extLst>
          </p:cNvPr>
          <p:cNvSpPr txBox="1">
            <a:spLocks/>
          </p:cNvSpPr>
          <p:nvPr/>
        </p:nvSpPr>
        <p:spPr>
          <a:xfrm>
            <a:off x="7814488" y="691687"/>
            <a:ext cx="3505198" cy="12302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3600" b="1" dirty="0"/>
              <a:t>ΚΥΚΛΙΚΌΤΗΤΑ</a:t>
            </a:r>
          </a:p>
        </p:txBody>
      </p:sp>
      <p:sp>
        <p:nvSpPr>
          <p:cNvPr id="8" name="Google Shape;131;p12">
            <a:extLst>
              <a:ext uri="{FF2B5EF4-FFF2-40B4-BE49-F238E27FC236}">
                <a16:creationId xmlns:a16="http://schemas.microsoft.com/office/drawing/2014/main" id="{9CC4848E-1563-8504-8E40-DCC886EAB2CC}"/>
              </a:ext>
            </a:extLst>
          </p:cNvPr>
          <p:cNvSpPr txBox="1">
            <a:spLocks/>
          </p:cNvSpPr>
          <p:nvPr/>
        </p:nvSpPr>
        <p:spPr>
          <a:xfrm>
            <a:off x="6768563" y="2158211"/>
            <a:ext cx="4574625" cy="1240854"/>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50800" algn="just">
              <a:spcBef>
                <a:spcPts val="0"/>
              </a:spcBef>
              <a:buSzPts val="2800"/>
              <a:buFont typeface="Arial"/>
              <a:buNone/>
            </a:pPr>
            <a:r>
              <a:rPr lang="en-US" sz="1600" dirty="0"/>
              <a:t>	Προώθηση κυκλικών λύσεων με το </a:t>
            </a:r>
            <a:r>
              <a:rPr lang="en-US" sz="1600" b="1" dirty="0"/>
              <a:t>σχεδιασμό ανακυκλώσιμων συσκευασιών τροφίμων </a:t>
            </a:r>
            <a:r>
              <a:rPr lang="en-US" sz="1600" dirty="0"/>
              <a:t>και </a:t>
            </a:r>
            <a:r>
              <a:rPr lang="en-US" sz="1600" b="1" dirty="0"/>
              <a:t>ποτών, τη χρήση ανακυκλωμένων </a:t>
            </a:r>
            <a:r>
              <a:rPr lang="en-US" sz="1600" dirty="0"/>
              <a:t>και </a:t>
            </a:r>
            <a:r>
              <a:rPr lang="en-US" sz="1600" b="1" dirty="0"/>
              <a:t>ανανεώσιμων υλικών </a:t>
            </a:r>
            <a:r>
              <a:rPr lang="en-US" sz="1600" dirty="0"/>
              <a:t>και </a:t>
            </a:r>
            <a:r>
              <a:rPr lang="en-US" sz="1600" b="1" dirty="0"/>
              <a:t>την επέκταση της συλλογής </a:t>
            </a:r>
            <a:r>
              <a:rPr lang="en-US" sz="1600" dirty="0"/>
              <a:t>και της </a:t>
            </a:r>
            <a:r>
              <a:rPr lang="en-US" sz="1600" b="1" dirty="0"/>
              <a:t>ανακύκλωσης</a:t>
            </a:r>
            <a:r>
              <a:rPr lang="en-US" sz="1600" dirty="0"/>
              <a:t>, ώστε να διατηρούνται τα υλικά σε χρήση και εκτός χωματερών.</a:t>
            </a:r>
          </a:p>
        </p:txBody>
      </p:sp>
      <p:sp>
        <p:nvSpPr>
          <p:cNvPr id="9" name="pole tekstowe 8">
            <a:extLst>
              <a:ext uri="{FF2B5EF4-FFF2-40B4-BE49-F238E27FC236}">
                <a16:creationId xmlns:a16="http://schemas.microsoft.com/office/drawing/2014/main" id="{01E172DC-EC25-5898-AE45-93DC03B63E51}"/>
              </a:ext>
            </a:extLst>
          </p:cNvPr>
          <p:cNvSpPr txBox="1"/>
          <p:nvPr/>
        </p:nvSpPr>
        <p:spPr>
          <a:xfrm>
            <a:off x="7165201" y="1678830"/>
            <a:ext cx="2166257" cy="400110"/>
          </a:xfrm>
          <a:prstGeom prst="rect">
            <a:avLst/>
          </a:prstGeom>
          <a:noFill/>
        </p:spPr>
        <p:txBody>
          <a:bodyPr wrap="square" rtlCol="0">
            <a:spAutoFit/>
          </a:bodyPr>
          <a:lstStyle/>
          <a:p>
            <a:r>
              <a:rPr lang="el-GR" sz="2000" b="1" dirty="0">
                <a:latin typeface="Calibri" panose="020F0502020204030204" pitchFamily="34" charset="0"/>
                <a:ea typeface="Calibri" panose="020F0502020204030204" pitchFamily="34" charset="0"/>
                <a:cs typeface="Calibri" panose="020F0502020204030204" pitchFamily="34" charset="0"/>
              </a:rPr>
              <a:t>ΦΙΛΟΔΟΞΙΑ</a:t>
            </a:r>
            <a:endParaRPr lang="pl-P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CABB33AF-0899-C42C-3832-D6BBD94FD559}"/>
              </a:ext>
            </a:extLst>
          </p:cNvPr>
          <p:cNvSpPr txBox="1"/>
          <p:nvPr/>
        </p:nvSpPr>
        <p:spPr>
          <a:xfrm>
            <a:off x="7150396" y="3430520"/>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ΠΡΟΟΔΟΣ</a:t>
            </a:r>
          </a:p>
        </p:txBody>
      </p:sp>
      <p:sp>
        <p:nvSpPr>
          <p:cNvPr id="11" name="Google Shape;131;p12">
            <a:extLst>
              <a:ext uri="{FF2B5EF4-FFF2-40B4-BE49-F238E27FC236}">
                <a16:creationId xmlns:a16="http://schemas.microsoft.com/office/drawing/2014/main" id="{FA52903A-1E23-D46D-0E0E-0BBA87F9FE9B}"/>
              </a:ext>
            </a:extLst>
          </p:cNvPr>
          <p:cNvSpPr txBox="1">
            <a:spLocks/>
          </p:cNvSpPr>
          <p:nvPr/>
        </p:nvSpPr>
        <p:spPr>
          <a:xfrm>
            <a:off x="6768563" y="3893036"/>
            <a:ext cx="5125894" cy="18606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pl-PL" sz="1400" b="1" dirty="0"/>
              <a:t>1,2 εκατομμύρια </a:t>
            </a:r>
            <a:r>
              <a:rPr lang="pl-PL" sz="1400" b="1" dirty="0" err="1"/>
              <a:t>τόνοι </a:t>
            </a:r>
            <a:r>
              <a:rPr lang="en-US" sz="1400" b="1" dirty="0"/>
              <a:t>συσκευασιών από χαρτόνι </a:t>
            </a:r>
            <a:r>
              <a:rPr lang="en-US" sz="1400" dirty="0"/>
              <a:t>που συλλέχθηκαν και στάλθηκαν για ανακύκλωση</a:t>
            </a:r>
            <a:r>
              <a:rPr lang="pl-PL" sz="1400" dirty="0"/>
              <a:t>.</a:t>
            </a:r>
          </a:p>
          <a:p>
            <a:pPr marL="349250" indent="-171450">
              <a:spcBef>
                <a:spcPts val="0"/>
              </a:spcBef>
              <a:buSzPts val="2800"/>
            </a:pPr>
            <a:r>
              <a:rPr lang="en-US" sz="1400" b="1" dirty="0"/>
              <a:t>8,8 δισεκατομμύρια συσκευασίες με βάση τα φυτά </a:t>
            </a:r>
            <a:r>
              <a:rPr lang="en-US" sz="1400" dirty="0"/>
              <a:t>και </a:t>
            </a:r>
            <a:r>
              <a:rPr lang="en-US" sz="1400" b="1" dirty="0"/>
              <a:t>11,9 δισεκατομμύρια καπάκια με βάση τα φυτά πουλήθηκαν. </a:t>
            </a:r>
            <a:endParaRPr lang="pl-PL" sz="1400" b="1" dirty="0"/>
          </a:p>
          <a:p>
            <a:pPr marL="349250" indent="-171450">
              <a:spcBef>
                <a:spcPts val="0"/>
              </a:spcBef>
              <a:buSzPts val="2800"/>
            </a:pPr>
            <a:r>
              <a:rPr lang="en-US" sz="1400" b="1" dirty="0"/>
              <a:t>Δοκιμή φραγμού </a:t>
            </a:r>
            <a:r>
              <a:rPr lang="en-US" sz="1400" b="1" dirty="0" err="1"/>
              <a:t>με βάση ίνες </a:t>
            </a:r>
            <a:r>
              <a:rPr lang="en-US" sz="1400" dirty="0"/>
              <a:t>για την αντικατάσταση του λεπτού στρώματος φύλλου αλου</a:t>
            </a:r>
            <a:r>
              <a:rPr lang="en-US" sz="1400" dirty="0" err="1"/>
              <a:t>μινίου </a:t>
            </a:r>
            <a:r>
              <a:rPr lang="en-US" sz="1400" dirty="0"/>
              <a:t>σε ασηπτικές συσκευασίες χαρτοκιβωτίων</a:t>
            </a:r>
            <a:endParaRPr lang="pl-PL" sz="1400" dirty="0"/>
          </a:p>
          <a:p>
            <a:pPr marL="349250" indent="-171450">
              <a:spcBef>
                <a:spcPts val="0"/>
              </a:spcBef>
              <a:buSzPts val="2800"/>
            </a:pPr>
            <a:r>
              <a:rPr lang="en-US" sz="1400" b="1" dirty="0"/>
              <a:t>~ 30 εκατ. ευρώ επενδύονται στη συλλογή και ανακύκλωση συσκευασιών από χαρτόνι</a:t>
            </a:r>
            <a:r>
              <a:rPr lang="pl-PL" sz="1400" b="1" dirty="0"/>
              <a:t>.</a:t>
            </a:r>
            <a:endParaRPr lang="en-US" sz="1400" b="1" dirty="0"/>
          </a:p>
        </p:txBody>
      </p:sp>
      <p:sp>
        <p:nvSpPr>
          <p:cNvPr id="23" name="pole tekstowe 22">
            <a:extLst>
              <a:ext uri="{FF2B5EF4-FFF2-40B4-BE49-F238E27FC236}">
                <a16:creationId xmlns:a16="http://schemas.microsoft.com/office/drawing/2014/main" id="{49B26567-9321-BCE1-67DD-E1E9A5656932}"/>
              </a:ext>
            </a:extLst>
          </p:cNvPr>
          <p:cNvSpPr txBox="1"/>
          <p:nvPr/>
        </p:nvSpPr>
        <p:spPr>
          <a:xfrm>
            <a:off x="524754" y="5816113"/>
            <a:ext cx="10033516"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Tetra Pak,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Sustainability Report FY22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Highlights</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https://www.tetrapak.com/content/dam/tetrapak/media-box/global/en/documents/sustainability-report-highlights-infographics.pdf </a:t>
            </a:r>
          </a:p>
        </p:txBody>
      </p:sp>
    </p:spTree>
    <p:extLst>
      <p:ext uri="{BB962C8B-B14F-4D97-AF65-F5344CB8AC3E}">
        <p14:creationId xmlns:p14="http://schemas.microsoft.com/office/powerpoint/2010/main" val="2163908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E47FE1E1-A906-95AF-E2DA-22C1ACDE5D2E}"/>
            </a:ext>
          </a:extLst>
        </p:cNvPr>
        <p:cNvGrpSpPr/>
        <p:nvPr/>
      </p:nvGrpSpPr>
      <p:grpSpPr>
        <a:xfrm>
          <a:off x="0" y="0"/>
          <a:ext cx="0" cy="0"/>
          <a:chOff x="0" y="0"/>
          <a:chExt cx="0" cy="0"/>
        </a:xfrm>
      </p:grpSpPr>
      <p:sp>
        <p:nvSpPr>
          <p:cNvPr id="19" name="Prostokąt: zaokrąglone rogi 18">
            <a:extLst>
              <a:ext uri="{FF2B5EF4-FFF2-40B4-BE49-F238E27FC236}">
                <a16:creationId xmlns:a16="http://schemas.microsoft.com/office/drawing/2014/main" id="{6EC01128-89E3-082E-2B5A-61330823C128}"/>
              </a:ext>
            </a:extLst>
          </p:cNvPr>
          <p:cNvSpPr/>
          <p:nvPr/>
        </p:nvSpPr>
        <p:spPr>
          <a:xfrm>
            <a:off x="7141464" y="3209575"/>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8" name="Prostokąt: zaokrąglone rogi 17">
            <a:extLst>
              <a:ext uri="{FF2B5EF4-FFF2-40B4-BE49-F238E27FC236}">
                <a16:creationId xmlns:a16="http://schemas.microsoft.com/office/drawing/2014/main" id="{C30B710D-9AF1-333F-41A7-44BD74707974}"/>
              </a:ext>
            </a:extLst>
          </p:cNvPr>
          <p:cNvSpPr/>
          <p:nvPr/>
        </p:nvSpPr>
        <p:spPr>
          <a:xfrm>
            <a:off x="7106780" y="1645610"/>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7" name="Prostokąt: zaokrąglone rogi 16">
            <a:extLst>
              <a:ext uri="{FF2B5EF4-FFF2-40B4-BE49-F238E27FC236}">
                <a16:creationId xmlns:a16="http://schemas.microsoft.com/office/drawing/2014/main" id="{3C22E946-ECD0-984F-D9F7-0AAEF3985C9C}"/>
              </a:ext>
            </a:extLst>
          </p:cNvPr>
          <p:cNvSpPr/>
          <p:nvPr/>
        </p:nvSpPr>
        <p:spPr>
          <a:xfrm>
            <a:off x="758562" y="3179838"/>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zaokrąglone rogi 15">
            <a:extLst>
              <a:ext uri="{FF2B5EF4-FFF2-40B4-BE49-F238E27FC236}">
                <a16:creationId xmlns:a16="http://schemas.microsoft.com/office/drawing/2014/main" id="{5D7B265A-569D-AE70-580D-39A1E0FE1F54}"/>
              </a:ext>
            </a:extLst>
          </p:cNvPr>
          <p:cNvSpPr/>
          <p:nvPr/>
        </p:nvSpPr>
        <p:spPr>
          <a:xfrm>
            <a:off x="758562" y="1719988"/>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5" name="Prostokąt: zaokrąglone rogi 14">
            <a:extLst>
              <a:ext uri="{FF2B5EF4-FFF2-40B4-BE49-F238E27FC236}">
                <a16:creationId xmlns:a16="http://schemas.microsoft.com/office/drawing/2014/main" id="{7688B59F-A8F3-D7A1-857F-2071DC59B944}"/>
              </a:ext>
            </a:extLst>
          </p:cNvPr>
          <p:cNvSpPr/>
          <p:nvPr/>
        </p:nvSpPr>
        <p:spPr>
          <a:xfrm>
            <a:off x="6979981" y="3540233"/>
            <a:ext cx="4737091" cy="22014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4" name="Prostokąt: zaokrąglone rogi 13">
            <a:extLst>
              <a:ext uri="{FF2B5EF4-FFF2-40B4-BE49-F238E27FC236}">
                <a16:creationId xmlns:a16="http://schemas.microsoft.com/office/drawing/2014/main" id="{6684C25B-9225-D0BE-EBB6-4EACEC26F22D}"/>
              </a:ext>
            </a:extLst>
          </p:cNvPr>
          <p:cNvSpPr/>
          <p:nvPr/>
        </p:nvSpPr>
        <p:spPr>
          <a:xfrm>
            <a:off x="6973190" y="2000205"/>
            <a:ext cx="4743887" cy="10882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9ADEF332-BA0F-2833-AD00-6768ADA00B42}"/>
              </a:ext>
            </a:extLst>
          </p:cNvPr>
          <p:cNvSpPr/>
          <p:nvPr/>
        </p:nvSpPr>
        <p:spPr>
          <a:xfrm>
            <a:off x="530858" y="3563991"/>
            <a:ext cx="4415124" cy="20370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5" name="Prostokąt: zaokrąglone rogi 4">
            <a:extLst>
              <a:ext uri="{FF2B5EF4-FFF2-40B4-BE49-F238E27FC236}">
                <a16:creationId xmlns:a16="http://schemas.microsoft.com/office/drawing/2014/main" id="{74EB4056-0E7C-2931-FF03-91B205D4002A}"/>
              </a:ext>
            </a:extLst>
          </p:cNvPr>
          <p:cNvSpPr/>
          <p:nvPr/>
        </p:nvSpPr>
        <p:spPr>
          <a:xfrm>
            <a:off x="530858" y="2063278"/>
            <a:ext cx="4415124" cy="8669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0" name="Google Shape;130;p12">
            <a:extLst>
              <a:ext uri="{FF2B5EF4-FFF2-40B4-BE49-F238E27FC236}">
                <a16:creationId xmlns:a16="http://schemas.microsoft.com/office/drawing/2014/main" id="{1133B2FA-B2B5-91A8-474A-0AE19B73332C}"/>
              </a:ext>
            </a:extLst>
          </p:cNvPr>
          <p:cNvSpPr txBox="1">
            <a:spLocks noGrp="1"/>
          </p:cNvSpPr>
          <p:nvPr>
            <p:ph type="title"/>
          </p:nvPr>
        </p:nvSpPr>
        <p:spPr>
          <a:xfrm>
            <a:off x="1831501" y="699799"/>
            <a:ext cx="2434816"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600" b="1" dirty="0">
                <a:solidFill>
                  <a:schemeClr val="tx1"/>
                </a:solidFill>
              </a:rPr>
              <a:t>ΚΛΙΜΑ</a:t>
            </a:r>
          </a:p>
        </p:txBody>
      </p:sp>
      <p:sp>
        <p:nvSpPr>
          <p:cNvPr id="131" name="Google Shape;131;p12">
            <a:extLst>
              <a:ext uri="{FF2B5EF4-FFF2-40B4-BE49-F238E27FC236}">
                <a16:creationId xmlns:a16="http://schemas.microsoft.com/office/drawing/2014/main" id="{EA535909-4F55-752E-8C74-5BE9F41D1A60}"/>
              </a:ext>
            </a:extLst>
          </p:cNvPr>
          <p:cNvSpPr txBox="1">
            <a:spLocks noGrp="1"/>
          </p:cNvSpPr>
          <p:nvPr>
            <p:ph type="body" idx="1"/>
          </p:nvPr>
        </p:nvSpPr>
        <p:spPr>
          <a:xfrm>
            <a:off x="580232" y="2117367"/>
            <a:ext cx="4165381" cy="812863"/>
          </a:xfrm>
          <a:prstGeom prst="rect">
            <a:avLst/>
          </a:prstGeom>
          <a:noFill/>
          <a:ln>
            <a:noFill/>
          </a:ln>
        </p:spPr>
        <p:txBody>
          <a:bodyPr spcFirstLastPara="1" wrap="square" lIns="91425" tIns="45700" rIns="91425" bIns="45700" anchor="t" anchorCtr="0">
            <a:normAutofit fontScale="92500" lnSpcReduction="20000"/>
          </a:bodyPr>
          <a:lstStyle/>
          <a:p>
            <a:pPr marL="228600" lvl="0" indent="-50800" algn="just" rtl="0">
              <a:lnSpc>
                <a:spcPct val="90000"/>
              </a:lnSpc>
              <a:spcBef>
                <a:spcPts val="0"/>
              </a:spcBef>
              <a:spcAft>
                <a:spcPts val="0"/>
              </a:spcAft>
              <a:buClr>
                <a:schemeClr val="dk1"/>
              </a:buClr>
              <a:buSzPts val="2800"/>
              <a:buNone/>
            </a:pPr>
            <a:r>
              <a:rPr lang="en-US" sz="1600" dirty="0"/>
              <a:t>Ανάληψη δράσης για </a:t>
            </a:r>
            <a:r>
              <a:rPr lang="en-US" sz="1600" b="1" dirty="0"/>
              <a:t>τον μετριασμό της κλιματικής αλλαγής</a:t>
            </a:r>
            <a:r>
              <a:rPr lang="el-GR" sz="1600" b="1" dirty="0"/>
              <a:t> </a:t>
            </a:r>
            <a:r>
              <a:rPr lang="en-US" sz="1600" b="1" dirty="0"/>
              <a:t>αποα</a:t>
            </a:r>
            <a:r>
              <a:rPr lang="en-US" sz="1600" b="1" dirty="0" err="1"/>
              <a:t>νθρ</a:t>
            </a:r>
            <a:r>
              <a:rPr lang="en-US" sz="1600" b="1" dirty="0"/>
              <a:t>ακοποιώντας τις δραστηριότητές μας, τα προϊόντα μας και την αλυσίδα αξίας μας</a:t>
            </a:r>
            <a:r>
              <a:rPr lang="en-US" sz="1600" dirty="0"/>
              <a:t>. </a:t>
            </a:r>
            <a:endParaRPr sz="2400" dirty="0"/>
          </a:p>
        </p:txBody>
      </p:sp>
      <p:sp>
        <p:nvSpPr>
          <p:cNvPr id="2" name="pole tekstowe 1">
            <a:extLst>
              <a:ext uri="{FF2B5EF4-FFF2-40B4-BE49-F238E27FC236}">
                <a16:creationId xmlns:a16="http://schemas.microsoft.com/office/drawing/2014/main" id="{5A9A2C00-4395-2524-5776-9AEC086C8F93}"/>
              </a:ext>
            </a:extLst>
          </p:cNvPr>
          <p:cNvSpPr txBox="1"/>
          <p:nvPr/>
        </p:nvSpPr>
        <p:spPr>
          <a:xfrm>
            <a:off x="815050" y="1692695"/>
            <a:ext cx="2166257" cy="400110"/>
          </a:xfrm>
          <a:prstGeom prst="rect">
            <a:avLst/>
          </a:prstGeom>
          <a:noFill/>
        </p:spPr>
        <p:txBody>
          <a:bodyPr wrap="square" rtlCol="0">
            <a:spAutoFit/>
          </a:bodyPr>
          <a:lstStyle/>
          <a:p>
            <a:r>
              <a:rPr lang="el-GR" sz="2000" b="1" dirty="0">
                <a:latin typeface="Calibri" panose="020F0502020204030204" pitchFamily="34" charset="0"/>
                <a:ea typeface="Calibri" panose="020F0502020204030204" pitchFamily="34" charset="0"/>
                <a:cs typeface="Calibri" panose="020F0502020204030204" pitchFamily="34" charset="0"/>
              </a:rPr>
              <a:t>ΦΙΛΟΔΟΞΙΑ</a:t>
            </a:r>
            <a:endParaRPr lang="pl-P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pole tekstowe 2">
            <a:extLst>
              <a:ext uri="{FF2B5EF4-FFF2-40B4-BE49-F238E27FC236}">
                <a16:creationId xmlns:a16="http://schemas.microsoft.com/office/drawing/2014/main" id="{469A0BFA-B8D2-75D4-2624-793D6C9D881F}"/>
              </a:ext>
            </a:extLst>
          </p:cNvPr>
          <p:cNvSpPr txBox="1"/>
          <p:nvPr/>
        </p:nvSpPr>
        <p:spPr>
          <a:xfrm>
            <a:off x="803475" y="3174848"/>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ΠΡΟΟΔΟΣ</a:t>
            </a:r>
          </a:p>
        </p:txBody>
      </p:sp>
      <p:sp>
        <p:nvSpPr>
          <p:cNvPr id="4" name="Google Shape;131;p12">
            <a:extLst>
              <a:ext uri="{FF2B5EF4-FFF2-40B4-BE49-F238E27FC236}">
                <a16:creationId xmlns:a16="http://schemas.microsoft.com/office/drawing/2014/main" id="{994BA502-3D70-BBBF-4282-5AAB75E440C0}"/>
              </a:ext>
            </a:extLst>
          </p:cNvPr>
          <p:cNvSpPr txBox="1">
            <a:spLocks/>
          </p:cNvSpPr>
          <p:nvPr/>
        </p:nvSpPr>
        <p:spPr>
          <a:xfrm>
            <a:off x="425204" y="3740324"/>
            <a:ext cx="4626429" cy="186067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en-US" sz="1600" b="1" dirty="0"/>
              <a:t>Επίτευξη "Α" για την κλιματική </a:t>
            </a:r>
            <a:r>
              <a:rPr lang="en-US" sz="1600" dirty="0"/>
              <a:t>αλλαγή </a:t>
            </a:r>
            <a:br>
              <a:rPr lang="pl-PL" sz="1600" dirty="0"/>
            </a:br>
            <a:r>
              <a:rPr lang="en-US" sz="1600" dirty="0"/>
              <a:t>από τον παγκόσμιο περιβαλλοντικό μη κερδοσκοπικό οργανισμό CDP</a:t>
            </a:r>
            <a:r>
              <a:rPr lang="pl-PL" sz="1600" dirty="0"/>
              <a:t>.</a:t>
            </a:r>
          </a:p>
          <a:p>
            <a:pPr marL="349250" indent="-171450">
              <a:spcBef>
                <a:spcPts val="0"/>
              </a:spcBef>
              <a:buSzPts val="2800"/>
            </a:pPr>
            <a:r>
              <a:rPr lang="en-US" sz="1600" b="1" dirty="0"/>
              <a:t>131 </a:t>
            </a:r>
            <a:r>
              <a:rPr lang="en-US" sz="1600" b="1" dirty="0" err="1"/>
              <a:t>κιλοτόνοι </a:t>
            </a:r>
            <a:r>
              <a:rPr lang="en-US" sz="1600" b="1" dirty="0"/>
              <a:t>CO2 που εξοικονομήθηκαν </a:t>
            </a:r>
            <a:r>
              <a:rPr lang="en-US" sz="1600" dirty="0"/>
              <a:t>με την αγορά περισσότερου φυτικού πλαστικού</a:t>
            </a:r>
            <a:r>
              <a:rPr lang="pl-PL" sz="1600" dirty="0"/>
              <a:t>.</a:t>
            </a:r>
          </a:p>
          <a:p>
            <a:pPr marL="349250" indent="-171450">
              <a:spcBef>
                <a:spcPts val="0"/>
              </a:spcBef>
              <a:buSzPts val="2800"/>
            </a:pPr>
            <a:r>
              <a:rPr lang="en-US" sz="1600" b="1" dirty="0"/>
              <a:t>84% κατανάλωση ανανεώσιμης ενέργειας </a:t>
            </a:r>
            <a:r>
              <a:rPr lang="en-US" sz="1600" dirty="0"/>
              <a:t>στις δραστηριότητές μας</a:t>
            </a:r>
            <a:r>
              <a:rPr lang="pl-PL" sz="1600" dirty="0"/>
              <a:t>.</a:t>
            </a:r>
          </a:p>
          <a:p>
            <a:pPr marL="349250" indent="-171450">
              <a:spcBef>
                <a:spcPts val="0"/>
              </a:spcBef>
              <a:buSzPts val="2800"/>
            </a:pPr>
            <a:r>
              <a:rPr lang="pl-PL" sz="1600" b="1" dirty="0"/>
              <a:t>39% </a:t>
            </a:r>
            <a:r>
              <a:rPr lang="en-US" sz="1600" b="1" dirty="0"/>
              <a:t>μείωση των εκπομπών αερίων του θερμοκηπίου </a:t>
            </a:r>
            <a:r>
              <a:rPr lang="en-US" sz="1600" dirty="0"/>
              <a:t>στις δραστηριότητές μας σε σύγκριση με το 2019</a:t>
            </a:r>
            <a:r>
              <a:rPr lang="pl-PL" sz="1600" dirty="0"/>
              <a:t>.</a:t>
            </a:r>
            <a:endParaRPr lang="en-US" sz="1600" dirty="0"/>
          </a:p>
        </p:txBody>
      </p:sp>
      <p:cxnSp>
        <p:nvCxnSpPr>
          <p:cNvPr id="6" name="Łącznik prosty 5">
            <a:extLst>
              <a:ext uri="{FF2B5EF4-FFF2-40B4-BE49-F238E27FC236}">
                <a16:creationId xmlns:a16="http://schemas.microsoft.com/office/drawing/2014/main" id="{2564AE83-5FA5-BC85-DAAA-E20E40ACAE5A}"/>
              </a:ext>
            </a:extLst>
          </p:cNvPr>
          <p:cNvCxnSpPr>
            <a:cxnSpLocks/>
          </p:cNvCxnSpPr>
          <p:nvPr/>
        </p:nvCxnSpPr>
        <p:spPr>
          <a:xfrm>
            <a:off x="6096000" y="1157468"/>
            <a:ext cx="0" cy="4343641"/>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7" name="Google Shape;130;p12">
            <a:extLst>
              <a:ext uri="{FF2B5EF4-FFF2-40B4-BE49-F238E27FC236}">
                <a16:creationId xmlns:a16="http://schemas.microsoft.com/office/drawing/2014/main" id="{56563A58-82CE-A231-3D6A-16231A96FFCC}"/>
              </a:ext>
            </a:extLst>
          </p:cNvPr>
          <p:cNvSpPr txBox="1">
            <a:spLocks/>
          </p:cNvSpPr>
          <p:nvPr/>
        </p:nvSpPr>
        <p:spPr>
          <a:xfrm>
            <a:off x="8188338" y="662467"/>
            <a:ext cx="2166248" cy="12302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3600" b="1" dirty="0"/>
              <a:t>ΦΥΣΗ</a:t>
            </a:r>
          </a:p>
        </p:txBody>
      </p:sp>
      <p:sp>
        <p:nvSpPr>
          <p:cNvPr id="8" name="Google Shape;131;p12">
            <a:extLst>
              <a:ext uri="{FF2B5EF4-FFF2-40B4-BE49-F238E27FC236}">
                <a16:creationId xmlns:a16="http://schemas.microsoft.com/office/drawing/2014/main" id="{606D7312-C068-9271-BCD6-2681BF240A5F}"/>
              </a:ext>
            </a:extLst>
          </p:cNvPr>
          <p:cNvSpPr txBox="1">
            <a:spLocks/>
          </p:cNvSpPr>
          <p:nvPr/>
        </p:nvSpPr>
        <p:spPr>
          <a:xfrm>
            <a:off x="6857999" y="2093418"/>
            <a:ext cx="4859078" cy="158160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50800">
              <a:spcBef>
                <a:spcPts val="0"/>
              </a:spcBef>
              <a:buSzPts val="2800"/>
              <a:buFont typeface="Arial"/>
              <a:buNone/>
            </a:pPr>
            <a:r>
              <a:rPr lang="en-US" sz="1400" dirty="0"/>
              <a:t>Ενεργούμε υπέρ της φύσης μέσω </a:t>
            </a:r>
            <a:r>
              <a:rPr lang="en-US" sz="1400" b="1" dirty="0"/>
              <a:t>υπεύθυνων πρακτικών προμήθειας </a:t>
            </a:r>
            <a:r>
              <a:rPr lang="en-US" sz="1400" dirty="0"/>
              <a:t>και </a:t>
            </a:r>
            <a:r>
              <a:rPr lang="en-US" sz="1400" b="1" dirty="0"/>
              <a:t>στρατηγικών συνεργασιών </a:t>
            </a:r>
            <a:r>
              <a:rPr lang="en-US" sz="1400" dirty="0"/>
              <a:t>για </a:t>
            </a:r>
            <a:r>
              <a:rPr lang="en-US" sz="1400" b="1" dirty="0"/>
              <a:t>τη διατήρηση </a:t>
            </a:r>
            <a:r>
              <a:rPr lang="en-US" sz="1400" dirty="0"/>
              <a:t>και </a:t>
            </a:r>
            <a:r>
              <a:rPr lang="en-US" sz="1400" b="1" dirty="0"/>
              <a:t>αποκατάσταση της βιοποικιλότητας, τον μετριασμό </a:t>
            </a:r>
            <a:r>
              <a:rPr lang="en-US" sz="1400" dirty="0"/>
              <a:t>και την </a:t>
            </a:r>
            <a:r>
              <a:rPr lang="en-US" sz="1400" b="1" dirty="0"/>
              <a:t>προσαρμογή στην κλιματική αλλαγή </a:t>
            </a:r>
            <a:r>
              <a:rPr lang="en-US" sz="1400" dirty="0"/>
              <a:t>και </a:t>
            </a:r>
            <a:r>
              <a:rPr lang="en-US" sz="1400" b="1" dirty="0"/>
              <a:t>τη συμβολή στην παγκόσμια ανθεκτικότητα του νερού</a:t>
            </a:r>
            <a:r>
              <a:rPr lang="pl-PL" sz="1400" b="1" dirty="0"/>
              <a:t>.</a:t>
            </a:r>
            <a:endParaRPr lang="en-US" sz="1400" b="1" dirty="0"/>
          </a:p>
        </p:txBody>
      </p:sp>
      <p:sp>
        <p:nvSpPr>
          <p:cNvPr id="9" name="pole tekstowe 8">
            <a:extLst>
              <a:ext uri="{FF2B5EF4-FFF2-40B4-BE49-F238E27FC236}">
                <a16:creationId xmlns:a16="http://schemas.microsoft.com/office/drawing/2014/main" id="{60E3D9B1-7000-3F43-F388-6913B9D43E83}"/>
              </a:ext>
            </a:extLst>
          </p:cNvPr>
          <p:cNvSpPr txBox="1"/>
          <p:nvPr/>
        </p:nvSpPr>
        <p:spPr>
          <a:xfrm>
            <a:off x="7110439" y="1612365"/>
            <a:ext cx="2166257" cy="400110"/>
          </a:xfrm>
          <a:prstGeom prst="rect">
            <a:avLst/>
          </a:prstGeom>
          <a:noFill/>
        </p:spPr>
        <p:txBody>
          <a:bodyPr wrap="square" rtlCol="0">
            <a:spAutoFit/>
          </a:bodyPr>
          <a:lstStyle/>
          <a:p>
            <a:r>
              <a:rPr lang="el-GR" sz="2000" b="1" dirty="0">
                <a:latin typeface="Calibri" panose="020F0502020204030204" pitchFamily="34" charset="0"/>
                <a:ea typeface="Calibri" panose="020F0502020204030204" pitchFamily="34" charset="0"/>
                <a:cs typeface="Calibri" panose="020F0502020204030204" pitchFamily="34" charset="0"/>
              </a:rPr>
              <a:t>ΦΙΛΟΔΟΞΙΑ</a:t>
            </a:r>
            <a:endParaRPr lang="pl-P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45955F35-D880-093A-EA4C-AA7F590ACD6A}"/>
              </a:ext>
            </a:extLst>
          </p:cNvPr>
          <p:cNvSpPr txBox="1"/>
          <p:nvPr/>
        </p:nvSpPr>
        <p:spPr>
          <a:xfrm>
            <a:off x="7153153" y="3163881"/>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ΠΡΟΟΔΟΣ</a:t>
            </a:r>
          </a:p>
        </p:txBody>
      </p:sp>
      <p:sp>
        <p:nvSpPr>
          <p:cNvPr id="11" name="Google Shape;131;p12">
            <a:extLst>
              <a:ext uri="{FF2B5EF4-FFF2-40B4-BE49-F238E27FC236}">
                <a16:creationId xmlns:a16="http://schemas.microsoft.com/office/drawing/2014/main" id="{ED03895D-A947-2FA7-36AA-30CFEBCFA398}"/>
              </a:ext>
            </a:extLst>
          </p:cNvPr>
          <p:cNvSpPr txBox="1">
            <a:spLocks/>
          </p:cNvSpPr>
          <p:nvPr/>
        </p:nvSpPr>
        <p:spPr>
          <a:xfrm>
            <a:off x="6857999" y="3640437"/>
            <a:ext cx="5006349" cy="18606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en-US" sz="1400" b="1" dirty="0"/>
              <a:t>87 εκτάρια γης</a:t>
            </a:r>
            <a:r>
              <a:rPr lang="en-US" sz="1400" dirty="0"/>
              <a:t>, που αντιστοιχούν σε 136 γήπεδα ποδοσφαίρου, αποκαταστάθηκαν μέσω του </a:t>
            </a:r>
            <a:r>
              <a:rPr lang="en-US" sz="1400" dirty="0" err="1"/>
              <a:t>προγράμματος </a:t>
            </a:r>
            <a:r>
              <a:rPr lang="en-US" sz="1400" dirty="0"/>
              <a:t>διατήρησης της Araucaria στο Ατλαντικό Δάσος της Βραζιλίας</a:t>
            </a:r>
            <a:r>
              <a:rPr lang="pl-PL" sz="1400" dirty="0"/>
              <a:t>.</a:t>
            </a:r>
          </a:p>
          <a:p>
            <a:pPr marL="349250" indent="-171450">
              <a:spcBef>
                <a:spcPts val="0"/>
              </a:spcBef>
              <a:buSzPts val="2800"/>
            </a:pPr>
            <a:r>
              <a:rPr lang="en-US" sz="1400" b="1" dirty="0"/>
              <a:t>Απέσπασε "Α" για τα δάση </a:t>
            </a:r>
            <a:r>
              <a:rPr lang="en-US" sz="1400" dirty="0"/>
              <a:t>από το CDP. </a:t>
            </a:r>
            <a:endParaRPr lang="pl-PL" sz="1400" dirty="0"/>
          </a:p>
          <a:p>
            <a:pPr marL="349250" indent="-171450">
              <a:spcBef>
                <a:spcPts val="0"/>
              </a:spcBef>
              <a:buSzPts val="2800"/>
            </a:pPr>
            <a:r>
              <a:rPr lang="en-US" sz="1400" b="1" dirty="0"/>
              <a:t>Ολοκληρώσαμε μια ανάλυση της αλυσίδας αξίας του νερού </a:t>
            </a:r>
            <a:r>
              <a:rPr lang="en-US" sz="1400" dirty="0"/>
              <a:t>για να κατανοήσουμε καλύτερα το υδάτινο αποτύπωμά μας και τους κινδύνους που σχετίζονται με το νερό</a:t>
            </a:r>
            <a:r>
              <a:rPr lang="pl-PL" sz="1400" dirty="0"/>
              <a:t>.</a:t>
            </a:r>
          </a:p>
          <a:p>
            <a:pPr marL="349250" indent="-171450">
              <a:spcBef>
                <a:spcPts val="0"/>
              </a:spcBef>
              <a:buSzPts val="2800"/>
            </a:pPr>
            <a:r>
              <a:rPr lang="en-US" sz="1400" dirty="0"/>
              <a:t>Πρώτη διαδικασία για </a:t>
            </a:r>
            <a:r>
              <a:rPr lang="en-US" sz="1400" b="1" dirty="0"/>
              <a:t>την υπεύθυνη προμήθεια </a:t>
            </a:r>
            <a:br>
              <a:rPr lang="pl-PL" sz="1400" b="1" dirty="0"/>
            </a:br>
            <a:r>
              <a:rPr lang="en-US" sz="1400" b="1" dirty="0"/>
              <a:t>Ανανεώσιμων Πολυμερών</a:t>
            </a:r>
            <a:r>
              <a:rPr lang="pl-PL" sz="1400" dirty="0"/>
              <a:t>.</a:t>
            </a:r>
            <a:endParaRPr lang="en-US" sz="1400" dirty="0"/>
          </a:p>
        </p:txBody>
      </p:sp>
      <p:sp>
        <p:nvSpPr>
          <p:cNvPr id="22" name="pole tekstowe 21">
            <a:extLst>
              <a:ext uri="{FF2B5EF4-FFF2-40B4-BE49-F238E27FC236}">
                <a16:creationId xmlns:a16="http://schemas.microsoft.com/office/drawing/2014/main" id="{FAEC3477-28D3-446E-A97D-00F0F5D9E54B}"/>
              </a:ext>
            </a:extLst>
          </p:cNvPr>
          <p:cNvSpPr txBox="1"/>
          <p:nvPr/>
        </p:nvSpPr>
        <p:spPr>
          <a:xfrm>
            <a:off x="524754" y="5816113"/>
            <a:ext cx="10033516"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Πηγή: Tetra Pak,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Sustainability Report FY22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Highlights</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https://www.tetrapak.com/content/dam/tetrapak/media-box/global/en/documents/sustainability-report-highlights-infographics.pdf </a:t>
            </a:r>
          </a:p>
        </p:txBody>
      </p:sp>
    </p:spTree>
    <p:extLst>
      <p:ext uri="{BB962C8B-B14F-4D97-AF65-F5344CB8AC3E}">
        <p14:creationId xmlns:p14="http://schemas.microsoft.com/office/powerpoint/2010/main" val="2239882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831850" y="1029460"/>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sz="5400" b="1" cap="small" dirty="0"/>
              <a:t>ΣΥΛΛΗΨΗ</a:t>
            </a:r>
            <a:r>
              <a:rPr lang="pl-PL" b="1" cap="small" dirty="0"/>
              <a:t> και σχεδιασμός </a:t>
            </a:r>
            <a:endParaRPr dirty="0"/>
          </a:p>
        </p:txBody>
      </p:sp>
      <p:sp>
        <p:nvSpPr>
          <p:cNvPr id="137" name="Google Shape;137;p13"/>
          <p:cNvSpPr txBox="1">
            <a:spLocks noGrp="1"/>
          </p:cNvSpPr>
          <p:nvPr>
            <p:ph type="body" idx="1"/>
          </p:nvPr>
        </p:nvSpPr>
        <p:spPr>
          <a:xfrm>
            <a:off x="831850" y="4589463"/>
            <a:ext cx="10515600" cy="98402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2400"/>
              <a:buNone/>
            </a:pPr>
            <a:r>
              <a:rPr lang="pl-PL" sz="4000" b="1" dirty="0" err="1">
                <a:solidFill>
                  <a:schemeClr val="tx1"/>
                </a:solidFill>
              </a:rPr>
              <a:t>Ανάλυση </a:t>
            </a:r>
            <a:r>
              <a:rPr lang="pl-PL" sz="4000" b="1" dirty="0">
                <a:solidFill>
                  <a:schemeClr val="tx1"/>
                </a:solidFill>
              </a:rPr>
              <a:t>σεναρίων</a:t>
            </a:r>
            <a:endParaRPr sz="4000" b="1"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5"/>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Γλωσσάριο  </a:t>
            </a:r>
            <a:endParaRPr/>
          </a:p>
        </p:txBody>
      </p:sp>
      <p:sp>
        <p:nvSpPr>
          <p:cNvPr id="89" name="Google Shape;8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508144" y="745374"/>
            <a:ext cx="6748061"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600" b="1" dirty="0" err="1"/>
              <a:t>Στόχος </a:t>
            </a:r>
            <a:r>
              <a:rPr lang="pl-PL" sz="3600" b="1" dirty="0"/>
              <a:t>της </a:t>
            </a:r>
            <a:r>
              <a:rPr lang="pl-PL" sz="3600" b="1" dirty="0" err="1"/>
              <a:t>κατάρτισης</a:t>
            </a:r>
            <a:endParaRPr sz="3600" b="1" dirty="0"/>
          </a:p>
        </p:txBody>
      </p:sp>
      <p:sp>
        <p:nvSpPr>
          <p:cNvPr id="143" name="Google Shape;143;p14"/>
          <p:cNvSpPr txBox="1">
            <a:spLocks noGrp="1"/>
          </p:cNvSpPr>
          <p:nvPr>
            <p:ph type="body" idx="1"/>
          </p:nvPr>
        </p:nvSpPr>
        <p:spPr>
          <a:xfrm>
            <a:off x="838200" y="1825625"/>
            <a:ext cx="6237514" cy="3997630"/>
          </a:xfrm>
          <a:prstGeom prst="rect">
            <a:avLst/>
          </a:prstGeom>
          <a:noFill/>
          <a:ln>
            <a:noFill/>
          </a:ln>
        </p:spPr>
        <p:txBody>
          <a:bodyPr spcFirstLastPara="1" wrap="square" lIns="91425" tIns="45700" rIns="91425" bIns="45700" anchor="t" anchorCtr="0">
            <a:normAutofit fontScale="77500" lnSpcReduction="20000"/>
          </a:bodyPr>
          <a:lstStyle/>
          <a:p>
            <a:pPr lvl="0" indent="-228600" algn="just">
              <a:spcBef>
                <a:spcPts val="0"/>
              </a:spcBef>
              <a:buClr>
                <a:srgbClr val="434343"/>
              </a:buClr>
              <a:buSzPts val="2800"/>
            </a:pPr>
            <a:r>
              <a:rPr lang="en-US" dirty="0">
                <a:solidFill>
                  <a:schemeClr val="tx1"/>
                </a:solidFill>
              </a:rPr>
              <a:t>Σε αυτό το θέμα θα σας καθοδηγήσουμε μέσα από τη </a:t>
            </a:r>
            <a:r>
              <a:rPr lang="en-US" b="1" dirty="0">
                <a:solidFill>
                  <a:schemeClr val="accent4">
                    <a:lumMod val="50000"/>
                  </a:schemeClr>
                </a:solidFill>
              </a:rPr>
              <a:t>σχολή της διαισθητικής λογικής για την κατασκευή σεναρίων</a:t>
            </a:r>
            <a:r>
              <a:rPr lang="en-US" dirty="0">
                <a:solidFill>
                  <a:schemeClr val="accent4">
                    <a:lumMod val="50000"/>
                  </a:schemeClr>
                </a:solidFill>
              </a:rPr>
              <a:t>. </a:t>
            </a:r>
          </a:p>
          <a:p>
            <a:pPr lvl="0" indent="-50800" algn="just">
              <a:spcBef>
                <a:spcPts val="600"/>
              </a:spcBef>
              <a:buClr>
                <a:srgbClr val="434343"/>
              </a:buClr>
              <a:buSzPts val="2800"/>
              <a:buNone/>
            </a:pPr>
            <a:endParaRPr lang="en-US" dirty="0">
              <a:solidFill>
                <a:schemeClr val="tx1"/>
              </a:solidFill>
            </a:endParaRPr>
          </a:p>
          <a:p>
            <a:pPr lvl="0" indent="-228600" algn="just">
              <a:spcBef>
                <a:spcPts val="600"/>
              </a:spcBef>
              <a:buClr>
                <a:srgbClr val="434343"/>
              </a:buClr>
              <a:buSzPts val="2800"/>
            </a:pPr>
            <a:r>
              <a:rPr lang="en-US" dirty="0">
                <a:solidFill>
                  <a:schemeClr val="tx1"/>
                </a:solidFill>
              </a:rPr>
              <a:t>Θα μάθετε πώς να προσδιορίζετε τη στρατηγική απόφαση (</a:t>
            </a:r>
            <a:r>
              <a:rPr lang="en-US" dirty="0">
                <a:solidFill>
                  <a:schemeClr val="accent4">
                    <a:lumMod val="50000"/>
                  </a:schemeClr>
                </a:solidFill>
              </a:rPr>
              <a:t>σχετικά με </a:t>
            </a:r>
            <a:r>
              <a:rPr lang="pl-PL" dirty="0" err="1">
                <a:solidFill>
                  <a:schemeClr val="accent4">
                    <a:lumMod val="50000"/>
                  </a:schemeClr>
                </a:solidFill>
              </a:rPr>
              <a:t>τη </a:t>
            </a:r>
            <a:r>
              <a:rPr lang="pl-PL" dirty="0">
                <a:solidFill>
                  <a:schemeClr val="accent4">
                    <a:lumMod val="50000"/>
                  </a:schemeClr>
                </a:solidFill>
              </a:rPr>
              <a:t>χρήση </a:t>
            </a:r>
            <a:r>
              <a:rPr lang="pl-PL" dirty="0" err="1">
                <a:solidFill>
                  <a:schemeClr val="accent4">
                    <a:lumMod val="50000"/>
                  </a:schemeClr>
                </a:solidFill>
              </a:rPr>
              <a:t>βιώσιμων </a:t>
            </a:r>
            <a:r>
              <a:rPr lang="pl-PL" dirty="0">
                <a:solidFill>
                  <a:schemeClr val="accent4">
                    <a:lumMod val="50000"/>
                  </a:schemeClr>
                </a:solidFill>
              </a:rPr>
              <a:t>μεταφορών</a:t>
            </a:r>
            <a:r>
              <a:rPr lang="en-US" dirty="0">
                <a:solidFill>
                  <a:schemeClr val="tx1"/>
                </a:solidFill>
              </a:rPr>
              <a:t>), να προσδιορίζετε τους παράγοντες που επηρεάζουν </a:t>
            </a:r>
            <a:r>
              <a:rPr lang="pl-PL" dirty="0" err="1">
                <a:solidFill>
                  <a:schemeClr val="tx1"/>
                </a:solidFill>
              </a:rPr>
              <a:t>τις βιώσιμες </a:t>
            </a:r>
            <a:r>
              <a:rPr lang="pl-PL" dirty="0">
                <a:solidFill>
                  <a:schemeClr val="tx1"/>
                </a:solidFill>
              </a:rPr>
              <a:t>μεταφορές</a:t>
            </a:r>
            <a:r>
              <a:rPr lang="en-US" dirty="0">
                <a:solidFill>
                  <a:schemeClr val="tx1"/>
                </a:solidFill>
              </a:rPr>
              <a:t>, να επιλέγετε τις κινητήριες δυνάμεις, να επεξεργάζεστε και να δημιουργείτε σενάρια. </a:t>
            </a:r>
          </a:p>
          <a:p>
            <a:pPr lvl="0" indent="-228600" algn="just">
              <a:spcBef>
                <a:spcPts val="600"/>
              </a:spcBef>
              <a:buClr>
                <a:srgbClr val="434343"/>
              </a:buClr>
              <a:buSzPts val="2800"/>
            </a:pPr>
            <a:endParaRPr lang="en-US" dirty="0">
              <a:solidFill>
                <a:schemeClr val="tx1"/>
              </a:solidFill>
            </a:endParaRPr>
          </a:p>
          <a:p>
            <a:pPr lvl="0" indent="-228600" algn="just">
              <a:spcBef>
                <a:spcPts val="600"/>
              </a:spcBef>
              <a:buClr>
                <a:srgbClr val="434343"/>
              </a:buClr>
              <a:buSzPts val="2800"/>
            </a:pPr>
            <a:r>
              <a:rPr lang="en-US" dirty="0">
                <a:solidFill>
                  <a:schemeClr val="tx1"/>
                </a:solidFill>
              </a:rPr>
              <a:t>Θα προσδιορίσετε τις ελπίδες </a:t>
            </a:r>
            <a:r>
              <a:rPr lang="pl-PL" dirty="0">
                <a:solidFill>
                  <a:schemeClr val="tx1"/>
                </a:solidFill>
              </a:rPr>
              <a:t>και τους </a:t>
            </a:r>
            <a:r>
              <a:rPr lang="en-US" dirty="0">
                <a:solidFill>
                  <a:schemeClr val="tx1"/>
                </a:solidFill>
              </a:rPr>
              <a:t>φόβους </a:t>
            </a:r>
            <a:r>
              <a:rPr lang="pl-PL" dirty="0">
                <a:solidFill>
                  <a:schemeClr val="tx1"/>
                </a:solidFill>
              </a:rPr>
              <a:t>σας για τη </a:t>
            </a:r>
            <a:r>
              <a:rPr lang="pl-PL" dirty="0" err="1">
                <a:solidFill>
                  <a:schemeClr val="accent4">
                    <a:lumMod val="50000"/>
                  </a:schemeClr>
                </a:solidFill>
              </a:rPr>
              <a:t>χρήση βιώσιμων </a:t>
            </a:r>
            <a:r>
              <a:rPr lang="pl-PL" dirty="0">
                <a:solidFill>
                  <a:schemeClr val="accent4">
                    <a:lumMod val="50000"/>
                  </a:schemeClr>
                </a:solidFill>
              </a:rPr>
              <a:t>μεταφορών </a:t>
            </a:r>
            <a:r>
              <a:rPr lang="en-US" dirty="0">
                <a:solidFill>
                  <a:schemeClr val="tx1"/>
                </a:solidFill>
              </a:rPr>
              <a:t>το 2040.</a:t>
            </a:r>
          </a:p>
          <a:p>
            <a:pPr marL="228600" lvl="0" indent="-50800" algn="l" rtl="0">
              <a:lnSpc>
                <a:spcPct val="90000"/>
              </a:lnSpc>
              <a:spcBef>
                <a:spcPts val="0"/>
              </a:spcBef>
              <a:spcAft>
                <a:spcPts val="0"/>
              </a:spcAft>
              <a:buClr>
                <a:schemeClr val="dk1"/>
              </a:buClr>
              <a:buSzPts val="2800"/>
              <a:buNone/>
            </a:pPr>
            <a:endParaRPr dirty="0">
              <a:solidFill>
                <a:schemeClr val="tx1"/>
              </a:solidFill>
            </a:endParaRPr>
          </a:p>
        </p:txBody>
      </p:sp>
      <p:sp>
        <p:nvSpPr>
          <p:cNvPr id="4" name="Google Shape;142;p14">
            <a:extLst>
              <a:ext uri="{FF2B5EF4-FFF2-40B4-BE49-F238E27FC236}">
                <a16:creationId xmlns:a16="http://schemas.microsoft.com/office/drawing/2014/main" id="{30074D60-2CCD-F720-1188-6471EB8A8C6A}"/>
              </a:ext>
            </a:extLst>
          </p:cNvPr>
          <p:cNvSpPr txBox="1">
            <a:spLocks/>
          </p:cNvSpPr>
          <p:nvPr/>
        </p:nvSpPr>
        <p:spPr>
          <a:xfrm>
            <a:off x="8730343" y="5213382"/>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Πηγή: www.pexels.com</a:t>
            </a:r>
          </a:p>
        </p:txBody>
      </p:sp>
      <p:pic>
        <p:nvPicPr>
          <p:cNvPr id="5" name="Obraz 4">
            <a:extLst>
              <a:ext uri="{FF2B5EF4-FFF2-40B4-BE49-F238E27FC236}">
                <a16:creationId xmlns:a16="http://schemas.microsoft.com/office/drawing/2014/main" id="{05673EF6-4CD1-6C00-49EA-3B63079F346C}"/>
              </a:ext>
            </a:extLst>
          </p:cNvPr>
          <p:cNvPicPr>
            <a:picLocks noChangeAspect="1"/>
          </p:cNvPicPr>
          <p:nvPr/>
        </p:nvPicPr>
        <p:blipFill>
          <a:blip r:embed="rId3"/>
          <a:stretch>
            <a:fillRect/>
          </a:stretch>
        </p:blipFill>
        <p:spPr>
          <a:xfrm>
            <a:off x="7405770" y="949398"/>
            <a:ext cx="4002459" cy="426398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24DF6512-283A-4265-8595-65ECAAF910D9}"/>
              </a:ext>
            </a:extLst>
          </p:cNvPr>
          <p:cNvSpPr>
            <a:spLocks noGrp="1"/>
          </p:cNvSpPr>
          <p:nvPr>
            <p:ph type="body" idx="1"/>
          </p:nvPr>
        </p:nvSpPr>
        <p:spPr>
          <a:xfrm>
            <a:off x="4762500" y="1825625"/>
            <a:ext cx="6591300" cy="3997630"/>
          </a:xfrm>
        </p:spPr>
        <p: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Montserrat"/>
              </a:rPr>
              <a:t>Γνωρίζετε τη διαφορά μεταξύ προβλέψεων και σεναρίων;</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pl-PL" dirty="0"/>
          </a:p>
        </p:txBody>
      </p:sp>
      <p:pic>
        <p:nvPicPr>
          <p:cNvPr id="6" name="Obraz 5">
            <a:extLst>
              <a:ext uri="{FF2B5EF4-FFF2-40B4-BE49-F238E27FC236}">
                <a16:creationId xmlns:a16="http://schemas.microsoft.com/office/drawing/2014/main" id="{5A3DA943-CA95-ED5F-BC0B-2496C226C649}"/>
              </a:ext>
            </a:extLst>
          </p:cNvPr>
          <p:cNvPicPr>
            <a:picLocks noChangeAspect="1"/>
          </p:cNvPicPr>
          <p:nvPr/>
        </p:nvPicPr>
        <p:blipFill>
          <a:blip r:embed="rId2"/>
          <a:stretch>
            <a:fillRect/>
          </a:stretch>
        </p:blipFill>
        <p:spPr>
          <a:xfrm>
            <a:off x="-1610143" y="1966806"/>
            <a:ext cx="5982535" cy="3715268"/>
          </a:xfrm>
          <a:prstGeom prst="rect">
            <a:avLst/>
          </a:prstGeom>
        </p:spPr>
      </p:pic>
    </p:spTree>
    <p:extLst>
      <p:ext uri="{BB962C8B-B14F-4D97-AF65-F5344CB8AC3E}">
        <p14:creationId xmlns:p14="http://schemas.microsoft.com/office/powerpoint/2010/main" val="3383506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0;p4">
            <a:extLst>
              <a:ext uri="{FF2B5EF4-FFF2-40B4-BE49-F238E27FC236}">
                <a16:creationId xmlns:a16="http://schemas.microsoft.com/office/drawing/2014/main" id="{9356F021-5E26-4C15-A1F6-5D6A69513E79}"/>
              </a:ext>
            </a:extLst>
          </p:cNvPr>
          <p:cNvSpPr txBox="1">
            <a:spLocks noGrp="1"/>
          </p:cNvSpPr>
          <p:nvPr>
            <p:ph type="title"/>
          </p:nvPr>
        </p:nvSpPr>
        <p:spPr>
          <a:xfrm>
            <a:off x="143436" y="629268"/>
            <a:ext cx="11408486" cy="7961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dirty="0">
                <a:solidFill>
                  <a:schemeClr val="tx1"/>
                </a:solidFill>
                <a:latin typeface="Montserrat"/>
                <a:ea typeface="Montserrat"/>
                <a:cs typeface="Montserrat"/>
                <a:sym typeface="Montserrat"/>
              </a:rPr>
              <a:t>Προβλέψεις vs. δημιουργία </a:t>
            </a:r>
            <a:r>
              <a:rPr lang="pl-PL" sz="3200" dirty="0" err="1">
                <a:solidFill>
                  <a:schemeClr val="tx1"/>
                </a:solidFill>
                <a:latin typeface="Montserrat"/>
                <a:ea typeface="Montserrat"/>
                <a:cs typeface="Montserrat"/>
                <a:sym typeface="Montserrat"/>
              </a:rPr>
              <a:t>σεναρίων</a:t>
            </a:r>
            <a:endParaRPr sz="3200" dirty="0">
              <a:solidFill>
                <a:schemeClr val="tx1"/>
              </a:solidFill>
              <a:latin typeface="Montserrat"/>
              <a:ea typeface="Montserrat"/>
              <a:cs typeface="Montserrat"/>
              <a:sym typeface="Montserrat"/>
            </a:endParaRPr>
          </a:p>
        </p:txBody>
      </p:sp>
      <p:sp>
        <p:nvSpPr>
          <p:cNvPr id="5" name="Google Shape;141;p4">
            <a:extLst>
              <a:ext uri="{FF2B5EF4-FFF2-40B4-BE49-F238E27FC236}">
                <a16:creationId xmlns:a16="http://schemas.microsoft.com/office/drawing/2014/main" id="{D5E81E43-2CD7-49DE-8FB0-0AF83831B0CF}"/>
              </a:ext>
            </a:extLst>
          </p:cNvPr>
          <p:cNvSpPr txBox="1"/>
          <p:nvPr/>
        </p:nvSpPr>
        <p:spPr>
          <a:xfrm>
            <a:off x="143437" y="1564516"/>
            <a:ext cx="6759388" cy="20364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0" i="0" u="none" strike="noStrike" dirty="0">
                <a:solidFill>
                  <a:schemeClr val="tx1"/>
                </a:solidFill>
                <a:latin typeface="Montserrat"/>
                <a:ea typeface="Montserrat"/>
                <a:cs typeface="Montserrat"/>
                <a:sym typeface="Montserrat"/>
              </a:rPr>
              <a:t>Οι προβλέψεις </a:t>
            </a:r>
            <a:r>
              <a:rPr lang="pl-PL" sz="1800" b="0" i="0" u="none" strike="noStrike" dirty="0" err="1">
                <a:solidFill>
                  <a:schemeClr val="tx1"/>
                </a:solidFill>
                <a:latin typeface="Montserrat"/>
                <a:ea typeface="Montserrat"/>
                <a:cs typeface="Montserrat"/>
                <a:sym typeface="Montserrat"/>
              </a:rPr>
              <a:t>βασίζονται συχνά </a:t>
            </a:r>
            <a:r>
              <a:rPr lang="pl-PL" sz="1800" b="0" i="0" u="none" strike="noStrike" dirty="0">
                <a:solidFill>
                  <a:schemeClr val="tx1"/>
                </a:solidFill>
                <a:latin typeface="Montserrat"/>
                <a:ea typeface="Montserrat"/>
                <a:cs typeface="Montserrat"/>
                <a:sym typeface="Montserrat"/>
              </a:rPr>
              <a:t>στην </a:t>
            </a:r>
            <a:r>
              <a:rPr lang="pl-PL" sz="1800" b="0" i="0" u="none" strike="noStrike" dirty="0" err="1">
                <a:solidFill>
                  <a:schemeClr val="tx1"/>
                </a:solidFill>
                <a:latin typeface="Montserrat"/>
                <a:ea typeface="Montserrat"/>
                <a:cs typeface="Montserrat"/>
                <a:sym typeface="Montserrat"/>
              </a:rPr>
              <a:t>παρέκταση </a:t>
            </a:r>
            <a:r>
              <a:rPr lang="pl-PL" sz="1800" b="0" i="0" u="none" strike="noStrike" dirty="0">
                <a:solidFill>
                  <a:schemeClr val="tx1"/>
                </a:solidFill>
                <a:latin typeface="Montserrat"/>
                <a:ea typeface="Montserrat"/>
                <a:cs typeface="Montserrat"/>
                <a:sym typeface="Montserrat"/>
              </a:rPr>
              <a:t>τάσεων. </a:t>
            </a:r>
            <a:endParaRPr sz="1800" b="0" dirty="0">
              <a:solidFill>
                <a:schemeClr val="tx1"/>
              </a:solidFill>
              <a:latin typeface="Calibri"/>
              <a:ea typeface="Calibri"/>
              <a:cs typeface="Calibri"/>
              <a:sym typeface="Calibri"/>
            </a:endParaRPr>
          </a:p>
          <a:p>
            <a:pPr marL="0" marR="0" lvl="0" indent="0" algn="l" rtl="0">
              <a:spcBef>
                <a:spcPts val="1100"/>
              </a:spcBef>
              <a:spcAft>
                <a:spcPts val="0"/>
              </a:spcAft>
              <a:buNone/>
            </a:pPr>
            <a:r>
              <a:rPr lang="pl-PL" sz="1800" b="0" i="0" u="none" strike="noStrike" dirty="0">
                <a:solidFill>
                  <a:schemeClr val="tx1"/>
                </a:solidFill>
                <a:latin typeface="Montserrat"/>
                <a:ea typeface="Montserrat"/>
                <a:cs typeface="Montserrat"/>
                <a:sym typeface="Montserrat"/>
              </a:rPr>
              <a:t>Θα μπορούσε να </a:t>
            </a:r>
            <a:r>
              <a:rPr lang="pl-PL" sz="1800" b="0" i="0" u="none" strike="noStrike" dirty="0" err="1">
                <a:solidFill>
                  <a:schemeClr val="tx1"/>
                </a:solidFill>
                <a:latin typeface="Montserrat"/>
                <a:ea typeface="Montserrat"/>
                <a:cs typeface="Montserrat"/>
                <a:sym typeface="Montserrat"/>
              </a:rPr>
              <a:t>συσχετιστεί </a:t>
            </a:r>
            <a:r>
              <a:rPr lang="pl-PL" sz="1800" b="0" i="0" u="none" strike="noStrike" dirty="0">
                <a:solidFill>
                  <a:schemeClr val="tx1"/>
                </a:solidFill>
                <a:latin typeface="Montserrat"/>
                <a:ea typeface="Montserrat"/>
                <a:cs typeface="Montserrat"/>
                <a:sym typeface="Montserrat"/>
              </a:rPr>
              <a:t>με την οδήγηση από το παρελθόν στο μέλλον, αλλά </a:t>
            </a:r>
            <a:r>
              <a:rPr lang="pl-PL" sz="1800" b="0" i="0" u="none" strike="noStrike" dirty="0" err="1">
                <a:solidFill>
                  <a:schemeClr val="tx1"/>
                </a:solidFill>
                <a:latin typeface="Montserrat"/>
                <a:ea typeface="Montserrat"/>
                <a:cs typeface="Montserrat"/>
                <a:sym typeface="Montserrat"/>
              </a:rPr>
              <a:t>κοιτάζοντας </a:t>
            </a:r>
            <a:r>
              <a:rPr lang="pl-PL" sz="1800" b="0" i="0" u="none" strike="noStrike" dirty="0">
                <a:solidFill>
                  <a:schemeClr val="tx1"/>
                </a:solidFill>
                <a:latin typeface="Montserrat"/>
                <a:ea typeface="Montserrat"/>
                <a:cs typeface="Montserrat"/>
                <a:sym typeface="Montserrat"/>
              </a:rPr>
              <a:t>τους </a:t>
            </a:r>
            <a:r>
              <a:rPr lang="pl-PL" sz="1800" b="1" i="0" u="none" strike="noStrike" dirty="0" err="1">
                <a:solidFill>
                  <a:schemeClr val="accent4">
                    <a:lumMod val="50000"/>
                  </a:schemeClr>
                </a:solidFill>
                <a:latin typeface="Montserrat"/>
                <a:ea typeface="Montserrat"/>
                <a:cs typeface="Montserrat"/>
                <a:sym typeface="Montserrat"/>
              </a:rPr>
              <a:t>καθρέφτες</a:t>
            </a:r>
            <a:r>
              <a:rPr lang="pl-PL" sz="1800" b="1" i="0" u="none" strike="noStrike" dirty="0">
                <a:solidFill>
                  <a:schemeClr val="accent4">
                    <a:lumMod val="50000"/>
                  </a:schemeClr>
                </a:solidFill>
                <a:latin typeface="Montserrat"/>
                <a:ea typeface="Montserrat"/>
                <a:cs typeface="Montserrat"/>
                <a:sym typeface="Montserrat"/>
              </a:rPr>
              <a:t>. </a:t>
            </a:r>
            <a:r>
              <a:rPr lang="pl-PL" sz="1800" b="0" i="0" u="none" strike="noStrike" dirty="0" err="1">
                <a:solidFill>
                  <a:schemeClr val="tx1"/>
                </a:solidFill>
                <a:latin typeface="Montserrat"/>
                <a:ea typeface="Montserrat"/>
                <a:cs typeface="Montserrat"/>
                <a:sym typeface="Montserrat"/>
              </a:rPr>
              <a:t>Όπως και να </a:t>
            </a:r>
            <a:r>
              <a:rPr lang="pl-PL" sz="1800" b="0" i="0" u="none" strike="noStrike" dirty="0">
                <a:solidFill>
                  <a:schemeClr val="tx1"/>
                </a:solidFill>
                <a:latin typeface="Montserrat"/>
                <a:ea typeface="Montserrat"/>
                <a:cs typeface="Montserrat"/>
                <a:sym typeface="Montserrat"/>
              </a:rPr>
              <a:t>έχει, ακολουθούμε την ίδια </a:t>
            </a:r>
            <a:r>
              <a:rPr lang="pl-PL" sz="1800" b="0" i="0" u="none" strike="noStrike" dirty="0" err="1">
                <a:solidFill>
                  <a:schemeClr val="tx1"/>
                </a:solidFill>
                <a:latin typeface="Montserrat"/>
                <a:ea typeface="Montserrat"/>
                <a:cs typeface="Montserrat"/>
                <a:sym typeface="Montserrat"/>
              </a:rPr>
              <a:t>πορεία</a:t>
            </a:r>
            <a:r>
              <a:rPr lang="pl-PL" sz="1800" b="0" i="0" u="none" strike="noStrike" dirty="0">
                <a:solidFill>
                  <a:schemeClr val="tx1"/>
                </a:solidFill>
                <a:latin typeface="Montserrat"/>
                <a:ea typeface="Montserrat"/>
                <a:cs typeface="Montserrat"/>
                <a:sym typeface="Montserrat"/>
              </a:rPr>
              <a:t>. Αυτό είναι που </a:t>
            </a:r>
            <a:r>
              <a:rPr lang="pl-PL" sz="1800" b="0" i="0" u="none" strike="noStrike" dirty="0" err="1">
                <a:solidFill>
                  <a:schemeClr val="tx1"/>
                </a:solidFill>
                <a:latin typeface="Montserrat"/>
                <a:ea typeface="Montserrat"/>
                <a:cs typeface="Montserrat"/>
                <a:sym typeface="Montserrat"/>
              </a:rPr>
              <a:t>ονομάζουμε προεκβολή </a:t>
            </a:r>
            <a:r>
              <a:rPr lang="pl-PL" sz="1800" b="0" i="0" u="none" strike="noStrike" dirty="0">
                <a:solidFill>
                  <a:schemeClr val="tx1"/>
                </a:solidFill>
                <a:latin typeface="Montserrat"/>
                <a:ea typeface="Montserrat"/>
                <a:cs typeface="Montserrat"/>
                <a:sym typeface="Montserrat"/>
              </a:rPr>
              <a:t>τάσεων.</a:t>
            </a:r>
            <a:endParaRPr sz="1800" b="0" dirty="0">
              <a:solidFill>
                <a:schemeClr val="tx1"/>
              </a:solidFill>
              <a:latin typeface="Calibri"/>
              <a:ea typeface="Calibri"/>
              <a:cs typeface="Calibri"/>
              <a:sym typeface="Calibri"/>
            </a:endParaRPr>
          </a:p>
          <a:p>
            <a:pPr marL="0" marR="0" lvl="0" indent="0" algn="l" rtl="0">
              <a:spcBef>
                <a:spcPts val="1100"/>
              </a:spcBef>
              <a:spcAft>
                <a:spcPts val="0"/>
              </a:spcAft>
              <a:buNone/>
            </a:pPr>
            <a:br>
              <a:rPr lang="pl-PL" sz="1800" dirty="0">
                <a:solidFill>
                  <a:srgbClr val="7F7F7F"/>
                </a:solidFill>
                <a:latin typeface="Calibri"/>
                <a:ea typeface="Calibri"/>
                <a:cs typeface="Calibri"/>
                <a:sym typeface="Calibri"/>
              </a:rPr>
            </a:br>
            <a:endParaRPr sz="1800" dirty="0">
              <a:solidFill>
                <a:srgbClr val="7F7F7F"/>
              </a:solidFill>
              <a:latin typeface="Calibri"/>
              <a:ea typeface="Calibri"/>
              <a:cs typeface="Calibri"/>
              <a:sym typeface="Calibri"/>
            </a:endParaRPr>
          </a:p>
        </p:txBody>
      </p:sp>
      <p:sp>
        <p:nvSpPr>
          <p:cNvPr id="6" name="Google Shape;142;p4">
            <a:extLst>
              <a:ext uri="{FF2B5EF4-FFF2-40B4-BE49-F238E27FC236}">
                <a16:creationId xmlns:a16="http://schemas.microsoft.com/office/drawing/2014/main" id="{43E7A867-8DAB-4FD0-A10A-B779BA087948}"/>
              </a:ext>
            </a:extLst>
          </p:cNvPr>
          <p:cNvSpPr txBox="1"/>
          <p:nvPr/>
        </p:nvSpPr>
        <p:spPr>
          <a:xfrm>
            <a:off x="1633819" y="3093768"/>
            <a:ext cx="401394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a:solidFill>
                  <a:srgbClr val="333B3B"/>
                </a:solidFill>
                <a:latin typeface="Montserrat"/>
                <a:ea typeface="Montserrat"/>
                <a:cs typeface="Montserrat"/>
                <a:sym typeface="Montserrat"/>
              </a:rPr>
              <a:t>ΠΑΡΈΚΤΑΣΗ ΤΆΣΗΣ</a:t>
            </a:r>
            <a:endParaRPr sz="1800" b="0">
              <a:solidFill>
                <a:schemeClr val="dk1"/>
              </a:solidFill>
              <a:latin typeface="Calibri"/>
              <a:ea typeface="Calibri"/>
              <a:cs typeface="Calibri"/>
              <a:sym typeface="Calibri"/>
            </a:endParaRPr>
          </a:p>
          <a:p>
            <a:pPr marL="0" marR="0" lvl="0" indent="0" algn="l" rtl="0">
              <a:spcBef>
                <a:spcPts val="0"/>
              </a:spcBef>
              <a:spcAft>
                <a:spcPts val="0"/>
              </a:spcAft>
              <a:buNone/>
            </a:pPr>
            <a:br>
              <a:rPr lang="pl-PL"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7" name="Google Shape;143;p4">
            <a:extLst>
              <a:ext uri="{FF2B5EF4-FFF2-40B4-BE49-F238E27FC236}">
                <a16:creationId xmlns:a16="http://schemas.microsoft.com/office/drawing/2014/main" id="{69FFD291-DD48-40D7-83A3-B069C627544F}"/>
              </a:ext>
            </a:extLst>
          </p:cNvPr>
          <p:cNvPicPr preferRelativeResize="0"/>
          <p:nvPr/>
        </p:nvPicPr>
        <p:blipFill rotWithShape="1">
          <a:blip r:embed="rId2">
            <a:alphaModFix/>
          </a:blip>
          <a:srcRect/>
          <a:stretch/>
        </p:blipFill>
        <p:spPr>
          <a:xfrm>
            <a:off x="732754" y="3642472"/>
            <a:ext cx="5114925" cy="2190750"/>
          </a:xfrm>
          <a:prstGeom prst="rect">
            <a:avLst/>
          </a:prstGeom>
          <a:noFill/>
          <a:ln>
            <a:noFill/>
          </a:ln>
        </p:spPr>
      </p:pic>
      <p:sp>
        <p:nvSpPr>
          <p:cNvPr id="8" name="Google Shape;144;p4">
            <a:extLst>
              <a:ext uri="{FF2B5EF4-FFF2-40B4-BE49-F238E27FC236}">
                <a16:creationId xmlns:a16="http://schemas.microsoft.com/office/drawing/2014/main" id="{407F09B2-71F9-4D73-8687-9BA6647247D7}"/>
              </a:ext>
            </a:extLst>
          </p:cNvPr>
          <p:cNvSpPr txBox="1"/>
          <p:nvPr/>
        </p:nvSpPr>
        <p:spPr>
          <a:xfrm>
            <a:off x="296446" y="5648556"/>
            <a:ext cx="104440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accent4">
                    <a:lumMod val="50000"/>
                  </a:schemeClr>
                </a:solidFill>
                <a:latin typeface="Montserrat"/>
                <a:ea typeface="Montserrat"/>
                <a:cs typeface="Montserrat"/>
                <a:sym typeface="Montserrat"/>
              </a:rPr>
              <a:t>Στα σενάρια, </a:t>
            </a:r>
            <a:r>
              <a:rPr lang="pl-PL" sz="1800" b="1" i="0" u="none" strike="noStrike" dirty="0" err="1">
                <a:solidFill>
                  <a:schemeClr val="accent4">
                    <a:lumMod val="50000"/>
                  </a:schemeClr>
                </a:solidFill>
                <a:latin typeface="Montserrat"/>
                <a:ea typeface="Montserrat"/>
                <a:cs typeface="Montserrat"/>
                <a:sym typeface="Montserrat"/>
              </a:rPr>
              <a:t>υποθέτουμε ότι υπάρχουν περισσότερα από </a:t>
            </a:r>
            <a:r>
              <a:rPr lang="pl-PL" sz="1800" b="1" i="0" u="none" strike="noStrike" dirty="0">
                <a:solidFill>
                  <a:schemeClr val="accent4">
                    <a:lumMod val="50000"/>
                  </a:schemeClr>
                </a:solidFill>
                <a:latin typeface="Montserrat"/>
                <a:ea typeface="Montserrat"/>
                <a:cs typeface="Montserrat"/>
                <a:sym typeface="Montserrat"/>
              </a:rPr>
              <a:t>ένα </a:t>
            </a:r>
            <a:r>
              <a:rPr lang="pl-PL" sz="1800" b="1" i="0" u="none" strike="noStrike" dirty="0" err="1">
                <a:solidFill>
                  <a:schemeClr val="accent4">
                    <a:lumMod val="50000"/>
                  </a:schemeClr>
                </a:solidFill>
                <a:latin typeface="Montserrat"/>
                <a:ea typeface="Montserrat"/>
                <a:cs typeface="Montserrat"/>
                <a:sym typeface="Montserrat"/>
              </a:rPr>
              <a:t>μονοπάτια προς </a:t>
            </a:r>
            <a:r>
              <a:rPr lang="pl-PL" sz="1800" b="1" i="0" u="none" strike="noStrike" dirty="0">
                <a:solidFill>
                  <a:schemeClr val="accent4">
                    <a:lumMod val="50000"/>
                  </a:schemeClr>
                </a:solidFill>
                <a:latin typeface="Montserrat"/>
                <a:ea typeface="Montserrat"/>
                <a:cs typeface="Montserrat"/>
                <a:sym typeface="Montserrat"/>
              </a:rPr>
              <a:t>το</a:t>
            </a:r>
            <a:r>
              <a:rPr lang="pl-PL" sz="1800" b="1" i="0" u="none" strike="noStrike" dirty="0" err="1">
                <a:solidFill>
                  <a:schemeClr val="accent4">
                    <a:lumMod val="50000"/>
                  </a:schemeClr>
                </a:solidFill>
                <a:latin typeface="Montserrat"/>
                <a:ea typeface="Montserrat"/>
                <a:cs typeface="Montserrat"/>
                <a:sym typeface="Montserrat"/>
              </a:rPr>
              <a:t> μέλλον</a:t>
            </a:r>
            <a:r>
              <a:rPr lang="pl-PL" sz="1800" b="1" i="0" u="none" strike="noStrike" dirty="0">
                <a:solidFill>
                  <a:schemeClr val="accent4">
                    <a:lumMod val="50000"/>
                  </a:schemeClr>
                </a:solidFill>
                <a:latin typeface="Montserrat"/>
                <a:ea typeface="Montserrat"/>
                <a:cs typeface="Montserrat"/>
                <a:sym typeface="Montserrat"/>
              </a:rPr>
              <a:t>!</a:t>
            </a:r>
            <a:endParaRPr sz="1800" dirty="0">
              <a:solidFill>
                <a:schemeClr val="accent4">
                  <a:lumMod val="50000"/>
                </a:schemeClr>
              </a:solidFill>
              <a:latin typeface="Calibri"/>
              <a:ea typeface="Calibri"/>
              <a:cs typeface="Calibri"/>
              <a:sym typeface="Calibri"/>
            </a:endParaRPr>
          </a:p>
        </p:txBody>
      </p:sp>
      <p:pic>
        <p:nvPicPr>
          <p:cNvPr id="9" name="Google Shape;145;p4">
            <a:extLst>
              <a:ext uri="{FF2B5EF4-FFF2-40B4-BE49-F238E27FC236}">
                <a16:creationId xmlns:a16="http://schemas.microsoft.com/office/drawing/2014/main" id="{1174BBE9-5A2E-459C-8747-B71D9B2F1E49}"/>
              </a:ext>
            </a:extLst>
          </p:cNvPr>
          <p:cNvPicPr preferRelativeResize="0"/>
          <p:nvPr/>
        </p:nvPicPr>
        <p:blipFill rotWithShape="1">
          <a:blip r:embed="rId3">
            <a:alphaModFix/>
          </a:blip>
          <a:srcRect/>
          <a:stretch/>
        </p:blipFill>
        <p:spPr>
          <a:xfrm>
            <a:off x="7138147" y="1732147"/>
            <a:ext cx="4879603" cy="3475962"/>
          </a:xfrm>
          <a:prstGeom prst="rect">
            <a:avLst/>
          </a:prstGeom>
          <a:noFill/>
          <a:ln>
            <a:noFill/>
          </a:ln>
        </p:spPr>
      </p:pic>
    </p:spTree>
    <p:extLst>
      <p:ext uri="{BB962C8B-B14F-4D97-AF65-F5344CB8AC3E}">
        <p14:creationId xmlns:p14="http://schemas.microsoft.com/office/powerpoint/2010/main" val="1444591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5">
            <a:extLst>
              <a:ext uri="{FF2B5EF4-FFF2-40B4-BE49-F238E27FC236}">
                <a16:creationId xmlns:a16="http://schemas.microsoft.com/office/drawing/2014/main" id="{4AA87D84-F002-4E70-9DF9-1EA0D5C0B92D}"/>
              </a:ext>
            </a:extLst>
          </p:cNvPr>
          <p:cNvSpPr txBox="1"/>
          <p:nvPr/>
        </p:nvSpPr>
        <p:spPr>
          <a:xfrm>
            <a:off x="653399" y="708006"/>
            <a:ext cx="239046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b="1" i="0" u="none" strike="noStrike" dirty="0">
                <a:solidFill>
                  <a:schemeClr val="tx1"/>
                </a:solidFill>
                <a:latin typeface="Montserrat"/>
                <a:ea typeface="Montserrat"/>
                <a:cs typeface="Montserrat"/>
                <a:sym typeface="Montserrat"/>
              </a:rPr>
              <a:t>ΠΡΟΒΛΕΨΗ</a:t>
            </a:r>
            <a:endParaRPr sz="2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5" name="Google Shape;151;p5">
            <a:extLst>
              <a:ext uri="{FF2B5EF4-FFF2-40B4-BE49-F238E27FC236}">
                <a16:creationId xmlns:a16="http://schemas.microsoft.com/office/drawing/2014/main" id="{07F9CAE3-E67D-4A73-A74A-C86E5E7B269C}"/>
              </a:ext>
            </a:extLst>
          </p:cNvPr>
          <p:cNvSpPr txBox="1"/>
          <p:nvPr/>
        </p:nvSpPr>
        <p:spPr>
          <a:xfrm>
            <a:off x="905847" y="1386480"/>
            <a:ext cx="13762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Montserrat"/>
                <a:ea typeface="Montserrat"/>
                <a:cs typeface="Montserrat"/>
                <a:sym typeface="Montserrat"/>
              </a:rPr>
              <a:t>ΠΑΡΟΝΤΕΣ</a:t>
            </a:r>
            <a:endParaRPr sz="1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6" name="Google Shape;152;p5">
            <a:extLst>
              <a:ext uri="{FF2B5EF4-FFF2-40B4-BE49-F238E27FC236}">
                <a16:creationId xmlns:a16="http://schemas.microsoft.com/office/drawing/2014/main" id="{71F0B381-02FD-4088-A373-33805206DBC8}"/>
              </a:ext>
            </a:extLst>
          </p:cNvPr>
          <p:cNvSpPr/>
          <p:nvPr/>
        </p:nvSpPr>
        <p:spPr>
          <a:xfrm>
            <a:off x="2672677" y="1340842"/>
            <a:ext cx="519879" cy="474911"/>
          </a:xfrm>
          <a:prstGeom prst="flowChartConnector">
            <a:avLst/>
          </a:prstGeom>
          <a:solidFill>
            <a:srgbClr val="9999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7" name="Google Shape;153;p5">
            <a:extLst>
              <a:ext uri="{FF2B5EF4-FFF2-40B4-BE49-F238E27FC236}">
                <a16:creationId xmlns:a16="http://schemas.microsoft.com/office/drawing/2014/main" id="{3DA4F264-6799-4DBE-B1C0-E0B6AA8831F3}"/>
              </a:ext>
            </a:extLst>
          </p:cNvPr>
          <p:cNvSpPr/>
          <p:nvPr/>
        </p:nvSpPr>
        <p:spPr>
          <a:xfrm>
            <a:off x="3434467" y="1512019"/>
            <a:ext cx="3131217" cy="222482"/>
          </a:xfrm>
          <a:prstGeom prst="rightArrow">
            <a:avLst>
              <a:gd name="adj1" fmla="val 50000"/>
              <a:gd name="adj2" fmla="val 50000"/>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7F7F7F"/>
              </a:solidFill>
              <a:latin typeface="Arial"/>
              <a:ea typeface="Arial"/>
              <a:cs typeface="Arial"/>
              <a:sym typeface="Arial"/>
            </a:endParaRPr>
          </a:p>
        </p:txBody>
      </p:sp>
      <p:sp>
        <p:nvSpPr>
          <p:cNvPr id="8" name="Google Shape;154;p5">
            <a:extLst>
              <a:ext uri="{FF2B5EF4-FFF2-40B4-BE49-F238E27FC236}">
                <a16:creationId xmlns:a16="http://schemas.microsoft.com/office/drawing/2014/main" id="{6A314994-1CE6-463C-9359-47EDC26FB0C6}"/>
              </a:ext>
            </a:extLst>
          </p:cNvPr>
          <p:cNvSpPr/>
          <p:nvPr/>
        </p:nvSpPr>
        <p:spPr>
          <a:xfrm>
            <a:off x="6868374" y="1347654"/>
            <a:ext cx="548296" cy="514656"/>
          </a:xfrm>
          <a:prstGeom prst="rect">
            <a:avLst/>
          </a:prstGeom>
          <a:solidFill>
            <a:srgbClr val="9999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7F7F7F"/>
              </a:solidFill>
              <a:latin typeface="Arial"/>
              <a:ea typeface="Arial"/>
              <a:cs typeface="Arial"/>
              <a:sym typeface="Arial"/>
            </a:endParaRPr>
          </a:p>
        </p:txBody>
      </p:sp>
      <p:sp>
        <p:nvSpPr>
          <p:cNvPr id="9" name="Google Shape;155;p5">
            <a:extLst>
              <a:ext uri="{FF2B5EF4-FFF2-40B4-BE49-F238E27FC236}">
                <a16:creationId xmlns:a16="http://schemas.microsoft.com/office/drawing/2014/main" id="{D7F5249E-835B-4B69-967E-63D806BD1E9F}"/>
              </a:ext>
            </a:extLst>
          </p:cNvPr>
          <p:cNvSpPr txBox="1"/>
          <p:nvPr/>
        </p:nvSpPr>
        <p:spPr>
          <a:xfrm>
            <a:off x="7936806" y="1400645"/>
            <a:ext cx="181971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Montserrat"/>
                <a:ea typeface="Montserrat"/>
                <a:cs typeface="Montserrat"/>
                <a:sym typeface="Montserrat"/>
              </a:rPr>
              <a:t>ΜΕΛΛΟΝΤΙΚΟ</a:t>
            </a:r>
            <a:endParaRPr sz="1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10" name="Google Shape;156;p5">
            <a:extLst>
              <a:ext uri="{FF2B5EF4-FFF2-40B4-BE49-F238E27FC236}">
                <a16:creationId xmlns:a16="http://schemas.microsoft.com/office/drawing/2014/main" id="{74E228FB-2872-48E2-8B78-0641157CF7E0}"/>
              </a:ext>
            </a:extLst>
          </p:cNvPr>
          <p:cNvSpPr txBox="1"/>
          <p:nvPr/>
        </p:nvSpPr>
        <p:spPr>
          <a:xfrm>
            <a:off x="4414991" y="1077652"/>
            <a:ext cx="12192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Montserrat"/>
                <a:ea typeface="Montserrat"/>
                <a:cs typeface="Montserrat"/>
                <a:sym typeface="Montserrat"/>
              </a:rPr>
              <a:t>PATH</a:t>
            </a:r>
            <a:endParaRPr sz="1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11" name="Google Shape;157;p5">
            <a:extLst>
              <a:ext uri="{FF2B5EF4-FFF2-40B4-BE49-F238E27FC236}">
                <a16:creationId xmlns:a16="http://schemas.microsoft.com/office/drawing/2014/main" id="{6115C123-AFD8-43F2-8D12-5C1DE8941878}"/>
              </a:ext>
            </a:extLst>
          </p:cNvPr>
          <p:cNvSpPr txBox="1"/>
          <p:nvPr/>
        </p:nvSpPr>
        <p:spPr>
          <a:xfrm>
            <a:off x="7479928" y="1957963"/>
            <a:ext cx="2276594" cy="1015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Montserrat"/>
              <a:buNone/>
            </a:pPr>
            <a:r>
              <a:rPr lang="pl-PL" sz="1100" b="0" i="0" u="none" strike="noStrike" cap="none" dirty="0">
                <a:solidFill>
                  <a:schemeClr val="tx1"/>
                </a:solidFill>
                <a:latin typeface="Calibi"/>
                <a:ea typeface="Montserrat"/>
                <a:cs typeface="Montserrat"/>
                <a:sym typeface="Montserrat"/>
              </a:rPr>
              <a:t>1 μέλλον βάσει </a:t>
            </a:r>
            <a:r>
              <a:rPr lang="pl-PL" sz="1100" b="0" i="0" u="none" strike="noStrike" cap="none" dirty="0" err="1">
                <a:solidFill>
                  <a:schemeClr val="tx1"/>
                </a:solidFill>
                <a:latin typeface="Calibi"/>
                <a:ea typeface="Montserrat"/>
                <a:cs typeface="Montserrat"/>
                <a:sym typeface="Montserrat"/>
              </a:rPr>
              <a:t>υποθέσεων</a:t>
            </a:r>
            <a:endParaRPr sz="1100" b="0" i="0" u="none" strike="noStrike" cap="none" dirty="0">
              <a:solidFill>
                <a:schemeClr val="tx1"/>
              </a:solidFill>
              <a:latin typeface="Calibi"/>
              <a:ea typeface="Montserrat"/>
              <a:cs typeface="Montserrat"/>
              <a:sym typeface="Montserrat"/>
            </a:endParaRPr>
          </a:p>
          <a:p>
            <a:pPr marL="0" marR="0" lvl="0" indent="0" algn="ctr" rtl="0">
              <a:lnSpc>
                <a:spcPct val="100000"/>
              </a:lnSpc>
              <a:spcBef>
                <a:spcPts val="0"/>
              </a:spcBef>
              <a:spcAft>
                <a:spcPts val="0"/>
              </a:spcAft>
              <a:buClr>
                <a:srgbClr val="7F7F7F"/>
              </a:buClr>
              <a:buSzPts val="1000"/>
              <a:buFont typeface="Montserrat"/>
              <a:buNone/>
            </a:pPr>
            <a:r>
              <a:rPr lang="pl-PL" sz="1100" dirty="0">
                <a:solidFill>
                  <a:schemeClr val="tx1"/>
                </a:solidFill>
                <a:latin typeface="Calibi"/>
                <a:ea typeface="Montserrat"/>
                <a:cs typeface="Montserrat"/>
                <a:sym typeface="Montserrat"/>
              </a:rPr>
              <a:t>Γραμμική/μη γραμμική </a:t>
            </a:r>
            <a:r>
              <a:rPr lang="pl-PL" sz="1100" b="0" i="0" u="none" strike="noStrike" cap="none" dirty="0">
                <a:solidFill>
                  <a:schemeClr val="tx1"/>
                </a:solidFill>
                <a:latin typeface="Calibi"/>
                <a:ea typeface="Montserrat"/>
                <a:cs typeface="Montserrat"/>
                <a:sym typeface="Montserrat"/>
              </a:rPr>
              <a:t>προβολή</a:t>
            </a:r>
            <a:endParaRPr sz="1100" b="0" i="0" u="none" strike="noStrike" cap="none" dirty="0">
              <a:solidFill>
                <a:schemeClr val="tx1"/>
              </a:solidFill>
              <a:latin typeface="Calibi"/>
              <a:ea typeface="Montserrat"/>
              <a:cs typeface="Montserrat"/>
              <a:sym typeface="Montserrat"/>
            </a:endParaRPr>
          </a:p>
        </p:txBody>
      </p:sp>
      <p:sp>
        <p:nvSpPr>
          <p:cNvPr id="12" name="Google Shape;158;p5">
            <a:extLst>
              <a:ext uri="{FF2B5EF4-FFF2-40B4-BE49-F238E27FC236}">
                <a16:creationId xmlns:a16="http://schemas.microsoft.com/office/drawing/2014/main" id="{C6758884-6283-4896-A939-DF8C25C44E75}"/>
              </a:ext>
            </a:extLst>
          </p:cNvPr>
          <p:cNvSpPr txBox="1"/>
          <p:nvPr/>
        </p:nvSpPr>
        <p:spPr>
          <a:xfrm>
            <a:off x="7936807" y="5512209"/>
            <a:ext cx="609437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9999"/>
              </a:buClr>
              <a:buSzPts val="1000"/>
              <a:buFont typeface="Montserrat"/>
              <a:buNone/>
            </a:pPr>
            <a:r>
              <a:rPr lang="pl-PL" sz="1200" i="0" u="none" strike="noStrike" cap="none" dirty="0" err="1">
                <a:solidFill>
                  <a:schemeClr val="tx1"/>
                </a:solidFill>
                <a:latin typeface="Calibi"/>
                <a:ea typeface="Montserrat"/>
                <a:cs typeface="Montserrat"/>
                <a:sym typeface="Montserrat"/>
              </a:rPr>
              <a:t>Πολλαπλά μέλλοντα </a:t>
            </a:r>
            <a:r>
              <a:rPr lang="pl-PL" sz="1200" i="0" u="none" strike="noStrike" cap="none" dirty="0">
                <a:solidFill>
                  <a:schemeClr val="tx1"/>
                </a:solidFill>
                <a:latin typeface="Calibi"/>
                <a:ea typeface="Montserrat"/>
                <a:cs typeface="Montserrat"/>
                <a:sym typeface="Montserrat"/>
              </a:rPr>
              <a:t>που αμφισβητούν </a:t>
            </a:r>
            <a:r>
              <a:rPr lang="pl-PL" sz="1200" i="0" u="none" strike="noStrike" cap="none" dirty="0" err="1">
                <a:solidFill>
                  <a:schemeClr val="tx1"/>
                </a:solidFill>
                <a:latin typeface="Calibi"/>
                <a:ea typeface="Montserrat"/>
                <a:cs typeface="Montserrat"/>
                <a:sym typeface="Montserrat"/>
              </a:rPr>
              <a:t>τις υποθέσεις</a:t>
            </a:r>
            <a:endParaRPr sz="1200" dirty="0">
              <a:solidFill>
                <a:schemeClr val="tx1"/>
              </a:solidFill>
              <a:latin typeface="Calibi"/>
            </a:endParaRPr>
          </a:p>
          <a:p>
            <a:pPr marL="0" marR="0" lvl="0" indent="0" algn="l" rtl="0">
              <a:lnSpc>
                <a:spcPct val="100000"/>
              </a:lnSpc>
              <a:spcBef>
                <a:spcPts val="0"/>
              </a:spcBef>
              <a:spcAft>
                <a:spcPts val="0"/>
              </a:spcAft>
              <a:buClr>
                <a:srgbClr val="999999"/>
              </a:buClr>
              <a:buSzPts val="1000"/>
              <a:buFont typeface="Montserrat"/>
              <a:buNone/>
            </a:pPr>
            <a:r>
              <a:rPr lang="pl-PL" sz="1200" i="0" u="none" strike="noStrike" cap="none" dirty="0" err="1">
                <a:solidFill>
                  <a:schemeClr val="tx1"/>
                </a:solidFill>
                <a:latin typeface="Calibi"/>
                <a:ea typeface="Montserrat"/>
                <a:cs typeface="Montserrat"/>
                <a:sym typeface="Montserrat"/>
              </a:rPr>
              <a:t>Πολλαπλή </a:t>
            </a:r>
            <a:r>
              <a:rPr lang="pl-PL" sz="1200" dirty="0">
                <a:solidFill>
                  <a:schemeClr val="tx1"/>
                </a:solidFill>
                <a:latin typeface="Calibi"/>
                <a:ea typeface="Montserrat"/>
                <a:cs typeface="Montserrat"/>
                <a:sym typeface="Montserrat"/>
              </a:rPr>
              <a:t>ανάπτυξη</a:t>
            </a:r>
            <a:endParaRPr sz="1200" i="0" u="none" strike="noStrike" cap="none" dirty="0">
              <a:solidFill>
                <a:schemeClr val="tx1"/>
              </a:solidFill>
              <a:latin typeface="Calibi"/>
              <a:ea typeface="Montserrat"/>
              <a:cs typeface="Montserrat"/>
              <a:sym typeface="Montserrat"/>
            </a:endParaRPr>
          </a:p>
        </p:txBody>
      </p:sp>
      <p:sp>
        <p:nvSpPr>
          <p:cNvPr id="13" name="Google Shape;159;p5">
            <a:extLst>
              <a:ext uri="{FF2B5EF4-FFF2-40B4-BE49-F238E27FC236}">
                <a16:creationId xmlns:a16="http://schemas.microsoft.com/office/drawing/2014/main" id="{54298ED7-1670-4BFF-8A03-C35D7140DAE1}"/>
              </a:ext>
            </a:extLst>
          </p:cNvPr>
          <p:cNvSpPr txBox="1"/>
          <p:nvPr/>
        </p:nvSpPr>
        <p:spPr>
          <a:xfrm>
            <a:off x="424916" y="5288652"/>
            <a:ext cx="10418550" cy="447115"/>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1000" dirty="0">
                <a:solidFill>
                  <a:schemeClr val="dk2"/>
                </a:solidFill>
                <a:latin typeface="Montserrat"/>
                <a:ea typeface="Montserrat"/>
                <a:cs typeface="Montserrat"/>
                <a:sym typeface="Montserrat"/>
              </a:rPr>
              <a:t> Πηγή: E. (2008). Το </a:t>
            </a:r>
            <a:r>
              <a:rPr lang="pl-PL" sz="1000" dirty="0" err="1">
                <a:solidFill>
                  <a:schemeClr val="dk2"/>
                </a:solidFill>
                <a:latin typeface="Montserrat"/>
                <a:ea typeface="Montserrat"/>
                <a:cs typeface="Montserrat"/>
                <a:sym typeface="Montserrat"/>
              </a:rPr>
              <a:t>μέλλον των συντάξεων </a:t>
            </a:r>
            <a:r>
              <a:rPr lang="pl-PL" sz="1000" dirty="0">
                <a:solidFill>
                  <a:schemeClr val="dk2"/>
                </a:solidFill>
                <a:latin typeface="Montserrat"/>
                <a:ea typeface="Montserrat"/>
                <a:cs typeface="Montserrat"/>
                <a:sym typeface="Montserrat"/>
              </a:rPr>
              <a:t>και της </a:t>
            </a:r>
            <a:r>
              <a:rPr lang="pl-PL" sz="1000" dirty="0" err="1">
                <a:solidFill>
                  <a:schemeClr val="dk2"/>
                </a:solidFill>
                <a:latin typeface="Montserrat"/>
                <a:ea typeface="Montserrat"/>
                <a:cs typeface="Montserrat"/>
                <a:sym typeface="Montserrat"/>
              </a:rPr>
              <a:t>υγειονομικής περίθαλψης </a:t>
            </a:r>
            <a:r>
              <a:rPr lang="pl-PL" sz="1000" dirty="0">
                <a:solidFill>
                  <a:schemeClr val="dk2"/>
                </a:solidFill>
                <a:latin typeface="Montserrat"/>
                <a:ea typeface="Montserrat"/>
                <a:cs typeface="Montserrat"/>
                <a:sym typeface="Montserrat"/>
              </a:rPr>
              <a:t>σε έναν </a:t>
            </a:r>
            <a:r>
              <a:rPr lang="pl-PL" sz="1000" dirty="0" err="1">
                <a:solidFill>
                  <a:schemeClr val="dk2"/>
                </a:solidFill>
                <a:latin typeface="Montserrat"/>
                <a:ea typeface="Montserrat"/>
                <a:cs typeface="Montserrat"/>
                <a:sym typeface="Montserrat"/>
              </a:rPr>
              <a:t>ταχέως γηράσκοντα κόσμο</a:t>
            </a:r>
            <a:r>
              <a:rPr lang="pl-PL" sz="1000" dirty="0">
                <a:solidFill>
                  <a:schemeClr val="dk2"/>
                </a:solidFill>
                <a:latin typeface="Montserrat"/>
                <a:ea typeface="Montserrat"/>
                <a:cs typeface="Montserrat"/>
                <a:sym typeface="Montserrat"/>
              </a:rPr>
              <a:t>. Σενάρια έως το 2030. </a:t>
            </a:r>
            <a:endParaRPr sz="1000" dirty="0">
              <a:solidFill>
                <a:schemeClr val="dk1"/>
              </a:solidFill>
              <a:latin typeface="Calibri"/>
              <a:ea typeface="Calibri"/>
              <a:cs typeface="Calibri"/>
              <a:sym typeface="Calibri"/>
            </a:endParaRPr>
          </a:p>
        </p:txBody>
      </p:sp>
      <p:sp>
        <p:nvSpPr>
          <p:cNvPr id="14" name="Google Shape;160;p5">
            <a:extLst>
              <a:ext uri="{FF2B5EF4-FFF2-40B4-BE49-F238E27FC236}">
                <a16:creationId xmlns:a16="http://schemas.microsoft.com/office/drawing/2014/main" id="{41FF20D9-B8B5-4A61-B13E-ADECC4E178B3}"/>
              </a:ext>
            </a:extLst>
          </p:cNvPr>
          <p:cNvSpPr txBox="1"/>
          <p:nvPr/>
        </p:nvSpPr>
        <p:spPr>
          <a:xfrm>
            <a:off x="773996" y="2805148"/>
            <a:ext cx="609437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b="1" i="0" u="none" strike="noStrike" dirty="0">
                <a:solidFill>
                  <a:schemeClr val="tx1"/>
                </a:solidFill>
                <a:latin typeface="Montserrat"/>
                <a:ea typeface="Montserrat"/>
                <a:cs typeface="Montserrat"/>
                <a:sym typeface="Montserrat"/>
              </a:rPr>
              <a:t>ΣΕΝΑΡΙΑ</a:t>
            </a:r>
            <a:endParaRPr dirty="0">
              <a:solidFill>
                <a:schemeClr val="tx1"/>
              </a:solidFill>
            </a:endParaRPr>
          </a:p>
          <a:p>
            <a:pPr marL="0" marR="0" lvl="0" indent="0" algn="l" rtl="0">
              <a:spcBef>
                <a:spcPts val="0"/>
              </a:spcBef>
              <a:spcAft>
                <a:spcPts val="0"/>
              </a:spcAft>
              <a:buNone/>
            </a:pPr>
            <a:endParaRPr sz="1800" b="1" dirty="0">
              <a:solidFill>
                <a:srgbClr val="7F7F7F"/>
              </a:solidFill>
              <a:latin typeface="Montserrat"/>
              <a:ea typeface="Montserrat"/>
              <a:cs typeface="Montserrat"/>
              <a:sym typeface="Montserrat"/>
            </a:endParaRPr>
          </a:p>
          <a:p>
            <a:pPr marL="0" marR="0" lvl="0" indent="0" algn="l" rtl="0">
              <a:spcBef>
                <a:spcPts val="0"/>
              </a:spcBef>
              <a:spcAft>
                <a:spcPts val="0"/>
              </a:spcAft>
              <a:buNone/>
            </a:pPr>
            <a:endParaRPr sz="1800" b="0" dirty="0">
              <a:solidFill>
                <a:srgbClr val="7F7F7F"/>
              </a:solidFill>
              <a:latin typeface="Calibri"/>
              <a:ea typeface="Calibri"/>
              <a:cs typeface="Calibri"/>
              <a:sym typeface="Calibri"/>
            </a:endParaRPr>
          </a:p>
        </p:txBody>
      </p:sp>
      <p:pic>
        <p:nvPicPr>
          <p:cNvPr id="15" name="Google Shape;161;p5">
            <a:extLst>
              <a:ext uri="{FF2B5EF4-FFF2-40B4-BE49-F238E27FC236}">
                <a16:creationId xmlns:a16="http://schemas.microsoft.com/office/drawing/2014/main" id="{32A9D5FC-783B-4367-8907-59A299AA1F2A}"/>
              </a:ext>
            </a:extLst>
          </p:cNvPr>
          <p:cNvPicPr preferRelativeResize="0"/>
          <p:nvPr/>
        </p:nvPicPr>
        <p:blipFill rotWithShape="1">
          <a:blip r:embed="rId2">
            <a:alphaModFix/>
          </a:blip>
          <a:srcRect/>
          <a:stretch/>
        </p:blipFill>
        <p:spPr>
          <a:xfrm>
            <a:off x="620973" y="3299206"/>
            <a:ext cx="9048321" cy="2260050"/>
          </a:xfrm>
          <a:prstGeom prst="rect">
            <a:avLst/>
          </a:prstGeom>
          <a:noFill/>
          <a:ln>
            <a:noFill/>
          </a:ln>
        </p:spPr>
      </p:pic>
      <p:sp>
        <p:nvSpPr>
          <p:cNvPr id="16" name="Google Shape;162;p5">
            <a:extLst>
              <a:ext uri="{FF2B5EF4-FFF2-40B4-BE49-F238E27FC236}">
                <a16:creationId xmlns:a16="http://schemas.microsoft.com/office/drawing/2014/main" id="{0E623A8C-23C0-48C6-82BA-CBA4FEBDC659}"/>
              </a:ext>
            </a:extLst>
          </p:cNvPr>
          <p:cNvSpPr txBox="1"/>
          <p:nvPr/>
        </p:nvSpPr>
        <p:spPr>
          <a:xfrm>
            <a:off x="7936807" y="3022139"/>
            <a:ext cx="192854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rgbClr val="7F7F7F"/>
                </a:solidFill>
                <a:latin typeface="Montserrat"/>
                <a:ea typeface="Montserrat"/>
                <a:cs typeface="Montserrat"/>
                <a:sym typeface="Montserrat"/>
              </a:rPr>
              <a:t>ΜΕΛΛΟΝΤΙΚΑ</a:t>
            </a:r>
            <a:endParaRPr sz="1800" b="0" dirty="0">
              <a:solidFill>
                <a:srgbClr val="7F7F7F"/>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61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7;p6">
            <a:extLst>
              <a:ext uri="{FF2B5EF4-FFF2-40B4-BE49-F238E27FC236}">
                <a16:creationId xmlns:a16="http://schemas.microsoft.com/office/drawing/2014/main" id="{5956D1AC-7489-4C57-9D01-79564BB1932E}"/>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5D402"/>
              </a:buClr>
              <a:buSzPts val="3200"/>
              <a:buFont typeface="Montserrat"/>
              <a:buNone/>
            </a:pPr>
            <a:r>
              <a:rPr lang="pl-PL" sz="2800" dirty="0">
                <a:latin typeface="Calibri" panose="020F0502020204030204" pitchFamily="34" charset="0"/>
                <a:ea typeface="Montserrat"/>
                <a:cs typeface="Calibri" panose="020F0502020204030204" pitchFamily="34" charset="0"/>
                <a:sym typeface="Montserrat"/>
              </a:rPr>
              <a:t>Πώς </a:t>
            </a:r>
            <a:r>
              <a:rPr lang="pl-PL" sz="2800" dirty="0" err="1">
                <a:latin typeface="Calibri" panose="020F0502020204030204" pitchFamily="34" charset="0"/>
                <a:ea typeface="Montserrat"/>
                <a:cs typeface="Calibri" panose="020F0502020204030204" pitchFamily="34" charset="0"/>
                <a:sym typeface="Montserrat"/>
              </a:rPr>
              <a:t>μπορώ </a:t>
            </a:r>
            <a:r>
              <a:rPr lang="pl-PL" sz="2800" dirty="0">
                <a:latin typeface="Calibri" panose="020F0502020204030204" pitchFamily="34" charset="0"/>
                <a:ea typeface="Montserrat"/>
                <a:cs typeface="Calibri" panose="020F0502020204030204" pitchFamily="34" charset="0"/>
                <a:sym typeface="Montserrat"/>
              </a:rPr>
              <a:t>να </a:t>
            </a:r>
            <a:r>
              <a:rPr lang="pl-PL" sz="2800" dirty="0" err="1">
                <a:latin typeface="Calibri" panose="020F0502020204030204" pitchFamily="34" charset="0"/>
                <a:ea typeface="Montserrat"/>
                <a:cs typeface="Calibri" panose="020F0502020204030204" pitchFamily="34" charset="0"/>
                <a:sym typeface="Montserrat"/>
              </a:rPr>
              <a:t>χρησιμοποιήσω </a:t>
            </a:r>
            <a:r>
              <a:rPr lang="pl-PL" sz="2800" dirty="0">
                <a:latin typeface="Calibri" panose="020F0502020204030204" pitchFamily="34" charset="0"/>
                <a:ea typeface="Montserrat"/>
                <a:cs typeface="Calibri" panose="020F0502020204030204" pitchFamily="34" charset="0"/>
                <a:sym typeface="Montserrat"/>
              </a:rPr>
              <a:t>σενάρια για </a:t>
            </a:r>
            <a:r>
              <a:rPr lang="pl-PL" sz="2800" dirty="0" err="1">
                <a:latin typeface="Calibri" panose="020F0502020204030204" pitchFamily="34" charset="0"/>
                <a:ea typeface="Montserrat"/>
                <a:cs typeface="Calibri" panose="020F0502020204030204" pitchFamily="34" charset="0"/>
                <a:sym typeface="Montserrat"/>
              </a:rPr>
              <a:t>βιώσιμες </a:t>
            </a:r>
            <a:r>
              <a:rPr lang="pl-PL" sz="2800" dirty="0">
                <a:latin typeface="Calibri" panose="020F0502020204030204" pitchFamily="34" charset="0"/>
                <a:ea typeface="Montserrat"/>
                <a:cs typeface="Calibri" panose="020F0502020204030204" pitchFamily="34" charset="0"/>
                <a:sym typeface="Montserrat"/>
              </a:rPr>
              <a:t>μεταφορές;</a:t>
            </a:r>
            <a:endParaRPr sz="4000" dirty="0">
              <a:latin typeface="Calibri" panose="020F0502020204030204" pitchFamily="34" charset="0"/>
              <a:cs typeface="Calibri" panose="020F0502020204030204" pitchFamily="34" charset="0"/>
            </a:endParaRPr>
          </a:p>
        </p:txBody>
      </p:sp>
      <p:sp>
        <p:nvSpPr>
          <p:cNvPr id="5" name="Google Shape;168;p6">
            <a:extLst>
              <a:ext uri="{FF2B5EF4-FFF2-40B4-BE49-F238E27FC236}">
                <a16:creationId xmlns:a16="http://schemas.microsoft.com/office/drawing/2014/main" id="{E149C4CF-2E8C-4E05-942A-48FBEF184298}"/>
              </a:ext>
            </a:extLst>
          </p:cNvPr>
          <p:cNvSpPr txBox="1">
            <a:spLocks noGrp="1"/>
          </p:cNvSpPr>
          <p:nvPr>
            <p:ph type="body" idx="1"/>
          </p:nvPr>
        </p:nvSpPr>
        <p:spPr>
          <a:xfrm>
            <a:off x="838199" y="1572126"/>
            <a:ext cx="651633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999999"/>
              </a:buClr>
              <a:buSzPts val="2000"/>
              <a:buChar char="•"/>
            </a:pPr>
            <a:r>
              <a:rPr lang="pl-PL" sz="2400" b="1" dirty="0">
                <a:solidFill>
                  <a:schemeClr val="tx1"/>
                </a:solidFill>
                <a:latin typeface="Calibri" panose="020F0502020204030204" pitchFamily="34" charset="0"/>
                <a:ea typeface="Montserrat"/>
                <a:cs typeface="Calibri" panose="020F0502020204030204" pitchFamily="34" charset="0"/>
                <a:sym typeface="Montserrat"/>
              </a:rPr>
              <a:t>Να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αξιολογήσω τις τάσεις που επηρεάζουν τις βιώσιμες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μεταφορές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στην πόλη/περιοχή/χώρα </a:t>
            </a:r>
            <a:r>
              <a:rPr lang="pl-PL" sz="2400" b="1" dirty="0">
                <a:solidFill>
                  <a:schemeClr val="tx1"/>
                </a:solidFill>
                <a:latin typeface="Calibri" panose="020F0502020204030204" pitchFamily="34" charset="0"/>
                <a:ea typeface="Montserrat"/>
                <a:cs typeface="Calibri" panose="020F0502020204030204" pitchFamily="34" charset="0"/>
                <a:sym typeface="Montserrat"/>
              </a:rPr>
              <a:t>μου.</a:t>
            </a:r>
            <a:endParaRPr sz="2400" b="1"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999999"/>
              </a:buClr>
              <a:buSzPts val="2000"/>
              <a:buChar char="•"/>
            </a:pP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Αξιολόγηση της ισχύος των επιπτώσεων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των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τάσεων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στις βιώσιμες </a:t>
            </a:r>
            <a:r>
              <a:rPr lang="pl-PL" sz="2400" dirty="0">
                <a:solidFill>
                  <a:schemeClr val="tx1"/>
                </a:solidFill>
                <a:latin typeface="Calibri" panose="020F0502020204030204" pitchFamily="34" charset="0"/>
                <a:ea typeface="Montserrat"/>
                <a:cs typeface="Calibri" panose="020F0502020204030204" pitchFamily="34" charset="0"/>
                <a:sym typeface="Montserrat"/>
              </a:rPr>
              <a:t>μεταφορές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σε χρονικό ορίζοντα αρκετών ετών</a:t>
            </a:r>
            <a:r>
              <a:rPr lang="pl-PL" sz="2400" dirty="0">
                <a:solidFill>
                  <a:schemeClr val="tx1"/>
                </a:solidFill>
                <a:latin typeface="Calibri" panose="020F0502020204030204" pitchFamily="34" charset="0"/>
                <a:ea typeface="Montserrat"/>
                <a:cs typeface="Calibri" panose="020F0502020204030204" pitchFamily="34" charset="0"/>
                <a:sym typeface="Montserrat"/>
              </a:rPr>
              <a:t>.</a:t>
            </a:r>
            <a:endParaRPr sz="2400"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999999"/>
              </a:buClr>
              <a:buSzPts val="2000"/>
              <a:buChar char="•"/>
            </a:pP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Αξιολόγηση του βαθμού αβεβαιότητας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των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τάσεων που επηρεάζουν τις βιώσιμες </a:t>
            </a:r>
            <a:r>
              <a:rPr lang="pl-PL" sz="2400" dirty="0">
                <a:solidFill>
                  <a:schemeClr val="tx1"/>
                </a:solidFill>
                <a:latin typeface="Calibri" panose="020F0502020204030204" pitchFamily="34" charset="0"/>
                <a:ea typeface="Montserrat"/>
                <a:cs typeface="Calibri" panose="020F0502020204030204" pitchFamily="34" charset="0"/>
                <a:sym typeface="Montserrat"/>
              </a:rPr>
              <a:t>μεταφορές.</a:t>
            </a:r>
            <a:endParaRPr sz="2400"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999999"/>
              </a:buClr>
              <a:buSzPts val="2000"/>
              <a:buChar char="•"/>
            </a:pP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Ανάπτυξη εναλλακτικών οραμάτων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για τις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βιώσιμες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μεταφορές </a:t>
            </a:r>
            <a:r>
              <a:rPr lang="pl-PL" sz="2400" dirty="0">
                <a:solidFill>
                  <a:schemeClr val="tx1"/>
                </a:solidFill>
                <a:latin typeface="Calibri" panose="020F0502020204030204" pitchFamily="34" charset="0"/>
                <a:ea typeface="Montserrat"/>
                <a:cs typeface="Calibri" panose="020F0502020204030204" pitchFamily="34" charset="0"/>
                <a:sym typeface="Montserrat"/>
              </a:rPr>
              <a:t>σύμφωνα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με τις μεταβαλλόμενες τάσεις</a:t>
            </a:r>
            <a:r>
              <a:rPr lang="pl-PL" sz="2400" dirty="0">
                <a:solidFill>
                  <a:schemeClr val="tx1"/>
                </a:solidFill>
                <a:latin typeface="Calibri" panose="020F0502020204030204" pitchFamily="34" charset="0"/>
                <a:ea typeface="Montserrat"/>
                <a:cs typeface="Calibri" panose="020F0502020204030204" pitchFamily="34" charset="0"/>
                <a:sym typeface="Montserrat"/>
              </a:rPr>
              <a:t>.</a:t>
            </a:r>
            <a:endParaRPr sz="2400" dirty="0">
              <a:solidFill>
                <a:schemeClr val="tx1"/>
              </a:solidFill>
              <a:latin typeface="Calibri" panose="020F0502020204030204" pitchFamily="34" charset="0"/>
              <a:ea typeface="Montserrat"/>
              <a:cs typeface="Calibri" panose="020F0502020204030204" pitchFamily="34" charset="0"/>
              <a:sym typeface="Montserrat"/>
            </a:endParaRPr>
          </a:p>
        </p:txBody>
      </p:sp>
      <p:pic>
        <p:nvPicPr>
          <p:cNvPr id="3" name="Obraz 2">
            <a:extLst>
              <a:ext uri="{FF2B5EF4-FFF2-40B4-BE49-F238E27FC236}">
                <a16:creationId xmlns:a16="http://schemas.microsoft.com/office/drawing/2014/main" id="{257337C8-B421-CD4D-4797-6A1A542BBB5C}"/>
              </a:ext>
            </a:extLst>
          </p:cNvPr>
          <p:cNvPicPr>
            <a:picLocks noChangeAspect="1"/>
          </p:cNvPicPr>
          <p:nvPr/>
        </p:nvPicPr>
        <p:blipFill>
          <a:blip r:embed="rId2"/>
          <a:stretch>
            <a:fillRect/>
          </a:stretch>
        </p:blipFill>
        <p:spPr>
          <a:xfrm>
            <a:off x="7717365" y="1662522"/>
            <a:ext cx="3636436" cy="3532956"/>
          </a:xfrm>
          <a:prstGeom prst="rect">
            <a:avLst/>
          </a:prstGeom>
        </p:spPr>
      </p:pic>
    </p:spTree>
    <p:extLst>
      <p:ext uri="{BB962C8B-B14F-4D97-AF65-F5344CB8AC3E}">
        <p14:creationId xmlns:p14="http://schemas.microsoft.com/office/powerpoint/2010/main" val="2149658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43FBB31D-3D31-42C5-AE91-8ED4C5122403}"/>
              </a:ext>
            </a:extLst>
          </p:cNvPr>
          <p:cNvSpPr>
            <a:spLocks noGrp="1"/>
          </p:cNvSpPr>
          <p:nvPr>
            <p:ph type="body" idx="1"/>
          </p:nvPr>
        </p:nvSpPr>
        <p:spPr>
          <a:xfrm>
            <a:off x="838200" y="2445057"/>
            <a:ext cx="10515600" cy="3997630"/>
          </a:xfrm>
        </p:spPr>
        <p:txBody>
          <a:bodyPr>
            <a:normAutofit/>
          </a:bodyPr>
          <a:lstStyle/>
          <a:p>
            <a:pPr marL="114300" indent="0">
              <a:buNone/>
            </a:pPr>
            <a:r>
              <a:rPr lang="en-US" sz="3200" dirty="0">
                <a:solidFill>
                  <a:schemeClr val="tx1"/>
                </a:solidFill>
                <a:latin typeface="Calibri" panose="020F0502020204030204" pitchFamily="34" charset="0"/>
                <a:ea typeface="Montserrat"/>
                <a:cs typeface="Calibri" panose="020F0502020204030204" pitchFamily="34" charset="0"/>
                <a:sym typeface="Montserrat"/>
              </a:rPr>
              <a:t>Στη σχολή διαισθητικής λογικής της κατασκευής σεναρίων, υποθέτουμε ότι τα σενάρια μπορούν να δημιουργηθούν με δομημένο τρόπο!</a:t>
            </a:r>
            <a:endParaRPr lang="en-US" sz="3200" dirty="0">
              <a:solidFill>
                <a:schemeClr val="tx1"/>
              </a:solidFill>
              <a:latin typeface="Calibri" panose="020F0502020204030204" pitchFamily="34" charset="0"/>
              <a:cs typeface="Calibri" panose="020F0502020204030204" pitchFamily="34" charset="0"/>
            </a:endParaRPr>
          </a:p>
          <a:p>
            <a:endParaRPr lang="pl-PL" sz="3200" dirty="0"/>
          </a:p>
        </p:txBody>
      </p:sp>
    </p:spTree>
    <p:extLst>
      <p:ext uri="{BB962C8B-B14F-4D97-AF65-F5344CB8AC3E}">
        <p14:creationId xmlns:p14="http://schemas.microsoft.com/office/powerpoint/2010/main" val="2790238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8">
            <a:extLst>
              <a:ext uri="{FF2B5EF4-FFF2-40B4-BE49-F238E27FC236}">
                <a16:creationId xmlns:a16="http://schemas.microsoft.com/office/drawing/2014/main" id="{928AE25C-5704-4EC7-A10B-15A05066634F}"/>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Montserrat"/>
              <a:buNone/>
            </a:pP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Πώς να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το κάνετε</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32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Με </a:t>
            </a:r>
            <a:r>
              <a:rPr lang="pl-PL" sz="32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επαναληπτικό τρόπο </a:t>
            </a:r>
            <a:r>
              <a:rPr lang="pl-PL" sz="32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ως εξής....</a:t>
            </a:r>
            <a:endParaRPr sz="3200" dirty="0">
              <a:solidFill>
                <a:schemeClr val="accent5">
                  <a:lumMod val="50000"/>
                </a:schemeClr>
              </a:solidFill>
              <a:latin typeface="Calibri" panose="020F0502020204030204" pitchFamily="34" charset="0"/>
              <a:ea typeface="Montserrat"/>
              <a:cs typeface="Calibri" panose="020F0502020204030204" pitchFamily="34" charset="0"/>
              <a:sym typeface="Montserrat"/>
            </a:endParaRPr>
          </a:p>
        </p:txBody>
      </p:sp>
      <p:sp>
        <p:nvSpPr>
          <p:cNvPr id="5" name="Google Shape;184;p8">
            <a:extLst>
              <a:ext uri="{FF2B5EF4-FFF2-40B4-BE49-F238E27FC236}">
                <a16:creationId xmlns:a16="http://schemas.microsoft.com/office/drawing/2014/main" id="{5A274EC0-0FE9-4A81-AC88-A39E74C1B9C5}"/>
              </a:ext>
            </a:extLst>
          </p:cNvPr>
          <p:cNvSpPr/>
          <p:nvPr/>
        </p:nvSpPr>
        <p:spPr>
          <a:xfrm>
            <a:off x="5784526" y="1700374"/>
            <a:ext cx="1822219" cy="53778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l-PL" sz="1000" dirty="0">
                <a:solidFill>
                  <a:schemeClr val="dk1"/>
                </a:solidFill>
                <a:latin typeface="Montserrat"/>
                <a:ea typeface="Montserrat"/>
                <a:cs typeface="Montserrat"/>
                <a:sym typeface="Montserrat"/>
              </a:rPr>
              <a:t>ΒΙΏΣΙΜΕΣ ΜΕΤΑΦΟΡΈΣ</a:t>
            </a:r>
            <a:endParaRPr sz="1000" dirty="0">
              <a:solidFill>
                <a:schemeClr val="dk1"/>
              </a:solidFill>
              <a:latin typeface="Montserrat"/>
              <a:ea typeface="Montserrat"/>
              <a:cs typeface="Montserrat"/>
              <a:sym typeface="Montserrat"/>
            </a:endParaRPr>
          </a:p>
        </p:txBody>
      </p:sp>
      <p:sp>
        <p:nvSpPr>
          <p:cNvPr id="6" name="Google Shape;185;p8">
            <a:extLst>
              <a:ext uri="{FF2B5EF4-FFF2-40B4-BE49-F238E27FC236}">
                <a16:creationId xmlns:a16="http://schemas.microsoft.com/office/drawing/2014/main" id="{4AB3D01A-2EC4-481E-BB23-E25AD8CE11F7}"/>
              </a:ext>
            </a:extLst>
          </p:cNvPr>
          <p:cNvSpPr/>
          <p:nvPr/>
        </p:nvSpPr>
        <p:spPr>
          <a:xfrm>
            <a:off x="5754769" y="2673144"/>
            <a:ext cx="1822219" cy="591228"/>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ΠΑΡΆΓΟΝΤΕΣ ΠΟΥ ΕΠΗΡΕΆΖΟΥΝ ΤΙΣ ΒΙΏΣΙΜΕΣ ΜΕΤΑΦΟΡΈΣ</a:t>
            </a:r>
            <a:endParaRPr sz="1000" b="0" i="0" u="none" strike="noStrike" cap="none" dirty="0">
              <a:solidFill>
                <a:schemeClr val="dk1"/>
              </a:solidFill>
              <a:latin typeface="Montserrat"/>
              <a:ea typeface="Montserrat"/>
              <a:cs typeface="Montserrat"/>
              <a:sym typeface="Montserrat"/>
            </a:endParaRPr>
          </a:p>
        </p:txBody>
      </p:sp>
      <p:sp>
        <p:nvSpPr>
          <p:cNvPr id="7" name="Google Shape;186;p8">
            <a:extLst>
              <a:ext uri="{FF2B5EF4-FFF2-40B4-BE49-F238E27FC236}">
                <a16:creationId xmlns:a16="http://schemas.microsoft.com/office/drawing/2014/main" id="{0DBFA347-5891-47D3-8232-9695BDA74394}"/>
              </a:ext>
            </a:extLst>
          </p:cNvPr>
          <p:cNvSpPr/>
          <p:nvPr/>
        </p:nvSpPr>
        <p:spPr>
          <a:xfrm>
            <a:off x="1843446" y="3754543"/>
            <a:ext cx="1600101"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ΔΥΝΑΜΕΙΣ ΟΔΗΓΗΣΗΣ</a:t>
            </a:r>
            <a:endParaRPr sz="1000" b="0" i="0" u="none" strike="noStrike" cap="none">
              <a:solidFill>
                <a:schemeClr val="dk1"/>
              </a:solidFill>
              <a:latin typeface="Montserrat"/>
              <a:ea typeface="Montserrat"/>
              <a:cs typeface="Montserrat"/>
              <a:sym typeface="Montserrat"/>
            </a:endParaRPr>
          </a:p>
        </p:txBody>
      </p:sp>
      <p:sp>
        <p:nvSpPr>
          <p:cNvPr id="8" name="Google Shape;187;p8">
            <a:extLst>
              <a:ext uri="{FF2B5EF4-FFF2-40B4-BE49-F238E27FC236}">
                <a16:creationId xmlns:a16="http://schemas.microsoft.com/office/drawing/2014/main" id="{DD84BB7D-8F11-402E-868B-DCF1EC0BF67D}"/>
              </a:ext>
            </a:extLst>
          </p:cNvPr>
          <p:cNvSpPr/>
          <p:nvPr/>
        </p:nvSpPr>
        <p:spPr>
          <a:xfrm>
            <a:off x="5813521" y="4851616"/>
            <a:ext cx="1763467" cy="528090"/>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ΣΕΝΑΡΙΑ</a:t>
            </a:r>
            <a:endParaRPr sz="1000" b="0" i="0" u="none" strike="noStrike" cap="none" dirty="0">
              <a:solidFill>
                <a:schemeClr val="dk1"/>
              </a:solidFill>
              <a:latin typeface="Montserrat"/>
              <a:ea typeface="Montserrat"/>
              <a:cs typeface="Montserrat"/>
              <a:sym typeface="Montserrat"/>
            </a:endParaRPr>
          </a:p>
        </p:txBody>
      </p:sp>
      <p:sp>
        <p:nvSpPr>
          <p:cNvPr id="10" name="Google Shape;189;p8">
            <a:extLst>
              <a:ext uri="{FF2B5EF4-FFF2-40B4-BE49-F238E27FC236}">
                <a16:creationId xmlns:a16="http://schemas.microsoft.com/office/drawing/2014/main" id="{35DA5774-B9EB-4861-9A75-8AC34A42C344}"/>
              </a:ext>
            </a:extLst>
          </p:cNvPr>
          <p:cNvSpPr/>
          <p:nvPr/>
        </p:nvSpPr>
        <p:spPr>
          <a:xfrm>
            <a:off x="3538358" y="1690666"/>
            <a:ext cx="1822219" cy="557205"/>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1. ΣΚΕΦΤΕΙΤΕ</a:t>
            </a:r>
            <a:endParaRPr sz="1000" b="0" i="0" u="none" strike="noStrike" cap="none">
              <a:solidFill>
                <a:schemeClr val="dk1"/>
              </a:solidFill>
              <a:latin typeface="Montserrat"/>
              <a:ea typeface="Montserrat"/>
              <a:cs typeface="Montserrat"/>
              <a:sym typeface="Montserrat"/>
            </a:endParaRPr>
          </a:p>
        </p:txBody>
      </p:sp>
      <p:sp>
        <p:nvSpPr>
          <p:cNvPr id="11" name="Google Shape;190;p8">
            <a:extLst>
              <a:ext uri="{FF2B5EF4-FFF2-40B4-BE49-F238E27FC236}">
                <a16:creationId xmlns:a16="http://schemas.microsoft.com/office/drawing/2014/main" id="{20763129-865C-47FC-84A7-FA062BF17553}"/>
              </a:ext>
            </a:extLst>
          </p:cNvPr>
          <p:cNvSpPr/>
          <p:nvPr/>
        </p:nvSpPr>
        <p:spPr>
          <a:xfrm>
            <a:off x="3538358" y="2673144"/>
            <a:ext cx="1739659" cy="59122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2. ΑΝΑΓΝΩΡΙΣΗ</a:t>
            </a:r>
            <a:endParaRPr sz="1000" b="0" i="0" u="none" strike="noStrike" cap="none">
              <a:solidFill>
                <a:schemeClr val="dk1"/>
              </a:solidFill>
              <a:latin typeface="Montserrat"/>
              <a:ea typeface="Montserrat"/>
              <a:cs typeface="Montserrat"/>
              <a:sym typeface="Montserrat"/>
            </a:endParaRPr>
          </a:p>
        </p:txBody>
      </p:sp>
      <p:sp>
        <p:nvSpPr>
          <p:cNvPr id="12" name="Google Shape;191;p8">
            <a:extLst>
              <a:ext uri="{FF2B5EF4-FFF2-40B4-BE49-F238E27FC236}">
                <a16:creationId xmlns:a16="http://schemas.microsoft.com/office/drawing/2014/main" id="{CB058675-DB45-458D-ADA4-72014A132137}"/>
              </a:ext>
            </a:extLst>
          </p:cNvPr>
          <p:cNvSpPr/>
          <p:nvPr/>
        </p:nvSpPr>
        <p:spPr>
          <a:xfrm>
            <a:off x="3564437" y="3754543"/>
            <a:ext cx="1713580"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4. </a:t>
            </a:r>
            <a:r>
              <a:rPr lang="el-GR" sz="1000" dirty="0">
                <a:solidFill>
                  <a:schemeClr val="dk1"/>
                </a:solidFill>
                <a:latin typeface="Montserrat"/>
                <a:ea typeface="Montserrat"/>
                <a:cs typeface="Montserrat"/>
                <a:sym typeface="Montserrat"/>
              </a:rPr>
              <a:t>ΜΕΤΑΤΡΟΠΗ</a:t>
            </a:r>
            <a:endParaRPr sz="1000" b="0" i="0" u="none" strike="noStrike" cap="none" dirty="0">
              <a:solidFill>
                <a:schemeClr val="dk1"/>
              </a:solidFill>
              <a:latin typeface="Montserrat"/>
              <a:ea typeface="Montserrat"/>
              <a:cs typeface="Montserrat"/>
              <a:sym typeface="Montserrat"/>
            </a:endParaRPr>
          </a:p>
        </p:txBody>
      </p:sp>
      <p:sp>
        <p:nvSpPr>
          <p:cNvPr id="13" name="Google Shape;192;p8">
            <a:extLst>
              <a:ext uri="{FF2B5EF4-FFF2-40B4-BE49-F238E27FC236}">
                <a16:creationId xmlns:a16="http://schemas.microsoft.com/office/drawing/2014/main" id="{08021612-F32F-43DA-9232-D371CB588DBE}"/>
              </a:ext>
            </a:extLst>
          </p:cNvPr>
          <p:cNvSpPr/>
          <p:nvPr/>
        </p:nvSpPr>
        <p:spPr>
          <a:xfrm>
            <a:off x="3701970" y="4908250"/>
            <a:ext cx="1664476" cy="51816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5. ΔΗΜΙΟΥΡΓΙΑ</a:t>
            </a:r>
            <a:endParaRPr sz="1000" b="0" i="0" u="none" strike="noStrike" cap="none" dirty="0">
              <a:solidFill>
                <a:schemeClr val="dk1"/>
              </a:solidFill>
              <a:latin typeface="Montserrat"/>
              <a:ea typeface="Montserrat"/>
              <a:cs typeface="Montserrat"/>
              <a:sym typeface="Montserrat"/>
            </a:endParaRPr>
          </a:p>
        </p:txBody>
      </p:sp>
      <p:sp>
        <p:nvSpPr>
          <p:cNvPr id="14" name="Google Shape;193;p8">
            <a:extLst>
              <a:ext uri="{FF2B5EF4-FFF2-40B4-BE49-F238E27FC236}">
                <a16:creationId xmlns:a16="http://schemas.microsoft.com/office/drawing/2014/main" id="{45AE9730-F9F6-4AE8-B9A6-550F3104768B}"/>
              </a:ext>
            </a:extLst>
          </p:cNvPr>
          <p:cNvSpPr/>
          <p:nvPr/>
        </p:nvSpPr>
        <p:spPr>
          <a:xfrm>
            <a:off x="5784526" y="3751535"/>
            <a:ext cx="1763468"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ΚΙΝΗΤΉΡΙΕΣ ΔΥΝΆΜΕΙΣ ΣΕ ΣΕΝΆΡΙΑ</a:t>
            </a:r>
            <a:endParaRPr sz="1000" b="0" i="0" u="none" strike="noStrike" cap="none">
              <a:solidFill>
                <a:schemeClr val="dk1"/>
              </a:solidFill>
              <a:latin typeface="Montserrat"/>
              <a:ea typeface="Montserrat"/>
              <a:cs typeface="Montserrat"/>
              <a:sym typeface="Montserrat"/>
            </a:endParaRPr>
          </a:p>
        </p:txBody>
      </p:sp>
      <p:sp>
        <p:nvSpPr>
          <p:cNvPr id="16" name="Google Shape;195;p8">
            <a:extLst>
              <a:ext uri="{FF2B5EF4-FFF2-40B4-BE49-F238E27FC236}">
                <a16:creationId xmlns:a16="http://schemas.microsoft.com/office/drawing/2014/main" id="{3FC4DCFF-9FB8-4A52-B989-884DDB4CBF2E}"/>
              </a:ext>
            </a:extLst>
          </p:cNvPr>
          <p:cNvSpPr/>
          <p:nvPr/>
        </p:nvSpPr>
        <p:spPr>
          <a:xfrm>
            <a:off x="4886295" y="2332419"/>
            <a:ext cx="391722" cy="285930"/>
          </a:xfrm>
          <a:prstGeom prst="downArrow">
            <a:avLst>
              <a:gd name="adj1" fmla="val 50000"/>
              <a:gd name="adj2" fmla="val 50000"/>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 name="Google Shape;197;p8">
            <a:extLst>
              <a:ext uri="{FF2B5EF4-FFF2-40B4-BE49-F238E27FC236}">
                <a16:creationId xmlns:a16="http://schemas.microsoft.com/office/drawing/2014/main" id="{09D2A853-B3C4-4A40-AFEC-6305509B8741}"/>
              </a:ext>
            </a:extLst>
          </p:cNvPr>
          <p:cNvSpPr/>
          <p:nvPr/>
        </p:nvSpPr>
        <p:spPr>
          <a:xfrm>
            <a:off x="2133704" y="2871359"/>
            <a:ext cx="1187048" cy="753641"/>
          </a:xfrm>
          <a:prstGeom prst="curvedRightArrow">
            <a:avLst>
              <a:gd name="adj1" fmla="val 25000"/>
              <a:gd name="adj2" fmla="val 50000"/>
              <a:gd name="adj3" fmla="val 25000"/>
            </a:avLst>
          </a:prstGeom>
          <a:solidFill>
            <a:schemeClr val="accent5">
              <a:lumMod val="50000"/>
            </a:schemeClr>
          </a:solidFill>
          <a:ln w="25400" cap="flat" cmpd="sng">
            <a:solidFill>
              <a:srgbClr val="A488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5">
                  <a:lumMod val="50000"/>
                </a:schemeClr>
              </a:solidFill>
              <a:latin typeface="Arial"/>
              <a:ea typeface="Arial"/>
              <a:cs typeface="Arial"/>
              <a:sym typeface="Arial"/>
            </a:endParaRPr>
          </a:p>
        </p:txBody>
      </p:sp>
      <p:sp>
        <p:nvSpPr>
          <p:cNvPr id="18" name="Google Shape;198;p8">
            <a:extLst>
              <a:ext uri="{FF2B5EF4-FFF2-40B4-BE49-F238E27FC236}">
                <a16:creationId xmlns:a16="http://schemas.microsoft.com/office/drawing/2014/main" id="{27666B43-8665-46D4-9CBE-1BB827F53FE8}"/>
              </a:ext>
            </a:extLst>
          </p:cNvPr>
          <p:cNvSpPr/>
          <p:nvPr/>
        </p:nvSpPr>
        <p:spPr>
          <a:xfrm>
            <a:off x="1732754" y="4778145"/>
            <a:ext cx="1065522" cy="753641"/>
          </a:xfrm>
          <a:prstGeom prst="curvedRightArrow">
            <a:avLst>
              <a:gd name="adj1" fmla="val 25000"/>
              <a:gd name="adj2" fmla="val 50000"/>
              <a:gd name="adj3" fmla="val 25000"/>
            </a:avLst>
          </a:prstGeom>
          <a:solidFill>
            <a:schemeClr val="accent5">
              <a:lumMod val="50000"/>
            </a:schemeClr>
          </a:solidFill>
          <a:ln w="25400" cap="flat" cmpd="sng">
            <a:solidFill>
              <a:srgbClr val="E5BF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 name="Google Shape;200;p8">
            <a:extLst>
              <a:ext uri="{FF2B5EF4-FFF2-40B4-BE49-F238E27FC236}">
                <a16:creationId xmlns:a16="http://schemas.microsoft.com/office/drawing/2014/main" id="{952C4EE5-8931-471D-805B-6A5A459B7F85}"/>
              </a:ext>
            </a:extLst>
          </p:cNvPr>
          <p:cNvSpPr/>
          <p:nvPr/>
        </p:nvSpPr>
        <p:spPr>
          <a:xfrm>
            <a:off x="24510" y="3754543"/>
            <a:ext cx="1600101"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3. </a:t>
            </a:r>
            <a:r>
              <a:rPr lang="pl-PL" sz="1000" b="0" i="0" u="none" strike="noStrike" cap="none">
                <a:solidFill>
                  <a:schemeClr val="dk1"/>
                </a:solidFill>
                <a:latin typeface="Montserrat"/>
                <a:ea typeface="Montserrat"/>
                <a:cs typeface="Montserrat"/>
                <a:sym typeface="Montserrat"/>
              </a:rPr>
              <a:t>ΕΠΙΛΟΓΗ</a:t>
            </a:r>
            <a:endParaRPr sz="1000" b="0" i="0" u="none" strike="noStrike" cap="none"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5375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0;p9">
            <a:extLst>
              <a:ext uri="{FF2B5EF4-FFF2-40B4-BE49-F238E27FC236}">
                <a16:creationId xmlns:a16="http://schemas.microsoft.com/office/drawing/2014/main" id="{37E073C5-A70E-4358-96C6-87DC5D105054}"/>
              </a:ext>
            </a:extLst>
          </p:cNvPr>
          <p:cNvSpPr txBox="1">
            <a:spLocks noGrp="1"/>
          </p:cNvSpPr>
          <p:nvPr>
            <p:ph type="title"/>
          </p:nvPr>
        </p:nvSpPr>
        <p:spPr>
          <a:xfrm>
            <a:off x="637523" y="675188"/>
            <a:ext cx="52661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4400"/>
              <a:buFont typeface="Montserrat"/>
              <a:buNone/>
            </a:pPr>
            <a:r>
              <a:rPr lang="pl-PL" b="1" dirty="0" err="1">
                <a:latin typeface="Calibri" panose="020F0502020204030204" pitchFamily="34" charset="0"/>
                <a:ea typeface="Montserrat"/>
                <a:cs typeface="Calibri" panose="020F0502020204030204" pitchFamily="34" charset="0"/>
                <a:sym typeface="Montserrat"/>
              </a:rPr>
              <a:t>Στάδιο </a:t>
            </a:r>
            <a:r>
              <a:rPr lang="pl-PL" b="1" dirty="0">
                <a:latin typeface="Calibri" panose="020F0502020204030204" pitchFamily="34" charset="0"/>
                <a:ea typeface="Montserrat"/>
                <a:cs typeface="Calibri" panose="020F0502020204030204" pitchFamily="34" charset="0"/>
                <a:sym typeface="Montserrat"/>
              </a:rPr>
              <a:t>1</a:t>
            </a:r>
            <a:endParaRPr dirty="0">
              <a:latin typeface="Calibri" panose="020F0502020204030204" pitchFamily="34" charset="0"/>
              <a:cs typeface="Calibri" panose="020F0502020204030204" pitchFamily="34" charset="0"/>
            </a:endParaRPr>
          </a:p>
        </p:txBody>
      </p:sp>
      <p:sp>
        <p:nvSpPr>
          <p:cNvPr id="6" name="Google Shape;211;p9">
            <a:extLst>
              <a:ext uri="{FF2B5EF4-FFF2-40B4-BE49-F238E27FC236}">
                <a16:creationId xmlns:a16="http://schemas.microsoft.com/office/drawing/2014/main" id="{2CF0A695-6E21-4125-ABBE-C4B943EEB600}"/>
              </a:ext>
            </a:extLst>
          </p:cNvPr>
          <p:cNvSpPr txBox="1">
            <a:spLocks noGrp="1"/>
          </p:cNvSpPr>
          <p:nvPr>
            <p:ph type="body" idx="1"/>
          </p:nvPr>
        </p:nvSpPr>
        <p:spPr>
          <a:xfrm>
            <a:off x="391717" y="1786626"/>
            <a:ext cx="5419147" cy="4154361"/>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lt1"/>
              </a:buClr>
              <a:buSzPts val="2000"/>
              <a:buChar char="•"/>
            </a:pPr>
            <a:r>
              <a:rPr lang="pl-PL" sz="2400" dirty="0" err="1">
                <a:solidFill>
                  <a:schemeClr val="tx1"/>
                </a:solidFill>
                <a:latin typeface="Calibri" panose="020F0502020204030204" pitchFamily="34" charset="0"/>
                <a:ea typeface="Montserrat"/>
                <a:cs typeface="Calibri" panose="020F0502020204030204" pitchFamily="34" charset="0"/>
                <a:sym typeface="Montserrat"/>
              </a:rPr>
              <a:t>Σκεφτείτε </a:t>
            </a:r>
            <a:r>
              <a:rPr lang="pl-PL" sz="2400" b="1" dirty="0">
                <a:solidFill>
                  <a:schemeClr val="tx1"/>
                </a:solidFill>
                <a:latin typeface="Calibri" panose="020F0502020204030204" pitchFamily="34" charset="0"/>
                <a:ea typeface="Montserrat"/>
                <a:cs typeface="Calibri" panose="020F0502020204030204" pitchFamily="34" charset="0"/>
                <a:sym typeface="Montserrat"/>
              </a:rPr>
              <a:t>το μέλλον των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βιώσιμων </a:t>
            </a:r>
            <a:r>
              <a:rPr lang="pl-PL" sz="2400" b="1" dirty="0">
                <a:solidFill>
                  <a:schemeClr val="tx1"/>
                </a:solidFill>
                <a:latin typeface="Calibri" panose="020F0502020204030204" pitchFamily="34" charset="0"/>
                <a:ea typeface="Montserrat"/>
                <a:cs typeface="Calibri" panose="020F0502020204030204" pitchFamily="34" charset="0"/>
                <a:sym typeface="Montserrat"/>
              </a:rPr>
              <a:t>μεταφορών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στην πόλη/περιοχή/χώρα σας</a:t>
            </a:r>
            <a:r>
              <a:rPr lang="pl-PL" sz="2400" b="1" dirty="0">
                <a:solidFill>
                  <a:schemeClr val="tx1"/>
                </a:solidFill>
                <a:latin typeface="Calibri" panose="020F0502020204030204" pitchFamily="34" charset="0"/>
                <a:ea typeface="Montserrat"/>
                <a:cs typeface="Calibri" panose="020F0502020204030204" pitchFamily="34" charset="0"/>
                <a:sym typeface="Montserrat"/>
              </a:rPr>
              <a:t>.</a:t>
            </a:r>
            <a:endParaRPr sz="3200" dirty="0">
              <a:solidFill>
                <a:schemeClr val="tx1"/>
              </a:solidFill>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lt1"/>
              </a:buClr>
              <a:buSzPts val="2000"/>
              <a:buChar char="•"/>
            </a:pPr>
            <a:r>
              <a:rPr lang="pl-PL" sz="2400" dirty="0" err="1">
                <a:solidFill>
                  <a:schemeClr val="tx1"/>
                </a:solidFill>
                <a:latin typeface="Calibri" panose="020F0502020204030204" pitchFamily="34" charset="0"/>
                <a:ea typeface="Montserrat"/>
                <a:cs typeface="Calibri" panose="020F0502020204030204" pitchFamily="34" charset="0"/>
                <a:sym typeface="Montserrat"/>
              </a:rPr>
              <a:t>Επιλέξτε </a:t>
            </a:r>
            <a:r>
              <a:rPr lang="pl-PL" sz="2400" dirty="0">
                <a:solidFill>
                  <a:schemeClr val="tx1"/>
                </a:solidFill>
                <a:latin typeface="Calibri" panose="020F0502020204030204" pitchFamily="34" charset="0"/>
                <a:ea typeface="Montserrat"/>
                <a:cs typeface="Calibri" panose="020F0502020204030204" pitchFamily="34" charset="0"/>
                <a:sym typeface="Montserrat"/>
              </a:rPr>
              <a:t>έναν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χρονικό ορίζοντα </a:t>
            </a:r>
            <a:r>
              <a:rPr lang="pl-PL" sz="2400" dirty="0">
                <a:solidFill>
                  <a:schemeClr val="tx1"/>
                </a:solidFill>
                <a:latin typeface="Calibri" panose="020F0502020204030204" pitchFamily="34" charset="0"/>
                <a:ea typeface="Montserrat"/>
                <a:cs typeface="Calibri" panose="020F0502020204030204" pitchFamily="34" charset="0"/>
                <a:sym typeface="Montserrat"/>
              </a:rPr>
              <a:t>για την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ανάλυσή </a:t>
            </a:r>
            <a:r>
              <a:rPr lang="pl-PL" sz="2400" dirty="0">
                <a:solidFill>
                  <a:schemeClr val="tx1"/>
                </a:solidFill>
                <a:latin typeface="Calibri" panose="020F0502020204030204" pitchFamily="34" charset="0"/>
                <a:ea typeface="Montserrat"/>
                <a:cs typeface="Calibri" panose="020F0502020204030204" pitchFamily="34" charset="0"/>
                <a:sym typeface="Montserrat"/>
              </a:rPr>
              <a:t>σας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ας υποθέσουμε </a:t>
            </a:r>
            <a:r>
              <a:rPr lang="pl-PL" sz="2400" dirty="0">
                <a:solidFill>
                  <a:schemeClr val="tx1"/>
                </a:solidFill>
                <a:latin typeface="Calibri" panose="020F0502020204030204" pitchFamily="34" charset="0"/>
                <a:ea typeface="Montserrat"/>
                <a:cs typeface="Calibri" panose="020F0502020204030204" pitchFamily="34" charset="0"/>
                <a:sym typeface="Montserrat"/>
              </a:rPr>
              <a:t>10-15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έτη</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endParaRPr sz="2400" dirty="0">
              <a:solidFill>
                <a:schemeClr val="tx1"/>
              </a:solidFill>
              <a:latin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8797EBF8-2E01-0968-0747-621E8E664662}"/>
              </a:ext>
            </a:extLst>
          </p:cNvPr>
          <p:cNvPicPr>
            <a:picLocks noChangeAspect="1"/>
          </p:cNvPicPr>
          <p:nvPr/>
        </p:nvPicPr>
        <p:blipFill>
          <a:blip r:embed="rId2"/>
          <a:stretch>
            <a:fillRect/>
          </a:stretch>
        </p:blipFill>
        <p:spPr>
          <a:xfrm>
            <a:off x="4709651" y="1337970"/>
            <a:ext cx="6892413" cy="4182059"/>
          </a:xfrm>
          <a:prstGeom prst="rect">
            <a:avLst/>
          </a:prstGeom>
        </p:spPr>
      </p:pic>
    </p:spTree>
    <p:extLst>
      <p:ext uri="{BB962C8B-B14F-4D97-AF65-F5344CB8AC3E}">
        <p14:creationId xmlns:p14="http://schemas.microsoft.com/office/powerpoint/2010/main" val="2420024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6;p10">
            <a:extLst>
              <a:ext uri="{FF2B5EF4-FFF2-40B4-BE49-F238E27FC236}">
                <a16:creationId xmlns:a16="http://schemas.microsoft.com/office/drawing/2014/main" id="{C88A3498-2F1E-4984-BB25-AECA08318A19}"/>
              </a:ext>
            </a:extLst>
          </p:cNvPr>
          <p:cNvSpPr txBox="1"/>
          <p:nvPr/>
        </p:nvSpPr>
        <p:spPr>
          <a:xfrm>
            <a:off x="321364" y="1673432"/>
            <a:ext cx="10241861" cy="949324"/>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50800" marR="0" lvl="0" indent="0" algn="just" rtl="0">
              <a:lnSpc>
                <a:spcPct val="100000"/>
              </a:lnSpc>
              <a:spcBef>
                <a:spcPts val="0"/>
              </a:spcBef>
              <a:spcAft>
                <a:spcPts val="0"/>
              </a:spcAft>
              <a:buClr>
                <a:srgbClr val="434343"/>
              </a:buClr>
              <a:buSzPts val="2800"/>
              <a:buFont typeface="Arial"/>
              <a:buNone/>
            </a:pPr>
            <a:r>
              <a:rPr lang="pl-PL" sz="2400" dirty="0" err="1">
                <a:solidFill>
                  <a:schemeClr val="tx1"/>
                </a:solidFill>
                <a:latin typeface="Calibri" panose="020F0502020204030204" pitchFamily="34" charset="0"/>
                <a:ea typeface="Montserrat"/>
                <a:cs typeface="Calibri" panose="020F0502020204030204" pitchFamily="34" charset="0"/>
                <a:sym typeface="Montserrat"/>
              </a:rPr>
              <a:t>Προσδιορισμός </a:t>
            </a:r>
            <a:r>
              <a:rPr lang="pl-PL" sz="2400" dirty="0">
                <a:solidFill>
                  <a:schemeClr val="tx1"/>
                </a:solidFill>
                <a:latin typeface="Calibri" panose="020F0502020204030204" pitchFamily="34" charset="0"/>
                <a:ea typeface="Montserrat"/>
                <a:cs typeface="Calibri" panose="020F0502020204030204" pitchFamily="34" charset="0"/>
                <a:sym typeface="Montserrat"/>
              </a:rPr>
              <a:t>των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εξωτερικών </a:t>
            </a:r>
            <a:r>
              <a:rPr lang="pl-PL" sz="2400" dirty="0">
                <a:solidFill>
                  <a:schemeClr val="tx1"/>
                </a:solidFill>
                <a:latin typeface="Calibri" panose="020F0502020204030204" pitchFamily="34" charset="0"/>
                <a:ea typeface="Montserrat"/>
                <a:cs typeface="Calibri" panose="020F0502020204030204" pitchFamily="34" charset="0"/>
                <a:sym typeface="Montserrat"/>
              </a:rPr>
              <a:t>παραγόντων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που επηρεάζουν </a:t>
            </a:r>
            <a:r>
              <a:rPr lang="pl-PL" sz="2400" dirty="0">
                <a:solidFill>
                  <a:schemeClr val="tx1"/>
                </a:solidFill>
                <a:latin typeface="Calibri" panose="020F0502020204030204" pitchFamily="34" charset="0"/>
                <a:ea typeface="Montserrat"/>
                <a:cs typeface="Calibri" panose="020F0502020204030204" pitchFamily="34" charset="0"/>
                <a:sym typeface="Montserrat"/>
              </a:rPr>
              <a:t>τις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βιώσιμες </a:t>
            </a:r>
            <a:r>
              <a:rPr lang="pl-PL" sz="2400" dirty="0">
                <a:solidFill>
                  <a:schemeClr val="tx1"/>
                </a:solidFill>
                <a:latin typeface="Calibri" panose="020F0502020204030204" pitchFamily="34" charset="0"/>
                <a:ea typeface="Montserrat"/>
                <a:cs typeface="Calibri" panose="020F0502020204030204" pitchFamily="34" charset="0"/>
                <a:sym typeface="Montserrat"/>
              </a:rPr>
              <a:t>μεταφορές</a:t>
            </a:r>
            <a:endParaRPr sz="2400" dirty="0">
              <a:solidFill>
                <a:schemeClr val="tx1"/>
              </a:solidFill>
              <a:latin typeface="Calibri" panose="020F0502020204030204" pitchFamily="34" charset="0"/>
              <a:cs typeface="Calibri" panose="020F0502020204030204" pitchFamily="34" charset="0"/>
            </a:endParaRPr>
          </a:p>
          <a:p>
            <a:pPr marL="50800" marR="0" lvl="0" indent="0" algn="just" rtl="0">
              <a:lnSpc>
                <a:spcPct val="100000"/>
              </a:lnSpc>
              <a:spcBef>
                <a:spcPts val="0"/>
              </a:spcBef>
              <a:spcAft>
                <a:spcPts val="0"/>
              </a:spcAft>
              <a:buClr>
                <a:srgbClr val="434343"/>
              </a:buClr>
              <a:buSzPts val="2800"/>
              <a:buFont typeface="Arial"/>
              <a:buNone/>
            </a:pPr>
            <a:r>
              <a:rPr lang="pl-PL" sz="2400" dirty="0">
                <a:solidFill>
                  <a:schemeClr val="tx1"/>
                </a:solidFill>
                <a:latin typeface="Calibri" panose="020F0502020204030204" pitchFamily="34" charset="0"/>
                <a:ea typeface="Montserrat"/>
                <a:cs typeface="Calibri" panose="020F0502020204030204" pitchFamily="34" charset="0"/>
                <a:sym typeface="Montserrat"/>
              </a:rPr>
              <a:t>Αυτό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μπορείτε να </a:t>
            </a:r>
            <a:r>
              <a:rPr lang="pl-PL" sz="2400" dirty="0">
                <a:solidFill>
                  <a:schemeClr val="tx1"/>
                </a:solidFill>
                <a:latin typeface="Calibri" panose="020F0502020204030204" pitchFamily="34" charset="0"/>
                <a:ea typeface="Montserrat"/>
                <a:cs typeface="Calibri" panose="020F0502020204030204" pitchFamily="34" charset="0"/>
                <a:sym typeface="Montserrat"/>
              </a:rPr>
              <a:t>το κάνετε με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τη χρήση </a:t>
            </a:r>
            <a:r>
              <a:rPr lang="pl-PL" sz="2400" b="1" dirty="0">
                <a:solidFill>
                  <a:schemeClr val="tx1"/>
                </a:solidFill>
                <a:latin typeface="Calibri" panose="020F0502020204030204" pitchFamily="34" charset="0"/>
                <a:ea typeface="Montserrat"/>
                <a:cs typeface="Calibri" panose="020F0502020204030204" pitchFamily="34" charset="0"/>
                <a:sym typeface="Montserrat"/>
              </a:rPr>
              <a:t>της ανάλυσης STEEP</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η οποία είναι ένας κατάλογος ελέγχου των κοινωνικών,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τεχνολογικών</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οικονομικών,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οικολογικών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και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πολιτικών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παραγόντων.</a:t>
            </a:r>
          </a:p>
          <a:p>
            <a:pPr marL="50800" lvl="0" algn="just">
              <a:buClr>
                <a:srgbClr val="434343"/>
              </a:buClr>
              <a:buSzPts val="2800"/>
            </a:pPr>
            <a:r>
              <a:rPr lang="en-US"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Δημιουργήστε μια λίστα με τους δικούς σας παράγοντες ή χρησιμοποιήστε μια έτοιμη λίστα </a:t>
            </a:r>
            <a:r>
              <a:rPr lang="pl-PL" sz="2400"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που παρουσιάζεται στις παρακάτω διαφάνειες</a:t>
            </a:r>
            <a:r>
              <a:rPr lang="pl-PL"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a:t>
            </a:r>
            <a:endParaRPr sz="2400" dirty="0">
              <a:solidFill>
                <a:schemeClr val="accent4">
                  <a:lumMod val="50000"/>
                </a:schemeClr>
              </a:solidFill>
              <a:latin typeface="Calibri" panose="020F0502020204030204" pitchFamily="34" charset="0"/>
              <a:ea typeface="Montserrat"/>
              <a:cs typeface="Calibri" panose="020F0502020204030204" pitchFamily="34" charset="0"/>
              <a:sym typeface="Montserrat"/>
            </a:endParaRPr>
          </a:p>
          <a:p>
            <a:pPr marL="457200" marR="0" lvl="0" indent="-228600" algn="l" rtl="0">
              <a:lnSpc>
                <a:spcPct val="100000"/>
              </a:lnSpc>
              <a:spcBef>
                <a:spcPts val="0"/>
              </a:spcBef>
              <a:spcAft>
                <a:spcPts val="0"/>
              </a:spcAft>
              <a:buClr>
                <a:srgbClr val="434343"/>
              </a:buClr>
              <a:buSzPts val="2800"/>
              <a:buFont typeface="Montserrat"/>
              <a:buNone/>
            </a:pPr>
            <a:endParaRPr sz="2800" dirty="0">
              <a:solidFill>
                <a:srgbClr val="434343"/>
              </a:solidFill>
              <a:latin typeface="Montserrat"/>
              <a:ea typeface="Montserrat"/>
              <a:cs typeface="Montserrat"/>
              <a:sym typeface="Montserrat"/>
            </a:endParaRPr>
          </a:p>
        </p:txBody>
      </p:sp>
      <p:sp>
        <p:nvSpPr>
          <p:cNvPr id="12" name="Google Shape;224;p10">
            <a:extLst>
              <a:ext uri="{FF2B5EF4-FFF2-40B4-BE49-F238E27FC236}">
                <a16:creationId xmlns:a16="http://schemas.microsoft.com/office/drawing/2014/main" id="{8917DF92-41AF-45C0-A96E-D726A65A97B7}"/>
              </a:ext>
            </a:extLst>
          </p:cNvPr>
          <p:cNvSpPr txBox="1"/>
          <p:nvPr/>
        </p:nvSpPr>
        <p:spPr>
          <a:xfrm>
            <a:off x="1093304" y="11787811"/>
            <a:ext cx="18288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SOCIAL</a:t>
            </a:r>
            <a:endParaRPr sz="1400" b="0" i="0" u="none" strike="noStrike" cap="none">
              <a:solidFill>
                <a:srgbClr val="000000"/>
              </a:solidFill>
              <a:latin typeface="Arial"/>
              <a:ea typeface="Arial"/>
              <a:cs typeface="Arial"/>
              <a:sym typeface="Arial"/>
            </a:endParaRPr>
          </a:p>
        </p:txBody>
      </p:sp>
      <p:sp>
        <p:nvSpPr>
          <p:cNvPr id="13" name="Google Shape;225;p10">
            <a:extLst>
              <a:ext uri="{FF2B5EF4-FFF2-40B4-BE49-F238E27FC236}">
                <a16:creationId xmlns:a16="http://schemas.microsoft.com/office/drawing/2014/main" id="{560B7BA3-74F7-48F2-8A35-5032F1BF9D03}"/>
              </a:ext>
            </a:extLst>
          </p:cNvPr>
          <p:cNvSpPr txBox="1"/>
          <p:nvPr/>
        </p:nvSpPr>
        <p:spPr>
          <a:xfrm>
            <a:off x="7765774" y="11817015"/>
            <a:ext cx="239201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ΟΙΚΟΝΟΜΙΚΗ</a:t>
            </a:r>
            <a:endParaRPr sz="1400" b="0" i="0" u="none" strike="noStrike" cap="none">
              <a:solidFill>
                <a:srgbClr val="000000"/>
              </a:solidFill>
              <a:latin typeface="Arial"/>
              <a:ea typeface="Arial"/>
              <a:cs typeface="Arial"/>
              <a:sym typeface="Arial"/>
            </a:endParaRPr>
          </a:p>
        </p:txBody>
      </p:sp>
      <p:sp>
        <p:nvSpPr>
          <p:cNvPr id="14" name="Google Shape;226;p10">
            <a:extLst>
              <a:ext uri="{FF2B5EF4-FFF2-40B4-BE49-F238E27FC236}">
                <a16:creationId xmlns:a16="http://schemas.microsoft.com/office/drawing/2014/main" id="{BCABE3FE-5A1D-417B-B175-153BF00FA4E8}"/>
              </a:ext>
            </a:extLst>
          </p:cNvPr>
          <p:cNvSpPr txBox="1"/>
          <p:nvPr/>
        </p:nvSpPr>
        <p:spPr>
          <a:xfrm>
            <a:off x="21263389" y="11581789"/>
            <a:ext cx="18288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ΝΟΜΙΚΗ</a:t>
            </a:r>
            <a:endParaRPr sz="1400" b="0" i="0" u="none" strike="noStrike" cap="none">
              <a:solidFill>
                <a:srgbClr val="000000"/>
              </a:solidFill>
              <a:latin typeface="Arial"/>
              <a:ea typeface="Arial"/>
              <a:cs typeface="Arial"/>
              <a:sym typeface="Arial"/>
            </a:endParaRPr>
          </a:p>
        </p:txBody>
      </p:sp>
      <p:sp>
        <p:nvSpPr>
          <p:cNvPr id="15" name="Google Shape;227;p10">
            <a:extLst>
              <a:ext uri="{FF2B5EF4-FFF2-40B4-BE49-F238E27FC236}">
                <a16:creationId xmlns:a16="http://schemas.microsoft.com/office/drawing/2014/main" id="{32B1A397-7604-4890-BF6F-4E9324D33236}"/>
              </a:ext>
            </a:extLst>
          </p:cNvPr>
          <p:cNvSpPr txBox="1"/>
          <p:nvPr/>
        </p:nvSpPr>
        <p:spPr>
          <a:xfrm>
            <a:off x="3748236" y="11810510"/>
            <a:ext cx="371723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ΤΕΧΝΟΛΟΓΙΑ</a:t>
            </a:r>
            <a:endParaRPr sz="1400" b="0" i="0" u="none" strike="noStrike" cap="none">
              <a:solidFill>
                <a:srgbClr val="000000"/>
              </a:solidFill>
              <a:latin typeface="Arial"/>
              <a:ea typeface="Arial"/>
              <a:cs typeface="Arial"/>
              <a:sym typeface="Arial"/>
            </a:endParaRPr>
          </a:p>
        </p:txBody>
      </p:sp>
      <p:sp>
        <p:nvSpPr>
          <p:cNvPr id="16" name="Google Shape;228;p10">
            <a:extLst>
              <a:ext uri="{FF2B5EF4-FFF2-40B4-BE49-F238E27FC236}">
                <a16:creationId xmlns:a16="http://schemas.microsoft.com/office/drawing/2014/main" id="{7F655B4C-1A20-44D6-8F21-4D28344B897A}"/>
              </a:ext>
            </a:extLst>
          </p:cNvPr>
          <p:cNvSpPr txBox="1"/>
          <p:nvPr/>
        </p:nvSpPr>
        <p:spPr>
          <a:xfrm>
            <a:off x="10926553" y="11823521"/>
            <a:ext cx="285867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ΟΙΚΟΛΟΓΙΚΗ</a:t>
            </a:r>
            <a:endParaRPr sz="1400" b="0" i="0" u="none" strike="noStrike" cap="none">
              <a:solidFill>
                <a:srgbClr val="000000"/>
              </a:solidFill>
              <a:latin typeface="Arial"/>
              <a:ea typeface="Arial"/>
              <a:cs typeface="Arial"/>
              <a:sym typeface="Arial"/>
            </a:endParaRPr>
          </a:p>
        </p:txBody>
      </p:sp>
      <p:sp>
        <p:nvSpPr>
          <p:cNvPr id="17" name="Google Shape;229;p10">
            <a:extLst>
              <a:ext uri="{FF2B5EF4-FFF2-40B4-BE49-F238E27FC236}">
                <a16:creationId xmlns:a16="http://schemas.microsoft.com/office/drawing/2014/main" id="{D046FEB8-4729-4818-966A-892192444428}"/>
              </a:ext>
            </a:extLst>
          </p:cNvPr>
          <p:cNvSpPr txBox="1"/>
          <p:nvPr/>
        </p:nvSpPr>
        <p:spPr>
          <a:xfrm>
            <a:off x="17404452" y="11810510"/>
            <a:ext cx="285867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dirty="0">
                <a:solidFill>
                  <a:srgbClr val="000000"/>
                </a:solidFill>
                <a:latin typeface="Montserrat"/>
                <a:ea typeface="Montserrat"/>
                <a:cs typeface="Montserrat"/>
                <a:sym typeface="Montserrat"/>
              </a:rPr>
              <a:t>ΑΞΙΕΣ</a:t>
            </a:r>
            <a:endParaRPr sz="2800" b="0" i="0" u="none" strike="noStrike" cap="none" dirty="0">
              <a:solidFill>
                <a:srgbClr val="000000"/>
              </a:solidFill>
              <a:latin typeface="Montserrat"/>
              <a:ea typeface="Montserrat"/>
              <a:cs typeface="Montserrat"/>
              <a:sym typeface="Montserrat"/>
            </a:endParaRPr>
          </a:p>
        </p:txBody>
      </p:sp>
      <p:sp>
        <p:nvSpPr>
          <p:cNvPr id="18" name="Google Shape;230;p10">
            <a:extLst>
              <a:ext uri="{FF2B5EF4-FFF2-40B4-BE49-F238E27FC236}">
                <a16:creationId xmlns:a16="http://schemas.microsoft.com/office/drawing/2014/main" id="{27E47DBE-9A4D-4952-88A1-1CFCF82C4B86}"/>
              </a:ext>
            </a:extLst>
          </p:cNvPr>
          <p:cNvSpPr txBox="1"/>
          <p:nvPr/>
        </p:nvSpPr>
        <p:spPr>
          <a:xfrm>
            <a:off x="14265028" y="11763838"/>
            <a:ext cx="2858676" cy="6964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ΠΟΛΙΤΙΚΗ</a:t>
            </a:r>
            <a:endParaRPr sz="1400" b="0" i="0" u="none" strike="noStrike" cap="none">
              <a:solidFill>
                <a:srgbClr val="000000"/>
              </a:solidFill>
              <a:latin typeface="Arial"/>
              <a:ea typeface="Arial"/>
              <a:cs typeface="Arial"/>
              <a:sym typeface="Arial"/>
            </a:endParaRPr>
          </a:p>
        </p:txBody>
      </p:sp>
      <p:sp>
        <p:nvSpPr>
          <p:cNvPr id="19" name="Google Shape;231;p10">
            <a:extLst>
              <a:ext uri="{FF2B5EF4-FFF2-40B4-BE49-F238E27FC236}">
                <a16:creationId xmlns:a16="http://schemas.microsoft.com/office/drawing/2014/main" id="{81A0A489-8BB2-48F8-84AF-EB5A91B7907A}"/>
              </a:ext>
            </a:extLst>
          </p:cNvPr>
          <p:cNvSpPr txBox="1">
            <a:spLocks noGrp="1"/>
          </p:cNvSpPr>
          <p:nvPr>
            <p:ph type="title"/>
          </p:nvPr>
        </p:nvSpPr>
        <p:spPr>
          <a:xfrm>
            <a:off x="321364" y="925055"/>
            <a:ext cx="10509250" cy="9493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err="1">
                <a:latin typeface="Calibri" panose="020F0502020204030204" pitchFamily="34" charset="0"/>
                <a:ea typeface="Montserrat"/>
                <a:cs typeface="Calibri" panose="020F0502020204030204" pitchFamily="34" charset="0"/>
                <a:sym typeface="Montserrat"/>
              </a:rPr>
              <a:t>Στάδιο </a:t>
            </a:r>
            <a:r>
              <a:rPr lang="pl-PL" sz="3200" b="1" dirty="0">
                <a:latin typeface="Calibri" panose="020F0502020204030204" pitchFamily="34" charset="0"/>
                <a:ea typeface="Montserrat"/>
                <a:cs typeface="Calibri" panose="020F0502020204030204" pitchFamily="34" charset="0"/>
                <a:sym typeface="Montserrat"/>
              </a:rPr>
              <a:t>2</a:t>
            </a:r>
            <a:endParaRPr dirty="0">
              <a:latin typeface="Calibri" panose="020F0502020204030204" pitchFamily="34" charset="0"/>
              <a:cs typeface="Calibri" panose="020F0502020204030204" pitchFamily="34" charset="0"/>
            </a:endParaRPr>
          </a:p>
        </p:txBody>
      </p:sp>
      <p:pic>
        <p:nvPicPr>
          <p:cNvPr id="2" name="Obraz 1">
            <a:extLst>
              <a:ext uri="{FF2B5EF4-FFF2-40B4-BE49-F238E27FC236}">
                <a16:creationId xmlns:a16="http://schemas.microsoft.com/office/drawing/2014/main" id="{AAE5A03D-41F3-3B2F-507D-2FB777F428D8}"/>
              </a:ext>
            </a:extLst>
          </p:cNvPr>
          <p:cNvPicPr>
            <a:picLocks noChangeAspect="1"/>
          </p:cNvPicPr>
          <p:nvPr/>
        </p:nvPicPr>
        <p:blipFill>
          <a:blip r:embed="rId2"/>
          <a:stretch>
            <a:fillRect/>
          </a:stretch>
        </p:blipFill>
        <p:spPr>
          <a:xfrm>
            <a:off x="0" y="4020994"/>
            <a:ext cx="2330245" cy="1380947"/>
          </a:xfrm>
          <a:prstGeom prst="rect">
            <a:avLst/>
          </a:prstGeom>
        </p:spPr>
      </p:pic>
      <p:pic>
        <p:nvPicPr>
          <p:cNvPr id="3" name="Obraz 2">
            <a:extLst>
              <a:ext uri="{FF2B5EF4-FFF2-40B4-BE49-F238E27FC236}">
                <a16:creationId xmlns:a16="http://schemas.microsoft.com/office/drawing/2014/main" id="{DCBEFBBC-3B83-34CA-35F1-B26114FD2D45}"/>
              </a:ext>
            </a:extLst>
          </p:cNvPr>
          <p:cNvPicPr>
            <a:picLocks noChangeAspect="1"/>
          </p:cNvPicPr>
          <p:nvPr/>
        </p:nvPicPr>
        <p:blipFill>
          <a:blip r:embed="rId3"/>
          <a:stretch>
            <a:fillRect/>
          </a:stretch>
        </p:blipFill>
        <p:spPr>
          <a:xfrm>
            <a:off x="1683074" y="4020992"/>
            <a:ext cx="3065907" cy="1380949"/>
          </a:xfrm>
          <a:prstGeom prst="rect">
            <a:avLst/>
          </a:prstGeom>
        </p:spPr>
      </p:pic>
      <p:pic>
        <p:nvPicPr>
          <p:cNvPr id="20" name="Obraz 19">
            <a:extLst>
              <a:ext uri="{FF2B5EF4-FFF2-40B4-BE49-F238E27FC236}">
                <a16:creationId xmlns:a16="http://schemas.microsoft.com/office/drawing/2014/main" id="{948FA34A-3ED4-C08A-965D-48C0E35D691D}"/>
              </a:ext>
            </a:extLst>
          </p:cNvPr>
          <p:cNvPicPr>
            <a:picLocks noChangeAspect="1"/>
          </p:cNvPicPr>
          <p:nvPr/>
        </p:nvPicPr>
        <p:blipFill>
          <a:blip r:embed="rId4"/>
          <a:stretch>
            <a:fillRect/>
          </a:stretch>
        </p:blipFill>
        <p:spPr>
          <a:xfrm>
            <a:off x="4013320" y="4020992"/>
            <a:ext cx="3452152" cy="1380947"/>
          </a:xfrm>
          <a:prstGeom prst="rect">
            <a:avLst/>
          </a:prstGeom>
        </p:spPr>
      </p:pic>
      <p:pic>
        <p:nvPicPr>
          <p:cNvPr id="21" name="Obraz 20">
            <a:extLst>
              <a:ext uri="{FF2B5EF4-FFF2-40B4-BE49-F238E27FC236}">
                <a16:creationId xmlns:a16="http://schemas.microsoft.com/office/drawing/2014/main" id="{857DB2CB-C2EA-5260-8A68-31128AD0A6E4}"/>
              </a:ext>
            </a:extLst>
          </p:cNvPr>
          <p:cNvPicPr>
            <a:picLocks noChangeAspect="1"/>
          </p:cNvPicPr>
          <p:nvPr/>
        </p:nvPicPr>
        <p:blipFill>
          <a:blip r:embed="rId5"/>
          <a:stretch>
            <a:fillRect/>
          </a:stretch>
        </p:blipFill>
        <p:spPr>
          <a:xfrm>
            <a:off x="7465471" y="4001041"/>
            <a:ext cx="2492040" cy="1420847"/>
          </a:xfrm>
          <a:prstGeom prst="rect">
            <a:avLst/>
          </a:prstGeom>
        </p:spPr>
      </p:pic>
      <p:pic>
        <p:nvPicPr>
          <p:cNvPr id="22" name="Obraz 21">
            <a:extLst>
              <a:ext uri="{FF2B5EF4-FFF2-40B4-BE49-F238E27FC236}">
                <a16:creationId xmlns:a16="http://schemas.microsoft.com/office/drawing/2014/main" id="{7F1D6E75-818A-4560-2D8A-41929848FF85}"/>
              </a:ext>
            </a:extLst>
          </p:cNvPr>
          <p:cNvPicPr>
            <a:picLocks noChangeAspect="1"/>
          </p:cNvPicPr>
          <p:nvPr/>
        </p:nvPicPr>
        <p:blipFill>
          <a:blip r:embed="rId6"/>
          <a:stretch>
            <a:fillRect/>
          </a:stretch>
        </p:blipFill>
        <p:spPr>
          <a:xfrm>
            <a:off x="9296696" y="4001041"/>
            <a:ext cx="2895304" cy="1420847"/>
          </a:xfrm>
          <a:prstGeom prst="rect">
            <a:avLst/>
          </a:prstGeom>
        </p:spPr>
      </p:pic>
    </p:spTree>
    <p:extLst>
      <p:ext uri="{BB962C8B-B14F-4D97-AF65-F5344CB8AC3E}">
        <p14:creationId xmlns:p14="http://schemas.microsoft.com/office/powerpoint/2010/main" val="564625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6;p11">
            <a:extLst>
              <a:ext uri="{FF2B5EF4-FFF2-40B4-BE49-F238E27FC236}">
                <a16:creationId xmlns:a16="http://schemas.microsoft.com/office/drawing/2014/main" id="{10D2344B-C29D-4A08-B84F-1FD906522E18}"/>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latin typeface="Calibri" panose="020F0502020204030204" pitchFamily="34" charset="0"/>
                <a:ea typeface="Montserrat"/>
                <a:cs typeface="Calibri" panose="020F0502020204030204" pitchFamily="34" charset="0"/>
                <a:sym typeface="Montserrat"/>
              </a:rPr>
              <a:t>Παραδείγματα παραγόντων STEEP </a:t>
            </a:r>
            <a:r>
              <a:rPr lang="pl-PL" sz="32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(κοινωνικών)</a:t>
            </a:r>
            <a:endParaRPr dirty="0">
              <a:solidFill>
                <a:schemeClr val="accent4">
                  <a:lumMod val="50000"/>
                </a:schemeClr>
              </a:solidFill>
              <a:latin typeface="Calibri" panose="020F0502020204030204" pitchFamily="34" charset="0"/>
              <a:cs typeface="Calibri" panose="020F0502020204030204" pitchFamily="34" charset="0"/>
            </a:endParaRPr>
          </a:p>
        </p:txBody>
      </p:sp>
      <p:sp>
        <p:nvSpPr>
          <p:cNvPr id="5" name="Google Shape;237;p11">
            <a:extLst>
              <a:ext uri="{FF2B5EF4-FFF2-40B4-BE49-F238E27FC236}">
                <a16:creationId xmlns:a16="http://schemas.microsoft.com/office/drawing/2014/main" id="{20FA031D-6BC5-4236-AFF7-A26377A09E7A}"/>
              </a:ext>
            </a:extLst>
          </p:cNvPr>
          <p:cNvSpPr txBox="1">
            <a:spLocks noGrp="1"/>
          </p:cNvSpPr>
          <p:nvPr>
            <p:ph type="body" idx="1"/>
          </p:nvPr>
        </p:nvSpPr>
        <p:spPr>
          <a:xfrm>
            <a:off x="360454" y="1345885"/>
            <a:ext cx="5968180" cy="435133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999999"/>
              </a:buClr>
              <a:buSzPts val="2000"/>
              <a:buNone/>
            </a:pPr>
            <a:r>
              <a:rPr lang="en-US" sz="1500" b="1" i="0" dirty="0">
                <a:solidFill>
                  <a:schemeClr val="accent4">
                    <a:lumMod val="50000"/>
                  </a:schemeClr>
                </a:solidFill>
                <a:effectLst/>
                <a:latin typeface="Calibri" panose="020F0502020204030204" pitchFamily="34" charset="0"/>
                <a:cs typeface="Calibri" panose="020F0502020204030204" pitchFamily="34" charset="0"/>
              </a:rPr>
              <a:t>Πολιτιστικές στάσεις και αξίες</a:t>
            </a:r>
            <a:r>
              <a:rPr lang="en-US" sz="1500" b="0" i="0" dirty="0">
                <a:solidFill>
                  <a:schemeClr val="accent4">
                    <a:lumMod val="50000"/>
                  </a:schemeClr>
                </a:solidFill>
                <a:effectLst/>
                <a:latin typeface="Calibri" panose="020F0502020204030204" pitchFamily="34" charset="0"/>
                <a:cs typeface="Calibri" panose="020F0502020204030204" pitchFamily="34" charset="0"/>
              </a:rPr>
              <a:t>: </a:t>
            </a:r>
            <a:r>
              <a:rPr lang="en-US" sz="1500" b="0" i="0" dirty="0">
                <a:solidFill>
                  <a:srgbClr val="0D0D0D"/>
                </a:solidFill>
                <a:effectLst/>
                <a:latin typeface="Calibri" panose="020F0502020204030204" pitchFamily="34" charset="0"/>
                <a:cs typeface="Calibri" panose="020F0502020204030204" pitchFamily="34" charset="0"/>
              </a:rPr>
              <a:t>Κοινωνικές νόρμες και αξίες παίζουν </a:t>
            </a:r>
            <a:br>
              <a:rPr lang="pl-PL" sz="1500" b="0" i="0" dirty="0">
                <a:solidFill>
                  <a:srgbClr val="0D0D0D"/>
                </a:solidFill>
                <a:effectLst/>
                <a:latin typeface="Calibri" panose="020F0502020204030204" pitchFamily="34" charset="0"/>
                <a:cs typeface="Calibri" panose="020F0502020204030204" pitchFamily="34" charset="0"/>
              </a:rPr>
            </a:br>
            <a:r>
              <a:rPr lang="en-US" sz="1500" b="0" i="0" dirty="0">
                <a:solidFill>
                  <a:srgbClr val="0D0D0D"/>
                </a:solidFill>
                <a:effectLst/>
                <a:latin typeface="Calibri" panose="020F0502020204030204" pitchFamily="34" charset="0"/>
                <a:cs typeface="Calibri" panose="020F0502020204030204" pitchFamily="34" charset="0"/>
              </a:rPr>
              <a:t>σημαντικό ρόλο. Για παράδειγμα, σε ορισμένες κουλτούρες, τα αυτοκίνητα θεωρούνται σύμβολο κύρους, γεγονός που μπορεί να καταστήσει τη μείωση της χρήσης του αυτοκινήτου πρόκληση. Αντίθετα, σε μέρη όπου η ποδηλασία ή οι δημόσιες μεταφορές είναι πολιτισμικά αποδεκτές και προωθούνται, μπορεί να υπάρχει μεγαλύτερη κλίση προς αυτές τις βιώσιμες επιλογές.</a:t>
            </a:r>
            <a:endParaRPr lang="pl-PL" sz="1500" b="0" i="0" dirty="0">
              <a:solidFill>
                <a:srgbClr val="0D0D0D"/>
              </a:solidFill>
              <a:effectLst/>
              <a:latin typeface="Calibri" panose="020F0502020204030204" pitchFamily="34" charset="0"/>
              <a:cs typeface="Calibri" panose="020F0502020204030204" pitchFamily="34" charset="0"/>
            </a:endParaRPr>
          </a:p>
          <a:p>
            <a:pPr marL="228600" lvl="0" indent="-228600" algn="just" rtl="0">
              <a:lnSpc>
                <a:spcPct val="90000"/>
              </a:lnSpc>
              <a:spcBef>
                <a:spcPts val="0"/>
              </a:spcBef>
              <a:spcAft>
                <a:spcPts val="0"/>
              </a:spcAft>
              <a:buClr>
                <a:srgbClr val="999999"/>
              </a:buClr>
              <a:buSzPts val="2000"/>
              <a:buChar char="•"/>
            </a:pPr>
            <a:endParaRPr lang="pl-PL" sz="1500" b="0" i="0" dirty="0">
              <a:solidFill>
                <a:srgbClr val="0D0D0D"/>
              </a:solidFill>
              <a:effectLst/>
              <a:latin typeface="Calibri" panose="020F0502020204030204" pitchFamily="34" charset="0"/>
              <a:cs typeface="Calibri" panose="020F0502020204030204" pitchFamily="34" charset="0"/>
            </a:endParaRPr>
          </a:p>
          <a:p>
            <a:pPr marL="0" lvl="0" indent="0" algn="just" rtl="0">
              <a:lnSpc>
                <a:spcPct val="90000"/>
              </a:lnSpc>
              <a:spcBef>
                <a:spcPts val="0"/>
              </a:spcBef>
              <a:spcAft>
                <a:spcPts val="0"/>
              </a:spcAft>
              <a:buClr>
                <a:srgbClr val="999999"/>
              </a:buClr>
              <a:buSzPts val="2000"/>
              <a:buNone/>
            </a:pPr>
            <a:r>
              <a:rPr lang="en-US" sz="1500" b="1" i="0" dirty="0">
                <a:solidFill>
                  <a:schemeClr val="accent4">
                    <a:lumMod val="50000"/>
                  </a:schemeClr>
                </a:solidFill>
                <a:effectLst/>
                <a:latin typeface="Calibri" panose="020F0502020204030204" pitchFamily="34" charset="0"/>
                <a:cs typeface="Calibri" panose="020F0502020204030204" pitchFamily="34" charset="0"/>
              </a:rPr>
              <a:t>Κοινωνικές νόρμες και επιρροή των συνομηλίκων</a:t>
            </a:r>
            <a:r>
              <a:rPr lang="en-US" sz="1500" b="0" i="0" dirty="0">
                <a:solidFill>
                  <a:schemeClr val="accent4">
                    <a:lumMod val="50000"/>
                  </a:schemeClr>
                </a:solidFill>
                <a:effectLst/>
                <a:latin typeface="Calibri" panose="020F0502020204030204" pitchFamily="34" charset="0"/>
                <a:cs typeface="Calibri" panose="020F0502020204030204" pitchFamily="34" charset="0"/>
              </a:rPr>
              <a:t>: </a:t>
            </a:r>
            <a:r>
              <a:rPr lang="en-US" sz="1500" b="0" i="0" dirty="0">
                <a:solidFill>
                  <a:srgbClr val="0D0D0D"/>
                </a:solidFill>
                <a:effectLst/>
                <a:latin typeface="Calibri" panose="020F0502020204030204" pitchFamily="34" charset="0"/>
                <a:cs typeface="Calibri" panose="020F0502020204030204" pitchFamily="34" charset="0"/>
              </a:rPr>
              <a:t>Η συμπεριφορά και οι επιλογές των ατόμων μέσα σε ένα κοινωνικό δίκτυο μπορούν να επηρεάσουν σημαντικά τους άλλους. Εάν οι βιώσιμες επιλογές μεταφορών, όπως το ποδήλατο, το περπάτημα ή η χρήση των δημόσιων συγκοινωνιών, θεωρούνται ως κανόνας σε μια ομάδα συνομηλίκων ή κοινότητα, τα άτομα είναι πιο πιθανό να υιοθετήσουν αυτές τις πρακτικές.</a:t>
            </a:r>
            <a:endParaRPr lang="pl-PL" sz="1500" b="0" i="0" dirty="0">
              <a:solidFill>
                <a:srgbClr val="0D0D0D"/>
              </a:solidFill>
              <a:effectLst/>
              <a:latin typeface="Calibri" panose="020F0502020204030204" pitchFamily="34" charset="0"/>
              <a:cs typeface="Calibri" panose="020F0502020204030204" pitchFamily="34" charset="0"/>
            </a:endParaRPr>
          </a:p>
          <a:p>
            <a:pPr marL="228600" lvl="0" indent="-228600" algn="just" rtl="0">
              <a:lnSpc>
                <a:spcPct val="90000"/>
              </a:lnSpc>
              <a:spcBef>
                <a:spcPts val="0"/>
              </a:spcBef>
              <a:spcAft>
                <a:spcPts val="0"/>
              </a:spcAft>
              <a:buClr>
                <a:srgbClr val="999999"/>
              </a:buClr>
              <a:buSzPts val="2000"/>
              <a:buChar char="•"/>
            </a:pPr>
            <a:endParaRPr lang="pl-PL" sz="1500" b="0" i="0" dirty="0">
              <a:solidFill>
                <a:srgbClr val="0D0D0D"/>
              </a:solidFill>
              <a:effectLst/>
              <a:latin typeface="Calibri" panose="020F0502020204030204" pitchFamily="34" charset="0"/>
              <a:cs typeface="Calibri" panose="020F0502020204030204" pitchFamily="34" charset="0"/>
            </a:endParaRPr>
          </a:p>
          <a:p>
            <a:pPr marL="0" lvl="0" indent="0" algn="just" rtl="0">
              <a:lnSpc>
                <a:spcPct val="90000"/>
              </a:lnSpc>
              <a:spcBef>
                <a:spcPts val="0"/>
              </a:spcBef>
              <a:spcAft>
                <a:spcPts val="0"/>
              </a:spcAft>
              <a:buClr>
                <a:srgbClr val="999999"/>
              </a:buClr>
              <a:buSzPts val="2000"/>
              <a:buNone/>
            </a:pPr>
            <a:r>
              <a:rPr lang="en-US" sz="1500" b="1" i="0" dirty="0">
                <a:solidFill>
                  <a:schemeClr val="accent4">
                    <a:lumMod val="50000"/>
                  </a:schemeClr>
                </a:solidFill>
                <a:effectLst/>
                <a:latin typeface="Calibri" panose="020F0502020204030204" pitchFamily="34" charset="0"/>
                <a:cs typeface="Calibri" panose="020F0502020204030204" pitchFamily="34" charset="0"/>
              </a:rPr>
              <a:t>Προσβασιμότητα και συμμετοχικότητα</a:t>
            </a:r>
            <a:r>
              <a:rPr lang="en-US" sz="1500" b="0" i="0" dirty="0">
                <a:solidFill>
                  <a:schemeClr val="accent4">
                    <a:lumMod val="50000"/>
                  </a:schemeClr>
                </a:solidFill>
                <a:effectLst/>
                <a:latin typeface="Calibri" panose="020F0502020204030204" pitchFamily="34" charset="0"/>
                <a:cs typeface="Calibri" panose="020F0502020204030204" pitchFamily="34" charset="0"/>
              </a:rPr>
              <a:t>: </a:t>
            </a:r>
            <a:r>
              <a:rPr lang="en-US" sz="1500" b="0" i="0" dirty="0">
                <a:solidFill>
                  <a:srgbClr val="0D0D0D"/>
                </a:solidFill>
                <a:effectLst/>
                <a:latin typeface="Calibri" panose="020F0502020204030204" pitchFamily="34" charset="0"/>
                <a:cs typeface="Calibri" panose="020F0502020204030204" pitchFamily="34" charset="0"/>
              </a:rPr>
              <a:t>Η διαθεσιμότητα βιώσιμων επιλογών μεταφοράς που εξυπηρετούν άτομα με αναπηρία, ηλικιωμένους και άτομα με άλλες ειδικές ανάγκες είναι ζωτικής σημασίας. Ο σχεδιασμός συστημάτων μεταφορών χωρίς αποκλεισμούς μπορεί να ενθαρρύνει ένα ευρύτερο τμήμα της κοινωνίας να συμμετάσχει σε πρακτικές βιώσιμων μεταφορών.</a:t>
            </a:r>
            <a:endParaRPr sz="1500" dirty="0">
              <a:solidFill>
                <a:srgbClr val="999999"/>
              </a:solidFill>
              <a:latin typeface="Calibri" panose="020F0502020204030204" pitchFamily="34" charset="0"/>
              <a:ea typeface="Montserrat"/>
              <a:cs typeface="Calibri" panose="020F0502020204030204" pitchFamily="34" charset="0"/>
              <a:sym typeface="Montserrat"/>
            </a:endParaRPr>
          </a:p>
        </p:txBody>
      </p:sp>
      <p:pic>
        <p:nvPicPr>
          <p:cNvPr id="3" name="Obraz 2">
            <a:extLst>
              <a:ext uri="{FF2B5EF4-FFF2-40B4-BE49-F238E27FC236}">
                <a16:creationId xmlns:a16="http://schemas.microsoft.com/office/drawing/2014/main" id="{E5D98753-E4D8-3551-ABC7-16C54C73E80D}"/>
              </a:ext>
            </a:extLst>
          </p:cNvPr>
          <p:cNvPicPr>
            <a:picLocks noChangeAspect="1"/>
          </p:cNvPicPr>
          <p:nvPr/>
        </p:nvPicPr>
        <p:blipFill>
          <a:blip r:embed="rId2"/>
          <a:stretch>
            <a:fillRect/>
          </a:stretch>
        </p:blipFill>
        <p:spPr>
          <a:xfrm>
            <a:off x="6839791" y="1931987"/>
            <a:ext cx="4851072" cy="2994025"/>
          </a:xfrm>
          <a:prstGeom prst="rect">
            <a:avLst/>
          </a:prstGeom>
        </p:spPr>
      </p:pic>
    </p:spTree>
    <p:extLst>
      <p:ext uri="{BB962C8B-B14F-4D97-AF65-F5344CB8AC3E}">
        <p14:creationId xmlns:p14="http://schemas.microsoft.com/office/powerpoint/2010/main" val="3728686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214261" y="920759"/>
            <a:ext cx="11492681" cy="5214272"/>
          </a:xfrm>
          <a:prstGeom prst="rect">
            <a:avLst/>
          </a:prstGeom>
          <a:noFill/>
          <a:ln>
            <a:noFill/>
          </a:ln>
        </p:spPr>
        <p:txBody>
          <a:bodyPr spcFirstLastPara="1" wrap="square" lIns="91425" tIns="45700" rIns="91425" bIns="45700" anchor="t" anchorCtr="0">
            <a:normAutofit fontScale="92500"/>
          </a:bodyPr>
          <a:lstStyle/>
          <a:p>
            <a:pPr marL="228600" indent="-50800">
              <a:spcBef>
                <a:spcPts val="0"/>
              </a:spcBef>
              <a:buSzPts val="2800"/>
              <a:buNone/>
            </a:pPr>
            <a:r>
              <a:rPr lang="en-US" sz="2200" b="1" dirty="0" err="1">
                <a:solidFill>
                  <a:srgbClr val="222222"/>
                </a:solidFill>
                <a:latin typeface="Calibri" panose="020F0502020204030204" pitchFamily="34" charset="0"/>
                <a:cs typeface="Calibri" panose="020F0502020204030204" pitchFamily="34" charset="0"/>
              </a:rPr>
              <a:t>βιομάζα </a:t>
            </a:r>
            <a:r>
              <a:rPr lang="en-US" sz="2200" b="1" dirty="0">
                <a:solidFill>
                  <a:srgbClr val="222222"/>
                </a:solidFill>
                <a:latin typeface="Calibri" panose="020F0502020204030204" pitchFamily="34" charset="0"/>
                <a:cs typeface="Calibri" panose="020F0502020204030204" pitchFamily="34" charset="0"/>
              </a:rPr>
              <a:t>(στερεά βιοκαύσιμα) </a:t>
            </a:r>
            <a:r>
              <a:rPr lang="en-US" sz="2200" dirty="0">
                <a:solidFill>
                  <a:srgbClr val="222222"/>
                </a:solidFill>
                <a:latin typeface="Calibri" panose="020F0502020204030204" pitchFamily="34" charset="0"/>
                <a:cs typeface="Calibri" panose="020F0502020204030204" pitchFamily="34" charset="0"/>
              </a:rPr>
              <a:t>οργανικό, μη ορυκτό υλικό βιολογικής προέλευσης, το οποίο μπορεί να χρησιμοποιηθεί για την παραγωγή θερμότητας ή ηλεκτρικής ενέργειας. Περιλαμβάνει: κάρβουνο, ξύλο και απόβλητα ξύλου, μαύρο υγρό, μπαγάσα, ζωικά απόβλητα και άλλα φυτικά υλικά και υπολείμματα.</a:t>
            </a:r>
            <a:endParaRPr lang="pl-PL" sz="2200" b="1"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indent="-50800">
              <a:spcBef>
                <a:spcPts val="0"/>
              </a:spcBef>
              <a:buSzPts val="2800"/>
              <a:buNone/>
            </a:pPr>
            <a:endParaRPr lang="pl-PL" sz="2200" b="1"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pl-PL" sz="2200" b="1" dirty="0" err="1">
                <a:solidFill>
                  <a:srgbClr val="222222"/>
                </a:solidFill>
                <a:latin typeface="Calibri" panose="020F0502020204030204" pitchFamily="34" charset="0"/>
                <a:ea typeface="Calibri" panose="020F0502020204030204" pitchFamily="34" charset="0"/>
                <a:cs typeface="Calibri" panose="020F0502020204030204" pitchFamily="34" charset="0"/>
              </a:rPr>
              <a:t>αποτύπωμα άνθρακα </a:t>
            </a:r>
            <a:r>
              <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rgbClr val="222222"/>
                </a:solidFill>
                <a:latin typeface="Calibri" panose="020F0502020204030204" pitchFamily="34" charset="0"/>
                <a:ea typeface="Calibri" panose="020F0502020204030204" pitchFamily="34" charset="0"/>
                <a:cs typeface="Calibri" panose="020F0502020204030204" pitchFamily="34" charset="0"/>
              </a:rPr>
              <a:t>οι συνολικές εκπομπές αερίων του θερμοκηπίου (GHG) που προκαλούνται άμεσα και έμμεσα από ένα άτομο, έναν οργανισμό, μια εκδήλωση ή ένα προϊόν "1. Υπολογίζεται με το άθροισμα των εκπομπών που προκύπτουν από κάθε στάδιο της ζωής ενός προϊόντος ή μιας υπηρεσίας (παραγωγή υλικών, κατασκευή, χρήση και τέλος του κύκλου ζωής).</a:t>
            </a:r>
            <a:endPar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Κέντρο Αειφόρων Συστημάτων, Πανεπιστήμιο του Μίσιγκαν. 2023. "Ενημερωτικό δελτίο αποτυπώματος άνθρακα". Pub. CSS09-05.</a:t>
            </a: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Η κλιματική </a:t>
            </a:r>
            <a:r>
              <a:rPr lang="en-US"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αλλαγή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μπορεί να </a:t>
            </a:r>
            <a:r>
              <a:rPr lang="en-US" sz="22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οριστεί ως η μεταβολή των κλιματικών προτύπων που προκαλείται κυρίως από το φαινόμενο του θερμοκηπίου.</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2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εκπομπές αερίων</a:t>
            </a:r>
            <a:endParaRPr lang="pl-PL" sz="22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Fawzy</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S., Osman, A.I.,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Doran</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J. </a:t>
            </a:r>
            <a:r>
              <a:rPr lang="pl-PL" sz="16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et al.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Strategies </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for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mitigation </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of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climate change</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review</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Environ Chem Lett </a:t>
            </a:r>
            <a:r>
              <a:rPr lang="pl-PL" sz="1600" b="1"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18</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2069-2094 (2020). https://doi.org/10.1007/s10311-020-01059-w</a:t>
            </a:r>
          </a:p>
          <a:p>
            <a:pPr marL="228600" lvl="0" indent="-50800" algn="l" rtl="0">
              <a:lnSpc>
                <a:spcPct val="90000"/>
              </a:lnSpc>
              <a:spcBef>
                <a:spcPts val="0"/>
              </a:spcBef>
              <a:spcAft>
                <a:spcPts val="0"/>
              </a:spcAft>
              <a:buClr>
                <a:schemeClr val="dk1"/>
              </a:buClr>
              <a:buSzPts val="2800"/>
              <a:buNone/>
            </a:pPr>
            <a:endPar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200" b="1" dirty="0" err="1">
                <a:solidFill>
                  <a:srgbClr val="222222"/>
                </a:solidFill>
                <a:latin typeface="Calibri" panose="020F0502020204030204" pitchFamily="34" charset="0"/>
                <a:cs typeface="Calibri" panose="020F0502020204030204" pitchFamily="34" charset="0"/>
              </a:rPr>
              <a:t>γεωθερμική </a:t>
            </a:r>
            <a:r>
              <a:rPr lang="en-US" sz="2200" dirty="0">
                <a:solidFill>
                  <a:srgbClr val="222222"/>
                </a:solidFill>
                <a:latin typeface="Calibri" panose="020F0502020204030204" pitchFamily="34" charset="0"/>
                <a:cs typeface="Calibri" panose="020F0502020204030204" pitchFamily="34" charset="0"/>
              </a:rPr>
              <a:t>ενέργεια η ενέργεια που διατίθεται ως θερμότητα από το εσωτερικό του φλοιού της γης, συνήθως με τη μορφή θερμού νερού ή ατμού.</a:t>
            </a:r>
            <a:endParaRPr lang="pl-PL" sz="2200"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3;p12">
            <a:extLst>
              <a:ext uri="{FF2B5EF4-FFF2-40B4-BE49-F238E27FC236}">
                <a16:creationId xmlns:a16="http://schemas.microsoft.com/office/drawing/2014/main" id="{E691E138-E8C0-4626-AB06-5D3626FA450E}"/>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latin typeface="Montserrat"/>
                <a:ea typeface="Montserrat"/>
                <a:cs typeface="Montserrat"/>
                <a:sym typeface="Montserrat"/>
              </a:rPr>
              <a:t>Παραδείγματα παραγόντων STEEP (</a:t>
            </a:r>
            <a:r>
              <a:rPr lang="pl-PL" sz="3200" b="1" dirty="0" err="1">
                <a:solidFill>
                  <a:schemeClr val="accent4">
                    <a:lumMod val="50000"/>
                  </a:schemeClr>
                </a:solidFill>
                <a:latin typeface="Montserrat"/>
                <a:ea typeface="Montserrat"/>
                <a:cs typeface="Montserrat"/>
                <a:sym typeface="Montserrat"/>
              </a:rPr>
              <a:t>τεχνολογικών</a:t>
            </a:r>
            <a:r>
              <a:rPr lang="pl-PL" sz="3200" b="1" dirty="0">
                <a:solidFill>
                  <a:schemeClr val="accent4">
                    <a:lumMod val="50000"/>
                  </a:schemeClr>
                </a:solidFill>
                <a:latin typeface="Montserrat"/>
                <a:ea typeface="Montserrat"/>
                <a:cs typeface="Montserrat"/>
                <a:sym typeface="Montserrat"/>
              </a:rPr>
              <a:t>)</a:t>
            </a:r>
            <a:endParaRPr sz="3200" dirty="0">
              <a:solidFill>
                <a:schemeClr val="accent4">
                  <a:lumMod val="50000"/>
                </a:schemeClr>
              </a:solidFill>
              <a:latin typeface="Montserrat"/>
              <a:ea typeface="Montserrat"/>
              <a:cs typeface="Montserrat"/>
              <a:sym typeface="Montserrat"/>
            </a:endParaRPr>
          </a:p>
        </p:txBody>
      </p:sp>
      <p:sp>
        <p:nvSpPr>
          <p:cNvPr id="5" name="Google Shape;244;p12">
            <a:extLst>
              <a:ext uri="{FF2B5EF4-FFF2-40B4-BE49-F238E27FC236}">
                <a16:creationId xmlns:a16="http://schemas.microsoft.com/office/drawing/2014/main" id="{E17C52D5-AF30-4797-A12E-DCC240145E77}"/>
              </a:ext>
            </a:extLst>
          </p:cNvPr>
          <p:cNvSpPr txBox="1">
            <a:spLocks noGrp="1"/>
          </p:cNvSpPr>
          <p:nvPr>
            <p:ph type="body" idx="1"/>
          </p:nvPr>
        </p:nvSpPr>
        <p:spPr>
          <a:xfrm>
            <a:off x="314326" y="1366684"/>
            <a:ext cx="6243790" cy="476111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90000"/>
              </a:lnSpc>
              <a:spcBef>
                <a:spcPts val="0"/>
              </a:spcBef>
              <a:spcAft>
                <a:spcPts val="0"/>
              </a:spcAft>
              <a:buClr>
                <a:srgbClr val="999999"/>
              </a:buClr>
              <a:buSzPts val="2000"/>
              <a:buChar char="•"/>
            </a:pPr>
            <a:r>
              <a:rPr lang="en-US" sz="1600" b="1" i="0" dirty="0">
                <a:solidFill>
                  <a:schemeClr val="accent4">
                    <a:lumMod val="50000"/>
                  </a:schemeClr>
                </a:solidFill>
                <a:effectLst/>
                <a:latin typeface="Calibi"/>
              </a:rPr>
              <a:t>Εξελίξεις στην τεχνολογία οχημάτων</a:t>
            </a:r>
            <a:r>
              <a:rPr lang="en-US" sz="1600" b="0" i="0" dirty="0">
                <a:solidFill>
                  <a:srgbClr val="0D0D0D"/>
                </a:solidFill>
                <a:effectLst/>
                <a:latin typeface="Calibi"/>
              </a:rPr>
              <a:t>: Οι καινοτομίες στα ηλεκτρικά και υβριδικά οχήματα, συμπεριλαμβανομένων των βελτιώσεων στην τεχνολογία των μπαταριών, την υποδομή φόρτισης και την ενεργειακή απόδοση, είναι καθοριστικής σημασίας. Αυτές οι εξελίξεις καθιστούν τα βιώσιμα οχήματα πιο προσιτά, οικονομικά προσιτά και πρακτικά για καθημερινή χρήση.</a:t>
            </a:r>
          </a:p>
          <a:p>
            <a:pPr marL="228600" lvl="0" indent="-228600" algn="just" rtl="0">
              <a:lnSpc>
                <a:spcPct val="90000"/>
              </a:lnSpc>
              <a:spcBef>
                <a:spcPts val="0"/>
              </a:spcBef>
              <a:spcAft>
                <a:spcPts val="0"/>
              </a:spcAft>
              <a:buClr>
                <a:srgbClr val="999999"/>
              </a:buClr>
              <a:buSzPts val="2000"/>
              <a:buChar char="•"/>
            </a:pPr>
            <a:endParaRPr lang="en-US" sz="1600" b="0" i="0" dirty="0">
              <a:solidFill>
                <a:srgbClr val="0D0D0D"/>
              </a:solidFill>
              <a:effectLst/>
              <a:latin typeface="Calibi"/>
            </a:endParaRPr>
          </a:p>
          <a:p>
            <a:pPr marL="228600" lvl="0" indent="-228600" algn="just" rtl="0">
              <a:lnSpc>
                <a:spcPct val="90000"/>
              </a:lnSpc>
              <a:spcBef>
                <a:spcPts val="0"/>
              </a:spcBef>
              <a:spcAft>
                <a:spcPts val="0"/>
              </a:spcAft>
              <a:buClr>
                <a:srgbClr val="999999"/>
              </a:buClr>
              <a:buSzPts val="2000"/>
              <a:buChar char="•"/>
            </a:pPr>
            <a:r>
              <a:rPr lang="en-US" sz="1600" b="1" i="0" dirty="0">
                <a:solidFill>
                  <a:schemeClr val="accent4">
                    <a:lumMod val="50000"/>
                  </a:schemeClr>
                </a:solidFill>
                <a:effectLst/>
                <a:latin typeface="Calibi"/>
              </a:rPr>
              <a:t>Τεχνολογία δημόσιων μεταφορών</a:t>
            </a:r>
            <a:r>
              <a:rPr lang="en-US" sz="1600" b="0" i="0" dirty="0">
                <a:solidFill>
                  <a:srgbClr val="0D0D0D"/>
                </a:solidFill>
                <a:effectLst/>
                <a:latin typeface="Calibi"/>
              </a:rPr>
              <a:t>: Η ανάπτυξη πιο αποτελεσματικών και αξιόπιστων συστημάτων δημόσιων μεταφορών, όπως ηλεκτρικά λεωφορεία, συστήματα ελαφρών σιδηροδρόμων και η χρήση ανανεώσιμων πηγών ενέργειας, ενισχύει την ελκυστικότητα και τη χρηστικότητα των δημόσιων μεταφορών. Η ενσωμάτωση δεδομένων σε πραγματικό χρόνο στα συστήματα δημόσιων μεταφορών μπορεί επίσης να βελτιώσει την εμπειρία των χρηστών παρέχοντας ακριβή δρομολόγια, διαδρομές και πληροφορίες διαθεσιμότητας.</a:t>
            </a:r>
          </a:p>
          <a:p>
            <a:pPr marL="228600" lvl="0" indent="-228600" algn="just" rtl="0">
              <a:lnSpc>
                <a:spcPct val="90000"/>
              </a:lnSpc>
              <a:spcBef>
                <a:spcPts val="0"/>
              </a:spcBef>
              <a:spcAft>
                <a:spcPts val="0"/>
              </a:spcAft>
              <a:buClr>
                <a:srgbClr val="999999"/>
              </a:buClr>
              <a:buSzPts val="2000"/>
              <a:buChar char="•"/>
            </a:pPr>
            <a:endParaRPr lang="en-US" sz="1600" b="0" i="0" dirty="0">
              <a:solidFill>
                <a:srgbClr val="0D0D0D"/>
              </a:solidFill>
              <a:effectLst/>
              <a:latin typeface="Calibi"/>
            </a:endParaRPr>
          </a:p>
          <a:p>
            <a:pPr marL="228600" lvl="0" indent="-228600" algn="just" rtl="0">
              <a:lnSpc>
                <a:spcPct val="90000"/>
              </a:lnSpc>
              <a:spcBef>
                <a:spcPts val="0"/>
              </a:spcBef>
              <a:spcAft>
                <a:spcPts val="0"/>
              </a:spcAft>
              <a:buClr>
                <a:srgbClr val="999999"/>
              </a:buClr>
              <a:buSzPts val="2000"/>
              <a:buChar char="•"/>
            </a:pPr>
            <a:r>
              <a:rPr lang="en-US" sz="1600" b="1" i="0" dirty="0">
                <a:solidFill>
                  <a:schemeClr val="accent4">
                    <a:lumMod val="50000"/>
                  </a:schemeClr>
                </a:solidFill>
                <a:effectLst/>
                <a:latin typeface="Calibi"/>
              </a:rPr>
              <a:t>Έξυπνες υποδομές</a:t>
            </a:r>
            <a:r>
              <a:rPr lang="en-US" sz="1600" b="0" i="0" dirty="0">
                <a:solidFill>
                  <a:schemeClr val="accent4">
                    <a:lumMod val="50000"/>
                  </a:schemeClr>
                </a:solidFill>
                <a:effectLst/>
                <a:latin typeface="Calibi"/>
              </a:rPr>
              <a:t>: </a:t>
            </a:r>
            <a:r>
              <a:rPr lang="en-US" sz="1600" b="0" i="0" dirty="0">
                <a:solidFill>
                  <a:srgbClr val="0D0D0D"/>
                </a:solidFill>
                <a:effectLst/>
                <a:latin typeface="Calibi"/>
              </a:rPr>
              <a:t>Τα ευφυή συστήματα μεταφορών (ITS) που χρησιμοποιούν δεδομένα, αισθητήρες και τεχνολογίες επικοινωνίας μπορούν να βελτιστοποιήσουν τη ροή της κυκλοφορίας, να μειώσουν τη συμφόρηση και να βελτιώσουν την ασφάλεια. Οι έξυπνοι φωτεινοί σηματοδότες, τα προσαρμοστικά συστήματα διαχείρισης της κυκλοφορίας και οι έξυπνες λύσεις στάθμευσης συμβάλλουν σε ένα πιο αποτελεσματικό και βιώσιμο σύστημα αστικών μεταφορών.</a:t>
            </a:r>
            <a:endParaRPr lang="en-US" sz="2400" dirty="0">
              <a:solidFill>
                <a:srgbClr val="999999"/>
              </a:solidFill>
              <a:latin typeface="Calibi"/>
              <a:ea typeface="Montserrat"/>
              <a:cs typeface="Montserrat"/>
              <a:sym typeface="Montserrat"/>
            </a:endParaRPr>
          </a:p>
        </p:txBody>
      </p:sp>
      <p:pic>
        <p:nvPicPr>
          <p:cNvPr id="3" name="Obraz 2">
            <a:extLst>
              <a:ext uri="{FF2B5EF4-FFF2-40B4-BE49-F238E27FC236}">
                <a16:creationId xmlns:a16="http://schemas.microsoft.com/office/drawing/2014/main" id="{161B2A4B-B0E4-AEEC-4CDC-04893D1B42DF}"/>
              </a:ext>
            </a:extLst>
          </p:cNvPr>
          <p:cNvPicPr>
            <a:picLocks noChangeAspect="1"/>
          </p:cNvPicPr>
          <p:nvPr/>
        </p:nvPicPr>
        <p:blipFill>
          <a:blip r:embed="rId2"/>
          <a:stretch>
            <a:fillRect/>
          </a:stretch>
        </p:blipFill>
        <p:spPr>
          <a:xfrm>
            <a:off x="5937113" y="1861062"/>
            <a:ext cx="5940561" cy="2907584"/>
          </a:xfrm>
          <a:prstGeom prst="rect">
            <a:avLst/>
          </a:prstGeom>
        </p:spPr>
      </p:pic>
    </p:spTree>
    <p:extLst>
      <p:ext uri="{BB962C8B-B14F-4D97-AF65-F5344CB8AC3E}">
        <p14:creationId xmlns:p14="http://schemas.microsoft.com/office/powerpoint/2010/main" val="540917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0;p13">
            <a:extLst>
              <a:ext uri="{FF2B5EF4-FFF2-40B4-BE49-F238E27FC236}">
                <a16:creationId xmlns:a16="http://schemas.microsoft.com/office/drawing/2014/main" id="{1FD4808A-8D0A-405C-89DB-E5A20FB64218}"/>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latin typeface="Montserrat"/>
                <a:ea typeface="Montserrat"/>
                <a:cs typeface="Montserrat"/>
                <a:sym typeface="Montserrat"/>
              </a:rPr>
              <a:t>Παραδείγματα παραγόντων STEEP </a:t>
            </a:r>
            <a:r>
              <a:rPr lang="pl-PL" sz="3200" b="1" dirty="0">
                <a:solidFill>
                  <a:schemeClr val="accent4">
                    <a:lumMod val="50000"/>
                  </a:schemeClr>
                </a:solidFill>
                <a:latin typeface="Montserrat"/>
                <a:ea typeface="Montserrat"/>
                <a:cs typeface="Montserrat"/>
                <a:sym typeface="Montserrat"/>
              </a:rPr>
              <a:t>(οικονομικών)</a:t>
            </a:r>
            <a:endParaRPr sz="3200" dirty="0">
              <a:solidFill>
                <a:schemeClr val="accent4">
                  <a:lumMod val="50000"/>
                </a:schemeClr>
              </a:solidFill>
              <a:latin typeface="Montserrat"/>
              <a:ea typeface="Montserrat"/>
              <a:cs typeface="Montserrat"/>
              <a:sym typeface="Montserrat"/>
            </a:endParaRPr>
          </a:p>
        </p:txBody>
      </p:sp>
      <p:sp>
        <p:nvSpPr>
          <p:cNvPr id="3" name="Symbol zastępczy tekstu 2">
            <a:extLst>
              <a:ext uri="{FF2B5EF4-FFF2-40B4-BE49-F238E27FC236}">
                <a16:creationId xmlns:a16="http://schemas.microsoft.com/office/drawing/2014/main" id="{09FF18C7-21C9-29AD-029B-E38123C5ECF6}"/>
              </a:ext>
            </a:extLst>
          </p:cNvPr>
          <p:cNvSpPr>
            <a:spLocks noGrp="1"/>
          </p:cNvSpPr>
          <p:nvPr>
            <p:ph type="body" idx="1"/>
          </p:nvPr>
        </p:nvSpPr>
        <p:spPr>
          <a:xfrm>
            <a:off x="147484" y="1766938"/>
            <a:ext cx="6096000" cy="3997630"/>
          </a:xfrm>
        </p:spPr>
        <p:txBody>
          <a:bodyPr>
            <a:normAutofit fontScale="62500" lnSpcReduction="20000"/>
          </a:bodyPr>
          <a:lstStyle/>
          <a:p>
            <a:pPr marL="114300" indent="0" algn="just">
              <a:buNone/>
            </a:pPr>
            <a:r>
              <a:rPr lang="en-US" b="1" i="0" dirty="0">
                <a:solidFill>
                  <a:schemeClr val="accent4">
                    <a:lumMod val="50000"/>
                  </a:schemeClr>
                </a:solidFill>
                <a:effectLst/>
                <a:latin typeface="Calibri" panose="020F0502020204030204" pitchFamily="34" charset="0"/>
                <a:cs typeface="Calibri" panose="020F0502020204030204" pitchFamily="34" charset="0"/>
              </a:rPr>
              <a:t>Τιμές καυσίμων</a:t>
            </a:r>
            <a:r>
              <a:rPr lang="en-US" b="0" i="0" dirty="0">
                <a:solidFill>
                  <a:schemeClr val="accent4">
                    <a:lumMod val="50000"/>
                  </a:schemeClr>
                </a:solidFill>
                <a:effectLst/>
                <a:latin typeface="Calibri" panose="020F0502020204030204" pitchFamily="34" charset="0"/>
                <a:cs typeface="Calibri" panose="020F0502020204030204" pitchFamily="34" charset="0"/>
              </a:rPr>
              <a:t>: </a:t>
            </a:r>
            <a:r>
              <a:rPr lang="en-US" b="0" i="0" dirty="0">
                <a:solidFill>
                  <a:srgbClr val="0D0D0D"/>
                </a:solidFill>
                <a:effectLst/>
                <a:latin typeface="Calibri" panose="020F0502020204030204" pitchFamily="34" charset="0"/>
                <a:cs typeface="Calibri" panose="020F0502020204030204" pitchFamily="34" charset="0"/>
              </a:rPr>
              <a:t>Οι υψηλές τιμές των καυσίμων μπορούν να κάνουν την οδήγηση προσωπικών οχημάτων με κινητήρα εσωτερικής καύσης πιο ακριβή, ενθαρρύνοντας τους ανθρώπους να αναζητήσουν πιο αποδοτικά οχήματα ή οχήματα εναλλακτικών καυσίμων, καθώς και τα μέσα μαζικής μεταφοράς, το ποδήλατο ή το περπάτημα.</a:t>
            </a:r>
          </a:p>
          <a:p>
            <a:pPr marL="114300" indent="0" algn="just">
              <a:buNone/>
            </a:pPr>
            <a:r>
              <a:rPr lang="en-US" b="1" i="0" dirty="0">
                <a:solidFill>
                  <a:schemeClr val="accent4">
                    <a:lumMod val="50000"/>
                  </a:schemeClr>
                </a:solidFill>
                <a:effectLst/>
                <a:latin typeface="Calibri" panose="020F0502020204030204" pitchFamily="34" charset="0"/>
                <a:cs typeface="Calibri" panose="020F0502020204030204" pitchFamily="34" charset="0"/>
              </a:rPr>
              <a:t>Κόστος οχημάτων</a:t>
            </a:r>
            <a:r>
              <a:rPr lang="en-US" b="0" i="0" dirty="0">
                <a:solidFill>
                  <a:schemeClr val="accent4">
                    <a:lumMod val="50000"/>
                  </a:schemeClr>
                </a:solidFill>
                <a:effectLst/>
                <a:latin typeface="Calibri" panose="020F0502020204030204" pitchFamily="34" charset="0"/>
                <a:cs typeface="Calibri" panose="020F0502020204030204" pitchFamily="34" charset="0"/>
              </a:rPr>
              <a:t>: </a:t>
            </a:r>
            <a:r>
              <a:rPr lang="en-US" b="0" i="0" dirty="0">
                <a:solidFill>
                  <a:srgbClr val="0D0D0D"/>
                </a:solidFill>
                <a:effectLst/>
                <a:latin typeface="Calibri" panose="020F0502020204030204" pitchFamily="34" charset="0"/>
                <a:cs typeface="Calibri" panose="020F0502020204030204" pitchFamily="34" charset="0"/>
              </a:rPr>
              <a:t>Το αρχικό κόστος των ηλεκτρικών οχημάτων (EVs) και άλλων βιώσιμων επιλογών μεταφοράς μπορεί να αποτελέσει σημαντικό εμπόδιο για την υιοθέτησή τους. Ωστόσο, καθώς η τεχνολογία εξελίσσεται και η παραγωγή κλιμακώνεται, το κόστος αυτό μειώνεται, καθιστώντας τις βιώσιμες επιλογές πιο προσιτές.</a:t>
            </a:r>
            <a:endParaRPr lang="pl-PL" b="0" i="0" dirty="0">
              <a:solidFill>
                <a:srgbClr val="0D0D0D"/>
              </a:solidFill>
              <a:effectLst/>
              <a:latin typeface="Calibri" panose="020F0502020204030204" pitchFamily="34" charset="0"/>
              <a:cs typeface="Calibri" panose="020F0502020204030204" pitchFamily="34" charset="0"/>
            </a:endParaRPr>
          </a:p>
          <a:p>
            <a:pPr marL="114300" indent="0" algn="just">
              <a:buNone/>
            </a:pPr>
            <a:r>
              <a:rPr lang="en-US" b="1" i="0" dirty="0">
                <a:solidFill>
                  <a:schemeClr val="accent4">
                    <a:lumMod val="50000"/>
                  </a:schemeClr>
                </a:solidFill>
                <a:effectLst/>
                <a:latin typeface="Calibri" panose="020F0502020204030204" pitchFamily="34" charset="0"/>
                <a:cs typeface="Calibri" panose="020F0502020204030204" pitchFamily="34" charset="0"/>
              </a:rPr>
              <a:t>Ναύλοι δημόσιων μεταφορών</a:t>
            </a:r>
            <a:r>
              <a:rPr lang="en-US" b="0" i="0" dirty="0">
                <a:solidFill>
                  <a:schemeClr val="accent4">
                    <a:lumMod val="50000"/>
                  </a:schemeClr>
                </a:solidFill>
                <a:effectLst/>
                <a:latin typeface="Calibri" panose="020F0502020204030204" pitchFamily="34" charset="0"/>
                <a:cs typeface="Calibri" panose="020F0502020204030204" pitchFamily="34" charset="0"/>
              </a:rPr>
              <a:t>: </a:t>
            </a:r>
            <a:r>
              <a:rPr lang="en-US" b="0" i="0" dirty="0">
                <a:solidFill>
                  <a:srgbClr val="0D0D0D"/>
                </a:solidFill>
                <a:effectLst/>
                <a:latin typeface="Calibri" panose="020F0502020204030204" pitchFamily="34" charset="0"/>
                <a:cs typeface="Calibri" panose="020F0502020204030204" pitchFamily="34" charset="0"/>
              </a:rPr>
              <a:t>Η τιμολόγηση των μέσων μαζικής μεταφοράς μπορεί να επηρεάσει την ελκυστικότητά τους σε σύγκριση με τη χρήση ιδιωτικών οχημάτων. Η προσιτή και ανταγωνιστική τιμολόγηση μπορεί να ενθαρρύνει τη μεγαλύτερη χρήση των δημόσιων μεταφορών.</a:t>
            </a:r>
          </a:p>
          <a:p>
            <a:endParaRPr lang="pl-PL" dirty="0"/>
          </a:p>
        </p:txBody>
      </p:sp>
      <p:pic>
        <p:nvPicPr>
          <p:cNvPr id="8" name="Obraz 7">
            <a:extLst>
              <a:ext uri="{FF2B5EF4-FFF2-40B4-BE49-F238E27FC236}">
                <a16:creationId xmlns:a16="http://schemas.microsoft.com/office/drawing/2014/main" id="{4261CC87-9402-D046-029F-42C9B0644835}"/>
              </a:ext>
            </a:extLst>
          </p:cNvPr>
          <p:cNvPicPr>
            <a:picLocks noChangeAspect="1"/>
          </p:cNvPicPr>
          <p:nvPr/>
        </p:nvPicPr>
        <p:blipFill>
          <a:blip r:embed="rId2"/>
          <a:stretch>
            <a:fillRect/>
          </a:stretch>
        </p:blipFill>
        <p:spPr>
          <a:xfrm>
            <a:off x="5208445" y="1875093"/>
            <a:ext cx="6584044" cy="3532649"/>
          </a:xfrm>
          <a:prstGeom prst="rect">
            <a:avLst/>
          </a:prstGeom>
        </p:spPr>
      </p:pic>
    </p:spTree>
    <p:extLst>
      <p:ext uri="{BB962C8B-B14F-4D97-AF65-F5344CB8AC3E}">
        <p14:creationId xmlns:p14="http://schemas.microsoft.com/office/powerpoint/2010/main" val="535346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7;p14">
            <a:extLst>
              <a:ext uri="{FF2B5EF4-FFF2-40B4-BE49-F238E27FC236}">
                <a16:creationId xmlns:a16="http://schemas.microsoft.com/office/drawing/2014/main" id="{BB2F20AD-C77E-47D2-8E00-E05B8A3EF4D0}"/>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latin typeface="Montserrat"/>
                <a:ea typeface="Montserrat"/>
                <a:cs typeface="Montserrat"/>
                <a:sym typeface="Montserrat"/>
              </a:rPr>
              <a:t>Παραδείγματα παραγόντων STEEP (</a:t>
            </a:r>
            <a:r>
              <a:rPr lang="pl-PL" sz="3200" b="1" dirty="0" err="1">
                <a:latin typeface="Montserrat"/>
                <a:ea typeface="Montserrat"/>
                <a:cs typeface="Montserrat"/>
                <a:sym typeface="Montserrat"/>
              </a:rPr>
              <a:t>οικολογικών</a:t>
            </a:r>
            <a:r>
              <a:rPr lang="pl-PL" sz="3200" b="1" dirty="0">
                <a:latin typeface="Montserrat"/>
                <a:ea typeface="Montserrat"/>
                <a:cs typeface="Montserrat"/>
                <a:sym typeface="Montserrat"/>
              </a:rPr>
              <a:t>)</a:t>
            </a:r>
            <a:endParaRPr sz="3200" dirty="0">
              <a:latin typeface="Montserrat"/>
              <a:ea typeface="Montserrat"/>
              <a:cs typeface="Montserrat"/>
              <a:sym typeface="Montserrat"/>
            </a:endParaRPr>
          </a:p>
        </p:txBody>
      </p:sp>
      <p:sp>
        <p:nvSpPr>
          <p:cNvPr id="5" name="Google Shape;258;p14">
            <a:extLst>
              <a:ext uri="{FF2B5EF4-FFF2-40B4-BE49-F238E27FC236}">
                <a16:creationId xmlns:a16="http://schemas.microsoft.com/office/drawing/2014/main" id="{E9718306-07E3-4CE4-8880-CABE93505DDA}"/>
              </a:ext>
            </a:extLst>
          </p:cNvPr>
          <p:cNvSpPr txBox="1">
            <a:spLocks noGrp="1"/>
          </p:cNvSpPr>
          <p:nvPr>
            <p:ph type="body" idx="1"/>
          </p:nvPr>
        </p:nvSpPr>
        <p:spPr>
          <a:xfrm>
            <a:off x="127818" y="1572126"/>
            <a:ext cx="6292645" cy="435133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rgbClr val="999999"/>
              </a:buClr>
              <a:buSzPts val="2000"/>
              <a:buNone/>
            </a:pPr>
            <a:r>
              <a:rPr lang="en-US" sz="16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Ποιότητα αέρα</a:t>
            </a:r>
            <a:r>
              <a:rPr lang="en-US"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Τα υψηλά επίπεδα ατμοσφαιρικής ρύπανσης, ιδίως στις μεγάλες πόλεις, οδηγούν στην αναζήτηση λύσεων για τις μεταφορές που ελαχιστοποιούν τις εκπομπές καυσαερίων, όπως τα ηλεκτρικά οχήματα, τα ποδήλατα ή το περπάτημα.</a:t>
            </a:r>
            <a:endParaRPr lang="pl-PL"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rgbClr val="999999"/>
              </a:buClr>
              <a:buSzPts val="2000"/>
              <a:buNone/>
            </a:pPr>
            <a:r>
              <a:rPr lang="en-US" sz="16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Χρήση γης</a:t>
            </a:r>
            <a:r>
              <a:rPr lang="en-US"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Η εντατική χρήση της γης για τις υποδομές μεταφορών οδηγεί σε υποβάθμιση του εδάφους και απώλεια χώρων πρασίνου, γεγονός που με τη σειρά του παρακινεί στην αναζήτηση λύσεων που ελαχιστοποιούν την ανάγκη για νέους χώρους.</a:t>
            </a:r>
            <a:endParaRPr lang="pl-PL"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rgbClr val="999999"/>
              </a:buClr>
              <a:buSzPts val="2000"/>
              <a:buNone/>
            </a:pPr>
            <a:r>
              <a:rPr lang="en-US" sz="16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Απειλή για τη βιοποικιλότητα</a:t>
            </a:r>
            <a:r>
              <a:rPr lang="en-US"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Η κατασκευή νέων δρόμων και η ανάπτυξη υποδομών μεταφορών μπορεί να οδηγήσει σε κατακερματισμό των οικοτόπων και να αποτελέσει απειλή για τη βιοποικιλότητα. Οι λύσεις βιώσιμων μεταφορών επιδιώκουν την ελαχιστοποίηση αυτών των επιπτώσεων.</a:t>
            </a:r>
            <a:endParaRPr lang="pl-PL"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rgbClr val="999999"/>
              </a:buClr>
              <a:buSzPts val="2000"/>
              <a:buNone/>
            </a:pPr>
            <a:r>
              <a:rPr lang="en-US" sz="16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Κατανάλωση φυσικών πόρων</a:t>
            </a:r>
            <a:r>
              <a:rPr lang="en-US"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Η εξάντληση των φυσικών πόρων, όπως τα ορυκτά καύσιμα, οδηγεί στην αναζήτηση και χρήση πιο βιώσιμων και ανανεώσιμων πηγών ενέργειας για την κίνηση των οχημάτων.</a:t>
            </a:r>
            <a:endParaRPr sz="1600" dirty="0">
              <a:solidFill>
                <a:srgbClr val="999999"/>
              </a:solidFill>
              <a:latin typeface="Calibri" panose="020F0502020204030204" pitchFamily="34" charset="0"/>
              <a:ea typeface="Calibri" panose="020F0502020204030204" pitchFamily="34" charset="0"/>
              <a:cs typeface="Calibri" panose="020F0502020204030204" pitchFamily="34" charset="0"/>
              <a:sym typeface="Montserrat"/>
            </a:endParaRPr>
          </a:p>
        </p:txBody>
      </p:sp>
      <p:pic>
        <p:nvPicPr>
          <p:cNvPr id="3" name="Obraz 2">
            <a:extLst>
              <a:ext uri="{FF2B5EF4-FFF2-40B4-BE49-F238E27FC236}">
                <a16:creationId xmlns:a16="http://schemas.microsoft.com/office/drawing/2014/main" id="{857DB2CB-C2EA-5260-8A68-31128AD0A6E4}"/>
              </a:ext>
            </a:extLst>
          </p:cNvPr>
          <p:cNvPicPr>
            <a:picLocks noChangeAspect="1"/>
          </p:cNvPicPr>
          <p:nvPr/>
        </p:nvPicPr>
        <p:blipFill>
          <a:blip r:embed="rId2"/>
          <a:stretch>
            <a:fillRect/>
          </a:stretch>
        </p:blipFill>
        <p:spPr>
          <a:xfrm>
            <a:off x="6543666" y="2121310"/>
            <a:ext cx="5006769" cy="2893142"/>
          </a:xfrm>
          <a:prstGeom prst="rect">
            <a:avLst/>
          </a:prstGeom>
        </p:spPr>
      </p:pic>
    </p:spTree>
    <p:extLst>
      <p:ext uri="{BB962C8B-B14F-4D97-AF65-F5344CB8AC3E}">
        <p14:creationId xmlns:p14="http://schemas.microsoft.com/office/powerpoint/2010/main" val="3628932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4;p15">
            <a:extLst>
              <a:ext uri="{FF2B5EF4-FFF2-40B4-BE49-F238E27FC236}">
                <a16:creationId xmlns:a16="http://schemas.microsoft.com/office/drawing/2014/main" id="{15B2081E-D56A-443E-BCE3-C061A148D460}"/>
              </a:ext>
            </a:extLst>
          </p:cNvPr>
          <p:cNvSpPr txBox="1">
            <a:spLocks noGrp="1"/>
          </p:cNvSpPr>
          <p:nvPr>
            <p:ph type="title"/>
          </p:nvPr>
        </p:nvSpPr>
        <p:spPr>
          <a:xfrm>
            <a:off x="464574" y="591080"/>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latin typeface="Calibri" panose="020F0502020204030204" pitchFamily="34" charset="0"/>
                <a:ea typeface="Montserrat"/>
                <a:cs typeface="Calibri" panose="020F0502020204030204" pitchFamily="34" charset="0"/>
                <a:sym typeface="Montserrat"/>
              </a:rPr>
              <a:t>Παραδείγματα παραγόντων STEEP </a:t>
            </a:r>
            <a:r>
              <a:rPr lang="pl-PL" sz="32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(πολιτικών)</a:t>
            </a:r>
            <a:endParaRPr sz="3200" dirty="0">
              <a:solidFill>
                <a:schemeClr val="accent4">
                  <a:lumMod val="50000"/>
                </a:schemeClr>
              </a:solidFill>
              <a:latin typeface="Calibri" panose="020F0502020204030204" pitchFamily="34" charset="0"/>
              <a:ea typeface="Montserrat"/>
              <a:cs typeface="Calibri" panose="020F0502020204030204" pitchFamily="34" charset="0"/>
              <a:sym typeface="Montserrat"/>
            </a:endParaRPr>
          </a:p>
        </p:txBody>
      </p:sp>
      <p:sp>
        <p:nvSpPr>
          <p:cNvPr id="5" name="Google Shape;265;p15">
            <a:extLst>
              <a:ext uri="{FF2B5EF4-FFF2-40B4-BE49-F238E27FC236}">
                <a16:creationId xmlns:a16="http://schemas.microsoft.com/office/drawing/2014/main" id="{1F7C8B99-9529-426D-ABEE-821A3D8EF477}"/>
              </a:ext>
            </a:extLst>
          </p:cNvPr>
          <p:cNvSpPr txBox="1">
            <a:spLocks noGrp="1"/>
          </p:cNvSpPr>
          <p:nvPr>
            <p:ph type="body" idx="1"/>
          </p:nvPr>
        </p:nvSpPr>
        <p:spPr>
          <a:xfrm>
            <a:off x="0" y="1306664"/>
            <a:ext cx="6971071" cy="4351338"/>
          </a:xfrm>
          <a:prstGeom prst="rect">
            <a:avLst/>
          </a:prstGeom>
          <a:noFill/>
          <a:ln>
            <a:noFill/>
          </a:ln>
        </p:spPr>
        <p:txBody>
          <a:bodyPr spcFirstLastPara="1" wrap="square" lIns="91425" tIns="45700" rIns="91425" bIns="45700" anchor="t" anchorCtr="0">
            <a:noAutofit/>
          </a:bodyPr>
          <a:lstStyle/>
          <a:p>
            <a:pPr marL="114300" indent="0" algn="just">
              <a:buNone/>
            </a:pPr>
            <a:r>
              <a:rPr lang="en-US" sz="1600" b="1" i="0" dirty="0">
                <a:solidFill>
                  <a:schemeClr val="accent4">
                    <a:lumMod val="50000"/>
                  </a:schemeClr>
                </a:solidFill>
                <a:effectLst/>
                <a:latin typeface="Calibri" panose="020F0502020204030204" pitchFamily="34" charset="0"/>
                <a:cs typeface="Calibri" panose="020F0502020204030204" pitchFamily="34" charset="0"/>
              </a:rPr>
              <a:t>Κυβερνητικές επιδοτήσεις και κίνητρα</a:t>
            </a:r>
            <a:r>
              <a:rPr lang="en-US" sz="1600" b="0" i="0" dirty="0">
                <a:solidFill>
                  <a:schemeClr val="accent4">
                    <a:lumMod val="50000"/>
                  </a:schemeClr>
                </a:solidFill>
                <a:effectLst/>
                <a:latin typeface="Calibri" panose="020F0502020204030204" pitchFamily="34" charset="0"/>
                <a:cs typeface="Calibri" panose="020F0502020204030204" pitchFamily="34" charset="0"/>
              </a:rPr>
              <a:t>: </a:t>
            </a:r>
            <a:r>
              <a:rPr lang="en-US" sz="1600" b="0" i="0" dirty="0">
                <a:solidFill>
                  <a:srgbClr val="0D0D0D"/>
                </a:solidFill>
                <a:effectLst/>
                <a:latin typeface="Calibri" panose="020F0502020204030204" pitchFamily="34" charset="0"/>
                <a:cs typeface="Calibri" panose="020F0502020204030204" pitchFamily="34" charset="0"/>
              </a:rPr>
              <a:t>Οι πολιτικές αποφάσεις σχετικά με τις επιδοτήσεις για τα ηλεκτρικά οχήματα, τα φορολογικά κίνητρα για τη χρήση ανανεώσιμων πηγών ενέργειας και την οικονομική στήριξη των δημόσιων μεταφορών μπορούν να ενθαρρύνουν την υιοθέτηση βιώσιμων μεθόδων μεταφοράς.</a:t>
            </a:r>
          </a:p>
          <a:p>
            <a:pPr marL="114300" indent="0" algn="just">
              <a:buNone/>
            </a:pPr>
            <a:r>
              <a:rPr lang="en-US" sz="1600" b="1" i="0" dirty="0">
                <a:solidFill>
                  <a:schemeClr val="accent4">
                    <a:lumMod val="50000"/>
                  </a:schemeClr>
                </a:solidFill>
                <a:effectLst/>
                <a:latin typeface="Calibri" panose="020F0502020204030204" pitchFamily="34" charset="0"/>
                <a:cs typeface="Calibri" panose="020F0502020204030204" pitchFamily="34" charset="0"/>
              </a:rPr>
              <a:t>Διεθνείς συμφωνίες</a:t>
            </a:r>
            <a:r>
              <a:rPr lang="en-US" sz="1600" b="0" i="0" dirty="0">
                <a:solidFill>
                  <a:schemeClr val="accent4">
                    <a:lumMod val="50000"/>
                  </a:schemeClr>
                </a:solidFill>
                <a:effectLst/>
                <a:latin typeface="Calibri" panose="020F0502020204030204" pitchFamily="34" charset="0"/>
                <a:cs typeface="Calibri" panose="020F0502020204030204" pitchFamily="34" charset="0"/>
              </a:rPr>
              <a:t>:</a:t>
            </a:r>
            <a:r>
              <a:rPr lang="en-US" sz="1600" b="0" i="0" dirty="0">
                <a:solidFill>
                  <a:srgbClr val="0D0D0D"/>
                </a:solidFill>
                <a:effectLst/>
                <a:latin typeface="Calibri" panose="020F0502020204030204" pitchFamily="34" charset="0"/>
                <a:cs typeface="Calibri" panose="020F0502020204030204" pitchFamily="34" charset="0"/>
              </a:rPr>
              <a:t> Η συμμετοχή σε διεθνείς περιβαλλοντικές συμφωνίες, όπως η Συμφωνία του Παρισιού, μπορεί να δεσμεύσει τις χώρες να μειώσουν το αποτύπωμα άνθρακα, προωθώντας έτσι πολιτικές που ευνοούν βιώσιμες λύσεις για τις μεταφορές.</a:t>
            </a:r>
          </a:p>
          <a:p>
            <a:pPr marL="114300" indent="0" algn="just">
              <a:buNone/>
            </a:pPr>
            <a:r>
              <a:rPr lang="en-US" sz="1600" b="1" i="0" dirty="0">
                <a:solidFill>
                  <a:schemeClr val="accent4">
                    <a:lumMod val="50000"/>
                  </a:schemeClr>
                </a:solidFill>
                <a:effectLst/>
                <a:latin typeface="Calibri" panose="020F0502020204030204" pitchFamily="34" charset="0"/>
                <a:cs typeface="Calibri" panose="020F0502020204030204" pitchFamily="34" charset="0"/>
              </a:rPr>
              <a:t>Πολιτικές αστικού σχεδιασμού</a:t>
            </a:r>
            <a:r>
              <a:rPr lang="en-US" sz="1600" b="0" i="0" dirty="0">
                <a:solidFill>
                  <a:schemeClr val="accent4">
                    <a:lumMod val="50000"/>
                  </a:schemeClr>
                </a:solidFill>
                <a:effectLst/>
                <a:latin typeface="Calibri" panose="020F0502020204030204" pitchFamily="34" charset="0"/>
                <a:cs typeface="Calibri" panose="020F0502020204030204" pitchFamily="34" charset="0"/>
              </a:rPr>
              <a:t>: </a:t>
            </a:r>
            <a:r>
              <a:rPr lang="en-US" sz="1600" b="0" i="0" dirty="0">
                <a:solidFill>
                  <a:srgbClr val="0D0D0D"/>
                </a:solidFill>
                <a:effectLst/>
                <a:latin typeface="Calibri" panose="020F0502020204030204" pitchFamily="34" charset="0"/>
                <a:cs typeface="Calibri" panose="020F0502020204030204" pitchFamily="34" charset="0"/>
              </a:rPr>
              <a:t>Οι πολιτικές αποφάσεις που σχετίζονται με την αστική ανάπτυξη και τον πολεοδομικό σχεδιασμό μπορούν να έχουν σημαντικό αντίκτυπο στις βιώσιμες μεταφορές. Για παράδειγμα, η επένδυση σε πόλεις φιλικές προς τους πεζούς </a:t>
            </a:r>
            <a:r>
              <a:rPr lang="pl-PL" sz="1600" b="0" i="0" dirty="0">
                <a:solidFill>
                  <a:srgbClr val="0D0D0D"/>
                </a:solidFill>
                <a:effectLst/>
                <a:latin typeface="Calibri" panose="020F0502020204030204" pitchFamily="34" charset="0"/>
                <a:cs typeface="Calibri" panose="020F0502020204030204" pitchFamily="34" charset="0"/>
              </a:rPr>
              <a:t>και </a:t>
            </a:r>
            <a:r>
              <a:rPr lang="en-US" sz="1600" b="0" i="0" dirty="0">
                <a:solidFill>
                  <a:srgbClr val="0D0D0D"/>
                </a:solidFill>
                <a:effectLst/>
                <a:latin typeface="Calibri" panose="020F0502020204030204" pitchFamily="34" charset="0"/>
                <a:cs typeface="Calibri" panose="020F0502020204030204" pitchFamily="34" charset="0"/>
              </a:rPr>
              <a:t>το ποδήλατο μπορεί να ενθαρρύνει πιο βιώσιμα πρότυπα κινητικότητας.</a:t>
            </a:r>
            <a:endParaRPr lang="pl-PL" sz="1600" b="0" i="0" dirty="0">
              <a:solidFill>
                <a:srgbClr val="0D0D0D"/>
              </a:solidFill>
              <a:effectLst/>
              <a:latin typeface="Calibri" panose="020F0502020204030204" pitchFamily="34" charset="0"/>
              <a:cs typeface="Calibri" panose="020F0502020204030204" pitchFamily="34" charset="0"/>
            </a:endParaRPr>
          </a:p>
          <a:p>
            <a:pPr marL="114300" indent="0" algn="just">
              <a:buNone/>
            </a:pPr>
            <a:r>
              <a:rPr lang="en-US" sz="1600" b="1" dirty="0">
                <a:solidFill>
                  <a:schemeClr val="accent4">
                    <a:lumMod val="50000"/>
                  </a:schemeClr>
                </a:solidFill>
                <a:latin typeface="Calibri" panose="020F0502020204030204" pitchFamily="34" charset="0"/>
                <a:cs typeface="Calibri" panose="020F0502020204030204" pitchFamily="34" charset="0"/>
              </a:rPr>
              <a:t>Πολιτική σταθερότητα και βούληση: </a:t>
            </a:r>
            <a:r>
              <a:rPr lang="en-US" sz="1600" dirty="0">
                <a:solidFill>
                  <a:srgbClr val="0D0D0D"/>
                </a:solidFill>
                <a:latin typeface="Calibri" panose="020F0502020204030204" pitchFamily="34" charset="0"/>
                <a:cs typeface="Calibri" panose="020F0502020204030204" pitchFamily="34" charset="0"/>
              </a:rPr>
              <a:t>Η πολιτική βούληση για την εφαρμογή και τη διατήρηση πρωτοβουλιών βιώσιμων μεταφορών, καθώς και η σταθερότητα των πολιτικών θεσμών, μπορούν να επηρεάσουν τη συνέπεια και την αποτελεσματικότητα των πολιτικών και των μέτρων που αποσκοπούν στην προώθηση των βιώσιμων μεταφορών.</a:t>
            </a:r>
            <a:endParaRPr sz="1600" dirty="0">
              <a:solidFill>
                <a:srgbClr val="0D0D0D"/>
              </a:solidFill>
              <a:latin typeface="Calibri" panose="020F0502020204030204" pitchFamily="34" charset="0"/>
              <a:cs typeface="Calibri" panose="020F0502020204030204" pitchFamily="34" charset="0"/>
              <a:sym typeface="Montserrat"/>
            </a:endParaRPr>
          </a:p>
        </p:txBody>
      </p:sp>
      <p:pic>
        <p:nvPicPr>
          <p:cNvPr id="3" name="Obraz 2">
            <a:extLst>
              <a:ext uri="{FF2B5EF4-FFF2-40B4-BE49-F238E27FC236}">
                <a16:creationId xmlns:a16="http://schemas.microsoft.com/office/drawing/2014/main" id="{7F1D6E75-818A-4560-2D8A-41929848FF85}"/>
              </a:ext>
            </a:extLst>
          </p:cNvPr>
          <p:cNvPicPr>
            <a:picLocks noChangeAspect="1"/>
          </p:cNvPicPr>
          <p:nvPr/>
        </p:nvPicPr>
        <p:blipFill>
          <a:blip r:embed="rId2"/>
          <a:stretch>
            <a:fillRect/>
          </a:stretch>
        </p:blipFill>
        <p:spPr>
          <a:xfrm>
            <a:off x="6263148" y="2152620"/>
            <a:ext cx="5812620" cy="2825782"/>
          </a:xfrm>
          <a:prstGeom prst="rect">
            <a:avLst/>
          </a:prstGeom>
        </p:spPr>
      </p:pic>
    </p:spTree>
    <p:extLst>
      <p:ext uri="{BB962C8B-B14F-4D97-AF65-F5344CB8AC3E}">
        <p14:creationId xmlns:p14="http://schemas.microsoft.com/office/powerpoint/2010/main" val="3765307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86;p18">
            <a:extLst>
              <a:ext uri="{FF2B5EF4-FFF2-40B4-BE49-F238E27FC236}">
                <a16:creationId xmlns:a16="http://schemas.microsoft.com/office/drawing/2014/main" id="{3D9D9285-6415-44CB-A6DF-83148DB4F906}"/>
              </a:ext>
            </a:extLst>
          </p:cNvPr>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 name="Google Shape;288;p18">
            <a:extLst>
              <a:ext uri="{FF2B5EF4-FFF2-40B4-BE49-F238E27FC236}">
                <a16:creationId xmlns:a16="http://schemas.microsoft.com/office/drawing/2014/main" id="{9D5C2BB4-D875-46CB-9FFD-792E4A33A1CA}"/>
              </a:ext>
            </a:extLst>
          </p:cNvPr>
          <p:cNvSpPr txBox="1">
            <a:spLocks noGrp="1"/>
          </p:cNvSpPr>
          <p:nvPr>
            <p:ph type="title"/>
          </p:nvPr>
        </p:nvSpPr>
        <p:spPr>
          <a:xfrm>
            <a:off x="94107" y="963877"/>
            <a:ext cx="4238455" cy="493024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400"/>
              <a:buFont typeface="Montserrat"/>
              <a:buNone/>
            </a:pPr>
            <a:r>
              <a:rPr lang="pl-PL" b="1" dirty="0">
                <a:latin typeface="Calibri" panose="020F0502020204030204" pitchFamily="34" charset="0"/>
                <a:ea typeface="Montserrat"/>
                <a:cs typeface="Calibri" panose="020F0502020204030204" pitchFamily="34" charset="0"/>
                <a:sym typeface="Montserrat"/>
              </a:rPr>
              <a:t> Στάδιο </a:t>
            </a:r>
            <a:r>
              <a:rPr lang="pl-PL" b="1" i="0" u="none" strike="noStrike" cap="none" dirty="0">
                <a:solidFill>
                  <a:schemeClr val="lt1"/>
                </a:solidFill>
                <a:latin typeface="Calibri" panose="020F0502020204030204" pitchFamily="34" charset="0"/>
                <a:ea typeface="Montserrat"/>
                <a:cs typeface="Calibri" panose="020F0502020204030204" pitchFamily="34" charset="0"/>
                <a:sym typeface="Montserrat"/>
              </a:rPr>
              <a:t>3Επιλογή </a:t>
            </a:r>
            <a:r>
              <a:rPr lang="pl-PL" sz="2400" b="1" i="0" u="none" strike="noStrike" cap="none" dirty="0">
                <a:solidFill>
                  <a:schemeClr val="lt1"/>
                </a:solidFill>
                <a:latin typeface="Calibri" panose="020F0502020204030204" pitchFamily="34" charset="0"/>
                <a:ea typeface="Montserrat"/>
                <a:cs typeface="Calibri" panose="020F0502020204030204" pitchFamily="34" charset="0"/>
                <a:sym typeface="Montserrat"/>
              </a:rPr>
              <a:t>κινητήριων </a:t>
            </a:r>
            <a:r>
              <a:rPr lang="pl-PL" b="1" i="0" u="none" strike="noStrike" cap="none" dirty="0">
                <a:solidFill>
                  <a:schemeClr val="lt1"/>
                </a:solidFill>
                <a:latin typeface="Montserrat"/>
                <a:ea typeface="Montserrat"/>
                <a:cs typeface="Montserrat"/>
                <a:sym typeface="Montserrat"/>
              </a:rPr>
              <a:t>δυνάμεων</a:t>
            </a:r>
            <a:endParaRPr b="1" dirty="0">
              <a:solidFill>
                <a:schemeClr val="lt1"/>
              </a:solidFill>
              <a:latin typeface="Montserrat"/>
              <a:ea typeface="Montserrat"/>
              <a:cs typeface="Montserrat"/>
              <a:sym typeface="Montserrat"/>
            </a:endParaRPr>
          </a:p>
        </p:txBody>
      </p:sp>
      <p:sp>
        <p:nvSpPr>
          <p:cNvPr id="8" name="Google Shape;289;p18">
            <a:extLst>
              <a:ext uri="{FF2B5EF4-FFF2-40B4-BE49-F238E27FC236}">
                <a16:creationId xmlns:a16="http://schemas.microsoft.com/office/drawing/2014/main" id="{9525DF7A-A5D6-4E8F-9A38-3B30CDB94E79}"/>
              </a:ext>
            </a:extLst>
          </p:cNvPr>
          <p:cNvSpPr/>
          <p:nvPr/>
        </p:nvSpPr>
        <p:spPr>
          <a:xfrm>
            <a:off x="4640580" y="2057400"/>
            <a:ext cx="27432" cy="2743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290;p18">
            <a:extLst>
              <a:ext uri="{FF2B5EF4-FFF2-40B4-BE49-F238E27FC236}">
                <a16:creationId xmlns:a16="http://schemas.microsoft.com/office/drawing/2014/main" id="{80257A3C-D854-4D3B-B855-00B5E03BDA5E}"/>
              </a:ext>
            </a:extLst>
          </p:cNvPr>
          <p:cNvSpPr txBox="1">
            <a:spLocks noGrp="1"/>
          </p:cNvSpPr>
          <p:nvPr>
            <p:ph type="body" idx="1"/>
          </p:nvPr>
        </p:nvSpPr>
        <p:spPr>
          <a:xfrm>
            <a:off x="4976031" y="963877"/>
            <a:ext cx="6377769" cy="4930246"/>
          </a:xfrm>
          <a:prstGeom prst="rect">
            <a:avLst/>
          </a:prstGeom>
          <a:noFill/>
          <a:ln>
            <a:noFill/>
          </a:ln>
        </p:spPr>
        <p:txBody>
          <a:bodyPr spcFirstLastPara="1" wrap="square" lIns="91425" tIns="45700" rIns="91425" bIns="45700" anchor="ctr" anchorCtr="0">
            <a:normAutofit/>
          </a:bodyPr>
          <a:lstStyle/>
          <a:p>
            <a:pPr marL="50800" marR="0" lvl="0" indent="0" algn="just" rtl="0">
              <a:lnSpc>
                <a:spcPct val="90000"/>
              </a:lnSpc>
              <a:spcBef>
                <a:spcPts val="0"/>
              </a:spcBef>
              <a:spcAft>
                <a:spcPts val="0"/>
              </a:spcAft>
              <a:buClr>
                <a:srgbClr val="434343"/>
              </a:buClr>
              <a:buSzPts val="2800"/>
              <a:buNone/>
            </a:pP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Προσπαθήστε </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να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κατατάξετε όλους τους </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παράγοντες STEEP που εντοπίστηκαν με βάση </a:t>
            </a:r>
            <a:r>
              <a:rPr lang="pl-PL" sz="2400" b="1" i="0" u="none" strike="noStrike" cap="none" dirty="0">
                <a:solidFill>
                  <a:schemeClr val="accent4">
                    <a:lumMod val="50000"/>
                  </a:schemeClr>
                </a:solidFill>
                <a:latin typeface="Calibri" panose="020F0502020204030204" pitchFamily="34" charset="0"/>
                <a:ea typeface="Montserrat"/>
                <a:cs typeface="Calibri" panose="020F0502020204030204" pitchFamily="34" charset="0"/>
                <a:sym typeface="Montserrat"/>
              </a:rPr>
              <a:t>τη σημασία και την </a:t>
            </a:r>
            <a:r>
              <a:rPr lang="pl-PL" sz="2400" b="1" i="0" u="none" strike="noStrike" cap="none"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αβεβαιότητα</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Οι </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παράγοντες που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είναι σημαντικοί </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και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προβλέψιμοι </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θα μπορούσαν να αποτελέσουν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αντικείμενο </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πρόβλεψης.</a:t>
            </a:r>
            <a:endParaRPr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a:p>
            <a:pPr marL="50800" lvl="0" indent="0" algn="just" rtl="0">
              <a:lnSpc>
                <a:spcPct val="90000"/>
              </a:lnSpc>
              <a:spcBef>
                <a:spcPts val="0"/>
              </a:spcBef>
              <a:spcAft>
                <a:spcPts val="0"/>
              </a:spcAft>
              <a:buClr>
                <a:srgbClr val="434343"/>
              </a:buClr>
              <a:buSzPts val="2800"/>
              <a:buNone/>
            </a:pPr>
            <a:r>
              <a:rPr lang="pl-PL" sz="2400" dirty="0" err="1">
                <a:solidFill>
                  <a:schemeClr val="tx1"/>
                </a:solidFill>
                <a:latin typeface="Calibri" panose="020F0502020204030204" pitchFamily="34" charset="0"/>
                <a:ea typeface="Montserrat"/>
                <a:cs typeface="Calibri" panose="020F0502020204030204" pitchFamily="34" charset="0"/>
                <a:sym typeface="Montserrat"/>
              </a:rPr>
              <a:t>Δύο </a:t>
            </a:r>
            <a:r>
              <a:rPr lang="pl-PL" sz="2400" dirty="0">
                <a:solidFill>
                  <a:schemeClr val="tx1"/>
                </a:solidFill>
                <a:latin typeface="Calibri" panose="020F0502020204030204" pitchFamily="34" charset="0"/>
                <a:ea typeface="Montserrat"/>
                <a:cs typeface="Calibri" panose="020F0502020204030204" pitchFamily="34" charset="0"/>
                <a:sym typeface="Montserrat"/>
              </a:rPr>
              <a:t>παράγοντες που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είναι ταυτόχρονα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οι πιο σημαντικοί </a:t>
            </a:r>
            <a:r>
              <a:rPr lang="pl-PL"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και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οι πιο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αβέβαιοι </a:t>
            </a:r>
            <a:r>
              <a:rPr lang="pl-PL" sz="2400" dirty="0">
                <a:solidFill>
                  <a:schemeClr val="tx1"/>
                </a:solidFill>
                <a:latin typeface="Calibri" panose="020F0502020204030204" pitchFamily="34" charset="0"/>
                <a:ea typeface="Montserrat"/>
                <a:cs typeface="Calibri" panose="020F0502020204030204" pitchFamily="34" charset="0"/>
                <a:sym typeface="Montserrat"/>
              </a:rPr>
              <a:t>αποτελούν το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αντικείμενο </a:t>
            </a:r>
            <a:r>
              <a:rPr lang="pl-PL" sz="2400" dirty="0">
                <a:solidFill>
                  <a:schemeClr val="tx1"/>
                </a:solidFill>
                <a:latin typeface="Calibri" panose="020F0502020204030204" pitchFamily="34" charset="0"/>
                <a:ea typeface="Montserrat"/>
                <a:cs typeface="Calibri" panose="020F0502020204030204" pitchFamily="34" charset="0"/>
                <a:sym typeface="Montserrat"/>
              </a:rPr>
              <a:t>της ανάλυσης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σεναρίων</a:t>
            </a:r>
            <a:r>
              <a:rPr lang="pl-PL" sz="2400" dirty="0">
                <a:solidFill>
                  <a:schemeClr val="tx1"/>
                </a:solidFill>
                <a:latin typeface="Calibri" panose="020F0502020204030204" pitchFamily="34" charset="0"/>
                <a:ea typeface="Montserrat"/>
                <a:cs typeface="Calibri" panose="020F0502020204030204" pitchFamily="34" charset="0"/>
                <a:sym typeface="Montserrat"/>
              </a:rPr>
              <a:t>!</a:t>
            </a:r>
            <a:endParaRPr sz="2400" dirty="0">
              <a:solidFill>
                <a:schemeClr val="tx1"/>
              </a:solidFill>
              <a:latin typeface="Calibri" panose="020F0502020204030204" pitchFamily="34" charset="0"/>
              <a:ea typeface="Montserrat"/>
              <a:cs typeface="Calibri" panose="020F0502020204030204" pitchFamily="34" charset="0"/>
              <a:sym typeface="Montserrat"/>
            </a:endParaRPr>
          </a:p>
          <a:p>
            <a:pPr marL="457200" marR="0" lvl="0" indent="-228600" algn="l" rtl="0">
              <a:lnSpc>
                <a:spcPct val="90000"/>
              </a:lnSpc>
              <a:spcBef>
                <a:spcPts val="0"/>
              </a:spcBef>
              <a:spcAft>
                <a:spcPts val="0"/>
              </a:spcAft>
              <a:buClr>
                <a:srgbClr val="434343"/>
              </a:buClr>
              <a:buSzPts val="2800"/>
              <a:buFont typeface="Montserrat"/>
              <a:buNone/>
            </a:pPr>
            <a:endParaRPr sz="2400" dirty="0">
              <a:solidFill>
                <a:schemeClr val="tx1"/>
              </a:solidFill>
              <a:latin typeface="Montserrat"/>
              <a:ea typeface="Montserrat"/>
              <a:cs typeface="Montserrat"/>
              <a:sym typeface="Montserrat"/>
            </a:endParaRPr>
          </a:p>
          <a:p>
            <a:pPr marL="50800" marR="0" lvl="0" indent="0" algn="l" rtl="0">
              <a:lnSpc>
                <a:spcPct val="90000"/>
              </a:lnSpc>
              <a:spcBef>
                <a:spcPts val="0"/>
              </a:spcBef>
              <a:spcAft>
                <a:spcPts val="0"/>
              </a:spcAft>
              <a:buClr>
                <a:srgbClr val="434343"/>
              </a:buClr>
              <a:buSzPts val="2800"/>
              <a:buFont typeface="Montserrat"/>
              <a:buNone/>
            </a:pPr>
            <a:endParaRPr sz="2400" b="0" i="0" u="none" strike="noStrike" cap="none" dirty="0">
              <a:solidFill>
                <a:schemeClr val="tx1"/>
              </a:solidFill>
              <a:latin typeface="Montserrat"/>
              <a:ea typeface="Montserrat"/>
              <a:cs typeface="Montserrat"/>
              <a:sym typeface="Montserrat"/>
            </a:endParaRPr>
          </a:p>
          <a:p>
            <a:pPr marL="228600" lvl="0" indent="-76200" algn="l" rtl="0">
              <a:lnSpc>
                <a:spcPct val="90000"/>
              </a:lnSpc>
              <a:spcBef>
                <a:spcPts val="1000"/>
              </a:spcBef>
              <a:spcAft>
                <a:spcPts val="0"/>
              </a:spcAft>
              <a:buClr>
                <a:schemeClr val="dk1"/>
              </a:buClr>
              <a:buSzPts val="2400"/>
              <a:buNone/>
            </a:pPr>
            <a:endParaRPr sz="2400" dirty="0">
              <a:solidFill>
                <a:schemeClr val="lt1"/>
              </a:solidFill>
            </a:endParaRPr>
          </a:p>
        </p:txBody>
      </p:sp>
    </p:spTree>
    <p:extLst>
      <p:ext uri="{BB962C8B-B14F-4D97-AF65-F5344CB8AC3E}">
        <p14:creationId xmlns:p14="http://schemas.microsoft.com/office/powerpoint/2010/main" val="3524115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5;p19">
            <a:extLst>
              <a:ext uri="{FF2B5EF4-FFF2-40B4-BE49-F238E27FC236}">
                <a16:creationId xmlns:a16="http://schemas.microsoft.com/office/drawing/2014/main" id="{81D8DFE5-E1F9-40E1-BFE9-C3B6B7AE58D8}"/>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Κατάταξη παραγόντων</a:t>
            </a:r>
            <a:endParaRPr sz="3200" dirty="0">
              <a:solidFill>
                <a:schemeClr val="tx1"/>
              </a:solidFill>
              <a:latin typeface="Calibri" panose="020F0502020204030204" pitchFamily="34" charset="0"/>
              <a:ea typeface="Montserrat"/>
              <a:cs typeface="Calibri" panose="020F0502020204030204" pitchFamily="34" charset="0"/>
              <a:sym typeface="Montserrat"/>
            </a:endParaRPr>
          </a:p>
        </p:txBody>
      </p:sp>
      <p:pic>
        <p:nvPicPr>
          <p:cNvPr id="5" name="Google Shape;296;p19">
            <a:extLst>
              <a:ext uri="{FF2B5EF4-FFF2-40B4-BE49-F238E27FC236}">
                <a16:creationId xmlns:a16="http://schemas.microsoft.com/office/drawing/2014/main" id="{86611C04-AA6D-461F-BFE3-8D0E1FCA8427}"/>
              </a:ext>
            </a:extLst>
          </p:cNvPr>
          <p:cNvPicPr preferRelativeResize="0">
            <a:picLocks noGrp="1"/>
          </p:cNvPicPr>
          <p:nvPr>
            <p:ph type="body" idx="1"/>
          </p:nvPr>
        </p:nvPicPr>
        <p:blipFill rotWithShape="1">
          <a:blip r:embed="rId2">
            <a:alphaModFix/>
          </a:blip>
          <a:srcRect/>
          <a:stretch/>
        </p:blipFill>
        <p:spPr>
          <a:xfrm>
            <a:off x="2728912" y="1910556"/>
            <a:ext cx="6734175" cy="3693831"/>
          </a:xfrm>
          <a:prstGeom prst="rect">
            <a:avLst/>
          </a:prstGeom>
          <a:noFill/>
          <a:ln>
            <a:noFill/>
          </a:ln>
        </p:spPr>
      </p:pic>
      <p:sp>
        <p:nvSpPr>
          <p:cNvPr id="6" name="Google Shape;297;p19">
            <a:extLst>
              <a:ext uri="{FF2B5EF4-FFF2-40B4-BE49-F238E27FC236}">
                <a16:creationId xmlns:a16="http://schemas.microsoft.com/office/drawing/2014/main" id="{1083CDFD-B9AC-4633-9896-527C15CA6F2E}"/>
              </a:ext>
            </a:extLst>
          </p:cNvPr>
          <p:cNvSpPr txBox="1"/>
          <p:nvPr/>
        </p:nvSpPr>
        <p:spPr>
          <a:xfrm>
            <a:off x="7524701" y="5604387"/>
            <a:ext cx="3319805"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αβεβαιότητα</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sp>
        <p:nvSpPr>
          <p:cNvPr id="7" name="Google Shape;298;p19">
            <a:extLst>
              <a:ext uri="{FF2B5EF4-FFF2-40B4-BE49-F238E27FC236}">
                <a16:creationId xmlns:a16="http://schemas.microsoft.com/office/drawing/2014/main" id="{EF7B7115-BADA-4F43-8570-B23FC9172C19}"/>
              </a:ext>
            </a:extLst>
          </p:cNvPr>
          <p:cNvSpPr txBox="1"/>
          <p:nvPr/>
        </p:nvSpPr>
        <p:spPr>
          <a:xfrm rot="-5400000">
            <a:off x="1239791" y="2888660"/>
            <a:ext cx="2571762"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σημασία</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grpSp>
        <p:nvGrpSpPr>
          <p:cNvPr id="8" name="Google Shape;299;p19">
            <a:extLst>
              <a:ext uri="{FF2B5EF4-FFF2-40B4-BE49-F238E27FC236}">
                <a16:creationId xmlns:a16="http://schemas.microsoft.com/office/drawing/2014/main" id="{40A6A3B6-A683-4FE6-BD43-BC5F79B4A344}"/>
              </a:ext>
            </a:extLst>
          </p:cNvPr>
          <p:cNvGrpSpPr/>
          <p:nvPr/>
        </p:nvGrpSpPr>
        <p:grpSpPr>
          <a:xfrm>
            <a:off x="2792058" y="1852680"/>
            <a:ext cx="3300478" cy="1041767"/>
            <a:chOff x="1986419" y="-93223"/>
            <a:chExt cx="2066925" cy="1168429"/>
          </a:xfrm>
        </p:grpSpPr>
        <p:sp>
          <p:nvSpPr>
            <p:cNvPr id="9" name="Google Shape;300;p19">
              <a:extLst>
                <a:ext uri="{FF2B5EF4-FFF2-40B4-BE49-F238E27FC236}">
                  <a16:creationId xmlns:a16="http://schemas.microsoft.com/office/drawing/2014/main" id="{ABDC247A-AFF7-4FE4-A77C-BC49ECAF8DA3}"/>
                </a:ext>
              </a:extLst>
            </p:cNvPr>
            <p:cNvSpPr txBox="1"/>
            <p:nvPr/>
          </p:nvSpPr>
          <p:spPr>
            <a:xfrm>
              <a:off x="1986419" y="-93223"/>
              <a:ext cx="2066925" cy="3864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πρόβλεψη</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sp>
          <p:nvSpPr>
            <p:cNvPr id="10" name="Google Shape;301;p19">
              <a:extLst>
                <a:ext uri="{FF2B5EF4-FFF2-40B4-BE49-F238E27FC236}">
                  <a16:creationId xmlns:a16="http://schemas.microsoft.com/office/drawing/2014/main" id="{E09AC858-0617-4947-861A-6036828EE25E}"/>
                </a:ext>
              </a:extLst>
            </p:cNvPr>
            <p:cNvSpPr/>
            <p:nvPr/>
          </p:nvSpPr>
          <p:spPr>
            <a:xfrm>
              <a:off x="2887026" y="456081"/>
              <a:ext cx="223383" cy="619125"/>
            </a:xfrm>
            <a:prstGeom prst="downArrow">
              <a:avLst>
                <a:gd name="adj1" fmla="val 50000"/>
                <a:gd name="adj2" fmla="val 50004"/>
              </a:avLst>
            </a:prstGeom>
            <a:solidFill>
              <a:schemeClr val="accent5">
                <a:lumMod val="50000"/>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 name="Google Shape;302;p19">
            <a:extLst>
              <a:ext uri="{FF2B5EF4-FFF2-40B4-BE49-F238E27FC236}">
                <a16:creationId xmlns:a16="http://schemas.microsoft.com/office/drawing/2014/main" id="{B586C9C8-6246-4570-A5DA-38219963E020}"/>
              </a:ext>
            </a:extLst>
          </p:cNvPr>
          <p:cNvSpPr txBox="1"/>
          <p:nvPr/>
        </p:nvSpPr>
        <p:spPr>
          <a:xfrm>
            <a:off x="7416545" y="633554"/>
            <a:ext cx="2464874" cy="6821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ανάλυση σεναρίων</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sp>
        <p:nvSpPr>
          <p:cNvPr id="12" name="Google Shape;303;p19">
            <a:extLst>
              <a:ext uri="{FF2B5EF4-FFF2-40B4-BE49-F238E27FC236}">
                <a16:creationId xmlns:a16="http://schemas.microsoft.com/office/drawing/2014/main" id="{5256F7A3-EB76-4111-8E6C-41CCD5E61E65}"/>
              </a:ext>
            </a:extLst>
          </p:cNvPr>
          <p:cNvSpPr/>
          <p:nvPr/>
        </p:nvSpPr>
        <p:spPr>
          <a:xfrm rot="-6518369">
            <a:off x="8036902" y="2123944"/>
            <a:ext cx="995908" cy="1151949"/>
          </a:xfrm>
          <a:prstGeom prst="ellipse">
            <a:avLst/>
          </a:prstGeom>
          <a:solidFill>
            <a:schemeClr val="accent5">
              <a:lumMod val="50000"/>
              <a:alpha val="0"/>
            </a:schemeClr>
          </a:solidFill>
          <a:ln w="38100" cap="flat" cmpd="sng">
            <a:solidFill>
              <a:schemeClr val="accent5">
                <a:lumMod val="50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4;p19">
            <a:extLst>
              <a:ext uri="{FF2B5EF4-FFF2-40B4-BE49-F238E27FC236}">
                <a16:creationId xmlns:a16="http://schemas.microsoft.com/office/drawing/2014/main" id="{F9743D4C-64E9-41F8-8137-E19B798C702E}"/>
              </a:ext>
            </a:extLst>
          </p:cNvPr>
          <p:cNvSpPr/>
          <p:nvPr/>
        </p:nvSpPr>
        <p:spPr>
          <a:xfrm>
            <a:off x="8400438" y="1590164"/>
            <a:ext cx="356699" cy="552010"/>
          </a:xfrm>
          <a:prstGeom prst="downArrow">
            <a:avLst>
              <a:gd name="adj1" fmla="val 50000"/>
              <a:gd name="adj2" fmla="val 50004"/>
            </a:avLst>
          </a:prstGeom>
          <a:solidFill>
            <a:schemeClr val="accent5">
              <a:lumMod val="50000"/>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6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09;p20" descr="5">
            <a:extLst>
              <a:ext uri="{FF2B5EF4-FFF2-40B4-BE49-F238E27FC236}">
                <a16:creationId xmlns:a16="http://schemas.microsoft.com/office/drawing/2014/main" id="{F72F0735-AAF0-448D-BF44-E019B5499F85}"/>
              </a:ext>
            </a:extLst>
          </p:cNvPr>
          <p:cNvPicPr preferRelativeResize="0"/>
          <p:nvPr/>
        </p:nvPicPr>
        <p:blipFill rotWithShape="1">
          <a:blip r:embed="rId2">
            <a:alphaModFix/>
          </a:blip>
          <a:srcRect/>
          <a:stretch/>
        </p:blipFill>
        <p:spPr>
          <a:xfrm>
            <a:off x="353962" y="1519757"/>
            <a:ext cx="6220864" cy="4422433"/>
          </a:xfrm>
          <a:prstGeom prst="rect">
            <a:avLst/>
          </a:prstGeom>
          <a:noFill/>
          <a:ln>
            <a:noFill/>
          </a:ln>
        </p:spPr>
      </p:pic>
      <p:sp>
        <p:nvSpPr>
          <p:cNvPr id="5" name="Google Shape;310;p20">
            <a:extLst>
              <a:ext uri="{FF2B5EF4-FFF2-40B4-BE49-F238E27FC236}">
                <a16:creationId xmlns:a16="http://schemas.microsoft.com/office/drawing/2014/main" id="{0731341A-E767-43D3-B04A-CD2CCAEDD649}"/>
              </a:ext>
            </a:extLst>
          </p:cNvPr>
          <p:cNvSpPr txBox="1"/>
          <p:nvPr/>
        </p:nvSpPr>
        <p:spPr>
          <a:xfrm>
            <a:off x="6915150" y="1624429"/>
            <a:ext cx="4667250" cy="3785611"/>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rgbClr val="000000"/>
              </a:buClr>
              <a:buSzPts val="2800"/>
              <a:buFont typeface="Arial"/>
              <a:buChar char="•"/>
            </a:pP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Δύο παράγοντες που </a:t>
            </a:r>
            <a:r>
              <a:rPr lang="pl-PL" sz="18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είναι συγχρόνως </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οι πιο </a:t>
            </a:r>
            <a:r>
              <a:rPr lang="pl-PL" sz="18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σημαντικοί </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και </a:t>
            </a:r>
            <a:r>
              <a:rPr lang="pl-PL" sz="18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αβέβαιοι βγαίνουν </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σε ακραίες </a:t>
            </a:r>
            <a:r>
              <a:rPr lang="pl-PL" sz="18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καταστάσεις</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endParaRPr sz="1800" i="0" u="none" strike="noStrike" cap="none" dirty="0">
              <a:solidFill>
                <a:schemeClr val="tx1"/>
              </a:solidFill>
              <a:latin typeface="Calibri" panose="020F0502020204030204" pitchFamily="34" charset="0"/>
              <a:cs typeface="Calibri" panose="020F0502020204030204" pitchFamily="34" charset="0"/>
              <a:sym typeface="Arial"/>
            </a:endParaRPr>
          </a:p>
          <a:p>
            <a:pPr marL="457200" marR="0" lvl="0" indent="-279400" algn="just" rtl="0">
              <a:lnSpc>
                <a:spcPct val="100000"/>
              </a:lnSpc>
              <a:spcBef>
                <a:spcPts val="0"/>
              </a:spcBef>
              <a:spcAft>
                <a:spcPts val="0"/>
              </a:spcAft>
              <a:buClr>
                <a:srgbClr val="000000"/>
              </a:buClr>
              <a:buSzPts val="2800"/>
              <a:buFont typeface="Arial"/>
              <a:buNone/>
            </a:pPr>
            <a:endParaRPr sz="1800" i="0" u="none" strike="noStrike" cap="none" dirty="0">
              <a:solidFill>
                <a:srgbClr val="999999"/>
              </a:solidFill>
              <a:latin typeface="Calibri" panose="020F0502020204030204" pitchFamily="34" charset="0"/>
              <a:ea typeface="Montserrat"/>
              <a:cs typeface="Calibri" panose="020F0502020204030204" pitchFamily="34" charset="0"/>
              <a:sym typeface="Montserrat"/>
            </a:endParaRPr>
          </a:p>
          <a:p>
            <a:pPr marL="457200" marR="0" lvl="0" indent="-457200" algn="just" rtl="0">
              <a:lnSpc>
                <a:spcPct val="100000"/>
              </a:lnSpc>
              <a:spcBef>
                <a:spcPts val="0"/>
              </a:spcBef>
              <a:spcAft>
                <a:spcPts val="0"/>
              </a:spcAft>
              <a:buClr>
                <a:srgbClr val="000000"/>
              </a:buClr>
              <a:buSzPts val="2800"/>
              <a:buFont typeface="Arial"/>
              <a:buChar char="•"/>
            </a:pPr>
            <a:r>
              <a:rPr lang="pl-PL" sz="18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Σκεφτείτε </a:t>
            </a:r>
            <a:r>
              <a:rPr lang="pl-PL" sz="18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την υψηλή διαθεσιμότητα </a:t>
            </a:r>
            <a:r>
              <a:rPr lang="pl-PL" sz="18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έξυπνων </a:t>
            </a:r>
            <a:r>
              <a:rPr lang="pl-PL" sz="18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υποδομών </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σε σχέση με τη </a:t>
            </a:r>
            <a:r>
              <a:rPr lang="pl-PL" sz="18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χαμηλή διαθεσιμότητα έξυπνων </a:t>
            </a:r>
            <a:r>
              <a:rPr lang="pl-PL" sz="18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υποδομών</a:t>
            </a:r>
            <a:r>
              <a:rPr lang="pl-PL" sz="1800" dirty="0">
                <a:solidFill>
                  <a:schemeClr val="accent5">
                    <a:lumMod val="50000"/>
                  </a:schemeClr>
                </a:solidFill>
                <a:latin typeface="Calibri" panose="020F0502020204030204" pitchFamily="34" charset="0"/>
                <a:ea typeface="Montserrat"/>
                <a:cs typeface="Calibri" panose="020F0502020204030204" pitchFamily="34" charset="0"/>
                <a:sym typeface="Montserrat"/>
              </a:rPr>
              <a:t>, τις </a:t>
            </a:r>
            <a:r>
              <a:rPr lang="pl-PL" sz="1800"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υψηλές τιμές καυσίμων σε σχέση με τις χαμηλές τιμές καυσίμων</a:t>
            </a:r>
            <a:r>
              <a:rPr lang="pl-PL" sz="18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 </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Δύο ακραίες </a:t>
            </a:r>
            <a:r>
              <a:rPr lang="pl-PL" sz="18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καταστάσεις </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δύο παραγόντων </a:t>
            </a:r>
            <a:r>
              <a:rPr lang="pl-PL" sz="18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μετατρέπονται </a:t>
            </a:r>
            <a:r>
              <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rPr>
              <a:t>σε τέσσερα σενάρια!</a:t>
            </a:r>
          </a:p>
          <a:p>
            <a:pPr marL="457200" marR="0" lvl="0" indent="-457200" algn="just" rtl="0">
              <a:lnSpc>
                <a:spcPct val="100000"/>
              </a:lnSpc>
              <a:spcBef>
                <a:spcPts val="0"/>
              </a:spcBef>
              <a:spcAft>
                <a:spcPts val="0"/>
              </a:spcAft>
              <a:buClr>
                <a:srgbClr val="000000"/>
              </a:buClr>
              <a:buSzPts val="2800"/>
              <a:buFont typeface="Arial"/>
              <a:buChar char="•"/>
            </a:pPr>
            <a:endParaRPr lang="pl-PL" sz="1800"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a:p>
            <a:pPr marL="457200" marR="0" lvl="0" indent="-457200" algn="just" rtl="0">
              <a:lnSpc>
                <a:spcPct val="100000"/>
              </a:lnSpc>
              <a:spcBef>
                <a:spcPts val="0"/>
              </a:spcBef>
              <a:spcAft>
                <a:spcPts val="0"/>
              </a:spcAft>
              <a:buClr>
                <a:srgbClr val="000000"/>
              </a:buClr>
              <a:buSzPts val="2800"/>
              <a:buFont typeface="Arial"/>
              <a:buChar char="•"/>
            </a:pPr>
            <a:r>
              <a:rPr lang="pl-PL" sz="1800" dirty="0">
                <a:solidFill>
                  <a:schemeClr val="tx1"/>
                </a:solidFill>
                <a:latin typeface="Calibri" panose="020F0502020204030204" pitchFamily="34" charset="0"/>
                <a:cs typeface="Calibri" panose="020F0502020204030204" pitchFamily="34" charset="0"/>
                <a:sym typeface="Montserrat"/>
              </a:rPr>
              <a:t>Πειραματιστείτε με </a:t>
            </a:r>
            <a:r>
              <a:rPr lang="pl-PL" sz="1800" dirty="0" err="1">
                <a:solidFill>
                  <a:schemeClr val="tx1"/>
                </a:solidFill>
                <a:latin typeface="Calibri" panose="020F0502020204030204" pitchFamily="34" charset="0"/>
                <a:cs typeface="Calibri" panose="020F0502020204030204" pitchFamily="34" charset="0"/>
                <a:sym typeface="Montserrat"/>
              </a:rPr>
              <a:t>άλλους </a:t>
            </a:r>
            <a:r>
              <a:rPr lang="pl-PL" sz="1800" dirty="0">
                <a:solidFill>
                  <a:schemeClr val="tx1"/>
                </a:solidFill>
                <a:latin typeface="Calibri" panose="020F0502020204030204" pitchFamily="34" charset="0"/>
                <a:cs typeface="Calibri" panose="020F0502020204030204" pitchFamily="34" charset="0"/>
                <a:sym typeface="Montserrat"/>
              </a:rPr>
              <a:t>παράγοντες!</a:t>
            </a:r>
            <a:endParaRPr sz="1800"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6" name="Google Shape;311;p20">
            <a:extLst>
              <a:ext uri="{FF2B5EF4-FFF2-40B4-BE49-F238E27FC236}">
                <a16:creationId xmlns:a16="http://schemas.microsoft.com/office/drawing/2014/main" id="{2936C339-B117-4829-8F17-36AF5CB96276}"/>
              </a:ext>
            </a:extLst>
          </p:cNvPr>
          <p:cNvSpPr txBox="1"/>
          <p:nvPr/>
        </p:nvSpPr>
        <p:spPr>
          <a:xfrm>
            <a:off x="454250" y="943838"/>
            <a:ext cx="10488168"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Στάδιο </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4: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Μετατροπή </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δύο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κινητήριων δυνάμεων σε </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σενάρια</a:t>
            </a:r>
            <a:endParaRPr dirty="0">
              <a:solidFill>
                <a:schemeClr val="tx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200" b="1" i="0" u="none" strike="noStrike" cap="none" dirty="0">
              <a:solidFill>
                <a:srgbClr val="999999"/>
              </a:solidFill>
              <a:latin typeface="Montserrat"/>
              <a:ea typeface="Montserrat"/>
              <a:cs typeface="Montserrat"/>
              <a:sym typeface="Montserrat"/>
            </a:endParaRPr>
          </a:p>
          <a:p>
            <a:pPr marL="0" marR="0" lvl="0" indent="0" algn="l" rtl="0">
              <a:spcBef>
                <a:spcPts val="0"/>
              </a:spcBef>
              <a:spcAft>
                <a:spcPts val="0"/>
              </a:spcAft>
              <a:buNone/>
            </a:pPr>
            <a:endParaRPr sz="3200" dirty="0">
              <a:solidFill>
                <a:srgbClr val="999999"/>
              </a:solidFill>
              <a:latin typeface="Montserrat"/>
              <a:ea typeface="Montserrat"/>
              <a:cs typeface="Montserrat"/>
              <a:sym typeface="Montserrat"/>
            </a:endParaRPr>
          </a:p>
        </p:txBody>
      </p:sp>
    </p:spTree>
    <p:extLst>
      <p:ext uri="{BB962C8B-B14F-4D97-AF65-F5344CB8AC3E}">
        <p14:creationId xmlns:p14="http://schemas.microsoft.com/office/powerpoint/2010/main" val="28237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2" name="Prostokąt 1">
            <a:extLst>
              <a:ext uri="{FF2B5EF4-FFF2-40B4-BE49-F238E27FC236}">
                <a16:creationId xmlns:a16="http://schemas.microsoft.com/office/drawing/2014/main" id="{B1BBB3C1-2732-4F3E-8E5C-1A2B421C0908}"/>
              </a:ext>
            </a:extLst>
          </p:cNvPr>
          <p:cNvSpPr/>
          <p:nvPr/>
        </p:nvSpPr>
        <p:spPr>
          <a:xfrm>
            <a:off x="5813846" y="3076515"/>
            <a:ext cx="2186654" cy="158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7" name="Google Shape;317;p21"/>
          <p:cNvSpPr txBox="1">
            <a:spLocks noGrp="1"/>
          </p:cNvSpPr>
          <p:nvPr>
            <p:ph type="title"/>
          </p:nvPr>
        </p:nvSpPr>
        <p:spPr>
          <a:xfrm>
            <a:off x="39999" y="664111"/>
            <a:ext cx="10751053" cy="9503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5D402"/>
              </a:buClr>
              <a:buSzPts val="3200"/>
              <a:buFont typeface="Montserrat"/>
              <a:buNone/>
            </a:pPr>
            <a:r>
              <a:rPr lang="pl-PL" sz="3200" b="1" dirty="0" err="1">
                <a:latin typeface="Calibri" panose="020F0502020204030204" pitchFamily="34" charset="0"/>
                <a:ea typeface="Montserrat"/>
                <a:cs typeface="Calibri" panose="020F0502020204030204" pitchFamily="34" charset="0"/>
                <a:sym typeface="Montserrat"/>
              </a:rPr>
              <a:t>Στάδιο </a:t>
            </a:r>
            <a:r>
              <a:rPr lang="pl-PL" sz="3200" b="1" dirty="0">
                <a:latin typeface="Calibri" panose="020F0502020204030204" pitchFamily="34" charset="0"/>
                <a:ea typeface="Montserrat"/>
                <a:cs typeface="Calibri" panose="020F0502020204030204" pitchFamily="34" charset="0"/>
                <a:sym typeface="Montserrat"/>
              </a:rPr>
              <a:t>5: Ανάπτυξη τεσσάρων πιθανών σεναρίων</a:t>
            </a:r>
            <a:br>
              <a:rPr lang="pl-PL" sz="3200" b="1" dirty="0">
                <a:latin typeface="Calibri" panose="020F0502020204030204" pitchFamily="34" charset="0"/>
                <a:ea typeface="Montserrat"/>
                <a:cs typeface="Calibri" panose="020F0502020204030204" pitchFamily="34" charset="0"/>
                <a:sym typeface="Montserrat"/>
              </a:rPr>
            </a:br>
            <a:r>
              <a:rPr lang="pl-PL" sz="3200" b="1" dirty="0">
                <a:latin typeface="Calibri" panose="020F0502020204030204" pitchFamily="34" charset="0"/>
                <a:ea typeface="Montserrat"/>
                <a:cs typeface="Calibri" panose="020F0502020204030204" pitchFamily="34" charset="0"/>
                <a:sym typeface="Montserrat"/>
              </a:rPr>
              <a:t>Πώς φαίνεται αυτό στην πράξη;</a:t>
            </a:r>
            <a:endParaRPr sz="3200" b="1" dirty="0">
              <a:latin typeface="Calibri" panose="020F0502020204030204" pitchFamily="34" charset="0"/>
              <a:ea typeface="Montserrat"/>
              <a:cs typeface="Calibri" panose="020F0502020204030204" pitchFamily="34" charset="0"/>
              <a:sym typeface="Montserrat"/>
            </a:endParaRPr>
          </a:p>
        </p:txBody>
      </p:sp>
      <p:sp>
        <p:nvSpPr>
          <p:cNvPr id="318" name="Google Shape;318;p21"/>
          <p:cNvSpPr txBox="1"/>
          <p:nvPr/>
        </p:nvSpPr>
        <p:spPr>
          <a:xfrm>
            <a:off x="39999" y="1585308"/>
            <a:ext cx="777969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b="0" i="0" u="none" strike="noStrike" dirty="0">
                <a:solidFill>
                  <a:schemeClr val="tx1"/>
                </a:solidFill>
                <a:latin typeface="Calibri" panose="020F0502020204030204" pitchFamily="34" charset="0"/>
                <a:ea typeface="Montserrat"/>
                <a:cs typeface="Calibri" panose="020F0502020204030204" pitchFamily="34" charset="0"/>
                <a:sym typeface="Montserrat"/>
              </a:rPr>
              <a:t>Σχεδιάστε τους παράγοντες x1 και x2 σε δύο ορθογώνιους άξονες.</a:t>
            </a:r>
            <a:endParaRPr dirty="0">
              <a:solidFill>
                <a:schemeClr val="tx1"/>
              </a:solidFill>
              <a:latin typeface="Calibri" panose="020F0502020204030204" pitchFamily="34" charset="0"/>
              <a:cs typeface="Calibri" panose="020F0502020204030204" pitchFamily="34" charset="0"/>
            </a:endParaRPr>
          </a:p>
          <a:p>
            <a:pPr lvl="0"/>
            <a:r>
              <a:rPr lang="pl-PL" sz="2000" b="0" i="0" u="none" strike="noStrike" dirty="0">
                <a:solidFill>
                  <a:schemeClr val="tx1"/>
                </a:solidFill>
                <a:latin typeface="Calibri" panose="020F0502020204030204" pitchFamily="34" charset="0"/>
                <a:ea typeface="Montserrat"/>
                <a:cs typeface="Calibri" panose="020F0502020204030204" pitchFamily="34" charset="0"/>
                <a:sym typeface="Montserrat"/>
              </a:rPr>
              <a:t>Αναθέστε ακραίες τιμές στους παράγοντες </a:t>
            </a:r>
            <a:r>
              <a:rPr lang="pl-PL" sz="2000" dirty="0">
                <a:solidFill>
                  <a:schemeClr val="tx1"/>
                </a:solidFill>
                <a:latin typeface="Calibri" panose="020F0502020204030204" pitchFamily="34" charset="0"/>
                <a:ea typeface="Montserrat"/>
                <a:cs typeface="Calibri" panose="020F0502020204030204" pitchFamily="34" charset="0"/>
                <a:sym typeface="Montserrat"/>
              </a:rPr>
              <a:t>x1 και x2</a:t>
            </a:r>
            <a:br>
              <a:rPr lang="pl-PL" sz="1800" dirty="0">
                <a:solidFill>
                  <a:schemeClr val="dk1"/>
                </a:solidFill>
                <a:latin typeface="Calibri" panose="020F0502020204030204" pitchFamily="34" charset="0"/>
                <a:ea typeface="Calibri"/>
                <a:cs typeface="Calibri" panose="020F0502020204030204" pitchFamily="34" charset="0"/>
                <a:sym typeface="Calibri"/>
              </a:rPr>
            </a:b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19" name="Google Shape;319;p21"/>
          <p:cNvPicPr preferRelativeResize="0"/>
          <p:nvPr/>
        </p:nvPicPr>
        <p:blipFill rotWithShape="1">
          <a:blip r:embed="rId3">
            <a:alphaModFix/>
          </a:blip>
          <a:srcRect/>
          <a:stretch/>
        </p:blipFill>
        <p:spPr>
          <a:xfrm>
            <a:off x="2752777" y="2512460"/>
            <a:ext cx="5750719" cy="3429000"/>
          </a:xfrm>
          <a:prstGeom prst="rect">
            <a:avLst/>
          </a:prstGeom>
          <a:noFill/>
          <a:ln>
            <a:noFill/>
          </a:ln>
        </p:spPr>
      </p:pic>
      <p:sp>
        <p:nvSpPr>
          <p:cNvPr id="320" name="Google Shape;320;p21"/>
          <p:cNvSpPr txBox="1"/>
          <p:nvPr/>
        </p:nvSpPr>
        <p:spPr>
          <a:xfrm>
            <a:off x="3560502" y="2262914"/>
            <a:ext cx="549017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rgbClr val="000000"/>
                </a:solidFill>
                <a:latin typeface="Calibri" panose="020F0502020204030204" pitchFamily="34" charset="0"/>
                <a:ea typeface="Montserrat"/>
                <a:cs typeface="Calibri" panose="020F0502020204030204" pitchFamily="34" charset="0"/>
                <a:sym typeface="Montserrat"/>
              </a:rPr>
              <a:t>X1: υψηλή διαθεσιμότητα των έξυπνων υποδομών</a:t>
            </a:r>
            <a:endParaRPr sz="1800" b="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321" name="Google Shape;321;p21"/>
          <p:cNvSpPr txBox="1"/>
          <p:nvPr/>
        </p:nvSpPr>
        <p:spPr>
          <a:xfrm>
            <a:off x="3588464" y="5754300"/>
            <a:ext cx="549855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rgbClr val="000000"/>
                </a:solidFill>
                <a:latin typeface="Calibri" panose="020F0502020204030204" pitchFamily="34" charset="0"/>
                <a:ea typeface="Montserrat"/>
                <a:cs typeface="Calibri" panose="020F0502020204030204" pitchFamily="34" charset="0"/>
                <a:sym typeface="Montserrat"/>
              </a:rPr>
              <a:t>X1: χαμηλή διαθεσιμότητα έξυπνων υποδομών</a:t>
            </a:r>
            <a:endParaRPr sz="1800" b="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322" name="Google Shape;322;p21"/>
          <p:cNvSpPr txBox="1"/>
          <p:nvPr/>
        </p:nvSpPr>
        <p:spPr>
          <a:xfrm>
            <a:off x="8074833" y="3882167"/>
            <a:ext cx="267875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Calibri" panose="020F0502020204030204" pitchFamily="34" charset="0"/>
                <a:ea typeface="Montserrat"/>
                <a:cs typeface="Calibri" panose="020F0502020204030204" pitchFamily="34" charset="0"/>
                <a:sym typeface="Montserrat"/>
              </a:rPr>
              <a:t>X2: υψηλές τιμές καυσίμων</a:t>
            </a:r>
            <a:endParaRPr sz="1800" b="0"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rgbClr val="999999"/>
                </a:solidFill>
                <a:latin typeface="Calibri"/>
                <a:ea typeface="Calibri"/>
                <a:cs typeface="Calibri"/>
                <a:sym typeface="Calibri"/>
              </a:rPr>
            </a:br>
            <a:endParaRPr sz="1800" dirty="0">
              <a:solidFill>
                <a:srgbClr val="999999"/>
              </a:solidFill>
              <a:latin typeface="Calibri"/>
              <a:ea typeface="Calibri"/>
              <a:cs typeface="Calibri"/>
              <a:sym typeface="Calibri"/>
            </a:endParaRPr>
          </a:p>
        </p:txBody>
      </p:sp>
      <p:sp>
        <p:nvSpPr>
          <p:cNvPr id="323" name="Google Shape;323;p21"/>
          <p:cNvSpPr txBox="1"/>
          <p:nvPr/>
        </p:nvSpPr>
        <p:spPr>
          <a:xfrm>
            <a:off x="1235491" y="3878495"/>
            <a:ext cx="248744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Calibri" panose="020F0502020204030204" pitchFamily="34" charset="0"/>
                <a:ea typeface="Montserrat"/>
                <a:cs typeface="Calibri" panose="020F0502020204030204" pitchFamily="34" charset="0"/>
                <a:sym typeface="Montserrat"/>
              </a:rPr>
              <a:t>X2: χαμηλές τιμές καυσίμων</a:t>
            </a:r>
            <a:endParaRPr sz="1800" b="0"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14" name="Google Shape;334;p22">
            <a:extLst>
              <a:ext uri="{FF2B5EF4-FFF2-40B4-BE49-F238E27FC236}">
                <a16:creationId xmlns:a16="http://schemas.microsoft.com/office/drawing/2014/main" id="{46ADC7C1-4656-4C0A-AF01-56518A0BCB9A}"/>
              </a:ext>
            </a:extLst>
          </p:cNvPr>
          <p:cNvSpPr txBox="1"/>
          <p:nvPr/>
        </p:nvSpPr>
        <p:spPr>
          <a:xfrm>
            <a:off x="8079657" y="2656324"/>
            <a:ext cx="3104628" cy="1200288"/>
          </a:xfrm>
          <a:prstGeom prst="rect">
            <a:avLst/>
          </a:prstGeom>
          <a:solidFill>
            <a:schemeClr val="accent5">
              <a:lumMod val="60000"/>
              <a:lumOff val="40000"/>
            </a:schemeClr>
          </a:solidFill>
          <a:ln>
            <a:noFill/>
          </a:ln>
        </p:spPr>
        <p:txBody>
          <a:bodyPr spcFirstLastPara="1" wrap="square" lIns="91425" tIns="45700" rIns="91425" bIns="45700" anchor="t" anchorCtr="0">
            <a:spAutoFit/>
          </a:bodyPr>
          <a:lstStyle/>
          <a:p>
            <a:pPr lvl="0"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Σενάριο1: </a:t>
            </a:r>
            <a:r>
              <a:rPr lang="en-US" sz="1800" dirty="0">
                <a:solidFill>
                  <a:srgbClr val="0D0D0D"/>
                </a:solidFill>
                <a:latin typeface="Calibri" panose="020F0502020204030204" pitchFamily="34" charset="0"/>
                <a:cs typeface="Calibri" panose="020F0502020204030204" pitchFamily="34" charset="0"/>
              </a:rPr>
              <a:t>"Πράσινοι ορίζοντες: Ουτοπία του 2040</a:t>
            </a:r>
            <a:r>
              <a:rPr lang="pl-PL" sz="1800" dirty="0">
                <a:solidFill>
                  <a:srgbClr val="0D0D0D"/>
                </a:solidFill>
                <a:latin typeface="Calibri" panose="020F0502020204030204" pitchFamily="34" charset="0"/>
                <a:cs typeface="Calibri" panose="020F0502020204030204" pitchFamily="34" charset="0"/>
              </a:rPr>
              <a:t>"</a:t>
            </a:r>
          </a:p>
          <a:p>
            <a:pPr lvl="0" algn="ctr"/>
            <a:endParaRPr lang="pl-PL" sz="1800" dirty="0">
              <a:solidFill>
                <a:srgbClr val="0D0D0D"/>
              </a:solidFill>
              <a:latin typeface="Calibri" panose="020F0502020204030204" pitchFamily="34" charset="0"/>
              <a:ea typeface="Calibri"/>
              <a:cs typeface="Calibri" panose="020F0502020204030204" pitchFamily="34" charset="0"/>
              <a:sym typeface="Calibri"/>
            </a:endParaRPr>
          </a:p>
          <a:p>
            <a:pPr lvl="0" algn="ct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5" name="Google Shape;350;p23">
            <a:extLst>
              <a:ext uri="{FF2B5EF4-FFF2-40B4-BE49-F238E27FC236}">
                <a16:creationId xmlns:a16="http://schemas.microsoft.com/office/drawing/2014/main" id="{45184F7C-25EA-4CA5-A57D-25F238F33786}"/>
              </a:ext>
            </a:extLst>
          </p:cNvPr>
          <p:cNvSpPr txBox="1"/>
          <p:nvPr/>
        </p:nvSpPr>
        <p:spPr>
          <a:xfrm>
            <a:off x="151145" y="2636514"/>
            <a:ext cx="2905029" cy="1200288"/>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Σενάριο 2: </a:t>
            </a:r>
            <a:r>
              <a:rPr lang="en-US" sz="1800" dirty="0">
                <a:solidFill>
                  <a:srgbClr val="0D0D0D"/>
                </a:solidFill>
                <a:latin typeface="Calibri" panose="020F0502020204030204" pitchFamily="34" charset="0"/>
                <a:cs typeface="Calibri" panose="020F0502020204030204" pitchFamily="34" charset="0"/>
              </a:rPr>
              <a:t>Smart Green 2040: Πλοήγηση στη βιωσιμότητα εν μέσω ευμάρειας</a:t>
            </a: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6" name="Google Shape;368;p24">
            <a:extLst>
              <a:ext uri="{FF2B5EF4-FFF2-40B4-BE49-F238E27FC236}">
                <a16:creationId xmlns:a16="http://schemas.microsoft.com/office/drawing/2014/main" id="{82DEB0BB-56D6-4661-B94B-8421F598F943}"/>
              </a:ext>
            </a:extLst>
          </p:cNvPr>
          <p:cNvSpPr txBox="1"/>
          <p:nvPr/>
        </p:nvSpPr>
        <p:spPr>
          <a:xfrm>
            <a:off x="111713" y="4449771"/>
            <a:ext cx="2917541" cy="1200288"/>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lvl="0"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Σενάριο 3: </a:t>
            </a:r>
            <a:r>
              <a:rPr lang="en-US" sz="1800" dirty="0">
                <a:solidFill>
                  <a:srgbClr val="0D0D0D"/>
                </a:solidFill>
                <a:latin typeface="Calibri" panose="020F0502020204030204" pitchFamily="34" charset="0"/>
                <a:cs typeface="Calibri" panose="020F0502020204030204" pitchFamily="34" charset="0"/>
              </a:rPr>
              <a:t>Grassroots Green: 2040: Η οικολογική επανάσταση με γνώμονα την κοινότητα</a:t>
            </a: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7" name="Google Shape;382;p25">
            <a:extLst>
              <a:ext uri="{FF2B5EF4-FFF2-40B4-BE49-F238E27FC236}">
                <a16:creationId xmlns:a16="http://schemas.microsoft.com/office/drawing/2014/main" id="{D7946178-7340-410D-AE9A-CACB39E4354A}"/>
              </a:ext>
            </a:extLst>
          </p:cNvPr>
          <p:cNvSpPr txBox="1"/>
          <p:nvPr/>
        </p:nvSpPr>
        <p:spPr>
          <a:xfrm>
            <a:off x="8074833" y="4496137"/>
            <a:ext cx="3088408" cy="1200288"/>
          </a:xfrm>
          <a:prstGeom prst="rect">
            <a:avLst/>
          </a:prstGeom>
          <a:solidFill>
            <a:schemeClr val="accent6">
              <a:lumMod val="60000"/>
              <a:lumOff val="40000"/>
            </a:schemeClr>
          </a:solidFill>
          <a:ln>
            <a:noFill/>
          </a:ln>
        </p:spPr>
        <p:txBody>
          <a:bodyPr spcFirstLastPara="1" wrap="square" lIns="91425" tIns="45700" rIns="91425" bIns="45700" anchor="t" anchorCtr="0">
            <a:spAutoFit/>
          </a:bodyPr>
          <a:lstStyle/>
          <a:p>
            <a:pPr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Σενάριο 4: </a:t>
            </a:r>
            <a:r>
              <a:rPr lang="en-US" sz="1800" dirty="0">
                <a:solidFill>
                  <a:srgbClr val="0D0D0D"/>
                </a:solidFill>
                <a:latin typeface="Calibri" panose="020F0502020204030204" pitchFamily="34" charset="0"/>
                <a:cs typeface="Calibri" panose="020F0502020204030204" pitchFamily="34" charset="0"/>
              </a:rPr>
              <a:t>"Ανθεκτική κινητικότητα 2040: Πλοήγηση μέσα από περιορισμούς</a:t>
            </a:r>
            <a:endParaRPr lang="pl-PL" sz="18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pic>
        <p:nvPicPr>
          <p:cNvPr id="18" name="Obraz 17">
            <a:extLst>
              <a:ext uri="{FF2B5EF4-FFF2-40B4-BE49-F238E27FC236}">
                <a16:creationId xmlns:a16="http://schemas.microsoft.com/office/drawing/2014/main" id="{2559AACE-94E4-12DA-15AF-9AF9B0A1043C}"/>
              </a:ext>
            </a:extLst>
          </p:cNvPr>
          <p:cNvPicPr>
            <a:picLocks noChangeAspect="1"/>
          </p:cNvPicPr>
          <p:nvPr/>
        </p:nvPicPr>
        <p:blipFill>
          <a:blip r:embed="rId4"/>
          <a:stretch>
            <a:fillRect/>
          </a:stretch>
        </p:blipFill>
        <p:spPr>
          <a:xfrm>
            <a:off x="5694112" y="2656324"/>
            <a:ext cx="1873917" cy="1543357"/>
          </a:xfrm>
          <a:prstGeom prst="rect">
            <a:avLst/>
          </a:prstGeom>
        </p:spPr>
      </p:pic>
      <p:pic>
        <p:nvPicPr>
          <p:cNvPr id="19" name="Obraz 18">
            <a:extLst>
              <a:ext uri="{FF2B5EF4-FFF2-40B4-BE49-F238E27FC236}">
                <a16:creationId xmlns:a16="http://schemas.microsoft.com/office/drawing/2014/main" id="{C831F04E-6333-C2D1-9D75-11872F8E68E1}"/>
              </a:ext>
            </a:extLst>
          </p:cNvPr>
          <p:cNvPicPr>
            <a:picLocks noChangeAspect="1"/>
          </p:cNvPicPr>
          <p:nvPr/>
        </p:nvPicPr>
        <p:blipFill>
          <a:blip r:embed="rId5"/>
          <a:stretch>
            <a:fillRect/>
          </a:stretch>
        </p:blipFill>
        <p:spPr>
          <a:xfrm>
            <a:off x="3510856" y="2708567"/>
            <a:ext cx="1931092" cy="1459395"/>
          </a:xfrm>
          <a:prstGeom prst="rect">
            <a:avLst/>
          </a:prstGeom>
        </p:spPr>
      </p:pic>
      <p:pic>
        <p:nvPicPr>
          <p:cNvPr id="20" name="Obraz 19">
            <a:extLst>
              <a:ext uri="{FF2B5EF4-FFF2-40B4-BE49-F238E27FC236}">
                <a16:creationId xmlns:a16="http://schemas.microsoft.com/office/drawing/2014/main" id="{B56F4AD4-C820-440C-BF86-9E8BBAC77AFF}"/>
              </a:ext>
            </a:extLst>
          </p:cNvPr>
          <p:cNvPicPr>
            <a:picLocks noChangeAspect="1"/>
          </p:cNvPicPr>
          <p:nvPr/>
        </p:nvPicPr>
        <p:blipFill>
          <a:blip r:embed="rId6"/>
          <a:stretch>
            <a:fillRect/>
          </a:stretch>
        </p:blipFill>
        <p:spPr>
          <a:xfrm>
            <a:off x="3559170" y="4314177"/>
            <a:ext cx="1989950" cy="1480386"/>
          </a:xfrm>
          <a:prstGeom prst="rect">
            <a:avLst/>
          </a:prstGeom>
        </p:spPr>
      </p:pic>
      <p:pic>
        <p:nvPicPr>
          <p:cNvPr id="22" name="Obraz 21">
            <a:extLst>
              <a:ext uri="{FF2B5EF4-FFF2-40B4-BE49-F238E27FC236}">
                <a16:creationId xmlns:a16="http://schemas.microsoft.com/office/drawing/2014/main" id="{F1804A3A-9DD3-B27A-D78F-5C245CF35A9F}"/>
              </a:ext>
            </a:extLst>
          </p:cNvPr>
          <p:cNvPicPr>
            <a:picLocks noChangeAspect="1"/>
          </p:cNvPicPr>
          <p:nvPr/>
        </p:nvPicPr>
        <p:blipFill>
          <a:blip r:embed="rId7"/>
          <a:stretch>
            <a:fillRect/>
          </a:stretch>
        </p:blipFill>
        <p:spPr>
          <a:xfrm>
            <a:off x="5120166" y="4255765"/>
            <a:ext cx="2447863" cy="184453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257CF9D5-3893-6A2C-0D91-95D092CA5ED3}"/>
              </a:ext>
            </a:extLst>
          </p:cNvPr>
          <p:cNvSpPr txBox="1"/>
          <p:nvPr/>
        </p:nvSpPr>
        <p:spPr>
          <a:xfrm>
            <a:off x="5840361" y="2518902"/>
            <a:ext cx="6100762" cy="3539430"/>
          </a:xfrm>
          <a:prstGeom prst="rect">
            <a:avLst/>
          </a:prstGeom>
          <a:noFill/>
        </p:spPr>
        <p:txBody>
          <a:bodyPr wrap="square">
            <a:spAutoFit/>
          </a:bodyPr>
          <a:lstStyle/>
          <a:p>
            <a:pPr algn="just"/>
            <a:r>
              <a:rPr lang="en-US" sz="1600" b="0" i="0" dirty="0">
                <a:solidFill>
                  <a:schemeClr val="tx1"/>
                </a:solidFill>
                <a:effectLst/>
                <a:latin typeface="Calibri" panose="020F0502020204030204" pitchFamily="34" charset="0"/>
                <a:cs typeface="Calibri" panose="020F0502020204030204" pitchFamily="34" charset="0"/>
              </a:rPr>
              <a:t>Το 2040, η υψηλή διαθεσιμότητα έξυπνων υποδομών έχει φέρει επανάσταση στις βιώσιμες μεταφορές, καθιστώντας τις πιο αποτελεσματικές και προσβάσιμες από ποτέ. Με τις τιμές των καυσίμων στα ύψη, οι πόλεις έχουν μεταβεί ταχύτατα σε ηλεκτρικά και αυτόνομα οχήματα, τα οποία ενσωματώνονται απρόσκοπτα με έξυπνα συστήματα διαχείρισης της κυκλοφορίας για τη μείωση της κυκλοφοριακής συμφόρησης και των εκπομπών. Οι δημόσιες συγκοινωνίες έχουν γίνει εξαιρετικά αξιόπιστες και βολικές, υποστηριζόμενες από δεδομένα σε πραγματικό χρόνο και προγνωστικές αναλύσεις, ενθαρρύνοντας μια σημαντική στροφή από την ιδιοκτησία ιδιωτικών αυτοκινήτων. Ως αποτέλεσμα, τα αστικά περιβάλλοντα είναι πιο καθαρά, πιο ήσυχα και πιο βιώσιμα, με τους πολίτες να υιοθετούν έναν πιο βιώσιμο και φιλικό προς το περιβάλλον τρόπο ζωής.</a:t>
            </a:r>
            <a:endParaRPr lang="pl-PL" sz="1600" dirty="0">
              <a:solidFill>
                <a:schemeClr val="tx1"/>
              </a:solidFill>
              <a:latin typeface="Calibri" panose="020F0502020204030204" pitchFamily="34" charset="0"/>
              <a:cs typeface="Calibri" panose="020F0502020204030204" pitchFamily="34" charset="0"/>
            </a:endParaRPr>
          </a:p>
        </p:txBody>
      </p:sp>
      <p:pic>
        <p:nvPicPr>
          <p:cNvPr id="7" name="Obraz 6">
            <a:extLst>
              <a:ext uri="{FF2B5EF4-FFF2-40B4-BE49-F238E27FC236}">
                <a16:creationId xmlns:a16="http://schemas.microsoft.com/office/drawing/2014/main" id="{2559AACE-94E4-12DA-15AF-9AF9B0A1043C}"/>
              </a:ext>
            </a:extLst>
          </p:cNvPr>
          <p:cNvPicPr>
            <a:picLocks noChangeAspect="1"/>
          </p:cNvPicPr>
          <p:nvPr/>
        </p:nvPicPr>
        <p:blipFill>
          <a:blip r:embed="rId2"/>
          <a:stretch>
            <a:fillRect/>
          </a:stretch>
        </p:blipFill>
        <p:spPr>
          <a:xfrm>
            <a:off x="113444" y="1691148"/>
            <a:ext cx="5343459" cy="3805085"/>
          </a:xfrm>
          <a:prstGeom prst="rect">
            <a:avLst/>
          </a:prstGeom>
        </p:spPr>
      </p:pic>
      <p:sp>
        <p:nvSpPr>
          <p:cNvPr id="9" name="pole tekstowe 8">
            <a:extLst>
              <a:ext uri="{FF2B5EF4-FFF2-40B4-BE49-F238E27FC236}">
                <a16:creationId xmlns:a16="http://schemas.microsoft.com/office/drawing/2014/main" id="{561D12B3-3505-A49B-5191-F3FDE8E6554E}"/>
              </a:ext>
            </a:extLst>
          </p:cNvPr>
          <p:cNvSpPr txBox="1"/>
          <p:nvPr/>
        </p:nvSpPr>
        <p:spPr>
          <a:xfrm>
            <a:off x="5840361" y="1519285"/>
            <a:ext cx="6281660" cy="830997"/>
          </a:xfrm>
          <a:prstGeom prst="rect">
            <a:avLst/>
          </a:prstGeom>
          <a:noFill/>
        </p:spPr>
        <p:txBody>
          <a:bodyPr wrap="square">
            <a:spAutoFit/>
          </a:bodyPr>
          <a:lstStyle/>
          <a:p>
            <a:r>
              <a:rPr lang="pl-PL" sz="2400" b="0" i="0" dirty="0">
                <a:solidFill>
                  <a:schemeClr val="accent4">
                    <a:lumMod val="50000"/>
                  </a:schemeClr>
                </a:solidFill>
                <a:effectLst/>
                <a:latin typeface="Calibri" panose="020F0502020204030204" pitchFamily="34" charset="0"/>
                <a:cs typeface="Calibri" panose="020F0502020204030204" pitchFamily="34" charset="0"/>
              </a:rPr>
              <a:t>Σενάριο 1</a:t>
            </a:r>
            <a:r>
              <a:rPr lang="pl-PL" sz="2400" b="0" i="0" dirty="0">
                <a:solidFill>
                  <a:srgbClr val="0D0D0D"/>
                </a:solidFill>
                <a:effectLst/>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"Πράσινοι ορίζοντες: Ουτοπία του 2040"</a:t>
            </a:r>
            <a:endParaRPr lang="pl-PL" sz="2400" dirty="0">
              <a:latin typeface="Calibri" panose="020F0502020204030204" pitchFamily="34" charset="0"/>
              <a:cs typeface="Calibri" panose="020F0502020204030204" pitchFamily="34" charset="0"/>
            </a:endParaRPr>
          </a:p>
        </p:txBody>
      </p:sp>
      <p:sp>
        <p:nvSpPr>
          <p:cNvPr id="2" name="Prostokąt 1"/>
          <p:cNvSpPr/>
          <p:nvPr/>
        </p:nvSpPr>
        <p:spPr>
          <a:xfrm>
            <a:off x="324465" y="927879"/>
            <a:ext cx="11797555" cy="492443"/>
          </a:xfrm>
          <a:prstGeom prst="rect">
            <a:avLst/>
          </a:prstGeom>
        </p:spPr>
        <p:txBody>
          <a:bodyPr wrap="square">
            <a:spAutoFit/>
          </a:bodyPr>
          <a:lstStyle/>
          <a:p>
            <a:r>
              <a:rPr lang="pl-PL" sz="2600" b="1" dirty="0">
                <a:solidFill>
                  <a:schemeClr val="accent4">
                    <a:lumMod val="50000"/>
                  </a:schemeClr>
                </a:solidFill>
                <a:latin typeface="Calibri" panose="020F0502020204030204" pitchFamily="34" charset="0"/>
                <a:cs typeface="Calibri" panose="020F0502020204030204" pitchFamily="34" charset="0"/>
              </a:rPr>
              <a:t>Αναπτύξτε </a:t>
            </a:r>
            <a:r>
              <a:rPr lang="pl-PL" sz="2600" b="1" dirty="0" err="1">
                <a:solidFill>
                  <a:schemeClr val="accent4">
                    <a:lumMod val="50000"/>
                  </a:schemeClr>
                </a:solidFill>
                <a:latin typeface="Calibri" panose="020F0502020204030204" pitchFamily="34" charset="0"/>
                <a:cs typeface="Calibri" panose="020F0502020204030204" pitchFamily="34" charset="0"/>
              </a:rPr>
              <a:t>τις δικές </a:t>
            </a:r>
            <a:r>
              <a:rPr lang="pl-PL" sz="2600" b="1" dirty="0">
                <a:solidFill>
                  <a:schemeClr val="accent4">
                    <a:lumMod val="50000"/>
                  </a:schemeClr>
                </a:solidFill>
                <a:latin typeface="Calibri" panose="020F0502020204030204" pitchFamily="34" charset="0"/>
                <a:cs typeface="Calibri" panose="020F0502020204030204" pitchFamily="34" charset="0"/>
              </a:rPr>
              <a:t>σας </a:t>
            </a:r>
            <a:r>
              <a:rPr lang="pl-PL" sz="2600" b="1" dirty="0" err="1">
                <a:solidFill>
                  <a:schemeClr val="accent4">
                    <a:lumMod val="50000"/>
                  </a:schemeClr>
                </a:solidFill>
                <a:latin typeface="Calibri" panose="020F0502020204030204" pitchFamily="34" charset="0"/>
                <a:cs typeface="Calibri" panose="020F0502020204030204" pitchFamily="34" charset="0"/>
              </a:rPr>
              <a:t>αφηγήσεις σεναρίων ή ανατρέξτε στις παρακάτω περιγραφές σεναρίων</a:t>
            </a:r>
            <a:r>
              <a:rPr lang="pl-PL" sz="2600" b="1" dirty="0">
                <a:solidFill>
                  <a:schemeClr val="accent4">
                    <a:lumMod val="50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078997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64AE3A26-5C4D-E37E-09AA-0F1D2858DE4F}"/>
              </a:ext>
            </a:extLst>
          </p:cNvPr>
          <p:cNvSpPr txBox="1"/>
          <p:nvPr/>
        </p:nvSpPr>
        <p:spPr>
          <a:xfrm>
            <a:off x="6105832" y="2529248"/>
            <a:ext cx="5624052" cy="2554545"/>
          </a:xfrm>
          <a:prstGeom prst="rect">
            <a:avLst/>
          </a:prstGeom>
          <a:noFill/>
        </p:spPr>
        <p:txBody>
          <a:bodyPr wrap="square">
            <a:spAutoFit/>
          </a:bodyPr>
          <a:lstStyle/>
          <a:p>
            <a:pPr algn="just"/>
            <a:r>
              <a:rPr lang="en-US" sz="2000" b="0" i="0" dirty="0">
                <a:solidFill>
                  <a:srgbClr val="0D0D0D"/>
                </a:solidFill>
                <a:effectLst/>
                <a:latin typeface="Calibri" panose="020F0502020204030204" pitchFamily="34" charset="0"/>
                <a:cs typeface="Calibri" panose="020F0502020204030204" pitchFamily="34" charset="0"/>
              </a:rPr>
              <a:t>Το 2040, ακόμη και με χαμηλές τιμές καυσίμων, οι πόλεις θα ευημερούν με βιώσιμες μεταφορές χάρη στην ευρεία διάδοση των έξυπνων υποδομών. Τα ηλεκτρικά οχήματα και οι ανανεώσιμες πηγές ενέργειας είναι ο κανόνας, ελαχιστοποιώντας τη γοητεία των φθηνών ορυκτών καυσίμων. Τα έξυπνα συστήματα ενισχύουν την αποδοτικότητα, καθιστώντας τις πράσινες μεταφορές την προτιμώμενη επιλογή. Οι αστικοί χώροι είναι καθαρότεροι και πιο πράσινοι, υπογραμμίζοντας την παγκόσμια δέσμευση για βιωσιμότητα.</a:t>
            </a:r>
            <a:endParaRPr lang="pl-PL" sz="2000" dirty="0">
              <a:solidFill>
                <a:srgbClr val="0D0D0D"/>
              </a:solidFill>
              <a:latin typeface="Calibri" panose="020F0502020204030204" pitchFamily="34" charset="0"/>
              <a:cs typeface="Calibri" panose="020F0502020204030204" pitchFamily="34" charset="0"/>
            </a:endParaRPr>
          </a:p>
        </p:txBody>
      </p:sp>
      <p:pic>
        <p:nvPicPr>
          <p:cNvPr id="7" name="Obraz 6">
            <a:extLst>
              <a:ext uri="{FF2B5EF4-FFF2-40B4-BE49-F238E27FC236}">
                <a16:creationId xmlns:a16="http://schemas.microsoft.com/office/drawing/2014/main" id="{C831F04E-6333-C2D1-9D75-11872F8E68E1}"/>
              </a:ext>
            </a:extLst>
          </p:cNvPr>
          <p:cNvPicPr>
            <a:picLocks noChangeAspect="1"/>
          </p:cNvPicPr>
          <p:nvPr/>
        </p:nvPicPr>
        <p:blipFill>
          <a:blip r:embed="rId2"/>
          <a:stretch>
            <a:fillRect/>
          </a:stretch>
        </p:blipFill>
        <p:spPr>
          <a:xfrm>
            <a:off x="160737" y="1428704"/>
            <a:ext cx="5675688" cy="3920044"/>
          </a:xfrm>
          <a:prstGeom prst="rect">
            <a:avLst/>
          </a:prstGeom>
        </p:spPr>
      </p:pic>
      <p:sp>
        <p:nvSpPr>
          <p:cNvPr id="9" name="pole tekstowe 8">
            <a:extLst>
              <a:ext uri="{FF2B5EF4-FFF2-40B4-BE49-F238E27FC236}">
                <a16:creationId xmlns:a16="http://schemas.microsoft.com/office/drawing/2014/main" id="{8A59CCD5-D88D-A489-B1B6-B2891FE6D6A1}"/>
              </a:ext>
            </a:extLst>
          </p:cNvPr>
          <p:cNvSpPr txBox="1"/>
          <p:nvPr/>
        </p:nvSpPr>
        <p:spPr>
          <a:xfrm>
            <a:off x="6017342" y="1570291"/>
            <a:ext cx="5837978" cy="830997"/>
          </a:xfrm>
          <a:prstGeom prst="rect">
            <a:avLst/>
          </a:prstGeom>
          <a:noFill/>
        </p:spPr>
        <p:txBody>
          <a:bodyPr wrap="square">
            <a:spAutoFit/>
          </a:bodyPr>
          <a:lstStyle/>
          <a:p>
            <a:r>
              <a:rPr lang="pl-PL" sz="2400" dirty="0">
                <a:solidFill>
                  <a:schemeClr val="accent4">
                    <a:lumMod val="50000"/>
                  </a:schemeClr>
                </a:solidFill>
                <a:latin typeface="Calibri" panose="020F0502020204030204" pitchFamily="34" charset="0"/>
                <a:cs typeface="Calibri" panose="020F0502020204030204" pitchFamily="34" charset="0"/>
              </a:rPr>
              <a:t>Σενάριο 2</a:t>
            </a:r>
            <a:r>
              <a:rPr lang="pl-PL" sz="2400" dirty="0">
                <a:solidFill>
                  <a:srgbClr val="0D0D0D"/>
                </a:solidFill>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Smart Green 2040: Πλοήγηση στην αειφορία εν μέσω ευμάρειας"</a:t>
            </a:r>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3995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315861" y="763741"/>
            <a:ext cx="11492681" cy="5214272"/>
          </a:xfrm>
          <a:prstGeom prst="rect">
            <a:avLst/>
          </a:prstGeom>
          <a:noFill/>
          <a:ln>
            <a:noFill/>
          </a:ln>
        </p:spPr>
        <p:txBody>
          <a:bodyPr spcFirstLastPara="1" wrap="square" lIns="91425" tIns="45700" rIns="91425" bIns="45700" anchor="t" anchorCtr="0">
            <a:normAutofit fontScale="92500" lnSpcReduction="10000"/>
          </a:bodyPr>
          <a:lstStyle/>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Τα αέρια του θερμοκηπίου </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αποτελούνται από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διοξείδιο του άνθρακα</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μεθάνιο</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όζον</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οξείδιο του αζώτου</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χλωροφθοράνθρακες </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και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υδρατμούς.</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https://climate.nasa.gov/faq/19/what-is-the-greenhouse-effect/#:~:text=Greenhouse%20gases%20consist%20of%20carbon,that%20initially%20caused%20the%20warming.</a:t>
            </a:r>
          </a:p>
          <a:p>
            <a:pPr marL="228600" indent="-50800">
              <a:spcBef>
                <a:spcPts val="0"/>
              </a:spcBef>
              <a:buSzPts val="2800"/>
              <a:buNone/>
            </a:pPr>
            <a:endParaRPr lang="pl-PL" sz="2200" b="1"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pl-PL" sz="2200" b="1" dirty="0" err="1">
                <a:solidFill>
                  <a:srgbClr val="222222"/>
                </a:solidFill>
                <a:latin typeface="Calibri" panose="020F0502020204030204" pitchFamily="34" charset="0"/>
                <a:cs typeface="Calibri" panose="020F0502020204030204" pitchFamily="34" charset="0"/>
              </a:rPr>
              <a:t>υδροηλεκτρική</a:t>
            </a:r>
            <a:r>
              <a:rPr lang="en-US" sz="2200" b="1" dirty="0" err="1">
                <a:solidFill>
                  <a:srgbClr val="222222"/>
                </a:solidFill>
                <a:latin typeface="Calibri" panose="020F0502020204030204" pitchFamily="34" charset="0"/>
                <a:cs typeface="Calibri" panose="020F0502020204030204" pitchFamily="34" charset="0"/>
              </a:rPr>
              <a:t> ενέργεια </a:t>
            </a:r>
            <a:r>
              <a:rPr lang="en-US" sz="2200" dirty="0">
                <a:solidFill>
                  <a:srgbClr val="222222"/>
                </a:solidFill>
                <a:latin typeface="Calibri" panose="020F0502020204030204" pitchFamily="34" charset="0"/>
                <a:cs typeface="Calibri" panose="020F0502020204030204" pitchFamily="34" charset="0"/>
              </a:rPr>
              <a:t>η ηλεκτρική ενέργεια που παράγεται από τη δυναμική και κινητική ενέργεια του νερού σε υδροηλεκτρικούς σταθμούς (δεν περιλαμβάνεται η ηλεκτρική ενέργεια που παράγεται σε σταθμούς αντλησιοταμίευσης). </a:t>
            </a:r>
            <a:r>
              <a:rPr lang="en-US"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indent="-50800">
              <a:spcBef>
                <a:spcPts val="0"/>
              </a:spcBef>
              <a:buSzPts val="2800"/>
              <a:buNone/>
            </a:pP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indent="-50800">
              <a:spcBef>
                <a:spcPts val="0"/>
              </a:spcBef>
              <a:buSzPts val="2800"/>
              <a:buNone/>
            </a:pPr>
            <a:r>
              <a:rPr lang="en-US" sz="2200" b="1" dirty="0" err="1">
                <a:solidFill>
                  <a:srgbClr val="222222"/>
                </a:solidFill>
                <a:latin typeface="Calibri" panose="020F0502020204030204" pitchFamily="34" charset="0"/>
                <a:cs typeface="Calibri" panose="020F0502020204030204" pitchFamily="34" charset="0"/>
              </a:rPr>
              <a:t>το υδρογόνο </a:t>
            </a:r>
            <a:r>
              <a:rPr lang="en-US" sz="2200" dirty="0">
                <a:solidFill>
                  <a:srgbClr val="222222"/>
                </a:solidFill>
                <a:latin typeface="Calibri" panose="020F0502020204030204" pitchFamily="34" charset="0"/>
                <a:cs typeface="Calibri" panose="020F0502020204030204" pitchFamily="34" charset="0"/>
              </a:rPr>
              <a:t>είναι το πιο άφθονο στοιχείο που υπάρχει στον πλανήτη μας, τα δύο τρίτα του οποίου αποτελούνται από νερό. Αυτό το στοιχείο μπορεί να χρησιμοποιηθεί ως καύσιμο με μηδενικές εκπομπές διοξειδίου του άνθρακα, αν το διαχωρίσουμε.</a:t>
            </a:r>
          </a:p>
          <a:p>
            <a:pPr marL="228600" indent="-50800">
              <a:spcBef>
                <a:spcPts val="0"/>
              </a:spcBef>
              <a:buSzPts val="2800"/>
              <a:buNone/>
            </a:pPr>
            <a:r>
              <a:rPr lang="pl-PL" sz="160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https://www.greenmatch.co.uk/blog/2021/09/advantages-and-disadvantages-of-renewable-energy#types-of-renewable-energy</a:t>
            </a:r>
          </a:p>
          <a:p>
            <a:pPr marL="228600" lvl="0" indent="-50800" algn="l" rtl="0">
              <a:lnSpc>
                <a:spcPct val="90000"/>
              </a:lnSpc>
              <a:spcBef>
                <a:spcPts val="0"/>
              </a:spcBef>
              <a:spcAft>
                <a:spcPts val="0"/>
              </a:spcAft>
              <a:buClr>
                <a:schemeClr val="dk1"/>
              </a:buClr>
              <a:buSzPts val="2800"/>
              <a:buNone/>
            </a:pPr>
            <a:endPar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200" b="1" dirty="0">
                <a:solidFill>
                  <a:srgbClr val="222222"/>
                </a:solidFill>
                <a:latin typeface="Calibri" panose="020F0502020204030204" pitchFamily="34" charset="0"/>
                <a:ea typeface="Calibri" panose="020F0502020204030204" pitchFamily="34" charset="0"/>
                <a:cs typeface="Calibri" panose="020F0502020204030204" pitchFamily="34" charset="0"/>
              </a:rPr>
              <a:t>οι στρατηγικές χαμηλών εκπομπών </a:t>
            </a:r>
            <a:r>
              <a:rPr lang="en-US" sz="2200" dirty="0">
                <a:solidFill>
                  <a:srgbClr val="222222"/>
                </a:solidFill>
                <a:latin typeface="Calibri" panose="020F0502020204030204" pitchFamily="34" charset="0"/>
                <a:ea typeface="Calibri" panose="020F0502020204030204" pitchFamily="34" charset="0"/>
                <a:cs typeface="Calibri" panose="020F0502020204030204" pitchFamily="34" charset="0"/>
              </a:rPr>
              <a:t>καλύπτουν ένα φάσμα προσεγγίσεων που αποσκοπούν στη μείωση των εκπομπών αερίων του θερμοκηπίου και των ρύπων που εκλύονται στην ατμόσφαιρα. Εφαρμόζονται σε διάφορους τομείς, εστιάζοντας στην ελαχιστοποίηση των εκπομπών από ανθρώπινες δραστηριότητες. Εφαρμόζονται συνήθως σε τομείς όπως η βελτίωση των συστημάτων δημόσιων μεταφορών και η ενίσχυση των πρακτικών ενεργειακής απόδοσης.</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Honegger</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M., Michaelowa, A.,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Poralla</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M. Καθαρές μηδενικές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εκπομπές</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Ο ρόλος της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απομάκρυνσης του διοξειδίου </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του άνθρακα στη συμφωνία του Παρισιού. Policy Briefing Report.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Perspectives Climate </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Research, Φράιμπουργκ 2019.</a:t>
            </a: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11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B3C62C-1DD2-7AF3-B070-AE38E47D0E8E}"/>
              </a:ext>
            </a:extLst>
          </p:cNvPr>
          <p:cNvSpPr>
            <a:spLocks noGrp="1"/>
          </p:cNvSpPr>
          <p:nvPr>
            <p:ph type="title"/>
          </p:nvPr>
        </p:nvSpPr>
        <p:spPr>
          <a:xfrm>
            <a:off x="324465" y="523701"/>
            <a:ext cx="11710219" cy="1230283"/>
          </a:xfrm>
        </p:spPr>
        <p:txBody>
          <a:bodyPr>
            <a:normAutofit/>
          </a:bodyPr>
          <a:lstStyle/>
          <a:p>
            <a:br>
              <a:rPr lang="en-US" dirty="0"/>
            </a:br>
            <a:r>
              <a:rPr lang="pl-PL" sz="3100" dirty="0">
                <a:solidFill>
                  <a:schemeClr val="accent4">
                    <a:lumMod val="50000"/>
                  </a:schemeClr>
                </a:solidFill>
                <a:latin typeface="Calibri" panose="020F0502020204030204" pitchFamily="34" charset="0"/>
                <a:cs typeface="Calibri" panose="020F0502020204030204" pitchFamily="34" charset="0"/>
              </a:rPr>
              <a:t>Σενάριο 3</a:t>
            </a:r>
            <a:r>
              <a:rPr lang="pl-PL" sz="3100" dirty="0">
                <a:solidFill>
                  <a:srgbClr val="0D0D0D"/>
                </a:solidFill>
                <a:latin typeface="Calibri" panose="020F0502020204030204" pitchFamily="34" charset="0"/>
                <a:cs typeface="Calibri" panose="020F0502020204030204" pitchFamily="34" charset="0"/>
              </a:rPr>
              <a:t>: </a:t>
            </a:r>
            <a:r>
              <a:rPr lang="en-US" sz="3100" b="0" i="0" dirty="0">
                <a:solidFill>
                  <a:srgbClr val="0D0D0D"/>
                </a:solidFill>
                <a:effectLst/>
                <a:latin typeface="Calibri" panose="020F0502020204030204" pitchFamily="34" charset="0"/>
                <a:cs typeface="Calibri" panose="020F0502020204030204" pitchFamily="34" charset="0"/>
              </a:rPr>
              <a:t>"Grassroots Green: 2040".</a:t>
            </a:r>
            <a:endParaRPr lang="pl-PL" sz="3100" dirty="0">
              <a:latin typeface="Calibri" panose="020F0502020204030204" pitchFamily="34" charset="0"/>
              <a:cs typeface="Calibri" panose="020F0502020204030204" pitchFamily="34" charset="0"/>
            </a:endParaRPr>
          </a:p>
        </p:txBody>
      </p:sp>
      <p:sp>
        <p:nvSpPr>
          <p:cNvPr id="3" name="Symbol zastępczy tekstu 2">
            <a:extLst>
              <a:ext uri="{FF2B5EF4-FFF2-40B4-BE49-F238E27FC236}">
                <a16:creationId xmlns:a16="http://schemas.microsoft.com/office/drawing/2014/main" id="{E3334032-3E7A-E74B-5F13-4F62933A193A}"/>
              </a:ext>
            </a:extLst>
          </p:cNvPr>
          <p:cNvSpPr>
            <a:spLocks noGrp="1"/>
          </p:cNvSpPr>
          <p:nvPr>
            <p:ph type="body" idx="1"/>
          </p:nvPr>
        </p:nvSpPr>
        <p:spPr>
          <a:xfrm>
            <a:off x="121674" y="2189418"/>
            <a:ext cx="5905500" cy="2795536"/>
          </a:xfrm>
        </p:spPr>
        <p:txBody>
          <a:bodyPr>
            <a:normAutofit fontScale="92500" lnSpcReduction="10000"/>
          </a:bodyPr>
          <a:lstStyle/>
          <a:p>
            <a:pPr marL="114300" indent="0" algn="just">
              <a:buNone/>
            </a:pPr>
            <a:r>
              <a:rPr lang="en-US" sz="2000" b="0" i="0" dirty="0">
                <a:solidFill>
                  <a:srgbClr val="0D0D0D"/>
                </a:solidFill>
                <a:effectLst/>
                <a:latin typeface="Calibri" panose="020F0502020204030204" pitchFamily="34" charset="0"/>
                <a:cs typeface="Calibri" panose="020F0502020204030204" pitchFamily="34" charset="0"/>
              </a:rPr>
              <a:t>Μέχρι το 2040, παρά τις χαμηλές τιμές των καυσίμων και τις αραιές έξυπνες υποδομές, οι βιώσιμες μεταφορές εξελίσσονται μέσω κοινοτικών ηλιακών έργων και προγραμμάτων κοινής χρήσης ποδηλάτων. Η κυβερνητική και μη κερδοσκοπική υποστήριξη συμβάλλει στη μετασκευή των υποδομών, ενισχύοντας την αποδοτικότητα. Μια πολιτισμική στροφή προς την περιβαλλοντική ευθύνη προωθεί μια ανθεκτική προσέγγιση της βιωσιμότητας, εστιάζοντας σε τοπικές λύσεις και ανανεώσιμες πηγές ενέργειας.</a:t>
            </a:r>
            <a:endParaRPr lang="pl-PL" sz="2000" dirty="0">
              <a:latin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B56F4AD4-C820-440C-BF86-9E8BBAC77AFF}"/>
              </a:ext>
            </a:extLst>
          </p:cNvPr>
          <p:cNvPicPr>
            <a:picLocks noChangeAspect="1"/>
          </p:cNvPicPr>
          <p:nvPr/>
        </p:nvPicPr>
        <p:blipFill>
          <a:blip r:embed="rId2"/>
          <a:stretch>
            <a:fillRect/>
          </a:stretch>
        </p:blipFill>
        <p:spPr>
          <a:xfrm>
            <a:off x="6027174" y="1917290"/>
            <a:ext cx="5896096" cy="3547858"/>
          </a:xfrm>
          <a:prstGeom prst="rect">
            <a:avLst/>
          </a:prstGeom>
        </p:spPr>
      </p:pic>
    </p:spTree>
    <p:extLst>
      <p:ext uri="{BB962C8B-B14F-4D97-AF65-F5344CB8AC3E}">
        <p14:creationId xmlns:p14="http://schemas.microsoft.com/office/powerpoint/2010/main" val="219957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F1804A3A-9DD3-B27A-D78F-5C245CF35A9F}"/>
              </a:ext>
            </a:extLst>
          </p:cNvPr>
          <p:cNvPicPr>
            <a:picLocks noChangeAspect="1"/>
          </p:cNvPicPr>
          <p:nvPr/>
        </p:nvPicPr>
        <p:blipFill>
          <a:blip r:embed="rId2"/>
          <a:stretch>
            <a:fillRect/>
          </a:stretch>
        </p:blipFill>
        <p:spPr>
          <a:xfrm>
            <a:off x="4395018" y="1659753"/>
            <a:ext cx="7649497" cy="4534570"/>
          </a:xfrm>
          <a:prstGeom prst="rect">
            <a:avLst/>
          </a:prstGeom>
        </p:spPr>
      </p:pic>
      <p:sp>
        <p:nvSpPr>
          <p:cNvPr id="9" name="pole tekstowe 8">
            <a:extLst>
              <a:ext uri="{FF2B5EF4-FFF2-40B4-BE49-F238E27FC236}">
                <a16:creationId xmlns:a16="http://schemas.microsoft.com/office/drawing/2014/main" id="{992FC01E-DBF0-7384-18CA-14026580BFD1}"/>
              </a:ext>
            </a:extLst>
          </p:cNvPr>
          <p:cNvSpPr txBox="1"/>
          <p:nvPr/>
        </p:nvSpPr>
        <p:spPr>
          <a:xfrm>
            <a:off x="352397" y="1070074"/>
            <a:ext cx="10207447" cy="461665"/>
          </a:xfrm>
          <a:prstGeom prst="rect">
            <a:avLst/>
          </a:prstGeom>
          <a:noFill/>
        </p:spPr>
        <p:txBody>
          <a:bodyPr wrap="square">
            <a:spAutoFit/>
          </a:bodyPr>
          <a:lstStyle/>
          <a:p>
            <a:r>
              <a:rPr lang="pl-PL" sz="2400" dirty="0">
                <a:solidFill>
                  <a:schemeClr val="accent4">
                    <a:lumMod val="50000"/>
                  </a:schemeClr>
                </a:solidFill>
                <a:latin typeface="Calibri" panose="020F0502020204030204" pitchFamily="34" charset="0"/>
                <a:cs typeface="Calibri" panose="020F0502020204030204" pitchFamily="34" charset="0"/>
              </a:rPr>
              <a:t>Σενάριο 4</a:t>
            </a:r>
            <a:r>
              <a:rPr lang="pl-PL" sz="2400" dirty="0">
                <a:solidFill>
                  <a:srgbClr val="0D0D0D"/>
                </a:solidFill>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"Ανθεκτική κινητικότητα 2040: Πλοήγηση μέσω περιορισμών" </a:t>
            </a:r>
            <a:endParaRPr lang="pl-PL" sz="2400" dirty="0">
              <a:latin typeface="Calibri" panose="020F0502020204030204" pitchFamily="34" charset="0"/>
              <a:cs typeface="Calibri" panose="020F0502020204030204" pitchFamily="34" charset="0"/>
            </a:endParaRPr>
          </a:p>
        </p:txBody>
      </p:sp>
      <p:sp>
        <p:nvSpPr>
          <p:cNvPr id="4" name="Prostokąt 3"/>
          <p:cNvSpPr/>
          <p:nvPr/>
        </p:nvSpPr>
        <p:spPr>
          <a:xfrm>
            <a:off x="352397" y="1901194"/>
            <a:ext cx="5099743" cy="2800767"/>
          </a:xfrm>
          <a:prstGeom prst="rect">
            <a:avLst/>
          </a:prstGeom>
        </p:spPr>
        <p:txBody>
          <a:bodyPr wrap="square">
            <a:spAutoFit/>
          </a:bodyPr>
          <a:lstStyle/>
          <a:p>
            <a:pPr algn="just"/>
            <a:br>
              <a:rPr lang="en-US" dirty="0"/>
            </a:br>
            <a:r>
              <a:rPr lang="en-US" sz="1800" dirty="0">
                <a:solidFill>
                  <a:srgbClr val="0D0D0D"/>
                </a:solidFill>
                <a:latin typeface="Calibri" panose="020F0502020204030204" pitchFamily="34" charset="0"/>
                <a:cs typeface="Calibri" panose="020F0502020204030204" pitchFamily="34" charset="0"/>
              </a:rPr>
              <a:t>Μέχρι το 2040, οι υψηλές τιμές των καυσίμων και οι περιορισμένες έξυπνες υποδομές οδηγούν σε στροφή προς τις βιώσιμες μεταφορές. Το ανανεωμένο ενδιαφέρον για τα ποδήλατα και τους βελτιωμένους πεζόδρομους γίνεται κυρίαρχο, ενώ οι δημόσιες μεταφορές, που τροφοδοτούνται από ανανεώσιμες πηγές ενέργειας, αποτελούν τον πυρήνα της αστικής κινητικότητας. Ο συνδυασμός αυτοκινήτων και η κοινή χρήση μεταφορικών μέσων ανθίζουν μέσω τοπικών πρωτοβουλιών, καλλιεργώντας μια ανθεκτική, οικολογικά συνειδητοποιημένη κοινότητα εν μέσω τεχνολογικών περιορισμών.</a:t>
            </a:r>
            <a:endParaRPr lang="pl-P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68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9;p26">
            <a:extLst>
              <a:ext uri="{FF2B5EF4-FFF2-40B4-BE49-F238E27FC236}">
                <a16:creationId xmlns:a16="http://schemas.microsoft.com/office/drawing/2014/main" id="{00236CF4-0C27-40DC-87E7-B1B13DD02093}"/>
              </a:ext>
            </a:extLst>
          </p:cNvPr>
          <p:cNvSpPr txBox="1">
            <a:spLocks noGrp="1"/>
          </p:cNvSpPr>
          <p:nvPr>
            <p:ph type="title"/>
          </p:nvPr>
        </p:nvSpPr>
        <p:spPr>
          <a:xfrm>
            <a:off x="966019" y="1369049"/>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4400"/>
              <a:buFont typeface="Montserrat"/>
              <a:buNone/>
            </a:pPr>
            <a:r>
              <a:rPr lang="pl-PL" sz="4400" b="1" dirty="0">
                <a:solidFill>
                  <a:schemeClr val="accent5">
                    <a:lumMod val="50000"/>
                  </a:schemeClr>
                </a:solidFill>
                <a:latin typeface="Calibri" panose="020F0502020204030204" pitchFamily="34" charset="0"/>
                <a:ea typeface="Montserrat"/>
                <a:cs typeface="Calibri" panose="020F0502020204030204" pitchFamily="34" charset="0"/>
                <a:sym typeface="Montserrat"/>
              </a:rPr>
              <a:t>Επέκταση της άσκησης</a:t>
            </a:r>
            <a:endParaRPr dirty="0">
              <a:solidFill>
                <a:schemeClr val="accent5">
                  <a:lumMod val="50000"/>
                </a:schemeClr>
              </a:solidFill>
              <a:latin typeface="Calibri" panose="020F0502020204030204" pitchFamily="34" charset="0"/>
              <a:cs typeface="Calibri" panose="020F0502020204030204" pitchFamily="34" charset="0"/>
            </a:endParaRPr>
          </a:p>
        </p:txBody>
      </p:sp>
      <p:sp>
        <p:nvSpPr>
          <p:cNvPr id="5" name="Google Shape;390;p26">
            <a:extLst>
              <a:ext uri="{FF2B5EF4-FFF2-40B4-BE49-F238E27FC236}">
                <a16:creationId xmlns:a16="http://schemas.microsoft.com/office/drawing/2014/main" id="{E5296215-B066-4CF1-B6CD-339DF7396CA5}"/>
              </a:ext>
            </a:extLst>
          </p:cNvPr>
          <p:cNvSpPr txBox="1">
            <a:spLocks noGrp="1"/>
          </p:cNvSpPr>
          <p:nvPr>
            <p:ph type="body" idx="1"/>
          </p:nvPr>
        </p:nvSpPr>
        <p:spPr>
          <a:xfrm>
            <a:off x="838200" y="2641702"/>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999999"/>
              </a:buClr>
              <a:buSzPts val="2800"/>
              <a:buFont typeface="Arial"/>
              <a:buChar char="•"/>
            </a:pPr>
            <a:r>
              <a:rPr lang="pl-PL" dirty="0" err="1">
                <a:solidFill>
                  <a:schemeClr val="tx1"/>
                </a:solidFill>
                <a:latin typeface="Calibri" panose="020F0502020204030204" pitchFamily="34" charset="0"/>
                <a:ea typeface="Montserrat"/>
                <a:cs typeface="Calibri" panose="020F0502020204030204" pitchFamily="34" charset="0"/>
                <a:sym typeface="Montserrat"/>
              </a:rPr>
              <a:t>Ποιες είναι οι ελπίδες </a:t>
            </a:r>
            <a:r>
              <a:rPr lang="pl-PL" dirty="0">
                <a:solidFill>
                  <a:schemeClr val="tx1"/>
                </a:solidFill>
                <a:latin typeface="Calibri" panose="020F0502020204030204" pitchFamily="34" charset="0"/>
                <a:ea typeface="Montserrat"/>
                <a:cs typeface="Calibri" panose="020F0502020204030204" pitchFamily="34" charset="0"/>
                <a:sym typeface="Montserrat"/>
              </a:rPr>
              <a:t>σας </a:t>
            </a:r>
            <a:r>
              <a:rPr lang="pl-PL" dirty="0" err="1">
                <a:solidFill>
                  <a:schemeClr val="tx1"/>
                </a:solidFill>
                <a:latin typeface="Calibri" panose="020F0502020204030204" pitchFamily="34" charset="0"/>
                <a:ea typeface="Montserrat"/>
                <a:cs typeface="Calibri" panose="020F0502020204030204" pitchFamily="34" charset="0"/>
                <a:sym typeface="Montserrat"/>
              </a:rPr>
              <a:t>σε σχέση με την εμφάνιση </a:t>
            </a:r>
            <a:r>
              <a:rPr lang="pl-PL" dirty="0">
                <a:solidFill>
                  <a:schemeClr val="tx1"/>
                </a:solidFill>
                <a:latin typeface="Calibri" panose="020F0502020204030204" pitchFamily="34" charset="0"/>
                <a:ea typeface="Montserrat"/>
                <a:cs typeface="Calibri" panose="020F0502020204030204" pitchFamily="34" charset="0"/>
                <a:sym typeface="Montserrat"/>
              </a:rPr>
              <a:t>σεναρίων;</a:t>
            </a:r>
            <a:endParaRPr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600"/>
              </a:spcBef>
              <a:spcAft>
                <a:spcPts val="0"/>
              </a:spcAft>
              <a:buClr>
                <a:srgbClr val="999999"/>
              </a:buClr>
              <a:buSzPts val="2800"/>
              <a:buFont typeface="Arial"/>
              <a:buChar char="•"/>
            </a:pPr>
            <a:r>
              <a:rPr lang="pl-PL" dirty="0" err="1">
                <a:solidFill>
                  <a:schemeClr val="tx1"/>
                </a:solidFill>
                <a:latin typeface="Calibri" panose="020F0502020204030204" pitchFamily="34" charset="0"/>
                <a:ea typeface="Montserrat"/>
                <a:cs typeface="Calibri" panose="020F0502020204030204" pitchFamily="34" charset="0"/>
                <a:sym typeface="Montserrat"/>
              </a:rPr>
              <a:t>Τι </a:t>
            </a:r>
            <a:r>
              <a:rPr lang="pl-PL" dirty="0">
                <a:solidFill>
                  <a:schemeClr val="tx1"/>
                </a:solidFill>
                <a:latin typeface="Calibri" panose="020F0502020204030204" pitchFamily="34" charset="0"/>
                <a:ea typeface="Montserrat"/>
                <a:cs typeface="Calibri" panose="020F0502020204030204" pitchFamily="34" charset="0"/>
                <a:sym typeface="Montserrat"/>
              </a:rPr>
              <a:t>φόβους </a:t>
            </a:r>
            <a:r>
              <a:rPr lang="pl-PL" dirty="0" err="1">
                <a:solidFill>
                  <a:schemeClr val="tx1"/>
                </a:solidFill>
                <a:latin typeface="Calibri" panose="020F0502020204030204" pitchFamily="34" charset="0"/>
                <a:ea typeface="Montserrat"/>
                <a:cs typeface="Calibri" panose="020F0502020204030204" pitchFamily="34" charset="0"/>
                <a:sym typeface="Montserrat"/>
              </a:rPr>
              <a:t>δημιουργούν </a:t>
            </a:r>
            <a:r>
              <a:rPr lang="pl-PL" dirty="0">
                <a:solidFill>
                  <a:schemeClr val="tx1"/>
                </a:solidFill>
                <a:latin typeface="Calibri" panose="020F0502020204030204" pitchFamily="34" charset="0"/>
                <a:ea typeface="Montserrat"/>
                <a:cs typeface="Calibri" panose="020F0502020204030204" pitchFamily="34" charset="0"/>
                <a:sym typeface="Montserrat"/>
              </a:rPr>
              <a:t>αυτά τα σενάρια;</a:t>
            </a:r>
            <a:endParaRPr dirty="0">
              <a:solidFill>
                <a:schemeClr val="tx1"/>
              </a:solidFill>
              <a:latin typeface="Calibri" panose="020F0502020204030204" pitchFamily="34" charset="0"/>
              <a:cs typeface="Calibri" panose="020F0502020204030204" pitchFamily="34" charset="0"/>
            </a:endParaRPr>
          </a:p>
          <a:p>
            <a:pPr marL="228600" lvl="0" indent="-50800" algn="l" rtl="0">
              <a:lnSpc>
                <a:spcPct val="90000"/>
              </a:lnSpc>
              <a:spcBef>
                <a:spcPts val="1600"/>
              </a:spcBef>
              <a:spcAft>
                <a:spcPts val="0"/>
              </a:spcAft>
              <a:buClr>
                <a:schemeClr val="dk1"/>
              </a:buClr>
              <a:buSzPts val="2800"/>
              <a:buNone/>
            </a:pPr>
            <a:endParaRPr dirty="0"/>
          </a:p>
        </p:txBody>
      </p:sp>
    </p:spTree>
    <p:extLst>
      <p:ext uri="{BB962C8B-B14F-4D97-AF65-F5344CB8AC3E}">
        <p14:creationId xmlns:p14="http://schemas.microsoft.com/office/powerpoint/2010/main" val="3142967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369985F9-B3A6-413E-B890-800AC25F52A4}"/>
              </a:ext>
            </a:extLst>
          </p:cNvPr>
          <p:cNvSpPr>
            <a:spLocks noGrp="1"/>
          </p:cNvSpPr>
          <p:nvPr>
            <p:ph type="title"/>
          </p:nvPr>
        </p:nvSpPr>
        <p:spPr>
          <a:xfrm>
            <a:off x="484238" y="975759"/>
            <a:ext cx="10508673" cy="950328"/>
          </a:xfrm>
        </p:spPr>
        <p:txBody>
          <a:bodyPr/>
          <a:lstStyle/>
          <a:p>
            <a:r>
              <a:rPr lang="pl-PL" dirty="0" err="1"/>
              <a:t>Ενώ εργάζεστε </a:t>
            </a:r>
            <a:r>
              <a:rPr lang="pl-PL" dirty="0"/>
              <a:t>σε </a:t>
            </a:r>
            <a:r>
              <a:rPr lang="pl-PL" dirty="0" err="1"/>
              <a:t>ομάδα</a:t>
            </a:r>
            <a:endParaRPr lang="pl-PL" dirty="0"/>
          </a:p>
        </p:txBody>
      </p:sp>
      <p:sp>
        <p:nvSpPr>
          <p:cNvPr id="6" name="pole tekstowe 5">
            <a:extLst>
              <a:ext uri="{FF2B5EF4-FFF2-40B4-BE49-F238E27FC236}">
                <a16:creationId xmlns:a16="http://schemas.microsoft.com/office/drawing/2014/main" id="{D7A3EF2B-4E54-478D-B879-B9D022E77A69}"/>
              </a:ext>
            </a:extLst>
          </p:cNvPr>
          <p:cNvSpPr txBox="1"/>
          <p:nvPr/>
        </p:nvSpPr>
        <p:spPr>
          <a:xfrm>
            <a:off x="6499123" y="1926087"/>
            <a:ext cx="5496232" cy="3416320"/>
          </a:xfrm>
          <a:prstGeom prst="rect">
            <a:avLst/>
          </a:prstGeom>
          <a:noFill/>
        </p:spPr>
        <p:txBody>
          <a:bodyPr wrap="square">
            <a:spAutoFit/>
          </a:bodyPr>
          <a:lstStyle/>
          <a:p>
            <a:r>
              <a:rPr lang="pl-PL" sz="2400" dirty="0">
                <a:latin typeface="Calibri" panose="020F0502020204030204" pitchFamily="34" charset="0"/>
                <a:cs typeface="Calibri" panose="020F0502020204030204" pitchFamily="34" charset="0"/>
              </a:rPr>
              <a:t>1. </a:t>
            </a:r>
            <a:r>
              <a:rPr lang="pl-PL" sz="2400" dirty="0" err="1">
                <a:latin typeface="Calibri" panose="020F0502020204030204" pitchFamily="34" charset="0"/>
                <a:cs typeface="Calibri" panose="020F0502020204030204" pitchFamily="34" charset="0"/>
              </a:rPr>
              <a:t>Εξοικειωθείτε </a:t>
            </a:r>
            <a:r>
              <a:rPr lang="pl-PL" sz="2400" dirty="0">
                <a:latin typeface="Calibri" panose="020F0502020204030204" pitchFamily="34" charset="0"/>
                <a:cs typeface="Calibri" panose="020F0502020204030204" pitchFamily="34" charset="0"/>
              </a:rPr>
              <a:t>με πιθανά μελλοντικά σενάρια</a:t>
            </a:r>
          </a:p>
          <a:p>
            <a:r>
              <a:rPr lang="pl-PL" sz="2400" dirty="0">
                <a:latin typeface="Calibri" panose="020F0502020204030204" pitchFamily="34" charset="0"/>
                <a:cs typeface="Calibri" panose="020F0502020204030204" pitchFamily="34" charset="0"/>
              </a:rPr>
              <a:t>2. Προσδιορίστε τους φόβους και τις </a:t>
            </a:r>
            <a:r>
              <a:rPr lang="pl-PL" sz="2400" dirty="0" err="1">
                <a:latin typeface="Calibri" panose="020F0502020204030204" pitchFamily="34" charset="0"/>
                <a:cs typeface="Calibri" panose="020F0502020204030204" pitchFamily="34" charset="0"/>
              </a:rPr>
              <a:t>ελπίδες </a:t>
            </a:r>
            <a:r>
              <a:rPr lang="pl-PL" sz="2400" dirty="0">
                <a:latin typeface="Calibri" panose="020F0502020204030204" pitchFamily="34" charset="0"/>
                <a:cs typeface="Calibri" panose="020F0502020204030204" pitchFamily="34" charset="0"/>
              </a:rPr>
              <a:t>σας σε </a:t>
            </a:r>
            <a:r>
              <a:rPr lang="pl-PL" sz="2400" dirty="0" err="1">
                <a:latin typeface="Calibri" panose="020F0502020204030204" pitchFamily="34" charset="0"/>
                <a:cs typeface="Calibri" panose="020F0502020204030204" pitchFamily="34" charset="0"/>
              </a:rPr>
              <a:t>κάθε σενάριο</a:t>
            </a:r>
            <a:endParaRPr lang="pl-PL" sz="2400" dirty="0">
              <a:latin typeface="Calibri" panose="020F0502020204030204" pitchFamily="34" charset="0"/>
              <a:cs typeface="Calibri" panose="020F0502020204030204" pitchFamily="34" charset="0"/>
            </a:endParaRPr>
          </a:p>
          <a:p>
            <a:r>
              <a:rPr lang="pl-PL" sz="2400" dirty="0">
                <a:latin typeface="Calibri" panose="020F0502020204030204" pitchFamily="34" charset="0"/>
                <a:cs typeface="Calibri" panose="020F0502020204030204" pitchFamily="34" charset="0"/>
              </a:rPr>
              <a:t>3. </a:t>
            </a:r>
            <a:r>
              <a:rPr lang="en-US" sz="2400" dirty="0" err="1">
                <a:latin typeface="Calibri" panose="020F0502020204030204" pitchFamily="34" charset="0"/>
                <a:cs typeface="Calibri" panose="020F0502020204030204" pitchFamily="34" charset="0"/>
              </a:rPr>
              <a:t>Αξιολογήστε </a:t>
            </a:r>
            <a:r>
              <a:rPr lang="en-US" sz="2400" dirty="0">
                <a:latin typeface="Calibri" panose="020F0502020204030204" pitchFamily="34" charset="0"/>
                <a:cs typeface="Calibri" panose="020F0502020204030204" pitchFamily="34" charset="0"/>
              </a:rPr>
              <a:t>ποιες από τις ελπίδες και τους φόβους σας φαίνονται να είναι οι πιο σημαντικές και ποιες λιγότερο σημαντικές;</a:t>
            </a:r>
            <a:endParaRPr lang="pl-PL" sz="24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a:p>
            <a:r>
              <a:rPr lang="pl-PL" sz="2400" b="1" dirty="0" err="1">
                <a:solidFill>
                  <a:schemeClr val="accent4">
                    <a:lumMod val="50000"/>
                  </a:schemeClr>
                </a:solidFill>
                <a:latin typeface="Calibri" panose="020F0502020204030204" pitchFamily="34" charset="0"/>
                <a:cs typeface="Calibri" panose="020F0502020204030204" pitchFamily="34" charset="0"/>
              </a:rPr>
              <a:t>Καλή διασκέδαση</a:t>
            </a:r>
            <a:r>
              <a:rPr lang="pl-PL" sz="2400" b="1" dirty="0">
                <a:solidFill>
                  <a:schemeClr val="accent4">
                    <a:lumMod val="50000"/>
                  </a:schemeClr>
                </a:solidFill>
                <a:latin typeface="Calibri" panose="020F0502020204030204" pitchFamily="34" charset="0"/>
                <a:cs typeface="Calibri" panose="020F0502020204030204" pitchFamily="34" charset="0"/>
              </a:rPr>
              <a:t>! </a:t>
            </a:r>
            <a:r>
              <a:rPr lang="pl-PL" sz="2400" b="1" dirty="0" err="1">
                <a:solidFill>
                  <a:schemeClr val="accent4">
                    <a:lumMod val="50000"/>
                  </a:schemeClr>
                </a:solidFill>
                <a:latin typeface="Calibri" panose="020F0502020204030204" pitchFamily="34" charset="0"/>
                <a:cs typeface="Calibri" panose="020F0502020204030204" pitchFamily="34" charset="0"/>
              </a:rPr>
              <a:t>Κάθε απάντηση </a:t>
            </a:r>
            <a:r>
              <a:rPr lang="pl-PL" sz="2400" b="1" dirty="0">
                <a:solidFill>
                  <a:schemeClr val="accent4">
                    <a:lumMod val="50000"/>
                  </a:schemeClr>
                </a:solidFill>
                <a:latin typeface="Calibri" panose="020F0502020204030204" pitchFamily="34" charset="0"/>
                <a:cs typeface="Calibri" panose="020F0502020204030204" pitchFamily="34" charset="0"/>
              </a:rPr>
              <a:t>είναι </a:t>
            </a:r>
            <a:r>
              <a:rPr lang="pl-PL" sz="2400" b="1" dirty="0" err="1">
                <a:solidFill>
                  <a:schemeClr val="accent4">
                    <a:lumMod val="50000"/>
                  </a:schemeClr>
                </a:solidFill>
                <a:latin typeface="Calibri" panose="020F0502020204030204" pitchFamily="34" charset="0"/>
                <a:cs typeface="Calibri" panose="020F0502020204030204" pitchFamily="34" charset="0"/>
              </a:rPr>
              <a:t>σωστή</a:t>
            </a:r>
            <a:r>
              <a:rPr lang="pl-PL" sz="2400" b="1" dirty="0">
                <a:solidFill>
                  <a:schemeClr val="accent4">
                    <a:lumMod val="50000"/>
                  </a:schemeClr>
                </a:solidFill>
                <a:latin typeface="Calibri" panose="020F0502020204030204" pitchFamily="34" charset="0"/>
                <a:cs typeface="Calibri" panose="020F0502020204030204" pitchFamily="34" charset="0"/>
              </a:rPr>
              <a:t>!</a:t>
            </a:r>
          </a:p>
        </p:txBody>
      </p:sp>
      <p:pic>
        <p:nvPicPr>
          <p:cNvPr id="2" name="Obraz 1"/>
          <p:cNvPicPr>
            <a:picLocks noChangeAspect="1"/>
          </p:cNvPicPr>
          <p:nvPr/>
        </p:nvPicPr>
        <p:blipFill>
          <a:blip r:embed="rId2"/>
          <a:stretch>
            <a:fillRect/>
          </a:stretch>
        </p:blipFill>
        <p:spPr>
          <a:xfrm>
            <a:off x="317089" y="2143432"/>
            <a:ext cx="6182033" cy="3021730"/>
          </a:xfrm>
          <a:prstGeom prst="rect">
            <a:avLst/>
          </a:prstGeom>
        </p:spPr>
      </p:pic>
    </p:spTree>
    <p:extLst>
      <p:ext uri="{BB962C8B-B14F-4D97-AF65-F5344CB8AC3E}">
        <p14:creationId xmlns:p14="http://schemas.microsoft.com/office/powerpoint/2010/main" val="9320917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831850" y="1029460"/>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sz="4800" b="1" cap="small" dirty="0"/>
              <a:t>ΣΥΛΛΗΨΗ</a:t>
            </a:r>
            <a:r>
              <a:rPr lang="pl-PL" b="1" cap="small" dirty="0"/>
              <a:t> και σχεδιασμός </a:t>
            </a:r>
            <a:endParaRPr dirty="0"/>
          </a:p>
        </p:txBody>
      </p:sp>
      <p:sp>
        <p:nvSpPr>
          <p:cNvPr id="137" name="Google Shape;137;p13"/>
          <p:cNvSpPr txBox="1">
            <a:spLocks noGrp="1"/>
          </p:cNvSpPr>
          <p:nvPr>
            <p:ph type="body" idx="1"/>
          </p:nvPr>
        </p:nvSpPr>
        <p:spPr>
          <a:xfrm>
            <a:off x="831850" y="4589463"/>
            <a:ext cx="10515600" cy="98402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2400"/>
              <a:buNone/>
            </a:pPr>
            <a:r>
              <a:rPr lang="en-US" sz="4000" b="1" dirty="0"/>
              <a:t>De Bono Τεχνική των έξι καπέλων σκέψης</a:t>
            </a:r>
            <a:endParaRPr sz="40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err="1"/>
              <a:t>Πλευρική σκέψη</a:t>
            </a:r>
            <a:endParaRPr b="1" dirty="0"/>
          </a:p>
        </p:txBody>
      </p:sp>
      <p:sp>
        <p:nvSpPr>
          <p:cNvPr id="143" name="Google Shape;143;p14"/>
          <p:cNvSpPr txBox="1">
            <a:spLocks noGrp="1"/>
          </p:cNvSpPr>
          <p:nvPr>
            <p:ph type="body" idx="1"/>
          </p:nvPr>
        </p:nvSpPr>
        <p:spPr>
          <a:xfrm>
            <a:off x="838200" y="1825625"/>
            <a:ext cx="6237514" cy="3997630"/>
          </a:xfrm>
          <a:prstGeom prst="rect">
            <a:avLst/>
          </a:prstGeom>
          <a:noFill/>
          <a:ln>
            <a:noFill/>
          </a:ln>
        </p:spPr>
        <p:txBody>
          <a:bodyPr spcFirstLastPara="1" wrap="square" lIns="91425" tIns="45700" rIns="91425" bIns="45700" anchor="t" anchorCtr="0">
            <a:normAutofit lnSpcReduction="10000"/>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Η έννοια της πλάγιας σκέψης που εισήγαγε </a:t>
            </a:r>
            <a:r>
              <a:rPr lang="en-US" b="1" dirty="0"/>
              <a:t>ο Edward de Bono </a:t>
            </a:r>
            <a:r>
              <a:rPr lang="en-US" dirty="0"/>
              <a:t>προϋποθέτει την αξιολόγηση ενός δεδομένου φαινομένου από διάφορες οπτικές γωνίες.</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Η προσέγγιση αυτή, σύμφωνα με τον συγγραφέα, επιτρέπει τη συνειδητή αναζήτηση νέων, εναλλακτικών λύσεων μέσω της δημιουργικής σκέψης.</a:t>
            </a:r>
          </a:p>
          <a:p>
            <a:pPr marL="228600" lvl="0" indent="-50800" algn="l" rtl="0">
              <a:lnSpc>
                <a:spcPct val="90000"/>
              </a:lnSpc>
              <a:spcBef>
                <a:spcPts val="0"/>
              </a:spcBef>
              <a:spcAft>
                <a:spcPts val="0"/>
              </a:spcAft>
              <a:buClr>
                <a:schemeClr val="dk1"/>
              </a:buClr>
              <a:buSzPts val="2800"/>
              <a:buNone/>
            </a:pPr>
            <a:endParaRPr dirty="0"/>
          </a:p>
        </p:txBody>
      </p:sp>
      <p:sp>
        <p:nvSpPr>
          <p:cNvPr id="4" name="Google Shape;142;p14">
            <a:extLst>
              <a:ext uri="{FF2B5EF4-FFF2-40B4-BE49-F238E27FC236}">
                <a16:creationId xmlns:a16="http://schemas.microsoft.com/office/drawing/2014/main" id="{30074D60-2CCD-F720-1188-6471EB8A8C6A}"/>
              </a:ext>
            </a:extLst>
          </p:cNvPr>
          <p:cNvSpPr txBox="1">
            <a:spLocks/>
          </p:cNvSpPr>
          <p:nvPr/>
        </p:nvSpPr>
        <p:spPr>
          <a:xfrm>
            <a:off x="8730343" y="5213382"/>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Πηγή: www.pexels.com</a:t>
            </a:r>
          </a:p>
        </p:txBody>
      </p:sp>
      <p:pic>
        <p:nvPicPr>
          <p:cNvPr id="5" name="Obraz 4">
            <a:extLst>
              <a:ext uri="{FF2B5EF4-FFF2-40B4-BE49-F238E27FC236}">
                <a16:creationId xmlns:a16="http://schemas.microsoft.com/office/drawing/2014/main" id="{05673EF6-4CD1-6C00-49EA-3B63079F346C}"/>
              </a:ext>
            </a:extLst>
          </p:cNvPr>
          <p:cNvPicPr>
            <a:picLocks noChangeAspect="1"/>
          </p:cNvPicPr>
          <p:nvPr/>
        </p:nvPicPr>
        <p:blipFill>
          <a:blip r:embed="rId3"/>
          <a:stretch>
            <a:fillRect/>
          </a:stretch>
        </p:blipFill>
        <p:spPr>
          <a:xfrm>
            <a:off x="7405770" y="949398"/>
            <a:ext cx="4002459" cy="426398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Η ανάγκη για πλάγια σκέψη</a:t>
            </a:r>
            <a:endParaRPr b="1" dirty="0"/>
          </a:p>
        </p:txBody>
      </p:sp>
      <p:sp>
        <p:nvSpPr>
          <p:cNvPr id="143" name="Google Shape;143;p14"/>
          <p:cNvSpPr txBox="1">
            <a:spLocks noGrp="1"/>
          </p:cNvSpPr>
          <p:nvPr>
            <p:ph type="body" idx="1"/>
          </p:nvPr>
        </p:nvSpPr>
        <p:spPr>
          <a:xfrm>
            <a:off x="838200" y="1825625"/>
            <a:ext cx="6237514" cy="4172404"/>
          </a:xfrm>
          <a:prstGeom prst="rect">
            <a:avLst/>
          </a:prstGeom>
          <a:noFill/>
          <a:ln>
            <a:noFill/>
          </a:ln>
        </p:spPr>
        <p:txBody>
          <a:bodyPr spcFirstLastPara="1" wrap="square" lIns="91425" tIns="45700" rIns="91425" bIns="45700" anchor="t" anchorCtr="0">
            <a:normAutofit fontScale="70000" lnSpcReduction="20000"/>
          </a:bodyPr>
          <a:lstStyle/>
          <a:p>
            <a:pPr marL="228600" lvl="0" indent="-50800" algn="l" rtl="0">
              <a:lnSpc>
                <a:spcPct val="90000"/>
              </a:lnSpc>
              <a:spcBef>
                <a:spcPts val="300"/>
              </a:spcBef>
              <a:spcAft>
                <a:spcPts val="300"/>
              </a:spcAft>
              <a:buClr>
                <a:schemeClr val="dk1"/>
              </a:buClr>
              <a:buSzPts val="2800"/>
              <a:buNone/>
            </a:pPr>
            <a:r>
              <a:rPr lang="en-US" b="1" dirty="0"/>
              <a:t>Εναλλακτικές λύσεις</a:t>
            </a:r>
            <a:endParaRPr lang="pl-PL" b="1" dirty="0"/>
          </a:p>
          <a:p>
            <a:pPr marL="635000" lvl="0" indent="-457200" algn="l" rtl="0">
              <a:lnSpc>
                <a:spcPct val="90000"/>
              </a:lnSpc>
              <a:spcBef>
                <a:spcPts val="300"/>
              </a:spcBef>
              <a:spcAft>
                <a:spcPts val="300"/>
              </a:spcAft>
              <a:buClr>
                <a:schemeClr val="dk1"/>
              </a:buClr>
              <a:buSzPts val="2800"/>
              <a:buFont typeface="Wingdings" panose="05000000000000000000" pitchFamily="2" charset="2"/>
              <a:buChar char="q"/>
            </a:pPr>
            <a:r>
              <a:rPr lang="en-US" dirty="0"/>
              <a:t>εκμάθηση του "πώς" και της αξίας της εξαγωγής εννοιών με τη χρήση εννοιών για την παραγωγή νέων ιδεών</a:t>
            </a:r>
            <a:endParaRPr lang="pl-PL" dirty="0"/>
          </a:p>
          <a:p>
            <a:pPr marL="228600" lvl="0" indent="-50800" algn="l" rtl="0">
              <a:lnSpc>
                <a:spcPct val="90000"/>
              </a:lnSpc>
              <a:spcBef>
                <a:spcPts val="300"/>
              </a:spcBef>
              <a:spcAft>
                <a:spcPts val="300"/>
              </a:spcAft>
              <a:buClr>
                <a:schemeClr val="dk1"/>
              </a:buClr>
              <a:buSzPts val="2800"/>
              <a:buNone/>
            </a:pPr>
            <a:r>
              <a:rPr lang="en-US" b="1" dirty="0"/>
              <a:t>Πρόκληση</a:t>
            </a:r>
            <a:endParaRPr lang="pl-PL" b="1" dirty="0"/>
          </a:p>
          <a:p>
            <a:pPr marL="635000" indent="-457200">
              <a:spcBef>
                <a:spcPts val="300"/>
              </a:spcBef>
              <a:spcAft>
                <a:spcPts val="300"/>
              </a:spcAft>
              <a:buSzPts val="2800"/>
              <a:buFont typeface="Wingdings" panose="05000000000000000000" pitchFamily="2" charset="2"/>
              <a:buChar char="q"/>
            </a:pPr>
            <a:r>
              <a:rPr lang="en-US" dirty="0" err="1"/>
              <a:t>αμφισβητώντας </a:t>
            </a:r>
            <a:r>
              <a:rPr lang="en-US" dirty="0"/>
              <a:t>τους παραδοσιακούς τρόπους μαθαίνοντας εποικοδομητικά να απελευθερωνόμαστε από τα μοτίβα σκέψης μας</a:t>
            </a:r>
            <a:endParaRPr lang="pl-PL" dirty="0"/>
          </a:p>
          <a:p>
            <a:pPr marL="177800" indent="0">
              <a:spcBef>
                <a:spcPts val="300"/>
              </a:spcBef>
              <a:spcAft>
                <a:spcPts val="300"/>
              </a:spcAft>
              <a:buSzPts val="2800"/>
              <a:buNone/>
            </a:pPr>
            <a:r>
              <a:rPr lang="en-US" b="1" dirty="0"/>
              <a:t>Εστίαση</a:t>
            </a:r>
            <a:endParaRPr lang="pl-PL" b="1" dirty="0"/>
          </a:p>
          <a:p>
            <a:pPr marL="635000" indent="-457200">
              <a:spcBef>
                <a:spcPts val="300"/>
              </a:spcBef>
              <a:spcAft>
                <a:spcPts val="300"/>
              </a:spcAft>
              <a:buSzPts val="2800"/>
              <a:buFont typeface="Wingdings" panose="05000000000000000000" pitchFamily="2" charset="2"/>
              <a:buChar char="q"/>
            </a:pPr>
            <a:r>
              <a:rPr lang="en-US" dirty="0"/>
              <a:t>μετατόπιση από την αποκλειστική εστίαση στα προβλήματα</a:t>
            </a:r>
          </a:p>
          <a:p>
            <a:pPr marL="635000" indent="-457200">
              <a:spcBef>
                <a:spcPts val="300"/>
              </a:spcBef>
              <a:spcAft>
                <a:spcPts val="300"/>
              </a:spcAft>
              <a:buSzPts val="2800"/>
              <a:buFont typeface="Wingdings" panose="05000000000000000000" pitchFamily="2" charset="2"/>
              <a:buChar char="q"/>
            </a:pPr>
            <a:r>
              <a:rPr lang="en-US" dirty="0"/>
              <a:t>μαθαίνοντας τη σημασία του επαναπροσδιορισμού της εστίασης</a:t>
            </a:r>
          </a:p>
          <a:p>
            <a:pPr marL="635000" indent="-457200">
              <a:spcBef>
                <a:spcPts val="300"/>
              </a:spcBef>
              <a:spcAft>
                <a:spcPts val="300"/>
              </a:spcAft>
              <a:buSzPts val="2800"/>
              <a:buFont typeface="Wingdings" panose="05000000000000000000" pitchFamily="2" charset="2"/>
              <a:buChar char="q"/>
            </a:pPr>
            <a:r>
              <a:rPr lang="en-US" dirty="0"/>
              <a:t>ανάπτυξη δικών σας δημιουργικών λύσεων του προβλήματος</a:t>
            </a:r>
          </a:p>
          <a:p>
            <a:pPr marL="177800" indent="0">
              <a:spcBef>
                <a:spcPts val="0"/>
              </a:spcBef>
              <a:buSzPts val="2800"/>
              <a:buNone/>
            </a:pPr>
            <a:endParaRPr lang="en-US" dirty="0"/>
          </a:p>
          <a:p>
            <a:pPr marL="228600" lvl="0" indent="-5080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F98D17D5-4743-61AA-4CEE-27346A268A88}"/>
              </a:ext>
            </a:extLst>
          </p:cNvPr>
          <p:cNvPicPr>
            <a:picLocks noChangeAspect="1"/>
          </p:cNvPicPr>
          <p:nvPr/>
        </p:nvPicPr>
        <p:blipFill>
          <a:blip r:embed="rId3"/>
          <a:stretch>
            <a:fillRect/>
          </a:stretch>
        </p:blipFill>
        <p:spPr>
          <a:xfrm>
            <a:off x="8116284" y="1592118"/>
            <a:ext cx="3039996" cy="3068492"/>
          </a:xfrm>
          <a:prstGeom prst="rect">
            <a:avLst/>
          </a:prstGeom>
        </p:spPr>
      </p:pic>
      <p:sp>
        <p:nvSpPr>
          <p:cNvPr id="4" name="Google Shape;142;p14">
            <a:extLst>
              <a:ext uri="{FF2B5EF4-FFF2-40B4-BE49-F238E27FC236}">
                <a16:creationId xmlns:a16="http://schemas.microsoft.com/office/drawing/2014/main" id="{08681BDD-C5C9-A1DC-0A85-F1968801BC97}"/>
              </a:ext>
            </a:extLst>
          </p:cNvPr>
          <p:cNvSpPr txBox="1">
            <a:spLocks/>
          </p:cNvSpPr>
          <p:nvPr/>
        </p:nvSpPr>
        <p:spPr>
          <a:xfrm>
            <a:off x="8654143" y="4780674"/>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Πηγή: www.pexels.com</a:t>
            </a:r>
          </a:p>
        </p:txBody>
      </p:sp>
    </p:spTree>
    <p:extLst>
      <p:ext uri="{BB962C8B-B14F-4D97-AF65-F5344CB8AC3E}">
        <p14:creationId xmlns:p14="http://schemas.microsoft.com/office/powerpoint/2010/main" val="4800990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De Bono Τεχνική των έξι καπέλων σκέψης</a:t>
            </a:r>
            <a:endParaRPr b="1" dirty="0"/>
          </a:p>
        </p:txBody>
      </p:sp>
      <p:sp>
        <p:nvSpPr>
          <p:cNvPr id="143" name="Google Shape;143;p14"/>
          <p:cNvSpPr txBox="1">
            <a:spLocks noGrp="1"/>
          </p:cNvSpPr>
          <p:nvPr>
            <p:ph type="body" idx="1"/>
          </p:nvPr>
        </p:nvSpPr>
        <p:spPr>
          <a:xfrm>
            <a:off x="838199" y="1825625"/>
            <a:ext cx="6553199" cy="3997630"/>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Για να διευκολύνει τη μνήμη και τη χρήση αυτής της τεχνικής, ο ντε Μπόνο ανέθεσε σε κάθε στυλ σκέψης ένα καπέλο με το κατάλληλο χρώμα: λευκό, κόκκινο, κίτρινο, μαύρο, πράσινο και μπλε.</a:t>
            </a:r>
          </a:p>
          <a:p>
            <a:pPr marL="228600" lvl="0" indent="-5080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Αυτά τα καπέλα δεν είναι ετικέτες για τη σκέψη - είναι μάλλον κατευθύνσεις προς τις οποίες κινείται η σκέψη.</a:t>
            </a:r>
          </a:p>
          <a:p>
            <a:pPr marL="228600" lvl="0" indent="-50800" algn="l" rtl="0">
              <a:lnSpc>
                <a:spcPct val="90000"/>
              </a:lnSpc>
              <a:spcBef>
                <a:spcPts val="0"/>
              </a:spcBef>
              <a:spcAft>
                <a:spcPts val="0"/>
              </a:spcAft>
              <a:buClr>
                <a:schemeClr val="dk1"/>
              </a:buClr>
              <a:buSzPts val="2800"/>
              <a:buNone/>
            </a:pPr>
            <a:endParaRPr dirty="0"/>
          </a:p>
        </p:txBody>
      </p:sp>
      <p:sp>
        <p:nvSpPr>
          <p:cNvPr id="4" name="Google Shape;142;p14">
            <a:extLst>
              <a:ext uri="{FF2B5EF4-FFF2-40B4-BE49-F238E27FC236}">
                <a16:creationId xmlns:a16="http://schemas.microsoft.com/office/drawing/2014/main" id="{08681BDD-C5C9-A1DC-0A85-F1968801BC97}"/>
              </a:ext>
            </a:extLst>
          </p:cNvPr>
          <p:cNvSpPr txBox="1">
            <a:spLocks/>
          </p:cNvSpPr>
          <p:nvPr/>
        </p:nvSpPr>
        <p:spPr>
          <a:xfrm>
            <a:off x="7511143" y="4931758"/>
            <a:ext cx="3842657"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000" dirty="0">
                <a:solidFill>
                  <a:schemeClr val="bg1">
                    <a:lumMod val="50000"/>
                  </a:schemeClr>
                </a:solidFill>
              </a:rPr>
              <a:t>Πηγή: https://akademickaedukacja.wordpress.com/2016/04/02/73/</a:t>
            </a:r>
          </a:p>
        </p:txBody>
      </p:sp>
      <p:pic>
        <p:nvPicPr>
          <p:cNvPr id="2" name="Obraz 1">
            <a:extLst>
              <a:ext uri="{FF2B5EF4-FFF2-40B4-BE49-F238E27FC236}">
                <a16:creationId xmlns:a16="http://schemas.microsoft.com/office/drawing/2014/main" id="{E153BDF2-E19B-3D27-19FF-F12F6F4C49F2}"/>
              </a:ext>
            </a:extLst>
          </p:cNvPr>
          <p:cNvPicPr>
            <a:picLocks noChangeAspect="1"/>
          </p:cNvPicPr>
          <p:nvPr/>
        </p:nvPicPr>
        <p:blipFill>
          <a:blip r:embed="rId3"/>
          <a:stretch>
            <a:fillRect/>
          </a:stretch>
        </p:blipFill>
        <p:spPr>
          <a:xfrm>
            <a:off x="7900288" y="1683638"/>
            <a:ext cx="2944623" cy="3097036"/>
          </a:xfrm>
          <a:prstGeom prst="rect">
            <a:avLst/>
          </a:prstGeom>
        </p:spPr>
      </p:pic>
    </p:spTree>
    <p:extLst>
      <p:ext uri="{BB962C8B-B14F-4D97-AF65-F5344CB8AC3E}">
        <p14:creationId xmlns:p14="http://schemas.microsoft.com/office/powerpoint/2010/main" val="2817441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De Bono Τεχνική των έξι καπέλων σκέψης</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Όταν φοράμε ένα καπέλο, υποθέτουμε έναν συγκεκριμένο τύπο σκέψης.</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Τα καπέλα δεν μπορούν να χρησιμοποιηθούν για την κατανομή των ατόμων σε μια συγκεκριμένη κατηγορία.</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Κατά τη διάρκεια της ομαδικής εργασίας, όλοι φορούν το ίδιο καπέλο την ίδια στιγμή</a:t>
            </a:r>
            <a:r>
              <a:rPr lang="pl-PL" dirty="0"/>
              <a:t>.</a:t>
            </a:r>
            <a:endParaRPr dirty="0"/>
          </a:p>
        </p:txBody>
      </p:sp>
      <p:sp>
        <p:nvSpPr>
          <p:cNvPr id="4" name="Google Shape;142;p14">
            <a:extLst>
              <a:ext uri="{FF2B5EF4-FFF2-40B4-BE49-F238E27FC236}">
                <a16:creationId xmlns:a16="http://schemas.microsoft.com/office/drawing/2014/main" id="{08681BDD-C5C9-A1DC-0A85-F1968801BC97}"/>
              </a:ext>
            </a:extLst>
          </p:cNvPr>
          <p:cNvSpPr txBox="1">
            <a:spLocks/>
          </p:cNvSpPr>
          <p:nvPr/>
        </p:nvSpPr>
        <p:spPr>
          <a:xfrm>
            <a:off x="8654143" y="4780674"/>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Πηγή: www.pexels.com</a:t>
            </a:r>
          </a:p>
        </p:txBody>
      </p:sp>
      <p:pic>
        <p:nvPicPr>
          <p:cNvPr id="3" name="Obraz 2">
            <a:extLst>
              <a:ext uri="{FF2B5EF4-FFF2-40B4-BE49-F238E27FC236}">
                <a16:creationId xmlns:a16="http://schemas.microsoft.com/office/drawing/2014/main" id="{09DEEB44-9C88-1F13-A43F-FC0F0F9906C6}"/>
              </a:ext>
            </a:extLst>
          </p:cNvPr>
          <p:cNvPicPr>
            <a:picLocks noChangeAspect="1"/>
          </p:cNvPicPr>
          <p:nvPr/>
        </p:nvPicPr>
        <p:blipFill>
          <a:blip r:embed="rId3"/>
          <a:stretch>
            <a:fillRect/>
          </a:stretch>
        </p:blipFill>
        <p:spPr>
          <a:xfrm>
            <a:off x="7536192" y="1626601"/>
            <a:ext cx="3817608" cy="3176291"/>
          </a:xfrm>
          <a:prstGeom prst="rect">
            <a:avLst/>
          </a:prstGeom>
        </p:spPr>
      </p:pic>
    </p:spTree>
    <p:extLst>
      <p:ext uri="{BB962C8B-B14F-4D97-AF65-F5344CB8AC3E}">
        <p14:creationId xmlns:p14="http://schemas.microsoft.com/office/powerpoint/2010/main" val="2845813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Λευκό - τα </a:t>
            </a:r>
            <a:r>
              <a:rPr lang="pl-PL" b="1" dirty="0" err="1"/>
              <a:t>γεγονότα</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Στοιχεία, αριθμοί, δεδομένα, πληροφορίες</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Τι γνωρίζουμε;</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Τι δεδομένα πρέπει να λάβουμε;</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Ποιες είναι οι λεπτομέρειες;</a:t>
            </a:r>
          </a:p>
          <a:p>
            <a:pPr marL="177800" lvl="0" indent="0" algn="l" rtl="0">
              <a:lnSpc>
                <a:spcPct val="90000"/>
              </a:lnSpc>
              <a:spcBef>
                <a:spcPts val="0"/>
              </a:spcBef>
              <a:spcAft>
                <a:spcPts val="0"/>
              </a:spcAft>
              <a:buClr>
                <a:schemeClr val="dk1"/>
              </a:buClr>
              <a:buSzPts val="2800"/>
              <a:buNone/>
            </a:pPr>
            <a:endParaRPr dirty="0"/>
          </a:p>
        </p:txBody>
      </p:sp>
      <p:pic>
        <p:nvPicPr>
          <p:cNvPr id="2" name="Obraz 1">
            <a:extLst>
              <a:ext uri="{FF2B5EF4-FFF2-40B4-BE49-F238E27FC236}">
                <a16:creationId xmlns:a16="http://schemas.microsoft.com/office/drawing/2014/main" id="{3D7AEB29-FFD0-9A44-C0BD-DD7528FF50FD}"/>
              </a:ext>
            </a:extLst>
          </p:cNvPr>
          <p:cNvPicPr>
            <a:picLocks noChangeAspect="1"/>
          </p:cNvPicPr>
          <p:nvPr/>
        </p:nvPicPr>
        <p:blipFill>
          <a:blip r:embed="rId3"/>
          <a:stretch>
            <a:fillRect/>
          </a:stretch>
        </p:blipFill>
        <p:spPr>
          <a:xfrm>
            <a:off x="7578053" y="1268776"/>
            <a:ext cx="3371380" cy="3944454"/>
          </a:xfrm>
          <a:prstGeom prst="rect">
            <a:avLst/>
          </a:prstGeom>
        </p:spPr>
      </p:pic>
    </p:spTree>
    <p:extLst>
      <p:ext uri="{BB962C8B-B14F-4D97-AF65-F5344CB8AC3E}">
        <p14:creationId xmlns:p14="http://schemas.microsoft.com/office/powerpoint/2010/main" val="236466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315861" y="763741"/>
            <a:ext cx="11560278" cy="546156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err="1">
                <a:solidFill>
                  <a:srgbClr val="222222"/>
                </a:solidFill>
                <a:latin typeface="Calibri" panose="020F0502020204030204" pitchFamily="34" charset="0"/>
                <a:cs typeface="Calibri" panose="020F0502020204030204" pitchFamily="34" charset="0"/>
              </a:rPr>
              <a:t> η φωτοβολταϊκή </a:t>
            </a:r>
            <a:r>
              <a:rPr lang="en-US" sz="2200" b="1" dirty="0">
                <a:solidFill>
                  <a:srgbClr val="222222"/>
                </a:solidFill>
                <a:latin typeface="Calibri" panose="020F0502020204030204" pitchFamily="34" charset="0"/>
                <a:cs typeface="Calibri" panose="020F0502020204030204" pitchFamily="34" charset="0"/>
              </a:rPr>
              <a:t>(</a:t>
            </a:r>
            <a:r>
              <a:rPr lang="en-US" sz="2200" dirty="0">
                <a:solidFill>
                  <a:srgbClr val="222222"/>
                </a:solidFill>
                <a:latin typeface="Calibri" panose="020F0502020204030204" pitchFamily="34" charset="0"/>
                <a:cs typeface="Calibri" panose="020F0502020204030204" pitchFamily="34" charset="0"/>
              </a:rPr>
              <a:t>PV) τεχνολογία είναι η πιο αποτελεσματική τεχνική για τη μετατροπή της ακτινοβολούμενης ενέργειας σε ηλεκτρική. Οι ηλιακές κυψέλες είναι συσκευές μετατροπής φωτοηλεκτρικής ενέργειας που χρησιμοποιούν το φωτοηλεκτρικό φαινόμενο για να μετατρέψουν το ηλιακό φως σε ηλεκτρική ενέργεια. Οι ηλιακές κυψέλες και τα συναφή εξαρτήματα αποτελούν ένα φωτοβολταϊκό σύστημα</a:t>
            </a:r>
            <a:r>
              <a:rPr lang="en-US" sz="2000" dirty="0">
                <a:solidFill>
                  <a:srgbClr val="222222"/>
                </a:solidFill>
                <a:latin typeface="Calibri" panose="020F0502020204030204" pitchFamily="34" charset="0"/>
                <a:cs typeface="Calibri" panose="020F0502020204030204" pitchFamily="34" charset="0"/>
              </a:rPr>
              <a:t>. </a:t>
            </a:r>
          </a:p>
          <a:p>
            <a:pPr marL="228600" lvl="0" indent="-50800" algn="l" rtl="0">
              <a:lnSpc>
                <a:spcPct val="90000"/>
              </a:lnSpc>
              <a:spcBef>
                <a:spcPts val="0"/>
              </a:spcBef>
              <a:spcAft>
                <a:spcPts val="0"/>
              </a:spcAft>
              <a:buClr>
                <a:schemeClr val="dk1"/>
              </a:buClr>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Saleh W.H., </a:t>
            </a:r>
            <a:r>
              <a:rPr lang="en-US" sz="1600" dirty="0" err="1">
                <a:solidFill>
                  <a:schemeClr val="bg1">
                    <a:lumMod val="50000"/>
                  </a:schemeClr>
                </a:solidFill>
                <a:latin typeface="Calibri" panose="020F0502020204030204" pitchFamily="34" charset="0"/>
                <a:cs typeface="Calibri" panose="020F0502020204030204" pitchFamily="34" charset="0"/>
              </a:rPr>
              <a:t>Jadallah </a:t>
            </a:r>
            <a:r>
              <a:rPr lang="en-US" sz="1600" dirty="0">
                <a:solidFill>
                  <a:schemeClr val="bg1">
                    <a:lumMod val="50000"/>
                  </a:schemeClr>
                </a:solidFill>
                <a:latin typeface="Calibri" panose="020F0502020204030204" pitchFamily="34" charset="0"/>
                <a:cs typeface="Calibri" panose="020F0502020204030204" pitchFamily="34" charset="0"/>
              </a:rPr>
              <a:t>A.A., </a:t>
            </a:r>
            <a:r>
              <a:rPr lang="en-US" sz="1600" dirty="0" err="1">
                <a:solidFill>
                  <a:schemeClr val="bg1">
                    <a:lumMod val="50000"/>
                  </a:schemeClr>
                </a:solidFill>
                <a:latin typeface="Calibri" panose="020F0502020204030204" pitchFamily="34" charset="0"/>
                <a:cs typeface="Calibri" panose="020F0502020204030204" pitchFamily="34" charset="0"/>
              </a:rPr>
              <a:t>Shyraiji </a:t>
            </a:r>
            <a:r>
              <a:rPr lang="en-US" sz="1600" dirty="0">
                <a:solidFill>
                  <a:schemeClr val="bg1">
                    <a:lumMod val="50000"/>
                  </a:schemeClr>
                </a:solidFill>
                <a:latin typeface="Calibri" panose="020F0502020204030204" pitchFamily="34" charset="0"/>
                <a:cs typeface="Calibri" panose="020F0502020204030204" pitchFamily="34" charset="0"/>
              </a:rPr>
              <a:t>A.L. (2022): PV/T Solar Air Collectors: A Review for the Cooling techniques of PV/T Solar Air Collectors. Engineering and Technology Journal, 40(01): 129-136.  DOI:10.30684/etj.v40i1.2139</a:t>
            </a:r>
          </a:p>
          <a:p>
            <a:pPr marL="228600" lvl="0" indent="-50800" algn="l" rtl="0">
              <a:lnSpc>
                <a:spcPct val="90000"/>
              </a:lnSpc>
              <a:spcBef>
                <a:spcPts val="0"/>
              </a:spcBef>
              <a:spcAft>
                <a:spcPts val="0"/>
              </a:spcAft>
              <a:buClr>
                <a:schemeClr val="dk1"/>
              </a:buClr>
              <a:buSzPts val="2800"/>
              <a:buNone/>
            </a:pPr>
            <a:endParaRPr lang="pl-PL" sz="2000" b="1" dirty="0">
              <a:solidFill>
                <a:srgbClr val="222222"/>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200" b="1" dirty="0" err="1">
                <a:solidFill>
                  <a:srgbClr val="222222"/>
                </a:solidFill>
                <a:latin typeface="Calibri" panose="020F0502020204030204" pitchFamily="34" charset="0"/>
                <a:cs typeface="Calibri" panose="020F0502020204030204" pitchFamily="34" charset="0"/>
              </a:rPr>
              <a:t>ανανεώσιμες </a:t>
            </a:r>
            <a:r>
              <a:rPr lang="en-US" sz="2200" b="1" dirty="0">
                <a:solidFill>
                  <a:srgbClr val="222222"/>
                </a:solidFill>
                <a:latin typeface="Calibri" panose="020F0502020204030204" pitchFamily="34" charset="0"/>
                <a:cs typeface="Calibri" panose="020F0502020204030204" pitchFamily="34" charset="0"/>
              </a:rPr>
              <a:t>πηγές ενέργειας</a:t>
            </a:r>
            <a:r>
              <a:rPr lang="en-US" sz="2200" dirty="0"/>
              <a:t>, πηγές ενέργειας των οποίων η χρήση δεν συνδέεται με μακροπρόθεσμο έλλειμμα, επειδή οι πόροι τους ανανεώνονται σε σχετικά σύντομο χρονικό διάστημα (ανανεώσιμες πρώτες ύλες). Τέτοιες πηγές είναι: ο ήλιος, ο άνεμος, η βιομάζα, το βιοαέριο και τα βιοκαύσιμα. Στις ανανεώσιμες πηγές ενέργειας περιλαμβάνεται επίσης η θερμότητα που λαμβάνεται από το έδαφος (γεωθερμική ενέργεια), τον αέρα (αεροθερμική ενέργεια) και το νερό (υδροθερμική ενέργεια).  Η ανανεώσιμη ενέργεια διαδραματίζει ζωτικό ρόλο για την εξοικονόμηση του περιβάλλοντος</a:t>
            </a:r>
          </a:p>
          <a:p>
            <a:pPr marL="228600" lvl="0" indent="-50800" algn="l" rtl="0">
              <a:lnSpc>
                <a:spcPct val="90000"/>
              </a:lnSpc>
              <a:spcBef>
                <a:spcPts val="0"/>
              </a:spcBef>
              <a:spcAft>
                <a:spcPts val="0"/>
              </a:spcAft>
              <a:buClr>
                <a:schemeClr val="dk1"/>
              </a:buClr>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Hamed, T. A., και A. J. J. O. S. D. O. E. </a:t>
            </a:r>
            <a:r>
              <a:rPr lang="en-US" sz="1600" dirty="0" err="1">
                <a:solidFill>
                  <a:schemeClr val="bg1">
                    <a:lumMod val="50000"/>
                  </a:schemeClr>
                </a:solidFill>
                <a:latin typeface="Calibri" panose="020F0502020204030204" pitchFamily="34" charset="0"/>
                <a:cs typeface="Calibri" panose="020F0502020204030204" pitchFamily="34" charset="0"/>
              </a:rPr>
              <a:t>Alshare</a:t>
            </a:r>
            <a:r>
              <a:rPr lang="en-US" sz="1600" dirty="0">
                <a:solidFill>
                  <a:schemeClr val="bg1">
                    <a:lumMod val="50000"/>
                  </a:schemeClr>
                </a:solidFill>
                <a:latin typeface="Calibri" panose="020F0502020204030204" pitchFamily="34" charset="0"/>
                <a:cs typeface="Calibri" panose="020F0502020204030204" pitchFamily="34" charset="0"/>
              </a:rPr>
              <a:t>. 2022. Water, and E. Systems, environmental impact of solar and wind energy-a review. Journal of Sustainable Development of Energy, Water and Environment Systems 10 (2):1-23. doi:10.13044/j.sdewes.d9.0387.</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en-US"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8057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Πράσινο - </a:t>
            </a:r>
            <a:r>
              <a:rPr lang="pl-PL" b="1" dirty="0" err="1"/>
              <a:t>δημιουργικότητα</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Διερεύνηση δυνατοτήτων, έρευνα, αναζήτηση, προτάσεις, προτάσεις, ιδέες, καινοτομίες, εναλλακτικές λύσεις</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Τι μπορείτε να κάνετε;</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Μπορεί να γίνει με διαφορετικό τρόπο;</a:t>
            </a:r>
          </a:p>
          <a:p>
            <a:pPr marL="177800" lvl="0" indent="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BBB88ECD-6968-18CC-3A62-BC36A1B9B4C5}"/>
              </a:ext>
            </a:extLst>
          </p:cNvPr>
          <p:cNvPicPr>
            <a:picLocks noChangeAspect="1"/>
          </p:cNvPicPr>
          <p:nvPr/>
        </p:nvPicPr>
        <p:blipFill>
          <a:blip r:embed="rId3"/>
          <a:stretch>
            <a:fillRect/>
          </a:stretch>
        </p:blipFill>
        <p:spPr>
          <a:xfrm>
            <a:off x="7618546" y="1268776"/>
            <a:ext cx="3377477" cy="3822523"/>
          </a:xfrm>
          <a:prstGeom prst="rect">
            <a:avLst/>
          </a:prstGeom>
        </p:spPr>
      </p:pic>
    </p:spTree>
    <p:extLst>
      <p:ext uri="{BB962C8B-B14F-4D97-AF65-F5344CB8AC3E}">
        <p14:creationId xmlns:p14="http://schemas.microsoft.com/office/powerpoint/2010/main" val="3994189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err="1"/>
              <a:t>Κίτρινο </a:t>
            </a:r>
            <a:r>
              <a:rPr lang="pl-PL" b="1" dirty="0"/>
              <a:t>- </a:t>
            </a:r>
            <a:r>
              <a:rPr lang="pl-PL" b="1" dirty="0" err="1"/>
              <a:t>αισιοδοξία</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Οφέλη, πλεονεκτήματα, κέρδη, εξοικονόμηση πόρων</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Γιατί αξίζει να το κάνετε αυτό;</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Ποια θα είναι τα οφέλη;</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Γιατί θα αποδώσει;</a:t>
            </a:r>
          </a:p>
          <a:p>
            <a:pPr marL="177800" lvl="0" indent="0" algn="l" rtl="0">
              <a:lnSpc>
                <a:spcPct val="90000"/>
              </a:lnSpc>
              <a:spcBef>
                <a:spcPts val="0"/>
              </a:spcBef>
              <a:spcAft>
                <a:spcPts val="0"/>
              </a:spcAft>
              <a:buClr>
                <a:schemeClr val="dk1"/>
              </a:buClr>
              <a:buSzPts val="2800"/>
              <a:buNone/>
            </a:pPr>
            <a:endParaRPr dirty="0"/>
          </a:p>
        </p:txBody>
      </p:sp>
      <p:pic>
        <p:nvPicPr>
          <p:cNvPr id="2" name="Obraz 1">
            <a:extLst>
              <a:ext uri="{FF2B5EF4-FFF2-40B4-BE49-F238E27FC236}">
                <a16:creationId xmlns:a16="http://schemas.microsoft.com/office/drawing/2014/main" id="{8FFEF18A-0514-B726-6A40-9F0FE0695104}"/>
              </a:ext>
            </a:extLst>
          </p:cNvPr>
          <p:cNvPicPr>
            <a:picLocks noChangeAspect="1"/>
          </p:cNvPicPr>
          <p:nvPr/>
        </p:nvPicPr>
        <p:blipFill>
          <a:blip r:embed="rId3"/>
          <a:stretch>
            <a:fillRect/>
          </a:stretch>
        </p:blipFill>
        <p:spPr>
          <a:xfrm>
            <a:off x="8006806" y="1581752"/>
            <a:ext cx="3346994" cy="3694496"/>
          </a:xfrm>
          <a:prstGeom prst="rect">
            <a:avLst/>
          </a:prstGeom>
        </p:spPr>
      </p:pic>
    </p:spTree>
    <p:extLst>
      <p:ext uri="{BB962C8B-B14F-4D97-AF65-F5344CB8AC3E}">
        <p14:creationId xmlns:p14="http://schemas.microsoft.com/office/powerpoint/2010/main" val="2600992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Μαύρο - </a:t>
            </a:r>
            <a:r>
              <a:rPr lang="pl-PL" b="1" dirty="0" err="1"/>
              <a:t>απαισιοδοξία</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Προσοχή, αξιολόγηση της αλήθειας, κρίση, έλεγχος, επαλήθευση των γεγονότων</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Θα δουλέψει;</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Θα είναι ασφαλές;</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Είναι δυνατόν;</a:t>
            </a:r>
          </a:p>
          <a:p>
            <a:pPr marL="177800" lvl="0" indent="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DCAE6026-C7EF-EEE1-CEC6-D157DC43210A}"/>
              </a:ext>
            </a:extLst>
          </p:cNvPr>
          <p:cNvPicPr>
            <a:picLocks noChangeAspect="1"/>
          </p:cNvPicPr>
          <p:nvPr/>
        </p:nvPicPr>
        <p:blipFill>
          <a:blip r:embed="rId3"/>
          <a:stretch>
            <a:fillRect/>
          </a:stretch>
        </p:blipFill>
        <p:spPr>
          <a:xfrm>
            <a:off x="7811717" y="1505538"/>
            <a:ext cx="3542083" cy="3999323"/>
          </a:xfrm>
          <a:prstGeom prst="rect">
            <a:avLst/>
          </a:prstGeom>
        </p:spPr>
      </p:pic>
    </p:spTree>
    <p:extLst>
      <p:ext uri="{BB962C8B-B14F-4D97-AF65-F5344CB8AC3E}">
        <p14:creationId xmlns:p14="http://schemas.microsoft.com/office/powerpoint/2010/main" val="854025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Κόκκινο - </a:t>
            </a:r>
            <a:r>
              <a:rPr lang="pl-PL" b="1" dirty="0" err="1"/>
              <a:t>συναισθήματα</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err="1"/>
              <a:t>Συν</a:t>
            </a:r>
            <a:r>
              <a:rPr lang="en-US" dirty="0"/>
              <a:t>αισθήματα, προαισθήματα, διαίσθηση</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Τι αισθανόμαστε για το θέμα αυτό όταν το σκεφτόμαστε;</a:t>
            </a:r>
          </a:p>
          <a:p>
            <a:pPr marL="177800" lvl="0" indent="0" algn="l" rtl="0">
              <a:lnSpc>
                <a:spcPct val="90000"/>
              </a:lnSpc>
              <a:spcBef>
                <a:spcPts val="0"/>
              </a:spcBef>
              <a:spcAft>
                <a:spcPts val="0"/>
              </a:spcAft>
              <a:buClr>
                <a:schemeClr val="dk1"/>
              </a:buClr>
              <a:buSzPts val="2800"/>
              <a:buNone/>
            </a:pPr>
            <a:endParaRPr dirty="0"/>
          </a:p>
        </p:txBody>
      </p:sp>
      <p:pic>
        <p:nvPicPr>
          <p:cNvPr id="2" name="Obraz 1">
            <a:extLst>
              <a:ext uri="{FF2B5EF4-FFF2-40B4-BE49-F238E27FC236}">
                <a16:creationId xmlns:a16="http://schemas.microsoft.com/office/drawing/2014/main" id="{132798CB-9514-93B9-88F5-D62CF1E7E565}"/>
              </a:ext>
            </a:extLst>
          </p:cNvPr>
          <p:cNvPicPr>
            <a:picLocks noChangeAspect="1"/>
          </p:cNvPicPr>
          <p:nvPr/>
        </p:nvPicPr>
        <p:blipFill>
          <a:blip r:embed="rId3"/>
          <a:stretch>
            <a:fillRect/>
          </a:stretch>
        </p:blipFill>
        <p:spPr>
          <a:xfrm>
            <a:off x="7429128" y="1285683"/>
            <a:ext cx="3560373" cy="3688400"/>
          </a:xfrm>
          <a:prstGeom prst="rect">
            <a:avLst/>
          </a:prstGeom>
        </p:spPr>
      </p:pic>
    </p:spTree>
    <p:extLst>
      <p:ext uri="{BB962C8B-B14F-4D97-AF65-F5344CB8AC3E}">
        <p14:creationId xmlns:p14="http://schemas.microsoft.com/office/powerpoint/2010/main" val="3354425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Μπλε - </a:t>
            </a:r>
            <a:r>
              <a:rPr lang="pl-PL" b="1" dirty="0" err="1"/>
              <a:t>περίληψη</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Έλεγχος της διαδικασίας σκέψης, περίληψη</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err="1"/>
              <a:t>Πού</a:t>
            </a:r>
            <a:r>
              <a:rPr lang="en-US" dirty="0"/>
              <a:t> </a:t>
            </a:r>
            <a:r>
              <a:rPr lang="el-GR" dirty="0"/>
              <a:t>φτάσαμε</a:t>
            </a:r>
            <a:r>
              <a:rPr lang="en-US" dirty="0"/>
              <a:t>;</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Ποια μέτρα πρέπει να ληφθούν;</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Ποια είναι η διαδικασία επίλυσης του προβλήματος;</a:t>
            </a:r>
          </a:p>
          <a:p>
            <a:pPr marL="177800" lvl="0" indent="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5F0CD041-83EE-50EF-2D5E-7AD6C1FDB4C7}"/>
              </a:ext>
            </a:extLst>
          </p:cNvPr>
          <p:cNvPicPr>
            <a:picLocks noChangeAspect="1"/>
          </p:cNvPicPr>
          <p:nvPr/>
        </p:nvPicPr>
        <p:blipFill>
          <a:blip r:embed="rId3"/>
          <a:stretch>
            <a:fillRect/>
          </a:stretch>
        </p:blipFill>
        <p:spPr>
          <a:xfrm>
            <a:off x="7715218" y="1417605"/>
            <a:ext cx="3249450" cy="3456732"/>
          </a:xfrm>
          <a:prstGeom prst="rect">
            <a:avLst/>
          </a:prstGeom>
        </p:spPr>
      </p:pic>
    </p:spTree>
    <p:extLst>
      <p:ext uri="{BB962C8B-B14F-4D97-AF65-F5344CB8AC3E}">
        <p14:creationId xmlns:p14="http://schemas.microsoft.com/office/powerpoint/2010/main" val="25679623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err="1"/>
              <a:t>Προτάσεις ακολουθίας καπέλων</a:t>
            </a:r>
            <a:endParaRPr b="1" dirty="0"/>
          </a:p>
        </p:txBody>
      </p:sp>
      <p:pic>
        <p:nvPicPr>
          <p:cNvPr id="2" name="Symbol zastępczy zawartości 10">
            <a:extLst>
              <a:ext uri="{FF2B5EF4-FFF2-40B4-BE49-F238E27FC236}">
                <a16:creationId xmlns:a16="http://schemas.microsoft.com/office/drawing/2014/main" id="{EDC7FC8D-BC05-579B-2492-CC630FEBCA1A}"/>
              </a:ext>
            </a:extLst>
          </p:cNvPr>
          <p:cNvPicPr>
            <a:picLocks noChangeAspect="1"/>
          </p:cNvPicPr>
          <p:nvPr/>
        </p:nvPicPr>
        <p:blipFill>
          <a:blip r:embed="rId3"/>
          <a:stretch>
            <a:fillRect/>
          </a:stretch>
        </p:blipFill>
        <p:spPr>
          <a:xfrm>
            <a:off x="1553870" y="2140299"/>
            <a:ext cx="8205046" cy="1123265"/>
          </a:xfrm>
          <a:prstGeom prst="rect">
            <a:avLst/>
          </a:prstGeom>
          <a:noFill/>
          <a:ln>
            <a:noFill/>
          </a:ln>
        </p:spPr>
      </p:pic>
      <p:pic>
        <p:nvPicPr>
          <p:cNvPr id="4" name="Obraz 3">
            <a:extLst>
              <a:ext uri="{FF2B5EF4-FFF2-40B4-BE49-F238E27FC236}">
                <a16:creationId xmlns:a16="http://schemas.microsoft.com/office/drawing/2014/main" id="{287BFE9E-CB79-3D2D-B2CC-7F2567ED9274}"/>
              </a:ext>
            </a:extLst>
          </p:cNvPr>
          <p:cNvPicPr>
            <a:picLocks noChangeAspect="1"/>
          </p:cNvPicPr>
          <p:nvPr/>
        </p:nvPicPr>
        <p:blipFill>
          <a:blip r:embed="rId4"/>
          <a:stretch>
            <a:fillRect/>
          </a:stretch>
        </p:blipFill>
        <p:spPr>
          <a:xfrm>
            <a:off x="1553870" y="3634951"/>
            <a:ext cx="8294959" cy="1117919"/>
          </a:xfrm>
          <a:prstGeom prst="rect">
            <a:avLst/>
          </a:prstGeom>
        </p:spPr>
      </p:pic>
    </p:spTree>
    <p:extLst>
      <p:ext uri="{BB962C8B-B14F-4D97-AF65-F5344CB8AC3E}">
        <p14:creationId xmlns:p14="http://schemas.microsoft.com/office/powerpoint/2010/main" val="6068012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FE5357C4-523C-EC8C-1A9B-44260278D927}"/>
              </a:ext>
            </a:extLst>
          </p:cNvPr>
          <p:cNvSpPr/>
          <p:nvPr/>
        </p:nvSpPr>
        <p:spPr>
          <a:xfrm>
            <a:off x="0" y="943897"/>
            <a:ext cx="12192000" cy="13076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8CFCDE37-2256-2CDC-D808-2797CFC24CE5}"/>
              </a:ext>
            </a:extLst>
          </p:cNvPr>
          <p:cNvSpPr>
            <a:spLocks noGrp="1"/>
          </p:cNvSpPr>
          <p:nvPr>
            <p:ph type="title"/>
          </p:nvPr>
        </p:nvSpPr>
        <p:spPr>
          <a:xfrm>
            <a:off x="3689555" y="-195538"/>
            <a:ext cx="10515600" cy="1230283"/>
          </a:xfrm>
        </p:spPr>
        <p:txBody>
          <a:bodyPr>
            <a:normAutofit/>
          </a:bodyPr>
          <a:lstStyle/>
          <a:p>
            <a:r>
              <a:rPr lang="pl-PL" sz="3200" b="1" dirty="0"/>
              <a:t>Μελέτη περίπτωσης -</a:t>
            </a:r>
            <a:r>
              <a:rPr lang="el-GR" sz="3200" b="1" dirty="0"/>
              <a:t> Νήσος</a:t>
            </a:r>
            <a:r>
              <a:rPr lang="pl-PL" sz="3200" b="1" dirty="0"/>
              <a:t> EduNUT </a:t>
            </a:r>
            <a:endParaRPr lang="pl-PL" sz="3200" dirty="0"/>
          </a:p>
        </p:txBody>
      </p:sp>
      <p:sp>
        <p:nvSpPr>
          <p:cNvPr id="3" name="Symbol zastępczy tekstu 2">
            <a:extLst>
              <a:ext uri="{FF2B5EF4-FFF2-40B4-BE49-F238E27FC236}">
                <a16:creationId xmlns:a16="http://schemas.microsoft.com/office/drawing/2014/main" id="{EB913104-A5F7-166A-882A-0F80CD4C871B}"/>
              </a:ext>
            </a:extLst>
          </p:cNvPr>
          <p:cNvSpPr>
            <a:spLocks noGrp="1"/>
          </p:cNvSpPr>
          <p:nvPr>
            <p:ph type="body" idx="1"/>
          </p:nvPr>
        </p:nvSpPr>
        <p:spPr>
          <a:xfrm>
            <a:off x="294969" y="2251587"/>
            <a:ext cx="11788876" cy="4427074"/>
          </a:xfrm>
        </p:spPr>
        <p:txBody>
          <a:bodyPr>
            <a:normAutofit/>
          </a:bodyPr>
          <a:lstStyle/>
          <a:p>
            <a:pPr marL="114300" indent="0">
              <a:buNone/>
            </a:pPr>
            <a:r>
              <a:rPr lang="en-GB" sz="1800" dirty="0">
                <a:effectLst/>
                <a:latin typeface="Calibri" panose="020F0502020204030204" pitchFamily="34" charset="0"/>
                <a:ea typeface="Calibri" panose="020F0502020204030204" pitchFamily="34" charset="0"/>
              </a:rPr>
              <a:t>Καθώς η </a:t>
            </a:r>
            <a:r>
              <a:rPr lang="el-GR" sz="1800" dirty="0">
                <a:effectLst/>
                <a:latin typeface="Calibri" panose="020F0502020204030204" pitchFamily="34" charset="0"/>
                <a:ea typeface="Calibri" panose="020F0502020204030204" pitchFamily="34" charset="0"/>
              </a:rPr>
              <a:t>νήσος </a:t>
            </a:r>
            <a:r>
              <a:rPr lang="en-GB" sz="1800" dirty="0" err="1">
                <a:effectLst/>
                <a:latin typeface="Calibri" panose="020F0502020204030204" pitchFamily="34" charset="0"/>
                <a:ea typeface="Calibri" panose="020F0502020204030204" pitchFamily="34" charset="0"/>
              </a:rPr>
              <a:t>EduNUT</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ξεκινά</a:t>
            </a:r>
            <a:r>
              <a:rPr lang="en-GB" sz="1800" dirty="0">
                <a:effectLst/>
                <a:latin typeface="Calibri" panose="020F0502020204030204" pitchFamily="34" charset="0"/>
                <a:ea typeface="Calibri" panose="020F0502020204030204" pitchFamily="34" charset="0"/>
              </a:rPr>
              <a:t> το ταξίδι της στις ανανεώσιμες πηγές ενέργειας, αντιμετωπίζει ένα πολύπλευρο δίλημμα που περιλαμβάνει περιβαλλοντικές, κοινωνικές και οικονομικές εκτιμήσεις:</a:t>
            </a:r>
            <a:endParaRPr lang="pl-PL" sz="1800" dirty="0">
              <a:effectLst/>
              <a:latin typeface="Calibri" panose="020F0502020204030204" pitchFamily="34" charset="0"/>
              <a:ea typeface="Calibri" panose="020F0502020204030204" pitchFamily="34" charset="0"/>
            </a:endParaRPr>
          </a:p>
          <a:p>
            <a:endParaRPr lang="pl-PL" dirty="0"/>
          </a:p>
        </p:txBody>
      </p:sp>
      <p:sp>
        <p:nvSpPr>
          <p:cNvPr id="6" name="pole tekstowe 5">
            <a:extLst>
              <a:ext uri="{FF2B5EF4-FFF2-40B4-BE49-F238E27FC236}">
                <a16:creationId xmlns:a16="http://schemas.microsoft.com/office/drawing/2014/main" id="{75E17158-8982-5BFC-6DC2-62070F87E651}"/>
              </a:ext>
            </a:extLst>
          </p:cNvPr>
          <p:cNvSpPr txBox="1"/>
          <p:nvPr/>
        </p:nvSpPr>
        <p:spPr>
          <a:xfrm>
            <a:off x="294969" y="732411"/>
            <a:ext cx="11375922" cy="1569660"/>
          </a:xfrm>
          <a:prstGeom prst="rect">
            <a:avLst/>
          </a:prstGeom>
          <a:noFill/>
        </p:spPr>
        <p:txBody>
          <a:bodyPr wrap="square">
            <a:spAutoFit/>
          </a:bodyPr>
          <a:lstStyle/>
          <a:p>
            <a:pPr marL="114300" indent="0">
              <a:buNone/>
            </a:pPr>
            <a:r>
              <a:rPr lang="el-GR" sz="1600" dirty="0">
                <a:solidFill>
                  <a:schemeClr val="accent5">
                    <a:lumMod val="50000"/>
                  </a:schemeClr>
                </a:solidFill>
                <a:effectLst/>
                <a:latin typeface="Calibri" panose="020F0502020204030204" pitchFamily="34" charset="0"/>
                <a:ea typeface="Calibri" panose="020F0502020204030204" pitchFamily="34" charset="0"/>
              </a:rPr>
              <a:t>Η νήσος </a:t>
            </a:r>
            <a:r>
              <a:rPr lang="en-GB" sz="1600" dirty="0" err="1">
                <a:solidFill>
                  <a:schemeClr val="accent5">
                    <a:lumMod val="50000"/>
                  </a:schemeClr>
                </a:solidFill>
                <a:effectLst/>
                <a:latin typeface="Calibri" panose="020F0502020204030204" pitchFamily="34" charset="0"/>
                <a:ea typeface="Calibri" panose="020F0502020204030204" pitchFamily="34" charset="0"/>
              </a:rPr>
              <a:t>EduNUT</a:t>
            </a:r>
            <a:r>
              <a:rPr lang="en-GB" sz="1600" dirty="0">
                <a:solidFill>
                  <a:schemeClr val="accent5">
                    <a:lumMod val="50000"/>
                  </a:schemeClr>
                </a:solidFill>
                <a:effectLst/>
                <a:latin typeface="Calibri" panose="020F0502020204030204" pitchFamily="34" charset="0"/>
                <a:ea typeface="Calibri" panose="020F0502020204030204" pitchFamily="34" charset="0"/>
              </a:rPr>
              <a:t> είναι ένα μικρό νησιωτικό κράτος με πληθυσμό 500.000 κατοίκων, το οποίο εξαρτάται σε μεγάλο βαθμό από εισαγόμενα ορυκτά καύσιμα για τις ενεργειακές του ανάγκες, γεγονός που καθιστά το κόστος της ηλεκτρικής ενέργειας υψηλό και συμβάλλει σε σημαντικές εκπομπές διοξειδίου του άνθρακα. Η κυβέρνηση έχει θέσει έναν φιλόδοξο στόχο για τη μετάβαση σε 100% ανανεώσιμες πηγές ενέργειας έως το 2030, προκειμένου να μειώσει το αποτύπωμα άνθρακα, να ενισχύσει την ενεργειακή ασφάλεια και να σταθεροποιήσει το ενεργειακό κόστος. Οι κύριες διαθέσιμες επιλογές ανανεώσιμων πηγών ενέργειας είναι η ηλιακή, η αιολική και η παλιρροϊκή </a:t>
            </a:r>
            <a:r>
              <a:rPr lang="en-GB" sz="1600" dirty="0" err="1">
                <a:solidFill>
                  <a:schemeClr val="accent5">
                    <a:lumMod val="50000"/>
                  </a:schemeClr>
                </a:solidFill>
                <a:effectLst/>
                <a:latin typeface="Calibri" panose="020F0502020204030204" pitchFamily="34" charset="0"/>
                <a:ea typeface="Calibri" panose="020F0502020204030204" pitchFamily="34" charset="0"/>
              </a:rPr>
              <a:t>ενέργεια</a:t>
            </a:r>
            <a:r>
              <a:rPr lang="pl-PL" sz="1600" dirty="0">
                <a:solidFill>
                  <a:schemeClr val="accent5">
                    <a:lumMod val="50000"/>
                  </a:schemeClr>
                </a:solidFill>
                <a:effectLst/>
                <a:latin typeface="Calibri" panose="020F0502020204030204" pitchFamily="34" charset="0"/>
                <a:ea typeface="Calibri" panose="020F0502020204030204" pitchFamily="34" charset="0"/>
              </a:rPr>
              <a:t>.</a:t>
            </a:r>
          </a:p>
        </p:txBody>
      </p:sp>
      <p:graphicFrame>
        <p:nvGraphicFramePr>
          <p:cNvPr id="9" name="Tabela 8">
            <a:extLst>
              <a:ext uri="{FF2B5EF4-FFF2-40B4-BE49-F238E27FC236}">
                <a16:creationId xmlns:a16="http://schemas.microsoft.com/office/drawing/2014/main" id="{CE691AE0-A26F-ED2C-15EA-34333ACAE5AF}"/>
              </a:ext>
            </a:extLst>
          </p:cNvPr>
          <p:cNvGraphicFramePr>
            <a:graphicFrameLocks noGrp="1"/>
          </p:cNvGraphicFramePr>
          <p:nvPr>
            <p:extLst>
              <p:ext uri="{D42A27DB-BD31-4B8C-83A1-F6EECF244321}">
                <p14:modId xmlns:p14="http://schemas.microsoft.com/office/powerpoint/2010/main" val="4242482441"/>
              </p:ext>
            </p:extLst>
          </p:nvPr>
        </p:nvGraphicFramePr>
        <p:xfrm>
          <a:off x="422786" y="3030244"/>
          <a:ext cx="11314512" cy="2767800"/>
        </p:xfrm>
        <a:graphic>
          <a:graphicData uri="http://schemas.openxmlformats.org/drawingml/2006/table">
            <a:tbl>
              <a:tblPr firstRow="1" bandRow="1">
                <a:tableStyleId>{5C22544A-7EE6-4342-B048-85BDC9FD1C3A}</a:tableStyleId>
              </a:tblPr>
              <a:tblGrid>
                <a:gridCol w="5657256">
                  <a:extLst>
                    <a:ext uri="{9D8B030D-6E8A-4147-A177-3AD203B41FA5}">
                      <a16:colId xmlns:a16="http://schemas.microsoft.com/office/drawing/2014/main" val="4025969504"/>
                    </a:ext>
                  </a:extLst>
                </a:gridCol>
                <a:gridCol w="5657256">
                  <a:extLst>
                    <a:ext uri="{9D8B030D-6E8A-4147-A177-3AD203B41FA5}">
                      <a16:colId xmlns:a16="http://schemas.microsoft.com/office/drawing/2014/main" val="865992338"/>
                    </a:ext>
                  </a:extLst>
                </a:gridCol>
              </a:tblGrid>
              <a:tr h="1701000">
                <a:tc>
                  <a:txBody>
                    <a:bodyPr/>
                    <a:lstStyle/>
                    <a:p>
                      <a:pPr marL="0" lvl="0" indent="0" algn="just">
                        <a:lnSpc>
                          <a:spcPct val="107000"/>
                        </a:lnSpc>
                        <a:buFont typeface="+mj-lt"/>
                        <a:buNone/>
                      </a:pPr>
                      <a:r>
                        <a:rPr lang="pl-PL" sz="1600" b="0" dirty="0">
                          <a:solidFill>
                            <a:schemeClr val="tx1">
                              <a:lumMod val="75000"/>
                              <a:lumOff val="25000"/>
                            </a:schemeClr>
                          </a:solidFill>
                          <a:effectLst/>
                          <a:latin typeface="Calibri" panose="020F0502020204030204" pitchFamily="34" charset="0"/>
                          <a:ea typeface="Calibri" panose="020F0502020204030204" pitchFamily="34" charset="0"/>
                        </a:rPr>
                        <a:t>1. </a:t>
                      </a:r>
                      <a:r>
                        <a:rPr lang="en-GB" sz="1600" b="0" dirty="0">
                          <a:solidFill>
                            <a:schemeClr val="tx1">
                              <a:lumMod val="75000"/>
                              <a:lumOff val="25000"/>
                            </a:schemeClr>
                          </a:solidFill>
                          <a:effectLst/>
                          <a:latin typeface="Calibri" panose="020F0502020204030204" pitchFamily="34" charset="0"/>
                          <a:ea typeface="Calibri" panose="020F0502020204030204" pitchFamily="34" charset="0"/>
                        </a:rPr>
                        <a:t>Οι καλύτερες τοποθεσίες για αιολικά πάρκα είναι επίσης βασικοί βιότοποι για πολλά απειλούμενα είδη πτηνών. Η εγκατάσταση ανεμογεννητριών θα μπορούσε να διαταράξει αυτά τα ενδιαιτήματα, οδηγώντας σε πιθανή οικολογική ανισορροπία.</a:t>
                      </a:r>
                      <a:endParaRPr lang="pl-PL" sz="1600" b="0" dirty="0">
                        <a:solidFill>
                          <a:schemeClr val="tx1">
                            <a:lumMod val="75000"/>
                            <a:lumOff val="25000"/>
                          </a:schemeClr>
                        </a:solidFill>
                        <a:effectLst/>
                        <a:latin typeface="Calibri" panose="020F0502020204030204" pitchFamily="34" charset="0"/>
                        <a:ea typeface="Calibri" panose="020F0502020204030204" pitchFamily="34" charset="0"/>
                      </a:endParaRPr>
                    </a:p>
                  </a:txBody>
                  <a:tcPr>
                    <a:solidFill>
                      <a:schemeClr val="bg1">
                        <a:lumMod val="85000"/>
                      </a:schemeClr>
                    </a:solidFill>
                  </a:tcPr>
                </a:tc>
                <a:tc>
                  <a:txBody>
                    <a:bodyPr/>
                    <a:lstStyle/>
                    <a:p>
                      <a:pPr marL="0" lvl="0" indent="0" algn="just">
                        <a:lnSpc>
                          <a:spcPct val="107000"/>
                        </a:lnSpc>
                        <a:buFont typeface="+mj-lt"/>
                        <a:buNone/>
                      </a:pPr>
                      <a:r>
                        <a:rPr lang="pl-PL" sz="1600" b="0" dirty="0">
                          <a:solidFill>
                            <a:schemeClr val="tx1">
                              <a:lumMod val="75000"/>
                              <a:lumOff val="25000"/>
                            </a:schemeClr>
                          </a:solidFill>
                          <a:effectLst/>
                          <a:latin typeface="Calibri" panose="020F0502020204030204" pitchFamily="34" charset="0"/>
                          <a:ea typeface="Calibri" panose="020F0502020204030204" pitchFamily="34" charset="0"/>
                        </a:rPr>
                        <a:t>2. </a:t>
                      </a:r>
                      <a:r>
                        <a:rPr lang="en-GB" sz="1600" b="0" dirty="0">
                          <a:solidFill>
                            <a:schemeClr val="tx1">
                              <a:lumMod val="75000"/>
                              <a:lumOff val="25000"/>
                            </a:schemeClr>
                          </a:solidFill>
                          <a:effectLst/>
                          <a:latin typeface="Calibri" panose="020F0502020204030204" pitchFamily="34" charset="0"/>
                          <a:ea typeface="Calibri" panose="020F0502020204030204" pitchFamily="34" charset="0"/>
                        </a:rPr>
                        <a:t>Η αρχική επένδυση σε υποδομές ανανεώσιμων πηγών ενέργειας, όπως ηλιακά πάνελ και μετατροπείς παλιρροιακής ενέργειας, είναι σημαντική. Η κυβέρνηση πασχίζει να εξασφαλίσει χρηματοδότηση χωρίς να επιβάλει βαριές φορολογικές επιβαρύνσεις στον πληθυσμό της, γεγονός που θα μπορούσε να οδηγήσει σε δυσαρέσκεια του κοινού.</a:t>
                      </a:r>
                      <a:endParaRPr lang="pl-PL" sz="1600" b="0" dirty="0">
                        <a:solidFill>
                          <a:schemeClr val="tx1">
                            <a:lumMod val="75000"/>
                            <a:lumOff val="25000"/>
                          </a:schemeClr>
                        </a:solidFill>
                        <a:effectLst/>
                        <a:latin typeface="Calibri" panose="020F0502020204030204" pitchFamily="34" charset="0"/>
                        <a:ea typeface="Calibri" panose="020F0502020204030204" pitchFamily="34" charset="0"/>
                      </a:endParaRPr>
                    </a:p>
                  </a:txBody>
                  <a:tcPr>
                    <a:solidFill>
                      <a:schemeClr val="bg1">
                        <a:lumMod val="85000"/>
                      </a:schemeClr>
                    </a:solidFill>
                  </a:tcPr>
                </a:tc>
                <a:extLst>
                  <a:ext uri="{0D108BD9-81ED-4DB2-BD59-A6C34878D82A}">
                    <a16:rowId xmlns:a16="http://schemas.microsoft.com/office/drawing/2014/main" val="2536409226"/>
                  </a:ext>
                </a:extLst>
              </a:tr>
              <a:tr h="1039969">
                <a:tc>
                  <a:txBody>
                    <a:bodyPr/>
                    <a:lstStyle/>
                    <a:p>
                      <a:r>
                        <a:rPr lang="pl-PL" sz="1600" b="0" dirty="0">
                          <a:solidFill>
                            <a:schemeClr val="tx1">
                              <a:lumMod val="75000"/>
                              <a:lumOff val="25000"/>
                            </a:schemeClr>
                          </a:solidFill>
                          <a:effectLst/>
                          <a:latin typeface="Calibri" panose="020F0502020204030204" pitchFamily="34" charset="0"/>
                          <a:ea typeface="Calibri" panose="020F0502020204030204" pitchFamily="34" charset="0"/>
                        </a:rPr>
                        <a:t>3. </a:t>
                      </a:r>
                      <a:r>
                        <a:rPr lang="en-GB" sz="1600" b="0" dirty="0">
                          <a:solidFill>
                            <a:schemeClr val="tx1">
                              <a:lumMod val="75000"/>
                              <a:lumOff val="25000"/>
                            </a:schemeClr>
                          </a:solidFill>
                          <a:effectLst/>
                          <a:latin typeface="Calibri" panose="020F0502020204030204" pitchFamily="34" charset="0"/>
                          <a:ea typeface="Calibri" panose="020F0502020204030204" pitchFamily="34" charset="0"/>
                        </a:rPr>
                        <a:t>Καθώς η χώρα μεταβαίνει στις ανανεώσιμες πηγές ενέργειας, υπάρχει ο κίνδυνος οι απομακρυσμένες κοινότητες να μείνουν πίσω λόγω του υψηλού κόστους </a:t>
                      </a:r>
                      <a:br>
                        <a:rPr lang="pl-PL" sz="1600" b="0" dirty="0">
                          <a:solidFill>
                            <a:schemeClr val="tx1">
                              <a:lumMod val="75000"/>
                              <a:lumOff val="25000"/>
                            </a:schemeClr>
                          </a:solidFill>
                          <a:effectLst/>
                          <a:latin typeface="Calibri" panose="020F0502020204030204" pitchFamily="34" charset="0"/>
                          <a:ea typeface="Calibri" panose="020F0502020204030204" pitchFamily="34" charset="0"/>
                        </a:rPr>
                      </a:br>
                      <a:r>
                        <a:rPr lang="en-GB" sz="1600" b="0" dirty="0">
                          <a:solidFill>
                            <a:schemeClr val="tx1">
                              <a:lumMod val="75000"/>
                              <a:lumOff val="25000"/>
                            </a:schemeClr>
                          </a:solidFill>
                          <a:effectLst/>
                          <a:latin typeface="Calibri" panose="020F0502020204030204" pitchFamily="34" charset="0"/>
                          <a:ea typeface="Calibri" panose="020F0502020204030204" pitchFamily="34" charset="0"/>
                        </a:rPr>
                        <a:t>της επέκτασης </a:t>
                      </a:r>
                      <a:endParaRPr lang="pl-PL" sz="1600" b="0" dirty="0">
                        <a:solidFill>
                          <a:schemeClr val="tx1">
                            <a:lumMod val="75000"/>
                            <a:lumOff val="25000"/>
                          </a:schemeClr>
                        </a:solidFill>
                      </a:endParaRPr>
                    </a:p>
                  </a:txBody>
                  <a:tcPr>
                    <a:solidFill>
                      <a:schemeClr val="bg1">
                        <a:lumMod val="85000"/>
                      </a:schemeClr>
                    </a:solidFill>
                  </a:tcPr>
                </a:tc>
                <a:tc>
                  <a:txBody>
                    <a:bodyPr/>
                    <a:lstStyle/>
                    <a:p>
                      <a:r>
                        <a:rPr lang="pl-PL" sz="1600" b="0" dirty="0">
                          <a:solidFill>
                            <a:schemeClr val="tx1">
                              <a:lumMod val="75000"/>
                              <a:lumOff val="25000"/>
                            </a:schemeClr>
                          </a:solidFill>
                          <a:effectLst/>
                          <a:latin typeface="Calibri" panose="020F0502020204030204" pitchFamily="34" charset="0"/>
                          <a:ea typeface="Calibri" panose="020F0502020204030204" pitchFamily="34" charset="0"/>
                        </a:rPr>
                        <a:t>4. </a:t>
                      </a:r>
                      <a:r>
                        <a:rPr lang="en-GB" sz="1600" b="0" dirty="0">
                          <a:solidFill>
                            <a:schemeClr val="tx1">
                              <a:lumMod val="75000"/>
                              <a:lumOff val="25000"/>
                            </a:schemeClr>
                          </a:solidFill>
                          <a:effectLst/>
                          <a:latin typeface="Calibri" panose="020F0502020204030204" pitchFamily="34" charset="0"/>
                          <a:ea typeface="Calibri" panose="020F0502020204030204" pitchFamily="34" charset="0"/>
                        </a:rPr>
                        <a:t>Η διαλείπουσα φύση της ηλιακής και της αιολικής ενέργειας απαιτεί ισχυρές λύσεις αποθήκευσης ενέργειας για την εξασφάλιση σταθερής παροχής ενέργειας. Η τρέχουσα τεχνολογία </a:t>
                      </a:r>
                      <a:endParaRPr lang="pl-PL" sz="1600" b="0" dirty="0">
                        <a:solidFill>
                          <a:schemeClr val="tx1">
                            <a:lumMod val="75000"/>
                            <a:lumOff val="25000"/>
                          </a:schemeClr>
                        </a:solidFill>
                      </a:endParaRPr>
                    </a:p>
                  </a:txBody>
                  <a:tcPr>
                    <a:solidFill>
                      <a:schemeClr val="bg1">
                        <a:lumMod val="85000"/>
                      </a:schemeClr>
                    </a:solidFill>
                  </a:tcPr>
                </a:tc>
                <a:extLst>
                  <a:ext uri="{0D108BD9-81ED-4DB2-BD59-A6C34878D82A}">
                    <a16:rowId xmlns:a16="http://schemas.microsoft.com/office/drawing/2014/main" val="291909844"/>
                  </a:ext>
                </a:extLst>
              </a:tr>
            </a:tbl>
          </a:graphicData>
        </a:graphic>
      </p:graphicFrame>
    </p:spTree>
    <p:extLst>
      <p:ext uri="{BB962C8B-B14F-4D97-AF65-F5344CB8AC3E}">
        <p14:creationId xmlns:p14="http://schemas.microsoft.com/office/powerpoint/2010/main" val="892877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200" b="1" dirty="0" err="1"/>
              <a:t>Μελέτη </a:t>
            </a:r>
            <a:r>
              <a:rPr lang="pl-PL" sz="3200" b="1" dirty="0"/>
              <a:t>περίπτωσης - </a:t>
            </a:r>
            <a:r>
              <a:rPr lang="pl-PL" sz="3200" b="1" dirty="0" err="1"/>
              <a:t>Δίλημμα μετάβασης στις ανανεώσιμες πηγές ενέργειας</a:t>
            </a:r>
            <a:endParaRPr sz="3200" b="1" dirty="0"/>
          </a:p>
        </p:txBody>
      </p:sp>
      <p:pic>
        <p:nvPicPr>
          <p:cNvPr id="3" name="Obraz 2" descr="Obraz zawierający na wolnym powietrzu, krajobraz, niebo, chmura&#10;&#10;Opis wygenerowany automatycznie">
            <a:extLst>
              <a:ext uri="{FF2B5EF4-FFF2-40B4-BE49-F238E27FC236}">
                <a16:creationId xmlns:a16="http://schemas.microsoft.com/office/drawing/2014/main" id="{1D64F395-B1B7-69AD-D6F3-7188782388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22" y="2000596"/>
            <a:ext cx="4067978" cy="3474918"/>
          </a:xfrm>
          <a:prstGeom prst="rect">
            <a:avLst/>
          </a:prstGeom>
          <a:noFill/>
          <a:ln>
            <a:noFill/>
          </a:ln>
        </p:spPr>
      </p:pic>
      <p:sp>
        <p:nvSpPr>
          <p:cNvPr id="5" name="Prostokąt 4">
            <a:extLst>
              <a:ext uri="{FF2B5EF4-FFF2-40B4-BE49-F238E27FC236}">
                <a16:creationId xmlns:a16="http://schemas.microsoft.com/office/drawing/2014/main" id="{DD96CD3E-D7F2-0C55-4DCB-EB3C1C39AB4C}"/>
              </a:ext>
            </a:extLst>
          </p:cNvPr>
          <p:cNvSpPr/>
          <p:nvPr/>
        </p:nvSpPr>
        <p:spPr>
          <a:xfrm>
            <a:off x="5504307" y="2000596"/>
            <a:ext cx="5408531" cy="3635706"/>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just">
              <a:lnSpc>
                <a:spcPct val="107000"/>
              </a:lnSpc>
              <a:spcAft>
                <a:spcPts val="800"/>
              </a:spcAft>
            </a:pPr>
            <a:r>
              <a:rPr lang="en-GB" sz="2400" b="1" dirty="0">
                <a:effectLst/>
                <a:latin typeface="Calibri" panose="020F0502020204030204" pitchFamily="34" charset="0"/>
                <a:ea typeface="Calibri" panose="020F0502020204030204" pitchFamily="34" charset="0"/>
              </a:rPr>
              <a:t>ΚΑΘΗΚΟΝ: </a:t>
            </a:r>
            <a:r>
              <a:rPr lang="en-GB" sz="2400" dirty="0">
                <a:effectLst/>
                <a:latin typeface="Calibri" panose="020F0502020204030204" pitchFamily="34" charset="0"/>
                <a:ea typeface="Calibri" panose="020F0502020204030204" pitchFamily="34" charset="0"/>
              </a:rPr>
              <a:t>Υποστήριξη της </a:t>
            </a:r>
            <a:r>
              <a:rPr lang="en-GB" sz="2400" dirty="0" err="1">
                <a:effectLst/>
                <a:latin typeface="Calibri" panose="020F0502020204030204" pitchFamily="34" charset="0"/>
                <a:ea typeface="Calibri" panose="020F0502020204030204" pitchFamily="34" charset="0"/>
              </a:rPr>
              <a:t>κυ</a:t>
            </a:r>
            <a:r>
              <a:rPr lang="en-GB" sz="2400" dirty="0">
                <a:effectLst/>
                <a:latin typeface="Calibri" panose="020F0502020204030204" pitchFamily="34" charset="0"/>
                <a:ea typeface="Calibri" panose="020F0502020204030204" pitchFamily="34" charset="0"/>
              </a:rPr>
              <a:t>βέρνησης </a:t>
            </a:r>
            <a:r>
              <a:rPr lang="el-GR" sz="2400" dirty="0">
                <a:effectLst/>
                <a:latin typeface="Calibri" panose="020F0502020204030204" pitchFamily="34" charset="0"/>
                <a:ea typeface="Calibri" panose="020F0502020204030204" pitchFamily="34" charset="0"/>
              </a:rPr>
              <a:t>της νήσου </a:t>
            </a:r>
            <a:r>
              <a:rPr lang="en-GB" sz="2400" dirty="0" err="1">
                <a:effectLst/>
                <a:latin typeface="Calibri" panose="020F0502020204030204" pitchFamily="34" charset="0"/>
                <a:ea typeface="Calibri" panose="020F0502020204030204" pitchFamily="34" charset="0"/>
              </a:rPr>
              <a:t>EduNUT</a:t>
            </a:r>
            <a:r>
              <a:rPr lang="el-GR" sz="2400" dirty="0">
                <a:effectLst/>
                <a:latin typeface="Calibri" panose="020F0502020204030204" pitchFamily="34" charset="0"/>
                <a:ea typeface="Calibri" panose="020F0502020204030204" pitchFamily="34" charset="0"/>
              </a:rPr>
              <a:t> </a:t>
            </a:r>
            <a:r>
              <a:rPr lang="en-GB" sz="2400" dirty="0" err="1">
                <a:effectLst/>
                <a:latin typeface="Calibri" panose="020F0502020204030204" pitchFamily="34" charset="0"/>
                <a:ea typeface="Calibri" panose="020F0502020204030204" pitchFamily="34" charset="0"/>
              </a:rPr>
              <a:t>γι</a:t>
            </a:r>
            <a:r>
              <a:rPr lang="en-GB" sz="2400" dirty="0">
                <a:effectLst/>
                <a:latin typeface="Calibri" panose="020F0502020204030204" pitchFamily="34" charset="0"/>
                <a:ea typeface="Calibri" panose="020F0502020204030204" pitchFamily="34" charset="0"/>
              </a:rPr>
              <a:t>α να αποφασίσει αν </a:t>
            </a:r>
            <a:br>
              <a:rPr lang="pl-PL" sz="2400" dirty="0">
                <a:effectLst/>
                <a:latin typeface="Calibri" panose="020F0502020204030204" pitchFamily="34" charset="0"/>
                <a:ea typeface="Calibri" panose="020F0502020204030204" pitchFamily="34" charset="0"/>
              </a:rPr>
            </a:br>
            <a:r>
              <a:rPr lang="en-GB" sz="2400" dirty="0">
                <a:effectLst/>
                <a:latin typeface="Calibri" panose="020F0502020204030204" pitchFamily="34" charset="0"/>
                <a:ea typeface="Calibri" panose="020F0502020204030204" pitchFamily="34" charset="0"/>
              </a:rPr>
              <a:t>να εφαρμόσει τη μετάβαση σε 100% ανανεώσιμες πηγές ενέργειας μέχρι το 2030, λαμβάνοντας υπόψη τα παραπάνω διλήμματα. </a:t>
            </a:r>
            <a:br>
              <a:rPr lang="pl-PL" sz="2400" dirty="0">
                <a:effectLst/>
                <a:latin typeface="Calibri" panose="020F0502020204030204" pitchFamily="34" charset="0"/>
                <a:ea typeface="Calibri" panose="020F0502020204030204" pitchFamily="34" charset="0"/>
              </a:rPr>
            </a:br>
            <a:r>
              <a:rPr lang="en-GB" sz="2400" dirty="0">
                <a:effectLst/>
                <a:latin typeface="Calibri" panose="020F0502020204030204" pitchFamily="34" charset="0"/>
                <a:ea typeface="Calibri" panose="020F0502020204030204" pitchFamily="34" charset="0"/>
              </a:rPr>
              <a:t>Χρησιμοποιήστε την τεχνική των έξι καπέλων σκέψης του De Bono για να λάβετε μια απόφαση.</a:t>
            </a:r>
            <a:endParaRPr lang="pl-PL"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370861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a:spLocks noGrp="1"/>
          </p:cNvSpPr>
          <p:nvPr>
            <p:ph type="title"/>
          </p:nvPr>
        </p:nvSpPr>
        <p:spPr>
          <a:xfrm>
            <a:off x="838200" y="924957"/>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a:t>ΒΙΒΛΙΟΓΡΑΦΙΑ</a:t>
            </a: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a:spLocks noGrp="1"/>
          </p:cNvSpPr>
          <p:nvPr>
            <p:ph type="body" idx="1"/>
          </p:nvPr>
        </p:nvSpPr>
        <p:spPr>
          <a:xfrm>
            <a:off x="223157" y="920578"/>
            <a:ext cx="11745685" cy="5277395"/>
          </a:xfrm>
          <a:prstGeom prst="rect">
            <a:avLst/>
          </a:prstGeom>
          <a:noFill/>
          <a:ln>
            <a:noFill/>
          </a:ln>
        </p:spPr>
        <p:txBody>
          <a:bodyPr spcFirstLastPara="1" wrap="square" lIns="91425" tIns="45700" rIns="91425" bIns="45700" anchor="t" anchorCtr="0">
            <a:normAutofit lnSpcReduction="10000"/>
          </a:bodyPr>
          <a:lstStyle/>
          <a:p>
            <a:pPr indent="-457200">
              <a:spcBef>
                <a:spcPts val="0"/>
              </a:spcBef>
              <a:buSzPts val="2000"/>
              <a:buFont typeface="Calibri"/>
              <a:buAutoNum type="arabicPeriod"/>
            </a:pP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Cadez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S., Czerny A.,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Climate change mitigation strategies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in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carbon-intensive firms</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Journal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of Cleaner </a:t>
            </a:r>
            <a:b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Production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112, Part 5, 2016, 4132-4143, https://doi.org/10.1016/j.jclepro.2015.07.099.</a:t>
            </a:r>
          </a:p>
          <a:p>
            <a:pPr indent="-457200">
              <a:spcBef>
                <a:spcPts val="0"/>
              </a:spcBef>
              <a:buSzPts val="2000"/>
              <a:buFont typeface="Calibri"/>
              <a:buAutoNum type="arabicPeriod"/>
            </a:pPr>
            <a:r>
              <a:rPr lang="en-US" sz="1600" dirty="0">
                <a:latin typeface="Calibri" panose="020F0502020204030204" pitchFamily="34" charset="0"/>
                <a:cs typeface="Calibri" panose="020F0502020204030204" pitchFamily="34" charset="0"/>
              </a:rPr>
              <a:t>Cairns G., Wright G., Bradfield R., van der Heijden K., Burt G., Exploring e-government futures through the application of scenario planning, "Technological Forecasting and Social Change" 2004, No. 71. </a:t>
            </a:r>
            <a:endPar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Ανακοίνωση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της Επιτροπής προς το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Ευρωπαϊκό Κοινοβούλιο</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το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Ευρωπαϊκό Συμβούλιο</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το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Συμβούλιο</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την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Ευρωπαϊκή Οικονομική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και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Κοινωνική Επιτροπή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και την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Επιτροπή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των Περιφερειών. </a:t>
            </a:r>
            <a:r>
              <a:rPr lang="en-US"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Η ευρωπαϊκή πράσινη συμφωνία</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COM (2019) 640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τελικό</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11.12.2019. </a:t>
            </a:r>
          </a:p>
          <a:p>
            <a:pPr indent="-457200">
              <a:spcBef>
                <a:spcPts val="0"/>
              </a:spcBef>
              <a:buSzPts val="2000"/>
              <a:buFont typeface="Calibri"/>
              <a:buAutoNum type="arabicPeriod"/>
            </a:pP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Ανακοίνωση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της Επιτροπής προς το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Ευρωπαϊκό Κοινοβούλιο</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το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Συμβούλιο</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την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Ευρωπαϊκή Οικονομική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και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Κοινωνική Επιτροπή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και την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Επιτροπή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των Περιφερειών.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Στρατηγική για τη βιώσιμη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και έξυπνη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κινητικότητα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Οι ευρωπαϊκές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μεταφορές στο φορτηγό για το μέλλον. COM (2020) 789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τελικό</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9.12.2020.</a:t>
            </a:r>
          </a:p>
          <a:p>
            <a:pPr marL="457200" lvl="0" indent="-457200" algn="l" rtl="0">
              <a:lnSpc>
                <a:spcPct val="90000"/>
              </a:lnSpc>
              <a:spcBef>
                <a:spcPts val="0"/>
              </a:spcBef>
              <a:spcAft>
                <a:spcPts val="0"/>
              </a:spcAft>
              <a:buClr>
                <a:schemeClr val="dk1"/>
              </a:buClr>
              <a:buSzPts val="2000"/>
              <a:buFont typeface="Calibri"/>
              <a:buAutoNum type="arabicPeriod"/>
            </a:pPr>
            <a:r>
              <a:rPr lang="en-US" sz="1600" dirty="0"/>
              <a:t>de Bono </a:t>
            </a:r>
            <a:r>
              <a:rPr lang="pl-PL" sz="1600" dirty="0"/>
              <a:t>E.</a:t>
            </a:r>
            <a:r>
              <a:rPr lang="en-US" sz="1600" dirty="0"/>
              <a:t>, Six Thinking Hats, Penguin Life, 2016</a:t>
            </a:r>
            <a:r>
              <a:rPr lang="pl-PL" sz="1600" dirty="0"/>
              <a:t>; http://dspace.vnbrims.org:13000/jspui/bitstream/123456789/4746/1/Six%20thinking%20hats.pdf.</a:t>
            </a:r>
          </a:p>
          <a:p>
            <a:pPr indent="-457200">
              <a:spcBef>
                <a:spcPts val="0"/>
              </a:spcBef>
              <a:buSzPts val="2000"/>
              <a:buFont typeface="Calibri"/>
              <a:buAutoNum type="arabicPeriod"/>
            </a:pPr>
            <a:r>
              <a:rPr lang="en-US" sz="1600" dirty="0" err="1">
                <a:latin typeface="Calibri" panose="020F0502020204030204" pitchFamily="34" charset="0"/>
                <a:cs typeface="Calibri" panose="020F0502020204030204" pitchFamily="34" charset="0"/>
              </a:rPr>
              <a:t>Ejdys </a:t>
            </a:r>
            <a:r>
              <a:rPr lang="en-US" sz="1600" dirty="0">
                <a:latin typeface="Calibri" panose="020F0502020204030204" pitchFamily="34" charset="0"/>
                <a:cs typeface="Calibri" panose="020F0502020204030204" pitchFamily="34" charset="0"/>
              </a:rPr>
              <a:t>J., </a:t>
            </a:r>
            <a:r>
              <a:rPr lang="en-US" sz="1600" dirty="0" err="1">
                <a:latin typeface="Calibri" panose="020F0502020204030204" pitchFamily="34" charset="0"/>
                <a:cs typeface="Calibri" panose="020F0502020204030204" pitchFamily="34" charset="0"/>
              </a:rPr>
              <a:t>Gudanowska </a:t>
            </a:r>
            <a:r>
              <a:rPr lang="en-US" sz="1600" dirty="0">
                <a:latin typeface="Calibri" panose="020F0502020204030204" pitchFamily="34" charset="0"/>
                <a:cs typeface="Calibri" panose="020F0502020204030204" pitchFamily="34" charset="0"/>
              </a:rPr>
              <a:t>A., </a:t>
            </a:r>
            <a:r>
              <a:rPr lang="en-US" sz="1600" dirty="0" err="1">
                <a:latin typeface="Calibri" panose="020F0502020204030204" pitchFamily="34" charset="0"/>
                <a:cs typeface="Calibri" panose="020F0502020204030204" pitchFamily="34" charset="0"/>
              </a:rPr>
              <a:t>Halicka </a:t>
            </a:r>
            <a:r>
              <a:rPr lang="en-US" sz="1600" dirty="0">
                <a:latin typeface="Calibri" panose="020F0502020204030204" pitchFamily="34" charset="0"/>
                <a:cs typeface="Calibri" panose="020F0502020204030204" pitchFamily="34" charset="0"/>
              </a:rPr>
              <a:t>K., </a:t>
            </a:r>
            <a:r>
              <a:rPr lang="en-US" sz="1600" dirty="0" err="1">
                <a:latin typeface="Calibri" panose="020F0502020204030204" pitchFamily="34" charset="0"/>
                <a:cs typeface="Calibri" panose="020F0502020204030204" pitchFamily="34" charset="0"/>
              </a:rPr>
              <a:t>Kononiuk </a:t>
            </a:r>
            <a:r>
              <a:rPr lang="en-US" sz="1600" dirty="0">
                <a:latin typeface="Calibri" panose="020F0502020204030204" pitchFamily="34" charset="0"/>
                <a:cs typeface="Calibri" panose="020F0502020204030204" pitchFamily="34" charset="0"/>
              </a:rPr>
              <a:t>A., </a:t>
            </a:r>
            <a:r>
              <a:rPr lang="en-US" sz="1600" dirty="0" err="1">
                <a:latin typeface="Calibri" panose="020F0502020204030204" pitchFamily="34" charset="0"/>
                <a:cs typeface="Calibri" panose="020F0502020204030204" pitchFamily="34" charset="0"/>
              </a:rPr>
              <a:t>Magruk </a:t>
            </a:r>
            <a:r>
              <a:rPr lang="en-US" sz="1600" dirty="0">
                <a:latin typeface="Calibri" panose="020F0502020204030204" pitchFamily="34" charset="0"/>
                <a:cs typeface="Calibri" panose="020F0502020204030204" pitchFamily="34" charset="0"/>
              </a:rPr>
              <a:t>A., </a:t>
            </a:r>
            <a:r>
              <a:rPr lang="en-US" sz="1600" dirty="0" err="1">
                <a:latin typeface="Calibri" panose="020F0502020204030204" pitchFamily="34" charset="0"/>
                <a:cs typeface="Calibri" panose="020F0502020204030204" pitchFamily="34" charset="0"/>
              </a:rPr>
              <a:t>Nazarko </a:t>
            </a:r>
            <a:r>
              <a:rPr lang="en-US" sz="1600" dirty="0">
                <a:latin typeface="Calibri" panose="020F0502020204030204" pitchFamily="34" charset="0"/>
                <a:cs typeface="Calibri" panose="020F0502020204030204" pitchFamily="34" charset="0"/>
              </a:rPr>
              <a:t>J., </a:t>
            </a:r>
            <a:r>
              <a:rPr lang="en-US" sz="1600" dirty="0" err="1">
                <a:latin typeface="Calibri" panose="020F0502020204030204" pitchFamily="34" charset="0"/>
                <a:cs typeface="Calibri" panose="020F0502020204030204" pitchFamily="34" charset="0"/>
              </a:rPr>
              <a:t>Nazarko </a:t>
            </a:r>
            <a:r>
              <a:rPr lang="en-US" sz="1600" dirty="0">
                <a:latin typeface="Calibri" panose="020F0502020204030204" pitchFamily="34" charset="0"/>
                <a:cs typeface="Calibri" panose="020F0502020204030204" pitchFamily="34" charset="0"/>
              </a:rPr>
              <a:t>Ł., </a:t>
            </a:r>
            <a:r>
              <a:rPr lang="en-US" sz="1600" dirty="0" err="1">
                <a:latin typeface="Calibri" panose="020F0502020204030204" pitchFamily="34" charset="0"/>
                <a:cs typeface="Calibri" panose="020F0502020204030204" pitchFamily="34" charset="0"/>
              </a:rPr>
              <a:t>Szpilko </a:t>
            </a:r>
            <a:r>
              <a:rPr lang="en-US" sz="1600" dirty="0">
                <a:latin typeface="Calibri" panose="020F0502020204030204" pitchFamily="34" charset="0"/>
                <a:cs typeface="Calibri" panose="020F0502020204030204" pitchFamily="34" charset="0"/>
              </a:rPr>
              <a:t>D., </a:t>
            </a:r>
            <a:r>
              <a:rPr lang="en-US" sz="1600" dirty="0" err="1">
                <a:latin typeface="Calibri" panose="020F0502020204030204" pitchFamily="34" charset="0"/>
                <a:cs typeface="Calibri" panose="020F0502020204030204" pitchFamily="34" charset="0"/>
              </a:rPr>
              <a:t>Widelska </a:t>
            </a:r>
            <a:r>
              <a:rPr lang="en-US" sz="1600" dirty="0">
                <a:latin typeface="Calibri" panose="020F0502020204030204" pitchFamily="34" charset="0"/>
                <a:cs typeface="Calibri" panose="020F0502020204030204" pitchFamily="34" charset="0"/>
              </a:rPr>
              <a:t>U., Foresight in Higher Education Institutions: Evidence from Poland, </a:t>
            </a:r>
            <a:r>
              <a:rPr lang="pl-PL"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Foresight and STI Governance</a:t>
            </a:r>
            <a:r>
              <a:rPr lang="pl-PL"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2019, Vol. 13, No.1 3. </a:t>
            </a:r>
            <a:endParaRPr lang="pl-PL" sz="1600" dirty="0">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600" dirty="0">
                <a:latin typeface="Calibri" panose="020F0502020204030204" pitchFamily="34" charset="0"/>
                <a:cs typeface="Calibri" panose="020F0502020204030204" pitchFamily="34" charset="0"/>
              </a:rPr>
              <a:t>Fahey L., Randall M. (1998), Μαθαίνοντας από το μέλλον. John </a:t>
            </a:r>
            <a:r>
              <a:rPr lang="en-US" sz="1600" dirty="0" err="1">
                <a:latin typeface="Calibri" panose="020F0502020204030204" pitchFamily="34" charset="0"/>
                <a:cs typeface="Calibri" panose="020F0502020204030204" pitchFamily="34" charset="0"/>
              </a:rPr>
              <a:t>Wiley&amp;Sons</a:t>
            </a:r>
            <a:r>
              <a:rPr lang="en-US" sz="1600" dirty="0">
                <a:latin typeface="Calibri" panose="020F0502020204030204" pitchFamily="34" charset="0"/>
                <a:cs typeface="Calibri" panose="020F0502020204030204" pitchFamily="34" charset="0"/>
              </a:rPr>
              <a:t>, Νέα Υόρκη. </a:t>
            </a:r>
            <a:endPar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Fawzy</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 Osman, A.I.,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Doran</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 </a:t>
            </a:r>
            <a:r>
              <a:rPr lang="pl-PL" sz="16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et al.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Strategies </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for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mitigation </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of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climate change</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review</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Environ Chem Lett </a:t>
            </a:r>
            <a:r>
              <a:rPr lang="pl-PL" sz="160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18</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2069-2094 (2020). https://doi.org/10.1007/s10311-020-01059-w.</a:t>
            </a:r>
          </a:p>
          <a:p>
            <a:pPr indent="-457200">
              <a:spcBef>
                <a:spcPts val="0"/>
              </a:spcBef>
              <a:buSzPts val="2000"/>
              <a:buFont typeface="Calibri"/>
              <a:buAutoNum type="arabicPeriod"/>
            </a:pPr>
            <a:r>
              <a:rPr lang="en-US" sz="1600" dirty="0" err="1">
                <a:latin typeface="Calibri" panose="020F0502020204030204" pitchFamily="34" charset="0"/>
                <a:cs typeface="Calibri" panose="020F0502020204030204" pitchFamily="34" charset="0"/>
              </a:rPr>
              <a:t>Gudanowska </a:t>
            </a:r>
            <a:r>
              <a:rPr lang="en-US" sz="1600" dirty="0">
                <a:latin typeface="Calibri" panose="020F0502020204030204" pitchFamily="34" charset="0"/>
                <a:cs typeface="Calibri" panose="020F0502020204030204" pitchFamily="34" charset="0"/>
              </a:rPr>
              <a:t>A. (ed.), </a:t>
            </a:r>
            <a:r>
              <a:rPr lang="en-US" sz="1600" dirty="0" err="1">
                <a:latin typeface="Calibri" panose="020F0502020204030204" pitchFamily="34" charset="0"/>
                <a:cs typeface="Calibri" panose="020F0502020204030204" pitchFamily="34" charset="0"/>
              </a:rPr>
              <a:t>Kononiuk </a:t>
            </a:r>
            <a:r>
              <a:rPr lang="en-US" sz="1600" dirty="0">
                <a:latin typeface="Calibri" panose="020F0502020204030204" pitchFamily="34" charset="0"/>
                <a:cs typeface="Calibri" panose="020F0502020204030204" pitchFamily="34" charset="0"/>
              </a:rPr>
              <a:t>A. (ed.) </a:t>
            </a:r>
            <a:r>
              <a:rPr lang="pl-PL" sz="1600" dirty="0">
                <a:latin typeface="Calibri" panose="020F0502020204030204" pitchFamily="34" charset="0"/>
                <a:cs typeface="Calibri" panose="020F0502020204030204" pitchFamily="34" charset="0"/>
              </a:rPr>
              <a:t>(2020)</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Uwarunkowania rozwoju procesów produkcji i wzrostu kompetencji cyfrowych społeczeństwa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Politechnika Białostocka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Białystok</a:t>
            </a:r>
            <a:r>
              <a:rPr lang="pl-PL" sz="1600" dirty="0">
                <a:latin typeface="Calibri" panose="020F0502020204030204" pitchFamily="34" charset="0"/>
                <a:cs typeface="Calibri" panose="020F0502020204030204" pitchFamily="34" charset="0"/>
              </a:rPr>
              <a:t>.</a:t>
            </a:r>
            <a:endPar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600" b="0" i="0" u="none" strike="noStrike" dirty="0">
                <a:solidFill>
                  <a:schemeClr val="tx1"/>
                </a:solidFill>
                <a:effectLst/>
                <a:latin typeface="Calibri" panose="020F0502020204030204" pitchFamily="34" charset="0"/>
              </a:rPr>
              <a:t>Hamed, T. A., και A. J. J. O. S. D. O. E. </a:t>
            </a:r>
            <a:r>
              <a:rPr lang="en-US" sz="1600" b="0" i="0" u="none" strike="noStrike" dirty="0" err="1">
                <a:solidFill>
                  <a:schemeClr val="tx1"/>
                </a:solidFill>
                <a:effectLst/>
                <a:latin typeface="Calibri" panose="020F0502020204030204" pitchFamily="34" charset="0"/>
              </a:rPr>
              <a:t>Alshare</a:t>
            </a:r>
            <a:r>
              <a:rPr lang="en-US" sz="1600" b="0" i="0" u="none" strike="noStrike" dirty="0">
                <a:solidFill>
                  <a:schemeClr val="tx1"/>
                </a:solidFill>
                <a:effectLst/>
                <a:latin typeface="Calibri" panose="020F0502020204030204" pitchFamily="34" charset="0"/>
              </a:rPr>
              <a:t>. 2022. Water, and E. Systems, environmental impact of solar and wind energy-a review. </a:t>
            </a:r>
            <a:r>
              <a:rPr lang="en-US" sz="1600" b="0" i="1" u="none" strike="noStrike" dirty="0">
                <a:solidFill>
                  <a:schemeClr val="tx1"/>
                </a:solidFill>
                <a:effectLst/>
                <a:latin typeface="Calibri" panose="020F0502020204030204" pitchFamily="34" charset="0"/>
              </a:rPr>
              <a:t>Journal of Sustainable Development of Energy, Water and Environment Systems </a:t>
            </a:r>
            <a:r>
              <a:rPr lang="en-US" sz="1600" b="0" i="0" u="none" strike="noStrike" dirty="0">
                <a:solidFill>
                  <a:schemeClr val="tx1"/>
                </a:solidFill>
                <a:effectLst/>
                <a:latin typeface="Calibri" panose="020F0502020204030204" pitchFamily="34" charset="0"/>
              </a:rPr>
              <a:t>10 (2):1-23. doi:10.13044/j.sdewes.d9.0387.</a:t>
            </a:r>
            <a:endPar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Heidari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I.,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Eshlaghy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Hoseini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S.M.S.,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Βιώσιμες μεταφορές: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Heliyon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9(2023), https://doi.org/10.1016/j.heliyon.2023.e20457.</a:t>
            </a:r>
          </a:p>
          <a:p>
            <a:pPr indent="-457200">
              <a:spcBef>
                <a:spcPts val="0"/>
              </a:spcBef>
              <a:buSzPts val="2000"/>
              <a:buFont typeface="Calibri"/>
              <a:buAutoNum type="arabicPeriod"/>
            </a:pP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Honegger</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 Michaelowa, A.,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Poralla</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 Καθαρές μηδενικές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εκπομπές</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Ο ρόλος της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απομάκρυνσης του διοξειδίου </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του άνθρακα στη συμφωνία του Παρισιού. Policy Briefing Report.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Perspectives Climate </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Research, Freiburg 2019.</a:t>
            </a:r>
            <a:endPar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Jałowiec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Wojtaszek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H,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Miciuła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I. Ανάλυση της δυνητικής διαχείρισης του ενεργειακού μετασχηματισμού με χαμηλές εκπομπές άνθρακα έως το 2050. Energies. 2022; 15(7):2351.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https://doi.org/10.3390/en15072351.</a:t>
            </a:r>
          </a:p>
          <a:p>
            <a:pPr indent="-457200">
              <a:spcBef>
                <a:spcPts val="0"/>
              </a:spcBef>
              <a:buSzPts val="2000"/>
              <a:buFont typeface="Calibri"/>
              <a:buAutoNum type="arabicPeriod"/>
            </a:pPr>
            <a:endPar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chemeClr val="dk1"/>
              </a:buClr>
              <a:buSzPts val="2000"/>
              <a:buNone/>
            </a:pPr>
            <a:endParaRPr sz="16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315861" y="540899"/>
            <a:ext cx="11560278" cy="5461568"/>
          </a:xfrm>
          <a:prstGeom prst="rect">
            <a:avLst/>
          </a:prstGeom>
          <a:noFill/>
          <a:ln>
            <a:noFill/>
          </a:ln>
        </p:spPr>
        <p:txBody>
          <a:bodyPr spcFirstLastPara="1" wrap="square" lIns="91425" tIns="45700" rIns="91425" bIns="45700" anchor="t" anchorCtr="0">
            <a:normAutofit fontScale="92500" lnSpcReduction="10000"/>
          </a:bodyPr>
          <a:lstStyle/>
          <a:p>
            <a:pPr marL="228600" lvl="0" indent="-50800" algn="l" rtl="0">
              <a:lnSpc>
                <a:spcPct val="90000"/>
              </a:lnSpc>
              <a:spcBef>
                <a:spcPts val="0"/>
              </a:spcBef>
              <a:spcAft>
                <a:spcPts val="0"/>
              </a:spcAft>
              <a:buClr>
                <a:schemeClr val="dk1"/>
              </a:buClr>
              <a:buSzPts val="2800"/>
              <a:buNone/>
            </a:pPr>
            <a:endPar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err="1"/>
              <a:t>η ηλιακή ενέργεια </a:t>
            </a:r>
            <a:r>
              <a:rPr lang="en-US" sz="2200" dirty="0"/>
              <a:t>φτάνει στη Γη με τη μορφή ηλιακής ακτινοβολίας. Ο ήλιος θεωρείται σήμερα ότι διαθέτει το μεγαλύτερο δυναμικό καυσίμων και ενέργειας. Μπορεί να υποστεί επεξεργασία με τη διαδικασία φωτοβολταϊκής, φωτοθερμικής ή φωτοχημικής μετατροπής. Στα πλεονεκτήματα της ηλιακής ενέργειας περιλαμβάνονται: η απεριόριστη φύση των πόρων της και η καθολικότητά της, χάρη στην οποία χρησιμοποιείται σχεδόν παντού στη Γη. Η ηλιακή ενέργεια είναι ήδη η φθηνότερη πηγή ηλεκτρικής ενέργειας που είναι προσβάσιμη σε πολλά έθνη σε όλο τον κόσμο</a:t>
            </a:r>
            <a:r>
              <a:rPr lang="pl-PL" sz="2200" dirty="0"/>
              <a:t>.</a:t>
            </a:r>
            <a:endParaRPr lang="en-US" sz="2200" dirty="0"/>
          </a:p>
          <a:p>
            <a:pPr marL="228600" lvl="0" indent="-50800" algn="l" rtl="0">
              <a:lnSpc>
                <a:spcPct val="90000"/>
              </a:lnSpc>
              <a:spcBef>
                <a:spcPts val="0"/>
              </a:spcBef>
              <a:spcAft>
                <a:spcPts val="0"/>
              </a:spcAft>
              <a:buClr>
                <a:schemeClr val="dk1"/>
              </a:buClr>
              <a:buSzPts val="2800"/>
              <a:buNone/>
            </a:pPr>
            <a:r>
              <a:rPr lang="en-US" sz="1600" dirty="0" err="1">
                <a:solidFill>
                  <a:schemeClr val="bg1">
                    <a:lumMod val="50000"/>
                  </a:schemeClr>
                </a:solidFill>
                <a:latin typeface="Calibri" panose="020F0502020204030204" pitchFamily="34" charset="0"/>
                <a:cs typeface="Calibri" panose="020F0502020204030204" pitchFamily="34" charset="0"/>
              </a:rPr>
              <a:t>Shiradkar</a:t>
            </a:r>
            <a:r>
              <a:rPr lang="en-US" sz="1600" dirty="0">
                <a:solidFill>
                  <a:schemeClr val="bg1">
                    <a:lumMod val="50000"/>
                  </a:schemeClr>
                </a:solidFill>
                <a:latin typeface="Calibri" panose="020F0502020204030204" pitchFamily="34" charset="0"/>
                <a:cs typeface="Calibri" panose="020F0502020204030204" pitchFamily="34" charset="0"/>
              </a:rPr>
              <a:t>, N., R. Arya, A. </a:t>
            </a:r>
            <a:r>
              <a:rPr lang="en-US" sz="1600" dirty="0" err="1">
                <a:solidFill>
                  <a:schemeClr val="bg1">
                    <a:lumMod val="50000"/>
                  </a:schemeClr>
                </a:solidFill>
                <a:latin typeface="Calibri" panose="020F0502020204030204" pitchFamily="34" charset="0"/>
                <a:cs typeface="Calibri" panose="020F0502020204030204" pitchFamily="34" charset="0"/>
              </a:rPr>
              <a:t>Chaubal</a:t>
            </a:r>
            <a:r>
              <a:rPr lang="en-US" sz="1600" dirty="0">
                <a:solidFill>
                  <a:schemeClr val="bg1">
                    <a:lumMod val="50000"/>
                  </a:schemeClr>
                </a:solidFill>
                <a:latin typeface="Calibri" panose="020F0502020204030204" pitchFamily="34" charset="0"/>
                <a:cs typeface="Calibri" panose="020F0502020204030204" pitchFamily="34" charset="0"/>
              </a:rPr>
              <a:t>, K. Deshmukh, P. Ghosh, A. </a:t>
            </a:r>
            <a:r>
              <a:rPr lang="en-US" sz="1600" dirty="0" err="1">
                <a:solidFill>
                  <a:schemeClr val="bg1">
                    <a:lumMod val="50000"/>
                  </a:schemeClr>
                </a:solidFill>
                <a:latin typeface="Calibri" panose="020F0502020204030204" pitchFamily="34" charset="0"/>
                <a:cs typeface="Calibri" panose="020F0502020204030204" pitchFamily="34" charset="0"/>
              </a:rPr>
              <a:t>Kottantharayil</a:t>
            </a:r>
            <a:r>
              <a:rPr lang="en-US" sz="1600" dirty="0">
                <a:solidFill>
                  <a:schemeClr val="bg1">
                    <a:lumMod val="50000"/>
                  </a:schemeClr>
                </a:solidFill>
                <a:latin typeface="Calibri" panose="020F0502020204030204" pitchFamily="34" charset="0"/>
                <a:cs typeface="Calibri" panose="020F0502020204030204" pitchFamily="34" charset="0"/>
              </a:rPr>
              <a:t>, S. Kumar και J. </a:t>
            </a:r>
            <a:r>
              <a:rPr lang="en-US" sz="1600" dirty="0" err="1">
                <a:solidFill>
                  <a:schemeClr val="bg1">
                    <a:lumMod val="50000"/>
                  </a:schemeClr>
                </a:solidFill>
                <a:latin typeface="Calibri" panose="020F0502020204030204" pitchFamily="34" charset="0"/>
                <a:cs typeface="Calibri" panose="020F0502020204030204" pitchFamily="34" charset="0"/>
              </a:rPr>
              <a:t>Vasi</a:t>
            </a:r>
            <a:r>
              <a:rPr lang="en-US" sz="1600" dirty="0">
                <a:solidFill>
                  <a:schemeClr val="bg1">
                    <a:lumMod val="50000"/>
                  </a:schemeClr>
                </a:solidFill>
                <a:latin typeface="Calibri" panose="020F0502020204030204" pitchFamily="34" charset="0"/>
                <a:cs typeface="Calibri" panose="020F0502020204030204" pitchFamily="34" charset="0"/>
              </a:rPr>
              <a:t>. 2022. Πρόσφατες εξελίξεις στην κατασκευή ηλιακών συστημάτων στην Ινδία. Solar Compass 1:100009. doi:10.1016/j.solcom.2022.100009.</a:t>
            </a:r>
          </a:p>
          <a:p>
            <a:pPr marL="228600" lvl="0" indent="-50800" algn="l" rtl="0">
              <a:lnSpc>
                <a:spcPct val="90000"/>
              </a:lnSpc>
              <a:spcBef>
                <a:spcPts val="0"/>
              </a:spcBef>
              <a:spcAft>
                <a:spcPts val="0"/>
              </a:spcAft>
              <a:buClr>
                <a:schemeClr val="dk1"/>
              </a:buClr>
              <a:buSzPts val="2800"/>
              <a:buNone/>
            </a:pPr>
            <a:endParaRPr lang="pl-PL" sz="20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οι βιώσιμες μεταφορές </a:t>
            </a:r>
            <a:r>
              <a:rPr lang="en-US"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αναφέρονται </a:t>
            </a:r>
            <a:r>
              <a:rPr lang="en-US" sz="2200" dirty="0">
                <a:solidFill>
                  <a:srgbClr val="222222"/>
                </a:solidFill>
                <a:latin typeface="Calibri" panose="020F0502020204030204" pitchFamily="34" charset="0"/>
                <a:ea typeface="Calibri" panose="020F0502020204030204" pitchFamily="34" charset="0"/>
                <a:cs typeface="Calibri" panose="020F0502020204030204" pitchFamily="34" charset="0"/>
              </a:rPr>
              <a:t>σε χαμηλών και μηδενικών εκπομπών, ενεργειακά αποδοτικούς και οικονομικά προσιτούς τρόπους μεταφοράς, συμπεριλαμβανομένων των ηλεκτρικών οχημάτων και των οχημάτων εναλλακτικών καυσίμων, καθώς και των εγχώριων καυσίμων. </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https://www.energy.gov/eere/sustainable-transportation-and-fuels</a:t>
            </a:r>
          </a:p>
          <a:p>
            <a:pPr marL="114300" indent="0">
              <a:buNone/>
            </a:pPr>
            <a:r>
              <a:rPr lang="pl-PL" sz="2200" b="1" dirty="0">
                <a:solidFill>
                  <a:srgbClr val="222222"/>
                </a:solidFill>
                <a:latin typeface="Calibri" panose="020F0502020204030204" pitchFamily="34" charset="0"/>
                <a:cs typeface="Calibri" panose="020F0502020204030204" pitchFamily="34" charset="0"/>
              </a:rPr>
              <a:t>η </a:t>
            </a:r>
            <a:r>
              <a:rPr lang="en-US" sz="2200" b="1" dirty="0" err="1">
                <a:solidFill>
                  <a:srgbClr val="222222"/>
                </a:solidFill>
                <a:latin typeface="Calibri" panose="020F0502020204030204" pitchFamily="34" charset="0"/>
                <a:cs typeface="Calibri" panose="020F0502020204030204" pitchFamily="34" charset="0"/>
              </a:rPr>
              <a:t>παλιρροιακή ενέργεια </a:t>
            </a:r>
            <a:r>
              <a:rPr lang="en-US" sz="2200" b="1" dirty="0">
                <a:solidFill>
                  <a:srgbClr val="222222"/>
                </a:solidFill>
                <a:latin typeface="Calibri" panose="020F0502020204030204" pitchFamily="34" charset="0"/>
                <a:cs typeface="Calibri" panose="020F0502020204030204" pitchFamily="34" charset="0"/>
              </a:rPr>
              <a:t>ή ενέργεια των ωκεανών </a:t>
            </a:r>
            <a:r>
              <a:rPr lang="en-US" sz="2200" dirty="0">
                <a:solidFill>
                  <a:srgbClr val="222222"/>
                </a:solidFill>
                <a:latin typeface="Calibri" panose="020F0502020204030204" pitchFamily="34" charset="0"/>
                <a:cs typeface="Calibri" panose="020F0502020204030204" pitchFamily="34" charset="0"/>
              </a:rPr>
              <a:t>είναι η υδροηλεκτρική ενέργεια που μπορούμε να αντλήσουμε από τις παλίρροιες. Αυτή η ενέργεια ταξινομείται μερικές φορές στην κατηγορία της υδροηλεκτρικής ενέργειας και όχι σε ξεχωριστή κατηγορία.</a:t>
            </a: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https://www.greenmatch.co.uk/blog/2021/09/advantages-and-disadvantages-of-renewable-energy#types-of-renewable-energy</a:t>
            </a:r>
          </a:p>
          <a:p>
            <a:pPr marL="228600" lvl="0" indent="-50800" algn="l" rtl="0">
              <a:lnSpc>
                <a:spcPct val="90000"/>
              </a:lnSpc>
              <a:spcBef>
                <a:spcPts val="0"/>
              </a:spcBef>
              <a:spcAft>
                <a:spcPts val="0"/>
              </a:spcAft>
              <a:buClr>
                <a:schemeClr val="dk1"/>
              </a:buClr>
              <a:buSzPts val="2800"/>
              <a:buNone/>
            </a:pPr>
            <a:endParaRPr lang="pl-PL" sz="16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200" b="1" dirty="0" err="1">
                <a:solidFill>
                  <a:srgbClr val="222222"/>
                </a:solidFill>
                <a:latin typeface="Calibri" panose="020F0502020204030204" pitchFamily="34" charset="0"/>
                <a:cs typeface="Calibri" panose="020F0502020204030204" pitchFamily="34" charset="0"/>
              </a:rPr>
              <a:t>αιολική </a:t>
            </a:r>
            <a:r>
              <a:rPr lang="en-US" sz="2200" b="1" dirty="0">
                <a:solidFill>
                  <a:srgbClr val="222222"/>
                </a:solidFill>
                <a:latin typeface="Calibri" panose="020F0502020204030204" pitchFamily="34" charset="0"/>
                <a:cs typeface="Calibri" panose="020F0502020204030204" pitchFamily="34" charset="0"/>
              </a:rPr>
              <a:t>ενέργεια: </a:t>
            </a:r>
            <a:r>
              <a:rPr lang="en-US" sz="2200" dirty="0">
                <a:solidFill>
                  <a:srgbClr val="222222"/>
                </a:solidFill>
                <a:latin typeface="Calibri" panose="020F0502020204030204" pitchFamily="34" charset="0"/>
                <a:cs typeface="Calibri" panose="020F0502020204030204" pitchFamily="34" charset="0"/>
              </a:rPr>
              <a:t>η κινητική ενέργεια του ανέμου που μετατρέπεται σε ηλεκτρική ενέργεια σε ανεμογεννήτριες.</a:t>
            </a:r>
            <a:endParaRPr lang="pl-PL" sz="2200" dirty="0">
              <a:solidFill>
                <a:srgbClr val="222222"/>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3654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6" name="Google Shape;153;p16">
            <a:extLst>
              <a:ext uri="{FF2B5EF4-FFF2-40B4-BE49-F238E27FC236}">
                <a16:creationId xmlns:a16="http://schemas.microsoft.com/office/drawing/2014/main" id="{B5673F21-1534-4CC2-D89E-F15093E457AF}"/>
              </a:ext>
            </a:extLst>
          </p:cNvPr>
          <p:cNvSpPr txBox="1">
            <a:spLocks noGrp="1"/>
          </p:cNvSpPr>
          <p:nvPr>
            <p:ph type="body" idx="1"/>
          </p:nvPr>
        </p:nvSpPr>
        <p:spPr>
          <a:xfrm>
            <a:off x="223157" y="920578"/>
            <a:ext cx="11745685" cy="5277395"/>
          </a:xfrm>
          <a:prstGeom prst="rect">
            <a:avLst/>
          </a:prstGeom>
          <a:noFill/>
          <a:ln>
            <a:noFill/>
          </a:ln>
        </p:spPr>
        <p:txBody>
          <a:bodyPr spcFirstLastPara="1" wrap="square" lIns="91425" tIns="45700" rIns="91425" bIns="45700" anchor="t" anchorCtr="0">
            <a:normAutofit/>
          </a:bodyPr>
          <a:lstStyle/>
          <a:p>
            <a:pPr indent="-457200">
              <a:spcBef>
                <a:spcPts val="0"/>
              </a:spcBef>
              <a:buSzPts val="2000"/>
              <a:buFont typeface="Calibri"/>
              <a:buAutoNum type="arabicPeriod"/>
            </a:pP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Makarova </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Buyvol </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Shubenkova </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Fatikhova </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 και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Parsin </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 (2023)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Editorial</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Αειφόρα συστήματα μεταφορών</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5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Front. </a:t>
            </a:r>
            <a:r>
              <a:rPr lang="pl-PL" sz="15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Built Environ</a:t>
            </a:r>
            <a:r>
              <a:rPr lang="pl-PL" sz="15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9:1161361. doi: 10.3389/fbuil.2023.1161361.</a:t>
            </a:r>
          </a:p>
          <a:p>
            <a:pPr indent="-457200">
              <a:spcBef>
                <a:spcPts val="0"/>
              </a:spcBef>
              <a:buSzPts val="2000"/>
              <a:buFont typeface="Calibri"/>
              <a:buAutoNum type="arabicPeriod"/>
            </a:pPr>
            <a:r>
              <a:rPr lang="en-US" sz="1500" dirty="0" err="1">
                <a:solidFill>
                  <a:schemeClr val="tx1"/>
                </a:solidFill>
              </a:rPr>
              <a:t>Pålsson</a:t>
            </a:r>
            <a:r>
              <a:rPr lang="en-US" sz="1500" dirty="0">
                <a:solidFill>
                  <a:schemeClr val="tx1"/>
                </a:solidFill>
              </a:rPr>
              <a:t>, H.</a:t>
            </a:r>
            <a:r>
              <a:rPr lang="pl-PL" sz="1500" dirty="0">
                <a:solidFill>
                  <a:schemeClr val="tx1"/>
                </a:solidFill>
              </a:rPr>
              <a:t>, </a:t>
            </a:r>
            <a:r>
              <a:rPr lang="en-US" sz="1500" dirty="0">
                <a:solidFill>
                  <a:schemeClr val="tx1"/>
                </a:solidFill>
              </a:rPr>
              <a:t>Kovács, G. (2014), </a:t>
            </a:r>
            <a:r>
              <a:rPr lang="en-US" sz="1500" i="1" dirty="0">
                <a:solidFill>
                  <a:schemeClr val="tx1"/>
                </a:solidFill>
              </a:rPr>
              <a:t>Reducing transportation emissions : A reaction to stakeholder pressure or a strategy to increase competitive advantage</a:t>
            </a:r>
            <a:r>
              <a:rPr lang="en-US" sz="1500" dirty="0">
                <a:solidFill>
                  <a:schemeClr val="tx1"/>
                </a:solidFill>
              </a:rPr>
              <a:t>, International Journal of Physical Distribution &amp; Logistics Management, Vol. 44 No. 4, pp. 283-304. </a:t>
            </a:r>
            <a:r>
              <a:rPr lang="pl-PL" sz="1500" dirty="0">
                <a:solidFill>
                  <a:schemeClr val="tx1"/>
                </a:solidFill>
              </a:rPr>
              <a:t>https://doi.org/10.1108/IJPDLM-09-2012-0293.</a:t>
            </a:r>
          </a:p>
          <a:p>
            <a:pPr indent="-457200">
              <a:spcBef>
                <a:spcPts val="0"/>
              </a:spcBef>
              <a:buSzPts val="2000"/>
              <a:buFont typeface="Calibri"/>
              <a:buAutoNum type="arabicPeriod"/>
            </a:pPr>
            <a:r>
              <a:rPr lang="en-US" sz="1500" dirty="0">
                <a:latin typeface="Calibri" panose="020F0502020204030204" pitchFamily="34" charset="0"/>
                <a:cs typeface="Calibri" panose="020F0502020204030204" pitchFamily="34" charset="0"/>
              </a:rPr>
              <a:t>Ringland G., (2007), UNIDO Technology Foresight for Practitioners. Ένα </a:t>
            </a:r>
            <a:r>
              <a:rPr lang="en-US" sz="1500" dirty="0" err="1">
                <a:latin typeface="Calibri" panose="020F0502020204030204" pitchFamily="34" charset="0"/>
                <a:cs typeface="Calibri" panose="020F0502020204030204" pitchFamily="34" charset="0"/>
              </a:rPr>
              <a:t>εξειδικευμένο </a:t>
            </a:r>
            <a:r>
              <a:rPr lang="en-US" sz="1500" dirty="0">
                <a:latin typeface="Calibri" panose="020F0502020204030204" pitchFamily="34" charset="0"/>
                <a:cs typeface="Calibri" panose="020F0502020204030204" pitchFamily="34" charset="0"/>
              </a:rPr>
              <a:t>σεμινάριο για τη δημιουργία σεναρίων. Πράγα, 5-8 Νοεμβρίου.</a:t>
            </a:r>
            <a:endParaRPr lang="pl-PL" sz="1500" dirty="0">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500" dirty="0">
                <a:solidFill>
                  <a:schemeClr val="tx1"/>
                </a:solidFill>
                <a:latin typeface="Calibri" panose="020F0502020204030204" pitchFamily="34" charset="0"/>
                <a:cs typeface="Calibri" panose="020F0502020204030204" pitchFamily="34" charset="0"/>
              </a:rPr>
              <a:t>Saleh W.H., </a:t>
            </a:r>
            <a:r>
              <a:rPr lang="en-US" sz="1500" dirty="0" err="1">
                <a:solidFill>
                  <a:schemeClr val="tx1"/>
                </a:solidFill>
                <a:latin typeface="Calibri" panose="020F0502020204030204" pitchFamily="34" charset="0"/>
                <a:cs typeface="Calibri" panose="020F0502020204030204" pitchFamily="34" charset="0"/>
              </a:rPr>
              <a:t>Jadallah </a:t>
            </a:r>
            <a:r>
              <a:rPr lang="en-US" sz="1500" dirty="0">
                <a:solidFill>
                  <a:schemeClr val="tx1"/>
                </a:solidFill>
                <a:latin typeface="Calibri" panose="020F0502020204030204" pitchFamily="34" charset="0"/>
                <a:cs typeface="Calibri" panose="020F0502020204030204" pitchFamily="34" charset="0"/>
              </a:rPr>
              <a:t>A.A., </a:t>
            </a:r>
            <a:r>
              <a:rPr lang="en-US" sz="1500" dirty="0" err="1">
                <a:solidFill>
                  <a:schemeClr val="tx1"/>
                </a:solidFill>
                <a:latin typeface="Calibri" panose="020F0502020204030204" pitchFamily="34" charset="0"/>
                <a:cs typeface="Calibri" panose="020F0502020204030204" pitchFamily="34" charset="0"/>
              </a:rPr>
              <a:t>Shyraiji </a:t>
            </a:r>
            <a:r>
              <a:rPr lang="en-US" sz="1500" dirty="0">
                <a:solidFill>
                  <a:schemeClr val="tx1"/>
                </a:solidFill>
                <a:latin typeface="Calibri" panose="020F0502020204030204" pitchFamily="34" charset="0"/>
                <a:cs typeface="Calibri" panose="020F0502020204030204" pitchFamily="34" charset="0"/>
              </a:rPr>
              <a:t>A.L. (2022): PV/T Solar Air Collectors: A Review for the Cooling techniques of PV/T Solar Air Collectors. Engineering and Technology Journal, 40(01): 129-136.  DOI:10.30684/etj.v40i1.2139</a:t>
            </a:r>
            <a:endParaRPr lang="pl-PL" sz="1500" dirty="0">
              <a:solidFill>
                <a:schemeClr val="tx1"/>
              </a:solidFill>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Shiradkar</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N., R.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Arya</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A.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Chaubal</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K.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Deshmukh</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P.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Ghosh</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A.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Kottantharayil</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S. Kumar και J.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Vasi</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2022.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Πρόσφατες εξελίξεις </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στην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κατασκευή ηλιακών συστημάτων </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στην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Ινδία</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Solar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Compass </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:100009. doi:10.1016/j.solcom.2022.100009.</a:t>
            </a:r>
            <a:endParaRPr lang="pl-PL" sz="1500" dirty="0">
              <a:solidFill>
                <a:schemeClr val="tx1"/>
              </a:solidFill>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500" dirty="0">
                <a:latin typeface="Calibri" panose="020F0502020204030204" pitchFamily="34" charset="0"/>
                <a:cs typeface="Calibri" panose="020F0502020204030204" pitchFamily="34" charset="0"/>
              </a:rPr>
              <a:t>Watson R., (2012), Trends and technology timeline 2010+ a roadmap for the exploration of current and future trends, στο Future Files. Μια σύντομη ιστορία των επόμενων 50 ετών, Nicholas Brealey Publishing, Λονδίνο.</a:t>
            </a:r>
            <a:endParaRPr lang="pl-PL" sz="1500" dirty="0">
              <a:solidFill>
                <a:schemeClr val="tx1"/>
              </a:solidFill>
            </a:endParaRPr>
          </a:p>
          <a:p>
            <a:pPr indent="-457200">
              <a:spcBef>
                <a:spcPts val="0"/>
              </a:spcBef>
              <a:buSzPts val="2000"/>
              <a:buFont typeface="Calibri"/>
              <a:buAutoNum type="arabicPeriod"/>
            </a:pPr>
            <a:r>
              <a:rPr lang="en-US" sz="1500" dirty="0">
                <a:solidFill>
                  <a:schemeClr val="tx1"/>
                </a:solidFill>
              </a:rPr>
              <a:t>Zhou </a:t>
            </a:r>
            <a:r>
              <a:rPr lang="pl-PL" sz="1500" dirty="0">
                <a:solidFill>
                  <a:schemeClr val="tx1"/>
                </a:solidFill>
              </a:rPr>
              <a:t>J. </a:t>
            </a:r>
            <a:r>
              <a:rPr lang="en-US" sz="1500" dirty="0">
                <a:solidFill>
                  <a:schemeClr val="tx1"/>
                </a:solidFill>
              </a:rPr>
              <a:t>, Sustainable transportation in the US: a review of proposals, policies, and programs since 2000, Front. Archit. Res. 1 (2012) 150-165</a:t>
            </a:r>
            <a:r>
              <a:rPr lang="pl-PL" sz="1500" dirty="0">
                <a:solidFill>
                  <a:schemeClr val="tx1"/>
                </a:solidFill>
              </a:rPr>
              <a:t>.</a:t>
            </a:r>
          </a:p>
          <a:p>
            <a:pPr marL="0" indent="0">
              <a:spcBef>
                <a:spcPts val="0"/>
              </a:spcBef>
              <a:buSzPts val="2000"/>
              <a:buNone/>
            </a:pPr>
            <a:endPar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endPar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chemeClr val="dk1"/>
              </a:buClr>
              <a:buSzPts val="2000"/>
              <a:buNone/>
            </a:pPr>
            <a:endParaRPr sz="1500" dirty="0">
              <a:solidFill>
                <a:schemeClr val="tx1"/>
              </a:solidFill>
            </a:endParaRPr>
          </a:p>
        </p:txBody>
      </p:sp>
    </p:spTree>
    <p:extLst>
      <p:ext uri="{BB962C8B-B14F-4D97-AF65-F5344CB8AC3E}">
        <p14:creationId xmlns:p14="http://schemas.microsoft.com/office/powerpoint/2010/main" val="33287963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5A236BB-76A5-FEC8-534F-1B136EBE01FD}"/>
              </a:ext>
            </a:extLst>
          </p:cNvPr>
          <p:cNvSpPr txBox="1"/>
          <p:nvPr/>
        </p:nvSpPr>
        <p:spPr>
          <a:xfrm>
            <a:off x="582560" y="797089"/>
            <a:ext cx="10832691" cy="6340197"/>
          </a:xfrm>
          <a:prstGeom prst="rect">
            <a:avLst/>
          </a:prstGeom>
          <a:noFill/>
        </p:spPr>
        <p:txBody>
          <a:bodyPr wrap="square">
            <a:spAutoFit/>
          </a:bodyPr>
          <a:lstStyle/>
          <a:p>
            <a:pPr marL="0" indent="0">
              <a:spcBef>
                <a:spcPts val="0"/>
              </a:spcBef>
              <a:buSzPts val="2000"/>
              <a:buNone/>
            </a:pPr>
            <a:r>
              <a:rPr lang="pl-PL" b="1" dirty="0" err="1">
                <a:solidFill>
                  <a:schemeClr val="tx1"/>
                </a:solidFill>
                <a:latin typeface="Calibri" panose="020F0502020204030204" pitchFamily="34" charset="0"/>
                <a:ea typeface="Calibri" panose="020F0502020204030204" pitchFamily="34" charset="0"/>
                <a:cs typeface="Calibri" panose="020F0502020204030204" pitchFamily="34" charset="0"/>
              </a:rPr>
              <a:t>Πηγές Διαδικτύου/ιστοσελίδες</a:t>
            </a:r>
            <a:endParaRPr lang="pl-PL"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https://climate.nasa.gov/faq/19/what-is-the-greenhouse-effect</a:t>
            </a:r>
          </a:p>
          <a:p>
            <a:pPr indent="-457200">
              <a:buSzPts val="2000"/>
              <a:buFont typeface="Calibri"/>
              <a:buAutoNum type="arabicPeriod"/>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https://ec.europa.eu/eurostat/web/interactive-publications/energy-2023#</a:t>
            </a: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https://www.energy.gov/eere/sustainable-transportation-and-fuels</a:t>
            </a:r>
          </a:p>
          <a:p>
            <a:pPr indent="-457200">
              <a:spcBef>
                <a:spcPts val="0"/>
              </a:spcBef>
              <a:buSzPts val="2000"/>
              <a:buFont typeface="Calibri"/>
              <a:buAutoNum type="arabicPeriod"/>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ΟΗΕ, Μεταμορφώνοντας τον κόσμο μας: (ΟΗΕ, Νέα Υόρκη, 2015)- </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http://bit.ly/TransformAgendaSDG-pdf</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indent="-457200">
              <a:spcBef>
                <a:spcPts val="0"/>
              </a:spcBef>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https://www.gisreportsonline.com/r/european-green-deal/</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Σχετικά με τη 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https://www.danone.com/about-danone/we-are-danone.html#MISSION </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πολιτική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για το κλίμα</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https://www.danone.com/content/dam/corp/global/danonecom/about-us-impact/policies-and-commitments/en/2016/2016_05_18_ClimatePolicyFullVersion.pdf </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Παγκόσμια δεδομένα,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Danone </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SA: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Επισκόπηση</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https://www.globaldata.com/company-profile/danone-sa/</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ολοκληρωμένη ετήσια </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έκθεση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Danone </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2022</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https://www.danone.com/content/dam/corp/global/danonecom/rai/2022/danone-integrated-annual-report-2022.pdf</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Αναγεννητική γεωργία</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https://www.danone.com/impact/planet/regenerative-agriculture.html</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Tetra Pak, </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Έκθεση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Βιωσιμότητας </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FY22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Highlights</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https://www.tetrapak.com/content/dam/tetrapak/media-box/global/en/documents/sustainability-report-highlights-infographics.pdf</a:t>
            </a:r>
          </a:p>
          <a:p>
            <a:pPr indent="-457200">
              <a:buSzPts val="2000"/>
              <a:buFont typeface="Calibri"/>
              <a:buAutoNum type="arabicPeriod"/>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Tetra Pak</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Η Tetra Pak δεσμεύεται για μηδενικές εκπομπές</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https://www.tetrapak.com/en-pl/about-tetra-pak/news-and-events/newsarchive/tetra-pak-commits-to-net-zero-emissions</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Tetra Pak,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Ποιοι είμαστε</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https://www.tetrapak.com/en-pl/about-tetra-pak/who-we-are/company</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https://www.sciencefacts.net/types-of-renewable-energy.html</a:t>
            </a:r>
          </a:p>
          <a:p>
            <a:pPr indent="-457200">
              <a:buSzPts val="2000"/>
              <a:buFont typeface="Calibri"/>
              <a:buAutoNum type="arabicPeriod"/>
            </a:pPr>
            <a:r>
              <a:rPr lang="pl-PL" dirty="0">
                <a:solidFill>
                  <a:schemeClr val="tx1"/>
                </a:solidFill>
                <a:latin typeface="Calibri" panose="020F0502020204030204" pitchFamily="34" charset="0"/>
                <a:cs typeface="Calibri" panose="020F0502020204030204" pitchFamily="34" charset="0"/>
              </a:rPr>
              <a:t>https://www.greenmatch.co.uk/blog/2021/09/advantages-and-disadvantages-of-renewable-energy#types-of-renewable-energy</a:t>
            </a:r>
          </a:p>
          <a:p>
            <a:pPr indent="-457200">
              <a:buSzPts val="2000"/>
              <a:buFont typeface="Calibri"/>
              <a:buAutoNum type="arabicPeriod"/>
            </a:pPr>
            <a:r>
              <a:rPr lang="pl-PL" dirty="0">
                <a:solidFill>
                  <a:schemeClr val="tx1"/>
                </a:solidFill>
                <a:latin typeface="Calibri" panose="020F0502020204030204" pitchFamily="34" charset="0"/>
                <a:cs typeface="Calibri" panose="020F0502020204030204" pitchFamily="34" charset="0"/>
              </a:rPr>
              <a:t>https://op.europa.eu/webpub/eca/special-reports/renevable-energy-5-2018/en/</a:t>
            </a:r>
          </a:p>
          <a:p>
            <a:pPr indent="-457200">
              <a:buSzPts val="2000"/>
              <a:buFont typeface="Calibri"/>
              <a:buAutoNum type="arabicPeriod"/>
            </a:pPr>
            <a:r>
              <a:rPr lang="pl-PL" dirty="0">
                <a:solidFill>
                  <a:schemeClr val="tx1"/>
                </a:solidFill>
                <a:latin typeface="Calibri" panose="020F0502020204030204" pitchFamily="34" charset="0"/>
                <a:cs typeface="Calibri" panose="020F0502020204030204" pitchFamily="34" charset="0"/>
              </a:rPr>
              <a:t>https://clean-coalition.org/value-of-clean-local-energy/benefits/</a:t>
            </a:r>
          </a:p>
          <a:p>
            <a:pPr indent="-457200">
              <a:buSzPts val="2000"/>
              <a:buFont typeface="Calibri"/>
              <a:buAutoNum type="arabicPeriod"/>
            </a:pPr>
            <a:endParaRPr lang="pl-PL" dirty="0">
              <a:solidFill>
                <a:schemeClr val="tx1"/>
              </a:solidFill>
              <a:latin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4472213"/>
      </p:ext>
    </p:extLst>
  </p:cSld>
  <p:clrMapOvr>
    <a:masterClrMapping/>
  </p:clrMapOvr>
</p:sld>
</file>

<file path=ppt/theme/theme1.xml><?xml version="1.0" encoding="utf-8"?>
<a:theme xmlns:a="http://schemas.openxmlformats.org/drawingml/2006/main" name="Motyw pakietu Office">
  <a:themeElements>
    <a:clrScheme name="Niebieski">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3258</TotalTime>
  <Words>10496</Words>
  <Application>Microsoft Office PowerPoint</Application>
  <PresentationFormat>Widescreen</PresentationFormat>
  <Paragraphs>623</Paragraphs>
  <Slides>91</Slides>
  <Notes>47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91</vt:i4>
      </vt:variant>
    </vt:vector>
  </HeadingPairs>
  <TitlesOfParts>
    <vt:vector size="100" baseType="lpstr">
      <vt:lpstr>Arial</vt:lpstr>
      <vt:lpstr>Calibi</vt:lpstr>
      <vt:lpstr>Calibri</vt:lpstr>
      <vt:lpstr>Libre Franklin</vt:lpstr>
      <vt:lpstr>Montserrat</vt:lpstr>
      <vt:lpstr>Open Sans</vt:lpstr>
      <vt:lpstr>Söhne</vt:lpstr>
      <vt:lpstr>Wingdings</vt:lpstr>
      <vt:lpstr>Motyw pakietu Office</vt:lpstr>
      <vt:lpstr>Ενότητα 2. Στρατηγικές χαμηλών εκπομπών</vt:lpstr>
      <vt:lpstr> Ουσιαστικό περιεχόμενο: </vt:lpstr>
      <vt:lpstr>Γενικές πληροφορίες </vt:lpstr>
      <vt:lpstr> Στόχοι της εκπαιδευτικής ενότητας: </vt:lpstr>
      <vt:lpstr>Γλωσσάριο  </vt:lpstr>
      <vt:lpstr>PowerPoint Presentation</vt:lpstr>
      <vt:lpstr>PowerPoint Presentation</vt:lpstr>
      <vt:lpstr>PowerPoint Presentation</vt:lpstr>
      <vt:lpstr>PowerPoint Presentation</vt:lpstr>
      <vt:lpstr>Διδακτικό υλικό</vt:lpstr>
      <vt:lpstr>PowerPoint Presentation</vt:lpstr>
      <vt:lpstr>PowerPoint Presentation</vt:lpstr>
      <vt:lpstr>PowerPoint Presentation</vt:lpstr>
      <vt:lpstr>PowerPoint Presentation</vt:lpstr>
      <vt:lpstr>PowerPoint Presentation</vt:lpstr>
      <vt:lpstr> Τι μπορεί να γίνει; </vt:lpstr>
      <vt:lpstr>Βιώσιμες μεταφορές</vt:lpstr>
      <vt:lpstr>Ανανεώσιμες πηγές ενέργειας</vt:lpstr>
      <vt:lpstr>Εφαρμογές</vt:lpstr>
      <vt:lpstr>Εφαρμογές</vt:lpstr>
      <vt:lpstr>Πλεονεκτήματα των ανανεώσιμων πηγών ενέργειας</vt:lpstr>
      <vt:lpstr>Μειονεκτήματα των ανανεώσιμων πηγών ενέργειας</vt:lpstr>
      <vt:lpstr>Η σημασία των ανανεώσιμων πηγών ενέργειας</vt:lpstr>
      <vt:lpstr>PowerPoint Presentation</vt:lpstr>
      <vt:lpstr>PowerPoint Presentation</vt:lpstr>
      <vt:lpstr>Εκπομπές από διάφορους τύπους μεταφορών</vt:lpstr>
      <vt:lpstr>  Τύποι βιώσιμων μεταφορών  </vt:lpstr>
      <vt:lpstr>Βιώσιμες μεταφορές</vt:lpstr>
      <vt:lpstr>PowerPoint Presentation</vt:lpstr>
      <vt:lpstr>PowerPoint Presentation</vt:lpstr>
      <vt:lpstr>PowerPoint Presentation</vt:lpstr>
      <vt:lpstr>Πρόσθετα υλικά  και πηγές πληροφοριών</vt:lpstr>
      <vt:lpstr>PowerPoint Presentation</vt:lpstr>
      <vt:lpstr>Μελέτη περίπτωσης</vt:lpstr>
      <vt:lpstr>DANONE</vt:lpstr>
      <vt:lpstr>ΣΤΌΧΟΣ ΜΗΔΕΝΙΚΏΝ ΚΑΘΑΡΏΝ ΕΚΠΟΜΠΏΝ ΔΙΟΞΕΙΔΊΟΥ ΤΟΥ ΆΝΘΡΑΚΑ</vt:lpstr>
      <vt:lpstr>PowerPoint Presentation</vt:lpstr>
      <vt:lpstr>ΦΙΛΟΔΟΞΙΕΣ</vt:lpstr>
      <vt:lpstr>ΕΠΙΤΕΥΓΜΑΤΑ</vt:lpstr>
      <vt:lpstr>Η Danone συνεργάζεται με διάφορους εταίρους για να ενισχύσει την παγκόσμια κατανόηση του τρόπου με τον οποίο οι γεωργικές πρακτικές μπορούν να συμβάλουν στην καλλιέργεια και τη διαφύλαξη της υγείας του εδάφους.</vt:lpstr>
      <vt:lpstr> "Ziołowy zakątek"  αγροτουριστικό αγρόκτημα</vt:lpstr>
      <vt:lpstr>πρακτικές χαμηλών εκπομπών στη φυτική παραγωγή</vt:lpstr>
      <vt:lpstr>Συστήματα στέγασης ζώων χαμηλών εκπομπών - φροντίδα για την καλή διαβίωση των ζώων </vt:lpstr>
      <vt:lpstr>Tetra Pak </vt:lpstr>
      <vt:lpstr>Η Tetra Pak δεσμεύεται για μηδενικές εκπομπές</vt:lpstr>
      <vt:lpstr>Η Tetra Pak στοχεύει στην επίτευξη μηδενικών εκπομπών αερίων θερμοκηπίου έως το 2030 και στην επίτευξη των στόχων της για το 2050, εστιάζοντας σε τέσσερις βασικούς τομείς:</vt:lpstr>
      <vt:lpstr>ΣΥΣΤΗΜΑΤΑ ΤΡΟΦΙΜΩΝ</vt:lpstr>
      <vt:lpstr>ΚΛΙΜΑ</vt:lpstr>
      <vt:lpstr>ΣΥΛΛΗΨΗ και σχεδιασμός </vt:lpstr>
      <vt:lpstr>Στόχος της κατάρτισης</vt:lpstr>
      <vt:lpstr>PowerPoint Presentation</vt:lpstr>
      <vt:lpstr>Προβλέψεις vs. δημιουργία σεναρίων</vt:lpstr>
      <vt:lpstr>PowerPoint Presentation</vt:lpstr>
      <vt:lpstr>Πώς μπορώ να χρησιμοποιήσω σενάρια για βιώσιμες μεταφορές;</vt:lpstr>
      <vt:lpstr>PowerPoint Presentation</vt:lpstr>
      <vt:lpstr>Πώς να το κάνετε; Με επαναληπτικό τρόπο ως εξής....</vt:lpstr>
      <vt:lpstr>Στάδιο 1</vt:lpstr>
      <vt:lpstr>Στάδιο 2</vt:lpstr>
      <vt:lpstr>Παραδείγματα παραγόντων STEEP (κοινωνικών)</vt:lpstr>
      <vt:lpstr>Παραδείγματα παραγόντων STEEP (τεχνολογικών)</vt:lpstr>
      <vt:lpstr>Παραδείγματα παραγόντων STEEP (οικονομικών)</vt:lpstr>
      <vt:lpstr>Παραδείγματα παραγόντων STEEP (οικολογικών)</vt:lpstr>
      <vt:lpstr>Παραδείγματα παραγόντων STEEP (πολιτικών)</vt:lpstr>
      <vt:lpstr> Στάδιο 3Επιλογή κινητήριων δυνάμεων</vt:lpstr>
      <vt:lpstr>Κατάταξη παραγόντων</vt:lpstr>
      <vt:lpstr>PowerPoint Presentation</vt:lpstr>
      <vt:lpstr>Στάδιο 5: Ανάπτυξη τεσσάρων πιθανών σεναρίων Πώς φαίνεται αυτό στην πράξη;</vt:lpstr>
      <vt:lpstr>PowerPoint Presentation</vt:lpstr>
      <vt:lpstr>PowerPoint Presentation</vt:lpstr>
      <vt:lpstr> Σενάριο 3: "Grassroots Green: 2040".</vt:lpstr>
      <vt:lpstr>PowerPoint Presentation</vt:lpstr>
      <vt:lpstr>Επέκταση της άσκησης</vt:lpstr>
      <vt:lpstr>Ενώ εργάζεστε σε ομάδα</vt:lpstr>
      <vt:lpstr>ΣΥΛΛΗΨΗ και σχεδιασμός </vt:lpstr>
      <vt:lpstr>Πλευρική σκέψη</vt:lpstr>
      <vt:lpstr>Η ανάγκη για πλάγια σκέψη</vt:lpstr>
      <vt:lpstr>De Bono Τεχνική των έξι καπέλων σκέψης</vt:lpstr>
      <vt:lpstr>De Bono Τεχνική των έξι καπέλων σκέψης</vt:lpstr>
      <vt:lpstr>Λευκό - τα γεγονότα</vt:lpstr>
      <vt:lpstr>Πράσινο - δημιουργικότητα</vt:lpstr>
      <vt:lpstr>Κίτρινο - αισιοδοξία</vt:lpstr>
      <vt:lpstr>Μαύρο - απαισιοδοξία</vt:lpstr>
      <vt:lpstr>Κόκκινο - συναισθήματα</vt:lpstr>
      <vt:lpstr>Μπλε - περίληψη</vt:lpstr>
      <vt:lpstr>Προτάσεις ακολουθίας καπέλων</vt:lpstr>
      <vt:lpstr>Μελέτη περίπτωσης - Νήσος EduNUT </vt:lpstr>
      <vt:lpstr>Μελέτη περίπτωσης - Δίλημμα μετάβασης στις ανανεώσιμες πηγές ενέργειας</vt:lpstr>
      <vt:lpstr>ΒΙΒΛΙΟΓΡΑΦΙΑ</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XXXX</dc:title>
  <dc:creator>Danuta Szpilko</dc:creator>
  <cp:keywords>, docId:0B9619FC8F35A18CD890C22FA7807AFB</cp:keywords>
  <cp:lastModifiedBy>Giannis Papadopoulos</cp:lastModifiedBy>
  <cp:revision>553</cp:revision>
  <dcterms:created xsi:type="dcterms:W3CDTF">2021-03-17T15:35:01Z</dcterms:created>
  <dcterms:modified xsi:type="dcterms:W3CDTF">2024-12-02T22:35:00Z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0x0101006BB1CE6E337D584EAB9F6A325E920394</vt:lpwstr>
  </property>
</Properties>
</file>