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3"/>
  </p:notesMasterIdLst>
  <p:sldIdLst>
    <p:sldId id="256" r:id="rId2"/>
    <p:sldId id="258" r:id="rId3"/>
    <p:sldId id="257" r:id="rId4"/>
    <p:sldId id="259" r:id="rId5"/>
    <p:sldId id="260" r:id="rId6"/>
    <p:sldId id="342" r:id="rId7"/>
    <p:sldId id="343" r:id="rId8"/>
    <p:sldId id="344" r:id="rId9"/>
    <p:sldId id="345" r:id="rId10"/>
    <p:sldId id="262" r:id="rId11"/>
    <p:sldId id="292" r:id="rId12"/>
    <p:sldId id="263" r:id="rId13"/>
    <p:sldId id="341" r:id="rId14"/>
    <p:sldId id="289" r:id="rId15"/>
    <p:sldId id="272" r:id="rId16"/>
    <p:sldId id="273" r:id="rId17"/>
    <p:sldId id="293" r:id="rId18"/>
    <p:sldId id="317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39" r:id="rId27"/>
    <p:sldId id="280" r:id="rId28"/>
    <p:sldId id="291" r:id="rId29"/>
    <p:sldId id="353" r:id="rId30"/>
    <p:sldId id="354" r:id="rId31"/>
    <p:sldId id="355" r:id="rId32"/>
    <p:sldId id="264" r:id="rId33"/>
    <p:sldId id="265" r:id="rId34"/>
    <p:sldId id="266" r:id="rId35"/>
    <p:sldId id="304" r:id="rId36"/>
    <p:sldId id="305" r:id="rId37"/>
    <p:sldId id="306" r:id="rId38"/>
    <p:sldId id="307" r:id="rId39"/>
    <p:sldId id="308" r:id="rId40"/>
    <p:sldId id="309" r:id="rId41"/>
    <p:sldId id="356" r:id="rId42"/>
    <p:sldId id="357" r:id="rId43"/>
    <p:sldId id="358" r:id="rId44"/>
    <p:sldId id="310" r:id="rId45"/>
    <p:sldId id="311" r:id="rId46"/>
    <p:sldId id="275" r:id="rId47"/>
    <p:sldId id="312" r:id="rId48"/>
    <p:sldId id="313" r:id="rId49"/>
    <p:sldId id="359" r:id="rId50"/>
    <p:sldId id="360" r:id="rId51"/>
    <p:sldId id="361" r:id="rId52"/>
    <p:sldId id="362" r:id="rId53"/>
    <p:sldId id="363" r:id="rId54"/>
    <p:sldId id="364" r:id="rId55"/>
    <p:sldId id="365" r:id="rId56"/>
    <p:sldId id="366" r:id="rId57"/>
    <p:sldId id="367" r:id="rId58"/>
    <p:sldId id="368" r:id="rId59"/>
    <p:sldId id="369" r:id="rId60"/>
    <p:sldId id="370" r:id="rId61"/>
    <p:sldId id="371" r:id="rId62"/>
    <p:sldId id="372" r:id="rId63"/>
    <p:sldId id="373" r:id="rId64"/>
    <p:sldId id="374" r:id="rId65"/>
    <p:sldId id="375" r:id="rId66"/>
    <p:sldId id="315" r:id="rId67"/>
    <p:sldId id="316" r:id="rId68"/>
    <p:sldId id="376" r:id="rId69"/>
    <p:sldId id="377" r:id="rId70"/>
    <p:sldId id="378" r:id="rId71"/>
    <p:sldId id="379" r:id="rId72"/>
    <p:sldId id="380" r:id="rId73"/>
    <p:sldId id="381" r:id="rId74"/>
    <p:sldId id="303" r:id="rId75"/>
    <p:sldId id="294" r:id="rId76"/>
    <p:sldId id="295" r:id="rId77"/>
    <p:sldId id="296" r:id="rId78"/>
    <p:sldId id="274" r:id="rId79"/>
    <p:sldId id="297" r:id="rId80"/>
    <p:sldId id="298" r:id="rId81"/>
    <p:sldId id="299" r:id="rId82"/>
    <p:sldId id="300" r:id="rId83"/>
    <p:sldId id="301" r:id="rId84"/>
    <p:sldId id="302" r:id="rId85"/>
    <p:sldId id="281" r:id="rId86"/>
    <p:sldId id="314" r:id="rId87"/>
    <p:sldId id="282" r:id="rId88"/>
    <p:sldId id="270" r:id="rId89"/>
    <p:sldId id="271" r:id="rId90"/>
    <p:sldId id="337" r:id="rId91"/>
    <p:sldId id="287" r:id="rId9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4" roundtripDataSignature="AMtx7mh1NDlbwm//9nxEJ6Tq3Esaxqxv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tyl jasny 2 — Ak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754" y="-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4616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2820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3459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20072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7164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35044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993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9444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3139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4544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BB6ED92E-809B-AB69-3D5D-17412BBF0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732D41AF-ED8C-5672-F9E3-EE5EF8A0F0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356FBD0E-F072-C0AC-41F0-44608CEAEE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0713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42D9763B-557B-6979-66BD-8FF617814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09442256-9346-DBDC-4F5C-B0FB0F5FB7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50605577-936F-D20A-344B-C184F2502A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72798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222999E6-2869-48BF-2E55-755B14973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715D1800-C08B-B6C8-21D4-A6B5F97620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7E2C2B8E-D155-CAFB-125E-B263B76E93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64130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307AA2C9-8FC2-AD2D-8434-B150C6126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B2AE0C5F-C540-9B1D-2FED-2AFF015B54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B2517FD9-3AAB-0E5D-2DDF-1F1C0CC32B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88112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6A31B6B5-2849-1E06-3116-96A0101A1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9E7B16B7-3E59-BBAB-050F-66A88E9D25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6604EA53-289B-3779-2200-8601345A8D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6299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6" name="Google Shape;42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2" name="Google Shape;4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2" name="Google Shape;592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3" name="Google Shape;593;p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754671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76647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7660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6437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17414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842437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55051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23080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9218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80804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975780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33538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9782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7880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431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userDrawn="1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9296400" y="63304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D32CCF3-BC72-8347-FD31-60D4066F3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 rot="5400000">
            <a:off x="7233501" y="2056664"/>
            <a:ext cx="561169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1"/>
          </p:nvPr>
        </p:nvSpPr>
        <p:spPr>
          <a:xfrm rot="5400000">
            <a:off x="1899501" y="-496036"/>
            <a:ext cx="561169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title"/>
          </p:nvPr>
        </p:nvSpPr>
        <p:spPr>
          <a:xfrm>
            <a:off x="831850" y="1670858"/>
            <a:ext cx="10515600" cy="289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0"/>
          <p:cNvSpPr txBox="1">
            <a:spLocks noGrp="1"/>
          </p:cNvSpPr>
          <p:nvPr>
            <p:ph type="title"/>
          </p:nvPr>
        </p:nvSpPr>
        <p:spPr>
          <a:xfrm>
            <a:off x="838200" y="523701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>
            <a:spLocks noGrp="1"/>
          </p:cNvSpPr>
          <p:nvPr>
            <p:ph type="title"/>
          </p:nvPr>
        </p:nvSpPr>
        <p:spPr>
          <a:xfrm>
            <a:off x="838200" y="556953"/>
            <a:ext cx="10515600" cy="113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 txBox="1">
            <a:spLocks noGrp="1"/>
          </p:cNvSpPr>
          <p:nvPr>
            <p:ph type="title"/>
          </p:nvPr>
        </p:nvSpPr>
        <p:spPr>
          <a:xfrm>
            <a:off x="838200" y="5313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>
            <a:spLocks noGrp="1"/>
          </p:cNvSpPr>
          <p:nvPr>
            <p:ph type="title"/>
          </p:nvPr>
        </p:nvSpPr>
        <p:spPr>
          <a:xfrm>
            <a:off x="839788" y="540326"/>
            <a:ext cx="3932237" cy="151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>
            <a:spLocks noGrp="1"/>
          </p:cNvSpPr>
          <p:nvPr>
            <p:ph type="title"/>
          </p:nvPr>
        </p:nvSpPr>
        <p:spPr>
          <a:xfrm>
            <a:off x="838200" y="556953"/>
            <a:ext cx="10515600" cy="1178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body" idx="1"/>
          </p:nvPr>
        </p:nvSpPr>
        <p:spPr>
          <a:xfrm rot="5400000">
            <a:off x="4097185" y="-1433360"/>
            <a:ext cx="399763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7"/>
          <p:cNvSpPr txBox="1">
            <a:spLocks noGrp="1"/>
          </p:cNvSpPr>
          <p:nvPr>
            <p:ph type="title"/>
          </p:nvPr>
        </p:nvSpPr>
        <p:spPr>
          <a:xfrm>
            <a:off x="831850" y="836224"/>
            <a:ext cx="10515600" cy="1180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8" name="Google Shape;8;p17"/>
          <p:cNvSpPr txBox="1">
            <a:spLocks noGrp="1"/>
          </p:cNvSpPr>
          <p:nvPr>
            <p:ph type="body" idx="1"/>
          </p:nvPr>
        </p:nvSpPr>
        <p:spPr>
          <a:xfrm>
            <a:off x="838200" y="2123398"/>
            <a:ext cx="10515600" cy="3792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7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18F32ED-F6B5-C842-6DE5-D3FEDDA9DB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6350" y="6064250"/>
            <a:ext cx="12192000" cy="7937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A1BA474-9B82-CCD6-9DD3-4C791A4028E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350" y="-64293"/>
            <a:ext cx="12192000" cy="79375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pl/wektor/ikona-sylwetki-ekoodnawialnej-zielonej-energii-ekologia-wiatrak-glif-piktogram-gm1443529506-482477637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aDvVYVL_cc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globaldata.com/company-profile/danone-sa/" TargetMode="External"/><Relationship Id="rId4" Type="http://schemas.openxmlformats.org/officeDocument/2006/relationships/hyperlink" Target="https://www.danone.com/about-danone/we-are-danone.html#MISSION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danone.com/content/dam/corp/global/danonecom/about-us-impact/policies-and-commitments/en/2016/2016_05_18_ClimatePolicyFullVersion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danone.com/content/dam/corp/global/danonecom/about-us-impact/policies-and-commitments/en/2016/2016_05_18_ClimatePolicyFullVersion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none.com/content/dam/corp/global/danonecom/rai/2022/danone-integrated-annual-report-2022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danone.com/content/dam/corp/global/danonecom/rai/2022/danone-integrated-annual-report-2022.pdf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nvAoZ14cP7Q?feature=oembed" TargetMode="External"/><Relationship Id="rId6" Type="http://schemas.openxmlformats.org/officeDocument/2006/relationships/hyperlink" Target="https://www.youtube.com/watch?v=08TI1RKj54g" TargetMode="External"/><Relationship Id="rId5" Type="http://schemas.openxmlformats.org/officeDocument/2006/relationships/hyperlink" Target="https://www.danone.com/impact/planet/regenerative-agriculture.html" TargetMode="External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trapak.com/en-pl/about-tetra-pak/who-we-are/company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trapak.com/en-pl/about-tetra-pak/news-and-events/newsarchive/tetra-pak-commits-to-net-zero-emission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trapak.com/en-pl/about-tetra-pak/news-and-events/newsarchive/tetra-pak-commits-to-net-zero-emission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trapak.com/content/dam/tetrapak/media-box/global/en/documents/sustainability-report-highlights-infographics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-org.bazy.pb.edu.pl/10.1016/j.solcom.2022.100009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/>
          <p:nvPr/>
        </p:nvSpPr>
        <p:spPr>
          <a:xfrm>
            <a:off x="3490452" y="4060723"/>
            <a:ext cx="7954296" cy="1880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l-PL" sz="2400" b="1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Autorzy odpowiedzialni</a:t>
            </a:r>
            <a:r>
              <a:rPr lang="pl-PL" sz="2400" b="1" i="0" u="none" strike="noStrike" cap="none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:</a:t>
            </a:r>
            <a:endParaRPr sz="2400" b="1" dirty="0">
              <a:latin typeface="Calibi"/>
            </a:endParaRPr>
          </a:p>
          <a:p>
            <a:pPr algn="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Katarzyna Halicka, Zofi</a:t>
            </a:r>
            <a:r>
              <a:rPr lang="pl-PL" sz="2400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a </a:t>
            </a:r>
            <a:r>
              <a:rPr lang="pl-PL" sz="2400" dirty="0" err="1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Kołoszko-Chomentowska</a:t>
            </a:r>
            <a:r>
              <a:rPr lang="pl-PL" sz="2400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, </a:t>
            </a:r>
            <a:br>
              <a:rPr lang="pl-PL" sz="2400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</a:br>
            <a:r>
              <a:rPr lang="pl-PL" sz="2400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Anna </a:t>
            </a:r>
            <a:r>
              <a:rPr lang="pl-PL" sz="2400" dirty="0" err="1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Kononiuk</a:t>
            </a:r>
            <a:r>
              <a:rPr lang="pl-PL" sz="2400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, Ewa </a:t>
            </a:r>
            <a:r>
              <a:rPr lang="pl-PL" sz="2400" dirty="0" err="1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Rollnik</a:t>
            </a:r>
            <a:r>
              <a:rPr lang="pl-PL" sz="2400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-Sadowska, </a:t>
            </a:r>
            <a:br>
              <a:rPr lang="pl-PL" sz="2400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</a:br>
            <a:r>
              <a:rPr lang="pl-PL" sz="2400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Julia Siderska, Danuta Szpilko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"/>
          <p:cNvSpPr txBox="1">
            <a:spLocks noGrp="1"/>
          </p:cNvSpPr>
          <p:nvPr>
            <p:ph type="ctrTitle"/>
          </p:nvPr>
        </p:nvSpPr>
        <p:spPr>
          <a:xfrm>
            <a:off x="1610305" y="104140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pl-PL" b="1" cap="small" dirty="0"/>
              <a:t>Moduł 2. Strategie niskoemisyjne</a:t>
            </a:r>
            <a:endParaRPr b="1" cap="smal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 txBox="1">
            <a:spLocks noGrp="1"/>
          </p:cNvSpPr>
          <p:nvPr>
            <p:ph type="title"/>
          </p:nvPr>
        </p:nvSpPr>
        <p:spPr>
          <a:xfrm>
            <a:off x="831850" y="697735"/>
            <a:ext cx="10515600" cy="289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pl-PL" b="1" cap="small" dirty="0"/>
              <a:t>Materiały dydaktyczne</a:t>
            </a:r>
            <a:endParaRPr dirty="0"/>
          </a:p>
        </p:txBody>
      </p:sp>
      <p:sp>
        <p:nvSpPr>
          <p:cNvPr id="101" name="Google Shape;101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F10ACB1-6A11-5B65-45C3-EE085AA22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73" y="2332572"/>
            <a:ext cx="7632102" cy="369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1ED92E0-ACC6-B844-50E1-D9FAD749E9FA}"/>
              </a:ext>
            </a:extLst>
          </p:cNvPr>
          <p:cNvSpPr txBox="1"/>
          <p:nvPr/>
        </p:nvSpPr>
        <p:spPr>
          <a:xfrm>
            <a:off x="447676" y="5135344"/>
            <a:ext cx="38290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UN, Transforming Our World: The 2030 Agenda for Sustainable Development (UN, New York, 2015); http://bit.ly/TransformAgendaSDG-pd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b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https://transportgeography.org/contents/chapter4/transportation-sustainability-decarbonization/three-e-development/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680FAAC-DE85-506F-B62C-E6149025D63B}"/>
              </a:ext>
            </a:extLst>
          </p:cNvPr>
          <p:cNvSpPr txBox="1"/>
          <p:nvPr/>
        </p:nvSpPr>
        <p:spPr>
          <a:xfrm>
            <a:off x="447676" y="860882"/>
            <a:ext cx="116204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b="1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Zrównoważony rozwój </a:t>
            </a:r>
            <a:r>
              <a:rPr lang="pl-PL" sz="160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zaspokaja potrzeby teraźniejszości bez uszczerbku dla zdolności przyszłych pokoleń do zaspokojenia ich potrzeb. Tworzy optymalną równowagę między ekonomicznym, środowiskowym i społecznym wymiarem zrównoważonego rozwoju i pokazuje potrzebę integracji tych aspektów rozwoju i polityki. Zrównoważony rozwój środowiskowy chroni zasoby naturalne, minimalizuje zanieczyszczenie i zmniejsza wpływ zmian klimatycznych na ekosystemy. Zrównoważony rozwój społeczny uwzględnia zdrowie </a:t>
            </a:r>
            <a:br>
              <a:rPr lang="pl-PL" sz="160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bezpieczeństwo, dostęp oraz podział korzyści i kosztów między grupami społecznymi, a zrównoważony rozwój gospodarczy koncentruje się na wzroście gospodarczym, rentowności i stabilności finansowej.</a:t>
            </a:r>
            <a:endParaRPr lang="pl-PL" sz="1600" dirty="0">
              <a:solidFill>
                <a:srgbClr val="1F1F1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AD53796-C030-8D4D-1F90-F8CBA900E01C}"/>
              </a:ext>
            </a:extLst>
          </p:cNvPr>
          <p:cNvSpPr txBox="1"/>
          <p:nvPr/>
        </p:nvSpPr>
        <p:spPr>
          <a:xfrm>
            <a:off x="447676" y="2361147"/>
            <a:ext cx="40948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Heidari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I., </a:t>
            </a:r>
            <a:r>
              <a:rPr lang="pl-PL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Eshlaghy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A.T., </a:t>
            </a:r>
            <a:r>
              <a:rPr lang="pl-PL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Hoseini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S.M.S., 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Sustainable transportation: Definitions, dimensions, and indicators – Case study of importance-performance analysis for the city of Tehran</a:t>
            </a: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Heliyon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9(2023), https://doi.org/10.1016/j.heliyon.2023.e20457</a:t>
            </a:r>
          </a:p>
        </p:txBody>
      </p:sp>
    </p:spTree>
    <p:extLst>
      <p:ext uri="{BB962C8B-B14F-4D97-AF65-F5344CB8AC3E}">
        <p14:creationId xmlns:p14="http://schemas.microsoft.com/office/powerpoint/2010/main" val="2868142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European Green Deal">
            <a:extLst>
              <a:ext uri="{FF2B5EF4-FFF2-40B4-BE49-F238E27FC236}">
                <a16:creationId xmlns:a16="http://schemas.microsoft.com/office/drawing/2014/main" id="{2AFDE84D-764B-82FA-D2CE-CD743DD2E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019" y="853702"/>
            <a:ext cx="9240350" cy="466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8328517-EF3F-D233-E50E-BE2DAFE9BFEA}"/>
              </a:ext>
            </a:extLst>
          </p:cNvPr>
          <p:cNvSpPr txBox="1"/>
          <p:nvPr/>
        </p:nvSpPr>
        <p:spPr>
          <a:xfrm>
            <a:off x="629265" y="5427217"/>
            <a:ext cx="115627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pl-PL" sz="10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ommunication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The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Commission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The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Parliament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Council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Council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Committee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Committee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regions. </a:t>
            </a:r>
            <a:b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European Green Deal</a:t>
            </a:r>
            <a:r>
              <a:rPr lang="pl-PL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COM (2019) 640 </a:t>
            </a:r>
            <a:r>
              <a:rPr lang="pl-PL" sz="10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</a:t>
            </a:r>
            <a:r>
              <a:rPr lang="pl-PL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11.12.2019.</a:t>
            </a:r>
          </a:p>
          <a:p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Website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Geopolitical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Intelligence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Services AG, https://www.gisreportsonline.com/r/european-green-deal/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C815A8E-E4ED-3619-7DBF-178DF3ADA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485" y="893263"/>
            <a:ext cx="6133041" cy="5011143"/>
          </a:xfrm>
          <a:prstGeom prst="rect">
            <a:avLst/>
          </a:prstGeom>
        </p:spPr>
      </p:pic>
      <p:sp>
        <p:nvSpPr>
          <p:cNvPr id="4" name="Google Shape;74;p3">
            <a:extLst>
              <a:ext uri="{FF2B5EF4-FFF2-40B4-BE49-F238E27FC236}">
                <a16:creationId xmlns:a16="http://schemas.microsoft.com/office/drawing/2014/main" id="{0E613167-ABB8-571F-22F0-A43693A2BD70}"/>
              </a:ext>
            </a:extLst>
          </p:cNvPr>
          <p:cNvSpPr txBox="1">
            <a:spLocks/>
          </p:cNvSpPr>
          <p:nvPr/>
        </p:nvSpPr>
        <p:spPr>
          <a:xfrm>
            <a:off x="3491679" y="689323"/>
            <a:ext cx="10515600" cy="1008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ct val="100000"/>
              <a:buFont typeface="Calibri"/>
              <a:buNone/>
            </a:pPr>
            <a:b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Globalne emisje gazów cieplarnianych </a:t>
            </a:r>
            <a:b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według sektorów</a:t>
            </a:r>
          </a:p>
          <a:p>
            <a:pPr algn="ctr">
              <a:lnSpc>
                <a:spcPct val="90000"/>
              </a:lnSpc>
              <a:buClr>
                <a:schemeClr val="dk1"/>
              </a:buClr>
              <a:buSzPct val="100000"/>
              <a:buFont typeface="Calibri"/>
              <a:buNone/>
            </a:pP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E9B7E2C-C740-DF88-0BEA-E5484EF54148}"/>
              </a:ext>
            </a:extLst>
          </p:cNvPr>
          <p:cNvSpPr txBox="1"/>
          <p:nvPr/>
        </p:nvSpPr>
        <p:spPr>
          <a:xfrm>
            <a:off x="5955684" y="5757339"/>
            <a:ext cx="61009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https://www.visualcapitalist.com/a-global-breakdown-of-greenhouse-gas-emissions-by-sector/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E30EDDCA-54BC-A610-D79A-C9A6BF3B0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550176"/>
              </p:ext>
            </p:extLst>
          </p:nvPr>
        </p:nvGraphicFramePr>
        <p:xfrm>
          <a:off x="7268450" y="2036469"/>
          <a:ext cx="4788150" cy="1874520"/>
        </p:xfrm>
        <a:graphic>
          <a:graphicData uri="http://schemas.openxmlformats.org/drawingml/2006/table">
            <a:tbl>
              <a:tblPr/>
              <a:tblGrid>
                <a:gridCol w="2072195">
                  <a:extLst>
                    <a:ext uri="{9D8B030D-6E8A-4147-A177-3AD203B41FA5}">
                      <a16:colId xmlns:a16="http://schemas.microsoft.com/office/drawing/2014/main" val="1160980469"/>
                    </a:ext>
                  </a:extLst>
                </a:gridCol>
                <a:gridCol w="2715955">
                  <a:extLst>
                    <a:ext uri="{9D8B030D-6E8A-4147-A177-3AD203B41FA5}">
                      <a16:colId xmlns:a16="http://schemas.microsoft.com/office/drawing/2014/main" val="937294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pl-PL" b="1" dirty="0">
                          <a:effectLst/>
                        </a:rPr>
                        <a:t>Sektor</a:t>
                      </a:r>
                    </a:p>
                  </a:txBody>
                  <a:tcPr marL="93726" marR="93726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F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pl-PL" b="1" dirty="0">
                          <a:effectLst/>
                        </a:rPr>
                        <a:t>Udział w globalnych emisjach gazów cieplarnianych</a:t>
                      </a:r>
                    </a:p>
                  </a:txBody>
                  <a:tcPr marL="93726" marR="93726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7368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</a:rPr>
                        <a:t>Zużycie energii</a:t>
                      </a: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dirty="0">
                          <a:effectLst/>
                        </a:rPr>
                        <a:t>73.2%</a:t>
                      </a: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5052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</a:rPr>
                        <a:t>Rolnictwo, leśnictwo i użytkowanie gruntów</a:t>
                      </a: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dirty="0">
                          <a:effectLst/>
                        </a:rPr>
                        <a:t>18.4%</a:t>
                      </a: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40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</a:rPr>
                        <a:t>Procesy przemysłowe</a:t>
                      </a: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dirty="0">
                          <a:effectLst/>
                        </a:rPr>
                        <a:t>5.2%</a:t>
                      </a: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537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pl-PL" dirty="0">
                          <a:effectLst/>
                        </a:rPr>
                        <a:t>Odpady</a:t>
                      </a: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dirty="0">
                          <a:effectLst/>
                        </a:rPr>
                        <a:t>3.2%</a:t>
                      </a: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689560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A913BD22-3DD2-3371-4949-1E87C01995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500777"/>
              </p:ext>
            </p:extLst>
          </p:nvPr>
        </p:nvGraphicFramePr>
        <p:xfrm>
          <a:off x="7602587" y="4117884"/>
          <a:ext cx="4454013" cy="1615440"/>
        </p:xfrm>
        <a:graphic>
          <a:graphicData uri="http://schemas.openxmlformats.org/drawingml/2006/table">
            <a:tbl>
              <a:tblPr/>
              <a:tblGrid>
                <a:gridCol w="995340">
                  <a:extLst>
                    <a:ext uri="{9D8B030D-6E8A-4147-A177-3AD203B41FA5}">
                      <a16:colId xmlns:a16="http://schemas.microsoft.com/office/drawing/2014/main" val="2891063299"/>
                    </a:ext>
                  </a:extLst>
                </a:gridCol>
                <a:gridCol w="1527870">
                  <a:extLst>
                    <a:ext uri="{9D8B030D-6E8A-4147-A177-3AD203B41FA5}">
                      <a16:colId xmlns:a16="http://schemas.microsoft.com/office/drawing/2014/main" val="4023872761"/>
                    </a:ext>
                  </a:extLst>
                </a:gridCol>
                <a:gridCol w="1930803">
                  <a:extLst>
                    <a:ext uri="{9D8B030D-6E8A-4147-A177-3AD203B41FA5}">
                      <a16:colId xmlns:a16="http://schemas.microsoft.com/office/drawing/2014/main" val="31893535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pl-PL" sz="1200" b="1" dirty="0">
                          <a:effectLst/>
                        </a:rPr>
                        <a:t>Podsektor</a:t>
                      </a:r>
                    </a:p>
                    <a:p>
                      <a:pPr algn="l" fontAlgn="ctr" latinLnBrk="0"/>
                      <a:r>
                        <a:rPr lang="pl-PL" sz="1000" b="1" dirty="0">
                          <a:effectLst/>
                        </a:rPr>
                        <a:t>(Zużycie energii)</a:t>
                      </a:r>
                    </a:p>
                  </a:txBody>
                  <a:tcPr marL="93726" marR="93726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F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pl-PL" sz="1200" b="1" dirty="0">
                          <a:effectLst/>
                        </a:rPr>
                        <a:t>Udział w emisjach gazów cieplarnianych</a:t>
                      </a:r>
                    </a:p>
                  </a:txBody>
                  <a:tcPr marL="93726" marR="93726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F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pl-PL" sz="1200" b="1" dirty="0">
                          <a:effectLst/>
                        </a:rPr>
                        <a:t>Dalszy podział</a:t>
                      </a:r>
                    </a:p>
                  </a:txBody>
                  <a:tcPr marL="93726" marR="93726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584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dirty="0">
                          <a:effectLst/>
                        </a:rPr>
                        <a:t>Transport</a:t>
                      </a: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dirty="0">
                          <a:effectLst/>
                        </a:rPr>
                        <a:t>16.2%</a:t>
                      </a: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• </a:t>
                      </a:r>
                      <a:r>
                        <a:rPr lang="pl-PL" sz="1200" dirty="0">
                          <a:effectLst/>
                        </a:rPr>
                        <a:t>Drogowy</a:t>
                      </a:r>
                      <a:r>
                        <a:rPr lang="en-US" sz="1200" dirty="0">
                          <a:effectLst/>
                        </a:rPr>
                        <a:t> 11.9%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• </a:t>
                      </a:r>
                      <a:r>
                        <a:rPr lang="pl-PL" sz="1200" dirty="0">
                          <a:effectLst/>
                        </a:rPr>
                        <a:t>Lotnictwo</a:t>
                      </a:r>
                      <a:r>
                        <a:rPr lang="en-US" sz="1200" dirty="0">
                          <a:effectLst/>
                        </a:rPr>
                        <a:t> 1.9%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• </a:t>
                      </a:r>
                      <a:r>
                        <a:rPr lang="pl-PL" sz="1200" dirty="0">
                          <a:effectLst/>
                        </a:rPr>
                        <a:t>Kolejowy</a:t>
                      </a:r>
                      <a:r>
                        <a:rPr lang="en-US" sz="1200" dirty="0">
                          <a:effectLst/>
                        </a:rPr>
                        <a:t> 0.4%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• </a:t>
                      </a:r>
                      <a:r>
                        <a:rPr lang="pl-PL" sz="1200" dirty="0">
                          <a:effectLst/>
                        </a:rPr>
                        <a:t>Rurociąg</a:t>
                      </a:r>
                      <a:r>
                        <a:rPr lang="en-US" sz="1200" dirty="0">
                          <a:effectLst/>
                        </a:rPr>
                        <a:t> 0.3%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• </a:t>
                      </a:r>
                      <a:r>
                        <a:rPr lang="pl-PL" sz="1200" dirty="0">
                          <a:effectLst/>
                        </a:rPr>
                        <a:t>Morski</a:t>
                      </a:r>
                      <a:r>
                        <a:rPr lang="en-US" sz="1200" dirty="0">
                          <a:effectLst/>
                        </a:rPr>
                        <a:t> 1.7%</a:t>
                      </a: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539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584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83C4B29-31CF-3AFC-CDB5-39A3E36A3A92}"/>
              </a:ext>
            </a:extLst>
          </p:cNvPr>
          <p:cNvSpPr txBox="1"/>
          <p:nvPr/>
        </p:nvSpPr>
        <p:spPr>
          <a:xfrm>
            <a:off x="0" y="1618886"/>
            <a:ext cx="12192000" cy="3363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4782CE6-5B11-F1F9-26FC-BDB806D1BA4A}"/>
              </a:ext>
            </a:extLst>
          </p:cNvPr>
          <p:cNvSpPr txBox="1"/>
          <p:nvPr/>
        </p:nvSpPr>
        <p:spPr>
          <a:xfrm>
            <a:off x="728816" y="5082494"/>
            <a:ext cx="10904589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1) </a:t>
            </a:r>
            <a:r>
              <a:rPr lang="pl-PL" sz="1050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ommunication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The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Commission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The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Parliament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Council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Council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Committee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Committee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regions. </a:t>
            </a:r>
            <a:r>
              <a:rPr lang="en-US" sz="105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European Green Deal</a:t>
            </a:r>
            <a:r>
              <a:rPr lang="pl-PL" sz="105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COM (2019) 640 </a:t>
            </a:r>
            <a:r>
              <a:rPr lang="pl-PL" sz="1050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</a:t>
            </a:r>
            <a:r>
              <a:rPr lang="pl-PL" sz="105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11.12.2019.</a:t>
            </a:r>
          </a:p>
          <a:p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pl-PL" sz="1050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ommunication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The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Commission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The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Parliament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Council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Committee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Committee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regions. </a:t>
            </a:r>
            <a:r>
              <a:rPr lang="pl-PL" sz="1050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pl-PL" sz="105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Smart </a:t>
            </a:r>
            <a:r>
              <a:rPr lang="pl-PL" sz="1050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Mobility</a:t>
            </a:r>
            <a:r>
              <a:rPr lang="pl-PL" sz="105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50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Putting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transport on truck fot the future. </a:t>
            </a:r>
            <a:r>
              <a:rPr lang="pl-PL" sz="105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 (2020) 789 </a:t>
            </a:r>
            <a:r>
              <a:rPr lang="pl-PL" sz="1050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</a:t>
            </a:r>
            <a:r>
              <a:rPr lang="pl-PL" sz="105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9.12.2020.</a:t>
            </a:r>
          </a:p>
          <a:p>
            <a:endParaRPr lang="pl-PL" sz="1100" dirty="0">
              <a:solidFill>
                <a:srgbClr val="44444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7C4AB42-7433-78CB-5FCE-15C0C7D8D543}"/>
              </a:ext>
            </a:extLst>
          </p:cNvPr>
          <p:cNvSpPr txBox="1"/>
          <p:nvPr/>
        </p:nvSpPr>
        <p:spPr>
          <a:xfrm>
            <a:off x="89719" y="1684908"/>
            <a:ext cx="10810568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Osiągnięcie neutralności klimatycznej do 2050 r. (do 2050 r. konieczne jest </a:t>
            </a:r>
            <a:b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ograniczenie emisji w transporcie o 90%, ponieważ transport odpowiada za jedną </a:t>
            </a:r>
            <a:b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czwartą emisji gazów cieplarnianych w UE).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Dekarbonizacja systemu energetycznego ma kluczowe znaczenie dla osiągnięcia </a:t>
            </a:r>
            <a:b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celów klimatycznych w latach 2030 i 2050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Produkcja i wykorzystanie energii w różnych sektorach gospodarki odpowiadają </a:t>
            </a:r>
            <a:b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ponad 75% emisji gazów cieplarnianych w UE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6" indent="-285750">
              <a:buFont typeface="Arial" panose="020B0604020202020204" pitchFamily="34" charset="0"/>
              <a:buChar char="•"/>
            </a:pP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Należy rozwijać sektor energetyczny w oparciu o źródła odnawialne, rezygnację </a:t>
            </a:r>
            <a:b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węgla i dekarbonizację gazu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Nowe technologie, zrównoważone rozwiązania i przełomowe innowacje mają </a:t>
            </a:r>
            <a:b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kluczowe znaczenie dla osiągnięcia celów Europejskiego Zielonego Ładu.</a:t>
            </a:r>
          </a:p>
        </p:txBody>
      </p:sp>
      <p:sp>
        <p:nvSpPr>
          <p:cNvPr id="4" name="Google Shape;74;p3">
            <a:extLst>
              <a:ext uri="{FF2B5EF4-FFF2-40B4-BE49-F238E27FC236}">
                <a16:creationId xmlns:a16="http://schemas.microsoft.com/office/drawing/2014/main" id="{DE77E0FC-C343-BA3B-CD58-EAEBBA53746E}"/>
              </a:ext>
            </a:extLst>
          </p:cNvPr>
          <p:cNvSpPr txBox="1">
            <a:spLocks/>
          </p:cNvSpPr>
          <p:nvPr/>
        </p:nvSpPr>
        <p:spPr>
          <a:xfrm>
            <a:off x="492841" y="610665"/>
            <a:ext cx="10515600" cy="1008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ct val="100000"/>
              <a:buFont typeface="Calibri"/>
              <a:buNone/>
            </a:pPr>
            <a:b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 strategiczne</a:t>
            </a:r>
            <a:endParaRPr lang="pl-PL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el środowiskowy Zielony biznes, Strategie rozwoju biznesu z ochroną środowiska. Zielona społeczność.Nowy zielony biznes. plan – zdjęcie">
            <a:extLst>
              <a:ext uri="{FF2B5EF4-FFF2-40B4-BE49-F238E27FC236}">
                <a16:creationId xmlns:a16="http://schemas.microsoft.com/office/drawing/2014/main" id="{01CB2DDE-A746-D645-1756-947B3D336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548" y="1627394"/>
            <a:ext cx="3490452" cy="335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F45C441-58B1-C1D1-39EC-376EA7C55EE9}"/>
              </a:ext>
            </a:extLst>
          </p:cNvPr>
          <p:cNvSpPr txBox="1"/>
          <p:nvPr/>
        </p:nvSpPr>
        <p:spPr>
          <a:xfrm>
            <a:off x="9825450" y="4657068"/>
            <a:ext cx="13067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www.unsplash.com</a:t>
            </a:r>
          </a:p>
        </p:txBody>
      </p:sp>
    </p:spTree>
    <p:extLst>
      <p:ext uri="{BB962C8B-B14F-4D97-AF65-F5344CB8AC3E}">
        <p14:creationId xmlns:p14="http://schemas.microsoft.com/office/powerpoint/2010/main" val="3509999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15C0E8B7-47C8-9886-E7B8-066DBDBCEDFC}"/>
              </a:ext>
            </a:extLst>
          </p:cNvPr>
          <p:cNvSpPr/>
          <p:nvPr/>
        </p:nvSpPr>
        <p:spPr>
          <a:xfrm>
            <a:off x="4667862" y="5484153"/>
            <a:ext cx="6653981" cy="35447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EA2B545-2DFC-1910-83DA-587742A2DEBE}"/>
              </a:ext>
            </a:extLst>
          </p:cNvPr>
          <p:cNvSpPr/>
          <p:nvPr/>
        </p:nvSpPr>
        <p:spPr>
          <a:xfrm>
            <a:off x="4667862" y="4757976"/>
            <a:ext cx="6653981" cy="66687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9365D33-FBAD-B2CA-B806-877C21D19EF3}"/>
              </a:ext>
            </a:extLst>
          </p:cNvPr>
          <p:cNvSpPr/>
          <p:nvPr/>
        </p:nvSpPr>
        <p:spPr>
          <a:xfrm>
            <a:off x="4667862" y="3833673"/>
            <a:ext cx="6653981" cy="87209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3403E36-8582-AD38-2B10-5546E62DC51F}"/>
              </a:ext>
            </a:extLst>
          </p:cNvPr>
          <p:cNvSpPr/>
          <p:nvPr/>
        </p:nvSpPr>
        <p:spPr>
          <a:xfrm>
            <a:off x="0" y="911941"/>
            <a:ext cx="12192000" cy="25170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7" name="Google Shape;107;p8"/>
          <p:cNvSpPr txBox="1">
            <a:spLocks noGrp="1"/>
          </p:cNvSpPr>
          <p:nvPr>
            <p:ph type="body" idx="1"/>
          </p:nvPr>
        </p:nvSpPr>
        <p:spPr>
          <a:xfrm>
            <a:off x="710381" y="1019378"/>
            <a:ext cx="10515600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50800" algn="ctr">
              <a:spcBef>
                <a:spcPts val="0"/>
              </a:spcBef>
              <a:buSzPts val="2800"/>
              <a:buNone/>
            </a:pPr>
            <a:r>
              <a:rPr lang="pl-PL" sz="2000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Strategie niskoemisyjne obejmują różnorodne podejścia i inicjatywy opracowane w celu ograniczenia emisji gazów cieplarnianych i innych zanieczyszczeń do atmosfery. Te strategiczne środki są powszechnie wdrażane w różnych sektorach, kładąc nacisk na redukcję emisji związanych z działalnością człowieka. Co ważne, dwiema kluczowymi dziedzinami, w których strategie niskoemisyjne są szeroko stosowane, są ulepszanie systemów transportu publicznego </a:t>
            </a:r>
            <a:br>
              <a:rPr lang="pl-PL" sz="2000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optymalizacja praktyk efektywności energetycznej.</a:t>
            </a:r>
            <a:endParaRPr lang="pl-PL" sz="1200" i="0" dirty="0">
              <a:solidFill>
                <a:srgbClr val="3C3C3B"/>
              </a:solidFill>
              <a:effectLst/>
              <a:latin typeface="Libre Franklin" pitchFamily="2" charset="-18"/>
            </a:endParaRPr>
          </a:p>
          <a:p>
            <a:pPr marL="228600" indent="-50800" algn="ctr">
              <a:spcBef>
                <a:spcPts val="0"/>
              </a:spcBef>
              <a:buSzPts val="2800"/>
              <a:buNone/>
            </a:pPr>
            <a:endParaRPr lang="pl-PL" sz="1200" dirty="0">
              <a:solidFill>
                <a:srgbClr val="3C3C3B"/>
              </a:solidFill>
              <a:latin typeface="Libre Franklin" pitchFamily="2" charset="-18"/>
            </a:endParaRPr>
          </a:p>
          <a:p>
            <a:pPr marL="228600" indent="-50800" algn="ctr">
              <a:spcBef>
                <a:spcPts val="0"/>
              </a:spcBef>
              <a:buSzPts val="2800"/>
              <a:buNone/>
            </a:pPr>
            <a:r>
              <a:rPr lang="pl-PL" sz="110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Honegger</a:t>
            </a:r>
            <a:r>
              <a:rPr lang="pl-PL" sz="110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M.; Michaelowa, A.; </a:t>
            </a:r>
            <a:r>
              <a:rPr lang="pl-PL" sz="110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Poralla</a:t>
            </a:r>
            <a:r>
              <a:rPr lang="pl-PL" sz="110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Net-zero </a:t>
            </a:r>
            <a:r>
              <a:rPr lang="pl-PL" sz="110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emissions</a:t>
            </a:r>
            <a:r>
              <a:rPr lang="pl-PL" sz="110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The role of Carbon </a:t>
            </a:r>
            <a:r>
              <a:rPr lang="pl-PL" sz="110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Dioxide</a:t>
            </a:r>
            <a:r>
              <a:rPr lang="pl-PL" sz="110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10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Removal</a:t>
            </a:r>
            <a:r>
              <a:rPr lang="pl-PL" sz="110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the Paris Agreement. Policy Briefing Report. </a:t>
            </a:r>
            <a:r>
              <a:rPr lang="pl-PL" sz="110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Perspectives</a:t>
            </a:r>
            <a:r>
              <a:rPr lang="pl-PL" sz="110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10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pl-PL" sz="110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Research, Freiburg 2019.</a:t>
            </a:r>
          </a:p>
          <a:p>
            <a:pPr marL="228600" indent="-50800" algn="ctr">
              <a:spcBef>
                <a:spcPts val="0"/>
              </a:spcBef>
              <a:buSzPts val="2800"/>
              <a:buNone/>
            </a:pPr>
            <a:endParaRPr lang="pl-PL" sz="2000"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50800" algn="ctr">
              <a:spcBef>
                <a:spcPts val="0"/>
              </a:spcBef>
              <a:buSzPts val="2800"/>
              <a:buNone/>
            </a:pP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Koncepcja przedstawiająca nowe możliwości rozwoju samochodów elektrycznych i hybrydowych oraz zagadnienie ekologicznych podróży w postaci stawu w kształcie samochodu położonego w bujnym lesie. Renderowanie 3d. – zdjęcie">
            <a:extLst>
              <a:ext uri="{FF2B5EF4-FFF2-40B4-BE49-F238E27FC236}">
                <a16:creationId xmlns:a16="http://schemas.microsoft.com/office/drawing/2014/main" id="{CAD399FD-FBDF-6202-D6DF-8D61FF251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36314"/>
            <a:ext cx="4395018" cy="263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FC94124-7580-3164-7119-9430713409C9}"/>
              </a:ext>
            </a:extLst>
          </p:cNvPr>
          <p:cNvSpPr txBox="1"/>
          <p:nvPr/>
        </p:nvSpPr>
        <p:spPr>
          <a:xfrm>
            <a:off x="1576186" y="5817592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www.pixabay.com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C1388A0-86FF-C773-165C-6B4EB45B737C}"/>
              </a:ext>
            </a:extLst>
          </p:cNvPr>
          <p:cNvSpPr txBox="1"/>
          <p:nvPr/>
        </p:nvSpPr>
        <p:spPr>
          <a:xfrm>
            <a:off x="4594579" y="3559036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Koncentracja na: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E4A8358-B855-590B-BF0F-4532318AC3BF}"/>
              </a:ext>
            </a:extLst>
          </p:cNvPr>
          <p:cNvSpPr txBox="1"/>
          <p:nvPr/>
        </p:nvSpPr>
        <p:spPr>
          <a:xfrm>
            <a:off x="4667862" y="3787372"/>
            <a:ext cx="655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&gt;&gt; Wzroście niskoemisyjnym</a:t>
            </a:r>
          </a:p>
          <a:p>
            <a:pPr marL="285750" indent="-285750">
              <a:buFontTx/>
              <a:buChar char="-"/>
            </a:pPr>
            <a:r>
              <a:rPr lang="pl-PL" sz="1200" dirty="0"/>
              <a:t>Unikanie szkodliwego wpływu transportu na środowisko, zapewniając niższe emisje </a:t>
            </a:r>
            <a:br>
              <a:rPr lang="pl-PL" sz="1200" dirty="0"/>
            </a:br>
            <a:r>
              <a:rPr lang="pl-PL" sz="1200" dirty="0"/>
              <a:t>z procesów bezpośrednich i pośrednich.</a:t>
            </a:r>
          </a:p>
          <a:p>
            <a:pPr marL="285750" indent="-285750">
              <a:buFontTx/>
              <a:buChar char="-"/>
            </a:pPr>
            <a:r>
              <a:rPr lang="pl-PL" sz="1200" dirty="0"/>
              <a:t>Zmniejszanie średniego współczynnika emisji na tonę km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6259D8F-CC4F-B7D4-D9B3-D1E04473F101}"/>
              </a:ext>
            </a:extLst>
          </p:cNvPr>
          <p:cNvSpPr txBox="1"/>
          <p:nvPr/>
        </p:nvSpPr>
        <p:spPr>
          <a:xfrm>
            <a:off x="4667862" y="4768251"/>
            <a:ext cx="5990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&gt;&gt; Wzroście odpornym na zmiany klimatu</a:t>
            </a:r>
          </a:p>
          <a:p>
            <a:pPr marL="285750" indent="-285750">
              <a:buFontTx/>
              <a:buChar char="-"/>
            </a:pPr>
            <a:r>
              <a:rPr lang="pl-PL" sz="1200" dirty="0"/>
              <a:t>Budowanie systemu transportowego odpornego na skutki zmian klimatycznych – </a:t>
            </a:r>
            <a:br>
              <a:rPr lang="pl-PL" sz="1200" dirty="0"/>
            </a:br>
            <a:r>
              <a:rPr lang="pl-PL" sz="1200" dirty="0"/>
              <a:t>infrastruktura transportowa odporna na zmiany klimatyczne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45E1100-7615-E9C7-4E49-F415C49707C6}"/>
              </a:ext>
            </a:extLst>
          </p:cNvPr>
          <p:cNvSpPr txBox="1"/>
          <p:nvPr/>
        </p:nvSpPr>
        <p:spPr>
          <a:xfrm>
            <a:off x="4667862" y="5540593"/>
            <a:ext cx="1702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&gt;&gt; Dostęp i mobilność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C9A3B37-9CD5-35A1-DDCC-37BF8BE92EF3}"/>
              </a:ext>
            </a:extLst>
          </p:cNvPr>
          <p:cNvSpPr txBox="1"/>
          <p:nvPr/>
        </p:nvSpPr>
        <p:spPr>
          <a:xfrm>
            <a:off x="5753871" y="5838622"/>
            <a:ext cx="61009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https://www.slideshare.net/aishwarykgupta/sustainable-transportation-71408026</a:t>
            </a:r>
          </a:p>
        </p:txBody>
      </p:sp>
    </p:spTree>
    <p:extLst>
      <p:ext uri="{BB962C8B-B14F-4D97-AF65-F5344CB8AC3E}">
        <p14:creationId xmlns:p14="http://schemas.microsoft.com/office/powerpoint/2010/main" val="1513492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838200" y="523701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400"/>
            </a:pPr>
            <a:br>
              <a:rPr lang="pl-PL" sz="3200" b="1" i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b="1" i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 można zrobić</a:t>
            </a:r>
            <a:r>
              <a:rPr lang="en-US" sz="3200" b="1" i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sz="3200" b="1" i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Google Shape;107;p8"/>
          <p:cNvSpPr txBox="1">
            <a:spLocks noGrp="1"/>
          </p:cNvSpPr>
          <p:nvPr>
            <p:ph type="body" idx="1"/>
          </p:nvPr>
        </p:nvSpPr>
        <p:spPr>
          <a:xfrm>
            <a:off x="0" y="1764465"/>
            <a:ext cx="10515600" cy="39976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r>
              <a:rPr lang="pl-PL" sz="20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Kluczowym celem jest znaczące zwiększenie wykorzystania czystych pojazdów i paliw alternatywnych.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Wdrożenie punktów ładowania i uzupełniania paliwa w miejscach,</a:t>
            </a:r>
            <a:br>
              <a:rPr lang="pl-PL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których występują stałe luki.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Transformacja energetyczna niskoemisyjna zapewnia realizację </a:t>
            </a:r>
            <a:br>
              <a:rPr lang="pl-PL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tzw. europejskiej triady celów (bezpieczeństwo energetyczne, </a:t>
            </a:r>
            <a:br>
              <a:rPr lang="pl-PL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konkurencyjność energetyczna i ochrona klimatu).</a:t>
            </a:r>
            <a:br>
              <a:rPr lang="pl-PL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Jałowiec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T, Wojtaszek H,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Miciuła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I. Analysis of the Potential Management of the Low-Carbon Energy </a:t>
            </a:r>
            <a:b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Transformation by 2050. </a:t>
            </a:r>
            <a:r>
              <a:rPr lang="en-US" sz="1200" b="0" i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Energies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2022; 15(7):2351. https://doi.org/10.3390/en15072351</a:t>
            </a:r>
            <a:endParaRPr lang="pl-PL" sz="2000" dirty="0">
              <a:solidFill>
                <a:srgbClr val="40404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35000" indent="-457200">
              <a:spcBef>
                <a:spcPts val="0"/>
              </a:spcBef>
              <a:buSzPts val="2800"/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Paliwa kopalne jako źródło energii są zastępowane niekopalnymi/</a:t>
            </a:r>
            <a:br>
              <a:rPr lang="pl-PL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pl-PL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odnawialnymi źródłami energii (np. geotermalną, słoneczną, </a:t>
            </a:r>
            <a:br>
              <a:rPr lang="pl-PL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pl-PL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wodną, ​​wiatrową, jądrową), które nie emitują CO2 w celu wytwarzania</a:t>
            </a:r>
            <a:br>
              <a:rPr lang="pl-PL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pl-PL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energii.</a:t>
            </a:r>
            <a:endParaRPr lang="pl-PL" sz="2000" dirty="0">
              <a:solidFill>
                <a:srgbClr val="40404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endParaRPr lang="pl-PL" sz="2000" b="0" i="0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13A1EDC-E9C1-16EB-395B-404071C6A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014" y="895652"/>
            <a:ext cx="4449510" cy="412479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741D1BA-A284-CDB5-EA51-00C13A839B53}"/>
              </a:ext>
            </a:extLst>
          </p:cNvPr>
          <p:cNvSpPr txBox="1"/>
          <p:nvPr/>
        </p:nvSpPr>
        <p:spPr>
          <a:xfrm>
            <a:off x="8072284" y="5115764"/>
            <a:ext cx="411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Makarova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I,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Buyvol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P,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Shubenkova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K,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Fatikhova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 and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Parsin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 (2023)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Editorial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transport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pl-PL" sz="1200" b="0" i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Front. </a:t>
            </a:r>
            <a:r>
              <a:rPr lang="pl-PL" sz="1200" b="0" i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Built</a:t>
            </a:r>
            <a:r>
              <a:rPr lang="pl-PL" sz="1200" b="0" i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b="0" i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</a:t>
            </a:r>
            <a:r>
              <a:rPr lang="pl-PL" sz="1200" b="0" i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9:1161361. doi: 10.3389/fbuil.2023.1161361</a:t>
            </a:r>
            <a:endParaRPr lang="pl-PL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323F4BE-6B65-E2BD-C0D9-EAF0880EF4E6}"/>
              </a:ext>
            </a:extLst>
          </p:cNvPr>
          <p:cNvSpPr txBox="1"/>
          <p:nvPr/>
        </p:nvSpPr>
        <p:spPr>
          <a:xfrm>
            <a:off x="673508" y="5300430"/>
            <a:ext cx="87162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Cadez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S., Czerny A.,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mitigation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strategies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carbon-intensive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firms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Cleaner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112, Part 5, 2016, 4132-4143, https://doi.org/10.1016/j.jclepro.2015.07.099.</a:t>
            </a:r>
          </a:p>
        </p:txBody>
      </p:sp>
    </p:spTree>
    <p:extLst>
      <p:ext uri="{BB962C8B-B14F-4D97-AF65-F5344CB8AC3E}">
        <p14:creationId xmlns:p14="http://schemas.microsoft.com/office/powerpoint/2010/main" val="2827582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dwójna ekspozycja z powodu zgubienia samochodu elektrycznego – zdjęcie">
            <a:extLst>
              <a:ext uri="{FF2B5EF4-FFF2-40B4-BE49-F238E27FC236}">
                <a16:creationId xmlns:a16="http://schemas.microsoft.com/office/drawing/2014/main" id="{AD9AA0B3-485E-884A-58CC-95A3F171B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1862"/>
            <a:ext cx="4167437" cy="235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0B5BD0C-E94E-5FF0-8FD2-A0A6BE551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37" y="-73025"/>
            <a:ext cx="4922837" cy="1600200"/>
          </a:xfrm>
        </p:spPr>
        <p:txBody>
          <a:bodyPr/>
          <a:lstStyle/>
          <a:p>
            <a:r>
              <a:rPr lang="pl-PL" b="1" dirty="0"/>
              <a:t>Zrównoważony transport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82D024B-E8C1-84DF-5E44-BA52D6037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038" y="1527175"/>
            <a:ext cx="11148368" cy="487362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pl-PL" sz="2200" b="0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Kanadyjski Departament Transportu uważa, że ​​wszelka działalność transportowa musi być zrównoważona pod trzema względami: ekonomicznym, środowiskowym i społecznym.</a:t>
            </a:r>
          </a:p>
          <a:p>
            <a:pPr marL="114300" indent="0">
              <a:buNone/>
            </a:pP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Głównym celem jest ograniczenie zużycia zasobów i kontrola degradacji środowiska oraz zanieczyszczenia spowodowanego zużyciem pochodnych ropy naftowej w samochodach. Jest to wynik powszechnego zaniepokojenia ludzi globalnym ociepleniem, co jest częścią zrównoważonego rozwoju.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Zhou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J.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Sustainable transportation in the US: a review of proposals, policies, and programs since 2000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Front. Archit. Res. 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										               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 (2012) 150–165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r">
              <a:buNone/>
            </a:pP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Bierze pod uwagę dobrobyt ekonomiczny i społeczny, równość, </a:t>
            </a:r>
            <a:b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zdrowie ludzkie i integralność środowiskową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r">
              <a:buNone/>
            </a:pP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Pålsson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H.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Kovács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G. (2014),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Reducing transportation emissions : A reaction to stakeholder pressure or a </a:t>
            </a:r>
            <a:br>
              <a:rPr lang="pl-PL" sz="12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strategy to increase competitive advantage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 International Journal of Physical Distribution &amp; Logistics </a:t>
            </a:r>
            <a:br>
              <a:rPr lang="pl-PL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Management, Vol. 44 No. 4, pp. 283-304. https://doi.org/10.1108/IJPDLM-09-2012-0293</a:t>
            </a:r>
          </a:p>
          <a:p>
            <a:endParaRPr lang="pl-PL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6F3B77D-90BD-4F38-11E1-BDCA5E09B281}"/>
              </a:ext>
            </a:extLst>
          </p:cNvPr>
          <p:cNvSpPr txBox="1"/>
          <p:nvPr/>
        </p:nvSpPr>
        <p:spPr>
          <a:xfrm>
            <a:off x="561879" y="3450252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www.pixabay.com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02C4EC8-A930-D5D8-76D5-ED513D1F8825}"/>
              </a:ext>
            </a:extLst>
          </p:cNvPr>
          <p:cNvSpPr txBox="1"/>
          <p:nvPr/>
        </p:nvSpPr>
        <p:spPr>
          <a:xfrm>
            <a:off x="36735" y="5827308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www.pixabay.com</a:t>
            </a:r>
          </a:p>
        </p:txBody>
      </p:sp>
    </p:spTree>
    <p:extLst>
      <p:ext uri="{BB962C8B-B14F-4D97-AF65-F5344CB8AC3E}">
        <p14:creationId xmlns:p14="http://schemas.microsoft.com/office/powerpoint/2010/main" val="1544795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F669BD-B023-B7CA-D21F-C79DC74E4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23" y="522005"/>
            <a:ext cx="10515600" cy="1325563"/>
          </a:xfrm>
        </p:spPr>
        <p:txBody>
          <a:bodyPr>
            <a:normAutofit/>
          </a:bodyPr>
          <a:lstStyle/>
          <a:p>
            <a:pPr>
              <a:buSzPct val="100000"/>
            </a:pPr>
            <a:r>
              <a:rPr lang="pl-PL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Odnawialne źródła energii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D8DF3C9-6038-925C-153B-54B83BB2FCAA}"/>
              </a:ext>
            </a:extLst>
          </p:cNvPr>
          <p:cNvSpPr txBox="1"/>
          <p:nvPr/>
        </p:nvSpPr>
        <p:spPr>
          <a:xfrm>
            <a:off x="123172" y="1990153"/>
            <a:ext cx="5972828" cy="4113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Źródła energii to takie, których wykorzystanie nie wiąże się z długoterminowym deficytem, ​​ponieważ ich zasoby odnawiają się w stosunkowo krótkim czasie (surowce odnawialne). Takimi źródłami są: słońce, wiatr, biomasa, biogaz i biopaliwa. Energia odnawialna obejmuje również ciepło pozyskiwane z ziemi (energia geotermalna), powietrza (energia </a:t>
            </a:r>
            <a:r>
              <a:rPr lang="pl-PL" sz="19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aerotermalna</a:t>
            </a:r>
            <a:r>
              <a:rPr lang="pl-PL" sz="19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 i wody (energia hydrotermalna). Energia odnawialna odgrywa kluczową rolę w ratowaniu środowiska</a:t>
            </a:r>
            <a:r>
              <a:rPr lang="pl-PL" sz="1900" dirty="0">
                <a:latin typeface="Calibri" panose="020F0502020204030204" pitchFamily="34" charset="0"/>
              </a:rPr>
              <a:t>.</a:t>
            </a:r>
            <a:endParaRPr lang="pl-PL" sz="19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/>
            <a:endParaRPr lang="pl-PL" sz="1800" dirty="0">
              <a:latin typeface="Calibri" panose="020F0502020204030204" pitchFamily="34" charset="0"/>
            </a:endParaRPr>
          </a:p>
          <a:p>
            <a:pPr marL="92075" algn="just" rtl="0">
              <a:spcBef>
                <a:spcPts val="100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Hamed, T. A., and A. J. J. O. S. D. O. E. </a:t>
            </a:r>
            <a:r>
              <a:rPr lang="en-US" sz="12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Alshare</a:t>
            </a:r>
            <a:r>
              <a:rPr lang="en-US" sz="12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. 2022. Water, and E. Systems, environmental impact of solar and wind energy-a review. </a:t>
            </a:r>
            <a:r>
              <a:rPr lang="en-US" sz="1200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Journal of Sustainable Development of Energy, Water and Environment Systems</a:t>
            </a:r>
            <a:r>
              <a:rPr lang="en-US" sz="12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 10 (2):1–23. doi:10.13044/j.sdewes.d9.0387.</a:t>
            </a:r>
            <a:endParaRPr lang="en-US" sz="1050" b="0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algn="just"/>
            <a:br>
              <a:rPr lang="en-US" dirty="0"/>
            </a:br>
            <a:endParaRPr lang="pl-PL" dirty="0"/>
          </a:p>
        </p:txBody>
      </p:sp>
      <p:pic>
        <p:nvPicPr>
          <p:cNvPr id="2050" name="Picture 2" descr="Types of Renewable Energy: Sources, Advantages &amp; Disadvantages">
            <a:extLst>
              <a:ext uri="{FF2B5EF4-FFF2-40B4-BE49-F238E27FC236}">
                <a16:creationId xmlns:a16="http://schemas.microsoft.com/office/drawing/2014/main" id="{3BB6E9ED-91E4-0E88-07AF-5FEB0EC77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71" y="1021872"/>
            <a:ext cx="5972829" cy="465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D9FA8FE-C618-866E-6BA2-09146C73D64D}"/>
              </a:ext>
            </a:extLst>
          </p:cNvPr>
          <p:cNvSpPr txBox="1"/>
          <p:nvPr/>
        </p:nvSpPr>
        <p:spPr>
          <a:xfrm>
            <a:off x="6934200" y="5673213"/>
            <a:ext cx="61009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https://www.sciencefacts.net/types-of-renewable-energy.html</a:t>
            </a:r>
          </a:p>
        </p:txBody>
      </p:sp>
    </p:spTree>
    <p:extLst>
      <p:ext uri="{BB962C8B-B14F-4D97-AF65-F5344CB8AC3E}">
        <p14:creationId xmlns:p14="http://schemas.microsoft.com/office/powerpoint/2010/main" val="1799458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DEC7CDB7-FF82-B1E1-AAE2-270E6A4BA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77781" y="1365306"/>
            <a:ext cx="5614219" cy="329999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F864CCF-A4F9-5D97-0B69-EC6A2472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947" y="402208"/>
            <a:ext cx="10515600" cy="1325563"/>
          </a:xfrm>
        </p:spPr>
        <p:txBody>
          <a:bodyPr>
            <a:normAutofit/>
          </a:bodyPr>
          <a:lstStyle/>
          <a:p>
            <a:r>
              <a:rPr lang="pl-PL" sz="3600" b="1" dirty="0"/>
              <a:t>Zastosowanie</a:t>
            </a:r>
            <a:endParaRPr lang="pl-PL" sz="36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A7DE476-586F-A754-8277-277E199FE5B9}"/>
              </a:ext>
            </a:extLst>
          </p:cNvPr>
          <p:cNvSpPr txBox="1"/>
          <p:nvPr/>
        </p:nvSpPr>
        <p:spPr>
          <a:xfrm>
            <a:off x="344128" y="1275500"/>
            <a:ext cx="1058256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Energia wodna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Wytwarzanie energii elektrycznej za pomocą </a:t>
            </a:r>
            <a:b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elektrowni wodnej</a:t>
            </a:r>
          </a:p>
          <a:p>
            <a:endParaRPr lang="pl-PL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Energia wiatrowa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Produkcja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energii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elektrycznej</a:t>
            </a:r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Pompowanie wody podziemnej za pomocą </a:t>
            </a:r>
          </a:p>
          <a:p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wiatraków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Mielenie ziarna przy użyciu młynów zbożowych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Energia słoneczna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Produkcja energii elektrycznej poprzez przetwarzanie </a:t>
            </a:r>
            <a:b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energii słonecznej przy użyciu ogniw fotowoltaicznych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Gotowanie przy użyciu kuchenek i grzejników słonecznych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Uruchomienie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pomp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solarnych</a:t>
            </a:r>
            <a:endParaRPr lang="en-US" sz="2000" dirty="0"/>
          </a:p>
          <a:p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C74D1D9-FDE9-D78D-6EB7-A67F0203C5EF}"/>
              </a:ext>
            </a:extLst>
          </p:cNvPr>
          <p:cNvSpPr txBox="1"/>
          <p:nvPr/>
        </p:nvSpPr>
        <p:spPr>
          <a:xfrm>
            <a:off x="6951406" y="4725562"/>
            <a:ext cx="53778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https://op.europa.eu/webpub/eca/special-reports/renevable-energy-5-2018/en/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E60F90D-F97F-7A00-B5DA-063C46E75E46}"/>
              </a:ext>
            </a:extLst>
          </p:cNvPr>
          <p:cNvSpPr txBox="1"/>
          <p:nvPr/>
        </p:nvSpPr>
        <p:spPr>
          <a:xfrm>
            <a:off x="4147947" y="5770520"/>
            <a:ext cx="61006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https://www.sciencefacts.net/types-of-renewable-energy.html</a:t>
            </a:r>
            <a:endParaRPr lang="pl-PL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94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838200" y="628990"/>
            <a:ext cx="10515600" cy="1008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pl-PL" dirty="0"/>
            </a:br>
            <a:r>
              <a:rPr lang="pl-PL" b="1" dirty="0"/>
              <a:t>Zakres merytoryczny:</a:t>
            </a:r>
            <a:br>
              <a:rPr lang="pl-PL" b="1" dirty="0"/>
            </a:br>
            <a:endParaRPr dirty="0"/>
          </a:p>
        </p:txBody>
      </p:sp>
      <p:sp>
        <p:nvSpPr>
          <p:cNvPr id="75" name="Google Shape;75;p3"/>
          <p:cNvSpPr txBox="1">
            <a:spLocks noGrp="1"/>
          </p:cNvSpPr>
          <p:nvPr>
            <p:ph type="body" idx="1"/>
          </p:nvPr>
        </p:nvSpPr>
        <p:spPr>
          <a:xfrm>
            <a:off x="975852" y="1818953"/>
            <a:ext cx="10515600" cy="187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7188" indent="-357188">
              <a:buFont typeface="+mj-lt"/>
              <a:buAutoNum type="arabicPeriod"/>
            </a:pPr>
            <a:r>
              <a:rPr lang="pl-PL" sz="2400" dirty="0"/>
              <a:t>Powody, dla których warto przejść dążyć do zrównoważonego rozwoju</a:t>
            </a:r>
          </a:p>
          <a:p>
            <a:pPr marL="357188" indent="-357188">
              <a:buFont typeface="+mj-lt"/>
              <a:buAutoNum type="arabicPeriod"/>
            </a:pPr>
            <a:r>
              <a:rPr lang="pl-PL" sz="2400" dirty="0"/>
              <a:t>Czysta energia i zrównoważony transport - filary strategii Zielonego Ładu UE.</a:t>
            </a:r>
          </a:p>
          <a:p>
            <a:pPr marL="357188" indent="-357188">
              <a:buFont typeface="+mj-lt"/>
              <a:buAutoNum type="arabicPeriod"/>
            </a:pPr>
            <a:r>
              <a:rPr lang="pl-PL" sz="2400" dirty="0"/>
              <a:t>Teoretyczne zagadnienia odnawialnych źródeł energii i zrównoważonego transportu.</a:t>
            </a:r>
          </a:p>
          <a:p>
            <a:pPr marL="357188" indent="-357188">
              <a:buFont typeface="+mj-lt"/>
              <a:buAutoNum type="arabicPeriod"/>
            </a:pPr>
            <a:r>
              <a:rPr lang="pl-PL" sz="2400" dirty="0"/>
              <a:t>Dobre praktyki redukcji emisji gazów cieplarnianych.</a:t>
            </a:r>
          </a:p>
          <a:p>
            <a:pPr marL="357188" indent="-357188">
              <a:buFont typeface="+mj-lt"/>
              <a:buAutoNum type="arabicPeriod"/>
            </a:pPr>
            <a:r>
              <a:rPr lang="pl-PL" sz="2400" dirty="0"/>
              <a:t>Prezentacja techniki sześciu kapeluszy do kreatywnego rozwiązywania problemów.</a:t>
            </a:r>
          </a:p>
          <a:p>
            <a:pPr marL="357188" indent="-357188">
              <a:buFont typeface="+mj-lt"/>
              <a:buAutoNum type="arabicPeriod"/>
            </a:pPr>
            <a:r>
              <a:rPr lang="pl-PL" sz="2400" dirty="0"/>
              <a:t>Prezentacja analizy scenariuszy dla kreatywnego rozwiązywania problemów.</a:t>
            </a:r>
          </a:p>
          <a:p>
            <a:pPr marL="357188" indent="-357188">
              <a:buFont typeface="+mj-lt"/>
              <a:buAutoNum type="arabicPeriod"/>
            </a:pPr>
            <a:endParaRPr lang="pl-PL" sz="24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endParaRPr lang="en-US" dirty="0"/>
          </a:p>
          <a:p>
            <a:pPr marL="51435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864CCF-A4F9-5D97-0B69-EC6A2472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503" y="374063"/>
            <a:ext cx="10515600" cy="1325563"/>
          </a:xfrm>
        </p:spPr>
        <p:txBody>
          <a:bodyPr>
            <a:normAutofit/>
          </a:bodyPr>
          <a:lstStyle/>
          <a:p>
            <a:r>
              <a:rPr lang="pl-PL" sz="3600" b="1" dirty="0"/>
              <a:t>Zastosowanie</a:t>
            </a:r>
            <a:endParaRPr lang="pl-PL" sz="3600" dirty="0"/>
          </a:p>
        </p:txBody>
      </p:sp>
      <p:pic>
        <p:nvPicPr>
          <p:cNvPr id="8" name="Obraz 7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C7BC072D-907F-4CE2-9298-C31AE59E8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473" y="1925825"/>
            <a:ext cx="4431527" cy="249273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A7DE476-586F-A754-8277-277E199FE5B9}"/>
              </a:ext>
            </a:extLst>
          </p:cNvPr>
          <p:cNvSpPr txBox="1"/>
          <p:nvPr/>
        </p:nvSpPr>
        <p:spPr>
          <a:xfrm>
            <a:off x="242453" y="1462796"/>
            <a:ext cx="1194954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Biomasa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Produkcja biodiesla i alkoholu, stosowane jako </a:t>
            </a:r>
            <a:b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zamienniki tradycyjnych paliw samochodowych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Produkcja gazu metanowego, który może być używany </a:t>
            </a:r>
            <a:b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do wytwarzania ciepła, energii elektrycznej </a:t>
            </a:r>
            <a:b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i związków organicznych</a:t>
            </a:r>
          </a:p>
          <a:p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Energia geotermalna i oceaniczna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Produkcja energii elektrycznej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Ogniwa paliwowe wodorowe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Ogniwa paliwowe wodorowe mogą być wykorzystywane do napędzania samochodów zamiast silników benzynowych lub wysokoprężnych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3F1B55A-8FD5-D7A3-996E-EBDCE2A17A3D}"/>
              </a:ext>
            </a:extLst>
          </p:cNvPr>
          <p:cNvSpPr txBox="1"/>
          <p:nvPr/>
        </p:nvSpPr>
        <p:spPr>
          <a:xfrm>
            <a:off x="8028709" y="4420987"/>
            <a:ext cx="61006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https://www.sciencefacts.net/types-of-renewable-energy.html</a:t>
            </a:r>
            <a:endParaRPr lang="pl-PL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231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9A747275-E7C7-5CD9-BB47-99F5598D7137}"/>
              </a:ext>
            </a:extLst>
          </p:cNvPr>
          <p:cNvSpPr txBox="1"/>
          <p:nvPr/>
        </p:nvSpPr>
        <p:spPr>
          <a:xfrm>
            <a:off x="142124" y="1508652"/>
            <a:ext cx="6731001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150000"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Źródła energii odnawialnej nie wyczerpią się</a:t>
            </a:r>
          </a:p>
          <a:p>
            <a:pPr marL="342900" indent="-342900">
              <a:buSzPct val="150000"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Energia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odnawialna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jest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niezawodna</a:t>
            </a:r>
            <a:endParaRPr lang="pl-PL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SzPct val="150000"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Energia odnawialna jest przyjazna dla środowiska</a:t>
            </a:r>
          </a:p>
          <a:p>
            <a:pPr marL="342900" indent="-342900">
              <a:buSzPct val="150000"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Energia odnawialna może poprawić zdrowie publiczne</a:t>
            </a:r>
          </a:p>
          <a:p>
            <a:pPr marL="342900" indent="-342900">
              <a:buSzPct val="150000"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Technologie odnawialne tworzą wiele miejsc pracy</a:t>
            </a:r>
          </a:p>
          <a:p>
            <a:pPr marL="342900" indent="-342900">
              <a:buSzPct val="150000"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Technologie odnawialne wymagają mniejszych kosztów utrzymania</a:t>
            </a:r>
          </a:p>
          <a:p>
            <a:pPr marL="342900" indent="-342900">
              <a:buSzPct val="150000"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Energia odnawialna może zmniejszyć zawirowania na rynku cen energii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SzPct val="150000"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Energia odnawialna może zwiększyć niezależność ekonomiczną krajów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ACCB089-6484-FEEB-EBF9-26C12CECF57D}"/>
              </a:ext>
            </a:extLst>
          </p:cNvPr>
          <p:cNvSpPr txBox="1"/>
          <p:nvPr/>
        </p:nvSpPr>
        <p:spPr>
          <a:xfrm>
            <a:off x="357909" y="5663636"/>
            <a:ext cx="69739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https://www.greenmatch.co.uk/blog/2021/09/advantages-and-disadvantages-of-renewable-energy#types-of-renewable-energy</a:t>
            </a:r>
          </a:p>
        </p:txBody>
      </p:sp>
      <p:pic>
        <p:nvPicPr>
          <p:cNvPr id="22" name="Obraz 21" descr="Obraz zawierający tekst, zrzut ekranu, krąg, Czcionka&#10;&#10;Opis wygenerowany automatycznie">
            <a:extLst>
              <a:ext uri="{FF2B5EF4-FFF2-40B4-BE49-F238E27FC236}">
                <a16:creationId xmlns:a16="http://schemas.microsoft.com/office/drawing/2014/main" id="{1537B74F-C439-9D2C-2199-BC6A5FCF6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339" y="1109446"/>
            <a:ext cx="5532352" cy="4639108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F901D10-EE38-A8B3-C039-853187125BFC}"/>
              </a:ext>
            </a:extLst>
          </p:cNvPr>
          <p:cNvSpPr txBox="1"/>
          <p:nvPr/>
        </p:nvSpPr>
        <p:spPr>
          <a:xfrm>
            <a:off x="8311141" y="5698401"/>
            <a:ext cx="53946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https://clean-coalition.org/value-of-clean-local-energy/benefits/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9432CF3-AB2C-F426-EDCF-6F7BF7C4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09" y="399078"/>
            <a:ext cx="10515600" cy="1325563"/>
          </a:xfrm>
        </p:spPr>
        <p:txBody>
          <a:bodyPr>
            <a:normAutofit/>
          </a:bodyPr>
          <a:lstStyle/>
          <a:p>
            <a:r>
              <a:rPr lang="pl-PL" sz="3200" b="1" dirty="0"/>
              <a:t>Zalety energii odnawialnej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506138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432CF3-AB2C-F426-EDCF-6F7BF7C4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61" y="392834"/>
            <a:ext cx="10515600" cy="1325563"/>
          </a:xfrm>
        </p:spPr>
        <p:txBody>
          <a:bodyPr>
            <a:normAutofit/>
          </a:bodyPr>
          <a:lstStyle/>
          <a:p>
            <a:r>
              <a:rPr lang="pl-PL" sz="3200" b="1" dirty="0"/>
              <a:t>Wady odnawialnych źródeł</a:t>
            </a:r>
            <a:endParaRPr lang="pl-PL" sz="32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A747275-E7C7-5CD9-BB47-99F5598D7137}"/>
              </a:ext>
            </a:extLst>
          </p:cNvPr>
          <p:cNvSpPr txBox="1"/>
          <p:nvPr/>
        </p:nvSpPr>
        <p:spPr>
          <a:xfrm>
            <a:off x="138544" y="1355619"/>
            <a:ext cx="6316517" cy="4247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txBody>
          <a:bodyPr wrap="square">
            <a:spAutoFit/>
          </a:bodyPr>
          <a:lstStyle/>
          <a:p>
            <a:pPr marL="342900" indent="-342900"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Nieregularna dostępność — dostępność energii odnawialnej może być niestabilna ze względu na warunki atmosferyczne, co może wymagać przełączenia się na tradycyjne źródła zasilania.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Niższa wydajność — technologie odnawialne mają niższą wydajność w porównaniu z metodami opartymi na paliwach kopalnych.</a:t>
            </a:r>
          </a:p>
          <a:p>
            <a:pPr marL="342900" indent="-342900"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Wysokie koszty początkowe – początkowy koszt technologii odnawialnych i ich instalacji jest często wysoki. </a:t>
            </a:r>
          </a:p>
          <a:p>
            <a:pPr marL="342900" indent="-342900"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Wymagania przestrzenne - farmy energii odnawialnej wymagają większych obszarów ziemi niż tradycyjne elektrownie.</a:t>
            </a:r>
          </a:p>
          <a:p>
            <a:pPr marL="342900" indent="-342900">
              <a:buSzPct val="1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Wyzwania związane z recyklingiem – chociaż czystsze, odnawialne urządzenia mogą zanieczyszczać środowisko podczas utylizacji i wymagają skutecznych metod recyklingu.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9CB6F7E-792E-18B7-D852-D8415DFBB558}"/>
              </a:ext>
            </a:extLst>
          </p:cNvPr>
          <p:cNvSpPr txBox="1"/>
          <p:nvPr/>
        </p:nvSpPr>
        <p:spPr>
          <a:xfrm>
            <a:off x="259476" y="5756824"/>
            <a:ext cx="63165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https://www.greenmatch.co.uk/blog/2021/09/advantages-and-disadvantages-of-renewable-energy</a:t>
            </a:r>
          </a:p>
        </p:txBody>
      </p:sp>
      <p:pic>
        <p:nvPicPr>
          <p:cNvPr id="9" name="Obraz 8" descr="Obraz zawierający tekst, zrzut ekranu, logo, System operacyjny&#10;&#10;Opis wygenerowany automatycznie">
            <a:extLst>
              <a:ext uri="{FF2B5EF4-FFF2-40B4-BE49-F238E27FC236}">
                <a16:creationId xmlns:a16="http://schemas.microsoft.com/office/drawing/2014/main" id="{2DEBCF3E-F4B8-7F7D-03EA-1A75B6517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060" y="1614238"/>
            <a:ext cx="5736939" cy="387574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B4CBEBB-DF75-C555-0DAF-9B53399F1920}"/>
              </a:ext>
            </a:extLst>
          </p:cNvPr>
          <p:cNvSpPr txBox="1"/>
          <p:nvPr/>
        </p:nvSpPr>
        <p:spPr>
          <a:xfrm>
            <a:off x="6217606" y="1205955"/>
            <a:ext cx="60801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</a:rPr>
              <a:t>.greenmatch.co.uk/blog/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2014/08/5-advantages-and-5-disadvantages-of-solar-energy</a:t>
            </a:r>
          </a:p>
        </p:txBody>
      </p:sp>
    </p:spTree>
    <p:extLst>
      <p:ext uri="{BB962C8B-B14F-4D97-AF65-F5344CB8AC3E}">
        <p14:creationId xmlns:p14="http://schemas.microsoft.com/office/powerpoint/2010/main" val="1410906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567EC4-07A6-EC71-3B8D-803E838C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27" y="448252"/>
            <a:ext cx="10515600" cy="1325563"/>
          </a:xfrm>
        </p:spPr>
        <p:txBody>
          <a:bodyPr>
            <a:normAutofit/>
          </a:bodyPr>
          <a:lstStyle/>
          <a:p>
            <a:r>
              <a:rPr lang="pl-PL" sz="3400" b="1" dirty="0"/>
              <a:t>Znaczenie odnawialnej energii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73CEF1F-7820-846D-4353-592ADA9BF5E7}"/>
              </a:ext>
            </a:extLst>
          </p:cNvPr>
          <p:cNvSpPr txBox="1"/>
          <p:nvPr/>
        </p:nvSpPr>
        <p:spPr>
          <a:xfrm>
            <a:off x="210127" y="1536174"/>
            <a:ext cx="8026401" cy="389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l-PL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Ograniczenie globalnego ocieplenia: </a:t>
            </a: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Spalanie paliw kopalnych uwalnia znaczne ilości dwutlenku węgla, co nasila globalne ocieplenie. Energie odnawialne oferują niedrogie, obfite i niekończące się dostawy, które nie emitują gazów cieplarnianych, co czyni je kluczowymi dla powstrzymania globalnego ocieplenia i wynikających z niego zmian klimatycznych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l-PL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Wzmocnienie stabilności dostaw paliwa</a:t>
            </a: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: Przy zmiennych rynkach energii </a:t>
            </a:r>
            <a:b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i niestabilnościach geopolitycznych zapewnienie stabilnych dostaw paliwa jest globalnym priorytetem. Wykorzystanie rodzimych odnawialnych zasobów może pomóc w bardziej niezawodnym zaspokajaniu ich potrzeb energetycznych.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900" u="sng" dirty="0">
                <a:latin typeface="Calibri" panose="020F0502020204030204" pitchFamily="34" charset="0"/>
                <a:cs typeface="Calibri" panose="020F0502020204030204" pitchFamily="34" charset="0"/>
              </a:rPr>
              <a:t>Postęp gospodarczy i zatrudnienia: </a:t>
            </a:r>
            <a:r>
              <a:rPr lang="pl-PL" sz="1900" dirty="0">
                <a:latin typeface="Calibri" panose="020F0502020204030204" pitchFamily="34" charset="0"/>
                <a:cs typeface="Calibri" panose="020F0502020204030204" pitchFamily="34" charset="0"/>
              </a:rPr>
              <a:t>Inwestowanie w infrastrukturę energii odnawialnej może pobudzić wzrost gospodarczy i stworzyć nowe perspektywy zatrudnienia, szczególnie dla młodszego pokolenia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Obraz 5" descr="Obraz zawierający tekst, design, ilustracja&#10;&#10;Opis wygenerowany automatycznie">
            <a:extLst>
              <a:ext uri="{FF2B5EF4-FFF2-40B4-BE49-F238E27FC236}">
                <a16:creationId xmlns:a16="http://schemas.microsoft.com/office/drawing/2014/main" id="{AA81FBF5-782D-D0B1-2D1C-EAA8E8DDC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0206" y="766810"/>
            <a:ext cx="3339058" cy="527368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1680534-F75A-3C76-E4D0-70B5537C2401}"/>
              </a:ext>
            </a:extLst>
          </p:cNvPr>
          <p:cNvSpPr txBox="1"/>
          <p:nvPr/>
        </p:nvSpPr>
        <p:spPr>
          <a:xfrm>
            <a:off x="6577631" y="5640384"/>
            <a:ext cx="2807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https://curiousdesire.com/reasons-why-renewable-energy-is-important</a:t>
            </a:r>
            <a:r>
              <a:rPr lang="pl-PL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11638EA-DB35-C943-530E-8FA93ABF0203}"/>
              </a:ext>
            </a:extLst>
          </p:cNvPr>
          <p:cNvSpPr txBox="1"/>
          <p:nvPr/>
        </p:nvSpPr>
        <p:spPr>
          <a:xfrm>
            <a:off x="358971" y="5321826"/>
            <a:ext cx="78775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Maradin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Dario (2021).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Advantages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disadvantages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renewable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utilization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In: International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Journal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Energy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Economics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Policy 11 (3), S. 176 - 183. doi:10.32479/ijeep.11027.</a:t>
            </a:r>
          </a:p>
        </p:txBody>
      </p:sp>
    </p:spTree>
    <p:extLst>
      <p:ext uri="{BB962C8B-B14F-4D97-AF65-F5344CB8AC3E}">
        <p14:creationId xmlns:p14="http://schemas.microsoft.com/office/powerpoint/2010/main" val="2096950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tekst, zrzut ekranu, Wykres, diagram&#10;&#10;Opis wygenerowany automatycznie">
            <a:extLst>
              <a:ext uri="{FF2B5EF4-FFF2-40B4-BE49-F238E27FC236}">
                <a16:creationId xmlns:a16="http://schemas.microsoft.com/office/drawing/2014/main" id="{72B13B08-FFD8-B2FB-FD86-BA14E575E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234"/>
            <a:ext cx="7136652" cy="403514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6C6FC450-9A98-F4E1-ABB3-8AF28230E740}"/>
              </a:ext>
            </a:extLst>
          </p:cNvPr>
          <p:cNvSpPr txBox="1"/>
          <p:nvPr/>
        </p:nvSpPr>
        <p:spPr>
          <a:xfrm>
            <a:off x="0" y="5475796"/>
            <a:ext cx="66132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i"/>
              </a:rPr>
              <a:t>https://ec.europa.eu/eurostat/statistics-explained/index.php?title=File:Renewable_energy_2022_infographic.jpg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A9D8895-EDBF-90C0-7330-DCD4283C7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076" y="688257"/>
            <a:ext cx="5368924" cy="539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17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zrzut ekranu, projekt graficzny, diagram&#10;&#10;Opis wygenerowany automatycznie">
            <a:extLst>
              <a:ext uri="{FF2B5EF4-FFF2-40B4-BE49-F238E27FC236}">
                <a16:creationId xmlns:a16="http://schemas.microsoft.com/office/drawing/2014/main" id="{6A628B75-D1D8-DF6D-A16A-528DF1309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7754"/>
            <a:ext cx="4035100" cy="534874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9B528A59-80DF-31BE-A434-EBB80C1DBD92}"/>
              </a:ext>
            </a:extLst>
          </p:cNvPr>
          <p:cNvSpPr txBox="1"/>
          <p:nvPr/>
        </p:nvSpPr>
        <p:spPr>
          <a:xfrm>
            <a:off x="5306365" y="5427241"/>
            <a:ext cx="59712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https://elements.visualcapitalist.com/what-are-the-five-major-types-of-renewable-energy/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F6E90B6-31E9-B1B4-55BF-487D90BEEA2A}"/>
              </a:ext>
            </a:extLst>
          </p:cNvPr>
          <p:cNvSpPr txBox="1"/>
          <p:nvPr/>
        </p:nvSpPr>
        <p:spPr>
          <a:xfrm>
            <a:off x="4140202" y="861372"/>
            <a:ext cx="8454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latin typeface="Calibri" panose="020F0502020204030204" pitchFamily="34" charset="0"/>
                <a:cs typeface="Calibri" panose="020F0502020204030204" pitchFamily="34" charset="0"/>
              </a:rPr>
              <a:t>Podstawowe rodzaje odnawialnych źródeł energii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14096CEC-6588-A530-0D5C-A54FFDB4B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180" y="2486024"/>
            <a:ext cx="7600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23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85FF73-C8A0-3B53-310B-29947409B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8" y="504037"/>
            <a:ext cx="10515600" cy="1230283"/>
          </a:xfrm>
        </p:spPr>
        <p:txBody>
          <a:bodyPr>
            <a:normAutofit/>
          </a:bodyPr>
          <a:lstStyle/>
          <a:p>
            <a:r>
              <a:rPr lang="pl-PL" sz="3200" b="1" dirty="0"/>
              <a:t>Wielkość emisji w zależności od rodzaju środka transportu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6E70EFF-4EB5-98EE-A5BE-BBBC56670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290" y="1589453"/>
            <a:ext cx="8421419" cy="431825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15ED60D-EBA6-1D63-D610-402066A4B2C3}"/>
              </a:ext>
            </a:extLst>
          </p:cNvPr>
          <p:cNvSpPr txBox="1"/>
          <p:nvPr/>
        </p:nvSpPr>
        <p:spPr>
          <a:xfrm>
            <a:off x="5781367" y="5024175"/>
            <a:ext cx="4171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Emisja na pasażera na przejechany km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970CD17-7AC0-6C97-D84A-4CCC8012C0A1}"/>
              </a:ext>
            </a:extLst>
          </p:cNvPr>
          <p:cNvSpPr txBox="1"/>
          <p:nvPr/>
        </p:nvSpPr>
        <p:spPr>
          <a:xfrm>
            <a:off x="5781367" y="5476819"/>
            <a:ext cx="60993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https://www.sherbetlondon.com/news-blog/how-our-travel-footprint-affects-the-environment-in-2020/</a:t>
            </a:r>
          </a:p>
        </p:txBody>
      </p:sp>
    </p:spTree>
    <p:extLst>
      <p:ext uri="{BB962C8B-B14F-4D97-AF65-F5344CB8AC3E}">
        <p14:creationId xmlns:p14="http://schemas.microsoft.com/office/powerpoint/2010/main" val="1682125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79302" y="431316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br>
              <a:rPr lang="pl-PL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Rodzaje zrównoważonego transportu</a:t>
            </a:r>
            <a:br>
              <a:rPr lang="pl-PL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Google Shape;107;p8"/>
          <p:cNvSpPr txBox="1">
            <a:spLocks noGrp="1"/>
          </p:cNvSpPr>
          <p:nvPr>
            <p:ph type="body" idx="1"/>
          </p:nvPr>
        </p:nvSpPr>
        <p:spPr>
          <a:xfrm>
            <a:off x="-467948" y="2129445"/>
            <a:ext cx="11369469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20700" algn="ctr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rgbClr val="0D0D0D"/>
                </a:solidFill>
                <a:effectLst/>
                <a:latin typeface="Söhne"/>
              </a:rPr>
              <a:t>Pojazdy elektryczne</a:t>
            </a:r>
          </a:p>
          <a:p>
            <a:pPr marL="520700" algn="ctr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rgbClr val="0D0D0D"/>
                </a:solidFill>
                <a:effectLst/>
                <a:latin typeface="Söhne"/>
              </a:rPr>
              <a:t>Pojazdy zasilane </a:t>
            </a:r>
            <a:r>
              <a:rPr lang="pl-PL" sz="2400" dirty="0">
                <a:solidFill>
                  <a:srgbClr val="0D0D0D"/>
                </a:solidFill>
                <a:latin typeface="Söhne"/>
              </a:rPr>
              <a:t>ogniwami</a:t>
            </a:r>
            <a:r>
              <a:rPr lang="pl-PL" sz="2400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br>
              <a:rPr lang="pl-PL" sz="2400" b="0" i="0" dirty="0">
                <a:solidFill>
                  <a:srgbClr val="0D0D0D"/>
                </a:solidFill>
                <a:effectLst/>
                <a:latin typeface="Söhne"/>
              </a:rPr>
            </a:br>
            <a:r>
              <a:rPr lang="pl-PL" sz="2400" b="0" i="0" dirty="0">
                <a:solidFill>
                  <a:srgbClr val="0D0D0D"/>
                </a:solidFill>
                <a:effectLst/>
                <a:latin typeface="Söhne"/>
              </a:rPr>
              <a:t>paliwowymi wodorowymi</a:t>
            </a:r>
          </a:p>
          <a:p>
            <a:pPr marL="520700" algn="ctr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rgbClr val="0D0D0D"/>
                </a:solidFill>
                <a:effectLst/>
                <a:latin typeface="Söhne"/>
              </a:rPr>
              <a:t>Pojazdy na biopaliwo</a:t>
            </a:r>
          </a:p>
          <a:p>
            <a:pPr marL="520700" algn="ctr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rgbClr val="0D0D0D"/>
                </a:solidFill>
                <a:effectLst/>
                <a:latin typeface="Söhne"/>
              </a:rPr>
              <a:t>Pojazdy zasilane sprężonym gazem ziemnym</a:t>
            </a:r>
          </a:p>
          <a:p>
            <a:pPr marL="520700" algn="ctr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D0D0D"/>
                </a:solidFill>
                <a:latin typeface="Söhne"/>
              </a:rPr>
              <a:t>Pojazdy zasilane energią słoneczną</a:t>
            </a:r>
          </a:p>
          <a:p>
            <a:pPr marL="520700" algn="ctr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rgbClr val="0D0D0D"/>
                </a:solidFill>
                <a:effectLst/>
                <a:latin typeface="Söhne"/>
              </a:rPr>
              <a:t>Pojazdy napędzane siłą ludzkich mięśni</a:t>
            </a:r>
          </a:p>
          <a:p>
            <a:pPr marL="520700" algn="ctr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rgbClr val="0D0D0D"/>
                </a:solidFill>
                <a:effectLst/>
                <a:latin typeface="Söhne"/>
              </a:rPr>
              <a:t>Pojazdy z napędem elektrycznym</a:t>
            </a:r>
            <a:endParaRPr lang="pl-PL" sz="2400" dirty="0"/>
          </a:p>
        </p:txBody>
      </p:sp>
      <p:pic>
        <p:nvPicPr>
          <p:cNvPr id="3074" name="Picture 2" descr="Sustainable travel and the National Transport Strategy | Transport ...">
            <a:extLst>
              <a:ext uri="{FF2B5EF4-FFF2-40B4-BE49-F238E27FC236}">
                <a16:creationId xmlns:a16="http://schemas.microsoft.com/office/drawing/2014/main" id="{F9C5F78B-7C40-269A-64EC-273B8BC74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930" y="1139042"/>
            <a:ext cx="3979862" cy="457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62D74F4-1BE2-9F20-CA78-1A0CDCC72CE6}"/>
              </a:ext>
            </a:extLst>
          </p:cNvPr>
          <p:cNvSpPr txBox="1"/>
          <p:nvPr/>
        </p:nvSpPr>
        <p:spPr>
          <a:xfrm>
            <a:off x="7531509" y="5596741"/>
            <a:ext cx="50525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https://www.transport.gov.scot/active-travel/developing-an-active-nation/sustainable-travel-and-the-national-transport-strategy/</a:t>
            </a:r>
          </a:p>
        </p:txBody>
      </p:sp>
      <p:pic>
        <p:nvPicPr>
          <p:cNvPr id="6" name="Picture 2" descr="Koncepcja redukcji poziomu CO2. Kontrola emisji dwutlenku węgla, poziom CO2 do pozycji min. Renderowanie 3D – zdjęcie">
            <a:extLst>
              <a:ext uri="{FF2B5EF4-FFF2-40B4-BE49-F238E27FC236}">
                <a16:creationId xmlns:a16="http://schemas.microsoft.com/office/drawing/2014/main" id="{75751212-D032-99FD-0D85-958C29ECC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43009"/>
            <a:ext cx="2341266" cy="175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7C433E8-CAD4-DD95-A7E1-45F84911F9EA}"/>
              </a:ext>
            </a:extLst>
          </p:cNvPr>
          <p:cNvSpPr txBox="1"/>
          <p:nvPr/>
        </p:nvSpPr>
        <p:spPr>
          <a:xfrm>
            <a:off x="1042199" y="5298959"/>
            <a:ext cx="12057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www.unsplash.com</a:t>
            </a:r>
          </a:p>
        </p:txBody>
      </p:sp>
      <p:pic>
        <p:nvPicPr>
          <p:cNvPr id="2054" name="Picture 6" descr="Koncepcja ikony zerowej emisji netto do 2050 r. w ręku dla animacji polityki ochrony środowiska Ilustracja koncepcji Zielona technologia energii odnawialnej dla czystego środowiska przyszłości. – zdjęcie">
            <a:extLst>
              <a:ext uri="{FF2B5EF4-FFF2-40B4-BE49-F238E27FC236}">
                <a16:creationId xmlns:a16="http://schemas.microsoft.com/office/drawing/2014/main" id="{238ABCF8-C29B-A841-5DDB-A83ED7855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4327"/>
            <a:ext cx="2341266" cy="155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839BA60-5C6A-4FA5-E50D-388E5E1379C4}"/>
              </a:ext>
            </a:extLst>
          </p:cNvPr>
          <p:cNvSpPr txBox="1"/>
          <p:nvPr/>
        </p:nvSpPr>
        <p:spPr>
          <a:xfrm>
            <a:off x="1379302" y="5090977"/>
            <a:ext cx="10086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www.unsplash.com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5E7D6BF-D20A-E394-4849-E35D07478C9B}"/>
              </a:ext>
            </a:extLst>
          </p:cNvPr>
          <p:cNvSpPr txBox="1"/>
          <p:nvPr/>
        </p:nvSpPr>
        <p:spPr>
          <a:xfrm>
            <a:off x="1379302" y="1787800"/>
            <a:ext cx="67203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www.unsplash.com</a:t>
            </a:r>
          </a:p>
        </p:txBody>
      </p:sp>
    </p:spTree>
    <p:extLst>
      <p:ext uri="{BB962C8B-B14F-4D97-AF65-F5344CB8AC3E}">
        <p14:creationId xmlns:p14="http://schemas.microsoft.com/office/powerpoint/2010/main" val="1056995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B5BD0C-E94E-5FF0-8FD2-A0A6BE551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37" y="-73025"/>
            <a:ext cx="4922837" cy="1600200"/>
          </a:xfrm>
        </p:spPr>
        <p:txBody>
          <a:bodyPr/>
          <a:lstStyle/>
          <a:p>
            <a:r>
              <a:rPr lang="pl-PL" b="1" dirty="0"/>
              <a:t>Zrównoważony transport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82D024B-E8C1-84DF-5E44-BA52D6037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1425" y="1000752"/>
            <a:ext cx="7198693" cy="4873625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pl-PL" sz="2400" b="0" i="0" u="sng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Korzyści płynące ze zrównoważonego transportu obejmują: 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Oszczędności na paliwie i pojazdach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Zmniejszona emisja dwutlenku węgla ze spalania paliw kopalnych, co skutkuje mniejszym zanieczyszczeniem powietrza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Tworzenie miejsc pracy, dzięki zwiększonej produkcji pojazdów i akumulatorów oraz produkcji paliw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Poprawa dostępności do niezawodnych i niedrogich środków transportu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Zwiększone bezpieczeństwo energetyczne i niezależność dzięki mniejszemu uzależnieniu od zagranicznych źródeł materiałów i paliw.</a:t>
            </a:r>
            <a:endParaRPr lang="en-US" sz="2400" dirty="0"/>
          </a:p>
          <a:p>
            <a:endParaRPr lang="pl-PL" sz="24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48102A3-E620-995A-B21A-991D1B007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14" y="1563364"/>
            <a:ext cx="4688398" cy="400717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2FCDA33-86FF-FC23-C73F-690550675ABE}"/>
              </a:ext>
            </a:extLst>
          </p:cNvPr>
          <p:cNvSpPr txBox="1"/>
          <p:nvPr/>
        </p:nvSpPr>
        <p:spPr>
          <a:xfrm>
            <a:off x="6336506" y="5707161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https://www.energy.gov/eere/sustainable-transportation-and-fuels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3D7BE75-210E-EE4A-42DD-FFC924C8C20D}"/>
              </a:ext>
            </a:extLst>
          </p:cNvPr>
          <p:cNvSpPr txBox="1"/>
          <p:nvPr/>
        </p:nvSpPr>
        <p:spPr>
          <a:xfrm>
            <a:off x="676275" y="5412712"/>
            <a:ext cx="4987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https://www.sketchbubble.com/en/presentation-sustainable-transport.html</a:t>
            </a:r>
          </a:p>
        </p:txBody>
      </p:sp>
    </p:spTree>
    <p:extLst>
      <p:ext uri="{BB962C8B-B14F-4D97-AF65-F5344CB8AC3E}">
        <p14:creationId xmlns:p14="http://schemas.microsoft.com/office/powerpoint/2010/main" val="975452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43A35F4A-DF86-6F5F-A87C-816B37735D40}"/>
              </a:ext>
            </a:extLst>
          </p:cNvPr>
          <p:cNvSpPr/>
          <p:nvPr/>
        </p:nvSpPr>
        <p:spPr>
          <a:xfrm>
            <a:off x="0" y="4458331"/>
            <a:ext cx="12192000" cy="127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4EE999F-6724-688B-2654-3CE17A7668C0}"/>
              </a:ext>
            </a:extLst>
          </p:cNvPr>
          <p:cNvSpPr txBox="1"/>
          <p:nvPr/>
        </p:nvSpPr>
        <p:spPr>
          <a:xfrm>
            <a:off x="317090" y="775260"/>
            <a:ext cx="89055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Strategie niskoemisyjne dla praktyk rolniczych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73BD5D6-C18B-DF59-0F82-45C157356F4E}"/>
              </a:ext>
            </a:extLst>
          </p:cNvPr>
          <p:cNvSpPr txBox="1"/>
          <p:nvPr/>
        </p:nvSpPr>
        <p:spPr>
          <a:xfrm>
            <a:off x="700547" y="1517351"/>
            <a:ext cx="1059671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Termin „zrównoważone rolnictwo” 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(U.S. Code Title 7, Section 3103) </a:t>
            </a:r>
            <a:r>
              <a:rPr lang="pl-PL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oznacza zintegrowany system praktyk produkcji roślinnej i zwierzęcej, mający zastosowanie w konkretnym miejscu, który w dłuższej perspektywie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</a:t>
            </a:r>
          </a:p>
          <a:p>
            <a:pPr marL="342900" lvl="2" indent="-342900"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Zaspokaja ludzkie zapotrzebowanie na żywność i błonnik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endParaRPr lang="pl-PL" sz="2000" dirty="0">
              <a:solidFill>
                <a:srgbClr val="29292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342900" lvl="2" indent="-342900"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Poprawia jakość środowiska i bazy zasobów naturalnych, od których zależy gospodarka rolna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endParaRPr lang="pl-PL" sz="2000" dirty="0">
              <a:solidFill>
                <a:srgbClr val="29292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342900" lvl="2" indent="-342900"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Wykorzystuje zasoby nieodnawialne i zasoby gospodarstwa w sposób najbardziej efektywny oraz włącza, w stosownych przypadkach, naturalne cykle biologiczne i kontroli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endParaRPr lang="pl-PL" sz="2000" dirty="0">
              <a:solidFill>
                <a:srgbClr val="29292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342900" lvl="2" indent="-342900"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Utrzymuje rentowność ekonomiczną działalności rolniczej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endParaRPr lang="pl-PL" sz="2000" dirty="0">
              <a:solidFill>
                <a:srgbClr val="29292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342900" lvl="2" indent="-342900"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Poprawia jakość życia rolników i całego społeczeństwa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779EB43-BE87-A9F2-CF6D-FC639BF57BFC}"/>
              </a:ext>
            </a:extLst>
          </p:cNvPr>
          <p:cNvSpPr txBox="1"/>
          <p:nvPr/>
        </p:nvSpPr>
        <p:spPr>
          <a:xfrm>
            <a:off x="404351" y="4559216"/>
            <a:ext cx="113832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Komisja Europejska definiuje rolnictwo węglowe jako „zielony model biznesowy, który nagradza zarządców gruntów za podejmowanie ulepszonych praktyk gospodarowania gruntami, skutkujących zwiększeniem sekwestracji węgla w żywej biomasie, martwej materii organicznej i glebie poprzez zwiększenie wychwytywania węgla i/lub zmniejszenie uwalniania węgla do atmosfery, zgodnie z zasadami ekologicznymi sprzyjającymi bioróżnorodności i ogólnemu kapitałowi naturalnemu”.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1AF060-E6E5-005C-70CD-90D476EA0D9D}"/>
              </a:ext>
            </a:extLst>
          </p:cNvPr>
          <p:cNvSpPr txBox="1"/>
          <p:nvPr/>
        </p:nvSpPr>
        <p:spPr>
          <a:xfrm>
            <a:off x="3424084" y="5737318"/>
            <a:ext cx="61009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https://climate.ec.europa.eu/system/files/2021-12/com_2021_800_en_0.pdf</a:t>
            </a:r>
          </a:p>
        </p:txBody>
      </p:sp>
    </p:spTree>
    <p:extLst>
      <p:ext uri="{BB962C8B-B14F-4D97-AF65-F5344CB8AC3E}">
        <p14:creationId xmlns:p14="http://schemas.microsoft.com/office/powerpoint/2010/main" val="3104034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 txBox="1">
            <a:spLocks noGrp="1"/>
          </p:cNvSpPr>
          <p:nvPr>
            <p:ph type="title"/>
          </p:nvPr>
        </p:nvSpPr>
        <p:spPr>
          <a:xfrm>
            <a:off x="831850" y="697735"/>
            <a:ext cx="10515600" cy="289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pl-PL" b="1" cap="small" dirty="0"/>
              <a:t>Informacje ogólne</a:t>
            </a:r>
            <a:endParaRPr dirty="0"/>
          </a:p>
        </p:txBody>
      </p:sp>
      <p:sp>
        <p:nvSpPr>
          <p:cNvPr id="69" name="Google Shape;69;p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labelled Image">
            <a:extLst>
              <a:ext uri="{FF2B5EF4-FFF2-40B4-BE49-F238E27FC236}">
                <a16:creationId xmlns:a16="http://schemas.microsoft.com/office/drawing/2014/main" id="{F54CB457-BA75-E145-E998-E30B86A5D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1435371"/>
            <a:ext cx="5127760" cy="403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8520A17-B5D2-F4D3-1227-13C320A93E86}"/>
              </a:ext>
            </a:extLst>
          </p:cNvPr>
          <p:cNvSpPr txBox="1"/>
          <p:nvPr/>
        </p:nvSpPr>
        <p:spPr>
          <a:xfrm>
            <a:off x="0" y="5497857"/>
            <a:ext cx="705193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N. A.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Rust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Ridding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Ward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B. Clark, L.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Kehoe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Dora, M.J.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Whittingham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P.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McGowan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Chaudhary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 J. Reynolds,  C.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Trivedy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 N. West, 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transition to reduced-meat diets that benefit people and the planet</a:t>
            </a:r>
            <a:r>
              <a:rPr lang="pl-PL" sz="105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 of The Total Environment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718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EE455E6-6123-20DE-1D03-D33194EDA68B}"/>
              </a:ext>
            </a:extLst>
          </p:cNvPr>
          <p:cNvSpPr txBox="1"/>
          <p:nvPr/>
        </p:nvSpPr>
        <p:spPr>
          <a:xfrm>
            <a:off x="1223161" y="821532"/>
            <a:ext cx="7556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Ograniczanie produkcji mięsa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F0256EB-814A-F9D0-AC0E-5E6BDC998F78}"/>
              </a:ext>
            </a:extLst>
          </p:cNvPr>
          <p:cNvSpPr txBox="1"/>
          <p:nvPr/>
        </p:nvSpPr>
        <p:spPr>
          <a:xfrm>
            <a:off x="7663067" y="821532"/>
            <a:ext cx="7556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Ograniczanie monokultur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097ABF7-761B-62C0-B343-6CF31131E3EF}"/>
              </a:ext>
            </a:extLst>
          </p:cNvPr>
          <p:cNvSpPr txBox="1"/>
          <p:nvPr/>
        </p:nvSpPr>
        <p:spPr>
          <a:xfrm>
            <a:off x="6313354" y="1435371"/>
            <a:ext cx="83552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i="0" dirty="0">
                <a:solidFill>
                  <a:srgbClr val="777777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Monokultura oznacza uprawę jednego gatunku rośliny na dużym </a:t>
            </a:r>
            <a:br>
              <a:rPr lang="pl-PL" b="1" i="0" dirty="0">
                <a:solidFill>
                  <a:srgbClr val="777777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</a:br>
            <a:r>
              <a:rPr lang="pl-PL" b="1" i="0" dirty="0">
                <a:solidFill>
                  <a:srgbClr val="777777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obszarze ziemi w celu zwiększenia produkcji</a:t>
            </a:r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563C5D9-BB6A-04F9-E952-FF170C2F6805}"/>
              </a:ext>
            </a:extLst>
          </p:cNvPr>
          <p:cNvSpPr txBox="1"/>
          <p:nvPr/>
        </p:nvSpPr>
        <p:spPr>
          <a:xfrm>
            <a:off x="7122269" y="5093829"/>
            <a:ext cx="7616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negatywny wpływ na środowisko i bioróżnorodność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B6CAC4F-3415-D4D1-564D-FB64551F288B}"/>
              </a:ext>
            </a:extLst>
          </p:cNvPr>
          <p:cNvSpPr txBox="1"/>
          <p:nvPr/>
        </p:nvSpPr>
        <p:spPr>
          <a:xfrm>
            <a:off x="7285055" y="2214996"/>
            <a:ext cx="7616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ograniczenie różnorodności gatunków roślin i zwierząt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BC10D5A-D2C9-50B8-A5CE-4E22D0B368CB}"/>
              </a:ext>
            </a:extLst>
          </p:cNvPr>
          <p:cNvSpPr txBox="1"/>
          <p:nvPr/>
        </p:nvSpPr>
        <p:spPr>
          <a:xfrm>
            <a:off x="6963508" y="2686921"/>
            <a:ext cx="7616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zwiększenie podatności upraw na choroby i szkodniki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FD13D12-A586-2381-4E4A-33ED384FBF69}"/>
              </a:ext>
            </a:extLst>
          </p:cNvPr>
          <p:cNvSpPr txBox="1"/>
          <p:nvPr/>
        </p:nvSpPr>
        <p:spPr>
          <a:xfrm>
            <a:off x="5617029" y="3257725"/>
            <a:ext cx="7616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duża populacja jednego gatunku żywiciela ułatwia </a:t>
            </a:r>
            <a:br>
              <a:rPr lang="pl-PL" dirty="0"/>
            </a:br>
            <a:r>
              <a:rPr lang="pl-PL" dirty="0"/>
              <a:t>mu szybkie rozprzestrzenianie się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5C5D8579-77A0-0EF1-E14F-0054FB738AC1}"/>
              </a:ext>
            </a:extLst>
          </p:cNvPr>
          <p:cNvSpPr txBox="1"/>
          <p:nvPr/>
        </p:nvSpPr>
        <p:spPr>
          <a:xfrm>
            <a:off x="5426109" y="3974081"/>
            <a:ext cx="7616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wymaga masowego stosowania środków chemicznych, </a:t>
            </a:r>
            <a:br>
              <a:rPr lang="pl-PL" dirty="0"/>
            </a:br>
            <a:r>
              <a:rPr lang="pl-PL" dirty="0"/>
              <a:t>takich jak nawozy, pestycydy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81862CC9-C883-D14A-AD75-D224CCD9BDD9}"/>
              </a:ext>
            </a:extLst>
          </p:cNvPr>
          <p:cNvSpPr txBox="1"/>
          <p:nvPr/>
        </p:nvSpPr>
        <p:spPr>
          <a:xfrm>
            <a:off x="5426109" y="4474359"/>
            <a:ext cx="7616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zanieczyszcza wody gruntowe i glebę, szkodzą zdrowiu zwierząt </a:t>
            </a:r>
            <a:br>
              <a:rPr lang="pl-PL" dirty="0"/>
            </a:br>
            <a:r>
              <a:rPr lang="pl-PL" dirty="0"/>
              <a:t>(a nawet ludzi) żyjących w pobliżu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F628BD15-61AF-2D52-B2C9-C5035A7721E1}"/>
              </a:ext>
            </a:extLst>
          </p:cNvPr>
          <p:cNvSpPr txBox="1"/>
          <p:nvPr/>
        </p:nvSpPr>
        <p:spPr>
          <a:xfrm>
            <a:off x="5978769" y="5357199"/>
            <a:ext cx="76166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https://www.savingbees.org/en/2023/03/21/why-monocultures-are-not-good-for-the-environnement/</a:t>
            </a:r>
          </a:p>
        </p:txBody>
      </p:sp>
      <p:sp>
        <p:nvSpPr>
          <p:cNvPr id="28" name="Strzałka: w dół 27">
            <a:extLst>
              <a:ext uri="{FF2B5EF4-FFF2-40B4-BE49-F238E27FC236}">
                <a16:creationId xmlns:a16="http://schemas.microsoft.com/office/drawing/2014/main" id="{521BEC62-8627-2530-77A0-CA9CB25F1C5B}"/>
              </a:ext>
            </a:extLst>
          </p:cNvPr>
          <p:cNvSpPr/>
          <p:nvPr/>
        </p:nvSpPr>
        <p:spPr>
          <a:xfrm>
            <a:off x="9153832" y="2522774"/>
            <a:ext cx="108155" cy="193136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trzałka: w dół 28">
            <a:extLst>
              <a:ext uri="{FF2B5EF4-FFF2-40B4-BE49-F238E27FC236}">
                <a16:creationId xmlns:a16="http://schemas.microsoft.com/office/drawing/2014/main" id="{39A27D9A-2EFB-EF59-D001-C408E3591006}"/>
              </a:ext>
            </a:extLst>
          </p:cNvPr>
          <p:cNvSpPr/>
          <p:nvPr/>
        </p:nvSpPr>
        <p:spPr>
          <a:xfrm>
            <a:off x="9178412" y="3048216"/>
            <a:ext cx="108155" cy="193136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Strzałka: w dół 29">
            <a:extLst>
              <a:ext uri="{FF2B5EF4-FFF2-40B4-BE49-F238E27FC236}">
                <a16:creationId xmlns:a16="http://schemas.microsoft.com/office/drawing/2014/main" id="{78AF3F6A-DAFB-D6B1-505F-42C99C6FC428}"/>
              </a:ext>
            </a:extLst>
          </p:cNvPr>
          <p:cNvSpPr/>
          <p:nvPr/>
        </p:nvSpPr>
        <p:spPr>
          <a:xfrm>
            <a:off x="9178411" y="3791650"/>
            <a:ext cx="108155" cy="193136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trzałka: w dół 30">
            <a:extLst>
              <a:ext uri="{FF2B5EF4-FFF2-40B4-BE49-F238E27FC236}">
                <a16:creationId xmlns:a16="http://schemas.microsoft.com/office/drawing/2014/main" id="{1A9A5C8E-69AF-FCEF-4A93-7BEF5B9F631D}"/>
              </a:ext>
            </a:extLst>
          </p:cNvPr>
          <p:cNvSpPr/>
          <p:nvPr/>
        </p:nvSpPr>
        <p:spPr>
          <a:xfrm>
            <a:off x="9185398" y="4264850"/>
            <a:ext cx="108155" cy="193136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dół 31">
            <a:extLst>
              <a:ext uri="{FF2B5EF4-FFF2-40B4-BE49-F238E27FC236}">
                <a16:creationId xmlns:a16="http://schemas.microsoft.com/office/drawing/2014/main" id="{92240FB7-4A9E-9A74-D6AA-9FCC826D6BB8}"/>
              </a:ext>
            </a:extLst>
          </p:cNvPr>
          <p:cNvSpPr/>
          <p:nvPr/>
        </p:nvSpPr>
        <p:spPr>
          <a:xfrm>
            <a:off x="9194295" y="4969226"/>
            <a:ext cx="108155" cy="193136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261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AF2B781-1D8A-0FD3-5B35-591EE4F8D3A0}"/>
              </a:ext>
            </a:extLst>
          </p:cNvPr>
          <p:cNvSpPr txBox="1"/>
          <p:nvPr/>
        </p:nvSpPr>
        <p:spPr>
          <a:xfrm>
            <a:off x="7811545" y="4636867"/>
            <a:ext cx="438045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 err="1"/>
              <a:t>Agroleśnictwo</a:t>
            </a:r>
            <a:r>
              <a:rPr lang="pl-PL" dirty="0"/>
              <a:t> to system zarządzania użytkowaniem gruntów, który celowo integruje drzewa i krzewy z uprawami lub pastwiskami w celu uzyskania korzyści środowiskowych, ekonomicznych i społecznych. Łączy technologie rolnicze i leśne.</a:t>
            </a:r>
          </a:p>
        </p:txBody>
      </p:sp>
      <p:pic>
        <p:nvPicPr>
          <p:cNvPr id="2050" name="Picture 2" descr="Agroforestry traits and their potential impact on processes of ...">
            <a:extLst>
              <a:ext uri="{FF2B5EF4-FFF2-40B4-BE49-F238E27FC236}">
                <a16:creationId xmlns:a16="http://schemas.microsoft.com/office/drawing/2014/main" id="{B5B8E136-7BD6-199E-A439-CA31CF455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3" y="1185705"/>
            <a:ext cx="7650525" cy="429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85A9552-08B4-E1EC-C4E8-6961319CEAF8}"/>
              </a:ext>
            </a:extLst>
          </p:cNvPr>
          <p:cNvSpPr txBox="1"/>
          <p:nvPr/>
        </p:nvSpPr>
        <p:spPr>
          <a:xfrm>
            <a:off x="527854" y="5504979"/>
            <a:ext cx="71845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Zhu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2021;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Reductions in water, soil and nutrient losses and pesticide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pollution in agroforestry practices: a review of evidence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processes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Plant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(2020) 453:45–86.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986FDB1-2BD9-7876-0196-D5082D06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826" y="836138"/>
            <a:ext cx="3800729" cy="380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4948E37-46DF-C489-2013-FBFA037BC8CF}"/>
              </a:ext>
            </a:extLst>
          </p:cNvPr>
          <p:cNvSpPr txBox="1"/>
          <p:nvPr/>
        </p:nvSpPr>
        <p:spPr>
          <a:xfrm>
            <a:off x="6878411" y="656148"/>
            <a:ext cx="670727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https://www.ecologic.org/post/agroforestry-what-it-is-and-why-it-is-essential-for-sustainable-</a:t>
            </a:r>
            <a:b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and-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-smart-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-of-land</a:t>
            </a:r>
          </a:p>
        </p:txBody>
      </p:sp>
    </p:spTree>
    <p:extLst>
      <p:ext uri="{BB962C8B-B14F-4D97-AF65-F5344CB8AC3E}">
        <p14:creationId xmlns:p14="http://schemas.microsoft.com/office/powerpoint/2010/main" val="279752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"/>
          <p:cNvSpPr txBox="1">
            <a:spLocks noGrp="1"/>
          </p:cNvSpPr>
          <p:nvPr>
            <p:ph type="title"/>
          </p:nvPr>
        </p:nvSpPr>
        <p:spPr>
          <a:xfrm>
            <a:off x="831850" y="1133963"/>
            <a:ext cx="10515600" cy="289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pl-PL" b="1" cap="small"/>
              <a:t>Additional materials </a:t>
            </a:r>
            <a:br>
              <a:rPr lang="pl-PL" b="1" cap="small"/>
            </a:br>
            <a:r>
              <a:rPr lang="pl-PL" b="1" cap="small"/>
              <a:t>and sources of information</a:t>
            </a:r>
            <a:endParaRPr b="1" cap="small"/>
          </a:p>
        </p:txBody>
      </p:sp>
      <p:sp>
        <p:nvSpPr>
          <p:cNvPr id="113" name="Google Shape;113;p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"/>
          <p:cNvSpPr txBox="1">
            <a:spLocks noGrp="1"/>
          </p:cNvSpPr>
          <p:nvPr>
            <p:ph type="body" idx="1"/>
          </p:nvPr>
        </p:nvSpPr>
        <p:spPr>
          <a:xfrm>
            <a:off x="405580" y="1068541"/>
            <a:ext cx="11009672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5000" indent="-457200">
              <a:spcBef>
                <a:spcPts val="0"/>
              </a:spcBef>
              <a:buSzPts val="2800"/>
              <a:buFont typeface="Arial"/>
              <a:buAutoNum type="arabicPeriod"/>
            </a:pPr>
            <a:r>
              <a:rPr lang="en-US" sz="1800" dirty="0"/>
              <a:t>Application to increase audience engagement: https://www.mentimeter.com/ </a:t>
            </a:r>
            <a:endParaRPr lang="pl-PL" sz="1800" dirty="0"/>
          </a:p>
          <a:p>
            <a:pPr marL="635000" indent="-457200">
              <a:spcBef>
                <a:spcPts val="0"/>
              </a:spcBef>
              <a:buSzPts val="2800"/>
              <a:buFont typeface="Arial"/>
              <a:buAutoNum type="arabicPeriod"/>
            </a:pPr>
            <a:r>
              <a:rPr lang="en-US" sz="1800" dirty="0" err="1"/>
              <a:t>beFORE</a:t>
            </a:r>
            <a:r>
              <a:rPr lang="en-US" sz="1800" dirty="0"/>
              <a:t> E-Learning Course, http://futureoriented.eu/ foresight-course/, where you can benefit from lessons dedicated to scenario analysis: http://futureoriented.eu/courses/advanced-course-students/lessons/module-5-</a:t>
            </a:r>
            <a:r>
              <a:rPr lang="pl-PL" sz="1800" dirty="0"/>
              <a:t>lesson-2-future-oriented-methodologies/</a:t>
            </a:r>
            <a:r>
              <a:rPr lang="pl-PL" sz="1800" dirty="0" err="1"/>
              <a:t>topic</a:t>
            </a:r>
            <a:r>
              <a:rPr lang="pl-PL" sz="1800" dirty="0"/>
              <a:t>/topic-7-intuitive-logics-school-ofscenario-construction-case-studies/</a:t>
            </a:r>
            <a:r>
              <a:rPr lang="pl-PL" sz="1800" dirty="0" err="1"/>
              <a:t>or</a:t>
            </a:r>
            <a:r>
              <a:rPr lang="pl-PL" sz="1800" dirty="0"/>
              <a:t> </a:t>
            </a:r>
            <a:r>
              <a:rPr lang="pl-PL" sz="1800" dirty="0" err="1"/>
              <a:t>take</a:t>
            </a:r>
            <a:r>
              <a:rPr lang="pl-PL" sz="1800" dirty="0"/>
              <a:t> the </a:t>
            </a:r>
            <a:r>
              <a:rPr lang="pl-PL" sz="1800" dirty="0" err="1"/>
              <a:t>entire</a:t>
            </a:r>
            <a:r>
              <a:rPr lang="pl-PL" sz="1800" dirty="0"/>
              <a:t> </a:t>
            </a:r>
            <a:r>
              <a:rPr lang="pl-PL" sz="1800" dirty="0" err="1"/>
              <a:t>Futures</a:t>
            </a:r>
            <a:r>
              <a:rPr lang="pl-PL" sz="1800" dirty="0"/>
              <a:t> </a:t>
            </a:r>
            <a:r>
              <a:rPr lang="pl-PL" sz="1800" dirty="0" err="1"/>
              <a:t>Literacy</a:t>
            </a:r>
            <a:r>
              <a:rPr lang="pl-PL" sz="1800" dirty="0"/>
              <a:t> </a:t>
            </a:r>
            <a:r>
              <a:rPr lang="pl-PL" sz="1800" dirty="0" err="1"/>
              <a:t>course</a:t>
            </a:r>
            <a:r>
              <a:rPr lang="pl-PL" sz="1800" dirty="0"/>
              <a:t> (http:// futureoriented.eu/foresight-</a:t>
            </a:r>
            <a:r>
              <a:rPr lang="pl-PL" sz="1800" dirty="0" err="1"/>
              <a:t>course</a:t>
            </a:r>
            <a:r>
              <a:rPr lang="pl-PL" sz="1800" dirty="0"/>
              <a:t>/)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sz="1800" dirty="0"/>
              <a:t>The European Environment Agency (EEA)</a:t>
            </a:r>
            <a:r>
              <a:rPr lang="pl-PL" sz="1800" dirty="0"/>
              <a:t> </a:t>
            </a:r>
            <a:r>
              <a:rPr lang="pl-PL" sz="1800" dirty="0" err="1"/>
              <a:t>website</a:t>
            </a:r>
            <a:r>
              <a:rPr lang="pl-PL" sz="1800" dirty="0"/>
              <a:t>, https://www.eea.europa.eu/en/topics/in-depth/climate-change-mitigation-reducing-emissions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pl-PL" sz="1800" dirty="0"/>
              <a:t>https://www.oecd.org/agriculture/topics/climate-change-and-food-systems/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sz="1800" dirty="0"/>
              <a:t>Dr Edward de Bono introduces Lateral Thinking</a:t>
            </a:r>
            <a:r>
              <a:rPr lang="pl-PL" sz="1800" dirty="0"/>
              <a:t>; https://www.youtube.com/watch?v=hdm3m85M5e8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sz="1800" dirty="0"/>
              <a:t>The Indigo Archive - Edward de Bono Tools in Practice</a:t>
            </a:r>
            <a:r>
              <a:rPr lang="pl-PL" sz="1800" dirty="0"/>
              <a:t>; https://www.youtube.com/watch?v=wclCeGutYUo</a:t>
            </a:r>
          </a:p>
          <a:p>
            <a:pPr marL="635000" indent="-457200">
              <a:spcBef>
                <a:spcPts val="0"/>
              </a:spcBef>
              <a:buSzPts val="2800"/>
              <a:buFont typeface="Arial"/>
              <a:buAutoNum type="arabicPeriod"/>
            </a:pPr>
            <a:r>
              <a:rPr lang="en-US" sz="1800" dirty="0"/>
              <a:t>Global Footprint Network: https://www.footprintcalculator.org/</a:t>
            </a:r>
            <a:endParaRPr lang="pl-PL" sz="1800" dirty="0"/>
          </a:p>
          <a:p>
            <a:pPr marL="635000" indent="-457200">
              <a:spcBef>
                <a:spcPts val="0"/>
              </a:spcBef>
              <a:buSzPts val="2800"/>
              <a:buFont typeface="Arial"/>
              <a:buAutoNum type="arabicPeriod"/>
            </a:pPr>
            <a:r>
              <a:rPr lang="en-US" sz="1800" dirty="0"/>
              <a:t>Miro board, where you can create a STEEP analysis template as the first step in the scenario method using ready-made output </a:t>
            </a:r>
            <a:r>
              <a:rPr lang="en-US" sz="1800" dirty="0" err="1"/>
              <a:t>visualisations</a:t>
            </a:r>
            <a:r>
              <a:rPr lang="en-US" sz="1800" dirty="0"/>
              <a:t> and work together online: https://miro.com/</a:t>
            </a:r>
            <a:endParaRPr lang="pl-PL" sz="1800" dirty="0"/>
          </a:p>
          <a:p>
            <a:pPr marL="635000" indent="-457200">
              <a:spcBef>
                <a:spcPts val="0"/>
              </a:spcBef>
              <a:buSzPts val="2800"/>
              <a:buFont typeface="Arial"/>
              <a:buAutoNum type="arabicPeriod"/>
            </a:pP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pl-PL" sz="1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coursebook</a:t>
            </a: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developed</a:t>
            </a: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Futures</a:t>
            </a: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Replay your futures – labs for exploring undiscovered pathways course (pdf)</a:t>
            </a:r>
            <a:r>
              <a:rPr lang="pl-PL" sz="180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https://futuresproject.pb.edu.pl/app/uploads/2023/08/Handbook-Futures-2022.pdf</a:t>
            </a:r>
            <a:endParaRPr lang="pl-PL" sz="1800" dirty="0">
              <a:solidFill>
                <a:schemeClr val="tx1"/>
              </a:solidFill>
            </a:endParaRPr>
          </a:p>
          <a:p>
            <a:pPr marL="635000" indent="-45720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sz="1800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endParaRPr lang="pl-PL" sz="18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endParaRPr lang="pl-PL" sz="1800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endParaRPr lang="pl-PL" sz="1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"/>
          <p:cNvSpPr txBox="1">
            <a:spLocks noGrp="1"/>
          </p:cNvSpPr>
          <p:nvPr>
            <p:ph type="title"/>
          </p:nvPr>
        </p:nvSpPr>
        <p:spPr>
          <a:xfrm>
            <a:off x="831850" y="697735"/>
            <a:ext cx="10515600" cy="289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pl-PL" b="1" cap="small" dirty="0"/>
              <a:t>Studium przypadku</a:t>
            </a:r>
            <a:endParaRPr b="1" cap="small" dirty="0"/>
          </a:p>
        </p:txBody>
      </p:sp>
      <p:sp>
        <p:nvSpPr>
          <p:cNvPr id="125" name="Google Shape;125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1E4FB18-51F1-F87F-F1E1-1075C92F29E8}"/>
              </a:ext>
            </a:extLst>
          </p:cNvPr>
          <p:cNvSpPr txBox="1"/>
          <p:nvPr/>
        </p:nvSpPr>
        <p:spPr>
          <a:xfrm>
            <a:off x="3040626" y="3243157"/>
            <a:ext cx="6100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dirty="0">
                <a:effectLst/>
              </a:rPr>
              <a:t> </a:t>
            </a: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A0EF9ED-1DCD-2B46-FB45-7CF34F5A709F}"/>
              </a:ext>
            </a:extLst>
          </p:cNvPr>
          <p:cNvSpPr txBox="1"/>
          <p:nvPr/>
        </p:nvSpPr>
        <p:spPr>
          <a:xfrm>
            <a:off x="3040626" y="3243157"/>
            <a:ext cx="6100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dirty="0">
                <a:effectLst/>
              </a:rPr>
              <a:t> </a:t>
            </a:r>
            <a:endParaRPr lang="pl-PL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 txBox="1">
            <a:spLocks noGrp="1"/>
          </p:cNvSpPr>
          <p:nvPr>
            <p:ph type="title"/>
          </p:nvPr>
        </p:nvSpPr>
        <p:spPr>
          <a:xfrm>
            <a:off x="506882" y="710692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sz="4800" b="1" dirty="0"/>
              <a:t>DANONE</a:t>
            </a:r>
            <a:endParaRPr sz="4800" b="1" dirty="0"/>
          </a:p>
        </p:txBody>
      </p:sp>
      <p:sp>
        <p:nvSpPr>
          <p:cNvPr id="131" name="Google Shape;131;p12"/>
          <p:cNvSpPr txBox="1">
            <a:spLocks noGrp="1"/>
          </p:cNvSpPr>
          <p:nvPr>
            <p:ph type="body" idx="1"/>
          </p:nvPr>
        </p:nvSpPr>
        <p:spPr>
          <a:xfrm>
            <a:off x="5628295" y="1830183"/>
            <a:ext cx="6046318" cy="3086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6213" lvl="0" indent="1588" algn="just">
              <a:spcBef>
                <a:spcPts val="0"/>
              </a:spcBef>
              <a:buSzPts val="2800"/>
              <a:buNone/>
            </a:pPr>
            <a:r>
              <a:rPr lang="pl-PL" sz="1900" dirty="0" err="1"/>
              <a:t>Danone</a:t>
            </a:r>
            <a:r>
              <a:rPr lang="pl-PL" sz="1900" dirty="0"/>
              <a:t> jest </a:t>
            </a:r>
            <a:r>
              <a:rPr lang="pl-PL" sz="1900" b="1" dirty="0"/>
              <a:t>producentem i wytwórcą produktów mlecznych i żywieniowych</a:t>
            </a:r>
            <a:r>
              <a:rPr lang="pl-PL" sz="1900" dirty="0"/>
              <a:t>. Firma oferuje świeże produkty mleczne, wodę butelkowaną, produkty żywieniowe dla niemowląt oraz produkty żywienia medycznego.</a:t>
            </a:r>
          </a:p>
          <a:p>
            <a:pPr marL="176213" lvl="0" indent="1588" algn="just">
              <a:spcBef>
                <a:spcPts val="0"/>
              </a:spcBef>
              <a:buSzPts val="2800"/>
              <a:buNone/>
            </a:pPr>
            <a:r>
              <a:rPr lang="pl-PL" sz="1900" dirty="0"/>
              <a:t>Firma sprzedaje swoje produkty pod markami </a:t>
            </a:r>
            <a:r>
              <a:rPr lang="pl-PL" sz="1900" b="1" dirty="0" err="1"/>
              <a:t>Danone</a:t>
            </a:r>
            <a:r>
              <a:rPr lang="pl-PL" sz="1900" b="1" dirty="0"/>
              <a:t>, </a:t>
            </a:r>
            <a:r>
              <a:rPr lang="pl-PL" sz="1900" b="1" dirty="0" err="1"/>
              <a:t>Activia</a:t>
            </a:r>
            <a:r>
              <a:rPr lang="pl-PL" sz="1900" b="1" dirty="0"/>
              <a:t>, </a:t>
            </a:r>
            <a:r>
              <a:rPr lang="pl-PL" sz="1900" b="1" dirty="0" err="1"/>
              <a:t>Evian</a:t>
            </a:r>
            <a:r>
              <a:rPr lang="pl-PL" sz="1900" b="1" dirty="0"/>
              <a:t>, </a:t>
            </a:r>
            <a:r>
              <a:rPr lang="pl-PL" sz="1900" b="1" dirty="0" err="1"/>
              <a:t>Volvic</a:t>
            </a:r>
            <a:r>
              <a:rPr lang="pl-PL" sz="1900" b="1" dirty="0"/>
              <a:t>, </a:t>
            </a:r>
            <a:r>
              <a:rPr lang="pl-PL" sz="1900" b="1" dirty="0" err="1"/>
              <a:t>Aqua</a:t>
            </a:r>
            <a:r>
              <a:rPr lang="pl-PL" sz="1900" b="1" dirty="0"/>
              <a:t>, </a:t>
            </a:r>
            <a:r>
              <a:rPr lang="pl-PL" sz="1900" b="1" dirty="0" err="1"/>
              <a:t>Gallia</a:t>
            </a:r>
            <a:r>
              <a:rPr lang="pl-PL" sz="1900" b="1" dirty="0"/>
              <a:t>, </a:t>
            </a:r>
            <a:r>
              <a:rPr lang="pl-PL" sz="1900" b="1" dirty="0" err="1"/>
              <a:t>Actimel</a:t>
            </a:r>
            <a:r>
              <a:rPr lang="pl-PL" sz="1900" b="1" dirty="0"/>
              <a:t>, </a:t>
            </a:r>
            <a:r>
              <a:rPr lang="pl-PL" sz="1900" b="1" dirty="0" err="1"/>
              <a:t>Nutricia</a:t>
            </a:r>
            <a:r>
              <a:rPr lang="pl-PL" sz="1900" b="1" dirty="0"/>
              <a:t> oraz </a:t>
            </a:r>
            <a:r>
              <a:rPr lang="pl-PL" sz="1900" b="1" dirty="0" err="1"/>
              <a:t>Bledina</a:t>
            </a:r>
            <a:r>
              <a:rPr lang="pl-PL" sz="1900" dirty="0"/>
              <a:t>. Dystrybuuje swoje produkty za pośrednictwem sieci detalicznych, tradycyjnych punktów sprzedaży oraz specjalistycznych kanałów dystrybucji, takich jak szpitale, kliniki i apteki.</a:t>
            </a:r>
          </a:p>
          <a:p>
            <a:pPr marL="176213" lvl="0" indent="1588" algn="just">
              <a:spcBef>
                <a:spcPts val="0"/>
              </a:spcBef>
              <a:buSzPts val="2800"/>
              <a:buNone/>
            </a:pPr>
            <a:r>
              <a:rPr lang="pl-PL" sz="1900" dirty="0"/>
              <a:t>Działalność firmy obejmuje </a:t>
            </a:r>
            <a:r>
              <a:rPr lang="pl-PL" sz="1900" b="1" dirty="0"/>
              <a:t>Ameryki, Bliski Wschód, Afrykę, Europę oraz region Azji i Pacyfiku</a:t>
            </a:r>
            <a:r>
              <a:rPr lang="pl-PL" sz="1900" dirty="0"/>
              <a:t>. </a:t>
            </a:r>
            <a:r>
              <a:rPr lang="pl-PL" sz="1900" dirty="0" err="1"/>
              <a:t>Danone</a:t>
            </a:r>
            <a:r>
              <a:rPr lang="pl-PL" sz="1900" dirty="0"/>
              <a:t> ma siedzibę główną w Paryżu, Ile-de-France, Francja.</a:t>
            </a:r>
          </a:p>
          <a:p>
            <a:pPr marL="176213" lvl="0" indent="1588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19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8ED9D0F-068F-CA60-FC80-A06F8E9C8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404" y="1729441"/>
            <a:ext cx="3276600" cy="370198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82940A7-1435-F486-5E3A-EF430F10C8E0}"/>
              </a:ext>
            </a:extLst>
          </p:cNvPr>
          <p:cNvSpPr txBox="1"/>
          <p:nvPr/>
        </p:nvSpPr>
        <p:spPr>
          <a:xfrm>
            <a:off x="220780" y="5615883"/>
            <a:ext cx="57406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</a:t>
            </a:r>
            <a:r>
              <a:rPr lang="pl-PL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https://www.danone.com/about-danone/we-are-danone.html#MISSION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5621C02-33E2-A923-2F62-C21BDCFA55A7}"/>
              </a:ext>
            </a:extLst>
          </p:cNvPr>
          <p:cNvSpPr txBox="1"/>
          <p:nvPr/>
        </p:nvSpPr>
        <p:spPr>
          <a:xfrm>
            <a:off x="5892525" y="5615882"/>
            <a:ext cx="55178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Global Data, </a:t>
            </a:r>
            <a:r>
              <a:rPr lang="pl-PL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SA: </a:t>
            </a:r>
            <a:r>
              <a:rPr lang="pl-PL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Overview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https://www.globaldata.com/company-profile/danone-sa/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048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 txBox="1">
            <a:spLocks noGrp="1"/>
          </p:cNvSpPr>
          <p:nvPr>
            <p:ph type="title"/>
          </p:nvPr>
        </p:nvSpPr>
        <p:spPr>
          <a:xfrm>
            <a:off x="838200" y="523701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400"/>
            </a:pPr>
            <a:r>
              <a:rPr lang="pl-PL" sz="3600" b="1" dirty="0"/>
              <a:t>ZEROWA EMISJA NETTO DWUTLENKU WĘGLA</a:t>
            </a:r>
            <a:endParaRPr sz="3600" b="1" dirty="0"/>
          </a:p>
        </p:txBody>
      </p:sp>
      <p:sp>
        <p:nvSpPr>
          <p:cNvPr id="131" name="Google Shape;131;p12"/>
          <p:cNvSpPr txBox="1">
            <a:spLocks noGrp="1"/>
          </p:cNvSpPr>
          <p:nvPr>
            <p:ph type="body" idx="1"/>
          </p:nvPr>
        </p:nvSpPr>
        <p:spPr>
          <a:xfrm>
            <a:off x="6444346" y="1867309"/>
            <a:ext cx="5333999" cy="3473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just">
              <a:spcBef>
                <a:spcPts val="0"/>
              </a:spcBef>
              <a:buSzPts val="2800"/>
              <a:buNone/>
            </a:pPr>
            <a:r>
              <a:rPr lang="pl-PL" sz="1900" dirty="0"/>
              <a:t>Zdrowa żywność i cykl wodny są znacząco powiązane z klimatem, który z kolei zależy od poziomów dwutlenku węgla w atmosferze i oceanach.</a:t>
            </a:r>
          </a:p>
          <a:p>
            <a:pPr marL="228600" lvl="0" indent="-50800" algn="just">
              <a:spcBef>
                <a:spcPts val="0"/>
              </a:spcBef>
              <a:buSzPts val="2800"/>
              <a:buNone/>
            </a:pPr>
            <a:endParaRPr lang="pl-PL" sz="1900" dirty="0"/>
          </a:p>
          <a:p>
            <a:pPr marL="228600" lvl="0" indent="-50800" algn="just">
              <a:spcBef>
                <a:spcPts val="0"/>
              </a:spcBef>
              <a:buSzPts val="2800"/>
              <a:buNone/>
            </a:pPr>
            <a:r>
              <a:rPr lang="pl-PL" sz="1900" dirty="0"/>
              <a:t>Ambicją </a:t>
            </a:r>
            <a:r>
              <a:rPr lang="pl-PL" sz="1900" dirty="0" err="1"/>
              <a:t>Danone</a:t>
            </a:r>
            <a:r>
              <a:rPr lang="pl-PL" sz="1900" dirty="0"/>
              <a:t> jest wyznaczenie ścieżki do redukcji emisji gazów cieplarnianych zgodnie z wytycznymi naukowymi, mając na celu utrzymanie wzrostu temperatury poniżej 2°C oraz wspieranie dekarbonizacji gospodarki. Zgodnie z najnowszym raportem ONZ dotyczącym „luki emisyjnej”, głównym celem </a:t>
            </a:r>
            <a:r>
              <a:rPr lang="pl-PL" sz="1900" dirty="0" err="1"/>
              <a:t>Danone</a:t>
            </a:r>
            <a:r>
              <a:rPr lang="pl-PL" sz="1900" dirty="0"/>
              <a:t> jest osiągnięcie zerowej emisji netto we wszystkich obszarach emisji.</a:t>
            </a:r>
            <a:endParaRPr sz="19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CA3F357-12C1-2027-3F64-08F55A504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55" y="1583902"/>
            <a:ext cx="5878287" cy="404857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CC07C55-35EB-C7E7-0C36-D1A9785625F6}"/>
              </a:ext>
            </a:extLst>
          </p:cNvPr>
          <p:cNvSpPr txBox="1"/>
          <p:nvPr/>
        </p:nvSpPr>
        <p:spPr>
          <a:xfrm>
            <a:off x="330528" y="5755824"/>
            <a:ext cx="113646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</a:t>
            </a:r>
            <a:r>
              <a:rPr lang="pl-PL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Policy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https://www.danone.com/content/dam/corp/global/danonecom/about-us-impact/policies-and-commitments/en/2016/2016_05_18_ClimatePolicyFullVersion.pdf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090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"/>
          <p:cNvSpPr txBox="1">
            <a:spLocks noGrp="1"/>
          </p:cNvSpPr>
          <p:nvPr>
            <p:ph type="body" idx="1"/>
          </p:nvPr>
        </p:nvSpPr>
        <p:spPr>
          <a:xfrm>
            <a:off x="7358335" y="1430185"/>
            <a:ext cx="4523998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50800">
              <a:spcBef>
                <a:spcPts val="0"/>
              </a:spcBef>
              <a:buSzPts val="2800"/>
              <a:buNone/>
            </a:pPr>
            <a:r>
              <a:rPr lang="pl-PL" sz="2000" dirty="0"/>
              <a:t>Ambicją </a:t>
            </a:r>
            <a:r>
              <a:rPr lang="pl-PL" sz="2000" dirty="0" err="1"/>
              <a:t>Danone</a:t>
            </a:r>
            <a:r>
              <a:rPr lang="pl-PL" sz="2000" dirty="0"/>
              <a:t> jest:</a:t>
            </a:r>
          </a:p>
          <a:p>
            <a:pPr marL="520700">
              <a:spcBef>
                <a:spcPts val="0"/>
              </a:spcBef>
              <a:buSzPts val="2800"/>
            </a:pPr>
            <a:r>
              <a:rPr lang="pl-PL" sz="2000" dirty="0"/>
              <a:t>Podejmowanie działań na </a:t>
            </a:r>
            <a:r>
              <a:rPr lang="pl-PL" sz="2000" b="1" dirty="0"/>
              <a:t>rzecz łagodzenia zmian klimatycznych oraz przyczynianie się do sekwestracji dwutlenku węgla</a:t>
            </a:r>
            <a:r>
              <a:rPr lang="pl-PL" sz="2000" dirty="0"/>
              <a:t> w glebie, lasach i ekosystemach dla „pozytywnego netto” wpływu na walkę ze zmianami klimatu,</a:t>
            </a:r>
          </a:p>
          <a:p>
            <a:pPr marL="520700">
              <a:spcBef>
                <a:spcPts val="0"/>
              </a:spcBef>
              <a:buSzPts val="2800"/>
            </a:pPr>
            <a:r>
              <a:rPr lang="pl-PL" sz="2000" b="1" dirty="0"/>
              <a:t>Podejmowanie działań adaptacyjnych</a:t>
            </a:r>
            <a:r>
              <a:rPr lang="pl-PL" sz="2000" dirty="0"/>
              <a:t>, budowanie odpornych cykli żywności i wody,</a:t>
            </a:r>
          </a:p>
          <a:p>
            <a:pPr marL="520700">
              <a:spcBef>
                <a:spcPts val="0"/>
              </a:spcBef>
              <a:buSzPts val="2800"/>
            </a:pPr>
            <a:r>
              <a:rPr lang="pl-PL" sz="2000" b="1" dirty="0"/>
              <a:t>Bycie liderem w rozwiązaniach biznesowych, oferując zdrowsze opcje dietetyczne </a:t>
            </a:r>
            <a:r>
              <a:rPr lang="pl-PL" sz="2000" dirty="0"/>
              <a:t>dla większej liczby osób przy mniejszej emisji dwutlenku węgla.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BDE341A-43F2-2C06-4C76-D2D3877E7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68" y="1294677"/>
            <a:ext cx="6845466" cy="399763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95D7C36-4B71-E65B-341C-BB8A32377345}"/>
              </a:ext>
            </a:extLst>
          </p:cNvPr>
          <p:cNvSpPr txBox="1"/>
          <p:nvPr/>
        </p:nvSpPr>
        <p:spPr>
          <a:xfrm>
            <a:off x="300432" y="5594064"/>
            <a:ext cx="114020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</a:t>
            </a:r>
            <a:r>
              <a:rPr lang="pl-PL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5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pl-PL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Policy</a:t>
            </a:r>
            <a:r>
              <a:rPr lang="pl-PL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https://www.danone.com/content/dam/corp/global/danonecom/about-us-impact/policies-and-commitments/en/2016/2016_05_18_ClimatePolicyFullVersion.pdf</a:t>
            </a:r>
            <a:r>
              <a:rPr lang="pl-PL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89203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 txBox="1">
            <a:spLocks noGrp="1"/>
          </p:cNvSpPr>
          <p:nvPr>
            <p:ph type="title"/>
          </p:nvPr>
        </p:nvSpPr>
        <p:spPr>
          <a:xfrm>
            <a:off x="660888" y="945152"/>
            <a:ext cx="10515600" cy="35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sz="4800" b="1" dirty="0"/>
              <a:t>AMBICJE</a:t>
            </a:r>
            <a:endParaRPr sz="4800" b="1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3CCA9F2-D17B-563E-4A7B-CCF3F3B7C87F}"/>
              </a:ext>
            </a:extLst>
          </p:cNvPr>
          <p:cNvSpPr txBox="1"/>
          <p:nvPr/>
        </p:nvSpPr>
        <p:spPr>
          <a:xfrm>
            <a:off x="578298" y="5700826"/>
            <a:ext cx="108183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</a:t>
            </a:r>
            <a:r>
              <a:rPr lang="pl-PL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annual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report 2022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https://www.danone.com/content/dam/corp/global/danonecom/rai/2022/danone-integrated-annual-report-2022.pdf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Google Shape;130;p12">
            <a:extLst>
              <a:ext uri="{FF2B5EF4-FFF2-40B4-BE49-F238E27FC236}">
                <a16:creationId xmlns:a16="http://schemas.microsoft.com/office/drawing/2014/main" id="{D439CDD3-06A1-6353-A301-76DC9282D716}"/>
              </a:ext>
            </a:extLst>
          </p:cNvPr>
          <p:cNvSpPr txBox="1">
            <a:spLocks/>
          </p:cNvSpPr>
          <p:nvPr/>
        </p:nvSpPr>
        <p:spPr>
          <a:xfrm>
            <a:off x="660888" y="1476660"/>
            <a:ext cx="10515600" cy="58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pl-PL" sz="2400" b="1" dirty="0" err="1"/>
              <a:t>Danone</a:t>
            </a:r>
            <a:r>
              <a:rPr lang="pl-PL" sz="2400" b="1" dirty="0"/>
              <a:t> opracował następujące cele i kluczowe wskaźniki efektywności (KPI):</a:t>
            </a:r>
            <a:endParaRPr lang="en-US" sz="3200" b="1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3BC176B-ED8E-4F9D-9C09-DED569125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944669"/>
              </p:ext>
            </p:extLst>
          </p:nvPr>
        </p:nvGraphicFramePr>
        <p:xfrm>
          <a:off x="400986" y="2241018"/>
          <a:ext cx="5517702" cy="317754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720980">
                  <a:extLst>
                    <a:ext uri="{9D8B030D-6E8A-4147-A177-3AD203B41FA5}">
                      <a16:colId xmlns:a16="http://schemas.microsoft.com/office/drawing/2014/main" val="2543182213"/>
                    </a:ext>
                  </a:extLst>
                </a:gridCol>
                <a:gridCol w="3796722">
                  <a:extLst>
                    <a:ext uri="{9D8B030D-6E8A-4147-A177-3AD203B41FA5}">
                      <a16:colId xmlns:a16="http://schemas.microsoft.com/office/drawing/2014/main" val="26365825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sz="1050" dirty="0">
                          <a:solidFill>
                            <a:schemeClr val="bg1"/>
                          </a:solidFill>
                        </a:rPr>
                        <a:t>CEL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KPI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5723922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pl-PL" sz="1050" dirty="0">
                          <a:solidFill>
                            <a:schemeClr val="bg1"/>
                          </a:solidFill>
                        </a:rPr>
                        <a:t>Ograniczenie emisji gazów cieplarnianych zgodnie z limitem 1,5°C, przewodzenie w redukcji metanu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Redukcja CO₂ do 2030 roku zgodnie z limitem 1,5°C według </a:t>
                      </a:r>
                      <a:r>
                        <a:rPr lang="pl-PL" sz="11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SBTi</a:t>
                      </a:r>
                      <a:endParaRPr lang="pl-PL" sz="11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5006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Zerowa emisja netto do 2050 roku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9283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30% redukcji emisji metanu z mleka świeżego do 2030 roku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70562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30% poprawa efektywności energetycznej do 2025 roku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58649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l-PL" sz="1050" dirty="0">
                          <a:solidFill>
                            <a:schemeClr val="bg1"/>
                          </a:solidFill>
                        </a:rPr>
                        <a:t>Inicjowanie i rozwijanie rolnictwa regeneracyjnego, przewodzenie w modelach rolnictwa regeneracyjnego dla mleczarstwa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30% kluczowych składników, które pozyskujemy bezpośrednio, będzie pochodzić z gospodarstw, które rozpoczęły przejście na rolnictwo regeneracyjne do 2025 roku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1154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Zero </a:t>
                      </a:r>
                      <a:r>
                        <a:rPr lang="pl-PL" sz="11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wylesień</a:t>
                      </a:r>
                      <a:r>
                        <a:rPr lang="pl-PL" sz="1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 konwersji na kluczowych surowcach do 2025 roku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2766128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F06B60E5-6C62-49DB-830D-6179CDC067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017996"/>
              </p:ext>
            </p:extLst>
          </p:nvPr>
        </p:nvGraphicFramePr>
        <p:xfrm>
          <a:off x="6096000" y="2089723"/>
          <a:ext cx="5517702" cy="359664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720980">
                  <a:extLst>
                    <a:ext uri="{9D8B030D-6E8A-4147-A177-3AD203B41FA5}">
                      <a16:colId xmlns:a16="http://schemas.microsoft.com/office/drawing/2014/main" val="2543182213"/>
                    </a:ext>
                  </a:extLst>
                </a:gridCol>
                <a:gridCol w="3796722">
                  <a:extLst>
                    <a:ext uri="{9D8B030D-6E8A-4147-A177-3AD203B41FA5}">
                      <a16:colId xmlns:a16="http://schemas.microsoft.com/office/drawing/2014/main" val="263658257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pl-PL" sz="1050" b="0" dirty="0">
                          <a:solidFill>
                            <a:schemeClr val="bg1"/>
                          </a:solidFill>
                        </a:rPr>
                        <a:t>Ochrona i przywracanie zlewni wodnych tam, gdzie prowadzimy działalność, oraz redukcja zużycia wody w całym łańcuchu wartości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Podejście „4R” będzie wdrożone we wszystkich naszych zakładach produkcyjnych do 2030 roku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5006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Plany ochrony/przywracania zlewni wodnych na obszarach o dużym deficycie wodnym do 2030 roku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92830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pl-PL" sz="1050" dirty="0">
                          <a:solidFill>
                            <a:schemeClr val="bg1"/>
                          </a:solidFill>
                        </a:rPr>
                        <a:t>Przejście na system opakowań o obiegu zamkniętym i niskiej emisji dwutlenku węgla oraz odzyskiwanie takiej ilości, jaką zużywamy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l-PL" sz="11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100% opakowań wielokrotnego użytku, nadających się do recyklingu lub kompostowania do 2030 roku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1154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Zmniejszenie o połowę zużycia pierwotnych opakowań na bazie paliw kopalnych do 2040 roku, z 30% redukcją do 2030 roku, przyspieszając ponowne użycie i recykling materiałów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276612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pl-PL" sz="105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Kierowanie rozwojem skutecznych systemów zbierania w celu odzyskania takiej ilości plastiku, jaką zużywamy, do 2040 roku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295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050" dirty="0">
                          <a:solidFill>
                            <a:schemeClr val="bg1"/>
                          </a:solidFill>
                        </a:rPr>
                        <a:t>Redukcja odpadów w całym łańcuchu wartości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b="0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Zmniejszenie o połowę całej żywności, która nie nadaje się do spożycia przez ludzi, zwierzęta ani do przetwarzania biomateriałów, do 2030 roku w porównaniu z 2020 rokiem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9963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311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A60A1F-9152-F3B6-5B78-0C5D4F00B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21" y="788221"/>
            <a:ext cx="10515600" cy="1230283"/>
          </a:xfrm>
        </p:spPr>
        <p:txBody>
          <a:bodyPr/>
          <a:lstStyle/>
          <a:p>
            <a:pPr algn="ctr"/>
            <a:r>
              <a:rPr lang="pl-PL" b="1" dirty="0"/>
              <a:t>OSIĄGNIECIA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A92B78-647A-D576-077A-96C4DCE68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232" y="1778674"/>
            <a:ext cx="3881168" cy="1455508"/>
          </a:xfrm>
        </p:spPr>
        <p:txBody>
          <a:bodyPr>
            <a:normAutofit/>
          </a:bodyPr>
          <a:lstStyle/>
          <a:p>
            <a:r>
              <a:rPr lang="pl-PL" sz="1600" b="1" dirty="0" err="1"/>
              <a:t>Danone</a:t>
            </a:r>
            <a:r>
              <a:rPr lang="pl-PL" sz="1600" b="1" dirty="0"/>
              <a:t> był jedną z pierwszych firm, których cel 1,5°C dla lasów, gruntów i rolnictwa (FLAG) </a:t>
            </a:r>
            <a:r>
              <a:rPr lang="pl-PL" sz="1600" dirty="0"/>
              <a:t>został zatwierdzony przez inicjatywę Science </a:t>
            </a:r>
            <a:r>
              <a:rPr lang="pl-PL" sz="1600" dirty="0" err="1"/>
              <a:t>Based</a:t>
            </a:r>
            <a:r>
              <a:rPr lang="pl-PL" sz="1600" dirty="0"/>
              <a:t> </a:t>
            </a:r>
            <a:r>
              <a:rPr lang="pl-PL" sz="1600" dirty="0" err="1"/>
              <a:t>Targets</a:t>
            </a:r>
            <a:r>
              <a:rPr lang="pl-PL" sz="1600" dirty="0"/>
              <a:t>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4DCB73-31B1-2085-83C5-630214737C6E}"/>
              </a:ext>
            </a:extLst>
          </p:cNvPr>
          <p:cNvSpPr txBox="1"/>
          <p:nvPr/>
        </p:nvSpPr>
        <p:spPr>
          <a:xfrm>
            <a:off x="8595525" y="1850366"/>
            <a:ext cx="3789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jest jedną z zaledwie 13 firm „</a:t>
            </a:r>
            <a:r>
              <a:rPr lang="pl-PL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Triple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A” na całym świecie, 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spośród prawie 15 000 firm ocenianych przez CDP.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257C975-4BE9-FC63-3E4A-91D1F02A9116}"/>
              </a:ext>
            </a:extLst>
          </p:cNvPr>
          <p:cNvSpPr txBox="1"/>
          <p:nvPr/>
        </p:nvSpPr>
        <p:spPr>
          <a:xfrm>
            <a:off x="4213602" y="4328961"/>
            <a:ext cx="4188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Firma </a:t>
            </a:r>
            <a:r>
              <a:rPr lang="pl-PL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uruchomiła Globalny Program Doskonałości Energetycznej, Re-</a:t>
            </a:r>
            <a:r>
              <a:rPr lang="pl-PL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Fuel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aby zmienić ślad energetyczny swoich zakładów produkcyjnych na całym świecie.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AC4F1C5-09AA-FB9F-3EE4-DEF73BD1429D}"/>
              </a:ext>
            </a:extLst>
          </p:cNvPr>
          <p:cNvSpPr txBox="1"/>
          <p:nvPr/>
        </p:nvSpPr>
        <p:spPr>
          <a:xfrm>
            <a:off x="355679" y="4721517"/>
            <a:ext cx="3944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Odnowiona polityka leśna, 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której ambicją jest kontynuacja i wzmocnienie wysiłków na rzecz ochrony i odtwarzania lasów.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FEDA3B0-3F7B-1107-B416-60951228F2FF}"/>
              </a:ext>
            </a:extLst>
          </p:cNvPr>
          <p:cNvSpPr txBox="1"/>
          <p:nvPr/>
        </p:nvSpPr>
        <p:spPr>
          <a:xfrm>
            <a:off x="355680" y="3736455"/>
            <a:ext cx="39447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Aktualizacja Podręcznika i Karty Wyników Rolnictwa Regeneracyjnego </a:t>
            </a:r>
            <a:r>
              <a:rPr lang="pl-PL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oraz uruchomienie powiązanego narzędzia cyfrowego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932444D-2726-B515-F6BC-1F5F65EDE3B5}"/>
              </a:ext>
            </a:extLst>
          </p:cNvPr>
          <p:cNvSpPr txBox="1"/>
          <p:nvPr/>
        </p:nvSpPr>
        <p:spPr>
          <a:xfrm>
            <a:off x="8595525" y="2800830"/>
            <a:ext cx="353178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Plany działania mające na celu 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przekształcenie obornika w nawozy organiczne za pomocą kompostu i </a:t>
            </a:r>
            <a:r>
              <a:rPr lang="pl-PL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biodegradatorów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identyfikowalność pasz dla zwierząt na obszarach bez ryzyka wylesiania oraz poprawa wydajności krów w Brazylii.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AB859A3-8A08-726B-FD36-9DD8CAF44141}"/>
              </a:ext>
            </a:extLst>
          </p:cNvPr>
          <p:cNvSpPr txBox="1"/>
          <p:nvPr/>
        </p:nvSpPr>
        <p:spPr>
          <a:xfrm>
            <a:off x="355905" y="3000885"/>
            <a:ext cx="38006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-8,3% bezwzględnej całkowitej redukcji emisji FLAG od 2020 r. 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(cel naukowy na 2030 r.: -30,3%).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5AEEF4B-5684-D95A-E711-D993EBE00D4F}"/>
              </a:ext>
            </a:extLst>
          </p:cNvPr>
          <p:cNvSpPr txBox="1"/>
          <p:nvPr/>
        </p:nvSpPr>
        <p:spPr>
          <a:xfrm>
            <a:off x="4215252" y="1881912"/>
            <a:ext cx="416959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Balclutha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(Nowa Zelandia) 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kocioł na biomasę jest zasilany lokalnie 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pozyskiwanymi pozostałościami drewna z lasów zarządzanych w sposób zrównoważony (odpady, kora i materia organiczna), dostarczając zakładowi lokalną, odnawialną energię. 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połączeniu z wykorzystaniem w 100% odnawialnej energii elektrycznej w zakładzie, emisja CO2 zostanie zmniejszona o 95%.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0BB652-14DE-8B09-B6B6-7E800731C17C}"/>
              </a:ext>
            </a:extLst>
          </p:cNvPr>
          <p:cNvSpPr txBox="1"/>
          <p:nvPr/>
        </p:nvSpPr>
        <p:spPr>
          <a:xfrm>
            <a:off x="4213602" y="5538420"/>
            <a:ext cx="48715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70,5% energii elektrycznej ze źródeł odnawialnych.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A5462C3-2252-5DE3-6AFB-94E9E99425F8}"/>
              </a:ext>
            </a:extLst>
          </p:cNvPr>
          <p:cNvSpPr txBox="1"/>
          <p:nvPr/>
        </p:nvSpPr>
        <p:spPr>
          <a:xfrm>
            <a:off x="8595525" y="4759674"/>
            <a:ext cx="32933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Przejście na odnawialne źródła energii elektrycznej 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Indonezji, Meksyku i w punkcie dostaw </a:t>
            </a:r>
            <a:r>
              <a:rPr 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Steenvoorde</a:t>
            </a: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we Francji.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50A755E9-2B12-7C3E-A36C-BFD147D97880}"/>
              </a:ext>
            </a:extLst>
          </p:cNvPr>
          <p:cNvSpPr txBox="1"/>
          <p:nvPr/>
        </p:nvSpPr>
        <p:spPr>
          <a:xfrm>
            <a:off x="686821" y="5814655"/>
            <a:ext cx="108183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</a:t>
            </a:r>
            <a:r>
              <a:rPr lang="pl-PL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1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1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pl-PL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1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annual</a:t>
            </a:r>
            <a:r>
              <a:rPr lang="pl-PL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report 2022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https://www.danone.com/content/dam/corp/global/danonecom/rai/2022/danone-integrated-annual-report-2022.pdf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8" name="Picture 4" descr="Zestaw Ikon Salda Neutralnego Ph 55. Jakość Kosmetyków W Badaniach  Laboratoryjnych. Płaski Znak Wektorowy Z Kroplą Wody. Ilustracja Wektor -  Ilustracja złożonej z śmietanka, odosobniony: 191999194">
            <a:extLst>
              <a:ext uri="{FF2B5EF4-FFF2-40B4-BE49-F238E27FC236}">
                <a16:creationId xmlns:a16="http://schemas.microsoft.com/office/drawing/2014/main" id="{6888C78B-22B3-DABF-2B1D-38B94F060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671" y="740735"/>
            <a:ext cx="1193880" cy="119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951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"/>
          <p:cNvSpPr txBox="1">
            <a:spLocks noGrp="1"/>
          </p:cNvSpPr>
          <p:nvPr>
            <p:ph type="title"/>
          </p:nvPr>
        </p:nvSpPr>
        <p:spPr>
          <a:xfrm>
            <a:off x="254725" y="567010"/>
            <a:ext cx="10515600" cy="1008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pl-PL" dirty="0"/>
            </a:br>
            <a:r>
              <a:rPr lang="pl-PL" b="1" dirty="0"/>
              <a:t>Cele modułu szkoleniowego:</a:t>
            </a:r>
            <a:br>
              <a:rPr lang="pl-PL" b="1" dirty="0"/>
            </a:br>
            <a:endParaRPr dirty="0"/>
          </a:p>
        </p:txBody>
      </p:sp>
      <p:sp>
        <p:nvSpPr>
          <p:cNvPr id="81" name="Google Shape;81;p4"/>
          <p:cNvSpPr txBox="1">
            <a:spLocks noGrp="1"/>
          </p:cNvSpPr>
          <p:nvPr>
            <p:ph type="body" idx="1"/>
          </p:nvPr>
        </p:nvSpPr>
        <p:spPr>
          <a:xfrm>
            <a:off x="927269" y="1485373"/>
            <a:ext cx="10159444" cy="30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pl-PL" sz="2400" dirty="0"/>
              <a:t>Zrozumienie znaczenia przejścia na technologie niskoemisyjne.</a:t>
            </a:r>
          </a:p>
          <a:p>
            <a:pPr marL="514350" indent="-514350">
              <a:buFont typeface="+mj-lt"/>
              <a:buAutoNum type="arabicParenR"/>
            </a:pPr>
            <a:r>
              <a:rPr lang="pl-PL" sz="2400" dirty="0"/>
              <a:t>Zrozumienie potencjału odnawialnych źródeł energii i zrównoważonego transportu.</a:t>
            </a:r>
          </a:p>
          <a:p>
            <a:pPr marL="514350" indent="-514350">
              <a:buFont typeface="+mj-lt"/>
              <a:buAutoNum type="arabicParenR"/>
            </a:pPr>
            <a:r>
              <a:rPr lang="pl-PL" sz="2400" dirty="0"/>
              <a:t>Pokazanie przykładów dobrych praktyk odnoszących się do redukcji emisji gazów cieplarnianych.</a:t>
            </a:r>
          </a:p>
          <a:p>
            <a:pPr marL="514350" indent="-514350">
              <a:buFont typeface="+mj-lt"/>
              <a:buAutoNum type="arabicParenR"/>
            </a:pPr>
            <a:r>
              <a:rPr lang="pl-PL" sz="2400" dirty="0"/>
              <a:t>Rozwijanie kompetencji kreatywnego myślenia. </a:t>
            </a:r>
            <a:endParaRPr sz="2400" dirty="0"/>
          </a:p>
        </p:txBody>
      </p:sp>
      <p:sp>
        <p:nvSpPr>
          <p:cNvPr id="82" name="Google Shape;82;p4"/>
          <p:cNvSpPr txBox="1"/>
          <p:nvPr/>
        </p:nvSpPr>
        <p:spPr>
          <a:xfrm>
            <a:off x="374468" y="4837601"/>
            <a:ext cx="11139106" cy="69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l-PL" sz="3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Metody nauczania: </a:t>
            </a:r>
            <a:r>
              <a:rPr lang="pl-PL" sz="30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wykłady, studia przypadków, ćwiczenia praktyczne, samodzielna studia dodatkowej literatury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3" name="Google Shape;83;p4"/>
          <p:cNvSpPr txBox="1"/>
          <p:nvPr/>
        </p:nvSpPr>
        <p:spPr>
          <a:xfrm>
            <a:off x="374468" y="5266350"/>
            <a:ext cx="10515600" cy="1008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l-P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Czas trwania</a:t>
            </a:r>
            <a:r>
              <a:rPr lang="pl-PL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l-P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pl-PL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godzin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ltimedia online 1" title="The Soil Story by Kiss The Ground">
            <a:hlinkClick r:id="" action="ppaction://media"/>
            <a:extLst>
              <a:ext uri="{FF2B5EF4-FFF2-40B4-BE49-F238E27FC236}">
                <a16:creationId xmlns:a16="http://schemas.microsoft.com/office/drawing/2014/main" id="{FB1B4883-85D1-BC37-8871-D46E9C43269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49522" y="1538254"/>
            <a:ext cx="7450378" cy="4209464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F5F3639D-B454-F9F8-51EE-079B6440D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19" y="825402"/>
            <a:ext cx="10753071" cy="1230283"/>
          </a:xfrm>
        </p:spPr>
        <p:txBody>
          <a:bodyPr anchor="t">
            <a:normAutofit/>
          </a:bodyPr>
          <a:lstStyle/>
          <a:p>
            <a:pPr algn="ctr"/>
            <a:r>
              <a:rPr lang="pl-PL" sz="200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sz="20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współpracuje z kilkoma partnerami, aby zwiększyć globalne zrozumienie tego, w jaki sposób praktyki rolnicze mogą przyczynić się do pielęgnowania i ochrony zdrowia gleby.</a:t>
            </a:r>
            <a:endParaRPr lang="pl-PL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A14FE65-ABA2-E4D9-2468-E69D0B274CDF}"/>
              </a:ext>
            </a:extLst>
          </p:cNvPr>
          <p:cNvSpPr txBox="1"/>
          <p:nvPr/>
        </p:nvSpPr>
        <p:spPr>
          <a:xfrm>
            <a:off x="1784868" y="5786377"/>
            <a:ext cx="7450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pl-PL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Regenerative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agriculture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https://www.danone.com/impact/planet/regenerative-agriculture.html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6C4579C-4923-690C-560F-A8FC5D097143}"/>
              </a:ext>
            </a:extLst>
          </p:cNvPr>
          <p:cNvSpPr txBox="1"/>
          <p:nvPr/>
        </p:nvSpPr>
        <p:spPr>
          <a:xfrm>
            <a:off x="9590921" y="2904322"/>
            <a:ext cx="22685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Link do video: </a:t>
            </a:r>
            <a:r>
              <a:rPr lang="pl-PL" dirty="0">
                <a:hlinkClick r:id="rId6"/>
              </a:rPr>
              <a:t>https://www.youtube.com/watch?v=08TI1RKj54g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683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4958" y="539785"/>
            <a:ext cx="4230976" cy="1600200"/>
          </a:xfrm>
        </p:spPr>
        <p:txBody>
          <a:bodyPr>
            <a:normAutofit/>
          </a:bodyPr>
          <a:lstStyle/>
          <a:p>
            <a:r>
              <a:rPr lang="pl-PL" sz="2400" dirty="0"/>
              <a:t> „</a:t>
            </a:r>
            <a:r>
              <a:rPr lang="pl-PL" sz="2400" b="1" dirty="0"/>
              <a:t>Ziołowy zakątek” </a:t>
            </a:r>
            <a:br>
              <a:rPr lang="pl-PL" sz="2400" b="1" dirty="0"/>
            </a:br>
            <a:r>
              <a:rPr lang="pl-PL" sz="2400" b="1" dirty="0"/>
              <a:t>gospodarstwo agroturystyczne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sz="1800" b="1" dirty="0"/>
          </a:p>
          <a:p>
            <a:r>
              <a:rPr lang="pl-PL" sz="1800" dirty="0"/>
              <a:t>Gospodarstwo agroturystyczne położone jest w sercu najczystszego regionu Polski - Podlasia.</a:t>
            </a:r>
          </a:p>
          <a:p>
            <a:r>
              <a:rPr lang="pl-PL" sz="1800" dirty="0"/>
              <a:t>Na powierzchni prawie 20 hektarów skupia bogatą kulturę i tradycję tego obszaru. Można tu znaleźć typowe dla regionu zabudowania, rękodzieło, a przede wszystkim zioła.</a:t>
            </a:r>
          </a:p>
          <a:p>
            <a:r>
              <a:rPr lang="pl-PL" sz="1800" dirty="0"/>
              <a:t>Nieodłącznym elementem prowadzonej działalności zielarskiej i botanicznej jest firma </a:t>
            </a:r>
            <a:r>
              <a:rPr lang="pl-PL" sz="1800" b="1" dirty="0"/>
              <a:t>Dary Natury</a:t>
            </a:r>
            <a:r>
              <a:rPr lang="pl-PL" sz="1800" dirty="0"/>
              <a:t>, która powstała prawie 30 lat temu.</a:t>
            </a:r>
          </a:p>
          <a:p>
            <a:r>
              <a:rPr lang="pl-PL" sz="1800" dirty="0"/>
              <a:t>Przy gospodarstwie działa </a:t>
            </a:r>
            <a:r>
              <a:rPr lang="pl-PL" sz="1800" b="1" dirty="0"/>
              <a:t>Centrum Edukacji Przyrodniczej</a:t>
            </a:r>
            <a:r>
              <a:rPr lang="pl-PL" sz="1800" dirty="0"/>
              <a:t>. Celem ośrodka jest dostarczanie wiedzy na temat żywności ekologicznej, tradycji zielarskich i zrównoważonego rozwoju.	</a:t>
            </a:r>
          </a:p>
          <a:p>
            <a:r>
              <a:rPr lang="pl-PL" sz="1800" dirty="0"/>
              <a:t>Gospodarstwo stosuje tradycyjne, niskoemisyjne praktyki rolnicze.</a:t>
            </a:r>
            <a:endParaRPr lang="pl-PL" dirty="0"/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>
          <a:xfrm>
            <a:off x="1425039" y="2826326"/>
            <a:ext cx="2149434" cy="1947555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6" name="Picture 2" descr="F:\Komputer stary\Dysk E\1 (E)\c stary\Moje dokumenty\Grant EduNut\ziołowy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757" y="2244438"/>
            <a:ext cx="4721379" cy="3215784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154379" y="5605153"/>
            <a:ext cx="4702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Ziołowy zakątek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839789" y="866898"/>
            <a:ext cx="3625334" cy="1190501"/>
          </a:xfrm>
        </p:spPr>
        <p:txBody>
          <a:bodyPr>
            <a:normAutofit/>
          </a:bodyPr>
          <a:lstStyle/>
          <a:p>
            <a:r>
              <a:rPr lang="pl-PL" sz="2400" b="1" dirty="0"/>
              <a:t>Praktyki niskoemisyjne w produkcji roślinnej</a:t>
            </a:r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5367647" y="1009403"/>
            <a:ext cx="5987741" cy="4773879"/>
          </a:xfrm>
        </p:spPr>
        <p:txBody>
          <a:bodyPr>
            <a:normAutofit fontScale="85000" lnSpcReduction="20000"/>
          </a:bodyPr>
          <a:lstStyle/>
          <a:p>
            <a:r>
              <a:rPr lang="pl-PL" sz="2800" dirty="0"/>
              <a:t>warzywa są uprawiane ekologicznie w tradycyjny sposób,</a:t>
            </a:r>
          </a:p>
          <a:p>
            <a:r>
              <a:rPr lang="pl-PL" sz="2800" dirty="0"/>
              <a:t>zioła zbierane są z pobliskich lasów i pól uprawa roślin miododajnych w ramach zachowania bioróżnorodności,</a:t>
            </a:r>
          </a:p>
          <a:p>
            <a:r>
              <a:rPr lang="pl-PL" sz="2800" dirty="0"/>
              <a:t>stosowanie nawozów organicznych,</a:t>
            </a:r>
          </a:p>
          <a:p>
            <a:r>
              <a:rPr lang="pl-PL" sz="2800" dirty="0"/>
              <a:t>wyłączenie z uprawy terenów stale podmokłych,</a:t>
            </a:r>
          </a:p>
          <a:p>
            <a:r>
              <a:rPr lang="pl-PL" sz="2800" dirty="0"/>
              <a:t>pokrycie gleby roślinnością przez cały rok - międzyplony w płodozmianie </a:t>
            </a:r>
          </a:p>
          <a:p>
            <a:endParaRPr lang="pl-PL" sz="2800" b="1" dirty="0"/>
          </a:p>
          <a:p>
            <a:pPr marL="25400" indent="0">
              <a:buNone/>
            </a:pPr>
            <a:r>
              <a:rPr lang="pl-PL" sz="2800" b="1" dirty="0"/>
              <a:t>Rezultaty: wysoka jakość żywności, zachowanie bioróżnorodności, redukcja emisji gazów cieplarnianych</a:t>
            </a:r>
            <a:endParaRPr lang="pl-PL" sz="2600" b="1" dirty="0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2"/>
          </p:nvPr>
        </p:nvSpPr>
        <p:spPr>
          <a:xfrm>
            <a:off x="1294410" y="2660072"/>
            <a:ext cx="2101933" cy="2125683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2050" name="Picture 2" descr="F:\Komputer stary\Dysk E\1 (E)\c stary\Moje dokumenty\Grant EduNut\ziołowy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385" y="2412982"/>
            <a:ext cx="4631377" cy="3085012"/>
          </a:xfrm>
          <a:prstGeom prst="rect">
            <a:avLst/>
          </a:prstGeom>
          <a:noFill/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0008539-CB24-4FF5-B9CF-01D304E75C45}"/>
              </a:ext>
            </a:extLst>
          </p:cNvPr>
          <p:cNvSpPr txBox="1"/>
          <p:nvPr/>
        </p:nvSpPr>
        <p:spPr>
          <a:xfrm>
            <a:off x="154379" y="5605153"/>
            <a:ext cx="4702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Ziołowy zakątek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534390" y="448623"/>
            <a:ext cx="5237018" cy="1368631"/>
          </a:xfrm>
        </p:spPr>
        <p:txBody>
          <a:bodyPr>
            <a:noAutofit/>
          </a:bodyPr>
          <a:lstStyle/>
          <a:p>
            <a:r>
              <a:rPr lang="pl-PL" sz="2400" b="1" dirty="0"/>
              <a:t>Niskoemisyjne systemy utrzymania zwierząt - dbałość o ich dobrostan</a:t>
            </a:r>
            <a:endParaRPr lang="pl-PL" sz="2400" dirty="0"/>
          </a:p>
        </p:txBody>
      </p:sp>
      <p:sp>
        <p:nvSpPr>
          <p:cNvPr id="7" name="Symbol zastępczy obrazu 6"/>
          <p:cNvSpPr>
            <a:spLocks noGrp="1"/>
          </p:cNvSpPr>
          <p:nvPr>
            <p:ph type="pic" idx="2"/>
          </p:nvPr>
        </p:nvSpPr>
        <p:spPr>
          <a:xfrm>
            <a:off x="7018316" y="2814452"/>
            <a:ext cx="3301341" cy="2327564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819996" y="1817254"/>
            <a:ext cx="5276004" cy="3880262"/>
          </a:xfrm>
        </p:spPr>
        <p:txBody>
          <a:bodyPr>
            <a:normAutofit fontScale="92500" lnSpcReduction="10000"/>
          </a:bodyPr>
          <a:lstStyle/>
          <a:p>
            <a:endParaRPr lang="pl-PL" dirty="0"/>
          </a:p>
          <a:p>
            <a:pPr marL="685800" indent="-457200">
              <a:buFont typeface="Arial" pitchFamily="34" charset="0"/>
              <a:buChar char="•"/>
            </a:pPr>
            <a:r>
              <a:rPr lang="pl-PL" sz="2400" dirty="0"/>
              <a:t>wypas krów na pastwisku (od wiosny do jesieni) - redukcja amoniaku,</a:t>
            </a:r>
          </a:p>
          <a:p>
            <a:pPr marL="685800" indent="-457200">
              <a:buFont typeface="Arial" pitchFamily="34" charset="0"/>
              <a:buChar char="•"/>
            </a:pPr>
            <a:r>
              <a:rPr lang="pl-PL" sz="2400" dirty="0"/>
              <a:t>dokarmianie sianem w okresie zimowym,</a:t>
            </a:r>
          </a:p>
          <a:p>
            <a:pPr marL="685800" indent="-457200">
              <a:buFont typeface="Arial" pitchFamily="34" charset="0"/>
              <a:buChar char="•"/>
            </a:pPr>
            <a:r>
              <a:rPr lang="pl-PL" sz="2400" dirty="0"/>
              <a:t>żywienie zwierząt z dodatkiem mieszanek ziołowych (działanie prozdrowotne)precyzyjne bilansowanie dawki pokarmowej,</a:t>
            </a:r>
          </a:p>
          <a:p>
            <a:pPr marL="685800" indent="-457200">
              <a:buFont typeface="Arial" pitchFamily="34" charset="0"/>
              <a:buChar char="•"/>
            </a:pPr>
            <a:r>
              <a:rPr lang="pl-PL" sz="2400" dirty="0"/>
              <a:t>system chowu wolnostanowiskowego,</a:t>
            </a:r>
          </a:p>
          <a:p>
            <a:pPr marL="685800" indent="-457200">
              <a:buFont typeface="Arial" pitchFamily="34" charset="0"/>
              <a:buChar char="•"/>
            </a:pPr>
            <a:r>
              <a:rPr lang="pl-PL" sz="2400" dirty="0"/>
              <a:t>drób na wolnym wybiegu </a:t>
            </a:r>
          </a:p>
          <a:p>
            <a:endParaRPr lang="pl-PL" dirty="0"/>
          </a:p>
        </p:txBody>
      </p:sp>
      <p:pic>
        <p:nvPicPr>
          <p:cNvPr id="3074" name="Picture 2" descr="F:\Komputer stary\Dysk E\1 (E)\c stary\Moje dokumenty\Zdjęcia _ziołowy zakątek\ziołowy zakątek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5797" y="2197846"/>
            <a:ext cx="4806998" cy="3204665"/>
          </a:xfrm>
          <a:prstGeom prst="rect">
            <a:avLst/>
          </a:prstGeom>
          <a:noFill/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6226148-E492-4013-B43D-1A08B44A7B6B}"/>
              </a:ext>
            </a:extLst>
          </p:cNvPr>
          <p:cNvSpPr txBox="1"/>
          <p:nvPr/>
        </p:nvSpPr>
        <p:spPr>
          <a:xfrm>
            <a:off x="6305797" y="5512401"/>
            <a:ext cx="4702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Ziołowy zakątek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104662B3-3CFF-D9C2-178F-7C3BC7572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>
            <a:extLst>
              <a:ext uri="{FF2B5EF4-FFF2-40B4-BE49-F238E27FC236}">
                <a16:creationId xmlns:a16="http://schemas.microsoft.com/office/drawing/2014/main" id="{523343D2-25B4-C07F-4097-05BD22845A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743" y="731896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 dirty="0"/>
              <a:t>Tetra Pak </a:t>
            </a:r>
            <a:endParaRPr b="1" dirty="0"/>
          </a:p>
        </p:txBody>
      </p:sp>
      <p:sp>
        <p:nvSpPr>
          <p:cNvPr id="131" name="Google Shape;131;p12">
            <a:extLst>
              <a:ext uri="{FF2B5EF4-FFF2-40B4-BE49-F238E27FC236}">
                <a16:creationId xmlns:a16="http://schemas.microsoft.com/office/drawing/2014/main" id="{F5BBCD43-D6F0-E263-2A8B-973C1B5D8A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77311" y="1757318"/>
            <a:ext cx="5898449" cy="76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just">
              <a:spcBef>
                <a:spcPts val="0"/>
              </a:spcBef>
              <a:buSzPts val="2800"/>
              <a:buNone/>
            </a:pPr>
            <a:r>
              <a:rPr lang="pl-PL" sz="1900" dirty="0"/>
              <a:t>Firma jest wiodącym na świecie dostawcą rozwiązań w zakresie przetwarzania i pakowania żywności. Ściśle współpracując z klientami i dostawcami, firma wprowadza innowacje, aby zapewnić dostęp do bezpiecznej, pożywnej żywności setkom milionów ludzi w ponad 160 krajach, jednocześnie dążąc do zmniejszenia swojego wpływu na środowisko.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62DEC39-5E4D-C6CD-0839-7163504B04DC}"/>
              </a:ext>
            </a:extLst>
          </p:cNvPr>
          <p:cNvSpPr txBox="1"/>
          <p:nvPr/>
        </p:nvSpPr>
        <p:spPr>
          <a:xfrm>
            <a:off x="6095999" y="3847982"/>
            <a:ext cx="4539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/>
              <a:t>Założyciel: </a:t>
            </a:r>
            <a:r>
              <a:rPr lang="pl-PL" sz="1800" dirty="0"/>
              <a:t>Ruben </a:t>
            </a:r>
            <a:r>
              <a:rPr lang="pl-PL" sz="1800" dirty="0" err="1"/>
              <a:t>Rausing</a:t>
            </a:r>
            <a:r>
              <a:rPr lang="pl-PL" sz="1800" dirty="0"/>
              <a:t> </a:t>
            </a:r>
          </a:p>
          <a:p>
            <a:r>
              <a:rPr lang="pl-PL" sz="1800" b="1" dirty="0"/>
              <a:t>Siedziba główna: </a:t>
            </a:r>
            <a:r>
              <a:rPr lang="pl-PL" sz="1800" dirty="0" err="1"/>
              <a:t>Pully</a:t>
            </a:r>
            <a:r>
              <a:rPr lang="pl-PL" sz="1800" dirty="0"/>
              <a:t>, Szwajcaria</a:t>
            </a:r>
          </a:p>
          <a:p>
            <a:r>
              <a:rPr lang="pl-PL" sz="1800" b="1" dirty="0"/>
              <a:t>Liczba pracowników: </a:t>
            </a:r>
            <a:r>
              <a:rPr lang="pl-PL" sz="1800" dirty="0"/>
              <a:t>&gt;23 000</a:t>
            </a:r>
          </a:p>
          <a:p>
            <a:r>
              <a:rPr lang="pl-PL" sz="1800" b="1" dirty="0"/>
              <a:t>Założenie: </a:t>
            </a:r>
            <a:r>
              <a:rPr lang="pl-PL" sz="1800" dirty="0"/>
              <a:t>1951, Lund, Szwecja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CAE2734-EF79-E2EC-00BF-9EC5AB92E02F}"/>
              </a:ext>
            </a:extLst>
          </p:cNvPr>
          <p:cNvSpPr txBox="1"/>
          <p:nvPr/>
        </p:nvSpPr>
        <p:spPr>
          <a:xfrm>
            <a:off x="6096000" y="5631117"/>
            <a:ext cx="5679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Tetra Pak, </a:t>
            </a:r>
            <a:r>
              <a:rPr lang="pl-PL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we </a:t>
            </a:r>
            <a:r>
              <a:rPr lang="pl-PL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https://www.tetrapak.com/en-pl/about-tetra-pak/who-we-are/company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0344CB2-F6EC-434A-980F-BE530E992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43" y="1958961"/>
            <a:ext cx="5811397" cy="3490493"/>
          </a:xfrm>
          <a:prstGeom prst="rect">
            <a:avLst/>
          </a:prstGeom>
        </p:spPr>
      </p:pic>
      <p:pic>
        <p:nvPicPr>
          <p:cNvPr id="10" name="Picture 2" descr="Global Polska">
            <a:extLst>
              <a:ext uri="{FF2B5EF4-FFF2-40B4-BE49-F238E27FC236}">
                <a16:creationId xmlns:a16="http://schemas.microsoft.com/office/drawing/2014/main" id="{91865E7F-AE04-46D1-A852-79D50A4ED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189" y="4566224"/>
            <a:ext cx="2336593" cy="131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455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B6E84478-3164-55DB-6B3C-F1C51A3DA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>
            <a:extLst>
              <a:ext uri="{FF2B5EF4-FFF2-40B4-BE49-F238E27FC236}">
                <a16:creationId xmlns:a16="http://schemas.microsoft.com/office/drawing/2014/main" id="{C2E5E030-C5EA-B3B8-2FC9-8D62F1C4F6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746950"/>
            <a:ext cx="11032835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ctr">
              <a:buSzPts val="4400"/>
            </a:pPr>
            <a:r>
              <a:rPr lang="pl-PL" b="1" dirty="0"/>
              <a:t>Tetra Pak zobowiązuje się do zerowej emisji netto</a:t>
            </a:r>
            <a:endParaRPr b="1" dirty="0"/>
          </a:p>
        </p:txBody>
      </p:sp>
      <p:sp>
        <p:nvSpPr>
          <p:cNvPr id="131" name="Google Shape;131;p12">
            <a:extLst>
              <a:ext uri="{FF2B5EF4-FFF2-40B4-BE49-F238E27FC236}">
                <a16:creationId xmlns:a16="http://schemas.microsoft.com/office/drawing/2014/main" id="{450E11A9-697C-E43B-F2A6-7760DF9B73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0965" y="1899719"/>
            <a:ext cx="11169072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6213" lvl="0" indent="1588">
              <a:spcBef>
                <a:spcPts val="0"/>
              </a:spcBef>
              <a:buSzPts val="2800"/>
              <a:buNone/>
            </a:pPr>
            <a:r>
              <a:rPr lang="pl-PL" sz="1900" dirty="0"/>
              <a:t>Firma Tetra Pak została założona w oparciu o ideę, że opakowanie powinno przynosić więcej oszczędności niż kosztów, a zrównoważony rozwój zawsze leży u podstaw jej działalności. Od 1999 r. firma corocznie gromadzi dane dotyczące zużycia energii i emisji gazów cieplarnianych w całej organizacji, a od 2013 r. jej rachunki GHG są kontrolowane przez niezależną stronę trzecią.</a:t>
            </a:r>
            <a:endParaRPr sz="19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B32B39E-32D6-61F2-75D7-D52B8421430C}"/>
              </a:ext>
            </a:extLst>
          </p:cNvPr>
          <p:cNvSpPr txBox="1"/>
          <p:nvPr/>
        </p:nvSpPr>
        <p:spPr>
          <a:xfrm>
            <a:off x="513607" y="3130002"/>
            <a:ext cx="714333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 Pak potwierdza swoje strategiczne zaangażowanie w promowanie transformacji zrównoważonego rozwoju, wyznaczając ambicję osiągnięcia </a:t>
            </a:r>
            <a:r>
              <a:rPr lang="pl-PL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zerowej emisji netto w całym łańcuchu wartości do 2050 roku. </a:t>
            </a: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Aby wesprzeć ten cel, firma wyznaczyła tymczasowy cel na 2030 r., aby </a:t>
            </a:r>
            <a:r>
              <a:rPr lang="pl-PL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osiągnąć zerową emisję dwutlenku węgla netto z własnej działalności</a:t>
            </a: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Ponadto </a:t>
            </a:r>
            <a:r>
              <a:rPr lang="pl-PL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firma wyznaczyła cele redukcji emisji zgodnie z 1,5°C</a:t>
            </a: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zgodnie z zasadami inicjatywy Science </a:t>
            </a:r>
            <a:r>
              <a:rPr lang="pl-PL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Targets</a:t>
            </a: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(SBT).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1E3A3FF-4D69-E50E-27EB-2FC8D1092AF8}"/>
              </a:ext>
            </a:extLst>
          </p:cNvPr>
          <p:cNvSpPr txBox="1"/>
          <p:nvPr/>
        </p:nvSpPr>
        <p:spPr>
          <a:xfrm>
            <a:off x="513607" y="5675694"/>
            <a:ext cx="9735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 Pak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 Pak commits to net zero emissions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https://www.tetrapak.com/en-pl/about-tetra-pak/news-and-events/newsarchive/tetra-pak-commits-to-net-zero-emissions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074" name="Picture 2" descr="Green landscape">
            <a:extLst>
              <a:ext uri="{FF2B5EF4-FFF2-40B4-BE49-F238E27FC236}">
                <a16:creationId xmlns:a16="http://schemas.microsoft.com/office/drawing/2014/main" id="{7E6BB1B4-2822-4198-8775-ECDD4C932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945244"/>
            <a:ext cx="4408784" cy="247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0484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89E6AF47-FA41-D622-AADF-1C2BA3687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>
            <a:extLst>
              <a:ext uri="{FF2B5EF4-FFF2-40B4-BE49-F238E27FC236}">
                <a16:creationId xmlns:a16="http://schemas.microsoft.com/office/drawing/2014/main" id="{1691223C-F7E1-B89B-E408-CBDC1BE44B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7129" y="520560"/>
            <a:ext cx="1124989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400"/>
            </a:pPr>
            <a:r>
              <a:rPr lang="pl-PL" sz="2400" b="1" dirty="0"/>
              <a:t>Tetra Pak dąży do osiągnięcia zerowej emisji gazów cieplarnianych netto do 2030 r. i osiągnięcia celów na 2050 r., koncentrując się na czterech kluczowych obszarach:</a:t>
            </a:r>
            <a:endParaRPr sz="2400" b="1" dirty="0"/>
          </a:p>
        </p:txBody>
      </p:sp>
      <p:sp>
        <p:nvSpPr>
          <p:cNvPr id="131" name="Google Shape;131;p12">
            <a:extLst>
              <a:ext uri="{FF2B5EF4-FFF2-40B4-BE49-F238E27FC236}">
                <a16:creationId xmlns:a16="http://schemas.microsoft.com/office/drawing/2014/main" id="{EE5E6ACC-3E1A-7560-541F-EB18EC8FF1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508" y="1539941"/>
            <a:ext cx="11776363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3550" indent="-285750">
              <a:spcBef>
                <a:spcPts val="0"/>
              </a:spcBef>
              <a:buSzPts val="2800"/>
            </a:pPr>
            <a:r>
              <a:rPr lang="pl-PL" sz="1700" b="1" dirty="0"/>
              <a:t>Obniżenie emisji związanych z energią</a:t>
            </a:r>
            <a:r>
              <a:rPr lang="pl-PL" sz="1700" dirty="0"/>
              <a:t> poprzez oszczędzanie energii, poprawę efektywności energetycznej, instalację </a:t>
            </a:r>
            <a:r>
              <a:rPr lang="pl-PL" sz="1700" dirty="0" err="1"/>
              <a:t>fotowoltaiki</a:t>
            </a:r>
            <a:r>
              <a:rPr lang="pl-PL" sz="1700" dirty="0"/>
              <a:t> słonecznej na miejscu i zakup energii odnawialnej. Od 2011 roku firma zainwestowała ponad 16 milionów euro w efektywność energetyczną, zapobiegając 23% wzrostowi zużycia energii. Do tej pory zainstalowano około 2,7 MW </a:t>
            </a:r>
            <a:r>
              <a:rPr lang="pl-PL" sz="1700" dirty="0" err="1"/>
              <a:t>fotowoltaiki</a:t>
            </a:r>
            <a:r>
              <a:rPr lang="pl-PL" sz="1700" dirty="0"/>
              <a:t>, umożliwiając dostarczanie niskoemisyjnej energii elektrycznej i obniżając koszty operacyjne. Tetra Pak zwiększył również wykorzystanie odnawialnej energii elektrycznej z 20% w 2014 r. do 69% w 2019 r. </a:t>
            </a:r>
          </a:p>
          <a:p>
            <a:pPr marL="463550" indent="-285750">
              <a:spcBef>
                <a:spcPts val="0"/>
              </a:spcBef>
              <a:buSzPts val="2800"/>
            </a:pPr>
            <a:endParaRPr lang="pl-PL" sz="1700" dirty="0"/>
          </a:p>
          <a:p>
            <a:pPr marL="463550" indent="-285750">
              <a:spcBef>
                <a:spcPts val="0"/>
              </a:spcBef>
              <a:buSzPts val="2800"/>
            </a:pPr>
            <a:r>
              <a:rPr lang="pl-PL" sz="1700" b="1" dirty="0"/>
              <a:t>Współpraca z dostawcami i innymi interesariuszami w całym łańcuchu wartości w celu znacznego zmniejszenia śladu węglowego. </a:t>
            </a:r>
            <a:r>
              <a:rPr lang="pl-PL" sz="1700" dirty="0"/>
              <a:t>Tetra Pak angażuje się we współpracę z dostawcami w celu zmniejszenia emisji gazów cieplarnianych na różnych etapach łańcucha dostaw. Wspólnie wyznaczają ambitne cele w zakresie energii odnawialnej i zwiększają wykorzystanie materiałów odnawialnych i pochodzących z recyklingu.</a:t>
            </a:r>
          </a:p>
          <a:p>
            <a:pPr marL="463550" indent="-285750">
              <a:spcBef>
                <a:spcPts val="0"/>
              </a:spcBef>
              <a:buSzPts val="2800"/>
            </a:pPr>
            <a:endParaRPr lang="pl-PL" sz="1700" dirty="0"/>
          </a:p>
          <a:p>
            <a:pPr marL="463550" indent="-285750">
              <a:spcBef>
                <a:spcPts val="0"/>
              </a:spcBef>
              <a:buSzPts val="2800"/>
            </a:pPr>
            <a:r>
              <a:rPr lang="pl-PL" sz="1700" b="1" dirty="0"/>
              <a:t>Przyspieszenie rozwoju portfolio niskoemisyjnych opakowań i urządzeń o obiegu zamkniętym. </a:t>
            </a:r>
            <a:r>
              <a:rPr lang="pl-PL" sz="1700" dirty="0"/>
              <a:t>Firma zwiększa swoje inwestycje w zrównoważone innowacje, aby osiągnąć cele w zakresie opakowań nadających się do recyklingu i zminimalizować swój ślad węglowy.</a:t>
            </a:r>
          </a:p>
          <a:p>
            <a:pPr marL="463550" indent="-285750">
              <a:spcBef>
                <a:spcPts val="0"/>
              </a:spcBef>
              <a:buSzPts val="2800"/>
            </a:pPr>
            <a:endParaRPr lang="pl-PL" sz="1700" dirty="0"/>
          </a:p>
          <a:p>
            <a:pPr marL="463550" indent="-285750">
              <a:spcBef>
                <a:spcPts val="0"/>
              </a:spcBef>
              <a:buSzPts val="2800"/>
            </a:pPr>
            <a:r>
              <a:rPr lang="pl-PL" sz="1700" b="1" dirty="0"/>
              <a:t>Rozwijanie zrównoważonych łańcuchów wartości recyklingu. </a:t>
            </a:r>
            <a:r>
              <a:rPr lang="pl-PL" sz="1700" dirty="0"/>
              <a:t>Tetra Pak współpracuje z klientami, firmami zajmującymi się gospodarką odpadami i innymi podmiotami w celu zapewnienia, że wszystkie kartony po napojach mogą być poddane recyklingowi, a kartony zerowe są odpowiednio utylizowane lub poddawane recyklingowi.</a:t>
            </a:r>
            <a:endParaRPr sz="17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C65A1A7-8A73-4AD7-949E-FC73DCF7AD63}"/>
              </a:ext>
            </a:extLst>
          </p:cNvPr>
          <p:cNvSpPr txBox="1"/>
          <p:nvPr/>
        </p:nvSpPr>
        <p:spPr>
          <a:xfrm>
            <a:off x="744517" y="5823898"/>
            <a:ext cx="9735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 Pak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 Pak commits to net zero emissions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https://www.tetrapak.com/en-pl/about-tetra-pak/news-and-events/newsarchive/tetra-pak-commits-to-net-zero-emissions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54633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C5CED35C-68A2-422F-7A8B-91295DF00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ostokąt: zaokrąglone rogi 21">
            <a:extLst>
              <a:ext uri="{FF2B5EF4-FFF2-40B4-BE49-F238E27FC236}">
                <a16:creationId xmlns:a16="http://schemas.microsoft.com/office/drawing/2014/main" id="{560C5D7E-D650-4EE3-9759-C27983CEB60F}"/>
              </a:ext>
            </a:extLst>
          </p:cNvPr>
          <p:cNvSpPr/>
          <p:nvPr/>
        </p:nvSpPr>
        <p:spPr>
          <a:xfrm>
            <a:off x="7150396" y="3432494"/>
            <a:ext cx="1415417" cy="43697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D1B31A57-BCF3-2D3D-9CEB-85386E9E4C20}"/>
              </a:ext>
            </a:extLst>
          </p:cNvPr>
          <p:cNvSpPr/>
          <p:nvPr/>
        </p:nvSpPr>
        <p:spPr>
          <a:xfrm>
            <a:off x="6768563" y="3790074"/>
            <a:ext cx="4884591" cy="19636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BEF29BD6-6AF8-6D17-E044-AF23C1DAFBB0}"/>
              </a:ext>
            </a:extLst>
          </p:cNvPr>
          <p:cNvSpPr/>
          <p:nvPr/>
        </p:nvSpPr>
        <p:spPr>
          <a:xfrm>
            <a:off x="800281" y="3499106"/>
            <a:ext cx="1415417" cy="43697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120DF541-A061-C434-448C-0845D4FB179E}"/>
              </a:ext>
            </a:extLst>
          </p:cNvPr>
          <p:cNvSpPr/>
          <p:nvPr/>
        </p:nvSpPr>
        <p:spPr>
          <a:xfrm>
            <a:off x="538841" y="3833886"/>
            <a:ext cx="4415124" cy="18848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90BB7C3E-0FF3-9FB6-3744-CAD5DC0D2398}"/>
              </a:ext>
            </a:extLst>
          </p:cNvPr>
          <p:cNvSpPr/>
          <p:nvPr/>
        </p:nvSpPr>
        <p:spPr>
          <a:xfrm>
            <a:off x="7106780" y="1703485"/>
            <a:ext cx="1415417" cy="43697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C83057C5-7CB8-C120-3E2D-ADF60B5FEF6D}"/>
              </a:ext>
            </a:extLst>
          </p:cNvPr>
          <p:cNvSpPr/>
          <p:nvPr/>
        </p:nvSpPr>
        <p:spPr>
          <a:xfrm>
            <a:off x="6768563" y="2058662"/>
            <a:ext cx="4884589" cy="12863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C1F6501A-8848-E4D9-61A3-DB32B9186DBF}"/>
              </a:ext>
            </a:extLst>
          </p:cNvPr>
          <p:cNvSpPr/>
          <p:nvPr/>
        </p:nvSpPr>
        <p:spPr>
          <a:xfrm>
            <a:off x="775788" y="1712829"/>
            <a:ext cx="1415417" cy="43697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F550C240-3871-2E8D-F20C-10EDA138D033}"/>
              </a:ext>
            </a:extLst>
          </p:cNvPr>
          <p:cNvSpPr/>
          <p:nvPr/>
        </p:nvSpPr>
        <p:spPr>
          <a:xfrm>
            <a:off x="530858" y="2063278"/>
            <a:ext cx="4415124" cy="13316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0" name="Google Shape;130;p12">
            <a:extLst>
              <a:ext uri="{FF2B5EF4-FFF2-40B4-BE49-F238E27FC236}">
                <a16:creationId xmlns:a16="http://schemas.microsoft.com/office/drawing/2014/main" id="{9BC08A8A-6720-8DF7-4FA7-C0A83D0523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0783" y="693744"/>
            <a:ext cx="3982649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pl-PL" sz="2800" b="1" dirty="0"/>
              <a:t>SYSTEMY ŻYWNOŚCIOWE</a:t>
            </a:r>
          </a:p>
        </p:txBody>
      </p:sp>
      <p:sp>
        <p:nvSpPr>
          <p:cNvPr id="131" name="Google Shape;131;p12">
            <a:extLst>
              <a:ext uri="{FF2B5EF4-FFF2-40B4-BE49-F238E27FC236}">
                <a16:creationId xmlns:a16="http://schemas.microsoft.com/office/drawing/2014/main" id="{0A68DC60-752C-3FDE-E28F-6EDBB2A402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0858" y="2095018"/>
            <a:ext cx="4172014" cy="129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50800" algn="just">
              <a:spcBef>
                <a:spcPts val="0"/>
              </a:spcBef>
              <a:buSzPts val="2800"/>
              <a:buNone/>
            </a:pPr>
            <a:r>
              <a:rPr lang="pl-PL" sz="1600" dirty="0"/>
              <a:t>Przyczynianie się do </a:t>
            </a:r>
            <a:r>
              <a:rPr lang="pl-PL" sz="1600" b="1" dirty="0"/>
              <a:t>bezpiecznych, odpornych i zrównoważonych systemów żywnościowych</a:t>
            </a:r>
            <a:r>
              <a:rPr lang="pl-PL" sz="1600" dirty="0"/>
              <a:t>, które zapewniają dostęp do </a:t>
            </a:r>
            <a:r>
              <a:rPr lang="pl-PL" sz="1600" b="1" dirty="0"/>
              <a:t>bezpiecznej, przystępnej cenowo i pożywnej żywności </a:t>
            </a:r>
            <a:r>
              <a:rPr lang="pl-PL" sz="1600" dirty="0"/>
              <a:t>oraz </a:t>
            </a:r>
            <a:r>
              <a:rPr lang="pl-PL" sz="1600" b="1" dirty="0"/>
              <a:t>minimalizują straty </a:t>
            </a:r>
            <a:r>
              <a:rPr lang="pl-PL" sz="1600" dirty="0"/>
              <a:t>i </a:t>
            </a:r>
            <a:r>
              <a:rPr lang="pl-PL" sz="1600" b="1" dirty="0"/>
              <a:t>marnotrawstwo żywności </a:t>
            </a:r>
            <a:r>
              <a:rPr lang="pl-PL" sz="1600" dirty="0"/>
              <a:t>w całym naszym łańcuchu wartości.</a:t>
            </a:r>
            <a:endParaRPr sz="16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4FE61CB-55B6-16CA-6D3C-387BAE68E0E0}"/>
              </a:ext>
            </a:extLst>
          </p:cNvPr>
          <p:cNvSpPr txBox="1"/>
          <p:nvPr/>
        </p:nvSpPr>
        <p:spPr>
          <a:xfrm>
            <a:off x="800281" y="1684959"/>
            <a:ext cx="1390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AMBICJA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BDDB3BA-0477-4E5E-B82D-3385FC64E0C1}"/>
              </a:ext>
            </a:extLst>
          </p:cNvPr>
          <p:cNvSpPr txBox="1"/>
          <p:nvPr/>
        </p:nvSpPr>
        <p:spPr>
          <a:xfrm>
            <a:off x="783772" y="3467005"/>
            <a:ext cx="2808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POSTĘP</a:t>
            </a:r>
          </a:p>
        </p:txBody>
      </p:sp>
      <p:sp>
        <p:nvSpPr>
          <p:cNvPr id="4" name="Google Shape;131;p12">
            <a:extLst>
              <a:ext uri="{FF2B5EF4-FFF2-40B4-BE49-F238E27FC236}">
                <a16:creationId xmlns:a16="http://schemas.microsoft.com/office/drawing/2014/main" id="{91A04D47-A7A7-38A5-2614-A4ABA71DDC95}"/>
              </a:ext>
            </a:extLst>
          </p:cNvPr>
          <p:cNvSpPr txBox="1">
            <a:spLocks/>
          </p:cNvSpPr>
          <p:nvPr/>
        </p:nvSpPr>
        <p:spPr>
          <a:xfrm>
            <a:off x="538841" y="3858050"/>
            <a:ext cx="4626429" cy="186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63550" indent="-285750">
              <a:spcBef>
                <a:spcPts val="0"/>
              </a:spcBef>
              <a:buSzPts val="2800"/>
            </a:pPr>
            <a:r>
              <a:rPr lang="pl-PL" sz="1400" b="1" dirty="0"/>
              <a:t>Współpraca z </a:t>
            </a:r>
            <a:r>
              <a:rPr lang="pl-PL" sz="1400" b="1" dirty="0" err="1"/>
              <a:t>Fresh</a:t>
            </a:r>
            <a:r>
              <a:rPr lang="pl-PL" sz="1400" b="1" dirty="0"/>
              <a:t> Start </a:t>
            </a:r>
            <a:r>
              <a:rPr lang="pl-PL" sz="1400" dirty="0"/>
              <a:t>w zakresie rozwiązań technicznych dla wyzwań związanych z systemami żywnościowymi.</a:t>
            </a:r>
          </a:p>
          <a:p>
            <a:pPr marL="463550" indent="-285750">
              <a:spcBef>
                <a:spcPts val="0"/>
              </a:spcBef>
              <a:buSzPts val="2800"/>
            </a:pPr>
            <a:r>
              <a:rPr lang="pl-PL" sz="1400" b="1" dirty="0"/>
              <a:t>Nowa metoda przetwarzania napojów sojowych i technologia </a:t>
            </a:r>
            <a:r>
              <a:rPr lang="pl-PL" sz="1400" dirty="0"/>
              <a:t>przekształcania odpadków browarniczych w napoje roślinne.</a:t>
            </a:r>
          </a:p>
          <a:p>
            <a:pPr marL="463550" indent="-285750">
              <a:spcBef>
                <a:spcPts val="0"/>
              </a:spcBef>
              <a:buSzPts val="2800"/>
            </a:pPr>
            <a:r>
              <a:rPr lang="pl-PL" sz="1400" b="1" dirty="0"/>
              <a:t>43 939 rolników </a:t>
            </a:r>
            <a:r>
              <a:rPr lang="pl-PL" sz="1400" dirty="0"/>
              <a:t>(96,2% drobnych producentów rolnych) dostarczało mleko do mleczarni w 22 projektach </a:t>
            </a:r>
            <a:r>
              <a:rPr lang="pl-PL" sz="1400" dirty="0" err="1"/>
              <a:t>Dairy</a:t>
            </a:r>
            <a:r>
              <a:rPr lang="pl-PL" sz="1400" dirty="0"/>
              <a:t> Hub.</a:t>
            </a:r>
          </a:p>
          <a:p>
            <a:pPr marL="463550" indent="-285750">
              <a:spcBef>
                <a:spcPts val="0"/>
              </a:spcBef>
              <a:buSzPts val="2800"/>
            </a:pPr>
            <a:r>
              <a:rPr lang="pl-PL" sz="1400" b="1" dirty="0"/>
              <a:t>66 milionów dzieci</a:t>
            </a:r>
            <a:r>
              <a:rPr lang="pl-PL" sz="1400" dirty="0"/>
              <a:t> w 44 krajach uczestniczyło w </a:t>
            </a:r>
            <a:r>
              <a:rPr lang="pl-PL" sz="1400" b="1" dirty="0"/>
              <a:t>programach dożywiania w szkołach.</a:t>
            </a:r>
            <a:endParaRPr lang="en-US" sz="1400" b="1" dirty="0"/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E393173C-9E99-0CB3-31DC-6BA931809231}"/>
              </a:ext>
            </a:extLst>
          </p:cNvPr>
          <p:cNvCxnSpPr>
            <a:cxnSpLocks/>
          </p:cNvCxnSpPr>
          <p:nvPr/>
        </p:nvCxnSpPr>
        <p:spPr>
          <a:xfrm>
            <a:off x="6096000" y="924997"/>
            <a:ext cx="0" cy="458455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Google Shape;130;p12">
            <a:extLst>
              <a:ext uri="{FF2B5EF4-FFF2-40B4-BE49-F238E27FC236}">
                <a16:creationId xmlns:a16="http://schemas.microsoft.com/office/drawing/2014/main" id="{56239C51-72A4-EFE6-63B1-A45F7D26A400}"/>
              </a:ext>
            </a:extLst>
          </p:cNvPr>
          <p:cNvSpPr txBox="1">
            <a:spLocks/>
          </p:cNvSpPr>
          <p:nvPr/>
        </p:nvSpPr>
        <p:spPr>
          <a:xfrm>
            <a:off x="7814488" y="691687"/>
            <a:ext cx="3505198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pl-PL" sz="2800" b="1" dirty="0"/>
              <a:t>CYRKULARNOŚĆ</a:t>
            </a:r>
          </a:p>
        </p:txBody>
      </p:sp>
      <p:sp>
        <p:nvSpPr>
          <p:cNvPr id="8" name="Google Shape;131;p12">
            <a:extLst>
              <a:ext uri="{FF2B5EF4-FFF2-40B4-BE49-F238E27FC236}">
                <a16:creationId xmlns:a16="http://schemas.microsoft.com/office/drawing/2014/main" id="{9CC4848E-1563-8504-8E40-DCC886EAB2CC}"/>
              </a:ext>
            </a:extLst>
          </p:cNvPr>
          <p:cNvSpPr txBox="1">
            <a:spLocks/>
          </p:cNvSpPr>
          <p:nvPr/>
        </p:nvSpPr>
        <p:spPr>
          <a:xfrm>
            <a:off x="6768563" y="2158211"/>
            <a:ext cx="4574625" cy="124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50800" algn="just">
              <a:spcBef>
                <a:spcPts val="0"/>
              </a:spcBef>
              <a:buSzPts val="2800"/>
              <a:buNone/>
            </a:pPr>
            <a:r>
              <a:rPr lang="pl-PL" sz="1600" dirty="0"/>
              <a:t>Wdrażanie rozwiązań o obiegu zamkniętym poprzez </a:t>
            </a:r>
            <a:r>
              <a:rPr lang="pl-PL" sz="1600" b="1" dirty="0"/>
              <a:t>projektowanie opakowań żywności i napojów nadających się do recyklingu, wykorzystywanie materiałów pochodzących z recyklingu i odnawialnych </a:t>
            </a:r>
            <a:r>
              <a:rPr lang="pl-PL" sz="1600" dirty="0"/>
              <a:t>oraz </a:t>
            </a:r>
            <a:r>
              <a:rPr lang="pl-PL" sz="1600" b="1" dirty="0"/>
              <a:t>rozszerzanie zbiórki i recyklingu </a:t>
            </a:r>
            <a:r>
              <a:rPr lang="pl-PL" sz="1600" dirty="0"/>
              <a:t>w celu utrzymania materiałów w użyciu i uniknięcia wysypisk śmieci.</a:t>
            </a:r>
            <a:endParaRPr lang="en-US" sz="16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1E172DC-EC25-5898-AE45-93DC03B63E51}"/>
              </a:ext>
            </a:extLst>
          </p:cNvPr>
          <p:cNvSpPr txBox="1"/>
          <p:nvPr/>
        </p:nvSpPr>
        <p:spPr>
          <a:xfrm>
            <a:off x="7165201" y="1678830"/>
            <a:ext cx="216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AMBICJA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ABB33AF-0899-C42C-3832-D6BBD94FD559}"/>
              </a:ext>
            </a:extLst>
          </p:cNvPr>
          <p:cNvSpPr txBox="1"/>
          <p:nvPr/>
        </p:nvSpPr>
        <p:spPr>
          <a:xfrm>
            <a:off x="7150396" y="3430520"/>
            <a:ext cx="216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POSTĘP</a:t>
            </a:r>
          </a:p>
        </p:txBody>
      </p:sp>
      <p:sp>
        <p:nvSpPr>
          <p:cNvPr id="11" name="Google Shape;131;p12">
            <a:extLst>
              <a:ext uri="{FF2B5EF4-FFF2-40B4-BE49-F238E27FC236}">
                <a16:creationId xmlns:a16="http://schemas.microsoft.com/office/drawing/2014/main" id="{FA52903A-1E23-D46D-0E0E-0BBA87F9FE9B}"/>
              </a:ext>
            </a:extLst>
          </p:cNvPr>
          <p:cNvSpPr txBox="1">
            <a:spLocks/>
          </p:cNvSpPr>
          <p:nvPr/>
        </p:nvSpPr>
        <p:spPr>
          <a:xfrm>
            <a:off x="6768563" y="3893036"/>
            <a:ext cx="4778394" cy="186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250" indent="-171450">
              <a:spcBef>
                <a:spcPts val="0"/>
              </a:spcBef>
              <a:buSzPts val="2800"/>
            </a:pPr>
            <a:r>
              <a:rPr lang="pl-PL" sz="1400" b="1" dirty="0"/>
              <a:t>1,2 miliona ton opakowań kartonowych </a:t>
            </a:r>
            <a:r>
              <a:rPr lang="pl-PL" sz="1400" dirty="0"/>
              <a:t>zebranych i przekazanych do recyklingu.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pl-PL" sz="1400" b="1" dirty="0"/>
              <a:t>8,8 miliarda sprzedanych opakowań na bazie roślin i 11,9 miliarda sprzedanych zakrętek na bazie roślin</a:t>
            </a:r>
            <a:r>
              <a:rPr lang="pl-PL" sz="1400" dirty="0"/>
              <a:t>. 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pl-PL" sz="1400" b="1" dirty="0"/>
              <a:t>Testowanie bariery na bazie włókien </a:t>
            </a:r>
            <a:r>
              <a:rPr lang="pl-PL" sz="1400" dirty="0"/>
              <a:t>w celu zastąpienia cienkiej warstwy folii aluminiowej w aseptycznych opakowaniach kartonowych.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pl-PL" sz="1400" dirty="0"/>
              <a:t> </a:t>
            </a:r>
            <a:r>
              <a:rPr lang="pl-PL" sz="1400" b="1" dirty="0"/>
              <a:t>Około 30 milionów euro zainwestowanych w zbiórkę i recykling opakowań kartonowych.</a:t>
            </a:r>
            <a:endParaRPr lang="en-US" sz="1400" b="1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49B26567-9321-BCE1-67DD-E1E9A5656932}"/>
              </a:ext>
            </a:extLst>
          </p:cNvPr>
          <p:cNvSpPr txBox="1"/>
          <p:nvPr/>
        </p:nvSpPr>
        <p:spPr>
          <a:xfrm>
            <a:off x="524754" y="5816113"/>
            <a:ext cx="100335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Tetra Pak, 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Sustainability Report FY22 </a:t>
            </a:r>
            <a:r>
              <a:rPr lang="pl-PL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Highlights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https://www.tetrapak.com/content/dam/tetrapak/media-box/global/en/documents/sustainability-report-highlights-infographics.pdf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39086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E47FE1E1-A906-95AF-E2DA-22C1ACDE5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6EC01128-89E3-082E-2B5A-61330823C128}"/>
              </a:ext>
            </a:extLst>
          </p:cNvPr>
          <p:cNvSpPr/>
          <p:nvPr/>
        </p:nvSpPr>
        <p:spPr>
          <a:xfrm>
            <a:off x="7141464" y="3209575"/>
            <a:ext cx="1415417" cy="43697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C30B710D-9AF1-333F-41A7-44BD74707974}"/>
              </a:ext>
            </a:extLst>
          </p:cNvPr>
          <p:cNvSpPr/>
          <p:nvPr/>
        </p:nvSpPr>
        <p:spPr>
          <a:xfrm>
            <a:off x="7106780" y="1645610"/>
            <a:ext cx="1415417" cy="43697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3C22E946-ECD0-984F-D9F7-0AAEF3985C9C}"/>
              </a:ext>
            </a:extLst>
          </p:cNvPr>
          <p:cNvSpPr/>
          <p:nvPr/>
        </p:nvSpPr>
        <p:spPr>
          <a:xfrm>
            <a:off x="758562" y="3179838"/>
            <a:ext cx="1415417" cy="43697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5D7B265A-569D-AE70-580D-39A1E0FE1F54}"/>
              </a:ext>
            </a:extLst>
          </p:cNvPr>
          <p:cNvSpPr/>
          <p:nvPr/>
        </p:nvSpPr>
        <p:spPr>
          <a:xfrm>
            <a:off x="758562" y="1719988"/>
            <a:ext cx="1415417" cy="43697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7688B59F-A8F3-D7A1-857F-2071DC59B944}"/>
              </a:ext>
            </a:extLst>
          </p:cNvPr>
          <p:cNvSpPr/>
          <p:nvPr/>
        </p:nvSpPr>
        <p:spPr>
          <a:xfrm>
            <a:off x="6979981" y="3540233"/>
            <a:ext cx="4737091" cy="22014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6684C25B-9225-D0BE-EBB6-4EACEC26F22D}"/>
              </a:ext>
            </a:extLst>
          </p:cNvPr>
          <p:cNvSpPr/>
          <p:nvPr/>
        </p:nvSpPr>
        <p:spPr>
          <a:xfrm>
            <a:off x="6973190" y="2000205"/>
            <a:ext cx="4743887" cy="10882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9ADEF332-BA0F-2833-AD00-6768ADA00B42}"/>
              </a:ext>
            </a:extLst>
          </p:cNvPr>
          <p:cNvSpPr/>
          <p:nvPr/>
        </p:nvSpPr>
        <p:spPr>
          <a:xfrm>
            <a:off x="530858" y="3563991"/>
            <a:ext cx="4415124" cy="2037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74EB4056-0E7C-2931-FF03-91B205D4002A}"/>
              </a:ext>
            </a:extLst>
          </p:cNvPr>
          <p:cNvSpPr/>
          <p:nvPr/>
        </p:nvSpPr>
        <p:spPr>
          <a:xfrm>
            <a:off x="530858" y="2063278"/>
            <a:ext cx="4415124" cy="8669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0" name="Google Shape;130;p12">
            <a:extLst>
              <a:ext uri="{FF2B5EF4-FFF2-40B4-BE49-F238E27FC236}">
                <a16:creationId xmlns:a16="http://schemas.microsoft.com/office/drawing/2014/main" id="{1133B2FA-B2B5-91A8-474A-0AE19B7333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1501" y="699799"/>
            <a:ext cx="2434816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sz="3600" b="1" dirty="0">
                <a:solidFill>
                  <a:schemeClr val="tx1"/>
                </a:solidFill>
              </a:rPr>
              <a:t>KLIMAT</a:t>
            </a:r>
          </a:p>
        </p:txBody>
      </p:sp>
      <p:sp>
        <p:nvSpPr>
          <p:cNvPr id="131" name="Google Shape;131;p12">
            <a:extLst>
              <a:ext uri="{FF2B5EF4-FFF2-40B4-BE49-F238E27FC236}">
                <a16:creationId xmlns:a16="http://schemas.microsoft.com/office/drawing/2014/main" id="{EA535909-4F55-752E-8C74-5BE9F41D1A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0232" y="2117367"/>
            <a:ext cx="4165381" cy="812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just">
              <a:spcBef>
                <a:spcPts val="0"/>
              </a:spcBef>
              <a:buSzPts val="2800"/>
              <a:buNone/>
            </a:pPr>
            <a:r>
              <a:rPr lang="pl-PL" sz="1400" dirty="0"/>
              <a:t>Podejmowanie działań na rzecz </a:t>
            </a:r>
            <a:r>
              <a:rPr lang="pl-PL" sz="1400" b="1" dirty="0"/>
              <a:t>łagodzenia zmian klimatycznych poprzez dekarbonizację naszych operacji, produktów i łańcucha wartości. </a:t>
            </a:r>
            <a:endParaRPr sz="2000" b="1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A9A2C00-4395-2524-5776-9AEC086C8F93}"/>
              </a:ext>
            </a:extLst>
          </p:cNvPr>
          <p:cNvSpPr txBox="1"/>
          <p:nvPr/>
        </p:nvSpPr>
        <p:spPr>
          <a:xfrm>
            <a:off x="815050" y="1692695"/>
            <a:ext cx="216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AMBICJA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69A0BFA-B8D2-75D4-2624-793D6C9D881F}"/>
              </a:ext>
            </a:extLst>
          </p:cNvPr>
          <p:cNvSpPr txBox="1"/>
          <p:nvPr/>
        </p:nvSpPr>
        <p:spPr>
          <a:xfrm>
            <a:off x="803475" y="3174848"/>
            <a:ext cx="216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POSTĘP</a:t>
            </a:r>
          </a:p>
        </p:txBody>
      </p:sp>
      <p:sp>
        <p:nvSpPr>
          <p:cNvPr id="4" name="Google Shape;131;p12">
            <a:extLst>
              <a:ext uri="{FF2B5EF4-FFF2-40B4-BE49-F238E27FC236}">
                <a16:creationId xmlns:a16="http://schemas.microsoft.com/office/drawing/2014/main" id="{994BA502-3D70-BBBF-4282-5AAB75E440C0}"/>
              </a:ext>
            </a:extLst>
          </p:cNvPr>
          <p:cNvSpPr txBox="1">
            <a:spLocks/>
          </p:cNvSpPr>
          <p:nvPr/>
        </p:nvSpPr>
        <p:spPr>
          <a:xfrm>
            <a:off x="425204" y="3740324"/>
            <a:ext cx="4626429" cy="186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250" indent="-171450">
              <a:spcBef>
                <a:spcPts val="0"/>
              </a:spcBef>
              <a:buSzPts val="2800"/>
            </a:pPr>
            <a:r>
              <a:rPr lang="pl-PL" sz="1600" b="1" dirty="0"/>
              <a:t>Uzyskanie oceny „A” za zmiany klimatyczne </a:t>
            </a:r>
            <a:r>
              <a:rPr lang="pl-PL" sz="1600" dirty="0"/>
              <a:t>przez globalną organizację non-profit CDP.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pl-PL" sz="1600" b="1" dirty="0"/>
              <a:t>131 kilogramów ton CO2 zaoszczędzonych </a:t>
            </a:r>
            <a:r>
              <a:rPr lang="pl-PL" sz="1600" dirty="0"/>
              <a:t>dzięki zakupowi większej ilości plastiku pochodzenia roślinnego.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pl-PL" sz="1600" b="1" dirty="0"/>
              <a:t>84% zużycia energii odnawialnej </a:t>
            </a:r>
            <a:r>
              <a:rPr lang="pl-PL" sz="1600" dirty="0"/>
              <a:t>w naszej działalności.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pl-PL" sz="1600" b="1" dirty="0"/>
              <a:t>39% redukcja emisji gazów cieplarnianych </a:t>
            </a:r>
            <a:r>
              <a:rPr lang="pl-PL" sz="1600" dirty="0"/>
              <a:t>w naszej działalności w porównaniu do 2019 roku.</a:t>
            </a:r>
            <a:endParaRPr lang="en-US" sz="1600" dirty="0"/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2564AE83-5FA5-BC85-DAAA-E20E40ACAE5A}"/>
              </a:ext>
            </a:extLst>
          </p:cNvPr>
          <p:cNvCxnSpPr>
            <a:cxnSpLocks/>
          </p:cNvCxnSpPr>
          <p:nvPr/>
        </p:nvCxnSpPr>
        <p:spPr>
          <a:xfrm>
            <a:off x="6096000" y="1157468"/>
            <a:ext cx="0" cy="434364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Google Shape;130;p12">
            <a:extLst>
              <a:ext uri="{FF2B5EF4-FFF2-40B4-BE49-F238E27FC236}">
                <a16:creationId xmlns:a16="http://schemas.microsoft.com/office/drawing/2014/main" id="{56563A58-82CE-A231-3D6A-16231A96FFCC}"/>
              </a:ext>
            </a:extLst>
          </p:cNvPr>
          <p:cNvSpPr txBox="1">
            <a:spLocks/>
          </p:cNvSpPr>
          <p:nvPr/>
        </p:nvSpPr>
        <p:spPr>
          <a:xfrm>
            <a:off x="8188338" y="662467"/>
            <a:ext cx="2166248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pl-PL" sz="3600" b="1" dirty="0"/>
              <a:t>NATURA</a:t>
            </a:r>
          </a:p>
        </p:txBody>
      </p:sp>
      <p:sp>
        <p:nvSpPr>
          <p:cNvPr id="8" name="Google Shape;131;p12">
            <a:extLst>
              <a:ext uri="{FF2B5EF4-FFF2-40B4-BE49-F238E27FC236}">
                <a16:creationId xmlns:a16="http://schemas.microsoft.com/office/drawing/2014/main" id="{606D7312-C068-9271-BCD6-2681BF240A5F}"/>
              </a:ext>
            </a:extLst>
          </p:cNvPr>
          <p:cNvSpPr txBox="1">
            <a:spLocks/>
          </p:cNvSpPr>
          <p:nvPr/>
        </p:nvSpPr>
        <p:spPr>
          <a:xfrm>
            <a:off x="6857999" y="2093418"/>
            <a:ext cx="4859078" cy="1581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50800">
              <a:spcBef>
                <a:spcPts val="0"/>
              </a:spcBef>
              <a:buSzPts val="2800"/>
              <a:buNone/>
            </a:pPr>
            <a:r>
              <a:rPr lang="pl-PL" sz="1400" dirty="0"/>
              <a:t>Działanie na rzecz przyrody poprzez </a:t>
            </a:r>
            <a:r>
              <a:rPr lang="pl-PL" sz="1400" b="1" dirty="0"/>
              <a:t>odpowiedzialne praktyki pozyskiwania i strategiczne partnerstwa w celu ochrony i przywracania różnorodności biologicznej, łagodzenia i dostosowywania się do zmian klimatu oraz przyczyniania się do globalnej odporności na wodę.</a:t>
            </a:r>
            <a:endParaRPr lang="en-US" sz="1400" b="1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0E3D9B1-7000-3F43-F388-6913B9D43E83}"/>
              </a:ext>
            </a:extLst>
          </p:cNvPr>
          <p:cNvSpPr txBox="1"/>
          <p:nvPr/>
        </p:nvSpPr>
        <p:spPr>
          <a:xfrm>
            <a:off x="7110439" y="1612365"/>
            <a:ext cx="216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AMBICJA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5955F35-D880-093A-EA4C-AA7F590ACD6A}"/>
              </a:ext>
            </a:extLst>
          </p:cNvPr>
          <p:cNvSpPr txBox="1"/>
          <p:nvPr/>
        </p:nvSpPr>
        <p:spPr>
          <a:xfrm>
            <a:off x="7153153" y="3163881"/>
            <a:ext cx="216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POSTĘP</a:t>
            </a:r>
          </a:p>
        </p:txBody>
      </p:sp>
      <p:sp>
        <p:nvSpPr>
          <p:cNvPr id="11" name="Google Shape;131;p12">
            <a:extLst>
              <a:ext uri="{FF2B5EF4-FFF2-40B4-BE49-F238E27FC236}">
                <a16:creationId xmlns:a16="http://schemas.microsoft.com/office/drawing/2014/main" id="{ED03895D-A947-2FA7-36AA-30CFEBCFA398}"/>
              </a:ext>
            </a:extLst>
          </p:cNvPr>
          <p:cNvSpPr txBox="1">
            <a:spLocks/>
          </p:cNvSpPr>
          <p:nvPr/>
        </p:nvSpPr>
        <p:spPr>
          <a:xfrm>
            <a:off x="6857999" y="3640437"/>
            <a:ext cx="5006349" cy="186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250" indent="-171450">
              <a:spcBef>
                <a:spcPts val="0"/>
              </a:spcBef>
              <a:buSzPts val="2800"/>
            </a:pPr>
            <a:r>
              <a:rPr lang="pl-PL" sz="1500" b="1" dirty="0"/>
              <a:t>87 hektarów ziemi</a:t>
            </a:r>
            <a:r>
              <a:rPr lang="pl-PL" sz="1500" dirty="0"/>
              <a:t>, odpowiednik 136 boisk piłkarskich, przywróconych w ramach programu ochrony araukarii w brazylijskim lesie atlantyckim.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pl-PL" sz="1500" b="1" dirty="0"/>
              <a:t>Uzyskanie oceny „A” za lasy </a:t>
            </a:r>
            <a:r>
              <a:rPr lang="pl-PL" sz="1500" dirty="0"/>
              <a:t>od CDP. 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pl-PL" sz="1500" dirty="0"/>
              <a:t>Ukończenie </a:t>
            </a:r>
            <a:r>
              <a:rPr lang="pl-PL" sz="1500" b="1" dirty="0"/>
              <a:t>analizy łańcucha wartości wody </a:t>
            </a:r>
            <a:r>
              <a:rPr lang="pl-PL" sz="1500" dirty="0"/>
              <a:t>w celu lepszego zrozumienia naszego śladu wodnego i ryzyka związanego z wodą.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pl-PL" sz="1500" dirty="0"/>
              <a:t>Opublikowanie pierwszej </a:t>
            </a:r>
            <a:r>
              <a:rPr lang="pl-PL" sz="1500" b="1" dirty="0"/>
              <a:t>procedury odpowiedzialnego pozyskiwania polimerów odnawialnych.</a:t>
            </a:r>
            <a:endParaRPr lang="en-US" sz="1500" b="1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AEC3477-28D3-446E-A97D-00F0F5D9E54B}"/>
              </a:ext>
            </a:extLst>
          </p:cNvPr>
          <p:cNvSpPr txBox="1"/>
          <p:nvPr/>
        </p:nvSpPr>
        <p:spPr>
          <a:xfrm>
            <a:off x="524754" y="5816113"/>
            <a:ext cx="100335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Tetra Pak, 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Sustainability Report FY22 </a:t>
            </a:r>
            <a:r>
              <a:rPr lang="pl-PL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Highlights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https://www.tetrapak.com/content/dam/tetrapak/media-box/global/en/documents/sustainability-report-highlights-infographics.pdf </a:t>
            </a:r>
          </a:p>
        </p:txBody>
      </p:sp>
    </p:spTree>
    <p:extLst>
      <p:ext uri="{BB962C8B-B14F-4D97-AF65-F5344CB8AC3E}">
        <p14:creationId xmlns:p14="http://schemas.microsoft.com/office/powerpoint/2010/main" val="22398828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1"/>
          <p:cNvSpPr txBox="1">
            <a:spLocks noGrp="1"/>
          </p:cNvSpPr>
          <p:nvPr>
            <p:ph type="title"/>
          </p:nvPr>
        </p:nvSpPr>
        <p:spPr>
          <a:xfrm>
            <a:off x="831850" y="4070294"/>
            <a:ext cx="10515600" cy="84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pl-PL" sz="4400" b="1" cap="small" dirty="0"/>
              <a:t>WYOBRAŻANIE I PROJEKTOWANIE </a:t>
            </a:r>
            <a:endParaRPr sz="4400" dirty="0"/>
          </a:p>
        </p:txBody>
      </p:sp>
      <p:sp>
        <p:nvSpPr>
          <p:cNvPr id="429" name="Google Shape;429;p61"/>
          <p:cNvSpPr txBox="1">
            <a:spLocks noGrp="1"/>
          </p:cNvSpPr>
          <p:nvPr>
            <p:ph type="body" idx="1"/>
          </p:nvPr>
        </p:nvSpPr>
        <p:spPr>
          <a:xfrm>
            <a:off x="831850" y="5325838"/>
            <a:ext cx="10515600" cy="98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pl-PL" sz="4000" b="1" dirty="0">
                <a:solidFill>
                  <a:srgbClr val="07674D"/>
                </a:solidFill>
              </a:rPr>
              <a:t>M</a:t>
            </a:r>
            <a:r>
              <a:rPr lang="pl-PL" sz="4000" b="1" dirty="0">
                <a:solidFill>
                  <a:schemeClr val="dk1"/>
                </a:solidFill>
              </a:rPr>
              <a:t>etoda scenariuszowa</a:t>
            </a:r>
            <a:endParaRPr sz="4000" b="1" dirty="0">
              <a:solidFill>
                <a:schemeClr val="dk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028" y="798260"/>
            <a:ext cx="6381370" cy="32720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>
            <a:spLocks noGrp="1"/>
          </p:cNvSpPr>
          <p:nvPr>
            <p:ph type="title"/>
          </p:nvPr>
        </p:nvSpPr>
        <p:spPr>
          <a:xfrm>
            <a:off x="831850" y="697735"/>
            <a:ext cx="10515600" cy="289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pl-PL" b="1" cap="small" dirty="0"/>
              <a:t>Słowniczek</a:t>
            </a:r>
            <a:endParaRPr dirty="0"/>
          </a:p>
        </p:txBody>
      </p:sp>
      <p:sp>
        <p:nvSpPr>
          <p:cNvPr id="89" name="Google Shape;8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4"/>
          <p:cNvSpPr txBox="1">
            <a:spLocks noGrp="1"/>
          </p:cNvSpPr>
          <p:nvPr>
            <p:ph type="title"/>
          </p:nvPr>
        </p:nvSpPr>
        <p:spPr>
          <a:xfrm>
            <a:off x="508144" y="745374"/>
            <a:ext cx="6748061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sz="3600" b="1" dirty="0"/>
              <a:t>Cele sesji treningowej</a:t>
            </a:r>
            <a:endParaRPr sz="3600" b="1" dirty="0"/>
          </a:p>
        </p:txBody>
      </p:sp>
      <p:sp>
        <p:nvSpPr>
          <p:cNvPr id="435" name="Google Shape;435;p14"/>
          <p:cNvSpPr txBox="1">
            <a:spLocks noGrp="1"/>
          </p:cNvSpPr>
          <p:nvPr>
            <p:ph type="body" idx="1"/>
          </p:nvPr>
        </p:nvSpPr>
        <p:spPr>
          <a:xfrm>
            <a:off x="296034" y="1700960"/>
            <a:ext cx="6080489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228600" algn="just">
              <a:spcBef>
                <a:spcPts val="0"/>
              </a:spcBef>
              <a:buClr>
                <a:srgbClr val="434343"/>
              </a:buClr>
              <a:buSzPct val="117647"/>
            </a:pPr>
            <a:r>
              <a:rPr lang="pl-PL" sz="2200" dirty="0"/>
              <a:t>W tej sesji zapoznasz się ze szkołą logiki intuicyjnej konstrukcji scenariuszy.</a:t>
            </a:r>
            <a:endParaRPr sz="2200" dirty="0">
              <a:solidFill>
                <a:schemeClr val="dk1"/>
              </a:solidFill>
            </a:endParaRPr>
          </a:p>
          <a:p>
            <a:pPr lvl="0" indent="-228600" algn="just">
              <a:spcBef>
                <a:spcPts val="600"/>
              </a:spcBef>
              <a:buClr>
                <a:srgbClr val="434343"/>
              </a:buClr>
              <a:buSzPct val="117647"/>
            </a:pPr>
            <a:r>
              <a:rPr lang="pl-PL" sz="2200" dirty="0"/>
              <a:t>Nauczysz się identyfikować decyzje strategiczne (</a:t>
            </a:r>
            <a:r>
              <a:rPr lang="pl-PL" sz="2200" dirty="0">
                <a:solidFill>
                  <a:schemeClr val="accent3">
                    <a:lumMod val="50000"/>
                  </a:schemeClr>
                </a:solidFill>
              </a:rPr>
              <a:t>dotyczące korzystania ze zrównoważonego transportu), </a:t>
            </a:r>
            <a:r>
              <a:rPr lang="pl-PL" sz="2200" dirty="0"/>
              <a:t>identyfikować czynniki wpływające na zrównoważony transport, wybierać siły napędowe, opracowywać i tworzyć scenariusze.</a:t>
            </a:r>
            <a:endParaRPr sz="2200" dirty="0">
              <a:solidFill>
                <a:schemeClr val="dk1"/>
              </a:solidFill>
            </a:endParaRPr>
          </a:p>
          <a:p>
            <a:pPr lvl="0" indent="-228600" algn="just">
              <a:spcBef>
                <a:spcPts val="600"/>
              </a:spcBef>
              <a:buClr>
                <a:srgbClr val="434343"/>
              </a:buClr>
              <a:buSzPct val="117647"/>
            </a:pPr>
            <a:r>
              <a:rPr lang="pl-PL" sz="2200" dirty="0"/>
              <a:t>Zidentyfikujesz nadzieje i obawy dotyczące korzystania z zrównoważonego transportu </a:t>
            </a:r>
            <a:br>
              <a:rPr lang="pl-PL" sz="2200" dirty="0"/>
            </a:br>
            <a:r>
              <a:rPr lang="pl-PL" sz="2200" dirty="0"/>
              <a:t>w 2040 roku.</a:t>
            </a:r>
            <a:endParaRPr sz="2200" dirty="0">
              <a:solidFill>
                <a:schemeClr val="dk1"/>
              </a:solidFill>
            </a:endParaRPr>
          </a:p>
        </p:txBody>
      </p:sp>
      <p:sp>
        <p:nvSpPr>
          <p:cNvPr id="436" name="Google Shape;436;p14"/>
          <p:cNvSpPr txBox="1"/>
          <p:nvPr/>
        </p:nvSpPr>
        <p:spPr>
          <a:xfrm>
            <a:off x="8730343" y="5213382"/>
            <a:ext cx="2296886" cy="48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www.pexels.com</a:t>
            </a:r>
            <a:endParaRPr/>
          </a:p>
        </p:txBody>
      </p:sp>
      <p:pic>
        <p:nvPicPr>
          <p:cNvPr id="437" name="Google Shape;43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5770" y="949398"/>
            <a:ext cx="4002459" cy="4263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2"/>
          <p:cNvSpPr txBox="1">
            <a:spLocks noGrp="1"/>
          </p:cNvSpPr>
          <p:nvPr>
            <p:ph type="body" idx="1"/>
          </p:nvPr>
        </p:nvSpPr>
        <p:spPr>
          <a:xfrm>
            <a:off x="4762500" y="1825625"/>
            <a:ext cx="6591300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l-PL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Czy wiecie jaka jest różnica pomiędzy prognozami a scenariuszami?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pic>
        <p:nvPicPr>
          <p:cNvPr id="443" name="Google Shape;443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10143" y="1966806"/>
            <a:ext cx="5982535" cy="3715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3"/>
          <p:cNvSpPr txBox="1">
            <a:spLocks noGrp="1"/>
          </p:cNvSpPr>
          <p:nvPr>
            <p:ph type="title"/>
          </p:nvPr>
        </p:nvSpPr>
        <p:spPr>
          <a:xfrm>
            <a:off x="143436" y="629268"/>
            <a:ext cx="11408486" cy="79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D402"/>
              </a:buClr>
              <a:buSzPts val="3200"/>
              <a:buFont typeface="Montserrat"/>
              <a:buNone/>
            </a:pPr>
            <a:r>
              <a:rPr lang="pl-PL" sz="3200" dirty="0">
                <a:solidFill>
                  <a:srgbClr val="387025"/>
                </a:solidFill>
                <a:latin typeface="Montserrat"/>
                <a:ea typeface="Montserrat"/>
                <a:cs typeface="Montserrat"/>
                <a:sym typeface="Montserrat"/>
              </a:rPr>
              <a:t>Prognozowanie </a:t>
            </a:r>
            <a:r>
              <a:rPr lang="pl-PL" sz="32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a scenariusze </a:t>
            </a:r>
            <a:endParaRPr sz="3200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9" name="Google Shape;449;p63"/>
          <p:cNvSpPr txBox="1"/>
          <p:nvPr/>
        </p:nvSpPr>
        <p:spPr>
          <a:xfrm>
            <a:off x="143437" y="1564516"/>
            <a:ext cx="675938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Prognozowanie często opiera się na ekstrapolacji trendów. Można porównać je do jazdy z przeszłości do przyszłości, ale patrząc w lusterka wsteczne. Tak czy inaczej, podążamy tą samą ścieżką. </a:t>
            </a:r>
            <a:endParaRPr sz="2000" b="0" i="0" u="none" strike="noStrike" cap="none" dirty="0">
              <a:solidFill>
                <a:srgbClr val="7F7F7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50" name="Google Shape;450;p63"/>
          <p:cNvSpPr txBox="1"/>
          <p:nvPr/>
        </p:nvSpPr>
        <p:spPr>
          <a:xfrm>
            <a:off x="1633819" y="3093768"/>
            <a:ext cx="40139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1" i="0" u="none" strike="noStrike" cap="none" dirty="0">
                <a:solidFill>
                  <a:srgbClr val="333B3B"/>
                </a:solidFill>
                <a:latin typeface="Montserrat"/>
                <a:ea typeface="Montserrat"/>
                <a:cs typeface="Montserrat"/>
                <a:sym typeface="Montserrat"/>
              </a:rPr>
              <a:t>EKSTRAPOLACJA TRENDU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Google Shape;451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754" y="3642472"/>
            <a:ext cx="5114925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63"/>
          <p:cNvSpPr txBox="1"/>
          <p:nvPr/>
        </p:nvSpPr>
        <p:spPr>
          <a:xfrm>
            <a:off x="296447" y="5648556"/>
            <a:ext cx="976928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W scenariuszach zakładamy, że istnieje więcej niż jedna ścieżka do przyszłości!</a:t>
            </a:r>
            <a:endParaRPr sz="1800" b="0" i="0" u="none" strike="noStrike" cap="none" dirty="0">
              <a:solidFill>
                <a:srgbClr val="07674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53" name="Google Shape;453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8147" y="1732147"/>
            <a:ext cx="4879603" cy="347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4"/>
          <p:cNvSpPr txBox="1"/>
          <p:nvPr/>
        </p:nvSpPr>
        <p:spPr>
          <a:xfrm>
            <a:off x="382902" y="854963"/>
            <a:ext cx="239046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1" i="0" u="none" strike="noStrike" cap="none" dirty="0">
                <a:solidFill>
                  <a:srgbClr val="387025"/>
                </a:solidFill>
                <a:latin typeface="Montserrat"/>
                <a:ea typeface="Montserrat"/>
                <a:cs typeface="Montserrat"/>
                <a:sym typeface="Montserrat"/>
              </a:rPr>
              <a:t>PROGNOZA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64"/>
          <p:cNvSpPr txBox="1"/>
          <p:nvPr/>
        </p:nvSpPr>
        <p:spPr>
          <a:xfrm>
            <a:off x="270279" y="1419109"/>
            <a:ext cx="235174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1" i="0" u="none" strike="noStrike" cap="none" dirty="0">
                <a:solidFill>
                  <a:srgbClr val="387025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pl-PL" sz="18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ERAŹNIEJSZOŚC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64"/>
          <p:cNvSpPr/>
          <p:nvPr/>
        </p:nvSpPr>
        <p:spPr>
          <a:xfrm>
            <a:off x="2672677" y="1340842"/>
            <a:ext cx="519879" cy="474911"/>
          </a:xfrm>
          <a:prstGeom prst="flowChartConnector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64"/>
          <p:cNvSpPr/>
          <p:nvPr/>
        </p:nvSpPr>
        <p:spPr>
          <a:xfrm>
            <a:off x="3434467" y="1512019"/>
            <a:ext cx="3131217" cy="22248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64"/>
          <p:cNvSpPr/>
          <p:nvPr/>
        </p:nvSpPr>
        <p:spPr>
          <a:xfrm>
            <a:off x="6868374" y="1347654"/>
            <a:ext cx="548296" cy="514656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64"/>
          <p:cNvSpPr txBox="1"/>
          <p:nvPr/>
        </p:nvSpPr>
        <p:spPr>
          <a:xfrm>
            <a:off x="7936806" y="1400645"/>
            <a:ext cx="226963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PRZYSZŁOŚĆ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64"/>
          <p:cNvSpPr txBox="1"/>
          <p:nvPr/>
        </p:nvSpPr>
        <p:spPr>
          <a:xfrm>
            <a:off x="4414991" y="1077652"/>
            <a:ext cx="169842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ŚCIEŻKA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64"/>
          <p:cNvSpPr txBox="1"/>
          <p:nvPr/>
        </p:nvSpPr>
        <p:spPr>
          <a:xfrm>
            <a:off x="7479927" y="1957963"/>
            <a:ext cx="238542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7F7F7F"/>
              </a:buClr>
              <a:buSzPts val="1000"/>
            </a:pPr>
            <a:r>
              <a:rPr lang="pl-PL" sz="1100" dirty="0"/>
              <a:t>Jedna przyszłość oparta na założeniach Projekcja liniowa/nieliniowa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64"/>
          <p:cNvSpPr txBox="1"/>
          <p:nvPr/>
        </p:nvSpPr>
        <p:spPr>
          <a:xfrm>
            <a:off x="7936807" y="5512209"/>
            <a:ext cx="60943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99999"/>
              </a:buClr>
              <a:buSzPts val="1000"/>
            </a:pPr>
            <a:r>
              <a:rPr lang="pl-PL" sz="1200" dirty="0"/>
              <a:t>Wiele przyszłości, które kwestionują założenia </a:t>
            </a:r>
          </a:p>
          <a:p>
            <a:pPr lvl="0">
              <a:buClr>
                <a:srgbClr val="999999"/>
              </a:buClr>
              <a:buSzPts val="1000"/>
            </a:pPr>
            <a:r>
              <a:rPr lang="pl-PL" sz="1200" dirty="0"/>
              <a:t>Wiele ścieżek rozwoju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64"/>
          <p:cNvSpPr txBox="1"/>
          <p:nvPr/>
        </p:nvSpPr>
        <p:spPr>
          <a:xfrm>
            <a:off x="424916" y="5288652"/>
            <a:ext cx="10418550" cy="44711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l-PL"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Source: Forum, W. E. (2008). The future of pensions and healthcare in a rapidly ageing world. Scenarios to 2030. 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64"/>
          <p:cNvSpPr txBox="1"/>
          <p:nvPr/>
        </p:nvSpPr>
        <p:spPr>
          <a:xfrm>
            <a:off x="424916" y="2691309"/>
            <a:ext cx="609437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1" i="0" u="none" strike="noStrike" cap="none" dirty="0">
                <a:solidFill>
                  <a:srgbClr val="387025"/>
                </a:solidFill>
                <a:latin typeface="Montserrat"/>
                <a:ea typeface="Montserrat"/>
                <a:cs typeface="Montserrat"/>
                <a:sym typeface="Montserrat"/>
              </a:rPr>
              <a:t>SCENARIUSZE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9" name="Google Shape;469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973" y="3299206"/>
            <a:ext cx="9048321" cy="226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4"/>
          <p:cNvSpPr txBox="1"/>
          <p:nvPr/>
        </p:nvSpPr>
        <p:spPr>
          <a:xfrm>
            <a:off x="7979841" y="3019802"/>
            <a:ext cx="245302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1" i="0" u="none" strike="noStrike" cap="none" dirty="0">
                <a:solidFill>
                  <a:srgbClr val="F5D402"/>
                </a:solidFill>
                <a:latin typeface="Montserrat"/>
                <a:ea typeface="Montserrat"/>
                <a:cs typeface="Montserrat"/>
                <a:sym typeface="Montserrat"/>
              </a:rPr>
              <a:t>„P</a:t>
            </a:r>
            <a:r>
              <a:rPr lang="pl-PL" sz="1800" b="1" i="0" u="none" strike="noStrike" cap="none" dirty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RZYSZŁOŚCI”</a:t>
            </a:r>
            <a:endParaRPr sz="1800" b="0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5"/>
          <p:cNvSpPr txBox="1">
            <a:spLocks noGrp="1"/>
          </p:cNvSpPr>
          <p:nvPr>
            <p:ph type="title"/>
          </p:nvPr>
        </p:nvSpPr>
        <p:spPr>
          <a:xfrm>
            <a:off x="315589" y="712194"/>
            <a:ext cx="11876411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5D402"/>
              </a:buClr>
              <a:buSzPts val="3200"/>
            </a:pPr>
            <a:r>
              <a:rPr lang="pl-PL" sz="3200" dirty="0">
                <a:solidFill>
                  <a:srgbClr val="387025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pl-PL" sz="3200" dirty="0"/>
              <a:t>ak mogę wykorzystać scenariusze dla zrównoważonego transportu?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65"/>
          <p:cNvSpPr txBox="1">
            <a:spLocks noGrp="1"/>
          </p:cNvSpPr>
          <p:nvPr>
            <p:ph type="body" idx="1"/>
          </p:nvPr>
        </p:nvSpPr>
        <p:spPr>
          <a:xfrm>
            <a:off x="403772" y="2018572"/>
            <a:ext cx="6879166" cy="3532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>
              <a:spcBef>
                <a:spcPts val="0"/>
              </a:spcBef>
              <a:buClr>
                <a:srgbClr val="999999"/>
              </a:buClr>
              <a:buSzPts val="2000"/>
            </a:pPr>
            <a:r>
              <a:rPr lang="pl-PL" sz="2200" dirty="0">
                <a:solidFill>
                  <a:schemeClr val="accent3">
                    <a:lumMod val="50000"/>
                  </a:schemeClr>
                </a:solidFill>
              </a:rPr>
              <a:t>Identyfikacja trendów </a:t>
            </a:r>
            <a:r>
              <a:rPr lang="pl-PL" sz="2200" dirty="0"/>
              <a:t>wpływających na zrównoważony transport w moim mieście/regionie/kraju. </a:t>
            </a:r>
          </a:p>
          <a:p>
            <a:pPr marL="228600" lvl="0" indent="-228600">
              <a:spcBef>
                <a:spcPts val="0"/>
              </a:spcBef>
              <a:buClr>
                <a:srgbClr val="999999"/>
              </a:buClr>
              <a:buSzPts val="2000"/>
            </a:pPr>
            <a:endParaRPr lang="pl-PL" sz="2200" dirty="0"/>
          </a:p>
          <a:p>
            <a:pPr marL="228600" lvl="0" indent="-228600">
              <a:spcBef>
                <a:spcPts val="0"/>
              </a:spcBef>
              <a:buClr>
                <a:srgbClr val="999999"/>
              </a:buClr>
              <a:buSzPts val="2000"/>
            </a:pPr>
            <a:r>
              <a:rPr lang="pl-PL" sz="2200" dirty="0">
                <a:solidFill>
                  <a:schemeClr val="accent3">
                    <a:lumMod val="50000"/>
                  </a:schemeClr>
                </a:solidFill>
              </a:rPr>
              <a:t>Ocena siły wpływu trendów </a:t>
            </a:r>
            <a:r>
              <a:rPr lang="pl-PL" sz="2200" dirty="0"/>
              <a:t>na zrównoważony transport w horyzoncie czasowym kilku lat. </a:t>
            </a:r>
          </a:p>
          <a:p>
            <a:pPr marL="228600" lvl="0" indent="-228600">
              <a:spcBef>
                <a:spcPts val="0"/>
              </a:spcBef>
              <a:buClr>
                <a:srgbClr val="999999"/>
              </a:buClr>
              <a:buSzPts val="2000"/>
            </a:pPr>
            <a:endParaRPr lang="pl-PL" sz="2200" dirty="0"/>
          </a:p>
          <a:p>
            <a:pPr marL="228600" lvl="0" indent="-228600">
              <a:spcBef>
                <a:spcPts val="0"/>
              </a:spcBef>
              <a:buClr>
                <a:srgbClr val="999999"/>
              </a:buClr>
              <a:buSzPts val="2000"/>
            </a:pPr>
            <a:r>
              <a:rPr lang="pl-PL" sz="2200" dirty="0">
                <a:solidFill>
                  <a:schemeClr val="accent3">
                    <a:lumMod val="50000"/>
                  </a:schemeClr>
                </a:solidFill>
              </a:rPr>
              <a:t>Ocena stopnia niepewności trendów </a:t>
            </a:r>
            <a:r>
              <a:rPr lang="pl-PL" sz="2200" dirty="0"/>
              <a:t>wpływających na zrównoważony transport. </a:t>
            </a:r>
          </a:p>
          <a:p>
            <a:pPr marL="228600" lvl="0" indent="-228600">
              <a:spcBef>
                <a:spcPts val="0"/>
              </a:spcBef>
              <a:buClr>
                <a:srgbClr val="999999"/>
              </a:buClr>
              <a:buSzPts val="2000"/>
            </a:pPr>
            <a:endParaRPr lang="pl-PL" sz="2200" dirty="0"/>
          </a:p>
          <a:p>
            <a:pPr marL="228600" lvl="0" indent="-228600">
              <a:spcBef>
                <a:spcPts val="0"/>
              </a:spcBef>
              <a:buClr>
                <a:srgbClr val="999999"/>
              </a:buClr>
              <a:buSzPts val="2000"/>
            </a:pPr>
            <a:r>
              <a:rPr lang="pl-PL" sz="2200" dirty="0"/>
              <a:t>Opracowanie </a:t>
            </a:r>
            <a:r>
              <a:rPr lang="pl-PL" sz="2200" dirty="0">
                <a:solidFill>
                  <a:schemeClr val="accent3">
                    <a:lumMod val="50000"/>
                  </a:schemeClr>
                </a:solidFill>
              </a:rPr>
              <a:t>alternatywnych wizji </a:t>
            </a:r>
            <a:r>
              <a:rPr lang="pl-PL" sz="2200" dirty="0"/>
              <a:t>zrównoważonego transportu w zależności od zmieniających się trendów.</a:t>
            </a:r>
            <a:endParaRPr sz="2200" dirty="0">
              <a:solidFill>
                <a:schemeClr val="dk1"/>
              </a:solidFill>
              <a:sym typeface="Calibri"/>
            </a:endParaRPr>
          </a:p>
        </p:txBody>
      </p:sp>
      <p:pic>
        <p:nvPicPr>
          <p:cNvPr id="477" name="Google Shape;477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2237" y="1942088"/>
            <a:ext cx="3771564" cy="3609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6"/>
          <p:cNvSpPr txBox="1">
            <a:spLocks noGrp="1"/>
          </p:cNvSpPr>
          <p:nvPr>
            <p:ph type="body" idx="1"/>
          </p:nvPr>
        </p:nvSpPr>
        <p:spPr>
          <a:xfrm>
            <a:off x="838200" y="2445057"/>
            <a:ext cx="10515600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ctr">
              <a:buNone/>
            </a:pPr>
            <a:r>
              <a:rPr lang="pl-PL" sz="3200" dirty="0"/>
              <a:t>W ramach intuicyjnej szkoły konstrukcji scenariuszy zakładamy, że scenariusze mogą być tworzone </a:t>
            </a:r>
            <a:br>
              <a:rPr lang="pl-PL" sz="3200" dirty="0"/>
            </a:br>
            <a:r>
              <a:rPr lang="pl-PL" sz="3200" dirty="0"/>
              <a:t>w uporządkowany sposób!</a:t>
            </a:r>
            <a:endParaRPr sz="32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7"/>
          <p:cNvSpPr txBox="1">
            <a:spLocks noGrp="1"/>
          </p:cNvSpPr>
          <p:nvPr>
            <p:ph type="title"/>
          </p:nvPr>
        </p:nvSpPr>
        <p:spPr>
          <a:xfrm>
            <a:off x="838200" y="621798"/>
            <a:ext cx="1050867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None/>
            </a:pPr>
            <a:r>
              <a:rPr lang="pl-PL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jaki sposób? </a:t>
            </a:r>
            <a:r>
              <a:rPr lang="pl-PL" sz="3200" b="1" i="0" u="none" strike="noStrike" cap="none" dirty="0">
                <a:solidFill>
                  <a:srgbClr val="387025"/>
                </a:solidFill>
                <a:latin typeface="Calibri"/>
                <a:ea typeface="Calibri"/>
                <a:cs typeface="Calibri"/>
                <a:sym typeface="Calibri"/>
              </a:rPr>
              <a:t>Krok po kroku….</a:t>
            </a:r>
            <a:endParaRPr sz="3200" dirty="0">
              <a:solidFill>
                <a:srgbClr val="38702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67"/>
          <p:cNvSpPr/>
          <p:nvPr/>
        </p:nvSpPr>
        <p:spPr>
          <a:xfrm>
            <a:off x="5784526" y="1700374"/>
            <a:ext cx="1822219" cy="537787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l-PL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ZRÓWNOWAŻONYM TANSPORCIE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9" name="Google Shape;489;p67"/>
          <p:cNvSpPr/>
          <p:nvPr/>
        </p:nvSpPr>
        <p:spPr>
          <a:xfrm>
            <a:off x="5754769" y="2673144"/>
            <a:ext cx="1822219" cy="591228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CZYNNIKI WPŁYWAJACE NA ZRÓWNOWAŻONY TRANSPORT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0" name="Google Shape;490;p67"/>
          <p:cNvSpPr/>
          <p:nvPr/>
        </p:nvSpPr>
        <p:spPr>
          <a:xfrm>
            <a:off x="1843446" y="3754543"/>
            <a:ext cx="1600101" cy="570484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SIŁY NAPĘDOWE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1" name="Google Shape;491;p67"/>
          <p:cNvSpPr/>
          <p:nvPr/>
        </p:nvSpPr>
        <p:spPr>
          <a:xfrm>
            <a:off x="5813521" y="4851616"/>
            <a:ext cx="1763467" cy="52809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SCENARIUSZE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2" name="Google Shape;492;p67"/>
          <p:cNvSpPr/>
          <p:nvPr/>
        </p:nvSpPr>
        <p:spPr>
          <a:xfrm>
            <a:off x="3538358" y="1690666"/>
            <a:ext cx="1822219" cy="557205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 POMYŚL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3" name="Google Shape;493;p67"/>
          <p:cNvSpPr/>
          <p:nvPr/>
        </p:nvSpPr>
        <p:spPr>
          <a:xfrm>
            <a:off x="3538358" y="2673144"/>
            <a:ext cx="1739659" cy="591227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 ZIDENTYFIKUJ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4" name="Google Shape;494;p67"/>
          <p:cNvSpPr/>
          <p:nvPr/>
        </p:nvSpPr>
        <p:spPr>
          <a:xfrm>
            <a:off x="3564437" y="3754543"/>
            <a:ext cx="1713580" cy="570484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 PRZEKSZTAŁĆ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5" name="Google Shape;495;p67"/>
          <p:cNvSpPr/>
          <p:nvPr/>
        </p:nvSpPr>
        <p:spPr>
          <a:xfrm>
            <a:off x="3701970" y="4908250"/>
            <a:ext cx="1664476" cy="518167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5. OPRACUJ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6" name="Google Shape;496;p67"/>
          <p:cNvSpPr/>
          <p:nvPr/>
        </p:nvSpPr>
        <p:spPr>
          <a:xfrm>
            <a:off x="5784526" y="3751535"/>
            <a:ext cx="1763468" cy="570484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SIŁY NAPĘDOWE W SCENARIUSZE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7" name="Google Shape;497;p67"/>
          <p:cNvSpPr/>
          <p:nvPr/>
        </p:nvSpPr>
        <p:spPr>
          <a:xfrm>
            <a:off x="4886295" y="2332419"/>
            <a:ext cx="391722" cy="28593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70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67"/>
          <p:cNvSpPr/>
          <p:nvPr/>
        </p:nvSpPr>
        <p:spPr>
          <a:xfrm>
            <a:off x="2133704" y="2871359"/>
            <a:ext cx="1187048" cy="753641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387025"/>
          </a:solidFill>
          <a:ln w="25400" cap="flat" cmpd="sng">
            <a:solidFill>
              <a:srgbClr val="A488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3870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67"/>
          <p:cNvSpPr/>
          <p:nvPr/>
        </p:nvSpPr>
        <p:spPr>
          <a:xfrm>
            <a:off x="1732754" y="4778145"/>
            <a:ext cx="1065522" cy="753641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387025"/>
          </a:solidFill>
          <a:ln w="25400" cap="flat" cmpd="sng">
            <a:solidFill>
              <a:srgbClr val="E5BF1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67"/>
          <p:cNvSpPr/>
          <p:nvPr/>
        </p:nvSpPr>
        <p:spPr>
          <a:xfrm>
            <a:off x="24510" y="3754543"/>
            <a:ext cx="1600101" cy="570484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 WYBIERZ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8"/>
          <p:cNvSpPr txBox="1">
            <a:spLocks noGrp="1"/>
          </p:cNvSpPr>
          <p:nvPr>
            <p:ph type="title"/>
          </p:nvPr>
        </p:nvSpPr>
        <p:spPr>
          <a:xfrm>
            <a:off x="637523" y="675188"/>
            <a:ext cx="526615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D402"/>
              </a:buClr>
              <a:buSzPts val="4400"/>
              <a:buFont typeface="Montserrat"/>
              <a:buNone/>
            </a:pPr>
            <a:r>
              <a:rPr lang="pl-PL" b="1" dirty="0">
                <a:solidFill>
                  <a:srgbClr val="387025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pl-PL" b="1" dirty="0">
                <a:latin typeface="Calibri"/>
                <a:ea typeface="Calibri"/>
                <a:cs typeface="Calibri"/>
                <a:sym typeface="Calibri"/>
              </a:rPr>
              <a:t>tap 1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68"/>
          <p:cNvSpPr txBox="1">
            <a:spLocks noGrp="1"/>
          </p:cNvSpPr>
          <p:nvPr>
            <p:ph type="body" idx="1"/>
          </p:nvPr>
        </p:nvSpPr>
        <p:spPr>
          <a:xfrm>
            <a:off x="391717" y="1786626"/>
            <a:ext cx="5419147" cy="415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>
              <a:spcBef>
                <a:spcPts val="0"/>
              </a:spcBef>
              <a:buClr>
                <a:schemeClr val="lt1"/>
              </a:buClr>
              <a:buSzPts val="2000"/>
            </a:pPr>
            <a:r>
              <a:rPr lang="pl-PL" sz="2400" dirty="0"/>
              <a:t>Zastanów się nad </a:t>
            </a:r>
            <a:r>
              <a:rPr lang="pl-PL" sz="2400" b="1" dirty="0">
                <a:solidFill>
                  <a:schemeClr val="accent5">
                    <a:lumMod val="50000"/>
                  </a:schemeClr>
                </a:solidFill>
              </a:rPr>
              <a:t>przyszłością zrównoważonego transportu </a:t>
            </a:r>
            <a:r>
              <a:rPr lang="pl-PL" sz="2400" dirty="0"/>
              <a:t>w twoim mieście/regionie/kraju. </a:t>
            </a:r>
          </a:p>
          <a:p>
            <a:pPr marL="228600" lvl="0" indent="-228600" algn="just">
              <a:spcBef>
                <a:spcPts val="0"/>
              </a:spcBef>
              <a:buClr>
                <a:schemeClr val="lt1"/>
              </a:buClr>
              <a:buSzPts val="2000"/>
            </a:pPr>
            <a:endParaRPr lang="pl-PL" sz="2400" dirty="0"/>
          </a:p>
          <a:p>
            <a:pPr marL="228600" lvl="0" indent="-228600" algn="just">
              <a:spcBef>
                <a:spcPts val="0"/>
              </a:spcBef>
              <a:buClr>
                <a:schemeClr val="lt1"/>
              </a:buClr>
              <a:buSzPts val="2000"/>
            </a:pPr>
            <a:r>
              <a:rPr lang="pl-PL" sz="2400" dirty="0"/>
              <a:t>Określ „</a:t>
            </a:r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horyzont czasowy</a:t>
            </a:r>
            <a:r>
              <a:rPr lang="pl-PL" sz="2400" dirty="0"/>
              <a:t>” analizy, (załóżmy 10-15 lat)</a:t>
            </a:r>
            <a:endParaRPr lang="pl-PL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7" name="Google Shape;50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8308" y="1337970"/>
            <a:ext cx="6123756" cy="4182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9"/>
          <p:cNvSpPr txBox="1"/>
          <p:nvPr/>
        </p:nvSpPr>
        <p:spPr>
          <a:xfrm>
            <a:off x="321364" y="1673432"/>
            <a:ext cx="10241861" cy="949324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algn="just">
              <a:buClr>
                <a:srgbClr val="434343"/>
              </a:buClr>
              <a:buSzPts val="2800"/>
            </a:pP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Zidentyfikuj czynniki zewnętrzne wpływające na zrównoważony transport. Możesz to zrobić za pomocą analizy STEEP, która jest listą kontrolną czynników </a:t>
            </a:r>
            <a:r>
              <a:rPr lang="pl-PL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społecznych, technologicznych, ekonomicznych, ekologicznych i politycznych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. Stwórz listę własnych czynników lub skorzystaj z gotowej listy przedstawionej na następnych slajdach!</a:t>
            </a:r>
            <a:endParaRPr sz="2800" b="0" i="0" u="none" strike="noStrike" cap="none" dirty="0">
              <a:solidFill>
                <a:srgbClr val="434343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513" name="Google Shape;513;p69"/>
          <p:cNvSpPr txBox="1"/>
          <p:nvPr/>
        </p:nvSpPr>
        <p:spPr>
          <a:xfrm>
            <a:off x="1093304" y="11787811"/>
            <a:ext cx="1828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SOCIAL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69"/>
          <p:cNvSpPr txBox="1"/>
          <p:nvPr/>
        </p:nvSpPr>
        <p:spPr>
          <a:xfrm>
            <a:off x="7765774" y="11817015"/>
            <a:ext cx="23920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ECONOMIC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69"/>
          <p:cNvSpPr txBox="1"/>
          <p:nvPr/>
        </p:nvSpPr>
        <p:spPr>
          <a:xfrm>
            <a:off x="21263389" y="11581789"/>
            <a:ext cx="1828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LEGAL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69"/>
          <p:cNvSpPr txBox="1"/>
          <p:nvPr/>
        </p:nvSpPr>
        <p:spPr>
          <a:xfrm>
            <a:off x="3748236" y="11810510"/>
            <a:ext cx="37172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TECHNOLOGICAL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69"/>
          <p:cNvSpPr txBox="1"/>
          <p:nvPr/>
        </p:nvSpPr>
        <p:spPr>
          <a:xfrm>
            <a:off x="10926553" y="11823521"/>
            <a:ext cx="28586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ECOLOGICAL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69"/>
          <p:cNvSpPr txBox="1"/>
          <p:nvPr/>
        </p:nvSpPr>
        <p:spPr>
          <a:xfrm>
            <a:off x="17404452" y="11810510"/>
            <a:ext cx="28586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VALUES</a:t>
            </a:r>
            <a:endParaRPr sz="28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9" name="Google Shape;519;p69"/>
          <p:cNvSpPr txBox="1"/>
          <p:nvPr/>
        </p:nvSpPr>
        <p:spPr>
          <a:xfrm>
            <a:off x="14265028" y="11763838"/>
            <a:ext cx="2858676" cy="69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POLITICAL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69"/>
          <p:cNvSpPr txBox="1">
            <a:spLocks noGrp="1"/>
          </p:cNvSpPr>
          <p:nvPr>
            <p:ph type="title"/>
          </p:nvPr>
        </p:nvSpPr>
        <p:spPr>
          <a:xfrm>
            <a:off x="321364" y="925055"/>
            <a:ext cx="10509250" cy="94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D402"/>
              </a:buClr>
              <a:buSzPts val="3200"/>
              <a:buFont typeface="Montserrat"/>
              <a:buNone/>
            </a:pPr>
            <a:r>
              <a:rPr lang="pl-PL" b="1" dirty="0">
                <a:solidFill>
                  <a:srgbClr val="387025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pl-PL" b="1" dirty="0">
                <a:latin typeface="Calibri"/>
                <a:ea typeface="Calibri"/>
                <a:cs typeface="Calibri"/>
                <a:sym typeface="Calibri"/>
              </a:rPr>
              <a:t>tap 2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1" name="Google Shape;521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20994"/>
            <a:ext cx="2330245" cy="1380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3074" y="4020992"/>
            <a:ext cx="3065907" cy="138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13320" y="4020992"/>
            <a:ext cx="3452152" cy="1380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65471" y="4001041"/>
            <a:ext cx="2492040" cy="1420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6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96696" y="4001041"/>
            <a:ext cx="2895304" cy="1420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0"/>
          <p:cNvSpPr txBox="1">
            <a:spLocks noGrp="1"/>
          </p:cNvSpPr>
          <p:nvPr>
            <p:ph type="title"/>
          </p:nvPr>
        </p:nvSpPr>
        <p:spPr>
          <a:xfrm>
            <a:off x="838200" y="621798"/>
            <a:ext cx="1050867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D402"/>
              </a:buClr>
              <a:buSzPts val="3200"/>
              <a:buFont typeface="Montserrat"/>
              <a:buNone/>
            </a:pPr>
            <a:r>
              <a:rPr lang="pl-PL" sz="3200" b="1" dirty="0">
                <a:solidFill>
                  <a:srgbClr val="07674D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pl-PL" sz="3200" b="1" dirty="0">
                <a:latin typeface="Calibri"/>
                <a:ea typeface="Calibri"/>
                <a:cs typeface="Calibri"/>
                <a:sym typeface="Calibri"/>
              </a:rPr>
              <a:t>rzykłady czynników STEEP </a:t>
            </a:r>
            <a:r>
              <a:rPr lang="pl-PL" sz="3200" b="1" dirty="0">
                <a:solidFill>
                  <a:srgbClr val="07674D"/>
                </a:solidFill>
                <a:latin typeface="Calibri"/>
                <a:ea typeface="Calibri"/>
                <a:cs typeface="Calibri"/>
                <a:sym typeface="Calibri"/>
              </a:rPr>
              <a:t>(społeczne)</a:t>
            </a:r>
            <a:endParaRPr dirty="0">
              <a:solidFill>
                <a:srgbClr val="0767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70"/>
          <p:cNvSpPr txBox="1">
            <a:spLocks noGrp="1"/>
          </p:cNvSpPr>
          <p:nvPr>
            <p:ph type="body" idx="1"/>
          </p:nvPr>
        </p:nvSpPr>
        <p:spPr>
          <a:xfrm>
            <a:off x="310628" y="1355503"/>
            <a:ext cx="644622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 algn="just">
              <a:buNone/>
            </a:pPr>
            <a:r>
              <a:rPr lang="pl-PL" sz="1600" b="1" dirty="0">
                <a:solidFill>
                  <a:schemeClr val="accent5">
                    <a:lumMod val="50000"/>
                  </a:schemeClr>
                </a:solidFill>
              </a:rPr>
              <a:t>Postawy i wartości kulturowe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pl-PL" sz="1600" dirty="0"/>
              <a:t>Normy społeczne i wartości odgrywają znaczącą rolę. 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Na przykład w niektórych kulturach samochody są postrzegane jako symbol statusu, co może utrudniać zmniejszenie ich użycia. </a:t>
            </a:r>
            <a:r>
              <a:rPr lang="pl-PL" sz="1600" dirty="0"/>
              <a:t>Z drugiej strony, w miejscach, gdzie jazda rowerem lub transport publiczny są akceptowane kulturowo i promowane, może istnieć większa skłonność do korzystania z tych zrównoważonych opcji.</a:t>
            </a:r>
          </a:p>
          <a:p>
            <a:pPr marL="114300" indent="0" algn="just">
              <a:buNone/>
            </a:pPr>
            <a:r>
              <a:rPr lang="pl-PL" sz="1600" b="1" dirty="0">
                <a:solidFill>
                  <a:schemeClr val="accent5">
                    <a:lumMod val="50000"/>
                  </a:schemeClr>
                </a:solidFill>
              </a:rPr>
              <a:t>Normy społeczne i wpływ rówieśników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pl-PL" sz="1600" dirty="0"/>
              <a:t>Zachowania i wybory rówieśników w ramach sieci społecznej mogą znacząco wpływać na innych. Jeśli zrównoważone opcje transportu, takie jak jazda na rowerze, chodzenie pieszo lub korzystanie z transportu publicznego są postrzegane jako norma w grupie rówieśniczej lub społeczności, pozostałe osoby są bardziej skłonne do przyjęcia tych praktyk.</a:t>
            </a:r>
          </a:p>
          <a:p>
            <a:pPr marL="114300" indent="0" algn="just">
              <a:buNone/>
            </a:pPr>
            <a:r>
              <a:rPr lang="pl-PL" sz="1600" b="1" dirty="0">
                <a:solidFill>
                  <a:schemeClr val="accent5">
                    <a:lumMod val="50000"/>
                  </a:schemeClr>
                </a:solidFill>
              </a:rPr>
              <a:t>Dostępność i </a:t>
            </a:r>
            <a:r>
              <a:rPr lang="pl-PL" sz="1600" b="1" dirty="0" err="1">
                <a:solidFill>
                  <a:schemeClr val="accent5">
                    <a:lumMod val="50000"/>
                  </a:schemeClr>
                </a:solidFill>
              </a:rPr>
              <a:t>inkluzywność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pl-PL" sz="1600" dirty="0"/>
              <a:t>Dostępność zrównoważonych opcji transportu, które uwzględniają potrzeby osób z niepełnosprawnościami, osób starszych oraz tych ze specjalnymi potrzebami, jest kluczowa. Projektowanie </a:t>
            </a:r>
            <a:r>
              <a:rPr lang="pl-PL" sz="1600" dirty="0" err="1"/>
              <a:t>inkluzywnych</a:t>
            </a:r>
            <a:r>
              <a:rPr lang="pl-PL" sz="1600" dirty="0"/>
              <a:t> systemów transportowych może zachęcić szerszą część społeczeństwa do uczestnictwa w praktykach zrównoważonego transportu.</a:t>
            </a:r>
          </a:p>
        </p:txBody>
      </p:sp>
      <p:pic>
        <p:nvPicPr>
          <p:cNvPr id="532" name="Google Shape;532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9791" y="1931987"/>
            <a:ext cx="4851072" cy="299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>
            <a:spLocks noGrp="1"/>
          </p:cNvSpPr>
          <p:nvPr>
            <p:ph type="body" idx="1"/>
          </p:nvPr>
        </p:nvSpPr>
        <p:spPr>
          <a:xfrm>
            <a:off x="214261" y="920759"/>
            <a:ext cx="11492681" cy="521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indent="-50800">
              <a:spcBef>
                <a:spcPts val="0"/>
              </a:spcBef>
              <a:buSzPts val="2800"/>
              <a:buNone/>
            </a:pPr>
            <a:r>
              <a:rPr lang="pl-PL" sz="22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biomasa (biopaliwa stałe) </a:t>
            </a:r>
            <a:r>
              <a:rPr lang="pl-PL" sz="2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organiczny, niekopalny materiał pochodzenia biologicznego, który może być wykorzystywany do produkcji ciepła lub energii elektrycznej. Obejmuje: węgiel drzewny, drewno i odpady drzewne, ług czarny, wytłoczyny z trzciny cukrowej, odpady zwierzęce i inne materiały roślinne oraz pozostałości.</a:t>
            </a:r>
          </a:p>
          <a:p>
            <a:pPr marL="228600" indent="-50800">
              <a:spcBef>
                <a:spcPts val="0"/>
              </a:spcBef>
              <a:buSzPts val="2800"/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https://ec.europa.eu/eurostat/web/interactive-publications/energy-2023#</a:t>
            </a:r>
            <a:endParaRPr lang="pl-PL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50800">
              <a:spcBef>
                <a:spcPts val="0"/>
              </a:spcBef>
              <a:buSzPts val="2800"/>
              <a:buNone/>
            </a:pPr>
            <a:endParaRPr lang="pl-PL" sz="2200" b="1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50800">
              <a:spcBef>
                <a:spcPts val="0"/>
              </a:spcBef>
              <a:buSzPts val="2800"/>
              <a:buNone/>
            </a:pPr>
            <a:r>
              <a:rPr lang="pl-PL" sz="2200" b="1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ślad węglowy </a:t>
            </a:r>
            <a:r>
              <a:rPr lang="pl-PL" sz="22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całkowita emisja gazów cieplarnianych (GHG) spowodowana bezpośrednio i pośrednio przez daną osobę, organizację, wydarzenie lub produkt. Oblicza się go poprzez zsumowanie emisji wynikających z każdego etapu życia produktu lub usługi (produkcja materiałów, wytwarzanie, użytkowanie i wycofanie z eksploatacji).</a:t>
            </a:r>
          </a:p>
          <a:p>
            <a:pPr marL="228600" indent="-50800">
              <a:spcBef>
                <a:spcPts val="0"/>
              </a:spcBef>
              <a:buSzPts val="2800"/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 for Sustainable Systems, University of Michigan. 2023. "Carbon Footprint Factsheet." Pub. No. CSS09-05.</a:t>
            </a:r>
            <a:endParaRPr lang="pl-PL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200" b="1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zmiana klimatu</a:t>
            </a:r>
            <a:r>
              <a:rPr lang="pl-PL" sz="22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zmiana wzorców klimatycznych spowodowana głównie emisją gazów cieplarnianych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16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Fawzy</a:t>
            </a:r>
            <a:r>
              <a:rPr lang="pl-PL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S., Osman, A.I., </a:t>
            </a:r>
            <a:r>
              <a:rPr lang="pl-PL" sz="16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Doran</a:t>
            </a:r>
            <a:r>
              <a:rPr lang="pl-PL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 </a:t>
            </a:r>
            <a:r>
              <a:rPr lang="pl-PL" sz="1600" b="0" i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pl-PL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16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Strategies</a:t>
            </a:r>
            <a:r>
              <a:rPr lang="pl-PL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pl-PL" sz="16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mitigation</a:t>
            </a:r>
            <a:r>
              <a:rPr lang="pl-PL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6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pl-PL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pl-PL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 </a:t>
            </a:r>
            <a:r>
              <a:rPr lang="pl-PL" sz="16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pl-PL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pl-PL" sz="1600" b="0" i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</a:t>
            </a:r>
            <a:r>
              <a:rPr lang="pl-PL" sz="1600" b="0" i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</a:t>
            </a:r>
            <a:r>
              <a:rPr lang="pl-PL" sz="1600" b="0" i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Lett</a:t>
            </a:r>
            <a:r>
              <a:rPr lang="pl-PL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16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pl-PL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2069–2094 (2020). https://doi.org/10.1007/s10311-020-01059-w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1600" b="0" i="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2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energia geotermalna </a:t>
            </a:r>
            <a:r>
              <a:rPr lang="pl-PL" sz="2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energia dostępna jako ciepło ze skorupy ziemskiej, zwykle w postaci gorącej wody lub pary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https://ec.europa.eu/eurostat/web/interactive-publications/energy-2023#</a:t>
            </a:r>
            <a:endParaRPr lang="pl-PL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1600" b="0" i="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22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22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1"/>
          <p:cNvSpPr txBox="1">
            <a:spLocks noGrp="1"/>
          </p:cNvSpPr>
          <p:nvPr>
            <p:ph type="title"/>
          </p:nvPr>
        </p:nvSpPr>
        <p:spPr>
          <a:xfrm>
            <a:off x="0" y="1013432"/>
            <a:ext cx="1050867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F5D402"/>
              </a:buClr>
              <a:buSzPts val="3200"/>
            </a:pPr>
            <a:r>
              <a:rPr lang="pl-PL" sz="3200" b="1" dirty="0">
                <a:solidFill>
                  <a:srgbClr val="07674D"/>
                </a:solidFill>
              </a:rPr>
              <a:t>P</a:t>
            </a:r>
            <a:r>
              <a:rPr lang="pl-PL" sz="3200" b="1" dirty="0"/>
              <a:t>rzykłady czynników STEEP </a:t>
            </a:r>
            <a:r>
              <a:rPr lang="pl-PL" sz="3200" b="1" dirty="0">
                <a:solidFill>
                  <a:srgbClr val="07674D"/>
                </a:solidFill>
              </a:rPr>
              <a:t>(technologiczne)</a:t>
            </a:r>
            <a:endParaRPr sz="3200" dirty="0">
              <a:solidFill>
                <a:srgbClr val="0767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9" name="Google Shape;539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2837" y="2160573"/>
            <a:ext cx="5940561" cy="32063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2066457"/>
            <a:ext cx="6841599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Innowacje w pojazdach elektrycznych 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hybrydowych, w tym ulepszenia technologii baterii, infrastruktury ładowania </a:t>
            </a:r>
            <a:b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efektywności energetycznej, są kluczowe. Te postępy sprawiają, że zrównoważone pojazdy stają się bardziej dostępne, </a:t>
            </a:r>
            <a:b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przystępne cenowo.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Technologia transportu publicznego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Rozwój bardziej wydajnych </a:t>
            </a:r>
            <a:b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niezawodnych systemów transportu publicznego, takich jak autobusy elektryczne, systemy kolei lekkiej i wykorzystanie odnawialnych źródeł energii, zwiększa atrakcyjność i użyteczność transportu publicznego.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Inteligentna infrastruktura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Inteligentne systemy transportowe (ITS), które wykorzystują dane, czujniki i technologie komunikacyjne, mogą optymalizować przepływ ruchu, zmniejszać zatłoczenie i zwiększać bezpieczeństwo.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72"/>
          <p:cNvSpPr txBox="1">
            <a:spLocks noGrp="1"/>
          </p:cNvSpPr>
          <p:nvPr>
            <p:ph type="title"/>
          </p:nvPr>
        </p:nvSpPr>
        <p:spPr>
          <a:xfrm>
            <a:off x="838200" y="621798"/>
            <a:ext cx="1050867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F5D402"/>
              </a:buClr>
              <a:buSzPts val="3200"/>
            </a:pPr>
            <a:r>
              <a:rPr lang="pl-PL" sz="3200" b="1" dirty="0">
                <a:solidFill>
                  <a:srgbClr val="07674D"/>
                </a:solidFill>
              </a:rPr>
              <a:t>P</a:t>
            </a:r>
            <a:r>
              <a:rPr lang="pl-PL" sz="3200" b="1" dirty="0"/>
              <a:t>rzykłady czynników STEEP </a:t>
            </a:r>
            <a:r>
              <a:rPr lang="pl-PL" sz="3200" b="1" dirty="0">
                <a:solidFill>
                  <a:srgbClr val="07674D"/>
                </a:solidFill>
              </a:rPr>
              <a:t>(ekonomiczne)</a:t>
            </a:r>
            <a:endParaRPr sz="3200" dirty="0">
              <a:solidFill>
                <a:srgbClr val="0767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5" name="Google Shape;545;p72"/>
          <p:cNvSpPr txBox="1">
            <a:spLocks noGrp="1"/>
          </p:cNvSpPr>
          <p:nvPr>
            <p:ph type="body" idx="1"/>
          </p:nvPr>
        </p:nvSpPr>
        <p:spPr>
          <a:xfrm>
            <a:off x="147484" y="1766938"/>
            <a:ext cx="6096000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114300" indent="0" algn="just">
              <a:buNone/>
            </a:pPr>
            <a:r>
              <a:rPr lang="pl-PL" b="1" i="0" dirty="0">
                <a:solidFill>
                  <a:srgbClr val="07674D"/>
                </a:solidFill>
                <a:latin typeface="Calibri"/>
                <a:ea typeface="Calibri"/>
                <a:cs typeface="Calibri"/>
                <a:sym typeface="Calibri"/>
              </a:rPr>
              <a:t>Ceny paliw</a:t>
            </a:r>
            <a:r>
              <a:rPr lang="pl-PL" b="0" i="0" dirty="0">
                <a:solidFill>
                  <a:srgbClr val="07674D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l-PL" dirty="0"/>
              <a:t>Wysokie ceny paliw mogą sprawić, że prowadzenie osobistych pojazdów z silnikami spalinowymi stanie się droższe, zachęcając ludzi do poszukiwania bardziej efektywnych pod względem zużycia paliwa lub alternatywnych pojazdów, a także do korzystania </a:t>
            </a:r>
            <a:br>
              <a:rPr lang="pl-PL" dirty="0"/>
            </a:br>
            <a:r>
              <a:rPr lang="pl-PL" dirty="0"/>
              <a:t>z transportu publicznego, rowerów lub chodzenia pieszo.</a:t>
            </a:r>
          </a:p>
          <a:p>
            <a:pPr marL="114300" indent="0" algn="just">
              <a:buNone/>
            </a:pPr>
            <a:r>
              <a:rPr lang="pl-PL" b="1" dirty="0">
                <a:solidFill>
                  <a:srgbClr val="07674D"/>
                </a:solidFill>
              </a:rPr>
              <a:t>Koszt zakupu pojazdów</a:t>
            </a:r>
            <a:r>
              <a:rPr lang="pl-PL" dirty="0"/>
              <a:t>: Wysokie koszty początkowe pojazdów elektrycznych (EV) i innych zrównoważonych opcji transportu mogą stanowić znaczną barierę dla ich adopcji. Jednak wraz z postępem technologii i skalą produkcji, koszty te maleją, czyniąc zrównoważone opcje bardziej dostępnymi.</a:t>
            </a:r>
          </a:p>
          <a:p>
            <a:pPr marL="114300" indent="0" algn="just">
              <a:buNone/>
            </a:pPr>
            <a:r>
              <a:rPr lang="pl-PL" b="1" dirty="0">
                <a:solidFill>
                  <a:srgbClr val="07674D"/>
                </a:solidFill>
              </a:rPr>
              <a:t>Opłaty za transport publiczny</a:t>
            </a:r>
            <a:r>
              <a:rPr lang="pl-PL" dirty="0"/>
              <a:t>: Cena transportu publicznego może wpływać na jego atrakcyjność </a:t>
            </a:r>
            <a:br>
              <a:rPr lang="pl-PL" dirty="0"/>
            </a:br>
            <a:r>
              <a:rPr lang="pl-PL" dirty="0"/>
              <a:t>w porównaniu z użytkowaniem prywatnych pojazdów. Przystępne i konkurencyjne ceny mogą zachęcać do większego korzystania z systemów transportu publicznego.</a:t>
            </a: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836"/>
              <a:buNone/>
            </a:pPr>
            <a:endParaRPr dirty="0"/>
          </a:p>
        </p:txBody>
      </p:sp>
      <p:pic>
        <p:nvPicPr>
          <p:cNvPr id="546" name="Google Shape;546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3639" y="1875093"/>
            <a:ext cx="6548850" cy="353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73"/>
          <p:cNvSpPr txBox="1">
            <a:spLocks noGrp="1"/>
          </p:cNvSpPr>
          <p:nvPr>
            <p:ph type="title"/>
          </p:nvPr>
        </p:nvSpPr>
        <p:spPr>
          <a:xfrm>
            <a:off x="838200" y="621798"/>
            <a:ext cx="1050867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F5D402"/>
              </a:buClr>
              <a:buSzPts val="3200"/>
            </a:pPr>
            <a:r>
              <a:rPr lang="pl-PL" sz="3200" b="1" dirty="0">
                <a:solidFill>
                  <a:srgbClr val="07674D"/>
                </a:solidFill>
              </a:rPr>
              <a:t>P</a:t>
            </a:r>
            <a:r>
              <a:rPr lang="pl-PL" sz="3200" b="1" dirty="0"/>
              <a:t>rzykłady czynników STEEP </a:t>
            </a:r>
            <a:r>
              <a:rPr lang="pl-PL" sz="3200" b="1" dirty="0">
                <a:solidFill>
                  <a:srgbClr val="07674D"/>
                </a:solidFill>
              </a:rPr>
              <a:t>(ekologiczne)</a:t>
            </a:r>
            <a:endParaRPr sz="3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2" name="Google Shape;552;p73"/>
          <p:cNvSpPr txBox="1">
            <a:spLocks noGrp="1"/>
          </p:cNvSpPr>
          <p:nvPr>
            <p:ph type="body" idx="1"/>
          </p:nvPr>
        </p:nvSpPr>
        <p:spPr>
          <a:xfrm>
            <a:off x="127818" y="1572126"/>
            <a:ext cx="728448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 algn="just">
              <a:buNone/>
            </a:pPr>
            <a:r>
              <a:rPr lang="pl-PL" sz="1800" b="1" dirty="0">
                <a:solidFill>
                  <a:schemeClr val="accent4">
                    <a:lumMod val="50000"/>
                  </a:schemeClr>
                </a:solidFill>
              </a:rPr>
              <a:t>Jakość powietrza: </a:t>
            </a:r>
            <a:r>
              <a:rPr lang="pl-PL" sz="1800" dirty="0"/>
              <a:t>Wysoki poziom zanieczyszczenia powietrza, zwłaszcza </a:t>
            </a:r>
            <a:br>
              <a:rPr lang="pl-PL" sz="1800" dirty="0"/>
            </a:br>
            <a:r>
              <a:rPr lang="pl-PL" sz="1800" dirty="0"/>
              <a:t>w dużych miastach, prowadzi do poszukiwania rozwiązań transportowych minimalizujących emisję spalin, takich jak pojazdy elektryczne, rowery lub chodzenie pieszo.</a:t>
            </a:r>
          </a:p>
          <a:p>
            <a:pPr marL="114300" indent="0" algn="just">
              <a:buNone/>
            </a:pPr>
            <a:r>
              <a:rPr lang="pl-PL" sz="1800" b="1" dirty="0">
                <a:solidFill>
                  <a:schemeClr val="accent4">
                    <a:lumMod val="50000"/>
                  </a:schemeClr>
                </a:solidFill>
              </a:rPr>
              <a:t>Użytkowanie gruntów: </a:t>
            </a:r>
            <a:r>
              <a:rPr lang="pl-PL" sz="1800" dirty="0"/>
              <a:t>Intensywne wykorzystanie gruntów pod infrastrukturę transportową prowadzi do degradacji gleby i utraty terenów zielonych, co z kolei motywuje do poszukiwania rozwiązań minimalizujących potrzebę wykorzystania nowych przestrzeni.</a:t>
            </a:r>
          </a:p>
          <a:p>
            <a:pPr marL="114300" indent="0" algn="just">
              <a:buNone/>
            </a:pPr>
            <a:r>
              <a:rPr lang="pl-PL" sz="1800" b="1" dirty="0">
                <a:solidFill>
                  <a:schemeClr val="accent4">
                    <a:lumMod val="50000"/>
                  </a:schemeClr>
                </a:solidFill>
              </a:rPr>
              <a:t>Zagrożenie dla bioróżnorodności: </a:t>
            </a:r>
            <a:r>
              <a:rPr lang="pl-PL" sz="1800" dirty="0"/>
              <a:t>Budowa nowych dróg i rozwój infrastruktury transportowej mogą prowadzić do fragmentacji siedlisk i stanowić zagrożenie dla bioróżnorodności. Zrównoważone rozwiązania transportowe dążą do minimalizowania takich wpływów.</a:t>
            </a:r>
          </a:p>
          <a:p>
            <a:pPr marL="114300" indent="0" algn="just">
              <a:buNone/>
            </a:pPr>
            <a:r>
              <a:rPr lang="pl-PL" sz="1800" b="1" dirty="0">
                <a:solidFill>
                  <a:schemeClr val="accent4">
                    <a:lumMod val="50000"/>
                  </a:schemeClr>
                </a:solidFill>
              </a:rPr>
              <a:t>Konsumpcja zasobów naturalnych:</a:t>
            </a:r>
            <a:r>
              <a:rPr lang="pl-PL" sz="1800" dirty="0"/>
              <a:t> Wyczerpywanie się zasobów naturalnych, takich jak paliwa kopalne, skłania do poszukiwania </a:t>
            </a:r>
            <a:br>
              <a:rPr lang="pl-PL" sz="1800" dirty="0"/>
            </a:br>
            <a:r>
              <a:rPr lang="pl-PL" sz="1800" dirty="0"/>
              <a:t>i wykorzystania bardziej zrównoważonych i odnawialnych źródeł energii do napędzania pojazdów.</a:t>
            </a:r>
          </a:p>
        </p:txBody>
      </p:sp>
      <p:pic>
        <p:nvPicPr>
          <p:cNvPr id="553" name="Google Shape;553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0330" y="1731697"/>
            <a:ext cx="4523448" cy="3916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4"/>
          <p:cNvSpPr txBox="1">
            <a:spLocks noGrp="1"/>
          </p:cNvSpPr>
          <p:nvPr>
            <p:ph type="title"/>
          </p:nvPr>
        </p:nvSpPr>
        <p:spPr>
          <a:xfrm>
            <a:off x="464574" y="591080"/>
            <a:ext cx="1050867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F5D402"/>
              </a:buClr>
              <a:buSzPts val="3200"/>
            </a:pPr>
            <a:r>
              <a:rPr lang="pl-PL" sz="3200" b="1" dirty="0">
                <a:solidFill>
                  <a:srgbClr val="07674D"/>
                </a:solidFill>
              </a:rPr>
              <a:t>P</a:t>
            </a:r>
            <a:r>
              <a:rPr lang="pl-PL" sz="3200" b="1" dirty="0"/>
              <a:t>rzykłady czynników STEEP </a:t>
            </a:r>
            <a:r>
              <a:rPr lang="pl-PL" sz="3200" b="1" dirty="0">
                <a:solidFill>
                  <a:srgbClr val="07674D"/>
                </a:solidFill>
              </a:rPr>
              <a:t>(polityczne)</a:t>
            </a:r>
            <a:endParaRPr sz="3200" dirty="0">
              <a:solidFill>
                <a:srgbClr val="0767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74"/>
          <p:cNvSpPr txBox="1">
            <a:spLocks noGrp="1"/>
          </p:cNvSpPr>
          <p:nvPr>
            <p:ph type="body" idx="1"/>
          </p:nvPr>
        </p:nvSpPr>
        <p:spPr>
          <a:xfrm>
            <a:off x="-1" y="1411595"/>
            <a:ext cx="697107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pl-PL" sz="1800" b="1" dirty="0">
                <a:solidFill>
                  <a:schemeClr val="accent4">
                    <a:lumMod val="50000"/>
                  </a:schemeClr>
                </a:solidFill>
              </a:rPr>
              <a:t>Subsydia i zachęty rządowe:</a:t>
            </a:r>
            <a:r>
              <a:rPr lang="pl-PL" sz="1800" dirty="0"/>
              <a:t> Decyzje polityczne dotyczące subsydiów na pojazdy elektryczne, ulgi podatkowe za korzystanie </a:t>
            </a:r>
            <a:br>
              <a:rPr lang="pl-PL" sz="1800" dirty="0"/>
            </a:br>
            <a:r>
              <a:rPr lang="pl-PL" sz="1800" dirty="0"/>
              <a:t>z odnawialnych źródeł energii oraz wsparcie finansowe dla transportu publicznego mogą zachęcać do korzystania ze zrównoważonych środków transportu.</a:t>
            </a:r>
          </a:p>
          <a:p>
            <a:pPr algn="just"/>
            <a:r>
              <a:rPr lang="pl-PL" sz="1800" b="1" dirty="0">
                <a:solidFill>
                  <a:schemeClr val="accent4">
                    <a:lumMod val="50000"/>
                  </a:schemeClr>
                </a:solidFill>
              </a:rPr>
              <a:t>Umowy międzynarodowe: </a:t>
            </a:r>
            <a:r>
              <a:rPr lang="pl-PL" sz="1800" dirty="0"/>
              <a:t>Udział w międzynarodowych umowach środowiskowych, takich jak Porozumienie Paryskie, może zobowiązać kraje do zmniejszenia ich śladu węglowego, promując tym samym polityki sprzyjające zrównoważonym rozwiązaniom transportowym.</a:t>
            </a:r>
          </a:p>
          <a:p>
            <a:pPr algn="just"/>
            <a:r>
              <a:rPr lang="pl-PL" sz="1800" b="1" dirty="0">
                <a:solidFill>
                  <a:schemeClr val="accent4">
                    <a:lumMod val="50000"/>
                  </a:schemeClr>
                </a:solidFill>
              </a:rPr>
              <a:t>Polityka planowania urbanistycznego: </a:t>
            </a:r>
            <a:r>
              <a:rPr lang="pl-PL" sz="1800" dirty="0"/>
              <a:t>Decyzje polityczne związane z rozwojem i planowaniem urbanistycznym mogą mieć znaczący wpływ na zrównoważony transport. Na przykład, inwestowanie w miasta przyjazne pieszym i rowerzystom może zachęcać do bardziej zrównoważonych wzorców mobilności.</a:t>
            </a:r>
          </a:p>
        </p:txBody>
      </p:sp>
      <p:pic>
        <p:nvPicPr>
          <p:cNvPr id="560" name="Google Shape;560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3148" y="2152620"/>
            <a:ext cx="5812620" cy="2825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75"/>
          <p:cNvSpPr txBox="1">
            <a:spLocks noGrp="1"/>
          </p:cNvSpPr>
          <p:nvPr>
            <p:ph type="title"/>
          </p:nvPr>
        </p:nvSpPr>
        <p:spPr>
          <a:xfrm>
            <a:off x="94107" y="963877"/>
            <a:ext cx="4238455" cy="493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pl-PL" sz="3600" b="1" dirty="0">
                <a:solidFill>
                  <a:srgbClr val="387025"/>
                </a:solidFill>
                <a:sym typeface="Calibri"/>
              </a:rPr>
              <a:t>E</a:t>
            </a:r>
            <a:r>
              <a:rPr lang="pl-PL" sz="3600" b="1" dirty="0">
                <a:sym typeface="Calibri"/>
              </a:rPr>
              <a:t>tap </a:t>
            </a:r>
            <a:r>
              <a:rPr lang="pl-PL" sz="3600" b="1" dirty="0">
                <a:solidFill>
                  <a:schemeClr val="tx1"/>
                </a:solidFill>
                <a:sym typeface="Calibri"/>
              </a:rPr>
              <a:t>3: </a:t>
            </a:r>
            <a:r>
              <a:rPr lang="pl-PL" sz="3600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Wybór czynników kluczowych</a:t>
            </a:r>
            <a:endParaRPr sz="3600" b="1" dirty="0">
              <a:solidFill>
                <a:schemeClr val="tx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567" name="Google Shape;567;p75"/>
          <p:cNvSpPr/>
          <p:nvPr/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75"/>
          <p:cNvSpPr txBox="1">
            <a:spLocks noGrp="1"/>
          </p:cNvSpPr>
          <p:nvPr>
            <p:ph type="body" idx="1"/>
          </p:nvPr>
        </p:nvSpPr>
        <p:spPr>
          <a:xfrm>
            <a:off x="4426669" y="963877"/>
            <a:ext cx="6927131" cy="493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08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</a:pPr>
            <a:endParaRPr lang="pl-PL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</a:pPr>
            <a:endParaRPr lang="pl-PL" sz="2400" dirty="0"/>
          </a:p>
          <a:p>
            <a:pPr marL="508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</a:pPr>
            <a:endParaRPr lang="pl-PL"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</a:pPr>
            <a:endParaRPr lang="pl-PL" sz="2400" dirty="0"/>
          </a:p>
          <a:p>
            <a:pPr marL="508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Dokonaj rankingu czynników analizy STEEP pod względem </a:t>
            </a:r>
            <a:r>
              <a:rPr lang="pl-PL" sz="2400" b="1" i="0" u="none" strike="noStrike" cap="none" dirty="0">
                <a:solidFill>
                  <a:srgbClr val="07674D"/>
                </a:solidFill>
                <a:latin typeface="Calibri"/>
                <a:ea typeface="Calibri"/>
                <a:cs typeface="Calibri"/>
                <a:sym typeface="Calibri"/>
              </a:rPr>
              <a:t>ważności oraz niepewności</a:t>
            </a: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Te czynniki, które są ważne, ale jednocześnie łatwe do przewidzenia  są przedmiotem prognozowania.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</a:pPr>
            <a:endParaRPr lang="pl-PL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</a:pPr>
            <a:endParaRPr lang="pl-PL" sz="2400" dirty="0"/>
          </a:p>
          <a:p>
            <a:pPr marL="508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</a:pPr>
            <a:r>
              <a:rPr lang="pl-PL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Dwa czynniki, które są jednocześnie </a:t>
            </a:r>
            <a:r>
              <a:rPr lang="pl-PL" sz="2400" b="1" dirty="0">
                <a:solidFill>
                  <a:srgbClr val="07674D"/>
                </a:solidFill>
                <a:latin typeface="Calibri"/>
                <a:ea typeface="Calibri"/>
                <a:cs typeface="Calibri"/>
                <a:sym typeface="Calibri"/>
              </a:rPr>
              <a:t>najważniejsze oraz</a:t>
            </a:r>
            <a:r>
              <a:rPr lang="pl-PL" sz="2400" dirty="0">
                <a:solidFill>
                  <a:srgbClr val="0767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400" b="1" dirty="0">
                <a:solidFill>
                  <a:srgbClr val="07674D"/>
                </a:solidFill>
                <a:latin typeface="Calibri"/>
                <a:ea typeface="Calibri"/>
                <a:cs typeface="Calibri"/>
                <a:sym typeface="Calibri"/>
              </a:rPr>
              <a:t>najbardziej niepewne </a:t>
            </a:r>
            <a:r>
              <a:rPr lang="pl-PL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są przedmiotem metody scenariuszowej!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ontserrat"/>
              <a:buNone/>
            </a:pPr>
            <a:endParaRPr sz="2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0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ontserrat"/>
              <a:buNone/>
            </a:pPr>
            <a:endParaRPr sz="2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6"/>
          <p:cNvSpPr txBox="1">
            <a:spLocks noGrp="1"/>
          </p:cNvSpPr>
          <p:nvPr>
            <p:ph type="title"/>
          </p:nvPr>
        </p:nvSpPr>
        <p:spPr>
          <a:xfrm>
            <a:off x="838200" y="621798"/>
            <a:ext cx="1050867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D402"/>
              </a:buClr>
              <a:buSzPts val="3200"/>
              <a:buFont typeface="Montserrat"/>
              <a:buNone/>
            </a:pPr>
            <a:r>
              <a:rPr lang="pl-PL" sz="3200" b="1" i="0" u="none" strike="noStrike" cap="none" dirty="0">
                <a:solidFill>
                  <a:srgbClr val="387025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pl-PL" sz="3200" b="1" dirty="0">
                <a:solidFill>
                  <a:srgbClr val="7F7F7F"/>
                </a:solidFill>
              </a:rPr>
              <a:t>anking czynników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4" name="Google Shape;574;p7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728912" y="1910556"/>
            <a:ext cx="6734175" cy="3693831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76"/>
          <p:cNvSpPr txBox="1"/>
          <p:nvPr/>
        </p:nvSpPr>
        <p:spPr>
          <a:xfrm>
            <a:off x="7524701" y="5604387"/>
            <a:ext cx="331980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niepewność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76"/>
          <p:cNvSpPr txBox="1"/>
          <p:nvPr/>
        </p:nvSpPr>
        <p:spPr>
          <a:xfrm rot="-5400000">
            <a:off x="1239791" y="2888660"/>
            <a:ext cx="257176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ważność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7" name="Google Shape;577;p76"/>
          <p:cNvGrpSpPr/>
          <p:nvPr/>
        </p:nvGrpSpPr>
        <p:grpSpPr>
          <a:xfrm>
            <a:off x="2792058" y="1852680"/>
            <a:ext cx="3300478" cy="1041767"/>
            <a:chOff x="1986419" y="-93223"/>
            <a:chExt cx="2066925" cy="1168429"/>
          </a:xfrm>
        </p:grpSpPr>
        <p:sp>
          <p:nvSpPr>
            <p:cNvPr id="578" name="Google Shape;578;p76"/>
            <p:cNvSpPr txBox="1"/>
            <p:nvPr/>
          </p:nvSpPr>
          <p:spPr>
            <a:xfrm>
              <a:off x="1986419" y="-93223"/>
              <a:ext cx="2066925" cy="386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pl-PL" sz="28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prognozowanie</a:t>
              </a:r>
              <a:endParaRPr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76"/>
            <p:cNvSpPr/>
            <p:nvPr/>
          </p:nvSpPr>
          <p:spPr>
            <a:xfrm>
              <a:off x="2887026" y="456081"/>
              <a:ext cx="223383" cy="619125"/>
            </a:xfrm>
            <a:prstGeom prst="downArrow">
              <a:avLst>
                <a:gd name="adj1" fmla="val 50000"/>
                <a:gd name="adj2" fmla="val 50004"/>
              </a:avLst>
            </a:prstGeom>
            <a:solidFill>
              <a:srgbClr val="38702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0" name="Google Shape;580;p76"/>
          <p:cNvSpPr txBox="1"/>
          <p:nvPr/>
        </p:nvSpPr>
        <p:spPr>
          <a:xfrm>
            <a:off x="7416545" y="633554"/>
            <a:ext cx="2464874" cy="682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metoda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scenariuszowa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76"/>
          <p:cNvSpPr/>
          <p:nvPr/>
        </p:nvSpPr>
        <p:spPr>
          <a:xfrm rot="-6518369">
            <a:off x="8036902" y="2123944"/>
            <a:ext cx="995908" cy="1151949"/>
          </a:xfrm>
          <a:prstGeom prst="ellipse">
            <a:avLst/>
          </a:prstGeom>
          <a:solidFill>
            <a:srgbClr val="387025">
              <a:alpha val="0"/>
            </a:srgbClr>
          </a:solidFill>
          <a:ln w="38100" cap="flat" cmpd="sng">
            <a:solidFill>
              <a:srgbClr val="3870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76"/>
          <p:cNvSpPr/>
          <p:nvPr/>
        </p:nvSpPr>
        <p:spPr>
          <a:xfrm>
            <a:off x="8400438" y="1590164"/>
            <a:ext cx="356699" cy="552010"/>
          </a:xfrm>
          <a:prstGeom prst="downArrow">
            <a:avLst>
              <a:gd name="adj1" fmla="val 50000"/>
              <a:gd name="adj2" fmla="val 50004"/>
            </a:avLst>
          </a:prstGeom>
          <a:solidFill>
            <a:srgbClr val="38702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77" descr="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962" y="1519757"/>
            <a:ext cx="6220864" cy="4422433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77"/>
          <p:cNvSpPr txBox="1"/>
          <p:nvPr/>
        </p:nvSpPr>
        <p:spPr>
          <a:xfrm>
            <a:off x="6675114" y="1519757"/>
            <a:ext cx="5325374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pl-PL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Dwa czynniki, które są jednocześnie najważniejsze oraz najbardziej niepewne są przekształcane w osie scenariuszy.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79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000" b="0" i="0" u="none" strike="noStrike" cap="none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pl-PL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Pomyśl o </a:t>
            </a:r>
            <a:r>
              <a:rPr lang="pl-PL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wysokiej dostępności inteligentnej infrastruktury </a:t>
            </a:r>
            <a:r>
              <a:rPr lang="pl-PL" sz="2000" b="1" i="0" u="none" strike="noStrike" cap="none" dirty="0">
                <a:solidFill>
                  <a:srgbClr val="387025"/>
                </a:solidFill>
                <a:latin typeface="Calibri"/>
                <a:ea typeface="Calibri"/>
                <a:cs typeface="Calibri"/>
                <a:sym typeface="Calibri"/>
              </a:rPr>
              <a:t>versus </a:t>
            </a:r>
            <a:r>
              <a:rPr lang="pl-PL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słabej dostępności inteligentnej infrastruktury transportowej</a:t>
            </a:r>
            <a:r>
              <a:rPr lang="pl-PL" sz="2000" b="0" i="0" u="none" strike="noStrike" cap="none" dirty="0">
                <a:solidFill>
                  <a:srgbClr val="387025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l-PL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wysokich cenach paliwa </a:t>
            </a:r>
            <a:r>
              <a:rPr lang="pl-PL" sz="20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versus </a:t>
            </a:r>
            <a:r>
              <a:rPr lang="pl-PL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niskich cenach paliwa. </a:t>
            </a:r>
            <a:r>
              <a:rPr lang="pl-PL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 dwa ekstremalne stany czynników są przekształcane w cztery </a:t>
            </a:r>
            <a:r>
              <a:rPr lang="pl-PL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sceariusze</a:t>
            </a:r>
            <a:r>
              <a:rPr lang="pl-PL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pl-PL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Poeksperymentuj z innymi czynnikami!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77"/>
          <p:cNvSpPr txBox="1"/>
          <p:nvPr/>
        </p:nvSpPr>
        <p:spPr>
          <a:xfrm>
            <a:off x="454250" y="943838"/>
            <a:ext cx="1048816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l-PL" sz="3200" b="1" i="0" u="none" strike="noStrike" cap="none" dirty="0">
                <a:solidFill>
                  <a:srgbClr val="07674D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pl-PL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tap 4: Przekształcanie czynników kluczowych w scenariusze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8"/>
          <p:cNvSpPr/>
          <p:nvPr/>
        </p:nvSpPr>
        <p:spPr>
          <a:xfrm>
            <a:off x="5813846" y="3076515"/>
            <a:ext cx="2186654" cy="15836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78"/>
          <p:cNvSpPr txBox="1">
            <a:spLocks noGrp="1"/>
          </p:cNvSpPr>
          <p:nvPr>
            <p:ph type="title"/>
          </p:nvPr>
        </p:nvSpPr>
        <p:spPr>
          <a:xfrm>
            <a:off x="39999" y="664111"/>
            <a:ext cx="1075105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D402"/>
              </a:buClr>
              <a:buSzPts val="3200"/>
              <a:buFont typeface="Montserrat"/>
              <a:buNone/>
            </a:pPr>
            <a:r>
              <a:rPr lang="pl-PL" sz="3200" b="1" dirty="0">
                <a:solidFill>
                  <a:srgbClr val="07674D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pl-PL" sz="3200" b="1" dirty="0">
                <a:latin typeface="Calibri"/>
                <a:ea typeface="Calibri"/>
                <a:cs typeface="Calibri"/>
                <a:sym typeface="Calibri"/>
              </a:rPr>
              <a:t>tap 5: Opracuj cztery możliwe scenariusze</a:t>
            </a:r>
            <a:br>
              <a:rPr lang="pl-PL" sz="32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3200" b="1" dirty="0">
                <a:latin typeface="Calibri"/>
                <a:ea typeface="Calibri"/>
                <a:cs typeface="Calibri"/>
                <a:sym typeface="Calibri"/>
              </a:rPr>
              <a:t>Jak to wygląda w praktyce?</a:t>
            </a:r>
            <a:endParaRPr sz="3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78"/>
          <p:cNvSpPr txBox="1"/>
          <p:nvPr/>
        </p:nvSpPr>
        <p:spPr>
          <a:xfrm>
            <a:off x="39999" y="1585308"/>
            <a:ext cx="777969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000"/>
            </a:pPr>
            <a:r>
              <a:rPr lang="pl-PL" sz="2000" dirty="0"/>
              <a:t>Nanieś zidentyfikowane czynniki x1 i x2 na dwie osie. </a:t>
            </a:r>
          </a:p>
          <a:p>
            <a:pPr lvl="0">
              <a:buSzPts val="2000"/>
            </a:pPr>
            <a:r>
              <a:rPr lang="pl-PL" sz="2000" dirty="0"/>
              <a:t>Przypisz ekstremalne wartości czynnikom x1 i x2.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8" name="Google Shape;598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2777" y="2512460"/>
            <a:ext cx="5750719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78"/>
          <p:cNvSpPr txBox="1"/>
          <p:nvPr/>
        </p:nvSpPr>
        <p:spPr>
          <a:xfrm>
            <a:off x="3560502" y="2262914"/>
            <a:ext cx="549017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X1: wysoka dostępność inteligentnej infrastruktury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78"/>
          <p:cNvSpPr txBox="1"/>
          <p:nvPr/>
        </p:nvSpPr>
        <p:spPr>
          <a:xfrm>
            <a:off x="3510856" y="5770860"/>
            <a:ext cx="549855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X1: niska dostępność inteligentnej infrastruktury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78"/>
          <p:cNvSpPr txBox="1"/>
          <p:nvPr/>
        </p:nvSpPr>
        <p:spPr>
          <a:xfrm>
            <a:off x="8028162" y="3965049"/>
            <a:ext cx="267875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X2:  wysokie ceny paliw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pl-PL" sz="1800" b="0" i="0" u="none" strike="noStrike" cap="none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78"/>
          <p:cNvSpPr txBox="1"/>
          <p:nvPr/>
        </p:nvSpPr>
        <p:spPr>
          <a:xfrm>
            <a:off x="925535" y="3988126"/>
            <a:ext cx="248744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X2: niskie ceny paliw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pl-P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78"/>
          <p:cNvSpPr txBox="1"/>
          <p:nvPr/>
        </p:nvSpPr>
        <p:spPr>
          <a:xfrm>
            <a:off x="8079657" y="2656324"/>
            <a:ext cx="3104628" cy="1200288"/>
          </a:xfrm>
          <a:prstGeom prst="rect">
            <a:avLst/>
          </a:prstGeom>
          <a:solidFill>
            <a:srgbClr val="AFDF9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Scenariusz 1: </a:t>
            </a:r>
            <a:r>
              <a:rPr lang="pl-PL" sz="1800" b="0" i="0" u="none" strike="noStrike" cap="none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Zielone Horyzonty: Utopia Miejska 2040</a:t>
            </a:r>
            <a:endParaRPr sz="1800" b="0" i="0" u="none" strike="noStrike" cap="none" dirty="0">
              <a:solidFill>
                <a:srgbClr val="0D0D0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78"/>
          <p:cNvSpPr txBox="1"/>
          <p:nvPr/>
        </p:nvSpPr>
        <p:spPr>
          <a:xfrm>
            <a:off x="151145" y="2636514"/>
            <a:ext cx="2905029" cy="1200288"/>
          </a:xfrm>
          <a:prstGeom prst="rect">
            <a:avLst/>
          </a:prstGeom>
          <a:solidFill>
            <a:srgbClr val="92F7D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l-PL" sz="1800" b="1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Scenariusz 2</a:t>
            </a:r>
            <a:r>
              <a:rPr lang="pl-PL" sz="1800" b="1" i="0" u="none" strike="noStrike" cap="none" dirty="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</a:t>
            </a: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Smart Green 2040: Nawigacja zrównoważonego rozwoju w warunkach dobrobytu</a:t>
            </a:r>
          </a:p>
        </p:txBody>
      </p:sp>
      <p:sp>
        <p:nvSpPr>
          <p:cNvPr id="605" name="Google Shape;605;p78"/>
          <p:cNvSpPr txBox="1"/>
          <p:nvPr/>
        </p:nvSpPr>
        <p:spPr>
          <a:xfrm>
            <a:off x="111713" y="4449771"/>
            <a:ext cx="2917541" cy="923289"/>
          </a:xfrm>
          <a:prstGeom prst="rect">
            <a:avLst/>
          </a:prstGeom>
          <a:solidFill>
            <a:srgbClr val="E4F4D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l-PL" sz="1800" b="1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Scenariusz 3: </a:t>
            </a: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Społecznościowo napędzana eko-rewolucja 2040</a:t>
            </a: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06" name="Google Shape;606;p78"/>
          <p:cNvSpPr txBox="1"/>
          <p:nvPr/>
        </p:nvSpPr>
        <p:spPr>
          <a:xfrm>
            <a:off x="8074833" y="4496137"/>
            <a:ext cx="3088408" cy="923289"/>
          </a:xfrm>
          <a:prstGeom prst="rect">
            <a:avLst/>
          </a:prstGeom>
          <a:solidFill>
            <a:srgbClr val="C8DA9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l-PL" sz="1800" b="1" i="0" u="none" strike="noStrike" cap="none" dirty="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Scenariusz 4: </a:t>
            </a: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Odporna mobilność 2040: Nawigacja przez ograniczenia</a:t>
            </a: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07" name="Google Shape;607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4632" y="2724558"/>
            <a:ext cx="1873917" cy="145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5496" y="2724558"/>
            <a:ext cx="1931092" cy="145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93830" y="4255765"/>
            <a:ext cx="1989950" cy="1480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7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20166" y="4255765"/>
            <a:ext cx="2447863" cy="1844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9"/>
          <p:cNvSpPr txBox="1"/>
          <p:nvPr/>
        </p:nvSpPr>
        <p:spPr>
          <a:xfrm>
            <a:off x="5840361" y="2264393"/>
            <a:ext cx="6100762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W 2040 roku wysoka dostępność inteligentnej infrastruktury zrewolucjonizowała zrównoważony transport, czyniąc go bardziej wydajnym i dostępnym niż kiedykolwiek wcześniej. Wraz ze wzrostem cen paliw, miasta szybko przeszły na pojazdy elektryczne i autonomiczne, zintegrowane bezproblemowo </a:t>
            </a:r>
            <a:b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z inteligentnymi systemami zarządzania ruchem, aby zmniejszyć korki i emisje. Transport publiczny stał się bardzo niezawodny i wygodny, wspierany przez dane w czasie rzeczywistym i analizy predykcyjne, co zachęca do znacznego odejścia od posiadania prywatnych samochodów. W rezultacie środowiska miejskie są czystsze, cichsze i bardziej przyjazne do życia, a obywatele przyjmują bardziej zrównoważony </a:t>
            </a:r>
            <a:b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i ekologiczny styl życia.</a:t>
            </a:r>
            <a:endParaRPr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16" name="Google Shape;616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444" y="1691148"/>
            <a:ext cx="5343459" cy="380508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79"/>
          <p:cNvSpPr txBox="1"/>
          <p:nvPr/>
        </p:nvSpPr>
        <p:spPr>
          <a:xfrm>
            <a:off x="5840361" y="1519285"/>
            <a:ext cx="628166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79"/>
          <p:cNvSpPr/>
          <p:nvPr/>
        </p:nvSpPr>
        <p:spPr>
          <a:xfrm>
            <a:off x="324465" y="927879"/>
            <a:ext cx="117975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l-PL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Stwórz własne opisy scenariuszy lub odnieś się do poniższych opisów scenariuszy</a:t>
            </a:r>
            <a:r>
              <a:rPr lang="pl-PL" sz="2400" b="1" i="0" u="none" strike="noStrike" cap="none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!</a:t>
            </a:r>
            <a:endParaRPr sz="2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603;p78"/>
          <p:cNvSpPr txBox="1"/>
          <p:nvPr/>
        </p:nvSpPr>
        <p:spPr>
          <a:xfrm>
            <a:off x="5840361" y="1442247"/>
            <a:ext cx="5856236" cy="769401"/>
          </a:xfrm>
          <a:prstGeom prst="rect">
            <a:avLst/>
          </a:prstGeom>
          <a:solidFill>
            <a:srgbClr val="AFDF9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Scenariusz 1: </a:t>
            </a:r>
            <a:r>
              <a:rPr lang="pl-PL" sz="2200" b="0" i="0" u="none" strike="noStrike" cap="none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Zielone Horyzonty: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0" i="0" u="none" strike="noStrike" cap="none" dirty="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Utopia Miejska 2040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80"/>
          <p:cNvSpPr txBox="1"/>
          <p:nvPr/>
        </p:nvSpPr>
        <p:spPr>
          <a:xfrm>
            <a:off x="6093215" y="2389602"/>
            <a:ext cx="5624052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W 2040 roku, nawet przy niskich cenach paliw, miasta prosperują dzięki zrównoważonemu transportowi, wspieranemu przez powszechną inteligentną infrastrukturę. Pojazdy elektryczne </a:t>
            </a:r>
            <a:b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i odnawialne źródła energii są normą, co minimalizuje atrakcyjność tanich paliw kopalnych. Inteligentne systemy zwiększają wydajność, czyniąc zielony transport preferowanym wyborem. Przestrzenie miejskie są czystsze i bardziej zielone, co podkreśla globalne zaangażowanie </a:t>
            </a:r>
            <a:b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w zrównoważony rozwój.</a:t>
            </a:r>
            <a:endParaRPr sz="2000" b="0" i="0" u="none" strike="noStrike" cap="none" dirty="0">
              <a:solidFill>
                <a:srgbClr val="0D0D0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24" name="Google Shape;624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737" y="1428704"/>
            <a:ext cx="5675688" cy="39200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04;p78"/>
          <p:cNvSpPr txBox="1"/>
          <p:nvPr/>
        </p:nvSpPr>
        <p:spPr>
          <a:xfrm>
            <a:off x="6162998" y="1281647"/>
            <a:ext cx="5554269" cy="1107955"/>
          </a:xfrm>
          <a:prstGeom prst="rect">
            <a:avLst/>
          </a:prstGeom>
          <a:solidFill>
            <a:srgbClr val="92F7D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l-PL" sz="2200" b="1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Scenariusz 2</a:t>
            </a:r>
            <a:r>
              <a:rPr lang="pl-PL" sz="2200" b="1" i="0" u="none" strike="noStrike" cap="none" dirty="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</a:t>
            </a:r>
            <a:r>
              <a:rPr lang="pl-PL" sz="2200" dirty="0">
                <a:latin typeface="Calibri" panose="020F0502020204030204" pitchFamily="34" charset="0"/>
                <a:cs typeface="Calibri" panose="020F0502020204030204" pitchFamily="34" charset="0"/>
              </a:rPr>
              <a:t>Smart Green 2040: Nawigacja zrównoważonego rozwoju w warunkach dobrobytu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>
            <a:spLocks noGrp="1"/>
          </p:cNvSpPr>
          <p:nvPr>
            <p:ph type="body" idx="1"/>
          </p:nvPr>
        </p:nvSpPr>
        <p:spPr>
          <a:xfrm>
            <a:off x="315861" y="763741"/>
            <a:ext cx="11492681" cy="521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200" b="1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pl-PL" sz="22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azy cieplarniane 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składają się z dwutlenku węgla, metanu, ozonu, podtlenku azotu, </a:t>
            </a:r>
            <a:r>
              <a:rPr lang="pl-PL" sz="2200" i="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chlorofluorowęglowodorów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pary wodnej</a:t>
            </a:r>
            <a:endParaRPr lang="pl-PL" sz="2200" b="1" i="0" dirty="0">
              <a:solidFill>
                <a:srgbClr val="2222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https://climate.nasa.gov/faq/19/what-is-the-greenhouse-effect/#:~:text=Greenhouse%20gases%20consist%20of%20carbon,that%20initially%20caused%20the%20warming.</a:t>
            </a:r>
          </a:p>
          <a:p>
            <a:pPr marL="228600" indent="-50800">
              <a:spcBef>
                <a:spcPts val="0"/>
              </a:spcBef>
              <a:buSzPts val="2800"/>
              <a:buNone/>
            </a:pPr>
            <a:endParaRPr lang="pl-PL" sz="2200" b="1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50800">
              <a:spcBef>
                <a:spcPts val="0"/>
              </a:spcBef>
              <a:buSzPts val="2800"/>
              <a:buNone/>
            </a:pPr>
            <a:r>
              <a:rPr lang="pl-PL" sz="22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energia wodna/hydroelektryczna </a:t>
            </a:r>
            <a:r>
              <a:rPr lang="pl-PL" sz="2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energia elektryczna wytwarzana z energii potencjalnej i kinetycznej wody w elektrowniach wodnych (nie obejmuje energii elektrycznej wytwarzanej w elektrowniach szczytowo-pompowych)</a:t>
            </a:r>
          </a:p>
          <a:p>
            <a:pPr marL="228600" indent="-50800">
              <a:spcBef>
                <a:spcPts val="0"/>
              </a:spcBef>
              <a:buSzPts val="2800"/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https://ec.europa.eu/eurostat/web/interactive-publications/energy-2023#</a:t>
            </a:r>
            <a:endParaRPr lang="pl-PL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50800">
              <a:spcBef>
                <a:spcPts val="0"/>
              </a:spcBef>
              <a:buSzPts val="2800"/>
              <a:buNone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50800">
              <a:spcBef>
                <a:spcPts val="0"/>
              </a:spcBef>
              <a:buSzPts val="2800"/>
              <a:buNone/>
            </a:pPr>
            <a:r>
              <a:rPr lang="pl-PL" sz="22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wodór </a:t>
            </a:r>
            <a:r>
              <a:rPr lang="pl-PL" sz="2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jest najobficiej występującym pierwiastkiem na naszej planecie, którego dwie trzecie stanowi woda. Pierwiastek ten może być wykorzystywany jako paliwo o zerowej emisji dwutlenku węgla, jeśli się go oddzieli</a:t>
            </a:r>
            <a:endParaRPr lang="pl-PL" sz="2200" b="1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50800">
              <a:spcBef>
                <a:spcPts val="0"/>
              </a:spcBef>
              <a:buSzPts val="2800"/>
              <a:buNone/>
            </a:pP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https://www.greenmatch.co.uk/blog/2021/09/advantages-and-disadvantages-of-renewable-energy#types-of-renewable-energy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2200" b="1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200" b="1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strategie niskoemisyjne </a:t>
            </a:r>
            <a:r>
              <a:rPr lang="pl-PL" sz="22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obejmują szereg podejść mających na celu ograniczenie emisji gazów cieplarnianych i zanieczyszczeń uwalnianych do atmosfery. Są one wdrażane w różnych sektorach, koncentrując się na minimalizacji emisji pochodzących z działalności człowieka. Są one powszechnie stosowane w obszarach takich jak poprawa systemów transportu publicznego i zwiększenie efektywności energetycznej</a:t>
            </a:r>
            <a:r>
              <a:rPr lang="en-US" sz="22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2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Honegger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M.; Michaelowa, A.;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Poralla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Net-zero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emissions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The role of Carbon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Dioxide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Removal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the Paris Agreement. Policy Briefing Report.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Perspectives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Research, Freiburg 2019.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22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22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22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139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81"/>
          <p:cNvSpPr txBox="1">
            <a:spLocks noGrp="1"/>
          </p:cNvSpPr>
          <p:nvPr>
            <p:ph type="body" idx="1"/>
          </p:nvPr>
        </p:nvSpPr>
        <p:spPr>
          <a:xfrm>
            <a:off x="121674" y="2189418"/>
            <a:ext cx="5905500" cy="2795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14300" indent="0" algn="just">
              <a:buNone/>
            </a:pPr>
            <a:r>
              <a:rPr lang="pl-PL" sz="2000" dirty="0"/>
              <a:t>Do 2040 roku, mimo niskich cen paliw i słabo rozwiniętej inteligentnej infrastruktury, zrównoważony transport rozwija się dzięki projektom solarnym prowadzonym przez społeczność oraz programom dzielenia się rowerami. Wsparcie rządowe i organizacji </a:t>
            </a:r>
            <a:r>
              <a:rPr lang="pl-PL" sz="2000" i="1" dirty="0"/>
              <a:t>non-profit </a:t>
            </a:r>
            <a:r>
              <a:rPr lang="pl-PL" sz="2000" dirty="0"/>
              <a:t>pomaga </a:t>
            </a:r>
            <a:br>
              <a:rPr lang="pl-PL" sz="2000" dirty="0"/>
            </a:br>
            <a:r>
              <a:rPr lang="pl-PL" sz="2000" dirty="0"/>
              <a:t>w modernizacji infrastruktury Kulturowa zmiana </a:t>
            </a:r>
            <a:br>
              <a:rPr lang="pl-PL" sz="2000" dirty="0"/>
            </a:br>
            <a:r>
              <a:rPr lang="pl-PL" sz="2000" dirty="0"/>
              <a:t>w kierunku odpowiedzialności ekologicznej sprzyja koncentrowaniu się na lokalnych rozwiązaniach</a:t>
            </a:r>
            <a:br>
              <a:rPr lang="pl-PL" sz="2000" dirty="0"/>
            </a:br>
            <a:r>
              <a:rPr lang="pl-PL" sz="2000" dirty="0"/>
              <a:t> i odnawialnych źródłach energii.</a:t>
            </a:r>
          </a:p>
        </p:txBody>
      </p:sp>
      <p:pic>
        <p:nvPicPr>
          <p:cNvPr id="632" name="Google Shape;632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7174" y="1917290"/>
            <a:ext cx="5896096" cy="35478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05;p78"/>
          <p:cNvSpPr txBox="1"/>
          <p:nvPr/>
        </p:nvSpPr>
        <p:spPr>
          <a:xfrm>
            <a:off x="121674" y="1115853"/>
            <a:ext cx="9542086" cy="523180"/>
          </a:xfrm>
          <a:prstGeom prst="rect">
            <a:avLst/>
          </a:prstGeom>
          <a:solidFill>
            <a:srgbClr val="E4F4D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l-PL" sz="2800" b="1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Scenariusz 3: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Społecznościowo napędzana eko-rewolucja 2040</a:t>
            </a:r>
            <a:endParaRPr sz="2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5018" y="2184849"/>
            <a:ext cx="7649497" cy="4009473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2"/>
          <p:cNvSpPr/>
          <p:nvPr/>
        </p:nvSpPr>
        <p:spPr>
          <a:xfrm>
            <a:off x="352397" y="1901194"/>
            <a:ext cx="5546697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br>
              <a:rPr lang="pl-PL"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Do 2040 roku wysokie ceny paliw i ograniczona inteligentna infrastruktura skłaniają do przejścia na zrównoważony transport. Odnowione zainteresowanie rowerami i ulepszonymi ścieżkami dla pieszych staje się powszechne, podczas gdy transport publiczny zasilany odnawialnymi źródłami energii stanowi rdzeń mobilności miejskiej. Wspólne przejazdy i dzielenie się samochodami rozwijają się dzięki lokalnym inicjatywom, wspierając odporną, ekologiczną społeczność w obliczu ograniczeń technologicznych.</a:t>
            </a:r>
            <a:endParaRPr sz="1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" name="Google Shape;606;p78"/>
          <p:cNvSpPr txBox="1"/>
          <p:nvPr/>
        </p:nvSpPr>
        <p:spPr>
          <a:xfrm>
            <a:off x="166279" y="1390075"/>
            <a:ext cx="7877204" cy="400069"/>
          </a:xfrm>
          <a:prstGeom prst="rect">
            <a:avLst/>
          </a:prstGeom>
          <a:solidFill>
            <a:srgbClr val="C8DA9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l-PL" sz="2000" b="1" i="0" u="none" strike="noStrike" cap="none" dirty="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Scenariusz 4: </a:t>
            </a:r>
            <a:r>
              <a:rPr lang="pl-PL" sz="2000" dirty="0">
                <a:latin typeface="Calibri" panose="020F0502020204030204" pitchFamily="34" charset="0"/>
                <a:cs typeface="Calibri" panose="020F0502020204030204" pitchFamily="34" charset="0"/>
              </a:rPr>
              <a:t>Odporna mobilność 2040: Nawigacja przez ograniczenia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3"/>
          <p:cNvSpPr txBox="1">
            <a:spLocks noGrp="1"/>
          </p:cNvSpPr>
          <p:nvPr>
            <p:ph type="title"/>
          </p:nvPr>
        </p:nvSpPr>
        <p:spPr>
          <a:xfrm>
            <a:off x="966019" y="1369049"/>
            <a:ext cx="1050867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D402"/>
              </a:buClr>
              <a:buSzPts val="4400"/>
              <a:buFont typeface="Montserrat"/>
              <a:buNone/>
            </a:pPr>
            <a:r>
              <a:rPr lang="pl-PL" sz="4400" b="1" dirty="0">
                <a:solidFill>
                  <a:srgbClr val="387025"/>
                </a:solidFill>
                <a:latin typeface="Calibri"/>
                <a:ea typeface="Calibri"/>
                <a:cs typeface="Calibri"/>
                <a:sym typeface="Calibri"/>
              </a:rPr>
              <a:t>Kontynuacja ćwiczenia</a:t>
            </a:r>
            <a:endParaRPr dirty="0">
              <a:solidFill>
                <a:srgbClr val="38702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83"/>
          <p:cNvSpPr txBox="1">
            <a:spLocks noGrp="1"/>
          </p:cNvSpPr>
          <p:nvPr>
            <p:ph type="body" idx="1"/>
          </p:nvPr>
        </p:nvSpPr>
        <p:spPr>
          <a:xfrm>
            <a:off x="838200" y="264170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800"/>
              <a:buFont typeface="Arial"/>
              <a:buChar char="•"/>
            </a:pPr>
            <a:r>
              <a:rPr lang="pl-PL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Jakie są Twoje nadzieje związane z wystąpieniem scenariuszy?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2800"/>
              <a:buFont typeface="Arial"/>
              <a:buChar char="•"/>
            </a:pPr>
            <a:r>
              <a:rPr lang="pl-PL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Jakie lęki wzbudzają w Tobie te scenariusze?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84"/>
          <p:cNvSpPr txBox="1">
            <a:spLocks noGrp="1"/>
          </p:cNvSpPr>
          <p:nvPr>
            <p:ph type="title"/>
          </p:nvPr>
        </p:nvSpPr>
        <p:spPr>
          <a:xfrm>
            <a:off x="484238" y="975759"/>
            <a:ext cx="1050867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l-PL" dirty="0"/>
              <a:t>Podczas pracy grupowej</a:t>
            </a:r>
            <a:endParaRPr dirty="0"/>
          </a:p>
        </p:txBody>
      </p:sp>
      <p:sp>
        <p:nvSpPr>
          <p:cNvPr id="651" name="Google Shape;651;p84"/>
          <p:cNvSpPr txBox="1"/>
          <p:nvPr/>
        </p:nvSpPr>
        <p:spPr>
          <a:xfrm>
            <a:off x="6499123" y="1926087"/>
            <a:ext cx="5496232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Zapoznaj się z możliwymi scenariuszami przyszłości.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Zidentyfikuj obawy oraz nadzieje związane z każdym scenariuszem.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Oceń, które z obaw i nadziei wydaje się najbardziej istotne, a które najmniej istotne?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0" u="none" strike="noStrike" cap="none" dirty="0">
                <a:solidFill>
                  <a:srgbClr val="07674D"/>
                </a:solidFill>
                <a:latin typeface="Calibri"/>
                <a:ea typeface="Calibri"/>
                <a:cs typeface="Calibri"/>
                <a:sym typeface="Calibri"/>
              </a:rPr>
              <a:t>Baw się dobrze! Każda odpowiedź jest dobra!</a:t>
            </a:r>
            <a:endParaRPr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23" y="2338598"/>
            <a:ext cx="5739404" cy="3172078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>
            <a:spLocks noGrp="1"/>
          </p:cNvSpPr>
          <p:nvPr>
            <p:ph type="title"/>
          </p:nvPr>
        </p:nvSpPr>
        <p:spPr>
          <a:xfrm>
            <a:off x="831850" y="1029460"/>
            <a:ext cx="10515600" cy="289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pl-PL" b="1" cap="small" dirty="0"/>
              <a:t>Wyobrażanie i projektowanie</a:t>
            </a:r>
            <a:endParaRPr dirty="0"/>
          </a:p>
        </p:txBody>
      </p:sp>
      <p:sp>
        <p:nvSpPr>
          <p:cNvPr id="137" name="Google Shape;137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98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pl-PL" sz="4000" b="1" dirty="0"/>
              <a:t>Technika sześciu kapeluszy myślowych De Bono</a:t>
            </a:r>
            <a:endParaRPr sz="4000" b="1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523701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 dirty="0"/>
              <a:t>Myślenie lateralne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237514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pl-PL" dirty="0"/>
              <a:t>Koncepcja myślenia lateralnego wprowadzona przez Edwarda de Bono zakłada ocenę danego zjawiska z różnych punktów widzenia</a:t>
            </a:r>
            <a:r>
              <a:rPr lang="en-US" dirty="0"/>
              <a:t>.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endParaRPr lang="en-US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pl-PL" dirty="0"/>
              <a:t>Podejście takie, zdaniem autora, pozwala na świadome poszukiwanie nowych, alternatywnych rozwiązań poprzez twórcze myślenie.</a:t>
            </a:r>
            <a:endParaRPr dirty="0"/>
          </a:p>
        </p:txBody>
      </p:sp>
      <p:sp>
        <p:nvSpPr>
          <p:cNvPr id="4" name="Google Shape;142;p14">
            <a:extLst>
              <a:ext uri="{FF2B5EF4-FFF2-40B4-BE49-F238E27FC236}">
                <a16:creationId xmlns:a16="http://schemas.microsoft.com/office/drawing/2014/main" id="{30074D60-2CCD-F720-1188-6471EB8A8C6A}"/>
              </a:ext>
            </a:extLst>
          </p:cNvPr>
          <p:cNvSpPr txBox="1">
            <a:spLocks/>
          </p:cNvSpPr>
          <p:nvPr/>
        </p:nvSpPr>
        <p:spPr>
          <a:xfrm>
            <a:off x="8730343" y="5213382"/>
            <a:ext cx="2296886" cy="48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pl-PL" sz="1200" dirty="0"/>
              <a:t>Source: www.pexels.com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5673EF6-4CD1-6C00-49EA-3B63079F3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770" y="949398"/>
            <a:ext cx="4002459" cy="4263984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523701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err="1"/>
              <a:t>Potrzeba</a:t>
            </a:r>
            <a:r>
              <a:rPr lang="en-US" b="1" dirty="0"/>
              <a:t> </a:t>
            </a:r>
            <a:r>
              <a:rPr lang="en-US" b="1" dirty="0" err="1"/>
              <a:t>myślenia</a:t>
            </a:r>
            <a:r>
              <a:rPr lang="en-US" b="1" dirty="0"/>
              <a:t> </a:t>
            </a:r>
            <a:r>
              <a:rPr lang="en-US" b="1" dirty="0" err="1"/>
              <a:t>lateralnego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237514" cy="4172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2800"/>
              <a:buNone/>
            </a:pPr>
            <a:r>
              <a:rPr lang="en-US" b="1" dirty="0"/>
              <a:t>Alternat</a:t>
            </a:r>
            <a:r>
              <a:rPr lang="pl-PL" b="1" dirty="0" err="1"/>
              <a:t>ywy</a:t>
            </a:r>
            <a:endParaRPr lang="pl-PL" b="1" dirty="0"/>
          </a:p>
          <a:p>
            <a:pPr marL="635000" lvl="0" indent="-4572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pl-PL" dirty="0"/>
              <a:t>nauka „jak to zrobić” i wartości wydobywania koncepcji przy użyciu koncepcji w celu wytworzenia nowych pomysłów</a:t>
            </a:r>
          </a:p>
          <a:p>
            <a:pPr marL="177800" lvl="0" indent="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2800"/>
              <a:buNone/>
            </a:pPr>
            <a:r>
              <a:rPr lang="pl-PL" b="1" dirty="0"/>
              <a:t>Wyzwanie</a:t>
            </a:r>
          </a:p>
          <a:p>
            <a:pPr marL="635000" indent="-457200">
              <a:spcBef>
                <a:spcPts val="300"/>
              </a:spcBef>
              <a:spcAft>
                <a:spcPts val="300"/>
              </a:spcAft>
              <a:buSzPts val="2800"/>
              <a:buFont typeface="Wingdings" panose="05000000000000000000" pitchFamily="2" charset="2"/>
              <a:buChar char="q"/>
            </a:pPr>
            <a:r>
              <a:rPr lang="pl-PL" dirty="0"/>
              <a:t>kwestionowanie tradycyjnych sposobów konstruktywnego uczenia się, aby uwolnić się od naszych schematów myślenia</a:t>
            </a:r>
          </a:p>
          <a:p>
            <a:pPr marL="177800" indent="0">
              <a:spcBef>
                <a:spcPts val="300"/>
              </a:spcBef>
              <a:spcAft>
                <a:spcPts val="300"/>
              </a:spcAft>
              <a:buSzPts val="2800"/>
              <a:buNone/>
            </a:pPr>
            <a:r>
              <a:rPr lang="pl-PL" b="1" dirty="0"/>
              <a:t>Cel</a:t>
            </a:r>
          </a:p>
          <a:p>
            <a:pPr marL="635000" indent="-457200">
              <a:spcBef>
                <a:spcPts val="300"/>
              </a:spcBef>
              <a:spcAft>
                <a:spcPts val="300"/>
              </a:spcAft>
              <a:buSzPts val="2800"/>
              <a:buFont typeface="Wingdings" panose="05000000000000000000" pitchFamily="2" charset="2"/>
              <a:buChar char="q"/>
            </a:pPr>
            <a:r>
              <a:rPr lang="pl-PL" dirty="0"/>
              <a:t>przesunięcie uwagi od skupiania się wyłącznie na problemach</a:t>
            </a:r>
          </a:p>
          <a:p>
            <a:pPr marL="635000" indent="-457200">
              <a:spcBef>
                <a:spcPts val="300"/>
              </a:spcBef>
              <a:spcAft>
                <a:spcPts val="300"/>
              </a:spcAft>
              <a:buSzPts val="2800"/>
              <a:buFont typeface="Wingdings" panose="05000000000000000000" pitchFamily="2" charset="2"/>
              <a:buChar char="q"/>
            </a:pPr>
            <a:r>
              <a:rPr lang="pl-PL" dirty="0"/>
              <a:t>poznanie znaczenia przedefiniowania celu</a:t>
            </a:r>
            <a:endParaRPr lang="en-US" dirty="0"/>
          </a:p>
          <a:p>
            <a:pPr marL="635000" indent="-457200">
              <a:spcBef>
                <a:spcPts val="300"/>
              </a:spcBef>
              <a:spcAft>
                <a:spcPts val="300"/>
              </a:spcAft>
              <a:buSzPts val="2800"/>
              <a:buFont typeface="Wingdings" panose="05000000000000000000" pitchFamily="2" charset="2"/>
              <a:buChar char="q"/>
            </a:pPr>
            <a:r>
              <a:rPr lang="pl-PL" dirty="0"/>
              <a:t>opracowywanie własnych kreatywnych rozwiązań problemu</a:t>
            </a:r>
            <a:endParaRPr lang="en-US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98D17D5-4743-61AA-4CEE-27346A268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284" y="1592118"/>
            <a:ext cx="3039996" cy="3068492"/>
          </a:xfrm>
          <a:prstGeom prst="rect">
            <a:avLst/>
          </a:prstGeom>
        </p:spPr>
      </p:pic>
      <p:sp>
        <p:nvSpPr>
          <p:cNvPr id="4" name="Google Shape;142;p14">
            <a:extLst>
              <a:ext uri="{FF2B5EF4-FFF2-40B4-BE49-F238E27FC236}">
                <a16:creationId xmlns:a16="http://schemas.microsoft.com/office/drawing/2014/main" id="{08681BDD-C5C9-A1DC-0A85-F1968801BC97}"/>
              </a:ext>
            </a:extLst>
          </p:cNvPr>
          <p:cNvSpPr txBox="1">
            <a:spLocks/>
          </p:cNvSpPr>
          <p:nvPr/>
        </p:nvSpPr>
        <p:spPr>
          <a:xfrm>
            <a:off x="8654143" y="4780674"/>
            <a:ext cx="2296886" cy="48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pl-PL" sz="1200" dirty="0"/>
              <a:t>Source: www.pexels.com</a:t>
            </a:r>
          </a:p>
        </p:txBody>
      </p:sp>
    </p:spTree>
    <p:extLst>
      <p:ext uri="{BB962C8B-B14F-4D97-AF65-F5344CB8AC3E}">
        <p14:creationId xmlns:p14="http://schemas.microsoft.com/office/powerpoint/2010/main" val="4800990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523701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 dirty="0"/>
              <a:t>Technika sześciu kapeluszy myślowych De Bono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6553199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pl-PL" dirty="0"/>
              <a:t>Aby ułatwić zapamiętanie i stosowanie tej techniki, de Bono przypisał każdemu stylowi myślenia kapelusz w odpowiednim kolorze: białym, czerwonym, żółtym, czarnym, zielonym i niebieskim</a:t>
            </a:r>
            <a:r>
              <a:rPr lang="en-US" dirty="0"/>
              <a:t>.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pl-PL" dirty="0"/>
              <a:t>Te kapelusze nie są etykietami dla myślenia - są raczej kierunkami, w których podąża myślenie.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4" name="Google Shape;142;p14">
            <a:extLst>
              <a:ext uri="{FF2B5EF4-FFF2-40B4-BE49-F238E27FC236}">
                <a16:creationId xmlns:a16="http://schemas.microsoft.com/office/drawing/2014/main" id="{08681BDD-C5C9-A1DC-0A85-F1968801BC97}"/>
              </a:ext>
            </a:extLst>
          </p:cNvPr>
          <p:cNvSpPr txBox="1">
            <a:spLocks/>
          </p:cNvSpPr>
          <p:nvPr/>
        </p:nvSpPr>
        <p:spPr>
          <a:xfrm>
            <a:off x="7511143" y="4931758"/>
            <a:ext cx="3842657" cy="48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pl-PL" sz="1000" dirty="0">
                <a:solidFill>
                  <a:schemeClr val="bg1">
                    <a:lumMod val="50000"/>
                  </a:schemeClr>
                </a:solidFill>
              </a:rPr>
              <a:t>Source: https://akademickaedukacja.wordpress.com/2016/04/02/73/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153BDF2-E19B-3D27-19FF-F12F6F4C4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288" y="1683638"/>
            <a:ext cx="2944623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414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653635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 dirty="0"/>
              <a:t>Technika sześciu kapeluszy myślowych De Bono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95907" y="2000596"/>
            <a:ext cx="6237514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pl-PL" dirty="0"/>
              <a:t>Kiedy nakładamy kapelusz, zakładamy pewien rodzaj myślenia</a:t>
            </a:r>
            <a:r>
              <a:rPr lang="en-US" dirty="0"/>
              <a:t>.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pl-PL" dirty="0"/>
              <a:t>Czapki nie mogą być używane do przypisywania osób do danej kategorii</a:t>
            </a:r>
            <a:r>
              <a:rPr lang="en-US" dirty="0"/>
              <a:t>.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pl-PL" dirty="0"/>
              <a:t>Podczas pracy grupowej każdy nosi ten sam kapelusz w tym samym czasie.</a:t>
            </a:r>
            <a:endParaRPr dirty="0"/>
          </a:p>
        </p:txBody>
      </p:sp>
      <p:sp>
        <p:nvSpPr>
          <p:cNvPr id="4" name="Google Shape;142;p14">
            <a:extLst>
              <a:ext uri="{FF2B5EF4-FFF2-40B4-BE49-F238E27FC236}">
                <a16:creationId xmlns:a16="http://schemas.microsoft.com/office/drawing/2014/main" id="{08681BDD-C5C9-A1DC-0A85-F1968801BC97}"/>
              </a:ext>
            </a:extLst>
          </p:cNvPr>
          <p:cNvSpPr txBox="1">
            <a:spLocks/>
          </p:cNvSpPr>
          <p:nvPr/>
        </p:nvSpPr>
        <p:spPr>
          <a:xfrm>
            <a:off x="8654143" y="4780674"/>
            <a:ext cx="2296886" cy="48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pl-PL" sz="1200" dirty="0"/>
              <a:t>Source: www.pexels.com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9DEEB44-9C88-1F13-A43F-FC0F0F990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92" y="1626601"/>
            <a:ext cx="3817608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131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653635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 dirty="0"/>
              <a:t>Biały - fakty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95907" y="2000596"/>
            <a:ext cx="6237514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 err="1"/>
              <a:t>Fakty</a:t>
            </a:r>
            <a:r>
              <a:rPr lang="en-US" dirty="0"/>
              <a:t>, </a:t>
            </a:r>
            <a:r>
              <a:rPr lang="en-US" dirty="0" err="1"/>
              <a:t>liczby</a:t>
            </a:r>
            <a:r>
              <a:rPr lang="en-US" dirty="0"/>
              <a:t>, </a:t>
            </a:r>
            <a:r>
              <a:rPr lang="en-US" dirty="0" err="1"/>
              <a:t>dane</a:t>
            </a:r>
            <a:r>
              <a:rPr lang="en-US" dirty="0"/>
              <a:t>, </a:t>
            </a:r>
            <a:r>
              <a:rPr lang="en-US" dirty="0" err="1"/>
              <a:t>informacje</a:t>
            </a:r>
            <a:endParaRPr lang="pl-PL" dirty="0"/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/>
              <a:t>Co </a:t>
            </a:r>
            <a:r>
              <a:rPr lang="en-US" dirty="0" err="1"/>
              <a:t>wiemy</a:t>
            </a:r>
            <a:r>
              <a:rPr lang="en-US" dirty="0"/>
              <a:t>?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Jakie</a:t>
            </a:r>
            <a:r>
              <a:rPr lang="en-US" dirty="0"/>
              <a:t> </a:t>
            </a:r>
            <a:r>
              <a:rPr lang="en-US" dirty="0" err="1"/>
              <a:t>dane</a:t>
            </a:r>
            <a:r>
              <a:rPr lang="en-US" dirty="0"/>
              <a:t> </a:t>
            </a:r>
            <a:r>
              <a:rPr lang="en-US" dirty="0" err="1"/>
              <a:t>musimy</a:t>
            </a:r>
            <a:r>
              <a:rPr lang="en-US" dirty="0"/>
              <a:t> </a:t>
            </a:r>
            <a:r>
              <a:rPr lang="en-US" dirty="0" err="1"/>
              <a:t>uzyskać</a:t>
            </a:r>
            <a:r>
              <a:rPr lang="en-US" dirty="0"/>
              <a:t>?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Jakie</a:t>
            </a:r>
            <a:r>
              <a:rPr lang="en-US" dirty="0"/>
              <a:t> </a:t>
            </a:r>
            <a:r>
              <a:rPr lang="en-US" dirty="0" err="1"/>
              <a:t>są</a:t>
            </a:r>
            <a:r>
              <a:rPr lang="en-US" dirty="0"/>
              <a:t> </a:t>
            </a:r>
            <a:r>
              <a:rPr lang="en-US" dirty="0" err="1"/>
              <a:t>szczegóły</a:t>
            </a:r>
            <a:r>
              <a:rPr lang="en-US" dirty="0"/>
              <a:t>?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D7AEB29-FFD0-9A44-C0BD-DD7528FF5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053" y="1268776"/>
            <a:ext cx="3371380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61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>
            <a:spLocks noGrp="1"/>
          </p:cNvSpPr>
          <p:nvPr>
            <p:ph type="body" idx="1"/>
          </p:nvPr>
        </p:nvSpPr>
        <p:spPr>
          <a:xfrm>
            <a:off x="315861" y="763741"/>
            <a:ext cx="11560278" cy="5461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2200" b="1" i="0" dirty="0">
              <a:solidFill>
                <a:srgbClr val="2222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technologia fotowoltaiczna (PV) </a:t>
            </a:r>
            <a:r>
              <a:rPr lang="pl-PL" sz="2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jest najbardziej wydajną techniką przekształcania energii promieniowania w energię elektryczną. Ogniwa słoneczne to fotoelektryczne urządzenia do konwersji energii, które wykorzystują efekt fotoelektryczny do przekształcania światła słonecznego w energię elektryczną. Ogniwa słoneczne i powiązane z nimi komponenty tworzą system fotowoltaiczny.</a:t>
            </a:r>
            <a:endParaRPr lang="en-US" sz="2000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Saleh W.H.,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Jadallah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A.A.,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Shyraiji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A.L. (2022): A Review for the Cooling techniques of PV/T Solar Air Collectors. Engineering and Technology Journal, 40(01): 129-136.  DOI:10.30684/etj.v40i1.2139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2000" b="1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2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odnawialne źródła energii, </a:t>
            </a:r>
            <a:r>
              <a:rPr lang="pl-PL" sz="2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źródła energii, których wykorzystanie nie wiąże się z długotrwałym deficytem, ponieważ ich zasoby odnawiają się w stosunkowo krótkim czasie (surowce odnawialne). Takimi źródłami są: słońce, wiatr, biomasa, biogaz i biopaliwa. Do energii odnawialnej zalicza się również ciepło pozyskiwane z ziemi (energia geotermalna), powietrza (energia </a:t>
            </a:r>
            <a:r>
              <a:rPr lang="pl-PL" sz="22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aerotermalna</a:t>
            </a:r>
            <a:r>
              <a:rPr lang="pl-PL" sz="2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oraz wody (energia hydrotermalna).  Energia odnawialna odgrywa istotną rolę w ochronie środowiska naturalnego.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Hamed, T. A., and A. J. J. O. S. D. O. E.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Alshare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2022. Water, and E. Systems, environmental impact of solar and wind energy-a review. Journal of Sustainable Development of Energy, Water and Environment Systems 10 (2):1–23. doi:10.13044/j.sdewes.d9.0387.</a:t>
            </a:r>
            <a:endParaRPr lang="pl-PL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572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653635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 dirty="0"/>
              <a:t>Zielony - kreatywność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95907" y="2000596"/>
            <a:ext cx="6237514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dirty="0"/>
              <a:t>Badanie możliwości, dociekanie, poszukiwanie, sugestie, propozycje, pomysły, innowacje, alternatywne rozwiązania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pl-PL" dirty="0"/>
              <a:t>Co możemy zrobić</a:t>
            </a:r>
            <a:r>
              <a:rPr lang="en-US" dirty="0"/>
              <a:t>?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pl-PL" dirty="0"/>
              <a:t>Czy może to być zrobione w inny sposób?</a:t>
            </a:r>
            <a:endParaRPr lang="en-US" dirty="0"/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BB88ECD-6968-18CC-3A62-BC36A1B9B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546" y="1268776"/>
            <a:ext cx="3377477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899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653635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 dirty="0"/>
              <a:t>Żółty - optymizm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95907" y="2000596"/>
            <a:ext cx="6237514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 err="1"/>
              <a:t>Korzyści</a:t>
            </a:r>
            <a:r>
              <a:rPr lang="en-US" dirty="0"/>
              <a:t>, </a:t>
            </a:r>
            <a:r>
              <a:rPr lang="pl-PL" dirty="0"/>
              <a:t>zalety, </a:t>
            </a:r>
            <a:r>
              <a:rPr lang="en-US" dirty="0" err="1"/>
              <a:t>zyski</a:t>
            </a:r>
            <a:r>
              <a:rPr lang="en-US" dirty="0"/>
              <a:t>, </a:t>
            </a:r>
            <a:r>
              <a:rPr lang="en-US" dirty="0" err="1"/>
              <a:t>oszczędności</a:t>
            </a:r>
            <a:endParaRPr lang="en-US" dirty="0"/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Dlaczego</a:t>
            </a:r>
            <a:r>
              <a:rPr lang="en-US" dirty="0"/>
              <a:t> </a:t>
            </a:r>
            <a:r>
              <a:rPr lang="en-US" dirty="0" err="1"/>
              <a:t>warto</a:t>
            </a:r>
            <a:r>
              <a:rPr lang="en-US" dirty="0"/>
              <a:t> to </a:t>
            </a:r>
            <a:r>
              <a:rPr lang="en-US" dirty="0" err="1"/>
              <a:t>robić</a:t>
            </a:r>
            <a:r>
              <a:rPr lang="en-US" dirty="0"/>
              <a:t>??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Jakie</a:t>
            </a:r>
            <a:r>
              <a:rPr lang="en-US" dirty="0"/>
              <a:t> </a:t>
            </a:r>
            <a:r>
              <a:rPr lang="en-US" dirty="0" err="1"/>
              <a:t>będą</a:t>
            </a:r>
            <a:r>
              <a:rPr lang="en-US" dirty="0"/>
              <a:t> </a:t>
            </a:r>
            <a:r>
              <a:rPr lang="en-US" dirty="0" err="1"/>
              <a:t>korzyści</a:t>
            </a:r>
            <a:r>
              <a:rPr lang="en-US" dirty="0"/>
              <a:t>?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Dlaczego</a:t>
            </a:r>
            <a:r>
              <a:rPr lang="en-US" dirty="0"/>
              <a:t> to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opłaci</a:t>
            </a:r>
            <a:r>
              <a:rPr lang="en-US" dirty="0"/>
              <a:t>?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FFEF18A-0514-B726-6A40-9F0FE0695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806" y="1581752"/>
            <a:ext cx="334699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924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653635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 dirty="0"/>
              <a:t>Czarny - pesymizm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95907" y="2000596"/>
            <a:ext cx="6237514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dirty="0"/>
              <a:t>Ostrożność, ocena prawdziwości, osądzanie, sprawdzanie, weryfikowanie faktów</a:t>
            </a:r>
            <a:endParaRPr lang="en-US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Czy</a:t>
            </a:r>
            <a:r>
              <a:rPr lang="en-US" dirty="0"/>
              <a:t> to </a:t>
            </a:r>
            <a:r>
              <a:rPr lang="en-US" dirty="0" err="1"/>
              <a:t>zadziała</a:t>
            </a:r>
            <a:r>
              <a:rPr lang="en-US" dirty="0"/>
              <a:t>?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Czy</a:t>
            </a:r>
            <a:r>
              <a:rPr lang="en-US" dirty="0"/>
              <a:t> </a:t>
            </a:r>
            <a:r>
              <a:rPr lang="en-US" dirty="0" err="1"/>
              <a:t>będzie</a:t>
            </a:r>
            <a:r>
              <a:rPr lang="en-US" dirty="0"/>
              <a:t> to </a:t>
            </a:r>
            <a:r>
              <a:rPr lang="en-US" dirty="0" err="1"/>
              <a:t>bezpieczne</a:t>
            </a:r>
            <a:r>
              <a:rPr lang="en-US" dirty="0"/>
              <a:t>?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pl-PL" dirty="0"/>
              <a:t>Czy jest to możliwe</a:t>
            </a:r>
            <a:r>
              <a:rPr lang="en-US" dirty="0"/>
              <a:t>?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CAE6026-C7EF-EEE1-CEC6-D157DC432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717" y="1505538"/>
            <a:ext cx="3542083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259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653635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 dirty="0"/>
              <a:t>Czerwony - emocje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95907" y="2000596"/>
            <a:ext cx="6237514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 err="1"/>
              <a:t>Emocje</a:t>
            </a:r>
            <a:r>
              <a:rPr lang="en-US" dirty="0"/>
              <a:t>, </a:t>
            </a:r>
            <a:r>
              <a:rPr lang="en-US" dirty="0" err="1"/>
              <a:t>uczucia</a:t>
            </a:r>
            <a:r>
              <a:rPr lang="en-US" dirty="0"/>
              <a:t>, </a:t>
            </a:r>
            <a:r>
              <a:rPr lang="en-US" dirty="0" err="1"/>
              <a:t>przeczucia</a:t>
            </a:r>
            <a:r>
              <a:rPr lang="en-US" dirty="0"/>
              <a:t>, </a:t>
            </a:r>
            <a:r>
              <a:rPr lang="en-US" dirty="0" err="1"/>
              <a:t>intuicja</a:t>
            </a:r>
            <a:endParaRPr lang="pl-PL" dirty="0"/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pl-PL" dirty="0"/>
              <a:t>Co czujemy w związku z tą sprawą, gdy o niej myślimy</a:t>
            </a:r>
            <a:r>
              <a:rPr lang="en-US" dirty="0"/>
              <a:t>?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32798CB-9514-93B9-88F5-D62CF1E7E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128" y="1285683"/>
            <a:ext cx="3560373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257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653635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 dirty="0"/>
              <a:t>Niebieski - podsumowanie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95907" y="2000596"/>
            <a:ext cx="6237514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 err="1"/>
              <a:t>Kontrola</a:t>
            </a:r>
            <a:r>
              <a:rPr lang="en-US" dirty="0"/>
              <a:t> </a:t>
            </a:r>
            <a:r>
              <a:rPr lang="en-US" dirty="0" err="1"/>
              <a:t>procesu</a:t>
            </a:r>
            <a:r>
              <a:rPr lang="en-US" dirty="0"/>
              <a:t> </a:t>
            </a:r>
            <a:r>
              <a:rPr lang="en-US" dirty="0" err="1"/>
              <a:t>myślenia</a:t>
            </a:r>
            <a:r>
              <a:rPr lang="en-US" dirty="0"/>
              <a:t>, </a:t>
            </a:r>
            <a:r>
              <a:rPr lang="en-US" dirty="0" err="1"/>
              <a:t>podsumowanie</a:t>
            </a:r>
            <a:endParaRPr lang="pl-PL" dirty="0"/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pl-PL" dirty="0"/>
              <a:t>Dokąd</a:t>
            </a:r>
            <a:r>
              <a:rPr lang="en-US" dirty="0"/>
              <a:t> </a:t>
            </a:r>
            <a:r>
              <a:rPr lang="en-US" dirty="0" err="1"/>
              <a:t>doszliśmy</a:t>
            </a:r>
            <a:r>
              <a:rPr lang="en-US" dirty="0"/>
              <a:t>?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Jakie</a:t>
            </a:r>
            <a:r>
              <a:rPr lang="en-US" dirty="0"/>
              <a:t> </a:t>
            </a:r>
            <a:r>
              <a:rPr lang="en-US" dirty="0" err="1"/>
              <a:t>działania</a:t>
            </a:r>
            <a:r>
              <a:rPr lang="en-US" dirty="0"/>
              <a:t> </a:t>
            </a:r>
            <a:r>
              <a:rPr lang="en-US" dirty="0" err="1"/>
              <a:t>należy</a:t>
            </a:r>
            <a:r>
              <a:rPr lang="en-US" dirty="0"/>
              <a:t> </a:t>
            </a:r>
            <a:r>
              <a:rPr lang="en-US" dirty="0" err="1"/>
              <a:t>podjąć</a:t>
            </a:r>
            <a:r>
              <a:rPr lang="en-US" dirty="0"/>
              <a:t>?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pl-PL" dirty="0"/>
              <a:t>Jaka jest procedura rozwiązania problemu</a:t>
            </a:r>
            <a:r>
              <a:rPr lang="en-US" dirty="0"/>
              <a:t>?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F0CD041-83EE-50EF-2D5E-7AD6C1FDB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18" y="1417605"/>
            <a:ext cx="3249450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623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653635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 dirty="0"/>
              <a:t>Sugestie dotyczące kolejności kapeluszy</a:t>
            </a:r>
            <a:endParaRPr b="1" dirty="0"/>
          </a:p>
        </p:txBody>
      </p:sp>
      <p:pic>
        <p:nvPicPr>
          <p:cNvPr id="2" name="Symbol zastępczy zawartości 10">
            <a:extLst>
              <a:ext uri="{FF2B5EF4-FFF2-40B4-BE49-F238E27FC236}">
                <a16:creationId xmlns:a16="http://schemas.microsoft.com/office/drawing/2014/main" id="{EDC7FC8D-BC05-579B-2492-CC630FEB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870" y="2140299"/>
            <a:ext cx="8205046" cy="112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87BFE9E-CB79-3D2D-B2CC-7F2567ED9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870" y="3634951"/>
            <a:ext cx="8294959" cy="111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012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FE5357C4-523C-EC8C-1A9B-44260278D927}"/>
              </a:ext>
            </a:extLst>
          </p:cNvPr>
          <p:cNvSpPr/>
          <p:nvPr/>
        </p:nvSpPr>
        <p:spPr>
          <a:xfrm>
            <a:off x="0" y="943897"/>
            <a:ext cx="12192000" cy="13076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CFCDE37-2256-2CDC-D808-2797CFC2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9555" y="-195538"/>
            <a:ext cx="10515600" cy="1230283"/>
          </a:xfrm>
        </p:spPr>
        <p:txBody>
          <a:bodyPr>
            <a:normAutofit/>
          </a:bodyPr>
          <a:lstStyle/>
          <a:p>
            <a:r>
              <a:rPr lang="pl-PL" sz="3200" b="1" dirty="0"/>
              <a:t>Studium przypadku – </a:t>
            </a:r>
            <a:r>
              <a:rPr lang="pl-PL" sz="3200" b="1" dirty="0" err="1"/>
              <a:t>EduNUT</a:t>
            </a:r>
            <a:r>
              <a:rPr lang="pl-PL" sz="3200" b="1" dirty="0"/>
              <a:t> </a:t>
            </a:r>
            <a:r>
              <a:rPr lang="pl-PL" sz="3200" b="1" dirty="0" err="1"/>
              <a:t>Isle</a:t>
            </a:r>
            <a:endParaRPr lang="pl-PL" sz="32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B913104-A5F7-166A-882A-0F80CD4C8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969" y="2251587"/>
            <a:ext cx="11788876" cy="442707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Wkraczając na ścieżkę energii odnawialnej,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EduNUT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Isle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staje przed wieloaspektowym dylematem obejmującym kwestie środowiskowe, społeczne i ekonomiczne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5E17158-8982-5BFC-6DC2-62070F87E651}"/>
              </a:ext>
            </a:extLst>
          </p:cNvPr>
          <p:cNvSpPr txBox="1"/>
          <p:nvPr/>
        </p:nvSpPr>
        <p:spPr>
          <a:xfrm>
            <a:off x="294969" y="973851"/>
            <a:ext cx="113759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pl-PL" sz="16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EduNUT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Isle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jest małym wyspiarskim krajem zamieszkałym przez 500 000 osób, w dużym stopniu uzależnionym od importowanych paliw kopalnych w celu zaspokojenia potrzeb energetycznych, co powoduje wysokie koszty energii elektrycznej i przyczynia się do znacznej emisji dwutlenku węgla. Rząd wyznaczył sobie ambitny cel przejścia w 100% na energię odnawialną do 2030 roku, aby zmniejszyć swój ślad węglowy, zwiększyć bezpieczeństwo energetyczne i ustabilizować koszty energii. Głównymi dostępnymi opcjami odnawialnymi są energia słoneczna, wiatrowa i pływowa.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CE691AE0-A26F-ED2C-15EA-34333ACAE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260651"/>
              </p:ext>
            </p:extLst>
          </p:nvPr>
        </p:nvGraphicFramePr>
        <p:xfrm>
          <a:off x="422787" y="3030244"/>
          <a:ext cx="11395588" cy="3143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7794">
                  <a:extLst>
                    <a:ext uri="{9D8B030D-6E8A-4147-A177-3AD203B41FA5}">
                      <a16:colId xmlns:a16="http://schemas.microsoft.com/office/drawing/2014/main" val="4025969504"/>
                    </a:ext>
                  </a:extLst>
                </a:gridCol>
                <a:gridCol w="5697794">
                  <a:extLst>
                    <a:ext uri="{9D8B030D-6E8A-4147-A177-3AD203B41FA5}">
                      <a16:colId xmlns:a16="http://schemas.microsoft.com/office/drawing/2014/main" val="865992338"/>
                    </a:ext>
                  </a:extLst>
                </a:gridCol>
              </a:tblGrid>
              <a:tr h="1653572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pl-PL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 Najlepsze lokalizacje dla farm wiatrowych to również kluczowe siedliska dla kilku zagrożonych gatunków ptaków. Instalacja turbin wiatrowych może zakłócić te siedliska, co może prowadzić do potencjalnej nierównowagi ekologicznej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</a:t>
                      </a:r>
                      <a:endParaRPr lang="pl-PL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pl-PL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 Początkowa inwestycja w infrastrukturę energii odnawialnej, taką jak panele słoneczne i konwertery energii pływów, jest znaczna. Rząd walczy o zabezpieczenie finansowania bez nakładania wysokich podatków na swoją populację, co może prowadzić do niezadowolenia społecznego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</a:t>
                      </a:r>
                      <a:endParaRPr lang="pl-PL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409226"/>
                  </a:ext>
                </a:extLst>
              </a:tr>
              <a:tr h="1304029">
                <a:tc>
                  <a:txBody>
                    <a:bodyPr/>
                    <a:lstStyle/>
                    <a:p>
                      <a:r>
                        <a:rPr lang="pl-PL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 Wraz z przechodzeniem kraju na energię odnawialną istnieje ryzyko, że oddalone społeczności zostaną w tyle ze względu na wysokie koszty rozbudowy.</a:t>
                      </a:r>
                      <a:endParaRPr lang="pl-PL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 Przerywany charakter energii słonecznej i wiatrowej wymaga solidnych rozwiązań magazynowania energii, aby zapewnić stabilne zasilanie.</a:t>
                      </a:r>
                      <a:endParaRPr lang="pl-PL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09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28770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199" y="653635"/>
            <a:ext cx="10842523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sz="3200" b="1" dirty="0"/>
              <a:t>Studium przypadku – dylemat przejścia na energię odnawialną</a:t>
            </a:r>
            <a:endParaRPr sz="3200" b="1" dirty="0"/>
          </a:p>
        </p:txBody>
      </p:sp>
      <p:pic>
        <p:nvPicPr>
          <p:cNvPr id="3" name="Obraz 2" descr="Obraz zawierający na wolnym powietrzu, krajobraz, niebo, chmura&#10;&#10;Opis wygenerowany automatycznie">
            <a:extLst>
              <a:ext uri="{FF2B5EF4-FFF2-40B4-BE49-F238E27FC236}">
                <a16:creationId xmlns:a16="http://schemas.microsoft.com/office/drawing/2014/main" id="{1D64F395-B1B7-69AD-D6F3-718878238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22" y="2000596"/>
            <a:ext cx="4067978" cy="34749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DD96CD3E-D7F2-0C55-4DCB-EB3C1C39AB4C}"/>
              </a:ext>
            </a:extLst>
          </p:cNvPr>
          <p:cNvSpPr/>
          <p:nvPr/>
        </p:nvSpPr>
        <p:spPr>
          <a:xfrm>
            <a:off x="5504308" y="2000596"/>
            <a:ext cx="5050972" cy="3474918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600" b="1" dirty="0">
                <a:latin typeface="Calibri" panose="020F0502020204030204" pitchFamily="34" charset="0"/>
                <a:ea typeface="Calibri" panose="020F0502020204030204" pitchFamily="34" charset="0"/>
              </a:rPr>
              <a:t>ZADANIE</a:t>
            </a:r>
            <a:r>
              <a:rPr lang="en-GB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l-P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Wesprzyj rząd </a:t>
            </a:r>
            <a:r>
              <a:rPr lang="pl-PL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EduNUT</a:t>
            </a:r>
            <a:r>
              <a:rPr lang="pl-P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l-PL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Isle</a:t>
            </a:r>
            <a:r>
              <a:rPr lang="pl-PL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 podjęciu decyzji, czy wdrożyć przejście na 100% energii odnawialnej do 2030 r., biorąc pod uwagę powyższe dylematy. Skorzystaj z techniki sześciu kapeluszy myślowych De Bono, aby podjąć decyzję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pl-PL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0861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>
            <a:spLocks noGrp="1"/>
          </p:cNvSpPr>
          <p:nvPr>
            <p:ph type="title"/>
          </p:nvPr>
        </p:nvSpPr>
        <p:spPr>
          <a:xfrm>
            <a:off x="838200" y="924957"/>
            <a:ext cx="10515600" cy="289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pl-PL" b="1" cap="small" dirty="0"/>
              <a:t>Literatura</a:t>
            </a:r>
            <a:endParaRPr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"/>
          <p:cNvSpPr txBox="1">
            <a:spLocks noGrp="1"/>
          </p:cNvSpPr>
          <p:nvPr>
            <p:ph type="body" idx="1"/>
          </p:nvPr>
        </p:nvSpPr>
        <p:spPr>
          <a:xfrm>
            <a:off x="223157" y="920578"/>
            <a:ext cx="11745685" cy="5277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Cadez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S., Czerny A.,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mitigation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strategies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carbon-intensive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firms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Cleaner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112, Part 5, 2016, 4132-4143, https://doi.org/10.1016/j.jclepro.2015.07.099.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Cairns G., Wright G., Bradfield R., van der Heijden K., Burt G., Exploring e-government futures through the application of scenario planning, “Technological Forecasting and Social Change” 2004, No. 71. </a:t>
            </a:r>
            <a:endParaRPr lang="pl-PL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ommunication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Commission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Parliament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Council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Council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Committee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Committee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regions. 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European Green Deal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COM (2019) 640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11.12.2019. 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Communication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Commission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Parliament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Council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Committee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Committee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regions.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Smart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Mobility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Putting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transport on truck fot the future. COM (2020) 789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9.12.2020.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1600" dirty="0"/>
              <a:t>de Bono</a:t>
            </a:r>
            <a:r>
              <a:rPr lang="pl-PL" sz="1600" dirty="0"/>
              <a:t> E.</a:t>
            </a:r>
            <a:r>
              <a:rPr lang="en-US" sz="1600" dirty="0"/>
              <a:t>, Six Thinking Hats, Penguin Life, 2016</a:t>
            </a:r>
            <a:r>
              <a:rPr lang="pl-PL" sz="1600" dirty="0"/>
              <a:t>; </a:t>
            </a:r>
            <a:r>
              <a:rPr lang="en-US" sz="1600" dirty="0"/>
              <a:t>http://dspace.vnbrims.org:13000/jspui/bitstream/123456789/4746/1/Six%20thinking%20hats.pdf</a:t>
            </a:r>
            <a:r>
              <a:rPr lang="pl-PL" sz="1600" dirty="0"/>
              <a:t>.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Ejdys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J.,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Gudanowska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Halicka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K.,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Kononiuk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Magruk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Nazarko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J.,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Nazarko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Ł.,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Szpilko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Widelska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U., Foresight in Higher Education Institutions: Evidence from Poland, 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Foresight and STI Governance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2019, Vol. 13, No.1 3. 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Fahey L., Randall M. (1998), Learning from the Future. Competitive Foresight Scenarios, John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Wiley&amp;Sons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New York. </a:t>
            </a:r>
            <a:endParaRPr lang="pl-PL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Fawzy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S., Osman, A.I.,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Doran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 </a:t>
            </a:r>
            <a:r>
              <a:rPr lang="pl-PL" sz="16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Strategies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mitigation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pl-PL" sz="16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</a:t>
            </a:r>
            <a:r>
              <a:rPr lang="pl-PL" sz="16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</a:t>
            </a:r>
            <a:r>
              <a:rPr lang="pl-PL" sz="16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Lett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16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2069–2094 (2020). https://doi.org/10.1007/s10311-020-01059-w.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Gudanowska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A. (ed.),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Kononiuk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A. (ed.)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(2020)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Uwarunkowania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rozwoju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procesów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produkcji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wzrostu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kompetencji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cyfrowych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społeczeństwa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Politechnika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Białostocka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Białystok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600" b="0" i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Hamed, T. A., and A. J. J. O. S. D. O. E. </a:t>
            </a:r>
            <a:r>
              <a:rPr lang="en-US" sz="16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Alshare</a:t>
            </a: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2022. Water, and E. Systems, environmental impact of solar and wind energy-a review. </a:t>
            </a:r>
            <a:r>
              <a:rPr lang="en-US" sz="1600" b="0" i="1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Journal of Sustainable Development of Energy, Water and Environment Systems</a:t>
            </a: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 10 (2):1–23. doi:10.13044/j.sdewes.d9.0387.</a:t>
            </a:r>
            <a:endParaRPr lang="pl-PL" sz="1600" b="0" i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Heidari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I.,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Eshlaghy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A.T.,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Hoseini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S.M.S., 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Sustainable transportation: Definitions, dimensions, and indicators – Case study of importance-performance analysis for the city of Tehran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Heliyon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9(2023), https://doi.org/10.1016/j.heliyon.2023.e20457.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Honegger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M.; Michaelowa, A.;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Poralla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Net-zero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emissions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The role of Carbon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Dioxide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Removal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the Paris Agreement. Policy Briefing Report.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Perspectives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Research, Freiburg 2019.</a:t>
            </a:r>
            <a:endParaRPr lang="pl-PL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Jałowiec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T,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Wojtaszek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H,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Miciuła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I. Analysis of the Potential Management of the Low-Carbon Energy Transformation by 2050. Energies. 2022; 15(7):2351. https://doi.org/10.3390/en15072351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endParaRPr lang="pl-PL" sz="1600" b="0" i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>
            <a:spLocks noGrp="1"/>
          </p:cNvSpPr>
          <p:nvPr>
            <p:ph type="body" idx="1"/>
          </p:nvPr>
        </p:nvSpPr>
        <p:spPr>
          <a:xfrm>
            <a:off x="315861" y="540899"/>
            <a:ext cx="11560278" cy="5461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2200" b="1" i="0" dirty="0">
              <a:solidFill>
                <a:srgbClr val="2222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200" b="1" dirty="0"/>
              <a:t>energia słoneczna </a:t>
            </a:r>
            <a:r>
              <a:rPr lang="pl-PL" sz="2200" dirty="0"/>
              <a:t>dociera do Ziemi w postaci promieniowania słonecznego. Obecnie uważa się, że słońce ma największy potencjał paliwowy i energetyczny. Może być przetwarzana w procesie konwersji fotowoltaicznej, </a:t>
            </a:r>
            <a:r>
              <a:rPr lang="pl-PL" sz="2200" dirty="0" err="1"/>
              <a:t>fototermicznej</a:t>
            </a:r>
            <a:r>
              <a:rPr lang="pl-PL" sz="2200" dirty="0"/>
              <a:t> lub fotochemicznej. Do zalet energii słonecznej należą: nieograniczoność jej zasobów oraz uniwersalność, dzięki której jest ona wykorzystywana niemal w każdym miejscu na Ziemi. Energia słoneczna jest już najtańszym źródłem energii elektrycznej dostępnym w wielu krajach na całym świecie.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Shiradkar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N., R. Arya, 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Chaubal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K. Deshmukh, P. Ghosh, 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Kottantharayil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Kumar, and J.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Vasi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2022. Recent developments in solar manufacturing in India. Solar Compass 1:100009. doi:10.1016/j.solcom.2022.100009.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2000" b="1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200" b="1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zrównoważony transport </a:t>
            </a:r>
            <a:r>
              <a:rPr lang="pl-PL" sz="22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odnosi się do nisko- i </a:t>
            </a:r>
            <a:r>
              <a:rPr lang="pl-PL" sz="2200" dirty="0" err="1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bezemisyjnych</a:t>
            </a:r>
            <a:r>
              <a:rPr lang="pl-PL" sz="22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energooszczędnych i przystępnych cenowo środków transportu, w tym pojazdów elektrycznych i napędzanych paliwami alternatywnymi, a także paliwami krajowymi</a:t>
            </a:r>
            <a:r>
              <a:rPr lang="en-US" sz="22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</a:t>
            </a:r>
            <a:endParaRPr lang="pl-PL" sz="22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https://www.energy.gov/eere/sustainable-transportation-and-fuels</a:t>
            </a:r>
          </a:p>
          <a:p>
            <a:pPr marL="114300" indent="0">
              <a:buNone/>
            </a:pPr>
            <a:r>
              <a:rPr lang="pl-PL" sz="22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energia pływów </a:t>
            </a:r>
            <a:r>
              <a:rPr lang="pl-PL" sz="2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lub</a:t>
            </a:r>
            <a:r>
              <a:rPr lang="pl-PL" sz="22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energia oceanu</a:t>
            </a:r>
            <a:r>
              <a:rPr lang="pl-PL" sz="2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energia wodna, którą można uzyskać z pływów. Energia ta jest czasami klasyfikowana w kategorii energii wodnej, a nie w oddzielnej kategorii.</a:t>
            </a:r>
          </a:p>
          <a:p>
            <a:pPr marL="114300" indent="0">
              <a:buNone/>
            </a:pP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https://www.greenmatch.co.uk/blog/2021/09/advantages-and-disadvantages-of-renewable-energy#types-of-renewable-energy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2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energia wiatru: </a:t>
            </a:r>
            <a:r>
              <a:rPr lang="pl-PL" sz="2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energia kinetyczna wiatru przekształcana w energię elektryczną w turbinach wiatrowych</a:t>
            </a:r>
            <a:r>
              <a:rPr lang="en-US" sz="2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200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https://ec.europa.eu/eurostat/web/interactive-publications/energy-2023#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3654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3;p16">
            <a:extLst>
              <a:ext uri="{FF2B5EF4-FFF2-40B4-BE49-F238E27FC236}">
                <a16:creationId xmlns:a16="http://schemas.microsoft.com/office/drawing/2014/main" id="{B5673F21-1534-4CC2-D89E-F15093E457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3157" y="920578"/>
            <a:ext cx="11745685" cy="5277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sz="15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Makarova</a:t>
            </a:r>
            <a:r>
              <a:rPr lang="pl-PL" sz="1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I, </a:t>
            </a:r>
            <a:r>
              <a:rPr lang="pl-PL" sz="15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Buyvol</a:t>
            </a:r>
            <a:r>
              <a:rPr lang="pl-PL" sz="1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P, </a:t>
            </a:r>
            <a:r>
              <a:rPr lang="pl-PL" sz="15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Shubenkova</a:t>
            </a:r>
            <a:r>
              <a:rPr lang="pl-PL" sz="1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K, </a:t>
            </a:r>
            <a:r>
              <a:rPr lang="pl-PL" sz="15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Fatikhova</a:t>
            </a:r>
            <a:r>
              <a:rPr lang="pl-PL" sz="1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 and </a:t>
            </a:r>
            <a:r>
              <a:rPr lang="pl-PL" sz="15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Parsin</a:t>
            </a:r>
            <a:r>
              <a:rPr lang="pl-PL" sz="1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 (2023) </a:t>
            </a:r>
            <a:r>
              <a:rPr lang="pl-PL" sz="15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Editorial</a:t>
            </a:r>
            <a:r>
              <a:rPr lang="pl-PL" sz="1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15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pl-PL" sz="1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transport </a:t>
            </a:r>
            <a:r>
              <a:rPr lang="pl-PL" sz="15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pl-PL" sz="1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pl-PL" sz="15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Front. </a:t>
            </a:r>
            <a:r>
              <a:rPr lang="pl-PL" sz="15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Built</a:t>
            </a:r>
            <a:r>
              <a:rPr lang="pl-PL" sz="15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</a:t>
            </a:r>
            <a:r>
              <a:rPr lang="pl-PL" sz="15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l-PL" sz="1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9:1161361. doi: 10.3389/fbuil.2023.1161361.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500" dirty="0" err="1">
                <a:solidFill>
                  <a:schemeClr val="tx1"/>
                </a:solidFill>
              </a:rPr>
              <a:t>Pålsson</a:t>
            </a:r>
            <a:r>
              <a:rPr lang="en-US" sz="1500" dirty="0">
                <a:solidFill>
                  <a:schemeClr val="tx1"/>
                </a:solidFill>
              </a:rPr>
              <a:t>, H.</a:t>
            </a:r>
            <a:r>
              <a:rPr lang="pl-PL" sz="1500" dirty="0">
                <a:solidFill>
                  <a:schemeClr val="tx1"/>
                </a:solidFill>
              </a:rPr>
              <a:t>,</a:t>
            </a:r>
            <a:r>
              <a:rPr lang="en-US" sz="1500" dirty="0">
                <a:solidFill>
                  <a:schemeClr val="tx1"/>
                </a:solidFill>
              </a:rPr>
              <a:t> Kovács, G. (2014), </a:t>
            </a:r>
            <a:r>
              <a:rPr lang="en-US" sz="1500" i="1" dirty="0">
                <a:solidFill>
                  <a:schemeClr val="tx1"/>
                </a:solidFill>
              </a:rPr>
              <a:t>Reducing transportation emissions : A reaction to stakeholder pressure or a strategy to increase competitive advantage</a:t>
            </a:r>
            <a:r>
              <a:rPr lang="en-US" sz="1500" dirty="0">
                <a:solidFill>
                  <a:schemeClr val="tx1"/>
                </a:solidFill>
              </a:rPr>
              <a:t>, International Journal of Physical Distribution &amp; Logistics Management, Vol. 44 No. 4, pp. 283-304. https://doi.org/10.1108/IJPDLM-09-2012-0293</a:t>
            </a:r>
            <a:r>
              <a:rPr lang="pl-PL" sz="1500" dirty="0">
                <a:solidFill>
                  <a:schemeClr val="tx1"/>
                </a:solidFill>
              </a:rPr>
              <a:t>.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Ringland G., (2007), UNIDO Technology Foresight for Practitioners. A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specialised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Course on Scenario Building. Prague, 5-8 November.</a:t>
            </a:r>
            <a:endParaRPr lang="pl-P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Saleh W.H., </a:t>
            </a:r>
            <a:r>
              <a:rPr lang="en-US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Jadallah</a:t>
            </a: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A.A., </a:t>
            </a:r>
            <a:r>
              <a:rPr lang="en-US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Shyraiji</a:t>
            </a: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A.L. (2022): A Review for the Cooling techniques of PV/T Solar Air Collectors. Engineering and Technology Journal, 40(01): 129-136.  DOI:10.30684/etj.v40i1.2139</a:t>
            </a:r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Shiradkar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N., R.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Arya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Chaubal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K.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Deshmukh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P.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Ghosh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Kottantharayil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Kumar, and J.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Vasi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2022.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Recent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developments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manufacturing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India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Solar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Compass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:100009. doi:10.1016/j.solcom.2022.100009.</a:t>
            </a:r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Watson R., (2012), Trends and technology timeline 2010+ a roadmap for the exploration of current and future trends, in Future Files. A brief history of the next 50 years, Nicholas Brealey Publishing, London.</a:t>
            </a:r>
            <a:endParaRPr lang="pl-PL" sz="1500" dirty="0">
              <a:solidFill>
                <a:schemeClr val="tx1"/>
              </a:solidFill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500" dirty="0">
                <a:solidFill>
                  <a:schemeClr val="tx1"/>
                </a:solidFill>
              </a:rPr>
              <a:t>Zhou</a:t>
            </a:r>
            <a:r>
              <a:rPr lang="pl-PL" sz="1500" dirty="0">
                <a:solidFill>
                  <a:schemeClr val="tx1"/>
                </a:solidFill>
              </a:rPr>
              <a:t> J. </a:t>
            </a:r>
            <a:r>
              <a:rPr lang="en-US" sz="1500" dirty="0">
                <a:solidFill>
                  <a:schemeClr val="tx1"/>
                </a:solidFill>
              </a:rPr>
              <a:t>, Sustainable transportation in the US: a review of proposals, policies, and programs since 2000, Front. Archit. Res. 1 (2012) 150–165</a:t>
            </a:r>
            <a:r>
              <a:rPr lang="pl-PL" sz="1500" dirty="0">
                <a:solidFill>
                  <a:schemeClr val="tx1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endParaRPr lang="pl-PL" sz="1500" b="0" i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963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5A236BB-76A5-FEC8-534F-1B136EBE01FD}"/>
              </a:ext>
            </a:extLst>
          </p:cNvPr>
          <p:cNvSpPr txBox="1"/>
          <p:nvPr/>
        </p:nvSpPr>
        <p:spPr>
          <a:xfrm>
            <a:off x="582560" y="797089"/>
            <a:ext cx="10832691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SzPts val="2000"/>
              <a:buNone/>
            </a:pP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Internet </a:t>
            </a:r>
            <a:r>
              <a:rPr lang="pl-PL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sources</a:t>
            </a: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Websites</a:t>
            </a:r>
            <a:endParaRPr lang="pl-PL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https://climate.nasa.gov/faq/19/what-is-the-greenhouse-effect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https://ec.europa.eu/eurostat/web/interactive-publications/energy-2023#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https://www.energy.gov/eere/sustainable-transportation-and-fuels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UN, Transforming Our World: The 2030 Agenda for Sustainable Development (UN, New York, 2015); http://bit.ly/TransformAgendaSDG-pd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https://www.gisreportsonline.com/r/european-green-deal/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https://www.danone.com/about-danone/we-are-danone.html#MISSION 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Policy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https://www.danone.com/content/dam/corp/global/danonecom/about-us-impact/policies-and-commitments/en/2016/2016_05_18_ClimatePolicyFullVersion.pdf 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Data,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SA: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Overview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https://www.globaldata.com/company-profile/danone-sa/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annual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report 2022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https://www.danone.com/content/dam/corp/global/danonecom/rai/2022/danone-integrated-annual-report-2022.pdf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Regenerative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agriculture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https://www.danone.com/impact/planet/regenerative-agriculture.html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 Pak,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Sustainability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Report FY22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Highlights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https://www.tetrapak.com/content/dam/tetrapak/media-box/global/en/documents/sustainability-report-highlights-infographics.pdf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 Pak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 Pak commits to net zero emissions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https://www.tetrapak.com/en-pl/about-tetra-pak/news-and-events/newsarchive/tetra-pak-commits-to-net-zero-emissions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 Pak,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we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https://www.tetrapak.com/en-pl/about-tetra-pak/who-we-are/company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https://www.sciencefacts.net/types-of-renewable-energy.html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https://www.greenmatch.co.uk/blog/2021/09/advantages-and-disadvantages-of-renewable-energy#types-of-renewable-energy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https://op.europa.eu/webpub/eca/special-reports/renevable-energy-5-2018/en/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https://clean-coalition.org/value-of-clean-local-energy/benefits/</a:t>
            </a:r>
          </a:p>
          <a:p>
            <a:pPr indent="-457200">
              <a:buSzPts val="2000"/>
              <a:buFont typeface="Calibri"/>
              <a:buAutoNum type="arabicPeriod"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buSzPts val="2000"/>
              <a:buFont typeface="Calibri"/>
              <a:buAutoNum type="arabicPeriod"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buSzPts val="2000"/>
              <a:buFont typeface="Calibri"/>
              <a:buAutoNum type="arabicPeriod"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buSzPts val="2000"/>
              <a:buFont typeface="Calibri"/>
              <a:buAutoNum type="arabicPeriod"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buSzPts val="2000"/>
              <a:buFont typeface="Calibri"/>
              <a:buAutoNum type="arabicPeriod"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buSzPts val="2000"/>
              <a:buFont typeface="Calibri"/>
              <a:buAutoNum type="arabicPeriod"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47221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bieski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3822</TotalTime>
  <Words>9645</Words>
  <Application>Microsoft Office PowerPoint</Application>
  <PresentationFormat>Panoramiczny</PresentationFormat>
  <Paragraphs>634</Paragraphs>
  <Slides>91</Slides>
  <Notes>70</Notes>
  <HiddenSlides>0</HiddenSlides>
  <MMClips>1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91</vt:i4>
      </vt:variant>
    </vt:vector>
  </HeadingPairs>
  <TitlesOfParts>
    <vt:vector size="100" baseType="lpstr">
      <vt:lpstr>Arial</vt:lpstr>
      <vt:lpstr>Calibi</vt:lpstr>
      <vt:lpstr>Calibri</vt:lpstr>
      <vt:lpstr>Libre Franklin</vt:lpstr>
      <vt:lpstr>Montserrat</vt:lpstr>
      <vt:lpstr>Open Sans</vt:lpstr>
      <vt:lpstr>Söhne</vt:lpstr>
      <vt:lpstr>Wingdings</vt:lpstr>
      <vt:lpstr>Motyw pakietu Office</vt:lpstr>
      <vt:lpstr>Moduł 2. Strategie niskoemisyjne</vt:lpstr>
      <vt:lpstr> Zakres merytoryczny: </vt:lpstr>
      <vt:lpstr>Informacje ogólne</vt:lpstr>
      <vt:lpstr> Cele modułu szkoleniowego: </vt:lpstr>
      <vt:lpstr>Słowniczek</vt:lpstr>
      <vt:lpstr>Prezentacja programu PowerPoint</vt:lpstr>
      <vt:lpstr>Prezentacja programu PowerPoint</vt:lpstr>
      <vt:lpstr>Prezentacja programu PowerPoint</vt:lpstr>
      <vt:lpstr>Prezentacja programu PowerPoint</vt:lpstr>
      <vt:lpstr>Materiały dydaktyczne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Co można zrobić? </vt:lpstr>
      <vt:lpstr>Zrównoważony transport</vt:lpstr>
      <vt:lpstr>Odnawialne źródła energii</vt:lpstr>
      <vt:lpstr>Zastosowanie</vt:lpstr>
      <vt:lpstr>Zastosowanie</vt:lpstr>
      <vt:lpstr>Zalety energii odnawialnej</vt:lpstr>
      <vt:lpstr>Wady odnawialnych źródeł</vt:lpstr>
      <vt:lpstr>Znaczenie odnawialnej energii</vt:lpstr>
      <vt:lpstr>Prezentacja programu PowerPoint</vt:lpstr>
      <vt:lpstr>Prezentacja programu PowerPoint</vt:lpstr>
      <vt:lpstr>Wielkość emisji w zależności od rodzaju środka transportu</vt:lpstr>
      <vt:lpstr>  Rodzaje zrównoważonego transportu  </vt:lpstr>
      <vt:lpstr>Zrównoważony transport</vt:lpstr>
      <vt:lpstr>Prezentacja programu PowerPoint</vt:lpstr>
      <vt:lpstr>Prezentacja programu PowerPoint</vt:lpstr>
      <vt:lpstr>Prezentacja programu PowerPoint</vt:lpstr>
      <vt:lpstr>Additional materials  and sources of information</vt:lpstr>
      <vt:lpstr>Prezentacja programu PowerPoint</vt:lpstr>
      <vt:lpstr>Studium przypadku</vt:lpstr>
      <vt:lpstr>DANONE</vt:lpstr>
      <vt:lpstr>ZEROWA EMISJA NETTO DWUTLENKU WĘGLA</vt:lpstr>
      <vt:lpstr>Prezentacja programu PowerPoint</vt:lpstr>
      <vt:lpstr>AMBICJE</vt:lpstr>
      <vt:lpstr>OSIĄGNIECIA</vt:lpstr>
      <vt:lpstr>Danone współpracuje z kilkoma partnerami, aby zwiększyć globalne zrozumienie tego, w jaki sposób praktyki rolnicze mogą przyczynić się do pielęgnowania i ochrony zdrowia gleby.</vt:lpstr>
      <vt:lpstr> „Ziołowy zakątek”  gospodarstwo agroturystyczne</vt:lpstr>
      <vt:lpstr>Praktyki niskoemisyjne w produkcji roślinnej</vt:lpstr>
      <vt:lpstr>Niskoemisyjne systemy utrzymania zwierząt - dbałość o ich dobrostan</vt:lpstr>
      <vt:lpstr>Tetra Pak </vt:lpstr>
      <vt:lpstr>Tetra Pak zobowiązuje się do zerowej emisji netto</vt:lpstr>
      <vt:lpstr>Tetra Pak dąży do osiągnięcia zerowej emisji gazów cieplarnianych netto do 2030 r. i osiągnięcia celów na 2050 r., koncentrując się na czterech kluczowych obszarach:</vt:lpstr>
      <vt:lpstr>SYSTEMY ŻYWNOŚCIOWE</vt:lpstr>
      <vt:lpstr>KLIMAT</vt:lpstr>
      <vt:lpstr>WYOBRAŻANIE I PROJEKTOWANIE </vt:lpstr>
      <vt:lpstr>Cele sesji treningowej</vt:lpstr>
      <vt:lpstr>Prezentacja programu PowerPoint</vt:lpstr>
      <vt:lpstr>Prognozowanie a scenariusze </vt:lpstr>
      <vt:lpstr>Prezentacja programu PowerPoint</vt:lpstr>
      <vt:lpstr>Jak mogę wykorzystać scenariusze dla zrównoważonego transportu?</vt:lpstr>
      <vt:lpstr>Prezentacja programu PowerPoint</vt:lpstr>
      <vt:lpstr>W jaki sposób? Krok po kroku….</vt:lpstr>
      <vt:lpstr>Etap 1</vt:lpstr>
      <vt:lpstr>Etap 2</vt:lpstr>
      <vt:lpstr>Przykłady czynników STEEP (społeczne)</vt:lpstr>
      <vt:lpstr>Przykłady czynników STEEP (technologiczne)</vt:lpstr>
      <vt:lpstr>Przykłady czynników STEEP (ekonomiczne)</vt:lpstr>
      <vt:lpstr>Przykłady czynników STEEP (ekologiczne)</vt:lpstr>
      <vt:lpstr>Przykłady czynników STEEP (polityczne)</vt:lpstr>
      <vt:lpstr>Etap 3: Wybór czynników kluczowych</vt:lpstr>
      <vt:lpstr>Ranking czynników</vt:lpstr>
      <vt:lpstr>Prezentacja programu PowerPoint</vt:lpstr>
      <vt:lpstr>Etap 5: Opracuj cztery możliwe scenariusze Jak to wygląda w praktyce?</vt:lpstr>
      <vt:lpstr>Prezentacja programu PowerPoint</vt:lpstr>
      <vt:lpstr>Prezentacja programu PowerPoint</vt:lpstr>
      <vt:lpstr>Prezentacja programu PowerPoint</vt:lpstr>
      <vt:lpstr>Prezentacja programu PowerPoint</vt:lpstr>
      <vt:lpstr>Kontynuacja ćwiczenia</vt:lpstr>
      <vt:lpstr>Podczas pracy grupowej</vt:lpstr>
      <vt:lpstr>Wyobrażanie i projektowanie</vt:lpstr>
      <vt:lpstr>Myślenie lateralne</vt:lpstr>
      <vt:lpstr>Potrzeba myślenia lateralnego</vt:lpstr>
      <vt:lpstr>Technika sześciu kapeluszy myślowych De Bono</vt:lpstr>
      <vt:lpstr>Technika sześciu kapeluszy myślowych De Bono</vt:lpstr>
      <vt:lpstr>Biały - fakty</vt:lpstr>
      <vt:lpstr>Zielony - kreatywność</vt:lpstr>
      <vt:lpstr>Żółty - optymizm</vt:lpstr>
      <vt:lpstr>Czarny - pesymizm</vt:lpstr>
      <vt:lpstr>Czerwony - emocje</vt:lpstr>
      <vt:lpstr>Niebieski - podsumowanie</vt:lpstr>
      <vt:lpstr>Sugestie dotyczące kolejności kapeluszy</vt:lpstr>
      <vt:lpstr>Studium przypadku – EduNUT Isle</vt:lpstr>
      <vt:lpstr>Studium przypadku – dylemat przejścia na energię odnawialną</vt:lpstr>
      <vt:lpstr>Literatura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1. XXXX</dc:title>
  <dc:creator>Danuta Szpilko</dc:creator>
  <cp:lastModifiedBy>Julia Siderska</cp:lastModifiedBy>
  <cp:revision>722</cp:revision>
  <dcterms:created xsi:type="dcterms:W3CDTF">2021-03-17T15:35:01Z</dcterms:created>
  <dcterms:modified xsi:type="dcterms:W3CDTF">2024-12-18T13:00:37Z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0x0101006BB1CE6E337D584EAB9F6A325E920394</vt:lpwstr>
  </property>
</Properties>
</file>