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Lst>
  <p:sldSz cy="6858000" cx="12192000"/>
  <p:notesSz cx="6858000" cy="9144000"/>
  <p:embeddedFontLst>
    <p:embeddedFont>
      <p:font typeface="Roboto"/>
      <p:regular r:id="rId91"/>
      <p:bold r:id="rId92"/>
      <p:italic r:id="rId93"/>
      <p:boldItalic r:id="rId94"/>
    </p:embeddedFont>
    <p:embeddedFont>
      <p:font typeface="Libre Franklin"/>
      <p:regular r:id="rId95"/>
      <p:bold r:id="rId96"/>
      <p:italic r:id="rId97"/>
      <p:boldItalic r:id="rId98"/>
    </p:embeddedFont>
    <p:embeddedFont>
      <p:font typeface="Montserrat"/>
      <p:regular r:id="rId99"/>
      <p:bold r:id="rId100"/>
      <p:italic r:id="rId101"/>
      <p:boldItalic r:id="rId1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03" roundtripDataSignature="AMtx7mgazO9MauDnAS28LXoU77wKVSV8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7B95437-547A-49B8-A92A-7F70519F7F87}">
  <a:tblStyle styleId="{67B95437-547A-49B8-A92A-7F70519F7F87}"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8EB85C72-44C1-4359-A824-5ACCCDAE2958}"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BF5"/>
          </a:solidFill>
        </a:fill>
      </a:tcStyle>
    </a:wholeTbl>
    <a:band1H>
      <a:tcTxStyle b="off" i="off"/>
      <a:tcStyle>
        <a:fill>
          <a:solidFill>
            <a:srgbClr val="CAD4EA"/>
          </a:solidFill>
        </a:fill>
      </a:tcStyle>
    </a:band1H>
    <a:band2H>
      <a:tcTxStyle b="off" i="off"/>
    </a:band2H>
    <a:band1V>
      <a:tcTxStyle b="off" i="off"/>
      <a:tcStyle>
        <a:fill>
          <a:solidFill>
            <a:srgbClr val="CAD4EA"/>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customschemas.google.com/relationships/presentationmetadata" Target="metadata"/><Relationship Id="rId102" Type="http://schemas.openxmlformats.org/officeDocument/2006/relationships/font" Target="fonts/Montserrat-boldItalic.fntdata"/><Relationship Id="rId101" Type="http://schemas.openxmlformats.org/officeDocument/2006/relationships/font" Target="fonts/Montserrat-italic.fntdata"/><Relationship Id="rId100" Type="http://schemas.openxmlformats.org/officeDocument/2006/relationships/font" Target="fonts/Montserrat-bold.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LibreFranklin-regular.fntdata"/><Relationship Id="rId94" Type="http://schemas.openxmlformats.org/officeDocument/2006/relationships/font" Target="fonts/Roboto-boldItalic.fntdata"/><Relationship Id="rId97" Type="http://schemas.openxmlformats.org/officeDocument/2006/relationships/font" Target="fonts/LibreFranklin-italic.fntdata"/><Relationship Id="rId96" Type="http://schemas.openxmlformats.org/officeDocument/2006/relationships/font" Target="fonts/LibreFranklin-bold.fntdata"/><Relationship Id="rId11" Type="http://schemas.openxmlformats.org/officeDocument/2006/relationships/slide" Target="slides/slide6.xml"/><Relationship Id="rId99" Type="http://schemas.openxmlformats.org/officeDocument/2006/relationships/font" Target="fonts/Montserrat-regular.fntdata"/><Relationship Id="rId10" Type="http://schemas.openxmlformats.org/officeDocument/2006/relationships/slide" Target="slides/slide5.xml"/><Relationship Id="rId98" Type="http://schemas.openxmlformats.org/officeDocument/2006/relationships/font" Target="fonts/LibreFranklin-bold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Roboto-regular.fntdata"/><Relationship Id="rId90" Type="http://schemas.openxmlformats.org/officeDocument/2006/relationships/slide" Target="slides/slide85.xml"/><Relationship Id="rId93" Type="http://schemas.openxmlformats.org/officeDocument/2006/relationships/font" Target="fonts/Roboto-italic.fntdata"/><Relationship Id="rId92" Type="http://schemas.openxmlformats.org/officeDocument/2006/relationships/font" Target="fonts/Roboto-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 name="Google Shape;5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9" name="Google Shape;11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4" name="Google Shape;134;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4" name="Google Shape;144;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 name="Google Shape;177;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5" name="Google Shape;185;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 name="Google Shape;5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 name="Google Shape;203;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9" name="Google Shape;219;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5" name="Google Shape;245;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 name="Google Shape;253;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 name="Google Shape;266;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5" name="Google Shape;27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 name="Google Shape;6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1" name="Google Shape;28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6" name="Google Shape;28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4" name="Google Shape;294;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1" name="Google Shape;311;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8" name="Google Shape;318;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7" name="Google Shape;327;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4" name="Google Shape;344;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2" name="Google Shape;352;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2" name="Google Shape;362;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 name="Google Shape;7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1" name="Google Shape;371;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8" name="Google Shape;378;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2" name="Google Shape;402;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6" name="Google Shape;426;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2" name="Google Shape;43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0" name="Google Shape;440;p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6" name="Google Shape;446;p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6" name="Google Shape;456;p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3" name="Google Shape;473;p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0" name="Google Shape;480;p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 name="Google Shape;7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5" name="Google Shape;485;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3" name="Google Shape;503;p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0" name="Google Shape;510;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8" name="Google Shape;528;p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5" name="Google Shape;535;p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2" name="Google Shape;542;p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9" name="Google Shape;549;p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6" name="Google Shape;556;p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3" name="Google Shape;563;p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1" name="Google Shape;571;p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 name="Google Shape;8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5" name="Google Shape;585;p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93" name="Google Shape;593;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l-PL"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3" name="Google Shape;613;p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1" name="Google Shape;621;p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8" name="Google Shape;628;p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5" name="Google Shape;635;p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2" name="Google Shape;642;p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8" name="Google Shape;648;p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5" name="Google Shape;655;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1" name="Google Shape;661;p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 name="Google Shape;9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9" name="Google Shape;669;p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7" name="Google Shape;677;p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5" name="Google Shape;685;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3" name="Google Shape;693;p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0" name="Google Shape;700;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7" name="Google Shape;707;p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4" name="Google Shape;714;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1" name="Google Shape;721;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8" name="Google Shape;728;p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5" name="Google Shape;735;p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 name="Google Shape;9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2" name="Google Shape;742;p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1" name="Google Shape;751;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8" name="Google Shape;75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3" name="Google Shape;76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8" name="Google Shape;768;p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3" name="Google Shape;773;p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0" name="Google Shape;100;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11" name="Shape 11"/>
        <p:cNvGrpSpPr/>
        <p:nvPr/>
      </p:nvGrpSpPr>
      <p:grpSpPr>
        <a:xfrm>
          <a:off x="0" y="0"/>
          <a:ext cx="0" cy="0"/>
          <a:chOff x="0" y="0"/>
          <a:chExt cx="0" cy="0"/>
        </a:xfrm>
      </p:grpSpPr>
      <p:sp>
        <p:nvSpPr>
          <p:cNvPr id="12" name="Google Shape;12;p1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 name="Google Shape;13;p18"/>
          <p:cNvSpPr txBox="1"/>
          <p:nvPr>
            <p:ph idx="12" type="sldNum"/>
          </p:nvPr>
        </p:nvSpPr>
        <p:spPr>
          <a:xfrm>
            <a:off x="9296400" y="633047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
        <p:nvSpPr>
          <p:cNvPr id="14" name="Google Shape;14;p18"/>
          <p:cNvSpPr txBox="1"/>
          <p:nvPr>
            <p:ph type="title"/>
          </p:nvPr>
        </p:nvSpPr>
        <p:spPr>
          <a:xfrm>
            <a:off x="831850" y="836224"/>
            <a:ext cx="10515600" cy="118040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47" name="Shape 47"/>
        <p:cNvGrpSpPr/>
        <p:nvPr/>
      </p:nvGrpSpPr>
      <p:grpSpPr>
        <a:xfrm>
          <a:off x="0" y="0"/>
          <a:ext cx="0" cy="0"/>
          <a:chOff x="0" y="0"/>
          <a:chExt cx="0" cy="0"/>
        </a:xfrm>
      </p:grpSpPr>
      <p:sp>
        <p:nvSpPr>
          <p:cNvPr id="48" name="Google Shape;48;p28"/>
          <p:cNvSpPr txBox="1"/>
          <p:nvPr>
            <p:ph type="title"/>
          </p:nvPr>
        </p:nvSpPr>
        <p:spPr>
          <a:xfrm rot="5400000">
            <a:off x="7233501" y="2056664"/>
            <a:ext cx="561169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8"/>
          <p:cNvSpPr txBox="1"/>
          <p:nvPr>
            <p:ph idx="1" type="body"/>
          </p:nvPr>
        </p:nvSpPr>
        <p:spPr>
          <a:xfrm rot="5400000">
            <a:off x="1899501" y="-496036"/>
            <a:ext cx="561169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8"/>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15" name="Shape 15"/>
        <p:cNvGrpSpPr/>
        <p:nvPr/>
      </p:nvGrpSpPr>
      <p:grpSpPr>
        <a:xfrm>
          <a:off x="0" y="0"/>
          <a:ext cx="0" cy="0"/>
          <a:chOff x="0" y="0"/>
          <a:chExt cx="0" cy="0"/>
        </a:xfrm>
      </p:grpSpPr>
      <p:sp>
        <p:nvSpPr>
          <p:cNvPr id="16" name="Google Shape;16;p20"/>
          <p:cNvSpPr txBox="1"/>
          <p:nvPr>
            <p:ph type="title"/>
          </p:nvPr>
        </p:nvSpPr>
        <p:spPr>
          <a:xfrm>
            <a:off x="838200" y="523701"/>
            <a:ext cx="10515600" cy="12302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0"/>
          <p:cNvSpPr txBox="1"/>
          <p:nvPr>
            <p:ph idx="1" type="body"/>
          </p:nvPr>
        </p:nvSpPr>
        <p:spPr>
          <a:xfrm>
            <a:off x="838200" y="1825625"/>
            <a:ext cx="10515600" cy="399763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0"/>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19" name="Shape 19"/>
        <p:cNvGrpSpPr/>
        <p:nvPr/>
      </p:nvGrpSpPr>
      <p:grpSpPr>
        <a:xfrm>
          <a:off x="0" y="0"/>
          <a:ext cx="0" cy="0"/>
          <a:chOff x="0" y="0"/>
          <a:chExt cx="0" cy="0"/>
        </a:xfrm>
      </p:grpSpPr>
      <p:sp>
        <p:nvSpPr>
          <p:cNvPr id="20" name="Google Shape;20;p19"/>
          <p:cNvSpPr txBox="1"/>
          <p:nvPr>
            <p:ph type="title"/>
          </p:nvPr>
        </p:nvSpPr>
        <p:spPr>
          <a:xfrm>
            <a:off x="831850" y="1670858"/>
            <a:ext cx="10515600" cy="289161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2" name="Google Shape;22;p19"/>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23" name="Shape 23"/>
        <p:cNvGrpSpPr/>
        <p:nvPr/>
      </p:nvGrpSpPr>
      <p:grpSpPr>
        <a:xfrm>
          <a:off x="0" y="0"/>
          <a:ext cx="0" cy="0"/>
          <a:chOff x="0" y="0"/>
          <a:chExt cx="0" cy="0"/>
        </a:xfrm>
      </p:grpSpPr>
      <p:sp>
        <p:nvSpPr>
          <p:cNvPr id="24" name="Google Shape;24;p24"/>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25" name="Shape 25"/>
        <p:cNvGrpSpPr/>
        <p:nvPr/>
      </p:nvGrpSpPr>
      <p:grpSpPr>
        <a:xfrm>
          <a:off x="0" y="0"/>
          <a:ext cx="0" cy="0"/>
          <a:chOff x="0" y="0"/>
          <a:chExt cx="0" cy="0"/>
        </a:xfrm>
      </p:grpSpPr>
      <p:sp>
        <p:nvSpPr>
          <p:cNvPr id="26" name="Google Shape;26;p23"/>
          <p:cNvSpPr txBox="1"/>
          <p:nvPr>
            <p:ph type="title"/>
          </p:nvPr>
        </p:nvSpPr>
        <p:spPr>
          <a:xfrm>
            <a:off x="838200" y="53137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3"/>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28" name="Shape 28"/>
        <p:cNvGrpSpPr/>
        <p:nvPr/>
      </p:nvGrpSpPr>
      <p:grpSpPr>
        <a:xfrm>
          <a:off x="0" y="0"/>
          <a:ext cx="0" cy="0"/>
          <a:chOff x="0" y="0"/>
          <a:chExt cx="0" cy="0"/>
        </a:xfrm>
      </p:grpSpPr>
      <p:sp>
        <p:nvSpPr>
          <p:cNvPr id="29" name="Google Shape;29;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1" name="Google Shape;31;p2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 name="Google Shape;32;p25"/>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33" name="Shape 33"/>
        <p:cNvGrpSpPr/>
        <p:nvPr/>
      </p:nvGrpSpPr>
      <p:grpSpPr>
        <a:xfrm>
          <a:off x="0" y="0"/>
          <a:ext cx="0" cy="0"/>
          <a:chOff x="0" y="0"/>
          <a:chExt cx="0" cy="0"/>
        </a:xfrm>
      </p:grpSpPr>
      <p:sp>
        <p:nvSpPr>
          <p:cNvPr id="34" name="Google Shape;34;p21"/>
          <p:cNvSpPr txBox="1"/>
          <p:nvPr>
            <p:ph type="title"/>
          </p:nvPr>
        </p:nvSpPr>
        <p:spPr>
          <a:xfrm>
            <a:off x="838200" y="556953"/>
            <a:ext cx="10515600" cy="113373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1"/>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38" name="Shape 38"/>
        <p:cNvGrpSpPr/>
        <p:nvPr/>
      </p:nvGrpSpPr>
      <p:grpSpPr>
        <a:xfrm>
          <a:off x="0" y="0"/>
          <a:ext cx="0" cy="0"/>
          <a:chOff x="0" y="0"/>
          <a:chExt cx="0" cy="0"/>
        </a:xfrm>
      </p:grpSpPr>
      <p:sp>
        <p:nvSpPr>
          <p:cNvPr id="39" name="Google Shape;39;p26"/>
          <p:cNvSpPr txBox="1"/>
          <p:nvPr>
            <p:ph type="title"/>
          </p:nvPr>
        </p:nvSpPr>
        <p:spPr>
          <a:xfrm>
            <a:off x="839788" y="540326"/>
            <a:ext cx="3932237" cy="151707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6"/>
          <p:cNvSpPr/>
          <p:nvPr>
            <p:ph idx="2" type="pic"/>
          </p:nvPr>
        </p:nvSpPr>
        <p:spPr>
          <a:xfrm>
            <a:off x="5183188" y="987425"/>
            <a:ext cx="6172200" cy="4873625"/>
          </a:xfrm>
          <a:prstGeom prst="rect">
            <a:avLst/>
          </a:prstGeom>
          <a:noFill/>
          <a:ln>
            <a:noFill/>
          </a:ln>
        </p:spPr>
      </p:sp>
      <p:sp>
        <p:nvSpPr>
          <p:cNvPr id="41" name="Google Shape;41;p2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 name="Google Shape;42;p26"/>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43" name="Shape 43"/>
        <p:cNvGrpSpPr/>
        <p:nvPr/>
      </p:nvGrpSpPr>
      <p:grpSpPr>
        <a:xfrm>
          <a:off x="0" y="0"/>
          <a:ext cx="0" cy="0"/>
          <a:chOff x="0" y="0"/>
          <a:chExt cx="0" cy="0"/>
        </a:xfrm>
      </p:grpSpPr>
      <p:sp>
        <p:nvSpPr>
          <p:cNvPr id="44" name="Google Shape;44;p27"/>
          <p:cNvSpPr txBox="1"/>
          <p:nvPr>
            <p:ph type="title"/>
          </p:nvPr>
        </p:nvSpPr>
        <p:spPr>
          <a:xfrm>
            <a:off x="838200" y="556953"/>
            <a:ext cx="10515600" cy="117897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7"/>
          <p:cNvSpPr txBox="1"/>
          <p:nvPr>
            <p:ph idx="1" type="body"/>
          </p:nvPr>
        </p:nvSpPr>
        <p:spPr>
          <a:xfrm rot="5400000">
            <a:off x="4097185" y="-1433360"/>
            <a:ext cx="399763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7"/>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theme" Target="../theme/theme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831850" y="836224"/>
            <a:ext cx="10515600" cy="1180407"/>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7"/>
          <p:cNvSpPr txBox="1"/>
          <p:nvPr>
            <p:ph idx="1" type="body"/>
          </p:nvPr>
        </p:nvSpPr>
        <p:spPr>
          <a:xfrm>
            <a:off x="838200" y="2123398"/>
            <a:ext cx="10515600" cy="3792774"/>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7"/>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pic>
        <p:nvPicPr>
          <p:cNvPr id="9" name="Google Shape;9;p17"/>
          <p:cNvPicPr preferRelativeResize="0"/>
          <p:nvPr/>
        </p:nvPicPr>
        <p:blipFill rotWithShape="1">
          <a:blip r:embed="rId1">
            <a:alphaModFix/>
          </a:blip>
          <a:srcRect b="0" l="0" r="0" t="0"/>
          <a:stretch/>
        </p:blipFill>
        <p:spPr>
          <a:xfrm>
            <a:off x="-6350" y="6064250"/>
            <a:ext cx="12192000" cy="793750"/>
          </a:xfrm>
          <a:prstGeom prst="rect">
            <a:avLst/>
          </a:prstGeom>
          <a:noFill/>
          <a:ln>
            <a:noFill/>
          </a:ln>
        </p:spPr>
      </p:pic>
      <p:pic>
        <p:nvPicPr>
          <p:cNvPr id="10" name="Google Shape;10;p17"/>
          <p:cNvPicPr preferRelativeResize="0"/>
          <p:nvPr/>
        </p:nvPicPr>
        <p:blipFill rotWithShape="1">
          <a:blip r:embed="rId2">
            <a:alphaModFix/>
          </a:blip>
          <a:srcRect b="0" l="0" r="0" t="0"/>
          <a:stretch/>
        </p:blipFill>
        <p:spPr>
          <a:xfrm>
            <a:off x="-6350" y="-64293"/>
            <a:ext cx="12192000" cy="7937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3.jp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jp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doi.org/10.3390/en15072351" TargetMode="Externa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6.jpg"/><Relationship Id="rId4" Type="http://schemas.openxmlformats.org/officeDocument/2006/relationships/image" Target="../media/image22.png"/><Relationship Id="rId5" Type="http://schemas.openxmlformats.org/officeDocument/2006/relationships/image" Target="../media/image2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www.youtube.com/watch?v=gaDvVYVL_cc"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3.png"/><Relationship Id="rId4" Type="http://schemas.openxmlformats.org/officeDocument/2006/relationships/hyperlink" Target="https://www.danone.com/about-danone/we-are-danone.html#MISSION" TargetMode="External"/><Relationship Id="rId5" Type="http://schemas.openxmlformats.org/officeDocument/2006/relationships/hyperlink" Target="https://www.globaldata.com/company-profile/danone-sa/"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5.png"/><Relationship Id="rId4" Type="http://schemas.openxmlformats.org/officeDocument/2006/relationships/hyperlink" Target="https://www.danone.com/content/dam/corp/global/danonecom/about-us-impact/policies-and-commitments/en/2016/2016_05_18_ClimatePolicyFullVersion.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8.png"/><Relationship Id="rId4" Type="http://schemas.openxmlformats.org/officeDocument/2006/relationships/hyperlink" Target="https://www.danone.com/content/dam/corp/global/danonecom/about-us-impact/policies-and-commitments/en/2016/2016_05_18_ClimatePolicyFullVersion.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hyperlink" Target="https://www.danone.com/content/dam/corp/global/danonecom/rai/2022/danone-integrated-annual-report-2022.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www.danone.com/content/dam/corp/global/danonecom/rai/2022/danone-integrated-annual-report-2022.pdf" TargetMode="External"/><Relationship Id="rId4" Type="http://schemas.openxmlformats.org/officeDocument/2006/relationships/image" Target="../media/image3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1.jpg"/><Relationship Id="rId4" Type="http://schemas.openxmlformats.org/officeDocument/2006/relationships/hyperlink" Target="https://www.danone.com/impact/planet/regenerative-agriculture.html" TargetMode="External"/><Relationship Id="rId5" Type="http://schemas.openxmlformats.org/officeDocument/2006/relationships/hyperlink" Target="https://www.youtube.com/watch?v=08TI1RKj54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s://www.tetrapak.com/en-pl/about-tetra-pak/who-we-are/company" TargetMode="External"/><Relationship Id="rId4" Type="http://schemas.openxmlformats.org/officeDocument/2006/relationships/image" Target="../media/image33.png"/><Relationship Id="rId5"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www.tetrapak.com/en-pl/about-tetra-pak/news-and-events/newsarchive/tetra-pak-commits-to-net-zero-emissions" TargetMode="External"/><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www.tetrapak.com/en-pl/about-tetra-pak/news-and-events/newsarchive/tetra-pak-commits-to-net-zero-emission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s://www.tetrapak.com/content/dam/tetrapak/media-box/global/en/documents/sustainability-report-highlights-infographics.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6.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9.png"/><Relationship Id="rId4" Type="http://schemas.openxmlformats.org/officeDocument/2006/relationships/image" Target="../media/image42.png"/><Relationship Id="rId5" Type="http://schemas.openxmlformats.org/officeDocument/2006/relationships/image" Target="../media/image45.png"/><Relationship Id="rId6" Type="http://schemas.openxmlformats.org/officeDocument/2006/relationships/image" Target="../media/image51.png"/><Relationship Id="rId7"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5.jpg"/><Relationship Id="rId4" Type="http://schemas.openxmlformats.org/officeDocument/2006/relationships/image" Target="../media/image61.png"/><Relationship Id="rId5" Type="http://schemas.openxmlformats.org/officeDocument/2006/relationships/image" Target="../media/image46.png"/><Relationship Id="rId6" Type="http://schemas.openxmlformats.org/officeDocument/2006/relationships/image" Target="../media/image52.png"/><Relationship Id="rId7"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7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6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6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6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6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6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65.png"/><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72.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hyperlink" Target="https://doi-org.bazy.pb.edu.pl/10.1016/j.solcom.2022.100009"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 name="Shape 54"/>
        <p:cNvGrpSpPr/>
        <p:nvPr/>
      </p:nvGrpSpPr>
      <p:grpSpPr>
        <a:xfrm>
          <a:off x="0" y="0"/>
          <a:ext cx="0" cy="0"/>
          <a:chOff x="0" y="0"/>
          <a:chExt cx="0" cy="0"/>
        </a:xfrm>
      </p:grpSpPr>
      <p:sp>
        <p:nvSpPr>
          <p:cNvPr id="55" name="Google Shape;55;p1"/>
          <p:cNvSpPr txBox="1"/>
          <p:nvPr/>
        </p:nvSpPr>
        <p:spPr>
          <a:xfrm>
            <a:off x="3490452" y="4060723"/>
            <a:ext cx="7954296" cy="1880642"/>
          </a:xfrm>
          <a:prstGeom prst="rect">
            <a:avLst/>
          </a:prstGeom>
          <a:noFill/>
          <a:ln>
            <a:noFill/>
          </a:ln>
        </p:spPr>
        <p:txBody>
          <a:bodyPr anchorCtr="0" anchor="t" bIns="45700" lIns="91425" spcFirstLastPara="1" rIns="91425" wrap="square" tIns="45700">
            <a:normAutofit lnSpcReduction="10000"/>
          </a:bodyPr>
          <a:lstStyle/>
          <a:p>
            <a:pPr indent="0" lvl="0" marL="0" marR="0" rtl="0" algn="r">
              <a:lnSpc>
                <a:spcPct val="90000"/>
              </a:lnSpc>
              <a:spcBef>
                <a:spcPts val="0"/>
              </a:spcBef>
              <a:spcAft>
                <a:spcPts val="0"/>
              </a:spcAft>
              <a:buClr>
                <a:schemeClr val="dk1"/>
              </a:buClr>
              <a:buSzPts val="2400"/>
              <a:buFont typeface="Arial"/>
              <a:buNone/>
            </a:pPr>
            <a:r>
              <a:rPr b="1" lang="pl-PL" sz="2400">
                <a:solidFill>
                  <a:schemeClr val="dk1"/>
                </a:solidFill>
              </a:rPr>
              <a:t>Autori</a:t>
            </a:r>
            <a:r>
              <a:rPr b="1" i="0" lang="pl-PL" sz="2400" u="none" cap="none" strike="noStrike">
                <a:solidFill>
                  <a:schemeClr val="dk1"/>
                </a:solidFill>
                <a:latin typeface="Arial"/>
                <a:ea typeface="Arial"/>
                <a:cs typeface="Arial"/>
                <a:sym typeface="Arial"/>
              </a:rPr>
              <a:t>:</a:t>
            </a:r>
            <a:endParaRPr b="1" i="0" sz="2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rgbClr val="000000"/>
              </a:buClr>
              <a:buSzPts val="2400"/>
              <a:buFont typeface="Arial"/>
              <a:buNone/>
            </a:pPr>
            <a:r>
              <a:rPr b="0" i="0" lang="pl-PL" sz="2400" u="none" cap="none" strike="noStrike">
                <a:solidFill>
                  <a:schemeClr val="dk1"/>
                </a:solidFill>
                <a:latin typeface="Arial"/>
                <a:ea typeface="Arial"/>
                <a:cs typeface="Arial"/>
                <a:sym typeface="Arial"/>
              </a:rPr>
              <a:t>Katarzyna Halicka, Zofia Kołoszko-Chomentowska, </a:t>
            </a:r>
            <a:br>
              <a:rPr b="0" i="0" lang="pl-PL" sz="2400" u="none" cap="none" strike="noStrike">
                <a:solidFill>
                  <a:schemeClr val="dk1"/>
                </a:solidFill>
                <a:latin typeface="Arial"/>
                <a:ea typeface="Arial"/>
                <a:cs typeface="Arial"/>
                <a:sym typeface="Arial"/>
              </a:rPr>
            </a:br>
            <a:r>
              <a:rPr b="0" i="0" lang="pl-PL" sz="2400" u="none" cap="none" strike="noStrike">
                <a:solidFill>
                  <a:schemeClr val="dk1"/>
                </a:solidFill>
                <a:latin typeface="Arial"/>
                <a:ea typeface="Arial"/>
                <a:cs typeface="Arial"/>
                <a:sym typeface="Arial"/>
              </a:rPr>
              <a:t>Anna Kononiuk, Ewa Rollnik-Sadowska, </a:t>
            </a:r>
            <a:br>
              <a:rPr b="0" i="0" lang="pl-PL" sz="2400" u="none" cap="none" strike="noStrike">
                <a:solidFill>
                  <a:schemeClr val="dk1"/>
                </a:solidFill>
                <a:latin typeface="Arial"/>
                <a:ea typeface="Arial"/>
                <a:cs typeface="Arial"/>
                <a:sym typeface="Arial"/>
              </a:rPr>
            </a:br>
            <a:r>
              <a:rPr b="0" i="0" lang="pl-PL" sz="2400" u="none" cap="none" strike="noStrike">
                <a:solidFill>
                  <a:schemeClr val="dk1"/>
                </a:solidFill>
                <a:latin typeface="Arial"/>
                <a:ea typeface="Arial"/>
                <a:cs typeface="Arial"/>
                <a:sym typeface="Arial"/>
              </a:rPr>
              <a:t>Julia Siderska, Danuta Szpilko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6" name="Google Shape;56;p1"/>
          <p:cNvSpPr txBox="1"/>
          <p:nvPr>
            <p:ph idx="4294967295" type="ctrTitle"/>
          </p:nvPr>
        </p:nvSpPr>
        <p:spPr>
          <a:xfrm>
            <a:off x="1610305" y="1041400"/>
            <a:ext cx="9144000" cy="23876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6000"/>
              <a:buFont typeface="Calibri"/>
              <a:buNone/>
            </a:pPr>
            <a:r>
              <a:rPr b="1" i="0" lang="pl-PL" sz="4400" u="none" cap="small" strike="noStrike">
                <a:solidFill>
                  <a:schemeClr val="dk1"/>
                </a:solidFill>
                <a:latin typeface="Calibri"/>
                <a:ea typeface="Calibri"/>
                <a:cs typeface="Calibri"/>
                <a:sym typeface="Calibri"/>
              </a:rPr>
              <a:t>Modul</a:t>
            </a:r>
            <a:r>
              <a:rPr b="1" lang="pl-PL" cap="small"/>
              <a:t>o</a:t>
            </a:r>
            <a:r>
              <a:rPr b="1" i="0" lang="pl-PL" sz="4400" u="none" cap="small" strike="noStrike">
                <a:solidFill>
                  <a:schemeClr val="dk1"/>
                </a:solidFill>
                <a:latin typeface="Calibri"/>
                <a:ea typeface="Calibri"/>
                <a:cs typeface="Calibri"/>
                <a:sym typeface="Calibri"/>
              </a:rPr>
              <a:t> 2. strategie </a:t>
            </a:r>
            <a:r>
              <a:rPr b="1" lang="pl-PL" cap="small"/>
              <a:t>per</a:t>
            </a:r>
            <a:r>
              <a:rPr b="1" i="0" lang="pl-PL" sz="4400" u="none" cap="small" strike="noStrike">
                <a:solidFill>
                  <a:schemeClr val="dk1"/>
                </a:solidFill>
                <a:latin typeface="Calibri"/>
                <a:ea typeface="Calibri"/>
                <a:cs typeface="Calibri"/>
                <a:sym typeface="Calibri"/>
              </a:rPr>
              <a:t> ridurre le emissioni</a:t>
            </a:r>
            <a:endParaRPr b="1" i="0" sz="4400" u="none" cap="small"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7"/>
          <p:cNvSpPr txBox="1"/>
          <p:nvPr>
            <p:ph type="title"/>
          </p:nvPr>
        </p:nvSpPr>
        <p:spPr>
          <a:xfrm>
            <a:off x="831850" y="697735"/>
            <a:ext cx="10515600" cy="289161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MATERIALI DIDATTICI</a:t>
            </a:r>
            <a:endParaRPr/>
          </a:p>
        </p:txBody>
      </p:sp>
      <p:sp>
        <p:nvSpPr>
          <p:cNvPr id="108" name="Google Shape;108;p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33"/>
          <p:cNvPicPr preferRelativeResize="0"/>
          <p:nvPr/>
        </p:nvPicPr>
        <p:blipFill rotWithShape="1">
          <a:blip r:embed="rId3">
            <a:alphaModFix/>
          </a:blip>
          <a:srcRect b="0" l="0" r="0" t="0"/>
          <a:stretch/>
        </p:blipFill>
        <p:spPr>
          <a:xfrm>
            <a:off x="4436073" y="2332572"/>
            <a:ext cx="7632102" cy="3697330"/>
          </a:xfrm>
          <a:prstGeom prst="rect">
            <a:avLst/>
          </a:prstGeom>
          <a:noFill/>
          <a:ln>
            <a:noFill/>
          </a:ln>
        </p:spPr>
      </p:pic>
      <p:sp>
        <p:nvSpPr>
          <p:cNvPr id="114" name="Google Shape;114;p33"/>
          <p:cNvSpPr txBox="1"/>
          <p:nvPr/>
        </p:nvSpPr>
        <p:spPr>
          <a:xfrm>
            <a:off x="447676" y="5135344"/>
            <a:ext cx="3829049"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7F7F7F"/>
                </a:solidFill>
                <a:latin typeface="Calibri"/>
                <a:ea typeface="Calibri"/>
                <a:cs typeface="Calibri"/>
                <a:sym typeface="Calibri"/>
              </a:rPr>
              <a:t>1) UN, Transforming Our World: The 2030 Agenda for Sustainable Development (UN, New York, 2015); http://bit.ly/TransformAgendaSDG-pdf</a:t>
            </a:r>
            <a:br>
              <a:rPr b="0" i="0" lang="pl-PL" sz="1000" u="none" cap="none" strike="noStrike">
                <a:solidFill>
                  <a:srgbClr val="7F7F7F"/>
                </a:solidFill>
                <a:latin typeface="Calibri"/>
                <a:ea typeface="Calibri"/>
                <a:cs typeface="Calibri"/>
                <a:sym typeface="Calibri"/>
              </a:rPr>
            </a:br>
            <a:r>
              <a:rPr b="0" i="0" lang="pl-PL" sz="1000" u="none" cap="none" strike="noStrike">
                <a:solidFill>
                  <a:srgbClr val="7F7F7F"/>
                </a:solidFill>
                <a:latin typeface="Calibri"/>
                <a:ea typeface="Calibri"/>
                <a:cs typeface="Calibri"/>
                <a:sym typeface="Calibri"/>
              </a:rPr>
              <a:t>2) https://transportgeography.org/contents/chapter4/transportation-sustainability-decarbonization/three-e-development/</a:t>
            </a:r>
            <a:endParaRPr b="0" i="0" sz="1400" u="none" cap="none" strike="noStrike">
              <a:solidFill>
                <a:srgbClr val="000000"/>
              </a:solidFill>
              <a:latin typeface="Arial"/>
              <a:ea typeface="Arial"/>
              <a:cs typeface="Arial"/>
              <a:sym typeface="Arial"/>
            </a:endParaRPr>
          </a:p>
        </p:txBody>
      </p:sp>
      <p:sp>
        <p:nvSpPr>
          <p:cNvPr id="115" name="Google Shape;115;p33"/>
          <p:cNvSpPr txBox="1"/>
          <p:nvPr/>
        </p:nvSpPr>
        <p:spPr>
          <a:xfrm>
            <a:off x="447676" y="860882"/>
            <a:ext cx="11620500" cy="218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pl-PL" sz="1600">
                <a:solidFill>
                  <a:srgbClr val="111827"/>
                </a:solidFill>
                <a:latin typeface="Calibri"/>
                <a:ea typeface="Calibri"/>
                <a:cs typeface="Calibri"/>
                <a:sym typeface="Calibri"/>
              </a:rPr>
              <a:t>Lo sviluppo sostenibile </a:t>
            </a:r>
            <a:r>
              <a:rPr lang="pl-PL" sz="1600">
                <a:solidFill>
                  <a:srgbClr val="111827"/>
                </a:solidFill>
                <a:latin typeface="Calibri"/>
                <a:ea typeface="Calibri"/>
                <a:cs typeface="Calibri"/>
                <a:sym typeface="Calibri"/>
              </a:rPr>
              <a:t>soddisfa i bisogni del presente senza compromettere la capacità delle generazioni future di soddisfare i propri bisogni. Crea un equilibrio ottimale tra le dimensioni economica, ambientale e sociale della sostenibilità e mostra la necessità di integrare questi aspetti nello sviluppo e nelle politiche. La sostenibilità ambientale preserva le risorse naturali, minimizza gli inquinanti e riduce gli impatti sugli ecosistemi come il cambiamento climatico. La sostenibilità sociale valuta l’aspetto legato alla salute e alla sicurezza, all’accesso e alla distribuzione dei benefici e dei costi tra i gruppi della comunità, mentre la sostenibilità economica si concentra sulla crescita economica, sul rapporto costo-efficacia e sulla sostenibilità finanziaria.</a:t>
            </a:r>
            <a:endParaRPr sz="1600">
              <a:solidFill>
                <a:srgbClr val="111827"/>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a:solidFill>
                <a:srgbClr val="1F1F1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i="0" sz="2400" u="none" cap="none" strike="noStrike">
              <a:solidFill>
                <a:srgbClr val="1F1F1F"/>
              </a:solidFill>
              <a:latin typeface="Calibri"/>
              <a:ea typeface="Calibri"/>
              <a:cs typeface="Calibri"/>
              <a:sym typeface="Calibri"/>
            </a:endParaRPr>
          </a:p>
        </p:txBody>
      </p:sp>
      <p:sp>
        <p:nvSpPr>
          <p:cNvPr id="116" name="Google Shape;116;p33"/>
          <p:cNvSpPr txBox="1"/>
          <p:nvPr/>
        </p:nvSpPr>
        <p:spPr>
          <a:xfrm>
            <a:off x="447676" y="2361147"/>
            <a:ext cx="4094827"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rgbClr val="7F7F7F"/>
                </a:solidFill>
                <a:latin typeface="Calibri"/>
                <a:ea typeface="Calibri"/>
                <a:cs typeface="Calibri"/>
                <a:sym typeface="Calibri"/>
              </a:rPr>
              <a:t>Heidari I., Eshlaghy A.T., Hoseini S.M.S.,  </a:t>
            </a:r>
            <a:r>
              <a:rPr b="0" i="1" lang="pl-PL" sz="1100" u="none" cap="none" strike="noStrike">
                <a:solidFill>
                  <a:srgbClr val="7F7F7F"/>
                </a:solidFill>
                <a:latin typeface="Calibri"/>
                <a:ea typeface="Calibri"/>
                <a:cs typeface="Calibri"/>
                <a:sym typeface="Calibri"/>
              </a:rPr>
              <a:t>Sustainable transportation: Definitions, dimensions, and indicators – Case study of importance-performance analysis for the city of Tehran, </a:t>
            </a:r>
            <a:r>
              <a:rPr b="0" i="0" lang="pl-PL" sz="1100" u="none" cap="none" strike="noStrike">
                <a:solidFill>
                  <a:srgbClr val="7F7F7F"/>
                </a:solidFill>
                <a:latin typeface="Calibri"/>
                <a:ea typeface="Calibri"/>
                <a:cs typeface="Calibri"/>
                <a:sym typeface="Calibri"/>
              </a:rPr>
              <a:t>Heliyon, 9(2023), https://doi.org/10.1016/j.heliyon.2023.e20457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descr="The European Green Deal" id="121" name="Google Shape;121;p8"/>
          <p:cNvPicPr preferRelativeResize="0"/>
          <p:nvPr/>
        </p:nvPicPr>
        <p:blipFill rotWithShape="1">
          <a:blip r:embed="rId3">
            <a:alphaModFix/>
          </a:blip>
          <a:srcRect b="0" l="0" r="0" t="0"/>
          <a:stretch/>
        </p:blipFill>
        <p:spPr>
          <a:xfrm>
            <a:off x="1347019" y="929902"/>
            <a:ext cx="9240350" cy="4668808"/>
          </a:xfrm>
          <a:prstGeom prst="rect">
            <a:avLst/>
          </a:prstGeom>
          <a:noFill/>
          <a:ln>
            <a:noFill/>
          </a:ln>
        </p:spPr>
      </p:pic>
      <p:sp>
        <p:nvSpPr>
          <p:cNvPr id="122" name="Google Shape;122;p8"/>
          <p:cNvSpPr txBox="1"/>
          <p:nvPr/>
        </p:nvSpPr>
        <p:spPr>
          <a:xfrm>
            <a:off x="629265" y="5427217"/>
            <a:ext cx="11562735"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7F7F7F"/>
                </a:solidFill>
                <a:latin typeface="Calibri"/>
                <a:ea typeface="Calibri"/>
                <a:cs typeface="Calibri"/>
                <a:sym typeface="Calibri"/>
              </a:rPr>
              <a:t>1) Communication from The Commission to The European Parliament, The European Council, The Council, The European Economic and Social Committee and The Committee of the regions. </a:t>
            </a:r>
            <a:br>
              <a:rPr b="0" i="0" lang="pl-PL" sz="1000" u="none" cap="none" strike="noStrike">
                <a:solidFill>
                  <a:srgbClr val="7F7F7F"/>
                </a:solidFill>
                <a:latin typeface="Calibri"/>
                <a:ea typeface="Calibri"/>
                <a:cs typeface="Calibri"/>
                <a:sym typeface="Calibri"/>
              </a:rPr>
            </a:br>
            <a:r>
              <a:rPr b="0" i="0" lang="pl-PL" sz="1000" u="none" cap="none" strike="noStrike">
                <a:solidFill>
                  <a:srgbClr val="7F7F7F"/>
                </a:solidFill>
                <a:latin typeface="Calibri"/>
                <a:ea typeface="Calibri"/>
                <a:cs typeface="Calibri"/>
                <a:sym typeface="Calibri"/>
              </a:rPr>
              <a:t>The European Green Deal. COM (2019) 640 Final, 11.12.2019.</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7F7F7F"/>
                </a:solidFill>
                <a:latin typeface="Calibri"/>
                <a:ea typeface="Calibri"/>
                <a:cs typeface="Calibri"/>
                <a:sym typeface="Calibri"/>
              </a:rPr>
              <a:t>2) Website of the Geopolitical Intelligence Services AG, https://www.gisreportsonline.com/r/european-green-deal/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34"/>
          <p:cNvPicPr preferRelativeResize="0"/>
          <p:nvPr/>
        </p:nvPicPr>
        <p:blipFill rotWithShape="1">
          <a:blip r:embed="rId3">
            <a:alphaModFix/>
          </a:blip>
          <a:srcRect b="0" l="0" r="0" t="0"/>
          <a:stretch/>
        </p:blipFill>
        <p:spPr>
          <a:xfrm>
            <a:off x="713485" y="893263"/>
            <a:ext cx="6133041" cy="5011143"/>
          </a:xfrm>
          <a:prstGeom prst="rect">
            <a:avLst/>
          </a:prstGeom>
          <a:noFill/>
          <a:ln>
            <a:noFill/>
          </a:ln>
        </p:spPr>
      </p:pic>
      <p:sp>
        <p:nvSpPr>
          <p:cNvPr id="128" name="Google Shape;128;p34"/>
          <p:cNvSpPr txBox="1"/>
          <p:nvPr/>
        </p:nvSpPr>
        <p:spPr>
          <a:xfrm>
            <a:off x="6539150" y="689325"/>
            <a:ext cx="5517300" cy="1008300"/>
          </a:xfrm>
          <a:prstGeom prst="rect">
            <a:avLst/>
          </a:prstGeom>
          <a:noFill/>
          <a:ln>
            <a:noFill/>
          </a:ln>
        </p:spPr>
        <p:txBody>
          <a:bodyPr anchorCtr="0" anchor="ctr" bIns="45700" lIns="91425" spcFirstLastPara="1" rIns="91425" wrap="square" tIns="45700">
            <a:normAutofit fontScale="85000" lnSpcReduction="20000"/>
          </a:bodyPr>
          <a:lstStyle/>
          <a:p>
            <a:pPr indent="0" lvl="0" marL="0" marR="0" rtl="0" algn="ctr">
              <a:lnSpc>
                <a:spcPct val="90000"/>
              </a:lnSpc>
              <a:spcBef>
                <a:spcPts val="0"/>
              </a:spcBef>
              <a:spcAft>
                <a:spcPts val="0"/>
              </a:spcAft>
              <a:buClr>
                <a:schemeClr val="dk1"/>
              </a:buClr>
              <a:buSzPct val="100000"/>
              <a:buFont typeface="Calibri"/>
              <a:buNone/>
            </a:pPr>
            <a:br>
              <a:rPr b="0" i="0" lang="pl-PL" sz="3200" u="none" cap="none" strike="noStrike">
                <a:solidFill>
                  <a:srgbClr val="000000"/>
                </a:solidFill>
                <a:latin typeface="Calibri"/>
                <a:ea typeface="Calibri"/>
                <a:cs typeface="Calibri"/>
                <a:sym typeface="Calibri"/>
              </a:rPr>
            </a:br>
            <a:r>
              <a:rPr b="1" lang="pl-PL" sz="3200">
                <a:latin typeface="Calibri"/>
                <a:ea typeface="Calibri"/>
                <a:cs typeface="Calibri"/>
                <a:sym typeface="Calibri"/>
              </a:rPr>
              <a:t>Emissioni globali di gas serra </a:t>
            </a:r>
            <a:br>
              <a:rPr b="1" i="0" lang="pl-PL" sz="3200" u="none" cap="none" strike="noStrike">
                <a:solidFill>
                  <a:srgbClr val="000000"/>
                </a:solidFill>
                <a:latin typeface="Calibri"/>
                <a:ea typeface="Calibri"/>
                <a:cs typeface="Calibri"/>
                <a:sym typeface="Calibri"/>
              </a:rPr>
            </a:br>
            <a:r>
              <a:rPr b="1" lang="pl-PL" sz="3200">
                <a:latin typeface="Calibri"/>
                <a:ea typeface="Calibri"/>
                <a:cs typeface="Calibri"/>
                <a:sym typeface="Calibri"/>
              </a:rPr>
              <a:t>per settore</a:t>
            </a:r>
            <a:endParaRPr b="0" i="0" sz="3200" u="none" cap="none" strike="noStrike">
              <a:solidFill>
                <a:srgbClr val="000000"/>
              </a:solidFill>
              <a:latin typeface="Calibri"/>
              <a:ea typeface="Calibri"/>
              <a:cs typeface="Calibri"/>
              <a:sym typeface="Calibri"/>
            </a:endParaRPr>
          </a:p>
        </p:txBody>
      </p:sp>
      <p:sp>
        <p:nvSpPr>
          <p:cNvPr id="129" name="Google Shape;129;p34"/>
          <p:cNvSpPr txBox="1"/>
          <p:nvPr/>
        </p:nvSpPr>
        <p:spPr>
          <a:xfrm>
            <a:off x="5955684" y="5757339"/>
            <a:ext cx="6100916"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rgbClr val="7F7F7F"/>
                </a:solidFill>
                <a:latin typeface="Calibri"/>
                <a:ea typeface="Calibri"/>
                <a:cs typeface="Calibri"/>
                <a:sym typeface="Calibri"/>
              </a:rPr>
              <a:t>https://www.visualcapitalist.com/a-global-breakdown-of-greenhouse-gas-emissions-by-sector/</a:t>
            </a:r>
            <a:endParaRPr b="0" i="0" sz="1400" u="none" cap="none" strike="noStrike">
              <a:solidFill>
                <a:srgbClr val="000000"/>
              </a:solidFill>
              <a:latin typeface="Arial"/>
              <a:ea typeface="Arial"/>
              <a:cs typeface="Arial"/>
              <a:sym typeface="Arial"/>
            </a:endParaRPr>
          </a:p>
        </p:txBody>
      </p:sp>
      <p:graphicFrame>
        <p:nvGraphicFramePr>
          <p:cNvPr id="130" name="Google Shape;130;p34"/>
          <p:cNvGraphicFramePr/>
          <p:nvPr/>
        </p:nvGraphicFramePr>
        <p:xfrm>
          <a:off x="7268450" y="2036469"/>
          <a:ext cx="3000000" cy="3000000"/>
        </p:xfrm>
        <a:graphic>
          <a:graphicData uri="http://schemas.openxmlformats.org/drawingml/2006/table">
            <a:tbl>
              <a:tblPr>
                <a:noFill/>
                <a:tableStyleId>{67B95437-547A-49B8-A92A-7F70519F7F87}</a:tableStyleId>
              </a:tblPr>
              <a:tblGrid>
                <a:gridCol w="2072200"/>
                <a:gridCol w="2715950"/>
              </a:tblGrid>
              <a:tr h="177800">
                <a:tc>
                  <a:txBody>
                    <a:bodyPr/>
                    <a:lstStyle/>
                    <a:p>
                      <a:pPr indent="0" lvl="0" marL="0" marR="0" rtl="0" algn="l">
                        <a:lnSpc>
                          <a:spcPct val="100000"/>
                        </a:lnSpc>
                        <a:spcBef>
                          <a:spcPts val="0"/>
                        </a:spcBef>
                        <a:spcAft>
                          <a:spcPts val="0"/>
                        </a:spcAft>
                        <a:buClr>
                          <a:srgbClr val="000000"/>
                        </a:buClr>
                        <a:buSzPts val="1400"/>
                        <a:buFont typeface="Arial"/>
                        <a:buNone/>
                      </a:pPr>
                      <a:r>
                        <a:rPr b="1" lang="pl-PL" sz="1400" u="none" cap="none" strike="noStrike"/>
                        <a:t>Se</a:t>
                      </a:r>
                      <a:r>
                        <a:rPr b="1" lang="pl-PL"/>
                        <a:t>ttore</a:t>
                      </a:r>
                      <a:endParaRPr sz="1400" u="none" cap="none" strike="noStrike"/>
                    </a:p>
                  </a:txBody>
                  <a:tcPr marT="38100" marB="38100" marR="93725" marL="93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6EFD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pl-PL"/>
                        <a:t>% emissione globale di </a:t>
                      </a:r>
                      <a:r>
                        <a:rPr b="1" lang="pl-PL" sz="1400" u="none" cap="none" strike="noStrike"/>
                        <a:t>GHG</a:t>
                      </a:r>
                      <a:endParaRPr b="1" sz="1400" u="none" cap="none" strike="noStrike"/>
                    </a:p>
                  </a:txBody>
                  <a:tcPr marT="38100" marB="38100" marR="93725" marL="93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6EFDB"/>
                    </a:solidFill>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lang="pl-PL" sz="1400" u="none" cap="none" strike="noStrike"/>
                        <a:t>Energ</a:t>
                      </a:r>
                      <a:r>
                        <a:rPr lang="pl-PL"/>
                        <a:t>ia</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EEE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pl-PL" sz="1400" u="none" cap="none" strike="noStrike"/>
                        <a:t>73</a:t>
                      </a:r>
                      <a:r>
                        <a:rPr lang="pl-PL"/>
                        <a:t>,</a:t>
                      </a:r>
                      <a:r>
                        <a:rPr lang="pl-PL" sz="1400" u="none" cap="none" strike="noStrike"/>
                        <a:t>2%</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EEEE"/>
                    </a:solidFill>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lang="pl-PL" sz="1400" u="none" cap="none" strike="noStrike"/>
                        <a:t>Agricultur</a:t>
                      </a:r>
                      <a:r>
                        <a:rPr lang="pl-PL"/>
                        <a:t>a</a:t>
                      </a:r>
                      <a:r>
                        <a:rPr lang="pl-PL" sz="1400" u="none" cap="none" strike="noStrike"/>
                        <a:t>, </a:t>
                      </a:r>
                      <a:r>
                        <a:rPr lang="pl-PL"/>
                        <a:t>silvicultura</a:t>
                      </a:r>
                      <a:r>
                        <a:rPr lang="pl-PL" sz="1400" u="none" cap="none" strike="noStrike"/>
                        <a:t> &amp; </a:t>
                      </a:r>
                      <a:r>
                        <a:rPr lang="pl-PL"/>
                        <a:t>uso del suolo</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pl-PL" sz="1400" u="none" cap="none" strike="noStrike"/>
                        <a:t>18</a:t>
                      </a:r>
                      <a:r>
                        <a:rPr lang="pl-PL"/>
                        <a:t>,</a:t>
                      </a:r>
                      <a:r>
                        <a:rPr lang="pl-PL" sz="1400" u="none" cap="none" strike="noStrike"/>
                        <a:t>4%</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lang="pl-PL"/>
                        <a:t>Processi industriali</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EEE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pl-PL" sz="1400" u="none" cap="none" strike="noStrike"/>
                        <a:t>5</a:t>
                      </a:r>
                      <a:r>
                        <a:rPr lang="pl-PL"/>
                        <a:t>,</a:t>
                      </a:r>
                      <a:r>
                        <a:rPr lang="pl-PL" sz="1400" u="none" cap="none" strike="noStrike"/>
                        <a:t>2%</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EEEE"/>
                    </a:solidFill>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lang="pl-PL"/>
                        <a:t>Rifiuti</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pl-PL" sz="1400" u="none" cap="none" strike="noStrike"/>
                        <a:t>3</a:t>
                      </a:r>
                      <a:r>
                        <a:rPr lang="pl-PL"/>
                        <a:t>,</a:t>
                      </a:r>
                      <a:r>
                        <a:rPr lang="pl-PL" sz="1400" u="none" cap="none" strike="noStrike"/>
                        <a:t>2%</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bl>
          </a:graphicData>
        </a:graphic>
      </p:graphicFrame>
      <p:graphicFrame>
        <p:nvGraphicFramePr>
          <p:cNvPr id="131" name="Google Shape;131;p34"/>
          <p:cNvGraphicFramePr/>
          <p:nvPr/>
        </p:nvGraphicFramePr>
        <p:xfrm>
          <a:off x="7066812" y="4117884"/>
          <a:ext cx="3000000" cy="3000000"/>
        </p:xfrm>
        <a:graphic>
          <a:graphicData uri="http://schemas.openxmlformats.org/drawingml/2006/table">
            <a:tbl>
              <a:tblPr>
                <a:noFill/>
                <a:tableStyleId>{67B95437-547A-49B8-A92A-7F70519F7F87}</a:tableStyleId>
              </a:tblPr>
              <a:tblGrid>
                <a:gridCol w="1740100"/>
                <a:gridCol w="1506175"/>
                <a:gridCol w="1743525"/>
              </a:tblGrid>
              <a:tr h="152400">
                <a:tc>
                  <a:txBody>
                    <a:bodyPr/>
                    <a:lstStyle/>
                    <a:p>
                      <a:pPr indent="0" lvl="0" marL="0" marR="0" rtl="0" algn="l">
                        <a:lnSpc>
                          <a:spcPct val="100000"/>
                        </a:lnSpc>
                        <a:spcBef>
                          <a:spcPts val="0"/>
                        </a:spcBef>
                        <a:spcAft>
                          <a:spcPts val="0"/>
                        </a:spcAft>
                        <a:buClr>
                          <a:srgbClr val="000000"/>
                        </a:buClr>
                        <a:buSzPts val="1200"/>
                        <a:buFont typeface="Arial"/>
                        <a:buNone/>
                      </a:pPr>
                      <a:r>
                        <a:rPr b="1" lang="pl-PL" sz="1200"/>
                        <a:t>Sottosettore </a:t>
                      </a:r>
                      <a:r>
                        <a:rPr b="1" lang="pl-PL" sz="1000" u="none" cap="none" strike="noStrike"/>
                        <a:t>(E</a:t>
                      </a:r>
                      <a:r>
                        <a:rPr b="1" lang="pl-PL" sz="1000"/>
                        <a:t>nergia</a:t>
                      </a:r>
                      <a:r>
                        <a:rPr b="1" lang="pl-PL" sz="1000" u="none" cap="none" strike="noStrike"/>
                        <a:t>)</a:t>
                      </a:r>
                      <a:endParaRPr sz="1400" u="none" cap="none" strike="noStrike"/>
                    </a:p>
                  </a:txBody>
                  <a:tcPr marT="38100" marB="38100" marR="93725" marL="93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6EF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pl-PL" sz="1200"/>
                        <a:t>% emissioni </a:t>
                      </a:r>
                      <a:r>
                        <a:rPr b="1" lang="pl-PL" sz="1200" u="none" cap="none" strike="noStrike"/>
                        <a:t>GHG </a:t>
                      </a:r>
                      <a:endParaRPr b="1" sz="1200" u="none" cap="none" strike="noStrike"/>
                    </a:p>
                  </a:txBody>
                  <a:tcPr marT="38100" marB="38100" marR="93725" marL="93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6EFDB"/>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pl-PL" sz="1200"/>
                        <a:t>dettaglio</a:t>
                      </a:r>
                      <a:endParaRPr sz="1400" u="none" cap="none" strike="noStrike"/>
                    </a:p>
                  </a:txBody>
                  <a:tcPr marT="38100" marB="38100" marR="93725" marL="93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6EFDB"/>
                    </a:solidFill>
                  </a:tcPr>
                </a:tc>
              </a:tr>
              <a:tr h="152400">
                <a:tc>
                  <a:txBody>
                    <a:bodyPr/>
                    <a:lstStyle/>
                    <a:p>
                      <a:pPr indent="0" lvl="0" marL="0" marR="0" rtl="0" algn="ctr">
                        <a:lnSpc>
                          <a:spcPct val="100000"/>
                        </a:lnSpc>
                        <a:spcBef>
                          <a:spcPts val="0"/>
                        </a:spcBef>
                        <a:spcAft>
                          <a:spcPts val="0"/>
                        </a:spcAft>
                        <a:buClr>
                          <a:srgbClr val="000000"/>
                        </a:buClr>
                        <a:buSzPts val="1200"/>
                        <a:buFont typeface="Arial"/>
                        <a:buNone/>
                      </a:pPr>
                      <a:r>
                        <a:rPr lang="pl-PL" sz="1200" u="none" cap="none" strike="noStrike"/>
                        <a:t>Transporti</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EEEE"/>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pl-PL" sz="1200" u="none" cap="none" strike="noStrike"/>
                        <a:t>16.2%</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EEEE"/>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pl-PL" sz="1200" u="none" cap="none" strike="noStrike"/>
                        <a:t>• su </a:t>
                      </a:r>
                      <a:r>
                        <a:rPr lang="pl-PL" sz="1200"/>
                        <a:t>strada</a:t>
                      </a:r>
                      <a:r>
                        <a:rPr lang="pl-PL" sz="1200" u="none" cap="none" strike="noStrike"/>
                        <a:t> 11</a:t>
                      </a:r>
                      <a:r>
                        <a:rPr lang="pl-PL" sz="1200"/>
                        <a:t>,</a:t>
                      </a:r>
                      <a:r>
                        <a:rPr lang="pl-PL" sz="1200" u="none" cap="none" strike="noStrike"/>
                        <a:t>9%</a:t>
                      </a:r>
                      <a:br>
                        <a:rPr lang="pl-PL" sz="1200" u="none" cap="none" strike="noStrike"/>
                      </a:br>
                      <a:r>
                        <a:rPr lang="pl-PL" sz="1200" u="none" cap="none" strike="noStrike"/>
                        <a:t>• </a:t>
                      </a:r>
                      <a:r>
                        <a:rPr lang="pl-PL" sz="1200"/>
                        <a:t>aereo</a:t>
                      </a:r>
                      <a:r>
                        <a:rPr lang="pl-PL" sz="1200" u="none" cap="none" strike="noStrike"/>
                        <a:t> 1</a:t>
                      </a:r>
                      <a:r>
                        <a:rPr lang="pl-PL" sz="1200"/>
                        <a:t>,</a:t>
                      </a:r>
                      <a:r>
                        <a:rPr lang="pl-PL" sz="1200" u="none" cap="none" strike="noStrike"/>
                        <a:t>9%</a:t>
                      </a:r>
                      <a:br>
                        <a:rPr lang="pl-PL" sz="1200" u="none" cap="none" strike="noStrike"/>
                      </a:br>
                      <a:r>
                        <a:rPr lang="pl-PL" sz="1200" u="none" cap="none" strike="noStrike"/>
                        <a:t>• </a:t>
                      </a:r>
                      <a:r>
                        <a:rPr lang="pl-PL" sz="1200"/>
                        <a:t>ferroviario</a:t>
                      </a:r>
                      <a:r>
                        <a:rPr lang="pl-PL" sz="1200" u="none" cap="none" strike="noStrike"/>
                        <a:t> 0</a:t>
                      </a:r>
                      <a:r>
                        <a:rPr lang="pl-PL" sz="1200"/>
                        <a:t>,</a:t>
                      </a:r>
                      <a:r>
                        <a:rPr lang="pl-PL" sz="1200" u="none" cap="none" strike="noStrike"/>
                        <a:t>4%</a:t>
                      </a:r>
                      <a:br>
                        <a:rPr lang="pl-PL" sz="1200" u="none" cap="none" strike="noStrike"/>
                      </a:br>
                      <a:r>
                        <a:rPr lang="pl-PL" sz="1200" u="none" cap="none" strike="noStrike"/>
                        <a:t>• </a:t>
                      </a:r>
                      <a:r>
                        <a:rPr lang="pl-PL" sz="1200"/>
                        <a:t>condutture</a:t>
                      </a:r>
                      <a:r>
                        <a:rPr lang="pl-PL" sz="1200" u="none" cap="none" strike="noStrike"/>
                        <a:t> 0</a:t>
                      </a:r>
                      <a:r>
                        <a:rPr lang="pl-PL" sz="1200"/>
                        <a:t>,</a:t>
                      </a:r>
                      <a:r>
                        <a:rPr lang="pl-PL" sz="1200" u="none" cap="none" strike="noStrike"/>
                        <a:t>3%</a:t>
                      </a:r>
                      <a:br>
                        <a:rPr lang="pl-PL" sz="1200" u="none" cap="none" strike="noStrike"/>
                      </a:br>
                      <a:r>
                        <a:rPr lang="pl-PL" sz="1200" u="none" cap="none" strike="noStrike"/>
                        <a:t>• </a:t>
                      </a:r>
                      <a:r>
                        <a:rPr lang="pl-PL" sz="1200"/>
                        <a:t>navale</a:t>
                      </a:r>
                      <a:r>
                        <a:rPr lang="pl-PL" sz="1200" u="none" cap="none" strike="noStrike"/>
                        <a:t> 1</a:t>
                      </a:r>
                      <a:r>
                        <a:rPr lang="pl-PL" sz="1200"/>
                        <a:t>,</a:t>
                      </a:r>
                      <a:r>
                        <a:rPr lang="pl-PL" sz="1200" u="none" cap="none" strike="noStrike"/>
                        <a:t>7%</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EEEE"/>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35"/>
          <p:cNvSpPr txBox="1"/>
          <p:nvPr/>
        </p:nvSpPr>
        <p:spPr>
          <a:xfrm>
            <a:off x="0" y="1618886"/>
            <a:ext cx="12192000" cy="3363328"/>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35"/>
          <p:cNvSpPr txBox="1"/>
          <p:nvPr/>
        </p:nvSpPr>
        <p:spPr>
          <a:xfrm>
            <a:off x="728816" y="5082494"/>
            <a:ext cx="10904589" cy="9079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pl-PL" sz="1050" u="none" cap="none" strike="noStrike">
                <a:solidFill>
                  <a:srgbClr val="444444"/>
                </a:solidFill>
                <a:latin typeface="Calibri"/>
                <a:ea typeface="Calibri"/>
                <a:cs typeface="Calibri"/>
                <a:sym typeface="Calibri"/>
              </a:rPr>
              <a:t>Source: 1) Communication from The Commission to The European Parliament, The European Council, The Council, The European Economic and Social Committee and The Committee of the regions. The European Green Deal. COM (2019) 640 Final, 11.12.2019.</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pl-PL" sz="1050" u="none" cap="none" strike="noStrike">
                <a:solidFill>
                  <a:srgbClr val="444444"/>
                </a:solidFill>
                <a:latin typeface="Calibri"/>
                <a:ea typeface="Calibri"/>
                <a:cs typeface="Calibri"/>
                <a:sym typeface="Calibri"/>
              </a:rPr>
              <a:t>2) Communication from The Commission to The European Parliament, The Council, The European Economic and Social Committee and The Committee of the regions. Sustainable and Smart Mobility Strategy – Putting European transport on truck fot the future. COM (2020) 789 Final, 9.12.2020.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444444"/>
              </a:solidFill>
              <a:latin typeface="Calibri"/>
              <a:ea typeface="Calibri"/>
              <a:cs typeface="Calibri"/>
              <a:sym typeface="Calibri"/>
            </a:endParaRPr>
          </a:p>
        </p:txBody>
      </p:sp>
      <p:sp>
        <p:nvSpPr>
          <p:cNvPr id="138" name="Google Shape;138;p35"/>
          <p:cNvSpPr txBox="1"/>
          <p:nvPr/>
        </p:nvSpPr>
        <p:spPr>
          <a:xfrm>
            <a:off x="89725" y="1618875"/>
            <a:ext cx="8706000" cy="3894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900"/>
              <a:buFont typeface="Noto Sans Symbols"/>
              <a:buChar char="●"/>
            </a:pPr>
            <a:r>
              <a:rPr lang="pl-PL" sz="1900">
                <a:latin typeface="Calibri"/>
                <a:ea typeface="Calibri"/>
                <a:cs typeface="Calibri"/>
                <a:sym typeface="Calibri"/>
              </a:rPr>
              <a:t>Raggiungere la neutralità climatica entro il 2050 (è necessaria una riduzione del 90% delle emissioni dei trasporti entro il 2050 poiché i trasporti rappresentano un quarto delle emissioni di gas serra dell'UE). </a:t>
            </a:r>
            <a:endParaRPr sz="1900">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900"/>
              <a:buFont typeface="Noto Sans Symbols"/>
              <a:buChar char="●"/>
            </a:pPr>
            <a:r>
              <a:rPr lang="pl-PL" sz="1900">
                <a:solidFill>
                  <a:schemeClr val="dk1"/>
                </a:solidFill>
                <a:latin typeface="Calibri"/>
                <a:ea typeface="Calibri"/>
                <a:cs typeface="Calibri"/>
                <a:sym typeface="Calibri"/>
              </a:rPr>
              <a:t>P</a:t>
            </a:r>
            <a:r>
              <a:rPr lang="pl-PL" sz="1900">
                <a:solidFill>
                  <a:schemeClr val="dk1"/>
                </a:solidFill>
                <a:latin typeface="Calibri"/>
                <a:ea typeface="Calibri"/>
                <a:cs typeface="Calibri"/>
                <a:sym typeface="Calibri"/>
              </a:rPr>
              <a:t>er raggiungere gli obiettivi climatici nel 2030 e nel 2050 è fondamentale </a:t>
            </a:r>
            <a:r>
              <a:rPr lang="pl-PL" sz="1900">
                <a:latin typeface="Calibri"/>
                <a:ea typeface="Calibri"/>
                <a:cs typeface="Calibri"/>
                <a:sym typeface="Calibri"/>
              </a:rPr>
              <a:t>l</a:t>
            </a:r>
            <a:r>
              <a:rPr lang="pl-PL" sz="1900">
                <a:latin typeface="Calibri"/>
                <a:ea typeface="Calibri"/>
                <a:cs typeface="Calibri"/>
                <a:sym typeface="Calibri"/>
              </a:rPr>
              <a:t>a decarbonizzazione del sistema energetico. </a:t>
            </a:r>
            <a:endParaRPr sz="1900">
              <a:latin typeface="Calibri"/>
              <a:ea typeface="Calibri"/>
              <a:cs typeface="Calibri"/>
              <a:sym typeface="Calibri"/>
            </a:endParaRPr>
          </a:p>
          <a:p>
            <a:pPr indent="-349250" lvl="1" marL="914400" marR="0" rtl="0" algn="l">
              <a:lnSpc>
                <a:spcPct val="100000"/>
              </a:lnSpc>
              <a:spcBef>
                <a:spcPts val="0"/>
              </a:spcBef>
              <a:spcAft>
                <a:spcPts val="0"/>
              </a:spcAft>
              <a:buClr>
                <a:srgbClr val="000000"/>
              </a:buClr>
              <a:buSzPts val="1900"/>
              <a:buFont typeface="Noto Sans Symbols"/>
              <a:buChar char="○"/>
            </a:pPr>
            <a:r>
              <a:rPr lang="pl-PL" sz="1900">
                <a:latin typeface="Calibri"/>
                <a:ea typeface="Calibri"/>
                <a:cs typeface="Calibri"/>
                <a:sym typeface="Calibri"/>
              </a:rPr>
              <a:t>La produzione e l'uso di energia nei settori economici rappresentano oltre il 75% delle emissioni di gas serra dell'UE. </a:t>
            </a:r>
            <a:endParaRPr sz="1900">
              <a:latin typeface="Calibri"/>
              <a:ea typeface="Calibri"/>
              <a:cs typeface="Calibri"/>
              <a:sym typeface="Calibri"/>
            </a:endParaRPr>
          </a:p>
          <a:p>
            <a:pPr indent="-349250" lvl="1" marL="914400" marR="0" rtl="0" algn="l">
              <a:lnSpc>
                <a:spcPct val="100000"/>
              </a:lnSpc>
              <a:spcBef>
                <a:spcPts val="0"/>
              </a:spcBef>
              <a:spcAft>
                <a:spcPts val="0"/>
              </a:spcAft>
              <a:buClr>
                <a:srgbClr val="000000"/>
              </a:buClr>
              <a:buSzPts val="1900"/>
              <a:buFont typeface="Noto Sans Symbols"/>
              <a:buChar char="○"/>
            </a:pPr>
            <a:r>
              <a:rPr lang="pl-PL" sz="1900">
                <a:latin typeface="Calibri"/>
                <a:ea typeface="Calibri"/>
                <a:cs typeface="Calibri"/>
                <a:sym typeface="Calibri"/>
              </a:rPr>
              <a:t>È necessario sviluppare un settore energetico basato su fonti rinnovabili, integrato dalla rapida eliminazione graduale del carbone e dalla decarbonizzazione del gas. </a:t>
            </a:r>
            <a:endParaRPr sz="1900">
              <a:latin typeface="Calibri"/>
              <a:ea typeface="Calibri"/>
              <a:cs typeface="Calibri"/>
              <a:sym typeface="Calibri"/>
            </a:endParaRPr>
          </a:p>
          <a:p>
            <a:pPr indent="0" lvl="0" marL="0" marR="0" rtl="0" algn="l">
              <a:lnSpc>
                <a:spcPct val="100000"/>
              </a:lnSpc>
              <a:spcBef>
                <a:spcPts val="0"/>
              </a:spcBef>
              <a:spcAft>
                <a:spcPts val="0"/>
              </a:spcAft>
              <a:buNone/>
            </a:pPr>
            <a:r>
              <a:rPr lang="pl-PL" sz="1900">
                <a:latin typeface="Calibri"/>
                <a:ea typeface="Calibri"/>
                <a:cs typeface="Calibri"/>
                <a:sym typeface="Calibri"/>
              </a:rPr>
              <a:t>Le nuove tecnologie, le soluzioni sostenibili e l’innovazione dirompente sono fondamentali per raggiungere gli obiettivi del Green Deal europeo</a:t>
            </a:r>
            <a:endParaRPr b="0" i="0" sz="1400" u="none" cap="none" strike="noStrike">
              <a:solidFill>
                <a:srgbClr val="000000"/>
              </a:solidFill>
              <a:latin typeface="Arial"/>
              <a:ea typeface="Arial"/>
              <a:cs typeface="Arial"/>
              <a:sym typeface="Arial"/>
            </a:endParaRPr>
          </a:p>
          <a:p>
            <a:pPr indent="-165100" lvl="0" marL="28575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139" name="Google Shape;139;p35"/>
          <p:cNvSpPr txBox="1"/>
          <p:nvPr/>
        </p:nvSpPr>
        <p:spPr>
          <a:xfrm>
            <a:off x="492841" y="610665"/>
            <a:ext cx="10515600" cy="1008221"/>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Calibri"/>
              <a:buNone/>
            </a:pPr>
            <a:br>
              <a:rPr b="0" i="0" lang="pl-PL" sz="3200" u="none" cap="none" strike="noStrike">
                <a:solidFill>
                  <a:srgbClr val="000000"/>
                </a:solidFill>
                <a:latin typeface="Calibri"/>
                <a:ea typeface="Calibri"/>
                <a:cs typeface="Calibri"/>
                <a:sym typeface="Calibri"/>
              </a:rPr>
            </a:br>
            <a:r>
              <a:rPr b="1" lang="pl-PL" sz="3200">
                <a:latin typeface="Calibri"/>
                <a:ea typeface="Calibri"/>
                <a:cs typeface="Calibri"/>
                <a:sym typeface="Calibri"/>
              </a:rPr>
              <a:t>Obiettivi strategici</a:t>
            </a:r>
            <a:endParaRPr b="0" i="0" sz="3200" u="none" cap="none" strike="noStrike">
              <a:solidFill>
                <a:srgbClr val="000000"/>
              </a:solidFill>
              <a:latin typeface="Calibri"/>
              <a:ea typeface="Calibri"/>
              <a:cs typeface="Calibri"/>
              <a:sym typeface="Calibri"/>
            </a:endParaRPr>
          </a:p>
        </p:txBody>
      </p:sp>
      <p:pic>
        <p:nvPicPr>
          <p:cNvPr descr="cel środowiskowy Zielony biznes, Strategie rozwoju biznesu z ochroną środowiska. Zielona społeczność.Nowy zielony biznes. plan – zdjęcie" id="140" name="Google Shape;140;p35"/>
          <p:cNvPicPr preferRelativeResize="0"/>
          <p:nvPr/>
        </p:nvPicPr>
        <p:blipFill rotWithShape="1">
          <a:blip r:embed="rId3">
            <a:alphaModFix amt="85000"/>
          </a:blip>
          <a:srcRect b="0" l="0" r="0" t="0"/>
          <a:stretch/>
        </p:blipFill>
        <p:spPr>
          <a:xfrm>
            <a:off x="8701548" y="1627394"/>
            <a:ext cx="3490452" cy="3354820"/>
          </a:xfrm>
          <a:prstGeom prst="rect">
            <a:avLst/>
          </a:prstGeom>
          <a:noFill/>
          <a:ln>
            <a:noFill/>
          </a:ln>
        </p:spPr>
      </p:pic>
      <p:sp>
        <p:nvSpPr>
          <p:cNvPr id="141" name="Google Shape;141;p35"/>
          <p:cNvSpPr txBox="1"/>
          <p:nvPr/>
        </p:nvSpPr>
        <p:spPr>
          <a:xfrm>
            <a:off x="9825450" y="4657068"/>
            <a:ext cx="130676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chemeClr val="lt1"/>
                </a:solidFill>
                <a:latin typeface="Calibri"/>
                <a:ea typeface="Calibri"/>
                <a:cs typeface="Calibri"/>
                <a:sym typeface="Calibri"/>
              </a:rPr>
              <a:t>www.unsplash.com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36"/>
          <p:cNvSpPr/>
          <p:nvPr/>
        </p:nvSpPr>
        <p:spPr>
          <a:xfrm>
            <a:off x="4667862" y="5484153"/>
            <a:ext cx="6653981" cy="354470"/>
          </a:xfrm>
          <a:prstGeom prst="rect">
            <a:avLst/>
          </a:prstGeom>
          <a:solidFill>
            <a:schemeClr val="lt1"/>
          </a:solidFill>
          <a:ln cap="flat" cmpd="sng" w="19050">
            <a:solidFill>
              <a:srgbClr val="7F7F7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7" name="Google Shape;147;p36"/>
          <p:cNvSpPr/>
          <p:nvPr/>
        </p:nvSpPr>
        <p:spPr>
          <a:xfrm>
            <a:off x="4667862" y="4757976"/>
            <a:ext cx="6653981" cy="666879"/>
          </a:xfrm>
          <a:prstGeom prst="rect">
            <a:avLst/>
          </a:prstGeom>
          <a:solidFill>
            <a:schemeClr val="lt1"/>
          </a:solidFill>
          <a:ln cap="flat" cmpd="sng" w="19050">
            <a:solidFill>
              <a:srgbClr val="7F7F7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8" name="Google Shape;148;p36"/>
          <p:cNvSpPr/>
          <p:nvPr/>
        </p:nvSpPr>
        <p:spPr>
          <a:xfrm>
            <a:off x="4667862" y="3833673"/>
            <a:ext cx="6653981" cy="872094"/>
          </a:xfrm>
          <a:prstGeom prst="rect">
            <a:avLst/>
          </a:prstGeom>
          <a:solidFill>
            <a:schemeClr val="lt1"/>
          </a:solidFill>
          <a:ln cap="flat" cmpd="sng" w="19050">
            <a:solidFill>
              <a:srgbClr val="7F7F7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9" name="Google Shape;149;p36"/>
          <p:cNvSpPr/>
          <p:nvPr/>
        </p:nvSpPr>
        <p:spPr>
          <a:xfrm>
            <a:off x="0" y="911941"/>
            <a:ext cx="12192000" cy="2517059"/>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0" name="Google Shape;150;p36"/>
          <p:cNvSpPr txBox="1"/>
          <p:nvPr>
            <p:ph idx="1" type="body"/>
          </p:nvPr>
        </p:nvSpPr>
        <p:spPr>
          <a:xfrm>
            <a:off x="710381" y="1019378"/>
            <a:ext cx="10515600" cy="3997630"/>
          </a:xfrm>
          <a:prstGeom prst="rect">
            <a:avLst/>
          </a:prstGeom>
          <a:noFill/>
          <a:ln>
            <a:noFill/>
          </a:ln>
        </p:spPr>
        <p:txBody>
          <a:bodyPr anchorCtr="0" anchor="t" bIns="45700" lIns="91425" spcFirstLastPara="1" rIns="91425" wrap="square" tIns="45700">
            <a:normAutofit/>
          </a:bodyPr>
          <a:lstStyle/>
          <a:p>
            <a:pPr indent="-228600" lvl="0" marL="457200" rtl="0" algn="l">
              <a:lnSpc>
                <a:spcPct val="115000"/>
              </a:lnSpc>
              <a:spcBef>
                <a:spcPts val="0"/>
              </a:spcBef>
              <a:spcAft>
                <a:spcPts val="0"/>
              </a:spcAft>
              <a:buClr>
                <a:srgbClr val="111827"/>
              </a:buClr>
              <a:buSzPts val="1600"/>
              <a:buFont typeface="Roboto"/>
              <a:buNone/>
            </a:pPr>
            <a:r>
              <a:rPr lang="pl-PL" sz="1600">
                <a:solidFill>
                  <a:srgbClr val="111827"/>
                </a:solidFill>
                <a:latin typeface="Roboto"/>
                <a:ea typeface="Roboto"/>
                <a:cs typeface="Roboto"/>
                <a:sym typeface="Roboto"/>
              </a:rPr>
              <a:t>Le</a:t>
            </a:r>
            <a:r>
              <a:rPr b="1" lang="pl-PL" sz="1600">
                <a:solidFill>
                  <a:srgbClr val="111827"/>
                </a:solidFill>
                <a:latin typeface="Roboto"/>
                <a:ea typeface="Roboto"/>
                <a:cs typeface="Roboto"/>
                <a:sym typeface="Roboto"/>
              </a:rPr>
              <a:t> strategie a basse emissioni </a:t>
            </a:r>
            <a:r>
              <a:rPr lang="pl-PL" sz="1600">
                <a:solidFill>
                  <a:srgbClr val="111827"/>
                </a:solidFill>
                <a:latin typeface="Roboto"/>
                <a:ea typeface="Roboto"/>
                <a:cs typeface="Roboto"/>
                <a:sym typeface="Roboto"/>
              </a:rPr>
              <a:t>comprendono una vasta gamma di approcci e iniziative appositamente realizzati per mitigare il rilascio di gas serra e altri inquinanti nell’atmosfera. Queste misure strategiche sono comunemente implementate in vari settori e supportano la riduzione delle emissioni legate alle attività umane. In particolare, due ambiti chiave in cui le strategie a basse emissioni sono ampiamente utilizzate sono il miglioramento dei</a:t>
            </a:r>
            <a:r>
              <a:rPr b="1" lang="pl-PL" sz="1600">
                <a:solidFill>
                  <a:srgbClr val="111827"/>
                </a:solidFill>
                <a:latin typeface="Roboto"/>
                <a:ea typeface="Roboto"/>
                <a:cs typeface="Roboto"/>
                <a:sym typeface="Roboto"/>
              </a:rPr>
              <a:t> sistemi di trasporto pubblico</a:t>
            </a:r>
            <a:r>
              <a:rPr lang="pl-PL" sz="1600">
                <a:solidFill>
                  <a:srgbClr val="111827"/>
                </a:solidFill>
                <a:latin typeface="Roboto"/>
                <a:ea typeface="Roboto"/>
                <a:cs typeface="Roboto"/>
                <a:sym typeface="Roboto"/>
              </a:rPr>
              <a:t> e l’ottimizzazione delle </a:t>
            </a:r>
            <a:r>
              <a:rPr b="1" lang="pl-PL" sz="1600">
                <a:solidFill>
                  <a:srgbClr val="111827"/>
                </a:solidFill>
                <a:latin typeface="Roboto"/>
                <a:ea typeface="Roboto"/>
                <a:cs typeface="Roboto"/>
                <a:sym typeface="Roboto"/>
              </a:rPr>
              <a:t>pratiche di efficienza energetica</a:t>
            </a:r>
            <a:r>
              <a:rPr lang="pl-PL" sz="1600">
                <a:solidFill>
                  <a:srgbClr val="111827"/>
                </a:solidFill>
                <a:latin typeface="Roboto"/>
                <a:ea typeface="Roboto"/>
                <a:cs typeface="Roboto"/>
                <a:sym typeface="Roboto"/>
              </a:rPr>
              <a:t>.</a:t>
            </a:r>
            <a:endParaRPr sz="1600">
              <a:solidFill>
                <a:srgbClr val="111827"/>
              </a:solidFill>
              <a:latin typeface="Roboto"/>
              <a:ea typeface="Roboto"/>
              <a:cs typeface="Roboto"/>
              <a:sym typeface="Roboto"/>
            </a:endParaRPr>
          </a:p>
          <a:p>
            <a:pPr indent="-50800" lvl="0" marL="228600" rtl="0" algn="ctr">
              <a:lnSpc>
                <a:spcPct val="90000"/>
              </a:lnSpc>
              <a:spcBef>
                <a:spcPts val="0"/>
              </a:spcBef>
              <a:spcAft>
                <a:spcPts val="0"/>
              </a:spcAft>
              <a:buSzPts val="2800"/>
              <a:buNone/>
            </a:pPr>
            <a:r>
              <a:t/>
            </a:r>
            <a:endParaRPr sz="1400">
              <a:solidFill>
                <a:srgbClr val="3C3C3B"/>
              </a:solidFill>
              <a:latin typeface="Libre Franklin"/>
              <a:ea typeface="Libre Franklin"/>
              <a:cs typeface="Libre Franklin"/>
              <a:sym typeface="Libre Franklin"/>
            </a:endParaRPr>
          </a:p>
          <a:p>
            <a:pPr indent="-50800" lvl="0" marL="228600" rtl="0" algn="ctr">
              <a:lnSpc>
                <a:spcPct val="90000"/>
              </a:lnSpc>
              <a:spcBef>
                <a:spcPts val="0"/>
              </a:spcBef>
              <a:spcAft>
                <a:spcPts val="0"/>
              </a:spcAft>
              <a:buSzPts val="2800"/>
              <a:buNone/>
            </a:pPr>
            <a:r>
              <a:rPr b="0" i="0" lang="pl-PL" sz="1200">
                <a:solidFill>
                  <a:srgbClr val="7F7F7F"/>
                </a:solidFill>
                <a:latin typeface="Calibri"/>
                <a:ea typeface="Calibri"/>
                <a:cs typeface="Calibri"/>
                <a:sym typeface="Calibri"/>
              </a:rPr>
              <a:t>Honegger, M.; Michaelowa, A.; Poralla, M. Net-zero emissions: The role of Carbon Dioxide Removal in the Paris Agreement. Policy Briefing Report. Perspectives Climate Research, Freiburg 2019.</a:t>
            </a:r>
            <a:endParaRPr/>
          </a:p>
          <a:p>
            <a:pPr indent="-50800" lvl="0" marL="228600" rtl="0" algn="ctr">
              <a:lnSpc>
                <a:spcPct val="90000"/>
              </a:lnSpc>
              <a:spcBef>
                <a:spcPts val="0"/>
              </a:spcBef>
              <a:spcAft>
                <a:spcPts val="0"/>
              </a:spcAft>
              <a:buSzPts val="2800"/>
              <a:buNone/>
            </a:pPr>
            <a:r>
              <a:t/>
            </a:r>
            <a:endParaRPr sz="2400">
              <a:solidFill>
                <a:srgbClr val="3C3C3B"/>
              </a:solidFill>
              <a:latin typeface="Calibri"/>
              <a:ea typeface="Calibri"/>
              <a:cs typeface="Calibri"/>
              <a:sym typeface="Calibri"/>
            </a:endParaRPr>
          </a:p>
          <a:p>
            <a:pPr indent="-50800" lvl="0" marL="228600" rtl="0" algn="ctr">
              <a:lnSpc>
                <a:spcPct val="90000"/>
              </a:lnSpc>
              <a:spcBef>
                <a:spcPts val="0"/>
              </a:spcBef>
              <a:spcAft>
                <a:spcPts val="0"/>
              </a:spcAft>
              <a:buSzPts val="2800"/>
              <a:buNone/>
            </a:pPr>
            <a:r>
              <a:t/>
            </a:r>
            <a:endParaRPr sz="2400">
              <a:latin typeface="Calibri"/>
              <a:ea typeface="Calibri"/>
              <a:cs typeface="Calibri"/>
              <a:sym typeface="Calibri"/>
            </a:endParaRPr>
          </a:p>
        </p:txBody>
      </p:sp>
      <p:pic>
        <p:nvPicPr>
          <p:cNvPr descr="Koncepcja przedstawiająca nowe możliwości rozwoju samochodów elektrycznych i hybrydowych oraz zagadnienie ekologicznych podróży w postaci stawu w kształcie samochodu położonego w bujnym lesie. Renderowanie 3d. – zdjęcie" id="151" name="Google Shape;151;p36"/>
          <p:cNvPicPr preferRelativeResize="0"/>
          <p:nvPr/>
        </p:nvPicPr>
        <p:blipFill rotWithShape="1">
          <a:blip r:embed="rId3">
            <a:alphaModFix amt="70000"/>
          </a:blip>
          <a:srcRect b="0" l="0" r="0" t="0"/>
          <a:stretch/>
        </p:blipFill>
        <p:spPr>
          <a:xfrm>
            <a:off x="1" y="3436314"/>
            <a:ext cx="4395018" cy="2635574"/>
          </a:xfrm>
          <a:prstGeom prst="rect">
            <a:avLst/>
          </a:prstGeom>
          <a:noFill/>
          <a:ln>
            <a:noFill/>
          </a:ln>
        </p:spPr>
      </p:pic>
      <p:sp>
        <p:nvSpPr>
          <p:cNvPr id="152" name="Google Shape;152;p36"/>
          <p:cNvSpPr txBox="1"/>
          <p:nvPr/>
        </p:nvSpPr>
        <p:spPr>
          <a:xfrm>
            <a:off x="1576186" y="5817592"/>
            <a:ext cx="124264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chemeClr val="lt1"/>
                </a:solidFill>
                <a:latin typeface="Calibri"/>
                <a:ea typeface="Calibri"/>
                <a:cs typeface="Calibri"/>
                <a:sym typeface="Calibri"/>
              </a:rPr>
              <a:t>www.pixabay.com</a:t>
            </a:r>
            <a:endParaRPr b="0" i="0" sz="1400" u="none" cap="none" strike="noStrike">
              <a:solidFill>
                <a:srgbClr val="000000"/>
              </a:solidFill>
              <a:latin typeface="Arial"/>
              <a:ea typeface="Arial"/>
              <a:cs typeface="Arial"/>
              <a:sym typeface="Arial"/>
            </a:endParaRPr>
          </a:p>
        </p:txBody>
      </p:sp>
      <p:sp>
        <p:nvSpPr>
          <p:cNvPr id="153" name="Google Shape;153;p36"/>
          <p:cNvSpPr txBox="1"/>
          <p:nvPr/>
        </p:nvSpPr>
        <p:spPr>
          <a:xfrm>
            <a:off x="4594579" y="3559036"/>
            <a:ext cx="115929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l-PL" sz="1400" u="none" cap="none" strike="noStrike">
                <a:solidFill>
                  <a:srgbClr val="000000"/>
                </a:solidFill>
                <a:latin typeface="Arial"/>
                <a:ea typeface="Arial"/>
                <a:cs typeface="Arial"/>
                <a:sym typeface="Arial"/>
              </a:rPr>
              <a:t>Focus </a:t>
            </a:r>
            <a:r>
              <a:rPr lang="pl-PL"/>
              <a:t>su</a:t>
            </a:r>
            <a:r>
              <a:rPr b="0" i="0" lang="pl-PL"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54" name="Google Shape;154;p36"/>
          <p:cNvSpPr txBox="1"/>
          <p:nvPr/>
        </p:nvSpPr>
        <p:spPr>
          <a:xfrm>
            <a:off x="4667862" y="3787372"/>
            <a:ext cx="64170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000000"/>
                </a:solidFill>
                <a:latin typeface="Arial"/>
                <a:ea typeface="Arial"/>
                <a:cs typeface="Arial"/>
                <a:sym typeface="Arial"/>
              </a:rPr>
              <a:t>&gt;&gt; </a:t>
            </a:r>
            <a:r>
              <a:rPr lang="pl-PL" sz="1200">
                <a:solidFill>
                  <a:srgbClr val="111827"/>
                </a:solidFill>
                <a:latin typeface="Roboto"/>
                <a:ea typeface="Roboto"/>
                <a:cs typeface="Roboto"/>
                <a:sym typeface="Roboto"/>
              </a:rPr>
              <a:t>Crescita a basse emissioni di carbonio </a:t>
            </a:r>
            <a:endParaRPr sz="1200">
              <a:solidFill>
                <a:srgbClr val="111827"/>
              </a:solidFill>
              <a:latin typeface="Roboto"/>
              <a:ea typeface="Roboto"/>
              <a:cs typeface="Roboto"/>
              <a:sym typeface="Roboto"/>
            </a:endParaRPr>
          </a:p>
          <a:p>
            <a:pPr indent="-304800" lvl="0" marL="457200" marR="0" rtl="0" algn="l">
              <a:lnSpc>
                <a:spcPct val="100000"/>
              </a:lnSpc>
              <a:spcBef>
                <a:spcPts val="0"/>
              </a:spcBef>
              <a:spcAft>
                <a:spcPts val="0"/>
              </a:spcAft>
              <a:buClr>
                <a:srgbClr val="111827"/>
              </a:buClr>
              <a:buSzPts val="1200"/>
              <a:buFont typeface="Roboto"/>
              <a:buChar char="●"/>
            </a:pPr>
            <a:r>
              <a:rPr lang="pl-PL" sz="1200">
                <a:solidFill>
                  <a:srgbClr val="111827"/>
                </a:solidFill>
                <a:latin typeface="Roboto"/>
                <a:ea typeface="Roboto"/>
                <a:cs typeface="Roboto"/>
                <a:sym typeface="Roboto"/>
              </a:rPr>
              <a:t>Evitare gli impatti ecologicamente sensibili dei trasporti garantendo minori emissioni da processi diretti e indiretti. </a:t>
            </a:r>
            <a:endParaRPr sz="1200">
              <a:solidFill>
                <a:srgbClr val="111827"/>
              </a:solidFill>
              <a:latin typeface="Roboto"/>
              <a:ea typeface="Roboto"/>
              <a:cs typeface="Roboto"/>
              <a:sym typeface="Roboto"/>
            </a:endParaRPr>
          </a:p>
          <a:p>
            <a:pPr indent="-304800" lvl="0" marL="457200" marR="0" rtl="0" algn="l">
              <a:lnSpc>
                <a:spcPct val="100000"/>
              </a:lnSpc>
              <a:spcBef>
                <a:spcPts val="0"/>
              </a:spcBef>
              <a:spcAft>
                <a:spcPts val="0"/>
              </a:spcAft>
              <a:buClr>
                <a:srgbClr val="111827"/>
              </a:buClr>
              <a:buSzPts val="1200"/>
              <a:buFont typeface="Roboto"/>
              <a:buChar char="●"/>
            </a:pPr>
            <a:r>
              <a:rPr lang="pl-PL" sz="1200">
                <a:solidFill>
                  <a:srgbClr val="111827"/>
                </a:solidFill>
                <a:latin typeface="Roboto"/>
                <a:ea typeface="Roboto"/>
                <a:cs typeface="Roboto"/>
                <a:sym typeface="Roboto"/>
              </a:rPr>
              <a:t>Ridurre il fattore di emissione medio per tonnellata/km</a:t>
            </a:r>
            <a:endParaRPr sz="1200">
              <a:solidFill>
                <a:srgbClr val="111827"/>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a:p>
        </p:txBody>
      </p:sp>
      <p:sp>
        <p:nvSpPr>
          <p:cNvPr id="155" name="Google Shape;155;p36"/>
          <p:cNvSpPr txBox="1"/>
          <p:nvPr/>
        </p:nvSpPr>
        <p:spPr>
          <a:xfrm>
            <a:off x="4667850" y="4768250"/>
            <a:ext cx="6654000" cy="88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000000"/>
                </a:solidFill>
                <a:latin typeface="Arial"/>
                <a:ea typeface="Arial"/>
                <a:cs typeface="Arial"/>
                <a:sym typeface="Arial"/>
              </a:rPr>
              <a:t>&gt;&gt;  </a:t>
            </a:r>
            <a:r>
              <a:rPr lang="pl-PL" sz="1200"/>
              <a:t>Crescita resiliente ai</a:t>
            </a:r>
            <a:r>
              <a:rPr b="0" i="0" lang="pl-PL" sz="1200" u="none" cap="none" strike="noStrike">
                <a:solidFill>
                  <a:srgbClr val="000000"/>
                </a:solidFill>
                <a:latin typeface="Arial"/>
                <a:ea typeface="Arial"/>
                <a:cs typeface="Arial"/>
                <a:sym typeface="Arial"/>
              </a:rPr>
              <a:t> cambiamenti climatici</a:t>
            </a:r>
            <a:endParaRPr b="0" i="0" sz="1400" u="none" cap="none" strike="noStrike">
              <a:solidFill>
                <a:srgbClr val="000000"/>
              </a:solidFill>
              <a:latin typeface="Arial"/>
              <a:ea typeface="Arial"/>
              <a:cs typeface="Arial"/>
              <a:sym typeface="Arial"/>
            </a:endParaRPr>
          </a:p>
          <a:p>
            <a:pPr indent="-304800" lvl="0" marL="457200" rtl="0" algn="l">
              <a:lnSpc>
                <a:spcPct val="115000"/>
              </a:lnSpc>
              <a:spcBef>
                <a:spcPts val="0"/>
              </a:spcBef>
              <a:spcAft>
                <a:spcPts val="0"/>
              </a:spcAft>
              <a:buClr>
                <a:srgbClr val="111827"/>
              </a:buClr>
              <a:buSzPts val="1200"/>
              <a:buFont typeface="Roboto"/>
              <a:buChar char="-"/>
            </a:pPr>
            <a:r>
              <a:rPr lang="pl-PL" sz="1200">
                <a:solidFill>
                  <a:srgbClr val="111827"/>
                </a:solidFill>
                <a:latin typeface="Roboto"/>
                <a:ea typeface="Roboto"/>
                <a:cs typeface="Roboto"/>
                <a:sym typeface="Roboto"/>
              </a:rPr>
              <a:t>Costruire un sistema di trasporto immune agli effetti del cambiamento climatico: infrastrutture di trasporto a prova di clima</a:t>
            </a:r>
            <a:endParaRPr sz="1200">
              <a:solidFill>
                <a:srgbClr val="111827"/>
              </a:solidFill>
              <a:latin typeface="Roboto"/>
              <a:ea typeface="Roboto"/>
              <a:cs typeface="Roboto"/>
              <a:sym typeface="Roboto"/>
            </a:endParaRPr>
          </a:p>
          <a:p>
            <a:pPr indent="-285750" lvl="0" marL="285750" marR="0" rtl="0" algn="l">
              <a:lnSpc>
                <a:spcPct val="100000"/>
              </a:lnSpc>
              <a:spcBef>
                <a:spcPts val="0"/>
              </a:spcBef>
              <a:spcAft>
                <a:spcPts val="0"/>
              </a:spcAft>
              <a:buSzPts val="1200"/>
              <a:buChar char="-"/>
            </a:pPr>
            <a:r>
              <a:t/>
            </a:r>
            <a:endParaRPr sz="1200"/>
          </a:p>
        </p:txBody>
      </p:sp>
      <p:sp>
        <p:nvSpPr>
          <p:cNvPr id="156" name="Google Shape;156;p36"/>
          <p:cNvSpPr txBox="1"/>
          <p:nvPr/>
        </p:nvSpPr>
        <p:spPr>
          <a:xfrm>
            <a:off x="4667849" y="5540600"/>
            <a:ext cx="1961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000000"/>
                </a:solidFill>
                <a:latin typeface="Arial"/>
                <a:ea typeface="Arial"/>
                <a:cs typeface="Arial"/>
                <a:sym typeface="Arial"/>
              </a:rPr>
              <a:t>&gt;&gt;  Accesso</a:t>
            </a:r>
            <a:r>
              <a:rPr lang="pl-PL" sz="1200"/>
              <a:t> e mobilità</a:t>
            </a:r>
            <a:endParaRPr b="0" i="0" sz="1200" u="none" cap="none" strike="noStrike">
              <a:solidFill>
                <a:srgbClr val="000000"/>
              </a:solidFill>
              <a:latin typeface="Arial"/>
              <a:ea typeface="Arial"/>
              <a:cs typeface="Arial"/>
              <a:sym typeface="Arial"/>
            </a:endParaRPr>
          </a:p>
        </p:txBody>
      </p:sp>
      <p:sp>
        <p:nvSpPr>
          <p:cNvPr id="157" name="Google Shape;157;p36"/>
          <p:cNvSpPr txBox="1"/>
          <p:nvPr/>
        </p:nvSpPr>
        <p:spPr>
          <a:xfrm>
            <a:off x="5753871" y="5838622"/>
            <a:ext cx="610091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A5A5A5"/>
                </a:solidFill>
                <a:latin typeface="Calibri"/>
                <a:ea typeface="Calibri"/>
                <a:cs typeface="Calibri"/>
                <a:sym typeface="Calibri"/>
              </a:rPr>
              <a:t>https://www.slideshare.net/aishwarykgupta/sustainable-transportation-71408026</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7"/>
          <p:cNvSpPr txBox="1"/>
          <p:nvPr>
            <p:ph type="title"/>
          </p:nvPr>
        </p:nvSpPr>
        <p:spPr>
          <a:xfrm>
            <a:off x="631723" y="52200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15000"/>
              </a:lnSpc>
              <a:spcBef>
                <a:spcPts val="0"/>
              </a:spcBef>
              <a:spcAft>
                <a:spcPts val="0"/>
              </a:spcAft>
              <a:buNone/>
            </a:pPr>
            <a:r>
              <a:t/>
            </a:r>
            <a:endParaRPr b="1" sz="2700">
              <a:solidFill>
                <a:srgbClr val="111827"/>
              </a:solidFill>
              <a:latin typeface="Roboto"/>
              <a:ea typeface="Roboto"/>
              <a:cs typeface="Roboto"/>
              <a:sym typeface="Roboto"/>
            </a:endParaRPr>
          </a:p>
          <a:p>
            <a:pPr indent="0" lvl="0" marL="0" rtl="0" algn="l">
              <a:lnSpc>
                <a:spcPct val="115000"/>
              </a:lnSpc>
              <a:spcBef>
                <a:spcPts val="0"/>
              </a:spcBef>
              <a:spcAft>
                <a:spcPts val="0"/>
              </a:spcAft>
              <a:buNone/>
            </a:pPr>
            <a:r>
              <a:rPr b="1" lang="pl-PL" sz="3033">
                <a:solidFill>
                  <a:srgbClr val="111827"/>
                </a:solidFill>
                <a:latin typeface="Roboto"/>
                <a:ea typeface="Roboto"/>
                <a:cs typeface="Roboto"/>
                <a:sym typeface="Roboto"/>
              </a:rPr>
              <a:t>Fonti energetiche rinnovabili</a:t>
            </a:r>
            <a:endParaRPr b="1" sz="3033">
              <a:solidFill>
                <a:srgbClr val="111827"/>
              </a:solidFill>
              <a:latin typeface="Roboto"/>
              <a:ea typeface="Roboto"/>
              <a:cs typeface="Roboto"/>
              <a:sym typeface="Roboto"/>
            </a:endParaRPr>
          </a:p>
          <a:p>
            <a:pPr indent="0" lvl="0" marL="0" rtl="0" algn="l">
              <a:lnSpc>
                <a:spcPct val="90000"/>
              </a:lnSpc>
              <a:spcBef>
                <a:spcPts val="0"/>
              </a:spcBef>
              <a:spcAft>
                <a:spcPts val="0"/>
              </a:spcAft>
              <a:buSzPct val="100000"/>
              <a:buNone/>
            </a:pPr>
            <a:r>
              <a:t/>
            </a:r>
            <a:endParaRPr b="1" sz="3200">
              <a:solidFill>
                <a:srgbClr val="000000"/>
              </a:solidFill>
            </a:endParaRPr>
          </a:p>
        </p:txBody>
      </p:sp>
      <p:sp>
        <p:nvSpPr>
          <p:cNvPr id="163" name="Google Shape;163;p37"/>
          <p:cNvSpPr txBox="1"/>
          <p:nvPr/>
        </p:nvSpPr>
        <p:spPr>
          <a:xfrm>
            <a:off x="123172" y="1990153"/>
            <a:ext cx="5972700" cy="3606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pl-PL" sz="1500">
                <a:solidFill>
                  <a:srgbClr val="111827"/>
                </a:solidFill>
                <a:latin typeface="Roboto"/>
                <a:ea typeface="Roboto"/>
                <a:cs typeface="Roboto"/>
                <a:sym typeface="Roboto"/>
              </a:rPr>
              <a:t>Le fonti energetiche sono quelle il cui utilizzo non è associato ad un deficit a lungo termine, perché le loro risorse si rinnovano in un tempo relativamente breve (materie prime rinnovabili). Tali fonti sono: sole, vento, biomassa, biogas e biocarburanti. L'energia rinnovabile comprende anche il calore ottenuto dal suolo (energia geotermica), dall'aria (energia aerotermica) e dall'acqua (energia idrotermica). L’energia rinnovabile gioca un ruolo fondamentale per la salvaguardia dell’ambiente.</a:t>
            </a:r>
            <a:endParaRPr sz="1500">
              <a:solidFill>
                <a:srgbClr val="111827"/>
              </a:solidFill>
              <a:latin typeface="Roboto"/>
              <a:ea typeface="Roboto"/>
              <a:cs typeface="Roboto"/>
              <a:sym typeface="Roboto"/>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92075" marR="0" rtl="0" algn="just">
              <a:lnSpc>
                <a:spcPct val="100000"/>
              </a:lnSpc>
              <a:spcBef>
                <a:spcPts val="1000"/>
              </a:spcBef>
              <a:spcAft>
                <a:spcPts val="0"/>
              </a:spcAft>
              <a:buClr>
                <a:srgbClr val="000000"/>
              </a:buClr>
              <a:buSzPts val="1200"/>
              <a:buFont typeface="Arial"/>
              <a:buNone/>
            </a:pPr>
            <a:r>
              <a:rPr b="0" i="0" lang="pl-PL" sz="1200" u="none" cap="none" strike="noStrike">
                <a:solidFill>
                  <a:srgbClr val="7F7F7F"/>
                </a:solidFill>
                <a:latin typeface="Calibri"/>
                <a:ea typeface="Calibri"/>
                <a:cs typeface="Calibri"/>
                <a:sym typeface="Calibri"/>
              </a:rPr>
              <a:t>Hamed, T. A., and A. J. J. O. S. D. O. E. Alshare. 2022. Water, and E. Systems, environmental impact of solar and wind energy-a review. </a:t>
            </a:r>
            <a:r>
              <a:rPr b="0" i="1" lang="pl-PL" sz="1200" u="none" cap="none" strike="noStrike">
                <a:solidFill>
                  <a:srgbClr val="7F7F7F"/>
                </a:solidFill>
                <a:latin typeface="Calibri"/>
                <a:ea typeface="Calibri"/>
                <a:cs typeface="Calibri"/>
                <a:sym typeface="Calibri"/>
              </a:rPr>
              <a:t>Journal of Sustainable Development of Energy, Water and Environment Systems</a:t>
            </a:r>
            <a:r>
              <a:rPr b="0" i="0" lang="pl-PL" sz="1200" u="none" cap="none" strike="noStrike">
                <a:solidFill>
                  <a:srgbClr val="7F7F7F"/>
                </a:solidFill>
                <a:latin typeface="Calibri"/>
                <a:ea typeface="Calibri"/>
                <a:cs typeface="Calibri"/>
                <a:sym typeface="Calibri"/>
              </a:rPr>
              <a:t> 10 (2):1–23. doi:10.13044/j.sdewes.d9.0387.</a:t>
            </a:r>
            <a:endParaRPr b="0" i="0" sz="1050" u="none" cap="none" strike="noStrike">
              <a:solidFill>
                <a:srgbClr val="7F7F7F"/>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br>
              <a:rPr b="0" i="0" lang="pl-PL"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descr="Types of Renewable Energy: Sources, Advantages &amp; Disadvantages" id="164" name="Google Shape;164;p37"/>
          <p:cNvPicPr preferRelativeResize="0"/>
          <p:nvPr/>
        </p:nvPicPr>
        <p:blipFill rotWithShape="1">
          <a:blip r:embed="rId3">
            <a:alphaModFix/>
          </a:blip>
          <a:srcRect b="0" l="0" r="0" t="0"/>
          <a:stretch/>
        </p:blipFill>
        <p:spPr>
          <a:xfrm>
            <a:off x="6219171" y="1021872"/>
            <a:ext cx="5972829" cy="4651341"/>
          </a:xfrm>
          <a:prstGeom prst="rect">
            <a:avLst/>
          </a:prstGeom>
          <a:noFill/>
          <a:ln>
            <a:noFill/>
          </a:ln>
        </p:spPr>
      </p:pic>
      <p:sp>
        <p:nvSpPr>
          <p:cNvPr id="165" name="Google Shape;165;p37"/>
          <p:cNvSpPr txBox="1"/>
          <p:nvPr/>
        </p:nvSpPr>
        <p:spPr>
          <a:xfrm>
            <a:off x="6934200" y="5673213"/>
            <a:ext cx="610091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7F7F7F"/>
                </a:solidFill>
                <a:latin typeface="Calibri"/>
                <a:ea typeface="Calibri"/>
                <a:cs typeface="Calibri"/>
                <a:sym typeface="Calibri"/>
              </a:rPr>
              <a:t>https://www.sciencefacts.net/types-of-renewable-energy.html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38"/>
          <p:cNvPicPr preferRelativeResize="0"/>
          <p:nvPr/>
        </p:nvPicPr>
        <p:blipFill rotWithShape="1">
          <a:blip r:embed="rId3">
            <a:alphaModFix/>
          </a:blip>
          <a:srcRect b="0" l="0" r="0" t="0"/>
          <a:stretch/>
        </p:blipFill>
        <p:spPr>
          <a:xfrm>
            <a:off x="6577781" y="1365306"/>
            <a:ext cx="5614219" cy="3299992"/>
          </a:xfrm>
          <a:prstGeom prst="rect">
            <a:avLst/>
          </a:prstGeom>
          <a:noFill/>
          <a:ln>
            <a:noFill/>
          </a:ln>
        </p:spPr>
      </p:pic>
      <p:sp>
        <p:nvSpPr>
          <p:cNvPr id="171" name="Google Shape;171;p38"/>
          <p:cNvSpPr txBox="1"/>
          <p:nvPr>
            <p:ph type="title"/>
          </p:nvPr>
        </p:nvSpPr>
        <p:spPr>
          <a:xfrm>
            <a:off x="4147947" y="40220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pl-PL" sz="3600"/>
              <a:t>Applicazioni</a:t>
            </a:r>
            <a:endParaRPr sz="3600"/>
          </a:p>
        </p:txBody>
      </p:sp>
      <p:sp>
        <p:nvSpPr>
          <p:cNvPr id="172" name="Google Shape;172;p38"/>
          <p:cNvSpPr txBox="1"/>
          <p:nvPr/>
        </p:nvSpPr>
        <p:spPr>
          <a:xfrm>
            <a:off x="361250" y="1249800"/>
            <a:ext cx="11830800" cy="618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pl-PL" sz="2400">
                <a:latin typeface="Calibri"/>
                <a:ea typeface="Calibri"/>
                <a:cs typeface="Calibri"/>
                <a:sym typeface="Calibri"/>
              </a:rPr>
              <a:t>Energia idroelettrica</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Noto Sans Symbols"/>
              <a:buChar char="▪"/>
            </a:pPr>
            <a:r>
              <a:rPr lang="pl-PL" sz="2400">
                <a:latin typeface="Calibri"/>
                <a:ea typeface="Calibri"/>
                <a:cs typeface="Calibri"/>
                <a:sym typeface="Calibri"/>
              </a:rPr>
              <a:t>produzione di energia elettrica tramite</a:t>
            </a:r>
            <a:endParaRPr sz="2400">
              <a:latin typeface="Calibri"/>
              <a:ea typeface="Calibri"/>
              <a:cs typeface="Calibri"/>
              <a:sym typeface="Calibri"/>
            </a:endParaRPr>
          </a:p>
          <a:p>
            <a:pPr indent="0" lvl="0" marL="0" marR="0" rtl="0" algn="l">
              <a:lnSpc>
                <a:spcPct val="100000"/>
              </a:lnSpc>
              <a:spcBef>
                <a:spcPts val="0"/>
              </a:spcBef>
              <a:spcAft>
                <a:spcPts val="0"/>
              </a:spcAft>
              <a:buNone/>
            </a:pPr>
            <a:r>
              <a:rPr lang="pl-PL" sz="2400">
                <a:latin typeface="Calibri"/>
                <a:ea typeface="Calibri"/>
                <a:cs typeface="Calibri"/>
                <a:sym typeface="Calibri"/>
              </a:rPr>
              <a:t>     impianti idroelettrici</a:t>
            </a:r>
            <a:br>
              <a:rPr b="0" i="0" lang="pl-PL" sz="2400" u="none" cap="none" strike="noStrike">
                <a:solidFill>
                  <a:srgbClr val="000000"/>
                </a:solidFill>
                <a:latin typeface="Calibri"/>
                <a:ea typeface="Calibri"/>
                <a:cs typeface="Calibri"/>
                <a:sym typeface="Calibri"/>
              </a:rPr>
            </a:br>
            <a:endParaRPr b="1"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lang="pl-PL" sz="2400">
                <a:latin typeface="Calibri"/>
                <a:ea typeface="Calibri"/>
                <a:cs typeface="Calibri"/>
                <a:sym typeface="Calibri"/>
              </a:rPr>
              <a:t>Energia eolica</a:t>
            </a:r>
            <a:endParaRPr b="1"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Noto Sans Symbols"/>
              <a:buChar char="▪"/>
            </a:pPr>
            <a:r>
              <a:rPr lang="pl-PL" sz="2400">
                <a:latin typeface="Calibri"/>
                <a:ea typeface="Calibri"/>
                <a:cs typeface="Calibri"/>
                <a:sym typeface="Calibri"/>
              </a:rPr>
              <a:t>generazione di energia elettrica</a:t>
            </a:r>
            <a:endParaRPr sz="1200">
              <a:solidFill>
                <a:srgbClr val="111827"/>
              </a:solidFill>
              <a:latin typeface="Roboto"/>
              <a:ea typeface="Roboto"/>
              <a:cs typeface="Roboto"/>
              <a:sym typeface="Roboto"/>
            </a:endParaRPr>
          </a:p>
          <a:p>
            <a:pPr indent="-342900" lvl="0" marL="342900" marR="0" rtl="0" algn="l">
              <a:lnSpc>
                <a:spcPct val="100000"/>
              </a:lnSpc>
              <a:spcBef>
                <a:spcPts val="0"/>
              </a:spcBef>
              <a:spcAft>
                <a:spcPts val="0"/>
              </a:spcAft>
              <a:buClr>
                <a:srgbClr val="000000"/>
              </a:buClr>
              <a:buSzPts val="2400"/>
              <a:buFont typeface="Noto Sans Symbols"/>
              <a:buChar char="▪"/>
            </a:pPr>
            <a:r>
              <a:rPr lang="pl-PL" sz="2400">
                <a:solidFill>
                  <a:srgbClr val="111827"/>
                </a:solidFill>
                <a:latin typeface="Calibri"/>
                <a:ea typeface="Calibri"/>
                <a:cs typeface="Calibri"/>
                <a:sym typeface="Calibri"/>
              </a:rPr>
              <a:t>po</a:t>
            </a:r>
            <a:r>
              <a:rPr lang="pl-PL" sz="2400">
                <a:solidFill>
                  <a:srgbClr val="111827"/>
                </a:solidFill>
                <a:latin typeface="Calibri"/>
                <a:ea typeface="Calibri"/>
                <a:cs typeface="Calibri"/>
                <a:sym typeface="Calibri"/>
              </a:rPr>
              <a:t>mpaggio dell'acqua sotterranea mediante mulini a vento</a:t>
            </a:r>
            <a:endParaRPr sz="2400">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Noto Sans Symbols"/>
              <a:buChar char="▪"/>
            </a:pPr>
            <a:r>
              <a:rPr lang="pl-PL" sz="2400">
                <a:latin typeface="Calibri"/>
                <a:ea typeface="Calibri"/>
                <a:cs typeface="Calibri"/>
                <a:sym typeface="Calibri"/>
              </a:rPr>
              <a:t>macinazione di cereali nei mulini</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lang="pl-PL" sz="2400">
                <a:latin typeface="Calibri"/>
                <a:ea typeface="Calibri"/>
                <a:cs typeface="Calibri"/>
                <a:sym typeface="Calibri"/>
              </a:rPr>
              <a:t>Energia solare</a:t>
            </a:r>
            <a:endParaRPr b="1"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Noto Sans Symbols"/>
              <a:buChar char="▪"/>
            </a:pPr>
            <a:r>
              <a:rPr lang="pl-PL" sz="2400">
                <a:latin typeface="Calibri"/>
                <a:ea typeface="Calibri"/>
                <a:cs typeface="Calibri"/>
                <a:sym typeface="Calibri"/>
              </a:rPr>
              <a:t>produzione di energia elettrica convertendo l’energia solare tramite celle fotovoltaiche</a:t>
            </a:r>
            <a:r>
              <a:rPr b="0" i="0" lang="pl-PL" sz="24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Noto Sans Symbols"/>
              <a:buChar char="▪"/>
            </a:pPr>
            <a:r>
              <a:rPr lang="pl-PL" sz="2400">
                <a:latin typeface="Calibri"/>
                <a:ea typeface="Calibri"/>
                <a:cs typeface="Calibri"/>
                <a:sym typeface="Calibri"/>
              </a:rPr>
              <a:t>cottura di cibi tramite fornelli e riscaldatori solari</a:t>
            </a:r>
            <a:r>
              <a:rPr b="0" i="0" lang="pl-PL" sz="2400" u="none" cap="none" strike="noStrike">
                <a:solidFill>
                  <a:srgbClr val="000000"/>
                </a:solidFill>
                <a:latin typeface="Calibri"/>
                <a:ea typeface="Calibri"/>
                <a:cs typeface="Calibri"/>
                <a:sym typeface="Calibri"/>
              </a:rPr>
              <a:t> </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Noto Sans Symbols"/>
              <a:buChar char="▪"/>
            </a:pPr>
            <a:r>
              <a:rPr lang="pl-PL" sz="2400">
                <a:latin typeface="Calibri"/>
                <a:ea typeface="Calibri"/>
                <a:cs typeface="Calibri"/>
                <a:sym typeface="Calibri"/>
              </a:rPr>
              <a:t>funzionamento di pompe solari</a:t>
            </a:r>
            <a:endParaRPr sz="2400">
              <a:latin typeface="Calibri"/>
              <a:ea typeface="Calibri"/>
              <a:cs typeface="Calibri"/>
              <a:sym typeface="Calibri"/>
            </a:endParaRPr>
          </a:p>
          <a:p>
            <a:pPr indent="0" lvl="0" marL="457200" marR="0" rtl="0" algn="l">
              <a:lnSpc>
                <a:spcPct val="100000"/>
              </a:lnSpc>
              <a:spcBef>
                <a:spcPts val="0"/>
              </a:spcBef>
              <a:spcAft>
                <a:spcPts val="0"/>
              </a:spcAft>
              <a:buNone/>
            </a:pPr>
            <a:r>
              <a:t/>
            </a:r>
            <a:endParaRPr sz="24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3" name="Google Shape;173;p38"/>
          <p:cNvSpPr txBox="1"/>
          <p:nvPr/>
        </p:nvSpPr>
        <p:spPr>
          <a:xfrm>
            <a:off x="6951406" y="4725562"/>
            <a:ext cx="537787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7F7F7F"/>
                </a:solidFill>
                <a:latin typeface="Calibri"/>
                <a:ea typeface="Calibri"/>
                <a:cs typeface="Calibri"/>
                <a:sym typeface="Calibri"/>
              </a:rPr>
              <a:t>https://op.europa.eu/webpub/eca/special-reports/renevable-energy-5-2018/en/</a:t>
            </a:r>
            <a:endParaRPr b="0" i="0" sz="1400" u="none" cap="none" strike="noStrike">
              <a:solidFill>
                <a:srgbClr val="000000"/>
              </a:solidFill>
              <a:latin typeface="Arial"/>
              <a:ea typeface="Arial"/>
              <a:cs typeface="Arial"/>
              <a:sym typeface="Arial"/>
            </a:endParaRPr>
          </a:p>
        </p:txBody>
      </p:sp>
      <p:sp>
        <p:nvSpPr>
          <p:cNvPr id="174" name="Google Shape;174;p38"/>
          <p:cNvSpPr txBox="1"/>
          <p:nvPr/>
        </p:nvSpPr>
        <p:spPr>
          <a:xfrm>
            <a:off x="5783247" y="5727695"/>
            <a:ext cx="61005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7F7F7F"/>
                </a:solidFill>
                <a:latin typeface="Calibri"/>
                <a:ea typeface="Calibri"/>
                <a:cs typeface="Calibri"/>
                <a:sym typeface="Calibri"/>
              </a:rPr>
              <a:t>https://www.sciencefacts.net/types-of-renewable-energy.html</a:t>
            </a:r>
            <a:endParaRPr b="0" i="0" sz="1200" u="none" cap="none" strike="noStrike">
              <a:solidFill>
                <a:srgbClr val="7F7F7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9"/>
          <p:cNvSpPr txBox="1"/>
          <p:nvPr>
            <p:ph type="title"/>
          </p:nvPr>
        </p:nvSpPr>
        <p:spPr>
          <a:xfrm>
            <a:off x="4161503" y="37406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pl-PL" sz="3600"/>
              <a:t>Applications</a:t>
            </a:r>
            <a:endParaRPr sz="3600"/>
          </a:p>
        </p:txBody>
      </p:sp>
      <p:pic>
        <p:nvPicPr>
          <p:cNvPr descr="Obraz zawierający tekst, zrzut ekranu, Grafika, projekt graficzny&#10;&#10;Opis wygenerowany automatycznie" id="180" name="Google Shape;180;p39"/>
          <p:cNvPicPr preferRelativeResize="0"/>
          <p:nvPr/>
        </p:nvPicPr>
        <p:blipFill rotWithShape="1">
          <a:blip r:embed="rId3">
            <a:alphaModFix/>
          </a:blip>
          <a:srcRect b="0" l="0" r="0" t="0"/>
          <a:stretch/>
        </p:blipFill>
        <p:spPr>
          <a:xfrm>
            <a:off x="7760473" y="1925825"/>
            <a:ext cx="4431527" cy="2492734"/>
          </a:xfrm>
          <a:prstGeom prst="rect">
            <a:avLst/>
          </a:prstGeom>
          <a:noFill/>
          <a:ln>
            <a:noFill/>
          </a:ln>
        </p:spPr>
      </p:pic>
      <p:sp>
        <p:nvSpPr>
          <p:cNvPr id="181" name="Google Shape;181;p39"/>
          <p:cNvSpPr txBox="1"/>
          <p:nvPr/>
        </p:nvSpPr>
        <p:spPr>
          <a:xfrm>
            <a:off x="242453" y="1462796"/>
            <a:ext cx="11949600" cy="432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l-PL" sz="2500" u="none" cap="none" strike="noStrike">
                <a:solidFill>
                  <a:srgbClr val="000000"/>
                </a:solidFill>
                <a:latin typeface="Calibri"/>
                <a:ea typeface="Calibri"/>
                <a:cs typeface="Calibri"/>
                <a:sym typeface="Calibri"/>
              </a:rPr>
              <a:t>Biomasse</a:t>
            </a:r>
            <a:endParaRPr b="1" i="0" sz="25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500"/>
              <a:buFont typeface="Noto Sans Symbols"/>
              <a:buChar char="▪"/>
            </a:pPr>
            <a:r>
              <a:rPr b="1" i="0" lang="pl-PL" sz="2500" u="none" cap="none" strike="noStrike">
                <a:solidFill>
                  <a:srgbClr val="000000"/>
                </a:solidFill>
                <a:latin typeface="Calibri"/>
                <a:ea typeface="Calibri"/>
                <a:cs typeface="Calibri"/>
                <a:sym typeface="Calibri"/>
              </a:rPr>
              <a:t> </a:t>
            </a:r>
            <a:r>
              <a:rPr lang="pl-PL" sz="2500">
                <a:latin typeface="Calibri"/>
                <a:ea typeface="Calibri"/>
                <a:cs typeface="Calibri"/>
                <a:sym typeface="Calibri"/>
              </a:rPr>
              <a:t>produzione di biodiesel e alcool come combustibili</a:t>
            </a:r>
            <a:br>
              <a:rPr lang="pl-PL" sz="2500">
                <a:latin typeface="Calibri"/>
                <a:ea typeface="Calibri"/>
                <a:cs typeface="Calibri"/>
                <a:sym typeface="Calibri"/>
              </a:rPr>
            </a:br>
            <a:r>
              <a:rPr lang="pl-PL" sz="2500">
                <a:latin typeface="Calibri"/>
                <a:ea typeface="Calibri"/>
                <a:cs typeface="Calibri"/>
                <a:sym typeface="Calibri"/>
              </a:rPr>
              <a:t>alternativi </a:t>
            </a:r>
            <a:endParaRPr sz="2500">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500"/>
              <a:buFont typeface="Noto Sans Symbols"/>
              <a:buChar char="▪"/>
            </a:pPr>
            <a:r>
              <a:rPr lang="pl-PL" sz="2500">
                <a:latin typeface="Calibri"/>
                <a:ea typeface="Calibri"/>
                <a:cs typeface="Calibri"/>
                <a:sym typeface="Calibri"/>
              </a:rPr>
              <a:t>produzione di gas metano utilizzabile per produrre </a:t>
            </a:r>
            <a:br>
              <a:rPr lang="pl-PL" sz="2500">
                <a:latin typeface="Calibri"/>
                <a:ea typeface="Calibri"/>
                <a:cs typeface="Calibri"/>
                <a:sym typeface="Calibri"/>
              </a:rPr>
            </a:br>
            <a:r>
              <a:rPr lang="pl-PL" sz="2500">
                <a:latin typeface="Calibri"/>
                <a:ea typeface="Calibri"/>
                <a:cs typeface="Calibri"/>
                <a:sym typeface="Calibri"/>
              </a:rPr>
              <a:t>calore, </a:t>
            </a:r>
            <a:r>
              <a:rPr lang="pl-PL" sz="2500">
                <a:latin typeface="Calibri"/>
                <a:ea typeface="Calibri"/>
                <a:cs typeface="Calibri"/>
                <a:sym typeface="Calibri"/>
              </a:rPr>
              <a:t>elettricità</a:t>
            </a:r>
            <a:r>
              <a:rPr lang="pl-PL" sz="2500">
                <a:latin typeface="Calibri"/>
                <a:ea typeface="Calibri"/>
                <a:cs typeface="Calibri"/>
                <a:sym typeface="Calibri"/>
              </a:rPr>
              <a:t> e prodotti chimici organici </a:t>
            </a:r>
            <a:endParaRPr b="0" i="0" sz="2500" u="none" cap="none" strike="noStrike">
              <a:solidFill>
                <a:srgbClr val="000000"/>
              </a:solidFill>
              <a:latin typeface="Calibri"/>
              <a:ea typeface="Calibri"/>
              <a:cs typeface="Calibri"/>
              <a:sym typeface="Calibri"/>
            </a:endParaRPr>
          </a:p>
          <a:p>
            <a:pPr indent="-184150" lvl="0" marL="342900" marR="0" rtl="0" algn="l">
              <a:lnSpc>
                <a:spcPct val="100000"/>
              </a:lnSpc>
              <a:spcBef>
                <a:spcPts val="0"/>
              </a:spcBef>
              <a:spcAft>
                <a:spcPts val="0"/>
              </a:spcAft>
              <a:buClr>
                <a:srgbClr val="000000"/>
              </a:buClr>
              <a:buSzPts val="2500"/>
              <a:buFont typeface="Noto Sans Symbols"/>
              <a:buNone/>
            </a:pPr>
            <a:r>
              <a:t/>
            </a:r>
            <a:endParaRPr b="0"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lang="pl-PL" sz="2500">
                <a:latin typeface="Calibri"/>
                <a:ea typeface="Calibri"/>
                <a:cs typeface="Calibri"/>
                <a:sym typeface="Calibri"/>
              </a:rPr>
              <a:t>Energia geotermica e energia dagli oceani</a:t>
            </a:r>
            <a:endParaRPr b="1" i="0" sz="25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500"/>
              <a:buFont typeface="Noto Sans Symbols"/>
              <a:buChar char="▪"/>
            </a:pPr>
            <a:r>
              <a:rPr lang="pl-PL" sz="2500">
                <a:latin typeface="Calibri"/>
                <a:ea typeface="Calibri"/>
                <a:cs typeface="Calibri"/>
                <a:sym typeface="Calibri"/>
              </a:rPr>
              <a:t>produzione di energia elettrica</a:t>
            </a:r>
            <a:endParaRPr b="0"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lang="pl-PL" sz="2500">
                <a:latin typeface="Calibri"/>
                <a:ea typeface="Calibri"/>
                <a:cs typeface="Calibri"/>
                <a:sym typeface="Calibri"/>
              </a:rPr>
              <a:t>Celle a combustibile a idrogeno</a:t>
            </a:r>
            <a:endParaRPr b="1" i="0" sz="25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500"/>
              <a:buFont typeface="Noto Sans Symbols"/>
              <a:buChar char="▪"/>
            </a:pPr>
            <a:r>
              <a:rPr lang="pl-PL" sz="2500">
                <a:latin typeface="Calibri"/>
                <a:ea typeface="Calibri"/>
                <a:cs typeface="Calibri"/>
                <a:sym typeface="Calibri"/>
              </a:rPr>
              <a:t>possono essere utilizzate per alimentare i veicoli al posto dei motori diesel o benzina</a:t>
            </a:r>
            <a:endParaRPr b="0" i="0" sz="1400" u="none" cap="none" strike="noStrike">
              <a:solidFill>
                <a:srgbClr val="BFBFBF"/>
              </a:solidFill>
              <a:latin typeface="Calibri"/>
              <a:ea typeface="Calibri"/>
              <a:cs typeface="Calibri"/>
              <a:sym typeface="Calibri"/>
            </a:endParaRPr>
          </a:p>
        </p:txBody>
      </p:sp>
      <p:sp>
        <p:nvSpPr>
          <p:cNvPr id="182" name="Google Shape;182;p39"/>
          <p:cNvSpPr txBox="1"/>
          <p:nvPr/>
        </p:nvSpPr>
        <p:spPr>
          <a:xfrm>
            <a:off x="8028709" y="4420987"/>
            <a:ext cx="610061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rgbClr val="7F7F7F"/>
                </a:solidFill>
                <a:latin typeface="Calibri"/>
                <a:ea typeface="Calibri"/>
                <a:cs typeface="Calibri"/>
                <a:sym typeface="Calibri"/>
              </a:rPr>
              <a:t>https://www.sciencefacts.net/types-of-renewable-energy.html</a:t>
            </a:r>
            <a:endParaRPr b="0" i="0" sz="1100" u="none" cap="none" strike="noStrike">
              <a:solidFill>
                <a:srgbClr val="7F7F7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40"/>
          <p:cNvSpPr txBox="1"/>
          <p:nvPr/>
        </p:nvSpPr>
        <p:spPr>
          <a:xfrm>
            <a:off x="357900" y="1475725"/>
            <a:ext cx="6524100" cy="4402200"/>
          </a:xfrm>
          <a:prstGeom prst="rect">
            <a:avLst/>
          </a:prstGeom>
          <a:noFill/>
          <a:ln>
            <a:noFill/>
          </a:ln>
        </p:spPr>
        <p:txBody>
          <a:bodyPr anchorCtr="0" anchor="t" bIns="45700" lIns="91425" spcFirstLastPara="1" rIns="91425" wrap="square" tIns="45700">
            <a:spAutoFit/>
          </a:bodyPr>
          <a:lstStyle/>
          <a:p>
            <a:pPr indent="-260350" lvl="0" marL="342900" marR="0" rtl="0" algn="l">
              <a:lnSpc>
                <a:spcPct val="100000"/>
              </a:lnSpc>
              <a:spcBef>
                <a:spcPts val="0"/>
              </a:spcBef>
              <a:spcAft>
                <a:spcPts val="0"/>
              </a:spcAft>
              <a:buClr>
                <a:srgbClr val="000000"/>
              </a:buClr>
              <a:buSzPts val="2000"/>
              <a:buFont typeface="Arial"/>
              <a:buChar char="•"/>
            </a:pPr>
            <a:r>
              <a:rPr lang="pl-PL" sz="2000">
                <a:latin typeface="Calibri"/>
                <a:ea typeface="Calibri"/>
                <a:cs typeface="Calibri"/>
                <a:sym typeface="Calibri"/>
              </a:rPr>
              <a:t>Le fonti di energia rinnovabile non si esauriscono</a:t>
            </a:r>
            <a:endParaRPr b="0" i="0" sz="2000" u="none" cap="none" strike="noStrike">
              <a:solidFill>
                <a:srgbClr val="000000"/>
              </a:solidFill>
              <a:latin typeface="Calibri"/>
              <a:ea typeface="Calibri"/>
              <a:cs typeface="Calibri"/>
              <a:sym typeface="Calibri"/>
            </a:endParaRPr>
          </a:p>
          <a:p>
            <a:pPr indent="-260350" lvl="0" marL="342900" marR="0" rtl="0" algn="l">
              <a:lnSpc>
                <a:spcPct val="100000"/>
              </a:lnSpc>
              <a:spcBef>
                <a:spcPts val="0"/>
              </a:spcBef>
              <a:spcAft>
                <a:spcPts val="0"/>
              </a:spcAft>
              <a:buClr>
                <a:srgbClr val="000000"/>
              </a:buClr>
              <a:buSzPts val="2000"/>
              <a:buFont typeface="Arial"/>
              <a:buChar char="•"/>
            </a:pPr>
            <a:r>
              <a:rPr lang="pl-PL" sz="2000">
                <a:latin typeface="Calibri"/>
                <a:ea typeface="Calibri"/>
                <a:cs typeface="Calibri"/>
                <a:sym typeface="Calibri"/>
              </a:rPr>
              <a:t>L’energia rinnovabile è affidabile</a:t>
            </a:r>
            <a:endParaRPr b="0" i="0" sz="2000" u="none" cap="none" strike="noStrike">
              <a:solidFill>
                <a:srgbClr val="000000"/>
              </a:solidFill>
              <a:latin typeface="Calibri"/>
              <a:ea typeface="Calibri"/>
              <a:cs typeface="Calibri"/>
              <a:sym typeface="Calibri"/>
            </a:endParaRPr>
          </a:p>
          <a:p>
            <a:pPr indent="-260350" lvl="0" marL="342900" marR="0" rtl="0" algn="l">
              <a:lnSpc>
                <a:spcPct val="100000"/>
              </a:lnSpc>
              <a:spcBef>
                <a:spcPts val="0"/>
              </a:spcBef>
              <a:spcAft>
                <a:spcPts val="0"/>
              </a:spcAft>
              <a:buClr>
                <a:srgbClr val="000000"/>
              </a:buClr>
              <a:buSzPts val="2000"/>
              <a:buFont typeface="Arial"/>
              <a:buChar char="•"/>
            </a:pPr>
            <a:r>
              <a:rPr lang="pl-PL" sz="2000">
                <a:latin typeface="Calibri"/>
                <a:ea typeface="Calibri"/>
                <a:cs typeface="Calibri"/>
                <a:sym typeface="Calibri"/>
              </a:rPr>
              <a:t>L’energia rinnovabile è ecologica</a:t>
            </a:r>
            <a:endParaRPr b="0" i="0" sz="2000" u="none" cap="none" strike="noStrike">
              <a:solidFill>
                <a:srgbClr val="000000"/>
              </a:solidFill>
              <a:latin typeface="Calibri"/>
              <a:ea typeface="Calibri"/>
              <a:cs typeface="Calibri"/>
              <a:sym typeface="Calibri"/>
            </a:endParaRPr>
          </a:p>
          <a:p>
            <a:pPr indent="-260350" lvl="0" marL="342900" marR="0" rtl="0" algn="l">
              <a:lnSpc>
                <a:spcPct val="100000"/>
              </a:lnSpc>
              <a:spcBef>
                <a:spcPts val="0"/>
              </a:spcBef>
              <a:spcAft>
                <a:spcPts val="0"/>
              </a:spcAft>
              <a:buClr>
                <a:srgbClr val="000000"/>
              </a:buClr>
              <a:buSzPts val="2000"/>
              <a:buFont typeface="Arial"/>
              <a:buChar char="•"/>
            </a:pPr>
            <a:r>
              <a:rPr lang="pl-PL" sz="2000">
                <a:latin typeface="Calibri"/>
                <a:ea typeface="Calibri"/>
                <a:cs typeface="Calibri"/>
                <a:sym typeface="Calibri"/>
              </a:rPr>
              <a:t>L’energia </a:t>
            </a:r>
            <a:r>
              <a:rPr lang="pl-PL" sz="2000">
                <a:latin typeface="Calibri"/>
                <a:ea typeface="Calibri"/>
                <a:cs typeface="Calibri"/>
                <a:sym typeface="Calibri"/>
              </a:rPr>
              <a:t>rinnovabile</a:t>
            </a:r>
            <a:r>
              <a:rPr lang="pl-PL" sz="2000">
                <a:latin typeface="Calibri"/>
                <a:ea typeface="Calibri"/>
                <a:cs typeface="Calibri"/>
                <a:sym typeface="Calibri"/>
              </a:rPr>
              <a:t> </a:t>
            </a:r>
            <a:r>
              <a:rPr lang="pl-PL" sz="2000">
                <a:latin typeface="Calibri"/>
                <a:ea typeface="Calibri"/>
                <a:cs typeface="Calibri"/>
                <a:sym typeface="Calibri"/>
              </a:rPr>
              <a:t>può</a:t>
            </a:r>
            <a:r>
              <a:rPr lang="pl-PL" sz="2000">
                <a:latin typeface="Calibri"/>
                <a:ea typeface="Calibri"/>
                <a:cs typeface="Calibri"/>
                <a:sym typeface="Calibri"/>
              </a:rPr>
              <a:t> migliorare la salute delle persone</a:t>
            </a:r>
            <a:endParaRPr b="0" i="0" sz="2000" u="none" cap="none" strike="noStrike">
              <a:solidFill>
                <a:srgbClr val="000000"/>
              </a:solidFill>
              <a:latin typeface="Calibri"/>
              <a:ea typeface="Calibri"/>
              <a:cs typeface="Calibri"/>
              <a:sym typeface="Calibri"/>
            </a:endParaRPr>
          </a:p>
          <a:p>
            <a:pPr indent="-260350" lvl="0" marL="342900" marR="0" rtl="0" algn="l">
              <a:lnSpc>
                <a:spcPct val="100000"/>
              </a:lnSpc>
              <a:spcBef>
                <a:spcPts val="0"/>
              </a:spcBef>
              <a:spcAft>
                <a:spcPts val="0"/>
              </a:spcAft>
              <a:buClr>
                <a:srgbClr val="000000"/>
              </a:buClr>
              <a:buSzPts val="2000"/>
              <a:buFont typeface="Arial"/>
              <a:buChar char="•"/>
            </a:pPr>
            <a:r>
              <a:rPr lang="pl-PL" sz="2000">
                <a:latin typeface="Calibri"/>
                <a:ea typeface="Calibri"/>
                <a:cs typeface="Calibri"/>
                <a:sym typeface="Calibri"/>
              </a:rPr>
              <a:t>Le tecnologie rinnovabili creano posti di lavoro</a:t>
            </a:r>
            <a:endParaRPr b="0" i="0" sz="2000" u="none" cap="none" strike="noStrike">
              <a:solidFill>
                <a:srgbClr val="000000"/>
              </a:solidFill>
              <a:latin typeface="Calibri"/>
              <a:ea typeface="Calibri"/>
              <a:cs typeface="Calibri"/>
              <a:sym typeface="Calibri"/>
            </a:endParaRPr>
          </a:p>
          <a:p>
            <a:pPr indent="-260350" lvl="0" marL="342900" marR="0" rtl="0" algn="l">
              <a:lnSpc>
                <a:spcPct val="100000"/>
              </a:lnSpc>
              <a:spcBef>
                <a:spcPts val="0"/>
              </a:spcBef>
              <a:spcAft>
                <a:spcPts val="0"/>
              </a:spcAft>
              <a:buClr>
                <a:srgbClr val="000000"/>
              </a:buClr>
              <a:buSzPts val="2000"/>
              <a:buFont typeface="Arial"/>
              <a:buChar char="•"/>
            </a:pPr>
            <a:r>
              <a:rPr lang="pl-PL" sz="2000">
                <a:latin typeface="Calibri"/>
                <a:ea typeface="Calibri"/>
                <a:cs typeface="Calibri"/>
                <a:sym typeface="Calibri"/>
              </a:rPr>
              <a:t>le tecnologie rinnovabili hanno bassi costi di manutenzione</a:t>
            </a:r>
            <a:endParaRPr b="0" i="0" sz="2000" u="none" cap="none" strike="noStrike">
              <a:solidFill>
                <a:srgbClr val="000000"/>
              </a:solidFill>
              <a:latin typeface="Calibri"/>
              <a:ea typeface="Calibri"/>
              <a:cs typeface="Calibri"/>
              <a:sym typeface="Calibri"/>
            </a:endParaRPr>
          </a:p>
          <a:p>
            <a:pPr indent="-260350" lvl="0" marL="342900" marR="0" rtl="0" algn="l">
              <a:lnSpc>
                <a:spcPct val="100000"/>
              </a:lnSpc>
              <a:spcBef>
                <a:spcPts val="0"/>
              </a:spcBef>
              <a:spcAft>
                <a:spcPts val="0"/>
              </a:spcAft>
              <a:buClr>
                <a:srgbClr val="000000"/>
              </a:buClr>
              <a:buSzPts val="2000"/>
              <a:buFont typeface="Arial"/>
              <a:buChar char="•"/>
            </a:pPr>
            <a:r>
              <a:rPr lang="pl-PL" sz="2000">
                <a:solidFill>
                  <a:schemeClr val="dk1"/>
                </a:solidFill>
                <a:latin typeface="Calibri"/>
                <a:ea typeface="Calibri"/>
                <a:cs typeface="Calibri"/>
                <a:sym typeface="Calibri"/>
              </a:rPr>
              <a:t>L’energia rinnovabile può ridurre le turbolenze nel prezzo dell’energia</a:t>
            </a:r>
            <a:endParaRPr b="0" i="0" sz="2000" u="none" cap="none" strike="noStrike">
              <a:solidFill>
                <a:srgbClr val="000000"/>
              </a:solidFill>
              <a:latin typeface="Calibri"/>
              <a:ea typeface="Calibri"/>
              <a:cs typeface="Calibri"/>
              <a:sym typeface="Calibri"/>
            </a:endParaRPr>
          </a:p>
          <a:p>
            <a:pPr indent="-260350" lvl="0" marL="342900" marR="0" rtl="0" algn="l">
              <a:lnSpc>
                <a:spcPct val="100000"/>
              </a:lnSpc>
              <a:spcBef>
                <a:spcPts val="0"/>
              </a:spcBef>
              <a:spcAft>
                <a:spcPts val="0"/>
              </a:spcAft>
              <a:buClr>
                <a:srgbClr val="000000"/>
              </a:buClr>
              <a:buSzPts val="2000"/>
              <a:buFont typeface="Arial"/>
              <a:buChar char="•"/>
            </a:pPr>
            <a:r>
              <a:rPr lang="pl-PL" sz="2000">
                <a:solidFill>
                  <a:schemeClr val="dk1"/>
                </a:solidFill>
                <a:latin typeface="Calibri"/>
                <a:ea typeface="Calibri"/>
                <a:cs typeface="Calibri"/>
                <a:sym typeface="Calibri"/>
              </a:rPr>
              <a:t>L’energia rinnovabile può aumentare l’indipendenza economica dei paesi</a:t>
            </a:r>
            <a:endParaRPr b="0" i="0" sz="2000" u="none" cap="none" strike="noStrike">
              <a:solidFill>
                <a:srgbClr val="000000"/>
              </a:solidFill>
              <a:latin typeface="Calibri"/>
              <a:ea typeface="Calibri"/>
              <a:cs typeface="Calibri"/>
              <a:sym typeface="Calibri"/>
            </a:endParaRPr>
          </a:p>
          <a:p>
            <a:pPr indent="-260350" lvl="0" marL="342900" marR="0" rtl="0" algn="l">
              <a:lnSpc>
                <a:spcPct val="100000"/>
              </a:lnSpc>
              <a:spcBef>
                <a:spcPts val="0"/>
              </a:spcBef>
              <a:spcAft>
                <a:spcPts val="0"/>
              </a:spcAft>
              <a:buClr>
                <a:srgbClr val="000000"/>
              </a:buClr>
              <a:buSzPts val="2000"/>
              <a:buFont typeface="Arial"/>
              <a:buChar char="•"/>
            </a:pPr>
            <a:r>
              <a:rPr lang="pl-PL" sz="2000">
                <a:latin typeface="Calibri"/>
                <a:ea typeface="Calibri"/>
                <a:cs typeface="Calibri"/>
                <a:sym typeface="Calibri"/>
              </a:rPr>
              <a:t>Con le tecnologie rinnovabili </a:t>
            </a:r>
            <a:r>
              <a:rPr lang="pl-PL" sz="2000">
                <a:latin typeface="Calibri"/>
                <a:ea typeface="Calibri"/>
                <a:cs typeface="Calibri"/>
                <a:sym typeface="Calibri"/>
              </a:rPr>
              <a:t>possono</a:t>
            </a:r>
            <a:r>
              <a:rPr lang="pl-PL" sz="2000">
                <a:latin typeface="Calibri"/>
                <a:ea typeface="Calibri"/>
                <a:cs typeface="Calibri"/>
                <a:sym typeface="Calibri"/>
              </a:rPr>
              <a:t> essere riutilizzati anche gli scarti</a:t>
            </a:r>
            <a:endParaRPr b="0" i="0" sz="2000" u="none" cap="none" strike="noStrike">
              <a:solidFill>
                <a:srgbClr val="000000"/>
              </a:solidFill>
              <a:latin typeface="Calibri"/>
              <a:ea typeface="Calibri"/>
              <a:cs typeface="Calibri"/>
              <a:sym typeface="Calibri"/>
            </a:endParaRPr>
          </a:p>
        </p:txBody>
      </p:sp>
      <p:sp>
        <p:nvSpPr>
          <p:cNvPr id="188" name="Google Shape;188;p40"/>
          <p:cNvSpPr txBox="1"/>
          <p:nvPr/>
        </p:nvSpPr>
        <p:spPr>
          <a:xfrm>
            <a:off x="357909" y="5663636"/>
            <a:ext cx="69741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pl-PL" sz="1050" u="none" cap="none" strike="noStrike">
                <a:solidFill>
                  <a:srgbClr val="7F7F7F"/>
                </a:solidFill>
                <a:latin typeface="Calibri"/>
                <a:ea typeface="Calibri"/>
                <a:cs typeface="Calibri"/>
                <a:sym typeface="Calibri"/>
              </a:rPr>
              <a:t>https://www.greenm</a:t>
            </a:r>
            <a:r>
              <a:rPr lang="pl-PL" sz="1050">
                <a:solidFill>
                  <a:srgbClr val="7F7F7F"/>
                </a:solidFill>
                <a:latin typeface="Calibri"/>
                <a:ea typeface="Calibri"/>
                <a:cs typeface="Calibri"/>
                <a:sym typeface="Calibri"/>
              </a:rPr>
              <a:t>a</a:t>
            </a:r>
            <a:r>
              <a:rPr b="0" i="0" lang="pl-PL" sz="1050" u="none" cap="none" strike="noStrike">
                <a:solidFill>
                  <a:srgbClr val="7F7F7F"/>
                </a:solidFill>
                <a:latin typeface="Calibri"/>
                <a:ea typeface="Calibri"/>
                <a:cs typeface="Calibri"/>
                <a:sym typeface="Calibri"/>
              </a:rPr>
              <a:t>tch.co.uk/blog/2021/09/advantages-and-disadvantages-of-renewable-energy#types-of-renewable-energy</a:t>
            </a:r>
            <a:endParaRPr b="0" i="0" sz="1400" u="none" cap="none" strike="noStrike">
              <a:solidFill>
                <a:srgbClr val="000000"/>
              </a:solidFill>
              <a:latin typeface="Arial"/>
              <a:ea typeface="Arial"/>
              <a:cs typeface="Arial"/>
              <a:sym typeface="Arial"/>
            </a:endParaRPr>
          </a:p>
        </p:txBody>
      </p:sp>
      <p:pic>
        <p:nvPicPr>
          <p:cNvPr descr="Obraz zawierający tekst, zrzut ekranu, krąg, Czcionka&#10;&#10;Opis wygenerowany automatycznie" id="189" name="Google Shape;189;p40"/>
          <p:cNvPicPr preferRelativeResize="0"/>
          <p:nvPr/>
        </p:nvPicPr>
        <p:blipFill rotWithShape="1">
          <a:blip r:embed="rId3">
            <a:alphaModFix/>
          </a:blip>
          <a:srcRect b="0" l="0" r="0" t="0"/>
          <a:stretch/>
        </p:blipFill>
        <p:spPr>
          <a:xfrm>
            <a:off x="6897064" y="1059296"/>
            <a:ext cx="5532351" cy="4639109"/>
          </a:xfrm>
          <a:prstGeom prst="rect">
            <a:avLst/>
          </a:prstGeom>
          <a:noFill/>
          <a:ln>
            <a:noFill/>
          </a:ln>
        </p:spPr>
      </p:pic>
      <p:sp>
        <p:nvSpPr>
          <p:cNvPr id="190" name="Google Shape;190;p40"/>
          <p:cNvSpPr txBox="1"/>
          <p:nvPr/>
        </p:nvSpPr>
        <p:spPr>
          <a:xfrm>
            <a:off x="8311141" y="5698401"/>
            <a:ext cx="539461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pl-PL" sz="1050" u="none" cap="none" strike="noStrike">
                <a:solidFill>
                  <a:srgbClr val="7F7F7F"/>
                </a:solidFill>
                <a:latin typeface="Calibri"/>
                <a:ea typeface="Calibri"/>
                <a:cs typeface="Calibri"/>
                <a:sym typeface="Calibri"/>
              </a:rPr>
              <a:t>https://clean-coalition.org/value-of-clean-local-energy/benefits/</a:t>
            </a:r>
            <a:endParaRPr b="0" i="0" sz="1400" u="none" cap="none" strike="noStrike">
              <a:solidFill>
                <a:srgbClr val="000000"/>
              </a:solidFill>
              <a:latin typeface="Arial"/>
              <a:ea typeface="Arial"/>
              <a:cs typeface="Arial"/>
              <a:sym typeface="Arial"/>
            </a:endParaRPr>
          </a:p>
        </p:txBody>
      </p:sp>
      <p:sp>
        <p:nvSpPr>
          <p:cNvPr id="191" name="Google Shape;191;p40"/>
          <p:cNvSpPr txBox="1"/>
          <p:nvPr>
            <p:ph type="title"/>
          </p:nvPr>
        </p:nvSpPr>
        <p:spPr>
          <a:xfrm>
            <a:off x="357909" y="31345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1800"/>
              <a:buNone/>
            </a:pPr>
            <a:r>
              <a:rPr b="1" lang="pl-PL" sz="3600"/>
              <a:t>Vantaggi delle energie rinnovabili</a:t>
            </a:r>
            <a:endParaRPr sz="3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3"/>
          <p:cNvSpPr txBox="1"/>
          <p:nvPr>
            <p:ph type="title"/>
          </p:nvPr>
        </p:nvSpPr>
        <p:spPr>
          <a:xfrm>
            <a:off x="838200" y="628990"/>
            <a:ext cx="10515600" cy="100822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lang="pl-PL"/>
            </a:br>
            <a:r>
              <a:rPr b="1" lang="pl-PL"/>
              <a:t>Contenuti</a:t>
            </a:r>
            <a:r>
              <a:rPr b="1" lang="pl-PL"/>
              <a:t>:</a:t>
            </a:r>
            <a:br>
              <a:rPr b="1" lang="pl-PL"/>
            </a:br>
            <a:endParaRPr/>
          </a:p>
        </p:txBody>
      </p:sp>
      <p:sp>
        <p:nvSpPr>
          <p:cNvPr id="62" name="Google Shape;62;p3"/>
          <p:cNvSpPr txBox="1"/>
          <p:nvPr>
            <p:ph idx="1" type="body"/>
          </p:nvPr>
        </p:nvSpPr>
        <p:spPr>
          <a:xfrm>
            <a:off x="975852" y="1818953"/>
            <a:ext cx="10515600" cy="1875518"/>
          </a:xfrm>
          <a:prstGeom prst="rect">
            <a:avLst/>
          </a:prstGeom>
          <a:noFill/>
          <a:ln>
            <a:noFill/>
          </a:ln>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Clr>
                <a:srgbClr val="111827"/>
              </a:buClr>
              <a:buSzPts val="2400"/>
              <a:buFont typeface="Calibri"/>
              <a:buAutoNum type="arabicPeriod"/>
            </a:pPr>
            <a:r>
              <a:rPr lang="pl-PL" sz="2400">
                <a:solidFill>
                  <a:srgbClr val="111827"/>
                </a:solidFill>
              </a:rPr>
              <a:t>Perchè procedere verso uno sviluppo sostenibile. </a:t>
            </a:r>
            <a:endParaRPr sz="2400">
              <a:solidFill>
                <a:srgbClr val="111827"/>
              </a:solidFill>
            </a:endParaRPr>
          </a:p>
          <a:p>
            <a:pPr indent="-381000" lvl="0" marL="457200" rtl="0" algn="l">
              <a:lnSpc>
                <a:spcPct val="115000"/>
              </a:lnSpc>
              <a:spcBef>
                <a:spcPts val="0"/>
              </a:spcBef>
              <a:spcAft>
                <a:spcPts val="0"/>
              </a:spcAft>
              <a:buClr>
                <a:srgbClr val="111827"/>
              </a:buClr>
              <a:buSzPts val="2400"/>
              <a:buFont typeface="Calibri"/>
              <a:buAutoNum type="arabicPeriod"/>
            </a:pPr>
            <a:r>
              <a:rPr lang="pl-PL" sz="2400">
                <a:solidFill>
                  <a:srgbClr val="111827"/>
                </a:solidFill>
              </a:rPr>
              <a:t>Energia pulita e trasporti sostenibili: pilastri della strategia Green Deal dell’UE. </a:t>
            </a:r>
            <a:endParaRPr sz="2400">
              <a:solidFill>
                <a:srgbClr val="111827"/>
              </a:solidFill>
            </a:endParaRPr>
          </a:p>
          <a:p>
            <a:pPr indent="-381000" lvl="0" marL="457200" rtl="0" algn="l">
              <a:lnSpc>
                <a:spcPct val="115000"/>
              </a:lnSpc>
              <a:spcBef>
                <a:spcPts val="0"/>
              </a:spcBef>
              <a:spcAft>
                <a:spcPts val="0"/>
              </a:spcAft>
              <a:buClr>
                <a:srgbClr val="111827"/>
              </a:buClr>
              <a:buSzPts val="2400"/>
              <a:buFont typeface="Calibri"/>
              <a:buAutoNum type="arabicPeriod"/>
            </a:pPr>
            <a:r>
              <a:rPr lang="pl-PL" sz="2400">
                <a:solidFill>
                  <a:srgbClr val="111827"/>
                </a:solidFill>
              </a:rPr>
              <a:t>Problemi teorici delle fonti energetiche rinnovabili e del trasporto sostenibile. </a:t>
            </a:r>
            <a:endParaRPr sz="2400">
              <a:solidFill>
                <a:srgbClr val="111827"/>
              </a:solidFill>
            </a:endParaRPr>
          </a:p>
          <a:p>
            <a:pPr indent="-381000" lvl="0" marL="457200" rtl="0" algn="l">
              <a:lnSpc>
                <a:spcPct val="115000"/>
              </a:lnSpc>
              <a:spcBef>
                <a:spcPts val="0"/>
              </a:spcBef>
              <a:spcAft>
                <a:spcPts val="0"/>
              </a:spcAft>
              <a:buClr>
                <a:srgbClr val="111827"/>
              </a:buClr>
              <a:buSzPts val="2400"/>
              <a:buFont typeface="Calibri"/>
              <a:buAutoNum type="arabicPeriod"/>
            </a:pPr>
            <a:r>
              <a:rPr lang="pl-PL" sz="2400">
                <a:solidFill>
                  <a:srgbClr val="111827"/>
                </a:solidFill>
              </a:rPr>
              <a:t>Buone pratiche per ridurre le emissioni di gas serra. </a:t>
            </a:r>
            <a:endParaRPr sz="2400">
              <a:solidFill>
                <a:srgbClr val="111827"/>
              </a:solidFill>
            </a:endParaRPr>
          </a:p>
          <a:p>
            <a:pPr indent="-381000" lvl="0" marL="457200" rtl="0" algn="l">
              <a:lnSpc>
                <a:spcPct val="115000"/>
              </a:lnSpc>
              <a:spcBef>
                <a:spcPts val="0"/>
              </a:spcBef>
              <a:spcAft>
                <a:spcPts val="0"/>
              </a:spcAft>
              <a:buClr>
                <a:srgbClr val="111827"/>
              </a:buClr>
              <a:buSzPts val="2400"/>
              <a:buFont typeface="Calibri"/>
              <a:buAutoNum type="arabicPeriod"/>
            </a:pPr>
            <a:r>
              <a:rPr lang="pl-PL" sz="2400">
                <a:solidFill>
                  <a:srgbClr val="111827"/>
                </a:solidFill>
              </a:rPr>
              <a:t>Presentazione della tecnica dei 6 cappelli per la risoluzione creativa dei problemi. </a:t>
            </a:r>
            <a:endParaRPr sz="2400">
              <a:solidFill>
                <a:srgbClr val="111827"/>
              </a:solidFill>
            </a:endParaRPr>
          </a:p>
          <a:p>
            <a:pPr indent="-381000" lvl="0" marL="457200" rtl="0" algn="l">
              <a:lnSpc>
                <a:spcPct val="115000"/>
              </a:lnSpc>
              <a:spcBef>
                <a:spcPts val="0"/>
              </a:spcBef>
              <a:spcAft>
                <a:spcPts val="0"/>
              </a:spcAft>
              <a:buClr>
                <a:srgbClr val="111827"/>
              </a:buClr>
              <a:buSzPts val="2400"/>
              <a:buFont typeface="Calibri"/>
              <a:buAutoNum type="arabicPeriod"/>
            </a:pPr>
            <a:r>
              <a:rPr lang="pl-PL" sz="2400">
                <a:solidFill>
                  <a:srgbClr val="111827"/>
                </a:solidFill>
              </a:rPr>
              <a:t>Presentazione dell'analisi degli scenari per la risoluzione creativa dei problemi.</a:t>
            </a:r>
            <a:endParaRPr sz="2400">
              <a:solidFill>
                <a:srgbClr val="111827"/>
              </a:solidFill>
            </a:endParaRPr>
          </a:p>
          <a:p>
            <a:pPr indent="0" lvl="0" marL="457200" rtl="0" algn="l">
              <a:lnSpc>
                <a:spcPct val="90000"/>
              </a:lnSpc>
              <a:spcBef>
                <a:spcPts val="1000"/>
              </a:spcBef>
              <a:spcAft>
                <a:spcPts val="0"/>
              </a:spcAft>
              <a:buNone/>
            </a:pPr>
            <a:r>
              <a:t/>
            </a:r>
            <a:endParaRPr sz="2400"/>
          </a:p>
          <a:p>
            <a:pPr indent="-242888" lvl="0" marL="357188" rtl="0" algn="l">
              <a:lnSpc>
                <a:spcPct val="90000"/>
              </a:lnSpc>
              <a:spcBef>
                <a:spcPts val="1000"/>
              </a:spcBef>
              <a:spcAft>
                <a:spcPts val="0"/>
              </a:spcAft>
              <a:buSzPts val="1800"/>
              <a:buFont typeface="Arial"/>
              <a:buNone/>
            </a:pPr>
            <a:r>
              <a:t/>
            </a:r>
            <a:endParaRPr sz="2400"/>
          </a:p>
          <a:p>
            <a:pPr indent="-336550" lvl="0" marL="514350" rtl="0" algn="l">
              <a:lnSpc>
                <a:spcPct val="90000"/>
              </a:lnSpc>
              <a:spcBef>
                <a:spcPts val="0"/>
              </a:spcBef>
              <a:spcAft>
                <a:spcPts val="0"/>
              </a:spcAft>
              <a:buClr>
                <a:schemeClr val="dk1"/>
              </a:buClr>
              <a:buSzPts val="2800"/>
              <a:buFont typeface="Calibri"/>
              <a:buNone/>
            </a:pPr>
            <a:r>
              <a:t/>
            </a:r>
            <a:endParaRPr sz="2400"/>
          </a:p>
          <a:p>
            <a:pPr indent="-336550" lvl="0" marL="514350" rtl="0" algn="l">
              <a:lnSpc>
                <a:spcPct val="90000"/>
              </a:lnSpc>
              <a:spcBef>
                <a:spcPts val="1000"/>
              </a:spcBef>
              <a:spcAft>
                <a:spcPts val="0"/>
              </a:spcAft>
              <a:buClr>
                <a:schemeClr val="dk1"/>
              </a:buClr>
              <a:buSzPts val="2800"/>
              <a:buFont typeface="Calibri"/>
              <a:buNone/>
            </a:pPr>
            <a:r>
              <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41"/>
          <p:cNvSpPr txBox="1"/>
          <p:nvPr>
            <p:ph type="title"/>
          </p:nvPr>
        </p:nvSpPr>
        <p:spPr>
          <a:xfrm>
            <a:off x="578861" y="39283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pl-PL" sz="3600"/>
              <a:t>Svantaggi delle energie rinnovabili</a:t>
            </a:r>
            <a:endParaRPr sz="3600"/>
          </a:p>
        </p:txBody>
      </p:sp>
      <p:sp>
        <p:nvSpPr>
          <p:cNvPr id="197" name="Google Shape;197;p41"/>
          <p:cNvSpPr txBox="1"/>
          <p:nvPr/>
        </p:nvSpPr>
        <p:spPr>
          <a:xfrm>
            <a:off x="0" y="1504900"/>
            <a:ext cx="6316500" cy="4094400"/>
          </a:xfrm>
          <a:prstGeom prst="rect">
            <a:avLst/>
          </a:prstGeom>
          <a:noFill/>
          <a:ln>
            <a:noFill/>
          </a:ln>
        </p:spPr>
        <p:txBody>
          <a:bodyPr anchorCtr="0" anchor="t" bIns="45700" lIns="91425" spcFirstLastPara="1" rIns="91425" wrap="square" tIns="45700">
            <a:spAutoFit/>
          </a:bodyPr>
          <a:lstStyle/>
          <a:p>
            <a:pPr indent="-279400" lvl="0" marL="342900" marR="0" rtl="0" algn="l">
              <a:lnSpc>
                <a:spcPct val="100000"/>
              </a:lnSpc>
              <a:spcBef>
                <a:spcPts val="0"/>
              </a:spcBef>
              <a:spcAft>
                <a:spcPts val="0"/>
              </a:spcAft>
              <a:buClr>
                <a:srgbClr val="000000"/>
              </a:buClr>
              <a:buSzPts val="2000"/>
              <a:buFont typeface="Arial"/>
              <a:buChar char="•"/>
            </a:pPr>
            <a:r>
              <a:rPr lang="pl-PL" sz="2000">
                <a:latin typeface="Calibri"/>
                <a:ea typeface="Calibri"/>
                <a:cs typeface="Calibri"/>
                <a:sym typeface="Calibri"/>
              </a:rPr>
              <a:t>Disponibilità intermittente:</a:t>
            </a:r>
            <a:r>
              <a:rPr b="0" i="0" lang="pl-PL" sz="2000" u="none" cap="none" strike="noStrike">
                <a:solidFill>
                  <a:srgbClr val="000000"/>
                </a:solidFill>
                <a:latin typeface="Calibri"/>
                <a:ea typeface="Calibri"/>
                <a:cs typeface="Calibri"/>
                <a:sym typeface="Calibri"/>
              </a:rPr>
              <a:t> </a:t>
            </a:r>
            <a:r>
              <a:rPr lang="pl-PL" sz="2000">
                <a:latin typeface="Calibri"/>
                <a:ea typeface="Calibri"/>
                <a:cs typeface="Calibri"/>
                <a:sym typeface="Calibri"/>
              </a:rPr>
              <a:t>l’energia rinnovabile può essere discontinua e richiedere il ricorso alle fonti tradizionali</a:t>
            </a:r>
            <a:endParaRPr b="0" i="0" sz="2000" u="none" cap="none" strike="noStrike">
              <a:solidFill>
                <a:srgbClr val="000000"/>
              </a:solidFill>
              <a:latin typeface="Arial"/>
              <a:ea typeface="Arial"/>
              <a:cs typeface="Arial"/>
              <a:sym typeface="Arial"/>
            </a:endParaRPr>
          </a:p>
          <a:p>
            <a:pPr indent="-279400" lvl="0" marL="342900" marR="0" rtl="0" algn="l">
              <a:lnSpc>
                <a:spcPct val="100000"/>
              </a:lnSpc>
              <a:spcBef>
                <a:spcPts val="0"/>
              </a:spcBef>
              <a:spcAft>
                <a:spcPts val="0"/>
              </a:spcAft>
              <a:buClr>
                <a:srgbClr val="000000"/>
              </a:buClr>
              <a:buSzPts val="2000"/>
              <a:buFont typeface="Arial"/>
              <a:buChar char="•"/>
            </a:pPr>
            <a:r>
              <a:rPr lang="pl-PL" sz="2000">
                <a:latin typeface="Calibri"/>
                <a:ea typeface="Calibri"/>
                <a:cs typeface="Calibri"/>
                <a:sym typeface="Calibri"/>
              </a:rPr>
              <a:t>Minore efficienza:</a:t>
            </a:r>
            <a:r>
              <a:rPr b="0" i="0" lang="pl-PL" sz="2000" u="none" cap="none" strike="noStrike">
                <a:solidFill>
                  <a:srgbClr val="000000"/>
                </a:solidFill>
                <a:latin typeface="Calibri"/>
                <a:ea typeface="Calibri"/>
                <a:cs typeface="Calibri"/>
                <a:sym typeface="Calibri"/>
              </a:rPr>
              <a:t> </a:t>
            </a:r>
            <a:r>
              <a:rPr lang="pl-PL" sz="2000">
                <a:latin typeface="Calibri"/>
                <a:ea typeface="Calibri"/>
                <a:cs typeface="Calibri"/>
                <a:sym typeface="Calibri"/>
              </a:rPr>
              <a:t>le tecnologie rinnovabili hanno efficienze inferiori ai metodi basati sui combustibili fossili</a:t>
            </a:r>
            <a:r>
              <a:rPr b="0" i="0" lang="pl-PL" sz="2000" u="none" cap="none" strike="noStrike">
                <a:solidFill>
                  <a:srgbClr val="000000"/>
                </a:solidFill>
                <a:latin typeface="Calibri"/>
                <a:ea typeface="Calibri"/>
                <a:cs typeface="Calibri"/>
                <a:sym typeface="Calibri"/>
              </a:rPr>
              <a:t>.</a:t>
            </a:r>
            <a:endParaRPr b="0" i="0" sz="2000" u="none" cap="none" strike="noStrike">
              <a:solidFill>
                <a:srgbClr val="000000"/>
              </a:solidFill>
              <a:latin typeface="Arial"/>
              <a:ea typeface="Arial"/>
              <a:cs typeface="Arial"/>
              <a:sym typeface="Arial"/>
            </a:endParaRPr>
          </a:p>
          <a:p>
            <a:pPr indent="-279400" lvl="0" marL="342900" marR="0" rtl="0" algn="l">
              <a:lnSpc>
                <a:spcPct val="100000"/>
              </a:lnSpc>
              <a:spcBef>
                <a:spcPts val="0"/>
              </a:spcBef>
              <a:spcAft>
                <a:spcPts val="0"/>
              </a:spcAft>
              <a:buClr>
                <a:srgbClr val="000000"/>
              </a:buClr>
              <a:buSzPts val="2000"/>
              <a:buFont typeface="Arial"/>
              <a:buChar char="•"/>
            </a:pPr>
            <a:r>
              <a:rPr b="0" i="0" lang="pl-PL" sz="2000" u="none" cap="none" strike="noStrike">
                <a:solidFill>
                  <a:srgbClr val="000000"/>
                </a:solidFill>
                <a:latin typeface="Calibri"/>
                <a:ea typeface="Calibri"/>
                <a:cs typeface="Calibri"/>
                <a:sym typeface="Calibri"/>
              </a:rPr>
              <a:t> </a:t>
            </a:r>
            <a:r>
              <a:rPr lang="pl-PL" sz="2000">
                <a:latin typeface="Calibri"/>
                <a:ea typeface="Calibri"/>
                <a:cs typeface="Calibri"/>
                <a:sym typeface="Calibri"/>
              </a:rPr>
              <a:t>Alti costi iniziali:</a:t>
            </a:r>
            <a:r>
              <a:rPr b="0" i="0" lang="pl-PL" sz="2000" u="none" cap="none" strike="noStrike">
                <a:solidFill>
                  <a:srgbClr val="000000"/>
                </a:solidFill>
                <a:latin typeface="Calibri"/>
                <a:ea typeface="Calibri"/>
                <a:cs typeface="Calibri"/>
                <a:sym typeface="Calibri"/>
              </a:rPr>
              <a:t> </a:t>
            </a:r>
            <a:r>
              <a:rPr lang="pl-PL" sz="2000">
                <a:latin typeface="Calibri"/>
                <a:ea typeface="Calibri"/>
                <a:cs typeface="Calibri"/>
                <a:sym typeface="Calibri"/>
              </a:rPr>
              <a:t>l’investimento iniziale per le tecnologie rinnovabili e per la loro </a:t>
            </a:r>
            <a:r>
              <a:rPr lang="pl-PL" sz="2000">
                <a:latin typeface="Calibri"/>
                <a:ea typeface="Calibri"/>
                <a:cs typeface="Calibri"/>
                <a:sym typeface="Calibri"/>
              </a:rPr>
              <a:t>installazione</a:t>
            </a:r>
            <a:r>
              <a:rPr lang="pl-PL" sz="2000">
                <a:latin typeface="Calibri"/>
                <a:ea typeface="Calibri"/>
                <a:cs typeface="Calibri"/>
                <a:sym typeface="Calibri"/>
              </a:rPr>
              <a:t> è spesso elevato</a:t>
            </a:r>
            <a:r>
              <a:rPr b="0" i="0" lang="pl-PL" sz="2000" u="none" cap="none" strike="noStrike">
                <a:solidFill>
                  <a:srgbClr val="000000"/>
                </a:solidFill>
                <a:latin typeface="Calibri"/>
                <a:ea typeface="Calibri"/>
                <a:cs typeface="Calibri"/>
                <a:sym typeface="Calibri"/>
              </a:rPr>
              <a:t>.</a:t>
            </a:r>
            <a:endParaRPr b="0" i="0" sz="2000" u="none" cap="none" strike="noStrike">
              <a:solidFill>
                <a:srgbClr val="000000"/>
              </a:solidFill>
              <a:latin typeface="Arial"/>
              <a:ea typeface="Arial"/>
              <a:cs typeface="Arial"/>
              <a:sym typeface="Arial"/>
            </a:endParaRPr>
          </a:p>
          <a:p>
            <a:pPr indent="-279400" lvl="0" marL="342900" marR="0" rtl="0" algn="l">
              <a:lnSpc>
                <a:spcPct val="100000"/>
              </a:lnSpc>
              <a:spcBef>
                <a:spcPts val="0"/>
              </a:spcBef>
              <a:spcAft>
                <a:spcPts val="0"/>
              </a:spcAft>
              <a:buClr>
                <a:srgbClr val="000000"/>
              </a:buClr>
              <a:buSzPts val="2000"/>
              <a:buFont typeface="Arial"/>
              <a:buChar char="•"/>
            </a:pPr>
            <a:r>
              <a:rPr lang="pl-PL" sz="2000">
                <a:latin typeface="Calibri"/>
                <a:ea typeface="Calibri"/>
                <a:cs typeface="Calibri"/>
                <a:sym typeface="Calibri"/>
              </a:rPr>
              <a:t>Requisiti di spazio:</a:t>
            </a:r>
            <a:r>
              <a:rPr b="0" i="0" lang="pl-PL" sz="2000" u="none" cap="none" strike="noStrike">
                <a:solidFill>
                  <a:srgbClr val="000000"/>
                </a:solidFill>
                <a:latin typeface="Calibri"/>
                <a:ea typeface="Calibri"/>
                <a:cs typeface="Calibri"/>
                <a:sym typeface="Calibri"/>
              </a:rPr>
              <a:t> </a:t>
            </a:r>
            <a:r>
              <a:rPr lang="pl-PL" sz="2000">
                <a:latin typeface="Calibri"/>
                <a:ea typeface="Calibri"/>
                <a:cs typeface="Calibri"/>
                <a:sym typeface="Calibri"/>
              </a:rPr>
              <a:t>la produzione di energia rinnovabile richiede spazi più ampi</a:t>
            </a:r>
            <a:r>
              <a:rPr b="0" i="0" lang="pl-PL" sz="2000" u="none" cap="none" strike="noStrike">
                <a:solidFill>
                  <a:srgbClr val="000000"/>
                </a:solidFill>
                <a:latin typeface="Calibri"/>
                <a:ea typeface="Calibri"/>
                <a:cs typeface="Calibri"/>
                <a:sym typeface="Calibri"/>
              </a:rPr>
              <a:t>.</a:t>
            </a:r>
            <a:endParaRPr b="0" i="0" sz="2000" u="none" cap="none" strike="noStrike">
              <a:solidFill>
                <a:srgbClr val="000000"/>
              </a:solidFill>
              <a:latin typeface="Arial"/>
              <a:ea typeface="Arial"/>
              <a:cs typeface="Arial"/>
              <a:sym typeface="Arial"/>
            </a:endParaRPr>
          </a:p>
          <a:p>
            <a:pPr indent="-279400" lvl="0" marL="342900" marR="0" rtl="0" algn="l">
              <a:lnSpc>
                <a:spcPct val="100000"/>
              </a:lnSpc>
              <a:spcBef>
                <a:spcPts val="0"/>
              </a:spcBef>
              <a:spcAft>
                <a:spcPts val="0"/>
              </a:spcAft>
              <a:buClr>
                <a:srgbClr val="000000"/>
              </a:buClr>
              <a:buSzPts val="2000"/>
              <a:buFont typeface="Arial"/>
              <a:buChar char="•"/>
            </a:pPr>
            <a:r>
              <a:rPr lang="pl-PL" sz="2000">
                <a:latin typeface="Calibri"/>
                <a:ea typeface="Calibri"/>
                <a:cs typeface="Calibri"/>
                <a:sym typeface="Calibri"/>
              </a:rPr>
              <a:t>Problematica del riciclo:</a:t>
            </a:r>
            <a:r>
              <a:rPr b="0" i="0" lang="pl-PL" sz="2000" u="none" cap="none" strike="noStrike">
                <a:solidFill>
                  <a:srgbClr val="000000"/>
                </a:solidFill>
                <a:latin typeface="Calibri"/>
                <a:ea typeface="Calibri"/>
                <a:cs typeface="Calibri"/>
                <a:sym typeface="Calibri"/>
              </a:rPr>
              <a:t> </a:t>
            </a:r>
            <a:r>
              <a:rPr lang="pl-PL" sz="2000">
                <a:latin typeface="Calibri"/>
                <a:ea typeface="Calibri"/>
                <a:cs typeface="Calibri"/>
                <a:sym typeface="Calibri"/>
              </a:rPr>
              <a:t>i dispositivi rinnovabili, anche se green, possono inquinare al </a:t>
            </a:r>
            <a:r>
              <a:rPr lang="pl-PL" sz="2000">
                <a:latin typeface="Calibri"/>
                <a:ea typeface="Calibri"/>
                <a:cs typeface="Calibri"/>
                <a:sym typeface="Calibri"/>
              </a:rPr>
              <a:t>momento</a:t>
            </a:r>
            <a:r>
              <a:rPr lang="pl-PL" sz="2000">
                <a:latin typeface="Calibri"/>
                <a:ea typeface="Calibri"/>
                <a:cs typeface="Calibri"/>
                <a:sym typeface="Calibri"/>
              </a:rPr>
              <a:t> dello smaltimento e richiedere</a:t>
            </a:r>
            <a:r>
              <a:rPr b="0" i="0" lang="pl-PL" sz="2000" u="none" cap="none" strike="noStrike">
                <a:solidFill>
                  <a:srgbClr val="000000"/>
                </a:solidFill>
                <a:latin typeface="Calibri"/>
                <a:ea typeface="Calibri"/>
                <a:cs typeface="Calibri"/>
                <a:sym typeface="Calibri"/>
              </a:rPr>
              <a:t> m</a:t>
            </a:r>
            <a:r>
              <a:rPr lang="pl-PL" sz="2000">
                <a:latin typeface="Calibri"/>
                <a:ea typeface="Calibri"/>
                <a:cs typeface="Calibri"/>
                <a:sym typeface="Calibri"/>
              </a:rPr>
              <a:t>odalità</a:t>
            </a:r>
            <a:r>
              <a:rPr b="0" i="0" lang="pl-PL" sz="2000" u="none" cap="none" strike="noStrike">
                <a:solidFill>
                  <a:srgbClr val="000000"/>
                </a:solidFill>
                <a:latin typeface="Calibri"/>
                <a:ea typeface="Calibri"/>
                <a:cs typeface="Calibri"/>
                <a:sym typeface="Calibri"/>
              </a:rPr>
              <a:t> di riciclo specific</a:t>
            </a:r>
            <a:r>
              <a:rPr lang="pl-PL" sz="2000">
                <a:latin typeface="Calibri"/>
                <a:ea typeface="Calibri"/>
                <a:cs typeface="Calibri"/>
                <a:sym typeface="Calibri"/>
              </a:rPr>
              <a:t>he</a:t>
            </a:r>
            <a:r>
              <a:rPr b="0" i="0" lang="pl-PL" sz="2000" u="none" cap="none" strike="noStrike">
                <a:solidFill>
                  <a:srgbClr val="000000"/>
                </a:solidFill>
                <a:latin typeface="Calibri"/>
                <a:ea typeface="Calibri"/>
                <a:cs typeface="Calibri"/>
                <a:sym typeface="Calibri"/>
              </a:rPr>
              <a:t>.</a:t>
            </a:r>
            <a:endParaRPr b="0" i="0" sz="2000" u="none" cap="none" strike="noStrike">
              <a:solidFill>
                <a:srgbClr val="000000"/>
              </a:solidFill>
              <a:latin typeface="Arial"/>
              <a:ea typeface="Arial"/>
              <a:cs typeface="Arial"/>
              <a:sym typeface="Arial"/>
            </a:endParaRPr>
          </a:p>
        </p:txBody>
      </p:sp>
      <p:sp>
        <p:nvSpPr>
          <p:cNvPr id="198" name="Google Shape;198;p41"/>
          <p:cNvSpPr txBox="1"/>
          <p:nvPr/>
        </p:nvSpPr>
        <p:spPr>
          <a:xfrm>
            <a:off x="259476" y="5756824"/>
            <a:ext cx="63165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pl-PL" sz="1050" u="none" cap="none" strike="noStrike">
                <a:solidFill>
                  <a:srgbClr val="7F7F7F"/>
                </a:solidFill>
                <a:latin typeface="Calibri"/>
                <a:ea typeface="Calibri"/>
                <a:cs typeface="Calibri"/>
                <a:sym typeface="Calibri"/>
              </a:rPr>
              <a:t>https://www.gree</a:t>
            </a:r>
            <a:r>
              <a:rPr lang="pl-PL" sz="1050">
                <a:solidFill>
                  <a:srgbClr val="7F7F7F"/>
                </a:solidFill>
                <a:latin typeface="Calibri"/>
                <a:ea typeface="Calibri"/>
                <a:cs typeface="Calibri"/>
                <a:sym typeface="Calibri"/>
              </a:rPr>
              <a:t>he</a:t>
            </a:r>
            <a:r>
              <a:rPr b="0" i="0" lang="pl-PL" sz="1050" u="none" cap="none" strike="noStrike">
                <a:solidFill>
                  <a:srgbClr val="7F7F7F"/>
                </a:solidFill>
                <a:latin typeface="Calibri"/>
                <a:ea typeface="Calibri"/>
                <a:cs typeface="Calibri"/>
                <a:sym typeface="Calibri"/>
              </a:rPr>
              <a:t>match.co.uk/blog/2021/09/advantages-and-disadvantages-of-renewable-energy</a:t>
            </a:r>
            <a:endParaRPr b="0" i="0" sz="1400" u="none" cap="none" strike="noStrike">
              <a:solidFill>
                <a:srgbClr val="000000"/>
              </a:solidFill>
              <a:latin typeface="Arial"/>
              <a:ea typeface="Arial"/>
              <a:cs typeface="Arial"/>
              <a:sym typeface="Arial"/>
            </a:endParaRPr>
          </a:p>
        </p:txBody>
      </p:sp>
      <p:pic>
        <p:nvPicPr>
          <p:cNvPr descr="Obraz zawierający tekst, zrzut ekranu, logo, System operacyjny&#10;&#10;Opis wygenerowany automatycznie" id="199" name="Google Shape;199;p41"/>
          <p:cNvPicPr preferRelativeResize="0"/>
          <p:nvPr/>
        </p:nvPicPr>
        <p:blipFill rotWithShape="1">
          <a:blip r:embed="rId3">
            <a:alphaModFix/>
          </a:blip>
          <a:srcRect b="0" l="0" r="0" t="0"/>
          <a:stretch/>
        </p:blipFill>
        <p:spPr>
          <a:xfrm>
            <a:off x="6223026" y="1614238"/>
            <a:ext cx="5968974" cy="3875745"/>
          </a:xfrm>
          <a:prstGeom prst="rect">
            <a:avLst/>
          </a:prstGeom>
          <a:noFill/>
          <a:ln>
            <a:noFill/>
          </a:ln>
        </p:spPr>
      </p:pic>
      <p:sp>
        <p:nvSpPr>
          <p:cNvPr id="200" name="Google Shape;200;p41"/>
          <p:cNvSpPr txBox="1"/>
          <p:nvPr/>
        </p:nvSpPr>
        <p:spPr>
          <a:xfrm>
            <a:off x="6111874" y="1368017"/>
            <a:ext cx="608012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7F7F7F"/>
                </a:solidFill>
                <a:latin typeface="Arial"/>
                <a:ea typeface="Arial"/>
                <a:cs typeface="Arial"/>
                <a:sym typeface="Arial"/>
              </a:rPr>
              <a:t>https://</a:t>
            </a:r>
            <a:r>
              <a:rPr b="0" i="0" lang="pl-PL" sz="1000" u="none" cap="none" strike="noStrike">
                <a:solidFill>
                  <a:srgbClr val="7F7F7F"/>
                </a:solidFill>
                <a:latin typeface="Calibri"/>
                <a:ea typeface="Calibri"/>
                <a:cs typeface="Calibri"/>
                <a:sym typeface="Calibri"/>
              </a:rPr>
              <a:t>www</a:t>
            </a:r>
            <a:r>
              <a:rPr b="0" i="0" lang="pl-PL" sz="1000" u="none" cap="none" strike="noStrike">
                <a:solidFill>
                  <a:srgbClr val="7F7F7F"/>
                </a:solidFill>
                <a:latin typeface="Arial"/>
                <a:ea typeface="Arial"/>
                <a:cs typeface="Arial"/>
                <a:sym typeface="Arial"/>
              </a:rPr>
              <a:t>.greenmatch.co.uk/blog/</a:t>
            </a:r>
            <a:r>
              <a:rPr b="0" i="0" lang="pl-PL" sz="1200" u="none" cap="none" strike="noStrike">
                <a:solidFill>
                  <a:srgbClr val="7F7F7F"/>
                </a:solidFill>
                <a:latin typeface="Calibri"/>
                <a:ea typeface="Calibri"/>
                <a:cs typeface="Calibri"/>
                <a:sym typeface="Calibri"/>
              </a:rPr>
              <a:t>2014/08/5-advantages-and-5-disadvantages-of-solar-energy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42"/>
          <p:cNvSpPr txBox="1"/>
          <p:nvPr>
            <p:ph type="title"/>
          </p:nvPr>
        </p:nvSpPr>
        <p:spPr>
          <a:xfrm>
            <a:off x="210127" y="44825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pl-PL" sz="3600"/>
              <a:t>Il valore delle energie rinnovabili</a:t>
            </a:r>
            <a:endParaRPr b="1" sz="3600"/>
          </a:p>
        </p:txBody>
      </p:sp>
      <p:sp>
        <p:nvSpPr>
          <p:cNvPr id="206" name="Google Shape;206;p42"/>
          <p:cNvSpPr txBox="1"/>
          <p:nvPr/>
        </p:nvSpPr>
        <p:spPr>
          <a:xfrm>
            <a:off x="210127" y="1536174"/>
            <a:ext cx="8026500" cy="390960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0000"/>
              </a:buClr>
              <a:buSzPts val="2000"/>
              <a:buFont typeface="Noto Sans Symbols"/>
              <a:buChar char="▪"/>
            </a:pPr>
            <a:r>
              <a:rPr lang="pl-PL" sz="2000" u="sng">
                <a:latin typeface="Calibri"/>
                <a:ea typeface="Calibri"/>
                <a:cs typeface="Calibri"/>
                <a:sym typeface="Calibri"/>
              </a:rPr>
              <a:t>Arrestare il riscaldamento globale</a:t>
            </a:r>
            <a:r>
              <a:rPr b="0" i="0" lang="pl-PL" sz="2000" u="none" cap="none" strike="noStrike">
                <a:solidFill>
                  <a:srgbClr val="000000"/>
                </a:solidFill>
                <a:latin typeface="Calibri"/>
                <a:ea typeface="Calibri"/>
                <a:cs typeface="Calibri"/>
                <a:sym typeface="Calibri"/>
              </a:rPr>
              <a:t>: </a:t>
            </a:r>
            <a:r>
              <a:rPr lang="pl-PL" sz="1700">
                <a:solidFill>
                  <a:srgbClr val="111827"/>
                </a:solidFill>
                <a:latin typeface="Roboto"/>
                <a:ea typeface="Roboto"/>
                <a:cs typeface="Roboto"/>
                <a:sym typeface="Roboto"/>
              </a:rPr>
              <a:t>La combustione di combustibili fossili rilascia quantità significative di anidride carbonica, aggravando il riscaldamento globale. Le energie rinnovabili offrono una fornitura a basso costo, abbondante e infinita che non </a:t>
            </a:r>
            <a:r>
              <a:rPr lang="pl-PL" sz="1800">
                <a:solidFill>
                  <a:srgbClr val="111827"/>
                </a:solidFill>
                <a:latin typeface="Roboto"/>
                <a:ea typeface="Roboto"/>
                <a:cs typeface="Roboto"/>
                <a:sym typeface="Roboto"/>
              </a:rPr>
              <a:t>emette </a:t>
            </a:r>
            <a:r>
              <a:rPr lang="pl-PL" sz="1700">
                <a:solidFill>
                  <a:srgbClr val="111827"/>
                </a:solidFill>
                <a:latin typeface="Roboto"/>
                <a:ea typeface="Roboto"/>
                <a:cs typeface="Roboto"/>
                <a:sym typeface="Roboto"/>
              </a:rPr>
              <a:t>gas serra e sono perciò fondamentali per frenare il riscaldamento globale e le conseguenti alterazioni climatiche</a:t>
            </a:r>
            <a:r>
              <a:rPr lang="pl-PL" sz="1200">
                <a:solidFill>
                  <a:srgbClr val="111827"/>
                </a:solidFill>
                <a:latin typeface="Roboto"/>
                <a:ea typeface="Roboto"/>
                <a:cs typeface="Roboto"/>
                <a:sym typeface="Roboto"/>
              </a:rPr>
              <a:t>.</a:t>
            </a:r>
            <a:endParaRPr sz="1700">
              <a:solidFill>
                <a:srgbClr val="111827"/>
              </a:solidFill>
              <a:latin typeface="Roboto"/>
              <a:ea typeface="Roboto"/>
              <a:cs typeface="Roboto"/>
              <a:sym typeface="Roboto"/>
            </a:endParaRPr>
          </a:p>
          <a:p>
            <a:pPr indent="-323850" lvl="0" marL="342900" marR="0" rtl="0" algn="l">
              <a:lnSpc>
                <a:spcPct val="100000"/>
              </a:lnSpc>
              <a:spcBef>
                <a:spcPts val="0"/>
              </a:spcBef>
              <a:spcAft>
                <a:spcPts val="0"/>
              </a:spcAft>
              <a:buClr>
                <a:srgbClr val="000000"/>
              </a:buClr>
              <a:buSzPts val="1700"/>
              <a:buFont typeface="Noto Sans Symbols"/>
              <a:buChar char="▪"/>
            </a:pPr>
            <a:r>
              <a:rPr lang="pl-PL" sz="2000" u="sng">
                <a:latin typeface="Calibri"/>
                <a:ea typeface="Calibri"/>
                <a:cs typeface="Calibri"/>
                <a:sym typeface="Calibri"/>
              </a:rPr>
              <a:t>Stabilizzare l’approvvigionamento di carburanti</a:t>
            </a:r>
            <a:r>
              <a:rPr b="0" i="0" lang="pl-PL" sz="1700" u="none" cap="none" strike="noStrike">
                <a:solidFill>
                  <a:srgbClr val="000000"/>
                </a:solidFill>
                <a:latin typeface="Calibri"/>
                <a:ea typeface="Calibri"/>
                <a:cs typeface="Calibri"/>
                <a:sym typeface="Calibri"/>
              </a:rPr>
              <a:t>: </a:t>
            </a:r>
            <a:r>
              <a:rPr lang="pl-PL" sz="1700">
                <a:solidFill>
                  <a:srgbClr val="111827"/>
                </a:solidFill>
                <a:latin typeface="Roboto"/>
                <a:ea typeface="Roboto"/>
                <a:cs typeface="Roboto"/>
                <a:sym typeface="Roboto"/>
              </a:rPr>
              <a:t>Con i mercati energetici fluttuanti e le instabilità geopolitiche, garantire un approvvigionamento stabile di carburante è una priorità globale. L’utilizzo delle risorse rinnovabili locali può aiutare le nazioni a soddisfare il proprio fabbisogno energetico in modo più affidabile.</a:t>
            </a:r>
            <a:endParaRPr sz="1700">
              <a:solidFill>
                <a:srgbClr val="111827"/>
              </a:solidFill>
              <a:latin typeface="Roboto"/>
              <a:ea typeface="Roboto"/>
              <a:cs typeface="Roboto"/>
              <a:sym typeface="Roboto"/>
            </a:endParaRPr>
          </a:p>
          <a:p>
            <a:pPr indent="-342900" lvl="0" marL="342900" marR="0" rtl="0" algn="l">
              <a:lnSpc>
                <a:spcPct val="100000"/>
              </a:lnSpc>
              <a:spcBef>
                <a:spcPts val="0"/>
              </a:spcBef>
              <a:spcAft>
                <a:spcPts val="0"/>
              </a:spcAft>
              <a:buClr>
                <a:srgbClr val="000000"/>
              </a:buClr>
              <a:buSzPts val="2000"/>
              <a:buFont typeface="Noto Sans Symbols"/>
              <a:buChar char="▪"/>
            </a:pPr>
            <a:r>
              <a:rPr lang="pl-PL" sz="2000" u="sng">
                <a:latin typeface="Calibri"/>
                <a:ea typeface="Calibri"/>
                <a:cs typeface="Calibri"/>
                <a:sym typeface="Calibri"/>
              </a:rPr>
              <a:t>Progressi economici e occupazionali</a:t>
            </a:r>
            <a:r>
              <a:rPr b="0" i="0" lang="pl-PL" sz="2000" u="none" cap="none" strike="noStrike">
                <a:solidFill>
                  <a:srgbClr val="000000"/>
                </a:solidFill>
                <a:latin typeface="Calibri"/>
                <a:ea typeface="Calibri"/>
                <a:cs typeface="Calibri"/>
                <a:sym typeface="Calibri"/>
              </a:rPr>
              <a:t>: </a:t>
            </a:r>
            <a:r>
              <a:rPr lang="pl-PL" sz="1700">
                <a:solidFill>
                  <a:srgbClr val="111827"/>
                </a:solidFill>
                <a:latin typeface="Roboto"/>
                <a:ea typeface="Roboto"/>
                <a:cs typeface="Roboto"/>
                <a:sym typeface="Roboto"/>
              </a:rPr>
              <a:t>Investire nelle infrastrutture per le energie rinnovabili può stimolare la crescita economica e generare nuove prospettive occupazionali, in particolare per le generazioni più giovani.</a:t>
            </a:r>
            <a:endParaRPr b="0" i="0" sz="1400" u="none" cap="none" strike="noStrike">
              <a:solidFill>
                <a:srgbClr val="000000"/>
              </a:solidFill>
              <a:latin typeface="Arial"/>
              <a:ea typeface="Arial"/>
              <a:cs typeface="Arial"/>
              <a:sym typeface="Arial"/>
            </a:endParaRPr>
          </a:p>
        </p:txBody>
      </p:sp>
      <p:pic>
        <p:nvPicPr>
          <p:cNvPr descr="Obraz zawierający tekst, design, ilustracja&#10;&#10;Opis wygenerowany automatycznie" id="207" name="Google Shape;207;p42"/>
          <p:cNvPicPr preferRelativeResize="0"/>
          <p:nvPr/>
        </p:nvPicPr>
        <p:blipFill rotWithShape="1">
          <a:blip r:embed="rId3">
            <a:alphaModFix/>
          </a:blip>
          <a:srcRect b="0" l="0" r="0" t="0"/>
          <a:stretch/>
        </p:blipFill>
        <p:spPr>
          <a:xfrm>
            <a:off x="8780206" y="766810"/>
            <a:ext cx="3339058" cy="5273684"/>
          </a:xfrm>
          <a:prstGeom prst="rect">
            <a:avLst/>
          </a:prstGeom>
          <a:noFill/>
          <a:ln>
            <a:noFill/>
          </a:ln>
        </p:spPr>
      </p:pic>
      <p:sp>
        <p:nvSpPr>
          <p:cNvPr id="208" name="Google Shape;208;p42"/>
          <p:cNvSpPr txBox="1"/>
          <p:nvPr/>
        </p:nvSpPr>
        <p:spPr>
          <a:xfrm>
            <a:off x="6577631" y="5640384"/>
            <a:ext cx="280785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7F7F7F"/>
                </a:solidFill>
                <a:latin typeface="Calibri"/>
                <a:ea typeface="Calibri"/>
                <a:cs typeface="Calibri"/>
                <a:sym typeface="Calibri"/>
              </a:rPr>
              <a:t>https://curiousdesire.com/reasons-why-renewable-energy-is-important</a:t>
            </a:r>
            <a:r>
              <a:rPr b="0" i="0" lang="pl-PL" sz="1000" u="none" cap="none" strike="noStrike">
                <a:solidFill>
                  <a:srgbClr val="BFBFBF"/>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209" name="Google Shape;209;p42"/>
          <p:cNvSpPr txBox="1"/>
          <p:nvPr/>
        </p:nvSpPr>
        <p:spPr>
          <a:xfrm>
            <a:off x="358971" y="5321826"/>
            <a:ext cx="78775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7F7F7F"/>
                </a:solidFill>
                <a:latin typeface="Calibri"/>
                <a:ea typeface="Calibri"/>
                <a:cs typeface="Calibri"/>
                <a:sym typeface="Calibri"/>
              </a:rPr>
              <a:t>Maradin, Dario (2021). Advantages and disadvantages of renewable energy sources utilization. In: International Journal of Energy Economics and Policy 11 (3), S. 176 - 183. doi:10.32479/ijeep.11027.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Obraz zawierający tekst, zrzut ekranu, Wykres, diagram&#10;&#10;Opis wygenerowany automatycznie" id="214" name="Google Shape;214;p43"/>
          <p:cNvPicPr preferRelativeResize="0"/>
          <p:nvPr/>
        </p:nvPicPr>
        <p:blipFill rotWithShape="1">
          <a:blip r:embed="rId3">
            <a:alphaModFix/>
          </a:blip>
          <a:srcRect b="0" l="0" r="0" t="0"/>
          <a:stretch/>
        </p:blipFill>
        <p:spPr>
          <a:xfrm>
            <a:off x="0" y="1294234"/>
            <a:ext cx="7136652" cy="4035148"/>
          </a:xfrm>
          <a:prstGeom prst="rect">
            <a:avLst/>
          </a:prstGeom>
          <a:noFill/>
          <a:ln>
            <a:noFill/>
          </a:ln>
        </p:spPr>
      </p:pic>
      <p:sp>
        <p:nvSpPr>
          <p:cNvPr id="215" name="Google Shape;215;p43"/>
          <p:cNvSpPr txBox="1"/>
          <p:nvPr/>
        </p:nvSpPr>
        <p:spPr>
          <a:xfrm>
            <a:off x="0" y="5475796"/>
            <a:ext cx="661323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7F7F7F"/>
                </a:solidFill>
                <a:latin typeface="Arial"/>
                <a:ea typeface="Arial"/>
                <a:cs typeface="Arial"/>
                <a:sym typeface="Arial"/>
              </a:rPr>
              <a:t>https://ec.europa.eu/eurostat/statistics-explained/index.php?title=File:Renewable_energy_2022_infographic.jpg</a:t>
            </a:r>
            <a:endParaRPr b="0" i="0" sz="1400" u="none" cap="none" strike="noStrike">
              <a:solidFill>
                <a:srgbClr val="000000"/>
              </a:solidFill>
              <a:latin typeface="Arial"/>
              <a:ea typeface="Arial"/>
              <a:cs typeface="Arial"/>
              <a:sym typeface="Arial"/>
            </a:endParaRPr>
          </a:p>
        </p:txBody>
      </p:sp>
      <p:pic>
        <p:nvPicPr>
          <p:cNvPr id="216" name="Google Shape;216;p43"/>
          <p:cNvPicPr preferRelativeResize="0"/>
          <p:nvPr/>
        </p:nvPicPr>
        <p:blipFill rotWithShape="1">
          <a:blip r:embed="rId4">
            <a:alphaModFix/>
          </a:blip>
          <a:srcRect b="0" l="0" r="0" t="0"/>
          <a:stretch/>
        </p:blipFill>
        <p:spPr>
          <a:xfrm>
            <a:off x="6823076" y="688257"/>
            <a:ext cx="5368924" cy="539561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Obraz zawierający tekst, zrzut ekranu, projekt graficzny, diagram&#10;&#10;Opis wygenerowany automatycznie" id="221" name="Google Shape;221;p44"/>
          <p:cNvPicPr preferRelativeResize="0"/>
          <p:nvPr/>
        </p:nvPicPr>
        <p:blipFill rotWithShape="1">
          <a:blip r:embed="rId3">
            <a:alphaModFix/>
          </a:blip>
          <a:srcRect b="0" l="0" r="0" t="0"/>
          <a:stretch/>
        </p:blipFill>
        <p:spPr>
          <a:xfrm>
            <a:off x="0" y="717754"/>
            <a:ext cx="4035100" cy="5348749"/>
          </a:xfrm>
          <a:prstGeom prst="rect">
            <a:avLst/>
          </a:prstGeom>
          <a:noFill/>
          <a:ln>
            <a:noFill/>
          </a:ln>
        </p:spPr>
      </p:pic>
      <p:sp>
        <p:nvSpPr>
          <p:cNvPr id="222" name="Google Shape;222;p44"/>
          <p:cNvSpPr txBox="1"/>
          <p:nvPr/>
        </p:nvSpPr>
        <p:spPr>
          <a:xfrm>
            <a:off x="5306365" y="5427241"/>
            <a:ext cx="5971235"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rgbClr val="7F7F7F"/>
                </a:solidFill>
                <a:latin typeface="Calibri"/>
                <a:ea typeface="Calibri"/>
                <a:cs typeface="Calibri"/>
                <a:sym typeface="Calibri"/>
              </a:rPr>
              <a:t>https://elements.visualcapitalist.com/what-are-the-five-major-types-of-renewable-energy/</a:t>
            </a:r>
            <a:endParaRPr b="0" i="0" sz="1400" u="none" cap="none" strike="noStrike">
              <a:solidFill>
                <a:srgbClr val="000000"/>
              </a:solidFill>
              <a:latin typeface="Arial"/>
              <a:ea typeface="Arial"/>
              <a:cs typeface="Arial"/>
              <a:sym typeface="Arial"/>
            </a:endParaRPr>
          </a:p>
        </p:txBody>
      </p:sp>
      <p:sp>
        <p:nvSpPr>
          <p:cNvPr id="223" name="Google Shape;223;p44"/>
          <p:cNvSpPr txBox="1"/>
          <p:nvPr/>
        </p:nvSpPr>
        <p:spPr>
          <a:xfrm>
            <a:off x="4140202" y="861372"/>
            <a:ext cx="8454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pl-PL" sz="3200">
                <a:latin typeface="Calibri"/>
                <a:ea typeface="Calibri"/>
                <a:cs typeface="Calibri"/>
                <a:sym typeface="Calibri"/>
              </a:rPr>
              <a:t>Tipologie di rinnovabili più diffuse nel mondo</a:t>
            </a:r>
            <a:endParaRPr b="1" i="0" sz="3200" u="none" cap="none" strike="noStrike">
              <a:solidFill>
                <a:srgbClr val="000000"/>
              </a:solidFill>
              <a:latin typeface="Calibri"/>
              <a:ea typeface="Calibri"/>
              <a:cs typeface="Calibri"/>
              <a:sym typeface="Calibri"/>
            </a:endParaRPr>
          </a:p>
        </p:txBody>
      </p:sp>
      <p:pic>
        <p:nvPicPr>
          <p:cNvPr id="224" name="Google Shape;224;p44"/>
          <p:cNvPicPr preferRelativeResize="0"/>
          <p:nvPr/>
        </p:nvPicPr>
        <p:blipFill rotWithShape="1">
          <a:blip r:embed="rId4">
            <a:alphaModFix/>
          </a:blip>
          <a:srcRect b="0" l="0" r="0" t="0"/>
          <a:stretch/>
        </p:blipFill>
        <p:spPr>
          <a:xfrm>
            <a:off x="4392180" y="2486024"/>
            <a:ext cx="7600950" cy="1885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45"/>
          <p:cNvSpPr txBox="1"/>
          <p:nvPr>
            <p:ph type="title"/>
          </p:nvPr>
        </p:nvSpPr>
        <p:spPr>
          <a:xfrm>
            <a:off x="838200" y="523701"/>
            <a:ext cx="10515600" cy="12302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br>
              <a:rPr b="1" i="0" lang="pl-PL" sz="3200">
                <a:solidFill>
                  <a:srgbClr val="404040"/>
                </a:solidFill>
                <a:latin typeface="Calibri"/>
                <a:ea typeface="Calibri"/>
                <a:cs typeface="Calibri"/>
                <a:sym typeface="Calibri"/>
              </a:rPr>
            </a:br>
            <a:r>
              <a:rPr b="1" lang="pl-PL" sz="3200">
                <a:solidFill>
                  <a:srgbClr val="404040"/>
                </a:solidFill>
              </a:rPr>
              <a:t>Cosa si può fare</a:t>
            </a:r>
            <a:r>
              <a:rPr b="1" i="0" lang="pl-PL" sz="3200">
                <a:solidFill>
                  <a:srgbClr val="404040"/>
                </a:solidFill>
                <a:latin typeface="Calibri"/>
                <a:ea typeface="Calibri"/>
                <a:cs typeface="Calibri"/>
                <a:sym typeface="Calibri"/>
              </a:rPr>
              <a:t>?</a:t>
            </a:r>
            <a:br>
              <a:rPr b="1" i="0" lang="pl-PL" sz="3200">
                <a:solidFill>
                  <a:srgbClr val="404040"/>
                </a:solidFill>
                <a:latin typeface="Calibri"/>
                <a:ea typeface="Calibri"/>
                <a:cs typeface="Calibri"/>
                <a:sym typeface="Calibri"/>
              </a:rPr>
            </a:br>
            <a:endParaRPr sz="3200">
              <a:latin typeface="Calibri"/>
              <a:ea typeface="Calibri"/>
              <a:cs typeface="Calibri"/>
              <a:sym typeface="Calibri"/>
            </a:endParaRPr>
          </a:p>
        </p:txBody>
      </p:sp>
      <p:sp>
        <p:nvSpPr>
          <p:cNvPr id="230" name="Google Shape;230;p45"/>
          <p:cNvSpPr txBox="1"/>
          <p:nvPr>
            <p:ph idx="1" type="body"/>
          </p:nvPr>
        </p:nvSpPr>
        <p:spPr>
          <a:xfrm>
            <a:off x="0" y="1464575"/>
            <a:ext cx="7600800" cy="4503600"/>
          </a:xfrm>
          <a:prstGeom prst="rect">
            <a:avLst/>
          </a:prstGeom>
          <a:noFill/>
          <a:ln>
            <a:noFill/>
          </a:ln>
        </p:spPr>
        <p:txBody>
          <a:bodyPr anchorCtr="0" anchor="t" bIns="45700" lIns="91425" spcFirstLastPara="1" rIns="91425" wrap="square" tIns="45700">
            <a:normAutofit/>
          </a:bodyPr>
          <a:lstStyle/>
          <a:p>
            <a:pPr indent="-342900" lvl="0" marL="457200" rtl="0" algn="l">
              <a:lnSpc>
                <a:spcPct val="115000"/>
              </a:lnSpc>
              <a:spcBef>
                <a:spcPts val="0"/>
              </a:spcBef>
              <a:spcAft>
                <a:spcPts val="0"/>
              </a:spcAft>
              <a:buClr>
                <a:srgbClr val="111827"/>
              </a:buClr>
              <a:buSzPts val="1800"/>
              <a:buFont typeface="Roboto"/>
              <a:buChar char="▪"/>
            </a:pPr>
            <a:r>
              <a:rPr lang="pl-PL" sz="1800">
                <a:solidFill>
                  <a:srgbClr val="111827"/>
                </a:solidFill>
                <a:latin typeface="Roboto"/>
                <a:ea typeface="Roboto"/>
                <a:cs typeface="Roboto"/>
                <a:sym typeface="Roboto"/>
              </a:rPr>
              <a:t>Incrementare considerevolmente la diffusione di veicoli puliti e carburanti alternativi </a:t>
            </a:r>
            <a:endParaRPr sz="1800">
              <a:solidFill>
                <a:srgbClr val="111827"/>
              </a:solidFill>
              <a:latin typeface="Roboto"/>
              <a:ea typeface="Roboto"/>
              <a:cs typeface="Roboto"/>
              <a:sym typeface="Roboto"/>
            </a:endParaRPr>
          </a:p>
          <a:p>
            <a:pPr indent="-342900" lvl="0" marL="457200" rtl="0" algn="l">
              <a:lnSpc>
                <a:spcPct val="115000"/>
              </a:lnSpc>
              <a:spcBef>
                <a:spcPts val="0"/>
              </a:spcBef>
              <a:spcAft>
                <a:spcPts val="0"/>
              </a:spcAft>
              <a:buClr>
                <a:srgbClr val="111827"/>
              </a:buClr>
              <a:buSzPts val="1800"/>
              <a:buFont typeface="Roboto"/>
              <a:buChar char="▪"/>
            </a:pPr>
            <a:r>
              <a:rPr lang="pl-PL" sz="1800">
                <a:solidFill>
                  <a:srgbClr val="111827"/>
                </a:solidFill>
                <a:latin typeface="Roboto"/>
                <a:ea typeface="Roboto"/>
                <a:cs typeface="Roboto"/>
                <a:sym typeface="Roboto"/>
              </a:rPr>
              <a:t>Realizzare di punti di ricarica e rifornimento laddove esistono lacune persistenti </a:t>
            </a:r>
            <a:endParaRPr sz="1800">
              <a:solidFill>
                <a:srgbClr val="111827"/>
              </a:solidFill>
              <a:latin typeface="Roboto"/>
              <a:ea typeface="Roboto"/>
              <a:cs typeface="Roboto"/>
              <a:sym typeface="Roboto"/>
            </a:endParaRPr>
          </a:p>
          <a:p>
            <a:pPr indent="-342900" lvl="0" marL="457200" rtl="0" algn="l">
              <a:lnSpc>
                <a:spcPct val="115000"/>
              </a:lnSpc>
              <a:spcBef>
                <a:spcPts val="0"/>
              </a:spcBef>
              <a:spcAft>
                <a:spcPts val="0"/>
              </a:spcAft>
              <a:buClr>
                <a:srgbClr val="111827"/>
              </a:buClr>
              <a:buSzPts val="1800"/>
              <a:buFont typeface="Roboto"/>
              <a:buChar char="▪"/>
            </a:pPr>
            <a:r>
              <a:rPr lang="pl-PL" sz="1800">
                <a:solidFill>
                  <a:srgbClr val="111827"/>
                </a:solidFill>
                <a:latin typeface="Roboto"/>
                <a:ea typeface="Roboto"/>
                <a:cs typeface="Roboto"/>
                <a:sym typeface="Roboto"/>
              </a:rPr>
              <a:t>La trasformazione energetica a basse emissioni garantisce l’attuazione della cosiddetta triade europea di obiettivi (sicurezza energetica, competitività energetica e protezione del clima)</a:t>
            </a:r>
            <a:endParaRPr sz="1800">
              <a:solidFill>
                <a:srgbClr val="111827"/>
              </a:solidFill>
              <a:latin typeface="Roboto"/>
              <a:ea typeface="Roboto"/>
              <a:cs typeface="Roboto"/>
              <a:sym typeface="Roboto"/>
            </a:endParaRPr>
          </a:p>
          <a:p>
            <a:pPr indent="0" lvl="1" marL="635000" rtl="0" algn="l">
              <a:lnSpc>
                <a:spcPct val="90000"/>
              </a:lnSpc>
              <a:spcBef>
                <a:spcPts val="0"/>
              </a:spcBef>
              <a:spcAft>
                <a:spcPts val="0"/>
              </a:spcAft>
              <a:buSzPts val="2800"/>
              <a:buNone/>
            </a:pPr>
            <a:r>
              <a:rPr b="0" i="0" lang="pl-PL" sz="1200">
                <a:solidFill>
                  <a:srgbClr val="7F7F7F"/>
                </a:solidFill>
                <a:latin typeface="Calibri"/>
                <a:ea typeface="Calibri"/>
                <a:cs typeface="Calibri"/>
                <a:sym typeface="Calibri"/>
              </a:rPr>
              <a:t>Jałowiec T, Wojtaszek H, Miciuła I. Analysis of the Potential Management of the Low-Carbon Energy </a:t>
            </a:r>
            <a:br>
              <a:rPr b="0" i="0" lang="pl-PL" sz="1200">
                <a:solidFill>
                  <a:srgbClr val="7F7F7F"/>
                </a:solidFill>
                <a:latin typeface="Calibri"/>
                <a:ea typeface="Calibri"/>
                <a:cs typeface="Calibri"/>
                <a:sym typeface="Calibri"/>
              </a:rPr>
            </a:br>
            <a:r>
              <a:rPr b="0" i="0" lang="pl-PL" sz="1200">
                <a:solidFill>
                  <a:srgbClr val="7F7F7F"/>
                </a:solidFill>
                <a:latin typeface="Calibri"/>
                <a:ea typeface="Calibri"/>
                <a:cs typeface="Calibri"/>
                <a:sym typeface="Calibri"/>
              </a:rPr>
              <a:t>Transformation by 2050. </a:t>
            </a:r>
            <a:r>
              <a:rPr b="0" i="1" lang="pl-PL" sz="1200">
                <a:solidFill>
                  <a:srgbClr val="7F7F7F"/>
                </a:solidFill>
                <a:latin typeface="Calibri"/>
                <a:ea typeface="Calibri"/>
                <a:cs typeface="Calibri"/>
                <a:sym typeface="Calibri"/>
              </a:rPr>
              <a:t>Energies</a:t>
            </a:r>
            <a:r>
              <a:rPr b="0" i="0" lang="pl-PL" sz="1200">
                <a:solidFill>
                  <a:srgbClr val="7F7F7F"/>
                </a:solidFill>
                <a:latin typeface="Calibri"/>
                <a:ea typeface="Calibri"/>
                <a:cs typeface="Calibri"/>
                <a:sym typeface="Calibri"/>
              </a:rPr>
              <a:t>. 2022; 15(7):2351. </a:t>
            </a:r>
            <a:r>
              <a:rPr b="0" i="0" lang="pl-PL" sz="1200" u="sng">
                <a:solidFill>
                  <a:schemeClr val="hlink"/>
                </a:solidFill>
                <a:latin typeface="Calibri"/>
                <a:ea typeface="Calibri"/>
                <a:cs typeface="Calibri"/>
                <a:sym typeface="Calibri"/>
                <a:hlinkClick r:id="rId3"/>
              </a:rPr>
              <a:t>https://doi.org/10.3390/en15072351</a:t>
            </a:r>
            <a:endParaRPr b="0" i="0" sz="1200">
              <a:solidFill>
                <a:srgbClr val="7F7F7F"/>
              </a:solidFill>
              <a:latin typeface="Calibri"/>
              <a:ea typeface="Calibri"/>
              <a:cs typeface="Calibri"/>
              <a:sym typeface="Calibri"/>
            </a:endParaRPr>
          </a:p>
          <a:p>
            <a:pPr indent="0" lvl="1" marL="635000" rtl="0" algn="l">
              <a:lnSpc>
                <a:spcPct val="90000"/>
              </a:lnSpc>
              <a:spcBef>
                <a:spcPts val="0"/>
              </a:spcBef>
              <a:spcAft>
                <a:spcPts val="0"/>
              </a:spcAft>
              <a:buSzPts val="2800"/>
              <a:buNone/>
            </a:pPr>
            <a:r>
              <a:t/>
            </a:r>
            <a:endParaRPr sz="1200">
              <a:solidFill>
                <a:srgbClr val="7F7F7F"/>
              </a:solidFill>
            </a:endParaRPr>
          </a:p>
          <a:p>
            <a:pPr indent="-330200" lvl="0" marL="457200" rtl="0" algn="l">
              <a:lnSpc>
                <a:spcPct val="115000"/>
              </a:lnSpc>
              <a:spcBef>
                <a:spcPts val="0"/>
              </a:spcBef>
              <a:spcAft>
                <a:spcPts val="0"/>
              </a:spcAft>
              <a:buClr>
                <a:srgbClr val="111827"/>
              </a:buClr>
              <a:buSzPts val="1600"/>
              <a:buFont typeface="Roboto"/>
              <a:buChar char="▪"/>
            </a:pPr>
            <a:r>
              <a:rPr lang="pl-PL" sz="1600">
                <a:solidFill>
                  <a:srgbClr val="111827"/>
                </a:solidFill>
                <a:latin typeface="Roboto"/>
                <a:ea typeface="Roboto"/>
                <a:cs typeface="Roboto"/>
                <a:sym typeface="Roboto"/>
              </a:rPr>
              <a:t>Sostituire i combustibili fossili come fonte energetica con fonti non fossili/rinnovabili (ad esempio geotermica, solare, idroelettrica, eolica, nucleare), che non rilasciano emissioni di CO2 per generare energia</a:t>
            </a:r>
            <a:endParaRPr sz="1600">
              <a:solidFill>
                <a:srgbClr val="111827"/>
              </a:solidFill>
              <a:latin typeface="Roboto"/>
              <a:ea typeface="Roboto"/>
              <a:cs typeface="Roboto"/>
              <a:sym typeface="Roboto"/>
            </a:endParaRPr>
          </a:p>
          <a:p>
            <a:pPr indent="0" lvl="0" marL="0" rtl="0" algn="l">
              <a:lnSpc>
                <a:spcPct val="90000"/>
              </a:lnSpc>
              <a:spcBef>
                <a:spcPts val="0"/>
              </a:spcBef>
              <a:spcAft>
                <a:spcPts val="0"/>
              </a:spcAft>
              <a:buNone/>
            </a:pPr>
            <a:r>
              <a:t/>
            </a:r>
            <a:endParaRPr sz="2000">
              <a:solidFill>
                <a:srgbClr val="404040"/>
              </a:solidFill>
              <a:latin typeface="Calibri"/>
              <a:ea typeface="Calibri"/>
              <a:cs typeface="Calibri"/>
              <a:sym typeface="Calibri"/>
            </a:endParaRPr>
          </a:p>
          <a:p>
            <a:pPr indent="-279400" lvl="0" marL="635000" rtl="0" algn="l">
              <a:lnSpc>
                <a:spcPct val="90000"/>
              </a:lnSpc>
              <a:spcBef>
                <a:spcPts val="0"/>
              </a:spcBef>
              <a:spcAft>
                <a:spcPts val="0"/>
              </a:spcAft>
              <a:buClr>
                <a:schemeClr val="dk1"/>
              </a:buClr>
              <a:buSzPts val="2800"/>
              <a:buFont typeface="Noto Sans Symbols"/>
              <a:buNone/>
            </a:pPr>
            <a:r>
              <a:t/>
            </a:r>
            <a:endParaRPr sz="2000">
              <a:solidFill>
                <a:srgbClr val="404040"/>
              </a:solidFill>
              <a:latin typeface="Calibri"/>
              <a:ea typeface="Calibri"/>
              <a:cs typeface="Calibri"/>
              <a:sym typeface="Calibri"/>
            </a:endParaRPr>
          </a:p>
          <a:p>
            <a:pPr indent="-279400" lvl="0" marL="635000" rtl="0" algn="l">
              <a:lnSpc>
                <a:spcPct val="90000"/>
              </a:lnSpc>
              <a:spcBef>
                <a:spcPts val="0"/>
              </a:spcBef>
              <a:spcAft>
                <a:spcPts val="0"/>
              </a:spcAft>
              <a:buClr>
                <a:schemeClr val="dk1"/>
              </a:buClr>
              <a:buSzPts val="2800"/>
              <a:buFont typeface="Noto Sans Symbols"/>
              <a:buNone/>
            </a:pPr>
            <a:r>
              <a:t/>
            </a:r>
            <a:endParaRPr b="0" i="0" sz="2000">
              <a:solidFill>
                <a:srgbClr val="404040"/>
              </a:solidFill>
              <a:latin typeface="Calibri"/>
              <a:ea typeface="Calibri"/>
              <a:cs typeface="Calibri"/>
              <a:sym typeface="Calibri"/>
            </a:endParaRPr>
          </a:p>
        </p:txBody>
      </p:sp>
      <p:pic>
        <p:nvPicPr>
          <p:cNvPr id="231" name="Google Shape;231;p45"/>
          <p:cNvPicPr preferRelativeResize="0"/>
          <p:nvPr/>
        </p:nvPicPr>
        <p:blipFill rotWithShape="1">
          <a:blip r:embed="rId4">
            <a:alphaModFix/>
          </a:blip>
          <a:srcRect b="0" l="0" r="0" t="0"/>
          <a:stretch/>
        </p:blipFill>
        <p:spPr>
          <a:xfrm>
            <a:off x="7502014" y="895652"/>
            <a:ext cx="4449510" cy="4124792"/>
          </a:xfrm>
          <a:prstGeom prst="rect">
            <a:avLst/>
          </a:prstGeom>
          <a:noFill/>
          <a:ln>
            <a:noFill/>
          </a:ln>
        </p:spPr>
      </p:pic>
      <p:sp>
        <p:nvSpPr>
          <p:cNvPr id="232" name="Google Shape;232;p45"/>
          <p:cNvSpPr txBox="1"/>
          <p:nvPr/>
        </p:nvSpPr>
        <p:spPr>
          <a:xfrm>
            <a:off x="8072284" y="5115764"/>
            <a:ext cx="411971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7F7F7F"/>
                </a:solidFill>
                <a:latin typeface="Calibri"/>
                <a:ea typeface="Calibri"/>
                <a:cs typeface="Calibri"/>
                <a:sym typeface="Calibri"/>
              </a:rPr>
              <a:t>Makarova I, Buyvol P, Shubenkova K, Fatikhova L and Parsin G (2023) Editorial: Sustainable transport systems. </a:t>
            </a:r>
            <a:r>
              <a:rPr b="0" i="1" lang="pl-PL" sz="1200" u="none" cap="none" strike="noStrike">
                <a:solidFill>
                  <a:srgbClr val="7F7F7F"/>
                </a:solidFill>
                <a:latin typeface="Calibri"/>
                <a:ea typeface="Calibri"/>
                <a:cs typeface="Calibri"/>
                <a:sym typeface="Calibri"/>
              </a:rPr>
              <a:t>Front. Built Environ.</a:t>
            </a:r>
            <a:r>
              <a:rPr b="0" i="0" lang="pl-PL" sz="1200" u="none" cap="none" strike="noStrike">
                <a:solidFill>
                  <a:srgbClr val="7F7F7F"/>
                </a:solidFill>
                <a:latin typeface="Calibri"/>
                <a:ea typeface="Calibri"/>
                <a:cs typeface="Calibri"/>
                <a:sym typeface="Calibri"/>
              </a:rPr>
              <a:t> 9:1161361. doi: 10.3389/fbuil.2023.1161361</a:t>
            </a:r>
            <a:endParaRPr b="0" i="0" sz="1200" u="none" cap="none" strike="noStrike">
              <a:solidFill>
                <a:srgbClr val="7F7F7F"/>
              </a:solidFill>
              <a:latin typeface="Calibri"/>
              <a:ea typeface="Calibri"/>
              <a:cs typeface="Calibri"/>
              <a:sym typeface="Calibri"/>
            </a:endParaRPr>
          </a:p>
        </p:txBody>
      </p:sp>
      <p:sp>
        <p:nvSpPr>
          <p:cNvPr id="233" name="Google Shape;233;p45"/>
          <p:cNvSpPr txBox="1"/>
          <p:nvPr/>
        </p:nvSpPr>
        <p:spPr>
          <a:xfrm>
            <a:off x="593919" y="5300447"/>
            <a:ext cx="8716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7F7F7F"/>
                </a:solidFill>
                <a:latin typeface="Calibri"/>
                <a:ea typeface="Calibri"/>
                <a:cs typeface="Calibri"/>
                <a:sym typeface="Calibri"/>
              </a:rPr>
              <a:t>Cadez S., Czerny A., Climate change mitigation strategies in carbon-intensive firms, Journal of Cleaner </a:t>
            </a:r>
            <a:br>
              <a:rPr b="0" i="0" lang="pl-PL" sz="1200" u="none" cap="none" strike="noStrike">
                <a:solidFill>
                  <a:srgbClr val="7F7F7F"/>
                </a:solidFill>
                <a:latin typeface="Calibri"/>
                <a:ea typeface="Calibri"/>
                <a:cs typeface="Calibri"/>
                <a:sym typeface="Calibri"/>
              </a:rPr>
            </a:br>
            <a:r>
              <a:rPr b="0" i="0" lang="pl-PL" sz="1200" u="none" cap="none" strike="noStrike">
                <a:solidFill>
                  <a:srgbClr val="7F7F7F"/>
                </a:solidFill>
                <a:latin typeface="Calibri"/>
                <a:ea typeface="Calibri"/>
                <a:cs typeface="Calibri"/>
                <a:sym typeface="Calibri"/>
              </a:rPr>
              <a:t>Production, 112, Part 5, 2016, 4132-4143, https://doi.org/10.1016/j.jclepro.2015.07.099.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Podwójna ekspozycja z powodu zgubienia samochodu elektrycznego – zdjęcie" id="238" name="Google Shape;238;p46"/>
          <p:cNvPicPr preferRelativeResize="0"/>
          <p:nvPr/>
        </p:nvPicPr>
        <p:blipFill rotWithShape="1">
          <a:blip r:embed="rId3">
            <a:alphaModFix/>
          </a:blip>
          <a:srcRect b="0" l="0" r="0" t="0"/>
          <a:stretch/>
        </p:blipFill>
        <p:spPr>
          <a:xfrm>
            <a:off x="0" y="3711862"/>
            <a:ext cx="4167437" cy="2354641"/>
          </a:xfrm>
          <a:prstGeom prst="rect">
            <a:avLst/>
          </a:prstGeom>
          <a:noFill/>
          <a:ln>
            <a:noFill/>
          </a:ln>
        </p:spPr>
      </p:pic>
      <p:sp>
        <p:nvSpPr>
          <p:cNvPr id="239" name="Google Shape;239;p46"/>
          <p:cNvSpPr txBox="1"/>
          <p:nvPr>
            <p:ph type="title"/>
          </p:nvPr>
        </p:nvSpPr>
        <p:spPr>
          <a:xfrm>
            <a:off x="375037" y="-73025"/>
            <a:ext cx="492283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b="1" lang="pl-PL"/>
              <a:t>Trasporto sostenibile</a:t>
            </a:r>
            <a:endParaRPr b="1"/>
          </a:p>
        </p:txBody>
      </p:sp>
      <p:sp>
        <p:nvSpPr>
          <p:cNvPr id="240" name="Google Shape;240;p46"/>
          <p:cNvSpPr txBox="1"/>
          <p:nvPr>
            <p:ph idx="1" type="body"/>
          </p:nvPr>
        </p:nvSpPr>
        <p:spPr>
          <a:xfrm>
            <a:off x="375038" y="1527175"/>
            <a:ext cx="11148368" cy="4873625"/>
          </a:xfrm>
          <a:prstGeom prst="rect">
            <a:avLst/>
          </a:prstGeom>
          <a:noFill/>
          <a:ln>
            <a:noFill/>
          </a:ln>
        </p:spPr>
        <p:txBody>
          <a:bodyPr anchorCtr="0" anchor="t" bIns="45700" lIns="91425" spcFirstLastPara="1" rIns="91425" wrap="square" tIns="45700">
            <a:normAutofit/>
          </a:bodyPr>
          <a:lstStyle/>
          <a:p>
            <a:pPr indent="-228600" lvl="0" marL="457200" rtl="0" algn="l">
              <a:lnSpc>
                <a:spcPct val="115000"/>
              </a:lnSpc>
              <a:spcBef>
                <a:spcPts val="0"/>
              </a:spcBef>
              <a:spcAft>
                <a:spcPts val="0"/>
              </a:spcAft>
              <a:buClr>
                <a:srgbClr val="111827"/>
              </a:buClr>
              <a:buSzPts val="1600"/>
              <a:buFont typeface="Roboto"/>
              <a:buNone/>
            </a:pPr>
            <a:r>
              <a:rPr lang="pl-PL" sz="1600">
                <a:solidFill>
                  <a:srgbClr val="111827"/>
                </a:solidFill>
                <a:latin typeface="Roboto"/>
                <a:ea typeface="Roboto"/>
                <a:cs typeface="Roboto"/>
                <a:sym typeface="Roboto"/>
              </a:rPr>
              <a:t>Il Dipartimento dei trasporti canadese ritiene che tutte le attività di trasporto debbano essere sostenibili sotto tre aspetti: economico, ambientale e sociale. L'obiettivo principale del trasporto sostenibile è quello di ridurre il consumo di risorse e tenere sotto controllo il degrado ambientale e l'inquinamento causato dal consumo di derivati ​​del petrolio nelle automobili, ed è il risultato della diffusa preoccupazione delle persone per il riscaldamento globale e rientra nello sviluppo sostenibile.</a:t>
            </a:r>
            <a:endParaRPr sz="1600">
              <a:solidFill>
                <a:srgbClr val="111827"/>
              </a:solidFill>
              <a:latin typeface="Roboto"/>
              <a:ea typeface="Roboto"/>
              <a:cs typeface="Roboto"/>
              <a:sym typeface="Roboto"/>
            </a:endParaRPr>
          </a:p>
          <a:p>
            <a:pPr indent="-228600" lvl="0" marL="457200" rtl="0" algn="l">
              <a:lnSpc>
                <a:spcPct val="115000"/>
              </a:lnSpc>
              <a:spcBef>
                <a:spcPts val="0"/>
              </a:spcBef>
              <a:spcAft>
                <a:spcPts val="0"/>
              </a:spcAft>
              <a:buClr>
                <a:srgbClr val="111827"/>
              </a:buClr>
              <a:buSzPts val="100"/>
              <a:buFont typeface="Roboto"/>
              <a:buNone/>
            </a:pPr>
            <a:r>
              <a:t/>
            </a:r>
            <a:endParaRPr sz="700"/>
          </a:p>
          <a:p>
            <a:pPr indent="-228600" lvl="0" marL="457200" rtl="0" algn="l">
              <a:lnSpc>
                <a:spcPct val="115000"/>
              </a:lnSpc>
              <a:spcBef>
                <a:spcPts val="0"/>
              </a:spcBef>
              <a:spcAft>
                <a:spcPts val="0"/>
              </a:spcAft>
              <a:buClr>
                <a:srgbClr val="111827"/>
              </a:buClr>
              <a:buSzPts val="1200"/>
              <a:buFont typeface="Roboto"/>
              <a:buNone/>
            </a:pPr>
            <a:r>
              <a:rPr lang="pl-PL" sz="1200">
                <a:solidFill>
                  <a:srgbClr val="7F7F7F"/>
                </a:solidFill>
              </a:rPr>
              <a:t>Zhou J., </a:t>
            </a:r>
            <a:r>
              <a:rPr i="1" lang="pl-PL" sz="1200">
                <a:solidFill>
                  <a:srgbClr val="7F7F7F"/>
                </a:solidFill>
              </a:rPr>
              <a:t>Sustainable transportation in the US: a review of proposals, policies, and programs since 2000</a:t>
            </a:r>
            <a:r>
              <a:rPr lang="pl-PL" sz="1200">
                <a:solidFill>
                  <a:srgbClr val="7F7F7F"/>
                </a:solidFill>
              </a:rPr>
              <a:t>, Front. Archit. Res. 										                 1 (2012) 150–165	</a:t>
            </a:r>
            <a:endParaRPr sz="2400"/>
          </a:p>
          <a:p>
            <a:pPr indent="-228600" lvl="0" marL="457200" rtl="0" algn="l">
              <a:lnSpc>
                <a:spcPct val="115000"/>
              </a:lnSpc>
              <a:spcBef>
                <a:spcPts val="0"/>
              </a:spcBef>
              <a:spcAft>
                <a:spcPts val="0"/>
              </a:spcAft>
              <a:buClr>
                <a:srgbClr val="111827"/>
              </a:buClr>
              <a:buSzPts val="1200"/>
              <a:buFont typeface="Roboto"/>
              <a:buNone/>
            </a:pPr>
            <a:r>
              <a:t/>
            </a:r>
            <a:endParaRPr sz="2400"/>
          </a:p>
          <a:p>
            <a:pPr indent="457200" lvl="0" marL="5029200" rtl="0" algn="r">
              <a:lnSpc>
                <a:spcPct val="115000"/>
              </a:lnSpc>
              <a:spcBef>
                <a:spcPts val="0"/>
              </a:spcBef>
              <a:spcAft>
                <a:spcPts val="0"/>
              </a:spcAft>
              <a:buNone/>
            </a:pPr>
            <a:r>
              <a:rPr lang="pl-PL" sz="1500">
                <a:solidFill>
                  <a:srgbClr val="111827"/>
                </a:solidFill>
                <a:latin typeface="Roboto"/>
                <a:ea typeface="Roboto"/>
                <a:cs typeface="Roboto"/>
                <a:sym typeface="Roboto"/>
              </a:rPr>
              <a:t>(Il trasporto sostenibile) considera il benessere economico e sociale, l’equità, la salute umana e l’integrità ambientale</a:t>
            </a:r>
            <a:endParaRPr sz="1500">
              <a:solidFill>
                <a:srgbClr val="111827"/>
              </a:solidFill>
              <a:latin typeface="Roboto"/>
              <a:ea typeface="Roboto"/>
              <a:cs typeface="Roboto"/>
              <a:sym typeface="Roboto"/>
            </a:endParaRPr>
          </a:p>
          <a:p>
            <a:pPr indent="0" lvl="0" marL="114300" rtl="0" algn="r">
              <a:lnSpc>
                <a:spcPct val="90000"/>
              </a:lnSpc>
              <a:spcBef>
                <a:spcPts val="1000"/>
              </a:spcBef>
              <a:spcAft>
                <a:spcPts val="0"/>
              </a:spcAft>
              <a:buSzPts val="3200"/>
              <a:buNone/>
            </a:pPr>
            <a:r>
              <a:rPr lang="pl-PL" sz="1200">
                <a:solidFill>
                  <a:srgbClr val="7F7F7F"/>
                </a:solidFill>
              </a:rPr>
              <a:t>Pålsson, H., Kovács, G. (2014), </a:t>
            </a:r>
            <a:r>
              <a:rPr i="1" lang="pl-PL" sz="1200">
                <a:solidFill>
                  <a:srgbClr val="7F7F7F"/>
                </a:solidFill>
              </a:rPr>
              <a:t>Reducing transportation emissions : A reaction to stakeholder pressure or a </a:t>
            </a:r>
            <a:br>
              <a:rPr i="1" lang="pl-PL" sz="1200">
                <a:solidFill>
                  <a:srgbClr val="7F7F7F"/>
                </a:solidFill>
              </a:rPr>
            </a:br>
            <a:r>
              <a:rPr i="1" lang="pl-PL" sz="1200">
                <a:solidFill>
                  <a:srgbClr val="7F7F7F"/>
                </a:solidFill>
              </a:rPr>
              <a:t>strategy to increase competitive advantage</a:t>
            </a:r>
            <a:r>
              <a:rPr lang="pl-PL" sz="1200">
                <a:solidFill>
                  <a:srgbClr val="7F7F7F"/>
                </a:solidFill>
              </a:rPr>
              <a:t>, International Journal of Physical Distribution &amp; Logistics </a:t>
            </a:r>
            <a:br>
              <a:rPr lang="pl-PL" sz="1200">
                <a:solidFill>
                  <a:srgbClr val="7F7F7F"/>
                </a:solidFill>
              </a:rPr>
            </a:br>
            <a:r>
              <a:rPr lang="pl-PL" sz="1200">
                <a:solidFill>
                  <a:srgbClr val="7F7F7F"/>
                </a:solidFill>
              </a:rPr>
              <a:t>Management, Vol. 44 No. 4, pp. 283-304. https://doi.org/10.1108/IJPDLM-09-2012-0293</a:t>
            </a:r>
            <a:endParaRPr/>
          </a:p>
          <a:p>
            <a:pPr indent="-228600" lvl="0" marL="457200" rtl="0" algn="l">
              <a:lnSpc>
                <a:spcPct val="90000"/>
              </a:lnSpc>
              <a:spcBef>
                <a:spcPts val="1000"/>
              </a:spcBef>
              <a:spcAft>
                <a:spcPts val="0"/>
              </a:spcAft>
              <a:buClr>
                <a:schemeClr val="dk1"/>
              </a:buClr>
              <a:buSzPts val="3200"/>
              <a:buNone/>
            </a:pPr>
            <a:r>
              <a:t/>
            </a:r>
            <a:endParaRPr sz="2200">
              <a:latin typeface="Calibri"/>
              <a:ea typeface="Calibri"/>
              <a:cs typeface="Calibri"/>
              <a:sym typeface="Calibri"/>
            </a:endParaRPr>
          </a:p>
        </p:txBody>
      </p:sp>
      <p:sp>
        <p:nvSpPr>
          <p:cNvPr id="241" name="Google Shape;241;p46"/>
          <p:cNvSpPr txBox="1"/>
          <p:nvPr/>
        </p:nvSpPr>
        <p:spPr>
          <a:xfrm>
            <a:off x="375054" y="3407452"/>
            <a:ext cx="1242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chemeClr val="lt1"/>
                </a:solidFill>
                <a:latin typeface="Calibri"/>
                <a:ea typeface="Calibri"/>
                <a:cs typeface="Calibri"/>
                <a:sym typeface="Calibri"/>
              </a:rPr>
              <a:t>www.pixabay.com</a:t>
            </a:r>
            <a:endParaRPr b="0" i="0" sz="1400" u="none" cap="none" strike="noStrike">
              <a:solidFill>
                <a:srgbClr val="000000"/>
              </a:solidFill>
              <a:latin typeface="Arial"/>
              <a:ea typeface="Arial"/>
              <a:cs typeface="Arial"/>
              <a:sym typeface="Arial"/>
            </a:endParaRPr>
          </a:p>
        </p:txBody>
      </p:sp>
      <p:sp>
        <p:nvSpPr>
          <p:cNvPr id="242" name="Google Shape;242;p46"/>
          <p:cNvSpPr txBox="1"/>
          <p:nvPr/>
        </p:nvSpPr>
        <p:spPr>
          <a:xfrm>
            <a:off x="36735" y="5827308"/>
            <a:ext cx="1146468"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chemeClr val="lt1"/>
                </a:solidFill>
                <a:latin typeface="Calibri"/>
                <a:ea typeface="Calibri"/>
                <a:cs typeface="Calibri"/>
                <a:sym typeface="Calibri"/>
              </a:rPr>
              <a:t>www.pixabay.com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7"/>
          <p:cNvSpPr txBox="1"/>
          <p:nvPr>
            <p:ph type="title"/>
          </p:nvPr>
        </p:nvSpPr>
        <p:spPr>
          <a:xfrm>
            <a:off x="523568" y="504037"/>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pl-PL" sz="3200"/>
              <a:t>Emissioni dalle diverse tipologie di trasporto</a:t>
            </a:r>
            <a:endParaRPr/>
          </a:p>
        </p:txBody>
      </p:sp>
      <p:pic>
        <p:nvPicPr>
          <p:cNvPr id="248" name="Google Shape;248;p47"/>
          <p:cNvPicPr preferRelativeResize="0"/>
          <p:nvPr/>
        </p:nvPicPr>
        <p:blipFill rotWithShape="1">
          <a:blip r:embed="rId3">
            <a:alphaModFix/>
          </a:blip>
          <a:srcRect b="0" l="0" r="0" t="0"/>
          <a:stretch/>
        </p:blipFill>
        <p:spPr>
          <a:xfrm>
            <a:off x="1885290" y="1589453"/>
            <a:ext cx="8421419" cy="4318253"/>
          </a:xfrm>
          <a:prstGeom prst="rect">
            <a:avLst/>
          </a:prstGeom>
          <a:noFill/>
          <a:ln>
            <a:noFill/>
          </a:ln>
        </p:spPr>
      </p:pic>
      <p:sp>
        <p:nvSpPr>
          <p:cNvPr id="249" name="Google Shape;249;p47"/>
          <p:cNvSpPr txBox="1"/>
          <p:nvPr/>
        </p:nvSpPr>
        <p:spPr>
          <a:xfrm>
            <a:off x="5781376" y="5024175"/>
            <a:ext cx="47190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pl-PL" sz="2000" u="none" cap="none" strike="noStrike">
                <a:solidFill>
                  <a:srgbClr val="000000"/>
                </a:solidFill>
                <a:latin typeface="Calibri"/>
                <a:ea typeface="Calibri"/>
                <a:cs typeface="Calibri"/>
                <a:sym typeface="Calibri"/>
              </a:rPr>
              <a:t>Emissioni per passegg</a:t>
            </a:r>
            <a:r>
              <a:rPr lang="pl-PL" sz="2000">
                <a:latin typeface="Calibri"/>
                <a:ea typeface="Calibri"/>
                <a:cs typeface="Calibri"/>
                <a:sym typeface="Calibri"/>
              </a:rPr>
              <a:t>ero per</a:t>
            </a:r>
            <a:r>
              <a:rPr b="0" i="0" lang="pl-PL" sz="2000" u="none" cap="none" strike="noStrike">
                <a:solidFill>
                  <a:srgbClr val="000000"/>
                </a:solidFill>
                <a:latin typeface="Calibri"/>
                <a:ea typeface="Calibri"/>
                <a:cs typeface="Calibri"/>
                <a:sym typeface="Calibri"/>
              </a:rPr>
              <a:t> km </a:t>
            </a:r>
            <a:r>
              <a:rPr lang="pl-PL" sz="2000">
                <a:latin typeface="Calibri"/>
                <a:ea typeface="Calibri"/>
                <a:cs typeface="Calibri"/>
                <a:sym typeface="Calibri"/>
              </a:rPr>
              <a:t>percorso</a:t>
            </a:r>
            <a:endParaRPr b="0" i="0" sz="2000" u="none" cap="none" strike="noStrike">
              <a:solidFill>
                <a:srgbClr val="000000"/>
              </a:solidFill>
              <a:latin typeface="Calibri"/>
              <a:ea typeface="Calibri"/>
              <a:cs typeface="Calibri"/>
              <a:sym typeface="Calibri"/>
            </a:endParaRPr>
          </a:p>
        </p:txBody>
      </p:sp>
      <p:sp>
        <p:nvSpPr>
          <p:cNvPr id="250" name="Google Shape;250;p47"/>
          <p:cNvSpPr txBox="1"/>
          <p:nvPr/>
        </p:nvSpPr>
        <p:spPr>
          <a:xfrm>
            <a:off x="5781367" y="5476819"/>
            <a:ext cx="6099348"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rgbClr val="7F7F7F"/>
                </a:solidFill>
                <a:latin typeface="Calibri"/>
                <a:ea typeface="Calibri"/>
                <a:cs typeface="Calibri"/>
                <a:sym typeface="Calibri"/>
              </a:rPr>
              <a:t>https://www.sherbetlondon.com/news-blog/how-our-travel-footprint-affects-the-environment-in-2020/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8"/>
          <p:cNvSpPr txBox="1"/>
          <p:nvPr>
            <p:ph type="title"/>
          </p:nvPr>
        </p:nvSpPr>
        <p:spPr>
          <a:xfrm>
            <a:off x="1596875" y="455825"/>
            <a:ext cx="11369400" cy="1230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br>
              <a:rPr b="1" i="0" lang="pl-PL" sz="3200">
                <a:solidFill>
                  <a:srgbClr val="000000"/>
                </a:solidFill>
                <a:latin typeface="Calibri"/>
                <a:ea typeface="Calibri"/>
                <a:cs typeface="Calibri"/>
                <a:sym typeface="Calibri"/>
              </a:rPr>
            </a:br>
            <a:br>
              <a:rPr b="1" i="0" lang="pl-PL" sz="3200">
                <a:solidFill>
                  <a:srgbClr val="000000"/>
                </a:solidFill>
                <a:latin typeface="Calibri"/>
                <a:ea typeface="Calibri"/>
                <a:cs typeface="Calibri"/>
                <a:sym typeface="Calibri"/>
              </a:rPr>
            </a:br>
            <a:r>
              <a:rPr b="1" lang="pl-PL" sz="3200">
                <a:solidFill>
                  <a:srgbClr val="000000"/>
                </a:solidFill>
              </a:rPr>
              <a:t>Tipologie di trasporto sostenibile</a:t>
            </a:r>
            <a:br>
              <a:rPr b="1" i="0" lang="pl-PL" sz="3200">
                <a:solidFill>
                  <a:srgbClr val="000000"/>
                </a:solidFill>
                <a:latin typeface="Calibri"/>
                <a:ea typeface="Calibri"/>
                <a:cs typeface="Calibri"/>
                <a:sym typeface="Calibri"/>
              </a:rPr>
            </a:br>
            <a:br>
              <a:rPr lang="pl-PL" sz="3200">
                <a:latin typeface="Calibri"/>
                <a:ea typeface="Calibri"/>
                <a:cs typeface="Calibri"/>
                <a:sym typeface="Calibri"/>
              </a:rPr>
            </a:br>
            <a:endParaRPr sz="3200">
              <a:latin typeface="Calibri"/>
              <a:ea typeface="Calibri"/>
              <a:cs typeface="Calibri"/>
              <a:sym typeface="Calibri"/>
            </a:endParaRPr>
          </a:p>
        </p:txBody>
      </p:sp>
      <p:sp>
        <p:nvSpPr>
          <p:cNvPr id="256" name="Google Shape;256;p48"/>
          <p:cNvSpPr txBox="1"/>
          <p:nvPr>
            <p:ph idx="1" type="body"/>
          </p:nvPr>
        </p:nvSpPr>
        <p:spPr>
          <a:xfrm>
            <a:off x="-978225" y="2129450"/>
            <a:ext cx="11879700" cy="3997500"/>
          </a:xfrm>
          <a:prstGeom prst="rect">
            <a:avLst/>
          </a:prstGeom>
          <a:noFill/>
          <a:ln>
            <a:noFill/>
          </a:ln>
        </p:spPr>
        <p:txBody>
          <a:bodyPr anchorCtr="0" anchor="t" bIns="45700" lIns="91425" spcFirstLastPara="1" rIns="91425" wrap="square" tIns="45700">
            <a:normAutofit/>
          </a:bodyPr>
          <a:lstStyle/>
          <a:p>
            <a:pPr indent="-342900" lvl="0" marL="520700" rtl="0" algn="ctr">
              <a:lnSpc>
                <a:spcPct val="90000"/>
              </a:lnSpc>
              <a:spcBef>
                <a:spcPts val="0"/>
              </a:spcBef>
              <a:spcAft>
                <a:spcPts val="0"/>
              </a:spcAft>
              <a:buSzPts val="2800"/>
              <a:buFont typeface="Arial"/>
              <a:buChar char="•"/>
            </a:pPr>
            <a:r>
              <a:rPr lang="pl-PL" sz="2400">
                <a:solidFill>
                  <a:srgbClr val="0D0D0D"/>
                </a:solidFill>
                <a:latin typeface="Arial"/>
                <a:ea typeface="Arial"/>
                <a:cs typeface="Arial"/>
                <a:sym typeface="Arial"/>
              </a:rPr>
              <a:t>veicoli elettrici</a:t>
            </a:r>
            <a:r>
              <a:rPr b="0" i="0" lang="pl-PL" sz="2400">
                <a:solidFill>
                  <a:srgbClr val="0D0D0D"/>
                </a:solidFill>
                <a:latin typeface="Arial"/>
                <a:ea typeface="Arial"/>
                <a:cs typeface="Arial"/>
                <a:sym typeface="Arial"/>
              </a:rPr>
              <a:t> (EVs)</a:t>
            </a:r>
            <a:endParaRPr/>
          </a:p>
          <a:p>
            <a:pPr indent="-342900" lvl="0" marL="520700" rtl="0" algn="ctr">
              <a:lnSpc>
                <a:spcPct val="90000"/>
              </a:lnSpc>
              <a:spcBef>
                <a:spcPts val="0"/>
              </a:spcBef>
              <a:spcAft>
                <a:spcPts val="0"/>
              </a:spcAft>
              <a:buSzPts val="2800"/>
              <a:buFont typeface="Arial"/>
              <a:buChar char="•"/>
            </a:pPr>
            <a:r>
              <a:rPr lang="pl-PL" sz="2400">
                <a:solidFill>
                  <a:srgbClr val="0D0D0D"/>
                </a:solidFill>
                <a:latin typeface="Arial"/>
                <a:ea typeface="Arial"/>
                <a:cs typeface="Arial"/>
                <a:sym typeface="Arial"/>
              </a:rPr>
              <a:t>veicoli a idrogeno</a:t>
            </a:r>
            <a:r>
              <a:rPr lang="pl-PL" sz="1800">
                <a:solidFill>
                  <a:srgbClr val="0D0D0D"/>
                </a:solidFill>
                <a:latin typeface="Arial"/>
                <a:ea typeface="Arial"/>
                <a:cs typeface="Arial"/>
                <a:sym typeface="Arial"/>
              </a:rPr>
              <a:t> (celle a combustibile)</a:t>
            </a:r>
            <a:endParaRPr b="0" i="0" sz="1800">
              <a:solidFill>
                <a:srgbClr val="0D0D0D"/>
              </a:solidFill>
              <a:latin typeface="Arial"/>
              <a:ea typeface="Arial"/>
              <a:cs typeface="Arial"/>
              <a:sym typeface="Arial"/>
            </a:endParaRPr>
          </a:p>
          <a:p>
            <a:pPr indent="-342900" lvl="0" marL="520700" rtl="0" algn="ctr">
              <a:lnSpc>
                <a:spcPct val="90000"/>
              </a:lnSpc>
              <a:spcBef>
                <a:spcPts val="0"/>
              </a:spcBef>
              <a:spcAft>
                <a:spcPts val="0"/>
              </a:spcAft>
              <a:buSzPts val="2800"/>
              <a:buFont typeface="Arial"/>
              <a:buChar char="•"/>
            </a:pPr>
            <a:r>
              <a:rPr lang="pl-PL" sz="2400">
                <a:solidFill>
                  <a:srgbClr val="0D0D0D"/>
                </a:solidFill>
                <a:latin typeface="Arial"/>
                <a:ea typeface="Arial"/>
                <a:cs typeface="Arial"/>
                <a:sym typeface="Arial"/>
              </a:rPr>
              <a:t>veicoli a biocarburante</a:t>
            </a:r>
            <a:endParaRPr sz="2400">
              <a:solidFill>
                <a:srgbClr val="0D0D0D"/>
              </a:solidFill>
              <a:latin typeface="Arial"/>
              <a:ea typeface="Arial"/>
              <a:cs typeface="Arial"/>
              <a:sym typeface="Arial"/>
            </a:endParaRPr>
          </a:p>
          <a:p>
            <a:pPr indent="-342900" lvl="0" marL="520700" rtl="0" algn="ctr">
              <a:lnSpc>
                <a:spcPct val="90000"/>
              </a:lnSpc>
              <a:spcBef>
                <a:spcPts val="0"/>
              </a:spcBef>
              <a:spcAft>
                <a:spcPts val="0"/>
              </a:spcAft>
              <a:buSzPts val="2800"/>
              <a:buFont typeface="Arial"/>
              <a:buChar char="•"/>
            </a:pPr>
            <a:r>
              <a:rPr lang="pl-PL" sz="2400">
                <a:solidFill>
                  <a:srgbClr val="0D0D0D"/>
                </a:solidFill>
                <a:latin typeface="Arial"/>
                <a:ea typeface="Arial"/>
                <a:cs typeface="Arial"/>
                <a:sym typeface="Arial"/>
              </a:rPr>
              <a:t>veicoli a gas naturale compresso</a:t>
            </a:r>
            <a:r>
              <a:rPr lang="pl-PL" sz="1500">
                <a:solidFill>
                  <a:srgbClr val="0D0D0D"/>
                </a:solidFill>
                <a:latin typeface="Arial"/>
                <a:ea typeface="Arial"/>
                <a:cs typeface="Arial"/>
                <a:sym typeface="Arial"/>
              </a:rPr>
              <a:t> (CNG)</a:t>
            </a:r>
            <a:endParaRPr b="0" i="0" sz="2400">
              <a:solidFill>
                <a:srgbClr val="0D0D0D"/>
              </a:solidFill>
              <a:latin typeface="Arial"/>
              <a:ea typeface="Arial"/>
              <a:cs typeface="Arial"/>
              <a:sym typeface="Arial"/>
            </a:endParaRPr>
          </a:p>
          <a:p>
            <a:pPr indent="-342900" lvl="0" marL="520700" rtl="0" algn="ctr">
              <a:lnSpc>
                <a:spcPct val="90000"/>
              </a:lnSpc>
              <a:spcBef>
                <a:spcPts val="0"/>
              </a:spcBef>
              <a:spcAft>
                <a:spcPts val="0"/>
              </a:spcAft>
              <a:buSzPts val="2800"/>
              <a:buFont typeface="Arial"/>
              <a:buChar char="•"/>
            </a:pPr>
            <a:r>
              <a:rPr lang="pl-PL" sz="2400">
                <a:solidFill>
                  <a:srgbClr val="0D0D0D"/>
                </a:solidFill>
                <a:latin typeface="Arial"/>
                <a:ea typeface="Arial"/>
                <a:cs typeface="Arial"/>
                <a:sym typeface="Arial"/>
              </a:rPr>
              <a:t>veicoli ad alimentazione solare</a:t>
            </a:r>
            <a:endParaRPr sz="2400">
              <a:solidFill>
                <a:srgbClr val="0D0D0D"/>
              </a:solidFill>
              <a:latin typeface="Arial"/>
              <a:ea typeface="Arial"/>
              <a:cs typeface="Arial"/>
              <a:sym typeface="Arial"/>
            </a:endParaRPr>
          </a:p>
          <a:p>
            <a:pPr indent="-342900" lvl="0" marL="520700" rtl="0" algn="ctr">
              <a:lnSpc>
                <a:spcPct val="90000"/>
              </a:lnSpc>
              <a:spcBef>
                <a:spcPts val="0"/>
              </a:spcBef>
              <a:spcAft>
                <a:spcPts val="0"/>
              </a:spcAft>
              <a:buSzPts val="2800"/>
              <a:buFont typeface="Arial"/>
              <a:buChar char="•"/>
            </a:pPr>
            <a:r>
              <a:rPr lang="pl-PL" sz="2400">
                <a:solidFill>
                  <a:srgbClr val="0D0D0D"/>
                </a:solidFill>
                <a:latin typeface="Arial"/>
                <a:ea typeface="Arial"/>
                <a:cs typeface="Arial"/>
                <a:sym typeface="Arial"/>
              </a:rPr>
              <a:t>veicoli a propulsione umana</a:t>
            </a:r>
            <a:endParaRPr b="0" i="0" sz="2400">
              <a:solidFill>
                <a:srgbClr val="0D0D0D"/>
              </a:solidFill>
              <a:latin typeface="Arial"/>
              <a:ea typeface="Arial"/>
              <a:cs typeface="Arial"/>
              <a:sym typeface="Arial"/>
            </a:endParaRPr>
          </a:p>
          <a:p>
            <a:pPr indent="-342900" lvl="0" marL="520700" rtl="0" algn="ctr">
              <a:lnSpc>
                <a:spcPct val="90000"/>
              </a:lnSpc>
              <a:spcBef>
                <a:spcPts val="0"/>
              </a:spcBef>
              <a:spcAft>
                <a:spcPts val="0"/>
              </a:spcAft>
              <a:buSzPts val="2800"/>
              <a:buFont typeface="Arial"/>
              <a:buChar char="•"/>
            </a:pPr>
            <a:r>
              <a:rPr lang="pl-PL" sz="2400">
                <a:solidFill>
                  <a:srgbClr val="0D0D0D"/>
                </a:solidFill>
                <a:latin typeface="Arial"/>
                <a:ea typeface="Arial"/>
                <a:cs typeface="Arial"/>
                <a:sym typeface="Arial"/>
              </a:rPr>
              <a:t>veicoli elettricamente </a:t>
            </a:r>
            <a:r>
              <a:rPr lang="pl-PL" sz="2400">
                <a:solidFill>
                  <a:srgbClr val="0D0D0D"/>
                </a:solidFill>
                <a:latin typeface="Arial"/>
                <a:ea typeface="Arial"/>
                <a:cs typeface="Arial"/>
                <a:sym typeface="Arial"/>
              </a:rPr>
              <a:t>assistiti</a:t>
            </a:r>
            <a:endParaRPr sz="2400"/>
          </a:p>
        </p:txBody>
      </p:sp>
      <p:pic>
        <p:nvPicPr>
          <p:cNvPr descr="Sustainable travel and the National Transport Strategy | Transport ..." id="257" name="Google Shape;257;p48"/>
          <p:cNvPicPr preferRelativeResize="0"/>
          <p:nvPr/>
        </p:nvPicPr>
        <p:blipFill rotWithShape="1">
          <a:blip r:embed="rId3">
            <a:alphaModFix/>
          </a:blip>
          <a:srcRect b="0" l="0" r="0" t="0"/>
          <a:stretch/>
        </p:blipFill>
        <p:spPr>
          <a:xfrm>
            <a:off x="7762930" y="1139042"/>
            <a:ext cx="3979862" cy="4579916"/>
          </a:xfrm>
          <a:prstGeom prst="rect">
            <a:avLst/>
          </a:prstGeom>
          <a:noFill/>
          <a:ln>
            <a:noFill/>
          </a:ln>
        </p:spPr>
      </p:pic>
      <p:sp>
        <p:nvSpPr>
          <p:cNvPr id="258" name="Google Shape;258;p48"/>
          <p:cNvSpPr txBox="1"/>
          <p:nvPr/>
        </p:nvSpPr>
        <p:spPr>
          <a:xfrm>
            <a:off x="7354684" y="5442991"/>
            <a:ext cx="5052600" cy="6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rgbClr val="7F7F7F"/>
                </a:solidFill>
                <a:latin typeface="Calibri"/>
                <a:ea typeface="Calibri"/>
                <a:cs typeface="Calibri"/>
                <a:sym typeface="Calibri"/>
              </a:rPr>
              <a:t>Source: https://www.transport.gov.scot/active-travel/developing-an-active-nation/sustainable-travel-and-the-national-transport-strategy/</a:t>
            </a:r>
            <a:endParaRPr b="0" i="0" sz="1400" u="none" cap="none" strike="noStrike">
              <a:solidFill>
                <a:srgbClr val="000000"/>
              </a:solidFill>
              <a:latin typeface="Arial"/>
              <a:ea typeface="Arial"/>
              <a:cs typeface="Arial"/>
              <a:sym typeface="Arial"/>
            </a:endParaRPr>
          </a:p>
        </p:txBody>
      </p:sp>
      <p:pic>
        <p:nvPicPr>
          <p:cNvPr descr="Koncepcja redukcji poziomu CO2. Kontrola emisji dwutlenku węgla, poziom CO2 do pozycji min. Renderowanie 3D – zdjęcie" id="259" name="Google Shape;259;p48"/>
          <p:cNvPicPr preferRelativeResize="0"/>
          <p:nvPr/>
        </p:nvPicPr>
        <p:blipFill rotWithShape="1">
          <a:blip r:embed="rId4">
            <a:alphaModFix/>
          </a:blip>
          <a:srcRect b="0" l="0" r="0" t="0"/>
          <a:stretch/>
        </p:blipFill>
        <p:spPr>
          <a:xfrm>
            <a:off x="1" y="3543009"/>
            <a:ext cx="2341266" cy="1755950"/>
          </a:xfrm>
          <a:prstGeom prst="rect">
            <a:avLst/>
          </a:prstGeom>
          <a:noFill/>
          <a:ln>
            <a:noFill/>
          </a:ln>
        </p:spPr>
      </p:pic>
      <p:sp>
        <p:nvSpPr>
          <p:cNvPr id="260" name="Google Shape;260;p48"/>
          <p:cNvSpPr txBox="1"/>
          <p:nvPr/>
        </p:nvSpPr>
        <p:spPr>
          <a:xfrm>
            <a:off x="1042199" y="5298959"/>
            <a:ext cx="1205779"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chemeClr val="lt1"/>
                </a:solidFill>
                <a:latin typeface="Calibri"/>
                <a:ea typeface="Calibri"/>
                <a:cs typeface="Calibri"/>
                <a:sym typeface="Calibri"/>
              </a:rPr>
              <a:t>www.unsplash.com</a:t>
            </a:r>
            <a:endParaRPr b="0" i="0" sz="1400" u="none" cap="none" strike="noStrike">
              <a:solidFill>
                <a:srgbClr val="000000"/>
              </a:solidFill>
              <a:latin typeface="Arial"/>
              <a:ea typeface="Arial"/>
              <a:cs typeface="Arial"/>
              <a:sym typeface="Arial"/>
            </a:endParaRPr>
          </a:p>
        </p:txBody>
      </p:sp>
      <p:pic>
        <p:nvPicPr>
          <p:cNvPr descr="Koncepcja ikony zerowej emisji netto do 2050 r. w ręku dla animacji polityki ochrony środowiska Ilustracja koncepcji Zielona technologia energii odnawialnej dla czystego środowiska przyszłości. – zdjęcie" id="261" name="Google Shape;261;p48"/>
          <p:cNvPicPr preferRelativeResize="0"/>
          <p:nvPr/>
        </p:nvPicPr>
        <p:blipFill rotWithShape="1">
          <a:blip r:embed="rId5">
            <a:alphaModFix/>
          </a:blip>
          <a:srcRect b="0" l="0" r="0" t="0"/>
          <a:stretch/>
        </p:blipFill>
        <p:spPr>
          <a:xfrm>
            <a:off x="0" y="1764327"/>
            <a:ext cx="2341266" cy="1557018"/>
          </a:xfrm>
          <a:prstGeom prst="rect">
            <a:avLst/>
          </a:prstGeom>
          <a:noFill/>
          <a:ln>
            <a:noFill/>
          </a:ln>
        </p:spPr>
      </p:pic>
      <p:sp>
        <p:nvSpPr>
          <p:cNvPr id="262" name="Google Shape;262;p48"/>
          <p:cNvSpPr txBox="1"/>
          <p:nvPr/>
        </p:nvSpPr>
        <p:spPr>
          <a:xfrm>
            <a:off x="1379302" y="5090977"/>
            <a:ext cx="1008609"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pl-PL" sz="800" u="none" cap="none" strike="noStrike">
                <a:solidFill>
                  <a:schemeClr val="lt1"/>
                </a:solidFill>
                <a:latin typeface="Calibri"/>
                <a:ea typeface="Calibri"/>
                <a:cs typeface="Calibri"/>
                <a:sym typeface="Calibri"/>
              </a:rPr>
              <a:t>www.unsplash.com</a:t>
            </a:r>
            <a:endParaRPr b="0" i="0" sz="1400" u="none" cap="none" strike="noStrike">
              <a:solidFill>
                <a:srgbClr val="000000"/>
              </a:solidFill>
              <a:latin typeface="Arial"/>
              <a:ea typeface="Arial"/>
              <a:cs typeface="Arial"/>
              <a:sym typeface="Arial"/>
            </a:endParaRPr>
          </a:p>
        </p:txBody>
      </p:sp>
      <p:sp>
        <p:nvSpPr>
          <p:cNvPr id="263" name="Google Shape;263;p48"/>
          <p:cNvSpPr txBox="1"/>
          <p:nvPr/>
        </p:nvSpPr>
        <p:spPr>
          <a:xfrm>
            <a:off x="1379302" y="1787800"/>
            <a:ext cx="6720348"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pl-PL" sz="800" u="none" cap="none" strike="noStrike">
                <a:solidFill>
                  <a:schemeClr val="lt1"/>
                </a:solidFill>
                <a:latin typeface="Calibri"/>
                <a:ea typeface="Calibri"/>
                <a:cs typeface="Calibri"/>
                <a:sym typeface="Calibri"/>
              </a:rPr>
              <a:t>www.unsplash.com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9"/>
          <p:cNvSpPr txBox="1"/>
          <p:nvPr>
            <p:ph type="title"/>
          </p:nvPr>
        </p:nvSpPr>
        <p:spPr>
          <a:xfrm>
            <a:off x="375037" y="-73025"/>
            <a:ext cx="492283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b="1" lang="pl-PL"/>
              <a:t>Trasporto sostenibile</a:t>
            </a:r>
            <a:endParaRPr b="1"/>
          </a:p>
        </p:txBody>
      </p:sp>
      <p:sp>
        <p:nvSpPr>
          <p:cNvPr id="269" name="Google Shape;269;p49"/>
          <p:cNvSpPr txBox="1"/>
          <p:nvPr>
            <p:ph idx="1" type="body"/>
          </p:nvPr>
        </p:nvSpPr>
        <p:spPr>
          <a:xfrm>
            <a:off x="5180012" y="1257300"/>
            <a:ext cx="6916738" cy="4873625"/>
          </a:xfrm>
          <a:prstGeom prst="rect">
            <a:avLst/>
          </a:prstGeom>
          <a:noFill/>
          <a:ln>
            <a:noFill/>
          </a:ln>
        </p:spPr>
        <p:txBody>
          <a:bodyPr anchorCtr="0" anchor="t" bIns="45700" lIns="91425" spcFirstLastPara="1" rIns="91425" wrap="square" tIns="45700">
            <a:normAutofit fontScale="92500" lnSpcReduction="20000"/>
          </a:bodyPr>
          <a:lstStyle/>
          <a:p>
            <a:pPr indent="0" lvl="0" marL="114300" rtl="0" algn="l">
              <a:lnSpc>
                <a:spcPct val="90000"/>
              </a:lnSpc>
              <a:spcBef>
                <a:spcPts val="1000"/>
              </a:spcBef>
              <a:spcAft>
                <a:spcPts val="0"/>
              </a:spcAft>
              <a:buSzPct val="133333"/>
              <a:buNone/>
            </a:pPr>
            <a:r>
              <a:rPr lang="pl-PL" sz="2400" u="sng">
                <a:solidFill>
                  <a:srgbClr val="292929"/>
                </a:solidFill>
              </a:rPr>
              <a:t>I vantaggi del trasporto sostenibile includono</a:t>
            </a:r>
            <a:r>
              <a:rPr b="0" i="0" lang="pl-PL" sz="2400">
                <a:solidFill>
                  <a:srgbClr val="292929"/>
                </a:solidFill>
                <a:latin typeface="Calibri"/>
                <a:ea typeface="Calibri"/>
                <a:cs typeface="Calibri"/>
                <a:sym typeface="Calibri"/>
              </a:rPr>
              <a:t>:</a:t>
            </a:r>
            <a:endParaRPr/>
          </a:p>
          <a:p>
            <a:pPr indent="-416560" lvl="0" marL="457200" rtl="0" algn="l">
              <a:lnSpc>
                <a:spcPct val="90000"/>
              </a:lnSpc>
              <a:spcBef>
                <a:spcPts val="1000"/>
              </a:spcBef>
              <a:spcAft>
                <a:spcPts val="0"/>
              </a:spcAft>
              <a:buSzPct val="133333"/>
              <a:buFont typeface="Arial"/>
              <a:buChar char="•"/>
            </a:pPr>
            <a:r>
              <a:rPr lang="pl-PL" sz="2400">
                <a:solidFill>
                  <a:srgbClr val="292929"/>
                </a:solidFill>
              </a:rPr>
              <a:t>risparmio sui carburanti e sui veicoli</a:t>
            </a:r>
            <a:endParaRPr/>
          </a:p>
          <a:p>
            <a:pPr indent="-416560" lvl="0" marL="457200" rtl="0" algn="l">
              <a:lnSpc>
                <a:spcPct val="90000"/>
              </a:lnSpc>
              <a:spcBef>
                <a:spcPts val="1000"/>
              </a:spcBef>
              <a:spcAft>
                <a:spcPts val="0"/>
              </a:spcAft>
              <a:buSzPct val="133333"/>
              <a:buFont typeface="Arial"/>
              <a:buChar char="•"/>
            </a:pPr>
            <a:r>
              <a:rPr lang="pl-PL" sz="2400">
                <a:solidFill>
                  <a:srgbClr val="292929"/>
                </a:solidFill>
              </a:rPr>
              <a:t>riduzione delle emissioni di carbonio dalla combustione di combustibili fossili e quindi minore inquinamento dell’aria</a:t>
            </a:r>
            <a:r>
              <a:rPr b="0" i="0" lang="pl-PL" sz="2400">
                <a:solidFill>
                  <a:srgbClr val="292929"/>
                </a:solidFill>
                <a:latin typeface="Calibri"/>
                <a:ea typeface="Calibri"/>
                <a:cs typeface="Calibri"/>
                <a:sym typeface="Calibri"/>
              </a:rPr>
              <a:t> </a:t>
            </a:r>
            <a:endParaRPr/>
          </a:p>
          <a:p>
            <a:pPr indent="-416560" lvl="0" marL="457200" rtl="0" algn="l">
              <a:lnSpc>
                <a:spcPct val="90000"/>
              </a:lnSpc>
              <a:spcBef>
                <a:spcPts val="1000"/>
              </a:spcBef>
              <a:spcAft>
                <a:spcPts val="0"/>
              </a:spcAft>
              <a:buSzPct val="133333"/>
              <a:buFont typeface="Arial"/>
              <a:buChar char="•"/>
            </a:pPr>
            <a:r>
              <a:rPr lang="pl-PL" sz="2400">
                <a:solidFill>
                  <a:srgbClr val="292929"/>
                </a:solidFill>
              </a:rPr>
              <a:t>creazione di posti di lavoro con maggiore </a:t>
            </a:r>
            <a:r>
              <a:rPr lang="pl-PL" sz="2400">
                <a:solidFill>
                  <a:srgbClr val="292929"/>
                </a:solidFill>
              </a:rPr>
              <a:t>produzione</a:t>
            </a:r>
            <a:r>
              <a:rPr lang="pl-PL" sz="2400">
                <a:solidFill>
                  <a:srgbClr val="292929"/>
                </a:solidFill>
              </a:rPr>
              <a:t> di veicoli, batterie e carburante</a:t>
            </a:r>
            <a:endParaRPr/>
          </a:p>
          <a:p>
            <a:pPr indent="-416560" lvl="0" marL="457200" rtl="0" algn="l">
              <a:lnSpc>
                <a:spcPct val="90000"/>
              </a:lnSpc>
              <a:spcBef>
                <a:spcPts val="1000"/>
              </a:spcBef>
              <a:spcAft>
                <a:spcPts val="0"/>
              </a:spcAft>
              <a:buSzPct val="133333"/>
              <a:buFont typeface="Arial"/>
              <a:buChar char="•"/>
            </a:pPr>
            <a:r>
              <a:rPr lang="pl-PL" sz="2400">
                <a:solidFill>
                  <a:srgbClr val="292929"/>
                </a:solidFill>
              </a:rPr>
              <a:t>maggiore </a:t>
            </a:r>
            <a:r>
              <a:rPr lang="pl-PL" sz="2400">
                <a:solidFill>
                  <a:srgbClr val="292929"/>
                </a:solidFill>
              </a:rPr>
              <a:t>accessibilità</a:t>
            </a:r>
            <a:r>
              <a:rPr lang="pl-PL" sz="2400">
                <a:solidFill>
                  <a:srgbClr val="292929"/>
                </a:solidFill>
              </a:rPr>
              <a:t> a opzioni di trasporto affidabili e abbordabili</a:t>
            </a:r>
            <a:endParaRPr/>
          </a:p>
          <a:p>
            <a:pPr indent="-416560" lvl="0" marL="457200" rtl="0" algn="l">
              <a:lnSpc>
                <a:spcPct val="90000"/>
              </a:lnSpc>
              <a:spcBef>
                <a:spcPts val="1000"/>
              </a:spcBef>
              <a:spcAft>
                <a:spcPts val="0"/>
              </a:spcAft>
              <a:buSzPct val="133333"/>
              <a:buFont typeface="Arial"/>
              <a:buChar char="•"/>
            </a:pPr>
            <a:r>
              <a:rPr lang="pl-PL" sz="2400">
                <a:solidFill>
                  <a:srgbClr val="292929"/>
                </a:solidFill>
              </a:rPr>
              <a:t>maggiore sicurezza </a:t>
            </a:r>
            <a:r>
              <a:rPr lang="pl-PL" sz="2400">
                <a:solidFill>
                  <a:srgbClr val="292929"/>
                </a:solidFill>
              </a:rPr>
              <a:t>e indipendenza </a:t>
            </a:r>
            <a:r>
              <a:rPr lang="pl-PL" sz="2400">
                <a:solidFill>
                  <a:srgbClr val="292929"/>
                </a:solidFill>
              </a:rPr>
              <a:t>energetica con minore affidamento a fonti di materiali e carburanti dall’estero. </a:t>
            </a:r>
            <a:r>
              <a:rPr b="0" i="0" lang="pl-PL" sz="2400">
                <a:solidFill>
                  <a:srgbClr val="292929"/>
                </a:solidFill>
                <a:latin typeface="Calibri"/>
                <a:ea typeface="Calibri"/>
                <a:cs typeface="Calibri"/>
                <a:sym typeface="Calibri"/>
              </a:rPr>
              <a:t> </a:t>
            </a:r>
            <a:endParaRPr/>
          </a:p>
          <a:p>
            <a:pPr indent="-50800" lvl="0" marL="228600" rtl="0" algn="l">
              <a:lnSpc>
                <a:spcPct val="90000"/>
              </a:lnSpc>
              <a:spcBef>
                <a:spcPts val="0"/>
              </a:spcBef>
              <a:spcAft>
                <a:spcPts val="0"/>
              </a:spcAft>
              <a:buSzPct val="116666"/>
              <a:buNone/>
            </a:pPr>
            <a:r>
              <a:t/>
            </a:r>
            <a:endParaRPr sz="2400"/>
          </a:p>
          <a:p>
            <a:pPr indent="-228600" lvl="0" marL="457200" rtl="0" algn="l">
              <a:lnSpc>
                <a:spcPct val="90000"/>
              </a:lnSpc>
              <a:spcBef>
                <a:spcPts val="1000"/>
              </a:spcBef>
              <a:spcAft>
                <a:spcPts val="0"/>
              </a:spcAft>
              <a:buClr>
                <a:schemeClr val="dk1"/>
              </a:buClr>
              <a:buSzPct val="133333"/>
              <a:buNone/>
            </a:pPr>
            <a:r>
              <a:t/>
            </a:r>
            <a:endParaRPr sz="2400"/>
          </a:p>
        </p:txBody>
      </p:sp>
      <p:pic>
        <p:nvPicPr>
          <p:cNvPr id="270" name="Google Shape;270;p49"/>
          <p:cNvPicPr preferRelativeResize="0"/>
          <p:nvPr/>
        </p:nvPicPr>
        <p:blipFill rotWithShape="1">
          <a:blip r:embed="rId3">
            <a:alphaModFix/>
          </a:blip>
          <a:srcRect b="0" l="0" r="0" t="0"/>
          <a:stretch/>
        </p:blipFill>
        <p:spPr>
          <a:xfrm>
            <a:off x="491614" y="1563364"/>
            <a:ext cx="4688398" cy="4007178"/>
          </a:xfrm>
          <a:prstGeom prst="rect">
            <a:avLst/>
          </a:prstGeom>
          <a:noFill/>
          <a:ln>
            <a:noFill/>
          </a:ln>
        </p:spPr>
      </p:pic>
      <p:sp>
        <p:nvSpPr>
          <p:cNvPr id="271" name="Google Shape;271;p49"/>
          <p:cNvSpPr txBox="1"/>
          <p:nvPr/>
        </p:nvSpPr>
        <p:spPr>
          <a:xfrm>
            <a:off x="6336506" y="5707161"/>
            <a:ext cx="610076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7F7F7F"/>
                </a:solidFill>
                <a:latin typeface="Calibri"/>
                <a:ea typeface="Calibri"/>
                <a:cs typeface="Calibri"/>
                <a:sym typeface="Calibri"/>
              </a:rPr>
              <a:t>Source: https://www.energy.gov/eere/sustainable-transportation-and-fuels</a:t>
            </a:r>
            <a:endParaRPr b="0" i="0" sz="1400" u="none" cap="none" strike="noStrike">
              <a:solidFill>
                <a:srgbClr val="000000"/>
              </a:solidFill>
              <a:latin typeface="Arial"/>
              <a:ea typeface="Arial"/>
              <a:cs typeface="Arial"/>
              <a:sym typeface="Arial"/>
            </a:endParaRPr>
          </a:p>
        </p:txBody>
      </p:sp>
      <p:sp>
        <p:nvSpPr>
          <p:cNvPr id="272" name="Google Shape;272;p49"/>
          <p:cNvSpPr txBox="1"/>
          <p:nvPr/>
        </p:nvSpPr>
        <p:spPr>
          <a:xfrm>
            <a:off x="676275" y="5412712"/>
            <a:ext cx="498753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7F7F7F"/>
                </a:solidFill>
                <a:latin typeface="Calibri"/>
                <a:ea typeface="Calibri"/>
                <a:cs typeface="Calibri"/>
                <a:sym typeface="Calibri"/>
              </a:rPr>
              <a:t>Source: https://www.sketchbubble.com/en/presentation-sustainable-transport.html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9"/>
          <p:cNvSpPr txBox="1"/>
          <p:nvPr>
            <p:ph type="title"/>
          </p:nvPr>
        </p:nvSpPr>
        <p:spPr>
          <a:xfrm>
            <a:off x="831850" y="1133963"/>
            <a:ext cx="10515600" cy="289161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altri materiali e fonti di informazione</a:t>
            </a:r>
            <a:endParaRPr b="1" cap="small"/>
          </a:p>
        </p:txBody>
      </p:sp>
      <p:sp>
        <p:nvSpPr>
          <p:cNvPr id="278" name="Google Shape;278;p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2"/>
          <p:cNvSpPr txBox="1"/>
          <p:nvPr>
            <p:ph type="title"/>
          </p:nvPr>
        </p:nvSpPr>
        <p:spPr>
          <a:xfrm>
            <a:off x="831850" y="697735"/>
            <a:ext cx="10515600" cy="289161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informazioni generali</a:t>
            </a:r>
            <a:r>
              <a:rPr b="1" lang="pl-PL" cap="small"/>
              <a:t> </a:t>
            </a:r>
            <a:endParaRPr/>
          </a:p>
        </p:txBody>
      </p:sp>
      <p:sp>
        <p:nvSpPr>
          <p:cNvPr id="68" name="Google Shape;68;p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0"/>
          <p:cNvSpPr txBox="1"/>
          <p:nvPr>
            <p:ph idx="1" type="body"/>
          </p:nvPr>
        </p:nvSpPr>
        <p:spPr>
          <a:xfrm>
            <a:off x="405575" y="1068552"/>
            <a:ext cx="11009700" cy="4828800"/>
          </a:xfrm>
          <a:prstGeom prst="rect">
            <a:avLst/>
          </a:prstGeom>
          <a:noFill/>
          <a:ln>
            <a:noFill/>
          </a:ln>
        </p:spPr>
        <p:txBody>
          <a:bodyPr anchorCtr="0" anchor="t" bIns="45700" lIns="91425" spcFirstLastPara="1" rIns="91425" wrap="square" tIns="45700">
            <a:noAutofit/>
          </a:bodyPr>
          <a:lstStyle/>
          <a:p>
            <a:pPr indent="-442594" lvl="0" marL="635000" rtl="0" algn="l">
              <a:lnSpc>
                <a:spcPct val="70000"/>
              </a:lnSpc>
              <a:spcBef>
                <a:spcPts val="0"/>
              </a:spcBef>
              <a:spcAft>
                <a:spcPts val="0"/>
              </a:spcAft>
              <a:buSzPts val="2570"/>
              <a:buFont typeface="Arial"/>
              <a:buAutoNum type="arabicPeriod"/>
            </a:pPr>
            <a:r>
              <a:rPr lang="pl-PL" sz="1795"/>
              <a:t>App per aumentare la partecipazione del pubblico: https://www.mentimeter.com/ </a:t>
            </a:r>
            <a:endParaRPr sz="1795"/>
          </a:p>
          <a:p>
            <a:pPr indent="-442594" lvl="0" marL="635000" rtl="0" algn="l">
              <a:lnSpc>
                <a:spcPct val="70000"/>
              </a:lnSpc>
              <a:spcBef>
                <a:spcPts val="0"/>
              </a:spcBef>
              <a:spcAft>
                <a:spcPts val="0"/>
              </a:spcAft>
              <a:buSzPts val="2570"/>
              <a:buFont typeface="Arial"/>
              <a:buAutoNum type="arabicPeriod"/>
            </a:pPr>
            <a:r>
              <a:rPr lang="pl-PL" sz="1795"/>
              <a:t>Corso beFORE E-Learning, http://futureoriented.eu/ foresight-course/, where you can benefit from lessons dedicated to scenario analysis: http://futureoriented.eu/courses/advanced-course-students/lessons/module-5-lesson-2-future-oriented-methodologies/topic/topic-7-intuitive-logics-school-ofscenario-construction-case-studies/or take the entire Futures Literacy course (http:// futureoriented.eu/foresight-course/)</a:t>
            </a:r>
            <a:endParaRPr sz="2570"/>
          </a:p>
          <a:p>
            <a:pPr indent="-442594" lvl="0" marL="635000" rtl="0" algn="l">
              <a:lnSpc>
                <a:spcPct val="70000"/>
              </a:lnSpc>
              <a:spcBef>
                <a:spcPts val="0"/>
              </a:spcBef>
              <a:spcAft>
                <a:spcPts val="0"/>
              </a:spcAft>
              <a:buClr>
                <a:schemeClr val="dk1"/>
              </a:buClr>
              <a:buSzPts val="2570"/>
              <a:buAutoNum type="arabicPeriod"/>
            </a:pPr>
            <a:r>
              <a:rPr lang="pl-PL" sz="1795"/>
              <a:t>Sito internet dell’agenzia europea per l’ambiente</a:t>
            </a:r>
            <a:r>
              <a:rPr lang="pl-PL" sz="1795"/>
              <a:t> (EEA), https://www.eea.europa.eu/en/topics/in-depth/climate-change-mitigation-reducing-emissions</a:t>
            </a:r>
            <a:endParaRPr sz="2570"/>
          </a:p>
          <a:p>
            <a:pPr indent="-442594" lvl="0" marL="635000" rtl="0" algn="l">
              <a:lnSpc>
                <a:spcPct val="70000"/>
              </a:lnSpc>
              <a:spcBef>
                <a:spcPts val="0"/>
              </a:spcBef>
              <a:spcAft>
                <a:spcPts val="0"/>
              </a:spcAft>
              <a:buClr>
                <a:schemeClr val="dk1"/>
              </a:buClr>
              <a:buSzPts val="2570"/>
              <a:buAutoNum type="arabicPeriod"/>
            </a:pPr>
            <a:r>
              <a:rPr lang="pl-PL" sz="1795"/>
              <a:t>https://www.oecd.org/agriculture/topics/climate-change-and-food-systems/</a:t>
            </a:r>
            <a:endParaRPr sz="2570"/>
          </a:p>
          <a:p>
            <a:pPr indent="-442594" lvl="0" marL="635000" rtl="0" algn="l">
              <a:lnSpc>
                <a:spcPct val="70000"/>
              </a:lnSpc>
              <a:spcBef>
                <a:spcPts val="0"/>
              </a:spcBef>
              <a:spcAft>
                <a:spcPts val="0"/>
              </a:spcAft>
              <a:buClr>
                <a:schemeClr val="dk1"/>
              </a:buClr>
              <a:buSzPts val="2570"/>
              <a:buAutoNum type="arabicPeriod"/>
            </a:pPr>
            <a:r>
              <a:rPr lang="pl-PL" sz="1795"/>
              <a:t>Introduzione al pensiero laterale del </a:t>
            </a:r>
            <a:r>
              <a:rPr lang="pl-PL" sz="1795"/>
              <a:t>Dr Edward de Bono; https://www.youtube.com/watch?v=hdm3m85M5e8</a:t>
            </a:r>
            <a:endParaRPr sz="2570"/>
          </a:p>
          <a:p>
            <a:pPr indent="-442594" lvl="0" marL="635000" rtl="0" algn="l">
              <a:lnSpc>
                <a:spcPct val="70000"/>
              </a:lnSpc>
              <a:spcBef>
                <a:spcPts val="0"/>
              </a:spcBef>
              <a:spcAft>
                <a:spcPts val="0"/>
              </a:spcAft>
              <a:buClr>
                <a:schemeClr val="dk1"/>
              </a:buClr>
              <a:buSzPts val="2570"/>
              <a:buAutoNum type="arabicPeriod"/>
            </a:pPr>
            <a:r>
              <a:rPr lang="pl-PL" sz="1795"/>
              <a:t>L’archivio</a:t>
            </a:r>
            <a:r>
              <a:rPr lang="pl-PL" sz="1795"/>
              <a:t> Indigo - Edward de Bono Tools in Practice; https://www.youtube.com/watch?v=wclCeGutYUo</a:t>
            </a:r>
            <a:endParaRPr sz="2570"/>
          </a:p>
          <a:p>
            <a:pPr indent="-442594" lvl="0" marL="635000" rtl="0" algn="l">
              <a:lnSpc>
                <a:spcPct val="70000"/>
              </a:lnSpc>
              <a:spcBef>
                <a:spcPts val="0"/>
              </a:spcBef>
              <a:spcAft>
                <a:spcPts val="0"/>
              </a:spcAft>
              <a:buSzPts val="2570"/>
              <a:buFont typeface="Arial"/>
              <a:buAutoNum type="arabicPeriod"/>
            </a:pPr>
            <a:r>
              <a:rPr lang="pl-PL" sz="1795"/>
              <a:t>Global Footprint Network: https://www.footprintcalculator.org/</a:t>
            </a:r>
            <a:endParaRPr sz="1795"/>
          </a:p>
          <a:p>
            <a:pPr indent="-442594" lvl="0" marL="635000" rtl="0" algn="l">
              <a:lnSpc>
                <a:spcPct val="70000"/>
              </a:lnSpc>
              <a:spcBef>
                <a:spcPts val="0"/>
              </a:spcBef>
              <a:spcAft>
                <a:spcPts val="0"/>
              </a:spcAft>
              <a:buSzPts val="2570"/>
              <a:buFont typeface="Arial"/>
              <a:buAutoNum type="arabicPeriod"/>
            </a:pPr>
            <a:r>
              <a:rPr lang="pl-PL" sz="1795"/>
              <a:t>Miro board, dove è possibile creare un modello di analisi STEEP come primo passo nell’analisi di scenario </a:t>
            </a:r>
            <a:r>
              <a:rPr lang="pl-PL" sz="1795">
                <a:highlight>
                  <a:srgbClr val="F8FAFC"/>
                </a:highlight>
              </a:rPr>
              <a:t>utilizzando visualizzazioni di output già pronte e lavorare insieme online</a:t>
            </a:r>
            <a:r>
              <a:rPr lang="pl-PL" sz="1795"/>
              <a:t> https://miro.com/</a:t>
            </a:r>
            <a:endParaRPr sz="1795"/>
          </a:p>
          <a:p>
            <a:pPr indent="-442594" lvl="0" marL="635000" rtl="0" algn="l">
              <a:lnSpc>
                <a:spcPct val="70000"/>
              </a:lnSpc>
              <a:spcBef>
                <a:spcPts val="0"/>
              </a:spcBef>
              <a:spcAft>
                <a:spcPts val="0"/>
              </a:spcAft>
              <a:buSzPts val="2570"/>
              <a:buFont typeface="Arial"/>
              <a:buAutoNum type="arabicPeriod"/>
            </a:pPr>
            <a:r>
              <a:rPr lang="pl-PL" sz="1795"/>
              <a:t>il libro di testo sviluppato nel progetto </a:t>
            </a:r>
            <a:r>
              <a:rPr lang="pl-PL" sz="1795">
                <a:solidFill>
                  <a:schemeClr val="dk1"/>
                </a:solidFill>
                <a:latin typeface="Calibri"/>
                <a:ea typeface="Calibri"/>
                <a:cs typeface="Calibri"/>
                <a:sym typeface="Calibri"/>
              </a:rPr>
              <a:t>Futures</a:t>
            </a:r>
            <a:r>
              <a:rPr lang="pl-PL" sz="1795"/>
              <a:t>:</a:t>
            </a:r>
            <a:r>
              <a:rPr lang="pl-PL" sz="1795">
                <a:solidFill>
                  <a:schemeClr val="dk1"/>
                </a:solidFill>
                <a:latin typeface="Calibri"/>
                <a:ea typeface="Calibri"/>
                <a:cs typeface="Calibri"/>
                <a:sym typeface="Calibri"/>
              </a:rPr>
              <a:t> </a:t>
            </a:r>
            <a:r>
              <a:rPr i="0" lang="pl-PL" sz="1795" u="none" strike="noStrike">
                <a:solidFill>
                  <a:schemeClr val="dk1"/>
                </a:solidFill>
                <a:latin typeface="Calibri"/>
                <a:ea typeface="Calibri"/>
                <a:cs typeface="Calibri"/>
                <a:sym typeface="Calibri"/>
              </a:rPr>
              <a:t>Replay your futures – labs for exploring undiscovered pathways course (pdf) </a:t>
            </a:r>
            <a:r>
              <a:rPr lang="pl-PL" sz="1795">
                <a:solidFill>
                  <a:schemeClr val="dk1"/>
                </a:solidFill>
                <a:latin typeface="Calibri"/>
                <a:ea typeface="Calibri"/>
                <a:cs typeface="Calibri"/>
                <a:sym typeface="Calibri"/>
              </a:rPr>
              <a:t>https://futuresproject.pb.edu.pl/app/uploads/2023/08/Handbook-Futures-2022.pdf</a:t>
            </a:r>
            <a:endParaRPr sz="1795">
              <a:solidFill>
                <a:schemeClr val="dk1"/>
              </a:solidFill>
            </a:endParaRPr>
          </a:p>
          <a:p>
            <a:pPr indent="-279400" lvl="0" marL="635000" rtl="0" algn="l">
              <a:lnSpc>
                <a:spcPct val="70000"/>
              </a:lnSpc>
              <a:spcBef>
                <a:spcPts val="0"/>
              </a:spcBef>
              <a:spcAft>
                <a:spcPts val="0"/>
              </a:spcAft>
              <a:buSzPts val="2170"/>
              <a:buFont typeface="Arial"/>
              <a:buNone/>
            </a:pPr>
            <a:r>
              <a:t/>
            </a:r>
            <a:endParaRPr sz="1795"/>
          </a:p>
          <a:p>
            <a:pPr indent="-279400" lvl="0" marL="635000" rtl="0" algn="l">
              <a:lnSpc>
                <a:spcPct val="70000"/>
              </a:lnSpc>
              <a:spcBef>
                <a:spcPts val="0"/>
              </a:spcBef>
              <a:spcAft>
                <a:spcPts val="0"/>
              </a:spcAft>
              <a:buClr>
                <a:schemeClr val="dk1"/>
              </a:buClr>
              <a:buSzPts val="2170"/>
              <a:buNone/>
            </a:pPr>
            <a:r>
              <a:t/>
            </a:r>
            <a:endParaRPr sz="1795" u="sng">
              <a:solidFill>
                <a:schemeClr val="hlink"/>
              </a:solidFill>
              <a:hlinkClick r:id="rId3"/>
            </a:endParaRPr>
          </a:p>
          <a:p>
            <a:pPr indent="-279400" lvl="0" marL="635000" rtl="0" algn="l">
              <a:lnSpc>
                <a:spcPct val="70000"/>
              </a:lnSpc>
              <a:spcBef>
                <a:spcPts val="0"/>
              </a:spcBef>
              <a:spcAft>
                <a:spcPts val="0"/>
              </a:spcAft>
              <a:buClr>
                <a:schemeClr val="dk1"/>
              </a:buClr>
              <a:buSzPts val="2170"/>
              <a:buNone/>
            </a:pPr>
            <a:r>
              <a:t/>
            </a:r>
            <a:endParaRPr sz="1795"/>
          </a:p>
          <a:p>
            <a:pPr indent="-279400" lvl="0" marL="635000" rtl="0" algn="l">
              <a:lnSpc>
                <a:spcPct val="70000"/>
              </a:lnSpc>
              <a:spcBef>
                <a:spcPts val="0"/>
              </a:spcBef>
              <a:spcAft>
                <a:spcPts val="0"/>
              </a:spcAft>
              <a:buClr>
                <a:schemeClr val="dk1"/>
              </a:buClr>
              <a:buSzPts val="2170"/>
              <a:buNone/>
            </a:pPr>
            <a:r>
              <a:t/>
            </a:r>
            <a:endParaRPr sz="1795"/>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1"/>
          <p:cNvSpPr txBox="1"/>
          <p:nvPr>
            <p:ph type="title"/>
          </p:nvPr>
        </p:nvSpPr>
        <p:spPr>
          <a:xfrm>
            <a:off x="831850" y="697735"/>
            <a:ext cx="10515600" cy="289161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Case study</a:t>
            </a:r>
            <a:endParaRPr b="1" cap="small"/>
          </a:p>
        </p:txBody>
      </p:sp>
      <p:sp>
        <p:nvSpPr>
          <p:cNvPr id="289" name="Google Shape;289;p1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
        <p:nvSpPr>
          <p:cNvPr id="290" name="Google Shape;290;p11"/>
          <p:cNvSpPr txBox="1"/>
          <p:nvPr/>
        </p:nvSpPr>
        <p:spPr>
          <a:xfrm>
            <a:off x="3040626" y="3243157"/>
            <a:ext cx="610091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l-PL"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91" name="Google Shape;291;p11"/>
          <p:cNvSpPr txBox="1"/>
          <p:nvPr/>
        </p:nvSpPr>
        <p:spPr>
          <a:xfrm>
            <a:off x="3040626" y="3243157"/>
            <a:ext cx="610091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l-PL"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50"/>
          <p:cNvSpPr txBox="1"/>
          <p:nvPr>
            <p:ph type="title"/>
          </p:nvPr>
        </p:nvSpPr>
        <p:spPr>
          <a:xfrm>
            <a:off x="506882" y="710692"/>
            <a:ext cx="10515600" cy="12302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pl-PL" sz="4800"/>
              <a:t>DANONE</a:t>
            </a:r>
            <a:endParaRPr b="1" sz="4800"/>
          </a:p>
        </p:txBody>
      </p:sp>
      <p:sp>
        <p:nvSpPr>
          <p:cNvPr id="297" name="Google Shape;297;p50"/>
          <p:cNvSpPr txBox="1"/>
          <p:nvPr>
            <p:ph idx="1" type="body"/>
          </p:nvPr>
        </p:nvSpPr>
        <p:spPr>
          <a:xfrm>
            <a:off x="5628295" y="1830183"/>
            <a:ext cx="6046318" cy="3086843"/>
          </a:xfrm>
          <a:prstGeom prst="rect">
            <a:avLst/>
          </a:prstGeom>
          <a:noFill/>
          <a:ln>
            <a:noFill/>
          </a:ln>
        </p:spPr>
        <p:txBody>
          <a:bodyPr anchorCtr="0" anchor="t" bIns="45700" lIns="91425" spcFirstLastPara="1" rIns="91425" wrap="square" tIns="45700">
            <a:noAutofit/>
          </a:bodyPr>
          <a:lstStyle/>
          <a:p>
            <a:pPr indent="-228600" lvl="0" marL="457200" rtl="0" algn="l">
              <a:lnSpc>
                <a:spcPct val="115000"/>
              </a:lnSpc>
              <a:spcBef>
                <a:spcPts val="0"/>
              </a:spcBef>
              <a:spcAft>
                <a:spcPts val="0"/>
              </a:spcAft>
              <a:buClr>
                <a:srgbClr val="111827"/>
              </a:buClr>
              <a:buSzPts val="1500"/>
              <a:buFont typeface="Roboto"/>
              <a:buNone/>
            </a:pPr>
            <a:r>
              <a:rPr lang="pl-PL" sz="1500">
                <a:solidFill>
                  <a:srgbClr val="111827"/>
                </a:solidFill>
                <a:latin typeface="Roboto"/>
                <a:ea typeface="Roboto"/>
                <a:cs typeface="Roboto"/>
                <a:sym typeface="Roboto"/>
              </a:rPr>
              <a:t>Danone è un </a:t>
            </a:r>
            <a:r>
              <a:rPr b="1" lang="pl-PL" sz="1500">
                <a:solidFill>
                  <a:srgbClr val="111827"/>
                </a:solidFill>
                <a:latin typeface="Roboto"/>
                <a:ea typeface="Roboto"/>
                <a:cs typeface="Roboto"/>
                <a:sym typeface="Roboto"/>
              </a:rPr>
              <a:t>produttore di latticini e prodotti nutrizionali.</a:t>
            </a:r>
            <a:r>
              <a:rPr lang="pl-PL" sz="1500">
                <a:solidFill>
                  <a:srgbClr val="111827"/>
                </a:solidFill>
                <a:latin typeface="Roboto"/>
                <a:ea typeface="Roboto"/>
                <a:cs typeface="Roboto"/>
                <a:sym typeface="Roboto"/>
              </a:rPr>
              <a:t> L'azienda offre latticini freschi, acqua in bottiglia, alimenti per bambini e prodotti per l'alimentazione medica. </a:t>
            </a:r>
            <a:endParaRPr sz="1500">
              <a:solidFill>
                <a:srgbClr val="111827"/>
              </a:solidFill>
              <a:latin typeface="Roboto"/>
              <a:ea typeface="Roboto"/>
              <a:cs typeface="Roboto"/>
              <a:sym typeface="Roboto"/>
            </a:endParaRPr>
          </a:p>
          <a:p>
            <a:pPr indent="-228600" lvl="0" marL="457200" rtl="0" algn="l">
              <a:lnSpc>
                <a:spcPct val="115000"/>
              </a:lnSpc>
              <a:spcBef>
                <a:spcPts val="0"/>
              </a:spcBef>
              <a:spcAft>
                <a:spcPts val="0"/>
              </a:spcAft>
              <a:buClr>
                <a:srgbClr val="111827"/>
              </a:buClr>
              <a:buSzPts val="1500"/>
              <a:buFont typeface="Roboto"/>
              <a:buNone/>
            </a:pPr>
            <a:r>
              <a:t/>
            </a:r>
            <a:endParaRPr sz="1500">
              <a:solidFill>
                <a:srgbClr val="111827"/>
              </a:solidFill>
              <a:latin typeface="Roboto"/>
              <a:ea typeface="Roboto"/>
              <a:cs typeface="Roboto"/>
              <a:sym typeface="Roboto"/>
            </a:endParaRPr>
          </a:p>
          <a:p>
            <a:pPr indent="-228600" lvl="0" marL="457200" rtl="0" algn="l">
              <a:lnSpc>
                <a:spcPct val="115000"/>
              </a:lnSpc>
              <a:spcBef>
                <a:spcPts val="0"/>
              </a:spcBef>
              <a:spcAft>
                <a:spcPts val="0"/>
              </a:spcAft>
              <a:buClr>
                <a:srgbClr val="111827"/>
              </a:buClr>
              <a:buSzPts val="1500"/>
              <a:buFont typeface="Roboto"/>
              <a:buNone/>
            </a:pPr>
            <a:r>
              <a:rPr lang="pl-PL" sz="1500">
                <a:solidFill>
                  <a:srgbClr val="111827"/>
                </a:solidFill>
                <a:latin typeface="Roboto"/>
                <a:ea typeface="Roboto"/>
                <a:cs typeface="Roboto"/>
                <a:sym typeface="Roboto"/>
              </a:rPr>
              <a:t>L'azienda vende i suoi prodotti con i marchi </a:t>
            </a:r>
            <a:r>
              <a:rPr b="1" lang="pl-PL" sz="1500">
                <a:solidFill>
                  <a:srgbClr val="111827"/>
                </a:solidFill>
                <a:latin typeface="Roboto"/>
                <a:ea typeface="Roboto"/>
                <a:cs typeface="Roboto"/>
                <a:sym typeface="Roboto"/>
              </a:rPr>
              <a:t>Danone, Activia, Evian, Volvic, Aqua, Gallia, Actimel, Nutricia e Bledina.</a:t>
            </a:r>
            <a:r>
              <a:rPr lang="pl-PL" sz="1500">
                <a:solidFill>
                  <a:srgbClr val="111827"/>
                </a:solidFill>
                <a:latin typeface="Roboto"/>
                <a:ea typeface="Roboto"/>
                <a:cs typeface="Roboto"/>
                <a:sym typeface="Roboto"/>
              </a:rPr>
              <a:t> Distribuisce i suoi prodotti attraverso catene di vendita al dettaglio, punti vendita tradizionali e canali di distribuzione specializzati, tra cui ospedali, cliniche e farmacie. </a:t>
            </a:r>
            <a:endParaRPr sz="1500">
              <a:solidFill>
                <a:srgbClr val="111827"/>
              </a:solidFill>
              <a:latin typeface="Roboto"/>
              <a:ea typeface="Roboto"/>
              <a:cs typeface="Roboto"/>
              <a:sym typeface="Roboto"/>
            </a:endParaRPr>
          </a:p>
          <a:p>
            <a:pPr indent="-228600" lvl="0" marL="457200" rtl="0" algn="l">
              <a:lnSpc>
                <a:spcPct val="115000"/>
              </a:lnSpc>
              <a:spcBef>
                <a:spcPts val="0"/>
              </a:spcBef>
              <a:spcAft>
                <a:spcPts val="0"/>
              </a:spcAft>
              <a:buClr>
                <a:srgbClr val="111827"/>
              </a:buClr>
              <a:buSzPts val="1500"/>
              <a:buFont typeface="Roboto"/>
              <a:buNone/>
            </a:pPr>
            <a:r>
              <a:t/>
            </a:r>
            <a:endParaRPr sz="1500">
              <a:solidFill>
                <a:srgbClr val="111827"/>
              </a:solidFill>
              <a:latin typeface="Roboto"/>
              <a:ea typeface="Roboto"/>
              <a:cs typeface="Roboto"/>
              <a:sym typeface="Roboto"/>
            </a:endParaRPr>
          </a:p>
          <a:p>
            <a:pPr indent="-228600" lvl="0" marL="457200" rtl="0" algn="l">
              <a:lnSpc>
                <a:spcPct val="115000"/>
              </a:lnSpc>
              <a:spcBef>
                <a:spcPts val="0"/>
              </a:spcBef>
              <a:spcAft>
                <a:spcPts val="0"/>
              </a:spcAft>
              <a:buClr>
                <a:srgbClr val="111827"/>
              </a:buClr>
              <a:buSzPts val="1500"/>
              <a:buFont typeface="Roboto"/>
              <a:buNone/>
            </a:pPr>
            <a:r>
              <a:rPr lang="pl-PL" sz="1500">
                <a:solidFill>
                  <a:srgbClr val="111827"/>
                </a:solidFill>
                <a:latin typeface="Roboto"/>
                <a:ea typeface="Roboto"/>
                <a:cs typeface="Roboto"/>
                <a:sym typeface="Roboto"/>
              </a:rPr>
              <a:t>Le attività dell'azienda abbracciano </a:t>
            </a:r>
            <a:r>
              <a:rPr b="1" lang="pl-PL" sz="1500">
                <a:solidFill>
                  <a:srgbClr val="111827"/>
                </a:solidFill>
                <a:latin typeface="Roboto"/>
                <a:ea typeface="Roboto"/>
                <a:cs typeface="Roboto"/>
                <a:sym typeface="Roboto"/>
              </a:rPr>
              <a:t>le Americhe, il Medio Oriente, l'Africa, l'Europa e la regione Asia-Pacifico</a:t>
            </a:r>
            <a:r>
              <a:rPr lang="pl-PL" sz="1500">
                <a:solidFill>
                  <a:srgbClr val="111827"/>
                </a:solidFill>
                <a:latin typeface="Roboto"/>
                <a:ea typeface="Roboto"/>
                <a:cs typeface="Roboto"/>
                <a:sym typeface="Roboto"/>
              </a:rPr>
              <a:t>. Danone ha sede a Parigi, Ile-de-France, Francia.</a:t>
            </a:r>
            <a:endParaRPr sz="1500">
              <a:solidFill>
                <a:srgbClr val="111827"/>
              </a:solidFill>
              <a:latin typeface="Roboto"/>
              <a:ea typeface="Roboto"/>
              <a:cs typeface="Roboto"/>
              <a:sym typeface="Roboto"/>
            </a:endParaRPr>
          </a:p>
          <a:p>
            <a:pPr indent="1588" lvl="0" marL="176213" rtl="0" algn="just">
              <a:lnSpc>
                <a:spcPct val="90000"/>
              </a:lnSpc>
              <a:spcBef>
                <a:spcPts val="0"/>
              </a:spcBef>
              <a:spcAft>
                <a:spcPts val="0"/>
              </a:spcAft>
              <a:buClr>
                <a:schemeClr val="dk1"/>
              </a:buClr>
              <a:buSzPts val="2800"/>
              <a:buNone/>
            </a:pPr>
            <a:r>
              <a:t/>
            </a:r>
            <a:endParaRPr sz="2200"/>
          </a:p>
        </p:txBody>
      </p:sp>
      <p:pic>
        <p:nvPicPr>
          <p:cNvPr id="298" name="Google Shape;298;p50"/>
          <p:cNvPicPr preferRelativeResize="0"/>
          <p:nvPr/>
        </p:nvPicPr>
        <p:blipFill rotWithShape="1">
          <a:blip r:embed="rId3">
            <a:alphaModFix/>
          </a:blip>
          <a:srcRect b="0" l="0" r="0" t="0"/>
          <a:stretch/>
        </p:blipFill>
        <p:spPr>
          <a:xfrm>
            <a:off x="1561404" y="1729441"/>
            <a:ext cx="3276600" cy="3701983"/>
          </a:xfrm>
          <a:prstGeom prst="rect">
            <a:avLst/>
          </a:prstGeom>
          <a:noFill/>
          <a:ln>
            <a:noFill/>
          </a:ln>
        </p:spPr>
      </p:pic>
      <p:sp>
        <p:nvSpPr>
          <p:cNvPr id="299" name="Google Shape;299;p50"/>
          <p:cNvSpPr txBox="1"/>
          <p:nvPr/>
        </p:nvSpPr>
        <p:spPr>
          <a:xfrm>
            <a:off x="220780" y="5615883"/>
            <a:ext cx="567174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Danone, </a:t>
            </a:r>
            <a:r>
              <a:rPr b="0" i="1" lang="pl-PL" sz="1000" u="none" cap="none" strike="noStrike">
                <a:solidFill>
                  <a:srgbClr val="595959"/>
                </a:solidFill>
                <a:latin typeface="Calibri"/>
                <a:ea typeface="Calibri"/>
                <a:cs typeface="Calibri"/>
                <a:sym typeface="Calibri"/>
              </a:rPr>
              <a:t>About Danone</a:t>
            </a:r>
            <a:r>
              <a:rPr b="0" i="0" lang="pl-PL" sz="1000" u="none" cap="none" strike="noStrike">
                <a:solidFill>
                  <a:srgbClr val="595959"/>
                </a:solidFill>
                <a:latin typeface="Calibri"/>
                <a:ea typeface="Calibri"/>
                <a:cs typeface="Calibri"/>
                <a:sym typeface="Calibri"/>
              </a:rPr>
              <a:t>, </a:t>
            </a:r>
            <a:r>
              <a:rPr b="0" i="0" lang="pl-PL" sz="1000" u="sng" cap="none" strike="noStrike">
                <a:solidFill>
                  <a:srgbClr val="595959"/>
                </a:solidFill>
                <a:latin typeface="Calibri"/>
                <a:ea typeface="Calibri"/>
                <a:cs typeface="Calibri"/>
                <a:sym typeface="Calibri"/>
                <a:hlinkClick r:id="rId4">
                  <a:extLst>
                    <a:ext uri="{A12FA001-AC4F-418D-AE19-62706E023703}">
                      <ahyp:hlinkClr val="tx"/>
                    </a:ext>
                  </a:extLst>
                </a:hlinkClick>
              </a:rPr>
              <a:t>https://www.danone.com/about-danone/we-are-danone.html#MISSION</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00" name="Google Shape;300;p50"/>
          <p:cNvSpPr txBox="1"/>
          <p:nvPr/>
        </p:nvSpPr>
        <p:spPr>
          <a:xfrm>
            <a:off x="5892525" y="5615882"/>
            <a:ext cx="551785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Global Data, </a:t>
            </a:r>
            <a:r>
              <a:rPr b="0" i="1" lang="pl-PL" sz="1000" u="none" cap="none" strike="noStrike">
                <a:solidFill>
                  <a:srgbClr val="595959"/>
                </a:solidFill>
                <a:latin typeface="Calibri"/>
                <a:ea typeface="Calibri"/>
                <a:cs typeface="Calibri"/>
                <a:sym typeface="Calibri"/>
              </a:rPr>
              <a:t>Danone SA: Overview</a:t>
            </a:r>
            <a:r>
              <a:rPr b="0" i="0" lang="pl-PL" sz="1000" u="none" cap="none" strike="noStrike">
                <a:solidFill>
                  <a:srgbClr val="595959"/>
                </a:solidFill>
                <a:latin typeface="Calibri"/>
                <a:ea typeface="Calibri"/>
                <a:cs typeface="Calibri"/>
                <a:sym typeface="Calibri"/>
              </a:rPr>
              <a:t>, </a:t>
            </a:r>
            <a:r>
              <a:rPr b="0" i="0" lang="pl-PL" sz="1000" u="sng" cap="none" strike="noStrike">
                <a:solidFill>
                  <a:srgbClr val="595959"/>
                </a:solidFill>
                <a:latin typeface="Calibri"/>
                <a:ea typeface="Calibri"/>
                <a:cs typeface="Calibri"/>
                <a:sym typeface="Calibri"/>
                <a:hlinkClick r:id="rId5">
                  <a:extLst>
                    <a:ext uri="{A12FA001-AC4F-418D-AE19-62706E023703}">
                      <ahyp:hlinkClr val="tx"/>
                    </a:ext>
                  </a:extLst>
                </a:hlinkClick>
              </a:rPr>
              <a:t>https://www.globaldata.com/company-profile/danone-sa/</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1"/>
          <p:cNvSpPr txBox="1"/>
          <p:nvPr>
            <p:ph type="title"/>
          </p:nvPr>
        </p:nvSpPr>
        <p:spPr>
          <a:xfrm>
            <a:off x="838200" y="523701"/>
            <a:ext cx="10515600" cy="1230283"/>
          </a:xfrm>
          <a:prstGeom prst="rect">
            <a:avLst/>
          </a:prstGeom>
          <a:noFill/>
          <a:ln>
            <a:noFill/>
          </a:ln>
        </p:spPr>
        <p:txBody>
          <a:bodyPr anchorCtr="0" anchor="ctr" bIns="45700" lIns="91425" spcFirstLastPara="1" rIns="91425" wrap="square" tIns="45700">
            <a:normAutofit/>
          </a:bodyPr>
          <a:lstStyle/>
          <a:p>
            <a:pPr indent="-228600" lvl="0" marL="457200" rtl="0" algn="ctr">
              <a:lnSpc>
                <a:spcPct val="115000"/>
              </a:lnSpc>
              <a:spcBef>
                <a:spcPts val="0"/>
              </a:spcBef>
              <a:spcAft>
                <a:spcPts val="0"/>
              </a:spcAft>
              <a:buClr>
                <a:srgbClr val="111827"/>
              </a:buClr>
              <a:buSzPts val="3100"/>
              <a:buFont typeface="Roboto"/>
              <a:buNone/>
            </a:pPr>
            <a:r>
              <a:rPr b="1" lang="pl-PL" sz="3100">
                <a:solidFill>
                  <a:srgbClr val="111827"/>
                </a:solidFill>
                <a:latin typeface="Roboto"/>
                <a:ea typeface="Roboto"/>
                <a:cs typeface="Roboto"/>
                <a:sym typeface="Roboto"/>
              </a:rPr>
              <a:t>OBIETTIVO ZERO EMISSIONI NETTE DI CARBONIO</a:t>
            </a:r>
            <a:endParaRPr b="1" sz="5500"/>
          </a:p>
        </p:txBody>
      </p:sp>
      <p:sp>
        <p:nvSpPr>
          <p:cNvPr id="306" name="Google Shape;306;p51"/>
          <p:cNvSpPr txBox="1"/>
          <p:nvPr>
            <p:ph idx="1" type="body"/>
          </p:nvPr>
        </p:nvSpPr>
        <p:spPr>
          <a:xfrm>
            <a:off x="5810575" y="1583900"/>
            <a:ext cx="6381300" cy="3757200"/>
          </a:xfrm>
          <a:prstGeom prst="rect">
            <a:avLst/>
          </a:prstGeom>
          <a:noFill/>
          <a:ln>
            <a:noFill/>
          </a:ln>
        </p:spPr>
        <p:txBody>
          <a:bodyPr anchorCtr="0" anchor="t" bIns="45700" lIns="91425" spcFirstLastPara="1" rIns="91425" wrap="square" tIns="45700">
            <a:noAutofit/>
          </a:bodyPr>
          <a:lstStyle/>
          <a:p>
            <a:pPr indent="-228600" lvl="0" marL="457200" rtl="0" algn="l">
              <a:lnSpc>
                <a:spcPct val="115000"/>
              </a:lnSpc>
              <a:spcBef>
                <a:spcPts val="0"/>
              </a:spcBef>
              <a:spcAft>
                <a:spcPts val="0"/>
              </a:spcAft>
              <a:buClr>
                <a:srgbClr val="111827"/>
              </a:buClr>
              <a:buSzPts val="1900"/>
              <a:buFont typeface="Calibri"/>
              <a:buNone/>
            </a:pPr>
            <a:r>
              <a:rPr lang="pl-PL" sz="1900">
                <a:solidFill>
                  <a:srgbClr val="111827"/>
                </a:solidFill>
              </a:rPr>
              <a:t>Il cibo sano e il ciclo dell’acqua sono significativamente legati al clima, che a sua volta dipende dai livelli di carbonio nell’atmosfera e negli oceani. </a:t>
            </a:r>
            <a:endParaRPr sz="1900">
              <a:solidFill>
                <a:srgbClr val="111827"/>
              </a:solidFill>
            </a:endParaRPr>
          </a:p>
          <a:p>
            <a:pPr indent="-228600" lvl="0" marL="457200" rtl="0" algn="l">
              <a:lnSpc>
                <a:spcPct val="115000"/>
              </a:lnSpc>
              <a:spcBef>
                <a:spcPts val="0"/>
              </a:spcBef>
              <a:spcAft>
                <a:spcPts val="0"/>
              </a:spcAft>
              <a:buClr>
                <a:srgbClr val="111827"/>
              </a:buClr>
              <a:buSzPts val="1900"/>
              <a:buFont typeface="Calibri"/>
              <a:buNone/>
            </a:pPr>
            <a:r>
              <a:t/>
            </a:r>
            <a:endParaRPr sz="1900">
              <a:solidFill>
                <a:srgbClr val="111827"/>
              </a:solidFill>
            </a:endParaRPr>
          </a:p>
          <a:p>
            <a:pPr indent="-228600" lvl="0" marL="457200" rtl="0" algn="l">
              <a:lnSpc>
                <a:spcPct val="115000"/>
              </a:lnSpc>
              <a:spcBef>
                <a:spcPts val="0"/>
              </a:spcBef>
              <a:spcAft>
                <a:spcPts val="0"/>
              </a:spcAft>
              <a:buClr>
                <a:srgbClr val="111827"/>
              </a:buClr>
              <a:buSzPts val="1900"/>
              <a:buFont typeface="Calibri"/>
              <a:buNone/>
            </a:pPr>
            <a:r>
              <a:rPr lang="pl-PL" sz="1900">
                <a:solidFill>
                  <a:srgbClr val="111827"/>
                </a:solidFill>
              </a:rPr>
              <a:t>L'ambizione di Danone è quella di definire un percorso per ridurre le emissioni di gas serra in linea con le linee guida scientifiche, con l'obiettivo di mantenere l'aumento della temperatura al di sotto dei 2°C e di sostenere la decarbonizzazione dell'economia. Secondo l'ultimo rapporto delle Nazioni Unite sul "gap delle emissioni", l'obiettivo principale di Danone è raggiungere emissioni nette pari a zero in tutte i reparti che producono emissioni.</a:t>
            </a:r>
            <a:endParaRPr sz="1900">
              <a:solidFill>
                <a:srgbClr val="111827"/>
              </a:solidFill>
            </a:endParaRPr>
          </a:p>
          <a:p>
            <a:pPr indent="-50800" lvl="0" marL="228600" rtl="0" algn="l">
              <a:lnSpc>
                <a:spcPct val="90000"/>
              </a:lnSpc>
              <a:spcBef>
                <a:spcPts val="0"/>
              </a:spcBef>
              <a:spcAft>
                <a:spcPts val="0"/>
              </a:spcAft>
              <a:buClr>
                <a:schemeClr val="dk1"/>
              </a:buClr>
              <a:buSzPts val="2800"/>
              <a:buNone/>
            </a:pPr>
            <a:r>
              <a:t/>
            </a:r>
            <a:endParaRPr sz="1900"/>
          </a:p>
        </p:txBody>
      </p:sp>
      <p:pic>
        <p:nvPicPr>
          <p:cNvPr id="307" name="Google Shape;307;p51"/>
          <p:cNvPicPr preferRelativeResize="0"/>
          <p:nvPr/>
        </p:nvPicPr>
        <p:blipFill rotWithShape="1">
          <a:blip r:embed="rId3">
            <a:alphaModFix/>
          </a:blip>
          <a:srcRect b="0" l="0" r="0" t="0"/>
          <a:stretch/>
        </p:blipFill>
        <p:spPr>
          <a:xfrm>
            <a:off x="413655" y="1583902"/>
            <a:ext cx="5878287" cy="4048576"/>
          </a:xfrm>
          <a:prstGeom prst="rect">
            <a:avLst/>
          </a:prstGeom>
          <a:noFill/>
          <a:ln>
            <a:noFill/>
          </a:ln>
        </p:spPr>
      </p:pic>
      <p:sp>
        <p:nvSpPr>
          <p:cNvPr id="308" name="Google Shape;308;p51"/>
          <p:cNvSpPr txBox="1"/>
          <p:nvPr/>
        </p:nvSpPr>
        <p:spPr>
          <a:xfrm>
            <a:off x="330528" y="5755824"/>
            <a:ext cx="1136469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Danone, </a:t>
            </a:r>
            <a:r>
              <a:rPr b="0" i="1" lang="pl-PL" sz="1000" u="none" cap="none" strike="noStrike">
                <a:solidFill>
                  <a:srgbClr val="595959"/>
                </a:solidFill>
                <a:latin typeface="Calibri"/>
                <a:ea typeface="Calibri"/>
                <a:cs typeface="Calibri"/>
                <a:sym typeface="Calibri"/>
              </a:rPr>
              <a:t>Climate Policy</a:t>
            </a:r>
            <a:r>
              <a:rPr b="0" i="0" lang="pl-PL" sz="1000" u="none" cap="none" strike="noStrike">
                <a:solidFill>
                  <a:srgbClr val="595959"/>
                </a:solidFill>
                <a:latin typeface="Calibri"/>
                <a:ea typeface="Calibri"/>
                <a:cs typeface="Calibri"/>
                <a:sym typeface="Calibri"/>
              </a:rPr>
              <a:t>, </a:t>
            </a:r>
            <a:r>
              <a:rPr b="0" i="0" lang="pl-PL" sz="1000" u="sng" cap="none" strike="noStrike">
                <a:solidFill>
                  <a:srgbClr val="595959"/>
                </a:solidFill>
                <a:latin typeface="Calibri"/>
                <a:ea typeface="Calibri"/>
                <a:cs typeface="Calibri"/>
                <a:sym typeface="Calibri"/>
                <a:hlinkClick r:id="rId4">
                  <a:extLst>
                    <a:ext uri="{A12FA001-AC4F-418D-AE19-62706E023703}">
                      <ahyp:hlinkClr val="tx"/>
                    </a:ext>
                  </a:extLst>
                </a:hlinkClick>
              </a:rPr>
              <a:t>https://www.danone.com/content/dam/corp/global/danonecom/about-us-impact/policies-and-commitments/en/2016/2016_05_18_ClimatePolicyFullVersion.pdf</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2"/>
          <p:cNvSpPr txBox="1"/>
          <p:nvPr>
            <p:ph idx="1" type="body"/>
          </p:nvPr>
        </p:nvSpPr>
        <p:spPr>
          <a:xfrm>
            <a:off x="7358335" y="1430185"/>
            <a:ext cx="4523998" cy="399763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rPr lang="pl-PL" sz="1600">
                <a:solidFill>
                  <a:srgbClr val="111827"/>
                </a:solidFill>
              </a:rPr>
              <a:t>L'ambizione di Danone è: </a:t>
            </a:r>
            <a:endParaRPr sz="1600">
              <a:solidFill>
                <a:srgbClr val="111827"/>
              </a:solidFill>
            </a:endParaRPr>
          </a:p>
          <a:p>
            <a:pPr indent="0" lvl="0" marL="457200" rtl="0" algn="l">
              <a:lnSpc>
                <a:spcPct val="115000"/>
              </a:lnSpc>
              <a:spcBef>
                <a:spcPts val="0"/>
              </a:spcBef>
              <a:spcAft>
                <a:spcPts val="0"/>
              </a:spcAft>
              <a:buNone/>
            </a:pPr>
            <a:r>
              <a:t/>
            </a:r>
            <a:endParaRPr sz="1600">
              <a:solidFill>
                <a:srgbClr val="111827"/>
              </a:solidFill>
            </a:endParaRPr>
          </a:p>
          <a:p>
            <a:pPr indent="-330200" lvl="0" marL="457200" rtl="0" algn="l">
              <a:lnSpc>
                <a:spcPct val="115000"/>
              </a:lnSpc>
              <a:spcBef>
                <a:spcPts val="0"/>
              </a:spcBef>
              <a:spcAft>
                <a:spcPts val="0"/>
              </a:spcAft>
              <a:buClr>
                <a:srgbClr val="111827"/>
              </a:buClr>
              <a:buSzPts val="1600"/>
              <a:buFont typeface="Roboto"/>
              <a:buChar char="•"/>
            </a:pPr>
            <a:r>
              <a:rPr b="1" lang="pl-PL" sz="1600">
                <a:solidFill>
                  <a:srgbClr val="111827"/>
                </a:solidFill>
              </a:rPr>
              <a:t>Agire sulla mitigazione e contribuire a sequestrare il carbonio</a:t>
            </a:r>
            <a:r>
              <a:rPr lang="pl-PL" sz="1600">
                <a:solidFill>
                  <a:srgbClr val="111827"/>
                </a:solidFill>
              </a:rPr>
              <a:t> nei suoli, nelle foreste e negli ecosistemi per ottenere impatti “netti positivi” e combattere il cambiamento climatico, </a:t>
            </a:r>
            <a:endParaRPr sz="1600">
              <a:solidFill>
                <a:srgbClr val="111827"/>
              </a:solidFill>
            </a:endParaRPr>
          </a:p>
          <a:p>
            <a:pPr indent="-330200" lvl="0" marL="457200" rtl="0" algn="l">
              <a:lnSpc>
                <a:spcPct val="115000"/>
              </a:lnSpc>
              <a:spcBef>
                <a:spcPts val="0"/>
              </a:spcBef>
              <a:spcAft>
                <a:spcPts val="0"/>
              </a:spcAft>
              <a:buClr>
                <a:srgbClr val="111827"/>
              </a:buClr>
              <a:buSzPts val="1600"/>
              <a:buFont typeface="Calibri"/>
              <a:buChar char="•"/>
            </a:pPr>
            <a:r>
              <a:rPr b="1" lang="pl-PL" sz="1600">
                <a:solidFill>
                  <a:srgbClr val="111827"/>
                </a:solidFill>
              </a:rPr>
              <a:t>Agire sull'adattamento</a:t>
            </a:r>
            <a:r>
              <a:rPr lang="pl-PL" sz="1600">
                <a:solidFill>
                  <a:srgbClr val="111827"/>
                </a:solidFill>
              </a:rPr>
              <a:t>, costruendo cicli alimentari e idrici resilienti, </a:t>
            </a:r>
            <a:endParaRPr sz="1600">
              <a:solidFill>
                <a:srgbClr val="111827"/>
              </a:solidFill>
            </a:endParaRPr>
          </a:p>
          <a:p>
            <a:pPr indent="-330200" lvl="0" marL="457200" rtl="0" algn="l">
              <a:lnSpc>
                <a:spcPct val="115000"/>
              </a:lnSpc>
              <a:spcBef>
                <a:spcPts val="0"/>
              </a:spcBef>
              <a:spcAft>
                <a:spcPts val="0"/>
              </a:spcAft>
              <a:buClr>
                <a:srgbClr val="111827"/>
              </a:buClr>
              <a:buSzPts val="1600"/>
              <a:buFont typeface="Calibri"/>
              <a:buChar char="•"/>
            </a:pPr>
            <a:r>
              <a:rPr b="1" lang="pl-PL" sz="1600">
                <a:solidFill>
                  <a:srgbClr val="111827"/>
                </a:solidFill>
              </a:rPr>
              <a:t>Essere in prima linea nelle soluzioni aziendali con opzioni dietetiche più sane</a:t>
            </a:r>
            <a:r>
              <a:rPr lang="pl-PL" sz="1600">
                <a:solidFill>
                  <a:srgbClr val="111827"/>
                </a:solidFill>
              </a:rPr>
              <a:t> per più persone con minori emissioni di carbonio.</a:t>
            </a:r>
            <a:endParaRPr sz="1600">
              <a:solidFill>
                <a:srgbClr val="111827"/>
              </a:solidFill>
            </a:endParaRPr>
          </a:p>
          <a:p>
            <a:pPr indent="0" lvl="0" marL="0" rtl="0" algn="l">
              <a:lnSpc>
                <a:spcPct val="90000"/>
              </a:lnSpc>
              <a:spcBef>
                <a:spcPts val="0"/>
              </a:spcBef>
              <a:spcAft>
                <a:spcPts val="0"/>
              </a:spcAft>
              <a:buNone/>
            </a:pPr>
            <a:r>
              <a:t/>
            </a:r>
            <a:endParaRPr sz="2400"/>
          </a:p>
        </p:txBody>
      </p:sp>
      <p:pic>
        <p:nvPicPr>
          <p:cNvPr id="314" name="Google Shape;314;p52"/>
          <p:cNvPicPr preferRelativeResize="0"/>
          <p:nvPr/>
        </p:nvPicPr>
        <p:blipFill rotWithShape="1">
          <a:blip r:embed="rId3">
            <a:alphaModFix/>
          </a:blip>
          <a:srcRect b="0" l="0" r="0" t="0"/>
          <a:stretch/>
        </p:blipFill>
        <p:spPr>
          <a:xfrm>
            <a:off x="411268" y="1294677"/>
            <a:ext cx="6845466" cy="3997630"/>
          </a:xfrm>
          <a:prstGeom prst="rect">
            <a:avLst/>
          </a:prstGeom>
          <a:noFill/>
          <a:ln>
            <a:noFill/>
          </a:ln>
        </p:spPr>
      </p:pic>
      <p:sp>
        <p:nvSpPr>
          <p:cNvPr id="315" name="Google Shape;315;p52"/>
          <p:cNvSpPr txBox="1"/>
          <p:nvPr/>
        </p:nvSpPr>
        <p:spPr>
          <a:xfrm>
            <a:off x="300432" y="5594064"/>
            <a:ext cx="11402041"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pl-PL" sz="1050" u="none" cap="none" strike="noStrike">
                <a:solidFill>
                  <a:srgbClr val="595959"/>
                </a:solidFill>
                <a:latin typeface="Calibri"/>
                <a:ea typeface="Calibri"/>
                <a:cs typeface="Calibri"/>
                <a:sym typeface="Calibri"/>
              </a:rPr>
              <a:t>Source: Danone, </a:t>
            </a:r>
            <a:r>
              <a:rPr b="0" i="1" lang="pl-PL" sz="1050" u="none" cap="none" strike="noStrike">
                <a:solidFill>
                  <a:srgbClr val="595959"/>
                </a:solidFill>
                <a:latin typeface="Calibri"/>
                <a:ea typeface="Calibri"/>
                <a:cs typeface="Calibri"/>
                <a:sym typeface="Calibri"/>
              </a:rPr>
              <a:t>Climate Policy</a:t>
            </a:r>
            <a:r>
              <a:rPr b="0" i="0" lang="pl-PL" sz="1050" u="none" cap="none" strike="noStrike">
                <a:solidFill>
                  <a:srgbClr val="595959"/>
                </a:solidFill>
                <a:latin typeface="Calibri"/>
                <a:ea typeface="Calibri"/>
                <a:cs typeface="Calibri"/>
                <a:sym typeface="Calibri"/>
              </a:rPr>
              <a:t>, </a:t>
            </a:r>
            <a:r>
              <a:rPr b="0" i="0" lang="pl-PL" sz="1050" u="sng" cap="none" strike="noStrike">
                <a:solidFill>
                  <a:srgbClr val="595959"/>
                </a:solidFill>
                <a:latin typeface="Calibri"/>
                <a:ea typeface="Calibri"/>
                <a:cs typeface="Calibri"/>
                <a:sym typeface="Calibri"/>
                <a:hlinkClick r:id="rId4">
                  <a:extLst>
                    <a:ext uri="{A12FA001-AC4F-418D-AE19-62706E023703}">
                      <ahyp:hlinkClr val="tx"/>
                    </a:ext>
                  </a:extLst>
                </a:hlinkClick>
              </a:rPr>
              <a:t>https://www.danone.com/content/dam/corp/global/danonecom/about-us-impact/policies-and-commitments/en/2016/2016_05_18_ClimatePolicyFullVersion.pdf</a:t>
            </a:r>
            <a:r>
              <a:rPr b="0" i="0" lang="pl-PL" sz="105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3"/>
          <p:cNvSpPr txBox="1"/>
          <p:nvPr>
            <p:ph type="title"/>
          </p:nvPr>
        </p:nvSpPr>
        <p:spPr>
          <a:xfrm>
            <a:off x="660888" y="945152"/>
            <a:ext cx="10515600" cy="351787"/>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b="1" lang="pl-PL" sz="4800"/>
              <a:t>AMBIZIONI</a:t>
            </a:r>
            <a:endParaRPr b="1" sz="4800"/>
          </a:p>
        </p:txBody>
      </p:sp>
      <p:pic>
        <p:nvPicPr>
          <p:cNvPr id="321" name="Google Shape;321;p53"/>
          <p:cNvPicPr preferRelativeResize="0"/>
          <p:nvPr/>
        </p:nvPicPr>
        <p:blipFill rotWithShape="1">
          <a:blip r:embed="rId3">
            <a:alphaModFix/>
          </a:blip>
          <a:srcRect b="25761" l="0" r="0" t="0"/>
          <a:stretch/>
        </p:blipFill>
        <p:spPr>
          <a:xfrm>
            <a:off x="512131" y="2185563"/>
            <a:ext cx="5179127" cy="2942318"/>
          </a:xfrm>
          <a:prstGeom prst="rect">
            <a:avLst/>
          </a:prstGeom>
          <a:noFill/>
          <a:ln>
            <a:noFill/>
          </a:ln>
        </p:spPr>
      </p:pic>
      <p:pic>
        <p:nvPicPr>
          <p:cNvPr id="322" name="Google Shape;322;p53"/>
          <p:cNvPicPr preferRelativeResize="0"/>
          <p:nvPr/>
        </p:nvPicPr>
        <p:blipFill rotWithShape="1">
          <a:blip r:embed="rId4">
            <a:alphaModFix/>
          </a:blip>
          <a:srcRect b="0" l="0" r="0" t="790"/>
          <a:stretch/>
        </p:blipFill>
        <p:spPr>
          <a:xfrm>
            <a:off x="6054704" y="2146560"/>
            <a:ext cx="5517702" cy="3439886"/>
          </a:xfrm>
          <a:prstGeom prst="rect">
            <a:avLst/>
          </a:prstGeom>
          <a:noFill/>
          <a:ln>
            <a:noFill/>
          </a:ln>
        </p:spPr>
      </p:pic>
      <p:sp>
        <p:nvSpPr>
          <p:cNvPr id="323" name="Google Shape;323;p53"/>
          <p:cNvSpPr txBox="1"/>
          <p:nvPr/>
        </p:nvSpPr>
        <p:spPr>
          <a:xfrm>
            <a:off x="578298" y="5700826"/>
            <a:ext cx="10818358"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Danone, </a:t>
            </a:r>
            <a:r>
              <a:rPr b="0" i="1" lang="pl-PL" sz="1000" u="none" cap="none" strike="noStrike">
                <a:solidFill>
                  <a:srgbClr val="595959"/>
                </a:solidFill>
                <a:latin typeface="Calibri"/>
                <a:ea typeface="Calibri"/>
                <a:cs typeface="Calibri"/>
                <a:sym typeface="Calibri"/>
              </a:rPr>
              <a:t>Danone integrated annual report 2022</a:t>
            </a:r>
            <a:r>
              <a:rPr b="0" i="0" lang="pl-PL" sz="1000" u="none" cap="none" strike="noStrike">
                <a:solidFill>
                  <a:srgbClr val="595959"/>
                </a:solidFill>
                <a:latin typeface="Calibri"/>
                <a:ea typeface="Calibri"/>
                <a:cs typeface="Calibri"/>
                <a:sym typeface="Calibri"/>
              </a:rPr>
              <a:t>, </a:t>
            </a:r>
            <a:r>
              <a:rPr b="0" i="0" lang="pl-PL" sz="1000" u="sng" cap="none" strike="noStrike">
                <a:solidFill>
                  <a:srgbClr val="595959"/>
                </a:solidFill>
                <a:latin typeface="Calibri"/>
                <a:ea typeface="Calibri"/>
                <a:cs typeface="Calibri"/>
                <a:sym typeface="Calibri"/>
                <a:hlinkClick r:id="rId5">
                  <a:extLst>
                    <a:ext uri="{A12FA001-AC4F-418D-AE19-62706E023703}">
                      <ahyp:hlinkClr val="tx"/>
                    </a:ext>
                  </a:extLst>
                </a:hlinkClick>
              </a:rPr>
              <a:t>https://www.danone.com/content/dam/corp/global/danonecom/rai/2022/danone-integrated-annual-report-2022.pdf</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24" name="Google Shape;324;p53"/>
          <p:cNvSpPr txBox="1"/>
          <p:nvPr/>
        </p:nvSpPr>
        <p:spPr>
          <a:xfrm>
            <a:off x="433458" y="1543736"/>
            <a:ext cx="10515600" cy="584637"/>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pl-PL" sz="2400" u="none" cap="none" strike="noStrike">
                <a:solidFill>
                  <a:schemeClr val="dk1"/>
                </a:solidFill>
                <a:latin typeface="Calibri"/>
                <a:ea typeface="Calibri"/>
                <a:cs typeface="Calibri"/>
                <a:sym typeface="Calibri"/>
              </a:rPr>
              <a:t>Danone </a:t>
            </a:r>
            <a:r>
              <a:rPr b="1" lang="pl-PL" sz="2400">
                <a:solidFill>
                  <a:schemeClr val="dk1"/>
                </a:solidFill>
                <a:latin typeface="Calibri"/>
                <a:ea typeface="Calibri"/>
                <a:cs typeface="Calibri"/>
                <a:sym typeface="Calibri"/>
              </a:rPr>
              <a:t>ha sviluppato i seguenti obiettivi e</a:t>
            </a:r>
            <a:r>
              <a:rPr b="1" i="0" lang="pl-PL" sz="2400" u="none" cap="none" strike="noStrike">
                <a:solidFill>
                  <a:schemeClr val="dk1"/>
                </a:solidFill>
                <a:latin typeface="Calibri"/>
                <a:ea typeface="Calibri"/>
                <a:cs typeface="Calibri"/>
                <a:sym typeface="Calibri"/>
              </a:rPr>
              <a:t> KPI:</a:t>
            </a:r>
            <a:endParaRPr b="1" i="0" sz="32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4"/>
          <p:cNvSpPr txBox="1"/>
          <p:nvPr>
            <p:ph type="title"/>
          </p:nvPr>
        </p:nvSpPr>
        <p:spPr>
          <a:xfrm>
            <a:off x="686821" y="788221"/>
            <a:ext cx="10515600" cy="12302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b="1" lang="pl-PL"/>
              <a:t>RISULTATI</a:t>
            </a:r>
            <a:endParaRPr/>
          </a:p>
        </p:txBody>
      </p:sp>
      <p:sp>
        <p:nvSpPr>
          <p:cNvPr id="330" name="Google Shape;330;p54"/>
          <p:cNvSpPr txBox="1"/>
          <p:nvPr>
            <p:ph idx="1" type="body"/>
          </p:nvPr>
        </p:nvSpPr>
        <p:spPr>
          <a:xfrm>
            <a:off x="210300" y="1801301"/>
            <a:ext cx="3881100" cy="1255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b="1" lang="pl-PL" sz="1600"/>
              <a:t>Danone </a:t>
            </a:r>
            <a:r>
              <a:rPr b="1" lang="pl-PL" sz="1600">
                <a:highlight>
                  <a:srgbClr val="F8FAFC"/>
                </a:highlight>
              </a:rPr>
              <a:t>è stata tra le prime aziende a ottenere il target di 1,5°C per foreste, territorio e agricoltura (FLAG)</a:t>
            </a:r>
            <a:r>
              <a:rPr lang="pl-PL" sz="1600">
                <a:highlight>
                  <a:srgbClr val="F8FAFC"/>
                </a:highlight>
              </a:rPr>
              <a:t> dall'iniziativa Science Based Targets.</a:t>
            </a:r>
            <a:endParaRPr sz="3200"/>
          </a:p>
        </p:txBody>
      </p:sp>
      <p:sp>
        <p:nvSpPr>
          <p:cNvPr id="331" name="Google Shape;331;p54"/>
          <p:cNvSpPr txBox="1"/>
          <p:nvPr/>
        </p:nvSpPr>
        <p:spPr>
          <a:xfrm>
            <a:off x="8400985" y="1929146"/>
            <a:ext cx="3789600" cy="8310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1" i="0" lang="pl-PL" sz="1600" u="none" cap="none" strike="noStrike">
                <a:solidFill>
                  <a:srgbClr val="000000"/>
                </a:solidFill>
                <a:latin typeface="Calibri"/>
                <a:ea typeface="Calibri"/>
                <a:cs typeface="Calibri"/>
                <a:sym typeface="Calibri"/>
              </a:rPr>
              <a:t>Danone </a:t>
            </a:r>
            <a:r>
              <a:rPr b="1" lang="pl-PL" sz="1600">
                <a:latin typeface="Calibri"/>
                <a:ea typeface="Calibri"/>
                <a:cs typeface="Calibri"/>
                <a:sym typeface="Calibri"/>
              </a:rPr>
              <a:t>è l’unica tra le 13 aziende</a:t>
            </a:r>
            <a:r>
              <a:rPr b="1" i="0" lang="pl-PL" sz="1600" u="none" cap="none" strike="noStrike">
                <a:solidFill>
                  <a:srgbClr val="000000"/>
                </a:solidFill>
                <a:latin typeface="Calibri"/>
                <a:ea typeface="Calibri"/>
                <a:cs typeface="Calibri"/>
                <a:sym typeface="Calibri"/>
              </a:rPr>
              <a:t> ‘Tripl</a:t>
            </a:r>
            <a:r>
              <a:rPr b="1" lang="pl-PL" sz="1600">
                <a:latin typeface="Calibri"/>
                <a:ea typeface="Calibri"/>
                <a:cs typeface="Calibri"/>
                <a:sym typeface="Calibri"/>
              </a:rPr>
              <a:t>a</a:t>
            </a:r>
            <a:r>
              <a:rPr b="1" i="0" lang="pl-PL" sz="1600" u="none" cap="none" strike="noStrike">
                <a:solidFill>
                  <a:srgbClr val="000000"/>
                </a:solidFill>
                <a:latin typeface="Calibri"/>
                <a:ea typeface="Calibri"/>
                <a:cs typeface="Calibri"/>
                <a:sym typeface="Calibri"/>
              </a:rPr>
              <a:t> A’ </a:t>
            </a:r>
            <a:r>
              <a:rPr b="1" lang="pl-PL" sz="1600">
                <a:latin typeface="Calibri"/>
                <a:ea typeface="Calibri"/>
                <a:cs typeface="Calibri"/>
                <a:sym typeface="Calibri"/>
              </a:rPr>
              <a:t>al mondo</a:t>
            </a:r>
            <a:r>
              <a:rPr b="0" i="0" lang="pl-PL" sz="1600" u="none" cap="none" strike="noStrike">
                <a:solidFill>
                  <a:srgbClr val="000000"/>
                </a:solidFill>
                <a:latin typeface="Calibri"/>
                <a:ea typeface="Calibri"/>
                <a:cs typeface="Calibri"/>
                <a:sym typeface="Calibri"/>
              </a:rPr>
              <a:t>, </a:t>
            </a:r>
            <a:r>
              <a:rPr lang="pl-PL" sz="1600">
                <a:latin typeface="Calibri"/>
                <a:ea typeface="Calibri"/>
                <a:cs typeface="Calibri"/>
                <a:sym typeface="Calibri"/>
              </a:rPr>
              <a:t>tra le circa</a:t>
            </a:r>
            <a:r>
              <a:rPr b="0" i="0" lang="pl-PL" sz="1600" u="none" cap="none" strike="noStrike">
                <a:solidFill>
                  <a:srgbClr val="000000"/>
                </a:solidFill>
                <a:latin typeface="Calibri"/>
                <a:ea typeface="Calibri"/>
                <a:cs typeface="Calibri"/>
                <a:sym typeface="Calibri"/>
              </a:rPr>
              <a:t> 15,000  </a:t>
            </a:r>
            <a:r>
              <a:rPr lang="pl-PL" sz="1600">
                <a:latin typeface="Calibri"/>
                <a:ea typeface="Calibri"/>
                <a:cs typeface="Calibri"/>
                <a:sym typeface="Calibri"/>
              </a:rPr>
              <a:t>valutate da</a:t>
            </a:r>
            <a:r>
              <a:rPr b="0" i="0" lang="pl-PL" sz="1600" u="none" cap="none" strike="noStrike">
                <a:solidFill>
                  <a:srgbClr val="000000"/>
                </a:solidFill>
                <a:latin typeface="Calibri"/>
                <a:ea typeface="Calibri"/>
                <a:cs typeface="Calibri"/>
                <a:sym typeface="Calibri"/>
              </a:rPr>
              <a:t> CDP.</a:t>
            </a:r>
            <a:endParaRPr b="0" i="0" sz="1400" u="none" cap="none" strike="noStrike">
              <a:solidFill>
                <a:srgbClr val="000000"/>
              </a:solidFill>
              <a:latin typeface="Arial"/>
              <a:ea typeface="Arial"/>
              <a:cs typeface="Arial"/>
              <a:sym typeface="Arial"/>
            </a:endParaRPr>
          </a:p>
        </p:txBody>
      </p:sp>
      <p:sp>
        <p:nvSpPr>
          <p:cNvPr id="332" name="Google Shape;332;p54"/>
          <p:cNvSpPr txBox="1"/>
          <p:nvPr/>
        </p:nvSpPr>
        <p:spPr>
          <a:xfrm>
            <a:off x="4215253" y="3945759"/>
            <a:ext cx="4188900" cy="1077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1" i="0" lang="pl-PL" sz="1600" u="none" cap="none" strike="noStrike">
                <a:solidFill>
                  <a:srgbClr val="000000"/>
                </a:solidFill>
                <a:latin typeface="Calibri"/>
                <a:ea typeface="Calibri"/>
                <a:cs typeface="Calibri"/>
                <a:sym typeface="Calibri"/>
              </a:rPr>
              <a:t>Danone </a:t>
            </a:r>
            <a:r>
              <a:rPr b="1" lang="pl-PL" sz="1600">
                <a:latin typeface="Calibri"/>
                <a:ea typeface="Calibri"/>
                <a:cs typeface="Calibri"/>
                <a:sym typeface="Calibri"/>
              </a:rPr>
              <a:t>ha lanciato un programma globale di eccellenza energetica, </a:t>
            </a:r>
            <a:r>
              <a:rPr b="1" i="0" lang="pl-PL" sz="1600" u="none" cap="none" strike="noStrike">
                <a:solidFill>
                  <a:srgbClr val="000000"/>
                </a:solidFill>
                <a:latin typeface="Calibri"/>
                <a:ea typeface="Calibri"/>
                <a:cs typeface="Calibri"/>
                <a:sym typeface="Calibri"/>
              </a:rPr>
              <a:t>Re-Fuel Danone</a:t>
            </a:r>
            <a:r>
              <a:rPr b="0" i="0" lang="pl-PL" sz="1600" u="none" cap="none" strike="noStrike">
                <a:solidFill>
                  <a:srgbClr val="000000"/>
                </a:solidFill>
                <a:latin typeface="Calibri"/>
                <a:ea typeface="Calibri"/>
                <a:cs typeface="Calibri"/>
                <a:sym typeface="Calibri"/>
              </a:rPr>
              <a:t>, per tras</a:t>
            </a:r>
            <a:r>
              <a:rPr lang="pl-PL" sz="1600">
                <a:latin typeface="Calibri"/>
                <a:ea typeface="Calibri"/>
                <a:cs typeface="Calibri"/>
                <a:sym typeface="Calibri"/>
              </a:rPr>
              <a:t>formare l’impatto energetico della sua produzione nei siti in tutto il mondo</a:t>
            </a:r>
            <a:r>
              <a:rPr b="0" i="0" lang="pl-PL" sz="16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333" name="Google Shape;333;p54"/>
          <p:cNvSpPr txBox="1"/>
          <p:nvPr/>
        </p:nvSpPr>
        <p:spPr>
          <a:xfrm>
            <a:off x="320558" y="4755709"/>
            <a:ext cx="3881100" cy="8310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1" i="0" lang="pl-PL" sz="1600" u="none" cap="none" strike="noStrike">
                <a:solidFill>
                  <a:srgbClr val="000000"/>
                </a:solidFill>
                <a:latin typeface="Calibri"/>
                <a:ea typeface="Calibri"/>
                <a:cs typeface="Calibri"/>
                <a:sym typeface="Calibri"/>
              </a:rPr>
              <a:t>Nuova policy forestale </a:t>
            </a:r>
            <a:r>
              <a:rPr b="0" i="0" lang="pl-PL" sz="1600" u="none" cap="none" strike="noStrike">
                <a:solidFill>
                  <a:srgbClr val="000000"/>
                </a:solidFill>
                <a:latin typeface="Calibri"/>
                <a:ea typeface="Calibri"/>
                <a:cs typeface="Calibri"/>
                <a:sym typeface="Calibri"/>
              </a:rPr>
              <a:t>con l</a:t>
            </a:r>
            <a:r>
              <a:rPr lang="pl-PL" sz="1600">
                <a:latin typeface="Calibri"/>
                <a:ea typeface="Calibri"/>
                <a:cs typeface="Calibri"/>
                <a:sym typeface="Calibri"/>
              </a:rPr>
              <a:t>’ambizione di continuare e amplificare gli sforzi nella protezione e ripristino delle foreste</a:t>
            </a:r>
            <a:r>
              <a:rPr b="0" i="0" lang="pl-PL" sz="16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334" name="Google Shape;334;p54"/>
          <p:cNvSpPr txBox="1"/>
          <p:nvPr/>
        </p:nvSpPr>
        <p:spPr>
          <a:xfrm>
            <a:off x="360757" y="3591173"/>
            <a:ext cx="3800700" cy="12930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1" lang="pl-PL" sz="1600">
                <a:latin typeface="Calibri"/>
                <a:ea typeface="Calibri"/>
                <a:cs typeface="Calibri"/>
                <a:sym typeface="Calibri"/>
              </a:rPr>
              <a:t>Aggiornamento del manuale di agricoltura rigenerativa e valutazione </a:t>
            </a:r>
            <a:r>
              <a:rPr b="1" i="0" lang="pl-PL" sz="1600" u="none" cap="none" strike="noStrike">
                <a:solidFill>
                  <a:srgbClr val="000000"/>
                </a:solidFill>
                <a:latin typeface="Calibri"/>
                <a:ea typeface="Calibri"/>
                <a:cs typeface="Calibri"/>
                <a:sym typeface="Calibri"/>
              </a:rPr>
              <a:t>Danone </a:t>
            </a:r>
            <a:r>
              <a:rPr lang="pl-PL" sz="1600">
                <a:latin typeface="Calibri"/>
                <a:ea typeface="Calibri"/>
                <a:cs typeface="Calibri"/>
                <a:sym typeface="Calibri"/>
              </a:rPr>
              <a:t>e lancio dei </a:t>
            </a:r>
            <a:r>
              <a:rPr b="0" i="0" lang="pl-PL" sz="1600" u="none" cap="none" strike="noStrike">
                <a:solidFill>
                  <a:srgbClr val="000000"/>
                </a:solidFill>
                <a:latin typeface="Calibri"/>
                <a:ea typeface="Calibri"/>
                <a:cs typeface="Calibri"/>
                <a:sym typeface="Calibri"/>
              </a:rPr>
              <a:t>tool digitali associati</a:t>
            </a:r>
            <a:endParaRPr b="0" i="0" sz="16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5" name="Google Shape;335;p54"/>
          <p:cNvSpPr txBox="1"/>
          <p:nvPr/>
        </p:nvSpPr>
        <p:spPr>
          <a:xfrm>
            <a:off x="8247700" y="2710325"/>
            <a:ext cx="3844200" cy="1816200"/>
          </a:xfrm>
          <a:prstGeom prst="rect">
            <a:avLst/>
          </a:prstGeom>
          <a:noFill/>
          <a:ln>
            <a:noFill/>
          </a:ln>
        </p:spPr>
        <p:txBody>
          <a:bodyPr anchorCtr="0" anchor="t" bIns="45700" lIns="91425" spcFirstLastPara="1" rIns="91425" wrap="square" tIns="45700">
            <a:spAutoFit/>
          </a:bodyPr>
          <a:lstStyle/>
          <a:p>
            <a:pPr indent="-330200" lvl="0" marL="457200" rtl="0" algn="l">
              <a:lnSpc>
                <a:spcPct val="100000"/>
              </a:lnSpc>
              <a:spcBef>
                <a:spcPts val="0"/>
              </a:spcBef>
              <a:spcAft>
                <a:spcPts val="0"/>
              </a:spcAft>
              <a:buClr>
                <a:srgbClr val="111827"/>
              </a:buClr>
              <a:buSzPts val="1600"/>
              <a:buFont typeface="Roboto"/>
              <a:buChar char="•"/>
            </a:pPr>
            <a:r>
              <a:rPr lang="pl-PL" sz="1600">
                <a:solidFill>
                  <a:srgbClr val="111827"/>
                </a:solidFill>
                <a:latin typeface="Calibri"/>
                <a:ea typeface="Calibri"/>
                <a:cs typeface="Calibri"/>
                <a:sym typeface="Calibri"/>
              </a:rPr>
              <a:t>Piani d’azione per convertire il letame in fertilizzanti organici attraverso compost e biodigestori, tracciabilità dei mangimi per animali in aree prive di rischi di deforestazione e miglioramento della produttività delle mucche in Brasile.</a:t>
            </a:r>
            <a:r>
              <a:rPr b="1" i="0" lang="pl-PL" sz="1600" u="none" cap="none" strike="noStrike">
                <a:solidFill>
                  <a:srgbClr val="000000"/>
                </a:solidFill>
                <a:latin typeface="Calibri"/>
                <a:ea typeface="Calibri"/>
                <a:cs typeface="Calibri"/>
                <a:sym typeface="Calibri"/>
              </a:rPr>
              <a:t> </a:t>
            </a:r>
            <a:endParaRPr b="1" i="0" sz="1600" u="none" cap="none" strike="noStrike">
              <a:solidFill>
                <a:srgbClr val="000000"/>
              </a:solidFill>
              <a:latin typeface="Calibri"/>
              <a:ea typeface="Calibri"/>
              <a:cs typeface="Calibri"/>
              <a:sym typeface="Calibri"/>
            </a:endParaRPr>
          </a:p>
        </p:txBody>
      </p:sp>
      <p:sp>
        <p:nvSpPr>
          <p:cNvPr id="336" name="Google Shape;336;p54"/>
          <p:cNvSpPr txBox="1"/>
          <p:nvPr/>
        </p:nvSpPr>
        <p:spPr>
          <a:xfrm>
            <a:off x="290706" y="2798641"/>
            <a:ext cx="3800700" cy="8310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1" i="0" lang="pl-PL" sz="1600" u="none" cap="none" strike="noStrike">
                <a:solidFill>
                  <a:srgbClr val="000000"/>
                </a:solidFill>
                <a:latin typeface="Calibri"/>
                <a:ea typeface="Calibri"/>
                <a:cs typeface="Calibri"/>
                <a:sym typeface="Calibri"/>
              </a:rPr>
              <a:t>-8</a:t>
            </a:r>
            <a:r>
              <a:rPr b="1" lang="pl-PL" sz="1600">
                <a:latin typeface="Calibri"/>
                <a:ea typeface="Calibri"/>
                <a:cs typeface="Calibri"/>
                <a:sym typeface="Calibri"/>
              </a:rPr>
              <a:t>,</a:t>
            </a:r>
            <a:r>
              <a:rPr b="1" i="0" lang="pl-PL" sz="1600" u="none" cap="none" strike="noStrike">
                <a:solidFill>
                  <a:srgbClr val="000000"/>
                </a:solidFill>
                <a:latin typeface="Calibri"/>
                <a:ea typeface="Calibri"/>
                <a:cs typeface="Calibri"/>
                <a:sym typeface="Calibri"/>
              </a:rPr>
              <a:t>3% </a:t>
            </a:r>
            <a:r>
              <a:rPr b="1" lang="pl-PL" sz="1600">
                <a:latin typeface="Calibri"/>
                <a:ea typeface="Calibri"/>
                <a:cs typeface="Calibri"/>
                <a:sym typeface="Calibri"/>
              </a:rPr>
              <a:t>riduzione totale assoluta di emissioni FLAG dal 2020</a:t>
            </a:r>
            <a:r>
              <a:rPr b="1" i="0" lang="pl-PL" sz="1600" u="none" cap="none" strike="noStrike">
                <a:solidFill>
                  <a:srgbClr val="000000"/>
                </a:solidFill>
                <a:latin typeface="Calibri"/>
                <a:ea typeface="Calibri"/>
                <a:cs typeface="Calibri"/>
                <a:sym typeface="Calibri"/>
              </a:rPr>
              <a:t> </a:t>
            </a:r>
            <a:r>
              <a:rPr b="0" i="0" lang="pl-PL" sz="1600" u="none" cap="none" strike="noStrike">
                <a:solidFill>
                  <a:srgbClr val="000000"/>
                </a:solidFill>
                <a:latin typeface="Calibri"/>
                <a:ea typeface="Calibri"/>
                <a:cs typeface="Calibri"/>
                <a:sym typeface="Calibri"/>
              </a:rPr>
              <a:t>(</a:t>
            </a:r>
            <a:r>
              <a:rPr lang="pl-PL" sz="1600">
                <a:latin typeface="Calibri"/>
                <a:ea typeface="Calibri"/>
                <a:cs typeface="Calibri"/>
                <a:sym typeface="Calibri"/>
              </a:rPr>
              <a:t>target science 2030</a:t>
            </a:r>
            <a:r>
              <a:rPr b="0" i="0" lang="pl-PL" sz="1600" u="none" cap="none" strike="noStrike">
                <a:solidFill>
                  <a:srgbClr val="000000"/>
                </a:solidFill>
                <a:latin typeface="Calibri"/>
                <a:ea typeface="Calibri"/>
                <a:cs typeface="Calibri"/>
                <a:sym typeface="Calibri"/>
              </a:rPr>
              <a:t>: -30.3%). </a:t>
            </a:r>
            <a:endParaRPr b="0" i="0" sz="1600" u="none" cap="none" strike="noStrike">
              <a:solidFill>
                <a:srgbClr val="000000"/>
              </a:solidFill>
              <a:latin typeface="Calibri"/>
              <a:ea typeface="Calibri"/>
              <a:cs typeface="Calibri"/>
              <a:sym typeface="Calibri"/>
            </a:endParaRPr>
          </a:p>
        </p:txBody>
      </p:sp>
      <p:sp>
        <p:nvSpPr>
          <p:cNvPr id="337" name="Google Shape;337;p54"/>
          <p:cNvSpPr txBox="1"/>
          <p:nvPr/>
        </p:nvSpPr>
        <p:spPr>
          <a:xfrm>
            <a:off x="4215253" y="1908710"/>
            <a:ext cx="4169700" cy="20625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lang="pl-PL" sz="1600">
                <a:latin typeface="Calibri"/>
                <a:ea typeface="Calibri"/>
                <a:cs typeface="Calibri"/>
                <a:sym typeface="Calibri"/>
              </a:rPr>
              <a:t>A</a:t>
            </a:r>
            <a:r>
              <a:rPr b="0" i="0" lang="pl-PL" sz="1600" u="none" cap="none" strike="noStrike">
                <a:solidFill>
                  <a:srgbClr val="000000"/>
                </a:solidFill>
                <a:latin typeface="Calibri"/>
                <a:ea typeface="Calibri"/>
                <a:cs typeface="Calibri"/>
                <a:sym typeface="Calibri"/>
              </a:rPr>
              <a:t> Balclutha (N</a:t>
            </a:r>
            <a:r>
              <a:rPr lang="pl-PL" sz="1600">
                <a:latin typeface="Calibri"/>
                <a:ea typeface="Calibri"/>
                <a:cs typeface="Calibri"/>
                <a:sym typeface="Calibri"/>
              </a:rPr>
              <a:t>uova</a:t>
            </a:r>
            <a:r>
              <a:rPr b="0" i="0" lang="pl-PL" sz="1600" u="none" cap="none" strike="noStrike">
                <a:solidFill>
                  <a:srgbClr val="000000"/>
                </a:solidFill>
                <a:latin typeface="Calibri"/>
                <a:ea typeface="Calibri"/>
                <a:cs typeface="Calibri"/>
                <a:sym typeface="Calibri"/>
              </a:rPr>
              <a:t> Zelanda), </a:t>
            </a:r>
            <a:r>
              <a:rPr b="1" i="0" lang="pl-PL" sz="1600" u="none" cap="none" strike="noStrike">
                <a:solidFill>
                  <a:srgbClr val="000000"/>
                </a:solidFill>
                <a:latin typeface="Calibri"/>
                <a:ea typeface="Calibri"/>
                <a:cs typeface="Calibri"/>
                <a:sym typeface="Calibri"/>
              </a:rPr>
              <a:t>boiler </a:t>
            </a:r>
            <a:r>
              <a:rPr b="0" i="0" lang="pl-PL" sz="1600" u="none" cap="none" strike="noStrike">
                <a:solidFill>
                  <a:srgbClr val="000000"/>
                </a:solidFill>
                <a:latin typeface="Calibri"/>
                <a:ea typeface="Calibri"/>
                <a:cs typeface="Calibri"/>
                <a:sym typeface="Calibri"/>
              </a:rPr>
              <a:t>a </a:t>
            </a:r>
            <a:r>
              <a:rPr b="1" i="0" lang="pl-PL" sz="1600" u="none" cap="none" strike="noStrike">
                <a:solidFill>
                  <a:srgbClr val="000000"/>
                </a:solidFill>
                <a:latin typeface="Calibri"/>
                <a:ea typeface="Calibri"/>
                <a:cs typeface="Calibri"/>
                <a:sym typeface="Calibri"/>
              </a:rPr>
              <a:t>biomassa</a:t>
            </a:r>
            <a:r>
              <a:rPr b="1" lang="pl-PL" sz="1600">
                <a:latin typeface="Calibri"/>
                <a:ea typeface="Calibri"/>
                <a:cs typeface="Calibri"/>
                <a:sym typeface="Calibri"/>
              </a:rPr>
              <a:t> alimentato solo da residui </a:t>
            </a:r>
            <a:r>
              <a:rPr b="1" lang="pl-PL" sz="1600">
                <a:latin typeface="Calibri"/>
                <a:ea typeface="Calibri"/>
                <a:cs typeface="Calibri"/>
                <a:sym typeface="Calibri"/>
              </a:rPr>
              <a:t>legnosi</a:t>
            </a:r>
            <a:r>
              <a:rPr b="1" lang="pl-PL" sz="1600">
                <a:latin typeface="Calibri"/>
                <a:ea typeface="Calibri"/>
                <a:cs typeface="Calibri"/>
                <a:sym typeface="Calibri"/>
              </a:rPr>
              <a:t> locali da foreste gestite in modo sostenibile</a:t>
            </a:r>
            <a:r>
              <a:rPr b="0" i="0" lang="pl-PL" sz="1600" u="none" cap="none" strike="noStrike">
                <a:solidFill>
                  <a:srgbClr val="000000"/>
                </a:solidFill>
                <a:latin typeface="Calibri"/>
                <a:ea typeface="Calibri"/>
                <a:cs typeface="Calibri"/>
                <a:sym typeface="Calibri"/>
              </a:rPr>
              <a:t> (</a:t>
            </a:r>
            <a:r>
              <a:rPr lang="pl-PL" sz="1600">
                <a:latin typeface="Calibri"/>
                <a:ea typeface="Calibri"/>
                <a:cs typeface="Calibri"/>
                <a:sym typeface="Calibri"/>
              </a:rPr>
              <a:t>scarti</a:t>
            </a:r>
            <a:r>
              <a:rPr b="0" i="0" lang="pl-PL" sz="1600" u="none" cap="none" strike="noStrike">
                <a:solidFill>
                  <a:srgbClr val="000000"/>
                </a:solidFill>
                <a:latin typeface="Calibri"/>
                <a:ea typeface="Calibri"/>
                <a:cs typeface="Calibri"/>
                <a:sym typeface="Calibri"/>
              </a:rPr>
              <a:t>, </a:t>
            </a:r>
            <a:r>
              <a:rPr lang="pl-PL" sz="1600">
                <a:latin typeface="Calibri"/>
                <a:ea typeface="Calibri"/>
                <a:cs typeface="Calibri"/>
                <a:sym typeface="Calibri"/>
              </a:rPr>
              <a:t>corteccia e materiale organico</a:t>
            </a:r>
            <a:r>
              <a:rPr b="0" i="0" lang="pl-PL" sz="1600" u="none" cap="none" strike="noStrike">
                <a:solidFill>
                  <a:srgbClr val="000000"/>
                </a:solidFill>
                <a:latin typeface="Calibri"/>
                <a:ea typeface="Calibri"/>
                <a:cs typeface="Calibri"/>
                <a:sym typeface="Calibri"/>
              </a:rPr>
              <a:t>), </a:t>
            </a:r>
            <a:r>
              <a:rPr lang="pl-PL" sz="1600">
                <a:latin typeface="Calibri"/>
                <a:ea typeface="Calibri"/>
                <a:cs typeface="Calibri"/>
                <a:sym typeface="Calibri"/>
              </a:rPr>
              <a:t>che forniscono all’impianto energia rinnovabile da fonte locale</a:t>
            </a:r>
            <a:r>
              <a:rPr b="0" i="0" lang="pl-PL" sz="1600" u="none" cap="none" strike="noStrike">
                <a:solidFill>
                  <a:srgbClr val="000000"/>
                </a:solidFill>
                <a:latin typeface="Calibri"/>
                <a:ea typeface="Calibri"/>
                <a:cs typeface="Calibri"/>
                <a:sym typeface="Calibri"/>
              </a:rPr>
              <a:t>. </a:t>
            </a:r>
            <a:r>
              <a:rPr b="1" lang="pl-PL" sz="1600">
                <a:latin typeface="Calibri"/>
                <a:ea typeface="Calibri"/>
                <a:cs typeface="Calibri"/>
                <a:sym typeface="Calibri"/>
              </a:rPr>
              <a:t>Grazie all’uso di 100% elettricità rinnovabile nell’impianto</a:t>
            </a:r>
            <a:r>
              <a:rPr b="1" i="0" lang="pl-PL" sz="1600" u="none" cap="none" strike="noStrike">
                <a:solidFill>
                  <a:srgbClr val="000000"/>
                </a:solidFill>
                <a:latin typeface="Calibri"/>
                <a:ea typeface="Calibri"/>
                <a:cs typeface="Calibri"/>
                <a:sym typeface="Calibri"/>
              </a:rPr>
              <a:t> </a:t>
            </a:r>
            <a:r>
              <a:rPr b="1" lang="pl-PL" sz="1600">
                <a:latin typeface="Calibri"/>
                <a:ea typeface="Calibri"/>
                <a:cs typeface="Calibri"/>
                <a:sym typeface="Calibri"/>
              </a:rPr>
              <a:t>le emissioni di</a:t>
            </a:r>
            <a:r>
              <a:rPr b="1" i="0" lang="pl-PL" sz="1600" u="none" cap="none" strike="noStrike">
                <a:solidFill>
                  <a:srgbClr val="000000"/>
                </a:solidFill>
                <a:latin typeface="Calibri"/>
                <a:ea typeface="Calibri"/>
                <a:cs typeface="Calibri"/>
                <a:sym typeface="Calibri"/>
              </a:rPr>
              <a:t> CO2 </a:t>
            </a:r>
            <a:r>
              <a:rPr b="1" lang="pl-PL" sz="1600">
                <a:latin typeface="Calibri"/>
                <a:ea typeface="Calibri"/>
                <a:cs typeface="Calibri"/>
                <a:sym typeface="Calibri"/>
              </a:rPr>
              <a:t>sono state ridotte del </a:t>
            </a:r>
            <a:r>
              <a:rPr b="1" i="0" lang="pl-PL" sz="1600" u="none" cap="none" strike="noStrike">
                <a:solidFill>
                  <a:srgbClr val="000000"/>
                </a:solidFill>
                <a:latin typeface="Calibri"/>
                <a:ea typeface="Calibri"/>
                <a:cs typeface="Calibri"/>
                <a:sym typeface="Calibri"/>
              </a:rPr>
              <a:t>95%.</a:t>
            </a:r>
            <a:endParaRPr b="0" i="0" sz="1400" u="none" cap="none" strike="noStrike">
              <a:solidFill>
                <a:srgbClr val="000000"/>
              </a:solidFill>
              <a:latin typeface="Arial"/>
              <a:ea typeface="Arial"/>
              <a:cs typeface="Arial"/>
              <a:sym typeface="Arial"/>
            </a:endParaRPr>
          </a:p>
        </p:txBody>
      </p:sp>
      <p:sp>
        <p:nvSpPr>
          <p:cNvPr id="338" name="Google Shape;338;p54"/>
          <p:cNvSpPr txBox="1"/>
          <p:nvPr/>
        </p:nvSpPr>
        <p:spPr>
          <a:xfrm>
            <a:off x="4225951" y="5093557"/>
            <a:ext cx="3555310" cy="33855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1" i="0" lang="pl-PL" sz="1600" u="none" cap="none" strike="noStrike">
                <a:solidFill>
                  <a:srgbClr val="000000"/>
                </a:solidFill>
                <a:latin typeface="Calibri"/>
                <a:ea typeface="Calibri"/>
                <a:cs typeface="Calibri"/>
                <a:sym typeface="Calibri"/>
              </a:rPr>
              <a:t>70</a:t>
            </a:r>
            <a:r>
              <a:rPr b="1" lang="pl-PL" sz="1600">
                <a:latin typeface="Calibri"/>
                <a:ea typeface="Calibri"/>
                <a:cs typeface="Calibri"/>
                <a:sym typeface="Calibri"/>
              </a:rPr>
              <a:t>,</a:t>
            </a:r>
            <a:r>
              <a:rPr b="1" i="0" lang="pl-PL" sz="1600" u="none" cap="none" strike="noStrike">
                <a:solidFill>
                  <a:srgbClr val="000000"/>
                </a:solidFill>
                <a:latin typeface="Calibri"/>
                <a:ea typeface="Calibri"/>
                <a:cs typeface="Calibri"/>
                <a:sym typeface="Calibri"/>
              </a:rPr>
              <a:t>5% </a:t>
            </a:r>
            <a:r>
              <a:rPr b="1" lang="pl-PL" sz="1600">
                <a:latin typeface="Calibri"/>
                <a:ea typeface="Calibri"/>
                <a:cs typeface="Calibri"/>
                <a:sym typeface="Calibri"/>
              </a:rPr>
              <a:t>di elettricità rinnovabile</a:t>
            </a:r>
            <a:r>
              <a:rPr b="1" i="0" lang="pl-PL" sz="16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339" name="Google Shape;339;p54"/>
          <p:cNvSpPr txBox="1"/>
          <p:nvPr/>
        </p:nvSpPr>
        <p:spPr>
          <a:xfrm>
            <a:off x="8369935" y="4444846"/>
            <a:ext cx="3293400" cy="1077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1" lang="pl-PL" sz="1600">
                <a:latin typeface="Calibri"/>
                <a:ea typeface="Calibri"/>
                <a:cs typeface="Calibri"/>
                <a:sym typeface="Calibri"/>
              </a:rPr>
              <a:t>Passaggio a fonti di energia rinnovabile in</a:t>
            </a:r>
            <a:r>
              <a:rPr b="0" i="0" lang="pl-PL" sz="1600" u="none" cap="none" strike="noStrike">
                <a:solidFill>
                  <a:srgbClr val="000000"/>
                </a:solidFill>
                <a:latin typeface="Calibri"/>
                <a:ea typeface="Calibri"/>
                <a:cs typeface="Calibri"/>
                <a:sym typeface="Calibri"/>
              </a:rPr>
              <a:t> Indonesia, Me</a:t>
            </a:r>
            <a:r>
              <a:rPr lang="pl-PL" sz="1600">
                <a:latin typeface="Calibri"/>
                <a:ea typeface="Calibri"/>
                <a:cs typeface="Calibri"/>
                <a:sym typeface="Calibri"/>
              </a:rPr>
              <a:t>ss</a:t>
            </a:r>
            <a:r>
              <a:rPr b="0" i="0" lang="pl-PL" sz="1600" u="none" cap="none" strike="noStrike">
                <a:solidFill>
                  <a:srgbClr val="000000"/>
                </a:solidFill>
                <a:latin typeface="Calibri"/>
                <a:ea typeface="Calibri"/>
                <a:cs typeface="Calibri"/>
                <a:sym typeface="Calibri"/>
              </a:rPr>
              <a:t>ico, </a:t>
            </a:r>
            <a:r>
              <a:rPr lang="pl-PL" sz="1600">
                <a:latin typeface="Calibri"/>
                <a:ea typeface="Calibri"/>
                <a:cs typeface="Calibri"/>
                <a:sym typeface="Calibri"/>
              </a:rPr>
              <a:t>e nel punto di rifornimento di</a:t>
            </a:r>
            <a:r>
              <a:rPr b="0" i="0" lang="pl-PL" sz="1600" u="none" cap="none" strike="noStrike">
                <a:solidFill>
                  <a:srgbClr val="000000"/>
                </a:solidFill>
                <a:latin typeface="Calibri"/>
                <a:ea typeface="Calibri"/>
                <a:cs typeface="Calibri"/>
                <a:sym typeface="Calibri"/>
              </a:rPr>
              <a:t> Steenvoorde in France.</a:t>
            </a:r>
            <a:endParaRPr b="0" i="0" sz="1400" u="none" cap="none" strike="noStrike">
              <a:solidFill>
                <a:srgbClr val="000000"/>
              </a:solidFill>
              <a:latin typeface="Arial"/>
              <a:ea typeface="Arial"/>
              <a:cs typeface="Arial"/>
              <a:sym typeface="Arial"/>
            </a:endParaRPr>
          </a:p>
        </p:txBody>
      </p:sp>
      <p:sp>
        <p:nvSpPr>
          <p:cNvPr id="340" name="Google Shape;340;p54"/>
          <p:cNvSpPr txBox="1"/>
          <p:nvPr/>
        </p:nvSpPr>
        <p:spPr>
          <a:xfrm>
            <a:off x="686821" y="5707560"/>
            <a:ext cx="1081835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rgbClr val="595959"/>
                </a:solidFill>
                <a:latin typeface="Calibri"/>
                <a:ea typeface="Calibri"/>
                <a:cs typeface="Calibri"/>
                <a:sym typeface="Calibri"/>
              </a:rPr>
              <a:t>Source: Danone, </a:t>
            </a:r>
            <a:r>
              <a:rPr b="0" i="1" lang="pl-PL" sz="1100" u="none" cap="none" strike="noStrike">
                <a:solidFill>
                  <a:srgbClr val="595959"/>
                </a:solidFill>
                <a:latin typeface="Calibri"/>
                <a:ea typeface="Calibri"/>
                <a:cs typeface="Calibri"/>
                <a:sym typeface="Calibri"/>
              </a:rPr>
              <a:t>Danone integrated annual report 2022</a:t>
            </a:r>
            <a:r>
              <a:rPr b="0" i="0" lang="pl-PL" sz="1100" u="none" cap="none" strike="noStrike">
                <a:solidFill>
                  <a:srgbClr val="595959"/>
                </a:solidFill>
                <a:latin typeface="Calibri"/>
                <a:ea typeface="Calibri"/>
                <a:cs typeface="Calibri"/>
                <a:sym typeface="Calibri"/>
              </a:rPr>
              <a:t>, </a:t>
            </a:r>
            <a:r>
              <a:rPr b="0" i="0" lang="pl-PL" sz="1100" u="sng" cap="none" strike="noStrike">
                <a:solidFill>
                  <a:srgbClr val="595959"/>
                </a:solidFill>
                <a:latin typeface="Calibri"/>
                <a:ea typeface="Calibri"/>
                <a:cs typeface="Calibri"/>
                <a:sym typeface="Calibri"/>
                <a:hlinkClick r:id="rId3">
                  <a:extLst>
                    <a:ext uri="{A12FA001-AC4F-418D-AE19-62706E023703}">
                      <ahyp:hlinkClr val="tx"/>
                    </a:ext>
                  </a:extLst>
                </a:hlinkClick>
              </a:rPr>
              <a:t>https://www.danone.com/content/dam/corp/global/danonecom/rai/2022/danone-integrated-annual-report-2022.pdf</a:t>
            </a:r>
            <a:r>
              <a:rPr b="0" i="0" lang="pl-PL" sz="11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descr="Zestaw Ikon Salda Neutralnego Ph 55. Jakość Kosmetyków W Badaniach  Laboratoryjnych. Płaski Znak Wektorowy Z Kroplą Wody. Ilustracja Wektor -  Ilustracja złożonej z śmietanka, odosobniony: 191999194" id="341" name="Google Shape;341;p54"/>
          <p:cNvPicPr preferRelativeResize="0"/>
          <p:nvPr/>
        </p:nvPicPr>
        <p:blipFill rotWithShape="1">
          <a:blip r:embed="rId4">
            <a:alphaModFix/>
          </a:blip>
          <a:srcRect b="0" l="0" r="0" t="0"/>
          <a:stretch/>
        </p:blipFill>
        <p:spPr>
          <a:xfrm>
            <a:off x="9419671" y="740735"/>
            <a:ext cx="1193880" cy="119388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55" title="The Soil Story by Kiss The Ground"/>
          <p:cNvPicPr preferRelativeResize="0"/>
          <p:nvPr/>
        </p:nvPicPr>
        <p:blipFill rotWithShape="1">
          <a:blip r:embed="rId3">
            <a:alphaModFix/>
          </a:blip>
          <a:srcRect b="0" l="0" r="0" t="0"/>
          <a:stretch/>
        </p:blipFill>
        <p:spPr>
          <a:xfrm>
            <a:off x="1849522" y="1538254"/>
            <a:ext cx="7450378" cy="4209464"/>
          </a:xfrm>
          <a:prstGeom prst="rect">
            <a:avLst/>
          </a:prstGeom>
          <a:noFill/>
          <a:ln>
            <a:noFill/>
          </a:ln>
        </p:spPr>
      </p:pic>
      <p:sp>
        <p:nvSpPr>
          <p:cNvPr id="347" name="Google Shape;347;p55"/>
          <p:cNvSpPr txBox="1"/>
          <p:nvPr>
            <p:ph type="title"/>
          </p:nvPr>
        </p:nvSpPr>
        <p:spPr>
          <a:xfrm>
            <a:off x="590819" y="825402"/>
            <a:ext cx="10753071" cy="123028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1800"/>
              <a:buNone/>
            </a:pPr>
            <a:r>
              <a:rPr b="0" i="0" lang="pl-PL" sz="2000">
                <a:solidFill>
                  <a:srgbClr val="0D0D0D"/>
                </a:solidFill>
                <a:latin typeface="Calibri"/>
                <a:ea typeface="Calibri"/>
                <a:cs typeface="Calibri"/>
                <a:sym typeface="Calibri"/>
              </a:rPr>
              <a:t>Danone </a:t>
            </a:r>
            <a:r>
              <a:rPr lang="pl-PL" sz="2000">
                <a:solidFill>
                  <a:srgbClr val="0D0D0D"/>
                </a:solidFill>
              </a:rPr>
              <a:t>collabora con diversi partner per aumentare la comprensione globale di come le pratiche agricole possono contribuire a nutrire e salvaguardare la salute del suolo</a:t>
            </a:r>
            <a:r>
              <a:rPr b="0" i="0" lang="pl-PL" sz="2000">
                <a:solidFill>
                  <a:srgbClr val="0D0D0D"/>
                </a:solidFill>
                <a:latin typeface="Calibri"/>
                <a:ea typeface="Calibri"/>
                <a:cs typeface="Calibri"/>
                <a:sym typeface="Calibri"/>
              </a:rPr>
              <a:t>.</a:t>
            </a:r>
            <a:endParaRPr b="1" sz="2000">
              <a:latin typeface="Calibri"/>
              <a:ea typeface="Calibri"/>
              <a:cs typeface="Calibri"/>
              <a:sym typeface="Calibri"/>
            </a:endParaRPr>
          </a:p>
        </p:txBody>
      </p:sp>
      <p:sp>
        <p:nvSpPr>
          <p:cNvPr id="348" name="Google Shape;348;p55"/>
          <p:cNvSpPr txBox="1"/>
          <p:nvPr/>
        </p:nvSpPr>
        <p:spPr>
          <a:xfrm>
            <a:off x="1784868" y="5786377"/>
            <a:ext cx="7450378"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Danone, </a:t>
            </a:r>
            <a:r>
              <a:rPr b="0" i="1" lang="pl-PL" sz="1000" u="none" cap="none" strike="noStrike">
                <a:solidFill>
                  <a:srgbClr val="595959"/>
                </a:solidFill>
                <a:latin typeface="Calibri"/>
                <a:ea typeface="Calibri"/>
                <a:cs typeface="Calibri"/>
                <a:sym typeface="Calibri"/>
              </a:rPr>
              <a:t>Regenerative agriculture</a:t>
            </a:r>
            <a:r>
              <a:rPr b="0" i="0" lang="pl-PL" sz="1000" u="none" cap="none" strike="noStrike">
                <a:solidFill>
                  <a:srgbClr val="595959"/>
                </a:solidFill>
                <a:latin typeface="Calibri"/>
                <a:ea typeface="Calibri"/>
                <a:cs typeface="Calibri"/>
                <a:sym typeface="Calibri"/>
              </a:rPr>
              <a:t>, </a:t>
            </a:r>
            <a:r>
              <a:rPr b="0" i="0" lang="pl-PL" sz="1000" u="sng" cap="none" strike="noStrike">
                <a:solidFill>
                  <a:srgbClr val="595959"/>
                </a:solidFill>
                <a:latin typeface="Calibri"/>
                <a:ea typeface="Calibri"/>
                <a:cs typeface="Calibri"/>
                <a:sym typeface="Calibri"/>
                <a:hlinkClick r:id="rId4">
                  <a:extLst>
                    <a:ext uri="{A12FA001-AC4F-418D-AE19-62706E023703}">
                      <ahyp:hlinkClr val="tx"/>
                    </a:ext>
                  </a:extLst>
                </a:hlinkClick>
              </a:rPr>
              <a:t>https://www.danone.com/impact/planet/regenerative-agriculture.html</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49" name="Google Shape;349;p55"/>
          <p:cNvSpPr txBox="1"/>
          <p:nvPr/>
        </p:nvSpPr>
        <p:spPr>
          <a:xfrm>
            <a:off x="9590921" y="2904322"/>
            <a:ext cx="22686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l-PL" sz="1400" u="none" cap="none" strike="noStrike">
                <a:solidFill>
                  <a:srgbClr val="000000"/>
                </a:solidFill>
                <a:latin typeface="Arial"/>
                <a:ea typeface="Arial"/>
                <a:cs typeface="Arial"/>
                <a:sym typeface="Arial"/>
              </a:rPr>
              <a:t>Link </a:t>
            </a:r>
            <a:r>
              <a:rPr b="1" lang="pl-PL"/>
              <a:t>al</a:t>
            </a:r>
            <a:r>
              <a:rPr b="1" i="0" lang="pl-PL" sz="1400" u="none" cap="none" strike="noStrike">
                <a:solidFill>
                  <a:srgbClr val="000000"/>
                </a:solidFill>
                <a:latin typeface="Arial"/>
                <a:ea typeface="Arial"/>
                <a:cs typeface="Arial"/>
                <a:sym typeface="Arial"/>
              </a:rPr>
              <a:t> video: </a:t>
            </a:r>
            <a:r>
              <a:rPr b="0" i="0" lang="pl-PL" sz="1400" u="sng" cap="none" strike="noStrike">
                <a:solidFill>
                  <a:srgbClr val="000000"/>
                </a:solidFill>
                <a:latin typeface="Arial"/>
                <a:ea typeface="Arial"/>
                <a:cs typeface="Arial"/>
                <a:sym typeface="Arial"/>
                <a:hlinkClick r:id="rId5">
                  <a:extLst>
                    <a:ext uri="{A12FA001-AC4F-418D-AE19-62706E023703}">
                      <ahyp:hlinkClr val="tx"/>
                    </a:ext>
                  </a:extLst>
                </a:hlinkClick>
              </a:rPr>
              <a:t>https://www.youtube.com/watch?v=08TI1RKj54g</a:t>
            </a:r>
            <a:r>
              <a:rPr b="0" i="0" lang="pl-PL"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
                                        <p:tgtEl>
                                          <p:spTgt spid="3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6"/>
          <p:cNvSpPr txBox="1"/>
          <p:nvPr>
            <p:ph type="title"/>
          </p:nvPr>
        </p:nvSpPr>
        <p:spPr>
          <a:xfrm>
            <a:off x="119743" y="731896"/>
            <a:ext cx="10515600" cy="12302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pl-PL"/>
              <a:t>Tetra Pak </a:t>
            </a:r>
            <a:endParaRPr b="1"/>
          </a:p>
        </p:txBody>
      </p:sp>
      <p:sp>
        <p:nvSpPr>
          <p:cNvPr id="355" name="Google Shape;355;p56"/>
          <p:cNvSpPr txBox="1"/>
          <p:nvPr>
            <p:ph idx="1" type="body"/>
          </p:nvPr>
        </p:nvSpPr>
        <p:spPr>
          <a:xfrm>
            <a:off x="6187322" y="1958961"/>
            <a:ext cx="5898300" cy="765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pl-PL" sz="1600">
                <a:solidFill>
                  <a:srgbClr val="111827"/>
                </a:solidFill>
              </a:rPr>
              <a:t>L'azienda è il fornitore leader a livello mondiale di soluzioni per la lavorazione e l'imballaggio degli alimenti. Lavorando a stretto contatto con clienti e fornitori, l'azienda innova per garantire l'accesso a cibo sicuro e nutriente a centinaia di milioni di persone in più di 160 paesi, sforzandosi al tempo stesso di ridurre il proprio impatto ambientale</a:t>
            </a:r>
            <a:endParaRPr sz="1600">
              <a:solidFill>
                <a:srgbClr val="111827"/>
              </a:solidFill>
            </a:endParaRPr>
          </a:p>
          <a:p>
            <a:pPr indent="-50800" lvl="0" marL="228600" rtl="0" algn="just">
              <a:lnSpc>
                <a:spcPct val="90000"/>
              </a:lnSpc>
              <a:spcBef>
                <a:spcPts val="0"/>
              </a:spcBef>
              <a:spcAft>
                <a:spcPts val="0"/>
              </a:spcAft>
              <a:buClr>
                <a:schemeClr val="dk1"/>
              </a:buClr>
              <a:buSzPts val="2800"/>
              <a:buNone/>
            </a:pPr>
            <a:r>
              <a:t/>
            </a:r>
            <a:endParaRPr sz="2300"/>
          </a:p>
        </p:txBody>
      </p:sp>
      <p:sp>
        <p:nvSpPr>
          <p:cNvPr id="356" name="Google Shape;356;p56"/>
          <p:cNvSpPr txBox="1"/>
          <p:nvPr/>
        </p:nvSpPr>
        <p:spPr>
          <a:xfrm>
            <a:off x="6096000" y="3847975"/>
            <a:ext cx="42123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l-PL" sz="1800" u="none" cap="none" strike="noStrike">
                <a:solidFill>
                  <a:srgbClr val="000000"/>
                </a:solidFill>
                <a:latin typeface="Arial"/>
                <a:ea typeface="Arial"/>
                <a:cs typeface="Arial"/>
                <a:sym typeface="Arial"/>
              </a:rPr>
              <a:t>Fond</a:t>
            </a:r>
            <a:r>
              <a:rPr b="1" lang="pl-PL" sz="1800"/>
              <a:t>atore</a:t>
            </a:r>
            <a:r>
              <a:rPr b="0" i="0" lang="pl-PL" sz="1800" u="none" cap="none" strike="noStrike">
                <a:solidFill>
                  <a:srgbClr val="000000"/>
                </a:solidFill>
                <a:latin typeface="Arial"/>
                <a:ea typeface="Arial"/>
                <a:cs typeface="Arial"/>
                <a:sym typeface="Arial"/>
              </a:rPr>
              <a:t>: Ruben Rausing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lang="pl-PL" sz="1800"/>
              <a:t>Quartier generale</a:t>
            </a:r>
            <a:r>
              <a:rPr b="1" i="0" lang="pl-PL" sz="1800" u="none" cap="none" strike="noStrike">
                <a:solidFill>
                  <a:srgbClr val="000000"/>
                </a:solidFill>
                <a:latin typeface="Arial"/>
                <a:ea typeface="Arial"/>
                <a:cs typeface="Arial"/>
                <a:sym typeface="Arial"/>
              </a:rPr>
              <a:t>:</a:t>
            </a:r>
            <a:r>
              <a:rPr b="0" i="0" lang="pl-PL" sz="1800" u="none" cap="none" strike="noStrike">
                <a:solidFill>
                  <a:srgbClr val="000000"/>
                </a:solidFill>
                <a:latin typeface="Arial"/>
                <a:ea typeface="Arial"/>
                <a:cs typeface="Arial"/>
                <a:sym typeface="Arial"/>
              </a:rPr>
              <a:t> Pully, Switzerland</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lang="pl-PL" sz="1800"/>
              <a:t>Dipendenti</a:t>
            </a:r>
            <a:r>
              <a:rPr b="1" i="0" lang="pl-PL" sz="1800" u="none" cap="none" strike="noStrike">
                <a:solidFill>
                  <a:srgbClr val="000000"/>
                </a:solidFill>
                <a:latin typeface="Arial"/>
                <a:ea typeface="Arial"/>
                <a:cs typeface="Arial"/>
                <a:sym typeface="Arial"/>
              </a:rPr>
              <a:t>: </a:t>
            </a:r>
            <a:r>
              <a:rPr b="0" i="0" lang="pl-PL" sz="1800" u="none" cap="none" strike="noStrike">
                <a:solidFill>
                  <a:srgbClr val="000000"/>
                </a:solidFill>
                <a:latin typeface="Arial"/>
                <a:ea typeface="Arial"/>
                <a:cs typeface="Arial"/>
                <a:sym typeface="Arial"/>
              </a:rPr>
              <a:t>&gt;23 000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l-PL" sz="1800" u="none" cap="none" strike="noStrike">
                <a:solidFill>
                  <a:srgbClr val="000000"/>
                </a:solidFill>
                <a:latin typeface="Arial"/>
                <a:ea typeface="Arial"/>
                <a:cs typeface="Arial"/>
                <a:sym typeface="Arial"/>
              </a:rPr>
              <a:t>Fond</a:t>
            </a:r>
            <a:r>
              <a:rPr b="1" lang="pl-PL" sz="1800"/>
              <a:t>azione</a:t>
            </a:r>
            <a:r>
              <a:rPr b="1" i="0" lang="pl-PL" sz="1800" u="none" cap="none" strike="noStrike">
                <a:solidFill>
                  <a:srgbClr val="000000"/>
                </a:solidFill>
                <a:latin typeface="Arial"/>
                <a:ea typeface="Arial"/>
                <a:cs typeface="Arial"/>
                <a:sym typeface="Arial"/>
              </a:rPr>
              <a:t>:</a:t>
            </a:r>
            <a:r>
              <a:rPr b="0" i="0" lang="pl-PL" sz="1800" u="none" cap="none" strike="noStrike">
                <a:solidFill>
                  <a:srgbClr val="000000"/>
                </a:solidFill>
                <a:latin typeface="Arial"/>
                <a:ea typeface="Arial"/>
                <a:cs typeface="Arial"/>
                <a:sym typeface="Arial"/>
              </a:rPr>
              <a:t> 1951, Lund, Sweden</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7" name="Google Shape;357;p56"/>
          <p:cNvSpPr txBox="1"/>
          <p:nvPr/>
        </p:nvSpPr>
        <p:spPr>
          <a:xfrm>
            <a:off x="6096000" y="5631117"/>
            <a:ext cx="567976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Tetra Pak, </a:t>
            </a:r>
            <a:r>
              <a:rPr b="0" i="1" lang="pl-PL" sz="1000" u="none" cap="none" strike="noStrike">
                <a:solidFill>
                  <a:srgbClr val="595959"/>
                </a:solidFill>
                <a:latin typeface="Calibri"/>
                <a:ea typeface="Calibri"/>
                <a:cs typeface="Calibri"/>
                <a:sym typeface="Calibri"/>
              </a:rPr>
              <a:t>Who we are</a:t>
            </a:r>
            <a:r>
              <a:rPr b="0" i="0" lang="pl-PL" sz="1000" u="none" cap="none" strike="noStrike">
                <a:solidFill>
                  <a:srgbClr val="595959"/>
                </a:solidFill>
                <a:latin typeface="Calibri"/>
                <a:ea typeface="Calibri"/>
                <a:cs typeface="Calibri"/>
                <a:sym typeface="Calibri"/>
              </a:rPr>
              <a:t>, </a:t>
            </a:r>
            <a:r>
              <a:rPr b="0" i="0" lang="pl-PL" sz="1000" u="sng" cap="none" strike="noStrike">
                <a:solidFill>
                  <a:srgbClr val="595959"/>
                </a:solidFill>
                <a:latin typeface="Calibri"/>
                <a:ea typeface="Calibri"/>
                <a:cs typeface="Calibri"/>
                <a:sym typeface="Calibri"/>
                <a:hlinkClick r:id="rId3">
                  <a:extLst>
                    <a:ext uri="{A12FA001-AC4F-418D-AE19-62706E023703}">
                      <ahyp:hlinkClr val="tx"/>
                    </a:ext>
                  </a:extLst>
                </a:hlinkClick>
              </a:rPr>
              <a:t>https://www.tetrapak.com/en-pl/about-tetra-pak/who-we-are/company</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358" name="Google Shape;358;p56"/>
          <p:cNvPicPr preferRelativeResize="0"/>
          <p:nvPr/>
        </p:nvPicPr>
        <p:blipFill rotWithShape="1">
          <a:blip r:embed="rId4">
            <a:alphaModFix/>
          </a:blip>
          <a:srcRect b="0" l="0" r="0" t="0"/>
          <a:stretch/>
        </p:blipFill>
        <p:spPr>
          <a:xfrm>
            <a:off x="119743" y="1958961"/>
            <a:ext cx="5811397" cy="3490493"/>
          </a:xfrm>
          <a:prstGeom prst="rect">
            <a:avLst/>
          </a:prstGeom>
          <a:noFill/>
          <a:ln>
            <a:noFill/>
          </a:ln>
        </p:spPr>
      </p:pic>
      <p:pic>
        <p:nvPicPr>
          <p:cNvPr descr="Global Polska" id="359" name="Google Shape;359;p56"/>
          <p:cNvPicPr preferRelativeResize="0"/>
          <p:nvPr/>
        </p:nvPicPr>
        <p:blipFill rotWithShape="1">
          <a:blip r:embed="rId5">
            <a:alphaModFix/>
          </a:blip>
          <a:srcRect b="0" l="0" r="0" t="0"/>
          <a:stretch/>
        </p:blipFill>
        <p:spPr>
          <a:xfrm>
            <a:off x="9749189" y="4566224"/>
            <a:ext cx="2336593" cy="131111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7"/>
          <p:cNvSpPr txBox="1"/>
          <p:nvPr>
            <p:ph type="title"/>
          </p:nvPr>
        </p:nvSpPr>
        <p:spPr>
          <a:xfrm>
            <a:off x="838200" y="746950"/>
            <a:ext cx="10515600" cy="12302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pl-PL"/>
              <a:t>Tetra Pak si impegna a emissioni 0</a:t>
            </a:r>
            <a:endParaRPr b="1"/>
          </a:p>
        </p:txBody>
      </p:sp>
      <p:sp>
        <p:nvSpPr>
          <p:cNvPr id="365" name="Google Shape;365;p57"/>
          <p:cNvSpPr txBox="1"/>
          <p:nvPr>
            <p:ph idx="1" type="body"/>
          </p:nvPr>
        </p:nvSpPr>
        <p:spPr>
          <a:xfrm>
            <a:off x="320965" y="1899719"/>
            <a:ext cx="11169072" cy="123028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pl-PL" sz="1700">
                <a:solidFill>
                  <a:srgbClr val="111827"/>
                </a:solidFill>
              </a:rPr>
              <a:t>Tetra Pak è stata fondata sull'idea che una confezione dovrebbe costare meno del suo contenuto, con uno sguardo sempre rivolto alla sostenibilità. Dal 1999, l'azienda raccoglie annualmente dati sull'uso dell'energia e sulle emissioni di gas serra di tutta l'organizzazione e dal 2013 le emissioni di gas serra vengono verificate da un ente esterno indipendente.</a:t>
            </a:r>
            <a:endParaRPr sz="1700">
              <a:solidFill>
                <a:srgbClr val="111827"/>
              </a:solidFill>
            </a:endParaRPr>
          </a:p>
          <a:p>
            <a:pPr indent="1588" lvl="0" marL="176213" rtl="0" algn="l">
              <a:lnSpc>
                <a:spcPct val="100000"/>
              </a:lnSpc>
              <a:spcBef>
                <a:spcPts val="0"/>
              </a:spcBef>
              <a:spcAft>
                <a:spcPts val="0"/>
              </a:spcAft>
              <a:buClr>
                <a:schemeClr val="dk1"/>
              </a:buClr>
              <a:buSzPts val="2800"/>
              <a:buNone/>
            </a:pPr>
            <a:r>
              <a:t/>
            </a:r>
            <a:endParaRPr sz="2300"/>
          </a:p>
        </p:txBody>
      </p:sp>
      <p:sp>
        <p:nvSpPr>
          <p:cNvPr id="366" name="Google Shape;366;p57"/>
          <p:cNvSpPr txBox="1"/>
          <p:nvPr/>
        </p:nvSpPr>
        <p:spPr>
          <a:xfrm>
            <a:off x="513607" y="3286139"/>
            <a:ext cx="7143300" cy="2324100"/>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None/>
            </a:pPr>
            <a:r>
              <a:rPr lang="pl-PL" sz="1700">
                <a:solidFill>
                  <a:srgbClr val="111827"/>
                </a:solidFill>
                <a:latin typeface="Calibri"/>
                <a:ea typeface="Calibri"/>
                <a:cs typeface="Calibri"/>
                <a:sym typeface="Calibri"/>
              </a:rPr>
              <a:t>Tetra Pak conferma il suo impegno strategico nel promuovere la transizione  sostenibile fissando l'ambizione di raggiungere zero emissioni nette lungo tutta la value chain entro il 2050. A sostegno di questo obiettivo, l'azienda ha fissato per il 2023 l’obiettivo intermedio di zero emissioni nette di carbonio nei suoi impianti produttivi. Inoltre, l’azienda ha fissato obiettivi di riduzione delle emissioni in linea con 1,5°C, in linea con i principi dell’iniziativa Science Based Targets (SBT).</a:t>
            </a:r>
            <a:endParaRPr sz="1700">
              <a:solidFill>
                <a:srgbClr val="111827"/>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sz="2600">
              <a:latin typeface="Calibri"/>
              <a:ea typeface="Calibri"/>
              <a:cs typeface="Calibri"/>
              <a:sym typeface="Calibri"/>
            </a:endParaRPr>
          </a:p>
        </p:txBody>
      </p:sp>
      <p:sp>
        <p:nvSpPr>
          <p:cNvPr id="367" name="Google Shape;367;p57"/>
          <p:cNvSpPr txBox="1"/>
          <p:nvPr/>
        </p:nvSpPr>
        <p:spPr>
          <a:xfrm>
            <a:off x="513607" y="5675694"/>
            <a:ext cx="973535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Tetra Pak, </a:t>
            </a:r>
            <a:r>
              <a:rPr b="0" i="1" lang="pl-PL" sz="1000" u="none" cap="none" strike="noStrike">
                <a:solidFill>
                  <a:srgbClr val="595959"/>
                </a:solidFill>
                <a:latin typeface="Calibri"/>
                <a:ea typeface="Calibri"/>
                <a:cs typeface="Calibri"/>
                <a:sym typeface="Calibri"/>
              </a:rPr>
              <a:t>Tetra Pak commits to net zero emissions</a:t>
            </a:r>
            <a:r>
              <a:rPr b="0" i="0" lang="pl-PL" sz="1000" u="none" cap="none" strike="noStrike">
                <a:solidFill>
                  <a:srgbClr val="595959"/>
                </a:solidFill>
                <a:latin typeface="Calibri"/>
                <a:ea typeface="Calibri"/>
                <a:cs typeface="Calibri"/>
                <a:sym typeface="Calibri"/>
              </a:rPr>
              <a:t>, </a:t>
            </a:r>
            <a:r>
              <a:rPr b="0" i="0" lang="pl-PL" sz="1000" u="sng" cap="none" strike="noStrike">
                <a:solidFill>
                  <a:srgbClr val="595959"/>
                </a:solidFill>
                <a:latin typeface="Calibri"/>
                <a:ea typeface="Calibri"/>
                <a:cs typeface="Calibri"/>
                <a:sym typeface="Calibri"/>
                <a:hlinkClick r:id="rId3">
                  <a:extLst>
                    <a:ext uri="{A12FA001-AC4F-418D-AE19-62706E023703}">
                      <ahyp:hlinkClr val="tx"/>
                    </a:ext>
                  </a:extLst>
                </a:hlinkClick>
              </a:rPr>
              <a:t>https://www.tetrapak.com/en-pl/about-tetra-pak/news-and-events/newsarchive/tetra-pak-commits-to-net-zero-emissions</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descr="Green landscape" id="368" name="Google Shape;368;p57"/>
          <p:cNvPicPr preferRelativeResize="0"/>
          <p:nvPr/>
        </p:nvPicPr>
        <p:blipFill rotWithShape="1">
          <a:blip r:embed="rId4">
            <a:alphaModFix/>
          </a:blip>
          <a:srcRect b="0" l="0" r="0" t="0"/>
          <a:stretch/>
        </p:blipFill>
        <p:spPr>
          <a:xfrm>
            <a:off x="7620000" y="2945244"/>
            <a:ext cx="4408784" cy="24799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4"/>
          <p:cNvSpPr txBox="1"/>
          <p:nvPr>
            <p:ph type="title"/>
          </p:nvPr>
        </p:nvSpPr>
        <p:spPr>
          <a:xfrm>
            <a:off x="254725" y="567010"/>
            <a:ext cx="10515600" cy="100822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lang="pl-PL"/>
            </a:br>
            <a:r>
              <a:rPr b="1" lang="pl-PL"/>
              <a:t>Obiettivi del modulo</a:t>
            </a:r>
            <a:r>
              <a:rPr b="1" lang="pl-PL"/>
              <a:t>:</a:t>
            </a:r>
            <a:br>
              <a:rPr b="1" lang="pl-PL"/>
            </a:br>
            <a:endParaRPr/>
          </a:p>
        </p:txBody>
      </p:sp>
      <p:sp>
        <p:nvSpPr>
          <p:cNvPr id="74" name="Google Shape;74;p4"/>
          <p:cNvSpPr txBox="1"/>
          <p:nvPr>
            <p:ph idx="1" type="body"/>
          </p:nvPr>
        </p:nvSpPr>
        <p:spPr>
          <a:xfrm>
            <a:off x="749025" y="1456200"/>
            <a:ext cx="10764600" cy="3063600"/>
          </a:xfrm>
          <a:prstGeom prst="rect">
            <a:avLst/>
          </a:prstGeom>
          <a:noFill/>
          <a:ln>
            <a:noFill/>
          </a:ln>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Clr>
                <a:srgbClr val="111827"/>
              </a:buClr>
              <a:buSzPts val="2400"/>
              <a:buFont typeface="Calibri"/>
              <a:buAutoNum type="arabicParenR"/>
            </a:pPr>
            <a:r>
              <a:rPr lang="pl-PL" sz="2400">
                <a:solidFill>
                  <a:srgbClr val="111827"/>
                </a:solidFill>
              </a:rPr>
              <a:t>Comprendere l’importanza del passaggio a tecnologie a basse emissioni di carbonio. </a:t>
            </a:r>
            <a:endParaRPr sz="2400">
              <a:solidFill>
                <a:srgbClr val="111827"/>
              </a:solidFill>
            </a:endParaRPr>
          </a:p>
          <a:p>
            <a:pPr indent="-381000" lvl="0" marL="457200" rtl="0" algn="l">
              <a:lnSpc>
                <a:spcPct val="115000"/>
              </a:lnSpc>
              <a:spcBef>
                <a:spcPts val="0"/>
              </a:spcBef>
              <a:spcAft>
                <a:spcPts val="0"/>
              </a:spcAft>
              <a:buClr>
                <a:srgbClr val="111827"/>
              </a:buClr>
              <a:buSzPts val="2400"/>
              <a:buFont typeface="Calibri"/>
              <a:buAutoNum type="arabicParenR"/>
            </a:pPr>
            <a:r>
              <a:rPr lang="pl-PL" sz="2400">
                <a:solidFill>
                  <a:srgbClr val="111827"/>
                </a:solidFill>
              </a:rPr>
              <a:t>Comprendere il potenziale delle fonti energetiche rinnovabili e del trasporto sostenibile. </a:t>
            </a:r>
            <a:endParaRPr sz="2400">
              <a:solidFill>
                <a:srgbClr val="111827"/>
              </a:solidFill>
            </a:endParaRPr>
          </a:p>
          <a:p>
            <a:pPr indent="-381000" lvl="0" marL="457200" rtl="0" algn="l">
              <a:lnSpc>
                <a:spcPct val="115000"/>
              </a:lnSpc>
              <a:spcBef>
                <a:spcPts val="0"/>
              </a:spcBef>
              <a:spcAft>
                <a:spcPts val="0"/>
              </a:spcAft>
              <a:buClr>
                <a:srgbClr val="111827"/>
              </a:buClr>
              <a:buSzPts val="2400"/>
              <a:buFont typeface="Calibri"/>
              <a:buAutoNum type="arabicParenR"/>
            </a:pPr>
            <a:r>
              <a:rPr lang="pl-PL" sz="2400">
                <a:solidFill>
                  <a:srgbClr val="111827"/>
                </a:solidFill>
              </a:rPr>
              <a:t>Mostrare esempi di buone pratiche riferite alla riduzione delle emissioni di gas serra. </a:t>
            </a:r>
            <a:endParaRPr sz="2400">
              <a:solidFill>
                <a:srgbClr val="111827"/>
              </a:solidFill>
            </a:endParaRPr>
          </a:p>
          <a:p>
            <a:pPr indent="-381000" lvl="0" marL="457200" rtl="0" algn="l">
              <a:lnSpc>
                <a:spcPct val="115000"/>
              </a:lnSpc>
              <a:spcBef>
                <a:spcPts val="0"/>
              </a:spcBef>
              <a:spcAft>
                <a:spcPts val="0"/>
              </a:spcAft>
              <a:buClr>
                <a:srgbClr val="111827"/>
              </a:buClr>
              <a:buSzPts val="2400"/>
              <a:buFont typeface="Calibri"/>
              <a:buAutoNum type="arabicParenR"/>
            </a:pPr>
            <a:r>
              <a:rPr lang="pl-PL" sz="2400">
                <a:solidFill>
                  <a:srgbClr val="111827"/>
                </a:solidFill>
              </a:rPr>
              <a:t>Sviluppare competenze di pensiero creativo</a:t>
            </a:r>
            <a:endParaRPr sz="2400">
              <a:solidFill>
                <a:srgbClr val="111827"/>
              </a:solidFill>
            </a:endParaRPr>
          </a:p>
          <a:p>
            <a:pPr indent="0" lvl="0" marL="0" rtl="0" algn="l">
              <a:lnSpc>
                <a:spcPct val="90000"/>
              </a:lnSpc>
              <a:spcBef>
                <a:spcPts val="1000"/>
              </a:spcBef>
              <a:spcAft>
                <a:spcPts val="0"/>
              </a:spcAft>
              <a:buNone/>
            </a:pPr>
            <a:r>
              <a:t/>
            </a:r>
            <a:endParaRPr sz="2400"/>
          </a:p>
        </p:txBody>
      </p:sp>
      <p:sp>
        <p:nvSpPr>
          <p:cNvPr id="75" name="Google Shape;75;p4"/>
          <p:cNvSpPr txBox="1"/>
          <p:nvPr/>
        </p:nvSpPr>
        <p:spPr>
          <a:xfrm>
            <a:off x="374468" y="4837601"/>
            <a:ext cx="11139106" cy="692342"/>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dk1"/>
              </a:buClr>
              <a:buSzPct val="100000"/>
              <a:buFont typeface="Calibri"/>
              <a:buNone/>
            </a:pPr>
            <a:r>
              <a:rPr b="1" lang="pl-PL" sz="3000">
                <a:solidFill>
                  <a:schemeClr val="dk1"/>
                </a:solidFill>
                <a:latin typeface="Calibri"/>
                <a:ea typeface="Calibri"/>
                <a:cs typeface="Calibri"/>
                <a:sym typeface="Calibri"/>
              </a:rPr>
              <a:t>Metodologie didattiche</a:t>
            </a:r>
            <a:r>
              <a:rPr b="1" i="0" lang="pl-PL" sz="3000" u="none" cap="none" strike="noStrike">
                <a:solidFill>
                  <a:schemeClr val="dk1"/>
                </a:solidFill>
                <a:latin typeface="Calibri"/>
                <a:ea typeface="Calibri"/>
                <a:cs typeface="Calibri"/>
                <a:sym typeface="Calibri"/>
              </a:rPr>
              <a:t>:</a:t>
            </a:r>
            <a:r>
              <a:rPr b="0" i="0" lang="pl-PL" sz="1400" u="none" cap="none" strike="noStrike">
                <a:solidFill>
                  <a:srgbClr val="000000"/>
                </a:solidFill>
                <a:latin typeface="Arial"/>
                <a:ea typeface="Arial"/>
                <a:cs typeface="Arial"/>
                <a:sym typeface="Arial"/>
              </a:rPr>
              <a:t> </a:t>
            </a:r>
            <a:r>
              <a:rPr b="0" i="0" lang="pl-PL" sz="2800" u="none" cap="none" strike="noStrike">
                <a:solidFill>
                  <a:schemeClr val="dk1"/>
                </a:solidFill>
                <a:latin typeface="Calibri"/>
                <a:ea typeface="Calibri"/>
                <a:cs typeface="Calibri"/>
                <a:sym typeface="Calibri"/>
              </a:rPr>
              <a:t>l</a:t>
            </a:r>
            <a:r>
              <a:rPr lang="pl-PL" sz="2800">
                <a:solidFill>
                  <a:schemeClr val="dk1"/>
                </a:solidFill>
                <a:latin typeface="Calibri"/>
                <a:ea typeface="Calibri"/>
                <a:cs typeface="Calibri"/>
                <a:sym typeface="Calibri"/>
              </a:rPr>
              <a:t>ezioni</a:t>
            </a:r>
            <a:r>
              <a:rPr b="0" i="0" lang="pl-PL" sz="2800" u="none" cap="none" strike="noStrike">
                <a:solidFill>
                  <a:schemeClr val="dk1"/>
                </a:solidFill>
                <a:latin typeface="Calibri"/>
                <a:ea typeface="Calibri"/>
                <a:cs typeface="Calibri"/>
                <a:sym typeface="Calibri"/>
              </a:rPr>
              <a:t>, case stud</a:t>
            </a:r>
            <a:r>
              <a:rPr lang="pl-PL" sz="2800">
                <a:solidFill>
                  <a:schemeClr val="dk1"/>
                </a:solidFill>
                <a:latin typeface="Calibri"/>
                <a:ea typeface="Calibri"/>
                <a:cs typeface="Calibri"/>
                <a:sym typeface="Calibri"/>
              </a:rPr>
              <a:t>y</a:t>
            </a:r>
            <a:r>
              <a:rPr b="0" i="0" lang="pl-PL" sz="2800" u="none" cap="none" strike="noStrike">
                <a:solidFill>
                  <a:schemeClr val="dk1"/>
                </a:solidFill>
                <a:latin typeface="Calibri"/>
                <a:ea typeface="Calibri"/>
                <a:cs typeface="Calibri"/>
                <a:sym typeface="Calibri"/>
              </a:rPr>
              <a:t>, </a:t>
            </a:r>
            <a:r>
              <a:rPr lang="pl-PL" sz="2800">
                <a:solidFill>
                  <a:schemeClr val="dk1"/>
                </a:solidFill>
                <a:latin typeface="Calibri"/>
                <a:ea typeface="Calibri"/>
                <a:cs typeface="Calibri"/>
                <a:sym typeface="Calibri"/>
              </a:rPr>
              <a:t>esercizi pratici</a:t>
            </a:r>
            <a:r>
              <a:rPr b="0" i="0" lang="pl-PL" sz="2800" u="none" cap="none" strike="noStrike">
                <a:solidFill>
                  <a:schemeClr val="dk1"/>
                </a:solidFill>
                <a:latin typeface="Calibri"/>
                <a:ea typeface="Calibri"/>
                <a:cs typeface="Calibri"/>
                <a:sym typeface="Calibri"/>
              </a:rPr>
              <a:t>, </a:t>
            </a:r>
            <a:r>
              <a:rPr lang="pl-PL" sz="2800">
                <a:solidFill>
                  <a:schemeClr val="dk1"/>
                </a:solidFill>
                <a:latin typeface="Calibri"/>
                <a:ea typeface="Calibri"/>
                <a:cs typeface="Calibri"/>
                <a:sym typeface="Calibri"/>
              </a:rPr>
              <a:t>autodidattica con approfondimenti </a:t>
            </a:r>
            <a:endParaRPr b="0" i="0" sz="2800" u="none" cap="none" strike="noStrike">
              <a:solidFill>
                <a:schemeClr val="dk1"/>
              </a:solidFill>
              <a:latin typeface="Calibri"/>
              <a:ea typeface="Calibri"/>
              <a:cs typeface="Calibri"/>
              <a:sym typeface="Calibri"/>
            </a:endParaRPr>
          </a:p>
        </p:txBody>
      </p:sp>
      <p:sp>
        <p:nvSpPr>
          <p:cNvPr id="76" name="Google Shape;76;p4"/>
          <p:cNvSpPr txBox="1"/>
          <p:nvPr/>
        </p:nvSpPr>
        <p:spPr>
          <a:xfrm>
            <a:off x="374468" y="5266350"/>
            <a:ext cx="10515600" cy="1008221"/>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Calibri"/>
              <a:buNone/>
            </a:pPr>
            <a:r>
              <a:rPr b="1" i="0" lang="pl-PL" sz="2800" u="none" cap="none" strike="noStrike">
                <a:solidFill>
                  <a:schemeClr val="dk1"/>
                </a:solidFill>
                <a:latin typeface="Calibri"/>
                <a:ea typeface="Calibri"/>
                <a:cs typeface="Calibri"/>
                <a:sym typeface="Calibri"/>
              </a:rPr>
              <a:t>Durat</a:t>
            </a:r>
            <a:r>
              <a:rPr b="1" lang="pl-PL" sz="2800">
                <a:solidFill>
                  <a:schemeClr val="dk1"/>
                </a:solidFill>
                <a:latin typeface="Calibri"/>
                <a:ea typeface="Calibri"/>
                <a:cs typeface="Calibri"/>
                <a:sym typeface="Calibri"/>
              </a:rPr>
              <a:t>a</a:t>
            </a:r>
            <a:r>
              <a:rPr b="1" i="0" lang="pl-PL" sz="2800" u="none" cap="none" strike="noStrike">
                <a:solidFill>
                  <a:schemeClr val="dk1"/>
                </a:solidFill>
                <a:latin typeface="Calibri"/>
                <a:ea typeface="Calibri"/>
                <a:cs typeface="Calibri"/>
                <a:sym typeface="Calibri"/>
              </a:rPr>
              <a:t>: </a:t>
            </a:r>
            <a:r>
              <a:rPr b="0" i="0" lang="pl-PL" sz="2800" u="none" cap="none" strike="noStrike">
                <a:solidFill>
                  <a:schemeClr val="dk1"/>
                </a:solidFill>
                <a:latin typeface="Calibri"/>
                <a:ea typeface="Calibri"/>
                <a:cs typeface="Calibri"/>
                <a:sym typeface="Calibri"/>
              </a:rPr>
              <a:t>5 </a:t>
            </a:r>
            <a:r>
              <a:rPr lang="pl-PL" sz="2800">
                <a:solidFill>
                  <a:schemeClr val="dk1"/>
                </a:solidFill>
                <a:latin typeface="Calibri"/>
                <a:ea typeface="Calibri"/>
                <a:cs typeface="Calibri"/>
                <a:sym typeface="Calibri"/>
              </a:rPr>
              <a:t>ore</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8"/>
          <p:cNvSpPr txBox="1"/>
          <p:nvPr>
            <p:ph type="title"/>
          </p:nvPr>
        </p:nvSpPr>
        <p:spPr>
          <a:xfrm>
            <a:off x="838200" y="744188"/>
            <a:ext cx="10515600" cy="123028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b="1" lang="pl-PL" sz="2800"/>
              <a:t>Tetra Pak punta a raggiungere emissioni di gas serra pari a 0 nel 2030 e i suoi obiettivi per il 2050 concentrandosi su 4 aree chiave:</a:t>
            </a:r>
            <a:endParaRPr b="1" sz="2800"/>
          </a:p>
        </p:txBody>
      </p:sp>
      <p:sp>
        <p:nvSpPr>
          <p:cNvPr id="374" name="Google Shape;374;p58"/>
          <p:cNvSpPr txBox="1"/>
          <p:nvPr>
            <p:ph idx="1" type="body"/>
          </p:nvPr>
        </p:nvSpPr>
        <p:spPr>
          <a:xfrm>
            <a:off x="571005" y="1915745"/>
            <a:ext cx="11250000" cy="399750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Clr>
                <a:srgbClr val="111827"/>
              </a:buClr>
              <a:buSzPts val="1200"/>
              <a:buFont typeface="Roboto"/>
              <a:buChar char="•"/>
            </a:pPr>
            <a:r>
              <a:rPr b="1" lang="pl-PL" sz="1400">
                <a:solidFill>
                  <a:srgbClr val="111827"/>
                </a:solidFill>
              </a:rPr>
              <a:t>Riduzione delle emissioni legate alla produzione di energia</a:t>
            </a:r>
            <a:r>
              <a:rPr lang="pl-PL" sz="1400">
                <a:solidFill>
                  <a:srgbClr val="111827"/>
                </a:solidFill>
              </a:rPr>
              <a:t> attraverso il risparmio energetico, il miglioramento dell'efficienza energetica, l'installazione in loco di impianti solari fotovoltaici e l'acquisto di energia rinnovabile. Dal 2011 l’azienda ha investito più di 16 milioni di euro nell’efficientamento energetico, evitando un aumento del 23% del consumo energetico. Ad oggi sono stati installati circa 2,7 MW di solare fotovoltaico, consentendo la fornitura di elettricità a basse emissioni di carbonio e riducendo i costi operativi. Tetra Pak ha inoltre aumentato l'uso di elettricità rinnovabile dal 20% nel 2014 al 69% nel 2019</a:t>
            </a:r>
            <a:r>
              <a:rPr lang="pl-PL" sz="1900"/>
              <a:t> </a:t>
            </a:r>
            <a:endParaRPr sz="3000"/>
          </a:p>
          <a:p>
            <a:pPr indent="-107950" lvl="0" marL="463550" rtl="0" algn="l">
              <a:lnSpc>
                <a:spcPct val="100000"/>
              </a:lnSpc>
              <a:spcBef>
                <a:spcPts val="0"/>
              </a:spcBef>
              <a:spcAft>
                <a:spcPts val="0"/>
              </a:spcAft>
              <a:buSzPts val="2800"/>
              <a:buNone/>
            </a:pPr>
            <a:r>
              <a:t/>
            </a:r>
            <a:endParaRPr sz="1900"/>
          </a:p>
          <a:p>
            <a:pPr indent="-317500" lvl="0" marL="457200" rtl="0" algn="l">
              <a:lnSpc>
                <a:spcPct val="100000"/>
              </a:lnSpc>
              <a:spcBef>
                <a:spcPts val="0"/>
              </a:spcBef>
              <a:spcAft>
                <a:spcPts val="0"/>
              </a:spcAft>
              <a:buClr>
                <a:srgbClr val="111827"/>
              </a:buClr>
              <a:buSzPts val="1400"/>
              <a:buFont typeface="Calibri"/>
              <a:buChar char="•"/>
            </a:pPr>
            <a:r>
              <a:rPr b="1" lang="pl-PL" sz="1400">
                <a:solidFill>
                  <a:srgbClr val="111827"/>
                </a:solidFill>
              </a:rPr>
              <a:t>Collaborazione con fornitori e altri stakeholder lungo la value chain per ridurre significativamente l’impronta di carbonio</a:t>
            </a:r>
            <a:r>
              <a:rPr lang="pl-PL" sz="1400">
                <a:solidFill>
                  <a:srgbClr val="111827"/>
                </a:solidFill>
              </a:rPr>
              <a:t>. Tetra Pak si impegna a collaborare con i fornitori per ridurre le emissioni di gas serra nelle varie fasi della supply chain. Insieme, stanno fissando obiettivi ambiziosi sull’energia rinnovabile e aumentando l’uso di materiali rinnovabili e riciclati.</a:t>
            </a:r>
            <a:endParaRPr sz="1400">
              <a:solidFill>
                <a:srgbClr val="111827"/>
              </a:solidFill>
            </a:endParaRPr>
          </a:p>
          <a:p>
            <a:pPr indent="-107950" lvl="0" marL="463550" rtl="0" algn="l">
              <a:lnSpc>
                <a:spcPct val="100000"/>
              </a:lnSpc>
              <a:spcBef>
                <a:spcPts val="0"/>
              </a:spcBef>
              <a:spcAft>
                <a:spcPts val="0"/>
              </a:spcAft>
              <a:buSzPts val="2800"/>
              <a:buNone/>
            </a:pPr>
            <a:r>
              <a:t/>
            </a:r>
            <a:endParaRPr sz="1900"/>
          </a:p>
          <a:p>
            <a:pPr indent="-317500" lvl="0" marL="457200" rtl="0" algn="l">
              <a:lnSpc>
                <a:spcPct val="100000"/>
              </a:lnSpc>
              <a:spcBef>
                <a:spcPts val="0"/>
              </a:spcBef>
              <a:spcAft>
                <a:spcPts val="0"/>
              </a:spcAft>
              <a:buClr>
                <a:srgbClr val="111827"/>
              </a:buClr>
              <a:buSzPts val="1400"/>
              <a:buFont typeface="Calibri"/>
              <a:buChar char="•"/>
            </a:pPr>
            <a:r>
              <a:rPr b="1" lang="pl-PL" sz="1400">
                <a:solidFill>
                  <a:srgbClr val="111827"/>
                </a:solidFill>
              </a:rPr>
              <a:t>Sviluppo in tempi brevi di una gamma di imballaggi e attrezzature circolari a basse emissioni di carbonio.</a:t>
            </a:r>
            <a:r>
              <a:rPr lang="pl-PL" sz="1400">
                <a:solidFill>
                  <a:srgbClr val="111827"/>
                </a:solidFill>
              </a:rPr>
              <a:t> L’azienda sta aumentando i propri investimenti nell’innovazione sostenibile per raggiungere gli obiettivi relativi agli imballaggi riciclabili e ridurre al minimo l’impronta di carbonio.</a:t>
            </a:r>
            <a:endParaRPr b="1" sz="1900"/>
          </a:p>
          <a:p>
            <a:pPr indent="-107950" lvl="0" marL="463550" rtl="0" algn="l">
              <a:lnSpc>
                <a:spcPct val="100000"/>
              </a:lnSpc>
              <a:spcBef>
                <a:spcPts val="0"/>
              </a:spcBef>
              <a:spcAft>
                <a:spcPts val="0"/>
              </a:spcAft>
              <a:buSzPts val="2800"/>
              <a:buNone/>
            </a:pPr>
            <a:r>
              <a:t/>
            </a:r>
            <a:endParaRPr sz="1900"/>
          </a:p>
          <a:p>
            <a:pPr indent="-317500" lvl="0" marL="457200" rtl="0" algn="l">
              <a:lnSpc>
                <a:spcPct val="100000"/>
              </a:lnSpc>
              <a:spcBef>
                <a:spcPts val="0"/>
              </a:spcBef>
              <a:spcAft>
                <a:spcPts val="0"/>
              </a:spcAft>
              <a:buClr>
                <a:srgbClr val="111827"/>
              </a:buClr>
              <a:buSzPts val="1400"/>
              <a:buFont typeface="Calibri"/>
              <a:buChar char="•"/>
            </a:pPr>
            <a:r>
              <a:rPr b="1" lang="pl-PL" sz="1400">
                <a:solidFill>
                  <a:srgbClr val="111827"/>
                </a:solidFill>
              </a:rPr>
              <a:t>Sviluppo di value chain del riciclo sostenibili</a:t>
            </a:r>
            <a:r>
              <a:rPr lang="pl-PL" sz="1400">
                <a:solidFill>
                  <a:srgbClr val="111827"/>
                </a:solidFill>
              </a:rPr>
              <a:t>. Tetra Pak collabora con clienti, società di gestione dei rifiuti e altri soggetti per garantire che tutti i cartoni per bevande possano essere riciclati e che quelli a impatto zero vengano smaltiti o riciclati correttamente.</a:t>
            </a:r>
            <a:endParaRPr sz="1400">
              <a:solidFill>
                <a:srgbClr val="111827"/>
              </a:solidFill>
            </a:endParaRPr>
          </a:p>
          <a:p>
            <a:pPr indent="0" lvl="0" marL="0" rtl="0" algn="l">
              <a:lnSpc>
                <a:spcPct val="100000"/>
              </a:lnSpc>
              <a:spcBef>
                <a:spcPts val="0"/>
              </a:spcBef>
              <a:spcAft>
                <a:spcPts val="0"/>
              </a:spcAft>
              <a:buNone/>
            </a:pPr>
            <a:r>
              <a:t/>
            </a:r>
            <a:endParaRPr b="1" sz="1900"/>
          </a:p>
        </p:txBody>
      </p:sp>
      <p:sp>
        <p:nvSpPr>
          <p:cNvPr id="375" name="Google Shape;375;p58"/>
          <p:cNvSpPr txBox="1"/>
          <p:nvPr/>
        </p:nvSpPr>
        <p:spPr>
          <a:xfrm>
            <a:off x="744517" y="5823898"/>
            <a:ext cx="973535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Tetra Pak, </a:t>
            </a:r>
            <a:r>
              <a:rPr b="0" i="1" lang="pl-PL" sz="1000" u="none" cap="none" strike="noStrike">
                <a:solidFill>
                  <a:srgbClr val="595959"/>
                </a:solidFill>
                <a:latin typeface="Calibri"/>
                <a:ea typeface="Calibri"/>
                <a:cs typeface="Calibri"/>
                <a:sym typeface="Calibri"/>
              </a:rPr>
              <a:t>Tetra Pak commits to net zero emissions</a:t>
            </a:r>
            <a:r>
              <a:rPr b="0" i="0" lang="pl-PL" sz="1000" u="none" cap="none" strike="noStrike">
                <a:solidFill>
                  <a:srgbClr val="595959"/>
                </a:solidFill>
                <a:latin typeface="Calibri"/>
                <a:ea typeface="Calibri"/>
                <a:cs typeface="Calibri"/>
                <a:sym typeface="Calibri"/>
              </a:rPr>
              <a:t>, </a:t>
            </a:r>
            <a:r>
              <a:rPr b="0" i="0" lang="pl-PL" sz="1000" u="sng" cap="none" strike="noStrike">
                <a:solidFill>
                  <a:srgbClr val="595959"/>
                </a:solidFill>
                <a:latin typeface="Calibri"/>
                <a:ea typeface="Calibri"/>
                <a:cs typeface="Calibri"/>
                <a:sym typeface="Calibri"/>
                <a:hlinkClick r:id="rId3">
                  <a:extLst>
                    <a:ext uri="{A12FA001-AC4F-418D-AE19-62706E023703}">
                      <ahyp:hlinkClr val="tx"/>
                    </a:ext>
                  </a:extLst>
                </a:hlinkClick>
              </a:rPr>
              <a:t>https://www.tetrapak.com/en-pl/about-tetra-pak/news-and-events/newsarchive/tetra-pak-commits-to-net-zero-emissions</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9"/>
          <p:cNvSpPr/>
          <p:nvPr/>
        </p:nvSpPr>
        <p:spPr>
          <a:xfrm>
            <a:off x="7150396" y="3432494"/>
            <a:ext cx="1415417" cy="436971"/>
          </a:xfrm>
          <a:prstGeom prst="roundRect">
            <a:avLst>
              <a:gd fmla="val 16667" name="adj"/>
            </a:avLst>
          </a:prstGeom>
          <a:solidFill>
            <a:srgbClr val="7E9532"/>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1" name="Google Shape;381;p59"/>
          <p:cNvSpPr/>
          <p:nvPr/>
        </p:nvSpPr>
        <p:spPr>
          <a:xfrm>
            <a:off x="6768563" y="3790074"/>
            <a:ext cx="4884591" cy="1963633"/>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2" name="Google Shape;382;p59"/>
          <p:cNvSpPr/>
          <p:nvPr/>
        </p:nvSpPr>
        <p:spPr>
          <a:xfrm>
            <a:off x="800281" y="3499106"/>
            <a:ext cx="1415417" cy="436971"/>
          </a:xfrm>
          <a:prstGeom prst="roundRect">
            <a:avLst>
              <a:gd fmla="val 16667" name="adj"/>
            </a:avLst>
          </a:prstGeom>
          <a:solidFill>
            <a:srgbClr val="7E9532"/>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3" name="Google Shape;383;p59"/>
          <p:cNvSpPr/>
          <p:nvPr/>
        </p:nvSpPr>
        <p:spPr>
          <a:xfrm>
            <a:off x="538841" y="3833886"/>
            <a:ext cx="4415124" cy="1884836"/>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4" name="Google Shape;384;p59"/>
          <p:cNvSpPr/>
          <p:nvPr/>
        </p:nvSpPr>
        <p:spPr>
          <a:xfrm>
            <a:off x="7106780" y="1703485"/>
            <a:ext cx="1415417" cy="436971"/>
          </a:xfrm>
          <a:prstGeom prst="roundRect">
            <a:avLst>
              <a:gd fmla="val 16667" name="adj"/>
            </a:avLst>
          </a:prstGeom>
          <a:solidFill>
            <a:srgbClr val="7E9532"/>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5" name="Google Shape;385;p59"/>
          <p:cNvSpPr/>
          <p:nvPr/>
        </p:nvSpPr>
        <p:spPr>
          <a:xfrm>
            <a:off x="6768563" y="2058662"/>
            <a:ext cx="4884589" cy="128630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6" name="Google Shape;386;p59"/>
          <p:cNvSpPr/>
          <p:nvPr/>
        </p:nvSpPr>
        <p:spPr>
          <a:xfrm>
            <a:off x="775788" y="1712829"/>
            <a:ext cx="1415417" cy="436971"/>
          </a:xfrm>
          <a:prstGeom prst="roundRect">
            <a:avLst>
              <a:gd fmla="val 16667" name="adj"/>
            </a:avLst>
          </a:prstGeom>
          <a:solidFill>
            <a:srgbClr val="7E9532"/>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7" name="Google Shape;387;p59"/>
          <p:cNvSpPr/>
          <p:nvPr/>
        </p:nvSpPr>
        <p:spPr>
          <a:xfrm>
            <a:off x="530858" y="2063278"/>
            <a:ext cx="4415124" cy="1331654"/>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8" name="Google Shape;388;p59"/>
          <p:cNvSpPr txBox="1"/>
          <p:nvPr>
            <p:ph type="title"/>
          </p:nvPr>
        </p:nvSpPr>
        <p:spPr>
          <a:xfrm>
            <a:off x="773949" y="693750"/>
            <a:ext cx="4172100" cy="1230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sz="3600"/>
              <a:t>SISTEMI ALIMENTARI</a:t>
            </a:r>
            <a:endParaRPr/>
          </a:p>
        </p:txBody>
      </p:sp>
      <p:sp>
        <p:nvSpPr>
          <p:cNvPr id="389" name="Google Shape;389;p59"/>
          <p:cNvSpPr txBox="1"/>
          <p:nvPr>
            <p:ph idx="1" type="body"/>
          </p:nvPr>
        </p:nvSpPr>
        <p:spPr>
          <a:xfrm>
            <a:off x="530858" y="2095018"/>
            <a:ext cx="4172014" cy="1299913"/>
          </a:xfrm>
          <a:prstGeom prst="rect">
            <a:avLst/>
          </a:prstGeom>
          <a:noFill/>
          <a:ln>
            <a:noFill/>
          </a:ln>
        </p:spPr>
        <p:txBody>
          <a:bodyPr anchorCtr="0" anchor="t" bIns="45700" lIns="91425" spcFirstLastPara="1" rIns="91425" wrap="square" tIns="45700">
            <a:normAutofit/>
          </a:bodyPr>
          <a:lstStyle/>
          <a:p>
            <a:pPr indent="-50800" lvl="0" marL="228600" rtl="0" algn="just">
              <a:lnSpc>
                <a:spcPct val="90000"/>
              </a:lnSpc>
              <a:spcBef>
                <a:spcPts val="0"/>
              </a:spcBef>
              <a:spcAft>
                <a:spcPts val="0"/>
              </a:spcAft>
              <a:buClr>
                <a:schemeClr val="dk1"/>
              </a:buClr>
              <a:buSzPts val="2800"/>
              <a:buNone/>
            </a:pPr>
            <a:r>
              <a:rPr lang="pl-PL" sz="1600"/>
              <a:t>	</a:t>
            </a:r>
            <a:r>
              <a:rPr lang="pl-PL" sz="1200">
                <a:solidFill>
                  <a:srgbClr val="111827"/>
                </a:solidFill>
                <a:latin typeface="Roboto"/>
                <a:ea typeface="Roboto"/>
                <a:cs typeface="Roboto"/>
                <a:sym typeface="Roboto"/>
              </a:rPr>
              <a:t>Contribuire a sistemi </a:t>
            </a:r>
            <a:r>
              <a:rPr b="1" lang="pl-PL" sz="1200">
                <a:solidFill>
                  <a:srgbClr val="111827"/>
                </a:solidFill>
                <a:latin typeface="Roboto"/>
                <a:ea typeface="Roboto"/>
                <a:cs typeface="Roboto"/>
                <a:sym typeface="Roboto"/>
              </a:rPr>
              <a:t>alimentari sicuri, resilienti e sostenibili</a:t>
            </a:r>
            <a:r>
              <a:rPr lang="pl-PL" sz="1200">
                <a:solidFill>
                  <a:srgbClr val="111827"/>
                </a:solidFill>
                <a:latin typeface="Roboto"/>
                <a:ea typeface="Roboto"/>
                <a:cs typeface="Roboto"/>
                <a:sym typeface="Roboto"/>
              </a:rPr>
              <a:t> che diano accesso a cibo sicuro, conveniente e nutriente e riducano al minimo le perdite e gli sprechi alimentari lungo tutta la catena del valore.</a:t>
            </a:r>
            <a:endParaRPr sz="1200">
              <a:solidFill>
                <a:srgbClr val="111827"/>
              </a:solidFill>
              <a:latin typeface="Roboto"/>
              <a:ea typeface="Roboto"/>
              <a:cs typeface="Roboto"/>
              <a:sym typeface="Roboto"/>
            </a:endParaRPr>
          </a:p>
          <a:p>
            <a:pPr indent="-50800" lvl="0" marL="228600" rtl="0" algn="just">
              <a:lnSpc>
                <a:spcPct val="90000"/>
              </a:lnSpc>
              <a:spcBef>
                <a:spcPts val="0"/>
              </a:spcBef>
              <a:spcAft>
                <a:spcPts val="0"/>
              </a:spcAft>
              <a:buClr>
                <a:schemeClr val="dk1"/>
              </a:buClr>
              <a:buSzPts val="2800"/>
              <a:buNone/>
            </a:pPr>
            <a:r>
              <a:t/>
            </a:r>
            <a:endParaRPr sz="1600"/>
          </a:p>
        </p:txBody>
      </p:sp>
      <p:sp>
        <p:nvSpPr>
          <p:cNvPr id="390" name="Google Shape;390;p59"/>
          <p:cNvSpPr txBox="1"/>
          <p:nvPr/>
        </p:nvSpPr>
        <p:spPr>
          <a:xfrm>
            <a:off x="800274" y="1684950"/>
            <a:ext cx="1604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pl-PL" sz="2000">
                <a:latin typeface="Calibri"/>
                <a:ea typeface="Calibri"/>
                <a:cs typeface="Calibri"/>
                <a:sym typeface="Calibri"/>
              </a:rPr>
              <a:t>OBIETTIVO</a:t>
            </a:r>
            <a:endParaRPr b="0" i="0" sz="1400" u="none" cap="none" strike="noStrike">
              <a:solidFill>
                <a:srgbClr val="000000"/>
              </a:solidFill>
              <a:latin typeface="Arial"/>
              <a:ea typeface="Arial"/>
              <a:cs typeface="Arial"/>
              <a:sym typeface="Arial"/>
            </a:endParaRPr>
          </a:p>
        </p:txBody>
      </p:sp>
      <p:sp>
        <p:nvSpPr>
          <p:cNvPr id="391" name="Google Shape;391;p59"/>
          <p:cNvSpPr txBox="1"/>
          <p:nvPr/>
        </p:nvSpPr>
        <p:spPr>
          <a:xfrm>
            <a:off x="783772" y="3467005"/>
            <a:ext cx="280851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l-PL" sz="2000" u="none" cap="none" strike="noStrike">
                <a:solidFill>
                  <a:srgbClr val="000000"/>
                </a:solidFill>
                <a:latin typeface="Calibri"/>
                <a:ea typeface="Calibri"/>
                <a:cs typeface="Calibri"/>
                <a:sym typeface="Calibri"/>
              </a:rPr>
              <a:t>PROGRESSI</a:t>
            </a:r>
            <a:endParaRPr b="0" i="0" sz="1400" u="none" cap="none" strike="noStrike">
              <a:solidFill>
                <a:srgbClr val="000000"/>
              </a:solidFill>
              <a:latin typeface="Arial"/>
              <a:ea typeface="Arial"/>
              <a:cs typeface="Arial"/>
              <a:sym typeface="Arial"/>
            </a:endParaRPr>
          </a:p>
        </p:txBody>
      </p:sp>
      <p:sp>
        <p:nvSpPr>
          <p:cNvPr id="392" name="Google Shape;392;p59"/>
          <p:cNvSpPr txBox="1"/>
          <p:nvPr/>
        </p:nvSpPr>
        <p:spPr>
          <a:xfrm>
            <a:off x="538841" y="3858050"/>
            <a:ext cx="4626429" cy="1860672"/>
          </a:xfrm>
          <a:prstGeom prst="rect">
            <a:avLst/>
          </a:prstGeom>
          <a:noFill/>
          <a:ln>
            <a:noFill/>
          </a:ln>
        </p:spPr>
        <p:txBody>
          <a:bodyPr anchorCtr="0" anchor="t" bIns="45700" lIns="91425" spcFirstLastPara="1" rIns="91425" wrap="square" tIns="45700">
            <a:normAutofit lnSpcReduction="10000"/>
          </a:bodyPr>
          <a:lstStyle/>
          <a:p>
            <a:pPr indent="-106405" lvl="0" marL="349250" marR="0" rtl="0" algn="l">
              <a:lnSpc>
                <a:spcPct val="90000"/>
              </a:lnSpc>
              <a:spcBef>
                <a:spcPts val="0"/>
              </a:spcBef>
              <a:spcAft>
                <a:spcPts val="0"/>
              </a:spcAft>
              <a:buClr>
                <a:schemeClr val="dk1"/>
              </a:buClr>
              <a:buSzPts val="1676"/>
              <a:buFont typeface="Arial"/>
              <a:buChar char="•"/>
            </a:pPr>
            <a:r>
              <a:rPr b="1" lang="pl-PL" sz="1200">
                <a:solidFill>
                  <a:srgbClr val="111827"/>
                </a:solidFill>
                <a:latin typeface="Roboto"/>
                <a:ea typeface="Roboto"/>
                <a:cs typeface="Roboto"/>
                <a:sym typeface="Roboto"/>
              </a:rPr>
              <a:t>Collaborazione con Fresh Start</a:t>
            </a:r>
            <a:r>
              <a:rPr lang="pl-PL" sz="1200">
                <a:solidFill>
                  <a:srgbClr val="111827"/>
                </a:solidFill>
                <a:latin typeface="Roboto"/>
                <a:ea typeface="Roboto"/>
                <a:cs typeface="Roboto"/>
                <a:sym typeface="Roboto"/>
              </a:rPr>
              <a:t> alla ricerca di soluzioni tecniche alle sfide dei sistemi alimentari. </a:t>
            </a:r>
            <a:endParaRPr sz="1200">
              <a:solidFill>
                <a:srgbClr val="111827"/>
              </a:solidFill>
              <a:latin typeface="Roboto"/>
              <a:ea typeface="Roboto"/>
              <a:cs typeface="Roboto"/>
              <a:sym typeface="Roboto"/>
            </a:endParaRPr>
          </a:p>
          <a:p>
            <a:pPr indent="-106405" lvl="0" marL="349250" marR="0" rtl="0" algn="l">
              <a:lnSpc>
                <a:spcPct val="90000"/>
              </a:lnSpc>
              <a:spcBef>
                <a:spcPts val="0"/>
              </a:spcBef>
              <a:spcAft>
                <a:spcPts val="0"/>
              </a:spcAft>
              <a:buClr>
                <a:schemeClr val="dk1"/>
              </a:buClr>
              <a:buSzPts val="1676"/>
              <a:buFont typeface="Arial"/>
              <a:buChar char="•"/>
            </a:pPr>
            <a:r>
              <a:rPr b="1" lang="pl-PL" sz="1200">
                <a:solidFill>
                  <a:srgbClr val="111827"/>
                </a:solidFill>
                <a:latin typeface="Roboto"/>
                <a:ea typeface="Roboto"/>
                <a:cs typeface="Roboto"/>
                <a:sym typeface="Roboto"/>
              </a:rPr>
              <a:t>Nuovo metodo di lavorazione per bevande alla soia e tecnologia</a:t>
            </a:r>
            <a:r>
              <a:rPr lang="pl-PL" sz="1200">
                <a:solidFill>
                  <a:srgbClr val="111827"/>
                </a:solidFill>
                <a:latin typeface="Roboto"/>
                <a:ea typeface="Roboto"/>
                <a:cs typeface="Roboto"/>
                <a:sym typeface="Roboto"/>
              </a:rPr>
              <a:t> per trasformare Brewer's Spent Grain in una bevanda a base vegetale. </a:t>
            </a:r>
            <a:endParaRPr sz="1200">
              <a:solidFill>
                <a:srgbClr val="111827"/>
              </a:solidFill>
              <a:latin typeface="Roboto"/>
              <a:ea typeface="Roboto"/>
              <a:cs typeface="Roboto"/>
              <a:sym typeface="Roboto"/>
            </a:endParaRPr>
          </a:p>
          <a:p>
            <a:pPr indent="-106405" lvl="0" marL="349250" marR="0" rtl="0" algn="l">
              <a:lnSpc>
                <a:spcPct val="90000"/>
              </a:lnSpc>
              <a:spcBef>
                <a:spcPts val="0"/>
              </a:spcBef>
              <a:spcAft>
                <a:spcPts val="0"/>
              </a:spcAft>
              <a:buClr>
                <a:schemeClr val="dk1"/>
              </a:buClr>
              <a:buSzPts val="1676"/>
              <a:buFont typeface="Arial"/>
              <a:buChar char="•"/>
            </a:pPr>
            <a:r>
              <a:rPr b="1" lang="pl-PL" sz="1200">
                <a:solidFill>
                  <a:srgbClr val="111827"/>
                </a:solidFill>
                <a:latin typeface="Roboto"/>
                <a:ea typeface="Roboto"/>
                <a:cs typeface="Roboto"/>
                <a:sym typeface="Roboto"/>
              </a:rPr>
              <a:t>43.939 agricoltori</a:t>
            </a:r>
            <a:r>
              <a:rPr lang="pl-PL" sz="1200">
                <a:solidFill>
                  <a:srgbClr val="111827"/>
                </a:solidFill>
                <a:latin typeface="Roboto"/>
                <a:ea typeface="Roboto"/>
                <a:cs typeface="Roboto"/>
                <a:sym typeface="Roboto"/>
              </a:rPr>
              <a:t> (96,2% piccoli proprietari terrieri) hanno consegnato il latte ai caseifici in 22 progetti Dairy Hub. </a:t>
            </a:r>
            <a:endParaRPr sz="1200">
              <a:solidFill>
                <a:srgbClr val="111827"/>
              </a:solidFill>
              <a:latin typeface="Roboto"/>
              <a:ea typeface="Roboto"/>
              <a:cs typeface="Roboto"/>
              <a:sym typeface="Roboto"/>
            </a:endParaRPr>
          </a:p>
          <a:p>
            <a:pPr indent="-106405" lvl="0" marL="349250" marR="0" rtl="0" algn="l">
              <a:lnSpc>
                <a:spcPct val="90000"/>
              </a:lnSpc>
              <a:spcBef>
                <a:spcPts val="0"/>
              </a:spcBef>
              <a:spcAft>
                <a:spcPts val="0"/>
              </a:spcAft>
              <a:buClr>
                <a:schemeClr val="dk1"/>
              </a:buClr>
              <a:buSzPts val="1676"/>
              <a:buFont typeface="Arial"/>
              <a:buChar char="•"/>
            </a:pPr>
            <a:r>
              <a:rPr b="1" lang="pl-PL" sz="1200">
                <a:solidFill>
                  <a:srgbClr val="111827"/>
                </a:solidFill>
                <a:latin typeface="Roboto"/>
                <a:ea typeface="Roboto"/>
                <a:cs typeface="Roboto"/>
                <a:sym typeface="Roboto"/>
              </a:rPr>
              <a:t>66 milioni di bambini</a:t>
            </a:r>
            <a:r>
              <a:rPr lang="pl-PL" sz="1200">
                <a:solidFill>
                  <a:srgbClr val="111827"/>
                </a:solidFill>
                <a:latin typeface="Roboto"/>
                <a:ea typeface="Roboto"/>
                <a:cs typeface="Roboto"/>
                <a:sym typeface="Roboto"/>
              </a:rPr>
              <a:t> in 44 paesi hanno partecipato a programmi di </a:t>
            </a:r>
            <a:r>
              <a:rPr b="1" lang="pl-PL" sz="1200">
                <a:solidFill>
                  <a:srgbClr val="111827"/>
                </a:solidFill>
                <a:latin typeface="Roboto"/>
                <a:ea typeface="Roboto"/>
                <a:cs typeface="Roboto"/>
                <a:sym typeface="Roboto"/>
              </a:rPr>
              <a:t>alimentazione scolastica.</a:t>
            </a:r>
            <a:endParaRPr b="1" i="0" sz="1800" u="none" cap="none" strike="noStrike">
              <a:solidFill>
                <a:schemeClr val="dk1"/>
              </a:solidFill>
              <a:latin typeface="Calibri"/>
              <a:ea typeface="Calibri"/>
              <a:cs typeface="Calibri"/>
              <a:sym typeface="Calibri"/>
            </a:endParaRPr>
          </a:p>
        </p:txBody>
      </p:sp>
      <p:cxnSp>
        <p:nvCxnSpPr>
          <p:cNvPr id="393" name="Google Shape;393;p59"/>
          <p:cNvCxnSpPr/>
          <p:nvPr/>
        </p:nvCxnSpPr>
        <p:spPr>
          <a:xfrm>
            <a:off x="6096000" y="924997"/>
            <a:ext cx="0" cy="4584552"/>
          </a:xfrm>
          <a:prstGeom prst="straightConnector1">
            <a:avLst/>
          </a:prstGeom>
          <a:noFill/>
          <a:ln cap="flat" cmpd="sng" w="25400">
            <a:solidFill>
              <a:schemeClr val="accent6"/>
            </a:solidFill>
            <a:prstDash val="solid"/>
            <a:round/>
            <a:headEnd len="sm" w="sm" type="none"/>
            <a:tailEnd len="sm" w="sm" type="none"/>
          </a:ln>
          <a:effectLst>
            <a:outerShdw blurRad="40000" rotWithShape="0" dir="5400000" dist="20000">
              <a:srgbClr val="000000">
                <a:alpha val="37254"/>
              </a:srgbClr>
            </a:outerShdw>
          </a:effectLst>
        </p:spPr>
      </p:cxnSp>
      <p:sp>
        <p:nvSpPr>
          <p:cNvPr id="394" name="Google Shape;394;p59"/>
          <p:cNvSpPr txBox="1"/>
          <p:nvPr/>
        </p:nvSpPr>
        <p:spPr>
          <a:xfrm>
            <a:off x="7814488" y="691687"/>
            <a:ext cx="3505198" cy="123028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pl-PL" sz="3600" u="none" cap="none" strike="noStrike">
                <a:solidFill>
                  <a:schemeClr val="dk1"/>
                </a:solidFill>
                <a:latin typeface="Calibri"/>
                <a:ea typeface="Calibri"/>
                <a:cs typeface="Calibri"/>
                <a:sym typeface="Calibri"/>
              </a:rPr>
              <a:t>CIRC</a:t>
            </a:r>
            <a:r>
              <a:rPr b="1" lang="pl-PL" sz="3600">
                <a:solidFill>
                  <a:schemeClr val="dk1"/>
                </a:solidFill>
                <a:latin typeface="Calibri"/>
                <a:ea typeface="Calibri"/>
                <a:cs typeface="Calibri"/>
                <a:sym typeface="Calibri"/>
              </a:rPr>
              <a:t>O</a:t>
            </a:r>
            <a:r>
              <a:rPr b="1" i="0" lang="pl-PL" sz="3600" u="none" cap="none" strike="noStrike">
                <a:solidFill>
                  <a:schemeClr val="dk1"/>
                </a:solidFill>
                <a:latin typeface="Calibri"/>
                <a:ea typeface="Calibri"/>
                <a:cs typeface="Calibri"/>
                <a:sym typeface="Calibri"/>
              </a:rPr>
              <a:t>LARIT</a:t>
            </a:r>
            <a:r>
              <a:rPr b="1" lang="pl-PL" sz="3600">
                <a:solidFill>
                  <a:schemeClr val="dk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395" name="Google Shape;395;p59"/>
          <p:cNvSpPr txBox="1"/>
          <p:nvPr/>
        </p:nvSpPr>
        <p:spPr>
          <a:xfrm>
            <a:off x="6768563" y="2158211"/>
            <a:ext cx="4574625" cy="1240854"/>
          </a:xfrm>
          <a:prstGeom prst="rect">
            <a:avLst/>
          </a:prstGeom>
          <a:noFill/>
          <a:ln>
            <a:noFill/>
          </a:ln>
        </p:spPr>
        <p:txBody>
          <a:bodyPr anchorCtr="0" anchor="t" bIns="45700" lIns="91425" spcFirstLastPara="1" rIns="91425" wrap="square" tIns="45700">
            <a:normAutofit/>
          </a:bodyPr>
          <a:lstStyle/>
          <a:p>
            <a:pPr indent="-50800" lvl="0" marL="228600" marR="0" rtl="0" algn="just">
              <a:lnSpc>
                <a:spcPct val="90000"/>
              </a:lnSpc>
              <a:spcBef>
                <a:spcPts val="0"/>
              </a:spcBef>
              <a:spcAft>
                <a:spcPts val="0"/>
              </a:spcAft>
              <a:buClr>
                <a:schemeClr val="dk1"/>
              </a:buClr>
              <a:buSzPts val="2800"/>
              <a:buFont typeface="Arial"/>
              <a:buNone/>
            </a:pPr>
            <a:r>
              <a:rPr b="0" i="0" lang="pl-PL" sz="1600" u="none" cap="none" strike="noStrike">
                <a:solidFill>
                  <a:schemeClr val="dk1"/>
                </a:solidFill>
                <a:latin typeface="Calibri"/>
                <a:ea typeface="Calibri"/>
                <a:cs typeface="Calibri"/>
                <a:sym typeface="Calibri"/>
              </a:rPr>
              <a:t>	</a:t>
            </a:r>
            <a:r>
              <a:rPr lang="pl-PL" sz="1200">
                <a:solidFill>
                  <a:srgbClr val="111827"/>
                </a:solidFill>
                <a:latin typeface="Roboto"/>
                <a:ea typeface="Roboto"/>
                <a:cs typeface="Roboto"/>
                <a:sym typeface="Roboto"/>
              </a:rPr>
              <a:t>Promuovere soluzioni circolari </a:t>
            </a:r>
            <a:r>
              <a:rPr b="1" lang="pl-PL" sz="1200">
                <a:solidFill>
                  <a:srgbClr val="111827"/>
                </a:solidFill>
                <a:latin typeface="Roboto"/>
                <a:ea typeface="Roboto"/>
                <a:cs typeface="Roboto"/>
                <a:sym typeface="Roboto"/>
              </a:rPr>
              <a:t>progettando imballaggi riciclabili per alimenti e bevande, utilizzando materiali riciclati e rinnovabili e ampliando la raccolta e il riciclo</a:t>
            </a:r>
            <a:r>
              <a:rPr lang="pl-PL" sz="1200">
                <a:solidFill>
                  <a:srgbClr val="111827"/>
                </a:solidFill>
                <a:latin typeface="Roboto"/>
                <a:ea typeface="Roboto"/>
                <a:cs typeface="Roboto"/>
                <a:sym typeface="Roboto"/>
              </a:rPr>
              <a:t> per aumentare il ciclo vita dei materiali e ridurre le quantità inviate in discarica.</a:t>
            </a:r>
            <a:endParaRPr sz="1200">
              <a:solidFill>
                <a:srgbClr val="111827"/>
              </a:solidFill>
              <a:latin typeface="Roboto"/>
              <a:ea typeface="Roboto"/>
              <a:cs typeface="Roboto"/>
              <a:sym typeface="Roboto"/>
            </a:endParaRPr>
          </a:p>
          <a:p>
            <a:pPr indent="-50800" lvl="0" marL="228600" marR="0" rtl="0" algn="just">
              <a:lnSpc>
                <a:spcPct val="90000"/>
              </a:lnSpc>
              <a:spcBef>
                <a:spcPts val="0"/>
              </a:spcBef>
              <a:spcAft>
                <a:spcPts val="0"/>
              </a:spcAft>
              <a:buClr>
                <a:schemeClr val="dk1"/>
              </a:buClr>
              <a:buSzPts val="2800"/>
              <a:buFont typeface="Arial"/>
              <a:buNone/>
            </a:pPr>
            <a:r>
              <a:t/>
            </a:r>
            <a:endParaRPr sz="1600">
              <a:solidFill>
                <a:schemeClr val="dk1"/>
              </a:solidFill>
              <a:latin typeface="Calibri"/>
              <a:ea typeface="Calibri"/>
              <a:cs typeface="Calibri"/>
              <a:sym typeface="Calibri"/>
            </a:endParaRPr>
          </a:p>
        </p:txBody>
      </p:sp>
      <p:sp>
        <p:nvSpPr>
          <p:cNvPr id="396" name="Google Shape;396;p59"/>
          <p:cNvSpPr txBox="1"/>
          <p:nvPr/>
        </p:nvSpPr>
        <p:spPr>
          <a:xfrm>
            <a:off x="7165201" y="1678830"/>
            <a:ext cx="21662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pl-PL" sz="2000">
                <a:latin typeface="Calibri"/>
                <a:ea typeface="Calibri"/>
                <a:cs typeface="Calibri"/>
                <a:sym typeface="Calibri"/>
              </a:rPr>
              <a:t>OBIETTIVO</a:t>
            </a:r>
            <a:endParaRPr b="0" i="0" sz="1400" u="none" cap="none" strike="noStrike">
              <a:solidFill>
                <a:srgbClr val="000000"/>
              </a:solidFill>
              <a:latin typeface="Arial"/>
              <a:ea typeface="Arial"/>
              <a:cs typeface="Arial"/>
              <a:sym typeface="Arial"/>
            </a:endParaRPr>
          </a:p>
        </p:txBody>
      </p:sp>
      <p:sp>
        <p:nvSpPr>
          <p:cNvPr id="397" name="Google Shape;397;p59"/>
          <p:cNvSpPr txBox="1"/>
          <p:nvPr/>
        </p:nvSpPr>
        <p:spPr>
          <a:xfrm>
            <a:off x="7150396" y="3430520"/>
            <a:ext cx="21662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l-PL" sz="2000" u="none" cap="none" strike="noStrike">
                <a:solidFill>
                  <a:srgbClr val="000000"/>
                </a:solidFill>
                <a:latin typeface="Calibri"/>
                <a:ea typeface="Calibri"/>
                <a:cs typeface="Calibri"/>
                <a:sym typeface="Calibri"/>
              </a:rPr>
              <a:t>PROGRESSI</a:t>
            </a:r>
            <a:endParaRPr b="0" i="0" sz="1400" u="none" cap="none" strike="noStrike">
              <a:solidFill>
                <a:srgbClr val="000000"/>
              </a:solidFill>
              <a:latin typeface="Arial"/>
              <a:ea typeface="Arial"/>
              <a:cs typeface="Arial"/>
              <a:sym typeface="Arial"/>
            </a:endParaRPr>
          </a:p>
        </p:txBody>
      </p:sp>
      <p:sp>
        <p:nvSpPr>
          <p:cNvPr id="398" name="Google Shape;398;p59"/>
          <p:cNvSpPr txBox="1"/>
          <p:nvPr/>
        </p:nvSpPr>
        <p:spPr>
          <a:xfrm>
            <a:off x="6768563" y="3841561"/>
            <a:ext cx="4778400" cy="1860600"/>
          </a:xfrm>
          <a:prstGeom prst="rect">
            <a:avLst/>
          </a:prstGeom>
          <a:noFill/>
          <a:ln>
            <a:noFill/>
          </a:ln>
        </p:spPr>
        <p:txBody>
          <a:bodyPr anchorCtr="0" anchor="t" bIns="45700" lIns="91425" spcFirstLastPara="1" rIns="91425" wrap="square" tIns="45700">
            <a:noAutofit/>
          </a:bodyPr>
          <a:lstStyle/>
          <a:p>
            <a:pPr indent="-106405" lvl="0" marL="349250" marR="0" rtl="0" algn="l">
              <a:lnSpc>
                <a:spcPct val="90000"/>
              </a:lnSpc>
              <a:spcBef>
                <a:spcPts val="0"/>
              </a:spcBef>
              <a:spcAft>
                <a:spcPts val="0"/>
              </a:spcAft>
              <a:buClr>
                <a:schemeClr val="dk1"/>
              </a:buClr>
              <a:buSzPts val="1676"/>
              <a:buChar char="•"/>
            </a:pPr>
            <a:r>
              <a:rPr b="1" lang="pl-PL" sz="1200">
                <a:solidFill>
                  <a:srgbClr val="111827"/>
                </a:solidFill>
                <a:latin typeface="Roboto"/>
                <a:ea typeface="Roboto"/>
                <a:cs typeface="Roboto"/>
                <a:sym typeface="Roboto"/>
              </a:rPr>
              <a:t>1,2 milioni di tonnellate di imballaggi in cartone </a:t>
            </a:r>
            <a:r>
              <a:rPr lang="pl-PL" sz="1200">
                <a:solidFill>
                  <a:srgbClr val="111827"/>
                </a:solidFill>
                <a:latin typeface="Roboto"/>
                <a:ea typeface="Roboto"/>
                <a:cs typeface="Roboto"/>
                <a:sym typeface="Roboto"/>
              </a:rPr>
              <a:t>raccolti e avviati al riciclo. </a:t>
            </a:r>
            <a:endParaRPr sz="1200">
              <a:solidFill>
                <a:srgbClr val="111827"/>
              </a:solidFill>
              <a:latin typeface="Roboto"/>
              <a:ea typeface="Roboto"/>
              <a:cs typeface="Roboto"/>
              <a:sym typeface="Roboto"/>
            </a:endParaRPr>
          </a:p>
          <a:p>
            <a:pPr indent="-106405" lvl="0" marL="349250" marR="0" rtl="0" algn="l">
              <a:lnSpc>
                <a:spcPct val="90000"/>
              </a:lnSpc>
              <a:spcBef>
                <a:spcPts val="0"/>
              </a:spcBef>
              <a:spcAft>
                <a:spcPts val="0"/>
              </a:spcAft>
              <a:buClr>
                <a:schemeClr val="dk1"/>
              </a:buClr>
              <a:buSzPts val="1676"/>
              <a:buChar char="•"/>
            </a:pPr>
            <a:r>
              <a:rPr b="1" lang="pl-PL" sz="1200">
                <a:solidFill>
                  <a:srgbClr val="111827"/>
                </a:solidFill>
                <a:latin typeface="Roboto"/>
                <a:ea typeface="Roboto"/>
                <a:cs typeface="Roboto"/>
                <a:sym typeface="Roboto"/>
              </a:rPr>
              <a:t>8,8 miliardi di confezioni a base vegetale e 11,9 miliardi di capsule a base vegetale vendute. </a:t>
            </a:r>
            <a:endParaRPr b="1" sz="1200">
              <a:solidFill>
                <a:srgbClr val="111827"/>
              </a:solidFill>
              <a:latin typeface="Roboto"/>
              <a:ea typeface="Roboto"/>
              <a:cs typeface="Roboto"/>
              <a:sym typeface="Roboto"/>
            </a:endParaRPr>
          </a:p>
          <a:p>
            <a:pPr indent="-106405" lvl="0" marL="349250" marR="0" rtl="0" algn="l">
              <a:lnSpc>
                <a:spcPct val="90000"/>
              </a:lnSpc>
              <a:spcBef>
                <a:spcPts val="0"/>
              </a:spcBef>
              <a:spcAft>
                <a:spcPts val="0"/>
              </a:spcAft>
              <a:buClr>
                <a:schemeClr val="dk1"/>
              </a:buClr>
              <a:buSzPts val="1676"/>
              <a:buChar char="•"/>
            </a:pPr>
            <a:r>
              <a:rPr b="1" lang="pl-PL" sz="1200">
                <a:solidFill>
                  <a:srgbClr val="111827"/>
                </a:solidFill>
                <a:latin typeface="Roboto"/>
                <a:ea typeface="Roboto"/>
                <a:cs typeface="Roboto"/>
                <a:sym typeface="Roboto"/>
              </a:rPr>
              <a:t>Sperimentazione di una barriera fibrosa </a:t>
            </a:r>
            <a:r>
              <a:rPr lang="pl-PL" sz="1200">
                <a:solidFill>
                  <a:srgbClr val="111827"/>
                </a:solidFill>
                <a:latin typeface="Roboto"/>
                <a:ea typeface="Roboto"/>
                <a:cs typeface="Roboto"/>
                <a:sym typeface="Roboto"/>
              </a:rPr>
              <a:t>per sostituire il sottile strato di foglio di alluminio nelle confezioni di cartone asettica</a:t>
            </a:r>
            <a:endParaRPr sz="1200">
              <a:solidFill>
                <a:srgbClr val="111827"/>
              </a:solidFill>
              <a:latin typeface="Roboto"/>
              <a:ea typeface="Roboto"/>
              <a:cs typeface="Roboto"/>
              <a:sym typeface="Roboto"/>
            </a:endParaRPr>
          </a:p>
          <a:p>
            <a:pPr indent="-106405" lvl="0" marL="349250" marR="0" rtl="0" algn="l">
              <a:lnSpc>
                <a:spcPct val="90000"/>
              </a:lnSpc>
              <a:spcBef>
                <a:spcPts val="0"/>
              </a:spcBef>
              <a:spcAft>
                <a:spcPts val="0"/>
              </a:spcAft>
              <a:buClr>
                <a:schemeClr val="dk1"/>
              </a:buClr>
              <a:buSzPts val="1676"/>
              <a:buChar char="•"/>
            </a:pPr>
            <a:r>
              <a:rPr b="1" lang="pl-PL" sz="1200">
                <a:solidFill>
                  <a:srgbClr val="111827"/>
                </a:solidFill>
                <a:latin typeface="Roboto"/>
                <a:ea typeface="Roboto"/>
                <a:cs typeface="Roboto"/>
                <a:sym typeface="Roboto"/>
              </a:rPr>
              <a:t>ca. 30 milioni di euro investiti nella raccolta e riciclo delle confezioni di cartone.</a:t>
            </a:r>
            <a:endParaRPr b="1" sz="1200">
              <a:solidFill>
                <a:srgbClr val="111827"/>
              </a:solidFill>
              <a:latin typeface="Roboto"/>
              <a:ea typeface="Roboto"/>
              <a:cs typeface="Roboto"/>
              <a:sym typeface="Roboto"/>
            </a:endParaRPr>
          </a:p>
        </p:txBody>
      </p:sp>
      <p:sp>
        <p:nvSpPr>
          <p:cNvPr id="399" name="Google Shape;399;p59"/>
          <p:cNvSpPr txBox="1"/>
          <p:nvPr/>
        </p:nvSpPr>
        <p:spPr>
          <a:xfrm>
            <a:off x="524754" y="5816113"/>
            <a:ext cx="1003351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Tetra Pak, </a:t>
            </a:r>
            <a:r>
              <a:rPr b="0" i="1" lang="pl-PL" sz="1000" u="none" cap="none" strike="noStrike">
                <a:solidFill>
                  <a:srgbClr val="595959"/>
                </a:solidFill>
                <a:latin typeface="Calibri"/>
                <a:ea typeface="Calibri"/>
                <a:cs typeface="Calibri"/>
                <a:sym typeface="Calibri"/>
              </a:rPr>
              <a:t>Sustainability Report FY22 Highlights, </a:t>
            </a:r>
            <a:r>
              <a:rPr b="0" i="0" lang="pl-PL" sz="1000" u="sng" cap="none" strike="noStrike">
                <a:solidFill>
                  <a:srgbClr val="595959"/>
                </a:solidFill>
                <a:latin typeface="Calibri"/>
                <a:ea typeface="Calibri"/>
                <a:cs typeface="Calibri"/>
                <a:sym typeface="Calibri"/>
                <a:hlinkClick r:id="rId3">
                  <a:extLst>
                    <a:ext uri="{A12FA001-AC4F-418D-AE19-62706E023703}">
                      <ahyp:hlinkClr val="tx"/>
                    </a:ext>
                  </a:extLst>
                </a:hlinkClick>
              </a:rPr>
              <a:t>https://www.tetrapak.com/content/dam/tetrapak/media-box/global/en/documents/sustainability-report-highlights-infographics.pdf</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60"/>
          <p:cNvSpPr/>
          <p:nvPr/>
        </p:nvSpPr>
        <p:spPr>
          <a:xfrm>
            <a:off x="7141464" y="3209575"/>
            <a:ext cx="1415417" cy="436971"/>
          </a:xfrm>
          <a:prstGeom prst="roundRect">
            <a:avLst>
              <a:gd fmla="val 16667" name="adj"/>
            </a:avLst>
          </a:prstGeom>
          <a:solidFill>
            <a:srgbClr val="7E9532"/>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5" name="Google Shape;405;p60"/>
          <p:cNvSpPr/>
          <p:nvPr/>
        </p:nvSpPr>
        <p:spPr>
          <a:xfrm>
            <a:off x="7106780" y="1645610"/>
            <a:ext cx="1415417" cy="436971"/>
          </a:xfrm>
          <a:prstGeom prst="roundRect">
            <a:avLst>
              <a:gd fmla="val 16667" name="adj"/>
            </a:avLst>
          </a:prstGeom>
          <a:solidFill>
            <a:srgbClr val="7E9532"/>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6" name="Google Shape;406;p60"/>
          <p:cNvSpPr/>
          <p:nvPr/>
        </p:nvSpPr>
        <p:spPr>
          <a:xfrm>
            <a:off x="758562" y="3179838"/>
            <a:ext cx="1415417" cy="436971"/>
          </a:xfrm>
          <a:prstGeom prst="roundRect">
            <a:avLst>
              <a:gd fmla="val 16667" name="adj"/>
            </a:avLst>
          </a:prstGeom>
          <a:solidFill>
            <a:srgbClr val="7E9532"/>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7" name="Google Shape;407;p60"/>
          <p:cNvSpPr/>
          <p:nvPr/>
        </p:nvSpPr>
        <p:spPr>
          <a:xfrm>
            <a:off x="758562" y="1719988"/>
            <a:ext cx="1415417" cy="436971"/>
          </a:xfrm>
          <a:prstGeom prst="roundRect">
            <a:avLst>
              <a:gd fmla="val 16667" name="adj"/>
            </a:avLst>
          </a:prstGeom>
          <a:solidFill>
            <a:srgbClr val="7E9532"/>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8" name="Google Shape;408;p60"/>
          <p:cNvSpPr/>
          <p:nvPr/>
        </p:nvSpPr>
        <p:spPr>
          <a:xfrm>
            <a:off x="6979981" y="3540233"/>
            <a:ext cx="4737091" cy="2201473"/>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9" name="Google Shape;409;p60"/>
          <p:cNvSpPr/>
          <p:nvPr/>
        </p:nvSpPr>
        <p:spPr>
          <a:xfrm>
            <a:off x="6973190" y="2000205"/>
            <a:ext cx="4743887" cy="1088288"/>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10" name="Google Shape;410;p60"/>
          <p:cNvSpPr/>
          <p:nvPr/>
        </p:nvSpPr>
        <p:spPr>
          <a:xfrm>
            <a:off x="530858" y="3563991"/>
            <a:ext cx="4415124" cy="2037005"/>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11" name="Google Shape;411;p60"/>
          <p:cNvSpPr/>
          <p:nvPr/>
        </p:nvSpPr>
        <p:spPr>
          <a:xfrm>
            <a:off x="530858" y="2063278"/>
            <a:ext cx="4415124" cy="866951"/>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12" name="Google Shape;412;p60"/>
          <p:cNvSpPr txBox="1"/>
          <p:nvPr>
            <p:ph type="title"/>
          </p:nvPr>
        </p:nvSpPr>
        <p:spPr>
          <a:xfrm>
            <a:off x="1831501" y="699799"/>
            <a:ext cx="2434816"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sz="3600">
                <a:solidFill>
                  <a:schemeClr val="dk1"/>
                </a:solidFill>
              </a:rPr>
              <a:t>CLIMA</a:t>
            </a:r>
            <a:endParaRPr/>
          </a:p>
        </p:txBody>
      </p:sp>
      <p:sp>
        <p:nvSpPr>
          <p:cNvPr id="413" name="Google Shape;413;p60"/>
          <p:cNvSpPr txBox="1"/>
          <p:nvPr>
            <p:ph idx="1" type="body"/>
          </p:nvPr>
        </p:nvSpPr>
        <p:spPr>
          <a:xfrm>
            <a:off x="580232" y="2117367"/>
            <a:ext cx="4165381" cy="812863"/>
          </a:xfrm>
          <a:prstGeom prst="rect">
            <a:avLst/>
          </a:prstGeom>
          <a:noFill/>
          <a:ln>
            <a:noFill/>
          </a:ln>
        </p:spPr>
        <p:txBody>
          <a:bodyPr anchorCtr="0" anchor="t" bIns="45700" lIns="91425" spcFirstLastPara="1" rIns="91425" wrap="square" tIns="45700">
            <a:normAutofit/>
          </a:bodyPr>
          <a:lstStyle/>
          <a:p>
            <a:pPr indent="-50800" lvl="0" marL="228600" rtl="0" algn="just">
              <a:lnSpc>
                <a:spcPct val="90000"/>
              </a:lnSpc>
              <a:spcBef>
                <a:spcPts val="0"/>
              </a:spcBef>
              <a:spcAft>
                <a:spcPts val="0"/>
              </a:spcAft>
              <a:buClr>
                <a:schemeClr val="dk1"/>
              </a:buClr>
              <a:buSzPts val="2800"/>
              <a:buNone/>
            </a:pPr>
            <a:r>
              <a:rPr lang="pl-PL" sz="1600"/>
              <a:t>Agire per</a:t>
            </a:r>
            <a:r>
              <a:rPr lang="pl-PL" sz="1600"/>
              <a:t> </a:t>
            </a:r>
            <a:r>
              <a:rPr b="1" lang="pl-PL" sz="1600"/>
              <a:t>mitigare i cambiamenti climatici</a:t>
            </a:r>
            <a:r>
              <a:rPr b="1" lang="pl-PL" sz="1600"/>
              <a:t> </a:t>
            </a:r>
            <a:br>
              <a:rPr b="1" lang="pl-PL" sz="1600"/>
            </a:br>
            <a:r>
              <a:rPr b="1" lang="pl-PL" sz="1600"/>
              <a:t>decarbonizzando gli impianti</a:t>
            </a:r>
            <a:r>
              <a:rPr b="1" lang="pl-PL" sz="1600"/>
              <a:t>, i prodotti, e la nostra value chain</a:t>
            </a:r>
            <a:r>
              <a:rPr lang="pl-PL" sz="1600"/>
              <a:t>. </a:t>
            </a:r>
            <a:endParaRPr sz="2400"/>
          </a:p>
        </p:txBody>
      </p:sp>
      <p:sp>
        <p:nvSpPr>
          <p:cNvPr id="414" name="Google Shape;414;p60"/>
          <p:cNvSpPr txBox="1"/>
          <p:nvPr/>
        </p:nvSpPr>
        <p:spPr>
          <a:xfrm>
            <a:off x="815050" y="1692695"/>
            <a:ext cx="21662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pl-PL" sz="2000">
                <a:latin typeface="Calibri"/>
                <a:ea typeface="Calibri"/>
                <a:cs typeface="Calibri"/>
                <a:sym typeface="Calibri"/>
              </a:rPr>
              <a:t>OBIETTIVO</a:t>
            </a:r>
            <a:endParaRPr b="0" i="0" sz="1400" u="none" cap="none" strike="noStrike">
              <a:solidFill>
                <a:srgbClr val="000000"/>
              </a:solidFill>
              <a:latin typeface="Arial"/>
              <a:ea typeface="Arial"/>
              <a:cs typeface="Arial"/>
              <a:sym typeface="Arial"/>
            </a:endParaRPr>
          </a:p>
        </p:txBody>
      </p:sp>
      <p:sp>
        <p:nvSpPr>
          <p:cNvPr id="415" name="Google Shape;415;p60"/>
          <p:cNvSpPr txBox="1"/>
          <p:nvPr/>
        </p:nvSpPr>
        <p:spPr>
          <a:xfrm>
            <a:off x="803475" y="3174848"/>
            <a:ext cx="21662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l-PL" sz="2000" u="none" cap="none" strike="noStrike">
                <a:solidFill>
                  <a:srgbClr val="000000"/>
                </a:solidFill>
                <a:latin typeface="Calibri"/>
                <a:ea typeface="Calibri"/>
                <a:cs typeface="Calibri"/>
                <a:sym typeface="Calibri"/>
              </a:rPr>
              <a:t>PROGRESSI</a:t>
            </a:r>
            <a:endParaRPr b="0" i="0" sz="1400" u="none" cap="none" strike="noStrike">
              <a:solidFill>
                <a:srgbClr val="000000"/>
              </a:solidFill>
              <a:latin typeface="Arial"/>
              <a:ea typeface="Arial"/>
              <a:cs typeface="Arial"/>
              <a:sym typeface="Arial"/>
            </a:endParaRPr>
          </a:p>
        </p:txBody>
      </p:sp>
      <p:sp>
        <p:nvSpPr>
          <p:cNvPr id="416" name="Google Shape;416;p60"/>
          <p:cNvSpPr txBox="1"/>
          <p:nvPr/>
        </p:nvSpPr>
        <p:spPr>
          <a:xfrm>
            <a:off x="386754" y="3652162"/>
            <a:ext cx="4626300" cy="1860600"/>
          </a:xfrm>
          <a:prstGeom prst="rect">
            <a:avLst/>
          </a:prstGeom>
          <a:noFill/>
          <a:ln>
            <a:noFill/>
          </a:ln>
        </p:spPr>
        <p:txBody>
          <a:bodyPr anchorCtr="0" anchor="t" bIns="45700" lIns="91425" spcFirstLastPara="1" rIns="91425" wrap="square" tIns="45700">
            <a:normAutofit lnSpcReduction="10000"/>
          </a:bodyPr>
          <a:lstStyle/>
          <a:p>
            <a:pPr indent="-97995" lvl="0" marL="349250" marR="0" rtl="0" algn="l">
              <a:lnSpc>
                <a:spcPct val="90000"/>
              </a:lnSpc>
              <a:spcBef>
                <a:spcPts val="0"/>
              </a:spcBef>
              <a:spcAft>
                <a:spcPts val="0"/>
              </a:spcAft>
              <a:buClr>
                <a:schemeClr val="dk1"/>
              </a:buClr>
              <a:buSzPts val="1543"/>
              <a:buFont typeface="Arial"/>
              <a:buChar char="•"/>
            </a:pPr>
            <a:r>
              <a:rPr b="1" lang="pl-PL" sz="1600">
                <a:solidFill>
                  <a:schemeClr val="dk1"/>
                </a:solidFill>
                <a:latin typeface="Calibri"/>
                <a:ea typeface="Calibri"/>
                <a:cs typeface="Calibri"/>
                <a:sym typeface="Calibri"/>
              </a:rPr>
              <a:t>ottenimento della </a:t>
            </a:r>
            <a:r>
              <a:rPr b="1" i="0" lang="pl-PL" sz="1600" u="none" cap="none" strike="noStrike">
                <a:solidFill>
                  <a:schemeClr val="dk1"/>
                </a:solidFill>
                <a:latin typeface="Calibri"/>
                <a:ea typeface="Calibri"/>
                <a:cs typeface="Calibri"/>
                <a:sym typeface="Calibri"/>
              </a:rPr>
              <a:t>‘A’ per i cambiamenti climatici </a:t>
            </a:r>
            <a:r>
              <a:rPr b="0" i="0" lang="pl-PL" sz="1600" u="none" cap="none" strike="noStrike">
                <a:solidFill>
                  <a:schemeClr val="dk1"/>
                </a:solidFill>
                <a:latin typeface="Calibri"/>
                <a:ea typeface="Calibri"/>
                <a:cs typeface="Calibri"/>
                <a:sym typeface="Calibri"/>
              </a:rPr>
              <a:t> </a:t>
            </a:r>
            <a:br>
              <a:rPr b="0" i="0" lang="pl-PL" sz="1600" u="none" cap="none" strike="noStrike">
                <a:solidFill>
                  <a:schemeClr val="dk1"/>
                </a:solidFill>
                <a:latin typeface="Calibri"/>
                <a:ea typeface="Calibri"/>
                <a:cs typeface="Calibri"/>
                <a:sym typeface="Calibri"/>
              </a:rPr>
            </a:br>
            <a:r>
              <a:rPr lang="pl-PL" sz="1600">
                <a:solidFill>
                  <a:schemeClr val="dk1"/>
                </a:solidFill>
                <a:latin typeface="Calibri"/>
                <a:ea typeface="Calibri"/>
                <a:cs typeface="Calibri"/>
                <a:sym typeface="Calibri"/>
              </a:rPr>
              <a:t>dall’organizzazione</a:t>
            </a:r>
            <a:r>
              <a:rPr b="0" i="0" lang="pl-PL" sz="1600" u="none" cap="none" strike="noStrike">
                <a:solidFill>
                  <a:schemeClr val="dk1"/>
                </a:solidFill>
                <a:latin typeface="Calibri"/>
                <a:ea typeface="Calibri"/>
                <a:cs typeface="Calibri"/>
                <a:sym typeface="Calibri"/>
              </a:rPr>
              <a:t> </a:t>
            </a:r>
            <a:r>
              <a:rPr lang="pl-PL" sz="1600">
                <a:solidFill>
                  <a:schemeClr val="dk1"/>
                </a:solidFill>
                <a:latin typeface="Calibri"/>
                <a:ea typeface="Calibri"/>
                <a:cs typeface="Calibri"/>
                <a:sym typeface="Calibri"/>
              </a:rPr>
              <a:t>non-profit </a:t>
            </a:r>
            <a:r>
              <a:rPr b="0" i="0" lang="pl-PL" sz="1600" u="none" cap="none" strike="noStrike">
                <a:solidFill>
                  <a:schemeClr val="dk1"/>
                </a:solidFill>
                <a:latin typeface="Calibri"/>
                <a:ea typeface="Calibri"/>
                <a:cs typeface="Calibri"/>
                <a:sym typeface="Calibri"/>
              </a:rPr>
              <a:t>ambientalista </a:t>
            </a:r>
            <a:r>
              <a:rPr lang="pl-PL" sz="1600">
                <a:solidFill>
                  <a:schemeClr val="dk1"/>
                </a:solidFill>
                <a:latin typeface="Calibri"/>
                <a:ea typeface="Calibri"/>
                <a:cs typeface="Calibri"/>
                <a:sym typeface="Calibri"/>
              </a:rPr>
              <a:t>mondiale</a:t>
            </a:r>
            <a:r>
              <a:rPr b="0" i="0" lang="pl-PL" sz="1600" u="none" cap="none" strike="noStrike">
                <a:solidFill>
                  <a:schemeClr val="dk1"/>
                </a:solidFill>
                <a:latin typeface="Calibri"/>
                <a:ea typeface="Calibri"/>
                <a:cs typeface="Calibri"/>
                <a:sym typeface="Calibri"/>
              </a:rPr>
              <a:t> CDP.</a:t>
            </a:r>
            <a:endParaRPr b="0" i="0" sz="1400" u="none" cap="none" strike="noStrike">
              <a:solidFill>
                <a:srgbClr val="000000"/>
              </a:solidFill>
              <a:latin typeface="Arial"/>
              <a:ea typeface="Arial"/>
              <a:cs typeface="Arial"/>
              <a:sym typeface="Arial"/>
            </a:endParaRPr>
          </a:p>
          <a:p>
            <a:pPr indent="-97995" lvl="0" marL="349250" marR="0" rtl="0" algn="l">
              <a:lnSpc>
                <a:spcPct val="90000"/>
              </a:lnSpc>
              <a:spcBef>
                <a:spcPts val="0"/>
              </a:spcBef>
              <a:spcAft>
                <a:spcPts val="0"/>
              </a:spcAft>
              <a:buClr>
                <a:schemeClr val="dk1"/>
              </a:buClr>
              <a:buSzPts val="1543"/>
              <a:buFont typeface="Arial"/>
              <a:buChar char="•"/>
            </a:pPr>
            <a:r>
              <a:rPr b="1" i="0" lang="pl-PL" sz="1600" u="none" cap="none" strike="noStrike">
                <a:solidFill>
                  <a:schemeClr val="dk1"/>
                </a:solidFill>
                <a:latin typeface="Calibri"/>
                <a:ea typeface="Calibri"/>
                <a:cs typeface="Calibri"/>
                <a:sym typeface="Calibri"/>
              </a:rPr>
              <a:t>131</a:t>
            </a:r>
            <a:r>
              <a:rPr b="1" lang="pl-PL" sz="1600">
                <a:solidFill>
                  <a:schemeClr val="dk1"/>
                </a:solidFill>
                <a:latin typeface="Calibri"/>
                <a:ea typeface="Calibri"/>
                <a:cs typeface="Calibri"/>
                <a:sym typeface="Calibri"/>
              </a:rPr>
              <a:t>.000 </a:t>
            </a:r>
            <a:r>
              <a:rPr b="1" i="0" lang="pl-PL" sz="1600" u="none" cap="none" strike="noStrike">
                <a:solidFill>
                  <a:schemeClr val="dk1"/>
                </a:solidFill>
                <a:latin typeface="Calibri"/>
                <a:ea typeface="Calibri"/>
                <a:cs typeface="Calibri"/>
                <a:sym typeface="Calibri"/>
              </a:rPr>
              <a:t>tonn</a:t>
            </a:r>
            <a:r>
              <a:rPr b="1" lang="pl-PL" sz="1600">
                <a:solidFill>
                  <a:schemeClr val="dk1"/>
                </a:solidFill>
                <a:latin typeface="Calibri"/>
                <a:ea typeface="Calibri"/>
                <a:cs typeface="Calibri"/>
                <a:sym typeface="Calibri"/>
              </a:rPr>
              <a:t>ellate</a:t>
            </a:r>
            <a:r>
              <a:rPr b="1" i="0" lang="pl-PL" sz="1600" u="none" cap="none" strike="noStrike">
                <a:solidFill>
                  <a:schemeClr val="dk1"/>
                </a:solidFill>
                <a:latin typeface="Calibri"/>
                <a:ea typeface="Calibri"/>
                <a:cs typeface="Calibri"/>
                <a:sym typeface="Calibri"/>
              </a:rPr>
              <a:t> </a:t>
            </a:r>
            <a:r>
              <a:rPr b="1" lang="pl-PL" sz="1600">
                <a:solidFill>
                  <a:schemeClr val="dk1"/>
                </a:solidFill>
                <a:latin typeface="Calibri"/>
                <a:ea typeface="Calibri"/>
                <a:cs typeface="Calibri"/>
                <a:sym typeface="Calibri"/>
              </a:rPr>
              <a:t>di</a:t>
            </a:r>
            <a:r>
              <a:rPr b="1" i="0" lang="pl-PL" sz="1600" u="none" cap="none" strike="noStrike">
                <a:solidFill>
                  <a:schemeClr val="dk1"/>
                </a:solidFill>
                <a:latin typeface="Calibri"/>
                <a:ea typeface="Calibri"/>
                <a:cs typeface="Calibri"/>
                <a:sym typeface="Calibri"/>
              </a:rPr>
              <a:t> CO2 </a:t>
            </a:r>
            <a:r>
              <a:rPr b="1" lang="pl-PL" sz="1600">
                <a:solidFill>
                  <a:schemeClr val="dk1"/>
                </a:solidFill>
                <a:latin typeface="Calibri"/>
                <a:ea typeface="Calibri"/>
                <a:cs typeface="Calibri"/>
                <a:sym typeface="Calibri"/>
              </a:rPr>
              <a:t>risparmiate</a:t>
            </a:r>
            <a:r>
              <a:rPr b="0" i="0" lang="pl-PL" sz="1600" u="none" cap="none" strike="noStrike">
                <a:solidFill>
                  <a:schemeClr val="dk1"/>
                </a:solidFill>
                <a:latin typeface="Calibri"/>
                <a:ea typeface="Calibri"/>
                <a:cs typeface="Calibri"/>
                <a:sym typeface="Calibri"/>
              </a:rPr>
              <a:t> </a:t>
            </a:r>
            <a:r>
              <a:rPr lang="pl-PL" sz="1600">
                <a:solidFill>
                  <a:schemeClr val="dk1"/>
                </a:solidFill>
                <a:latin typeface="Calibri"/>
                <a:ea typeface="Calibri"/>
                <a:cs typeface="Calibri"/>
                <a:sym typeface="Calibri"/>
              </a:rPr>
              <a:t>acquistando più bio-</a:t>
            </a:r>
            <a:r>
              <a:rPr b="0" i="0" lang="pl-PL" sz="1600" u="none" cap="none" strike="noStrike">
                <a:solidFill>
                  <a:schemeClr val="dk1"/>
                </a:solidFill>
                <a:latin typeface="Calibri"/>
                <a:ea typeface="Calibri"/>
                <a:cs typeface="Calibri"/>
                <a:sym typeface="Calibri"/>
              </a:rPr>
              <a:t>plastiche.</a:t>
            </a:r>
            <a:endParaRPr b="0" i="0" sz="1400" u="none" cap="none" strike="noStrike">
              <a:solidFill>
                <a:srgbClr val="000000"/>
              </a:solidFill>
              <a:latin typeface="Arial"/>
              <a:ea typeface="Arial"/>
              <a:cs typeface="Arial"/>
              <a:sym typeface="Arial"/>
            </a:endParaRPr>
          </a:p>
          <a:p>
            <a:pPr indent="-97995" lvl="0" marL="349250" marR="0" rtl="0" algn="l">
              <a:lnSpc>
                <a:spcPct val="90000"/>
              </a:lnSpc>
              <a:spcBef>
                <a:spcPts val="0"/>
              </a:spcBef>
              <a:spcAft>
                <a:spcPts val="0"/>
              </a:spcAft>
              <a:buClr>
                <a:schemeClr val="dk1"/>
              </a:buClr>
              <a:buSzPts val="1543"/>
              <a:buFont typeface="Arial"/>
              <a:buChar char="•"/>
            </a:pPr>
            <a:r>
              <a:rPr b="1" i="0" lang="pl-PL" sz="1600" u="none" cap="none" strike="noStrike">
                <a:solidFill>
                  <a:schemeClr val="dk1"/>
                </a:solidFill>
                <a:latin typeface="Calibri"/>
                <a:ea typeface="Calibri"/>
                <a:cs typeface="Calibri"/>
                <a:sym typeface="Calibri"/>
              </a:rPr>
              <a:t>84% </a:t>
            </a:r>
            <a:r>
              <a:rPr b="1" lang="pl-PL" sz="1600">
                <a:solidFill>
                  <a:schemeClr val="dk1"/>
                </a:solidFill>
                <a:latin typeface="Calibri"/>
                <a:ea typeface="Calibri"/>
                <a:cs typeface="Calibri"/>
                <a:sym typeface="Calibri"/>
              </a:rPr>
              <a:t>consumo di energie rinnovabili negli </a:t>
            </a:r>
            <a:r>
              <a:rPr b="1" lang="pl-PL" sz="1600">
                <a:solidFill>
                  <a:schemeClr val="dk1"/>
                </a:solidFill>
                <a:latin typeface="Calibri"/>
                <a:ea typeface="Calibri"/>
                <a:cs typeface="Calibri"/>
                <a:sym typeface="Calibri"/>
              </a:rPr>
              <a:t>impianti</a:t>
            </a:r>
            <a:r>
              <a:rPr b="0" i="0" lang="pl-PL" sz="1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97995" lvl="0" marL="349250" marR="0" rtl="0" algn="l">
              <a:lnSpc>
                <a:spcPct val="90000"/>
              </a:lnSpc>
              <a:spcBef>
                <a:spcPts val="0"/>
              </a:spcBef>
              <a:spcAft>
                <a:spcPts val="0"/>
              </a:spcAft>
              <a:buClr>
                <a:schemeClr val="dk1"/>
              </a:buClr>
              <a:buSzPts val="1543"/>
              <a:buFont typeface="Arial"/>
              <a:buChar char="•"/>
            </a:pPr>
            <a:r>
              <a:rPr b="1" i="0" lang="pl-PL" sz="1600" u="none" cap="none" strike="noStrike">
                <a:solidFill>
                  <a:schemeClr val="dk1"/>
                </a:solidFill>
                <a:latin typeface="Calibri"/>
                <a:ea typeface="Calibri"/>
                <a:cs typeface="Calibri"/>
                <a:sym typeface="Calibri"/>
              </a:rPr>
              <a:t>39% </a:t>
            </a:r>
            <a:r>
              <a:rPr b="1" lang="pl-PL" sz="1600">
                <a:solidFill>
                  <a:schemeClr val="dk1"/>
                </a:solidFill>
                <a:latin typeface="Calibri"/>
                <a:ea typeface="Calibri"/>
                <a:cs typeface="Calibri"/>
                <a:sym typeface="Calibri"/>
              </a:rPr>
              <a:t>riduzione di emissione di </a:t>
            </a:r>
            <a:r>
              <a:rPr b="1" i="0" lang="pl-PL" sz="1600" u="none" cap="none" strike="noStrike">
                <a:solidFill>
                  <a:schemeClr val="dk1"/>
                </a:solidFill>
                <a:latin typeface="Calibri"/>
                <a:ea typeface="Calibri"/>
                <a:cs typeface="Calibri"/>
                <a:sym typeface="Calibri"/>
              </a:rPr>
              <a:t>GHG </a:t>
            </a:r>
            <a:r>
              <a:rPr lang="pl-PL" sz="1600">
                <a:solidFill>
                  <a:schemeClr val="dk1"/>
                </a:solidFill>
                <a:latin typeface="Calibri"/>
                <a:ea typeface="Calibri"/>
                <a:cs typeface="Calibri"/>
                <a:sym typeface="Calibri"/>
              </a:rPr>
              <a:t>negli impianti rispetto al</a:t>
            </a:r>
            <a:r>
              <a:rPr b="0" i="0" lang="pl-PL" sz="1600" u="none" cap="none" strike="noStrike">
                <a:solidFill>
                  <a:schemeClr val="dk1"/>
                </a:solidFill>
                <a:latin typeface="Calibri"/>
                <a:ea typeface="Calibri"/>
                <a:cs typeface="Calibri"/>
                <a:sym typeface="Calibri"/>
              </a:rPr>
              <a:t> 2019.</a:t>
            </a:r>
            <a:endParaRPr b="0" i="0" sz="1600" u="none" cap="none" strike="noStrike">
              <a:solidFill>
                <a:schemeClr val="dk1"/>
              </a:solidFill>
              <a:latin typeface="Calibri"/>
              <a:ea typeface="Calibri"/>
              <a:cs typeface="Calibri"/>
              <a:sym typeface="Calibri"/>
            </a:endParaRPr>
          </a:p>
        </p:txBody>
      </p:sp>
      <p:cxnSp>
        <p:nvCxnSpPr>
          <p:cNvPr id="417" name="Google Shape;417;p60"/>
          <p:cNvCxnSpPr/>
          <p:nvPr/>
        </p:nvCxnSpPr>
        <p:spPr>
          <a:xfrm>
            <a:off x="6096000" y="1157468"/>
            <a:ext cx="0" cy="4343641"/>
          </a:xfrm>
          <a:prstGeom prst="straightConnector1">
            <a:avLst/>
          </a:prstGeom>
          <a:noFill/>
          <a:ln cap="flat" cmpd="sng" w="25400">
            <a:solidFill>
              <a:schemeClr val="accent6"/>
            </a:solidFill>
            <a:prstDash val="solid"/>
            <a:round/>
            <a:headEnd len="sm" w="sm" type="none"/>
            <a:tailEnd len="sm" w="sm" type="none"/>
          </a:ln>
          <a:effectLst>
            <a:outerShdw blurRad="40000" rotWithShape="0" dir="5400000" dist="20000">
              <a:srgbClr val="000000">
                <a:alpha val="37254"/>
              </a:srgbClr>
            </a:outerShdw>
          </a:effectLst>
        </p:spPr>
      </p:cxnSp>
      <p:sp>
        <p:nvSpPr>
          <p:cNvPr id="418" name="Google Shape;418;p60"/>
          <p:cNvSpPr txBox="1"/>
          <p:nvPr/>
        </p:nvSpPr>
        <p:spPr>
          <a:xfrm>
            <a:off x="8188338" y="662467"/>
            <a:ext cx="2166248" cy="123028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pl-PL" sz="3600" u="none" cap="none" strike="noStrike">
                <a:solidFill>
                  <a:schemeClr val="dk1"/>
                </a:solidFill>
                <a:latin typeface="Calibri"/>
                <a:ea typeface="Calibri"/>
                <a:cs typeface="Calibri"/>
                <a:sym typeface="Calibri"/>
              </a:rPr>
              <a:t>NATUR</a:t>
            </a:r>
            <a:r>
              <a:rPr b="1" lang="pl-PL" sz="3600">
                <a:solidFill>
                  <a:schemeClr val="dk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419" name="Google Shape;419;p60"/>
          <p:cNvSpPr txBox="1"/>
          <p:nvPr/>
        </p:nvSpPr>
        <p:spPr>
          <a:xfrm>
            <a:off x="6917700" y="1917275"/>
            <a:ext cx="4799400" cy="1267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pl-PL" sz="1500">
                <a:solidFill>
                  <a:srgbClr val="111827"/>
                </a:solidFill>
                <a:latin typeface="Calibri"/>
                <a:ea typeface="Calibri"/>
                <a:cs typeface="Calibri"/>
                <a:sym typeface="Calibri"/>
              </a:rPr>
              <a:t>Agire per la natura attraverso </a:t>
            </a:r>
            <a:r>
              <a:rPr b="1" lang="pl-PL" sz="1500">
                <a:solidFill>
                  <a:srgbClr val="111827"/>
                </a:solidFill>
                <a:latin typeface="Calibri"/>
                <a:ea typeface="Calibri"/>
                <a:cs typeface="Calibri"/>
                <a:sym typeface="Calibri"/>
              </a:rPr>
              <a:t>pratiche di approvvigionamento responsabile e partenariati strategici</a:t>
            </a:r>
            <a:r>
              <a:rPr lang="pl-PL" sz="1500">
                <a:solidFill>
                  <a:srgbClr val="111827"/>
                </a:solidFill>
                <a:latin typeface="Calibri"/>
                <a:ea typeface="Calibri"/>
                <a:cs typeface="Calibri"/>
                <a:sym typeface="Calibri"/>
              </a:rPr>
              <a:t> per </a:t>
            </a:r>
            <a:r>
              <a:rPr b="1" lang="pl-PL" sz="1500">
                <a:solidFill>
                  <a:srgbClr val="111827"/>
                </a:solidFill>
                <a:latin typeface="Calibri"/>
                <a:ea typeface="Calibri"/>
                <a:cs typeface="Calibri"/>
                <a:sym typeface="Calibri"/>
              </a:rPr>
              <a:t>conservare e ripristinare la biodiversità, mitigare e adattarsi ai cambiamenti climatici e contribuire alla resilienza idrica globale.</a:t>
            </a:r>
            <a:endParaRPr b="1" i="0" sz="1500" u="none" cap="none" strike="noStrike">
              <a:solidFill>
                <a:schemeClr val="dk1"/>
              </a:solidFill>
              <a:latin typeface="Calibri"/>
              <a:ea typeface="Calibri"/>
              <a:cs typeface="Calibri"/>
              <a:sym typeface="Calibri"/>
            </a:endParaRPr>
          </a:p>
        </p:txBody>
      </p:sp>
      <p:sp>
        <p:nvSpPr>
          <p:cNvPr id="420" name="Google Shape;420;p60"/>
          <p:cNvSpPr txBox="1"/>
          <p:nvPr/>
        </p:nvSpPr>
        <p:spPr>
          <a:xfrm>
            <a:off x="7106764" y="1600090"/>
            <a:ext cx="21663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pl-PL" sz="2000">
                <a:latin typeface="Calibri"/>
                <a:ea typeface="Calibri"/>
                <a:cs typeface="Calibri"/>
                <a:sym typeface="Calibri"/>
              </a:rPr>
              <a:t>OBIETTIVO</a:t>
            </a:r>
            <a:endParaRPr b="0" i="0" sz="1400" u="none" cap="none" strike="noStrike">
              <a:solidFill>
                <a:srgbClr val="000000"/>
              </a:solidFill>
              <a:latin typeface="Arial"/>
              <a:ea typeface="Arial"/>
              <a:cs typeface="Arial"/>
              <a:sym typeface="Arial"/>
            </a:endParaRPr>
          </a:p>
        </p:txBody>
      </p:sp>
      <p:sp>
        <p:nvSpPr>
          <p:cNvPr id="421" name="Google Shape;421;p60"/>
          <p:cNvSpPr txBox="1"/>
          <p:nvPr/>
        </p:nvSpPr>
        <p:spPr>
          <a:xfrm>
            <a:off x="7153153" y="3163881"/>
            <a:ext cx="21662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l-PL" sz="2000" u="none" cap="none" strike="noStrike">
                <a:solidFill>
                  <a:srgbClr val="000000"/>
                </a:solidFill>
                <a:latin typeface="Calibri"/>
                <a:ea typeface="Calibri"/>
                <a:cs typeface="Calibri"/>
                <a:sym typeface="Calibri"/>
              </a:rPr>
              <a:t>PROGRESSI</a:t>
            </a:r>
            <a:endParaRPr b="0" i="0" sz="1400" u="none" cap="none" strike="noStrike">
              <a:solidFill>
                <a:srgbClr val="000000"/>
              </a:solidFill>
              <a:latin typeface="Arial"/>
              <a:ea typeface="Arial"/>
              <a:cs typeface="Arial"/>
              <a:sym typeface="Arial"/>
            </a:endParaRPr>
          </a:p>
        </p:txBody>
      </p:sp>
      <p:sp>
        <p:nvSpPr>
          <p:cNvPr id="422" name="Google Shape;422;p60"/>
          <p:cNvSpPr txBox="1"/>
          <p:nvPr/>
        </p:nvSpPr>
        <p:spPr>
          <a:xfrm>
            <a:off x="6721425" y="3639375"/>
            <a:ext cx="5385900" cy="2424900"/>
          </a:xfrm>
          <a:prstGeom prst="rect">
            <a:avLst/>
          </a:prstGeom>
          <a:noFill/>
          <a:ln>
            <a:noFill/>
          </a:ln>
        </p:spPr>
        <p:txBody>
          <a:bodyPr anchorCtr="0" anchor="t" bIns="45700" lIns="91425" spcFirstLastPara="1" rIns="91425" wrap="square" tIns="45700">
            <a:noAutofit/>
          </a:bodyPr>
          <a:lstStyle/>
          <a:p>
            <a:pPr indent="-101600" lvl="0" marL="349250" marR="0" rtl="0" algn="l">
              <a:lnSpc>
                <a:spcPct val="90000"/>
              </a:lnSpc>
              <a:spcBef>
                <a:spcPts val="0"/>
              </a:spcBef>
              <a:spcAft>
                <a:spcPts val="0"/>
              </a:spcAft>
              <a:buClr>
                <a:schemeClr val="dk1"/>
              </a:buClr>
              <a:buSzPts val="1600"/>
              <a:buFont typeface="Arial"/>
              <a:buChar char="•"/>
            </a:pPr>
            <a:r>
              <a:rPr b="1" i="0" lang="pl-PL" sz="1600" u="none" cap="none" strike="noStrike">
                <a:solidFill>
                  <a:schemeClr val="dk1"/>
                </a:solidFill>
                <a:latin typeface="Calibri"/>
                <a:ea typeface="Calibri"/>
                <a:cs typeface="Calibri"/>
                <a:sym typeface="Calibri"/>
              </a:rPr>
              <a:t>87 </a:t>
            </a:r>
            <a:r>
              <a:rPr b="1" lang="pl-PL" sz="1600">
                <a:solidFill>
                  <a:schemeClr val="dk1"/>
                </a:solidFill>
                <a:latin typeface="Calibri"/>
                <a:ea typeface="Calibri"/>
                <a:cs typeface="Calibri"/>
                <a:sym typeface="Calibri"/>
              </a:rPr>
              <a:t>ettari di terra</a:t>
            </a:r>
            <a:r>
              <a:rPr b="0" i="0" lang="pl-PL" sz="1600" u="none" cap="none" strike="noStrike">
                <a:solidFill>
                  <a:schemeClr val="dk1"/>
                </a:solidFill>
                <a:latin typeface="Calibri"/>
                <a:ea typeface="Calibri"/>
                <a:cs typeface="Calibri"/>
                <a:sym typeface="Calibri"/>
              </a:rPr>
              <a:t>, </a:t>
            </a:r>
            <a:r>
              <a:rPr lang="pl-PL" sz="1600">
                <a:solidFill>
                  <a:schemeClr val="dk1"/>
                </a:solidFill>
                <a:latin typeface="Calibri"/>
                <a:ea typeface="Calibri"/>
                <a:cs typeface="Calibri"/>
                <a:sym typeface="Calibri"/>
              </a:rPr>
              <a:t>equivalenti a</a:t>
            </a:r>
            <a:r>
              <a:rPr b="0" i="0" lang="pl-PL" sz="1600" u="none" cap="none" strike="noStrike">
                <a:solidFill>
                  <a:schemeClr val="dk1"/>
                </a:solidFill>
                <a:latin typeface="Calibri"/>
                <a:ea typeface="Calibri"/>
                <a:cs typeface="Calibri"/>
                <a:sym typeface="Calibri"/>
              </a:rPr>
              <a:t> 136 </a:t>
            </a:r>
            <a:r>
              <a:rPr lang="pl-PL" sz="1600">
                <a:solidFill>
                  <a:schemeClr val="dk1"/>
                </a:solidFill>
                <a:latin typeface="Calibri"/>
                <a:ea typeface="Calibri"/>
                <a:cs typeface="Calibri"/>
                <a:sym typeface="Calibri"/>
              </a:rPr>
              <a:t>campi da calcio</a:t>
            </a:r>
            <a:r>
              <a:rPr b="0" i="0" lang="pl-PL" sz="1600" u="none" cap="none" strike="noStrike">
                <a:solidFill>
                  <a:schemeClr val="dk1"/>
                </a:solidFill>
                <a:latin typeface="Calibri"/>
                <a:ea typeface="Calibri"/>
                <a:cs typeface="Calibri"/>
                <a:sym typeface="Calibri"/>
              </a:rPr>
              <a:t>, </a:t>
            </a:r>
            <a:r>
              <a:rPr lang="pl-PL" sz="1600">
                <a:solidFill>
                  <a:schemeClr val="dk1"/>
                </a:solidFill>
                <a:latin typeface="Calibri"/>
                <a:ea typeface="Calibri"/>
                <a:cs typeface="Calibri"/>
                <a:sym typeface="Calibri"/>
              </a:rPr>
              <a:t>ripristinati con il programma</a:t>
            </a:r>
            <a:r>
              <a:rPr b="0" i="0" lang="pl-PL" sz="1600" u="none" cap="none" strike="noStrike">
                <a:solidFill>
                  <a:schemeClr val="dk1"/>
                </a:solidFill>
                <a:latin typeface="Calibri"/>
                <a:ea typeface="Calibri"/>
                <a:cs typeface="Calibri"/>
                <a:sym typeface="Calibri"/>
              </a:rPr>
              <a:t> Araucaria Conservation Programme </a:t>
            </a:r>
            <a:r>
              <a:rPr lang="pl-PL" sz="1600">
                <a:solidFill>
                  <a:schemeClr val="dk1"/>
                </a:solidFill>
                <a:latin typeface="Calibri"/>
                <a:ea typeface="Calibri"/>
                <a:cs typeface="Calibri"/>
                <a:sym typeface="Calibri"/>
              </a:rPr>
              <a:t>nella foresta atlantica brasiliana</a:t>
            </a:r>
            <a:r>
              <a:rPr b="0" i="0" lang="pl-PL" sz="1600" u="none" cap="none" strike="noStrike">
                <a:solidFill>
                  <a:schemeClr val="dk1"/>
                </a:solidFill>
                <a:latin typeface="Calibri"/>
                <a:ea typeface="Calibri"/>
                <a:cs typeface="Calibri"/>
                <a:sym typeface="Calibri"/>
              </a:rPr>
              <a:t>.</a:t>
            </a:r>
            <a:endParaRPr b="0" i="0" sz="1600" u="none" cap="none" strike="noStrike">
              <a:solidFill>
                <a:srgbClr val="000000"/>
              </a:solidFill>
              <a:latin typeface="Arial"/>
              <a:ea typeface="Arial"/>
              <a:cs typeface="Arial"/>
              <a:sym typeface="Arial"/>
            </a:endParaRPr>
          </a:p>
          <a:p>
            <a:pPr indent="-101600" lvl="0" marL="349250" marR="0" rtl="0" algn="l">
              <a:lnSpc>
                <a:spcPct val="90000"/>
              </a:lnSpc>
              <a:spcBef>
                <a:spcPts val="0"/>
              </a:spcBef>
              <a:spcAft>
                <a:spcPts val="0"/>
              </a:spcAft>
              <a:buClr>
                <a:schemeClr val="dk1"/>
              </a:buClr>
              <a:buSzPts val="1600"/>
              <a:buFont typeface="Arial"/>
              <a:buChar char="•"/>
            </a:pPr>
            <a:r>
              <a:rPr b="1" lang="pl-PL" sz="1600">
                <a:solidFill>
                  <a:schemeClr val="dk1"/>
                </a:solidFill>
                <a:latin typeface="Calibri"/>
                <a:ea typeface="Calibri"/>
                <a:cs typeface="Calibri"/>
                <a:sym typeface="Calibri"/>
              </a:rPr>
              <a:t>ottenimento della</a:t>
            </a:r>
            <a:r>
              <a:rPr b="1" i="0" lang="pl-PL" sz="1600" u="none" cap="none" strike="noStrike">
                <a:solidFill>
                  <a:schemeClr val="dk1"/>
                </a:solidFill>
                <a:latin typeface="Calibri"/>
                <a:ea typeface="Calibri"/>
                <a:cs typeface="Calibri"/>
                <a:sym typeface="Calibri"/>
              </a:rPr>
              <a:t> 'A' </a:t>
            </a:r>
            <a:r>
              <a:rPr b="1" lang="pl-PL" sz="1600">
                <a:solidFill>
                  <a:schemeClr val="dk1"/>
                </a:solidFill>
                <a:latin typeface="Calibri"/>
                <a:ea typeface="Calibri"/>
                <a:cs typeface="Calibri"/>
                <a:sym typeface="Calibri"/>
              </a:rPr>
              <a:t>per le foreste</a:t>
            </a:r>
            <a:r>
              <a:rPr lang="pl-PL" sz="1600">
                <a:solidFill>
                  <a:schemeClr val="dk1"/>
                </a:solidFill>
                <a:latin typeface="Calibri"/>
                <a:ea typeface="Calibri"/>
                <a:cs typeface="Calibri"/>
                <a:sym typeface="Calibri"/>
              </a:rPr>
              <a:t> da</a:t>
            </a:r>
            <a:r>
              <a:rPr b="0" i="0" lang="pl-PL" sz="1600" u="none" cap="none" strike="noStrike">
                <a:solidFill>
                  <a:schemeClr val="dk1"/>
                </a:solidFill>
                <a:latin typeface="Calibri"/>
                <a:ea typeface="Calibri"/>
                <a:cs typeface="Calibri"/>
                <a:sym typeface="Calibri"/>
              </a:rPr>
              <a:t> CDP. </a:t>
            </a:r>
            <a:endParaRPr b="0" i="0" sz="1600" u="none" cap="none" strike="noStrike">
              <a:solidFill>
                <a:schemeClr val="dk1"/>
              </a:solidFill>
              <a:latin typeface="Calibri"/>
              <a:ea typeface="Calibri"/>
              <a:cs typeface="Calibri"/>
              <a:sym typeface="Calibri"/>
            </a:endParaRPr>
          </a:p>
          <a:p>
            <a:pPr indent="-101600" lvl="0" marL="349250" marR="0" rtl="0" algn="l">
              <a:lnSpc>
                <a:spcPct val="90000"/>
              </a:lnSpc>
              <a:spcBef>
                <a:spcPts val="0"/>
              </a:spcBef>
              <a:spcAft>
                <a:spcPts val="0"/>
              </a:spcAft>
              <a:buClr>
                <a:schemeClr val="dk1"/>
              </a:buClr>
              <a:buSzPts val="1600"/>
              <a:buFont typeface="Arial"/>
              <a:buChar char="•"/>
            </a:pPr>
            <a:r>
              <a:rPr b="1" lang="pl-PL" sz="1600">
                <a:solidFill>
                  <a:schemeClr val="dk1"/>
                </a:solidFill>
                <a:latin typeface="Calibri"/>
                <a:ea typeface="Calibri"/>
                <a:cs typeface="Calibri"/>
                <a:sym typeface="Calibri"/>
              </a:rPr>
              <a:t>analisi completa di una value chain dell’acqua per </a:t>
            </a:r>
            <a:r>
              <a:rPr lang="pl-PL" sz="1600">
                <a:solidFill>
                  <a:schemeClr val="dk1"/>
                </a:solidFill>
                <a:latin typeface="Calibri"/>
                <a:ea typeface="Calibri"/>
                <a:cs typeface="Calibri"/>
                <a:sym typeface="Calibri"/>
              </a:rPr>
              <a:t>comprendere </a:t>
            </a:r>
            <a:r>
              <a:rPr lang="pl-PL" sz="1600">
                <a:solidFill>
                  <a:schemeClr val="dk1"/>
                </a:solidFill>
                <a:latin typeface="Calibri"/>
                <a:ea typeface="Calibri"/>
                <a:cs typeface="Calibri"/>
                <a:sym typeface="Calibri"/>
              </a:rPr>
              <a:t>l'impronta</a:t>
            </a:r>
            <a:r>
              <a:rPr lang="pl-PL" sz="1600">
                <a:solidFill>
                  <a:schemeClr val="dk1"/>
                </a:solidFill>
                <a:latin typeface="Calibri"/>
                <a:ea typeface="Calibri"/>
                <a:cs typeface="Calibri"/>
                <a:sym typeface="Calibri"/>
              </a:rPr>
              <a:t> di acqua e i rischi legati all’acqua</a:t>
            </a:r>
            <a:r>
              <a:rPr b="0" i="0" lang="pl-PL" sz="1600" u="none" cap="none" strike="noStrike">
                <a:solidFill>
                  <a:schemeClr val="dk1"/>
                </a:solidFill>
                <a:latin typeface="Calibri"/>
                <a:ea typeface="Calibri"/>
                <a:cs typeface="Calibri"/>
                <a:sym typeface="Calibri"/>
              </a:rPr>
              <a:t>.</a:t>
            </a:r>
            <a:endParaRPr b="0" i="0" sz="1600" u="none" cap="none" strike="noStrike">
              <a:solidFill>
                <a:srgbClr val="000000"/>
              </a:solidFill>
              <a:latin typeface="Arial"/>
              <a:ea typeface="Arial"/>
              <a:cs typeface="Arial"/>
              <a:sym typeface="Arial"/>
            </a:endParaRPr>
          </a:p>
          <a:p>
            <a:pPr indent="-101600" lvl="0" marL="349250" marR="0" rtl="0" algn="l">
              <a:lnSpc>
                <a:spcPct val="90000"/>
              </a:lnSpc>
              <a:spcBef>
                <a:spcPts val="0"/>
              </a:spcBef>
              <a:spcAft>
                <a:spcPts val="0"/>
              </a:spcAft>
              <a:buClr>
                <a:schemeClr val="dk1"/>
              </a:buClr>
              <a:buSzPts val="1600"/>
              <a:buFont typeface="Arial"/>
              <a:buChar char="•"/>
            </a:pPr>
            <a:r>
              <a:rPr lang="pl-PL" sz="1600">
                <a:solidFill>
                  <a:schemeClr val="dk1"/>
                </a:solidFill>
                <a:latin typeface="Calibri"/>
                <a:ea typeface="Calibri"/>
                <a:cs typeface="Calibri"/>
                <a:sym typeface="Calibri"/>
              </a:rPr>
              <a:t>Prima pubblicazione della procedura per </a:t>
            </a:r>
            <a:r>
              <a:rPr b="1" lang="pl-PL" sz="1600">
                <a:solidFill>
                  <a:schemeClr val="dk1"/>
                </a:solidFill>
                <a:latin typeface="Calibri"/>
                <a:ea typeface="Calibri"/>
                <a:cs typeface="Calibri"/>
                <a:sym typeface="Calibri"/>
              </a:rPr>
              <a:t>l'approvvigionamento</a:t>
            </a:r>
            <a:r>
              <a:rPr b="1" lang="pl-PL" sz="1600">
                <a:solidFill>
                  <a:schemeClr val="dk1"/>
                </a:solidFill>
                <a:latin typeface="Calibri"/>
                <a:ea typeface="Calibri"/>
                <a:cs typeface="Calibri"/>
                <a:sym typeface="Calibri"/>
              </a:rPr>
              <a:t> </a:t>
            </a:r>
            <a:r>
              <a:rPr b="1" lang="pl-PL" sz="1600">
                <a:solidFill>
                  <a:schemeClr val="dk1"/>
                </a:solidFill>
                <a:latin typeface="Calibri"/>
                <a:ea typeface="Calibri"/>
                <a:cs typeface="Calibri"/>
                <a:sym typeface="Calibri"/>
              </a:rPr>
              <a:t>responsabile</a:t>
            </a:r>
            <a:r>
              <a:rPr b="1" lang="pl-PL" sz="1600">
                <a:solidFill>
                  <a:schemeClr val="dk1"/>
                </a:solidFill>
                <a:latin typeface="Calibri"/>
                <a:ea typeface="Calibri"/>
                <a:cs typeface="Calibri"/>
                <a:sym typeface="Calibri"/>
              </a:rPr>
              <a:t> dei polimeri rinnovabili</a:t>
            </a:r>
            <a:endParaRPr b="1" i="0" sz="1600" u="none" cap="none" strike="noStrike">
              <a:solidFill>
                <a:schemeClr val="dk1"/>
              </a:solidFill>
              <a:latin typeface="Calibri"/>
              <a:ea typeface="Calibri"/>
              <a:cs typeface="Calibri"/>
              <a:sym typeface="Calibri"/>
            </a:endParaRPr>
          </a:p>
        </p:txBody>
      </p:sp>
      <p:sp>
        <p:nvSpPr>
          <p:cNvPr id="423" name="Google Shape;423;p60"/>
          <p:cNvSpPr txBox="1"/>
          <p:nvPr/>
        </p:nvSpPr>
        <p:spPr>
          <a:xfrm>
            <a:off x="524754" y="5816113"/>
            <a:ext cx="1003351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Tetra Pak, </a:t>
            </a:r>
            <a:r>
              <a:rPr b="0" i="1" lang="pl-PL" sz="1000" u="none" cap="none" strike="noStrike">
                <a:solidFill>
                  <a:srgbClr val="595959"/>
                </a:solidFill>
                <a:latin typeface="Calibri"/>
                <a:ea typeface="Calibri"/>
                <a:cs typeface="Calibri"/>
                <a:sym typeface="Calibri"/>
              </a:rPr>
              <a:t>Sustainability Report FY22 Highlights, </a:t>
            </a:r>
            <a:r>
              <a:rPr b="0" i="0" lang="pl-PL" sz="1000" u="none" cap="none" strike="noStrike">
                <a:solidFill>
                  <a:srgbClr val="595959"/>
                </a:solidFill>
                <a:latin typeface="Calibri"/>
                <a:ea typeface="Calibri"/>
                <a:cs typeface="Calibri"/>
                <a:sym typeface="Calibri"/>
              </a:rPr>
              <a:t>https://www.tetrapak.com/content/dam/tetrapak/media-box/global/en/documents/sustainability-report-highlights-infographics.pdf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61"/>
          <p:cNvSpPr txBox="1"/>
          <p:nvPr>
            <p:ph type="title"/>
          </p:nvPr>
        </p:nvSpPr>
        <p:spPr>
          <a:xfrm>
            <a:off x="831850" y="1029460"/>
            <a:ext cx="10515600" cy="289161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Immaginare e progettare </a:t>
            </a:r>
            <a:endParaRPr/>
          </a:p>
        </p:txBody>
      </p:sp>
      <p:sp>
        <p:nvSpPr>
          <p:cNvPr id="429" name="Google Shape;429;p61"/>
          <p:cNvSpPr txBox="1"/>
          <p:nvPr>
            <p:ph idx="1" type="body"/>
          </p:nvPr>
        </p:nvSpPr>
        <p:spPr>
          <a:xfrm>
            <a:off x="831850" y="4589463"/>
            <a:ext cx="10515600" cy="98402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888888"/>
              </a:buClr>
              <a:buSzPts val="2400"/>
              <a:buNone/>
            </a:pPr>
            <a:r>
              <a:rPr b="1" lang="pl-PL" sz="4000">
                <a:solidFill>
                  <a:srgbClr val="07674D"/>
                </a:solidFill>
              </a:rPr>
              <a:t>Analisi di </a:t>
            </a:r>
            <a:r>
              <a:rPr b="1" lang="pl-PL" sz="4000">
                <a:solidFill>
                  <a:srgbClr val="07674D"/>
                </a:solidFill>
              </a:rPr>
              <a:t>Scenario</a:t>
            </a:r>
            <a:endParaRPr b="1" sz="4000">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14"/>
          <p:cNvSpPr txBox="1"/>
          <p:nvPr>
            <p:ph type="title"/>
          </p:nvPr>
        </p:nvSpPr>
        <p:spPr>
          <a:xfrm>
            <a:off x="0" y="783800"/>
            <a:ext cx="7550100" cy="1230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sz="3600"/>
              <a:t>Obiettivo della sessione di formazione</a:t>
            </a:r>
            <a:endParaRPr b="1" sz="3600"/>
          </a:p>
        </p:txBody>
      </p:sp>
      <p:sp>
        <p:nvSpPr>
          <p:cNvPr id="435" name="Google Shape;435;p14"/>
          <p:cNvSpPr txBox="1"/>
          <p:nvPr>
            <p:ph idx="1" type="body"/>
          </p:nvPr>
        </p:nvSpPr>
        <p:spPr>
          <a:xfrm>
            <a:off x="838200" y="1825625"/>
            <a:ext cx="6237514" cy="3997630"/>
          </a:xfrm>
          <a:prstGeom prst="rect">
            <a:avLst/>
          </a:prstGeom>
          <a:noFill/>
          <a:ln>
            <a:noFill/>
          </a:ln>
        </p:spPr>
        <p:txBody>
          <a:bodyPr anchorCtr="0" anchor="t" bIns="45700" lIns="91425" spcFirstLastPara="1" rIns="91425" wrap="square" tIns="45700">
            <a:normAutofit fontScale="85000" lnSpcReduction="20000"/>
          </a:bodyPr>
          <a:lstStyle/>
          <a:p>
            <a:pPr indent="-228600" lvl="0" marL="457200" rtl="0" algn="just">
              <a:lnSpc>
                <a:spcPct val="90000"/>
              </a:lnSpc>
              <a:spcBef>
                <a:spcPts val="0"/>
              </a:spcBef>
              <a:spcAft>
                <a:spcPts val="0"/>
              </a:spcAft>
              <a:buClr>
                <a:srgbClr val="434343"/>
              </a:buClr>
              <a:buSzPct val="117646"/>
              <a:buChar char="•"/>
            </a:pPr>
            <a:r>
              <a:rPr lang="pl-PL"/>
              <a:t>Introduzione alla </a:t>
            </a:r>
            <a:r>
              <a:rPr b="1" lang="pl-PL">
                <a:solidFill>
                  <a:srgbClr val="07674D"/>
                </a:solidFill>
              </a:rPr>
              <a:t>scuola di logica intuitiva della costruzione degli scenari</a:t>
            </a:r>
            <a:r>
              <a:rPr lang="pl-PL">
                <a:solidFill>
                  <a:srgbClr val="07674D"/>
                </a:solidFill>
              </a:rPr>
              <a:t> </a:t>
            </a:r>
            <a:r>
              <a:rPr lang="pl-PL"/>
              <a:t>per</a:t>
            </a:r>
            <a:r>
              <a:rPr lang="pl-PL">
                <a:solidFill>
                  <a:srgbClr val="07674D"/>
                </a:solidFill>
              </a:rPr>
              <a:t>:</a:t>
            </a:r>
            <a:r>
              <a:rPr lang="pl-PL">
                <a:solidFill>
                  <a:srgbClr val="07674D"/>
                </a:solidFill>
              </a:rPr>
              <a:t> </a:t>
            </a:r>
            <a:endParaRPr/>
          </a:p>
          <a:p>
            <a:pPr indent="-50800" lvl="0" marL="457200" rtl="0" algn="just">
              <a:lnSpc>
                <a:spcPct val="90000"/>
              </a:lnSpc>
              <a:spcBef>
                <a:spcPts val="600"/>
              </a:spcBef>
              <a:spcAft>
                <a:spcPts val="0"/>
              </a:spcAft>
              <a:buClr>
                <a:srgbClr val="434343"/>
              </a:buClr>
              <a:buSzPct val="117646"/>
              <a:buNone/>
            </a:pPr>
            <a:r>
              <a:t/>
            </a:r>
            <a:endParaRPr>
              <a:solidFill>
                <a:schemeClr val="dk1"/>
              </a:solidFill>
            </a:endParaRPr>
          </a:p>
          <a:p>
            <a:pPr indent="-228600" lvl="0" marL="457200" rtl="0" algn="just">
              <a:lnSpc>
                <a:spcPct val="90000"/>
              </a:lnSpc>
              <a:spcBef>
                <a:spcPts val="600"/>
              </a:spcBef>
              <a:spcAft>
                <a:spcPts val="0"/>
              </a:spcAft>
              <a:buClr>
                <a:srgbClr val="434343"/>
              </a:buClr>
              <a:buSzPct val="117646"/>
              <a:buChar char="•"/>
            </a:pPr>
            <a:r>
              <a:rPr lang="pl-PL"/>
              <a:t>apprendere come identificare le decisioni strategiche (</a:t>
            </a:r>
            <a:r>
              <a:rPr lang="pl-PL">
                <a:solidFill>
                  <a:srgbClr val="07674D"/>
                </a:solidFill>
              </a:rPr>
              <a:t>sul tema trasporto sostenibile</a:t>
            </a:r>
            <a:r>
              <a:rPr lang="pl-PL">
                <a:solidFill>
                  <a:schemeClr val="dk1"/>
                </a:solidFill>
              </a:rPr>
              <a:t>), </a:t>
            </a:r>
            <a:r>
              <a:rPr lang="pl-PL"/>
              <a:t>identificare i fattori che influenzano il trasporto sostenibile, selezionare le forze trainanti, elaborare e creare scenari</a:t>
            </a:r>
            <a:r>
              <a:rPr lang="pl-PL">
                <a:solidFill>
                  <a:schemeClr val="dk1"/>
                </a:solidFill>
              </a:rPr>
              <a:t>. </a:t>
            </a:r>
            <a:endParaRPr/>
          </a:p>
          <a:p>
            <a:pPr indent="-50800" lvl="0" marL="457200" rtl="0" algn="just">
              <a:lnSpc>
                <a:spcPct val="90000"/>
              </a:lnSpc>
              <a:spcBef>
                <a:spcPts val="600"/>
              </a:spcBef>
              <a:spcAft>
                <a:spcPts val="0"/>
              </a:spcAft>
              <a:buClr>
                <a:srgbClr val="434343"/>
              </a:buClr>
              <a:buSzPct val="117646"/>
              <a:buNone/>
            </a:pPr>
            <a:r>
              <a:t/>
            </a:r>
            <a:endParaRPr>
              <a:solidFill>
                <a:schemeClr val="dk1"/>
              </a:solidFill>
            </a:endParaRPr>
          </a:p>
          <a:p>
            <a:pPr indent="-228600" lvl="0" marL="457200" rtl="0" algn="just">
              <a:lnSpc>
                <a:spcPct val="90000"/>
              </a:lnSpc>
              <a:spcBef>
                <a:spcPts val="600"/>
              </a:spcBef>
              <a:spcAft>
                <a:spcPts val="0"/>
              </a:spcAft>
              <a:buClr>
                <a:srgbClr val="434343"/>
              </a:buClr>
              <a:buSzPct val="117646"/>
              <a:buChar char="•"/>
            </a:pPr>
            <a:r>
              <a:rPr lang="pl-PL"/>
              <a:t>identificare speranze e paure per l’</a:t>
            </a:r>
            <a:r>
              <a:rPr lang="pl-PL">
                <a:solidFill>
                  <a:srgbClr val="07674D"/>
                </a:solidFill>
              </a:rPr>
              <a:t>uso di trasporto sostenibile</a:t>
            </a:r>
            <a:r>
              <a:rPr lang="pl-PL"/>
              <a:t> nel</a:t>
            </a:r>
            <a:r>
              <a:rPr lang="pl-PL">
                <a:solidFill>
                  <a:schemeClr val="dk1"/>
                </a:solidFill>
              </a:rPr>
              <a:t> 2040.</a:t>
            </a:r>
            <a:endParaRPr/>
          </a:p>
          <a:p>
            <a:pPr indent="-50800" lvl="0" marL="228600" rtl="0" algn="l">
              <a:lnSpc>
                <a:spcPct val="90000"/>
              </a:lnSpc>
              <a:spcBef>
                <a:spcPts val="0"/>
              </a:spcBef>
              <a:spcAft>
                <a:spcPts val="0"/>
              </a:spcAft>
              <a:buClr>
                <a:schemeClr val="dk1"/>
              </a:buClr>
              <a:buSzPct val="117646"/>
              <a:buNone/>
            </a:pPr>
            <a:r>
              <a:t/>
            </a:r>
            <a:endParaRPr>
              <a:solidFill>
                <a:schemeClr val="dk1"/>
              </a:solidFill>
            </a:endParaRPr>
          </a:p>
        </p:txBody>
      </p:sp>
      <p:sp>
        <p:nvSpPr>
          <p:cNvPr id="436" name="Google Shape;436;p14"/>
          <p:cNvSpPr txBox="1"/>
          <p:nvPr/>
        </p:nvSpPr>
        <p:spPr>
          <a:xfrm>
            <a:off x="8730343" y="5213382"/>
            <a:ext cx="2296886" cy="485208"/>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0" i="0" lang="pl-PL" sz="1200" u="none" cap="none" strike="noStrike">
                <a:solidFill>
                  <a:schemeClr val="dk1"/>
                </a:solidFill>
                <a:latin typeface="Calibri"/>
                <a:ea typeface="Calibri"/>
                <a:cs typeface="Calibri"/>
                <a:sym typeface="Calibri"/>
              </a:rPr>
              <a:t>Source: www.pexels.com</a:t>
            </a:r>
            <a:endParaRPr b="0" i="0" sz="1400" u="none" cap="none" strike="noStrike">
              <a:solidFill>
                <a:srgbClr val="000000"/>
              </a:solidFill>
              <a:latin typeface="Arial"/>
              <a:ea typeface="Arial"/>
              <a:cs typeface="Arial"/>
              <a:sym typeface="Arial"/>
            </a:endParaRPr>
          </a:p>
        </p:txBody>
      </p:sp>
      <p:pic>
        <p:nvPicPr>
          <p:cNvPr id="437" name="Google Shape;437;p14"/>
          <p:cNvPicPr preferRelativeResize="0"/>
          <p:nvPr/>
        </p:nvPicPr>
        <p:blipFill rotWithShape="1">
          <a:blip r:embed="rId3">
            <a:alphaModFix/>
          </a:blip>
          <a:srcRect b="0" l="0" r="0" t="0"/>
          <a:stretch/>
        </p:blipFill>
        <p:spPr>
          <a:xfrm>
            <a:off x="7405770" y="949398"/>
            <a:ext cx="4002459" cy="426398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2"/>
          <p:cNvSpPr txBox="1"/>
          <p:nvPr>
            <p:ph idx="1" type="body"/>
          </p:nvPr>
        </p:nvSpPr>
        <p:spPr>
          <a:xfrm>
            <a:off x="4762500" y="1825625"/>
            <a:ext cx="6591300" cy="399763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pl-PL"/>
              <a:t>Che differenza c’è tra previsione e scenario</a:t>
            </a:r>
            <a:r>
              <a:rPr lang="pl-PL">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228600" lvl="0" marL="457200" rtl="0" algn="l">
              <a:lnSpc>
                <a:spcPct val="90000"/>
              </a:lnSpc>
              <a:spcBef>
                <a:spcPts val="1000"/>
              </a:spcBef>
              <a:spcAft>
                <a:spcPts val="0"/>
              </a:spcAft>
              <a:buClr>
                <a:schemeClr val="dk1"/>
              </a:buClr>
              <a:buSzPts val="1800"/>
              <a:buNone/>
            </a:pPr>
            <a:r>
              <a:t/>
            </a:r>
            <a:endParaRPr/>
          </a:p>
        </p:txBody>
      </p:sp>
      <p:pic>
        <p:nvPicPr>
          <p:cNvPr id="443" name="Google Shape;443;p62"/>
          <p:cNvPicPr preferRelativeResize="0"/>
          <p:nvPr/>
        </p:nvPicPr>
        <p:blipFill rotWithShape="1">
          <a:blip r:embed="rId3">
            <a:alphaModFix/>
          </a:blip>
          <a:srcRect b="0" l="0" r="0" t="0"/>
          <a:stretch/>
        </p:blipFill>
        <p:spPr>
          <a:xfrm>
            <a:off x="-1610143" y="1966806"/>
            <a:ext cx="5982535" cy="371526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3"/>
          <p:cNvSpPr txBox="1"/>
          <p:nvPr>
            <p:ph type="title"/>
          </p:nvPr>
        </p:nvSpPr>
        <p:spPr>
          <a:xfrm>
            <a:off x="143436" y="629268"/>
            <a:ext cx="11408486" cy="79612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5D402"/>
              </a:buClr>
              <a:buSzPts val="3200"/>
              <a:buFont typeface="Montserrat"/>
              <a:buNone/>
            </a:pPr>
            <a:r>
              <a:rPr lang="pl-PL" sz="3200">
                <a:solidFill>
                  <a:srgbClr val="387025"/>
                </a:solidFill>
                <a:latin typeface="Montserrat"/>
                <a:ea typeface="Montserrat"/>
                <a:cs typeface="Montserrat"/>
                <a:sym typeface="Montserrat"/>
              </a:rPr>
              <a:t>Prevedere</a:t>
            </a:r>
            <a:r>
              <a:rPr lang="pl-PL" sz="3200">
                <a:solidFill>
                  <a:schemeClr val="dk1"/>
                </a:solidFill>
                <a:latin typeface="Montserrat"/>
                <a:ea typeface="Montserrat"/>
                <a:cs typeface="Montserrat"/>
                <a:sym typeface="Montserrat"/>
              </a:rPr>
              <a:t> vs. </a:t>
            </a:r>
            <a:r>
              <a:rPr lang="pl-PL" sz="3200">
                <a:latin typeface="Montserrat"/>
                <a:ea typeface="Montserrat"/>
                <a:cs typeface="Montserrat"/>
                <a:sym typeface="Montserrat"/>
              </a:rPr>
              <a:t>costruire degli scenari</a:t>
            </a:r>
            <a:endParaRPr sz="3200">
              <a:solidFill>
                <a:schemeClr val="dk1"/>
              </a:solidFill>
              <a:latin typeface="Montserrat"/>
              <a:ea typeface="Montserrat"/>
              <a:cs typeface="Montserrat"/>
              <a:sym typeface="Montserrat"/>
            </a:endParaRPr>
          </a:p>
        </p:txBody>
      </p:sp>
      <p:sp>
        <p:nvSpPr>
          <p:cNvPr id="449" name="Google Shape;449;p63"/>
          <p:cNvSpPr txBox="1"/>
          <p:nvPr/>
        </p:nvSpPr>
        <p:spPr>
          <a:xfrm>
            <a:off x="143437" y="1425391"/>
            <a:ext cx="6759300" cy="259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pl-PL" sz="1800">
                <a:solidFill>
                  <a:schemeClr val="dk1"/>
                </a:solidFill>
                <a:latin typeface="Montserrat"/>
                <a:ea typeface="Montserrat"/>
                <a:cs typeface="Montserrat"/>
                <a:sym typeface="Montserrat"/>
              </a:rPr>
              <a:t>La previsione è spesso basata sull’estrapolazione di un trend.</a:t>
            </a:r>
            <a:r>
              <a:rPr b="0" i="0" lang="pl-PL" sz="1800" u="none" cap="none" strike="noStrike">
                <a:solidFill>
                  <a:schemeClr val="dk1"/>
                </a:solidFill>
                <a:latin typeface="Montserrat"/>
                <a:ea typeface="Montserrat"/>
                <a:cs typeface="Montserrat"/>
                <a:sym typeface="Montserrat"/>
              </a:rPr>
              <a:t>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1100"/>
              </a:spcBef>
              <a:spcAft>
                <a:spcPts val="0"/>
              </a:spcAft>
              <a:buClr>
                <a:srgbClr val="000000"/>
              </a:buClr>
              <a:buSzPts val="1800"/>
              <a:buFont typeface="Arial"/>
              <a:buNone/>
            </a:pPr>
            <a:r>
              <a:rPr lang="pl-PL" sz="1800">
                <a:solidFill>
                  <a:schemeClr val="dk1"/>
                </a:solidFill>
                <a:latin typeface="Montserrat"/>
                <a:ea typeface="Montserrat"/>
                <a:cs typeface="Montserrat"/>
                <a:sym typeface="Montserrat"/>
              </a:rPr>
              <a:t>Può essere associata con un percorso dal passato nel futuro</a:t>
            </a:r>
            <a:r>
              <a:rPr b="0" i="0" lang="pl-PL" sz="1800" u="none" cap="none" strike="noStrike">
                <a:solidFill>
                  <a:schemeClr val="dk1"/>
                </a:solidFill>
                <a:latin typeface="Montserrat"/>
                <a:ea typeface="Montserrat"/>
                <a:cs typeface="Montserrat"/>
                <a:sym typeface="Montserrat"/>
              </a:rPr>
              <a:t> </a:t>
            </a:r>
            <a:r>
              <a:rPr lang="pl-PL" sz="1800">
                <a:solidFill>
                  <a:schemeClr val="dk1"/>
                </a:solidFill>
                <a:latin typeface="Montserrat"/>
                <a:ea typeface="Montserrat"/>
                <a:cs typeface="Montserrat"/>
                <a:sym typeface="Montserrat"/>
              </a:rPr>
              <a:t>ma </a:t>
            </a:r>
            <a:r>
              <a:rPr lang="pl-PL" sz="1800">
                <a:solidFill>
                  <a:schemeClr val="dk1"/>
                </a:solidFill>
                <a:latin typeface="Montserrat"/>
                <a:ea typeface="Montserrat"/>
                <a:cs typeface="Montserrat"/>
                <a:sym typeface="Montserrat"/>
              </a:rPr>
              <a:t>guardando</a:t>
            </a:r>
            <a:r>
              <a:rPr lang="pl-PL" sz="1800">
                <a:solidFill>
                  <a:schemeClr val="dk1"/>
                </a:solidFill>
                <a:latin typeface="Montserrat"/>
                <a:ea typeface="Montserrat"/>
                <a:cs typeface="Montserrat"/>
                <a:sym typeface="Montserrat"/>
              </a:rPr>
              <a:t> negli </a:t>
            </a:r>
            <a:r>
              <a:rPr b="1" lang="pl-PL" sz="1800">
                <a:solidFill>
                  <a:srgbClr val="07674D"/>
                </a:solidFill>
                <a:latin typeface="Montserrat"/>
                <a:ea typeface="Montserrat"/>
                <a:cs typeface="Montserrat"/>
                <a:sym typeface="Montserrat"/>
              </a:rPr>
              <a:t>specchietti retrovisori</a:t>
            </a:r>
            <a:r>
              <a:rPr lang="pl-PL" sz="1800">
                <a:solidFill>
                  <a:srgbClr val="07674D"/>
                </a:solidFill>
                <a:latin typeface="Montserrat"/>
                <a:ea typeface="Montserrat"/>
                <a:cs typeface="Montserrat"/>
                <a:sym typeface="Montserrat"/>
              </a:rPr>
              <a:t>: si </a:t>
            </a:r>
            <a:r>
              <a:rPr lang="pl-PL" sz="1800">
                <a:solidFill>
                  <a:schemeClr val="dk1"/>
                </a:solidFill>
                <a:latin typeface="Montserrat"/>
                <a:ea typeface="Montserrat"/>
                <a:cs typeface="Montserrat"/>
                <a:sym typeface="Montserrat"/>
              </a:rPr>
              <a:t>prosegue nella stessa direzione</a:t>
            </a:r>
            <a:r>
              <a:rPr b="0" i="0" lang="pl-PL" sz="1800" u="none" cap="none" strike="noStrike">
                <a:solidFill>
                  <a:schemeClr val="dk1"/>
                </a:solidFill>
                <a:latin typeface="Montserrat"/>
                <a:ea typeface="Montserrat"/>
                <a:cs typeface="Montserrat"/>
                <a:sym typeface="Montserrat"/>
              </a:rPr>
              <a:t>. </a:t>
            </a:r>
            <a:r>
              <a:rPr lang="pl-PL" sz="1800">
                <a:solidFill>
                  <a:schemeClr val="dk1"/>
                </a:solidFill>
                <a:latin typeface="Montserrat"/>
                <a:ea typeface="Montserrat"/>
                <a:cs typeface="Montserrat"/>
                <a:sym typeface="Montserrat"/>
              </a:rPr>
              <a:t>Questo viene chiamato estrapolazione del trend</a:t>
            </a:r>
            <a:r>
              <a:rPr b="0" i="0" lang="pl-PL" sz="1800" u="none" cap="none" strike="noStrike">
                <a:solidFill>
                  <a:schemeClr val="dk1"/>
                </a:solidFill>
                <a:latin typeface="Montserrat"/>
                <a:ea typeface="Montserrat"/>
                <a:cs typeface="Montserrat"/>
                <a:sym typeface="Montserrat"/>
              </a:rPr>
              <a:t>.</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1100"/>
              </a:spcBef>
              <a:spcAft>
                <a:spcPts val="0"/>
              </a:spcAft>
              <a:buClr>
                <a:srgbClr val="000000"/>
              </a:buClr>
              <a:buSzPts val="1800"/>
              <a:buFont typeface="Arial"/>
              <a:buNone/>
            </a:pPr>
            <a:br>
              <a:rPr b="0" i="0" lang="pl-PL" sz="1800" u="none" cap="none" strike="noStrike">
                <a:solidFill>
                  <a:srgbClr val="7F7F7F"/>
                </a:solidFill>
                <a:latin typeface="Calibri"/>
                <a:ea typeface="Calibri"/>
                <a:cs typeface="Calibri"/>
                <a:sym typeface="Calibri"/>
              </a:rPr>
            </a:br>
            <a:endParaRPr b="0" i="0" sz="1800" u="none" cap="none" strike="noStrike">
              <a:solidFill>
                <a:srgbClr val="7F7F7F"/>
              </a:solidFill>
              <a:latin typeface="Calibri"/>
              <a:ea typeface="Calibri"/>
              <a:cs typeface="Calibri"/>
              <a:sym typeface="Calibri"/>
            </a:endParaRPr>
          </a:p>
        </p:txBody>
      </p:sp>
      <p:sp>
        <p:nvSpPr>
          <p:cNvPr id="450" name="Google Shape;450;p63"/>
          <p:cNvSpPr txBox="1"/>
          <p:nvPr/>
        </p:nvSpPr>
        <p:spPr>
          <a:xfrm>
            <a:off x="1516094" y="3332118"/>
            <a:ext cx="4014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l-PL" sz="1800" u="none" cap="none" strike="noStrike">
                <a:solidFill>
                  <a:srgbClr val="333B3B"/>
                </a:solidFill>
                <a:latin typeface="Montserrat"/>
                <a:ea typeface="Montserrat"/>
                <a:cs typeface="Montserrat"/>
                <a:sym typeface="Montserrat"/>
              </a:rPr>
              <a:t>TREND EXTRAPOLATION</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id="451" name="Google Shape;451;p63"/>
          <p:cNvPicPr preferRelativeResize="0"/>
          <p:nvPr/>
        </p:nvPicPr>
        <p:blipFill rotWithShape="1">
          <a:blip r:embed="rId3">
            <a:alphaModFix/>
          </a:blip>
          <a:srcRect b="0" l="0" r="0" t="0"/>
          <a:stretch/>
        </p:blipFill>
        <p:spPr>
          <a:xfrm>
            <a:off x="732754" y="3642472"/>
            <a:ext cx="5114925" cy="2190750"/>
          </a:xfrm>
          <a:prstGeom prst="rect">
            <a:avLst/>
          </a:prstGeom>
          <a:noFill/>
          <a:ln>
            <a:noFill/>
          </a:ln>
        </p:spPr>
      </p:pic>
      <p:sp>
        <p:nvSpPr>
          <p:cNvPr id="452" name="Google Shape;452;p63"/>
          <p:cNvSpPr txBox="1"/>
          <p:nvPr/>
        </p:nvSpPr>
        <p:spPr>
          <a:xfrm>
            <a:off x="296447" y="5648556"/>
            <a:ext cx="9769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pl-PL" sz="1800">
                <a:solidFill>
                  <a:srgbClr val="07674D"/>
                </a:solidFill>
                <a:latin typeface="Montserrat"/>
                <a:ea typeface="Montserrat"/>
                <a:cs typeface="Montserrat"/>
                <a:sym typeface="Montserrat"/>
              </a:rPr>
              <a:t>Negli scenari</a:t>
            </a:r>
            <a:r>
              <a:rPr b="1" i="0" lang="pl-PL" sz="1800" u="none" cap="none" strike="noStrike">
                <a:solidFill>
                  <a:srgbClr val="07674D"/>
                </a:solidFill>
                <a:latin typeface="Montserrat"/>
                <a:ea typeface="Montserrat"/>
                <a:cs typeface="Montserrat"/>
                <a:sym typeface="Montserrat"/>
              </a:rPr>
              <a:t>, </a:t>
            </a:r>
            <a:r>
              <a:rPr b="1" lang="pl-PL" sz="1800">
                <a:solidFill>
                  <a:srgbClr val="07674D"/>
                </a:solidFill>
                <a:latin typeface="Montserrat"/>
                <a:ea typeface="Montserrat"/>
                <a:cs typeface="Montserrat"/>
                <a:sym typeface="Montserrat"/>
              </a:rPr>
              <a:t>si assume che ci sia più di un percorso verso il futuro</a:t>
            </a:r>
            <a:r>
              <a:rPr b="1" i="0" lang="pl-PL" sz="1800" u="none" cap="none" strike="noStrike">
                <a:solidFill>
                  <a:srgbClr val="07674D"/>
                </a:solidFill>
                <a:latin typeface="Montserrat"/>
                <a:ea typeface="Montserrat"/>
                <a:cs typeface="Montserrat"/>
                <a:sym typeface="Montserrat"/>
              </a:rPr>
              <a:t>!</a:t>
            </a:r>
            <a:endParaRPr b="0" i="0" sz="1800" u="none" cap="none" strike="noStrike">
              <a:solidFill>
                <a:srgbClr val="07674D"/>
              </a:solidFill>
              <a:latin typeface="Calibri"/>
              <a:ea typeface="Calibri"/>
              <a:cs typeface="Calibri"/>
              <a:sym typeface="Calibri"/>
            </a:endParaRPr>
          </a:p>
        </p:txBody>
      </p:sp>
      <p:pic>
        <p:nvPicPr>
          <p:cNvPr id="453" name="Google Shape;453;p63"/>
          <p:cNvPicPr preferRelativeResize="0"/>
          <p:nvPr/>
        </p:nvPicPr>
        <p:blipFill rotWithShape="1">
          <a:blip r:embed="rId4">
            <a:alphaModFix/>
          </a:blip>
          <a:srcRect b="0" l="0" r="0" t="0"/>
          <a:stretch/>
        </p:blipFill>
        <p:spPr>
          <a:xfrm>
            <a:off x="7138147" y="1732147"/>
            <a:ext cx="4879603" cy="347596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64"/>
          <p:cNvSpPr txBox="1"/>
          <p:nvPr/>
        </p:nvSpPr>
        <p:spPr>
          <a:xfrm>
            <a:off x="653400" y="708000"/>
            <a:ext cx="26430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pl-PL" sz="2800">
                <a:solidFill>
                  <a:srgbClr val="387025"/>
                </a:solidFill>
                <a:latin typeface="Montserrat"/>
                <a:ea typeface="Montserrat"/>
                <a:cs typeface="Montserrat"/>
                <a:sym typeface="Montserrat"/>
              </a:rPr>
              <a:t>P</a:t>
            </a:r>
            <a:r>
              <a:rPr b="1" lang="pl-PL" sz="2800">
                <a:solidFill>
                  <a:schemeClr val="dk1"/>
                </a:solidFill>
                <a:latin typeface="Montserrat"/>
                <a:ea typeface="Montserrat"/>
                <a:cs typeface="Montserrat"/>
                <a:sym typeface="Montserrat"/>
              </a:rPr>
              <a:t>REVISIONE</a:t>
            </a:r>
            <a:endParaRPr b="0"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459" name="Google Shape;459;p64"/>
          <p:cNvSpPr txBox="1"/>
          <p:nvPr/>
        </p:nvSpPr>
        <p:spPr>
          <a:xfrm>
            <a:off x="866900" y="1400650"/>
            <a:ext cx="14841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l-PL" sz="1800" u="none" cap="none" strike="noStrike">
                <a:solidFill>
                  <a:srgbClr val="387025"/>
                </a:solidFill>
                <a:latin typeface="Montserrat"/>
                <a:ea typeface="Montserrat"/>
                <a:cs typeface="Montserrat"/>
                <a:sym typeface="Montserrat"/>
              </a:rPr>
              <a:t>P</a:t>
            </a:r>
            <a:r>
              <a:rPr b="1" i="0" lang="pl-PL" sz="1800" u="none" cap="none" strike="noStrike">
                <a:solidFill>
                  <a:schemeClr val="dk1"/>
                </a:solidFill>
                <a:latin typeface="Montserrat"/>
                <a:ea typeface="Montserrat"/>
                <a:cs typeface="Montserrat"/>
                <a:sym typeface="Montserrat"/>
              </a:rPr>
              <a:t>RESENTE</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460" name="Google Shape;460;p64"/>
          <p:cNvSpPr/>
          <p:nvPr/>
        </p:nvSpPr>
        <p:spPr>
          <a:xfrm>
            <a:off x="2672677" y="1340842"/>
            <a:ext cx="519879" cy="474911"/>
          </a:xfrm>
          <a:prstGeom prst="flowChartConnector">
            <a:avLst/>
          </a:prstGeom>
          <a:solidFill>
            <a:srgbClr val="999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chemeClr val="lt1"/>
              </a:solidFill>
              <a:latin typeface="Arial"/>
              <a:ea typeface="Arial"/>
              <a:cs typeface="Arial"/>
              <a:sym typeface="Arial"/>
            </a:endParaRPr>
          </a:p>
        </p:txBody>
      </p:sp>
      <p:sp>
        <p:nvSpPr>
          <p:cNvPr id="461" name="Google Shape;461;p64"/>
          <p:cNvSpPr/>
          <p:nvPr/>
        </p:nvSpPr>
        <p:spPr>
          <a:xfrm>
            <a:off x="3434467" y="1512019"/>
            <a:ext cx="3131217" cy="222482"/>
          </a:xfrm>
          <a:prstGeom prst="rightArrow">
            <a:avLst>
              <a:gd fmla="val 50000" name="adj1"/>
              <a:gd fmla="val 50000" name="adj2"/>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7F7F7F"/>
              </a:solidFill>
              <a:latin typeface="Arial"/>
              <a:ea typeface="Arial"/>
              <a:cs typeface="Arial"/>
              <a:sym typeface="Arial"/>
            </a:endParaRPr>
          </a:p>
        </p:txBody>
      </p:sp>
      <p:sp>
        <p:nvSpPr>
          <p:cNvPr id="462" name="Google Shape;462;p64"/>
          <p:cNvSpPr/>
          <p:nvPr/>
        </p:nvSpPr>
        <p:spPr>
          <a:xfrm>
            <a:off x="6868374" y="1347654"/>
            <a:ext cx="548296" cy="514656"/>
          </a:xfrm>
          <a:prstGeom prst="rect">
            <a:avLst/>
          </a:prstGeom>
          <a:solidFill>
            <a:srgbClr val="999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7F7F7F"/>
              </a:solidFill>
              <a:latin typeface="Arial"/>
              <a:ea typeface="Arial"/>
              <a:cs typeface="Arial"/>
              <a:sym typeface="Arial"/>
            </a:endParaRPr>
          </a:p>
        </p:txBody>
      </p:sp>
      <p:sp>
        <p:nvSpPr>
          <p:cNvPr id="463" name="Google Shape;463;p64"/>
          <p:cNvSpPr txBox="1"/>
          <p:nvPr/>
        </p:nvSpPr>
        <p:spPr>
          <a:xfrm>
            <a:off x="7936807" y="1400645"/>
            <a:ext cx="12192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l-PL" sz="1800" u="none" cap="none" strike="noStrike">
                <a:solidFill>
                  <a:schemeClr val="dk1"/>
                </a:solidFill>
                <a:latin typeface="Montserrat"/>
                <a:ea typeface="Montserrat"/>
                <a:cs typeface="Montserrat"/>
                <a:sym typeface="Montserrat"/>
              </a:rPr>
              <a:t>FUTUR</a:t>
            </a:r>
            <a:r>
              <a:rPr b="1" lang="pl-PL" sz="1800">
                <a:solidFill>
                  <a:schemeClr val="dk1"/>
                </a:solidFill>
                <a:latin typeface="Montserrat"/>
                <a:ea typeface="Montserrat"/>
                <a:cs typeface="Montserrat"/>
                <a:sym typeface="Montserrat"/>
              </a:rPr>
              <a:t>O</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464" name="Google Shape;464;p64"/>
          <p:cNvSpPr txBox="1"/>
          <p:nvPr/>
        </p:nvSpPr>
        <p:spPr>
          <a:xfrm>
            <a:off x="4415002" y="1077650"/>
            <a:ext cx="1549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l-PL" sz="1800" u="none" cap="none" strike="noStrike">
                <a:solidFill>
                  <a:schemeClr val="dk1"/>
                </a:solidFill>
                <a:latin typeface="Montserrat"/>
                <a:ea typeface="Montserrat"/>
                <a:cs typeface="Montserrat"/>
                <a:sym typeface="Montserrat"/>
              </a:rPr>
              <a:t>P</a:t>
            </a:r>
            <a:r>
              <a:rPr b="1" lang="pl-PL" sz="1800">
                <a:solidFill>
                  <a:schemeClr val="dk1"/>
                </a:solidFill>
                <a:latin typeface="Montserrat"/>
                <a:ea typeface="Montserrat"/>
                <a:cs typeface="Montserrat"/>
                <a:sym typeface="Montserrat"/>
              </a:rPr>
              <a:t>ERCORSO</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465" name="Google Shape;465;p64"/>
          <p:cNvSpPr txBox="1"/>
          <p:nvPr/>
        </p:nvSpPr>
        <p:spPr>
          <a:xfrm>
            <a:off x="7479928" y="1957963"/>
            <a:ext cx="2276594" cy="101566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F7F7F"/>
              </a:buClr>
              <a:buSzPts val="1000"/>
              <a:buFont typeface="Montserrat"/>
              <a:buNone/>
            </a:pPr>
            <a:r>
              <a:rPr b="0" i="0" lang="pl-PL" sz="1100" u="none" cap="none" strike="noStrike">
                <a:solidFill>
                  <a:schemeClr val="dk1"/>
                </a:solidFill>
                <a:latin typeface="Arial"/>
                <a:ea typeface="Arial"/>
                <a:cs typeface="Arial"/>
                <a:sym typeface="Arial"/>
              </a:rPr>
              <a:t>1 </a:t>
            </a:r>
            <a:r>
              <a:rPr lang="pl-PL" sz="1100">
                <a:solidFill>
                  <a:schemeClr val="dk1"/>
                </a:solidFill>
              </a:rPr>
              <a:t>futuro basato su assunzioni proiezioni lineari/ non lineari</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1000"/>
              <a:buFont typeface="Montserrat"/>
              <a:buNone/>
            </a:pPr>
            <a:r>
              <a:t/>
            </a:r>
            <a:endParaRPr b="0" i="0" sz="1100" u="none" cap="none" strike="noStrike">
              <a:solidFill>
                <a:schemeClr val="dk1"/>
              </a:solidFill>
              <a:latin typeface="Arial"/>
              <a:ea typeface="Arial"/>
              <a:cs typeface="Arial"/>
              <a:sym typeface="Arial"/>
            </a:endParaRPr>
          </a:p>
        </p:txBody>
      </p:sp>
      <p:sp>
        <p:nvSpPr>
          <p:cNvPr id="466" name="Google Shape;466;p64"/>
          <p:cNvSpPr txBox="1"/>
          <p:nvPr/>
        </p:nvSpPr>
        <p:spPr>
          <a:xfrm>
            <a:off x="7936807" y="5512209"/>
            <a:ext cx="6094500" cy="489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pl-PL" sz="1200">
                <a:solidFill>
                  <a:srgbClr val="111827"/>
                </a:solidFill>
                <a:latin typeface="Roboto"/>
                <a:ea typeface="Roboto"/>
                <a:cs typeface="Roboto"/>
                <a:sym typeface="Roboto"/>
              </a:rPr>
              <a:t>Futuri multipli che sfidano le ipotesi</a:t>
            </a:r>
            <a:endParaRPr sz="1200">
              <a:solidFill>
                <a:srgbClr val="111827"/>
              </a:solidFill>
              <a:latin typeface="Roboto"/>
              <a:ea typeface="Roboto"/>
              <a:cs typeface="Roboto"/>
              <a:sym typeface="Roboto"/>
            </a:endParaRPr>
          </a:p>
          <a:p>
            <a:pPr indent="0" lvl="0" marL="0" marR="0" rtl="0" algn="l">
              <a:lnSpc>
                <a:spcPct val="100000"/>
              </a:lnSpc>
              <a:spcBef>
                <a:spcPts val="0"/>
              </a:spcBef>
              <a:spcAft>
                <a:spcPts val="0"/>
              </a:spcAft>
              <a:buClr>
                <a:srgbClr val="999999"/>
              </a:buClr>
              <a:buSzPts val="1000"/>
              <a:buFont typeface="Montserrat"/>
              <a:buNone/>
            </a:pPr>
            <a:r>
              <a:rPr lang="pl-PL" sz="1200">
                <a:solidFill>
                  <a:schemeClr val="dk1"/>
                </a:solidFill>
              </a:rPr>
              <a:t>Sviluppi m</a:t>
            </a:r>
            <a:r>
              <a:rPr b="0" i="0" lang="pl-PL" sz="1200" u="none" cap="none" strike="noStrike">
                <a:solidFill>
                  <a:schemeClr val="dk1"/>
                </a:solidFill>
                <a:latin typeface="Arial"/>
                <a:ea typeface="Arial"/>
                <a:cs typeface="Arial"/>
                <a:sym typeface="Arial"/>
              </a:rPr>
              <a:t>ultipl</a:t>
            </a:r>
            <a:r>
              <a:rPr lang="pl-PL" sz="1200">
                <a:solidFill>
                  <a:schemeClr val="dk1"/>
                </a:solidFill>
              </a:rPr>
              <a:t>i</a:t>
            </a:r>
            <a:endParaRPr b="0" i="0" sz="1200" u="none" cap="none" strike="noStrike">
              <a:solidFill>
                <a:schemeClr val="dk1"/>
              </a:solidFill>
              <a:latin typeface="Arial"/>
              <a:ea typeface="Arial"/>
              <a:cs typeface="Arial"/>
              <a:sym typeface="Arial"/>
            </a:endParaRPr>
          </a:p>
        </p:txBody>
      </p:sp>
      <p:sp>
        <p:nvSpPr>
          <p:cNvPr id="467" name="Google Shape;467;p64"/>
          <p:cNvSpPr txBox="1"/>
          <p:nvPr/>
        </p:nvSpPr>
        <p:spPr>
          <a:xfrm>
            <a:off x="424916" y="5288652"/>
            <a:ext cx="10418550" cy="447115"/>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pl-PL" sz="2800" u="none" cap="none" strike="noStrike">
                <a:solidFill>
                  <a:schemeClr val="dk2"/>
                </a:solidFill>
                <a:latin typeface="Montserrat"/>
                <a:ea typeface="Montserrat"/>
                <a:cs typeface="Montserrat"/>
                <a:sym typeface="Montserrat"/>
              </a:rPr>
              <a:t> </a:t>
            </a:r>
            <a:r>
              <a:rPr b="0" i="0" lang="pl-PL" sz="1000" u="none" cap="none" strike="noStrike">
                <a:solidFill>
                  <a:schemeClr val="dk2"/>
                </a:solidFill>
                <a:latin typeface="Montserrat"/>
                <a:ea typeface="Montserrat"/>
                <a:cs typeface="Montserrat"/>
                <a:sym typeface="Montserrat"/>
              </a:rPr>
              <a:t>Source: Forum, W. E. (2008). The future of pensions and healthcare in a rapidly ageing world. Scenarios to 2030. </a:t>
            </a:r>
            <a:endParaRPr b="0" i="0" sz="1000" u="none" cap="none" strike="noStrike">
              <a:solidFill>
                <a:schemeClr val="dk1"/>
              </a:solidFill>
              <a:latin typeface="Calibri"/>
              <a:ea typeface="Calibri"/>
              <a:cs typeface="Calibri"/>
              <a:sym typeface="Calibri"/>
            </a:endParaRPr>
          </a:p>
        </p:txBody>
      </p:sp>
      <p:sp>
        <p:nvSpPr>
          <p:cNvPr id="468" name="Google Shape;468;p64"/>
          <p:cNvSpPr txBox="1"/>
          <p:nvPr/>
        </p:nvSpPr>
        <p:spPr>
          <a:xfrm>
            <a:off x="773996" y="2805148"/>
            <a:ext cx="609437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pl-PL" sz="2800" u="none" cap="none" strike="noStrike">
                <a:solidFill>
                  <a:srgbClr val="387025"/>
                </a:solidFill>
                <a:latin typeface="Montserrat"/>
                <a:ea typeface="Montserrat"/>
                <a:cs typeface="Montserrat"/>
                <a:sym typeface="Montserrat"/>
              </a:rPr>
              <a:t>S</a:t>
            </a:r>
            <a:r>
              <a:rPr b="1" i="0" lang="pl-PL" sz="2800" u="none" cap="none" strike="noStrike">
                <a:solidFill>
                  <a:schemeClr val="dk1"/>
                </a:solidFill>
                <a:latin typeface="Montserrat"/>
                <a:ea typeface="Montserrat"/>
                <a:cs typeface="Montserrat"/>
                <a:sym typeface="Montserrat"/>
              </a:rPr>
              <a:t>CENARI</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7F7F7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7F7F7F"/>
              </a:solidFill>
              <a:latin typeface="Calibri"/>
              <a:ea typeface="Calibri"/>
              <a:cs typeface="Calibri"/>
              <a:sym typeface="Calibri"/>
            </a:endParaRPr>
          </a:p>
        </p:txBody>
      </p:sp>
      <p:pic>
        <p:nvPicPr>
          <p:cNvPr id="469" name="Google Shape;469;p64"/>
          <p:cNvPicPr preferRelativeResize="0"/>
          <p:nvPr/>
        </p:nvPicPr>
        <p:blipFill rotWithShape="1">
          <a:blip r:embed="rId3">
            <a:alphaModFix/>
          </a:blip>
          <a:srcRect b="0" l="0" r="0" t="0"/>
          <a:stretch/>
        </p:blipFill>
        <p:spPr>
          <a:xfrm>
            <a:off x="620973" y="3299206"/>
            <a:ext cx="9048321" cy="2260050"/>
          </a:xfrm>
          <a:prstGeom prst="rect">
            <a:avLst/>
          </a:prstGeom>
          <a:noFill/>
          <a:ln>
            <a:noFill/>
          </a:ln>
        </p:spPr>
      </p:pic>
      <p:sp>
        <p:nvSpPr>
          <p:cNvPr id="470" name="Google Shape;470;p64"/>
          <p:cNvSpPr txBox="1"/>
          <p:nvPr/>
        </p:nvSpPr>
        <p:spPr>
          <a:xfrm>
            <a:off x="7936807" y="3022139"/>
            <a:ext cx="1362836"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l-PL" sz="1800" u="none" cap="none" strike="noStrike">
                <a:solidFill>
                  <a:srgbClr val="F5D402"/>
                </a:solidFill>
                <a:latin typeface="Montserrat"/>
                <a:ea typeface="Montserrat"/>
                <a:cs typeface="Montserrat"/>
                <a:sym typeface="Montserrat"/>
              </a:rPr>
              <a:t>F</a:t>
            </a:r>
            <a:r>
              <a:rPr b="1" i="0" lang="pl-PL" sz="1800" u="none" cap="none" strike="noStrike">
                <a:solidFill>
                  <a:srgbClr val="7F7F7F"/>
                </a:solidFill>
                <a:latin typeface="Montserrat"/>
                <a:ea typeface="Montserrat"/>
                <a:cs typeface="Montserrat"/>
                <a:sym typeface="Montserrat"/>
              </a:rPr>
              <a:t>UTUR</a:t>
            </a:r>
            <a:r>
              <a:rPr b="1" lang="pl-PL" sz="1800">
                <a:solidFill>
                  <a:srgbClr val="7F7F7F"/>
                </a:solidFill>
                <a:latin typeface="Montserrat"/>
                <a:ea typeface="Montserrat"/>
                <a:cs typeface="Montserrat"/>
                <a:sym typeface="Montserrat"/>
              </a:rPr>
              <a:t>I</a:t>
            </a:r>
            <a:endParaRPr b="0" i="0" sz="1800" u="none" cap="none" strike="noStrike">
              <a:solidFill>
                <a:srgbClr val="7F7F7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5"/>
          <p:cNvSpPr txBox="1"/>
          <p:nvPr>
            <p:ph type="title"/>
          </p:nvPr>
        </p:nvSpPr>
        <p:spPr>
          <a:xfrm>
            <a:off x="838200" y="621798"/>
            <a:ext cx="10508673" cy="95032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5D402"/>
              </a:buClr>
              <a:buSzPts val="3200"/>
              <a:buFont typeface="Montserrat"/>
              <a:buNone/>
            </a:pPr>
            <a:r>
              <a:rPr lang="pl-PL" sz="3200">
                <a:solidFill>
                  <a:srgbClr val="387025"/>
                </a:solidFill>
              </a:rPr>
              <a:t>Come</a:t>
            </a:r>
            <a:r>
              <a:rPr lang="pl-PL" sz="3200">
                <a:latin typeface="Calibri"/>
                <a:ea typeface="Calibri"/>
                <a:cs typeface="Calibri"/>
                <a:sym typeface="Calibri"/>
              </a:rPr>
              <a:t> </a:t>
            </a:r>
            <a:r>
              <a:rPr lang="pl-PL" sz="3200"/>
              <a:t>possiamo usare gli scenari per il trasporto sostenibile</a:t>
            </a:r>
            <a:r>
              <a:rPr lang="pl-PL" sz="3200">
                <a:latin typeface="Calibri"/>
                <a:ea typeface="Calibri"/>
                <a:cs typeface="Calibri"/>
                <a:sym typeface="Calibri"/>
              </a:rPr>
              <a:t>?</a:t>
            </a:r>
            <a:endParaRPr>
              <a:latin typeface="Calibri"/>
              <a:ea typeface="Calibri"/>
              <a:cs typeface="Calibri"/>
              <a:sym typeface="Calibri"/>
            </a:endParaRPr>
          </a:p>
        </p:txBody>
      </p:sp>
      <p:sp>
        <p:nvSpPr>
          <p:cNvPr id="476" name="Google Shape;476;p65"/>
          <p:cNvSpPr txBox="1"/>
          <p:nvPr>
            <p:ph idx="1" type="body"/>
          </p:nvPr>
        </p:nvSpPr>
        <p:spPr>
          <a:xfrm>
            <a:off x="838199" y="1825625"/>
            <a:ext cx="651633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999999"/>
              </a:buClr>
              <a:buSzPts val="2000"/>
              <a:buChar char="•"/>
            </a:pPr>
            <a:r>
              <a:rPr b="1" lang="pl-PL" sz="2400"/>
              <a:t>Per</a:t>
            </a:r>
            <a:r>
              <a:rPr b="1" lang="pl-PL" sz="2400">
                <a:solidFill>
                  <a:schemeClr val="dk1"/>
                </a:solidFill>
                <a:latin typeface="Calibri"/>
                <a:ea typeface="Calibri"/>
                <a:cs typeface="Calibri"/>
                <a:sym typeface="Calibri"/>
              </a:rPr>
              <a:t> valutare </a:t>
            </a:r>
            <a:r>
              <a:rPr b="1" lang="pl-PL" sz="2400">
                <a:solidFill>
                  <a:srgbClr val="07674D"/>
                </a:solidFill>
              </a:rPr>
              <a:t>i trend che influenzano il trasporto sostenibile</a:t>
            </a:r>
            <a:r>
              <a:rPr b="1" lang="pl-PL" sz="2400">
                <a:solidFill>
                  <a:schemeClr val="dk1"/>
                </a:solidFill>
                <a:latin typeface="Calibri"/>
                <a:ea typeface="Calibri"/>
                <a:cs typeface="Calibri"/>
                <a:sym typeface="Calibri"/>
              </a:rPr>
              <a:t> </a:t>
            </a:r>
            <a:r>
              <a:rPr b="1" lang="pl-PL" sz="2400"/>
              <a:t>nelle nostre città</a:t>
            </a:r>
            <a:r>
              <a:rPr b="1" lang="pl-PL" sz="2400">
                <a:solidFill>
                  <a:schemeClr val="dk1"/>
                </a:solidFill>
                <a:latin typeface="Calibri"/>
                <a:ea typeface="Calibri"/>
                <a:cs typeface="Calibri"/>
                <a:sym typeface="Calibri"/>
              </a:rPr>
              <a:t>/regioni/</a:t>
            </a:r>
            <a:r>
              <a:rPr b="1" lang="pl-PL" sz="2400"/>
              <a:t>paesi</a:t>
            </a:r>
            <a:r>
              <a:rPr b="1" lang="pl-PL" sz="2400">
                <a:solidFill>
                  <a:schemeClr val="dk1"/>
                </a:solidFill>
                <a:latin typeface="Calibri"/>
                <a:ea typeface="Calibri"/>
                <a:cs typeface="Calibri"/>
                <a:sym typeface="Calibri"/>
              </a:rPr>
              <a:t>.</a:t>
            </a:r>
            <a:endParaRPr b="1" sz="2400">
              <a:solidFill>
                <a:schemeClr val="dk1"/>
              </a:solidFill>
              <a:latin typeface="Calibri"/>
              <a:ea typeface="Calibri"/>
              <a:cs typeface="Calibri"/>
              <a:sym typeface="Calibri"/>
            </a:endParaRPr>
          </a:p>
          <a:p>
            <a:pPr indent="-228600" lvl="0" marL="228600" rtl="0" algn="l">
              <a:lnSpc>
                <a:spcPct val="90000"/>
              </a:lnSpc>
              <a:spcBef>
                <a:spcPts val="1000"/>
              </a:spcBef>
              <a:spcAft>
                <a:spcPts val="0"/>
              </a:spcAft>
              <a:buClr>
                <a:srgbClr val="999999"/>
              </a:buClr>
              <a:buSzPts val="2000"/>
              <a:buChar char="•"/>
            </a:pPr>
            <a:r>
              <a:rPr lang="pl-PL" sz="2400"/>
              <a:t>Per</a:t>
            </a:r>
            <a:r>
              <a:rPr lang="pl-PL" sz="2400">
                <a:solidFill>
                  <a:schemeClr val="dk1"/>
                </a:solidFill>
                <a:latin typeface="Calibri"/>
                <a:ea typeface="Calibri"/>
                <a:cs typeface="Calibri"/>
                <a:sym typeface="Calibri"/>
              </a:rPr>
              <a:t> </a:t>
            </a:r>
            <a:r>
              <a:rPr b="1" lang="pl-PL" sz="2400">
                <a:solidFill>
                  <a:srgbClr val="07674D"/>
                </a:solidFill>
              </a:rPr>
              <a:t>valutare la forza dell’impatto dei trend</a:t>
            </a:r>
            <a:r>
              <a:rPr b="1" lang="pl-PL" sz="2400">
                <a:solidFill>
                  <a:srgbClr val="07674D"/>
                </a:solidFill>
                <a:latin typeface="Calibri"/>
                <a:ea typeface="Calibri"/>
                <a:cs typeface="Calibri"/>
                <a:sym typeface="Calibri"/>
              </a:rPr>
              <a:t> </a:t>
            </a:r>
            <a:r>
              <a:rPr lang="pl-PL" sz="2400"/>
              <a:t>sul</a:t>
            </a:r>
            <a:r>
              <a:rPr lang="pl-PL" sz="2400">
                <a:solidFill>
                  <a:schemeClr val="dk1"/>
                </a:solidFill>
                <a:latin typeface="Calibri"/>
                <a:ea typeface="Calibri"/>
                <a:cs typeface="Calibri"/>
                <a:sym typeface="Calibri"/>
              </a:rPr>
              <a:t> trasporto sostenibile su un orizzonte temporale di numerosi anni.</a:t>
            </a:r>
            <a:endParaRPr sz="2400">
              <a:solidFill>
                <a:schemeClr val="dk1"/>
              </a:solidFill>
              <a:latin typeface="Calibri"/>
              <a:ea typeface="Calibri"/>
              <a:cs typeface="Calibri"/>
              <a:sym typeface="Calibri"/>
            </a:endParaRPr>
          </a:p>
          <a:p>
            <a:pPr indent="-228600" lvl="0" marL="228600" rtl="0" algn="l">
              <a:lnSpc>
                <a:spcPct val="90000"/>
              </a:lnSpc>
              <a:spcBef>
                <a:spcPts val="1000"/>
              </a:spcBef>
              <a:spcAft>
                <a:spcPts val="0"/>
              </a:spcAft>
              <a:buClr>
                <a:srgbClr val="999999"/>
              </a:buClr>
              <a:buSzPts val="2000"/>
              <a:buChar char="•"/>
            </a:pPr>
            <a:r>
              <a:rPr lang="pl-PL" sz="2400"/>
              <a:t>Per</a:t>
            </a:r>
            <a:r>
              <a:rPr lang="pl-PL" sz="2400">
                <a:solidFill>
                  <a:schemeClr val="dk1"/>
                </a:solidFill>
                <a:latin typeface="Calibri"/>
                <a:ea typeface="Calibri"/>
                <a:cs typeface="Calibri"/>
                <a:sym typeface="Calibri"/>
              </a:rPr>
              <a:t> valutare il grado</a:t>
            </a:r>
            <a:r>
              <a:rPr b="1" lang="pl-PL" sz="2400">
                <a:solidFill>
                  <a:srgbClr val="07674D"/>
                </a:solidFill>
              </a:rPr>
              <a:t> di incertezza dei trend</a:t>
            </a:r>
            <a:r>
              <a:rPr b="1" lang="pl-PL" sz="2400">
                <a:solidFill>
                  <a:srgbClr val="07674D"/>
                </a:solidFill>
                <a:latin typeface="Calibri"/>
                <a:ea typeface="Calibri"/>
                <a:cs typeface="Calibri"/>
                <a:sym typeface="Calibri"/>
              </a:rPr>
              <a:t> </a:t>
            </a:r>
            <a:r>
              <a:rPr b="1" lang="pl-PL" sz="2400">
                <a:solidFill>
                  <a:srgbClr val="07674D"/>
                </a:solidFill>
              </a:rPr>
              <a:t>che influenzano il trasporto sostenibile</a:t>
            </a:r>
            <a:r>
              <a:rPr lang="pl-PL"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a:p>
            <a:pPr indent="-228600" lvl="0" marL="228600" rtl="0" algn="l">
              <a:lnSpc>
                <a:spcPct val="90000"/>
              </a:lnSpc>
              <a:spcBef>
                <a:spcPts val="1000"/>
              </a:spcBef>
              <a:spcAft>
                <a:spcPts val="0"/>
              </a:spcAft>
              <a:buClr>
                <a:srgbClr val="999999"/>
              </a:buClr>
              <a:buSzPts val="2000"/>
              <a:buChar char="•"/>
            </a:pPr>
            <a:r>
              <a:rPr lang="pl-PL" sz="2400"/>
              <a:t>Per sviluppare</a:t>
            </a:r>
            <a:r>
              <a:rPr lang="pl-PL" sz="2400">
                <a:solidFill>
                  <a:schemeClr val="dk1"/>
                </a:solidFill>
                <a:latin typeface="Calibri"/>
                <a:ea typeface="Calibri"/>
                <a:cs typeface="Calibri"/>
                <a:sym typeface="Calibri"/>
              </a:rPr>
              <a:t> </a:t>
            </a:r>
            <a:r>
              <a:rPr b="1" lang="pl-PL" sz="2400">
                <a:solidFill>
                  <a:srgbClr val="07674D"/>
                </a:solidFill>
              </a:rPr>
              <a:t>visioni</a:t>
            </a:r>
            <a:r>
              <a:rPr b="1" lang="pl-PL" sz="2400">
                <a:solidFill>
                  <a:srgbClr val="07674D"/>
                </a:solidFill>
                <a:latin typeface="Calibri"/>
                <a:ea typeface="Calibri"/>
                <a:cs typeface="Calibri"/>
                <a:sym typeface="Calibri"/>
              </a:rPr>
              <a:t> alternative </a:t>
            </a:r>
            <a:r>
              <a:rPr b="1" lang="pl-PL" sz="2400">
                <a:solidFill>
                  <a:srgbClr val="07674D"/>
                </a:solidFill>
              </a:rPr>
              <a:t>di trasporto sostenibile</a:t>
            </a:r>
            <a:r>
              <a:rPr lang="pl-PL" sz="2400">
                <a:solidFill>
                  <a:schemeClr val="dk1"/>
                </a:solidFill>
                <a:latin typeface="Calibri"/>
                <a:ea typeface="Calibri"/>
                <a:cs typeface="Calibri"/>
                <a:sym typeface="Calibri"/>
              </a:rPr>
              <a:t> </a:t>
            </a:r>
            <a:r>
              <a:rPr lang="pl-PL" sz="2400"/>
              <a:t>in base ai trend in evoluzione</a:t>
            </a:r>
            <a:r>
              <a:rPr lang="pl-PL"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pic>
        <p:nvPicPr>
          <p:cNvPr id="477" name="Google Shape;477;p65"/>
          <p:cNvPicPr preferRelativeResize="0"/>
          <p:nvPr/>
        </p:nvPicPr>
        <p:blipFill rotWithShape="1">
          <a:blip r:embed="rId3">
            <a:alphaModFix/>
          </a:blip>
          <a:srcRect b="0" l="0" r="0" t="0"/>
          <a:stretch/>
        </p:blipFill>
        <p:spPr>
          <a:xfrm>
            <a:off x="7717365" y="1662522"/>
            <a:ext cx="3636436" cy="353295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66"/>
          <p:cNvSpPr txBox="1"/>
          <p:nvPr>
            <p:ph idx="1" type="body"/>
          </p:nvPr>
        </p:nvSpPr>
        <p:spPr>
          <a:xfrm>
            <a:off x="838200" y="2445057"/>
            <a:ext cx="10515600" cy="3997630"/>
          </a:xfrm>
          <a:prstGeom prst="rect">
            <a:avLst/>
          </a:prstGeom>
          <a:noFill/>
          <a:ln>
            <a:noFill/>
          </a:ln>
        </p:spPr>
        <p:txBody>
          <a:bodyPr anchorCtr="0" anchor="t" bIns="45700" lIns="91425" spcFirstLastPara="1" rIns="91425" wrap="square" tIns="45700">
            <a:normAutofit/>
          </a:bodyPr>
          <a:lstStyle/>
          <a:p>
            <a:pPr indent="0" lvl="0" marL="114300" rtl="0" algn="ctr">
              <a:lnSpc>
                <a:spcPct val="90000"/>
              </a:lnSpc>
              <a:spcBef>
                <a:spcPts val="1000"/>
              </a:spcBef>
              <a:spcAft>
                <a:spcPts val="0"/>
              </a:spcAft>
              <a:buSzPts val="1800"/>
              <a:buNone/>
            </a:pPr>
            <a:r>
              <a:rPr lang="pl-PL" sz="3200"/>
              <a:t>Nella scuola di logica intuitiva di costruzione degli scenari, si assume che gli scenari possono essere costruiti in modo strutturato</a:t>
            </a:r>
            <a:r>
              <a:rPr lang="pl-PL" sz="3200">
                <a:solidFill>
                  <a:schemeClr val="dk1"/>
                </a:solidFill>
                <a:latin typeface="Calibri"/>
                <a:ea typeface="Calibri"/>
                <a:cs typeface="Calibri"/>
                <a:sym typeface="Calibri"/>
              </a:rPr>
              <a:t>!</a:t>
            </a:r>
            <a:endParaRPr sz="3200">
              <a:solidFill>
                <a:schemeClr val="dk1"/>
              </a:solidFill>
              <a:latin typeface="Calibri"/>
              <a:ea typeface="Calibri"/>
              <a:cs typeface="Calibri"/>
              <a:sym typeface="Calibri"/>
            </a:endParaRPr>
          </a:p>
          <a:p>
            <a:pPr indent="-228600" lvl="0" marL="457200" rtl="0" algn="l">
              <a:lnSpc>
                <a:spcPct val="90000"/>
              </a:lnSpc>
              <a:spcBef>
                <a:spcPts val="1000"/>
              </a:spcBef>
              <a:spcAft>
                <a:spcPts val="0"/>
              </a:spcAft>
              <a:buClr>
                <a:schemeClr val="dk1"/>
              </a:buClr>
              <a:buSzPts val="1800"/>
              <a:buNone/>
            </a:pPr>
            <a:r>
              <a:t/>
            </a:r>
            <a:endParaRPr sz="3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5"/>
          <p:cNvSpPr txBox="1"/>
          <p:nvPr>
            <p:ph type="title"/>
          </p:nvPr>
        </p:nvSpPr>
        <p:spPr>
          <a:xfrm>
            <a:off x="831850" y="697735"/>
            <a:ext cx="10515600" cy="289161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Glossario  </a:t>
            </a:r>
            <a:endParaRPr/>
          </a:p>
        </p:txBody>
      </p:sp>
      <p:sp>
        <p:nvSpPr>
          <p:cNvPr id="82" name="Google Shape;82;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7"/>
          <p:cNvSpPr txBox="1"/>
          <p:nvPr>
            <p:ph type="title"/>
          </p:nvPr>
        </p:nvSpPr>
        <p:spPr>
          <a:xfrm>
            <a:off x="838200" y="621798"/>
            <a:ext cx="10508673" cy="9503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3200"/>
              <a:buFont typeface="Montserrat"/>
              <a:buNone/>
            </a:pPr>
            <a:r>
              <a:rPr b="1" lang="pl-PL" sz="3200"/>
              <a:t>Come si fa</a:t>
            </a:r>
            <a:r>
              <a:rPr b="1" i="0" lang="pl-PL" sz="3200" u="none" cap="none" strike="noStrike">
                <a:solidFill>
                  <a:schemeClr val="dk1"/>
                </a:solidFill>
                <a:latin typeface="Calibri"/>
                <a:ea typeface="Calibri"/>
                <a:cs typeface="Calibri"/>
                <a:sym typeface="Calibri"/>
              </a:rPr>
              <a:t>? </a:t>
            </a:r>
            <a:r>
              <a:rPr b="1" lang="pl-PL" sz="3200">
                <a:solidFill>
                  <a:srgbClr val="387025"/>
                </a:solidFill>
              </a:rPr>
              <a:t>in modo iterativo come segue</a:t>
            </a:r>
            <a:r>
              <a:rPr b="1" i="0" lang="pl-PL" sz="3200" u="none" cap="none" strike="noStrike">
                <a:solidFill>
                  <a:srgbClr val="387025"/>
                </a:solidFill>
                <a:latin typeface="Calibri"/>
                <a:ea typeface="Calibri"/>
                <a:cs typeface="Calibri"/>
                <a:sym typeface="Calibri"/>
              </a:rPr>
              <a:t>….</a:t>
            </a:r>
            <a:endParaRPr sz="3200">
              <a:solidFill>
                <a:srgbClr val="387025"/>
              </a:solidFill>
              <a:latin typeface="Calibri"/>
              <a:ea typeface="Calibri"/>
              <a:cs typeface="Calibri"/>
              <a:sym typeface="Calibri"/>
            </a:endParaRPr>
          </a:p>
        </p:txBody>
      </p:sp>
      <p:sp>
        <p:nvSpPr>
          <p:cNvPr id="488" name="Google Shape;488;p67"/>
          <p:cNvSpPr/>
          <p:nvPr/>
        </p:nvSpPr>
        <p:spPr>
          <a:xfrm>
            <a:off x="5784526" y="1700374"/>
            <a:ext cx="1822219" cy="537787"/>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pl-PL" sz="1000">
                <a:solidFill>
                  <a:schemeClr val="dk1"/>
                </a:solidFill>
                <a:latin typeface="Montserrat"/>
                <a:ea typeface="Montserrat"/>
                <a:cs typeface="Montserrat"/>
                <a:sym typeface="Montserrat"/>
              </a:rPr>
              <a:t>TRASPORTO </a:t>
            </a:r>
            <a:r>
              <a:rPr b="0" i="0" lang="pl-PL" sz="1000" u="none" cap="none" strike="noStrike">
                <a:solidFill>
                  <a:schemeClr val="dk1"/>
                </a:solidFill>
                <a:latin typeface="Montserrat"/>
                <a:ea typeface="Montserrat"/>
                <a:cs typeface="Montserrat"/>
                <a:sym typeface="Montserrat"/>
              </a:rPr>
              <a:t>S</a:t>
            </a:r>
            <a:r>
              <a:rPr lang="pl-PL" sz="1000">
                <a:solidFill>
                  <a:schemeClr val="dk1"/>
                </a:solidFill>
                <a:latin typeface="Montserrat"/>
                <a:ea typeface="Montserrat"/>
                <a:cs typeface="Montserrat"/>
                <a:sym typeface="Montserrat"/>
              </a:rPr>
              <a:t>O</a:t>
            </a:r>
            <a:r>
              <a:rPr b="0" i="0" lang="pl-PL" sz="1000" u="none" cap="none" strike="noStrike">
                <a:solidFill>
                  <a:schemeClr val="dk1"/>
                </a:solidFill>
                <a:latin typeface="Montserrat"/>
                <a:ea typeface="Montserrat"/>
                <a:cs typeface="Montserrat"/>
                <a:sym typeface="Montserrat"/>
              </a:rPr>
              <a:t>ST</a:t>
            </a:r>
            <a:r>
              <a:rPr lang="pl-PL" sz="1000">
                <a:solidFill>
                  <a:schemeClr val="dk1"/>
                </a:solidFill>
                <a:latin typeface="Montserrat"/>
                <a:ea typeface="Montserrat"/>
                <a:cs typeface="Montserrat"/>
                <a:sym typeface="Montserrat"/>
              </a:rPr>
              <a:t>E</a:t>
            </a:r>
            <a:r>
              <a:rPr b="0" i="0" lang="pl-PL" sz="1000" u="none" cap="none" strike="noStrike">
                <a:solidFill>
                  <a:schemeClr val="dk1"/>
                </a:solidFill>
                <a:latin typeface="Montserrat"/>
                <a:ea typeface="Montserrat"/>
                <a:cs typeface="Montserrat"/>
                <a:sym typeface="Montserrat"/>
              </a:rPr>
              <a:t>N</a:t>
            </a:r>
            <a:r>
              <a:rPr lang="pl-PL" sz="1000">
                <a:solidFill>
                  <a:schemeClr val="dk1"/>
                </a:solidFill>
                <a:latin typeface="Montserrat"/>
                <a:ea typeface="Montserrat"/>
                <a:cs typeface="Montserrat"/>
                <a:sym typeface="Montserrat"/>
              </a:rPr>
              <a:t>I</a:t>
            </a:r>
            <a:r>
              <a:rPr b="0" i="0" lang="pl-PL" sz="1000" u="none" cap="none" strike="noStrike">
                <a:solidFill>
                  <a:schemeClr val="dk1"/>
                </a:solidFill>
                <a:latin typeface="Montserrat"/>
                <a:ea typeface="Montserrat"/>
                <a:cs typeface="Montserrat"/>
                <a:sym typeface="Montserrat"/>
              </a:rPr>
              <a:t>BILE </a:t>
            </a:r>
            <a:endParaRPr b="0" i="0" sz="1000" u="none" cap="none" strike="noStrike">
              <a:solidFill>
                <a:schemeClr val="dk1"/>
              </a:solidFill>
              <a:latin typeface="Montserrat"/>
              <a:ea typeface="Montserrat"/>
              <a:cs typeface="Montserrat"/>
              <a:sym typeface="Montserrat"/>
            </a:endParaRPr>
          </a:p>
        </p:txBody>
      </p:sp>
      <p:sp>
        <p:nvSpPr>
          <p:cNvPr id="489" name="Google Shape;489;p67"/>
          <p:cNvSpPr/>
          <p:nvPr/>
        </p:nvSpPr>
        <p:spPr>
          <a:xfrm>
            <a:off x="5754769" y="2673144"/>
            <a:ext cx="1822219" cy="591228"/>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pl-PL" sz="1000" u="none" cap="none" strike="noStrike">
                <a:solidFill>
                  <a:schemeClr val="dk1"/>
                </a:solidFill>
                <a:latin typeface="Montserrat"/>
                <a:ea typeface="Montserrat"/>
                <a:cs typeface="Montserrat"/>
                <a:sym typeface="Montserrat"/>
              </a:rPr>
              <a:t>FA</a:t>
            </a:r>
            <a:r>
              <a:rPr lang="pl-PL" sz="1000">
                <a:solidFill>
                  <a:schemeClr val="dk1"/>
                </a:solidFill>
                <a:latin typeface="Montserrat"/>
                <a:ea typeface="Montserrat"/>
                <a:cs typeface="Montserrat"/>
                <a:sym typeface="Montserrat"/>
              </a:rPr>
              <a:t>T</a:t>
            </a:r>
            <a:r>
              <a:rPr b="0" i="0" lang="pl-PL" sz="1000" u="none" cap="none" strike="noStrike">
                <a:solidFill>
                  <a:schemeClr val="dk1"/>
                </a:solidFill>
                <a:latin typeface="Montserrat"/>
                <a:ea typeface="Montserrat"/>
                <a:cs typeface="Montserrat"/>
                <a:sym typeface="Montserrat"/>
              </a:rPr>
              <a:t>TOR</a:t>
            </a:r>
            <a:r>
              <a:rPr lang="pl-PL" sz="1000">
                <a:solidFill>
                  <a:schemeClr val="dk1"/>
                </a:solidFill>
                <a:latin typeface="Montserrat"/>
                <a:ea typeface="Montserrat"/>
                <a:cs typeface="Montserrat"/>
                <a:sym typeface="Montserrat"/>
              </a:rPr>
              <a:t>I CHE </a:t>
            </a:r>
            <a:r>
              <a:rPr b="0" i="0" lang="pl-PL" sz="1000" u="none" cap="none" strike="noStrike">
                <a:solidFill>
                  <a:schemeClr val="dk1"/>
                </a:solidFill>
                <a:latin typeface="Montserrat"/>
                <a:ea typeface="Montserrat"/>
                <a:cs typeface="Montserrat"/>
                <a:sym typeface="Montserrat"/>
              </a:rPr>
              <a:t> INFLUEN</a:t>
            </a:r>
            <a:r>
              <a:rPr lang="pl-PL" sz="1000">
                <a:solidFill>
                  <a:schemeClr val="dk1"/>
                </a:solidFill>
                <a:latin typeface="Montserrat"/>
                <a:ea typeface="Montserrat"/>
                <a:cs typeface="Montserrat"/>
                <a:sym typeface="Montserrat"/>
              </a:rPr>
              <a:t>ZANO</a:t>
            </a:r>
            <a:r>
              <a:rPr b="0" i="0" lang="pl-PL" sz="1000" u="none" cap="none" strike="noStrike">
                <a:solidFill>
                  <a:schemeClr val="dk1"/>
                </a:solidFill>
                <a:latin typeface="Montserrat"/>
                <a:ea typeface="Montserrat"/>
                <a:cs typeface="Montserrat"/>
                <a:sym typeface="Montserrat"/>
              </a:rPr>
              <a:t> </a:t>
            </a:r>
            <a:r>
              <a:rPr lang="pl-PL" sz="1000">
                <a:solidFill>
                  <a:schemeClr val="dk1"/>
                </a:solidFill>
                <a:latin typeface="Montserrat"/>
                <a:ea typeface="Montserrat"/>
                <a:cs typeface="Montserrat"/>
                <a:sym typeface="Montserrat"/>
              </a:rPr>
              <a:t>IL </a:t>
            </a:r>
            <a:r>
              <a:rPr b="0" i="0" lang="pl-PL" sz="1000" u="none" cap="none" strike="noStrike">
                <a:solidFill>
                  <a:schemeClr val="dk1"/>
                </a:solidFill>
                <a:latin typeface="Montserrat"/>
                <a:ea typeface="Montserrat"/>
                <a:cs typeface="Montserrat"/>
                <a:sym typeface="Montserrat"/>
              </a:rPr>
              <a:t>TRASPORTO SOSTENIBILE</a:t>
            </a:r>
            <a:endParaRPr b="0" i="0" sz="1000" u="none" cap="none" strike="noStrike">
              <a:solidFill>
                <a:schemeClr val="dk1"/>
              </a:solidFill>
              <a:latin typeface="Montserrat"/>
              <a:ea typeface="Montserrat"/>
              <a:cs typeface="Montserrat"/>
              <a:sym typeface="Montserrat"/>
            </a:endParaRPr>
          </a:p>
        </p:txBody>
      </p:sp>
      <p:sp>
        <p:nvSpPr>
          <p:cNvPr id="490" name="Google Shape;490;p67"/>
          <p:cNvSpPr/>
          <p:nvPr/>
        </p:nvSpPr>
        <p:spPr>
          <a:xfrm>
            <a:off x="1843446" y="3754543"/>
            <a:ext cx="1600101" cy="570484"/>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pl-PL" sz="1000">
                <a:solidFill>
                  <a:schemeClr val="dk1"/>
                </a:solidFill>
                <a:latin typeface="Montserrat"/>
                <a:ea typeface="Montserrat"/>
                <a:cs typeface="Montserrat"/>
                <a:sym typeface="Montserrat"/>
              </a:rPr>
              <a:t>FORZE TRAINANTI</a:t>
            </a:r>
            <a:endParaRPr b="0" i="0" sz="1000" u="none" cap="none" strike="noStrike">
              <a:solidFill>
                <a:schemeClr val="dk1"/>
              </a:solidFill>
              <a:latin typeface="Montserrat"/>
              <a:ea typeface="Montserrat"/>
              <a:cs typeface="Montserrat"/>
              <a:sym typeface="Montserrat"/>
            </a:endParaRPr>
          </a:p>
        </p:txBody>
      </p:sp>
      <p:sp>
        <p:nvSpPr>
          <p:cNvPr id="491" name="Google Shape;491;p67"/>
          <p:cNvSpPr/>
          <p:nvPr/>
        </p:nvSpPr>
        <p:spPr>
          <a:xfrm>
            <a:off x="5813521" y="4851616"/>
            <a:ext cx="1763467" cy="528090"/>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pl-PL" sz="1000" u="none" cap="none" strike="noStrike">
                <a:solidFill>
                  <a:schemeClr val="dk1"/>
                </a:solidFill>
                <a:latin typeface="Montserrat"/>
                <a:ea typeface="Montserrat"/>
                <a:cs typeface="Montserrat"/>
                <a:sym typeface="Montserrat"/>
              </a:rPr>
              <a:t>SCENARI</a:t>
            </a:r>
            <a:endParaRPr b="0" i="0" sz="1000" u="none" cap="none" strike="noStrike">
              <a:solidFill>
                <a:schemeClr val="dk1"/>
              </a:solidFill>
              <a:latin typeface="Montserrat"/>
              <a:ea typeface="Montserrat"/>
              <a:cs typeface="Montserrat"/>
              <a:sym typeface="Montserrat"/>
            </a:endParaRPr>
          </a:p>
        </p:txBody>
      </p:sp>
      <p:sp>
        <p:nvSpPr>
          <p:cNvPr id="492" name="Google Shape;492;p67"/>
          <p:cNvSpPr/>
          <p:nvPr/>
        </p:nvSpPr>
        <p:spPr>
          <a:xfrm>
            <a:off x="3538358" y="1690666"/>
            <a:ext cx="1822219" cy="557205"/>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pl-PL" sz="1000" u="none" cap="none" strike="noStrike">
                <a:solidFill>
                  <a:schemeClr val="dk1"/>
                </a:solidFill>
                <a:latin typeface="Montserrat"/>
                <a:ea typeface="Montserrat"/>
                <a:cs typeface="Montserrat"/>
                <a:sym typeface="Montserrat"/>
              </a:rPr>
              <a:t>1. </a:t>
            </a:r>
            <a:r>
              <a:rPr lang="pl-PL" sz="1000">
                <a:solidFill>
                  <a:schemeClr val="dk1"/>
                </a:solidFill>
                <a:latin typeface="Montserrat"/>
                <a:ea typeface="Montserrat"/>
                <a:cs typeface="Montserrat"/>
                <a:sym typeface="Montserrat"/>
              </a:rPr>
              <a:t>PENSARE</a:t>
            </a:r>
            <a:endParaRPr b="0" i="0" sz="1000" u="none" cap="none" strike="noStrike">
              <a:solidFill>
                <a:schemeClr val="dk1"/>
              </a:solidFill>
              <a:latin typeface="Montserrat"/>
              <a:ea typeface="Montserrat"/>
              <a:cs typeface="Montserrat"/>
              <a:sym typeface="Montserrat"/>
            </a:endParaRPr>
          </a:p>
        </p:txBody>
      </p:sp>
      <p:sp>
        <p:nvSpPr>
          <p:cNvPr id="493" name="Google Shape;493;p67"/>
          <p:cNvSpPr/>
          <p:nvPr/>
        </p:nvSpPr>
        <p:spPr>
          <a:xfrm>
            <a:off x="3538358" y="2673144"/>
            <a:ext cx="1739659" cy="591227"/>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pl-PL" sz="1000" u="none" cap="none" strike="noStrike">
                <a:solidFill>
                  <a:schemeClr val="dk1"/>
                </a:solidFill>
                <a:latin typeface="Montserrat"/>
                <a:ea typeface="Montserrat"/>
                <a:cs typeface="Montserrat"/>
                <a:sym typeface="Montserrat"/>
              </a:rPr>
              <a:t>2. IDENTIF</a:t>
            </a:r>
            <a:r>
              <a:rPr lang="pl-PL" sz="1000">
                <a:solidFill>
                  <a:schemeClr val="dk1"/>
                </a:solidFill>
                <a:latin typeface="Montserrat"/>
                <a:ea typeface="Montserrat"/>
                <a:cs typeface="Montserrat"/>
                <a:sym typeface="Montserrat"/>
              </a:rPr>
              <a:t>ICARE</a:t>
            </a:r>
            <a:endParaRPr b="0" i="0" sz="1000" u="none" cap="none" strike="noStrike">
              <a:solidFill>
                <a:schemeClr val="dk1"/>
              </a:solidFill>
              <a:latin typeface="Montserrat"/>
              <a:ea typeface="Montserrat"/>
              <a:cs typeface="Montserrat"/>
              <a:sym typeface="Montserrat"/>
            </a:endParaRPr>
          </a:p>
        </p:txBody>
      </p:sp>
      <p:sp>
        <p:nvSpPr>
          <p:cNvPr id="494" name="Google Shape;494;p67"/>
          <p:cNvSpPr/>
          <p:nvPr/>
        </p:nvSpPr>
        <p:spPr>
          <a:xfrm>
            <a:off x="3564437" y="3754543"/>
            <a:ext cx="1713580" cy="570484"/>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pl-PL" sz="1000" u="none" cap="none" strike="noStrike">
                <a:solidFill>
                  <a:schemeClr val="dk1"/>
                </a:solidFill>
                <a:latin typeface="Montserrat"/>
                <a:ea typeface="Montserrat"/>
                <a:cs typeface="Montserrat"/>
                <a:sym typeface="Montserrat"/>
              </a:rPr>
              <a:t>4. TRASFORMARE</a:t>
            </a:r>
            <a:endParaRPr b="0" i="0" sz="1000" u="none" cap="none" strike="noStrike">
              <a:solidFill>
                <a:schemeClr val="dk1"/>
              </a:solidFill>
              <a:latin typeface="Montserrat"/>
              <a:ea typeface="Montserrat"/>
              <a:cs typeface="Montserrat"/>
              <a:sym typeface="Montserrat"/>
            </a:endParaRPr>
          </a:p>
        </p:txBody>
      </p:sp>
      <p:sp>
        <p:nvSpPr>
          <p:cNvPr id="495" name="Google Shape;495;p67"/>
          <p:cNvSpPr/>
          <p:nvPr/>
        </p:nvSpPr>
        <p:spPr>
          <a:xfrm>
            <a:off x="3701970" y="4908250"/>
            <a:ext cx="1664476" cy="518167"/>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pl-PL" sz="1000" u="none" cap="none" strike="noStrike">
                <a:solidFill>
                  <a:schemeClr val="dk1"/>
                </a:solidFill>
                <a:latin typeface="Montserrat"/>
                <a:ea typeface="Montserrat"/>
                <a:cs typeface="Montserrat"/>
                <a:sym typeface="Montserrat"/>
              </a:rPr>
              <a:t>5. CREA</a:t>
            </a:r>
            <a:r>
              <a:rPr lang="pl-PL" sz="1000">
                <a:solidFill>
                  <a:schemeClr val="dk1"/>
                </a:solidFill>
                <a:latin typeface="Montserrat"/>
                <a:ea typeface="Montserrat"/>
                <a:cs typeface="Montserrat"/>
                <a:sym typeface="Montserrat"/>
              </a:rPr>
              <a:t>R</a:t>
            </a:r>
            <a:r>
              <a:rPr b="0" i="0" lang="pl-PL" sz="1000" u="none" cap="none" strike="noStrike">
                <a:solidFill>
                  <a:schemeClr val="dk1"/>
                </a:solidFill>
                <a:latin typeface="Montserrat"/>
                <a:ea typeface="Montserrat"/>
                <a:cs typeface="Montserrat"/>
                <a:sym typeface="Montserrat"/>
              </a:rPr>
              <a:t>E</a:t>
            </a:r>
            <a:endParaRPr b="0" i="0" sz="1000" u="none" cap="none" strike="noStrike">
              <a:solidFill>
                <a:schemeClr val="dk1"/>
              </a:solidFill>
              <a:latin typeface="Montserrat"/>
              <a:ea typeface="Montserrat"/>
              <a:cs typeface="Montserrat"/>
              <a:sym typeface="Montserrat"/>
            </a:endParaRPr>
          </a:p>
        </p:txBody>
      </p:sp>
      <p:sp>
        <p:nvSpPr>
          <p:cNvPr id="496" name="Google Shape;496;p67"/>
          <p:cNvSpPr/>
          <p:nvPr/>
        </p:nvSpPr>
        <p:spPr>
          <a:xfrm>
            <a:off x="5784526" y="3751535"/>
            <a:ext cx="1763468" cy="570484"/>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pl-PL" sz="1000">
                <a:solidFill>
                  <a:schemeClr val="dk1"/>
                </a:solidFill>
                <a:latin typeface="Montserrat"/>
                <a:ea typeface="Montserrat"/>
                <a:cs typeface="Montserrat"/>
                <a:sym typeface="Montserrat"/>
              </a:rPr>
              <a:t>FORZE TRAINANTI NEGLI SCENARI</a:t>
            </a:r>
            <a:endParaRPr b="0" i="0" sz="1000" u="none" cap="none" strike="noStrike">
              <a:solidFill>
                <a:schemeClr val="dk1"/>
              </a:solidFill>
              <a:latin typeface="Montserrat"/>
              <a:ea typeface="Montserrat"/>
              <a:cs typeface="Montserrat"/>
              <a:sym typeface="Montserrat"/>
            </a:endParaRPr>
          </a:p>
        </p:txBody>
      </p:sp>
      <p:sp>
        <p:nvSpPr>
          <p:cNvPr id="497" name="Google Shape;497;p67"/>
          <p:cNvSpPr/>
          <p:nvPr/>
        </p:nvSpPr>
        <p:spPr>
          <a:xfrm>
            <a:off x="4886295" y="2332419"/>
            <a:ext cx="391722" cy="285930"/>
          </a:xfrm>
          <a:prstGeom prst="downArrow">
            <a:avLst>
              <a:gd fmla="val 50000" name="adj1"/>
              <a:gd fmla="val 50000" name="adj2"/>
            </a:avLst>
          </a:prstGeom>
          <a:solidFill>
            <a:srgbClr val="3870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8" name="Google Shape;498;p67"/>
          <p:cNvSpPr/>
          <p:nvPr/>
        </p:nvSpPr>
        <p:spPr>
          <a:xfrm>
            <a:off x="2133704" y="2871359"/>
            <a:ext cx="1187048" cy="753641"/>
          </a:xfrm>
          <a:prstGeom prst="curvedRightArrow">
            <a:avLst>
              <a:gd fmla="val 25000" name="adj1"/>
              <a:gd fmla="val 50000" name="adj2"/>
              <a:gd fmla="val 25000" name="adj3"/>
            </a:avLst>
          </a:prstGeom>
          <a:solidFill>
            <a:srgbClr val="387025"/>
          </a:solidFill>
          <a:ln cap="flat" cmpd="sng" w="25400">
            <a:solidFill>
              <a:srgbClr val="A4881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387025"/>
              </a:solidFill>
              <a:latin typeface="Arial"/>
              <a:ea typeface="Arial"/>
              <a:cs typeface="Arial"/>
              <a:sym typeface="Arial"/>
            </a:endParaRPr>
          </a:p>
        </p:txBody>
      </p:sp>
      <p:sp>
        <p:nvSpPr>
          <p:cNvPr id="499" name="Google Shape;499;p67"/>
          <p:cNvSpPr/>
          <p:nvPr/>
        </p:nvSpPr>
        <p:spPr>
          <a:xfrm>
            <a:off x="1732754" y="4778145"/>
            <a:ext cx="1065522" cy="753641"/>
          </a:xfrm>
          <a:prstGeom prst="curvedRightArrow">
            <a:avLst>
              <a:gd fmla="val 25000" name="adj1"/>
              <a:gd fmla="val 50000" name="adj2"/>
              <a:gd fmla="val 25000" name="adj3"/>
            </a:avLst>
          </a:prstGeom>
          <a:solidFill>
            <a:srgbClr val="387025"/>
          </a:solidFill>
          <a:ln cap="flat" cmpd="sng" w="25400">
            <a:solidFill>
              <a:srgbClr val="E5BF1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00" name="Google Shape;500;p67"/>
          <p:cNvSpPr/>
          <p:nvPr/>
        </p:nvSpPr>
        <p:spPr>
          <a:xfrm>
            <a:off x="24510" y="3754543"/>
            <a:ext cx="1600101" cy="570484"/>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pl-PL" sz="1000" u="none" cap="none" strike="noStrike">
                <a:solidFill>
                  <a:schemeClr val="dk1"/>
                </a:solidFill>
                <a:latin typeface="Montserrat"/>
                <a:ea typeface="Montserrat"/>
                <a:cs typeface="Montserrat"/>
                <a:sym typeface="Montserrat"/>
              </a:rPr>
              <a:t>3. SELE</a:t>
            </a:r>
            <a:r>
              <a:rPr lang="pl-PL" sz="1000">
                <a:solidFill>
                  <a:schemeClr val="dk1"/>
                </a:solidFill>
                <a:latin typeface="Montserrat"/>
                <a:ea typeface="Montserrat"/>
                <a:cs typeface="Montserrat"/>
                <a:sym typeface="Montserrat"/>
              </a:rPr>
              <a:t>ZIONARE</a:t>
            </a:r>
            <a:endParaRPr b="0" i="0" sz="1000" u="none" cap="none" strike="noStrike">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68"/>
          <p:cNvSpPr txBox="1"/>
          <p:nvPr>
            <p:ph type="title"/>
          </p:nvPr>
        </p:nvSpPr>
        <p:spPr>
          <a:xfrm>
            <a:off x="637523" y="675188"/>
            <a:ext cx="526615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4400"/>
              <a:buFont typeface="Montserrat"/>
              <a:buNone/>
            </a:pPr>
            <a:r>
              <a:rPr b="1" lang="pl-PL">
                <a:solidFill>
                  <a:srgbClr val="387025"/>
                </a:solidFill>
              </a:rPr>
              <a:t>F</a:t>
            </a:r>
            <a:r>
              <a:rPr b="1" lang="pl-PL"/>
              <a:t>ase</a:t>
            </a:r>
            <a:r>
              <a:rPr b="1" lang="pl-PL">
                <a:latin typeface="Calibri"/>
                <a:ea typeface="Calibri"/>
                <a:cs typeface="Calibri"/>
                <a:sym typeface="Calibri"/>
              </a:rPr>
              <a:t> 1</a:t>
            </a:r>
            <a:endParaRPr>
              <a:latin typeface="Calibri"/>
              <a:ea typeface="Calibri"/>
              <a:cs typeface="Calibri"/>
              <a:sym typeface="Calibri"/>
            </a:endParaRPr>
          </a:p>
        </p:txBody>
      </p:sp>
      <p:sp>
        <p:nvSpPr>
          <p:cNvPr id="506" name="Google Shape;506;p68"/>
          <p:cNvSpPr txBox="1"/>
          <p:nvPr>
            <p:ph idx="1" type="body"/>
          </p:nvPr>
        </p:nvSpPr>
        <p:spPr>
          <a:xfrm>
            <a:off x="391717" y="1786626"/>
            <a:ext cx="5419147" cy="4154361"/>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lt1"/>
              </a:buClr>
              <a:buSzPts val="2000"/>
              <a:buChar char="•"/>
            </a:pPr>
            <a:r>
              <a:rPr lang="pl-PL" sz="2400"/>
              <a:t>Pensare al </a:t>
            </a:r>
            <a:r>
              <a:rPr lang="pl-PL" sz="2400">
                <a:solidFill>
                  <a:schemeClr val="dk1"/>
                </a:solidFill>
                <a:latin typeface="Calibri"/>
                <a:ea typeface="Calibri"/>
                <a:cs typeface="Calibri"/>
                <a:sym typeface="Calibri"/>
              </a:rPr>
              <a:t> </a:t>
            </a:r>
            <a:r>
              <a:rPr b="1" lang="pl-PL" sz="2400">
                <a:solidFill>
                  <a:schemeClr val="dk1"/>
                </a:solidFill>
                <a:latin typeface="Calibri"/>
                <a:ea typeface="Calibri"/>
                <a:cs typeface="Calibri"/>
                <a:sym typeface="Calibri"/>
              </a:rPr>
              <a:t>futur</a:t>
            </a:r>
            <a:r>
              <a:rPr b="1" lang="pl-PL" sz="2400"/>
              <a:t>o</a:t>
            </a:r>
            <a:r>
              <a:rPr b="1" lang="pl-PL" sz="2400">
                <a:solidFill>
                  <a:schemeClr val="dk1"/>
                </a:solidFill>
                <a:latin typeface="Calibri"/>
                <a:ea typeface="Calibri"/>
                <a:cs typeface="Calibri"/>
                <a:sym typeface="Calibri"/>
              </a:rPr>
              <a:t> </a:t>
            </a:r>
            <a:r>
              <a:rPr b="1" lang="pl-PL" sz="2400"/>
              <a:t>del trasporto</a:t>
            </a:r>
            <a:r>
              <a:rPr b="1" lang="pl-PL" sz="2400">
                <a:solidFill>
                  <a:schemeClr val="dk1"/>
                </a:solidFill>
                <a:latin typeface="Calibri"/>
                <a:ea typeface="Calibri"/>
                <a:cs typeface="Calibri"/>
                <a:sym typeface="Calibri"/>
              </a:rPr>
              <a:t> s</a:t>
            </a:r>
            <a:r>
              <a:rPr b="1" lang="pl-PL" sz="2400"/>
              <a:t>o</a:t>
            </a:r>
            <a:r>
              <a:rPr b="1" lang="pl-PL" sz="2400">
                <a:solidFill>
                  <a:schemeClr val="dk1"/>
                </a:solidFill>
                <a:latin typeface="Calibri"/>
                <a:ea typeface="Calibri"/>
                <a:cs typeface="Calibri"/>
                <a:sym typeface="Calibri"/>
              </a:rPr>
              <a:t>st</a:t>
            </a:r>
            <a:r>
              <a:rPr b="1" lang="pl-PL" sz="2400"/>
              <a:t>e</a:t>
            </a:r>
            <a:r>
              <a:rPr b="1" lang="pl-PL" sz="2400">
                <a:solidFill>
                  <a:schemeClr val="dk1"/>
                </a:solidFill>
                <a:latin typeface="Calibri"/>
                <a:ea typeface="Calibri"/>
                <a:cs typeface="Calibri"/>
                <a:sym typeface="Calibri"/>
              </a:rPr>
              <a:t>n</a:t>
            </a:r>
            <a:r>
              <a:rPr b="1" lang="pl-PL" sz="2400"/>
              <a:t>i</a:t>
            </a:r>
            <a:r>
              <a:rPr b="1" lang="pl-PL" sz="2400">
                <a:solidFill>
                  <a:schemeClr val="dk1"/>
                </a:solidFill>
                <a:latin typeface="Calibri"/>
                <a:ea typeface="Calibri"/>
                <a:cs typeface="Calibri"/>
                <a:sym typeface="Calibri"/>
              </a:rPr>
              <a:t>bile nella </a:t>
            </a:r>
            <a:r>
              <a:rPr b="1" lang="pl-PL" sz="2400"/>
              <a:t>propria</a:t>
            </a:r>
            <a:r>
              <a:rPr b="1" lang="pl-PL" sz="2400">
                <a:solidFill>
                  <a:schemeClr val="dk1"/>
                </a:solidFill>
                <a:latin typeface="Calibri"/>
                <a:ea typeface="Calibri"/>
                <a:cs typeface="Calibri"/>
                <a:sym typeface="Calibri"/>
              </a:rPr>
              <a:t> città /regione/</a:t>
            </a:r>
            <a:r>
              <a:rPr b="1" lang="pl-PL" sz="2400"/>
              <a:t>paese</a:t>
            </a:r>
            <a:r>
              <a:rPr b="1" lang="pl-PL" sz="2400">
                <a:solidFill>
                  <a:schemeClr val="dk1"/>
                </a:solidFill>
                <a:latin typeface="Calibri"/>
                <a:ea typeface="Calibri"/>
                <a:cs typeface="Calibri"/>
                <a:sym typeface="Calibri"/>
              </a:rPr>
              <a:t>.</a:t>
            </a:r>
            <a:endParaRPr sz="3200">
              <a:solidFill>
                <a:schemeClr val="dk1"/>
              </a:solidFill>
              <a:latin typeface="Calibri"/>
              <a:ea typeface="Calibri"/>
              <a:cs typeface="Calibri"/>
              <a:sym typeface="Calibri"/>
            </a:endParaRPr>
          </a:p>
          <a:p>
            <a:pPr indent="-228600" lvl="0" marL="228600" rtl="0" algn="just">
              <a:lnSpc>
                <a:spcPct val="90000"/>
              </a:lnSpc>
              <a:spcBef>
                <a:spcPts val="1000"/>
              </a:spcBef>
              <a:spcAft>
                <a:spcPts val="0"/>
              </a:spcAft>
              <a:buClr>
                <a:schemeClr val="lt1"/>
              </a:buClr>
              <a:buSzPts val="2000"/>
              <a:buChar char="•"/>
            </a:pPr>
            <a:r>
              <a:rPr lang="pl-PL" sz="2400"/>
              <a:t>Scegliere un</a:t>
            </a:r>
            <a:r>
              <a:rPr lang="pl-PL" sz="2400">
                <a:solidFill>
                  <a:schemeClr val="dk1"/>
                </a:solidFill>
                <a:latin typeface="Calibri"/>
                <a:ea typeface="Calibri"/>
                <a:cs typeface="Calibri"/>
                <a:sym typeface="Calibri"/>
              </a:rPr>
              <a:t> "</a:t>
            </a:r>
            <a:r>
              <a:rPr lang="pl-PL" sz="2400"/>
              <a:t>orizzonte temporale per l’analisi</a:t>
            </a:r>
            <a:r>
              <a:rPr lang="pl-PL" sz="2400">
                <a:solidFill>
                  <a:schemeClr val="dk1"/>
                </a:solidFill>
                <a:latin typeface="Calibri"/>
                <a:ea typeface="Calibri"/>
                <a:cs typeface="Calibri"/>
                <a:sym typeface="Calibri"/>
              </a:rPr>
              <a:t> (</a:t>
            </a:r>
            <a:r>
              <a:rPr lang="pl-PL" sz="2400"/>
              <a:t>ad esempio</a:t>
            </a:r>
            <a:r>
              <a:rPr lang="pl-PL" sz="2400">
                <a:solidFill>
                  <a:schemeClr val="dk1"/>
                </a:solidFill>
                <a:latin typeface="Calibri"/>
                <a:ea typeface="Calibri"/>
                <a:cs typeface="Calibri"/>
                <a:sym typeface="Calibri"/>
              </a:rPr>
              <a:t> 10-15 </a:t>
            </a:r>
            <a:r>
              <a:rPr lang="pl-PL" sz="2400"/>
              <a:t>anni</a:t>
            </a:r>
            <a:r>
              <a:rPr lang="pl-PL"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pic>
        <p:nvPicPr>
          <p:cNvPr id="507" name="Google Shape;507;p68"/>
          <p:cNvPicPr preferRelativeResize="0"/>
          <p:nvPr/>
        </p:nvPicPr>
        <p:blipFill rotWithShape="1">
          <a:blip r:embed="rId3">
            <a:alphaModFix/>
          </a:blip>
          <a:srcRect b="0" l="0" r="0" t="0"/>
          <a:stretch/>
        </p:blipFill>
        <p:spPr>
          <a:xfrm>
            <a:off x="4709651" y="1337970"/>
            <a:ext cx="6892413" cy="418205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9"/>
          <p:cNvSpPr txBox="1"/>
          <p:nvPr/>
        </p:nvSpPr>
        <p:spPr>
          <a:xfrm>
            <a:off x="321377" y="1673425"/>
            <a:ext cx="11701200" cy="9492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50800" marR="0" rtl="0" algn="just">
              <a:lnSpc>
                <a:spcPct val="100000"/>
              </a:lnSpc>
              <a:spcBef>
                <a:spcPts val="0"/>
              </a:spcBef>
              <a:spcAft>
                <a:spcPts val="0"/>
              </a:spcAft>
              <a:buClr>
                <a:srgbClr val="434343"/>
              </a:buClr>
              <a:buSzPts val="2800"/>
              <a:buFont typeface="Arial"/>
              <a:buNone/>
            </a:pPr>
            <a:r>
              <a:rPr lang="pl-PL" sz="2400">
                <a:solidFill>
                  <a:schemeClr val="dk1"/>
                </a:solidFill>
                <a:latin typeface="Calibri"/>
                <a:ea typeface="Calibri"/>
                <a:cs typeface="Calibri"/>
                <a:sym typeface="Calibri"/>
              </a:rPr>
              <a:t>Identificare i fattori esterni che influenzano il trasporto sostenibile</a:t>
            </a:r>
            <a:endParaRPr b="0" i="0" sz="2400" u="none" cap="none" strike="noStrike">
              <a:solidFill>
                <a:schemeClr val="dk1"/>
              </a:solidFill>
              <a:latin typeface="Calibri"/>
              <a:ea typeface="Calibri"/>
              <a:cs typeface="Calibri"/>
              <a:sym typeface="Calibri"/>
            </a:endParaRPr>
          </a:p>
          <a:p>
            <a:pPr indent="0" lvl="0" marL="50800" marR="0" rtl="0" algn="just">
              <a:lnSpc>
                <a:spcPct val="100000"/>
              </a:lnSpc>
              <a:spcBef>
                <a:spcPts val="0"/>
              </a:spcBef>
              <a:spcAft>
                <a:spcPts val="0"/>
              </a:spcAft>
              <a:buClr>
                <a:srgbClr val="434343"/>
              </a:buClr>
              <a:buSzPts val="2800"/>
              <a:buFont typeface="Arial"/>
              <a:buNone/>
            </a:pPr>
            <a:r>
              <a:rPr lang="pl-PL" sz="2400">
                <a:solidFill>
                  <a:schemeClr val="dk1"/>
                </a:solidFill>
                <a:latin typeface="Calibri"/>
                <a:ea typeface="Calibri"/>
                <a:cs typeface="Calibri"/>
                <a:sym typeface="Calibri"/>
              </a:rPr>
              <a:t>Si può fare usando l</a:t>
            </a:r>
            <a:r>
              <a:rPr b="1" lang="pl-PL" sz="2400">
                <a:solidFill>
                  <a:schemeClr val="dk1"/>
                </a:solidFill>
                <a:latin typeface="Calibri"/>
                <a:ea typeface="Calibri"/>
                <a:cs typeface="Calibri"/>
                <a:sym typeface="Calibri"/>
              </a:rPr>
              <a:t>’analisi STEEP</a:t>
            </a:r>
            <a:r>
              <a:rPr lang="pl-PL" sz="2400">
                <a:solidFill>
                  <a:schemeClr val="dk1"/>
                </a:solidFill>
                <a:latin typeface="Calibri"/>
                <a:ea typeface="Calibri"/>
                <a:cs typeface="Calibri"/>
                <a:sym typeface="Calibri"/>
              </a:rPr>
              <a:t>, </a:t>
            </a:r>
            <a:r>
              <a:rPr b="1" lang="pl-PL" sz="2400">
                <a:solidFill>
                  <a:srgbClr val="07674D"/>
                </a:solidFill>
                <a:highlight>
                  <a:schemeClr val="lt1"/>
                </a:highlight>
                <a:latin typeface="Calibri"/>
                <a:ea typeface="Calibri"/>
                <a:cs typeface="Calibri"/>
                <a:sym typeface="Calibri"/>
              </a:rPr>
              <a:t>che è una lista di controllo sui fattori sociali, tecnologici, economici e politici</a:t>
            </a:r>
            <a:r>
              <a:rPr b="1" i="0" lang="pl-PL" sz="2400" u="none" cap="none" strike="noStrike">
                <a:solidFill>
                  <a:srgbClr val="07674D"/>
                </a:solidFill>
                <a:highlight>
                  <a:schemeClr val="lt1"/>
                </a:highlight>
                <a:latin typeface="Calibri"/>
                <a:ea typeface="Calibri"/>
                <a:cs typeface="Calibri"/>
                <a:sym typeface="Calibri"/>
              </a:rPr>
              <a:t>.</a:t>
            </a:r>
            <a:endParaRPr b="1" i="0" sz="1400" u="none" cap="none" strike="noStrike">
              <a:solidFill>
                <a:srgbClr val="07674D"/>
              </a:solidFill>
              <a:highlight>
                <a:schemeClr val="lt1"/>
              </a:highlight>
            </a:endParaRPr>
          </a:p>
          <a:p>
            <a:pPr indent="0" lvl="0" marL="50800" marR="0" rtl="0" algn="just">
              <a:lnSpc>
                <a:spcPct val="100000"/>
              </a:lnSpc>
              <a:spcBef>
                <a:spcPts val="0"/>
              </a:spcBef>
              <a:spcAft>
                <a:spcPts val="0"/>
              </a:spcAft>
              <a:buClr>
                <a:srgbClr val="000000"/>
              </a:buClr>
              <a:buSzPts val="2400"/>
              <a:buFont typeface="Arial"/>
              <a:buNone/>
            </a:pPr>
            <a:r>
              <a:rPr b="0" i="0" lang="pl-PL" sz="2400" u="none" cap="none" strike="noStrike">
                <a:solidFill>
                  <a:srgbClr val="07674D"/>
                </a:solidFill>
                <a:latin typeface="Calibri"/>
                <a:ea typeface="Calibri"/>
                <a:cs typeface="Calibri"/>
                <a:sym typeface="Calibri"/>
              </a:rPr>
              <a:t>Crea</a:t>
            </a:r>
            <a:r>
              <a:rPr lang="pl-PL" sz="2400">
                <a:solidFill>
                  <a:srgbClr val="07674D"/>
                </a:solidFill>
                <a:latin typeface="Calibri"/>
                <a:ea typeface="Calibri"/>
                <a:cs typeface="Calibri"/>
                <a:sym typeface="Calibri"/>
              </a:rPr>
              <a:t>r</a:t>
            </a:r>
            <a:r>
              <a:rPr b="0" i="0" lang="pl-PL" sz="2400" u="none" cap="none" strike="noStrike">
                <a:solidFill>
                  <a:srgbClr val="07674D"/>
                </a:solidFill>
                <a:latin typeface="Calibri"/>
                <a:ea typeface="Calibri"/>
                <a:cs typeface="Calibri"/>
                <a:sym typeface="Calibri"/>
              </a:rPr>
              <a:t>e </a:t>
            </a:r>
            <a:r>
              <a:rPr lang="pl-PL" sz="2400">
                <a:solidFill>
                  <a:srgbClr val="07674D"/>
                </a:solidFill>
                <a:latin typeface="Calibri"/>
                <a:ea typeface="Calibri"/>
                <a:cs typeface="Calibri"/>
                <a:sym typeface="Calibri"/>
              </a:rPr>
              <a:t>una lista dei propri fattori, o usare una lista già precompilata, presentata nelle slide seguenti</a:t>
            </a:r>
            <a:r>
              <a:rPr b="0" i="0" lang="pl-PL" sz="2400" u="none" cap="none" strike="noStrike">
                <a:solidFill>
                  <a:srgbClr val="07674D"/>
                </a:solidFill>
                <a:latin typeface="Calibri"/>
                <a:ea typeface="Calibri"/>
                <a:cs typeface="Calibri"/>
                <a:sym typeface="Calibri"/>
              </a:rPr>
              <a:t>!</a:t>
            </a:r>
            <a:endParaRPr b="0" i="0" sz="2400" u="none" cap="none" strike="noStrike">
              <a:solidFill>
                <a:srgbClr val="07674D"/>
              </a:solidFill>
              <a:latin typeface="Calibri"/>
              <a:ea typeface="Calibri"/>
              <a:cs typeface="Calibri"/>
              <a:sym typeface="Calibri"/>
            </a:endParaRPr>
          </a:p>
          <a:p>
            <a:pPr indent="-228600" lvl="0" marL="457200" marR="0" rtl="0" algn="l">
              <a:lnSpc>
                <a:spcPct val="100000"/>
              </a:lnSpc>
              <a:spcBef>
                <a:spcPts val="0"/>
              </a:spcBef>
              <a:spcAft>
                <a:spcPts val="0"/>
              </a:spcAft>
              <a:buClr>
                <a:srgbClr val="434343"/>
              </a:buClr>
              <a:buSzPts val="2800"/>
              <a:buFont typeface="Montserrat"/>
              <a:buNone/>
            </a:pPr>
            <a:r>
              <a:t/>
            </a:r>
            <a:endParaRPr b="0" i="0" sz="2800" u="none" cap="none" strike="noStrike">
              <a:solidFill>
                <a:srgbClr val="434343"/>
              </a:solidFill>
              <a:latin typeface="Montserrat"/>
              <a:ea typeface="Montserrat"/>
              <a:cs typeface="Montserrat"/>
              <a:sym typeface="Montserrat"/>
            </a:endParaRPr>
          </a:p>
        </p:txBody>
      </p:sp>
      <p:sp>
        <p:nvSpPr>
          <p:cNvPr id="513" name="Google Shape;513;p69"/>
          <p:cNvSpPr txBox="1"/>
          <p:nvPr/>
        </p:nvSpPr>
        <p:spPr>
          <a:xfrm>
            <a:off x="1093304" y="11787811"/>
            <a:ext cx="1828800"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pl-PL" sz="2800" u="none" cap="none" strike="noStrike">
                <a:solidFill>
                  <a:srgbClr val="000000"/>
                </a:solidFill>
                <a:latin typeface="Montserrat"/>
                <a:ea typeface="Montserrat"/>
                <a:cs typeface="Montserrat"/>
                <a:sym typeface="Montserrat"/>
              </a:rPr>
              <a:t>SOCIAL</a:t>
            </a:r>
            <a:endParaRPr b="0" i="0" sz="1400" u="none" cap="none" strike="noStrike">
              <a:solidFill>
                <a:srgbClr val="000000"/>
              </a:solidFill>
              <a:latin typeface="Arial"/>
              <a:ea typeface="Arial"/>
              <a:cs typeface="Arial"/>
              <a:sym typeface="Arial"/>
            </a:endParaRPr>
          </a:p>
        </p:txBody>
      </p:sp>
      <p:sp>
        <p:nvSpPr>
          <p:cNvPr id="514" name="Google Shape;514;p69"/>
          <p:cNvSpPr txBox="1"/>
          <p:nvPr/>
        </p:nvSpPr>
        <p:spPr>
          <a:xfrm>
            <a:off x="7765774" y="11817015"/>
            <a:ext cx="2392018"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pl-PL" sz="2800" u="none" cap="none" strike="noStrike">
                <a:solidFill>
                  <a:srgbClr val="000000"/>
                </a:solidFill>
                <a:latin typeface="Montserrat"/>
                <a:ea typeface="Montserrat"/>
                <a:cs typeface="Montserrat"/>
                <a:sym typeface="Montserrat"/>
              </a:rPr>
              <a:t>ECONOMIC</a:t>
            </a:r>
            <a:endParaRPr b="0" i="0" sz="1400" u="none" cap="none" strike="noStrike">
              <a:solidFill>
                <a:srgbClr val="000000"/>
              </a:solidFill>
              <a:latin typeface="Arial"/>
              <a:ea typeface="Arial"/>
              <a:cs typeface="Arial"/>
              <a:sym typeface="Arial"/>
            </a:endParaRPr>
          </a:p>
        </p:txBody>
      </p:sp>
      <p:sp>
        <p:nvSpPr>
          <p:cNvPr id="515" name="Google Shape;515;p69"/>
          <p:cNvSpPr txBox="1"/>
          <p:nvPr/>
        </p:nvSpPr>
        <p:spPr>
          <a:xfrm>
            <a:off x="21263389" y="11581789"/>
            <a:ext cx="1828800"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pl-PL" sz="2800" u="none" cap="none" strike="noStrike">
                <a:solidFill>
                  <a:srgbClr val="000000"/>
                </a:solidFill>
                <a:latin typeface="Montserrat"/>
                <a:ea typeface="Montserrat"/>
                <a:cs typeface="Montserrat"/>
                <a:sym typeface="Montserrat"/>
              </a:rPr>
              <a:t>LEGAL</a:t>
            </a:r>
            <a:endParaRPr b="0" i="0" sz="1400" u="none" cap="none" strike="noStrike">
              <a:solidFill>
                <a:srgbClr val="000000"/>
              </a:solidFill>
              <a:latin typeface="Arial"/>
              <a:ea typeface="Arial"/>
              <a:cs typeface="Arial"/>
              <a:sym typeface="Arial"/>
            </a:endParaRPr>
          </a:p>
        </p:txBody>
      </p:sp>
      <p:sp>
        <p:nvSpPr>
          <p:cNvPr id="516" name="Google Shape;516;p69"/>
          <p:cNvSpPr txBox="1"/>
          <p:nvPr/>
        </p:nvSpPr>
        <p:spPr>
          <a:xfrm>
            <a:off x="3748236" y="11810510"/>
            <a:ext cx="3717235"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pl-PL" sz="2800" u="none" cap="none" strike="noStrike">
                <a:solidFill>
                  <a:srgbClr val="000000"/>
                </a:solidFill>
                <a:latin typeface="Montserrat"/>
                <a:ea typeface="Montserrat"/>
                <a:cs typeface="Montserrat"/>
                <a:sym typeface="Montserrat"/>
              </a:rPr>
              <a:t>TECHNOLOGICAL</a:t>
            </a:r>
            <a:endParaRPr b="0" i="0" sz="1400" u="none" cap="none" strike="noStrike">
              <a:solidFill>
                <a:srgbClr val="000000"/>
              </a:solidFill>
              <a:latin typeface="Arial"/>
              <a:ea typeface="Arial"/>
              <a:cs typeface="Arial"/>
              <a:sym typeface="Arial"/>
            </a:endParaRPr>
          </a:p>
        </p:txBody>
      </p:sp>
      <p:sp>
        <p:nvSpPr>
          <p:cNvPr id="517" name="Google Shape;517;p69"/>
          <p:cNvSpPr txBox="1"/>
          <p:nvPr/>
        </p:nvSpPr>
        <p:spPr>
          <a:xfrm>
            <a:off x="10926553" y="11823521"/>
            <a:ext cx="2858676"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pl-PL" sz="2800" u="none" cap="none" strike="noStrike">
                <a:solidFill>
                  <a:srgbClr val="000000"/>
                </a:solidFill>
                <a:latin typeface="Montserrat"/>
                <a:ea typeface="Montserrat"/>
                <a:cs typeface="Montserrat"/>
                <a:sym typeface="Montserrat"/>
              </a:rPr>
              <a:t>ECOLOGICAL</a:t>
            </a:r>
            <a:endParaRPr b="0" i="0" sz="1400" u="none" cap="none" strike="noStrike">
              <a:solidFill>
                <a:srgbClr val="000000"/>
              </a:solidFill>
              <a:latin typeface="Arial"/>
              <a:ea typeface="Arial"/>
              <a:cs typeface="Arial"/>
              <a:sym typeface="Arial"/>
            </a:endParaRPr>
          </a:p>
        </p:txBody>
      </p:sp>
      <p:sp>
        <p:nvSpPr>
          <p:cNvPr id="518" name="Google Shape;518;p69"/>
          <p:cNvSpPr txBox="1"/>
          <p:nvPr/>
        </p:nvSpPr>
        <p:spPr>
          <a:xfrm>
            <a:off x="17404452" y="11810510"/>
            <a:ext cx="2858676"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pl-PL" sz="2800" u="none" cap="none" strike="noStrike">
                <a:solidFill>
                  <a:srgbClr val="000000"/>
                </a:solidFill>
                <a:latin typeface="Montserrat"/>
                <a:ea typeface="Montserrat"/>
                <a:cs typeface="Montserrat"/>
                <a:sym typeface="Montserrat"/>
              </a:rPr>
              <a:t>VALUES</a:t>
            </a:r>
            <a:endParaRPr b="0" i="0" sz="2800" u="none" cap="none" strike="noStrike">
              <a:solidFill>
                <a:srgbClr val="000000"/>
              </a:solidFill>
              <a:latin typeface="Montserrat"/>
              <a:ea typeface="Montserrat"/>
              <a:cs typeface="Montserrat"/>
              <a:sym typeface="Montserrat"/>
            </a:endParaRPr>
          </a:p>
        </p:txBody>
      </p:sp>
      <p:sp>
        <p:nvSpPr>
          <p:cNvPr id="519" name="Google Shape;519;p69"/>
          <p:cNvSpPr txBox="1"/>
          <p:nvPr/>
        </p:nvSpPr>
        <p:spPr>
          <a:xfrm>
            <a:off x="14265028" y="11763838"/>
            <a:ext cx="2858676" cy="6964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pl-PL" sz="2800" u="none" cap="none" strike="noStrike">
                <a:solidFill>
                  <a:srgbClr val="000000"/>
                </a:solidFill>
                <a:latin typeface="Montserrat"/>
                <a:ea typeface="Montserrat"/>
                <a:cs typeface="Montserrat"/>
                <a:sym typeface="Montserrat"/>
              </a:rPr>
              <a:t>POLITICAL</a:t>
            </a:r>
            <a:endParaRPr b="0" i="0" sz="1400" u="none" cap="none" strike="noStrike">
              <a:solidFill>
                <a:srgbClr val="000000"/>
              </a:solidFill>
              <a:latin typeface="Arial"/>
              <a:ea typeface="Arial"/>
              <a:cs typeface="Arial"/>
              <a:sym typeface="Arial"/>
            </a:endParaRPr>
          </a:p>
        </p:txBody>
      </p:sp>
      <p:sp>
        <p:nvSpPr>
          <p:cNvPr id="520" name="Google Shape;520;p69"/>
          <p:cNvSpPr txBox="1"/>
          <p:nvPr>
            <p:ph type="title"/>
          </p:nvPr>
        </p:nvSpPr>
        <p:spPr>
          <a:xfrm>
            <a:off x="321364" y="925055"/>
            <a:ext cx="10509250" cy="9493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3200"/>
              <a:buFont typeface="Montserrat"/>
              <a:buNone/>
            </a:pPr>
            <a:r>
              <a:rPr b="1" lang="pl-PL" sz="3200">
                <a:solidFill>
                  <a:srgbClr val="387025"/>
                </a:solidFill>
              </a:rPr>
              <a:t>F</a:t>
            </a:r>
            <a:r>
              <a:rPr b="1" lang="pl-PL" sz="3200"/>
              <a:t>ase</a:t>
            </a:r>
            <a:r>
              <a:rPr b="1" lang="pl-PL" sz="3200">
                <a:latin typeface="Calibri"/>
                <a:ea typeface="Calibri"/>
                <a:cs typeface="Calibri"/>
                <a:sym typeface="Calibri"/>
              </a:rPr>
              <a:t> 2</a:t>
            </a:r>
            <a:endParaRPr>
              <a:latin typeface="Calibri"/>
              <a:ea typeface="Calibri"/>
              <a:cs typeface="Calibri"/>
              <a:sym typeface="Calibri"/>
            </a:endParaRPr>
          </a:p>
        </p:txBody>
      </p:sp>
      <p:pic>
        <p:nvPicPr>
          <p:cNvPr id="521" name="Google Shape;521;p69"/>
          <p:cNvPicPr preferRelativeResize="0"/>
          <p:nvPr/>
        </p:nvPicPr>
        <p:blipFill rotWithShape="1">
          <a:blip r:embed="rId3">
            <a:alphaModFix/>
          </a:blip>
          <a:srcRect b="0" l="0" r="0" t="0"/>
          <a:stretch/>
        </p:blipFill>
        <p:spPr>
          <a:xfrm>
            <a:off x="0" y="4020994"/>
            <a:ext cx="2330245" cy="1380947"/>
          </a:xfrm>
          <a:prstGeom prst="rect">
            <a:avLst/>
          </a:prstGeom>
          <a:noFill/>
          <a:ln>
            <a:noFill/>
          </a:ln>
        </p:spPr>
      </p:pic>
      <p:pic>
        <p:nvPicPr>
          <p:cNvPr id="522" name="Google Shape;522;p69"/>
          <p:cNvPicPr preferRelativeResize="0"/>
          <p:nvPr/>
        </p:nvPicPr>
        <p:blipFill rotWithShape="1">
          <a:blip r:embed="rId4">
            <a:alphaModFix/>
          </a:blip>
          <a:srcRect b="0" l="0" r="0" t="0"/>
          <a:stretch/>
        </p:blipFill>
        <p:spPr>
          <a:xfrm>
            <a:off x="1683074" y="4020992"/>
            <a:ext cx="3065907" cy="1380949"/>
          </a:xfrm>
          <a:prstGeom prst="rect">
            <a:avLst/>
          </a:prstGeom>
          <a:noFill/>
          <a:ln>
            <a:noFill/>
          </a:ln>
        </p:spPr>
      </p:pic>
      <p:pic>
        <p:nvPicPr>
          <p:cNvPr id="523" name="Google Shape;523;p69"/>
          <p:cNvPicPr preferRelativeResize="0"/>
          <p:nvPr/>
        </p:nvPicPr>
        <p:blipFill rotWithShape="1">
          <a:blip r:embed="rId5">
            <a:alphaModFix/>
          </a:blip>
          <a:srcRect b="0" l="0" r="0" t="0"/>
          <a:stretch/>
        </p:blipFill>
        <p:spPr>
          <a:xfrm>
            <a:off x="4013320" y="4020992"/>
            <a:ext cx="3452152" cy="1380947"/>
          </a:xfrm>
          <a:prstGeom prst="rect">
            <a:avLst/>
          </a:prstGeom>
          <a:noFill/>
          <a:ln>
            <a:noFill/>
          </a:ln>
        </p:spPr>
      </p:pic>
      <p:pic>
        <p:nvPicPr>
          <p:cNvPr id="524" name="Google Shape;524;p69"/>
          <p:cNvPicPr preferRelativeResize="0"/>
          <p:nvPr/>
        </p:nvPicPr>
        <p:blipFill rotWithShape="1">
          <a:blip r:embed="rId6">
            <a:alphaModFix/>
          </a:blip>
          <a:srcRect b="0" l="0" r="0" t="0"/>
          <a:stretch/>
        </p:blipFill>
        <p:spPr>
          <a:xfrm>
            <a:off x="7465471" y="4001041"/>
            <a:ext cx="2492040" cy="1420847"/>
          </a:xfrm>
          <a:prstGeom prst="rect">
            <a:avLst/>
          </a:prstGeom>
          <a:noFill/>
          <a:ln>
            <a:noFill/>
          </a:ln>
        </p:spPr>
      </p:pic>
      <p:pic>
        <p:nvPicPr>
          <p:cNvPr id="525" name="Google Shape;525;p69"/>
          <p:cNvPicPr preferRelativeResize="0"/>
          <p:nvPr/>
        </p:nvPicPr>
        <p:blipFill rotWithShape="1">
          <a:blip r:embed="rId7">
            <a:alphaModFix/>
          </a:blip>
          <a:srcRect b="0" l="0" r="0" t="0"/>
          <a:stretch/>
        </p:blipFill>
        <p:spPr>
          <a:xfrm>
            <a:off x="9296696" y="4001041"/>
            <a:ext cx="2895304" cy="142084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70"/>
          <p:cNvSpPr txBox="1"/>
          <p:nvPr>
            <p:ph type="title"/>
          </p:nvPr>
        </p:nvSpPr>
        <p:spPr>
          <a:xfrm>
            <a:off x="838200" y="621798"/>
            <a:ext cx="10508673" cy="9503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3200"/>
              <a:buFont typeface="Montserrat"/>
              <a:buNone/>
            </a:pPr>
            <a:r>
              <a:rPr b="1" lang="pl-PL" sz="3200">
                <a:solidFill>
                  <a:srgbClr val="07674D"/>
                </a:solidFill>
                <a:latin typeface="Calibri"/>
                <a:ea typeface="Calibri"/>
                <a:cs typeface="Calibri"/>
                <a:sym typeface="Calibri"/>
              </a:rPr>
              <a:t>E</a:t>
            </a:r>
            <a:r>
              <a:rPr b="1" lang="pl-PL" sz="3200"/>
              <a:t>sempi di fattori</a:t>
            </a:r>
            <a:r>
              <a:rPr b="1" lang="pl-PL" sz="3200">
                <a:latin typeface="Calibri"/>
                <a:ea typeface="Calibri"/>
                <a:cs typeface="Calibri"/>
                <a:sym typeface="Calibri"/>
              </a:rPr>
              <a:t> STEEP </a:t>
            </a:r>
            <a:r>
              <a:rPr b="1" lang="pl-PL" sz="3200">
                <a:solidFill>
                  <a:srgbClr val="07674D"/>
                </a:solidFill>
                <a:latin typeface="Calibri"/>
                <a:ea typeface="Calibri"/>
                <a:cs typeface="Calibri"/>
                <a:sym typeface="Calibri"/>
              </a:rPr>
              <a:t>(sociali)</a:t>
            </a:r>
            <a:endParaRPr>
              <a:solidFill>
                <a:srgbClr val="07674D"/>
              </a:solidFill>
              <a:latin typeface="Calibri"/>
              <a:ea typeface="Calibri"/>
              <a:cs typeface="Calibri"/>
              <a:sym typeface="Calibri"/>
            </a:endParaRPr>
          </a:p>
        </p:txBody>
      </p:sp>
      <p:sp>
        <p:nvSpPr>
          <p:cNvPr id="531" name="Google Shape;531;p70"/>
          <p:cNvSpPr txBox="1"/>
          <p:nvPr>
            <p:ph idx="1" type="body"/>
          </p:nvPr>
        </p:nvSpPr>
        <p:spPr>
          <a:xfrm>
            <a:off x="383450" y="1501150"/>
            <a:ext cx="5968200" cy="447330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999999"/>
              </a:buClr>
              <a:buSzPts val="2000"/>
              <a:buNone/>
            </a:pPr>
            <a:r>
              <a:rPr b="1" lang="pl-PL" sz="1600">
                <a:solidFill>
                  <a:srgbClr val="07674D"/>
                </a:solidFill>
              </a:rPr>
              <a:t>Attitudini culturali e valori</a:t>
            </a:r>
            <a:r>
              <a:rPr b="0" i="0" lang="pl-PL" sz="1600">
                <a:solidFill>
                  <a:srgbClr val="07674D"/>
                </a:solidFill>
                <a:latin typeface="Calibri"/>
                <a:ea typeface="Calibri"/>
                <a:cs typeface="Calibri"/>
                <a:sym typeface="Calibri"/>
              </a:rPr>
              <a:t>: </a:t>
            </a:r>
            <a:r>
              <a:rPr lang="pl-PL" sz="1600">
                <a:solidFill>
                  <a:srgbClr val="111827"/>
                </a:solidFill>
              </a:rPr>
              <a:t>le norme e i valori sociali svolgono un ruolo significativo. Ad esempio, in alcune culture, le automobili sono viste come uno status symbol, e ciò può rendere difficile ridurne l’uso. Al contrario, nei luoghi in cui la bicicletta o il trasporto pubblico sono culturalmente accettati e promossi, potrebbe esserci una maggiore propensione verso queste opzioni sostenibili.</a:t>
            </a:r>
            <a:endParaRPr sz="1600">
              <a:solidFill>
                <a:srgbClr val="111827"/>
              </a:solidFill>
            </a:endParaRPr>
          </a:p>
          <a:p>
            <a:pPr indent="0" lvl="0" marL="0" rtl="0" algn="just">
              <a:lnSpc>
                <a:spcPct val="90000"/>
              </a:lnSpc>
              <a:spcBef>
                <a:spcPts val="0"/>
              </a:spcBef>
              <a:spcAft>
                <a:spcPts val="0"/>
              </a:spcAft>
              <a:buClr>
                <a:srgbClr val="999999"/>
              </a:buClr>
              <a:buSzPts val="2000"/>
              <a:buNone/>
            </a:pPr>
            <a:r>
              <a:t/>
            </a:r>
            <a:endParaRPr b="0" i="0" sz="1600">
              <a:solidFill>
                <a:srgbClr val="0D0D0D"/>
              </a:solidFill>
              <a:latin typeface="Calibri"/>
              <a:ea typeface="Calibri"/>
              <a:cs typeface="Calibri"/>
              <a:sym typeface="Calibri"/>
            </a:endParaRPr>
          </a:p>
          <a:p>
            <a:pPr indent="0" lvl="0" marL="0" rtl="0" algn="just">
              <a:lnSpc>
                <a:spcPct val="90000"/>
              </a:lnSpc>
              <a:spcBef>
                <a:spcPts val="0"/>
              </a:spcBef>
              <a:spcAft>
                <a:spcPts val="0"/>
              </a:spcAft>
              <a:buClr>
                <a:srgbClr val="999999"/>
              </a:buClr>
              <a:buSzPts val="2000"/>
              <a:buNone/>
            </a:pPr>
            <a:r>
              <a:rPr b="1" lang="pl-PL" sz="1600">
                <a:solidFill>
                  <a:srgbClr val="07674D"/>
                </a:solidFill>
              </a:rPr>
              <a:t>Norme sociali e influenza dei pari:</a:t>
            </a:r>
            <a:r>
              <a:rPr b="0" i="0" lang="pl-PL" sz="1600">
                <a:solidFill>
                  <a:srgbClr val="07674D"/>
                </a:solidFill>
                <a:latin typeface="Calibri"/>
                <a:ea typeface="Calibri"/>
                <a:cs typeface="Calibri"/>
                <a:sym typeface="Calibri"/>
              </a:rPr>
              <a:t> </a:t>
            </a:r>
            <a:r>
              <a:rPr lang="pl-PL" sz="1600">
                <a:solidFill>
                  <a:srgbClr val="111827"/>
                </a:solidFill>
              </a:rPr>
              <a:t>Il comportamento e le scelte degli individui all'interno di una rete sociale possono influenzare in modo significativo gli altri. Se le opzioni di trasporto sostenibili come andare in bicicletta, camminare o utilizzare i trasporti pubblici sono viste come la norma all’interno di un gruppo di pari o di una comunità, è più probabile che gli individui adottino queste pratiche.</a:t>
            </a:r>
            <a:endParaRPr b="0" i="0" sz="1600">
              <a:solidFill>
                <a:srgbClr val="0D0D0D"/>
              </a:solidFill>
              <a:latin typeface="Calibri"/>
              <a:ea typeface="Calibri"/>
              <a:cs typeface="Calibri"/>
              <a:sym typeface="Calibri"/>
            </a:endParaRPr>
          </a:p>
          <a:p>
            <a:pPr indent="-101600" lvl="0" marL="228600" rtl="0" algn="just">
              <a:lnSpc>
                <a:spcPct val="90000"/>
              </a:lnSpc>
              <a:spcBef>
                <a:spcPts val="0"/>
              </a:spcBef>
              <a:spcAft>
                <a:spcPts val="0"/>
              </a:spcAft>
              <a:buClr>
                <a:srgbClr val="999999"/>
              </a:buClr>
              <a:buSzPts val="2000"/>
              <a:buNone/>
            </a:pPr>
            <a:r>
              <a:t/>
            </a:r>
            <a:endParaRPr b="0" i="0" sz="1600">
              <a:solidFill>
                <a:srgbClr val="0D0D0D"/>
              </a:solidFill>
              <a:latin typeface="Calibri"/>
              <a:ea typeface="Calibri"/>
              <a:cs typeface="Calibri"/>
              <a:sym typeface="Calibri"/>
            </a:endParaRPr>
          </a:p>
          <a:p>
            <a:pPr indent="0" lvl="0" marL="0" rtl="0" algn="just">
              <a:lnSpc>
                <a:spcPct val="90000"/>
              </a:lnSpc>
              <a:spcBef>
                <a:spcPts val="0"/>
              </a:spcBef>
              <a:spcAft>
                <a:spcPts val="0"/>
              </a:spcAft>
              <a:buClr>
                <a:srgbClr val="999999"/>
              </a:buClr>
              <a:buSzPts val="2000"/>
              <a:buNone/>
            </a:pPr>
            <a:r>
              <a:rPr b="1" i="0" lang="pl-PL" sz="1600">
                <a:solidFill>
                  <a:srgbClr val="07674D"/>
                </a:solidFill>
                <a:latin typeface="Calibri"/>
                <a:ea typeface="Calibri"/>
                <a:cs typeface="Calibri"/>
                <a:sym typeface="Calibri"/>
              </a:rPr>
              <a:t>Accessibilit</a:t>
            </a:r>
            <a:r>
              <a:rPr b="1" lang="pl-PL" sz="1600">
                <a:solidFill>
                  <a:srgbClr val="07674D"/>
                </a:solidFill>
              </a:rPr>
              <a:t>à</a:t>
            </a:r>
            <a:r>
              <a:rPr b="1" i="0" lang="pl-PL" sz="1600">
                <a:solidFill>
                  <a:srgbClr val="07674D"/>
                </a:solidFill>
                <a:latin typeface="Calibri"/>
                <a:ea typeface="Calibri"/>
                <a:cs typeface="Calibri"/>
                <a:sym typeface="Calibri"/>
              </a:rPr>
              <a:t> </a:t>
            </a:r>
            <a:r>
              <a:rPr b="1" lang="pl-PL" sz="1600">
                <a:solidFill>
                  <a:srgbClr val="07674D"/>
                </a:solidFill>
              </a:rPr>
              <a:t>e</a:t>
            </a:r>
            <a:r>
              <a:rPr b="1" i="0" lang="pl-PL" sz="1600">
                <a:solidFill>
                  <a:srgbClr val="07674D"/>
                </a:solidFill>
                <a:latin typeface="Calibri"/>
                <a:ea typeface="Calibri"/>
                <a:cs typeface="Calibri"/>
                <a:sym typeface="Calibri"/>
              </a:rPr>
              <a:t> </a:t>
            </a:r>
            <a:r>
              <a:rPr b="1" lang="pl-PL" sz="1600">
                <a:solidFill>
                  <a:srgbClr val="07674D"/>
                </a:solidFill>
              </a:rPr>
              <a:t>inclusività</a:t>
            </a:r>
            <a:r>
              <a:rPr b="0" i="0" lang="pl-PL" sz="1600">
                <a:solidFill>
                  <a:srgbClr val="07674D"/>
                </a:solidFill>
                <a:latin typeface="Calibri"/>
                <a:ea typeface="Calibri"/>
                <a:cs typeface="Calibri"/>
                <a:sym typeface="Calibri"/>
              </a:rPr>
              <a:t>: </a:t>
            </a:r>
            <a:r>
              <a:rPr lang="pl-PL" sz="1600">
                <a:solidFill>
                  <a:srgbClr val="111827"/>
                </a:solidFill>
              </a:rPr>
              <a:t>La disponibilità di opzioni di trasporto sostenibili che soddisfino le persone con disabilità, gli anziani e le persone con altri bisogni speciali è fondamentale. Progettare sistemi di trasporto inclusivi può incoraggiare una parte più ampia della società a partecipare a pratiche di trasporto sostenibili.</a:t>
            </a:r>
            <a:endParaRPr sz="1600">
              <a:solidFill>
                <a:srgbClr val="111827"/>
              </a:solidFill>
            </a:endParaRPr>
          </a:p>
          <a:p>
            <a:pPr indent="0" lvl="0" marL="0" rtl="0" algn="just">
              <a:lnSpc>
                <a:spcPct val="90000"/>
              </a:lnSpc>
              <a:spcBef>
                <a:spcPts val="0"/>
              </a:spcBef>
              <a:spcAft>
                <a:spcPts val="0"/>
              </a:spcAft>
              <a:buClr>
                <a:srgbClr val="999999"/>
              </a:buClr>
              <a:buSzPts val="2000"/>
              <a:buNone/>
            </a:pPr>
            <a:r>
              <a:t/>
            </a:r>
            <a:endParaRPr sz="1600">
              <a:solidFill>
                <a:srgbClr val="0D0D0D"/>
              </a:solidFill>
            </a:endParaRPr>
          </a:p>
        </p:txBody>
      </p:sp>
      <p:pic>
        <p:nvPicPr>
          <p:cNvPr id="532" name="Google Shape;532;p70"/>
          <p:cNvPicPr preferRelativeResize="0"/>
          <p:nvPr/>
        </p:nvPicPr>
        <p:blipFill rotWithShape="1">
          <a:blip r:embed="rId3">
            <a:alphaModFix/>
          </a:blip>
          <a:srcRect b="0" l="0" r="0" t="0"/>
          <a:stretch/>
        </p:blipFill>
        <p:spPr>
          <a:xfrm>
            <a:off x="6839791" y="1931987"/>
            <a:ext cx="4851072" cy="29940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71"/>
          <p:cNvSpPr txBox="1"/>
          <p:nvPr>
            <p:ph type="title"/>
          </p:nvPr>
        </p:nvSpPr>
        <p:spPr>
          <a:xfrm>
            <a:off x="838200" y="621798"/>
            <a:ext cx="10508673" cy="9503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3200"/>
              <a:buFont typeface="Montserrat"/>
              <a:buNone/>
            </a:pPr>
            <a:r>
              <a:rPr b="1" lang="pl-PL" sz="3200">
                <a:solidFill>
                  <a:srgbClr val="387025"/>
                </a:solidFill>
                <a:latin typeface="Montserrat"/>
                <a:ea typeface="Montserrat"/>
                <a:cs typeface="Montserrat"/>
                <a:sym typeface="Montserrat"/>
              </a:rPr>
              <a:t>E</a:t>
            </a:r>
            <a:r>
              <a:rPr b="1" lang="pl-PL" sz="3200">
                <a:latin typeface="Montserrat"/>
                <a:ea typeface="Montserrat"/>
                <a:cs typeface="Montserrat"/>
                <a:sym typeface="Montserrat"/>
              </a:rPr>
              <a:t>sempi di fattori</a:t>
            </a:r>
            <a:r>
              <a:rPr b="1" lang="pl-PL" sz="3200">
                <a:latin typeface="Montserrat"/>
                <a:ea typeface="Montserrat"/>
                <a:cs typeface="Montserrat"/>
                <a:sym typeface="Montserrat"/>
              </a:rPr>
              <a:t> STEEP (</a:t>
            </a:r>
            <a:r>
              <a:rPr b="1" lang="pl-PL" sz="3200">
                <a:solidFill>
                  <a:srgbClr val="07674D"/>
                </a:solidFill>
                <a:latin typeface="Montserrat"/>
                <a:ea typeface="Montserrat"/>
                <a:cs typeface="Montserrat"/>
                <a:sym typeface="Montserrat"/>
              </a:rPr>
              <a:t>tecnologici)</a:t>
            </a:r>
            <a:endParaRPr sz="3200">
              <a:solidFill>
                <a:srgbClr val="07674D"/>
              </a:solidFill>
              <a:latin typeface="Montserrat"/>
              <a:ea typeface="Montserrat"/>
              <a:cs typeface="Montserrat"/>
              <a:sym typeface="Montserrat"/>
            </a:endParaRPr>
          </a:p>
        </p:txBody>
      </p:sp>
      <p:sp>
        <p:nvSpPr>
          <p:cNvPr id="538" name="Google Shape;538;p71"/>
          <p:cNvSpPr txBox="1"/>
          <p:nvPr>
            <p:ph idx="1" type="body"/>
          </p:nvPr>
        </p:nvSpPr>
        <p:spPr>
          <a:xfrm>
            <a:off x="314326" y="1366684"/>
            <a:ext cx="6243790" cy="4761118"/>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999999"/>
              </a:buClr>
              <a:buSzPts val="2000"/>
              <a:buChar char="•"/>
            </a:pPr>
            <a:r>
              <a:rPr b="1" lang="pl-PL" sz="1600">
                <a:solidFill>
                  <a:srgbClr val="07674D"/>
                </a:solidFill>
                <a:latin typeface="Arial"/>
                <a:ea typeface="Arial"/>
                <a:cs typeface="Arial"/>
                <a:sym typeface="Arial"/>
              </a:rPr>
              <a:t>Progressi nelle tecnologie dei veicoli</a:t>
            </a:r>
            <a:r>
              <a:rPr b="0" i="0" lang="pl-PL" sz="1600">
                <a:solidFill>
                  <a:srgbClr val="0D0D0D"/>
                </a:solidFill>
                <a:latin typeface="Arial"/>
                <a:ea typeface="Arial"/>
                <a:cs typeface="Arial"/>
                <a:sym typeface="Arial"/>
              </a:rPr>
              <a:t>: </a:t>
            </a:r>
            <a:r>
              <a:rPr lang="pl-PL" sz="1600">
                <a:solidFill>
                  <a:srgbClr val="111827"/>
                </a:solidFill>
              </a:rPr>
              <a:t>Le innovazioni nei veicoli elettrici e ibridi, compresi i miglioramenti nella tecnologia delle batterie, nelle infrastrutture di ricarica e nell’efficienza energetica, sono fondamentali. Questi progressi rendono i veicoli sostenibili più accessibili, convenienti e pratici per l’uso quotidiano</a:t>
            </a:r>
            <a:endParaRPr sz="1600">
              <a:solidFill>
                <a:srgbClr val="0D0D0D"/>
              </a:solidFill>
              <a:latin typeface="Arial"/>
              <a:ea typeface="Arial"/>
              <a:cs typeface="Arial"/>
              <a:sym typeface="Arial"/>
            </a:endParaRPr>
          </a:p>
          <a:p>
            <a:pPr indent="-101600" lvl="0" marL="228600" rtl="0" algn="just">
              <a:lnSpc>
                <a:spcPct val="90000"/>
              </a:lnSpc>
              <a:spcBef>
                <a:spcPts val="0"/>
              </a:spcBef>
              <a:spcAft>
                <a:spcPts val="0"/>
              </a:spcAft>
              <a:buClr>
                <a:srgbClr val="999999"/>
              </a:buClr>
              <a:buSzPts val="2000"/>
              <a:buNone/>
            </a:pPr>
            <a:r>
              <a:t/>
            </a:r>
            <a:endParaRPr b="0" i="0" sz="1600">
              <a:solidFill>
                <a:srgbClr val="0D0D0D"/>
              </a:solidFill>
              <a:latin typeface="Arial"/>
              <a:ea typeface="Arial"/>
              <a:cs typeface="Arial"/>
              <a:sym typeface="Arial"/>
            </a:endParaRPr>
          </a:p>
          <a:p>
            <a:pPr indent="-228600" lvl="0" marL="228600" rtl="0" algn="just">
              <a:lnSpc>
                <a:spcPct val="90000"/>
              </a:lnSpc>
              <a:spcBef>
                <a:spcPts val="0"/>
              </a:spcBef>
              <a:spcAft>
                <a:spcPts val="0"/>
              </a:spcAft>
              <a:buClr>
                <a:srgbClr val="999999"/>
              </a:buClr>
              <a:buSzPts val="2000"/>
              <a:buChar char="•"/>
            </a:pPr>
            <a:r>
              <a:rPr b="1" lang="pl-PL" sz="1600">
                <a:solidFill>
                  <a:srgbClr val="07674D"/>
                </a:solidFill>
                <a:latin typeface="Arial"/>
                <a:ea typeface="Arial"/>
                <a:cs typeface="Arial"/>
                <a:sym typeface="Arial"/>
              </a:rPr>
              <a:t>Tecnologia di trasporto pubblico</a:t>
            </a:r>
            <a:r>
              <a:rPr b="0" i="0" lang="pl-PL" sz="1600">
                <a:solidFill>
                  <a:srgbClr val="0D0D0D"/>
                </a:solidFill>
                <a:latin typeface="Arial"/>
                <a:ea typeface="Arial"/>
                <a:cs typeface="Arial"/>
                <a:sym typeface="Arial"/>
              </a:rPr>
              <a:t>: </a:t>
            </a:r>
            <a:r>
              <a:rPr lang="pl-PL" sz="1600">
                <a:solidFill>
                  <a:srgbClr val="111827"/>
                </a:solidFill>
              </a:rPr>
              <a:t>Lo sviluppo di sistemi di trasporto pubblico più efficienti e affidabili, come gli autobus elettrici, i sistemi di metropolitana leggera e l’uso di fonti di energia rinnovabile, migliora l’attrattiva e l’usabilità del trasporto pubblico. L’integrazione dei dati in tempo reale nei sistemi di trasporto pubblico può anche migliorare l’esperienza dell’utente fornendo orari, percorsi e informazioni sulla disponibilità accurati.</a:t>
            </a:r>
            <a:endParaRPr sz="1600">
              <a:solidFill>
                <a:srgbClr val="111827"/>
              </a:solidFill>
            </a:endParaRPr>
          </a:p>
          <a:p>
            <a:pPr indent="0" lvl="0" marL="127000" rtl="0" algn="just">
              <a:lnSpc>
                <a:spcPct val="90000"/>
              </a:lnSpc>
              <a:spcBef>
                <a:spcPts val="0"/>
              </a:spcBef>
              <a:spcAft>
                <a:spcPts val="0"/>
              </a:spcAft>
              <a:buClr>
                <a:srgbClr val="999999"/>
              </a:buClr>
              <a:buSzPts val="2000"/>
              <a:buNone/>
            </a:pPr>
            <a:r>
              <a:t/>
            </a:r>
            <a:endParaRPr b="0" i="0" sz="1600">
              <a:solidFill>
                <a:srgbClr val="0D0D0D"/>
              </a:solidFill>
              <a:latin typeface="Arial"/>
              <a:ea typeface="Arial"/>
              <a:cs typeface="Arial"/>
              <a:sym typeface="Arial"/>
            </a:endParaRPr>
          </a:p>
          <a:p>
            <a:pPr indent="-228600" lvl="0" marL="228600" rtl="0" algn="just">
              <a:lnSpc>
                <a:spcPct val="90000"/>
              </a:lnSpc>
              <a:spcBef>
                <a:spcPts val="0"/>
              </a:spcBef>
              <a:spcAft>
                <a:spcPts val="0"/>
              </a:spcAft>
              <a:buClr>
                <a:srgbClr val="999999"/>
              </a:buClr>
              <a:buSzPts val="2000"/>
              <a:buChar char="•"/>
            </a:pPr>
            <a:r>
              <a:rPr b="1" lang="pl-PL" sz="1600">
                <a:solidFill>
                  <a:srgbClr val="07674D"/>
                </a:solidFill>
                <a:latin typeface="Arial"/>
                <a:ea typeface="Arial"/>
                <a:cs typeface="Arial"/>
                <a:sym typeface="Arial"/>
              </a:rPr>
              <a:t>Infrastruttura </a:t>
            </a:r>
            <a:r>
              <a:rPr b="1" i="0" lang="pl-PL" sz="1600">
                <a:solidFill>
                  <a:srgbClr val="07674D"/>
                </a:solidFill>
                <a:latin typeface="Arial"/>
                <a:ea typeface="Arial"/>
                <a:cs typeface="Arial"/>
                <a:sym typeface="Arial"/>
              </a:rPr>
              <a:t>Smart</a:t>
            </a:r>
            <a:r>
              <a:rPr b="0" i="0" lang="pl-PL" sz="1600">
                <a:solidFill>
                  <a:srgbClr val="07674D"/>
                </a:solidFill>
                <a:latin typeface="Arial"/>
                <a:ea typeface="Arial"/>
                <a:cs typeface="Arial"/>
                <a:sym typeface="Arial"/>
              </a:rPr>
              <a:t>: </a:t>
            </a:r>
            <a:r>
              <a:rPr lang="pl-PL" sz="1600">
                <a:solidFill>
                  <a:srgbClr val="111827"/>
                </a:solidFill>
              </a:rPr>
              <a:t>I sistemi di trasporto intelligenti (ITS) che utilizzano dati, sensori e tecnologie di comunicazione possono ottimizzare il flusso del traffico, ridurre la congestione e migliorare la sicurezza. Semafori intelligenti, sistemi di gestione adattiva del traffico e soluzioni di parcheggio intelligenti contribuiscono a un sistema di trasporto urbano più efficiente e sostenibile</a:t>
            </a:r>
            <a:endParaRPr sz="2400">
              <a:solidFill>
                <a:srgbClr val="999999"/>
              </a:solidFill>
              <a:latin typeface="Arial"/>
              <a:ea typeface="Arial"/>
              <a:cs typeface="Arial"/>
              <a:sym typeface="Arial"/>
            </a:endParaRPr>
          </a:p>
        </p:txBody>
      </p:sp>
      <p:pic>
        <p:nvPicPr>
          <p:cNvPr id="539" name="Google Shape;539;p71"/>
          <p:cNvPicPr preferRelativeResize="0"/>
          <p:nvPr/>
        </p:nvPicPr>
        <p:blipFill rotWithShape="1">
          <a:blip r:embed="rId3">
            <a:alphaModFix/>
          </a:blip>
          <a:srcRect b="0" l="0" r="0" t="0"/>
          <a:stretch/>
        </p:blipFill>
        <p:spPr>
          <a:xfrm>
            <a:off x="5937113" y="1861062"/>
            <a:ext cx="5940561" cy="290758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72"/>
          <p:cNvSpPr txBox="1"/>
          <p:nvPr>
            <p:ph type="title"/>
          </p:nvPr>
        </p:nvSpPr>
        <p:spPr>
          <a:xfrm>
            <a:off x="838200" y="621798"/>
            <a:ext cx="10508673" cy="9503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3200"/>
              <a:buFont typeface="Montserrat"/>
              <a:buNone/>
            </a:pPr>
            <a:r>
              <a:rPr b="1" lang="pl-PL" sz="3200">
                <a:solidFill>
                  <a:srgbClr val="07674D"/>
                </a:solidFill>
                <a:latin typeface="Montserrat"/>
                <a:ea typeface="Montserrat"/>
                <a:cs typeface="Montserrat"/>
                <a:sym typeface="Montserrat"/>
              </a:rPr>
              <a:t>E</a:t>
            </a:r>
            <a:r>
              <a:rPr b="1" lang="pl-PL" sz="3200">
                <a:latin typeface="Montserrat"/>
                <a:ea typeface="Montserrat"/>
                <a:cs typeface="Montserrat"/>
                <a:sym typeface="Montserrat"/>
              </a:rPr>
              <a:t>sempi di fattori</a:t>
            </a:r>
            <a:r>
              <a:rPr b="1" lang="pl-PL" sz="3200">
                <a:latin typeface="Montserrat"/>
                <a:ea typeface="Montserrat"/>
                <a:cs typeface="Montserrat"/>
                <a:sym typeface="Montserrat"/>
              </a:rPr>
              <a:t> STEEP </a:t>
            </a:r>
            <a:r>
              <a:rPr b="1" lang="pl-PL" sz="3200">
                <a:solidFill>
                  <a:srgbClr val="07674D"/>
                </a:solidFill>
                <a:latin typeface="Montserrat"/>
                <a:ea typeface="Montserrat"/>
                <a:cs typeface="Montserrat"/>
                <a:sym typeface="Montserrat"/>
              </a:rPr>
              <a:t>(economici)</a:t>
            </a:r>
            <a:endParaRPr sz="3200">
              <a:solidFill>
                <a:srgbClr val="07674D"/>
              </a:solidFill>
              <a:latin typeface="Montserrat"/>
              <a:ea typeface="Montserrat"/>
              <a:cs typeface="Montserrat"/>
              <a:sym typeface="Montserrat"/>
            </a:endParaRPr>
          </a:p>
        </p:txBody>
      </p:sp>
      <p:sp>
        <p:nvSpPr>
          <p:cNvPr id="545" name="Google Shape;545;p72"/>
          <p:cNvSpPr txBox="1"/>
          <p:nvPr>
            <p:ph idx="1" type="body"/>
          </p:nvPr>
        </p:nvSpPr>
        <p:spPr>
          <a:xfrm>
            <a:off x="147484" y="1766938"/>
            <a:ext cx="6096000" cy="3997630"/>
          </a:xfrm>
          <a:prstGeom prst="rect">
            <a:avLst/>
          </a:prstGeom>
          <a:noFill/>
          <a:ln>
            <a:noFill/>
          </a:ln>
        </p:spPr>
        <p:txBody>
          <a:bodyPr anchorCtr="0" anchor="t" bIns="45700" lIns="91425" spcFirstLastPara="1" rIns="91425" wrap="square" tIns="45700">
            <a:normAutofit fontScale="70000" lnSpcReduction="20000"/>
          </a:bodyPr>
          <a:lstStyle/>
          <a:p>
            <a:pPr indent="0" lvl="0" marL="114300" rtl="0" algn="just">
              <a:lnSpc>
                <a:spcPct val="90000"/>
              </a:lnSpc>
              <a:spcBef>
                <a:spcPts val="1000"/>
              </a:spcBef>
              <a:spcAft>
                <a:spcPts val="0"/>
              </a:spcAft>
              <a:buSzPct val="91836"/>
              <a:buNone/>
            </a:pPr>
            <a:r>
              <a:rPr b="1" lang="pl-PL">
                <a:solidFill>
                  <a:srgbClr val="07674D"/>
                </a:solidFill>
              </a:rPr>
              <a:t>Prezzo dei carburanti</a:t>
            </a:r>
            <a:r>
              <a:rPr b="0" i="0" lang="pl-PL">
                <a:solidFill>
                  <a:srgbClr val="07674D"/>
                </a:solidFill>
                <a:latin typeface="Calibri"/>
                <a:ea typeface="Calibri"/>
                <a:cs typeface="Calibri"/>
                <a:sym typeface="Calibri"/>
              </a:rPr>
              <a:t>:</a:t>
            </a:r>
            <a:r>
              <a:rPr i="0" lang="pl-PL" sz="2550">
                <a:solidFill>
                  <a:srgbClr val="07674D"/>
                </a:solidFill>
              </a:rPr>
              <a:t> </a:t>
            </a:r>
            <a:r>
              <a:rPr lang="pl-PL" sz="2550">
                <a:solidFill>
                  <a:srgbClr val="111827"/>
                </a:solidFill>
              </a:rPr>
              <a:t>I prezzi elevati del carburante possono rendere più costosa la guida di veicoli personali con motore a combustione e incoraggiare le persone a cercare veicoli più efficienti in termini di consumo di carburante o a carburante alternativo, così come ad usare i trasporti pubblici, la bicicletta o spostarsi a piedi.</a:t>
            </a:r>
            <a:endParaRPr/>
          </a:p>
          <a:p>
            <a:pPr indent="0" lvl="0" marL="114300" rtl="0" algn="just">
              <a:lnSpc>
                <a:spcPct val="90000"/>
              </a:lnSpc>
              <a:spcBef>
                <a:spcPts val="1000"/>
              </a:spcBef>
              <a:spcAft>
                <a:spcPts val="0"/>
              </a:spcAft>
              <a:buSzPct val="100839"/>
              <a:buNone/>
            </a:pPr>
            <a:r>
              <a:rPr b="1" i="0" lang="pl-PL">
                <a:solidFill>
                  <a:srgbClr val="07674D"/>
                </a:solidFill>
                <a:latin typeface="Calibri"/>
                <a:ea typeface="Calibri"/>
                <a:cs typeface="Calibri"/>
                <a:sym typeface="Calibri"/>
              </a:rPr>
              <a:t>Costo dei veicoli</a:t>
            </a:r>
            <a:r>
              <a:rPr b="0" i="0" lang="pl-PL">
                <a:solidFill>
                  <a:srgbClr val="07674D"/>
                </a:solidFill>
                <a:latin typeface="Calibri"/>
                <a:ea typeface="Calibri"/>
                <a:cs typeface="Calibri"/>
                <a:sym typeface="Calibri"/>
              </a:rPr>
              <a:t>: </a:t>
            </a:r>
            <a:r>
              <a:rPr lang="pl-PL" sz="2550">
                <a:solidFill>
                  <a:srgbClr val="111827"/>
                </a:solidFill>
              </a:rPr>
              <a:t>Il costo iniziale dei veicoli elettrici (EV) e di altre opzioni di trasporto sostenibili può rappresentare un ostacolo significativo alla loro adozione. Tuttavia, con l’avanzamento della tecnologia e la scalabilità della produzione, questi costi stanno diminuendo, rendendo le opzioni sostenibili più accessibili.</a:t>
            </a:r>
            <a:endParaRPr sz="2550">
              <a:solidFill>
                <a:srgbClr val="111827"/>
              </a:solidFill>
            </a:endParaRPr>
          </a:p>
          <a:p>
            <a:pPr indent="0" lvl="0" marL="114300" rtl="0" algn="just">
              <a:lnSpc>
                <a:spcPct val="90000"/>
              </a:lnSpc>
              <a:spcBef>
                <a:spcPts val="1000"/>
              </a:spcBef>
              <a:spcAft>
                <a:spcPts val="0"/>
              </a:spcAft>
              <a:buSzPct val="91836"/>
              <a:buNone/>
            </a:pPr>
            <a:r>
              <a:rPr b="1" lang="pl-PL">
                <a:solidFill>
                  <a:srgbClr val="07674D"/>
                </a:solidFill>
              </a:rPr>
              <a:t>Prezzo del trasporto p</a:t>
            </a:r>
            <a:r>
              <a:rPr b="1" i="0" lang="pl-PL">
                <a:solidFill>
                  <a:srgbClr val="07674D"/>
                </a:solidFill>
                <a:latin typeface="Calibri"/>
                <a:ea typeface="Calibri"/>
                <a:cs typeface="Calibri"/>
                <a:sym typeface="Calibri"/>
              </a:rPr>
              <a:t>ubblico</a:t>
            </a:r>
            <a:r>
              <a:rPr b="0" i="0" lang="pl-PL">
                <a:solidFill>
                  <a:srgbClr val="07674D"/>
                </a:solidFill>
                <a:latin typeface="Calibri"/>
                <a:ea typeface="Calibri"/>
                <a:cs typeface="Calibri"/>
                <a:sym typeface="Calibri"/>
              </a:rPr>
              <a:t>: </a:t>
            </a:r>
            <a:r>
              <a:rPr lang="pl-PL" sz="2250">
                <a:solidFill>
                  <a:srgbClr val="111827"/>
                </a:solidFill>
              </a:rPr>
              <a:t>Il prezzo del trasporto pubblico può influenzarne l’attrattiva rispetto all’uso del veicolo privato. Prezzi accessibili e competitivi possono incoraggiare un maggiore utilizzo dei sistemi di trasporto pubblico.</a:t>
            </a:r>
            <a:endParaRPr/>
          </a:p>
          <a:p>
            <a:pPr indent="-228600" lvl="0" marL="457200" rtl="0" algn="l">
              <a:lnSpc>
                <a:spcPct val="90000"/>
              </a:lnSpc>
              <a:spcBef>
                <a:spcPts val="1000"/>
              </a:spcBef>
              <a:spcAft>
                <a:spcPts val="0"/>
              </a:spcAft>
              <a:buClr>
                <a:schemeClr val="dk1"/>
              </a:buClr>
              <a:buSzPct val="91836"/>
              <a:buNone/>
            </a:pPr>
            <a:r>
              <a:t/>
            </a:r>
            <a:endParaRPr/>
          </a:p>
        </p:txBody>
      </p:sp>
      <p:pic>
        <p:nvPicPr>
          <p:cNvPr id="546" name="Google Shape;546;p72"/>
          <p:cNvPicPr preferRelativeResize="0"/>
          <p:nvPr/>
        </p:nvPicPr>
        <p:blipFill rotWithShape="1">
          <a:blip r:embed="rId3">
            <a:alphaModFix/>
          </a:blip>
          <a:srcRect b="0" l="0" r="0" t="0"/>
          <a:stretch/>
        </p:blipFill>
        <p:spPr>
          <a:xfrm>
            <a:off x="5208445" y="1875093"/>
            <a:ext cx="6584044" cy="353264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73"/>
          <p:cNvSpPr txBox="1"/>
          <p:nvPr>
            <p:ph type="title"/>
          </p:nvPr>
        </p:nvSpPr>
        <p:spPr>
          <a:xfrm>
            <a:off x="838200" y="621798"/>
            <a:ext cx="10508673" cy="9503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3200"/>
              <a:buFont typeface="Montserrat"/>
              <a:buNone/>
            </a:pPr>
            <a:r>
              <a:rPr b="1" lang="pl-PL" sz="3200">
                <a:solidFill>
                  <a:srgbClr val="07674D"/>
                </a:solidFill>
                <a:latin typeface="Montserrat"/>
                <a:ea typeface="Montserrat"/>
                <a:cs typeface="Montserrat"/>
                <a:sym typeface="Montserrat"/>
              </a:rPr>
              <a:t>E</a:t>
            </a:r>
            <a:r>
              <a:rPr b="1" lang="pl-PL" sz="3200">
                <a:latin typeface="Montserrat"/>
                <a:ea typeface="Montserrat"/>
                <a:cs typeface="Montserrat"/>
                <a:sym typeface="Montserrat"/>
              </a:rPr>
              <a:t>sempi di fattori</a:t>
            </a:r>
            <a:r>
              <a:rPr b="1" lang="pl-PL" sz="3200">
                <a:latin typeface="Montserrat"/>
                <a:ea typeface="Montserrat"/>
                <a:cs typeface="Montserrat"/>
                <a:sym typeface="Montserrat"/>
              </a:rPr>
              <a:t> STEEP (ecologici)</a:t>
            </a:r>
            <a:endParaRPr sz="3200">
              <a:latin typeface="Montserrat"/>
              <a:ea typeface="Montserrat"/>
              <a:cs typeface="Montserrat"/>
              <a:sym typeface="Montserrat"/>
            </a:endParaRPr>
          </a:p>
        </p:txBody>
      </p:sp>
      <p:sp>
        <p:nvSpPr>
          <p:cNvPr id="552" name="Google Shape;552;p73"/>
          <p:cNvSpPr txBox="1"/>
          <p:nvPr>
            <p:ph idx="1" type="body"/>
          </p:nvPr>
        </p:nvSpPr>
        <p:spPr>
          <a:xfrm>
            <a:off x="127818" y="1572126"/>
            <a:ext cx="6292645" cy="435133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1000"/>
              </a:spcBef>
              <a:spcAft>
                <a:spcPts val="0"/>
              </a:spcAft>
              <a:buClr>
                <a:srgbClr val="999999"/>
              </a:buClr>
              <a:buSzPts val="2000"/>
              <a:buNone/>
            </a:pPr>
            <a:r>
              <a:rPr b="1" lang="pl-PL" sz="1800">
                <a:solidFill>
                  <a:srgbClr val="07674D"/>
                </a:solidFill>
              </a:rPr>
              <a:t>Qualità dell’a</a:t>
            </a:r>
            <a:r>
              <a:rPr b="1" i="0" lang="pl-PL" sz="1800">
                <a:solidFill>
                  <a:srgbClr val="07674D"/>
                </a:solidFill>
                <a:latin typeface="Calibri"/>
                <a:ea typeface="Calibri"/>
                <a:cs typeface="Calibri"/>
                <a:sym typeface="Calibri"/>
              </a:rPr>
              <a:t>ria</a:t>
            </a:r>
            <a:r>
              <a:rPr b="0" i="0" lang="pl-PL" sz="1800">
                <a:solidFill>
                  <a:srgbClr val="0D0D0D"/>
                </a:solidFill>
                <a:latin typeface="Calibri"/>
                <a:ea typeface="Calibri"/>
                <a:cs typeface="Calibri"/>
                <a:sym typeface="Calibri"/>
              </a:rPr>
              <a:t>: </a:t>
            </a:r>
            <a:r>
              <a:rPr lang="pl-PL" sz="1600">
                <a:solidFill>
                  <a:srgbClr val="111827"/>
                </a:solidFill>
              </a:rPr>
              <a:t>Livelli elevati di inquinamento atmosferico, soprattutto nelle grandi città, portano alla ricerca di soluzioni di trasporto che riducano al minimo le emissioni di scarico, come veicoli elettrici, biciclette o spostamenti a piedi.</a:t>
            </a:r>
            <a:endParaRPr i="0" sz="1600">
              <a:solidFill>
                <a:srgbClr val="0D0D0D"/>
              </a:solidFill>
            </a:endParaRPr>
          </a:p>
          <a:p>
            <a:pPr indent="0" lvl="0" marL="0" rtl="0" algn="just">
              <a:lnSpc>
                <a:spcPct val="90000"/>
              </a:lnSpc>
              <a:spcBef>
                <a:spcPts val="1000"/>
              </a:spcBef>
              <a:spcAft>
                <a:spcPts val="0"/>
              </a:spcAft>
              <a:buClr>
                <a:srgbClr val="999999"/>
              </a:buClr>
              <a:buSzPts val="2000"/>
              <a:buNone/>
            </a:pPr>
            <a:r>
              <a:rPr b="1" lang="pl-PL" sz="1800">
                <a:solidFill>
                  <a:srgbClr val="07674D"/>
                </a:solidFill>
              </a:rPr>
              <a:t>Uso del territorio</a:t>
            </a:r>
            <a:r>
              <a:rPr b="0" i="0" lang="pl-PL" sz="1800">
                <a:solidFill>
                  <a:srgbClr val="0D0D0D"/>
                </a:solidFill>
                <a:latin typeface="Calibri"/>
                <a:ea typeface="Calibri"/>
                <a:cs typeface="Calibri"/>
                <a:sym typeface="Calibri"/>
              </a:rPr>
              <a:t>: </a:t>
            </a:r>
            <a:r>
              <a:rPr lang="pl-PL" sz="1600">
                <a:solidFill>
                  <a:srgbClr val="111827"/>
                </a:solidFill>
              </a:rPr>
              <a:t>L’uso intensivo del territorio per le infrastrutture di trasporto porta al degrado del suolo e alla perdita di aree verdi, da ciò nasce la ricerca di soluzioni che riducano al minimo la necessità di nuovi spazi</a:t>
            </a:r>
            <a:endParaRPr i="0" sz="2200">
              <a:solidFill>
                <a:srgbClr val="0D0D0D"/>
              </a:solidFill>
            </a:endParaRPr>
          </a:p>
          <a:p>
            <a:pPr indent="0" lvl="0" marL="0" rtl="0" algn="just">
              <a:lnSpc>
                <a:spcPct val="90000"/>
              </a:lnSpc>
              <a:spcBef>
                <a:spcPts val="1000"/>
              </a:spcBef>
              <a:spcAft>
                <a:spcPts val="0"/>
              </a:spcAft>
              <a:buClr>
                <a:srgbClr val="999999"/>
              </a:buClr>
              <a:buSzPts val="2000"/>
              <a:buNone/>
            </a:pPr>
            <a:r>
              <a:rPr b="1" lang="pl-PL" sz="1800">
                <a:solidFill>
                  <a:srgbClr val="07674D"/>
                </a:solidFill>
              </a:rPr>
              <a:t>Minaccia per</a:t>
            </a:r>
            <a:r>
              <a:rPr b="1" i="0" lang="pl-PL" sz="1800">
                <a:solidFill>
                  <a:srgbClr val="07674D"/>
                </a:solidFill>
                <a:latin typeface="Calibri"/>
                <a:ea typeface="Calibri"/>
                <a:cs typeface="Calibri"/>
                <a:sym typeface="Calibri"/>
              </a:rPr>
              <a:t> la </a:t>
            </a:r>
            <a:r>
              <a:rPr b="1" lang="pl-PL" sz="1800">
                <a:solidFill>
                  <a:srgbClr val="07674D"/>
                </a:solidFill>
              </a:rPr>
              <a:t>b</a:t>
            </a:r>
            <a:r>
              <a:rPr b="1" i="0" lang="pl-PL" sz="1800">
                <a:solidFill>
                  <a:srgbClr val="07674D"/>
                </a:solidFill>
                <a:latin typeface="Calibri"/>
                <a:ea typeface="Calibri"/>
                <a:cs typeface="Calibri"/>
                <a:sym typeface="Calibri"/>
              </a:rPr>
              <a:t>iodiversit</a:t>
            </a:r>
            <a:r>
              <a:rPr b="1" lang="pl-PL" sz="1800">
                <a:solidFill>
                  <a:srgbClr val="07674D"/>
                </a:solidFill>
              </a:rPr>
              <a:t>à</a:t>
            </a:r>
            <a:r>
              <a:rPr b="0" i="0" lang="pl-PL" sz="1800">
                <a:solidFill>
                  <a:srgbClr val="0D0D0D"/>
                </a:solidFill>
                <a:latin typeface="Calibri"/>
                <a:ea typeface="Calibri"/>
                <a:cs typeface="Calibri"/>
                <a:sym typeface="Calibri"/>
              </a:rPr>
              <a:t>:</a:t>
            </a:r>
            <a:r>
              <a:rPr lang="pl-PL" sz="1800">
                <a:solidFill>
                  <a:srgbClr val="0D0D0D"/>
                </a:solidFill>
              </a:rPr>
              <a:t> </a:t>
            </a:r>
            <a:r>
              <a:rPr lang="pl-PL" sz="1600">
                <a:solidFill>
                  <a:srgbClr val="111827"/>
                </a:solidFill>
              </a:rPr>
              <a:t>La costruzione di nuove strade e lo sviluppo delle infrastrutture di trasporto possono portare alla frammentazione degli habitat e rappresentare una minaccia per la biodiversità. Le soluzioni di trasporto sostenibili cercano di ridurre al minimo tali impatti.</a:t>
            </a:r>
            <a:endParaRPr i="0" sz="1600">
              <a:solidFill>
                <a:srgbClr val="0D0D0D"/>
              </a:solidFill>
            </a:endParaRPr>
          </a:p>
          <a:p>
            <a:pPr indent="0" lvl="0" marL="0" rtl="0" algn="just">
              <a:lnSpc>
                <a:spcPct val="90000"/>
              </a:lnSpc>
              <a:spcBef>
                <a:spcPts val="1000"/>
              </a:spcBef>
              <a:spcAft>
                <a:spcPts val="0"/>
              </a:spcAft>
              <a:buClr>
                <a:srgbClr val="999999"/>
              </a:buClr>
              <a:buSzPts val="2000"/>
              <a:buNone/>
            </a:pPr>
            <a:r>
              <a:rPr b="1" lang="pl-PL" sz="1800">
                <a:solidFill>
                  <a:srgbClr val="07674D"/>
                </a:solidFill>
              </a:rPr>
              <a:t>Consumo di risorse naturali</a:t>
            </a:r>
            <a:r>
              <a:rPr b="0" i="0" lang="pl-PL" sz="1800">
                <a:solidFill>
                  <a:srgbClr val="0D0D0D"/>
                </a:solidFill>
                <a:latin typeface="Calibri"/>
                <a:ea typeface="Calibri"/>
                <a:cs typeface="Calibri"/>
                <a:sym typeface="Calibri"/>
              </a:rPr>
              <a:t>: </a:t>
            </a:r>
            <a:r>
              <a:rPr lang="pl-PL" sz="1600">
                <a:solidFill>
                  <a:srgbClr val="111827"/>
                </a:solidFill>
              </a:rPr>
              <a:t>L’esaurimento delle risorse naturali, come i combustibili fossili, spinge alla ricerca e all’utilizzo di fonti di energia più sostenibili e rinnovabili per alimentare i veicoli.</a:t>
            </a:r>
            <a:endParaRPr sz="1600">
              <a:solidFill>
                <a:srgbClr val="111827"/>
              </a:solidFill>
            </a:endParaRPr>
          </a:p>
          <a:p>
            <a:pPr indent="0" lvl="0" marL="0" rtl="0" algn="just">
              <a:lnSpc>
                <a:spcPct val="90000"/>
              </a:lnSpc>
              <a:spcBef>
                <a:spcPts val="1000"/>
              </a:spcBef>
              <a:spcAft>
                <a:spcPts val="0"/>
              </a:spcAft>
              <a:buClr>
                <a:srgbClr val="999999"/>
              </a:buClr>
              <a:buSzPts val="2000"/>
              <a:buNone/>
            </a:pPr>
            <a:r>
              <a:t/>
            </a:r>
            <a:endParaRPr sz="1800">
              <a:solidFill>
                <a:srgbClr val="0D0D0D"/>
              </a:solidFill>
            </a:endParaRPr>
          </a:p>
        </p:txBody>
      </p:sp>
      <p:pic>
        <p:nvPicPr>
          <p:cNvPr id="553" name="Google Shape;553;p73"/>
          <p:cNvPicPr preferRelativeResize="0"/>
          <p:nvPr/>
        </p:nvPicPr>
        <p:blipFill rotWithShape="1">
          <a:blip r:embed="rId3">
            <a:alphaModFix/>
          </a:blip>
          <a:srcRect b="0" l="0" r="0" t="0"/>
          <a:stretch/>
        </p:blipFill>
        <p:spPr>
          <a:xfrm>
            <a:off x="6543666" y="2121310"/>
            <a:ext cx="5006769" cy="289314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4"/>
          <p:cNvSpPr txBox="1"/>
          <p:nvPr>
            <p:ph type="title"/>
          </p:nvPr>
        </p:nvSpPr>
        <p:spPr>
          <a:xfrm>
            <a:off x="464574" y="591080"/>
            <a:ext cx="10508673" cy="9503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3200"/>
              <a:buFont typeface="Montserrat"/>
              <a:buNone/>
            </a:pPr>
            <a:r>
              <a:rPr b="1" lang="pl-PL" sz="3200">
                <a:solidFill>
                  <a:srgbClr val="07674D"/>
                </a:solidFill>
                <a:latin typeface="Calibri"/>
                <a:ea typeface="Calibri"/>
                <a:cs typeface="Calibri"/>
                <a:sym typeface="Calibri"/>
              </a:rPr>
              <a:t>E</a:t>
            </a:r>
            <a:r>
              <a:rPr b="1" lang="pl-PL" sz="3200"/>
              <a:t>sempi di fattori</a:t>
            </a:r>
            <a:r>
              <a:rPr b="1" lang="pl-PL" sz="3200">
                <a:latin typeface="Calibri"/>
                <a:ea typeface="Calibri"/>
                <a:cs typeface="Calibri"/>
                <a:sym typeface="Calibri"/>
              </a:rPr>
              <a:t> STEEP </a:t>
            </a:r>
            <a:r>
              <a:rPr b="1" lang="pl-PL" sz="3200">
                <a:solidFill>
                  <a:srgbClr val="07674D"/>
                </a:solidFill>
                <a:latin typeface="Calibri"/>
                <a:ea typeface="Calibri"/>
                <a:cs typeface="Calibri"/>
                <a:sym typeface="Calibri"/>
              </a:rPr>
              <a:t>(politic</a:t>
            </a:r>
            <a:r>
              <a:rPr b="1" lang="pl-PL" sz="3200">
                <a:solidFill>
                  <a:srgbClr val="07674D"/>
                </a:solidFill>
              </a:rPr>
              <a:t>i)</a:t>
            </a:r>
            <a:endParaRPr sz="3200">
              <a:solidFill>
                <a:srgbClr val="07674D"/>
              </a:solidFill>
              <a:latin typeface="Calibri"/>
              <a:ea typeface="Calibri"/>
              <a:cs typeface="Calibri"/>
              <a:sym typeface="Calibri"/>
            </a:endParaRPr>
          </a:p>
        </p:txBody>
      </p:sp>
      <p:sp>
        <p:nvSpPr>
          <p:cNvPr id="559" name="Google Shape;559;p74"/>
          <p:cNvSpPr txBox="1"/>
          <p:nvPr>
            <p:ph idx="1" type="body"/>
          </p:nvPr>
        </p:nvSpPr>
        <p:spPr>
          <a:xfrm>
            <a:off x="-1" y="1411595"/>
            <a:ext cx="6971071" cy="4351338"/>
          </a:xfrm>
          <a:prstGeom prst="rect">
            <a:avLst/>
          </a:prstGeom>
          <a:noFill/>
          <a:ln>
            <a:noFill/>
          </a:ln>
        </p:spPr>
        <p:txBody>
          <a:bodyPr anchorCtr="0" anchor="t" bIns="45700" lIns="91425" spcFirstLastPara="1" rIns="91425" wrap="square" tIns="45700">
            <a:noAutofit/>
          </a:bodyPr>
          <a:lstStyle/>
          <a:p>
            <a:pPr indent="0" lvl="0" marL="114300" rtl="0" algn="just">
              <a:lnSpc>
                <a:spcPct val="90000"/>
              </a:lnSpc>
              <a:spcBef>
                <a:spcPts val="1000"/>
              </a:spcBef>
              <a:spcAft>
                <a:spcPts val="0"/>
              </a:spcAft>
              <a:buSzPts val="1800"/>
              <a:buNone/>
            </a:pPr>
            <a:r>
              <a:rPr b="1" lang="pl-PL" sz="1800">
                <a:solidFill>
                  <a:srgbClr val="07674D"/>
                </a:solidFill>
              </a:rPr>
              <a:t>Sussidi e incentivi governativi</a:t>
            </a:r>
            <a:r>
              <a:rPr b="0" i="0" lang="pl-PL" sz="1800">
                <a:solidFill>
                  <a:srgbClr val="07674D"/>
                </a:solidFill>
                <a:latin typeface="Calibri"/>
                <a:ea typeface="Calibri"/>
                <a:cs typeface="Calibri"/>
                <a:sym typeface="Calibri"/>
              </a:rPr>
              <a:t>: </a:t>
            </a:r>
            <a:r>
              <a:rPr lang="pl-PL" sz="1600">
                <a:solidFill>
                  <a:srgbClr val="111827"/>
                </a:solidFill>
              </a:rPr>
              <a:t>Le decisioni politiche riguardanti i sussidi per i veicoli elettrici, gli incentivi fiscali per l’utilizzo di fonti energetiche rinnovabili e il sostegno finanziario al trasporto pubblico possono incoraggiare l’adozione di metodi di trasporto sostenibili</a:t>
            </a:r>
            <a:endParaRPr sz="1600">
              <a:solidFill>
                <a:srgbClr val="111827"/>
              </a:solidFill>
            </a:endParaRPr>
          </a:p>
          <a:p>
            <a:pPr indent="0" lvl="0" marL="114300" rtl="0" algn="just">
              <a:lnSpc>
                <a:spcPct val="90000"/>
              </a:lnSpc>
              <a:spcBef>
                <a:spcPts val="1000"/>
              </a:spcBef>
              <a:spcAft>
                <a:spcPts val="0"/>
              </a:spcAft>
              <a:buSzPts val="1800"/>
              <a:buNone/>
            </a:pPr>
            <a:r>
              <a:rPr b="1" lang="pl-PL" sz="1800">
                <a:solidFill>
                  <a:srgbClr val="07674D"/>
                </a:solidFill>
              </a:rPr>
              <a:t>Accordi internazionali</a:t>
            </a:r>
            <a:r>
              <a:rPr b="0" i="0" lang="pl-PL" sz="1800">
                <a:solidFill>
                  <a:srgbClr val="07674D"/>
                </a:solidFill>
                <a:latin typeface="Calibri"/>
                <a:ea typeface="Calibri"/>
                <a:cs typeface="Calibri"/>
                <a:sym typeface="Calibri"/>
              </a:rPr>
              <a:t>:</a:t>
            </a:r>
            <a:r>
              <a:rPr b="0" i="0" lang="pl-PL" sz="1800">
                <a:solidFill>
                  <a:srgbClr val="0D0D0D"/>
                </a:solidFill>
                <a:latin typeface="Calibri"/>
                <a:ea typeface="Calibri"/>
                <a:cs typeface="Calibri"/>
                <a:sym typeface="Calibri"/>
              </a:rPr>
              <a:t> </a:t>
            </a:r>
            <a:r>
              <a:rPr lang="pl-PL" sz="1600">
                <a:solidFill>
                  <a:srgbClr val="111827"/>
                </a:solidFill>
              </a:rPr>
              <a:t>La partecipazione ad accordi ambientali internazionali, come l’Accordo di Parigi, può impegnare i paesi a ridurre la propria impronta di carbonio, promuovendo così politiche che favoriscano soluzioni di trasporto sostenibili.</a:t>
            </a:r>
            <a:endParaRPr sz="1600">
              <a:solidFill>
                <a:srgbClr val="111827"/>
              </a:solidFill>
            </a:endParaRPr>
          </a:p>
          <a:p>
            <a:pPr indent="0" lvl="0" marL="114300" rtl="0" algn="just">
              <a:lnSpc>
                <a:spcPct val="90000"/>
              </a:lnSpc>
              <a:spcBef>
                <a:spcPts val="1000"/>
              </a:spcBef>
              <a:spcAft>
                <a:spcPts val="0"/>
              </a:spcAft>
              <a:buSzPts val="1800"/>
              <a:buNone/>
            </a:pPr>
            <a:r>
              <a:rPr b="1" lang="pl-PL" sz="1800">
                <a:solidFill>
                  <a:srgbClr val="07674D"/>
                </a:solidFill>
              </a:rPr>
              <a:t>Politiche di pianificazione urbana</a:t>
            </a:r>
            <a:r>
              <a:rPr b="0" i="0" lang="pl-PL" sz="1800">
                <a:solidFill>
                  <a:srgbClr val="07674D"/>
                </a:solidFill>
                <a:latin typeface="Calibri"/>
                <a:ea typeface="Calibri"/>
                <a:cs typeface="Calibri"/>
                <a:sym typeface="Calibri"/>
              </a:rPr>
              <a:t>: </a:t>
            </a:r>
            <a:r>
              <a:rPr lang="pl-PL" sz="1600">
                <a:solidFill>
                  <a:srgbClr val="111827"/>
                </a:solidFill>
              </a:rPr>
              <a:t>Le decisioni politiche relative allo sviluppo e alla pianificazione urbana possono avere un impatto significativo sul trasporto sostenibile. Ad esempio, investire in città adatte ai pedoni e alle biciclette può incoraggiare modelli di mobilità più sostenibili</a:t>
            </a:r>
            <a:r>
              <a:rPr lang="pl-PL" sz="1200">
                <a:solidFill>
                  <a:srgbClr val="111827"/>
                </a:solidFill>
                <a:latin typeface="Roboto"/>
                <a:ea typeface="Roboto"/>
                <a:cs typeface="Roboto"/>
                <a:sym typeface="Roboto"/>
              </a:rPr>
              <a:t>.</a:t>
            </a:r>
            <a:endParaRPr sz="1200">
              <a:solidFill>
                <a:srgbClr val="111827"/>
              </a:solidFill>
              <a:latin typeface="Roboto"/>
              <a:ea typeface="Roboto"/>
              <a:cs typeface="Roboto"/>
              <a:sym typeface="Roboto"/>
            </a:endParaRPr>
          </a:p>
          <a:p>
            <a:pPr indent="0" lvl="0" marL="114300" rtl="0" algn="just">
              <a:lnSpc>
                <a:spcPct val="90000"/>
              </a:lnSpc>
              <a:spcBef>
                <a:spcPts val="1000"/>
              </a:spcBef>
              <a:spcAft>
                <a:spcPts val="0"/>
              </a:spcAft>
              <a:buSzPts val="1800"/>
              <a:buNone/>
            </a:pPr>
            <a:r>
              <a:rPr b="1" lang="pl-PL" sz="1800">
                <a:solidFill>
                  <a:srgbClr val="07674D"/>
                </a:solidFill>
              </a:rPr>
              <a:t>Stabilità e volontà politica</a:t>
            </a:r>
            <a:r>
              <a:rPr b="1" lang="pl-PL" sz="1800">
                <a:solidFill>
                  <a:srgbClr val="07674D"/>
                </a:solidFill>
                <a:latin typeface="Calibri"/>
                <a:ea typeface="Calibri"/>
                <a:cs typeface="Calibri"/>
                <a:sym typeface="Calibri"/>
              </a:rPr>
              <a:t>: </a:t>
            </a:r>
            <a:r>
              <a:rPr lang="pl-PL" sz="1600">
                <a:solidFill>
                  <a:srgbClr val="111827"/>
                </a:solidFill>
              </a:rPr>
              <a:t>La volontà politica di attuare e mantenere iniziative di trasporto sostenibile, così come la stabilità delle istituzioni politiche, possono influenzare la coerenza e l’efficacia delle politiche e delle misure volte a promuovere il trasporto sostenibile.</a:t>
            </a:r>
            <a:endParaRPr sz="1800">
              <a:solidFill>
                <a:srgbClr val="0D0D0D"/>
              </a:solidFill>
            </a:endParaRPr>
          </a:p>
        </p:txBody>
      </p:sp>
      <p:pic>
        <p:nvPicPr>
          <p:cNvPr id="560" name="Google Shape;560;p74"/>
          <p:cNvPicPr preferRelativeResize="0"/>
          <p:nvPr/>
        </p:nvPicPr>
        <p:blipFill rotWithShape="1">
          <a:blip r:embed="rId3">
            <a:alphaModFix/>
          </a:blip>
          <a:srcRect b="0" l="0" r="0" t="0"/>
          <a:stretch/>
        </p:blipFill>
        <p:spPr>
          <a:xfrm>
            <a:off x="6263148" y="2152620"/>
            <a:ext cx="5812620" cy="282578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5"/>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66" name="Google Shape;566;p75"/>
          <p:cNvSpPr txBox="1"/>
          <p:nvPr>
            <p:ph type="title"/>
          </p:nvPr>
        </p:nvSpPr>
        <p:spPr>
          <a:xfrm>
            <a:off x="94107" y="963877"/>
            <a:ext cx="4238455" cy="4930246"/>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400"/>
              <a:buFont typeface="Montserrat"/>
              <a:buNone/>
            </a:pPr>
            <a:r>
              <a:rPr b="1" i="0" lang="pl-PL" u="none" cap="none" strike="noStrike">
                <a:solidFill>
                  <a:schemeClr val="lt1"/>
                </a:solidFill>
                <a:latin typeface="Calibri"/>
                <a:ea typeface="Calibri"/>
                <a:cs typeface="Calibri"/>
                <a:sym typeface="Calibri"/>
              </a:rPr>
              <a:t> </a:t>
            </a:r>
            <a:r>
              <a:rPr b="1" lang="pl-PL">
                <a:solidFill>
                  <a:srgbClr val="387025"/>
                </a:solidFill>
              </a:rPr>
              <a:t>F</a:t>
            </a:r>
            <a:r>
              <a:rPr b="1" lang="pl-PL"/>
              <a:t>ase</a:t>
            </a:r>
            <a:r>
              <a:rPr b="1" lang="pl-PL">
                <a:latin typeface="Calibri"/>
                <a:ea typeface="Calibri"/>
                <a:cs typeface="Calibri"/>
                <a:sym typeface="Calibri"/>
              </a:rPr>
              <a:t> 3</a:t>
            </a:r>
            <a:r>
              <a:rPr b="1" i="0" lang="pl-PL" u="none" cap="none" strike="noStrike">
                <a:solidFill>
                  <a:schemeClr val="lt1"/>
                </a:solidFill>
                <a:latin typeface="Calibri"/>
                <a:ea typeface="Calibri"/>
                <a:cs typeface="Calibri"/>
                <a:sym typeface="Calibri"/>
              </a:rPr>
              <a:t>Select </a:t>
            </a:r>
            <a:r>
              <a:rPr b="1" i="0" lang="pl-PL" sz="2400" u="none" cap="none" strike="noStrike">
                <a:solidFill>
                  <a:schemeClr val="lt1"/>
                </a:solidFill>
                <a:latin typeface="Calibri"/>
                <a:ea typeface="Calibri"/>
                <a:cs typeface="Calibri"/>
                <a:sym typeface="Calibri"/>
              </a:rPr>
              <a:t>driving </a:t>
            </a:r>
            <a:r>
              <a:rPr b="1" i="0" lang="pl-PL" u="none" cap="none" strike="noStrike">
                <a:solidFill>
                  <a:schemeClr val="lt1"/>
                </a:solidFill>
                <a:latin typeface="Montserrat"/>
                <a:ea typeface="Montserrat"/>
                <a:cs typeface="Montserrat"/>
                <a:sym typeface="Montserrat"/>
              </a:rPr>
              <a:t>forces</a:t>
            </a:r>
            <a:endParaRPr b="1">
              <a:solidFill>
                <a:schemeClr val="lt1"/>
              </a:solidFill>
              <a:latin typeface="Montserrat"/>
              <a:ea typeface="Montserrat"/>
              <a:cs typeface="Montserrat"/>
              <a:sym typeface="Montserrat"/>
            </a:endParaRPr>
          </a:p>
        </p:txBody>
      </p:sp>
      <p:sp>
        <p:nvSpPr>
          <p:cNvPr id="567" name="Google Shape;567;p75"/>
          <p:cNvSpPr/>
          <p:nvPr/>
        </p:nvSpPr>
        <p:spPr>
          <a:xfrm>
            <a:off x="4640580" y="2057400"/>
            <a:ext cx="27432" cy="27432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68" name="Google Shape;568;p75"/>
          <p:cNvSpPr txBox="1"/>
          <p:nvPr>
            <p:ph idx="1" type="body"/>
          </p:nvPr>
        </p:nvSpPr>
        <p:spPr>
          <a:xfrm>
            <a:off x="5641350" y="856225"/>
            <a:ext cx="5712300" cy="49302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None/>
            </a:pPr>
            <a:r>
              <a:rPr lang="pl-PL" sz="2400">
                <a:solidFill>
                  <a:srgbClr val="111827"/>
                </a:solidFill>
              </a:rPr>
              <a:t>Provare a classificare tutti i fattori STEEP identificati per </a:t>
            </a:r>
            <a:r>
              <a:rPr b="1" lang="pl-PL" sz="2400">
                <a:solidFill>
                  <a:srgbClr val="07674D"/>
                </a:solidFill>
              </a:rPr>
              <a:t>importanza e incertezza</a:t>
            </a:r>
            <a:r>
              <a:rPr lang="pl-PL" sz="2400">
                <a:solidFill>
                  <a:srgbClr val="111827"/>
                </a:solidFill>
              </a:rPr>
              <a:t>. I fattori importanti e prevedibili possono essere oggetto di previsioni. </a:t>
            </a:r>
            <a:endParaRPr sz="2400">
              <a:solidFill>
                <a:srgbClr val="111827"/>
              </a:solidFill>
            </a:endParaRPr>
          </a:p>
          <a:p>
            <a:pPr indent="0" lvl="0" marL="0" rtl="0" algn="l">
              <a:lnSpc>
                <a:spcPct val="100000"/>
              </a:lnSpc>
              <a:spcBef>
                <a:spcPts val="0"/>
              </a:spcBef>
              <a:spcAft>
                <a:spcPts val="0"/>
              </a:spcAft>
              <a:buNone/>
            </a:pPr>
            <a:r>
              <a:rPr lang="pl-PL" sz="2400">
                <a:solidFill>
                  <a:srgbClr val="111827"/>
                </a:solidFill>
              </a:rPr>
              <a:t>I due fattori che sono allo stesso tempo </a:t>
            </a:r>
            <a:r>
              <a:rPr b="1" lang="pl-PL" sz="2400">
                <a:solidFill>
                  <a:srgbClr val="07674D"/>
                </a:solidFill>
              </a:rPr>
              <a:t>i più importanti e i più incerti</a:t>
            </a:r>
            <a:r>
              <a:rPr lang="pl-PL" sz="2400">
                <a:solidFill>
                  <a:srgbClr val="111827"/>
                </a:solidFill>
              </a:rPr>
              <a:t> sono invece oggetto dell’analisi di scenario</a:t>
            </a:r>
            <a:r>
              <a:rPr lang="pl-PL" sz="2400">
                <a:solidFill>
                  <a:schemeClr val="dk1"/>
                </a:solidFill>
              </a:rPr>
              <a:t>!</a:t>
            </a:r>
            <a:endParaRPr sz="2400">
              <a:solidFill>
                <a:schemeClr val="dk1"/>
              </a:solidFill>
            </a:endParaRPr>
          </a:p>
          <a:p>
            <a:pPr indent="-228600" lvl="0" marL="457200" marR="0" rtl="0" algn="l">
              <a:lnSpc>
                <a:spcPct val="90000"/>
              </a:lnSpc>
              <a:spcBef>
                <a:spcPts val="0"/>
              </a:spcBef>
              <a:spcAft>
                <a:spcPts val="0"/>
              </a:spcAft>
              <a:buClr>
                <a:srgbClr val="434343"/>
              </a:buClr>
              <a:buSzPts val="2800"/>
              <a:buFont typeface="Montserrat"/>
              <a:buNone/>
            </a:pPr>
            <a:r>
              <a:t/>
            </a:r>
            <a:endParaRPr sz="2400">
              <a:solidFill>
                <a:schemeClr val="dk1"/>
              </a:solidFill>
              <a:latin typeface="Montserrat"/>
              <a:ea typeface="Montserrat"/>
              <a:cs typeface="Montserrat"/>
              <a:sym typeface="Montserrat"/>
            </a:endParaRPr>
          </a:p>
          <a:p>
            <a:pPr indent="0" lvl="0" marL="50800" marR="0" rtl="0" algn="l">
              <a:lnSpc>
                <a:spcPct val="90000"/>
              </a:lnSpc>
              <a:spcBef>
                <a:spcPts val="0"/>
              </a:spcBef>
              <a:spcAft>
                <a:spcPts val="0"/>
              </a:spcAft>
              <a:buClr>
                <a:srgbClr val="434343"/>
              </a:buClr>
              <a:buSzPts val="2800"/>
              <a:buFont typeface="Montserrat"/>
              <a:buNone/>
            </a:pPr>
            <a:r>
              <a:t/>
            </a:r>
            <a:endParaRPr b="0" i="0" sz="2400" u="none" cap="none" strike="noStrike">
              <a:solidFill>
                <a:schemeClr val="dk1"/>
              </a:solidFill>
              <a:latin typeface="Montserrat"/>
              <a:ea typeface="Montserrat"/>
              <a:cs typeface="Montserrat"/>
              <a:sym typeface="Montserrat"/>
            </a:endParaRPr>
          </a:p>
          <a:p>
            <a:pPr indent="-76200" lvl="0" marL="228600" rtl="0" algn="l">
              <a:lnSpc>
                <a:spcPct val="90000"/>
              </a:lnSpc>
              <a:spcBef>
                <a:spcPts val="1000"/>
              </a:spcBef>
              <a:spcAft>
                <a:spcPts val="0"/>
              </a:spcAft>
              <a:buClr>
                <a:schemeClr val="dk1"/>
              </a:buClr>
              <a:buSzPts val="2400"/>
              <a:buNone/>
            </a:pPr>
            <a:r>
              <a:t/>
            </a:r>
            <a:endParaRPr sz="2400">
              <a:solidFill>
                <a:schemeClr val="lt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76"/>
          <p:cNvSpPr txBox="1"/>
          <p:nvPr>
            <p:ph type="title"/>
          </p:nvPr>
        </p:nvSpPr>
        <p:spPr>
          <a:xfrm>
            <a:off x="838200" y="621798"/>
            <a:ext cx="10508673" cy="9503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3200"/>
              <a:buFont typeface="Montserrat"/>
              <a:buNone/>
            </a:pPr>
            <a:r>
              <a:rPr b="1" lang="pl-PL" sz="3200">
                <a:solidFill>
                  <a:srgbClr val="387025"/>
                </a:solidFill>
              </a:rPr>
              <a:t>C</a:t>
            </a:r>
            <a:r>
              <a:rPr b="1" lang="pl-PL" sz="3200"/>
              <a:t>lassificazione dei </a:t>
            </a:r>
            <a:r>
              <a:rPr b="1" i="0" lang="pl-PL" sz="3200" u="none" cap="none" strike="noStrike"/>
              <a:t>F</a:t>
            </a:r>
            <a:r>
              <a:rPr b="1" i="0" lang="pl-PL" sz="3200" u="none" cap="none" strike="noStrike">
                <a:solidFill>
                  <a:srgbClr val="7F7F7F"/>
                </a:solidFill>
                <a:latin typeface="Calibri"/>
                <a:ea typeface="Calibri"/>
                <a:cs typeface="Calibri"/>
                <a:sym typeface="Calibri"/>
              </a:rPr>
              <a:t>a</a:t>
            </a:r>
            <a:r>
              <a:rPr b="1" lang="pl-PL" sz="3200"/>
              <a:t>t</a:t>
            </a:r>
            <a:r>
              <a:rPr b="1" i="0" lang="pl-PL" sz="3200" u="none" cap="none" strike="noStrike">
                <a:solidFill>
                  <a:schemeClr val="dk1"/>
                </a:solidFill>
                <a:latin typeface="Calibri"/>
                <a:ea typeface="Calibri"/>
                <a:cs typeface="Calibri"/>
                <a:sym typeface="Calibri"/>
              </a:rPr>
              <a:t>tor</a:t>
            </a:r>
            <a:r>
              <a:rPr b="1" lang="pl-PL" sz="3200"/>
              <a:t>i</a:t>
            </a:r>
            <a:endParaRPr sz="3200">
              <a:solidFill>
                <a:schemeClr val="dk1"/>
              </a:solidFill>
              <a:latin typeface="Calibri"/>
              <a:ea typeface="Calibri"/>
              <a:cs typeface="Calibri"/>
              <a:sym typeface="Calibri"/>
            </a:endParaRPr>
          </a:p>
        </p:txBody>
      </p:sp>
      <p:pic>
        <p:nvPicPr>
          <p:cNvPr id="574" name="Google Shape;574;p76"/>
          <p:cNvPicPr preferRelativeResize="0"/>
          <p:nvPr>
            <p:ph idx="1" type="body"/>
          </p:nvPr>
        </p:nvPicPr>
        <p:blipFill rotWithShape="1">
          <a:blip r:embed="rId3">
            <a:alphaModFix/>
          </a:blip>
          <a:srcRect b="0" l="0" r="0" t="0"/>
          <a:stretch/>
        </p:blipFill>
        <p:spPr>
          <a:xfrm>
            <a:off x="2728912" y="1910556"/>
            <a:ext cx="6734175" cy="3693831"/>
          </a:xfrm>
          <a:prstGeom prst="rect">
            <a:avLst/>
          </a:prstGeom>
          <a:noFill/>
          <a:ln>
            <a:noFill/>
          </a:ln>
        </p:spPr>
      </p:pic>
      <p:sp>
        <p:nvSpPr>
          <p:cNvPr id="575" name="Google Shape;575;p76"/>
          <p:cNvSpPr txBox="1"/>
          <p:nvPr/>
        </p:nvSpPr>
        <p:spPr>
          <a:xfrm>
            <a:off x="7524701" y="5604387"/>
            <a:ext cx="3319805" cy="61555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lang="pl-PL" sz="2800">
                <a:solidFill>
                  <a:schemeClr val="dk1"/>
                </a:solidFill>
                <a:latin typeface="Calibri"/>
                <a:ea typeface="Calibri"/>
                <a:cs typeface="Calibri"/>
                <a:sym typeface="Calibri"/>
              </a:rPr>
              <a:t>incertezza</a:t>
            </a:r>
            <a:endParaRPr b="1" i="0" sz="2800" u="none" cap="none" strike="noStrike">
              <a:solidFill>
                <a:schemeClr val="dk1"/>
              </a:solidFill>
              <a:latin typeface="Calibri"/>
              <a:ea typeface="Calibri"/>
              <a:cs typeface="Calibri"/>
              <a:sym typeface="Calibri"/>
            </a:endParaRPr>
          </a:p>
        </p:txBody>
      </p:sp>
      <p:sp>
        <p:nvSpPr>
          <p:cNvPr id="576" name="Google Shape;576;p76"/>
          <p:cNvSpPr txBox="1"/>
          <p:nvPr/>
        </p:nvSpPr>
        <p:spPr>
          <a:xfrm rot="-5400000">
            <a:off x="1239791" y="2888660"/>
            <a:ext cx="2571762" cy="61555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pl-PL" sz="2800" u="none" cap="none" strike="noStrike">
                <a:solidFill>
                  <a:schemeClr val="dk1"/>
                </a:solidFill>
                <a:latin typeface="Calibri"/>
                <a:ea typeface="Calibri"/>
                <a:cs typeface="Calibri"/>
                <a:sym typeface="Calibri"/>
              </a:rPr>
              <a:t>importan</a:t>
            </a:r>
            <a:r>
              <a:rPr b="1" lang="pl-PL" sz="2800">
                <a:solidFill>
                  <a:schemeClr val="dk1"/>
                </a:solidFill>
                <a:latin typeface="Calibri"/>
                <a:ea typeface="Calibri"/>
                <a:cs typeface="Calibri"/>
                <a:sym typeface="Calibri"/>
              </a:rPr>
              <a:t>za</a:t>
            </a:r>
            <a:endParaRPr b="1" i="0" sz="2800" u="none" cap="none" strike="noStrike">
              <a:solidFill>
                <a:schemeClr val="dk1"/>
              </a:solidFill>
              <a:latin typeface="Calibri"/>
              <a:ea typeface="Calibri"/>
              <a:cs typeface="Calibri"/>
              <a:sym typeface="Calibri"/>
            </a:endParaRPr>
          </a:p>
        </p:txBody>
      </p:sp>
      <p:grpSp>
        <p:nvGrpSpPr>
          <p:cNvPr id="577" name="Google Shape;577;p76"/>
          <p:cNvGrpSpPr/>
          <p:nvPr/>
        </p:nvGrpSpPr>
        <p:grpSpPr>
          <a:xfrm>
            <a:off x="2792058" y="1852680"/>
            <a:ext cx="3300478" cy="1041767"/>
            <a:chOff x="1986419" y="-93223"/>
            <a:chExt cx="2066925" cy="1168429"/>
          </a:xfrm>
        </p:grpSpPr>
        <p:sp>
          <p:nvSpPr>
            <p:cNvPr id="578" name="Google Shape;578;p76"/>
            <p:cNvSpPr txBox="1"/>
            <p:nvPr/>
          </p:nvSpPr>
          <p:spPr>
            <a:xfrm>
              <a:off x="1986419" y="-93223"/>
              <a:ext cx="2066925" cy="38649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lang="pl-PL" sz="2800">
                  <a:solidFill>
                    <a:schemeClr val="dk1"/>
                  </a:solidFill>
                  <a:latin typeface="Calibri"/>
                  <a:ea typeface="Calibri"/>
                  <a:cs typeface="Calibri"/>
                  <a:sym typeface="Calibri"/>
                </a:rPr>
                <a:t>previsione</a:t>
              </a:r>
              <a:endParaRPr b="1" i="0" sz="2800" u="none" cap="none" strike="noStrike">
                <a:solidFill>
                  <a:schemeClr val="dk1"/>
                </a:solidFill>
                <a:latin typeface="Calibri"/>
                <a:ea typeface="Calibri"/>
                <a:cs typeface="Calibri"/>
                <a:sym typeface="Calibri"/>
              </a:endParaRPr>
            </a:p>
          </p:txBody>
        </p:sp>
        <p:sp>
          <p:nvSpPr>
            <p:cNvPr id="579" name="Google Shape;579;p76"/>
            <p:cNvSpPr/>
            <p:nvPr/>
          </p:nvSpPr>
          <p:spPr>
            <a:xfrm>
              <a:off x="2887026" y="456081"/>
              <a:ext cx="223383" cy="619125"/>
            </a:xfrm>
            <a:prstGeom prst="downArrow">
              <a:avLst>
                <a:gd fmla="val 50000" name="adj1"/>
                <a:gd fmla="val 50004" name="adj2"/>
              </a:avLst>
            </a:prstGeom>
            <a:solidFill>
              <a:srgbClr val="387025"/>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80" name="Google Shape;580;p76"/>
          <p:cNvSpPr txBox="1"/>
          <p:nvPr/>
        </p:nvSpPr>
        <p:spPr>
          <a:xfrm>
            <a:off x="7416545" y="633554"/>
            <a:ext cx="2464874" cy="68211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lang="pl-PL" sz="2800">
                <a:solidFill>
                  <a:schemeClr val="dk1"/>
                </a:solidFill>
                <a:latin typeface="Calibri"/>
                <a:ea typeface="Calibri"/>
                <a:cs typeface="Calibri"/>
                <a:sym typeface="Calibri"/>
              </a:rPr>
              <a:t>analisi di</a:t>
            </a:r>
            <a:br>
              <a:rPr b="1" lang="pl-PL" sz="2800">
                <a:solidFill>
                  <a:schemeClr val="dk1"/>
                </a:solidFill>
                <a:latin typeface="Calibri"/>
                <a:ea typeface="Calibri"/>
                <a:cs typeface="Calibri"/>
                <a:sym typeface="Calibri"/>
              </a:rPr>
            </a:br>
            <a:r>
              <a:rPr b="1" i="0" lang="pl-PL" sz="2800" u="none" cap="none" strike="noStrike">
                <a:solidFill>
                  <a:schemeClr val="dk1"/>
                </a:solidFill>
                <a:latin typeface="Calibri"/>
                <a:ea typeface="Calibri"/>
                <a:cs typeface="Calibri"/>
                <a:sym typeface="Calibri"/>
              </a:rPr>
              <a:t>scenario </a:t>
            </a:r>
            <a:endParaRPr b="1" i="0" sz="2800" u="none" cap="none" strike="noStrike">
              <a:solidFill>
                <a:schemeClr val="dk1"/>
              </a:solidFill>
              <a:latin typeface="Calibri"/>
              <a:ea typeface="Calibri"/>
              <a:cs typeface="Calibri"/>
              <a:sym typeface="Calibri"/>
            </a:endParaRPr>
          </a:p>
        </p:txBody>
      </p:sp>
      <p:sp>
        <p:nvSpPr>
          <p:cNvPr id="581" name="Google Shape;581;p76"/>
          <p:cNvSpPr/>
          <p:nvPr/>
        </p:nvSpPr>
        <p:spPr>
          <a:xfrm rot="-6518369">
            <a:off x="8036902" y="2123944"/>
            <a:ext cx="995908" cy="1151949"/>
          </a:xfrm>
          <a:prstGeom prst="ellipse">
            <a:avLst/>
          </a:prstGeom>
          <a:solidFill>
            <a:srgbClr val="387025">
              <a:alpha val="0"/>
            </a:srgbClr>
          </a:solidFill>
          <a:ln cap="flat" cmpd="sng" w="38100">
            <a:solidFill>
              <a:srgbClr val="38702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2" name="Google Shape;582;p76"/>
          <p:cNvSpPr/>
          <p:nvPr/>
        </p:nvSpPr>
        <p:spPr>
          <a:xfrm>
            <a:off x="8400438" y="1590164"/>
            <a:ext cx="356699" cy="552010"/>
          </a:xfrm>
          <a:prstGeom prst="downArrow">
            <a:avLst>
              <a:gd fmla="val 50000" name="adj1"/>
              <a:gd fmla="val 50004" name="adj2"/>
            </a:avLst>
          </a:prstGeom>
          <a:solidFill>
            <a:srgbClr val="387025"/>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577"/>
                                        </p:tgtEl>
                                        <p:attrNameLst>
                                          <p:attrName>style.visibility</p:attrName>
                                        </p:attrNameLst>
                                      </p:cBhvr>
                                      <p:to>
                                        <p:strVal val="visible"/>
                                      </p:to>
                                    </p:set>
                                    <p:anim calcmode="lin" valueType="num">
                                      <p:cBhvr additive="base">
                                        <p:cTn dur="1000"/>
                                        <p:tgtEl>
                                          <p:spTgt spid="57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1000"/>
                                        <p:tgtEl>
                                          <p:spTgt spid="5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29"/>
          <p:cNvSpPr txBox="1"/>
          <p:nvPr>
            <p:ph idx="1" type="body"/>
          </p:nvPr>
        </p:nvSpPr>
        <p:spPr>
          <a:xfrm>
            <a:off x="214250" y="1241950"/>
            <a:ext cx="11492700" cy="47262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None/>
            </a:pPr>
            <a:r>
              <a:rPr b="1" lang="pl-PL" sz="2582">
                <a:solidFill>
                  <a:srgbClr val="111827"/>
                </a:solidFill>
              </a:rPr>
              <a:t>biomassa (biocombustibili solidi) </a:t>
            </a:r>
            <a:r>
              <a:rPr lang="pl-PL" sz="2582">
                <a:solidFill>
                  <a:srgbClr val="111827"/>
                </a:solidFill>
              </a:rPr>
              <a:t>materiale organico, non fossile, di origine biologica, che può essere utilizzato per la produzione di calore o di elettricità. Comprende: carbone; legno e scarti di legn</a:t>
            </a:r>
            <a:r>
              <a:rPr lang="pl-PL" sz="2366">
                <a:solidFill>
                  <a:srgbClr val="111827"/>
                </a:solidFill>
              </a:rPr>
              <a:t>o; liquor ne</a:t>
            </a:r>
            <a:r>
              <a:rPr lang="pl-PL" sz="2582">
                <a:solidFill>
                  <a:srgbClr val="111827"/>
                </a:solidFill>
              </a:rPr>
              <a:t>ro, bagassa, rifiuti animali e altri materiali e residui vegetali</a:t>
            </a:r>
            <a:endParaRPr sz="2582">
              <a:solidFill>
                <a:srgbClr val="111827"/>
              </a:solidFill>
            </a:endParaRPr>
          </a:p>
          <a:p>
            <a:pPr indent="-50800" lvl="0" marL="228600" rtl="0" algn="l">
              <a:lnSpc>
                <a:spcPct val="100000"/>
              </a:lnSpc>
              <a:spcBef>
                <a:spcPts val="0"/>
              </a:spcBef>
              <a:spcAft>
                <a:spcPts val="0"/>
              </a:spcAft>
              <a:buSzPct val="175000"/>
              <a:buNone/>
            </a:pPr>
            <a:r>
              <a:rPr lang="pl-PL" sz="1600">
                <a:solidFill>
                  <a:srgbClr val="7F7F7F"/>
                </a:solidFill>
                <a:latin typeface="Calibri"/>
                <a:ea typeface="Calibri"/>
                <a:cs typeface="Calibri"/>
                <a:sym typeface="Calibri"/>
              </a:rPr>
              <a:t>https://ec.europa.eu/eurostat/web/interactive-publications/energy-2023#</a:t>
            </a:r>
            <a:endParaRPr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SzPct val="127272"/>
              <a:buNone/>
            </a:pPr>
            <a:r>
              <a:t/>
            </a:r>
            <a:endParaRPr b="1" sz="22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rPr b="1" lang="pl-PL" sz="2582">
                <a:solidFill>
                  <a:srgbClr val="111827"/>
                </a:solidFill>
              </a:rPr>
              <a:t>impronta di carbonio:</a:t>
            </a:r>
            <a:r>
              <a:rPr lang="pl-PL" sz="2582">
                <a:solidFill>
                  <a:srgbClr val="111827"/>
                </a:solidFill>
              </a:rPr>
              <a:t> le emissioni totali di gas a effetto serra (GHG) causate direttamente e indirettamente da un individuo, organizzazione, evento o prodotto. Si calcola sommando le emissioni risultanti da ogni fase del ciclo di vita di un prodotto o servizio (produzione materiale, uso e fine vita).</a:t>
            </a:r>
            <a:endParaRPr sz="2582">
              <a:solidFill>
                <a:srgbClr val="111827"/>
              </a:solidFill>
            </a:endParaRPr>
          </a:p>
          <a:p>
            <a:pPr indent="-50800" lvl="0" marL="228600" rtl="0" algn="l">
              <a:lnSpc>
                <a:spcPct val="90000"/>
              </a:lnSpc>
              <a:spcBef>
                <a:spcPts val="0"/>
              </a:spcBef>
              <a:spcAft>
                <a:spcPts val="0"/>
              </a:spcAft>
              <a:buClr>
                <a:schemeClr val="dk1"/>
              </a:buClr>
              <a:buSzPct val="175000"/>
              <a:buNone/>
            </a:pPr>
            <a:r>
              <a:rPr lang="pl-PL" sz="1600">
                <a:solidFill>
                  <a:srgbClr val="7F7F7F"/>
                </a:solidFill>
                <a:latin typeface="Calibri"/>
                <a:ea typeface="Calibri"/>
                <a:cs typeface="Calibri"/>
                <a:sym typeface="Calibri"/>
              </a:rPr>
              <a:t>Center for Sustainable Systems, University of Michigan. 2023. "Carbon Footprint Factsheet." Pub. No. CSS09-05.</a:t>
            </a:r>
            <a:endParaRPr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75000"/>
              <a:buNone/>
            </a:pPr>
            <a:r>
              <a:t/>
            </a:r>
            <a:endParaRPr sz="1600">
              <a:solidFill>
                <a:srgbClr val="7F7F7F"/>
              </a:solidFill>
              <a:latin typeface="Calibri"/>
              <a:ea typeface="Calibri"/>
              <a:cs typeface="Calibri"/>
              <a:sym typeface="Calibri"/>
            </a:endParaRPr>
          </a:p>
          <a:p>
            <a:pPr indent="0" lvl="0" marL="0" rtl="0" algn="l">
              <a:lnSpc>
                <a:spcPct val="100000"/>
              </a:lnSpc>
              <a:spcBef>
                <a:spcPts val="0"/>
              </a:spcBef>
              <a:spcAft>
                <a:spcPts val="0"/>
              </a:spcAft>
              <a:buNone/>
            </a:pPr>
            <a:r>
              <a:rPr b="1" lang="pl-PL" sz="2582">
                <a:solidFill>
                  <a:srgbClr val="111827"/>
                </a:solidFill>
              </a:rPr>
              <a:t>il cambiamento climatico</a:t>
            </a:r>
            <a:r>
              <a:rPr lang="pl-PL" sz="2582">
                <a:solidFill>
                  <a:srgbClr val="111827"/>
                </a:solidFill>
              </a:rPr>
              <a:t> può essere definito come il cambiamento dei modelli climatici causato principalmente dalle emissioni di gas serra</a:t>
            </a:r>
            <a:endParaRPr sz="2582">
              <a:solidFill>
                <a:srgbClr val="111827"/>
              </a:solidFill>
            </a:endParaRPr>
          </a:p>
          <a:p>
            <a:pPr indent="-50800" lvl="0" marL="228600" rtl="0" algn="l">
              <a:lnSpc>
                <a:spcPct val="90000"/>
              </a:lnSpc>
              <a:spcBef>
                <a:spcPts val="0"/>
              </a:spcBef>
              <a:spcAft>
                <a:spcPts val="0"/>
              </a:spcAft>
              <a:buClr>
                <a:schemeClr val="dk1"/>
              </a:buClr>
              <a:buSzPct val="175000"/>
              <a:buNone/>
            </a:pPr>
            <a:r>
              <a:rPr b="0" i="0" lang="pl-PL" sz="1600">
                <a:solidFill>
                  <a:srgbClr val="7F7F7F"/>
                </a:solidFill>
                <a:latin typeface="Calibri"/>
                <a:ea typeface="Calibri"/>
                <a:cs typeface="Calibri"/>
                <a:sym typeface="Calibri"/>
              </a:rPr>
              <a:t>Fawzy, S., Osman, A.I., Doran, J. </a:t>
            </a:r>
            <a:r>
              <a:rPr b="0" i="1" lang="pl-PL" sz="1600">
                <a:solidFill>
                  <a:srgbClr val="7F7F7F"/>
                </a:solidFill>
                <a:latin typeface="Calibri"/>
                <a:ea typeface="Calibri"/>
                <a:cs typeface="Calibri"/>
                <a:sym typeface="Calibri"/>
              </a:rPr>
              <a:t>et al.</a:t>
            </a:r>
            <a:r>
              <a:rPr b="0" i="0" lang="pl-PL" sz="1600">
                <a:solidFill>
                  <a:srgbClr val="7F7F7F"/>
                </a:solidFill>
                <a:latin typeface="Calibri"/>
                <a:ea typeface="Calibri"/>
                <a:cs typeface="Calibri"/>
                <a:sym typeface="Calibri"/>
              </a:rPr>
              <a:t> Strategies for mitigation of climate change: a review. </a:t>
            </a:r>
            <a:r>
              <a:rPr b="0" i="1" lang="pl-PL" sz="1600">
                <a:solidFill>
                  <a:srgbClr val="7F7F7F"/>
                </a:solidFill>
                <a:latin typeface="Calibri"/>
                <a:ea typeface="Calibri"/>
                <a:cs typeface="Calibri"/>
                <a:sym typeface="Calibri"/>
              </a:rPr>
              <a:t>Environ Chem Lett</a:t>
            </a:r>
            <a:r>
              <a:rPr b="0" i="0" lang="pl-PL" sz="1600">
                <a:solidFill>
                  <a:srgbClr val="7F7F7F"/>
                </a:solidFill>
                <a:latin typeface="Calibri"/>
                <a:ea typeface="Calibri"/>
                <a:cs typeface="Calibri"/>
                <a:sym typeface="Calibri"/>
              </a:rPr>
              <a:t> </a:t>
            </a:r>
            <a:r>
              <a:rPr b="1" i="0" lang="pl-PL" sz="1600">
                <a:solidFill>
                  <a:srgbClr val="7F7F7F"/>
                </a:solidFill>
                <a:latin typeface="Calibri"/>
                <a:ea typeface="Calibri"/>
                <a:cs typeface="Calibri"/>
                <a:sym typeface="Calibri"/>
              </a:rPr>
              <a:t>18</a:t>
            </a:r>
            <a:r>
              <a:rPr b="0" i="0" lang="pl-PL" sz="1600">
                <a:solidFill>
                  <a:srgbClr val="7F7F7F"/>
                </a:solidFill>
                <a:latin typeface="Calibri"/>
                <a:ea typeface="Calibri"/>
                <a:cs typeface="Calibri"/>
                <a:sym typeface="Calibri"/>
              </a:rPr>
              <a:t>, 2069–2094 (2020). https://doi.org/10.1007/s10311-020-01059-w</a:t>
            </a:r>
            <a:endParaRPr/>
          </a:p>
          <a:p>
            <a:pPr indent="-50800" lvl="0" marL="228600" rtl="0" algn="l">
              <a:lnSpc>
                <a:spcPct val="90000"/>
              </a:lnSpc>
              <a:spcBef>
                <a:spcPts val="0"/>
              </a:spcBef>
              <a:spcAft>
                <a:spcPts val="0"/>
              </a:spcAft>
              <a:buClr>
                <a:schemeClr val="dk1"/>
              </a:buClr>
              <a:buSzPct val="175000"/>
              <a:buNone/>
            </a:pPr>
            <a:r>
              <a:t/>
            </a:r>
            <a:endParaRPr b="0" i="0" sz="1600">
              <a:solidFill>
                <a:srgbClr val="7F7F7F"/>
              </a:solidFill>
              <a:latin typeface="Calibri"/>
              <a:ea typeface="Calibri"/>
              <a:cs typeface="Calibri"/>
              <a:sym typeface="Calibri"/>
            </a:endParaRPr>
          </a:p>
          <a:p>
            <a:pPr indent="-50800" lvl="0" marL="228600" rtl="0" algn="l">
              <a:spcBef>
                <a:spcPts val="0"/>
              </a:spcBef>
              <a:spcAft>
                <a:spcPts val="0"/>
              </a:spcAft>
              <a:buClr>
                <a:schemeClr val="dk1"/>
              </a:buClr>
              <a:buSzPct val="50000"/>
              <a:buFont typeface="Arial"/>
              <a:buNone/>
            </a:pPr>
            <a:r>
              <a:t/>
            </a:r>
            <a:endParaRPr b="1" sz="2200">
              <a:solidFill>
                <a:srgbClr val="222222"/>
              </a:solidFill>
            </a:endParaRPr>
          </a:p>
          <a:p>
            <a:pPr indent="0" lvl="0" marL="0" rtl="0" algn="l">
              <a:lnSpc>
                <a:spcPct val="100000"/>
              </a:lnSpc>
              <a:spcBef>
                <a:spcPts val="0"/>
              </a:spcBef>
              <a:spcAft>
                <a:spcPts val="0"/>
              </a:spcAft>
              <a:buNone/>
            </a:pPr>
            <a:r>
              <a:rPr b="1" lang="pl-PL" sz="2582">
                <a:solidFill>
                  <a:srgbClr val="111827"/>
                </a:solidFill>
              </a:rPr>
              <a:t>energia geotermica</a:t>
            </a:r>
            <a:r>
              <a:rPr lang="pl-PL" sz="2582">
                <a:solidFill>
                  <a:srgbClr val="111827"/>
                </a:solidFill>
              </a:rPr>
              <a:t> l'energia disponibile sotto forma di calore all'interno della crosta terrestre, solitamente sotto forma di acqua calda o vapore.</a:t>
            </a:r>
            <a:endParaRPr sz="2582">
              <a:solidFill>
                <a:srgbClr val="111827"/>
              </a:solidFill>
            </a:endParaRPr>
          </a:p>
          <a:p>
            <a:pPr indent="-50800" lvl="0" marL="228600" rtl="0" algn="l">
              <a:lnSpc>
                <a:spcPct val="90000"/>
              </a:lnSpc>
              <a:spcBef>
                <a:spcPts val="0"/>
              </a:spcBef>
              <a:spcAft>
                <a:spcPts val="0"/>
              </a:spcAft>
              <a:buSzPct val="175000"/>
              <a:buNone/>
            </a:pPr>
            <a:r>
              <a:rPr lang="pl-PL" sz="1600">
                <a:solidFill>
                  <a:srgbClr val="7F7F7F"/>
                </a:solidFill>
                <a:latin typeface="Calibri"/>
                <a:ea typeface="Calibri"/>
                <a:cs typeface="Calibri"/>
                <a:sym typeface="Calibri"/>
              </a:rPr>
              <a:t>https://ec.europa.eu/eurostat/web/interactive-publications/energy-2023#</a:t>
            </a:r>
            <a:endParaRPr sz="1600">
              <a:solidFill>
                <a:srgbClr val="7F7F7F"/>
              </a:solidFill>
              <a:latin typeface="Calibri"/>
              <a:ea typeface="Calibri"/>
              <a:cs typeface="Calibri"/>
              <a:sym typeface="Calibri"/>
            </a:endParaRPr>
          </a:p>
          <a:p>
            <a:pPr indent="0" lvl="0" marL="0" rtl="0" algn="l">
              <a:lnSpc>
                <a:spcPct val="90000"/>
              </a:lnSpc>
              <a:spcBef>
                <a:spcPts val="0"/>
              </a:spcBef>
              <a:spcAft>
                <a:spcPts val="0"/>
              </a:spcAft>
              <a:buClr>
                <a:schemeClr val="dk1"/>
              </a:buClr>
              <a:buSzPct val="127272"/>
              <a:buNone/>
            </a:pPr>
            <a:r>
              <a:t/>
            </a:r>
            <a:endParaRPr sz="2200">
              <a:solidFill>
                <a:srgbClr val="222222"/>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descr="5" id="587" name="Google Shape;587;p77"/>
          <p:cNvPicPr preferRelativeResize="0"/>
          <p:nvPr/>
        </p:nvPicPr>
        <p:blipFill rotWithShape="1">
          <a:blip r:embed="rId3">
            <a:alphaModFix/>
          </a:blip>
          <a:srcRect b="0" l="0" r="0" t="0"/>
          <a:stretch/>
        </p:blipFill>
        <p:spPr>
          <a:xfrm>
            <a:off x="353962" y="1519757"/>
            <a:ext cx="6220864" cy="4422433"/>
          </a:xfrm>
          <a:prstGeom prst="rect">
            <a:avLst/>
          </a:prstGeom>
          <a:noFill/>
          <a:ln>
            <a:noFill/>
          </a:ln>
        </p:spPr>
      </p:pic>
      <p:sp>
        <p:nvSpPr>
          <p:cNvPr id="588" name="Google Shape;588;p77"/>
          <p:cNvSpPr txBox="1"/>
          <p:nvPr/>
        </p:nvSpPr>
        <p:spPr>
          <a:xfrm>
            <a:off x="6574825" y="1764475"/>
            <a:ext cx="5007600" cy="4233000"/>
          </a:xfrm>
          <a:prstGeom prst="rect">
            <a:avLst/>
          </a:prstGeom>
          <a:noFill/>
          <a:ln>
            <a:noFill/>
          </a:ln>
        </p:spPr>
        <p:txBody>
          <a:bodyPr anchorCtr="0" anchor="t" bIns="45700" lIns="91425" spcFirstLastPara="1" rIns="91425" wrap="square" tIns="45700">
            <a:spAutoFit/>
          </a:bodyPr>
          <a:lstStyle/>
          <a:p>
            <a:pPr indent="-355600" lvl="0" marL="457200" rtl="0" algn="l">
              <a:lnSpc>
                <a:spcPct val="115000"/>
              </a:lnSpc>
              <a:spcBef>
                <a:spcPts val="0"/>
              </a:spcBef>
              <a:spcAft>
                <a:spcPts val="0"/>
              </a:spcAft>
              <a:buClr>
                <a:schemeClr val="dk1"/>
              </a:buClr>
              <a:buSzPts val="2000"/>
              <a:buFont typeface="Calibri"/>
              <a:buChar char="•"/>
            </a:pPr>
            <a:r>
              <a:rPr lang="pl-PL" sz="2000">
                <a:solidFill>
                  <a:schemeClr val="dk1"/>
                </a:solidFill>
                <a:latin typeface="Calibri"/>
                <a:ea typeface="Calibri"/>
                <a:cs typeface="Calibri"/>
                <a:sym typeface="Calibri"/>
              </a:rPr>
              <a:t>I due fattori che sono allo stesso tempo i più importanti e i più incerti emergono in stati estremi</a:t>
            </a:r>
            <a:r>
              <a:rPr i="0" lang="pl-PL" sz="2000" u="none" cap="none" strike="noStrike">
                <a:solidFill>
                  <a:schemeClr val="dk1"/>
                </a:solidFill>
                <a:latin typeface="Calibri"/>
                <a:ea typeface="Calibri"/>
                <a:cs typeface="Calibri"/>
                <a:sym typeface="Calibri"/>
              </a:rPr>
              <a:t> </a:t>
            </a:r>
            <a:endParaRPr i="0" sz="2000" u="none" cap="none" strike="noStrike">
              <a:solidFill>
                <a:schemeClr val="dk1"/>
              </a:solidFill>
              <a:latin typeface="Calibri"/>
              <a:ea typeface="Calibri"/>
              <a:cs typeface="Calibri"/>
              <a:sym typeface="Calibri"/>
            </a:endParaRPr>
          </a:p>
          <a:p>
            <a:pPr indent="-279400" lvl="0" marL="457200" marR="0" rtl="0" algn="just">
              <a:lnSpc>
                <a:spcPct val="100000"/>
              </a:lnSpc>
              <a:spcBef>
                <a:spcPts val="0"/>
              </a:spcBef>
              <a:spcAft>
                <a:spcPts val="0"/>
              </a:spcAft>
              <a:buClr>
                <a:srgbClr val="000000"/>
              </a:buClr>
              <a:buSzPts val="2800"/>
              <a:buFont typeface="Arial"/>
              <a:buNone/>
            </a:pPr>
            <a:r>
              <a:t/>
            </a:r>
            <a:endParaRPr i="0" sz="2000" u="none" cap="none" strike="noStrike">
              <a:solidFill>
                <a:schemeClr val="dk1"/>
              </a:solidFill>
              <a:latin typeface="Calibri"/>
              <a:ea typeface="Calibri"/>
              <a:cs typeface="Calibri"/>
              <a:sym typeface="Calibri"/>
            </a:endParaRPr>
          </a:p>
          <a:p>
            <a:pPr indent="-406400" lvl="0" marL="457200" marR="0" rtl="0" algn="just">
              <a:lnSpc>
                <a:spcPct val="100000"/>
              </a:lnSpc>
              <a:spcBef>
                <a:spcPts val="0"/>
              </a:spcBef>
              <a:spcAft>
                <a:spcPts val="0"/>
              </a:spcAft>
              <a:buClr>
                <a:schemeClr val="dk1"/>
              </a:buClr>
              <a:buSzPts val="2000"/>
              <a:buFont typeface="Arial"/>
              <a:buChar char="•"/>
            </a:pPr>
            <a:r>
              <a:rPr lang="pl-PL" sz="2000">
                <a:solidFill>
                  <a:schemeClr val="dk1"/>
                </a:solidFill>
                <a:highlight>
                  <a:srgbClr val="F8FAFC"/>
                </a:highlight>
                <a:latin typeface="Calibri"/>
                <a:ea typeface="Calibri"/>
                <a:cs typeface="Calibri"/>
                <a:sym typeface="Calibri"/>
              </a:rPr>
              <a:t>Pensare </a:t>
            </a:r>
            <a:r>
              <a:rPr b="1" lang="pl-PL" sz="2000">
                <a:solidFill>
                  <a:srgbClr val="07674D"/>
                </a:solidFill>
                <a:highlight>
                  <a:srgbClr val="F8FAFC"/>
                </a:highlight>
                <a:latin typeface="Calibri"/>
                <a:ea typeface="Calibri"/>
                <a:cs typeface="Calibri"/>
                <a:sym typeface="Calibri"/>
              </a:rPr>
              <a:t>all’elevata disponibilità di infrastrutture</a:t>
            </a:r>
            <a:r>
              <a:rPr lang="pl-PL" sz="2000">
                <a:solidFill>
                  <a:schemeClr val="dk1"/>
                </a:solidFill>
                <a:highlight>
                  <a:srgbClr val="F8FAFC"/>
                </a:highlight>
                <a:latin typeface="Calibri"/>
                <a:ea typeface="Calibri"/>
                <a:cs typeface="Calibri"/>
                <a:sym typeface="Calibri"/>
              </a:rPr>
              <a:t> </a:t>
            </a:r>
            <a:r>
              <a:rPr b="1" lang="pl-PL" sz="2000">
                <a:solidFill>
                  <a:srgbClr val="07674D"/>
                </a:solidFill>
                <a:highlight>
                  <a:srgbClr val="F8FAFC"/>
                </a:highlight>
                <a:latin typeface="Calibri"/>
                <a:ea typeface="Calibri"/>
                <a:cs typeface="Calibri"/>
                <a:sym typeface="Calibri"/>
              </a:rPr>
              <a:t>smart</a:t>
            </a:r>
            <a:r>
              <a:rPr lang="pl-PL" sz="2000">
                <a:solidFill>
                  <a:schemeClr val="dk1"/>
                </a:solidFill>
                <a:highlight>
                  <a:srgbClr val="F8FAFC"/>
                </a:highlight>
                <a:latin typeface="Calibri"/>
                <a:ea typeface="Calibri"/>
                <a:cs typeface="Calibri"/>
                <a:sym typeface="Calibri"/>
              </a:rPr>
              <a:t> rispetto alla </a:t>
            </a:r>
            <a:r>
              <a:rPr b="1" lang="pl-PL" sz="2000">
                <a:solidFill>
                  <a:srgbClr val="07674D"/>
                </a:solidFill>
                <a:highlight>
                  <a:srgbClr val="F8FAFC"/>
                </a:highlight>
                <a:latin typeface="Calibri"/>
                <a:ea typeface="Calibri"/>
                <a:cs typeface="Calibri"/>
                <a:sym typeface="Calibri"/>
              </a:rPr>
              <a:t>scarsa disponibilità di infrastrutture smart</a:t>
            </a:r>
            <a:r>
              <a:rPr lang="pl-PL" sz="2000">
                <a:solidFill>
                  <a:schemeClr val="dk1"/>
                </a:solidFill>
                <a:highlight>
                  <a:srgbClr val="F8FAFC"/>
                </a:highlight>
                <a:latin typeface="Calibri"/>
                <a:ea typeface="Calibri"/>
                <a:cs typeface="Calibri"/>
                <a:sym typeface="Calibri"/>
              </a:rPr>
              <a:t>, ai </a:t>
            </a:r>
            <a:r>
              <a:rPr lang="pl-PL" sz="2000">
                <a:solidFill>
                  <a:srgbClr val="07674D"/>
                </a:solidFill>
                <a:highlight>
                  <a:srgbClr val="F8FAFC"/>
                </a:highlight>
                <a:latin typeface="Calibri"/>
                <a:ea typeface="Calibri"/>
                <a:cs typeface="Calibri"/>
                <a:sym typeface="Calibri"/>
              </a:rPr>
              <a:t>prezzi elevati del carburante rispetto ai prezzi bassi del carburante</a:t>
            </a:r>
            <a:r>
              <a:rPr lang="pl-PL" sz="2000">
                <a:solidFill>
                  <a:schemeClr val="dk1"/>
                </a:solidFill>
                <a:highlight>
                  <a:srgbClr val="F8FAFC"/>
                </a:highlight>
                <a:latin typeface="Calibri"/>
                <a:ea typeface="Calibri"/>
                <a:cs typeface="Calibri"/>
                <a:sym typeface="Calibri"/>
              </a:rPr>
              <a:t>. I due stati estremi di due fattori vengono trasformati in quattro scenari</a:t>
            </a:r>
            <a:r>
              <a:rPr i="0" lang="pl-PL" sz="2000" u="none" cap="none" strike="noStrike">
                <a:solidFill>
                  <a:schemeClr val="dk1"/>
                </a:solidFill>
                <a:latin typeface="Calibri"/>
                <a:ea typeface="Calibri"/>
                <a:cs typeface="Calibri"/>
                <a:sym typeface="Calibri"/>
              </a:rPr>
              <a:t>!</a:t>
            </a:r>
            <a:endParaRPr i="0" sz="2000" u="none" cap="none" strike="noStrike">
              <a:solidFill>
                <a:schemeClr val="dk1"/>
              </a:solidFill>
              <a:latin typeface="Calibri"/>
              <a:ea typeface="Calibri"/>
              <a:cs typeface="Calibri"/>
              <a:sym typeface="Calibri"/>
            </a:endParaRPr>
          </a:p>
          <a:p>
            <a:pPr indent="-279400" lvl="0" marL="457200" marR="0" rtl="0" algn="just">
              <a:lnSpc>
                <a:spcPct val="100000"/>
              </a:lnSpc>
              <a:spcBef>
                <a:spcPts val="0"/>
              </a:spcBef>
              <a:spcAft>
                <a:spcPts val="0"/>
              </a:spcAft>
              <a:buClr>
                <a:srgbClr val="000000"/>
              </a:buClr>
              <a:buSzPts val="2800"/>
              <a:buFont typeface="Arial"/>
              <a:buNone/>
            </a:pPr>
            <a:r>
              <a:t/>
            </a:r>
            <a:endParaRPr b="0" i="0" sz="2000" u="none" cap="none" strike="noStrike">
              <a:solidFill>
                <a:schemeClr val="dk1"/>
              </a:solidFill>
              <a:latin typeface="Calibri"/>
              <a:ea typeface="Calibri"/>
              <a:cs typeface="Calibri"/>
              <a:sym typeface="Calibri"/>
            </a:endParaRPr>
          </a:p>
          <a:p>
            <a:pPr indent="-406400" lvl="0" marL="457200" marR="0" rtl="0" algn="just">
              <a:lnSpc>
                <a:spcPct val="100000"/>
              </a:lnSpc>
              <a:spcBef>
                <a:spcPts val="0"/>
              </a:spcBef>
              <a:spcAft>
                <a:spcPts val="0"/>
              </a:spcAft>
              <a:buClr>
                <a:srgbClr val="000000"/>
              </a:buClr>
              <a:buSzPts val="2000"/>
              <a:buFont typeface="Arial"/>
              <a:buChar char="•"/>
            </a:pPr>
            <a:r>
              <a:rPr lang="pl-PL" sz="2000">
                <a:solidFill>
                  <a:schemeClr val="dk1"/>
                </a:solidFill>
                <a:latin typeface="Calibri"/>
                <a:ea typeface="Calibri"/>
                <a:cs typeface="Calibri"/>
                <a:sym typeface="Calibri"/>
              </a:rPr>
              <a:t>Provare con altri fattori</a:t>
            </a:r>
            <a:r>
              <a:rPr b="0" i="0" lang="pl-PL" sz="2000" u="none" cap="none" strike="noStrike">
                <a:solidFill>
                  <a:schemeClr val="dk1"/>
                </a:solidFill>
                <a:latin typeface="Calibri"/>
                <a:ea typeface="Calibri"/>
                <a:cs typeface="Calibri"/>
                <a:sym typeface="Calibri"/>
              </a:rPr>
              <a:t>!</a:t>
            </a:r>
            <a:endParaRPr b="0" i="0" sz="2000" u="none" cap="none" strike="noStrike">
              <a:solidFill>
                <a:schemeClr val="dk1"/>
              </a:solidFill>
              <a:latin typeface="Calibri"/>
              <a:ea typeface="Calibri"/>
              <a:cs typeface="Calibri"/>
              <a:sym typeface="Calibri"/>
            </a:endParaRPr>
          </a:p>
        </p:txBody>
      </p:sp>
      <p:sp>
        <p:nvSpPr>
          <p:cNvPr id="589" name="Google Shape;589;p77"/>
          <p:cNvSpPr txBox="1"/>
          <p:nvPr/>
        </p:nvSpPr>
        <p:spPr>
          <a:xfrm>
            <a:off x="446575" y="836188"/>
            <a:ext cx="104883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pl-PL" sz="3200">
                <a:solidFill>
                  <a:srgbClr val="07674D"/>
                </a:solidFill>
                <a:latin typeface="Montserrat"/>
                <a:ea typeface="Montserrat"/>
                <a:cs typeface="Montserrat"/>
                <a:sym typeface="Montserrat"/>
              </a:rPr>
              <a:t>F</a:t>
            </a:r>
            <a:r>
              <a:rPr b="1" lang="pl-PL" sz="3200">
                <a:solidFill>
                  <a:schemeClr val="dk1"/>
                </a:solidFill>
                <a:latin typeface="Calibri"/>
                <a:ea typeface="Calibri"/>
                <a:cs typeface="Calibri"/>
                <a:sym typeface="Calibri"/>
              </a:rPr>
              <a:t>ase</a:t>
            </a:r>
            <a:r>
              <a:rPr b="1" i="0" lang="pl-PL" sz="3200" u="none" cap="none" strike="noStrike">
                <a:solidFill>
                  <a:schemeClr val="dk1"/>
                </a:solidFill>
                <a:latin typeface="Calibri"/>
                <a:ea typeface="Calibri"/>
                <a:cs typeface="Calibri"/>
                <a:sym typeface="Calibri"/>
              </a:rPr>
              <a:t> 4: Tra</a:t>
            </a:r>
            <a:r>
              <a:rPr b="1" lang="pl-PL" sz="3200">
                <a:solidFill>
                  <a:schemeClr val="dk1"/>
                </a:solidFill>
                <a:latin typeface="Calibri"/>
                <a:ea typeface="Calibri"/>
                <a:cs typeface="Calibri"/>
                <a:sym typeface="Calibri"/>
              </a:rPr>
              <a:t>sformare due forze trainanti in scenari</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999999"/>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78"/>
          <p:cNvSpPr/>
          <p:nvPr/>
        </p:nvSpPr>
        <p:spPr>
          <a:xfrm>
            <a:off x="5813846" y="3076515"/>
            <a:ext cx="2186654" cy="158365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96" name="Google Shape;596;p78"/>
          <p:cNvSpPr txBox="1"/>
          <p:nvPr>
            <p:ph type="title"/>
          </p:nvPr>
        </p:nvSpPr>
        <p:spPr>
          <a:xfrm>
            <a:off x="39999" y="664111"/>
            <a:ext cx="10751053" cy="95032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5D402"/>
              </a:buClr>
              <a:buSzPts val="3200"/>
              <a:buFont typeface="Montserrat"/>
              <a:buNone/>
            </a:pPr>
            <a:r>
              <a:rPr b="1" lang="pl-PL" sz="3200">
                <a:solidFill>
                  <a:srgbClr val="07674D"/>
                </a:solidFill>
              </a:rPr>
              <a:t>F</a:t>
            </a:r>
            <a:r>
              <a:rPr b="1" lang="pl-PL" sz="3200"/>
              <a:t>as</a:t>
            </a:r>
            <a:r>
              <a:rPr b="1" lang="pl-PL" sz="3200">
                <a:latin typeface="Calibri"/>
                <a:ea typeface="Calibri"/>
                <a:cs typeface="Calibri"/>
                <a:sym typeface="Calibri"/>
              </a:rPr>
              <a:t>e 5: </a:t>
            </a:r>
            <a:r>
              <a:rPr b="1" lang="pl-PL" sz="3200"/>
              <a:t>Sviluppare 4 possibili scenari</a:t>
            </a:r>
            <a:br>
              <a:rPr b="1" lang="pl-PL" sz="3200">
                <a:latin typeface="Calibri"/>
                <a:ea typeface="Calibri"/>
                <a:cs typeface="Calibri"/>
                <a:sym typeface="Calibri"/>
              </a:rPr>
            </a:br>
            <a:r>
              <a:rPr b="1" lang="pl-PL" sz="3200"/>
              <a:t>Come fare</a:t>
            </a:r>
            <a:r>
              <a:rPr b="1" lang="pl-PL" sz="3200">
                <a:latin typeface="Calibri"/>
                <a:ea typeface="Calibri"/>
                <a:cs typeface="Calibri"/>
                <a:sym typeface="Calibri"/>
              </a:rPr>
              <a:t>?</a:t>
            </a:r>
            <a:endParaRPr b="1" sz="3200">
              <a:latin typeface="Calibri"/>
              <a:ea typeface="Calibri"/>
              <a:cs typeface="Calibri"/>
              <a:sym typeface="Calibri"/>
            </a:endParaRPr>
          </a:p>
        </p:txBody>
      </p:sp>
      <p:sp>
        <p:nvSpPr>
          <p:cNvPr id="597" name="Google Shape;597;p78"/>
          <p:cNvSpPr txBox="1"/>
          <p:nvPr/>
        </p:nvSpPr>
        <p:spPr>
          <a:xfrm>
            <a:off x="39999" y="1585308"/>
            <a:ext cx="7779600" cy="98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pl-PL" sz="2000">
                <a:solidFill>
                  <a:srgbClr val="999999"/>
                </a:solidFill>
                <a:latin typeface="Calibri"/>
                <a:ea typeface="Calibri"/>
                <a:cs typeface="Calibri"/>
                <a:sym typeface="Calibri"/>
              </a:rPr>
              <a:t>D</a:t>
            </a:r>
            <a:r>
              <a:rPr lang="pl-PL" sz="2000">
                <a:solidFill>
                  <a:schemeClr val="dk1"/>
                </a:solidFill>
                <a:latin typeface="Calibri"/>
                <a:ea typeface="Calibri"/>
                <a:cs typeface="Calibri"/>
                <a:sym typeface="Calibri"/>
              </a:rPr>
              <a:t>isegnare i fattori identificati</a:t>
            </a:r>
            <a:r>
              <a:rPr lang="pl-PL" sz="2000">
                <a:solidFill>
                  <a:srgbClr val="999999"/>
                </a:solidFill>
                <a:latin typeface="Calibri"/>
                <a:ea typeface="Calibri"/>
                <a:cs typeface="Calibri"/>
                <a:sym typeface="Calibri"/>
              </a:rPr>
              <a:t> </a:t>
            </a:r>
            <a:r>
              <a:rPr b="0" i="0" lang="pl-PL" sz="2000" u="none" cap="none" strike="noStrike">
                <a:solidFill>
                  <a:schemeClr val="dk1"/>
                </a:solidFill>
                <a:latin typeface="Calibri"/>
                <a:ea typeface="Calibri"/>
                <a:cs typeface="Calibri"/>
                <a:sym typeface="Calibri"/>
              </a:rPr>
              <a:t>x1 </a:t>
            </a:r>
            <a:r>
              <a:rPr lang="pl-PL" sz="2000">
                <a:solidFill>
                  <a:schemeClr val="dk1"/>
                </a:solidFill>
                <a:latin typeface="Calibri"/>
                <a:ea typeface="Calibri"/>
                <a:cs typeface="Calibri"/>
                <a:sym typeface="Calibri"/>
              </a:rPr>
              <a:t>e</a:t>
            </a:r>
            <a:r>
              <a:rPr b="0" i="0" lang="pl-PL" sz="2000" u="none" cap="none" strike="noStrike">
                <a:solidFill>
                  <a:schemeClr val="dk1"/>
                </a:solidFill>
                <a:latin typeface="Calibri"/>
                <a:ea typeface="Calibri"/>
                <a:cs typeface="Calibri"/>
                <a:sym typeface="Calibri"/>
              </a:rPr>
              <a:t> x2 </a:t>
            </a:r>
            <a:r>
              <a:rPr lang="pl-PL" sz="2000">
                <a:solidFill>
                  <a:schemeClr val="dk1"/>
                </a:solidFill>
                <a:latin typeface="Calibri"/>
                <a:ea typeface="Calibri"/>
                <a:cs typeface="Calibri"/>
                <a:sym typeface="Calibri"/>
              </a:rPr>
              <a:t>su due assi ortogonali</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pl-PL" sz="2000">
                <a:solidFill>
                  <a:schemeClr val="dk1"/>
                </a:solidFill>
                <a:latin typeface="Calibri"/>
                <a:ea typeface="Calibri"/>
                <a:cs typeface="Calibri"/>
                <a:sym typeface="Calibri"/>
              </a:rPr>
              <a:t>Assegnare i valori estremi ai fattori</a:t>
            </a:r>
            <a:r>
              <a:rPr b="0" i="0" lang="pl-PL" sz="2000" u="none" cap="none" strike="noStrike">
                <a:solidFill>
                  <a:schemeClr val="dk1"/>
                </a:solidFill>
                <a:latin typeface="Calibri"/>
                <a:ea typeface="Calibri"/>
                <a:cs typeface="Calibri"/>
                <a:sym typeface="Calibri"/>
              </a:rPr>
              <a:t> x1 </a:t>
            </a:r>
            <a:r>
              <a:rPr lang="pl-PL" sz="2000">
                <a:solidFill>
                  <a:schemeClr val="dk1"/>
                </a:solidFill>
                <a:latin typeface="Calibri"/>
                <a:ea typeface="Calibri"/>
                <a:cs typeface="Calibri"/>
                <a:sym typeface="Calibri"/>
              </a:rPr>
              <a:t>e</a:t>
            </a:r>
            <a:r>
              <a:rPr b="0" i="0" lang="pl-PL" sz="2000" u="none" cap="none" strike="noStrike">
                <a:solidFill>
                  <a:schemeClr val="dk1"/>
                </a:solidFill>
                <a:latin typeface="Calibri"/>
                <a:ea typeface="Calibri"/>
                <a:cs typeface="Calibri"/>
                <a:sym typeface="Calibri"/>
              </a:rPr>
              <a:t> x2 </a:t>
            </a: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id="598" name="Google Shape;598;p78"/>
          <p:cNvPicPr preferRelativeResize="0"/>
          <p:nvPr/>
        </p:nvPicPr>
        <p:blipFill rotWithShape="1">
          <a:blip r:embed="rId3">
            <a:alphaModFix/>
          </a:blip>
          <a:srcRect b="0" l="0" r="0" t="0"/>
          <a:stretch/>
        </p:blipFill>
        <p:spPr>
          <a:xfrm>
            <a:off x="2752777" y="2512460"/>
            <a:ext cx="5750719" cy="3429000"/>
          </a:xfrm>
          <a:prstGeom prst="rect">
            <a:avLst/>
          </a:prstGeom>
          <a:noFill/>
          <a:ln>
            <a:noFill/>
          </a:ln>
        </p:spPr>
      </p:pic>
      <p:sp>
        <p:nvSpPr>
          <p:cNvPr id="599" name="Google Shape;599;p78"/>
          <p:cNvSpPr txBox="1"/>
          <p:nvPr/>
        </p:nvSpPr>
        <p:spPr>
          <a:xfrm>
            <a:off x="3560502" y="2262914"/>
            <a:ext cx="5490173"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l-PL" sz="1800" u="none" cap="none" strike="noStrike">
                <a:solidFill>
                  <a:srgbClr val="000000"/>
                </a:solidFill>
                <a:latin typeface="Calibri"/>
                <a:ea typeface="Calibri"/>
                <a:cs typeface="Calibri"/>
                <a:sym typeface="Calibri"/>
              </a:rPr>
              <a:t>X1: </a:t>
            </a:r>
            <a:r>
              <a:rPr b="1" lang="pl-PL" sz="1800">
                <a:latin typeface="Calibri"/>
                <a:ea typeface="Calibri"/>
                <a:cs typeface="Calibri"/>
                <a:sym typeface="Calibri"/>
              </a:rPr>
              <a:t>alta disponibilità di infrastrutture smart</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600" name="Google Shape;600;p78"/>
          <p:cNvSpPr txBox="1"/>
          <p:nvPr/>
        </p:nvSpPr>
        <p:spPr>
          <a:xfrm>
            <a:off x="3588464" y="5754300"/>
            <a:ext cx="5498552"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l-PL" sz="1800" u="none" cap="none" strike="noStrike">
                <a:solidFill>
                  <a:srgbClr val="000000"/>
                </a:solidFill>
                <a:latin typeface="Calibri"/>
                <a:ea typeface="Calibri"/>
                <a:cs typeface="Calibri"/>
                <a:sym typeface="Calibri"/>
              </a:rPr>
              <a:t>X1: </a:t>
            </a:r>
            <a:r>
              <a:rPr b="1" lang="pl-PL" sz="1800">
                <a:latin typeface="Calibri"/>
                <a:ea typeface="Calibri"/>
                <a:cs typeface="Calibri"/>
                <a:sym typeface="Calibri"/>
              </a:rPr>
              <a:t>bassa disponibilità di infrastrutture smart</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601" name="Google Shape;601;p78"/>
          <p:cNvSpPr txBox="1"/>
          <p:nvPr/>
        </p:nvSpPr>
        <p:spPr>
          <a:xfrm>
            <a:off x="8028148" y="3965050"/>
            <a:ext cx="3135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l-PL" sz="1800" u="none" cap="none" strike="noStrike">
                <a:solidFill>
                  <a:schemeClr val="dk1"/>
                </a:solidFill>
                <a:latin typeface="Calibri"/>
                <a:ea typeface="Calibri"/>
                <a:cs typeface="Calibri"/>
                <a:sym typeface="Calibri"/>
              </a:rPr>
              <a:t>X2:  </a:t>
            </a:r>
            <a:r>
              <a:rPr b="1" lang="pl-PL" sz="1800">
                <a:solidFill>
                  <a:schemeClr val="dk1"/>
                </a:solidFill>
                <a:latin typeface="Calibri"/>
                <a:ea typeface="Calibri"/>
                <a:cs typeface="Calibri"/>
                <a:sym typeface="Calibri"/>
              </a:rPr>
              <a:t>costi dei carburanti alti</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rgbClr val="999999"/>
                </a:solidFill>
                <a:latin typeface="Calibri"/>
                <a:ea typeface="Calibri"/>
                <a:cs typeface="Calibri"/>
                <a:sym typeface="Calibri"/>
              </a:rPr>
            </a:br>
            <a:endParaRPr b="0" i="0" sz="1800" u="none" cap="none" strike="noStrike">
              <a:solidFill>
                <a:srgbClr val="999999"/>
              </a:solidFill>
              <a:latin typeface="Calibri"/>
              <a:ea typeface="Calibri"/>
              <a:cs typeface="Calibri"/>
              <a:sym typeface="Calibri"/>
            </a:endParaRPr>
          </a:p>
        </p:txBody>
      </p:sp>
      <p:sp>
        <p:nvSpPr>
          <p:cNvPr id="602" name="Google Shape;602;p78"/>
          <p:cNvSpPr txBox="1"/>
          <p:nvPr/>
        </p:nvSpPr>
        <p:spPr>
          <a:xfrm>
            <a:off x="505550" y="3965050"/>
            <a:ext cx="3217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l-PL" sz="1800" u="none" cap="none" strike="noStrike">
                <a:solidFill>
                  <a:schemeClr val="dk1"/>
                </a:solidFill>
                <a:latin typeface="Calibri"/>
                <a:ea typeface="Calibri"/>
                <a:cs typeface="Calibri"/>
                <a:sym typeface="Calibri"/>
              </a:rPr>
              <a:t>X2: </a:t>
            </a:r>
            <a:r>
              <a:rPr b="1" lang="pl-PL" sz="1800">
                <a:solidFill>
                  <a:schemeClr val="dk1"/>
                </a:solidFill>
                <a:latin typeface="Calibri"/>
                <a:ea typeface="Calibri"/>
                <a:cs typeface="Calibri"/>
                <a:sym typeface="Calibri"/>
              </a:rPr>
              <a:t>costi dei carburanti bassi</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603" name="Google Shape;603;p78"/>
          <p:cNvSpPr txBox="1"/>
          <p:nvPr/>
        </p:nvSpPr>
        <p:spPr>
          <a:xfrm>
            <a:off x="8079657" y="2656324"/>
            <a:ext cx="3104700" cy="1200600"/>
          </a:xfrm>
          <a:prstGeom prst="rect">
            <a:avLst/>
          </a:prstGeom>
          <a:solidFill>
            <a:srgbClr val="AFDF9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l-PL" sz="1800" u="none" cap="none" strike="noStrike">
                <a:solidFill>
                  <a:srgbClr val="7F7F7F"/>
                </a:solidFill>
                <a:latin typeface="Calibri"/>
                <a:ea typeface="Calibri"/>
                <a:cs typeface="Calibri"/>
                <a:sym typeface="Calibri"/>
              </a:rPr>
              <a:t>Scenario1: „</a:t>
            </a:r>
            <a:r>
              <a:rPr b="0" i="0" lang="pl-PL" sz="1800" u="none" cap="none" strike="noStrike">
                <a:solidFill>
                  <a:srgbClr val="0D0D0D"/>
                </a:solidFill>
                <a:latin typeface="Calibri"/>
                <a:ea typeface="Calibri"/>
                <a:cs typeface="Calibri"/>
                <a:sym typeface="Calibri"/>
              </a:rPr>
              <a:t>Green Horizons: </a:t>
            </a:r>
            <a:r>
              <a:rPr lang="pl-PL" sz="1800">
                <a:solidFill>
                  <a:srgbClr val="0D0D0D"/>
                </a:solidFill>
                <a:latin typeface="Calibri"/>
                <a:ea typeface="Calibri"/>
                <a:cs typeface="Calibri"/>
                <a:sym typeface="Calibri"/>
              </a:rPr>
              <a:t>L’utopia urbana del </a:t>
            </a:r>
            <a:r>
              <a:rPr b="0" i="0" lang="pl-PL" sz="1800" u="none" cap="none" strike="noStrike">
                <a:solidFill>
                  <a:srgbClr val="0D0D0D"/>
                </a:solidFill>
                <a:latin typeface="Calibri"/>
                <a:ea typeface="Calibri"/>
                <a:cs typeface="Calibri"/>
                <a:sym typeface="Calibri"/>
              </a:rPr>
              <a:t>2040”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D0D0D"/>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4" name="Google Shape;604;p78"/>
          <p:cNvSpPr txBox="1"/>
          <p:nvPr/>
        </p:nvSpPr>
        <p:spPr>
          <a:xfrm>
            <a:off x="151145" y="2636514"/>
            <a:ext cx="2904900" cy="923400"/>
          </a:xfrm>
          <a:prstGeom prst="rect">
            <a:avLst/>
          </a:prstGeom>
          <a:solidFill>
            <a:srgbClr val="92F7DB"/>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l-PL" sz="1800" u="none" cap="none" strike="noStrike">
                <a:solidFill>
                  <a:srgbClr val="7F7F7F"/>
                </a:solidFill>
                <a:latin typeface="Calibri"/>
                <a:ea typeface="Calibri"/>
                <a:cs typeface="Calibri"/>
                <a:sym typeface="Calibri"/>
              </a:rPr>
              <a:t>Scenario 2: </a:t>
            </a:r>
            <a:r>
              <a:rPr b="0" i="0" lang="pl-PL" sz="1800" u="none" cap="none" strike="noStrike">
                <a:solidFill>
                  <a:srgbClr val="0D0D0D"/>
                </a:solidFill>
                <a:latin typeface="Calibri"/>
                <a:ea typeface="Calibri"/>
                <a:cs typeface="Calibri"/>
                <a:sym typeface="Calibri"/>
              </a:rPr>
              <a:t>Smart Green 2040: viaggiare </a:t>
            </a:r>
            <a:r>
              <a:rPr lang="pl-PL" sz="1800">
                <a:solidFill>
                  <a:srgbClr val="0D0D0D"/>
                </a:solidFill>
                <a:latin typeface="Calibri"/>
                <a:ea typeface="Calibri"/>
                <a:cs typeface="Calibri"/>
                <a:sym typeface="Calibri"/>
              </a:rPr>
              <a:t>sostenibile nella ricchezza</a:t>
            </a:r>
            <a:endParaRPr b="0" i="0" sz="1800" u="none" cap="none" strike="noStrike">
              <a:solidFill>
                <a:schemeClr val="dk1"/>
              </a:solidFill>
              <a:latin typeface="Calibri"/>
              <a:ea typeface="Calibri"/>
              <a:cs typeface="Calibri"/>
              <a:sym typeface="Calibri"/>
            </a:endParaRPr>
          </a:p>
        </p:txBody>
      </p:sp>
      <p:sp>
        <p:nvSpPr>
          <p:cNvPr id="605" name="Google Shape;605;p78"/>
          <p:cNvSpPr txBox="1"/>
          <p:nvPr/>
        </p:nvSpPr>
        <p:spPr>
          <a:xfrm>
            <a:off x="111713" y="4449771"/>
            <a:ext cx="2917500" cy="923400"/>
          </a:xfrm>
          <a:prstGeom prst="rect">
            <a:avLst/>
          </a:prstGeom>
          <a:solidFill>
            <a:srgbClr val="E4F4D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l-PL" sz="1800" u="none" cap="none" strike="noStrike">
                <a:solidFill>
                  <a:srgbClr val="7F7F7F"/>
                </a:solidFill>
                <a:latin typeface="Calibri"/>
                <a:ea typeface="Calibri"/>
                <a:cs typeface="Calibri"/>
                <a:sym typeface="Calibri"/>
              </a:rPr>
              <a:t>Scenario 3: </a:t>
            </a:r>
            <a:r>
              <a:rPr b="0" i="0" lang="pl-PL" sz="1800" u="none" cap="none" strike="noStrike">
                <a:solidFill>
                  <a:srgbClr val="0D0D0D"/>
                </a:solidFill>
                <a:latin typeface="Calibri"/>
                <a:ea typeface="Calibri"/>
                <a:cs typeface="Calibri"/>
                <a:sym typeface="Calibri"/>
              </a:rPr>
              <a:t>Green livello base: </a:t>
            </a:r>
            <a:r>
              <a:rPr lang="pl-PL" sz="1800">
                <a:solidFill>
                  <a:srgbClr val="0D0D0D"/>
                </a:solidFill>
                <a:latin typeface="Calibri"/>
                <a:ea typeface="Calibri"/>
                <a:cs typeface="Calibri"/>
                <a:sym typeface="Calibri"/>
              </a:rPr>
              <a:t>l’eco-rivoluzione guidata dalla comunità</a:t>
            </a:r>
            <a:r>
              <a:rPr b="0" i="0" lang="pl-PL" sz="1800" u="none" cap="none" strike="noStrike">
                <a:solidFill>
                  <a:srgbClr val="0D0D0D"/>
                </a:solidFill>
                <a:latin typeface="Calibri"/>
                <a:ea typeface="Calibri"/>
                <a:cs typeface="Calibri"/>
                <a:sym typeface="Calibri"/>
              </a:rPr>
              <a:t> 2040 </a:t>
            </a:r>
            <a:endParaRPr b="0" i="0" sz="1800" u="none" cap="none" strike="noStrike">
              <a:solidFill>
                <a:schemeClr val="dk1"/>
              </a:solidFill>
              <a:latin typeface="Calibri"/>
              <a:ea typeface="Calibri"/>
              <a:cs typeface="Calibri"/>
              <a:sym typeface="Calibri"/>
            </a:endParaRPr>
          </a:p>
        </p:txBody>
      </p:sp>
      <p:sp>
        <p:nvSpPr>
          <p:cNvPr id="606" name="Google Shape;606;p78"/>
          <p:cNvSpPr txBox="1"/>
          <p:nvPr/>
        </p:nvSpPr>
        <p:spPr>
          <a:xfrm>
            <a:off x="8074833" y="4496137"/>
            <a:ext cx="3088500" cy="1200600"/>
          </a:xfrm>
          <a:prstGeom prst="rect">
            <a:avLst/>
          </a:prstGeom>
          <a:solidFill>
            <a:srgbClr val="C8DA9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l-PL" sz="1800" u="none" cap="none" strike="noStrike">
                <a:solidFill>
                  <a:srgbClr val="7F7F7F"/>
                </a:solidFill>
                <a:latin typeface="Calibri"/>
                <a:ea typeface="Calibri"/>
                <a:cs typeface="Calibri"/>
                <a:sym typeface="Calibri"/>
              </a:rPr>
              <a:t>Scenario 4:</a:t>
            </a:r>
            <a:r>
              <a:rPr b="0" i="0" lang="pl-PL" sz="1800" u="none" cap="none" strike="noStrike">
                <a:solidFill>
                  <a:srgbClr val="0D0D0D"/>
                </a:solidFill>
                <a:latin typeface="Calibri"/>
                <a:ea typeface="Calibri"/>
                <a:cs typeface="Calibri"/>
                <a:sym typeface="Calibri"/>
              </a:rPr>
              <a:t>"</a:t>
            </a:r>
            <a:r>
              <a:rPr lang="pl-PL" sz="1800">
                <a:solidFill>
                  <a:srgbClr val="0D0D0D"/>
                </a:solidFill>
                <a:latin typeface="Calibri"/>
                <a:ea typeface="Calibri"/>
                <a:cs typeface="Calibri"/>
                <a:sym typeface="Calibri"/>
              </a:rPr>
              <a:t>mobilità resiliente</a:t>
            </a:r>
            <a:r>
              <a:rPr b="0" i="0" lang="pl-PL" sz="1800" u="none" cap="none" strike="noStrike">
                <a:solidFill>
                  <a:srgbClr val="0D0D0D"/>
                </a:solidFill>
                <a:latin typeface="Calibri"/>
                <a:ea typeface="Calibri"/>
                <a:cs typeface="Calibri"/>
                <a:sym typeface="Calibri"/>
              </a:rPr>
              <a:t> 2040: </a:t>
            </a:r>
            <a:r>
              <a:rPr lang="pl-PL" sz="1800">
                <a:solidFill>
                  <a:srgbClr val="0D0D0D"/>
                </a:solidFill>
                <a:latin typeface="Calibri"/>
                <a:ea typeface="Calibri"/>
                <a:cs typeface="Calibri"/>
                <a:sym typeface="Calibri"/>
              </a:rPr>
              <a:t>viaggiare attraverso i limiti</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607" name="Google Shape;607;p78"/>
          <p:cNvPicPr preferRelativeResize="0"/>
          <p:nvPr/>
        </p:nvPicPr>
        <p:blipFill rotWithShape="1">
          <a:blip r:embed="rId4">
            <a:alphaModFix/>
          </a:blip>
          <a:srcRect b="0" l="0" r="0" t="0"/>
          <a:stretch/>
        </p:blipFill>
        <p:spPr>
          <a:xfrm>
            <a:off x="5694112" y="2656324"/>
            <a:ext cx="1873917" cy="1543357"/>
          </a:xfrm>
          <a:prstGeom prst="rect">
            <a:avLst/>
          </a:prstGeom>
          <a:noFill/>
          <a:ln>
            <a:noFill/>
          </a:ln>
        </p:spPr>
      </p:pic>
      <p:pic>
        <p:nvPicPr>
          <p:cNvPr id="608" name="Google Shape;608;p78"/>
          <p:cNvPicPr preferRelativeResize="0"/>
          <p:nvPr/>
        </p:nvPicPr>
        <p:blipFill rotWithShape="1">
          <a:blip r:embed="rId5">
            <a:alphaModFix/>
          </a:blip>
          <a:srcRect b="0" l="0" r="0" t="0"/>
          <a:stretch/>
        </p:blipFill>
        <p:spPr>
          <a:xfrm>
            <a:off x="3510856" y="2708567"/>
            <a:ext cx="1931092" cy="1459395"/>
          </a:xfrm>
          <a:prstGeom prst="rect">
            <a:avLst/>
          </a:prstGeom>
          <a:noFill/>
          <a:ln>
            <a:noFill/>
          </a:ln>
        </p:spPr>
      </p:pic>
      <p:pic>
        <p:nvPicPr>
          <p:cNvPr id="609" name="Google Shape;609;p78"/>
          <p:cNvPicPr preferRelativeResize="0"/>
          <p:nvPr/>
        </p:nvPicPr>
        <p:blipFill rotWithShape="1">
          <a:blip r:embed="rId6">
            <a:alphaModFix/>
          </a:blip>
          <a:srcRect b="0" l="0" r="0" t="0"/>
          <a:stretch/>
        </p:blipFill>
        <p:spPr>
          <a:xfrm>
            <a:off x="3559170" y="4314177"/>
            <a:ext cx="1989950" cy="1480386"/>
          </a:xfrm>
          <a:prstGeom prst="rect">
            <a:avLst/>
          </a:prstGeom>
          <a:noFill/>
          <a:ln>
            <a:noFill/>
          </a:ln>
        </p:spPr>
      </p:pic>
      <p:pic>
        <p:nvPicPr>
          <p:cNvPr id="610" name="Google Shape;610;p78"/>
          <p:cNvPicPr preferRelativeResize="0"/>
          <p:nvPr/>
        </p:nvPicPr>
        <p:blipFill rotWithShape="1">
          <a:blip r:embed="rId7">
            <a:alphaModFix/>
          </a:blip>
          <a:srcRect b="0" l="0" r="0" t="0"/>
          <a:stretch/>
        </p:blipFill>
        <p:spPr>
          <a:xfrm>
            <a:off x="5120166" y="4255765"/>
            <a:ext cx="2447863" cy="184453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79"/>
          <p:cNvSpPr txBox="1"/>
          <p:nvPr/>
        </p:nvSpPr>
        <p:spPr>
          <a:xfrm>
            <a:off x="5840361" y="2518902"/>
            <a:ext cx="6100800" cy="2801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lang="pl-PL" sz="1600">
                <a:solidFill>
                  <a:schemeClr val="dk1"/>
                </a:solidFill>
                <a:highlight>
                  <a:srgbClr val="F8FAFC"/>
                </a:highlight>
                <a:latin typeface="Calibri"/>
                <a:ea typeface="Calibri"/>
                <a:cs typeface="Calibri"/>
                <a:sym typeface="Calibri"/>
              </a:rPr>
              <a:t>Nel 2040, l’elevata disponibilità di infrastrutture smart ha rivoluzionato il trasporto sostenibile, rendendolo più efficiente e accessibile che mai. Con l’impennata dei prezzi del carburante, le città sono passate rapidamente ai veicoli elettrici e autonomi, perfettamente integrati con sistemi intelligenti di gestione del traffico per ridurre la congestione e le emissioni. Il trasporto pubblico è diventato altamente affidabile e conveniente, supportato da dati in tempo reale e analisi predittive, che incoraggiano a un significativo abbandono delle auto private. Di conseguenza, gli ambienti urbani sono più puliti, più silenziosi e più vivibili, e i cittadini abbracciano uno stile di vita più sostenibile ed ecocompatibile.</a:t>
            </a:r>
            <a:endParaRPr i="0" sz="2200" u="none" cap="none" strike="noStrike">
              <a:solidFill>
                <a:schemeClr val="dk1"/>
              </a:solidFill>
              <a:latin typeface="Calibri"/>
              <a:ea typeface="Calibri"/>
              <a:cs typeface="Calibri"/>
              <a:sym typeface="Calibri"/>
            </a:endParaRPr>
          </a:p>
        </p:txBody>
      </p:sp>
      <p:pic>
        <p:nvPicPr>
          <p:cNvPr id="616" name="Google Shape;616;p79"/>
          <p:cNvPicPr preferRelativeResize="0"/>
          <p:nvPr/>
        </p:nvPicPr>
        <p:blipFill rotWithShape="1">
          <a:blip r:embed="rId3">
            <a:alphaModFix/>
          </a:blip>
          <a:srcRect b="0" l="0" r="0" t="0"/>
          <a:stretch/>
        </p:blipFill>
        <p:spPr>
          <a:xfrm>
            <a:off x="113444" y="1691148"/>
            <a:ext cx="5343459" cy="3805085"/>
          </a:xfrm>
          <a:prstGeom prst="rect">
            <a:avLst/>
          </a:prstGeom>
          <a:noFill/>
          <a:ln>
            <a:noFill/>
          </a:ln>
        </p:spPr>
      </p:pic>
      <p:sp>
        <p:nvSpPr>
          <p:cNvPr id="617" name="Google Shape;617;p79"/>
          <p:cNvSpPr txBox="1"/>
          <p:nvPr/>
        </p:nvSpPr>
        <p:spPr>
          <a:xfrm>
            <a:off x="5840361" y="1519285"/>
            <a:ext cx="628166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pl-PL" sz="2400" u="none" cap="none" strike="noStrike">
                <a:solidFill>
                  <a:srgbClr val="07674D"/>
                </a:solidFill>
                <a:latin typeface="Calibri"/>
                <a:ea typeface="Calibri"/>
                <a:cs typeface="Calibri"/>
                <a:sym typeface="Calibri"/>
              </a:rPr>
              <a:t>Scenario 1</a:t>
            </a:r>
            <a:r>
              <a:rPr b="0" i="0" lang="pl-PL" sz="2400" u="none" cap="none" strike="noStrike">
                <a:solidFill>
                  <a:srgbClr val="0D0D0D"/>
                </a:solidFill>
                <a:latin typeface="Calibri"/>
                <a:ea typeface="Calibri"/>
                <a:cs typeface="Calibri"/>
                <a:sym typeface="Calibri"/>
              </a:rPr>
              <a:t>: "Green Horizons: </a:t>
            </a:r>
            <a:r>
              <a:rPr lang="pl-PL" sz="2400">
                <a:solidFill>
                  <a:srgbClr val="0D0D0D"/>
                </a:solidFill>
                <a:latin typeface="Calibri"/>
                <a:ea typeface="Calibri"/>
                <a:cs typeface="Calibri"/>
                <a:sym typeface="Calibri"/>
              </a:rPr>
              <a:t>L’utopia urbana del</a:t>
            </a:r>
            <a:r>
              <a:rPr b="0" i="0" lang="pl-PL" sz="2400" u="none" cap="none" strike="noStrike">
                <a:solidFill>
                  <a:srgbClr val="0D0D0D"/>
                </a:solidFill>
                <a:latin typeface="Calibri"/>
                <a:ea typeface="Calibri"/>
                <a:cs typeface="Calibri"/>
                <a:sym typeface="Calibri"/>
              </a:rPr>
              <a:t> 2040"</a:t>
            </a:r>
            <a:endParaRPr b="0" i="0" sz="2400" u="none" cap="none" strike="noStrike">
              <a:solidFill>
                <a:srgbClr val="000000"/>
              </a:solidFill>
              <a:latin typeface="Calibri"/>
              <a:ea typeface="Calibri"/>
              <a:cs typeface="Calibri"/>
              <a:sym typeface="Calibri"/>
            </a:endParaRPr>
          </a:p>
        </p:txBody>
      </p:sp>
      <p:sp>
        <p:nvSpPr>
          <p:cNvPr id="618" name="Google Shape;618;p79"/>
          <p:cNvSpPr/>
          <p:nvPr/>
        </p:nvSpPr>
        <p:spPr>
          <a:xfrm>
            <a:off x="63075" y="781800"/>
            <a:ext cx="12013500" cy="492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pl-PL" sz="2600">
                <a:solidFill>
                  <a:srgbClr val="07674D"/>
                </a:solidFill>
                <a:latin typeface="Calibri"/>
                <a:ea typeface="Calibri"/>
                <a:cs typeface="Calibri"/>
                <a:sym typeface="Calibri"/>
              </a:rPr>
              <a:t>Sviluppare la descrizione del proprio scenario o fare riferimento alla descrizione qui sotto</a:t>
            </a:r>
            <a:r>
              <a:rPr b="1" i="0" lang="pl-PL" sz="2600" u="none" cap="none" strike="noStrike">
                <a:solidFill>
                  <a:srgbClr val="07674D"/>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80"/>
          <p:cNvSpPr txBox="1"/>
          <p:nvPr/>
        </p:nvSpPr>
        <p:spPr>
          <a:xfrm>
            <a:off x="6121207" y="2490798"/>
            <a:ext cx="5624100" cy="3478500"/>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None/>
            </a:pPr>
            <a:r>
              <a:rPr lang="pl-PL" sz="2000">
                <a:solidFill>
                  <a:srgbClr val="111827"/>
                </a:solidFill>
                <a:latin typeface="Calibri"/>
                <a:ea typeface="Calibri"/>
                <a:cs typeface="Calibri"/>
                <a:sym typeface="Calibri"/>
              </a:rPr>
              <a:t>Nel 2040, anche con prezzi bassi del carburante, le città prosperano grazie al trasporto sostenibile sostenuto da infrastrutture smart diffuse. I veicoli elettrici e l’energia rinnovabile sono la norma, e riducono al minimo il fascino dei combustibili fossili a buon mercato. I sistemi smart migliorano l’efficienza, rendendo il trasporto green la scelta preferita. Gli spazi urbani sono più puliti e più verdi, e sottolineano un impegno globale per la sostenibilità.</a:t>
            </a:r>
            <a:endParaRPr sz="2000">
              <a:solidFill>
                <a:srgbClr val="111827"/>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000"/>
              <a:buFont typeface="Arial"/>
              <a:buNone/>
            </a:pPr>
            <a:r>
              <a:t/>
            </a:r>
            <a:endParaRPr sz="2000">
              <a:solidFill>
                <a:srgbClr val="0D0D0D"/>
              </a:solidFill>
              <a:latin typeface="Calibri"/>
              <a:ea typeface="Calibri"/>
              <a:cs typeface="Calibri"/>
              <a:sym typeface="Calibri"/>
            </a:endParaRPr>
          </a:p>
        </p:txBody>
      </p:sp>
      <p:pic>
        <p:nvPicPr>
          <p:cNvPr id="624" name="Google Shape;624;p80"/>
          <p:cNvPicPr preferRelativeResize="0"/>
          <p:nvPr/>
        </p:nvPicPr>
        <p:blipFill rotWithShape="1">
          <a:blip r:embed="rId3">
            <a:alphaModFix/>
          </a:blip>
          <a:srcRect b="0" l="0" r="0" t="0"/>
          <a:stretch/>
        </p:blipFill>
        <p:spPr>
          <a:xfrm>
            <a:off x="160737" y="1428704"/>
            <a:ext cx="5675688" cy="3920044"/>
          </a:xfrm>
          <a:prstGeom prst="rect">
            <a:avLst/>
          </a:prstGeom>
          <a:noFill/>
          <a:ln>
            <a:noFill/>
          </a:ln>
        </p:spPr>
      </p:pic>
      <p:sp>
        <p:nvSpPr>
          <p:cNvPr id="625" name="Google Shape;625;p80"/>
          <p:cNvSpPr txBox="1"/>
          <p:nvPr/>
        </p:nvSpPr>
        <p:spPr>
          <a:xfrm>
            <a:off x="5955842" y="1305691"/>
            <a:ext cx="5838000" cy="98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pl-PL" sz="2400" u="none" cap="none" strike="noStrike">
                <a:solidFill>
                  <a:srgbClr val="07674D"/>
                </a:solidFill>
                <a:latin typeface="Calibri"/>
                <a:ea typeface="Calibri"/>
                <a:cs typeface="Calibri"/>
                <a:sym typeface="Calibri"/>
              </a:rPr>
              <a:t>Scenario 2</a:t>
            </a:r>
            <a:r>
              <a:rPr b="0" i="0" lang="pl-PL" sz="2400" u="none" cap="none" strike="noStrike">
                <a:solidFill>
                  <a:srgbClr val="0D0D0D"/>
                </a:solidFill>
                <a:latin typeface="Calibri"/>
                <a:ea typeface="Calibri"/>
                <a:cs typeface="Calibri"/>
                <a:sym typeface="Calibri"/>
              </a:rPr>
              <a:t>: „Smart Green 2040:</a:t>
            </a:r>
            <a:r>
              <a:rPr i="0" lang="pl-PL" sz="2900" u="none" cap="none" strike="noStrike">
                <a:solidFill>
                  <a:srgbClr val="0D0D0D"/>
                </a:solidFill>
                <a:latin typeface="Calibri"/>
                <a:ea typeface="Calibri"/>
                <a:cs typeface="Calibri"/>
                <a:sym typeface="Calibri"/>
              </a:rPr>
              <a:t> </a:t>
            </a:r>
            <a:r>
              <a:rPr lang="pl-PL" sz="2300">
                <a:solidFill>
                  <a:srgbClr val="0D0D0D"/>
                </a:solidFill>
                <a:latin typeface="Calibri"/>
                <a:ea typeface="Calibri"/>
                <a:cs typeface="Calibri"/>
                <a:sym typeface="Calibri"/>
              </a:rPr>
              <a:t>viaggiare sostenibile nella ricchezza</a:t>
            </a:r>
            <a:r>
              <a:rPr i="0" lang="pl-PL" sz="2900" u="none" cap="none" strike="noStrike">
                <a:solidFill>
                  <a:srgbClr val="0D0D0D"/>
                </a:solidFill>
                <a:latin typeface="Calibri"/>
                <a:ea typeface="Calibri"/>
                <a:cs typeface="Calibri"/>
                <a:sym typeface="Calibri"/>
              </a:rPr>
              <a:t>"</a:t>
            </a:r>
            <a:endParaRPr i="0" sz="2900" u="none" cap="none" strike="noStrike">
              <a:solidFill>
                <a:srgbClr val="000000"/>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81"/>
          <p:cNvSpPr txBox="1"/>
          <p:nvPr>
            <p:ph type="title"/>
          </p:nvPr>
        </p:nvSpPr>
        <p:spPr>
          <a:xfrm>
            <a:off x="324465" y="523701"/>
            <a:ext cx="11710219"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39"/>
              <a:buNone/>
            </a:pPr>
            <a:br>
              <a:rPr lang="pl-PL"/>
            </a:br>
            <a:r>
              <a:rPr lang="pl-PL" sz="3100">
                <a:solidFill>
                  <a:srgbClr val="07674D"/>
                </a:solidFill>
                <a:latin typeface="Calibri"/>
                <a:ea typeface="Calibri"/>
                <a:cs typeface="Calibri"/>
                <a:sym typeface="Calibri"/>
              </a:rPr>
              <a:t>Scenario 3</a:t>
            </a:r>
            <a:r>
              <a:rPr lang="pl-PL" sz="3100">
                <a:solidFill>
                  <a:srgbClr val="0D0D0D"/>
                </a:solidFill>
                <a:latin typeface="Calibri"/>
                <a:ea typeface="Calibri"/>
                <a:cs typeface="Calibri"/>
                <a:sym typeface="Calibri"/>
              </a:rPr>
              <a:t>: </a:t>
            </a:r>
            <a:r>
              <a:rPr b="0" i="0" lang="pl-PL" sz="3100">
                <a:solidFill>
                  <a:srgbClr val="0D0D0D"/>
                </a:solidFill>
                <a:latin typeface="Calibri"/>
                <a:ea typeface="Calibri"/>
                <a:cs typeface="Calibri"/>
                <a:sym typeface="Calibri"/>
              </a:rPr>
              <a:t>"Green - livello base: </a:t>
            </a:r>
            <a:r>
              <a:rPr lang="pl-PL" sz="2500">
                <a:solidFill>
                  <a:srgbClr val="0D0D0D"/>
                </a:solidFill>
              </a:rPr>
              <a:t>2040 l’eco-rivoluzione guidata dalla comunità</a:t>
            </a:r>
            <a:r>
              <a:rPr b="0" i="0" lang="pl-PL" sz="3100">
                <a:solidFill>
                  <a:srgbClr val="0D0D0D"/>
                </a:solidFill>
                <a:latin typeface="Calibri"/>
                <a:ea typeface="Calibri"/>
                <a:cs typeface="Calibri"/>
                <a:sym typeface="Calibri"/>
              </a:rPr>
              <a:t>"</a:t>
            </a:r>
            <a:endParaRPr sz="3100">
              <a:latin typeface="Calibri"/>
              <a:ea typeface="Calibri"/>
              <a:cs typeface="Calibri"/>
              <a:sym typeface="Calibri"/>
            </a:endParaRPr>
          </a:p>
        </p:txBody>
      </p:sp>
      <p:sp>
        <p:nvSpPr>
          <p:cNvPr id="631" name="Google Shape;631;p81"/>
          <p:cNvSpPr txBox="1"/>
          <p:nvPr>
            <p:ph idx="1" type="body"/>
          </p:nvPr>
        </p:nvSpPr>
        <p:spPr>
          <a:xfrm>
            <a:off x="121675" y="2189425"/>
            <a:ext cx="5819400" cy="2795400"/>
          </a:xfrm>
          <a:prstGeom prst="rect">
            <a:avLst/>
          </a:prstGeom>
          <a:noFill/>
          <a:ln>
            <a:noFill/>
          </a:ln>
        </p:spPr>
        <p:txBody>
          <a:bodyPr anchorCtr="0" anchor="t" bIns="45700" lIns="91425" spcFirstLastPara="1" rIns="91425" wrap="square" tIns="45700">
            <a:normAutofit/>
          </a:bodyPr>
          <a:lstStyle/>
          <a:p>
            <a:pPr indent="0" lvl="0" marL="114300" rtl="0" algn="just">
              <a:lnSpc>
                <a:spcPct val="90000"/>
              </a:lnSpc>
              <a:spcBef>
                <a:spcPts val="1000"/>
              </a:spcBef>
              <a:spcAft>
                <a:spcPts val="0"/>
              </a:spcAft>
              <a:buSzPts val="1800"/>
              <a:buNone/>
            </a:pPr>
            <a:r>
              <a:rPr lang="pl-PL" sz="1900">
                <a:highlight>
                  <a:srgbClr val="F8FAFC"/>
                </a:highlight>
              </a:rPr>
              <a:t>Entro il 2040, nonostante i bassi prezzi del carburante e le scarse infrastrutture smart, il trasporto sostenibile si evolverà attraverso progetti solari guidati dalla comunità e programmi di bike sharing. Il sostegno del governo e delle organizzazioni no-profit aiuta a recuperare le infrastrutture, migliorandone l’efficienza. Uno spostamento culturale verso la responsabilità ambientale promuove un approccio resiliente alla sostenibilità, concentrandosi su soluzioni locali e sulle energie rinnovabili.</a:t>
            </a:r>
            <a:endParaRPr sz="2700"/>
          </a:p>
        </p:txBody>
      </p:sp>
      <p:pic>
        <p:nvPicPr>
          <p:cNvPr id="632" name="Google Shape;632;p81"/>
          <p:cNvPicPr preferRelativeResize="0"/>
          <p:nvPr/>
        </p:nvPicPr>
        <p:blipFill rotWithShape="1">
          <a:blip r:embed="rId3">
            <a:alphaModFix/>
          </a:blip>
          <a:srcRect b="0" l="0" r="0" t="0"/>
          <a:stretch/>
        </p:blipFill>
        <p:spPr>
          <a:xfrm>
            <a:off x="6027174" y="1917290"/>
            <a:ext cx="5896096" cy="354785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id="637" name="Google Shape;637;p82"/>
          <p:cNvPicPr preferRelativeResize="0"/>
          <p:nvPr/>
        </p:nvPicPr>
        <p:blipFill rotWithShape="1">
          <a:blip r:embed="rId3">
            <a:alphaModFix/>
          </a:blip>
          <a:srcRect b="0" l="0" r="0" t="0"/>
          <a:stretch/>
        </p:blipFill>
        <p:spPr>
          <a:xfrm>
            <a:off x="4395018" y="1659753"/>
            <a:ext cx="7649497" cy="4534570"/>
          </a:xfrm>
          <a:prstGeom prst="rect">
            <a:avLst/>
          </a:prstGeom>
          <a:noFill/>
          <a:ln>
            <a:noFill/>
          </a:ln>
        </p:spPr>
      </p:pic>
      <p:sp>
        <p:nvSpPr>
          <p:cNvPr id="638" name="Google Shape;638;p82"/>
          <p:cNvSpPr txBox="1"/>
          <p:nvPr/>
        </p:nvSpPr>
        <p:spPr>
          <a:xfrm>
            <a:off x="197497" y="1155274"/>
            <a:ext cx="102075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pl-PL" sz="2400" u="none" cap="none" strike="noStrike">
                <a:solidFill>
                  <a:srgbClr val="07674D"/>
                </a:solidFill>
                <a:latin typeface="Calibri"/>
                <a:ea typeface="Calibri"/>
                <a:cs typeface="Calibri"/>
                <a:sym typeface="Calibri"/>
              </a:rPr>
              <a:t>Scenario 4</a:t>
            </a:r>
            <a:r>
              <a:rPr b="0" i="0" lang="pl-PL" sz="2400" u="none" cap="none" strike="noStrike">
                <a:solidFill>
                  <a:srgbClr val="0D0D0D"/>
                </a:solidFill>
                <a:latin typeface="Calibri"/>
                <a:ea typeface="Calibri"/>
                <a:cs typeface="Calibri"/>
                <a:sym typeface="Calibri"/>
              </a:rPr>
              <a:t>: "</a:t>
            </a:r>
            <a:r>
              <a:rPr lang="pl-PL" sz="2400">
                <a:solidFill>
                  <a:srgbClr val="0D0D0D"/>
                </a:solidFill>
                <a:latin typeface="Calibri"/>
                <a:ea typeface="Calibri"/>
                <a:cs typeface="Calibri"/>
                <a:sym typeface="Calibri"/>
              </a:rPr>
              <a:t>Mobilità resiliente</a:t>
            </a:r>
            <a:r>
              <a:rPr b="0" i="0" lang="pl-PL" sz="2400" u="none" cap="none" strike="noStrike">
                <a:solidFill>
                  <a:srgbClr val="0D0D0D"/>
                </a:solidFill>
                <a:latin typeface="Calibri"/>
                <a:ea typeface="Calibri"/>
                <a:cs typeface="Calibri"/>
                <a:sym typeface="Calibri"/>
              </a:rPr>
              <a:t> 2040: </a:t>
            </a:r>
            <a:r>
              <a:rPr lang="pl-PL" sz="2400">
                <a:solidFill>
                  <a:srgbClr val="0D0D0D"/>
                </a:solidFill>
                <a:latin typeface="Calibri"/>
                <a:ea typeface="Calibri"/>
                <a:cs typeface="Calibri"/>
                <a:sym typeface="Calibri"/>
              </a:rPr>
              <a:t>viaggiare attraverso i limiti</a:t>
            </a:r>
            <a:r>
              <a:rPr b="0" i="0" lang="pl-PL" sz="2400" u="none" cap="none" strike="noStrike">
                <a:solidFill>
                  <a:srgbClr val="0D0D0D"/>
                </a:solidFill>
                <a:latin typeface="Calibri"/>
                <a:ea typeface="Calibri"/>
                <a:cs typeface="Calibri"/>
                <a:sym typeface="Calibri"/>
              </a:rPr>
              <a:t>" </a:t>
            </a:r>
            <a:endParaRPr b="0" i="0" sz="2400" u="none" cap="none" strike="noStrike">
              <a:solidFill>
                <a:srgbClr val="000000"/>
              </a:solidFill>
              <a:latin typeface="Calibri"/>
              <a:ea typeface="Calibri"/>
              <a:cs typeface="Calibri"/>
              <a:sym typeface="Calibri"/>
            </a:endParaRPr>
          </a:p>
        </p:txBody>
      </p:sp>
      <p:sp>
        <p:nvSpPr>
          <p:cNvPr id="639" name="Google Shape;639;p82"/>
          <p:cNvSpPr/>
          <p:nvPr/>
        </p:nvSpPr>
        <p:spPr>
          <a:xfrm>
            <a:off x="360147" y="1846969"/>
            <a:ext cx="5099700" cy="2800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lang="pl-PL" sz="2000">
                <a:solidFill>
                  <a:srgbClr val="111827"/>
                </a:solidFill>
                <a:latin typeface="Calibri"/>
                <a:ea typeface="Calibri"/>
                <a:cs typeface="Calibri"/>
                <a:sym typeface="Calibri"/>
              </a:rPr>
              <a:t>Da qui al 2040, i prezzi elevati del carburante e le limitate infrastrutture smart spingeranno a uno spostamento verso il trasporto sostenibile. Diventa prevalente un rinnovato interesse per le biciclette e per il potenziamento dei percorsi pedonali, mentre il trasporto pubblico, alimentato da fonti rinnovabili, costituisce il fulcro della mobilità urbana. Il carpooling e il ride-sharing prosperano attraverso iniziative locali, favorendo una comunità resiliente ed eco-consapevole in mezzo ai vincoli tecnologici.</a:t>
            </a:r>
            <a:endParaRPr i="0" sz="2000" u="none" cap="none" strike="noStrike">
              <a:solidFill>
                <a:srgbClr val="00000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3"/>
          <p:cNvSpPr txBox="1"/>
          <p:nvPr>
            <p:ph type="title"/>
          </p:nvPr>
        </p:nvSpPr>
        <p:spPr>
          <a:xfrm>
            <a:off x="973769" y="1330349"/>
            <a:ext cx="105087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4400"/>
              <a:buFont typeface="Montserrat"/>
              <a:buNone/>
            </a:pPr>
            <a:r>
              <a:rPr b="1" lang="pl-PL">
                <a:solidFill>
                  <a:srgbClr val="387025"/>
                </a:solidFill>
              </a:rPr>
              <a:t>Ampliamento dell’esercizio</a:t>
            </a:r>
            <a:endParaRPr>
              <a:solidFill>
                <a:srgbClr val="387025"/>
              </a:solidFill>
              <a:latin typeface="Calibri"/>
              <a:ea typeface="Calibri"/>
              <a:cs typeface="Calibri"/>
              <a:sym typeface="Calibri"/>
            </a:endParaRPr>
          </a:p>
        </p:txBody>
      </p:sp>
      <p:sp>
        <p:nvSpPr>
          <p:cNvPr id="645" name="Google Shape;645;p83"/>
          <p:cNvSpPr txBox="1"/>
          <p:nvPr>
            <p:ph idx="1" type="body"/>
          </p:nvPr>
        </p:nvSpPr>
        <p:spPr>
          <a:xfrm>
            <a:off x="838200" y="2641702"/>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999999"/>
              </a:buClr>
              <a:buSzPts val="2800"/>
              <a:buFont typeface="Arial"/>
              <a:buChar char="•"/>
            </a:pPr>
            <a:r>
              <a:rPr lang="pl-PL"/>
              <a:t>Quali sono le speranze riguardo il verificarsi degli scenari</a:t>
            </a:r>
            <a:r>
              <a:rPr lang="pl-PL">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228600" lvl="0" marL="228600" rtl="0" algn="l">
              <a:lnSpc>
                <a:spcPct val="90000"/>
              </a:lnSpc>
              <a:spcBef>
                <a:spcPts val="1600"/>
              </a:spcBef>
              <a:spcAft>
                <a:spcPts val="0"/>
              </a:spcAft>
              <a:buClr>
                <a:srgbClr val="999999"/>
              </a:buClr>
              <a:buSzPts val="2800"/>
              <a:buFont typeface="Arial"/>
              <a:buChar char="•"/>
            </a:pPr>
            <a:r>
              <a:rPr lang="pl-PL"/>
              <a:t>Quali preoccupazioni generano questi scenari</a:t>
            </a:r>
            <a:r>
              <a:rPr lang="pl-PL">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50800" lvl="0" marL="228600" rtl="0" algn="l">
              <a:lnSpc>
                <a:spcPct val="90000"/>
              </a:lnSpc>
              <a:spcBef>
                <a:spcPts val="1600"/>
              </a:spcBef>
              <a:spcAft>
                <a:spcPts val="0"/>
              </a:spcAft>
              <a:buClr>
                <a:schemeClr val="dk1"/>
              </a:buClr>
              <a:buSzPts val="2800"/>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84"/>
          <p:cNvSpPr txBox="1"/>
          <p:nvPr>
            <p:ph type="title"/>
          </p:nvPr>
        </p:nvSpPr>
        <p:spPr>
          <a:xfrm>
            <a:off x="484238" y="975759"/>
            <a:ext cx="10508673" cy="9503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pl-PL"/>
              <a:t>Lavorando in gruppo</a:t>
            </a:r>
            <a:endParaRPr/>
          </a:p>
        </p:txBody>
      </p:sp>
      <p:sp>
        <p:nvSpPr>
          <p:cNvPr id="651" name="Google Shape;651;p84"/>
          <p:cNvSpPr txBox="1"/>
          <p:nvPr/>
        </p:nvSpPr>
        <p:spPr>
          <a:xfrm>
            <a:off x="6499123" y="1926087"/>
            <a:ext cx="5496300" cy="341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pl-PL" sz="2400" u="none" cap="none" strike="noStrike">
                <a:solidFill>
                  <a:srgbClr val="000000"/>
                </a:solidFill>
                <a:latin typeface="Calibri"/>
                <a:ea typeface="Calibri"/>
                <a:cs typeface="Calibri"/>
                <a:sym typeface="Calibri"/>
              </a:rPr>
              <a:t>1. Familiari</a:t>
            </a:r>
            <a:r>
              <a:rPr lang="pl-PL" sz="2400">
                <a:latin typeface="Calibri"/>
                <a:ea typeface="Calibri"/>
                <a:cs typeface="Calibri"/>
                <a:sym typeface="Calibri"/>
              </a:rPr>
              <a:t>zzare con scenari futuri possibili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pl-PL" sz="2400" u="none" cap="none" strike="noStrike">
                <a:solidFill>
                  <a:srgbClr val="000000"/>
                </a:solidFill>
                <a:latin typeface="Calibri"/>
                <a:ea typeface="Calibri"/>
                <a:cs typeface="Calibri"/>
                <a:sym typeface="Calibri"/>
              </a:rPr>
              <a:t>2. </a:t>
            </a:r>
            <a:r>
              <a:rPr lang="pl-PL" sz="2400">
                <a:latin typeface="Calibri"/>
                <a:ea typeface="Calibri"/>
                <a:cs typeface="Calibri"/>
                <a:sym typeface="Calibri"/>
              </a:rPr>
              <a:t>Identificare speranze e preoccupazioni in ciascuno scenario</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pl-PL" sz="2400" u="none" cap="none" strike="noStrike">
                <a:solidFill>
                  <a:srgbClr val="000000"/>
                </a:solidFill>
                <a:latin typeface="Calibri"/>
                <a:ea typeface="Calibri"/>
                <a:cs typeface="Calibri"/>
                <a:sym typeface="Calibri"/>
              </a:rPr>
              <a:t>3. </a:t>
            </a:r>
            <a:r>
              <a:rPr lang="pl-PL" sz="2400">
                <a:latin typeface="Calibri"/>
                <a:ea typeface="Calibri"/>
                <a:cs typeface="Calibri"/>
                <a:sym typeface="Calibri"/>
              </a:rPr>
              <a:t>Valutare quali preoccupazioni e speranze sono le più importanti e quali sono le meno importanti</a:t>
            </a:r>
            <a:r>
              <a:rPr b="0" i="0" lang="pl-PL" sz="2400" u="none" cap="none" strike="noStrike">
                <a:solidFill>
                  <a:srgbClr val="000000"/>
                </a:solidFill>
                <a:latin typeface="Calibri"/>
                <a:ea typeface="Calibri"/>
                <a:cs typeface="Calibri"/>
                <a:sym typeface="Calibri"/>
              </a:rPr>
              <a:t>?</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lang="pl-PL" sz="2400">
                <a:solidFill>
                  <a:srgbClr val="07674D"/>
                </a:solidFill>
                <a:latin typeface="Calibri"/>
                <a:ea typeface="Calibri"/>
                <a:cs typeface="Calibri"/>
                <a:sym typeface="Calibri"/>
              </a:rPr>
              <a:t>Buon divertimento</a:t>
            </a:r>
            <a:r>
              <a:rPr b="1" i="0" lang="pl-PL" sz="2400" u="none" cap="none" strike="noStrike">
                <a:solidFill>
                  <a:srgbClr val="07674D"/>
                </a:solidFill>
                <a:latin typeface="Calibri"/>
                <a:ea typeface="Calibri"/>
                <a:cs typeface="Calibri"/>
                <a:sym typeface="Calibri"/>
              </a:rPr>
              <a:t>! </a:t>
            </a:r>
            <a:r>
              <a:rPr b="1" lang="pl-PL" sz="2400">
                <a:solidFill>
                  <a:srgbClr val="07674D"/>
                </a:solidFill>
                <a:latin typeface="Calibri"/>
                <a:ea typeface="Calibri"/>
                <a:cs typeface="Calibri"/>
                <a:sym typeface="Calibri"/>
              </a:rPr>
              <a:t>Non esistono risposte sbagliate</a:t>
            </a:r>
            <a:r>
              <a:rPr b="1" i="0" lang="pl-PL" sz="2400" u="none" cap="none" strike="noStrike">
                <a:solidFill>
                  <a:srgbClr val="07674D"/>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652" name="Google Shape;652;p84"/>
          <p:cNvPicPr preferRelativeResize="0"/>
          <p:nvPr/>
        </p:nvPicPr>
        <p:blipFill rotWithShape="1">
          <a:blip r:embed="rId3">
            <a:alphaModFix/>
          </a:blip>
          <a:srcRect b="0" l="0" r="0" t="0"/>
          <a:stretch/>
        </p:blipFill>
        <p:spPr>
          <a:xfrm>
            <a:off x="317089" y="2143432"/>
            <a:ext cx="6182033" cy="302173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85"/>
          <p:cNvSpPr txBox="1"/>
          <p:nvPr>
            <p:ph type="title"/>
          </p:nvPr>
        </p:nvSpPr>
        <p:spPr>
          <a:xfrm>
            <a:off x="831850" y="1029460"/>
            <a:ext cx="10515600" cy="289161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Immaginare e progettare</a:t>
            </a:r>
            <a:endParaRPr/>
          </a:p>
        </p:txBody>
      </p:sp>
      <p:sp>
        <p:nvSpPr>
          <p:cNvPr id="658" name="Google Shape;658;p85"/>
          <p:cNvSpPr txBox="1"/>
          <p:nvPr>
            <p:ph idx="1" type="body"/>
          </p:nvPr>
        </p:nvSpPr>
        <p:spPr>
          <a:xfrm>
            <a:off x="831850" y="4589463"/>
            <a:ext cx="10515600" cy="98402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888888"/>
              </a:buClr>
              <a:buSzPts val="2400"/>
              <a:buNone/>
            </a:pPr>
            <a:r>
              <a:rPr b="1" lang="pl-PL" sz="4000"/>
              <a:t>Tecnica dei sei cappelli pensanti </a:t>
            </a:r>
            <a:r>
              <a:rPr b="1" lang="pl-PL" sz="4000"/>
              <a:t>De Bono</a:t>
            </a:r>
            <a:endParaRPr b="1" sz="40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86"/>
          <p:cNvSpPr txBox="1"/>
          <p:nvPr>
            <p:ph type="title"/>
          </p:nvPr>
        </p:nvSpPr>
        <p:spPr>
          <a:xfrm>
            <a:off x="838200" y="523701"/>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Pensiero l</a:t>
            </a:r>
            <a:r>
              <a:rPr b="1" lang="pl-PL"/>
              <a:t>aterale</a:t>
            </a:r>
            <a:endParaRPr b="1"/>
          </a:p>
        </p:txBody>
      </p:sp>
      <p:sp>
        <p:nvSpPr>
          <p:cNvPr id="664" name="Google Shape;664;p86"/>
          <p:cNvSpPr txBox="1"/>
          <p:nvPr>
            <p:ph idx="1" type="body"/>
          </p:nvPr>
        </p:nvSpPr>
        <p:spPr>
          <a:xfrm>
            <a:off x="838200" y="1825625"/>
            <a:ext cx="6237514" cy="3997630"/>
          </a:xfrm>
          <a:prstGeom prst="rect">
            <a:avLst/>
          </a:prstGeom>
          <a:noFill/>
          <a:ln>
            <a:noFill/>
          </a:ln>
        </p:spPr>
        <p:txBody>
          <a:bodyPr anchorCtr="0" anchor="t" bIns="45700" lIns="91425" spcFirstLastPara="1" rIns="91425" wrap="square" tIns="45700">
            <a:normAutofit/>
          </a:bodyPr>
          <a:lstStyle/>
          <a:p>
            <a:pPr indent="-457200" lvl="0" marL="635000" rtl="0" algn="l">
              <a:lnSpc>
                <a:spcPct val="90000"/>
              </a:lnSpc>
              <a:spcBef>
                <a:spcPts val="0"/>
              </a:spcBef>
              <a:spcAft>
                <a:spcPts val="0"/>
              </a:spcAft>
              <a:buClr>
                <a:schemeClr val="dk1"/>
              </a:buClr>
              <a:buSzPts val="2800"/>
              <a:buFont typeface="Noto Sans Symbols"/>
              <a:buChar char="❑"/>
            </a:pPr>
            <a:r>
              <a:rPr lang="pl-PL"/>
              <a:t>Il concetto di pensiero laterale introdotto da </a:t>
            </a:r>
            <a:r>
              <a:rPr b="1" lang="pl-PL"/>
              <a:t>Edward de Bono </a:t>
            </a:r>
            <a:r>
              <a:rPr lang="pl-PL"/>
              <a:t>presuppone la valutazione di un dato fenomeno da diversi punti di vista</a:t>
            </a:r>
            <a:r>
              <a:rPr lang="pl-PL"/>
              <a:t>.</a:t>
            </a:r>
            <a:endParaRPr/>
          </a:p>
          <a:p>
            <a:pPr indent="-279400" lvl="0" marL="635000" rtl="0" algn="l">
              <a:lnSpc>
                <a:spcPct val="90000"/>
              </a:lnSpc>
              <a:spcBef>
                <a:spcPts val="0"/>
              </a:spcBef>
              <a:spcAft>
                <a:spcPts val="0"/>
              </a:spcAft>
              <a:buClr>
                <a:schemeClr val="dk1"/>
              </a:buClr>
              <a:buSzPts val="2800"/>
              <a:buFont typeface="Noto Sans Symbols"/>
              <a:buNone/>
            </a:pPr>
            <a:r>
              <a:t/>
            </a:r>
            <a:endParaRPr/>
          </a:p>
          <a:p>
            <a:pPr indent="-457200" lvl="0" marL="635000" rtl="0" algn="l">
              <a:lnSpc>
                <a:spcPct val="90000"/>
              </a:lnSpc>
              <a:spcBef>
                <a:spcPts val="0"/>
              </a:spcBef>
              <a:spcAft>
                <a:spcPts val="0"/>
              </a:spcAft>
              <a:buClr>
                <a:schemeClr val="dk1"/>
              </a:buClr>
              <a:buSzPts val="2800"/>
              <a:buFont typeface="Noto Sans Symbols"/>
              <a:buChar char="❑"/>
            </a:pPr>
            <a:r>
              <a:rPr lang="pl-PL"/>
              <a:t>questo approccio, secondo l’autore, permette una ricerca cosciente di soluzioni nuove e alternative attraverso il pensiero creativo.</a:t>
            </a:r>
            <a:endParaRPr/>
          </a:p>
          <a:p>
            <a:pPr indent="-50800" lvl="0" marL="228600" rtl="0" algn="l">
              <a:lnSpc>
                <a:spcPct val="90000"/>
              </a:lnSpc>
              <a:spcBef>
                <a:spcPts val="0"/>
              </a:spcBef>
              <a:spcAft>
                <a:spcPts val="0"/>
              </a:spcAft>
              <a:buClr>
                <a:schemeClr val="dk1"/>
              </a:buClr>
              <a:buSzPts val="2800"/>
              <a:buNone/>
            </a:pPr>
            <a:r>
              <a:t/>
            </a:r>
            <a:endParaRPr/>
          </a:p>
        </p:txBody>
      </p:sp>
      <p:sp>
        <p:nvSpPr>
          <p:cNvPr id="665" name="Google Shape;665;p86"/>
          <p:cNvSpPr txBox="1"/>
          <p:nvPr/>
        </p:nvSpPr>
        <p:spPr>
          <a:xfrm>
            <a:off x="8730343" y="5213382"/>
            <a:ext cx="2296886" cy="485208"/>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0" i="0" lang="pl-PL" sz="1200" u="none" cap="none" strike="noStrike">
                <a:solidFill>
                  <a:schemeClr val="dk1"/>
                </a:solidFill>
                <a:latin typeface="Calibri"/>
                <a:ea typeface="Calibri"/>
                <a:cs typeface="Calibri"/>
                <a:sym typeface="Calibri"/>
              </a:rPr>
              <a:t>Source: www.pexels.com</a:t>
            </a:r>
            <a:endParaRPr b="0" i="0" sz="1400" u="none" cap="none" strike="noStrike">
              <a:solidFill>
                <a:srgbClr val="000000"/>
              </a:solidFill>
              <a:latin typeface="Arial"/>
              <a:ea typeface="Arial"/>
              <a:cs typeface="Arial"/>
              <a:sym typeface="Arial"/>
            </a:endParaRPr>
          </a:p>
        </p:txBody>
      </p:sp>
      <p:pic>
        <p:nvPicPr>
          <p:cNvPr id="666" name="Google Shape;666;p86"/>
          <p:cNvPicPr preferRelativeResize="0"/>
          <p:nvPr/>
        </p:nvPicPr>
        <p:blipFill rotWithShape="1">
          <a:blip r:embed="rId3">
            <a:alphaModFix/>
          </a:blip>
          <a:srcRect b="0" l="0" r="0" t="0"/>
          <a:stretch/>
        </p:blipFill>
        <p:spPr>
          <a:xfrm>
            <a:off x="7405770" y="949398"/>
            <a:ext cx="4002459" cy="426398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30"/>
          <p:cNvSpPr txBox="1"/>
          <p:nvPr>
            <p:ph idx="1" type="body"/>
          </p:nvPr>
        </p:nvSpPr>
        <p:spPr>
          <a:xfrm>
            <a:off x="58375" y="763750"/>
            <a:ext cx="12052500" cy="5214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pl-PL" sz="2000">
                <a:solidFill>
                  <a:srgbClr val="111827"/>
                </a:solidFill>
              </a:rPr>
              <a:t>i gas serra</a:t>
            </a:r>
            <a:r>
              <a:rPr lang="pl-PL" sz="2000">
                <a:solidFill>
                  <a:srgbClr val="111827"/>
                </a:solidFill>
              </a:rPr>
              <a:t> comprendono anidride carbonica, metano, ozono, protossido di azoto, clorofluorocarburi e vapore acqueo</a:t>
            </a:r>
            <a:endParaRPr sz="2000">
              <a:solidFill>
                <a:srgbClr val="111827"/>
              </a:solidFill>
            </a:endParaRPr>
          </a:p>
          <a:p>
            <a:pPr indent="-50800" lvl="0" marL="228600" rtl="0" algn="l">
              <a:lnSpc>
                <a:spcPct val="100000"/>
              </a:lnSpc>
              <a:spcBef>
                <a:spcPts val="0"/>
              </a:spcBef>
              <a:spcAft>
                <a:spcPts val="0"/>
              </a:spcAft>
              <a:buClr>
                <a:schemeClr val="dk1"/>
              </a:buClr>
              <a:buSzPts val="2800"/>
              <a:buNone/>
            </a:pPr>
            <a:r>
              <a:rPr lang="pl-PL" sz="1400">
                <a:solidFill>
                  <a:srgbClr val="7F7F7F"/>
                </a:solidFill>
              </a:rPr>
              <a:t>https://climate.nasa.gov/faq/19/what-is-the-greenhouse-effect/#:~:text=Greenhouse%20gases%20consist%20of%20carbon,that%20initially%20caused%20the%20warming.</a:t>
            </a:r>
            <a:endParaRPr sz="1400"/>
          </a:p>
          <a:p>
            <a:pPr indent="-50800" lvl="0" marL="228600" rtl="0" algn="l">
              <a:lnSpc>
                <a:spcPct val="100000"/>
              </a:lnSpc>
              <a:spcBef>
                <a:spcPts val="0"/>
              </a:spcBef>
              <a:spcAft>
                <a:spcPts val="0"/>
              </a:spcAft>
              <a:buSzPts val="2800"/>
              <a:buNone/>
            </a:pPr>
            <a:r>
              <a:t/>
            </a:r>
            <a:endParaRPr b="1" sz="800">
              <a:solidFill>
                <a:srgbClr val="222222"/>
              </a:solidFill>
            </a:endParaRPr>
          </a:p>
          <a:p>
            <a:pPr indent="0" lvl="0" marL="0" rtl="0" algn="l">
              <a:lnSpc>
                <a:spcPct val="100000"/>
              </a:lnSpc>
              <a:spcBef>
                <a:spcPts val="0"/>
              </a:spcBef>
              <a:spcAft>
                <a:spcPts val="0"/>
              </a:spcAft>
              <a:buNone/>
            </a:pPr>
            <a:r>
              <a:rPr b="1" lang="pl-PL" sz="2000">
                <a:solidFill>
                  <a:srgbClr val="111827"/>
                </a:solidFill>
              </a:rPr>
              <a:t>idroelettrico: </a:t>
            </a:r>
            <a:r>
              <a:rPr lang="pl-PL" sz="2000">
                <a:solidFill>
                  <a:srgbClr val="111827"/>
                </a:solidFill>
              </a:rPr>
              <a:t>energia elettrica generata dall'energia potenziale e cinetica dell'acqua negli impianti idroelettrici (non è inclusa l'energia elettrica prodotta negli impianti di pompaggio).</a:t>
            </a:r>
            <a:endParaRPr sz="2000">
              <a:solidFill>
                <a:srgbClr val="111827"/>
              </a:solidFill>
            </a:endParaRPr>
          </a:p>
          <a:p>
            <a:pPr indent="-50800" lvl="0" marL="228600" rtl="0" algn="l">
              <a:lnSpc>
                <a:spcPct val="100000"/>
              </a:lnSpc>
              <a:spcBef>
                <a:spcPts val="0"/>
              </a:spcBef>
              <a:spcAft>
                <a:spcPts val="0"/>
              </a:spcAft>
              <a:buSzPts val="2800"/>
              <a:buNone/>
            </a:pPr>
            <a:r>
              <a:rPr lang="pl-PL" sz="1400">
                <a:solidFill>
                  <a:srgbClr val="7F7F7F"/>
                </a:solidFill>
              </a:rPr>
              <a:t>https://ec.europa.eu/eurostat/web/interactive-publications/energy-2023#</a:t>
            </a:r>
            <a:endParaRPr sz="1400">
              <a:solidFill>
                <a:srgbClr val="7F7F7F"/>
              </a:solidFill>
            </a:endParaRPr>
          </a:p>
          <a:p>
            <a:pPr indent="-50800" lvl="0" marL="228600" rtl="0" algn="l">
              <a:lnSpc>
                <a:spcPct val="100000"/>
              </a:lnSpc>
              <a:spcBef>
                <a:spcPts val="0"/>
              </a:spcBef>
              <a:spcAft>
                <a:spcPts val="0"/>
              </a:spcAft>
              <a:buSzPts val="2800"/>
              <a:buNone/>
            </a:pPr>
            <a:r>
              <a:t/>
            </a:r>
            <a:endParaRPr sz="800">
              <a:solidFill>
                <a:srgbClr val="7F7F7F"/>
              </a:solidFill>
            </a:endParaRPr>
          </a:p>
          <a:p>
            <a:pPr indent="0" lvl="0" marL="0" rtl="0" algn="l">
              <a:lnSpc>
                <a:spcPct val="100000"/>
              </a:lnSpc>
              <a:spcBef>
                <a:spcPts val="0"/>
              </a:spcBef>
              <a:spcAft>
                <a:spcPts val="0"/>
              </a:spcAft>
              <a:buNone/>
            </a:pPr>
            <a:r>
              <a:rPr b="1" lang="pl-PL" sz="2000">
                <a:solidFill>
                  <a:srgbClr val="111827"/>
                </a:solidFill>
              </a:rPr>
              <a:t>l’idrogeno è l’elemento</a:t>
            </a:r>
            <a:r>
              <a:rPr lang="pl-PL" sz="2000">
                <a:solidFill>
                  <a:srgbClr val="111827"/>
                </a:solidFill>
              </a:rPr>
              <a:t> più abbondante disponibile sul nostro pianeta, due terzi del quale sono acqua. Questo elemento può essere utilizzato come combustibile a zero emissioni di carbonio se isolato.</a:t>
            </a:r>
            <a:endParaRPr sz="2000">
              <a:solidFill>
                <a:srgbClr val="111827"/>
              </a:solidFill>
            </a:endParaRPr>
          </a:p>
          <a:p>
            <a:pPr indent="-50800" lvl="0" marL="228600" rtl="0" algn="l">
              <a:lnSpc>
                <a:spcPct val="100000"/>
              </a:lnSpc>
              <a:spcBef>
                <a:spcPts val="0"/>
              </a:spcBef>
              <a:spcAft>
                <a:spcPts val="0"/>
              </a:spcAft>
              <a:buSzPts val="2800"/>
              <a:buNone/>
            </a:pPr>
            <a:r>
              <a:rPr lang="pl-PL" sz="1400">
                <a:solidFill>
                  <a:srgbClr val="7F7F7F"/>
                </a:solidFill>
              </a:rPr>
              <a:t>https://www.greenmatch.co.uk/blog/2021/09/advantages-and-disadvantages-of-renewable-energy#types-of-renewable-energy</a:t>
            </a:r>
            <a:endParaRPr sz="1400"/>
          </a:p>
          <a:p>
            <a:pPr indent="-50800" lvl="0" marL="228600" rtl="0" algn="l">
              <a:lnSpc>
                <a:spcPct val="100000"/>
              </a:lnSpc>
              <a:spcBef>
                <a:spcPts val="0"/>
              </a:spcBef>
              <a:spcAft>
                <a:spcPts val="0"/>
              </a:spcAft>
              <a:buClr>
                <a:schemeClr val="dk1"/>
              </a:buClr>
              <a:buSzPts val="2800"/>
              <a:buNone/>
            </a:pPr>
            <a:r>
              <a:t/>
            </a:r>
            <a:endParaRPr b="1" sz="1300">
              <a:solidFill>
                <a:srgbClr val="222222"/>
              </a:solidFill>
            </a:endParaRPr>
          </a:p>
          <a:p>
            <a:pPr indent="0" lvl="0" marL="0" rtl="0" algn="l">
              <a:lnSpc>
                <a:spcPct val="100000"/>
              </a:lnSpc>
              <a:spcBef>
                <a:spcPts val="0"/>
              </a:spcBef>
              <a:spcAft>
                <a:spcPts val="0"/>
              </a:spcAft>
              <a:buNone/>
            </a:pPr>
            <a:r>
              <a:rPr b="1" lang="pl-PL" sz="2000">
                <a:solidFill>
                  <a:srgbClr val="111827"/>
                </a:solidFill>
              </a:rPr>
              <a:t>le strategie di riduzione</a:t>
            </a:r>
            <a:r>
              <a:rPr lang="pl-PL" sz="2000">
                <a:solidFill>
                  <a:srgbClr val="111827"/>
                </a:solidFill>
              </a:rPr>
              <a:t> delle emissioni coprono una serie di approcci volti a ridurre le emissioni di gas serra e gli inquinanti rilasciati nell’atmosfera. Sono implementate in diversi settori, soprattutto per la riduzione al minimo delle emissioni derivanti dalle attività umane. Sono comunemente impiegate in settori quali il miglioramento dei sistemi di trasporto pubblico e il potenziamento delle pratiche di efficienza energetica.</a:t>
            </a:r>
            <a:endParaRPr sz="2000">
              <a:solidFill>
                <a:srgbClr val="111827"/>
              </a:solidFill>
            </a:endParaRPr>
          </a:p>
          <a:p>
            <a:pPr indent="-50800" lvl="0" marL="228600" rtl="0" algn="l">
              <a:lnSpc>
                <a:spcPct val="100000"/>
              </a:lnSpc>
              <a:spcBef>
                <a:spcPts val="0"/>
              </a:spcBef>
              <a:spcAft>
                <a:spcPts val="0"/>
              </a:spcAft>
              <a:buClr>
                <a:schemeClr val="dk1"/>
              </a:buClr>
              <a:buSzPts val="2800"/>
              <a:buNone/>
            </a:pPr>
            <a:r>
              <a:rPr lang="pl-PL" sz="1400">
                <a:solidFill>
                  <a:srgbClr val="7F7F7F"/>
                </a:solidFill>
              </a:rPr>
              <a:t>Honegger, M.; Michaelowa, A.; Poralla, M. Net-zero emissions: The role of Carbon Dioxide Removal in the Paris Agreement. Policy Briefing Report. Perspectives Climate Research, Freiburg 2019.</a:t>
            </a:r>
            <a:endParaRPr sz="1400"/>
          </a:p>
          <a:p>
            <a:pPr indent="-50800" lvl="0" marL="228600" rtl="0" algn="l">
              <a:lnSpc>
                <a:spcPct val="100000"/>
              </a:lnSpc>
              <a:spcBef>
                <a:spcPts val="0"/>
              </a:spcBef>
              <a:spcAft>
                <a:spcPts val="0"/>
              </a:spcAft>
              <a:buClr>
                <a:schemeClr val="dk1"/>
              </a:buClr>
              <a:buSzPts val="2800"/>
              <a:buNone/>
            </a:pPr>
            <a:r>
              <a:t/>
            </a:r>
            <a:endParaRPr sz="1400">
              <a:solidFill>
                <a:srgbClr val="222222"/>
              </a:solidFill>
            </a:endParaRPr>
          </a:p>
          <a:p>
            <a:pPr indent="-50800" lvl="0" marL="228600" rtl="0" algn="l">
              <a:lnSpc>
                <a:spcPct val="100000"/>
              </a:lnSpc>
              <a:spcBef>
                <a:spcPts val="0"/>
              </a:spcBef>
              <a:spcAft>
                <a:spcPts val="0"/>
              </a:spcAft>
              <a:buClr>
                <a:schemeClr val="dk1"/>
              </a:buClr>
              <a:buSzPts val="2800"/>
              <a:buNone/>
            </a:pPr>
            <a:r>
              <a:t/>
            </a:r>
            <a:endParaRPr sz="2400">
              <a:solidFill>
                <a:srgbClr val="222222"/>
              </a:solidFill>
            </a:endParaRPr>
          </a:p>
          <a:p>
            <a:pPr indent="-50800" lvl="0" marL="228600" rtl="0" algn="l">
              <a:lnSpc>
                <a:spcPct val="100000"/>
              </a:lnSpc>
              <a:spcBef>
                <a:spcPts val="0"/>
              </a:spcBef>
              <a:spcAft>
                <a:spcPts val="0"/>
              </a:spcAft>
              <a:buClr>
                <a:schemeClr val="dk1"/>
              </a:buClr>
              <a:buSzPts val="2800"/>
              <a:buNone/>
            </a:pPr>
            <a:r>
              <a:t/>
            </a:r>
            <a:endParaRPr sz="2400">
              <a:solidFill>
                <a:srgbClr val="222222"/>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87"/>
          <p:cNvSpPr txBox="1"/>
          <p:nvPr>
            <p:ph type="title"/>
          </p:nvPr>
        </p:nvSpPr>
        <p:spPr>
          <a:xfrm>
            <a:off x="838200" y="523701"/>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La necessità del pensiero laterale</a:t>
            </a:r>
            <a:endParaRPr b="1"/>
          </a:p>
        </p:txBody>
      </p:sp>
      <p:sp>
        <p:nvSpPr>
          <p:cNvPr id="672" name="Google Shape;672;p87"/>
          <p:cNvSpPr txBox="1"/>
          <p:nvPr>
            <p:ph idx="1" type="body"/>
          </p:nvPr>
        </p:nvSpPr>
        <p:spPr>
          <a:xfrm>
            <a:off x="838200" y="1825625"/>
            <a:ext cx="6237514" cy="4172404"/>
          </a:xfrm>
          <a:prstGeom prst="rect">
            <a:avLst/>
          </a:prstGeom>
          <a:noFill/>
          <a:ln>
            <a:noFill/>
          </a:ln>
        </p:spPr>
        <p:txBody>
          <a:bodyPr anchorCtr="0" anchor="t" bIns="45700" lIns="91425" spcFirstLastPara="1" rIns="91425" wrap="square" tIns="45700">
            <a:normAutofit fontScale="70000" lnSpcReduction="10000"/>
          </a:bodyPr>
          <a:lstStyle/>
          <a:p>
            <a:pPr indent="-50800" lvl="0" marL="228600" rtl="0" algn="l">
              <a:lnSpc>
                <a:spcPct val="90000"/>
              </a:lnSpc>
              <a:spcBef>
                <a:spcPts val="300"/>
              </a:spcBef>
              <a:spcAft>
                <a:spcPts val="0"/>
              </a:spcAft>
              <a:buClr>
                <a:schemeClr val="dk1"/>
              </a:buClr>
              <a:buSzPct val="129032"/>
              <a:buNone/>
            </a:pPr>
            <a:r>
              <a:rPr b="1" lang="pl-PL"/>
              <a:t>Alternative</a:t>
            </a:r>
            <a:endParaRPr b="1"/>
          </a:p>
          <a:p>
            <a:pPr indent="-439993" lvl="0" marL="635000" rtl="0" algn="l">
              <a:lnSpc>
                <a:spcPct val="90000"/>
              </a:lnSpc>
              <a:spcBef>
                <a:spcPts val="600"/>
              </a:spcBef>
              <a:spcAft>
                <a:spcPts val="0"/>
              </a:spcAft>
              <a:buClr>
                <a:schemeClr val="dk1"/>
              </a:buClr>
              <a:buSzPct val="129032"/>
              <a:buFont typeface="Noto Sans Symbols"/>
              <a:buChar char="❑"/>
            </a:pPr>
            <a:r>
              <a:rPr lang="pl-PL"/>
              <a:t>imparare il </a:t>
            </a:r>
            <a:r>
              <a:rPr lang="pl-PL"/>
              <a:t>‘come fare’ e valutare l’estrapolazione dei concetti usando i concetti per generare nuove idee</a:t>
            </a:r>
            <a:endParaRPr/>
          </a:p>
          <a:p>
            <a:pPr indent="-50800" lvl="0" marL="228600" rtl="0" algn="l">
              <a:lnSpc>
                <a:spcPct val="90000"/>
              </a:lnSpc>
              <a:spcBef>
                <a:spcPts val="600"/>
              </a:spcBef>
              <a:spcAft>
                <a:spcPts val="0"/>
              </a:spcAft>
              <a:buClr>
                <a:schemeClr val="dk1"/>
              </a:buClr>
              <a:buSzPct val="129032"/>
              <a:buNone/>
            </a:pPr>
            <a:r>
              <a:rPr b="1" lang="pl-PL"/>
              <a:t>Sfida</a:t>
            </a:r>
            <a:endParaRPr b="1"/>
          </a:p>
          <a:p>
            <a:pPr indent="-439993" lvl="0" marL="635000" rtl="0" algn="l">
              <a:lnSpc>
                <a:spcPct val="90000"/>
              </a:lnSpc>
              <a:spcBef>
                <a:spcPts val="600"/>
              </a:spcBef>
              <a:spcAft>
                <a:spcPts val="0"/>
              </a:spcAft>
              <a:buSzPct val="129032"/>
              <a:buFont typeface="Noto Sans Symbols"/>
              <a:buChar char="❑"/>
            </a:pPr>
            <a:r>
              <a:rPr lang="pl-PL"/>
              <a:t>sfidare i metodi tradizionali imparando in modo costruttivo a liberarsi dagli schemi di pensiero</a:t>
            </a:r>
            <a:endParaRPr/>
          </a:p>
          <a:p>
            <a:pPr indent="0" lvl="0" marL="177800" rtl="0" algn="l">
              <a:lnSpc>
                <a:spcPct val="90000"/>
              </a:lnSpc>
              <a:spcBef>
                <a:spcPts val="600"/>
              </a:spcBef>
              <a:spcAft>
                <a:spcPts val="0"/>
              </a:spcAft>
              <a:buSzPct val="129032"/>
              <a:buNone/>
            </a:pPr>
            <a:r>
              <a:rPr b="1" lang="pl-PL"/>
              <a:t>Focus</a:t>
            </a:r>
            <a:endParaRPr b="1"/>
          </a:p>
          <a:p>
            <a:pPr indent="-439993" lvl="0" marL="635000" rtl="0" algn="l">
              <a:lnSpc>
                <a:spcPct val="90000"/>
              </a:lnSpc>
              <a:spcBef>
                <a:spcPts val="600"/>
              </a:spcBef>
              <a:spcAft>
                <a:spcPts val="0"/>
              </a:spcAft>
              <a:buSzPct val="129032"/>
              <a:buFont typeface="Noto Sans Symbols"/>
              <a:buChar char="❑"/>
            </a:pPr>
            <a:r>
              <a:rPr lang="pl-PL"/>
              <a:t>adottare </a:t>
            </a:r>
            <a:r>
              <a:rPr lang="pl-PL"/>
              <a:t>punti di vista diversi per guardare i problemi</a:t>
            </a:r>
            <a:endParaRPr/>
          </a:p>
          <a:p>
            <a:pPr indent="-439993" lvl="0" marL="635000" rtl="0" algn="l">
              <a:lnSpc>
                <a:spcPct val="90000"/>
              </a:lnSpc>
              <a:spcBef>
                <a:spcPts val="600"/>
              </a:spcBef>
              <a:spcAft>
                <a:spcPts val="0"/>
              </a:spcAft>
              <a:buSzPct val="129032"/>
              <a:buFont typeface="Noto Sans Symbols"/>
              <a:buChar char="❑"/>
            </a:pPr>
            <a:r>
              <a:rPr lang="pl-PL"/>
              <a:t>apprendere l’importanza di ridefinire il focus</a:t>
            </a:r>
            <a:endParaRPr/>
          </a:p>
          <a:p>
            <a:pPr indent="-439993" lvl="0" marL="635000" rtl="0" algn="l">
              <a:lnSpc>
                <a:spcPct val="90000"/>
              </a:lnSpc>
              <a:spcBef>
                <a:spcPts val="600"/>
              </a:spcBef>
              <a:spcAft>
                <a:spcPts val="0"/>
              </a:spcAft>
              <a:buSzPct val="129032"/>
              <a:buFont typeface="Noto Sans Symbols"/>
              <a:buChar char="❑"/>
            </a:pPr>
            <a:r>
              <a:rPr lang="pl-PL"/>
              <a:t>sviluppare soluzioni creative per i problemi</a:t>
            </a:r>
            <a:endParaRPr/>
          </a:p>
          <a:p>
            <a:pPr indent="0" lvl="0" marL="177800" rtl="0" algn="l">
              <a:lnSpc>
                <a:spcPct val="90000"/>
              </a:lnSpc>
              <a:spcBef>
                <a:spcPts val="300"/>
              </a:spcBef>
              <a:spcAft>
                <a:spcPts val="0"/>
              </a:spcAft>
              <a:buSzPct val="129032"/>
              <a:buNone/>
            </a:pPr>
            <a:r>
              <a:t/>
            </a:r>
            <a:endParaRPr/>
          </a:p>
          <a:p>
            <a:pPr indent="-50800" lvl="0" marL="228600" rtl="0" algn="l">
              <a:lnSpc>
                <a:spcPct val="90000"/>
              </a:lnSpc>
              <a:spcBef>
                <a:spcPts val="0"/>
              </a:spcBef>
              <a:spcAft>
                <a:spcPts val="0"/>
              </a:spcAft>
              <a:buClr>
                <a:schemeClr val="dk1"/>
              </a:buClr>
              <a:buSzPct val="129032"/>
              <a:buNone/>
            </a:pPr>
            <a:r>
              <a:t/>
            </a:r>
            <a:endParaRPr/>
          </a:p>
        </p:txBody>
      </p:sp>
      <p:pic>
        <p:nvPicPr>
          <p:cNvPr id="673" name="Google Shape;673;p87"/>
          <p:cNvPicPr preferRelativeResize="0"/>
          <p:nvPr/>
        </p:nvPicPr>
        <p:blipFill rotWithShape="1">
          <a:blip r:embed="rId3">
            <a:alphaModFix/>
          </a:blip>
          <a:srcRect b="0" l="0" r="0" t="0"/>
          <a:stretch/>
        </p:blipFill>
        <p:spPr>
          <a:xfrm>
            <a:off x="8116284" y="1592118"/>
            <a:ext cx="3039996" cy="3068492"/>
          </a:xfrm>
          <a:prstGeom prst="rect">
            <a:avLst/>
          </a:prstGeom>
          <a:noFill/>
          <a:ln>
            <a:noFill/>
          </a:ln>
        </p:spPr>
      </p:pic>
      <p:sp>
        <p:nvSpPr>
          <p:cNvPr id="674" name="Google Shape;674;p87"/>
          <p:cNvSpPr txBox="1"/>
          <p:nvPr/>
        </p:nvSpPr>
        <p:spPr>
          <a:xfrm>
            <a:off x="8654143" y="4780674"/>
            <a:ext cx="2296886" cy="485208"/>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0" i="0" lang="pl-PL" sz="1200" u="none" cap="none" strike="noStrike">
                <a:solidFill>
                  <a:schemeClr val="dk1"/>
                </a:solidFill>
                <a:latin typeface="Calibri"/>
                <a:ea typeface="Calibri"/>
                <a:cs typeface="Calibri"/>
                <a:sym typeface="Calibri"/>
              </a:rPr>
              <a:t>Source: www.pexels.com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88"/>
          <p:cNvSpPr txBox="1"/>
          <p:nvPr>
            <p:ph type="title"/>
          </p:nvPr>
        </p:nvSpPr>
        <p:spPr>
          <a:xfrm>
            <a:off x="838200" y="523701"/>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Tecnica dei sei cappelli pensanti </a:t>
            </a:r>
            <a:r>
              <a:rPr b="1" lang="pl-PL"/>
              <a:t>De Bono</a:t>
            </a:r>
            <a:endParaRPr b="1"/>
          </a:p>
        </p:txBody>
      </p:sp>
      <p:sp>
        <p:nvSpPr>
          <p:cNvPr id="680" name="Google Shape;680;p88"/>
          <p:cNvSpPr txBox="1"/>
          <p:nvPr>
            <p:ph idx="1" type="body"/>
          </p:nvPr>
        </p:nvSpPr>
        <p:spPr>
          <a:xfrm>
            <a:off x="838199" y="1825625"/>
            <a:ext cx="6553199" cy="3997630"/>
          </a:xfrm>
          <a:prstGeom prst="rect">
            <a:avLst/>
          </a:prstGeom>
          <a:noFill/>
          <a:ln>
            <a:noFill/>
          </a:ln>
        </p:spPr>
        <p:txBody>
          <a:bodyPr anchorCtr="0" anchor="t" bIns="45700" lIns="91425" spcFirstLastPara="1" rIns="91425" wrap="square" tIns="45700">
            <a:normAutofit/>
          </a:bodyPr>
          <a:lstStyle/>
          <a:p>
            <a:pPr indent="-228600" lvl="0" marL="457200" rtl="0" algn="l">
              <a:lnSpc>
                <a:spcPct val="115000"/>
              </a:lnSpc>
              <a:spcBef>
                <a:spcPts val="0"/>
              </a:spcBef>
              <a:spcAft>
                <a:spcPts val="0"/>
              </a:spcAft>
              <a:buClr>
                <a:srgbClr val="111827"/>
              </a:buClr>
              <a:buSzPts val="1200"/>
              <a:buFont typeface="Roboto"/>
              <a:buNone/>
            </a:pPr>
            <a:r>
              <a:t/>
            </a:r>
            <a:endParaRPr sz="1200">
              <a:solidFill>
                <a:srgbClr val="111827"/>
              </a:solidFill>
              <a:latin typeface="Roboto"/>
              <a:ea typeface="Roboto"/>
              <a:cs typeface="Roboto"/>
              <a:sym typeface="Roboto"/>
            </a:endParaRPr>
          </a:p>
          <a:p>
            <a:pPr indent="-381000" lvl="0" marL="457200" rtl="0" algn="l">
              <a:lnSpc>
                <a:spcPct val="100000"/>
              </a:lnSpc>
              <a:spcBef>
                <a:spcPts val="0"/>
              </a:spcBef>
              <a:spcAft>
                <a:spcPts val="0"/>
              </a:spcAft>
              <a:buSzPts val="2400"/>
              <a:buFont typeface="Calibri"/>
              <a:buChar char="❑"/>
            </a:pPr>
            <a:r>
              <a:rPr lang="pl-PL" sz="2400">
                <a:solidFill>
                  <a:srgbClr val="111827"/>
                </a:solidFill>
              </a:rPr>
              <a:t>Per rendere più semplice ricordare e utilizzare questa tecnica, de Bono assegnò a ogni stile di pensiero un cappello del colore appropriato: bianco, rosso, giallo, nero, verde e blu.</a:t>
            </a:r>
            <a:endParaRPr sz="2400"/>
          </a:p>
          <a:p>
            <a:pPr indent="-381000" lvl="0" marL="457200" rtl="0" algn="l">
              <a:lnSpc>
                <a:spcPct val="100000"/>
              </a:lnSpc>
              <a:spcBef>
                <a:spcPts val="0"/>
              </a:spcBef>
              <a:spcAft>
                <a:spcPts val="0"/>
              </a:spcAft>
              <a:buSzPts val="2400"/>
              <a:buFont typeface="Calibri"/>
              <a:buChar char="❑"/>
            </a:pPr>
            <a:r>
              <a:rPr lang="pl-PL" sz="2400">
                <a:solidFill>
                  <a:srgbClr val="111827"/>
                </a:solidFill>
              </a:rPr>
              <a:t>Questi cappelli non sono etichette per pensare, ma piuttosto direzioni in cui va il pensiero</a:t>
            </a:r>
            <a:r>
              <a:rPr lang="pl-PL" sz="2400"/>
              <a:t>.</a:t>
            </a:r>
            <a:endParaRPr sz="2400"/>
          </a:p>
          <a:p>
            <a:pPr indent="-50800" lvl="0" marL="228600" rtl="0" algn="l">
              <a:lnSpc>
                <a:spcPct val="90000"/>
              </a:lnSpc>
              <a:spcBef>
                <a:spcPts val="0"/>
              </a:spcBef>
              <a:spcAft>
                <a:spcPts val="0"/>
              </a:spcAft>
              <a:buClr>
                <a:schemeClr val="dk1"/>
              </a:buClr>
              <a:buSzPts val="2800"/>
              <a:buNone/>
            </a:pPr>
            <a:r>
              <a:t/>
            </a:r>
            <a:endParaRPr/>
          </a:p>
        </p:txBody>
      </p:sp>
      <p:sp>
        <p:nvSpPr>
          <p:cNvPr id="681" name="Google Shape;681;p88"/>
          <p:cNvSpPr txBox="1"/>
          <p:nvPr/>
        </p:nvSpPr>
        <p:spPr>
          <a:xfrm>
            <a:off x="7511143" y="4931758"/>
            <a:ext cx="3842657" cy="485208"/>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0" i="0" lang="pl-PL" sz="1000" u="none" cap="none" strike="noStrike">
                <a:solidFill>
                  <a:srgbClr val="7F7F7F"/>
                </a:solidFill>
                <a:latin typeface="Calibri"/>
                <a:ea typeface="Calibri"/>
                <a:cs typeface="Calibri"/>
                <a:sym typeface="Calibri"/>
              </a:rPr>
              <a:t>Source: https://akademickaedukacja.wordpress.com/2016/04/02/73/</a:t>
            </a:r>
            <a:endParaRPr b="0" i="0" sz="1400" u="none" cap="none" strike="noStrike">
              <a:solidFill>
                <a:srgbClr val="000000"/>
              </a:solidFill>
              <a:latin typeface="Arial"/>
              <a:ea typeface="Arial"/>
              <a:cs typeface="Arial"/>
              <a:sym typeface="Arial"/>
            </a:endParaRPr>
          </a:p>
        </p:txBody>
      </p:sp>
      <p:pic>
        <p:nvPicPr>
          <p:cNvPr id="682" name="Google Shape;682;p88"/>
          <p:cNvPicPr preferRelativeResize="0"/>
          <p:nvPr/>
        </p:nvPicPr>
        <p:blipFill rotWithShape="1">
          <a:blip r:embed="rId3">
            <a:alphaModFix/>
          </a:blip>
          <a:srcRect b="0" l="0" r="0" t="0"/>
          <a:stretch/>
        </p:blipFill>
        <p:spPr>
          <a:xfrm>
            <a:off x="7900288" y="1683638"/>
            <a:ext cx="2944623" cy="309703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89"/>
          <p:cNvSpPr txBox="1"/>
          <p:nvPr>
            <p:ph type="title"/>
          </p:nvPr>
        </p:nvSpPr>
        <p:spPr>
          <a:xfrm>
            <a:off x="838200" y="653635"/>
            <a:ext cx="10515600" cy="123028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pl-PL"/>
              <a:t>Tecnica dei sei cappelli pensanti De Bono</a:t>
            </a:r>
            <a:endParaRPr b="1"/>
          </a:p>
        </p:txBody>
      </p:sp>
      <p:sp>
        <p:nvSpPr>
          <p:cNvPr id="688" name="Google Shape;688;p89"/>
          <p:cNvSpPr txBox="1"/>
          <p:nvPr>
            <p:ph idx="1" type="body"/>
          </p:nvPr>
        </p:nvSpPr>
        <p:spPr>
          <a:xfrm>
            <a:off x="895907" y="2000596"/>
            <a:ext cx="6237514" cy="3997630"/>
          </a:xfrm>
          <a:prstGeom prst="rect">
            <a:avLst/>
          </a:prstGeom>
          <a:noFill/>
          <a:ln>
            <a:noFill/>
          </a:ln>
        </p:spPr>
        <p:txBody>
          <a:bodyPr anchorCtr="0" anchor="t" bIns="45700" lIns="91425" spcFirstLastPara="1" rIns="91425" wrap="square" tIns="45700">
            <a:normAutofit/>
          </a:bodyPr>
          <a:lstStyle/>
          <a:p>
            <a:pPr indent="-457200" lvl="0" marL="635000" rtl="0" algn="l">
              <a:lnSpc>
                <a:spcPct val="90000"/>
              </a:lnSpc>
              <a:spcBef>
                <a:spcPts val="0"/>
              </a:spcBef>
              <a:spcAft>
                <a:spcPts val="0"/>
              </a:spcAft>
              <a:buClr>
                <a:schemeClr val="dk1"/>
              </a:buClr>
              <a:buSzPts val="2800"/>
              <a:buFont typeface="Noto Sans Symbols"/>
              <a:buChar char="❑"/>
            </a:pPr>
            <a:r>
              <a:rPr lang="pl-PL"/>
              <a:t>Indossando un cappello, si indossa una specifica modalità di pensiero.</a:t>
            </a:r>
            <a:endParaRPr/>
          </a:p>
          <a:p>
            <a:pPr indent="-457200" lvl="0" marL="635000" rtl="0" algn="l">
              <a:lnSpc>
                <a:spcPct val="90000"/>
              </a:lnSpc>
              <a:spcBef>
                <a:spcPts val="0"/>
              </a:spcBef>
              <a:spcAft>
                <a:spcPts val="0"/>
              </a:spcAft>
              <a:buClr>
                <a:schemeClr val="dk1"/>
              </a:buClr>
              <a:buSzPts val="2800"/>
              <a:buFont typeface="Noto Sans Symbols"/>
              <a:buChar char="❑"/>
            </a:pPr>
            <a:r>
              <a:rPr lang="pl-PL"/>
              <a:t>I cappelli non possono essere usati per categorizzare le persone.</a:t>
            </a:r>
            <a:endParaRPr/>
          </a:p>
          <a:p>
            <a:pPr indent="-457200" lvl="0" marL="635000" rtl="0" algn="l">
              <a:lnSpc>
                <a:spcPct val="90000"/>
              </a:lnSpc>
              <a:spcBef>
                <a:spcPts val="0"/>
              </a:spcBef>
              <a:spcAft>
                <a:spcPts val="0"/>
              </a:spcAft>
              <a:buClr>
                <a:schemeClr val="dk1"/>
              </a:buClr>
              <a:buSzPts val="2800"/>
              <a:buFont typeface="Noto Sans Symbols"/>
              <a:buChar char="❑"/>
            </a:pPr>
            <a:r>
              <a:rPr lang="pl-PL"/>
              <a:t>Nel gruppo di lavoro, tutti indossano lo stesso cappello contemporaneamente.</a:t>
            </a:r>
            <a:endParaRPr/>
          </a:p>
        </p:txBody>
      </p:sp>
      <p:sp>
        <p:nvSpPr>
          <p:cNvPr id="689" name="Google Shape;689;p89"/>
          <p:cNvSpPr txBox="1"/>
          <p:nvPr/>
        </p:nvSpPr>
        <p:spPr>
          <a:xfrm>
            <a:off x="8654143" y="4780674"/>
            <a:ext cx="2296886" cy="485208"/>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0" i="0" lang="pl-PL" sz="1200" u="none" cap="none" strike="noStrike">
                <a:solidFill>
                  <a:schemeClr val="dk1"/>
                </a:solidFill>
                <a:latin typeface="Calibri"/>
                <a:ea typeface="Calibri"/>
                <a:cs typeface="Calibri"/>
                <a:sym typeface="Calibri"/>
              </a:rPr>
              <a:t>Source: www.pexels.com</a:t>
            </a:r>
            <a:endParaRPr b="0" i="0" sz="1400" u="none" cap="none" strike="noStrike">
              <a:solidFill>
                <a:srgbClr val="000000"/>
              </a:solidFill>
              <a:latin typeface="Arial"/>
              <a:ea typeface="Arial"/>
              <a:cs typeface="Arial"/>
              <a:sym typeface="Arial"/>
            </a:endParaRPr>
          </a:p>
        </p:txBody>
      </p:sp>
      <p:pic>
        <p:nvPicPr>
          <p:cNvPr id="690" name="Google Shape;690;p89"/>
          <p:cNvPicPr preferRelativeResize="0"/>
          <p:nvPr/>
        </p:nvPicPr>
        <p:blipFill rotWithShape="1">
          <a:blip r:embed="rId3">
            <a:alphaModFix/>
          </a:blip>
          <a:srcRect b="0" l="0" r="0" t="0"/>
          <a:stretch/>
        </p:blipFill>
        <p:spPr>
          <a:xfrm>
            <a:off x="7536192" y="1626601"/>
            <a:ext cx="3817608" cy="317629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90"/>
          <p:cNvSpPr txBox="1"/>
          <p:nvPr>
            <p:ph type="title"/>
          </p:nvPr>
        </p:nvSpPr>
        <p:spPr>
          <a:xfrm>
            <a:off x="838200" y="653635"/>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Bianco</a:t>
            </a:r>
            <a:r>
              <a:rPr b="1" lang="pl-PL"/>
              <a:t> - i fatti</a:t>
            </a:r>
            <a:endParaRPr b="1"/>
          </a:p>
        </p:txBody>
      </p:sp>
      <p:sp>
        <p:nvSpPr>
          <p:cNvPr id="696" name="Google Shape;696;p90"/>
          <p:cNvSpPr txBox="1"/>
          <p:nvPr>
            <p:ph idx="1" type="body"/>
          </p:nvPr>
        </p:nvSpPr>
        <p:spPr>
          <a:xfrm>
            <a:off x="895907" y="2000596"/>
            <a:ext cx="6237514" cy="3997630"/>
          </a:xfrm>
          <a:prstGeom prst="rect">
            <a:avLst/>
          </a:prstGeom>
          <a:noFill/>
          <a:ln>
            <a:noFill/>
          </a:ln>
        </p:spPr>
        <p:txBody>
          <a:bodyPr anchorCtr="0" anchor="t" bIns="45700" lIns="91425" spcFirstLastPara="1" rIns="91425" wrap="square" tIns="45700">
            <a:normAutofit/>
          </a:bodyPr>
          <a:lstStyle/>
          <a:p>
            <a:pPr indent="0" lvl="0" marL="177800" rtl="0" algn="l">
              <a:lnSpc>
                <a:spcPct val="90000"/>
              </a:lnSpc>
              <a:spcBef>
                <a:spcPts val="0"/>
              </a:spcBef>
              <a:spcAft>
                <a:spcPts val="0"/>
              </a:spcAft>
              <a:buClr>
                <a:schemeClr val="dk1"/>
              </a:buClr>
              <a:buSzPts val="2800"/>
              <a:buNone/>
            </a:pPr>
            <a:r>
              <a:rPr lang="pl-PL"/>
              <a:t>Fatti, Cifre, Dati, Informazioni</a:t>
            </a:r>
            <a:endParaRPr/>
          </a:p>
          <a:p>
            <a:pPr indent="0" lvl="0" marL="177800" rtl="0" algn="l">
              <a:lnSpc>
                <a:spcPct val="90000"/>
              </a:lnSpc>
              <a:spcBef>
                <a:spcPts val="0"/>
              </a:spcBef>
              <a:spcAft>
                <a:spcPts val="0"/>
              </a:spcAft>
              <a:buClr>
                <a:schemeClr val="dk1"/>
              </a:buClr>
              <a:buSzPts val="2800"/>
              <a:buNone/>
            </a:pPr>
            <a:r>
              <a:t/>
            </a:r>
            <a:endParaRPr/>
          </a:p>
          <a:p>
            <a:pPr indent="-457200" lvl="0" marL="635000" rtl="0" algn="l">
              <a:lnSpc>
                <a:spcPct val="90000"/>
              </a:lnSpc>
              <a:spcBef>
                <a:spcPts val="0"/>
              </a:spcBef>
              <a:spcAft>
                <a:spcPts val="0"/>
              </a:spcAft>
              <a:buClr>
                <a:schemeClr val="dk1"/>
              </a:buClr>
              <a:buSzPts val="2800"/>
              <a:buFont typeface="Noto Sans Symbols"/>
              <a:buChar char="❑"/>
            </a:pPr>
            <a:r>
              <a:rPr lang="pl-PL"/>
              <a:t>Cosa sappiamo?</a:t>
            </a:r>
            <a:endParaRPr/>
          </a:p>
          <a:p>
            <a:pPr indent="-457200" lvl="0" marL="635000" rtl="0" algn="l">
              <a:lnSpc>
                <a:spcPct val="90000"/>
              </a:lnSpc>
              <a:spcBef>
                <a:spcPts val="0"/>
              </a:spcBef>
              <a:spcAft>
                <a:spcPts val="0"/>
              </a:spcAft>
              <a:buClr>
                <a:schemeClr val="dk1"/>
              </a:buClr>
              <a:buSzPts val="2800"/>
              <a:buFont typeface="Noto Sans Symbols"/>
              <a:buChar char="❑"/>
            </a:pPr>
            <a:r>
              <a:rPr lang="pl-PL"/>
              <a:t>Quali dati ci servono?</a:t>
            </a:r>
            <a:endParaRPr/>
          </a:p>
          <a:p>
            <a:pPr indent="-457200" lvl="0" marL="635000" rtl="0" algn="l">
              <a:lnSpc>
                <a:spcPct val="90000"/>
              </a:lnSpc>
              <a:spcBef>
                <a:spcPts val="0"/>
              </a:spcBef>
              <a:spcAft>
                <a:spcPts val="0"/>
              </a:spcAft>
              <a:buClr>
                <a:schemeClr val="dk1"/>
              </a:buClr>
              <a:buSzPts val="2800"/>
              <a:buFont typeface="Noto Sans Symbols"/>
              <a:buChar char="❑"/>
            </a:pPr>
            <a:r>
              <a:rPr lang="pl-PL"/>
              <a:t>Quali sono le specifiche?</a:t>
            </a:r>
            <a:endParaRPr/>
          </a:p>
          <a:p>
            <a:pPr indent="0" lvl="0" marL="177800" rtl="0" algn="l">
              <a:lnSpc>
                <a:spcPct val="90000"/>
              </a:lnSpc>
              <a:spcBef>
                <a:spcPts val="0"/>
              </a:spcBef>
              <a:spcAft>
                <a:spcPts val="0"/>
              </a:spcAft>
              <a:buClr>
                <a:schemeClr val="dk1"/>
              </a:buClr>
              <a:buSzPts val="2800"/>
              <a:buNone/>
            </a:pPr>
            <a:r>
              <a:t/>
            </a:r>
            <a:endParaRPr/>
          </a:p>
        </p:txBody>
      </p:sp>
      <p:pic>
        <p:nvPicPr>
          <p:cNvPr id="697" name="Google Shape;697;p90"/>
          <p:cNvPicPr preferRelativeResize="0"/>
          <p:nvPr/>
        </p:nvPicPr>
        <p:blipFill rotWithShape="1">
          <a:blip r:embed="rId3">
            <a:alphaModFix/>
          </a:blip>
          <a:srcRect b="0" l="0" r="0" t="0"/>
          <a:stretch/>
        </p:blipFill>
        <p:spPr>
          <a:xfrm>
            <a:off x="7578053" y="1268776"/>
            <a:ext cx="3371380" cy="394445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91"/>
          <p:cNvSpPr txBox="1"/>
          <p:nvPr>
            <p:ph type="title"/>
          </p:nvPr>
        </p:nvSpPr>
        <p:spPr>
          <a:xfrm>
            <a:off x="838200" y="653635"/>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Verde</a:t>
            </a:r>
            <a:r>
              <a:rPr b="1" lang="pl-PL"/>
              <a:t> - creatività</a:t>
            </a:r>
            <a:endParaRPr b="1"/>
          </a:p>
        </p:txBody>
      </p:sp>
      <p:sp>
        <p:nvSpPr>
          <p:cNvPr id="703" name="Google Shape;703;p91"/>
          <p:cNvSpPr txBox="1"/>
          <p:nvPr>
            <p:ph idx="1" type="body"/>
          </p:nvPr>
        </p:nvSpPr>
        <p:spPr>
          <a:xfrm>
            <a:off x="895907" y="2000596"/>
            <a:ext cx="6237514" cy="3997630"/>
          </a:xfrm>
          <a:prstGeom prst="rect">
            <a:avLst/>
          </a:prstGeom>
          <a:noFill/>
          <a:ln>
            <a:noFill/>
          </a:ln>
        </p:spPr>
        <p:txBody>
          <a:bodyPr anchorCtr="0" anchor="t" bIns="45700" lIns="91425" spcFirstLastPara="1" rIns="91425" wrap="square" tIns="45700">
            <a:normAutofit/>
          </a:bodyPr>
          <a:lstStyle/>
          <a:p>
            <a:pPr indent="0" lvl="0" marL="177800" rtl="0" algn="l">
              <a:lnSpc>
                <a:spcPct val="90000"/>
              </a:lnSpc>
              <a:spcBef>
                <a:spcPts val="0"/>
              </a:spcBef>
              <a:spcAft>
                <a:spcPts val="0"/>
              </a:spcAft>
              <a:buClr>
                <a:schemeClr val="dk1"/>
              </a:buClr>
              <a:buSzPts val="2800"/>
              <a:buNone/>
            </a:pPr>
            <a:r>
              <a:rPr lang="pl-PL"/>
              <a:t>investigare possibilità, domande, ricerche, suggerimenti, proposte, idee, innovazioni, soluzioni alternative </a:t>
            </a:r>
            <a:endParaRPr/>
          </a:p>
          <a:p>
            <a:pPr indent="0" lvl="0" marL="177800" rtl="0" algn="l">
              <a:lnSpc>
                <a:spcPct val="90000"/>
              </a:lnSpc>
              <a:spcBef>
                <a:spcPts val="0"/>
              </a:spcBef>
              <a:spcAft>
                <a:spcPts val="0"/>
              </a:spcAft>
              <a:buClr>
                <a:schemeClr val="dk1"/>
              </a:buClr>
              <a:buSzPts val="2800"/>
              <a:buNone/>
            </a:pPr>
            <a:r>
              <a:t/>
            </a:r>
            <a:endParaRPr/>
          </a:p>
          <a:p>
            <a:pPr indent="-457200" lvl="0" marL="635000" rtl="0" algn="l">
              <a:lnSpc>
                <a:spcPct val="90000"/>
              </a:lnSpc>
              <a:spcBef>
                <a:spcPts val="0"/>
              </a:spcBef>
              <a:spcAft>
                <a:spcPts val="0"/>
              </a:spcAft>
              <a:buClr>
                <a:schemeClr val="dk1"/>
              </a:buClr>
              <a:buSzPts val="2800"/>
              <a:buFont typeface="Noto Sans Symbols"/>
              <a:buChar char="❑"/>
            </a:pPr>
            <a:r>
              <a:rPr lang="pl-PL"/>
              <a:t>Cosa possiamo fare?</a:t>
            </a:r>
            <a:endParaRPr/>
          </a:p>
          <a:p>
            <a:pPr indent="-457200" lvl="0" marL="635000" rtl="0" algn="l">
              <a:lnSpc>
                <a:spcPct val="90000"/>
              </a:lnSpc>
              <a:spcBef>
                <a:spcPts val="0"/>
              </a:spcBef>
              <a:spcAft>
                <a:spcPts val="0"/>
              </a:spcAft>
              <a:buClr>
                <a:schemeClr val="dk1"/>
              </a:buClr>
              <a:buSzPts val="2800"/>
              <a:buFont typeface="Noto Sans Symbols"/>
              <a:buChar char="❑"/>
            </a:pPr>
            <a:r>
              <a:rPr lang="pl-PL"/>
              <a:t>Possiamo farlo in un altro modo?</a:t>
            </a:r>
            <a:endParaRPr/>
          </a:p>
          <a:p>
            <a:pPr indent="0" lvl="0" marL="177800" rtl="0" algn="l">
              <a:lnSpc>
                <a:spcPct val="90000"/>
              </a:lnSpc>
              <a:spcBef>
                <a:spcPts val="0"/>
              </a:spcBef>
              <a:spcAft>
                <a:spcPts val="0"/>
              </a:spcAft>
              <a:buClr>
                <a:schemeClr val="dk1"/>
              </a:buClr>
              <a:buSzPts val="2800"/>
              <a:buNone/>
            </a:pPr>
            <a:r>
              <a:t/>
            </a:r>
            <a:endParaRPr/>
          </a:p>
        </p:txBody>
      </p:sp>
      <p:pic>
        <p:nvPicPr>
          <p:cNvPr id="704" name="Google Shape;704;p91"/>
          <p:cNvPicPr preferRelativeResize="0"/>
          <p:nvPr/>
        </p:nvPicPr>
        <p:blipFill rotWithShape="1">
          <a:blip r:embed="rId3">
            <a:alphaModFix/>
          </a:blip>
          <a:srcRect b="0" l="0" r="0" t="0"/>
          <a:stretch/>
        </p:blipFill>
        <p:spPr>
          <a:xfrm>
            <a:off x="7618546" y="1268776"/>
            <a:ext cx="3377477" cy="382252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92"/>
          <p:cNvSpPr txBox="1"/>
          <p:nvPr>
            <p:ph type="title"/>
          </p:nvPr>
        </p:nvSpPr>
        <p:spPr>
          <a:xfrm>
            <a:off x="838200" y="653635"/>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Giallo</a:t>
            </a:r>
            <a:r>
              <a:rPr b="1" lang="pl-PL"/>
              <a:t> - ottimismo</a:t>
            </a:r>
            <a:endParaRPr b="1"/>
          </a:p>
        </p:txBody>
      </p:sp>
      <p:sp>
        <p:nvSpPr>
          <p:cNvPr id="710" name="Google Shape;710;p92"/>
          <p:cNvSpPr txBox="1"/>
          <p:nvPr>
            <p:ph idx="1" type="body"/>
          </p:nvPr>
        </p:nvSpPr>
        <p:spPr>
          <a:xfrm>
            <a:off x="895907" y="2000596"/>
            <a:ext cx="6237514" cy="3997630"/>
          </a:xfrm>
          <a:prstGeom prst="rect">
            <a:avLst/>
          </a:prstGeom>
          <a:noFill/>
          <a:ln>
            <a:noFill/>
          </a:ln>
        </p:spPr>
        <p:txBody>
          <a:bodyPr anchorCtr="0" anchor="t" bIns="45700" lIns="91425" spcFirstLastPara="1" rIns="91425" wrap="square" tIns="45700">
            <a:normAutofit/>
          </a:bodyPr>
          <a:lstStyle/>
          <a:p>
            <a:pPr indent="0" lvl="0" marL="177800" rtl="0" algn="l">
              <a:lnSpc>
                <a:spcPct val="90000"/>
              </a:lnSpc>
              <a:spcBef>
                <a:spcPts val="0"/>
              </a:spcBef>
              <a:spcAft>
                <a:spcPts val="0"/>
              </a:spcAft>
              <a:buClr>
                <a:schemeClr val="dk1"/>
              </a:buClr>
              <a:buSzPts val="2800"/>
              <a:buNone/>
            </a:pPr>
            <a:r>
              <a:rPr lang="pl-PL"/>
              <a:t>Benefici, vantaggi, profitti, risparmi</a:t>
            </a:r>
            <a:endParaRPr/>
          </a:p>
          <a:p>
            <a:pPr indent="0" lvl="0" marL="177800" rtl="0" algn="l">
              <a:lnSpc>
                <a:spcPct val="90000"/>
              </a:lnSpc>
              <a:spcBef>
                <a:spcPts val="0"/>
              </a:spcBef>
              <a:spcAft>
                <a:spcPts val="0"/>
              </a:spcAft>
              <a:buClr>
                <a:schemeClr val="dk1"/>
              </a:buClr>
              <a:buSzPts val="2800"/>
              <a:buNone/>
            </a:pPr>
            <a:r>
              <a:t/>
            </a:r>
            <a:endParaRPr/>
          </a:p>
          <a:p>
            <a:pPr indent="-457200" lvl="0" marL="635000" rtl="0" algn="l">
              <a:lnSpc>
                <a:spcPct val="90000"/>
              </a:lnSpc>
              <a:spcBef>
                <a:spcPts val="0"/>
              </a:spcBef>
              <a:spcAft>
                <a:spcPts val="0"/>
              </a:spcAft>
              <a:buClr>
                <a:schemeClr val="dk1"/>
              </a:buClr>
              <a:buSzPts val="2800"/>
              <a:buFont typeface="Noto Sans Symbols"/>
              <a:buChar char="❑"/>
            </a:pPr>
            <a:r>
              <a:rPr lang="pl-PL"/>
              <a:t>Perché</a:t>
            </a:r>
            <a:r>
              <a:rPr lang="pl-PL"/>
              <a:t> ha senso farlo?</a:t>
            </a:r>
            <a:endParaRPr/>
          </a:p>
          <a:p>
            <a:pPr indent="-457200" lvl="0" marL="635000" rtl="0" algn="l">
              <a:lnSpc>
                <a:spcPct val="90000"/>
              </a:lnSpc>
              <a:spcBef>
                <a:spcPts val="0"/>
              </a:spcBef>
              <a:spcAft>
                <a:spcPts val="0"/>
              </a:spcAft>
              <a:buClr>
                <a:schemeClr val="dk1"/>
              </a:buClr>
              <a:buSzPts val="2800"/>
              <a:buFont typeface="Noto Sans Symbols"/>
              <a:buChar char="❑"/>
            </a:pPr>
            <a:r>
              <a:rPr lang="pl-PL"/>
              <a:t>Quali sono i vantaggi?</a:t>
            </a:r>
            <a:endParaRPr/>
          </a:p>
          <a:p>
            <a:pPr indent="-457200" lvl="0" marL="635000" rtl="0" algn="l">
              <a:lnSpc>
                <a:spcPct val="90000"/>
              </a:lnSpc>
              <a:spcBef>
                <a:spcPts val="0"/>
              </a:spcBef>
              <a:spcAft>
                <a:spcPts val="0"/>
              </a:spcAft>
              <a:buClr>
                <a:schemeClr val="dk1"/>
              </a:buClr>
              <a:buSzPts val="2800"/>
              <a:buFont typeface="Noto Sans Symbols"/>
              <a:buChar char="❑"/>
            </a:pPr>
            <a:r>
              <a:rPr lang="pl-PL"/>
              <a:t>Perché ripagherà?</a:t>
            </a:r>
            <a:endParaRPr/>
          </a:p>
          <a:p>
            <a:pPr indent="0" lvl="0" marL="177800" rtl="0" algn="l">
              <a:lnSpc>
                <a:spcPct val="90000"/>
              </a:lnSpc>
              <a:spcBef>
                <a:spcPts val="0"/>
              </a:spcBef>
              <a:spcAft>
                <a:spcPts val="0"/>
              </a:spcAft>
              <a:buClr>
                <a:schemeClr val="dk1"/>
              </a:buClr>
              <a:buSzPts val="2800"/>
              <a:buNone/>
            </a:pPr>
            <a:r>
              <a:t/>
            </a:r>
            <a:endParaRPr/>
          </a:p>
        </p:txBody>
      </p:sp>
      <p:pic>
        <p:nvPicPr>
          <p:cNvPr id="711" name="Google Shape;711;p92"/>
          <p:cNvPicPr preferRelativeResize="0"/>
          <p:nvPr/>
        </p:nvPicPr>
        <p:blipFill rotWithShape="1">
          <a:blip r:embed="rId3">
            <a:alphaModFix/>
          </a:blip>
          <a:srcRect b="0" l="0" r="0" t="0"/>
          <a:stretch/>
        </p:blipFill>
        <p:spPr>
          <a:xfrm>
            <a:off x="8006806" y="1581752"/>
            <a:ext cx="3346994" cy="369449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93"/>
          <p:cNvSpPr txBox="1"/>
          <p:nvPr>
            <p:ph type="title"/>
          </p:nvPr>
        </p:nvSpPr>
        <p:spPr>
          <a:xfrm>
            <a:off x="838200" y="653635"/>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Nero</a:t>
            </a:r>
            <a:r>
              <a:rPr b="1" lang="pl-PL"/>
              <a:t> - pessimismo</a:t>
            </a:r>
            <a:endParaRPr b="1"/>
          </a:p>
        </p:txBody>
      </p:sp>
      <p:sp>
        <p:nvSpPr>
          <p:cNvPr id="717" name="Google Shape;717;p93"/>
          <p:cNvSpPr txBox="1"/>
          <p:nvPr>
            <p:ph idx="1" type="body"/>
          </p:nvPr>
        </p:nvSpPr>
        <p:spPr>
          <a:xfrm>
            <a:off x="895907" y="2000596"/>
            <a:ext cx="6237514" cy="3997630"/>
          </a:xfrm>
          <a:prstGeom prst="rect">
            <a:avLst/>
          </a:prstGeom>
          <a:noFill/>
          <a:ln>
            <a:noFill/>
          </a:ln>
        </p:spPr>
        <p:txBody>
          <a:bodyPr anchorCtr="0" anchor="t" bIns="45700" lIns="91425" spcFirstLastPara="1" rIns="91425" wrap="square" tIns="45700">
            <a:normAutofit/>
          </a:bodyPr>
          <a:lstStyle/>
          <a:p>
            <a:pPr indent="0" lvl="0" marL="177800" rtl="0" algn="l">
              <a:lnSpc>
                <a:spcPct val="90000"/>
              </a:lnSpc>
              <a:spcBef>
                <a:spcPts val="0"/>
              </a:spcBef>
              <a:spcAft>
                <a:spcPts val="0"/>
              </a:spcAft>
              <a:buClr>
                <a:schemeClr val="dk1"/>
              </a:buClr>
              <a:buSzPts val="2800"/>
              <a:buNone/>
            </a:pPr>
            <a:r>
              <a:rPr lang="pl-PL"/>
              <a:t>Cautela, valutazione della veridicità, giudizio, controllo, verifica dei fatti</a:t>
            </a:r>
            <a:endParaRPr/>
          </a:p>
          <a:p>
            <a:pPr indent="0" lvl="0" marL="177800" rtl="0" algn="l">
              <a:lnSpc>
                <a:spcPct val="90000"/>
              </a:lnSpc>
              <a:spcBef>
                <a:spcPts val="0"/>
              </a:spcBef>
              <a:spcAft>
                <a:spcPts val="0"/>
              </a:spcAft>
              <a:buClr>
                <a:schemeClr val="dk1"/>
              </a:buClr>
              <a:buSzPts val="2800"/>
              <a:buNone/>
            </a:pPr>
            <a:r>
              <a:t/>
            </a:r>
            <a:endParaRPr/>
          </a:p>
          <a:p>
            <a:pPr indent="-457200" lvl="0" marL="635000" rtl="0" algn="l">
              <a:lnSpc>
                <a:spcPct val="90000"/>
              </a:lnSpc>
              <a:spcBef>
                <a:spcPts val="0"/>
              </a:spcBef>
              <a:spcAft>
                <a:spcPts val="0"/>
              </a:spcAft>
              <a:buClr>
                <a:schemeClr val="dk1"/>
              </a:buClr>
              <a:buSzPts val="2800"/>
              <a:buFont typeface="Noto Sans Symbols"/>
              <a:buChar char="❑"/>
            </a:pPr>
            <a:r>
              <a:rPr lang="pl-PL"/>
              <a:t>Funzionerà?</a:t>
            </a:r>
            <a:endParaRPr/>
          </a:p>
          <a:p>
            <a:pPr indent="-457200" lvl="0" marL="635000" rtl="0" algn="l">
              <a:lnSpc>
                <a:spcPct val="90000"/>
              </a:lnSpc>
              <a:spcBef>
                <a:spcPts val="0"/>
              </a:spcBef>
              <a:spcAft>
                <a:spcPts val="0"/>
              </a:spcAft>
              <a:buClr>
                <a:schemeClr val="dk1"/>
              </a:buClr>
              <a:buSzPts val="2800"/>
              <a:buFont typeface="Noto Sans Symbols"/>
              <a:buChar char="❑"/>
            </a:pPr>
            <a:r>
              <a:rPr lang="pl-PL"/>
              <a:t>Sarà sicuro?</a:t>
            </a:r>
            <a:endParaRPr/>
          </a:p>
          <a:p>
            <a:pPr indent="-457200" lvl="0" marL="635000" rtl="0" algn="l">
              <a:lnSpc>
                <a:spcPct val="90000"/>
              </a:lnSpc>
              <a:spcBef>
                <a:spcPts val="0"/>
              </a:spcBef>
              <a:spcAft>
                <a:spcPts val="0"/>
              </a:spcAft>
              <a:buClr>
                <a:schemeClr val="dk1"/>
              </a:buClr>
              <a:buSzPts val="2800"/>
              <a:buFont typeface="Noto Sans Symbols"/>
              <a:buChar char="❑"/>
            </a:pPr>
            <a:r>
              <a:rPr lang="pl-PL"/>
              <a:t>E’ possibile?</a:t>
            </a:r>
            <a:endParaRPr/>
          </a:p>
          <a:p>
            <a:pPr indent="0" lvl="0" marL="177800" rtl="0" algn="l">
              <a:lnSpc>
                <a:spcPct val="90000"/>
              </a:lnSpc>
              <a:spcBef>
                <a:spcPts val="0"/>
              </a:spcBef>
              <a:spcAft>
                <a:spcPts val="0"/>
              </a:spcAft>
              <a:buClr>
                <a:schemeClr val="dk1"/>
              </a:buClr>
              <a:buSzPts val="2800"/>
              <a:buNone/>
            </a:pPr>
            <a:r>
              <a:t/>
            </a:r>
            <a:endParaRPr/>
          </a:p>
        </p:txBody>
      </p:sp>
      <p:pic>
        <p:nvPicPr>
          <p:cNvPr id="718" name="Google Shape;718;p93"/>
          <p:cNvPicPr preferRelativeResize="0"/>
          <p:nvPr/>
        </p:nvPicPr>
        <p:blipFill rotWithShape="1">
          <a:blip r:embed="rId3">
            <a:alphaModFix/>
          </a:blip>
          <a:srcRect b="0" l="0" r="0" t="0"/>
          <a:stretch/>
        </p:blipFill>
        <p:spPr>
          <a:xfrm>
            <a:off x="7811717" y="1505538"/>
            <a:ext cx="3542083" cy="399932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94"/>
          <p:cNvSpPr txBox="1"/>
          <p:nvPr>
            <p:ph type="title"/>
          </p:nvPr>
        </p:nvSpPr>
        <p:spPr>
          <a:xfrm>
            <a:off x="838200" y="653635"/>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Resso - emozioni</a:t>
            </a:r>
            <a:endParaRPr b="1"/>
          </a:p>
        </p:txBody>
      </p:sp>
      <p:sp>
        <p:nvSpPr>
          <p:cNvPr id="724" name="Google Shape;724;p94"/>
          <p:cNvSpPr txBox="1"/>
          <p:nvPr>
            <p:ph idx="1" type="body"/>
          </p:nvPr>
        </p:nvSpPr>
        <p:spPr>
          <a:xfrm>
            <a:off x="895907" y="2000596"/>
            <a:ext cx="6237514" cy="3997630"/>
          </a:xfrm>
          <a:prstGeom prst="rect">
            <a:avLst/>
          </a:prstGeom>
          <a:noFill/>
          <a:ln>
            <a:noFill/>
          </a:ln>
        </p:spPr>
        <p:txBody>
          <a:bodyPr anchorCtr="0" anchor="t" bIns="45700" lIns="91425" spcFirstLastPara="1" rIns="91425" wrap="square" tIns="45700">
            <a:normAutofit/>
          </a:bodyPr>
          <a:lstStyle/>
          <a:p>
            <a:pPr indent="0" lvl="0" marL="177800" rtl="0" algn="l">
              <a:lnSpc>
                <a:spcPct val="90000"/>
              </a:lnSpc>
              <a:spcBef>
                <a:spcPts val="0"/>
              </a:spcBef>
              <a:spcAft>
                <a:spcPts val="0"/>
              </a:spcAft>
              <a:buClr>
                <a:schemeClr val="dk1"/>
              </a:buClr>
              <a:buSzPts val="2800"/>
              <a:buNone/>
            </a:pPr>
            <a:r>
              <a:rPr lang="pl-PL"/>
              <a:t>Emozioni, sentimenti, premonizioni, intuizioni</a:t>
            </a:r>
            <a:endParaRPr/>
          </a:p>
          <a:p>
            <a:pPr indent="0" lvl="0" marL="177800" rtl="0" algn="l">
              <a:lnSpc>
                <a:spcPct val="90000"/>
              </a:lnSpc>
              <a:spcBef>
                <a:spcPts val="0"/>
              </a:spcBef>
              <a:spcAft>
                <a:spcPts val="0"/>
              </a:spcAft>
              <a:buClr>
                <a:schemeClr val="dk1"/>
              </a:buClr>
              <a:buSzPts val="2800"/>
              <a:buNone/>
            </a:pPr>
            <a:r>
              <a:t/>
            </a:r>
            <a:endParaRPr/>
          </a:p>
          <a:p>
            <a:pPr indent="-457200" lvl="0" marL="635000" rtl="0" algn="l">
              <a:lnSpc>
                <a:spcPct val="90000"/>
              </a:lnSpc>
              <a:spcBef>
                <a:spcPts val="0"/>
              </a:spcBef>
              <a:spcAft>
                <a:spcPts val="0"/>
              </a:spcAft>
              <a:buClr>
                <a:schemeClr val="dk1"/>
              </a:buClr>
              <a:buSzPts val="2800"/>
              <a:buFont typeface="Noto Sans Symbols"/>
              <a:buChar char="❑"/>
            </a:pPr>
            <a:r>
              <a:rPr lang="pl-PL"/>
              <a:t>Che sensazioni proviamo quando pensiamo a questo tema?</a:t>
            </a:r>
            <a:endParaRPr/>
          </a:p>
          <a:p>
            <a:pPr indent="0" lvl="0" marL="177800" rtl="0" algn="l">
              <a:lnSpc>
                <a:spcPct val="90000"/>
              </a:lnSpc>
              <a:spcBef>
                <a:spcPts val="0"/>
              </a:spcBef>
              <a:spcAft>
                <a:spcPts val="0"/>
              </a:spcAft>
              <a:buClr>
                <a:schemeClr val="dk1"/>
              </a:buClr>
              <a:buSzPts val="2800"/>
              <a:buNone/>
            </a:pPr>
            <a:r>
              <a:t/>
            </a:r>
            <a:endParaRPr/>
          </a:p>
        </p:txBody>
      </p:sp>
      <p:pic>
        <p:nvPicPr>
          <p:cNvPr id="725" name="Google Shape;725;p94"/>
          <p:cNvPicPr preferRelativeResize="0"/>
          <p:nvPr/>
        </p:nvPicPr>
        <p:blipFill rotWithShape="1">
          <a:blip r:embed="rId3">
            <a:alphaModFix/>
          </a:blip>
          <a:srcRect b="0" l="0" r="0" t="0"/>
          <a:stretch/>
        </p:blipFill>
        <p:spPr>
          <a:xfrm>
            <a:off x="7429128" y="1285683"/>
            <a:ext cx="3560373" cy="36884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95"/>
          <p:cNvSpPr txBox="1"/>
          <p:nvPr>
            <p:ph type="title"/>
          </p:nvPr>
        </p:nvSpPr>
        <p:spPr>
          <a:xfrm>
            <a:off x="838200" y="653635"/>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Blu - sintesi</a:t>
            </a:r>
            <a:endParaRPr b="1"/>
          </a:p>
        </p:txBody>
      </p:sp>
      <p:sp>
        <p:nvSpPr>
          <p:cNvPr id="731" name="Google Shape;731;p95"/>
          <p:cNvSpPr txBox="1"/>
          <p:nvPr>
            <p:ph idx="1" type="body"/>
          </p:nvPr>
        </p:nvSpPr>
        <p:spPr>
          <a:xfrm>
            <a:off x="895907" y="2000596"/>
            <a:ext cx="6237514" cy="3997630"/>
          </a:xfrm>
          <a:prstGeom prst="rect">
            <a:avLst/>
          </a:prstGeom>
          <a:noFill/>
          <a:ln>
            <a:noFill/>
          </a:ln>
        </p:spPr>
        <p:txBody>
          <a:bodyPr anchorCtr="0" anchor="t" bIns="45700" lIns="91425" spcFirstLastPara="1" rIns="91425" wrap="square" tIns="45700">
            <a:normAutofit/>
          </a:bodyPr>
          <a:lstStyle/>
          <a:p>
            <a:pPr indent="0" lvl="0" marL="177800" rtl="0" algn="l">
              <a:lnSpc>
                <a:spcPct val="90000"/>
              </a:lnSpc>
              <a:spcBef>
                <a:spcPts val="0"/>
              </a:spcBef>
              <a:spcAft>
                <a:spcPts val="0"/>
              </a:spcAft>
              <a:buClr>
                <a:schemeClr val="dk1"/>
              </a:buClr>
              <a:buSzPts val="2800"/>
              <a:buNone/>
            </a:pPr>
            <a:r>
              <a:rPr lang="pl-PL"/>
              <a:t>Controllo del processo di pensiero, sintesi</a:t>
            </a:r>
            <a:endParaRPr/>
          </a:p>
          <a:p>
            <a:pPr indent="0" lvl="0" marL="177800" rtl="0" algn="l">
              <a:lnSpc>
                <a:spcPct val="90000"/>
              </a:lnSpc>
              <a:spcBef>
                <a:spcPts val="0"/>
              </a:spcBef>
              <a:spcAft>
                <a:spcPts val="0"/>
              </a:spcAft>
              <a:buClr>
                <a:schemeClr val="dk1"/>
              </a:buClr>
              <a:buSzPts val="2800"/>
              <a:buNone/>
            </a:pPr>
            <a:r>
              <a:t/>
            </a:r>
            <a:endParaRPr/>
          </a:p>
          <a:p>
            <a:pPr indent="-457200" lvl="0" marL="635000" rtl="0" algn="l">
              <a:lnSpc>
                <a:spcPct val="90000"/>
              </a:lnSpc>
              <a:spcBef>
                <a:spcPts val="0"/>
              </a:spcBef>
              <a:spcAft>
                <a:spcPts val="0"/>
              </a:spcAft>
              <a:buClr>
                <a:schemeClr val="dk1"/>
              </a:buClr>
              <a:buSzPts val="2800"/>
              <a:buFont typeface="Noto Sans Symbols"/>
              <a:buChar char="❑"/>
            </a:pPr>
            <a:r>
              <a:rPr lang="pl-PL"/>
              <a:t>A cosa siamo arrivati?</a:t>
            </a:r>
            <a:endParaRPr/>
          </a:p>
          <a:p>
            <a:pPr indent="-457200" lvl="0" marL="635000" rtl="0" algn="l">
              <a:lnSpc>
                <a:spcPct val="90000"/>
              </a:lnSpc>
              <a:spcBef>
                <a:spcPts val="0"/>
              </a:spcBef>
              <a:spcAft>
                <a:spcPts val="0"/>
              </a:spcAft>
              <a:buClr>
                <a:schemeClr val="dk1"/>
              </a:buClr>
              <a:buSzPts val="2800"/>
              <a:buFont typeface="Noto Sans Symbols"/>
              <a:buChar char="❑"/>
            </a:pPr>
            <a:r>
              <a:rPr lang="pl-PL"/>
              <a:t>Quali azioni devono essere intraprese?</a:t>
            </a:r>
            <a:endParaRPr/>
          </a:p>
          <a:p>
            <a:pPr indent="-457200" lvl="0" marL="635000" rtl="0" algn="l">
              <a:lnSpc>
                <a:spcPct val="90000"/>
              </a:lnSpc>
              <a:spcBef>
                <a:spcPts val="0"/>
              </a:spcBef>
              <a:spcAft>
                <a:spcPts val="0"/>
              </a:spcAft>
              <a:buClr>
                <a:schemeClr val="dk1"/>
              </a:buClr>
              <a:buSzPts val="2800"/>
              <a:buFont typeface="Noto Sans Symbols"/>
              <a:buChar char="❑"/>
            </a:pPr>
            <a:r>
              <a:rPr lang="pl-PL"/>
              <a:t>Qual è la procedura per risolvere il problema?</a:t>
            </a:r>
            <a:endParaRPr/>
          </a:p>
          <a:p>
            <a:pPr indent="0" lvl="0" marL="177800" rtl="0" algn="l">
              <a:lnSpc>
                <a:spcPct val="90000"/>
              </a:lnSpc>
              <a:spcBef>
                <a:spcPts val="0"/>
              </a:spcBef>
              <a:spcAft>
                <a:spcPts val="0"/>
              </a:spcAft>
              <a:buClr>
                <a:schemeClr val="dk1"/>
              </a:buClr>
              <a:buSzPts val="2800"/>
              <a:buNone/>
            </a:pPr>
            <a:r>
              <a:t/>
            </a:r>
            <a:endParaRPr/>
          </a:p>
        </p:txBody>
      </p:sp>
      <p:pic>
        <p:nvPicPr>
          <p:cNvPr id="732" name="Google Shape;732;p95"/>
          <p:cNvPicPr preferRelativeResize="0"/>
          <p:nvPr/>
        </p:nvPicPr>
        <p:blipFill rotWithShape="1">
          <a:blip r:embed="rId3">
            <a:alphaModFix/>
          </a:blip>
          <a:srcRect b="0" l="0" r="0" t="0"/>
          <a:stretch/>
        </p:blipFill>
        <p:spPr>
          <a:xfrm>
            <a:off x="7715218" y="1417605"/>
            <a:ext cx="3249450" cy="345673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96"/>
          <p:cNvSpPr txBox="1"/>
          <p:nvPr>
            <p:ph type="title"/>
          </p:nvPr>
        </p:nvSpPr>
        <p:spPr>
          <a:xfrm>
            <a:off x="838200" y="653635"/>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Suggerimenti sulla sequenza dei cappelli</a:t>
            </a:r>
            <a:endParaRPr b="1"/>
          </a:p>
        </p:txBody>
      </p:sp>
      <p:pic>
        <p:nvPicPr>
          <p:cNvPr id="738" name="Google Shape;738;p96"/>
          <p:cNvPicPr preferRelativeResize="0"/>
          <p:nvPr/>
        </p:nvPicPr>
        <p:blipFill rotWithShape="1">
          <a:blip r:embed="rId3">
            <a:alphaModFix/>
          </a:blip>
          <a:srcRect b="0" l="0" r="0" t="0"/>
          <a:stretch/>
        </p:blipFill>
        <p:spPr>
          <a:xfrm>
            <a:off x="1553870" y="2140299"/>
            <a:ext cx="8205046" cy="1123265"/>
          </a:xfrm>
          <a:prstGeom prst="rect">
            <a:avLst/>
          </a:prstGeom>
          <a:noFill/>
          <a:ln>
            <a:noFill/>
          </a:ln>
        </p:spPr>
      </p:pic>
      <p:pic>
        <p:nvPicPr>
          <p:cNvPr id="739" name="Google Shape;739;p96"/>
          <p:cNvPicPr preferRelativeResize="0"/>
          <p:nvPr/>
        </p:nvPicPr>
        <p:blipFill rotWithShape="1">
          <a:blip r:embed="rId4">
            <a:alphaModFix/>
          </a:blip>
          <a:srcRect b="0" l="0" r="0" t="0"/>
          <a:stretch/>
        </p:blipFill>
        <p:spPr>
          <a:xfrm>
            <a:off x="1553870" y="3634951"/>
            <a:ext cx="8294959" cy="11179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31"/>
          <p:cNvSpPr txBox="1"/>
          <p:nvPr>
            <p:ph idx="1" type="body"/>
          </p:nvPr>
        </p:nvSpPr>
        <p:spPr>
          <a:xfrm>
            <a:off x="315850" y="1173475"/>
            <a:ext cx="11560200" cy="4649100"/>
          </a:xfrm>
          <a:prstGeom prst="rect">
            <a:avLst/>
          </a:prstGeom>
          <a:noFill/>
          <a:ln>
            <a:noFill/>
          </a:ln>
        </p:spPr>
        <p:txBody>
          <a:bodyPr anchorCtr="0" anchor="t" bIns="45700" lIns="91425" spcFirstLastPara="1" rIns="91425" wrap="square" tIns="45700">
            <a:normAutofit fontScale="92500" lnSpcReduction="20000"/>
          </a:bodyPr>
          <a:lstStyle/>
          <a:p>
            <a:pPr indent="-50800" lvl="0" marL="228600" rtl="0" algn="l">
              <a:lnSpc>
                <a:spcPct val="90000"/>
              </a:lnSpc>
              <a:spcBef>
                <a:spcPts val="0"/>
              </a:spcBef>
              <a:spcAft>
                <a:spcPts val="0"/>
              </a:spcAft>
              <a:buClr>
                <a:schemeClr val="dk1"/>
              </a:buClr>
              <a:buSzPct val="127272"/>
              <a:buNone/>
            </a:pPr>
            <a:r>
              <a:t/>
            </a:r>
            <a:endParaRPr b="1" i="0" sz="2200">
              <a:solidFill>
                <a:srgbClr val="222222"/>
              </a:solidFill>
              <a:latin typeface="Calibri"/>
              <a:ea typeface="Calibri"/>
              <a:cs typeface="Calibri"/>
              <a:sym typeface="Calibri"/>
            </a:endParaRPr>
          </a:p>
          <a:p>
            <a:pPr indent="0" lvl="0" marL="0" rtl="0" algn="l">
              <a:lnSpc>
                <a:spcPct val="90000"/>
              </a:lnSpc>
              <a:spcBef>
                <a:spcPts val="0"/>
              </a:spcBef>
              <a:spcAft>
                <a:spcPts val="0"/>
              </a:spcAft>
              <a:buClr>
                <a:schemeClr val="dk1"/>
              </a:buClr>
              <a:buSzPct val="116666"/>
              <a:buNone/>
            </a:pPr>
            <a:r>
              <a:rPr b="1" lang="pl-PL" sz="2400">
                <a:solidFill>
                  <a:srgbClr val="111827"/>
                </a:solidFill>
              </a:rPr>
              <a:t>la tecnologia fotovoltaica (PV)</a:t>
            </a:r>
            <a:r>
              <a:rPr lang="pl-PL" sz="2400">
                <a:solidFill>
                  <a:srgbClr val="111827"/>
                </a:solidFill>
              </a:rPr>
              <a:t> è la tecnica più efficiente per convertire l’energia radiante in energia elettrica. Le celle solari sono dispositivi di conversione dell'energia fotoelettrica che sfruttano l'effetto fotoelettrico per convertire la luce solare in elettricità. Le celle solari e i componenti associati costituiscono un sistema fotovoltaico.</a:t>
            </a:r>
            <a:endParaRPr sz="2400">
              <a:solidFill>
                <a:srgbClr val="111827"/>
              </a:solidFill>
            </a:endParaRPr>
          </a:p>
          <a:p>
            <a:pPr indent="-50800" lvl="0" marL="228600" rtl="0" algn="l">
              <a:lnSpc>
                <a:spcPct val="90000"/>
              </a:lnSpc>
              <a:spcBef>
                <a:spcPts val="0"/>
              </a:spcBef>
              <a:spcAft>
                <a:spcPts val="0"/>
              </a:spcAft>
              <a:buClr>
                <a:schemeClr val="dk1"/>
              </a:buClr>
              <a:buSzPct val="175000"/>
              <a:buNone/>
            </a:pPr>
            <a:r>
              <a:rPr lang="pl-PL" sz="1600">
                <a:solidFill>
                  <a:srgbClr val="7F7F7F"/>
                </a:solidFill>
                <a:latin typeface="Calibri"/>
                <a:ea typeface="Calibri"/>
                <a:cs typeface="Calibri"/>
                <a:sym typeface="Calibri"/>
              </a:rPr>
              <a:t>Saleh W.H., Jadallah A.A., Shyraiji A.L. (2022): A Review for the Cooling techniques of PV/T Solar Air Collectors. Engineering and Technology Journal, 40(01): 129-136.  DOI:10.30684/etj.v40i1.2139</a:t>
            </a:r>
            <a:endParaRPr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75000"/>
              <a:buNone/>
            </a:pPr>
            <a:r>
              <a:t/>
            </a:r>
            <a:endParaRPr sz="1600">
              <a:solidFill>
                <a:srgbClr val="7F7F7F"/>
              </a:solidFill>
            </a:endParaRPr>
          </a:p>
          <a:p>
            <a:pPr indent="-50800" lvl="0" marL="228600" rtl="0" algn="l">
              <a:lnSpc>
                <a:spcPct val="90000"/>
              </a:lnSpc>
              <a:spcBef>
                <a:spcPts val="0"/>
              </a:spcBef>
              <a:spcAft>
                <a:spcPts val="0"/>
              </a:spcAft>
              <a:buClr>
                <a:schemeClr val="dk1"/>
              </a:buClr>
              <a:buSzPct val="140000"/>
              <a:buNone/>
            </a:pPr>
            <a:r>
              <a:t/>
            </a:r>
            <a:endParaRPr b="1" sz="20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rPr b="1" lang="pl-PL" sz="2400">
                <a:solidFill>
                  <a:srgbClr val="111827"/>
                </a:solidFill>
              </a:rPr>
              <a:t>fonti energetiche rinnovabili: </a:t>
            </a:r>
            <a:r>
              <a:rPr lang="pl-PL" sz="2400">
                <a:solidFill>
                  <a:srgbClr val="111827"/>
                </a:solidFill>
              </a:rPr>
              <a:t>fonti energetiche il cui utilizzo non è associato a un deficit a lungo termine, perché le loro risorse si rinnovano in un tempo relativamente breve (materie prime rinnovabili). Tali fonti sono: sole, vento, biomassa, biogas e biocarburanti. L'energia rinnovabile comprende anche il calore ottenuto dal suolo (energia geotermica), dall'aria (energia aerotermica) e dall'acqua (energia idrotermale). L’energia rinnovabile svolge un ruolo vitale per la salvaguardia dell’ambiente</a:t>
            </a:r>
            <a:endParaRPr sz="2400">
              <a:solidFill>
                <a:srgbClr val="111827"/>
              </a:solidFill>
            </a:endParaRPr>
          </a:p>
          <a:p>
            <a:pPr indent="-50800" lvl="0" marL="228600" rtl="0" algn="l">
              <a:lnSpc>
                <a:spcPct val="90000"/>
              </a:lnSpc>
              <a:spcBef>
                <a:spcPts val="0"/>
              </a:spcBef>
              <a:spcAft>
                <a:spcPts val="0"/>
              </a:spcAft>
              <a:buClr>
                <a:schemeClr val="dk1"/>
              </a:buClr>
              <a:buSzPct val="175000"/>
              <a:buNone/>
            </a:pPr>
            <a:r>
              <a:rPr lang="pl-PL" sz="1600">
                <a:solidFill>
                  <a:srgbClr val="7F7F7F"/>
                </a:solidFill>
                <a:latin typeface="Calibri"/>
                <a:ea typeface="Calibri"/>
                <a:cs typeface="Calibri"/>
                <a:sym typeface="Calibri"/>
              </a:rPr>
              <a:t>Hamed, T. A., and A. J. J. O. S. D. O. E. Alshare. 2022. Water, and E. Systems, environmental impact of solar and wind energy-a review. Journal of Sustainable Development of Energy, Water and Environment Systems 10 (2):1–23. doi:10.13044/j.sdewes.d9.0387.</a:t>
            </a:r>
            <a:endParaRPr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75000"/>
              <a:buNone/>
            </a:pPr>
            <a:r>
              <a:t/>
            </a:r>
            <a:endParaRPr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75000"/>
              <a:buNone/>
            </a:pPr>
            <a:r>
              <a:t/>
            </a:r>
            <a:endParaRPr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75000"/>
              <a:buNone/>
            </a:pPr>
            <a:r>
              <a:t/>
            </a:r>
            <a:endParaRPr sz="1600">
              <a:solidFill>
                <a:srgbClr val="7F7F7F"/>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97"/>
          <p:cNvSpPr/>
          <p:nvPr/>
        </p:nvSpPr>
        <p:spPr>
          <a:xfrm>
            <a:off x="0" y="943897"/>
            <a:ext cx="12192000" cy="1307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5" name="Google Shape;745;p97"/>
          <p:cNvSpPr txBox="1"/>
          <p:nvPr>
            <p:ph type="title"/>
          </p:nvPr>
        </p:nvSpPr>
        <p:spPr>
          <a:xfrm>
            <a:off x="3689555" y="-195538"/>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pl-PL" sz="3200"/>
              <a:t>Case study – EduNUT Isle</a:t>
            </a:r>
            <a:endParaRPr sz="3200"/>
          </a:p>
        </p:txBody>
      </p:sp>
      <p:sp>
        <p:nvSpPr>
          <p:cNvPr id="746" name="Google Shape;746;p97"/>
          <p:cNvSpPr txBox="1"/>
          <p:nvPr>
            <p:ph idx="1" type="body"/>
          </p:nvPr>
        </p:nvSpPr>
        <p:spPr>
          <a:xfrm>
            <a:off x="109119" y="2295524"/>
            <a:ext cx="11788800" cy="4427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pl-PL" sz="1500">
                <a:solidFill>
                  <a:srgbClr val="111827"/>
                </a:solidFill>
              </a:rPr>
              <a:t>Mentre EduNUT Isle intraprende il suo percorso verso l’energia rinnovabile, si trova ad affrontare un dilemma dalle molteplici sfaccettature che coinvolge considerazioni ambientali, sociali ed economiche:</a:t>
            </a:r>
            <a:endParaRPr sz="1500">
              <a:solidFill>
                <a:srgbClr val="111827"/>
              </a:solidFill>
            </a:endParaRPr>
          </a:p>
          <a:p>
            <a:pPr indent="-228600" lvl="0" marL="457200" rtl="0" algn="l">
              <a:lnSpc>
                <a:spcPct val="90000"/>
              </a:lnSpc>
              <a:spcBef>
                <a:spcPts val="1000"/>
              </a:spcBef>
              <a:spcAft>
                <a:spcPts val="0"/>
              </a:spcAft>
              <a:buClr>
                <a:schemeClr val="dk1"/>
              </a:buClr>
              <a:buSzPts val="1800"/>
              <a:buNone/>
            </a:pPr>
            <a:r>
              <a:t/>
            </a:r>
            <a:endParaRPr/>
          </a:p>
        </p:txBody>
      </p:sp>
      <p:sp>
        <p:nvSpPr>
          <p:cNvPr id="747" name="Google Shape;747;p97"/>
          <p:cNvSpPr txBox="1"/>
          <p:nvPr/>
        </p:nvSpPr>
        <p:spPr>
          <a:xfrm>
            <a:off x="225275" y="943900"/>
            <a:ext cx="11892000" cy="1677600"/>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None/>
            </a:pPr>
            <a:r>
              <a:rPr lang="pl-PL" sz="1700">
                <a:solidFill>
                  <a:srgbClr val="07674D"/>
                </a:solidFill>
                <a:latin typeface="Calibri"/>
                <a:ea typeface="Calibri"/>
                <a:cs typeface="Calibri"/>
                <a:sym typeface="Calibri"/>
              </a:rPr>
              <a:t>EduNUT Isle è una piccola nazione insulare con una popolazione di 500.000 persone, fortemente dipendente dai combustibili fossili importati per il suo fabbisogno energetico, per cui i costi dell’elettricità sono elevati e significative sono le emissioni di carbonio. Il governo ha fissato l’obiettivo ambizioso di passare al 100% di energia rinnovabile entro il 2030 per ridurre l’impronta di carbonio, migliorare la sicurezza energetica e stabilizzare i costi energetici. Le principali opzioni rinnovabili disponibili sono l’energia solare, eolica e delle maree.</a:t>
            </a:r>
            <a:endParaRPr sz="1700">
              <a:solidFill>
                <a:srgbClr val="07674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solidFill>
                <a:srgbClr val="07674D"/>
              </a:solidFill>
              <a:latin typeface="Calibri"/>
              <a:ea typeface="Calibri"/>
              <a:cs typeface="Calibri"/>
              <a:sym typeface="Calibri"/>
            </a:endParaRPr>
          </a:p>
        </p:txBody>
      </p:sp>
      <p:graphicFrame>
        <p:nvGraphicFramePr>
          <p:cNvPr id="748" name="Google Shape;748;p97"/>
          <p:cNvGraphicFramePr/>
          <p:nvPr/>
        </p:nvGraphicFramePr>
        <p:xfrm>
          <a:off x="422787" y="3030244"/>
          <a:ext cx="3000000" cy="3000000"/>
        </p:xfrm>
        <a:graphic>
          <a:graphicData uri="http://schemas.openxmlformats.org/drawingml/2006/table">
            <a:tbl>
              <a:tblPr bandRow="1" firstRow="1">
                <a:noFill/>
                <a:tableStyleId>{8EB85C72-44C1-4359-A824-5ACCCDAE2958}</a:tableStyleId>
              </a:tblPr>
              <a:tblGrid>
                <a:gridCol w="5697800"/>
                <a:gridCol w="5697800"/>
              </a:tblGrid>
              <a:tr h="1653575">
                <a:tc>
                  <a:txBody>
                    <a:bodyPr/>
                    <a:lstStyle/>
                    <a:p>
                      <a:pPr indent="0" lvl="0" marL="0" marR="0" rtl="0" algn="just">
                        <a:lnSpc>
                          <a:spcPct val="107000"/>
                        </a:lnSpc>
                        <a:spcBef>
                          <a:spcPts val="0"/>
                        </a:spcBef>
                        <a:spcAft>
                          <a:spcPts val="0"/>
                        </a:spcAft>
                        <a:buClr>
                          <a:srgbClr val="000000"/>
                        </a:buClr>
                        <a:buSzPts val="1800"/>
                        <a:buFont typeface="Arial"/>
                        <a:buNone/>
                      </a:pPr>
                      <a:r>
                        <a:rPr b="0" lang="pl-PL" sz="1800" u="none" cap="none" strike="noStrike">
                          <a:solidFill>
                            <a:srgbClr val="3F3F3F"/>
                          </a:solidFill>
                          <a:latin typeface="Calibri"/>
                          <a:ea typeface="Calibri"/>
                          <a:cs typeface="Calibri"/>
                          <a:sym typeface="Calibri"/>
                        </a:rPr>
                        <a:t>1. </a:t>
                      </a:r>
                      <a:r>
                        <a:rPr b="0" lang="pl-PL" sz="1700">
                          <a:solidFill>
                            <a:schemeClr val="dk1"/>
                          </a:solidFill>
                          <a:latin typeface="Calibri"/>
                          <a:ea typeface="Calibri"/>
                          <a:cs typeface="Calibri"/>
                          <a:sym typeface="Calibri"/>
                        </a:rPr>
                        <a:t>Le migliori posizioni per i parchi eolici sono anche habitat chiave per diverse specie di uccelli a rischio di estinzione. L’installazione di turbine eoliche potrebbe sconvolgere questi habitat, portando a un potenziale squilibrio ecologico.</a:t>
                      </a:r>
                      <a:endParaRPr b="0" sz="1800" u="none" cap="none" strike="noStrike">
                        <a:solidFill>
                          <a:srgbClr val="3F3F3F"/>
                        </a:solidFill>
                        <a:latin typeface="Calibri"/>
                        <a:ea typeface="Calibri"/>
                        <a:cs typeface="Calibri"/>
                        <a:sym typeface="Calibri"/>
                      </a:endParaRPr>
                    </a:p>
                  </a:txBody>
                  <a:tcPr marT="45725" marB="45725" marR="91450" marL="91450">
                    <a:solidFill>
                      <a:srgbClr val="D8D8D8"/>
                    </a:solidFill>
                  </a:tcPr>
                </a:tc>
                <a:tc>
                  <a:txBody>
                    <a:bodyPr/>
                    <a:lstStyle/>
                    <a:p>
                      <a:pPr indent="0" lvl="0" marL="0" marR="0" rtl="0" algn="just">
                        <a:lnSpc>
                          <a:spcPct val="100000"/>
                        </a:lnSpc>
                        <a:spcBef>
                          <a:spcPts val="0"/>
                        </a:spcBef>
                        <a:spcAft>
                          <a:spcPts val="0"/>
                        </a:spcAft>
                        <a:buClr>
                          <a:srgbClr val="000000"/>
                        </a:buClr>
                        <a:buSzPts val="1800"/>
                        <a:buFont typeface="Arial"/>
                        <a:buNone/>
                      </a:pPr>
                      <a:r>
                        <a:rPr b="0" lang="pl-PL" sz="1800" u="none" cap="none" strike="noStrike">
                          <a:solidFill>
                            <a:srgbClr val="3F3F3F"/>
                          </a:solidFill>
                          <a:latin typeface="Calibri"/>
                          <a:ea typeface="Calibri"/>
                          <a:cs typeface="Calibri"/>
                          <a:sym typeface="Calibri"/>
                        </a:rPr>
                        <a:t>2.</a:t>
                      </a:r>
                      <a:r>
                        <a:rPr b="0" lang="pl-PL" sz="1600" u="none" cap="none" strike="noStrike">
                          <a:solidFill>
                            <a:srgbClr val="3F3F3F"/>
                          </a:solidFill>
                          <a:latin typeface="Calibri"/>
                          <a:ea typeface="Calibri"/>
                          <a:cs typeface="Calibri"/>
                          <a:sym typeface="Calibri"/>
                        </a:rPr>
                        <a:t> </a:t>
                      </a:r>
                      <a:r>
                        <a:rPr b="0" lang="pl-PL" sz="1600">
                          <a:solidFill>
                            <a:srgbClr val="111827"/>
                          </a:solidFill>
                          <a:latin typeface="Calibri"/>
                          <a:ea typeface="Calibri"/>
                          <a:cs typeface="Calibri"/>
                          <a:sym typeface="Calibri"/>
                        </a:rPr>
                        <a:t>L’investimento iniziale in infrastrutture per l’energia rinnovabile, come pannelli solari e convertitori di energia delle maree, è sostanziale. Il governo fatica a garantire i finanziamenti senza imporre pesanti tasse alla popolazione, che possono portare al malcontento pubblico.</a:t>
                      </a:r>
                      <a:endParaRPr b="0" sz="1600">
                        <a:solidFill>
                          <a:srgbClr val="111827"/>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sz="1600">
                        <a:solidFill>
                          <a:srgbClr val="3F3F3F"/>
                        </a:solidFill>
                        <a:latin typeface="Calibri"/>
                        <a:ea typeface="Calibri"/>
                        <a:cs typeface="Calibri"/>
                        <a:sym typeface="Calibri"/>
                      </a:endParaRPr>
                    </a:p>
                  </a:txBody>
                  <a:tcPr marT="45725" marB="45725" marR="91450" marL="91450">
                    <a:solidFill>
                      <a:srgbClr val="D8D8D8"/>
                    </a:solidFill>
                  </a:tcPr>
                </a:tc>
              </a:tr>
              <a:tr h="1304025">
                <a:tc>
                  <a:txBody>
                    <a:bodyPr/>
                    <a:lstStyle/>
                    <a:p>
                      <a:pPr indent="0" lvl="0" marL="0" marR="0" rtl="0" algn="l">
                        <a:lnSpc>
                          <a:spcPct val="100000"/>
                        </a:lnSpc>
                        <a:spcBef>
                          <a:spcPts val="0"/>
                        </a:spcBef>
                        <a:spcAft>
                          <a:spcPts val="0"/>
                        </a:spcAft>
                        <a:buClr>
                          <a:srgbClr val="000000"/>
                        </a:buClr>
                        <a:buSzPts val="1800"/>
                        <a:buFont typeface="Arial"/>
                        <a:buNone/>
                      </a:pPr>
                      <a:r>
                        <a:rPr b="0" lang="pl-PL" sz="1800" u="none" cap="none" strike="noStrike">
                          <a:solidFill>
                            <a:srgbClr val="3F3F3F"/>
                          </a:solidFill>
                          <a:latin typeface="Calibri"/>
                          <a:ea typeface="Calibri"/>
                          <a:cs typeface="Calibri"/>
                          <a:sym typeface="Calibri"/>
                        </a:rPr>
                        <a:t>3. </a:t>
                      </a:r>
                      <a:r>
                        <a:rPr lang="pl-PL" sz="1700">
                          <a:solidFill>
                            <a:srgbClr val="111827"/>
                          </a:solidFill>
                          <a:latin typeface="Calibri"/>
                          <a:ea typeface="Calibri"/>
                          <a:cs typeface="Calibri"/>
                          <a:sym typeface="Calibri"/>
                        </a:rPr>
                        <a:t>Mentre la nazione passa alle energie rinnovabili, c’è il rischio che le comunità remote vengano lasciate indietro a causa degli alti costi di ampliamento</a:t>
                      </a:r>
                      <a:endParaRPr sz="1700">
                        <a:solidFill>
                          <a:srgbClr val="111827"/>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solidFill>
                          <a:srgbClr val="3F3F3F"/>
                        </a:solidFill>
                        <a:latin typeface="Calibri"/>
                        <a:ea typeface="Calibri"/>
                        <a:cs typeface="Calibri"/>
                        <a:sym typeface="Calibri"/>
                      </a:endParaRPr>
                    </a:p>
                  </a:txBody>
                  <a:tcPr marT="45725" marB="45725" marR="91450" marL="91450">
                    <a:solidFill>
                      <a:srgbClr val="D8D8D8"/>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lang="pl-PL" sz="1800" u="none" cap="none" strike="noStrike">
                          <a:solidFill>
                            <a:srgbClr val="3F3F3F"/>
                          </a:solidFill>
                          <a:latin typeface="Calibri"/>
                          <a:ea typeface="Calibri"/>
                          <a:cs typeface="Calibri"/>
                          <a:sym typeface="Calibri"/>
                        </a:rPr>
                        <a:t>4. </a:t>
                      </a:r>
                      <a:r>
                        <a:rPr lang="pl-PL" sz="1700">
                          <a:solidFill>
                            <a:srgbClr val="111827"/>
                          </a:solidFill>
                          <a:latin typeface="Calibri"/>
                          <a:ea typeface="Calibri"/>
                          <a:cs typeface="Calibri"/>
                          <a:sym typeface="Calibri"/>
                        </a:rPr>
                        <a:t>La natura intermittente dell’energia solare ed eolica richiede robuste soluzioni di stoccaggio dell’energia per garantire una fornitura elettrica stabile. La tecnologia attuale</a:t>
                      </a:r>
                      <a:endParaRPr sz="1700">
                        <a:solidFill>
                          <a:srgbClr val="111827"/>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solidFill>
                          <a:srgbClr val="3F3F3F"/>
                        </a:solidFill>
                        <a:latin typeface="Calibri"/>
                        <a:ea typeface="Calibri"/>
                        <a:cs typeface="Calibri"/>
                        <a:sym typeface="Calibri"/>
                      </a:endParaRPr>
                    </a:p>
                  </a:txBody>
                  <a:tcPr marT="45725" marB="45725" marR="91450" marL="91450">
                    <a:solidFill>
                      <a:srgbClr val="D8D8D8"/>
                    </a:solidFill>
                  </a:tcPr>
                </a:tc>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98"/>
          <p:cNvSpPr txBox="1"/>
          <p:nvPr>
            <p:ph type="title"/>
          </p:nvPr>
        </p:nvSpPr>
        <p:spPr>
          <a:xfrm>
            <a:off x="838200" y="653635"/>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sz="3600"/>
              <a:t>Case study - Il dilemma della transizione al’’energia rinnovabile</a:t>
            </a:r>
            <a:endParaRPr b="1" sz="3600"/>
          </a:p>
        </p:txBody>
      </p:sp>
      <p:pic>
        <p:nvPicPr>
          <p:cNvPr descr="Obraz zawierający na wolnym powietrzu, krajobraz, niebo, chmura&#10;&#10;Opis wygenerowany automatycznie" id="754" name="Google Shape;754;p98"/>
          <p:cNvPicPr preferRelativeResize="0"/>
          <p:nvPr/>
        </p:nvPicPr>
        <p:blipFill rotWithShape="1">
          <a:blip r:embed="rId3">
            <a:alphaModFix/>
          </a:blip>
          <a:srcRect b="0" l="0" r="0" t="0"/>
          <a:stretch/>
        </p:blipFill>
        <p:spPr>
          <a:xfrm>
            <a:off x="1113622" y="2000596"/>
            <a:ext cx="4067978" cy="3474918"/>
          </a:xfrm>
          <a:prstGeom prst="rect">
            <a:avLst/>
          </a:prstGeom>
          <a:noFill/>
          <a:ln>
            <a:noFill/>
          </a:ln>
        </p:spPr>
      </p:pic>
      <p:sp>
        <p:nvSpPr>
          <p:cNvPr id="755" name="Google Shape;755;p98"/>
          <p:cNvSpPr/>
          <p:nvPr/>
        </p:nvSpPr>
        <p:spPr>
          <a:xfrm>
            <a:off x="5504308" y="2000596"/>
            <a:ext cx="5050972" cy="3474918"/>
          </a:xfrm>
          <a:prstGeom prst="rect">
            <a:avLst/>
          </a:prstGeom>
          <a:gradFill>
            <a:gsLst>
              <a:gs pos="0">
                <a:srgbClr val="BABABA"/>
              </a:gs>
              <a:gs pos="35000">
                <a:srgbClr val="CFCFCF"/>
              </a:gs>
              <a:gs pos="100000">
                <a:srgbClr val="EDEDED"/>
              </a:gs>
            </a:gsLst>
            <a:lin ang="16200000" scaled="0"/>
          </a:gradFill>
          <a:ln>
            <a:noFill/>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600"/>
              <a:buFont typeface="Arial"/>
              <a:buNone/>
            </a:pPr>
            <a:r>
              <a:rPr b="1" lang="pl-PL" sz="2600">
                <a:solidFill>
                  <a:schemeClr val="dk1"/>
                </a:solidFill>
                <a:latin typeface="Calibri"/>
                <a:ea typeface="Calibri"/>
                <a:cs typeface="Calibri"/>
                <a:sym typeface="Calibri"/>
              </a:rPr>
              <a:t>ESERCIZIO</a:t>
            </a:r>
            <a:r>
              <a:rPr b="1" i="0" lang="pl-PL" sz="2600" u="none" cap="none" strike="noStrike">
                <a:solidFill>
                  <a:schemeClr val="dk1"/>
                </a:solidFill>
                <a:latin typeface="Calibri"/>
                <a:ea typeface="Calibri"/>
                <a:cs typeface="Calibri"/>
                <a:sym typeface="Calibri"/>
              </a:rPr>
              <a:t>:</a:t>
            </a:r>
            <a:r>
              <a:rPr b="0" i="0" lang="pl-PL" sz="2600" u="none" cap="none" strike="noStrike">
                <a:solidFill>
                  <a:schemeClr val="dk1"/>
                </a:solidFill>
                <a:latin typeface="Calibri"/>
                <a:ea typeface="Calibri"/>
                <a:cs typeface="Calibri"/>
                <a:sym typeface="Calibri"/>
              </a:rPr>
              <a:t> </a:t>
            </a:r>
            <a:r>
              <a:rPr lang="pl-PL" sz="2200">
                <a:solidFill>
                  <a:srgbClr val="111827"/>
                </a:solidFill>
                <a:latin typeface="Calibri"/>
                <a:ea typeface="Calibri"/>
                <a:cs typeface="Calibri"/>
                <a:sym typeface="Calibri"/>
              </a:rPr>
              <a:t>Supportare il governo dell’isola EduNUT nel decidere se implementare la transizione verso il 100% di energia rinnovabile entro il 2030, tenendo conto dei dilemmi di cui sopra.</a:t>
            </a:r>
            <a:br>
              <a:rPr b="0" i="0" lang="pl-PL" sz="2200" u="none" cap="none" strike="noStrike">
                <a:solidFill>
                  <a:schemeClr val="dk1"/>
                </a:solidFill>
                <a:latin typeface="Calibri"/>
                <a:ea typeface="Calibri"/>
                <a:cs typeface="Calibri"/>
                <a:sym typeface="Calibri"/>
              </a:rPr>
            </a:br>
            <a:r>
              <a:rPr b="0" i="0" lang="pl-PL" sz="2200" u="none" cap="none" strike="noStrike">
                <a:solidFill>
                  <a:schemeClr val="dk1"/>
                </a:solidFill>
                <a:latin typeface="Calibri"/>
                <a:ea typeface="Calibri"/>
                <a:cs typeface="Calibri"/>
                <a:sym typeface="Calibri"/>
              </a:rPr>
              <a:t>Us</a:t>
            </a:r>
            <a:r>
              <a:rPr lang="pl-PL" sz="2200">
                <a:solidFill>
                  <a:schemeClr val="dk1"/>
                </a:solidFill>
                <a:latin typeface="Calibri"/>
                <a:ea typeface="Calibri"/>
                <a:cs typeface="Calibri"/>
                <a:sym typeface="Calibri"/>
              </a:rPr>
              <a:t>are la tecnica dei sei cappelli pensanti di</a:t>
            </a:r>
            <a:r>
              <a:rPr b="0" i="0" lang="pl-PL" sz="2200" u="none" cap="none" strike="noStrike">
                <a:solidFill>
                  <a:schemeClr val="dk1"/>
                </a:solidFill>
                <a:latin typeface="Calibri"/>
                <a:ea typeface="Calibri"/>
                <a:cs typeface="Calibri"/>
                <a:sym typeface="Calibri"/>
              </a:rPr>
              <a:t> De Bono </a:t>
            </a:r>
            <a:r>
              <a:rPr lang="pl-PL" sz="2200">
                <a:solidFill>
                  <a:schemeClr val="dk1"/>
                </a:solidFill>
                <a:latin typeface="Calibri"/>
                <a:ea typeface="Calibri"/>
                <a:cs typeface="Calibri"/>
                <a:sym typeface="Calibri"/>
              </a:rPr>
              <a:t>per prendere una decisione</a:t>
            </a:r>
            <a:r>
              <a:rPr b="0" i="0" lang="pl-PL" sz="2200" u="none" cap="none" strike="noStrike">
                <a:solidFill>
                  <a:schemeClr val="dk1"/>
                </a:solidFill>
                <a:latin typeface="Calibri"/>
                <a:ea typeface="Calibri"/>
                <a:cs typeface="Calibri"/>
                <a:sym typeface="Calibri"/>
              </a:rPr>
              <a:t>.</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15"/>
          <p:cNvSpPr txBox="1"/>
          <p:nvPr>
            <p:ph type="title"/>
          </p:nvPr>
        </p:nvSpPr>
        <p:spPr>
          <a:xfrm>
            <a:off x="838200" y="924957"/>
            <a:ext cx="10515600" cy="289161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Letteratura</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16"/>
          <p:cNvSpPr txBox="1"/>
          <p:nvPr>
            <p:ph idx="1" type="body"/>
          </p:nvPr>
        </p:nvSpPr>
        <p:spPr>
          <a:xfrm>
            <a:off x="223157" y="920578"/>
            <a:ext cx="11745685" cy="5277395"/>
          </a:xfrm>
          <a:prstGeom prst="rect">
            <a:avLst/>
          </a:prstGeom>
          <a:noFill/>
          <a:ln>
            <a:noFill/>
          </a:ln>
        </p:spPr>
        <p:txBody>
          <a:bodyPr anchorCtr="0" anchor="t" bIns="45700" lIns="91425" spcFirstLastPara="1" rIns="91425" wrap="square" tIns="45700">
            <a:normAutofit fontScale="92500" lnSpcReduction="10000"/>
          </a:bodyPr>
          <a:lstStyle/>
          <a:p>
            <a:pPr indent="-457200" lvl="0" marL="457200" rtl="0" algn="l">
              <a:lnSpc>
                <a:spcPct val="90000"/>
              </a:lnSpc>
              <a:spcBef>
                <a:spcPts val="0"/>
              </a:spcBef>
              <a:spcAft>
                <a:spcPts val="0"/>
              </a:spcAft>
              <a:buSzPct val="135135"/>
              <a:buFont typeface="Calibri"/>
              <a:buAutoNum type="arabicPeriod"/>
            </a:pPr>
            <a:r>
              <a:rPr lang="pl-PL" sz="1600">
                <a:solidFill>
                  <a:schemeClr val="dk1"/>
                </a:solidFill>
                <a:latin typeface="Calibri"/>
                <a:ea typeface="Calibri"/>
                <a:cs typeface="Calibri"/>
                <a:sym typeface="Calibri"/>
              </a:rPr>
              <a:t>Cadez S., Czerny A., Climate change mitigation strategies in carbon-intensive firms, Journal of Cleaner </a:t>
            </a:r>
            <a:br>
              <a:rPr lang="pl-PL" sz="1600">
                <a:solidFill>
                  <a:schemeClr val="dk1"/>
                </a:solidFill>
                <a:latin typeface="Calibri"/>
                <a:ea typeface="Calibri"/>
                <a:cs typeface="Calibri"/>
                <a:sym typeface="Calibri"/>
              </a:rPr>
            </a:br>
            <a:r>
              <a:rPr lang="pl-PL" sz="1600">
                <a:solidFill>
                  <a:schemeClr val="dk1"/>
                </a:solidFill>
                <a:latin typeface="Calibri"/>
                <a:ea typeface="Calibri"/>
                <a:cs typeface="Calibri"/>
                <a:sym typeface="Calibri"/>
              </a:rPr>
              <a:t>Production, 112, Part 5, 2016, 4132-4143, https://doi.org/10.1016/j.jclepro.2015.07.099.</a:t>
            </a:r>
            <a:endParaRPr/>
          </a:p>
          <a:p>
            <a:pPr indent="-457200" lvl="0" marL="457200" rtl="0" algn="l">
              <a:lnSpc>
                <a:spcPct val="90000"/>
              </a:lnSpc>
              <a:spcBef>
                <a:spcPts val="0"/>
              </a:spcBef>
              <a:spcAft>
                <a:spcPts val="0"/>
              </a:spcAft>
              <a:buSzPct val="135135"/>
              <a:buFont typeface="Calibri"/>
              <a:buAutoNum type="arabicPeriod"/>
            </a:pPr>
            <a:r>
              <a:rPr lang="pl-PL" sz="1600">
                <a:latin typeface="Calibri"/>
                <a:ea typeface="Calibri"/>
                <a:cs typeface="Calibri"/>
                <a:sym typeface="Calibri"/>
              </a:rPr>
              <a:t>Cairns G., Wright G., Bradfield R., van der Heijden K., Burt G., Exploring e-government futures through the application of scenario planning, “Technological Forecasting and Social Change” 2004, No. 71. </a:t>
            </a:r>
            <a:endParaRPr sz="1600">
              <a:solidFill>
                <a:schemeClr val="dk1"/>
              </a:solidFill>
              <a:latin typeface="Calibri"/>
              <a:ea typeface="Calibri"/>
              <a:cs typeface="Calibri"/>
              <a:sym typeface="Calibri"/>
            </a:endParaRPr>
          </a:p>
          <a:p>
            <a:pPr indent="-457200" lvl="0" marL="457200" rtl="0" algn="l">
              <a:lnSpc>
                <a:spcPct val="90000"/>
              </a:lnSpc>
              <a:spcBef>
                <a:spcPts val="0"/>
              </a:spcBef>
              <a:spcAft>
                <a:spcPts val="0"/>
              </a:spcAft>
              <a:buSzPct val="135135"/>
              <a:buFont typeface="Calibri"/>
              <a:buAutoNum type="arabicPeriod"/>
            </a:pPr>
            <a:r>
              <a:rPr b="0" i="0" lang="pl-PL" sz="1600">
                <a:solidFill>
                  <a:schemeClr val="dk1"/>
                </a:solidFill>
                <a:latin typeface="Calibri"/>
                <a:ea typeface="Calibri"/>
                <a:cs typeface="Calibri"/>
                <a:sym typeface="Calibri"/>
              </a:rPr>
              <a:t>C</a:t>
            </a:r>
            <a:r>
              <a:rPr lang="pl-PL" sz="1600">
                <a:solidFill>
                  <a:schemeClr val="dk1"/>
                </a:solidFill>
                <a:latin typeface="Calibri"/>
                <a:ea typeface="Calibri"/>
                <a:cs typeface="Calibri"/>
                <a:sym typeface="Calibri"/>
              </a:rPr>
              <a:t>ommunication from The Commission to The European Parliament, The European Council, The Council, The European Economic and Social Committee and The Committee of the regions. </a:t>
            </a:r>
            <a:r>
              <a:rPr b="0" i="0" lang="pl-PL" sz="1600">
                <a:solidFill>
                  <a:schemeClr val="dk1"/>
                </a:solidFill>
                <a:latin typeface="Calibri"/>
                <a:ea typeface="Calibri"/>
                <a:cs typeface="Calibri"/>
                <a:sym typeface="Calibri"/>
              </a:rPr>
              <a:t>The European Green Deal. COM (2019) 640 Final, </a:t>
            </a:r>
            <a:r>
              <a:rPr lang="pl-PL" sz="1600">
                <a:solidFill>
                  <a:schemeClr val="dk1"/>
                </a:solidFill>
                <a:latin typeface="Calibri"/>
                <a:ea typeface="Calibri"/>
                <a:cs typeface="Calibri"/>
                <a:sym typeface="Calibri"/>
              </a:rPr>
              <a:t>11.12.2019. </a:t>
            </a:r>
            <a:endParaRPr/>
          </a:p>
          <a:p>
            <a:pPr indent="-457200" lvl="0" marL="457200" rtl="0" algn="l">
              <a:lnSpc>
                <a:spcPct val="90000"/>
              </a:lnSpc>
              <a:spcBef>
                <a:spcPts val="0"/>
              </a:spcBef>
              <a:spcAft>
                <a:spcPts val="0"/>
              </a:spcAft>
              <a:buSzPct val="135135"/>
              <a:buFont typeface="Calibri"/>
              <a:buAutoNum type="arabicPeriod"/>
            </a:pPr>
            <a:r>
              <a:rPr lang="pl-PL" sz="1600">
                <a:solidFill>
                  <a:schemeClr val="dk1"/>
                </a:solidFill>
                <a:latin typeface="Calibri"/>
                <a:ea typeface="Calibri"/>
                <a:cs typeface="Calibri"/>
                <a:sym typeface="Calibri"/>
              </a:rPr>
              <a:t>Communication from The Commission to The European Parliament, The Council, The European Economic and Social Committee and The Committee of the regions. Sustainable and Smart Mobility Strategy – Putting European transport on truck fot the future. COM (2020) 789 Final, 9.12.2020.</a:t>
            </a:r>
            <a:endParaRPr/>
          </a:p>
          <a:p>
            <a:pPr indent="-457200" lvl="0" marL="457200" rtl="0" algn="l">
              <a:lnSpc>
                <a:spcPct val="90000"/>
              </a:lnSpc>
              <a:spcBef>
                <a:spcPts val="0"/>
              </a:spcBef>
              <a:spcAft>
                <a:spcPts val="0"/>
              </a:spcAft>
              <a:buClr>
                <a:schemeClr val="dk1"/>
              </a:buClr>
              <a:buSzPct val="135135"/>
              <a:buFont typeface="Calibri"/>
              <a:buAutoNum type="arabicPeriod"/>
            </a:pPr>
            <a:r>
              <a:rPr lang="pl-PL" sz="1600"/>
              <a:t>de Bono E., Six Thinking Hats, Penguin Life, 2016; http://dspace.vnbrims.org:13000/jspui/bitstream/123456789/4746/1/Six%20thinking%20hats.pdf.</a:t>
            </a:r>
            <a:endParaRPr/>
          </a:p>
          <a:p>
            <a:pPr indent="-457200" lvl="0" marL="457200" rtl="0" algn="l">
              <a:lnSpc>
                <a:spcPct val="90000"/>
              </a:lnSpc>
              <a:spcBef>
                <a:spcPts val="0"/>
              </a:spcBef>
              <a:spcAft>
                <a:spcPts val="0"/>
              </a:spcAft>
              <a:buSzPct val="135135"/>
              <a:buFont typeface="Calibri"/>
              <a:buAutoNum type="arabicPeriod"/>
            </a:pPr>
            <a:r>
              <a:rPr lang="pl-PL" sz="1600">
                <a:latin typeface="Calibri"/>
                <a:ea typeface="Calibri"/>
                <a:cs typeface="Calibri"/>
                <a:sym typeface="Calibri"/>
              </a:rPr>
              <a:t>Ejdys J., Gudanowska A., Halicka K., Kononiuk A., Magruk A., Nazarko J., Nazarko Ł., Szpilko D., Widelska U., Foresight in Higher Education Institutions: Evidence from Poland, „Foresight and STI Governance” 2019, Vol. 13, No.1 3. </a:t>
            </a:r>
            <a:endParaRPr sz="1600">
              <a:latin typeface="Calibri"/>
              <a:ea typeface="Calibri"/>
              <a:cs typeface="Calibri"/>
              <a:sym typeface="Calibri"/>
            </a:endParaRPr>
          </a:p>
          <a:p>
            <a:pPr indent="-457200" lvl="0" marL="457200" rtl="0" algn="l">
              <a:lnSpc>
                <a:spcPct val="90000"/>
              </a:lnSpc>
              <a:spcBef>
                <a:spcPts val="0"/>
              </a:spcBef>
              <a:spcAft>
                <a:spcPts val="0"/>
              </a:spcAft>
              <a:buSzPct val="135135"/>
              <a:buFont typeface="Calibri"/>
              <a:buAutoNum type="arabicPeriod"/>
            </a:pPr>
            <a:r>
              <a:rPr lang="pl-PL" sz="1600">
                <a:latin typeface="Calibri"/>
                <a:ea typeface="Calibri"/>
                <a:cs typeface="Calibri"/>
                <a:sym typeface="Calibri"/>
              </a:rPr>
              <a:t>Fahey L., Randall M. (1998), Learning from the Future. Competitive Foresight Scenarios, John Wiley&amp;Sons, New York. </a:t>
            </a:r>
            <a:endParaRPr sz="1600">
              <a:solidFill>
                <a:schemeClr val="dk1"/>
              </a:solidFill>
              <a:latin typeface="Calibri"/>
              <a:ea typeface="Calibri"/>
              <a:cs typeface="Calibri"/>
              <a:sym typeface="Calibri"/>
            </a:endParaRPr>
          </a:p>
          <a:p>
            <a:pPr indent="-457200" lvl="0" marL="457200" rtl="0" algn="l">
              <a:lnSpc>
                <a:spcPct val="90000"/>
              </a:lnSpc>
              <a:spcBef>
                <a:spcPts val="0"/>
              </a:spcBef>
              <a:spcAft>
                <a:spcPts val="0"/>
              </a:spcAft>
              <a:buSzPct val="135135"/>
              <a:buFont typeface="Calibri"/>
              <a:buAutoNum type="arabicPeriod"/>
            </a:pPr>
            <a:r>
              <a:rPr b="0" i="0" lang="pl-PL" sz="1600">
                <a:solidFill>
                  <a:schemeClr val="dk1"/>
                </a:solidFill>
                <a:latin typeface="Calibri"/>
                <a:ea typeface="Calibri"/>
                <a:cs typeface="Calibri"/>
                <a:sym typeface="Calibri"/>
              </a:rPr>
              <a:t>Fawzy, S., Osman, A.I., Doran, J. </a:t>
            </a:r>
            <a:r>
              <a:rPr b="0" i="1" lang="pl-PL" sz="1600">
                <a:solidFill>
                  <a:schemeClr val="dk1"/>
                </a:solidFill>
                <a:latin typeface="Calibri"/>
                <a:ea typeface="Calibri"/>
                <a:cs typeface="Calibri"/>
                <a:sym typeface="Calibri"/>
              </a:rPr>
              <a:t>et al.</a:t>
            </a:r>
            <a:r>
              <a:rPr b="0" i="0" lang="pl-PL" sz="1600">
                <a:solidFill>
                  <a:schemeClr val="dk1"/>
                </a:solidFill>
                <a:latin typeface="Calibri"/>
                <a:ea typeface="Calibri"/>
                <a:cs typeface="Calibri"/>
                <a:sym typeface="Calibri"/>
              </a:rPr>
              <a:t> Strategies for mitigation of climate change: a review. </a:t>
            </a:r>
            <a:r>
              <a:rPr b="0" i="1" lang="pl-PL" sz="1600">
                <a:solidFill>
                  <a:schemeClr val="dk1"/>
                </a:solidFill>
                <a:latin typeface="Calibri"/>
                <a:ea typeface="Calibri"/>
                <a:cs typeface="Calibri"/>
                <a:sym typeface="Calibri"/>
              </a:rPr>
              <a:t>Environ Chem Lett</a:t>
            </a:r>
            <a:r>
              <a:rPr b="0" i="0" lang="pl-PL" sz="1600">
                <a:solidFill>
                  <a:schemeClr val="dk1"/>
                </a:solidFill>
                <a:latin typeface="Calibri"/>
                <a:ea typeface="Calibri"/>
                <a:cs typeface="Calibri"/>
                <a:sym typeface="Calibri"/>
              </a:rPr>
              <a:t> </a:t>
            </a:r>
            <a:r>
              <a:rPr i="0" lang="pl-PL" sz="1600">
                <a:solidFill>
                  <a:schemeClr val="dk1"/>
                </a:solidFill>
                <a:latin typeface="Calibri"/>
                <a:ea typeface="Calibri"/>
                <a:cs typeface="Calibri"/>
                <a:sym typeface="Calibri"/>
              </a:rPr>
              <a:t>18</a:t>
            </a:r>
            <a:r>
              <a:rPr b="0" i="0" lang="pl-PL" sz="1600">
                <a:solidFill>
                  <a:schemeClr val="dk1"/>
                </a:solidFill>
                <a:latin typeface="Calibri"/>
                <a:ea typeface="Calibri"/>
                <a:cs typeface="Calibri"/>
                <a:sym typeface="Calibri"/>
              </a:rPr>
              <a:t>, 2069–2094 (2020). https://doi.org/10.1007/s10311-020-01059-w.</a:t>
            </a:r>
            <a:endParaRPr/>
          </a:p>
          <a:p>
            <a:pPr indent="-457200" lvl="0" marL="457200" rtl="0" algn="l">
              <a:lnSpc>
                <a:spcPct val="90000"/>
              </a:lnSpc>
              <a:spcBef>
                <a:spcPts val="0"/>
              </a:spcBef>
              <a:spcAft>
                <a:spcPts val="0"/>
              </a:spcAft>
              <a:buSzPct val="135135"/>
              <a:buFont typeface="Calibri"/>
              <a:buAutoNum type="arabicPeriod"/>
            </a:pPr>
            <a:r>
              <a:rPr lang="pl-PL" sz="1600">
                <a:latin typeface="Calibri"/>
                <a:ea typeface="Calibri"/>
                <a:cs typeface="Calibri"/>
                <a:sym typeface="Calibri"/>
              </a:rPr>
              <a:t>Gudanowska A. (ed.), Kononiuk A. (ed.) (2020), Uwarunkowania rozwoju procesów produkcji i wzrostu kompetencji cyfrowych społeczeństwa, Politechnika Białostocka, Białystok.</a:t>
            </a:r>
            <a:endParaRPr b="0" i="0" sz="1600">
              <a:solidFill>
                <a:schemeClr val="dk1"/>
              </a:solidFill>
              <a:latin typeface="Calibri"/>
              <a:ea typeface="Calibri"/>
              <a:cs typeface="Calibri"/>
              <a:sym typeface="Calibri"/>
            </a:endParaRPr>
          </a:p>
          <a:p>
            <a:pPr indent="-457200" lvl="0" marL="457200" rtl="0" algn="l">
              <a:lnSpc>
                <a:spcPct val="90000"/>
              </a:lnSpc>
              <a:spcBef>
                <a:spcPts val="0"/>
              </a:spcBef>
              <a:spcAft>
                <a:spcPts val="0"/>
              </a:spcAft>
              <a:buSzPct val="135135"/>
              <a:buFont typeface="Calibri"/>
              <a:buAutoNum type="arabicPeriod"/>
            </a:pPr>
            <a:r>
              <a:rPr b="0" i="0" lang="pl-PL" sz="1600" u="none" strike="noStrike">
                <a:solidFill>
                  <a:schemeClr val="dk1"/>
                </a:solidFill>
                <a:latin typeface="Calibri"/>
                <a:ea typeface="Calibri"/>
                <a:cs typeface="Calibri"/>
                <a:sym typeface="Calibri"/>
              </a:rPr>
              <a:t>Hamed, T. A., and A. J. J. O. S. D. O. E. Alshare. 2022. Water, and E. Systems, environmental impact of solar and wind energy-a review. </a:t>
            </a:r>
            <a:r>
              <a:rPr b="0" i="1" lang="pl-PL" sz="1600" u="none" strike="noStrike">
                <a:solidFill>
                  <a:schemeClr val="dk1"/>
                </a:solidFill>
                <a:latin typeface="Calibri"/>
                <a:ea typeface="Calibri"/>
                <a:cs typeface="Calibri"/>
                <a:sym typeface="Calibri"/>
              </a:rPr>
              <a:t>Journal of Sustainable Development of Energy, Water and Environment Systems</a:t>
            </a:r>
            <a:r>
              <a:rPr b="0" i="0" lang="pl-PL" sz="1600" u="none" strike="noStrike">
                <a:solidFill>
                  <a:schemeClr val="dk1"/>
                </a:solidFill>
                <a:latin typeface="Calibri"/>
                <a:ea typeface="Calibri"/>
                <a:cs typeface="Calibri"/>
                <a:sym typeface="Calibri"/>
              </a:rPr>
              <a:t> 10 (2):1–23. doi:10.13044/j.sdewes.d9.0387.</a:t>
            </a:r>
            <a:endParaRPr b="0" i="0" sz="1600">
              <a:solidFill>
                <a:schemeClr val="dk1"/>
              </a:solidFill>
              <a:latin typeface="Calibri"/>
              <a:ea typeface="Calibri"/>
              <a:cs typeface="Calibri"/>
              <a:sym typeface="Calibri"/>
            </a:endParaRPr>
          </a:p>
          <a:p>
            <a:pPr indent="-457200" lvl="0" marL="457200" rtl="0" algn="l">
              <a:lnSpc>
                <a:spcPct val="90000"/>
              </a:lnSpc>
              <a:spcBef>
                <a:spcPts val="0"/>
              </a:spcBef>
              <a:spcAft>
                <a:spcPts val="0"/>
              </a:spcAft>
              <a:buSzPct val="135135"/>
              <a:buFont typeface="Calibri"/>
              <a:buAutoNum type="arabicPeriod"/>
            </a:pPr>
            <a:r>
              <a:rPr lang="pl-PL" sz="1600">
                <a:solidFill>
                  <a:schemeClr val="dk1"/>
                </a:solidFill>
                <a:latin typeface="Calibri"/>
                <a:ea typeface="Calibri"/>
                <a:cs typeface="Calibri"/>
                <a:sym typeface="Calibri"/>
              </a:rPr>
              <a:t>Heidari I., Eshlaghy A.T., Hoseini S.M.S.,  Sustainable transportation: Definitions, dimensions, and indicators – Case study of importance-performance analysis for the city of Tehran, Heliyon, 9(2023), https://doi.org/10.1016/j.heliyon.2023.e20457.</a:t>
            </a:r>
            <a:endParaRPr/>
          </a:p>
          <a:p>
            <a:pPr indent="-457200" lvl="0" marL="457200" rtl="0" algn="l">
              <a:lnSpc>
                <a:spcPct val="90000"/>
              </a:lnSpc>
              <a:spcBef>
                <a:spcPts val="0"/>
              </a:spcBef>
              <a:spcAft>
                <a:spcPts val="0"/>
              </a:spcAft>
              <a:buSzPct val="135135"/>
              <a:buFont typeface="Calibri"/>
              <a:buAutoNum type="arabicPeriod"/>
            </a:pPr>
            <a:r>
              <a:rPr b="0" i="0" lang="pl-PL" sz="1600">
                <a:solidFill>
                  <a:schemeClr val="dk1"/>
                </a:solidFill>
                <a:latin typeface="Calibri"/>
                <a:ea typeface="Calibri"/>
                <a:cs typeface="Calibri"/>
                <a:sym typeface="Calibri"/>
              </a:rPr>
              <a:t>Honegger, M.; Michaelowa, A.; Poralla, M. Net-zero emissions: The role of Carbon Dioxide Removal in the Paris Agreement. Policy Briefing Report. Perspectives Climate Research, Freiburg 2019.</a:t>
            </a:r>
            <a:endParaRPr sz="1600">
              <a:solidFill>
                <a:schemeClr val="dk1"/>
              </a:solidFill>
              <a:latin typeface="Calibri"/>
              <a:ea typeface="Calibri"/>
              <a:cs typeface="Calibri"/>
              <a:sym typeface="Calibri"/>
            </a:endParaRPr>
          </a:p>
          <a:p>
            <a:pPr indent="-457200" lvl="0" marL="457200" rtl="0" algn="l">
              <a:lnSpc>
                <a:spcPct val="90000"/>
              </a:lnSpc>
              <a:spcBef>
                <a:spcPts val="0"/>
              </a:spcBef>
              <a:spcAft>
                <a:spcPts val="0"/>
              </a:spcAft>
              <a:buSzPct val="135135"/>
              <a:buFont typeface="Calibri"/>
              <a:buAutoNum type="arabicPeriod"/>
            </a:pPr>
            <a:r>
              <a:rPr lang="pl-PL" sz="1600">
                <a:solidFill>
                  <a:schemeClr val="dk1"/>
                </a:solidFill>
                <a:latin typeface="Calibri"/>
                <a:ea typeface="Calibri"/>
                <a:cs typeface="Calibri"/>
                <a:sym typeface="Calibri"/>
              </a:rPr>
              <a:t>Jałowiec T, Wojtaszek H, Miciuła I. Analysis of the Potential Management of the Low-Carbon Energy Transformation by 2050. Energies. 2022; 15(7):2351. https://doi.org/10.3390/en15072351.</a:t>
            </a:r>
            <a:endParaRPr/>
          </a:p>
          <a:p>
            <a:pPr indent="-330200" lvl="0" marL="457200" rtl="0" algn="l">
              <a:lnSpc>
                <a:spcPct val="90000"/>
              </a:lnSpc>
              <a:spcBef>
                <a:spcPts val="0"/>
              </a:spcBef>
              <a:spcAft>
                <a:spcPts val="0"/>
              </a:spcAft>
              <a:buSzPct val="135135"/>
              <a:buFont typeface="Calibri"/>
              <a:buNone/>
            </a:pPr>
            <a:r>
              <a:t/>
            </a:r>
            <a:endParaRPr b="0" i="0" sz="16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ct val="135135"/>
              <a:buNone/>
            </a:pPr>
            <a:r>
              <a:t/>
            </a:r>
            <a:endParaRPr sz="1600">
              <a:solidFill>
                <a:schemeClr val="dk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99"/>
          <p:cNvSpPr txBox="1"/>
          <p:nvPr>
            <p:ph idx="1" type="body"/>
          </p:nvPr>
        </p:nvSpPr>
        <p:spPr>
          <a:xfrm>
            <a:off x="223157" y="920578"/>
            <a:ext cx="11745685" cy="5277395"/>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SzPts val="2000"/>
              <a:buFont typeface="Calibri"/>
              <a:buAutoNum type="arabicPeriod"/>
            </a:pPr>
            <a:r>
              <a:rPr b="0" i="0" lang="pl-PL" sz="1500">
                <a:solidFill>
                  <a:schemeClr val="dk1"/>
                </a:solidFill>
                <a:latin typeface="Calibri"/>
                <a:ea typeface="Calibri"/>
                <a:cs typeface="Calibri"/>
                <a:sym typeface="Calibri"/>
              </a:rPr>
              <a:t>Makarova I, Buyvol P, Shubenkova K, Fatikhova L and Parsin G (2023) Editorial: Sustainable transport systems. </a:t>
            </a:r>
            <a:r>
              <a:rPr b="0" i="1" lang="pl-PL" sz="1500">
                <a:solidFill>
                  <a:schemeClr val="dk1"/>
                </a:solidFill>
                <a:latin typeface="Calibri"/>
                <a:ea typeface="Calibri"/>
                <a:cs typeface="Calibri"/>
                <a:sym typeface="Calibri"/>
              </a:rPr>
              <a:t>Front. Built Environ.</a:t>
            </a:r>
            <a:r>
              <a:rPr b="0" i="0" lang="pl-PL" sz="1500">
                <a:solidFill>
                  <a:schemeClr val="dk1"/>
                </a:solidFill>
                <a:latin typeface="Calibri"/>
                <a:ea typeface="Calibri"/>
                <a:cs typeface="Calibri"/>
                <a:sym typeface="Calibri"/>
              </a:rPr>
              <a:t> 9:1161361. doi: 10.3389/fbuil.2023.1161361.</a:t>
            </a:r>
            <a:endParaRPr/>
          </a:p>
          <a:p>
            <a:pPr indent="-457200" lvl="0" marL="457200" rtl="0" algn="l">
              <a:lnSpc>
                <a:spcPct val="90000"/>
              </a:lnSpc>
              <a:spcBef>
                <a:spcPts val="0"/>
              </a:spcBef>
              <a:spcAft>
                <a:spcPts val="0"/>
              </a:spcAft>
              <a:buSzPts val="2000"/>
              <a:buFont typeface="Calibri"/>
              <a:buAutoNum type="arabicPeriod"/>
            </a:pPr>
            <a:r>
              <a:rPr lang="pl-PL" sz="1500">
                <a:solidFill>
                  <a:schemeClr val="dk1"/>
                </a:solidFill>
              </a:rPr>
              <a:t>Pålsson, H., Kovács, G. (2014), </a:t>
            </a:r>
            <a:r>
              <a:rPr i="1" lang="pl-PL" sz="1500">
                <a:solidFill>
                  <a:schemeClr val="dk1"/>
                </a:solidFill>
              </a:rPr>
              <a:t>Reducing transportation emissions : A reaction to stakeholder pressure or a strategy to increase competitive advantage</a:t>
            </a:r>
            <a:r>
              <a:rPr lang="pl-PL" sz="1500">
                <a:solidFill>
                  <a:schemeClr val="dk1"/>
                </a:solidFill>
              </a:rPr>
              <a:t>, International Journal of Physical Distribution &amp; Logistics Management, Vol. 44 No. 4, pp. 283-304. https://doi.org/10.1108/IJPDLM-09-2012-0293.</a:t>
            </a:r>
            <a:endParaRPr/>
          </a:p>
          <a:p>
            <a:pPr indent="-457200" lvl="0" marL="457200" rtl="0" algn="l">
              <a:lnSpc>
                <a:spcPct val="90000"/>
              </a:lnSpc>
              <a:spcBef>
                <a:spcPts val="0"/>
              </a:spcBef>
              <a:spcAft>
                <a:spcPts val="0"/>
              </a:spcAft>
              <a:buSzPts val="2000"/>
              <a:buFont typeface="Calibri"/>
              <a:buAutoNum type="arabicPeriod"/>
            </a:pPr>
            <a:r>
              <a:rPr lang="pl-PL" sz="1500">
                <a:latin typeface="Calibri"/>
                <a:ea typeface="Calibri"/>
                <a:cs typeface="Calibri"/>
                <a:sym typeface="Calibri"/>
              </a:rPr>
              <a:t>Ringland G., (2007), UNIDO Technology Foresight for Practitioners. A specialised Course on Scenario Building. Prague, 5-8 November.</a:t>
            </a:r>
            <a:endParaRPr sz="1500">
              <a:latin typeface="Calibri"/>
              <a:ea typeface="Calibri"/>
              <a:cs typeface="Calibri"/>
              <a:sym typeface="Calibri"/>
            </a:endParaRPr>
          </a:p>
          <a:p>
            <a:pPr indent="-457200" lvl="0" marL="457200" rtl="0" algn="l">
              <a:lnSpc>
                <a:spcPct val="90000"/>
              </a:lnSpc>
              <a:spcBef>
                <a:spcPts val="0"/>
              </a:spcBef>
              <a:spcAft>
                <a:spcPts val="0"/>
              </a:spcAft>
              <a:buSzPts val="2000"/>
              <a:buFont typeface="Calibri"/>
              <a:buAutoNum type="arabicPeriod"/>
            </a:pPr>
            <a:r>
              <a:rPr lang="pl-PL" sz="1500">
                <a:solidFill>
                  <a:schemeClr val="dk1"/>
                </a:solidFill>
                <a:latin typeface="Calibri"/>
                <a:ea typeface="Calibri"/>
                <a:cs typeface="Calibri"/>
                <a:sym typeface="Calibri"/>
              </a:rPr>
              <a:t>Saleh W.H., Jadallah A.A., Shyraiji A.L. (2022): A Review for the Cooling techniques of PV/T Solar Air Collectors. Engineering and Technology Journal, 40(01): 129-136.  DOI:10.30684/etj.v40i1.2139</a:t>
            </a:r>
            <a:endParaRPr sz="1500">
              <a:solidFill>
                <a:schemeClr val="dk1"/>
              </a:solidFill>
              <a:latin typeface="Calibri"/>
              <a:ea typeface="Calibri"/>
              <a:cs typeface="Calibri"/>
              <a:sym typeface="Calibri"/>
            </a:endParaRPr>
          </a:p>
          <a:p>
            <a:pPr indent="-457200" lvl="0" marL="457200" rtl="0" algn="l">
              <a:lnSpc>
                <a:spcPct val="90000"/>
              </a:lnSpc>
              <a:spcBef>
                <a:spcPts val="0"/>
              </a:spcBef>
              <a:spcAft>
                <a:spcPts val="0"/>
              </a:spcAft>
              <a:buSzPts val="2000"/>
              <a:buFont typeface="Calibri"/>
              <a:buAutoNum type="arabicPeriod"/>
            </a:pPr>
            <a:r>
              <a:rPr lang="pl-PL" sz="1500">
                <a:solidFill>
                  <a:schemeClr val="dk1"/>
                </a:solidFill>
                <a:latin typeface="Calibri"/>
                <a:ea typeface="Calibri"/>
                <a:cs typeface="Calibri"/>
                <a:sym typeface="Calibri"/>
              </a:rPr>
              <a:t>Shiradkar, N., R. Arya, A. Chaubal, K. Deshmukh, P. Ghosh, A. Kottantharayil, S. Kumar, and J. Vasi. 2022. Recent developments in solar manufacturing in India. Solar Compass </a:t>
            </a:r>
            <a:r>
              <a:rPr lang="pl-PL" sz="1500" u="sng">
                <a:solidFill>
                  <a:schemeClr val="dk1"/>
                </a:solidFill>
                <a:latin typeface="Calibri"/>
                <a:ea typeface="Calibri"/>
                <a:cs typeface="Calibri"/>
                <a:sym typeface="Calibri"/>
                <a:hlinkClick r:id="rId3">
                  <a:extLst>
                    <a:ext uri="{A12FA001-AC4F-418D-AE19-62706E023703}">
                      <ahyp:hlinkClr val="tx"/>
                    </a:ext>
                  </a:extLst>
                </a:hlinkClick>
              </a:rPr>
              <a:t>1</a:t>
            </a:r>
            <a:r>
              <a:rPr lang="pl-PL" sz="1500">
                <a:solidFill>
                  <a:schemeClr val="dk1"/>
                </a:solidFill>
                <a:latin typeface="Calibri"/>
                <a:ea typeface="Calibri"/>
                <a:cs typeface="Calibri"/>
                <a:sym typeface="Calibri"/>
              </a:rPr>
              <a:t>:100009. doi:10.1016/j.solcom.2022.100009.</a:t>
            </a:r>
            <a:endParaRPr sz="1500">
              <a:solidFill>
                <a:schemeClr val="dk1"/>
              </a:solidFill>
              <a:latin typeface="Calibri"/>
              <a:ea typeface="Calibri"/>
              <a:cs typeface="Calibri"/>
              <a:sym typeface="Calibri"/>
            </a:endParaRPr>
          </a:p>
          <a:p>
            <a:pPr indent="-457200" lvl="0" marL="457200" rtl="0" algn="l">
              <a:lnSpc>
                <a:spcPct val="90000"/>
              </a:lnSpc>
              <a:spcBef>
                <a:spcPts val="0"/>
              </a:spcBef>
              <a:spcAft>
                <a:spcPts val="0"/>
              </a:spcAft>
              <a:buSzPts val="2000"/>
              <a:buFont typeface="Calibri"/>
              <a:buAutoNum type="arabicPeriod"/>
            </a:pPr>
            <a:r>
              <a:rPr lang="pl-PL" sz="1500">
                <a:latin typeface="Calibri"/>
                <a:ea typeface="Calibri"/>
                <a:cs typeface="Calibri"/>
                <a:sym typeface="Calibri"/>
              </a:rPr>
              <a:t>Watson R., (2012), Trends and technology timeline 2010+ a roadmap for the exploration of current and future trends, in Future Files. A brief history of the next 50 years, Nicholas Brealey Publishing, London.</a:t>
            </a:r>
            <a:endParaRPr sz="1500">
              <a:solidFill>
                <a:schemeClr val="dk1"/>
              </a:solidFill>
            </a:endParaRPr>
          </a:p>
          <a:p>
            <a:pPr indent="-457200" lvl="0" marL="457200" rtl="0" algn="l">
              <a:lnSpc>
                <a:spcPct val="90000"/>
              </a:lnSpc>
              <a:spcBef>
                <a:spcPts val="0"/>
              </a:spcBef>
              <a:spcAft>
                <a:spcPts val="0"/>
              </a:spcAft>
              <a:buSzPts val="2000"/>
              <a:buFont typeface="Calibri"/>
              <a:buAutoNum type="arabicPeriod"/>
            </a:pPr>
            <a:r>
              <a:rPr lang="pl-PL" sz="1500">
                <a:solidFill>
                  <a:schemeClr val="dk1"/>
                </a:solidFill>
              </a:rPr>
              <a:t>Zhou J. , Sustainable transportation in the US: a review of proposals, policies, and programs since 2000, Front. Archit. Res. 1 (2012) 150–165.</a:t>
            </a:r>
            <a:endParaRPr/>
          </a:p>
          <a:p>
            <a:pPr indent="0" lvl="0" marL="0" rtl="0" algn="l">
              <a:lnSpc>
                <a:spcPct val="90000"/>
              </a:lnSpc>
              <a:spcBef>
                <a:spcPts val="0"/>
              </a:spcBef>
              <a:spcAft>
                <a:spcPts val="0"/>
              </a:spcAft>
              <a:buSzPts val="2000"/>
              <a:buNone/>
            </a:pPr>
            <a:r>
              <a:t/>
            </a:r>
            <a:endParaRPr sz="1500">
              <a:solidFill>
                <a:schemeClr val="dk1"/>
              </a:solidFill>
              <a:latin typeface="Calibri"/>
              <a:ea typeface="Calibri"/>
              <a:cs typeface="Calibri"/>
              <a:sym typeface="Calibri"/>
            </a:endParaRPr>
          </a:p>
          <a:p>
            <a:pPr indent="-330200" lvl="0" marL="457200" rtl="0" algn="l">
              <a:lnSpc>
                <a:spcPct val="90000"/>
              </a:lnSpc>
              <a:spcBef>
                <a:spcPts val="0"/>
              </a:spcBef>
              <a:spcAft>
                <a:spcPts val="0"/>
              </a:spcAft>
              <a:buSzPts val="2000"/>
              <a:buFont typeface="Calibri"/>
              <a:buNone/>
            </a:pPr>
            <a:r>
              <a:t/>
            </a:r>
            <a:endParaRPr b="0" i="0" sz="15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2000"/>
              <a:buNone/>
            </a:pPr>
            <a:r>
              <a:t/>
            </a:r>
            <a:endParaRPr sz="1500">
              <a:solidFill>
                <a:schemeClr val="dk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100"/>
          <p:cNvSpPr txBox="1"/>
          <p:nvPr/>
        </p:nvSpPr>
        <p:spPr>
          <a:xfrm>
            <a:off x="582560" y="797089"/>
            <a:ext cx="10832691" cy="63401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l-PL" sz="1400" u="none" cap="none" strike="noStrike">
                <a:solidFill>
                  <a:schemeClr val="dk1"/>
                </a:solidFill>
                <a:latin typeface="Calibri"/>
                <a:ea typeface="Calibri"/>
                <a:cs typeface="Calibri"/>
                <a:sym typeface="Calibri"/>
              </a:rPr>
              <a:t>Internet sources/Websites</a:t>
            </a:r>
            <a:endParaRPr b="1" i="0" sz="14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https://climate.nasa.gov/faq/19/what-is-the-greenhouse-effect</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https://ec.europa.eu/eurostat/web/interactive-publications/energy-2023#</a:t>
            </a:r>
            <a:endParaRPr b="0" i="0" sz="14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https://www.energy.gov/eere/sustainable-transportation-and-fuels</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UN, Transforming Our World: The 2030 Agenda for Sustainable Development (UN, New York, 2015); http://bit.ly/TransformAgendaSDG-pdf</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https://www.gisreportsonline.com/r/european-green-deal/</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Danone, </a:t>
            </a:r>
            <a:r>
              <a:rPr b="0" i="1" lang="pl-PL" sz="1400" u="none" cap="none" strike="noStrike">
                <a:solidFill>
                  <a:schemeClr val="dk1"/>
                </a:solidFill>
                <a:latin typeface="Calibri"/>
                <a:ea typeface="Calibri"/>
                <a:cs typeface="Calibri"/>
                <a:sym typeface="Calibri"/>
              </a:rPr>
              <a:t>About Danone</a:t>
            </a:r>
            <a:r>
              <a:rPr b="0" i="0" lang="pl-PL" sz="1400" u="none" cap="none" strike="noStrike">
                <a:solidFill>
                  <a:schemeClr val="dk1"/>
                </a:solidFill>
                <a:latin typeface="Calibri"/>
                <a:ea typeface="Calibri"/>
                <a:cs typeface="Calibri"/>
                <a:sym typeface="Calibri"/>
              </a:rPr>
              <a:t>, https://www.danone.com/about-danone/we-are-danone.html#MISSION </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Danone, </a:t>
            </a:r>
            <a:r>
              <a:rPr b="0" i="1" lang="pl-PL" sz="1400" u="none" cap="none" strike="noStrike">
                <a:solidFill>
                  <a:schemeClr val="dk1"/>
                </a:solidFill>
                <a:latin typeface="Calibri"/>
                <a:ea typeface="Calibri"/>
                <a:cs typeface="Calibri"/>
                <a:sym typeface="Calibri"/>
              </a:rPr>
              <a:t>Climate Policy</a:t>
            </a:r>
            <a:r>
              <a:rPr b="0" i="0" lang="pl-PL" sz="1400" u="none" cap="none" strike="noStrike">
                <a:solidFill>
                  <a:schemeClr val="dk1"/>
                </a:solidFill>
                <a:latin typeface="Calibri"/>
                <a:ea typeface="Calibri"/>
                <a:cs typeface="Calibri"/>
                <a:sym typeface="Calibri"/>
              </a:rPr>
              <a:t>, https://www.danone.com/content/dam/corp/global/danonecom/about-us-impact/policies-and-commitments/en/2016/2016_05_18_ClimatePolicyFullVersion.pdf </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Global Data, </a:t>
            </a:r>
            <a:r>
              <a:rPr b="0" i="1" lang="pl-PL" sz="1400" u="none" cap="none" strike="noStrike">
                <a:solidFill>
                  <a:schemeClr val="dk1"/>
                </a:solidFill>
                <a:latin typeface="Calibri"/>
                <a:ea typeface="Calibri"/>
                <a:cs typeface="Calibri"/>
                <a:sym typeface="Calibri"/>
              </a:rPr>
              <a:t>Danone SA: Overview</a:t>
            </a:r>
            <a:r>
              <a:rPr b="0" i="0" lang="pl-PL" sz="1400" u="none" cap="none" strike="noStrike">
                <a:solidFill>
                  <a:schemeClr val="dk1"/>
                </a:solidFill>
                <a:latin typeface="Calibri"/>
                <a:ea typeface="Calibri"/>
                <a:cs typeface="Calibri"/>
                <a:sym typeface="Calibri"/>
              </a:rPr>
              <a:t>, https://www.globaldata.com/company-profile/danone-sa/</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Danone, </a:t>
            </a:r>
            <a:r>
              <a:rPr b="0" i="1" lang="pl-PL" sz="1400" u="none" cap="none" strike="noStrike">
                <a:solidFill>
                  <a:schemeClr val="dk1"/>
                </a:solidFill>
                <a:latin typeface="Calibri"/>
                <a:ea typeface="Calibri"/>
                <a:cs typeface="Calibri"/>
                <a:sym typeface="Calibri"/>
              </a:rPr>
              <a:t>Danone integrated annual report 2022</a:t>
            </a:r>
            <a:r>
              <a:rPr b="0" i="0" lang="pl-PL" sz="1400" u="none" cap="none" strike="noStrike">
                <a:solidFill>
                  <a:schemeClr val="dk1"/>
                </a:solidFill>
                <a:latin typeface="Calibri"/>
                <a:ea typeface="Calibri"/>
                <a:cs typeface="Calibri"/>
                <a:sym typeface="Calibri"/>
              </a:rPr>
              <a:t>, https://www.danone.com/content/dam/corp/global/danonecom/rai/2022/danone-integrated-annual-report-2022.pdf</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Danone, </a:t>
            </a:r>
            <a:r>
              <a:rPr b="0" i="1" lang="pl-PL" sz="1400" u="none" cap="none" strike="noStrike">
                <a:solidFill>
                  <a:schemeClr val="dk1"/>
                </a:solidFill>
                <a:latin typeface="Calibri"/>
                <a:ea typeface="Calibri"/>
                <a:cs typeface="Calibri"/>
                <a:sym typeface="Calibri"/>
              </a:rPr>
              <a:t>Regenerative agriculture</a:t>
            </a:r>
            <a:r>
              <a:rPr b="0" i="0" lang="pl-PL" sz="1400" u="none" cap="none" strike="noStrike">
                <a:solidFill>
                  <a:schemeClr val="dk1"/>
                </a:solidFill>
                <a:latin typeface="Calibri"/>
                <a:ea typeface="Calibri"/>
                <a:cs typeface="Calibri"/>
                <a:sym typeface="Calibri"/>
              </a:rPr>
              <a:t>, https://www.danone.com/impact/planet/regenerative-agriculture.html</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Tetra Pak, </a:t>
            </a:r>
            <a:r>
              <a:rPr b="0" i="1" lang="pl-PL" sz="1400" u="none" cap="none" strike="noStrike">
                <a:solidFill>
                  <a:schemeClr val="dk1"/>
                </a:solidFill>
                <a:latin typeface="Calibri"/>
                <a:ea typeface="Calibri"/>
                <a:cs typeface="Calibri"/>
                <a:sym typeface="Calibri"/>
              </a:rPr>
              <a:t>Sustainability Report FY22 Highlights, </a:t>
            </a:r>
            <a:r>
              <a:rPr b="0" i="0" lang="pl-PL" sz="1400" u="none" cap="none" strike="noStrike">
                <a:solidFill>
                  <a:schemeClr val="dk1"/>
                </a:solidFill>
                <a:latin typeface="Calibri"/>
                <a:ea typeface="Calibri"/>
                <a:cs typeface="Calibri"/>
                <a:sym typeface="Calibri"/>
              </a:rPr>
              <a:t>https://www.tetrapak.com/content/dam/tetrapak/media-box/global/en/documents/sustainability-report-highlights-infographics.pdf</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Tetra Pak, </a:t>
            </a:r>
            <a:r>
              <a:rPr b="0" i="1" lang="pl-PL" sz="1400" u="none" cap="none" strike="noStrike">
                <a:solidFill>
                  <a:schemeClr val="dk1"/>
                </a:solidFill>
                <a:latin typeface="Calibri"/>
                <a:ea typeface="Calibri"/>
                <a:cs typeface="Calibri"/>
                <a:sym typeface="Calibri"/>
              </a:rPr>
              <a:t>Tetra Pak commits to net zero emissions</a:t>
            </a:r>
            <a:r>
              <a:rPr b="0" i="0" lang="pl-PL" sz="1400" u="none" cap="none" strike="noStrike">
                <a:solidFill>
                  <a:schemeClr val="dk1"/>
                </a:solidFill>
                <a:latin typeface="Calibri"/>
                <a:ea typeface="Calibri"/>
                <a:cs typeface="Calibri"/>
                <a:sym typeface="Calibri"/>
              </a:rPr>
              <a:t>, https://www.tetrapak.com/en-pl/about-tetra-pak/news-and-events/newsarchive/tetra-pak-commits-to-net-zero-emissions</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Tetra Pak, </a:t>
            </a:r>
            <a:r>
              <a:rPr b="0" i="1" lang="pl-PL" sz="1400" u="none" cap="none" strike="noStrike">
                <a:solidFill>
                  <a:schemeClr val="dk1"/>
                </a:solidFill>
                <a:latin typeface="Calibri"/>
                <a:ea typeface="Calibri"/>
                <a:cs typeface="Calibri"/>
                <a:sym typeface="Calibri"/>
              </a:rPr>
              <a:t>Who we are</a:t>
            </a:r>
            <a:r>
              <a:rPr b="0" i="0" lang="pl-PL" sz="1400" u="none" cap="none" strike="noStrike">
                <a:solidFill>
                  <a:schemeClr val="dk1"/>
                </a:solidFill>
                <a:latin typeface="Calibri"/>
                <a:ea typeface="Calibri"/>
                <a:cs typeface="Calibri"/>
                <a:sym typeface="Calibri"/>
              </a:rPr>
              <a:t>, https://www.tetrapak.com/en-pl/about-tetra-pak/who-we-are/company</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https://www.sciencefacts.net/types-of-renewable-energy.html</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https://www.greenmatch.co.uk/blog/2021/09/advantages-and-disadvantages-of-renewable-energy#types-of-renewable-energy</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https://op.europa.eu/webpub/eca/special-reports/renevable-energy-5-2018/en/</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https://clean-coalition.org/value-of-clean-local-energy/benefits/</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None/>
            </a:pPr>
            <a:r>
              <a:t/>
            </a:r>
            <a:endParaRPr b="0" i="0" sz="14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rgbClr val="000000"/>
              </a:buClr>
              <a:buSzPts val="2000"/>
              <a:buFont typeface="Calibri"/>
              <a:buNone/>
            </a:pPr>
            <a:r>
              <a:t/>
            </a:r>
            <a:endParaRPr b="0" i="0" sz="14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rgbClr val="000000"/>
              </a:buClr>
              <a:buSzPts val="2000"/>
              <a:buFont typeface="Calibri"/>
              <a:buNone/>
            </a:pPr>
            <a:r>
              <a:t/>
            </a:r>
            <a:endParaRPr b="0" i="0" sz="14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rgbClr val="000000"/>
              </a:buClr>
              <a:buSzPts val="2000"/>
              <a:buFont typeface="Calibri"/>
              <a:buNone/>
            </a:pPr>
            <a:r>
              <a:t/>
            </a:r>
            <a:endParaRPr b="0" i="0" sz="14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rgbClr val="000000"/>
              </a:buClr>
              <a:buSzPts val="2000"/>
              <a:buFont typeface="Calibri"/>
              <a:buNone/>
            </a:pPr>
            <a:r>
              <a:t/>
            </a:r>
            <a:endParaRPr b="0" i="0" sz="14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rgbClr val="000000"/>
              </a:buClr>
              <a:buSzPts val="2000"/>
              <a:buFont typeface="Calibri"/>
              <a:buNone/>
            </a:pPr>
            <a:r>
              <a:t/>
            </a:r>
            <a:endParaRPr b="0" i="0" sz="14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rgbClr val="000000"/>
              </a:buClr>
              <a:buSzPts val="2000"/>
              <a:buFont typeface="Calibri"/>
              <a:buNone/>
            </a:pPr>
            <a:r>
              <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32"/>
          <p:cNvSpPr txBox="1"/>
          <p:nvPr>
            <p:ph idx="1" type="body"/>
          </p:nvPr>
        </p:nvSpPr>
        <p:spPr>
          <a:xfrm>
            <a:off x="218586" y="774374"/>
            <a:ext cx="11560200" cy="5461500"/>
          </a:xfrm>
          <a:prstGeom prst="rect">
            <a:avLst/>
          </a:prstGeom>
          <a:noFill/>
          <a:ln>
            <a:noFill/>
          </a:ln>
        </p:spPr>
        <p:txBody>
          <a:bodyPr anchorCtr="0" anchor="t" bIns="45700" lIns="91425" spcFirstLastPara="1" rIns="91425" wrap="square" tIns="45700">
            <a:normAutofit fontScale="77500" lnSpcReduction="20000"/>
          </a:bodyPr>
          <a:lstStyle/>
          <a:p>
            <a:pPr indent="-50800" lvl="0" marL="228600" rtl="0" algn="l">
              <a:lnSpc>
                <a:spcPct val="100000"/>
              </a:lnSpc>
              <a:spcBef>
                <a:spcPts val="0"/>
              </a:spcBef>
              <a:spcAft>
                <a:spcPts val="0"/>
              </a:spcAft>
              <a:buClr>
                <a:schemeClr val="dk1"/>
              </a:buClr>
              <a:buSzPct val="127272"/>
              <a:buNone/>
            </a:pPr>
            <a:r>
              <a:t/>
            </a:r>
            <a:endParaRPr b="1" i="0" sz="22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rPr b="1" lang="pl-PL" sz="2787">
                <a:solidFill>
                  <a:srgbClr val="111827"/>
                </a:solidFill>
              </a:rPr>
              <a:t>l’energia solare </a:t>
            </a:r>
            <a:r>
              <a:rPr lang="pl-PL" sz="2700">
                <a:solidFill>
                  <a:srgbClr val="111827"/>
                </a:solidFill>
              </a:rPr>
              <a:t>raggiunge la Terra sotto forma di radiazione solare. Attualmente si ritiene che il sole abbia il maggiore potenziale di combustibile ed energia. Può essere sfruttato tramite la conversione fotovoltaica, fototermica o fotochimica. I vantaggi dell'energia solare includono: la natura illimitata delle sue risorse e la sua universalità, grazie alla quale viene utilizzata quasi ovunque sulla Terra. L’energia solare è già la fonte di elettricità meno costosa accessibile in molte nazioni del mondo</a:t>
            </a:r>
            <a:r>
              <a:rPr lang="pl-PL" sz="2787">
                <a:solidFill>
                  <a:srgbClr val="111827"/>
                </a:solidFill>
              </a:rPr>
              <a:t>.</a:t>
            </a:r>
            <a:endParaRPr sz="2787">
              <a:solidFill>
                <a:srgbClr val="111827"/>
              </a:solidFill>
            </a:endParaRPr>
          </a:p>
          <a:p>
            <a:pPr indent="-50800" lvl="0" marL="228600" rtl="0" algn="l">
              <a:lnSpc>
                <a:spcPct val="90000"/>
              </a:lnSpc>
              <a:spcBef>
                <a:spcPts val="0"/>
              </a:spcBef>
              <a:spcAft>
                <a:spcPts val="0"/>
              </a:spcAft>
              <a:buClr>
                <a:schemeClr val="dk1"/>
              </a:buClr>
              <a:buSzPct val="175000"/>
              <a:buNone/>
            </a:pPr>
            <a:r>
              <a:rPr lang="pl-PL" sz="1600">
                <a:solidFill>
                  <a:srgbClr val="7F7F7F"/>
                </a:solidFill>
                <a:latin typeface="Calibri"/>
                <a:ea typeface="Calibri"/>
                <a:cs typeface="Calibri"/>
                <a:sym typeface="Calibri"/>
              </a:rPr>
              <a:t>Shiradkar, N., R. Arya, A. Chaubal, K. Deshmukh, P. Ghosh, A. Kottantharayil, S. Kumar, and J. Vasi. 2022. Recent developments in solar manufacturing in India. Solar Compass 1:100009. doi:10.1016/j.solcom.2022.100009.</a:t>
            </a:r>
            <a:endParaRPr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75000"/>
              <a:buNone/>
            </a:pPr>
            <a:r>
              <a:t/>
            </a:r>
            <a:endParaRPr sz="1600">
              <a:solidFill>
                <a:srgbClr val="7F7F7F"/>
              </a:solidFill>
            </a:endParaRPr>
          </a:p>
          <a:p>
            <a:pPr indent="0" lvl="0" marL="0" rtl="0" algn="l">
              <a:lnSpc>
                <a:spcPct val="100000"/>
              </a:lnSpc>
              <a:spcBef>
                <a:spcPts val="0"/>
              </a:spcBef>
              <a:spcAft>
                <a:spcPts val="0"/>
              </a:spcAft>
              <a:buNone/>
            </a:pPr>
            <a:r>
              <a:rPr b="1" lang="pl-PL" sz="2700">
                <a:solidFill>
                  <a:srgbClr val="111827"/>
                </a:solidFill>
              </a:rPr>
              <a:t>agricoltura sostenibile</a:t>
            </a:r>
            <a:r>
              <a:rPr lang="pl-PL" sz="2700">
                <a:solidFill>
                  <a:srgbClr val="111827"/>
                </a:solidFill>
              </a:rPr>
              <a:t> significa coltivare in modo tale da proteggere l’ambiente, aiutare ed espandere le risorse naturali e sfruttare al meglio le risorse non rinnovabili.</a:t>
            </a:r>
            <a:endParaRPr sz="2700">
              <a:solidFill>
                <a:srgbClr val="111827"/>
              </a:solidFill>
            </a:endParaRPr>
          </a:p>
          <a:p>
            <a:pPr indent="-50800" lvl="0" marL="228600" rtl="0" algn="l">
              <a:lnSpc>
                <a:spcPct val="90000"/>
              </a:lnSpc>
              <a:spcBef>
                <a:spcPts val="0"/>
              </a:spcBef>
              <a:spcAft>
                <a:spcPts val="0"/>
              </a:spcAft>
              <a:buClr>
                <a:schemeClr val="dk1"/>
              </a:buClr>
              <a:buSzPct val="175000"/>
              <a:buNone/>
            </a:pPr>
            <a:r>
              <a:rPr lang="pl-PL" sz="1600">
                <a:solidFill>
                  <a:srgbClr val="7F7F7F"/>
                </a:solidFill>
              </a:rPr>
              <a:t>https://www.nal.usda.gov/farms-and-agricultural-production-systems/sustainable-agriculture</a:t>
            </a:r>
            <a:endParaRPr sz="2200">
              <a:solidFill>
                <a:srgbClr val="222222"/>
              </a:solidFill>
            </a:endParaRPr>
          </a:p>
          <a:p>
            <a:pPr indent="-50800" lvl="0" marL="228600" rtl="0" algn="l">
              <a:lnSpc>
                <a:spcPct val="90000"/>
              </a:lnSpc>
              <a:spcBef>
                <a:spcPts val="0"/>
              </a:spcBef>
              <a:spcAft>
                <a:spcPts val="0"/>
              </a:spcAft>
              <a:buClr>
                <a:schemeClr val="dk1"/>
              </a:buClr>
              <a:buSzPct val="140000"/>
              <a:buNone/>
            </a:pPr>
            <a:r>
              <a:t/>
            </a:r>
            <a:endParaRPr b="1" sz="2000">
              <a:solidFill>
                <a:srgbClr val="222222"/>
              </a:solidFill>
              <a:latin typeface="Calibri"/>
              <a:ea typeface="Calibri"/>
              <a:cs typeface="Calibri"/>
              <a:sym typeface="Calibri"/>
            </a:endParaRPr>
          </a:p>
          <a:p>
            <a:pPr indent="0" lvl="0" marL="0" rtl="0" algn="l">
              <a:lnSpc>
                <a:spcPct val="90000"/>
              </a:lnSpc>
              <a:spcBef>
                <a:spcPts val="0"/>
              </a:spcBef>
              <a:spcAft>
                <a:spcPts val="0"/>
              </a:spcAft>
              <a:buClr>
                <a:schemeClr val="dk1"/>
              </a:buClr>
              <a:buSzPct val="103087"/>
              <a:buNone/>
            </a:pPr>
            <a:r>
              <a:rPr b="1" lang="pl-PL" sz="2716">
                <a:solidFill>
                  <a:srgbClr val="222222"/>
                </a:solidFill>
              </a:rPr>
              <a:t>trasporto sostenibile </a:t>
            </a:r>
            <a:r>
              <a:rPr lang="pl-PL" sz="2716">
                <a:solidFill>
                  <a:srgbClr val="222222"/>
                </a:solidFill>
              </a:rPr>
              <a:t>si riferisce a modalità di trasporto a basse o zero emissioni, efficienti dal punto di vista energetico e convenienti, compresi i veicoli elettrici e a carburante alternativo, nonché i carburanti domestici.</a:t>
            </a:r>
            <a:r>
              <a:rPr lang="pl-PL" sz="2716">
                <a:solidFill>
                  <a:srgbClr val="222222"/>
                </a:solidFill>
              </a:rPr>
              <a:t> </a:t>
            </a:r>
            <a:endParaRPr sz="2716">
              <a:solidFill>
                <a:srgbClr val="222222"/>
              </a:solidFill>
            </a:endParaRPr>
          </a:p>
          <a:p>
            <a:pPr indent="-50800" lvl="0" marL="228600" rtl="0" algn="l">
              <a:lnSpc>
                <a:spcPct val="90000"/>
              </a:lnSpc>
              <a:spcBef>
                <a:spcPts val="0"/>
              </a:spcBef>
              <a:spcAft>
                <a:spcPts val="0"/>
              </a:spcAft>
              <a:buClr>
                <a:schemeClr val="dk1"/>
              </a:buClr>
              <a:buSzPct val="175000"/>
              <a:buNone/>
            </a:pPr>
            <a:r>
              <a:rPr lang="pl-PL" sz="1600">
                <a:solidFill>
                  <a:srgbClr val="7F7F7F"/>
                </a:solidFill>
                <a:latin typeface="Calibri"/>
                <a:ea typeface="Calibri"/>
                <a:cs typeface="Calibri"/>
                <a:sym typeface="Calibri"/>
              </a:rPr>
              <a:t>https://www.energy.gov/eere/sustainable-transportation-and-fuels</a:t>
            </a:r>
            <a:endParaRPr/>
          </a:p>
          <a:p>
            <a:pPr indent="0" lvl="0" marL="0" rtl="0" algn="l">
              <a:lnSpc>
                <a:spcPct val="90000"/>
              </a:lnSpc>
              <a:spcBef>
                <a:spcPts val="1000"/>
              </a:spcBef>
              <a:spcAft>
                <a:spcPts val="0"/>
              </a:spcAft>
              <a:buSzPct val="66270"/>
              <a:buNone/>
            </a:pPr>
            <a:r>
              <a:rPr b="1" lang="pl-PL" sz="2716">
                <a:solidFill>
                  <a:srgbClr val="222222"/>
                </a:solidFill>
              </a:rPr>
              <a:t>l’energia delle maree </a:t>
            </a:r>
            <a:r>
              <a:rPr lang="pl-PL" sz="2716">
                <a:solidFill>
                  <a:srgbClr val="222222"/>
                </a:solidFill>
              </a:rPr>
              <a:t>o energia oceanica è l’energia idroelettrica che possiamo ottenere dalle maree. Questa energia è talvolta inclusa nella categoria dell'energia idroelettrica</a:t>
            </a:r>
            <a:r>
              <a:rPr b="1" lang="pl-PL" sz="2716">
                <a:solidFill>
                  <a:srgbClr val="222222"/>
                </a:solidFill>
              </a:rPr>
              <a:t>.</a:t>
            </a:r>
            <a:endParaRPr sz="3316"/>
          </a:p>
          <a:p>
            <a:pPr indent="-50800" lvl="0" marL="228600" rtl="0" algn="l">
              <a:lnSpc>
                <a:spcPct val="90000"/>
              </a:lnSpc>
              <a:spcBef>
                <a:spcPts val="0"/>
              </a:spcBef>
              <a:spcAft>
                <a:spcPts val="0"/>
              </a:spcAft>
              <a:buClr>
                <a:schemeClr val="dk1"/>
              </a:buClr>
              <a:buSzPct val="175000"/>
              <a:buNone/>
            </a:pPr>
            <a:r>
              <a:rPr lang="pl-PL" sz="1600">
                <a:solidFill>
                  <a:srgbClr val="7F7F7F"/>
                </a:solidFill>
                <a:latin typeface="Calibri"/>
                <a:ea typeface="Calibri"/>
                <a:cs typeface="Calibri"/>
                <a:sym typeface="Calibri"/>
              </a:rPr>
              <a:t>https://www.greenmatch.co.uk/blog/2021/09/advantages-and-disadvantages-of-renewable-energy#types-of-renewable-energy</a:t>
            </a:r>
            <a:endParaRPr/>
          </a:p>
          <a:p>
            <a:pPr indent="-50800" lvl="0" marL="228600" rtl="0" algn="l">
              <a:lnSpc>
                <a:spcPct val="90000"/>
              </a:lnSpc>
              <a:spcBef>
                <a:spcPts val="0"/>
              </a:spcBef>
              <a:spcAft>
                <a:spcPts val="0"/>
              </a:spcAft>
              <a:buClr>
                <a:schemeClr val="dk1"/>
              </a:buClr>
              <a:buSzPct val="175000"/>
              <a:buNone/>
            </a:pPr>
            <a:r>
              <a:t/>
            </a:r>
            <a:endParaRPr b="1" sz="1600">
              <a:solidFill>
                <a:srgbClr val="7F7F7F"/>
              </a:solidFill>
              <a:latin typeface="Calibri"/>
              <a:ea typeface="Calibri"/>
              <a:cs typeface="Calibri"/>
              <a:sym typeface="Calibri"/>
            </a:endParaRPr>
          </a:p>
          <a:p>
            <a:pPr indent="0" lvl="0" marL="0" rtl="0" algn="l">
              <a:lnSpc>
                <a:spcPct val="90000"/>
              </a:lnSpc>
              <a:spcBef>
                <a:spcPts val="0"/>
              </a:spcBef>
              <a:spcAft>
                <a:spcPts val="0"/>
              </a:spcAft>
              <a:buClr>
                <a:schemeClr val="dk1"/>
              </a:buClr>
              <a:buSzPct val="103087"/>
              <a:buNone/>
            </a:pPr>
            <a:r>
              <a:rPr b="1" lang="pl-PL" sz="2716">
                <a:solidFill>
                  <a:srgbClr val="222222"/>
                </a:solidFill>
              </a:rPr>
              <a:t>energia eolica: </a:t>
            </a:r>
            <a:r>
              <a:rPr lang="pl-PL" sz="2716">
                <a:solidFill>
                  <a:srgbClr val="222222"/>
                </a:solidFill>
              </a:rPr>
              <a:t>l'energia cinetica del vento convertita in energia elettrica nelle turbine eoliche.</a:t>
            </a:r>
            <a:endParaRPr sz="2716">
              <a:solidFill>
                <a:srgbClr val="222222"/>
              </a:solidFill>
            </a:endParaRPr>
          </a:p>
          <a:p>
            <a:pPr indent="-50800" lvl="0" marL="228600" rtl="0" algn="l">
              <a:lnSpc>
                <a:spcPct val="90000"/>
              </a:lnSpc>
              <a:spcBef>
                <a:spcPts val="0"/>
              </a:spcBef>
              <a:spcAft>
                <a:spcPts val="0"/>
              </a:spcAft>
              <a:buClr>
                <a:schemeClr val="dk1"/>
              </a:buClr>
              <a:buSzPct val="175000"/>
              <a:buNone/>
            </a:pPr>
            <a:r>
              <a:rPr lang="pl-PL" sz="1600">
                <a:solidFill>
                  <a:srgbClr val="7F7F7F"/>
                </a:solidFill>
                <a:latin typeface="Calibri"/>
                <a:ea typeface="Calibri"/>
                <a:cs typeface="Calibri"/>
                <a:sym typeface="Calibri"/>
              </a:rPr>
              <a:t>https://ec.europa.eu/eurostat/web/interactive-publications/energy-2023#</a:t>
            </a:r>
            <a:endParaRPr/>
          </a:p>
          <a:p>
            <a:pPr indent="-50800" lvl="0" marL="228600" rtl="0" algn="l">
              <a:lnSpc>
                <a:spcPct val="90000"/>
              </a:lnSpc>
              <a:spcBef>
                <a:spcPts val="0"/>
              </a:spcBef>
              <a:spcAft>
                <a:spcPts val="0"/>
              </a:spcAft>
              <a:buClr>
                <a:schemeClr val="dk1"/>
              </a:buClr>
              <a:buSzPct val="175000"/>
              <a:buNone/>
            </a:pPr>
            <a:r>
              <a:t/>
            </a:r>
            <a:endParaRPr sz="1600">
              <a:solidFill>
                <a:srgbClr val="7F7F7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Motyw pakietu Office">
  <a:themeElements>
    <a:clrScheme name="Niebieski">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2021-03-17T15:35:01Z</dcterms:created>
  <dc:creator>Danuta Szpilko</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0x0101006BB1CE6E337D584EAB9F6A325E920394</vt:lpwstr>
  </property>
</Properties>
</file>