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3"/>
  </p:notesMasterIdLst>
  <p:sldIdLst>
    <p:sldId id="256" r:id="rId2"/>
    <p:sldId id="258" r:id="rId3"/>
    <p:sldId id="257" r:id="rId4"/>
    <p:sldId id="259" r:id="rId5"/>
    <p:sldId id="260" r:id="rId6"/>
    <p:sldId id="342" r:id="rId7"/>
    <p:sldId id="343" r:id="rId8"/>
    <p:sldId id="344" r:id="rId9"/>
    <p:sldId id="345" r:id="rId10"/>
    <p:sldId id="262" r:id="rId11"/>
    <p:sldId id="292" r:id="rId12"/>
    <p:sldId id="263" r:id="rId13"/>
    <p:sldId id="341" r:id="rId14"/>
    <p:sldId id="289" r:id="rId15"/>
    <p:sldId id="272" r:id="rId16"/>
    <p:sldId id="273" r:id="rId17"/>
    <p:sldId id="293" r:id="rId18"/>
    <p:sldId id="317" r:id="rId19"/>
    <p:sldId id="346" r:id="rId20"/>
    <p:sldId id="347" r:id="rId21"/>
    <p:sldId id="348" r:id="rId22"/>
    <p:sldId id="349" r:id="rId23"/>
    <p:sldId id="350" r:id="rId24"/>
    <p:sldId id="351" r:id="rId25"/>
    <p:sldId id="352" r:id="rId26"/>
    <p:sldId id="339" r:id="rId27"/>
    <p:sldId id="280" r:id="rId28"/>
    <p:sldId id="291" r:id="rId29"/>
    <p:sldId id="353" r:id="rId30"/>
    <p:sldId id="354" r:id="rId31"/>
    <p:sldId id="355" r:id="rId32"/>
    <p:sldId id="264" r:id="rId33"/>
    <p:sldId id="265" r:id="rId34"/>
    <p:sldId id="266" r:id="rId35"/>
    <p:sldId id="304" r:id="rId36"/>
    <p:sldId id="305" r:id="rId37"/>
    <p:sldId id="306" r:id="rId38"/>
    <p:sldId id="307" r:id="rId39"/>
    <p:sldId id="308" r:id="rId40"/>
    <p:sldId id="309" r:id="rId41"/>
    <p:sldId id="356" r:id="rId42"/>
    <p:sldId id="357" r:id="rId43"/>
    <p:sldId id="358" r:id="rId44"/>
    <p:sldId id="310" r:id="rId45"/>
    <p:sldId id="311" r:id="rId46"/>
    <p:sldId id="275" r:id="rId47"/>
    <p:sldId id="312" r:id="rId48"/>
    <p:sldId id="313" r:id="rId49"/>
    <p:sldId id="318" r:id="rId50"/>
    <p:sldId id="269" r:id="rId51"/>
    <p:sldId id="319" r:id="rId52"/>
    <p:sldId id="283" r:id="rId53"/>
    <p:sldId id="284" r:id="rId54"/>
    <p:sldId id="285" r:id="rId55"/>
    <p:sldId id="286" r:id="rId56"/>
    <p:sldId id="320" r:id="rId57"/>
    <p:sldId id="288"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03" r:id="rId75"/>
    <p:sldId id="294" r:id="rId76"/>
    <p:sldId id="295" r:id="rId77"/>
    <p:sldId id="296" r:id="rId78"/>
    <p:sldId id="274" r:id="rId79"/>
    <p:sldId id="297" r:id="rId80"/>
    <p:sldId id="298" r:id="rId81"/>
    <p:sldId id="299" r:id="rId82"/>
    <p:sldId id="300" r:id="rId83"/>
    <p:sldId id="301" r:id="rId84"/>
    <p:sldId id="302" r:id="rId85"/>
    <p:sldId id="281" r:id="rId86"/>
    <p:sldId id="314" r:id="rId87"/>
    <p:sldId id="282" r:id="rId88"/>
    <p:sldId id="270" r:id="rId89"/>
    <p:sldId id="271" r:id="rId90"/>
    <p:sldId id="337" r:id="rId91"/>
    <p:sldId id="287" r:id="rId9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h1NDlbwm//9nxEJ6Tq3Esaxqxv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616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282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21200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16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50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9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444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139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544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BB6ED92E-809B-AB69-3D5D-17412BBF0BF3}"/>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732D41AF-ED8C-5672-F9E3-EE5EF8A0F0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356FBD0E-F072-C0AC-41F0-44608CEAEE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713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42D9763B-557B-6979-66BD-8FF6178142A4}"/>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09442256-9346-DBDC-4F5C-B0FB0F5FB7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50605577-936F-D20A-344B-C184F2502A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279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222999E6-2869-48BF-2E55-755B149736E3}"/>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715D1800-C08B-B6C8-21D4-A6B5F97620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7E2C2B8E-D155-CAFB-125E-B263B76E93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6413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307AA2C9-8FC2-AD2D-8434-B150C6126CC3}"/>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B2AE0C5F-C540-9B1D-2FED-2AFF015B54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B2517FD9-3AAB-0E5D-2DDF-1F1C0CC32B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8811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6A31B6B5-2849-1E06-3116-96A0101A1119}"/>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9E7B16B7-3E59-BBAB-050F-66A88E9D25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6604EA53-289B-3779-2200-8601345A8D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6299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67</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546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664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66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43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741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42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505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308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921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080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757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78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35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88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31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userDrawn="1">
  <p:cSld name="TITLE">
    <p:spTree>
      <p:nvGrpSpPr>
        <p:cNvPr id="1" name="Shape 11"/>
        <p:cNvGrpSpPr/>
        <p:nvPr/>
      </p:nvGrpSpPr>
      <p:grpSpPr>
        <a:xfrm>
          <a:off x="0" y="0"/>
          <a:ext cx="0" cy="0"/>
          <a:chOff x="0" y="0"/>
          <a:chExt cx="0" cy="0"/>
        </a:xfrm>
      </p:grpSpPr>
      <p:sp>
        <p:nvSpPr>
          <p:cNvPr id="13" name="Google Shape;13;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8"/>
          <p:cNvSpPr txBox="1">
            <a:spLocks noGrp="1"/>
          </p:cNvSpPr>
          <p:nvPr>
            <p:ph type="sldNum" idx="12"/>
          </p:nvPr>
        </p:nvSpPr>
        <p:spPr>
          <a:xfrm>
            <a:off x="9296400" y="633047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
        <p:nvSpPr>
          <p:cNvPr id="3" name="Título 2">
            <a:extLst>
              <a:ext uri="{FF2B5EF4-FFF2-40B4-BE49-F238E27FC236}">
                <a16:creationId xmlns:a16="http://schemas.microsoft.com/office/drawing/2014/main" id="{9D32CCF3-BC72-8347-FD31-60D4066F3773}"/>
              </a:ext>
            </a:extLst>
          </p:cNvPr>
          <p:cNvSpPr>
            <a:spLocks noGrp="1"/>
          </p:cNvSpPr>
          <p:nvPr>
            <p:ph type="title"/>
          </p:nvPr>
        </p:nvSpPr>
        <p:spPr/>
        <p:txBody>
          <a:bodyPr/>
          <a:lstStyle/>
          <a:p>
            <a:r>
              <a:rPr lang="es-ES"/>
              <a:t>Haga clic para modificar el estilo de título del patrón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rot="5400000">
            <a:off x="7233501" y="2056664"/>
            <a:ext cx="561169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body" idx="1"/>
          </p:nvPr>
        </p:nvSpPr>
        <p:spPr>
          <a:xfrm rot="5400000">
            <a:off x="1899501" y="-496036"/>
            <a:ext cx="561169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8"/>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1850" y="1670858"/>
            <a:ext cx="10515600" cy="28916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19"/>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 name="Google Shape;21;p20"/>
          <p:cNvSpPr txBox="1">
            <a:spLocks noGrp="1"/>
          </p:cNvSpPr>
          <p:nvPr>
            <p:ph type="body" idx="1"/>
          </p:nvPr>
        </p:nvSpPr>
        <p:spPr>
          <a:xfrm>
            <a:off x="838200" y="1825625"/>
            <a:ext cx="10515600" cy="399763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0"/>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8200" y="556953"/>
            <a:ext cx="10515600" cy="11337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1"/>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838200" y="53137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8"/>
        <p:cNvGrpSpPr/>
        <p:nvPr/>
      </p:nvGrpSpPr>
      <p:grpSpPr>
        <a:xfrm>
          <a:off x="0" y="0"/>
          <a:ext cx="0" cy="0"/>
          <a:chOff x="0" y="0"/>
          <a:chExt cx="0" cy="0"/>
        </a:xfrm>
      </p:grpSpPr>
      <p:sp>
        <p:nvSpPr>
          <p:cNvPr id="39" name="Google Shape;39;p24"/>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25"/>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9788" y="540326"/>
            <a:ext cx="3932237" cy="15170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6"/>
          <p:cNvSpPr>
            <a:spLocks noGrp="1"/>
          </p:cNvSpPr>
          <p:nvPr>
            <p:ph type="pic" idx="2"/>
          </p:nvPr>
        </p:nvSpPr>
        <p:spPr>
          <a:xfrm>
            <a:off x="5183188" y="987425"/>
            <a:ext cx="6172200" cy="4873625"/>
          </a:xfrm>
          <a:prstGeom prst="rect">
            <a:avLst/>
          </a:prstGeom>
          <a:noFill/>
          <a:ln>
            <a:noFill/>
          </a:ln>
        </p:spPr>
      </p:sp>
      <p:sp>
        <p:nvSpPr>
          <p:cNvPr id="48" name="Google Shape;4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26"/>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50"/>
        <p:cNvGrpSpPr/>
        <p:nvPr/>
      </p:nvGrpSpPr>
      <p:grpSpPr>
        <a:xfrm>
          <a:off x="0" y="0"/>
          <a:ext cx="0" cy="0"/>
          <a:chOff x="0" y="0"/>
          <a:chExt cx="0" cy="0"/>
        </a:xfrm>
      </p:grpSpPr>
      <p:sp>
        <p:nvSpPr>
          <p:cNvPr id="51" name="Google Shape;51;p27"/>
          <p:cNvSpPr txBox="1">
            <a:spLocks noGrp="1"/>
          </p:cNvSpPr>
          <p:nvPr>
            <p:ph type="title"/>
          </p:nvPr>
        </p:nvSpPr>
        <p:spPr>
          <a:xfrm>
            <a:off x="838200" y="556953"/>
            <a:ext cx="10515600" cy="11789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7"/>
          <p:cNvSpPr txBox="1">
            <a:spLocks noGrp="1"/>
          </p:cNvSpPr>
          <p:nvPr>
            <p:ph type="body" idx="1"/>
          </p:nvPr>
        </p:nvSpPr>
        <p:spPr>
          <a:xfrm rot="5400000">
            <a:off x="4097185" y="-1433360"/>
            <a:ext cx="399763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7"/>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7"/>
          <p:cNvSpPr txBox="1">
            <a:spLocks noGrp="1"/>
          </p:cNvSpPr>
          <p:nvPr>
            <p:ph type="title"/>
          </p:nvPr>
        </p:nvSpPr>
        <p:spPr>
          <a:xfrm>
            <a:off x="831850" y="836224"/>
            <a:ext cx="10515600" cy="118040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8;p17"/>
          <p:cNvSpPr txBox="1">
            <a:spLocks noGrp="1"/>
          </p:cNvSpPr>
          <p:nvPr>
            <p:ph type="body" idx="1"/>
          </p:nvPr>
        </p:nvSpPr>
        <p:spPr>
          <a:xfrm>
            <a:off x="838200" y="2123398"/>
            <a:ext cx="10515600" cy="379277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7"/>
          <p:cNvSpPr txBox="1">
            <a:spLocks noGrp="1"/>
          </p:cNvSpPr>
          <p:nvPr>
            <p:ph type="sldNum" idx="12"/>
          </p:nvPr>
        </p:nvSpPr>
        <p:spPr>
          <a:xfrm>
            <a:off x="9352472" y="63447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pic>
        <p:nvPicPr>
          <p:cNvPr id="3" name="Imagen 2">
            <a:extLst>
              <a:ext uri="{FF2B5EF4-FFF2-40B4-BE49-F238E27FC236}">
                <a16:creationId xmlns:a16="http://schemas.microsoft.com/office/drawing/2014/main" id="{018F32ED-F6B5-C842-6DE5-D3FEDDA9DBA6}"/>
              </a:ext>
            </a:extLst>
          </p:cNvPr>
          <p:cNvPicPr>
            <a:picLocks noChangeAspect="1"/>
          </p:cNvPicPr>
          <p:nvPr userDrawn="1"/>
        </p:nvPicPr>
        <p:blipFill>
          <a:blip r:embed="rId12"/>
          <a:stretch>
            <a:fillRect/>
          </a:stretch>
        </p:blipFill>
        <p:spPr>
          <a:xfrm>
            <a:off x="-6350" y="6064250"/>
            <a:ext cx="12192000" cy="793750"/>
          </a:xfrm>
          <a:prstGeom prst="rect">
            <a:avLst/>
          </a:prstGeom>
        </p:spPr>
      </p:pic>
      <p:pic>
        <p:nvPicPr>
          <p:cNvPr id="5" name="Imagen 4">
            <a:extLst>
              <a:ext uri="{FF2B5EF4-FFF2-40B4-BE49-F238E27FC236}">
                <a16:creationId xmlns:a16="http://schemas.microsoft.com/office/drawing/2014/main" id="{2A1BA474-9B82-CCD6-9DD3-4C791A4028E3}"/>
              </a:ext>
            </a:extLst>
          </p:cNvPr>
          <p:cNvPicPr>
            <a:picLocks noChangeAspect="1"/>
          </p:cNvPicPr>
          <p:nvPr userDrawn="1"/>
        </p:nvPicPr>
        <p:blipFill>
          <a:blip r:embed="rId13"/>
          <a:stretch>
            <a:fillRect/>
          </a:stretch>
        </p:blipFill>
        <p:spPr>
          <a:xfrm>
            <a:off x="-6350" y="-64293"/>
            <a:ext cx="12192000" cy="79375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istockphoto.com/pl/wektor/ikona-sylwetki-ekoodnawialnej-zielonej-energii-ekologia-wiatrak-glif-piktogram-gm1443529506-482477637" TargetMode="External"/><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jpeg"/><Relationship Id="rId5" Type="http://schemas.microsoft.com/office/2007/relationships/hdphoto" Target="../media/hdphoto6.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4.law.cornell.edu/uscode/search/display.html?terms=3103&amp;url=/uscode/html/uscode07/usc_sec_07_00003103----000-.html"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gaDvVYVL_cc"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globaldata.com/company-profile/danone-sa/" TargetMode="External"/><Relationship Id="rId4" Type="http://schemas.openxmlformats.org/officeDocument/2006/relationships/hyperlink" Target="https://www.danone.com/about-danone/we-are-danone.html#MISS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danone.com/content/dam/corp/global/danonecom/about-us-impact/policies-and-commitments/en/2016/2016_05_18_ClimatePolicyFullVersion.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danone.com/content/dam/corp/global/danonecom/about-us-impact/policies-and-commitments/en/2016/2016_05_18_ClimatePolicyFullVersio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danone.com/content/dam/corp/global/danonecom/rai/2022/danone-integrated-annual-report-2022.pdf" TargetMode="Externa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danone.com/content/dam/corp/global/danonecom/rai/2022/danone-integrated-annual-report-2022.pdf"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nvAoZ14cP7Q?feature=oembed" TargetMode="External"/><Relationship Id="rId6" Type="http://schemas.openxmlformats.org/officeDocument/2006/relationships/hyperlink" Target="https://www.youtube.com/watch?v=08TI1RKj54g" TargetMode="External"/><Relationship Id="rId5" Type="http://schemas.openxmlformats.org/officeDocument/2006/relationships/hyperlink" Target="https://www.danone.com/impact/planet/regenerative-agriculture.html" TargetMode="Externa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www.tetrapak.com/en-pl/about-tetra-pak/who-we-are/company"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hyperlink" Target="https://www.tetrapak.com/en-pl/about-tetra-pak/news-and-events/newsarchive/tetra-pak-commits-to-net-zero-emission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hyperlink" Target="https://www.tetrapak.com/en-pl/about-tetra-pak/news-and-events/newsarchive/tetra-pak-commits-to-net-zero-emissions"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tetrapak.com/content/dam/tetrapak/media-box/global/en/documents/sustainability-report-highlights-infographics.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doi-org.bazy.pb.edu.pl/10.1016/j.solcom.2022.100009"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61"/>
        <p:cNvGrpSpPr/>
        <p:nvPr/>
      </p:nvGrpSpPr>
      <p:grpSpPr>
        <a:xfrm>
          <a:off x="0" y="0"/>
          <a:ext cx="0" cy="0"/>
          <a:chOff x="0" y="0"/>
          <a:chExt cx="0" cy="0"/>
        </a:xfrm>
      </p:grpSpPr>
      <p:sp>
        <p:nvSpPr>
          <p:cNvPr id="62" name="Google Shape;62;p1"/>
          <p:cNvSpPr txBox="1"/>
          <p:nvPr/>
        </p:nvSpPr>
        <p:spPr>
          <a:xfrm>
            <a:off x="3490452" y="4060723"/>
            <a:ext cx="7954296" cy="1880642"/>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ct val="100000"/>
              <a:buFont typeface="Arial"/>
              <a:buNone/>
            </a:pPr>
            <a:r>
              <a:rPr lang="pl-PL" sz="2400" b="1" dirty="0" err="1">
                <a:solidFill>
                  <a:schemeClr val="dk1"/>
                </a:solidFill>
                <a:latin typeface="Calibi"/>
                <a:ea typeface="Calibri"/>
                <a:cs typeface="Calibri"/>
                <a:sym typeface="Calibri"/>
              </a:rPr>
              <a:t>Responsible</a:t>
            </a:r>
            <a:r>
              <a:rPr lang="pl-PL" sz="2400" b="1" dirty="0">
                <a:solidFill>
                  <a:schemeClr val="dk1"/>
                </a:solidFill>
                <a:latin typeface="Calibi"/>
                <a:ea typeface="Calibri"/>
                <a:cs typeface="Calibri"/>
                <a:sym typeface="Calibri"/>
              </a:rPr>
              <a:t> </a:t>
            </a:r>
            <a:r>
              <a:rPr lang="pl-PL" sz="2400" b="1" dirty="0" err="1">
                <a:solidFill>
                  <a:schemeClr val="dk1"/>
                </a:solidFill>
                <a:latin typeface="Calibi"/>
                <a:ea typeface="Calibri"/>
                <a:cs typeface="Calibri"/>
                <a:sym typeface="Calibri"/>
              </a:rPr>
              <a:t>a</a:t>
            </a:r>
            <a:r>
              <a:rPr lang="pl-PL" sz="2400" b="1" i="0" u="none" strike="noStrike" cap="none" dirty="0" err="1">
                <a:solidFill>
                  <a:schemeClr val="dk1"/>
                </a:solidFill>
                <a:latin typeface="Calibi"/>
                <a:ea typeface="Calibri"/>
                <a:cs typeface="Calibri"/>
                <a:sym typeface="Calibri"/>
              </a:rPr>
              <a:t>uthors</a:t>
            </a:r>
            <a:r>
              <a:rPr lang="pl-PL" sz="2400" b="1" i="0" u="none" strike="noStrike" cap="none" dirty="0">
                <a:solidFill>
                  <a:schemeClr val="dk1"/>
                </a:solidFill>
                <a:latin typeface="Calibi"/>
                <a:ea typeface="Calibri"/>
                <a:cs typeface="Calibri"/>
                <a:sym typeface="Calibri"/>
              </a:rPr>
              <a:t>:</a:t>
            </a:r>
            <a:endParaRPr sz="2400" b="1" dirty="0">
              <a:latin typeface="Calibi"/>
            </a:endParaRPr>
          </a:p>
          <a:p>
            <a:pPr algn="r">
              <a:lnSpc>
                <a:spcPct val="90000"/>
              </a:lnSpc>
              <a:spcBef>
                <a:spcPts val="1000"/>
              </a:spcBef>
              <a:buClr>
                <a:schemeClr val="dk1"/>
              </a:buClr>
              <a:buSzPct val="100000"/>
            </a:pPr>
            <a:r>
              <a:rPr lang="pl-PL" sz="2400" b="0" i="0" u="none" strike="noStrike" cap="none" dirty="0">
                <a:solidFill>
                  <a:schemeClr val="dk1"/>
                </a:solidFill>
                <a:latin typeface="Calibi"/>
                <a:ea typeface="Calibri"/>
                <a:cs typeface="Calibri"/>
                <a:sym typeface="Calibri"/>
              </a:rPr>
              <a:t>Katarzyna Halicka, Zofi</a:t>
            </a:r>
            <a:r>
              <a:rPr lang="pl-PL" sz="2400" dirty="0">
                <a:solidFill>
                  <a:schemeClr val="dk1"/>
                </a:solidFill>
                <a:latin typeface="Calibi"/>
                <a:ea typeface="Calibri"/>
                <a:cs typeface="Calibri"/>
                <a:sym typeface="Calibri"/>
              </a:rPr>
              <a:t>a </a:t>
            </a:r>
            <a:r>
              <a:rPr lang="pl-PL" sz="2400" dirty="0" err="1">
                <a:solidFill>
                  <a:schemeClr val="dk1"/>
                </a:solidFill>
                <a:latin typeface="Calibi"/>
                <a:ea typeface="Calibri"/>
                <a:cs typeface="Calibri"/>
                <a:sym typeface="Calibri"/>
              </a:rPr>
              <a:t>Kołoszko-Chomentowska</a:t>
            </a:r>
            <a:r>
              <a:rPr lang="pl-PL" sz="2400" dirty="0">
                <a:solidFill>
                  <a:schemeClr val="dk1"/>
                </a:solidFill>
                <a:latin typeface="Calibi"/>
                <a:ea typeface="Calibri"/>
                <a:cs typeface="Calibri"/>
                <a:sym typeface="Calibri"/>
              </a:rPr>
              <a:t>, </a:t>
            </a:r>
            <a:br>
              <a:rPr lang="pl-PL" sz="2400" dirty="0">
                <a:solidFill>
                  <a:schemeClr val="dk1"/>
                </a:solidFill>
                <a:latin typeface="Calibi"/>
                <a:ea typeface="Calibri"/>
                <a:cs typeface="Calibri"/>
                <a:sym typeface="Calibri"/>
              </a:rPr>
            </a:br>
            <a:r>
              <a:rPr lang="pl-PL" sz="2400" dirty="0">
                <a:solidFill>
                  <a:schemeClr val="dk1"/>
                </a:solidFill>
                <a:latin typeface="Calibi"/>
                <a:ea typeface="Calibri"/>
                <a:cs typeface="Calibri"/>
                <a:sym typeface="Calibri"/>
              </a:rPr>
              <a:t>Anna </a:t>
            </a:r>
            <a:r>
              <a:rPr lang="pl-PL" sz="2400" dirty="0" err="1">
                <a:solidFill>
                  <a:schemeClr val="dk1"/>
                </a:solidFill>
                <a:latin typeface="Calibi"/>
                <a:ea typeface="Calibri"/>
                <a:cs typeface="Calibri"/>
                <a:sym typeface="Calibri"/>
              </a:rPr>
              <a:t>Kononiuk</a:t>
            </a:r>
            <a:r>
              <a:rPr lang="pl-PL" sz="2400" dirty="0">
                <a:solidFill>
                  <a:schemeClr val="dk1"/>
                </a:solidFill>
                <a:latin typeface="Calibi"/>
                <a:ea typeface="Calibri"/>
                <a:cs typeface="Calibri"/>
                <a:sym typeface="Calibri"/>
              </a:rPr>
              <a:t>, Ewa </a:t>
            </a:r>
            <a:r>
              <a:rPr lang="pl-PL" sz="2400" dirty="0" err="1">
                <a:solidFill>
                  <a:schemeClr val="dk1"/>
                </a:solidFill>
                <a:latin typeface="Calibi"/>
                <a:ea typeface="Calibri"/>
                <a:cs typeface="Calibri"/>
                <a:sym typeface="Calibri"/>
              </a:rPr>
              <a:t>Rollnik</a:t>
            </a:r>
            <a:r>
              <a:rPr lang="pl-PL" sz="2400" dirty="0">
                <a:solidFill>
                  <a:schemeClr val="dk1"/>
                </a:solidFill>
                <a:latin typeface="Calibi"/>
                <a:ea typeface="Calibri"/>
                <a:cs typeface="Calibri"/>
                <a:sym typeface="Calibri"/>
              </a:rPr>
              <a:t>-Sadowska, </a:t>
            </a:r>
            <a:br>
              <a:rPr lang="pl-PL" sz="2400" dirty="0">
                <a:solidFill>
                  <a:schemeClr val="dk1"/>
                </a:solidFill>
                <a:latin typeface="Calibi"/>
                <a:ea typeface="Calibri"/>
                <a:cs typeface="Calibri"/>
                <a:sym typeface="Calibri"/>
              </a:rPr>
            </a:br>
            <a:r>
              <a:rPr lang="pl-PL" sz="2400" dirty="0">
                <a:solidFill>
                  <a:schemeClr val="dk1"/>
                </a:solidFill>
                <a:latin typeface="Calibi"/>
                <a:ea typeface="Calibri"/>
                <a:cs typeface="Calibri"/>
                <a:sym typeface="Calibri"/>
              </a:rPr>
              <a:t>Julia Siderska, Danuta Szpilko </a:t>
            </a:r>
          </a:p>
          <a:p>
            <a:pPr marL="0" marR="0" lvl="0" indent="0" algn="l" rtl="0">
              <a:lnSpc>
                <a:spcPct val="90000"/>
              </a:lnSpc>
              <a:spcBef>
                <a:spcPts val="1000"/>
              </a:spcBef>
              <a:spcAft>
                <a:spcPts val="0"/>
              </a:spcAft>
              <a:buClr>
                <a:schemeClr val="dk1"/>
              </a:buClr>
              <a:buSzPct val="100000"/>
              <a:buFont typeface="Arial"/>
              <a:buNone/>
            </a:pPr>
            <a:endParaRPr sz="2400" b="0" i="0" u="none" strike="noStrike" cap="none" dirty="0">
              <a:solidFill>
                <a:schemeClr val="dk1"/>
              </a:solidFill>
              <a:latin typeface="Calibi"/>
              <a:ea typeface="Calibri"/>
              <a:cs typeface="Calibri"/>
              <a:sym typeface="Calibri"/>
            </a:endParaRPr>
          </a:p>
        </p:txBody>
      </p:sp>
      <p:sp>
        <p:nvSpPr>
          <p:cNvPr id="63" name="Google Shape;63;p1"/>
          <p:cNvSpPr txBox="1">
            <a:spLocks noGrp="1"/>
          </p:cNvSpPr>
          <p:nvPr>
            <p:ph type="ctrTitle"/>
          </p:nvPr>
        </p:nvSpPr>
        <p:spPr>
          <a:xfrm>
            <a:off x="1610305" y="10414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dirty="0"/>
              <a:t>Module 2. </a:t>
            </a:r>
            <a:r>
              <a:rPr lang="pl-PL" b="1" cap="small" dirty="0" err="1"/>
              <a:t>Low</a:t>
            </a:r>
            <a:r>
              <a:rPr lang="pl-PL" b="1" cap="small" dirty="0"/>
              <a:t> </a:t>
            </a:r>
            <a:r>
              <a:rPr lang="pl-PL" b="1" cap="small" dirty="0" err="1"/>
              <a:t>emission</a:t>
            </a:r>
            <a:r>
              <a:rPr lang="pl-PL" b="1" cap="small" dirty="0"/>
              <a:t> </a:t>
            </a:r>
            <a:r>
              <a:rPr lang="pl-PL" b="1" cap="small" dirty="0" err="1"/>
              <a:t>strategies</a:t>
            </a:r>
            <a:endParaRPr b="1" cap="smal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Teaching  materials</a:t>
            </a:r>
            <a:endParaRPr/>
          </a:p>
        </p:txBody>
      </p:sp>
      <p:sp>
        <p:nvSpPr>
          <p:cNvPr id="101" name="Google Shape;101;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10ACB1-6A11-5B65-45C3-EE085AA22C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436073" y="2332572"/>
            <a:ext cx="7632102" cy="3697330"/>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81ED92E0-ACC6-B844-50E1-D9FAD749E9FA}"/>
              </a:ext>
            </a:extLst>
          </p:cNvPr>
          <p:cNvSpPr txBox="1"/>
          <p:nvPr/>
        </p:nvSpPr>
        <p:spPr>
          <a:xfrm>
            <a:off x="447676" y="5135344"/>
            <a:ext cx="3829049" cy="861774"/>
          </a:xfrm>
          <a:prstGeom prst="rect">
            <a:avLst/>
          </a:prstGeom>
          <a:noFill/>
        </p:spPr>
        <p:txBody>
          <a:bodyPr wrap="square" rtlCol="0">
            <a:spAutoFit/>
          </a:bodyPr>
          <a:lstStyle/>
          <a:p>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1) </a:t>
            </a:r>
            <a:r>
              <a:rPr lang="en-US"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UN, Transforming Our World: The 2030 Agenda for Sustainable Development (UN, New York, 2015); http://bit.ly/TransformAgendaSDG-pd</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f</a:t>
            </a:r>
            <a:b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2) https://transportgeography.org/contents/chapter4/transportation-sustainability-decarbonization/three-e-development/</a:t>
            </a:r>
          </a:p>
        </p:txBody>
      </p:sp>
      <p:sp>
        <p:nvSpPr>
          <p:cNvPr id="4" name="pole tekstowe 3">
            <a:extLst>
              <a:ext uri="{FF2B5EF4-FFF2-40B4-BE49-F238E27FC236}">
                <a16:creationId xmlns:a16="http://schemas.microsoft.com/office/drawing/2014/main" id="{F680FAAC-DE85-506F-B62C-E6149025D63B}"/>
              </a:ext>
            </a:extLst>
          </p:cNvPr>
          <p:cNvSpPr txBox="1"/>
          <p:nvPr/>
        </p:nvSpPr>
        <p:spPr>
          <a:xfrm>
            <a:off x="447676" y="860882"/>
            <a:ext cx="11620499" cy="1815882"/>
          </a:xfrm>
          <a:prstGeom prst="rect">
            <a:avLst/>
          </a:prstGeom>
          <a:noFill/>
        </p:spPr>
        <p:txBody>
          <a:bodyPr wrap="square">
            <a:spAutoFit/>
          </a:bodyPr>
          <a:lstStyle/>
          <a:p>
            <a:r>
              <a:rPr lang="en-US" sz="1600" b="1"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S</a:t>
            </a:r>
            <a:r>
              <a:rPr lang="pl-PL" sz="1600" b="1" dirty="0" err="1">
                <a:solidFill>
                  <a:srgbClr val="1F1F1F"/>
                </a:solidFill>
                <a:latin typeface="Calibri" panose="020F0502020204030204" pitchFamily="34" charset="0"/>
                <a:ea typeface="Calibri" panose="020F0502020204030204" pitchFamily="34" charset="0"/>
                <a:cs typeface="Calibri" panose="020F0502020204030204" pitchFamily="34" charset="0"/>
              </a:rPr>
              <a:t>ustainable</a:t>
            </a:r>
            <a:r>
              <a:rPr lang="pl-PL" sz="1600" b="1" dirty="0">
                <a:solidFill>
                  <a:srgbClr val="1F1F1F"/>
                </a:solidFill>
                <a:latin typeface="Calibri" panose="020F0502020204030204" pitchFamily="34" charset="0"/>
                <a:ea typeface="Calibri" panose="020F0502020204030204" pitchFamily="34" charset="0"/>
                <a:cs typeface="Calibri" panose="020F0502020204030204" pitchFamily="34" charset="0"/>
              </a:rPr>
              <a:t> development</a:t>
            </a:r>
            <a:r>
              <a:rPr lang="en-US" sz="1600" b="1"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meets the needs of the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present without compromising the ability of future generations to meet their needs</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a:t>
            </a:r>
            <a:b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b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It c</a:t>
            </a:r>
            <a:r>
              <a:rPr lang="en-US"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reates</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 an optimal balance between economic, environmental, and social dimensions of sustainability</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and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shows the need to integrate </a:t>
            </a:r>
            <a:r>
              <a:rPr lang="en-US"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th</a:t>
            </a:r>
            <a:r>
              <a:rPr lang="pl-PL"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ose</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aspects</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of development and politics</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 E</a:t>
            </a:r>
            <a:r>
              <a:rPr lang="en-US" sz="1600" dirty="0" err="1">
                <a:solidFill>
                  <a:srgbClr val="1F1F1F"/>
                </a:solidFill>
                <a:latin typeface="Calibri" panose="020F0502020204030204" pitchFamily="34" charset="0"/>
                <a:ea typeface="Calibri" panose="020F0502020204030204" pitchFamily="34" charset="0"/>
                <a:cs typeface="Calibri" panose="020F0502020204030204" pitchFamily="34" charset="0"/>
              </a:rPr>
              <a:t>nvironmental</a:t>
            </a:r>
            <a:r>
              <a:rPr lang="en-US" sz="1600" dirty="0">
                <a:solidFill>
                  <a:srgbClr val="1F1F1F"/>
                </a:solidFill>
                <a:latin typeface="Calibri" panose="020F0502020204030204" pitchFamily="34" charset="0"/>
                <a:ea typeface="Calibri" panose="020F0502020204030204" pitchFamily="34" charset="0"/>
                <a:cs typeface="Calibri" panose="020F0502020204030204" pitchFamily="34" charset="0"/>
              </a:rPr>
              <a:t> sustainability preserves natural resources, minimizes pollutants, and reduces impacts on ecosystems as climate change. Social sustainability considers health and safety considerations, access, and distribution of benefits and costs among community groups, and economic sustainability focuses on economic growth, cost-effectiveness, and financial sustainability</a:t>
            </a:r>
            <a:r>
              <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rPr>
              <a:t>.</a:t>
            </a:r>
          </a:p>
          <a:p>
            <a:endParaRPr lang="pl-PL" sz="1600" dirty="0">
              <a:solidFill>
                <a:srgbClr val="1F1F1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CAD53796-C030-8D4D-1F90-F8CBA900E01C}"/>
              </a:ext>
            </a:extLst>
          </p:cNvPr>
          <p:cNvSpPr txBox="1"/>
          <p:nvPr/>
        </p:nvSpPr>
        <p:spPr>
          <a:xfrm>
            <a:off x="447676" y="2361147"/>
            <a:ext cx="4094827" cy="769441"/>
          </a:xfrm>
          <a:prstGeom prst="rect">
            <a:avLst/>
          </a:prstGeom>
          <a:noFill/>
        </p:spPr>
        <p:txBody>
          <a:bodyPr wrap="square">
            <a:spAutoFit/>
          </a:bodyPr>
          <a:lstStyle/>
          <a:p>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Heidari</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I., </a:t>
            </a:r>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Eshlaghy</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t>
            </a:r>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Hoseini</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S.M.S.,  </a:t>
            </a:r>
            <a:r>
              <a:rPr lang="en-US" sz="11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Sustainable transportation: Definitions, dimensions, and indicators – Case study of importance-performance analysis for the city of Tehran</a:t>
            </a:r>
            <a:r>
              <a:rPr lang="pl-PL" sz="11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1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Heliyon</a:t>
            </a:r>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9(2023), https://doi.org/10.1016/j.heliyon.2023.e20457</a:t>
            </a:r>
          </a:p>
        </p:txBody>
      </p:sp>
    </p:spTree>
    <p:extLst>
      <p:ext uri="{BB962C8B-B14F-4D97-AF65-F5344CB8AC3E}">
        <p14:creationId xmlns:p14="http://schemas.microsoft.com/office/powerpoint/2010/main" val="286814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26" name="Picture 2" descr="The European Green Deal">
            <a:extLst>
              <a:ext uri="{FF2B5EF4-FFF2-40B4-BE49-F238E27FC236}">
                <a16:creationId xmlns:a16="http://schemas.microsoft.com/office/drawing/2014/main" id="{2AFDE84D-764B-82FA-D2CE-CD743DD2E2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47019" y="853702"/>
            <a:ext cx="9240350" cy="466880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8328517-EF3F-D233-E50E-BE2DAFE9BFEA}"/>
              </a:ext>
            </a:extLst>
          </p:cNvPr>
          <p:cNvSpPr txBox="1"/>
          <p:nvPr/>
        </p:nvSpPr>
        <p:spPr>
          <a:xfrm>
            <a:off x="629265" y="5427217"/>
            <a:ext cx="11562735" cy="553998"/>
          </a:xfrm>
          <a:prstGeom prst="rect">
            <a:avLst/>
          </a:prstGeom>
          <a:noFill/>
        </p:spPr>
        <p:txBody>
          <a:bodyPr wrap="square">
            <a:spAutoFit/>
          </a:bodyPr>
          <a:lstStyle/>
          <a:p>
            <a:r>
              <a:rPr lang="pl-PL"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1) </a:t>
            </a:r>
            <a:r>
              <a:rPr lang="pl-PL" sz="10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C</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ommunication</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from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Commission</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to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European</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Parliament</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European</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Council</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Council</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European</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Economic</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and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Social</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Committee</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and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Committee</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of the regions. </a:t>
            </a:r>
            <a:b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The European Green Deal</a:t>
            </a:r>
            <a:r>
              <a:rPr lang="pl-PL"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COM (2019) 640 </a:t>
            </a:r>
            <a:r>
              <a:rPr lang="pl-PL" sz="10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Final</a:t>
            </a:r>
            <a:r>
              <a:rPr lang="pl-PL" sz="10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11.12.2019.</a:t>
            </a:r>
          </a:p>
          <a:p>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2)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Website</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of the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Geopolitical</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Intelligence</a:t>
            </a:r>
            <a:r>
              <a:rPr lang="pl-PL" sz="10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Services AG, https://www.gisreportsonline.com/r/european-green-deal/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C815A8E-E4ED-3619-7DBF-178DF3ADAB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13485" y="893263"/>
            <a:ext cx="6133041" cy="5011143"/>
          </a:xfrm>
          <a:prstGeom prst="rect">
            <a:avLst/>
          </a:prstGeom>
        </p:spPr>
      </p:pic>
      <p:sp>
        <p:nvSpPr>
          <p:cNvPr id="4" name="Google Shape;74;p3">
            <a:extLst>
              <a:ext uri="{FF2B5EF4-FFF2-40B4-BE49-F238E27FC236}">
                <a16:creationId xmlns:a16="http://schemas.microsoft.com/office/drawing/2014/main" id="{0E613167-ABB8-571F-22F0-A43693A2BD70}"/>
              </a:ext>
            </a:extLst>
          </p:cNvPr>
          <p:cNvSpPr txBox="1">
            <a:spLocks/>
          </p:cNvSpPr>
          <p:nvPr/>
        </p:nvSpPr>
        <p:spPr>
          <a:xfrm>
            <a:off x="3491679" y="689323"/>
            <a:ext cx="10515600" cy="1008221"/>
          </a:xfrm>
          <a:prstGeom prst="rect">
            <a:avLst/>
          </a:prstGeom>
          <a:noFill/>
          <a:ln>
            <a:noFill/>
          </a:ln>
        </p:spPr>
        <p:txBody>
          <a:bodyPr spcFirstLastPara="1" wrap="square" lIns="91425" tIns="45700" rIns="91425" bIns="45700" anchor="ctr" anchorCtr="0">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ct val="100000"/>
              <a:buFont typeface="Calibri"/>
              <a:buNone/>
            </a:pPr>
            <a:br>
              <a:rPr lang="pl-PL" sz="3200" dirty="0">
                <a:latin typeface="Calibri" panose="020F0502020204030204" pitchFamily="34" charset="0"/>
                <a:ea typeface="Calibri" panose="020F0502020204030204" pitchFamily="34" charset="0"/>
                <a:cs typeface="Calibri" panose="020F0502020204030204" pitchFamily="34" charset="0"/>
              </a:rPr>
            </a:br>
            <a:r>
              <a:rPr lang="pl-PL" sz="3200" b="1" dirty="0">
                <a:latin typeface="Calibri" panose="020F0502020204030204" pitchFamily="34" charset="0"/>
                <a:ea typeface="Calibri" panose="020F0502020204030204" pitchFamily="34" charset="0"/>
                <a:cs typeface="Calibri" panose="020F0502020204030204" pitchFamily="34" charset="0"/>
              </a:rPr>
              <a:t>Global </a:t>
            </a:r>
            <a:r>
              <a:rPr lang="pl-PL" sz="3200" b="1" dirty="0" err="1">
                <a:latin typeface="Calibri" panose="020F0502020204030204" pitchFamily="34" charset="0"/>
                <a:ea typeface="Calibri" panose="020F0502020204030204" pitchFamily="34" charset="0"/>
                <a:cs typeface="Calibri" panose="020F0502020204030204" pitchFamily="34" charset="0"/>
              </a:rPr>
              <a:t>greenhouse</a:t>
            </a:r>
            <a:r>
              <a:rPr lang="pl-PL" sz="3200" b="1" dirty="0">
                <a:latin typeface="Calibri" panose="020F0502020204030204" pitchFamily="34" charset="0"/>
                <a:ea typeface="Calibri" panose="020F0502020204030204" pitchFamily="34" charset="0"/>
                <a:cs typeface="Calibri" panose="020F0502020204030204" pitchFamily="34" charset="0"/>
              </a:rPr>
              <a:t> </a:t>
            </a:r>
            <a:r>
              <a:rPr lang="pl-PL" sz="3200" b="1" dirty="0" err="1">
                <a:latin typeface="Calibri" panose="020F0502020204030204" pitchFamily="34" charset="0"/>
                <a:ea typeface="Calibri" panose="020F0502020204030204" pitchFamily="34" charset="0"/>
                <a:cs typeface="Calibri" panose="020F0502020204030204" pitchFamily="34" charset="0"/>
              </a:rPr>
              <a:t>gas</a:t>
            </a:r>
            <a:r>
              <a:rPr lang="pl-PL" sz="3200" b="1" dirty="0">
                <a:latin typeface="Calibri" panose="020F0502020204030204" pitchFamily="34" charset="0"/>
                <a:ea typeface="Calibri" panose="020F0502020204030204" pitchFamily="34" charset="0"/>
                <a:cs typeface="Calibri" panose="020F0502020204030204" pitchFamily="34" charset="0"/>
              </a:rPr>
              <a:t> </a:t>
            </a:r>
            <a:r>
              <a:rPr lang="pl-PL" sz="3200" b="1" dirty="0" err="1">
                <a:latin typeface="Calibri" panose="020F0502020204030204" pitchFamily="34" charset="0"/>
                <a:ea typeface="Calibri" panose="020F0502020204030204" pitchFamily="34" charset="0"/>
                <a:cs typeface="Calibri" panose="020F0502020204030204" pitchFamily="34" charset="0"/>
              </a:rPr>
              <a:t>emissions</a:t>
            </a:r>
            <a:r>
              <a:rPr lang="pl-PL" sz="3200" b="1" dirty="0">
                <a:latin typeface="Calibri" panose="020F0502020204030204" pitchFamily="34" charset="0"/>
                <a:ea typeface="Calibri" panose="020F0502020204030204" pitchFamily="34" charset="0"/>
                <a:cs typeface="Calibri" panose="020F0502020204030204" pitchFamily="34" charset="0"/>
              </a:rPr>
              <a:t> </a:t>
            </a:r>
            <a:br>
              <a:rPr lang="pl-PL" sz="3200" b="1" dirty="0">
                <a:latin typeface="Calibri" panose="020F0502020204030204" pitchFamily="34" charset="0"/>
                <a:ea typeface="Calibri" panose="020F0502020204030204" pitchFamily="34" charset="0"/>
                <a:cs typeface="Calibri" panose="020F0502020204030204" pitchFamily="34" charset="0"/>
              </a:rPr>
            </a:br>
            <a:r>
              <a:rPr lang="pl-PL" sz="3200" b="1" dirty="0">
                <a:latin typeface="Calibri" panose="020F0502020204030204" pitchFamily="34" charset="0"/>
                <a:ea typeface="Calibri" panose="020F0502020204030204" pitchFamily="34" charset="0"/>
                <a:cs typeface="Calibri" panose="020F0502020204030204" pitchFamily="34" charset="0"/>
              </a:rPr>
              <a:t>by </a:t>
            </a:r>
            <a:r>
              <a:rPr lang="pl-PL" sz="3200" b="1" dirty="0" err="1">
                <a:latin typeface="Calibri" panose="020F0502020204030204" pitchFamily="34" charset="0"/>
                <a:ea typeface="Calibri" panose="020F0502020204030204" pitchFamily="34" charset="0"/>
                <a:cs typeface="Calibri" panose="020F0502020204030204" pitchFamily="34" charset="0"/>
              </a:rPr>
              <a:t>sector</a:t>
            </a:r>
            <a:endParaRPr lang="pl-PL" sz="3200" dirty="0">
              <a:latin typeface="Calibri" panose="020F0502020204030204" pitchFamily="34" charset="0"/>
              <a:ea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1E9B7E2C-C740-DF88-0BEA-E5484EF54148}"/>
              </a:ext>
            </a:extLst>
          </p:cNvPr>
          <p:cNvSpPr txBox="1"/>
          <p:nvPr/>
        </p:nvSpPr>
        <p:spPr>
          <a:xfrm>
            <a:off x="5955684" y="5757339"/>
            <a:ext cx="6100916" cy="261610"/>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https://www.visualcapitalist.com/a-global-breakdown-of-greenhouse-gas-emissions-by-sector/</a:t>
            </a:r>
          </a:p>
        </p:txBody>
      </p:sp>
      <p:graphicFrame>
        <p:nvGraphicFramePr>
          <p:cNvPr id="7" name="Tabela 6">
            <a:extLst>
              <a:ext uri="{FF2B5EF4-FFF2-40B4-BE49-F238E27FC236}">
                <a16:creationId xmlns:a16="http://schemas.microsoft.com/office/drawing/2014/main" id="{E30EDDCA-54BC-A610-D79A-C9A6BF3B0852}"/>
              </a:ext>
            </a:extLst>
          </p:cNvPr>
          <p:cNvGraphicFramePr>
            <a:graphicFrameLocks noGrp="1"/>
          </p:cNvGraphicFramePr>
          <p:nvPr>
            <p:extLst>
              <p:ext uri="{D42A27DB-BD31-4B8C-83A1-F6EECF244321}">
                <p14:modId xmlns:p14="http://schemas.microsoft.com/office/powerpoint/2010/main" val="4012273770"/>
              </p:ext>
            </p:extLst>
          </p:nvPr>
        </p:nvGraphicFramePr>
        <p:xfrm>
          <a:off x="7268450" y="2036469"/>
          <a:ext cx="4788150" cy="1661160"/>
        </p:xfrm>
        <a:graphic>
          <a:graphicData uri="http://schemas.openxmlformats.org/drawingml/2006/table">
            <a:tbl>
              <a:tblPr/>
              <a:tblGrid>
                <a:gridCol w="2072195">
                  <a:extLst>
                    <a:ext uri="{9D8B030D-6E8A-4147-A177-3AD203B41FA5}">
                      <a16:colId xmlns:a16="http://schemas.microsoft.com/office/drawing/2014/main" val="1160980469"/>
                    </a:ext>
                  </a:extLst>
                </a:gridCol>
                <a:gridCol w="2715955">
                  <a:extLst>
                    <a:ext uri="{9D8B030D-6E8A-4147-A177-3AD203B41FA5}">
                      <a16:colId xmlns:a16="http://schemas.microsoft.com/office/drawing/2014/main" val="93729484"/>
                    </a:ext>
                  </a:extLst>
                </a:gridCol>
              </a:tblGrid>
              <a:tr h="0">
                <a:tc>
                  <a:txBody>
                    <a:bodyPr/>
                    <a:lstStyle/>
                    <a:p>
                      <a:pPr algn="l" fontAlgn="ctr" latinLnBrk="0"/>
                      <a:r>
                        <a:rPr lang="pl-PL" b="1">
                          <a:effectLst/>
                        </a:rPr>
                        <a:t>Sector</a:t>
                      </a:r>
                    </a:p>
                  </a:txBody>
                  <a:tcPr marL="93726" marR="93726" marT="38100" marB="38100" anchor="ctr">
                    <a:lnL>
                      <a:noFill/>
                    </a:lnL>
                    <a:lnR>
                      <a:noFill/>
                    </a:lnR>
                    <a:lnT>
                      <a:noFill/>
                    </a:lnT>
                    <a:lnB>
                      <a:noFill/>
                    </a:lnB>
                    <a:solidFill>
                      <a:srgbClr val="E6EFDB"/>
                    </a:solidFill>
                  </a:tcPr>
                </a:tc>
                <a:tc>
                  <a:txBody>
                    <a:bodyPr/>
                    <a:lstStyle/>
                    <a:p>
                      <a:pPr algn="l" fontAlgn="ctr" latinLnBrk="0"/>
                      <a:r>
                        <a:rPr lang="pl-PL" b="1" dirty="0">
                          <a:effectLst/>
                        </a:rPr>
                        <a:t>Global GHG </a:t>
                      </a:r>
                      <a:r>
                        <a:rPr lang="pl-PL" b="1" dirty="0" err="1">
                          <a:effectLst/>
                        </a:rPr>
                        <a:t>Emissions</a:t>
                      </a:r>
                      <a:r>
                        <a:rPr lang="pl-PL" b="1" dirty="0">
                          <a:effectLst/>
                        </a:rPr>
                        <a:t> </a:t>
                      </a:r>
                      <a:r>
                        <a:rPr lang="pl-PL" b="1" dirty="0" err="1">
                          <a:effectLst/>
                        </a:rPr>
                        <a:t>Share</a:t>
                      </a:r>
                      <a:endParaRPr lang="pl-PL" b="1" dirty="0">
                        <a:effectLst/>
                      </a:endParaRPr>
                    </a:p>
                  </a:txBody>
                  <a:tcPr marL="93726" marR="93726" marT="38100" marB="38100" anchor="ctr">
                    <a:lnL>
                      <a:noFill/>
                    </a:lnL>
                    <a:lnR>
                      <a:noFill/>
                    </a:lnR>
                    <a:lnT>
                      <a:noFill/>
                    </a:lnT>
                    <a:lnB>
                      <a:noFill/>
                    </a:lnB>
                    <a:solidFill>
                      <a:srgbClr val="E6EFDB"/>
                    </a:solidFill>
                  </a:tcPr>
                </a:tc>
                <a:extLst>
                  <a:ext uri="{0D108BD9-81ED-4DB2-BD59-A6C34878D82A}">
                    <a16:rowId xmlns:a16="http://schemas.microsoft.com/office/drawing/2014/main" val="1982736882"/>
                  </a:ext>
                </a:extLst>
              </a:tr>
              <a:tr h="0">
                <a:tc>
                  <a:txBody>
                    <a:bodyPr/>
                    <a:lstStyle/>
                    <a:p>
                      <a:pPr algn="l" fontAlgn="t"/>
                      <a:r>
                        <a:rPr lang="pl-PL">
                          <a:effectLst/>
                        </a:rPr>
                        <a:t>Energy Use</a:t>
                      </a:r>
                    </a:p>
                  </a:txBody>
                  <a:tcPr marL="93726" marR="93726" marT="38100" marB="38100">
                    <a:lnL>
                      <a:noFill/>
                    </a:lnL>
                    <a:lnR>
                      <a:noFill/>
                    </a:lnR>
                    <a:lnT>
                      <a:noFill/>
                    </a:lnT>
                    <a:lnB>
                      <a:noFill/>
                    </a:lnB>
                    <a:solidFill>
                      <a:srgbClr val="EEEEEE"/>
                    </a:solidFill>
                  </a:tcPr>
                </a:tc>
                <a:tc>
                  <a:txBody>
                    <a:bodyPr/>
                    <a:lstStyle/>
                    <a:p>
                      <a:pPr algn="ctr" fontAlgn="t"/>
                      <a:r>
                        <a:rPr lang="pl-PL" dirty="0">
                          <a:effectLst/>
                        </a:rPr>
                        <a:t>73.2%</a:t>
                      </a:r>
                    </a:p>
                  </a:txBody>
                  <a:tcPr marL="93726" marR="93726" marT="38100" marB="38100">
                    <a:lnL>
                      <a:noFill/>
                    </a:lnL>
                    <a:lnR>
                      <a:noFill/>
                    </a:lnR>
                    <a:lnT>
                      <a:noFill/>
                    </a:lnT>
                    <a:lnB>
                      <a:noFill/>
                    </a:lnB>
                    <a:solidFill>
                      <a:srgbClr val="EEEEEE"/>
                    </a:solidFill>
                  </a:tcPr>
                </a:tc>
                <a:extLst>
                  <a:ext uri="{0D108BD9-81ED-4DB2-BD59-A6C34878D82A}">
                    <a16:rowId xmlns:a16="http://schemas.microsoft.com/office/drawing/2014/main" val="2427505251"/>
                  </a:ext>
                </a:extLst>
              </a:tr>
              <a:tr h="0">
                <a:tc>
                  <a:txBody>
                    <a:bodyPr/>
                    <a:lstStyle/>
                    <a:p>
                      <a:pPr algn="l" fontAlgn="t"/>
                      <a:r>
                        <a:rPr lang="pl-PL">
                          <a:effectLst/>
                        </a:rPr>
                        <a:t>Agriculture, Forestry &amp; Land Use</a:t>
                      </a:r>
                    </a:p>
                  </a:txBody>
                  <a:tcPr marL="93726" marR="93726" marT="38100" marB="38100">
                    <a:lnL>
                      <a:noFill/>
                    </a:lnL>
                    <a:lnR>
                      <a:noFill/>
                    </a:lnR>
                    <a:lnT>
                      <a:noFill/>
                    </a:lnT>
                    <a:lnB>
                      <a:noFill/>
                    </a:lnB>
                    <a:solidFill>
                      <a:srgbClr val="FFFFFF"/>
                    </a:solidFill>
                  </a:tcPr>
                </a:tc>
                <a:tc>
                  <a:txBody>
                    <a:bodyPr/>
                    <a:lstStyle/>
                    <a:p>
                      <a:pPr algn="ctr" fontAlgn="t"/>
                      <a:r>
                        <a:rPr lang="pl-PL" dirty="0">
                          <a:effectLst/>
                        </a:rPr>
                        <a:t>18.4%</a:t>
                      </a:r>
                    </a:p>
                  </a:txBody>
                  <a:tcPr marL="93726" marR="93726" marT="38100" marB="38100">
                    <a:lnL>
                      <a:noFill/>
                    </a:lnL>
                    <a:lnR>
                      <a:noFill/>
                    </a:lnR>
                    <a:lnT>
                      <a:noFill/>
                    </a:lnT>
                    <a:lnB>
                      <a:noFill/>
                    </a:lnB>
                    <a:solidFill>
                      <a:srgbClr val="FFFFFF"/>
                    </a:solidFill>
                  </a:tcPr>
                </a:tc>
                <a:extLst>
                  <a:ext uri="{0D108BD9-81ED-4DB2-BD59-A6C34878D82A}">
                    <a16:rowId xmlns:a16="http://schemas.microsoft.com/office/drawing/2014/main" val="7664055"/>
                  </a:ext>
                </a:extLst>
              </a:tr>
              <a:tr h="0">
                <a:tc>
                  <a:txBody>
                    <a:bodyPr/>
                    <a:lstStyle/>
                    <a:p>
                      <a:pPr algn="l" fontAlgn="t"/>
                      <a:r>
                        <a:rPr lang="pl-PL">
                          <a:effectLst/>
                        </a:rPr>
                        <a:t>Industrial processes</a:t>
                      </a:r>
                    </a:p>
                  </a:txBody>
                  <a:tcPr marL="93726" marR="93726" marT="38100" marB="38100">
                    <a:lnL>
                      <a:noFill/>
                    </a:lnL>
                    <a:lnR>
                      <a:noFill/>
                    </a:lnR>
                    <a:lnT>
                      <a:noFill/>
                    </a:lnT>
                    <a:lnB>
                      <a:noFill/>
                    </a:lnB>
                    <a:solidFill>
                      <a:srgbClr val="EEEEEE"/>
                    </a:solidFill>
                  </a:tcPr>
                </a:tc>
                <a:tc>
                  <a:txBody>
                    <a:bodyPr/>
                    <a:lstStyle/>
                    <a:p>
                      <a:pPr algn="ctr" fontAlgn="t"/>
                      <a:r>
                        <a:rPr lang="pl-PL" dirty="0">
                          <a:effectLst/>
                        </a:rPr>
                        <a:t>5.2%</a:t>
                      </a:r>
                    </a:p>
                  </a:txBody>
                  <a:tcPr marL="93726" marR="93726" marT="38100" marB="38100">
                    <a:lnL>
                      <a:noFill/>
                    </a:lnL>
                    <a:lnR>
                      <a:noFill/>
                    </a:lnR>
                    <a:lnT>
                      <a:noFill/>
                    </a:lnT>
                    <a:lnB>
                      <a:noFill/>
                    </a:lnB>
                    <a:solidFill>
                      <a:srgbClr val="EEEEEE"/>
                    </a:solidFill>
                  </a:tcPr>
                </a:tc>
                <a:extLst>
                  <a:ext uri="{0D108BD9-81ED-4DB2-BD59-A6C34878D82A}">
                    <a16:rowId xmlns:a16="http://schemas.microsoft.com/office/drawing/2014/main" val="1687537014"/>
                  </a:ext>
                </a:extLst>
              </a:tr>
              <a:tr h="0">
                <a:tc>
                  <a:txBody>
                    <a:bodyPr/>
                    <a:lstStyle/>
                    <a:p>
                      <a:pPr algn="l" fontAlgn="t"/>
                      <a:r>
                        <a:rPr lang="pl-PL">
                          <a:effectLst/>
                        </a:rPr>
                        <a:t>Waste</a:t>
                      </a:r>
                    </a:p>
                  </a:txBody>
                  <a:tcPr marL="93726" marR="93726" marT="38100" marB="38100">
                    <a:lnL>
                      <a:noFill/>
                    </a:lnL>
                    <a:lnR>
                      <a:noFill/>
                    </a:lnR>
                    <a:lnT>
                      <a:noFill/>
                    </a:lnT>
                    <a:lnB>
                      <a:noFill/>
                    </a:lnB>
                    <a:solidFill>
                      <a:srgbClr val="FFFFFF"/>
                    </a:solidFill>
                  </a:tcPr>
                </a:tc>
                <a:tc>
                  <a:txBody>
                    <a:bodyPr/>
                    <a:lstStyle/>
                    <a:p>
                      <a:pPr algn="ctr" fontAlgn="t"/>
                      <a:r>
                        <a:rPr lang="pl-PL" dirty="0">
                          <a:effectLst/>
                        </a:rPr>
                        <a:t>3.2%</a:t>
                      </a:r>
                    </a:p>
                  </a:txBody>
                  <a:tcPr marL="93726" marR="93726" marT="38100" marB="38100">
                    <a:lnL>
                      <a:noFill/>
                    </a:lnL>
                    <a:lnR>
                      <a:noFill/>
                    </a:lnR>
                    <a:lnT>
                      <a:noFill/>
                    </a:lnT>
                    <a:lnB>
                      <a:noFill/>
                    </a:lnB>
                    <a:solidFill>
                      <a:srgbClr val="FFFFFF"/>
                    </a:solidFill>
                  </a:tcPr>
                </a:tc>
                <a:extLst>
                  <a:ext uri="{0D108BD9-81ED-4DB2-BD59-A6C34878D82A}">
                    <a16:rowId xmlns:a16="http://schemas.microsoft.com/office/drawing/2014/main" val="3891689560"/>
                  </a:ext>
                </a:extLst>
              </a:tr>
            </a:tbl>
          </a:graphicData>
        </a:graphic>
      </p:graphicFrame>
      <p:graphicFrame>
        <p:nvGraphicFramePr>
          <p:cNvPr id="8" name="Tabela 7">
            <a:extLst>
              <a:ext uri="{FF2B5EF4-FFF2-40B4-BE49-F238E27FC236}">
                <a16:creationId xmlns:a16="http://schemas.microsoft.com/office/drawing/2014/main" id="{A913BD22-3DD2-3371-4949-1E87C01995C9}"/>
              </a:ext>
            </a:extLst>
          </p:cNvPr>
          <p:cNvGraphicFramePr>
            <a:graphicFrameLocks noGrp="1"/>
          </p:cNvGraphicFramePr>
          <p:nvPr>
            <p:extLst>
              <p:ext uri="{D42A27DB-BD31-4B8C-83A1-F6EECF244321}">
                <p14:modId xmlns:p14="http://schemas.microsoft.com/office/powerpoint/2010/main" val="1748528059"/>
              </p:ext>
            </p:extLst>
          </p:nvPr>
        </p:nvGraphicFramePr>
        <p:xfrm>
          <a:off x="7602587" y="4117884"/>
          <a:ext cx="4454013" cy="1432560"/>
        </p:xfrm>
        <a:graphic>
          <a:graphicData uri="http://schemas.openxmlformats.org/drawingml/2006/table">
            <a:tbl>
              <a:tblPr/>
              <a:tblGrid>
                <a:gridCol w="995340">
                  <a:extLst>
                    <a:ext uri="{9D8B030D-6E8A-4147-A177-3AD203B41FA5}">
                      <a16:colId xmlns:a16="http://schemas.microsoft.com/office/drawing/2014/main" val="2891063299"/>
                    </a:ext>
                  </a:extLst>
                </a:gridCol>
                <a:gridCol w="1527870">
                  <a:extLst>
                    <a:ext uri="{9D8B030D-6E8A-4147-A177-3AD203B41FA5}">
                      <a16:colId xmlns:a16="http://schemas.microsoft.com/office/drawing/2014/main" val="4023872761"/>
                    </a:ext>
                  </a:extLst>
                </a:gridCol>
                <a:gridCol w="1930803">
                  <a:extLst>
                    <a:ext uri="{9D8B030D-6E8A-4147-A177-3AD203B41FA5}">
                      <a16:colId xmlns:a16="http://schemas.microsoft.com/office/drawing/2014/main" val="3189353506"/>
                    </a:ext>
                  </a:extLst>
                </a:gridCol>
              </a:tblGrid>
              <a:tr h="0">
                <a:tc>
                  <a:txBody>
                    <a:bodyPr/>
                    <a:lstStyle/>
                    <a:p>
                      <a:pPr algn="l" fontAlgn="ctr" latinLnBrk="0"/>
                      <a:r>
                        <a:rPr lang="pl-PL" sz="1200" b="1" dirty="0" err="1">
                          <a:effectLst/>
                        </a:rPr>
                        <a:t>Sub-sector</a:t>
                      </a:r>
                      <a:endParaRPr lang="pl-PL" sz="1200" b="1" dirty="0">
                        <a:effectLst/>
                      </a:endParaRPr>
                    </a:p>
                    <a:p>
                      <a:pPr algn="l" fontAlgn="ctr" latinLnBrk="0"/>
                      <a:r>
                        <a:rPr lang="pl-PL" sz="1000" b="1" dirty="0">
                          <a:effectLst/>
                        </a:rPr>
                        <a:t>(Energy </a:t>
                      </a:r>
                      <a:r>
                        <a:rPr lang="pl-PL" sz="1000" b="1" dirty="0" err="1">
                          <a:effectLst/>
                        </a:rPr>
                        <a:t>Use</a:t>
                      </a:r>
                      <a:r>
                        <a:rPr lang="pl-PL" sz="1000" b="1" dirty="0">
                          <a:effectLst/>
                        </a:rPr>
                        <a:t>)</a:t>
                      </a:r>
                    </a:p>
                  </a:txBody>
                  <a:tcPr marL="93726" marR="93726" marT="38100" marB="38100" anchor="ctr">
                    <a:lnL>
                      <a:noFill/>
                    </a:lnL>
                    <a:lnR>
                      <a:noFill/>
                    </a:lnR>
                    <a:lnT>
                      <a:noFill/>
                    </a:lnT>
                    <a:lnB>
                      <a:noFill/>
                    </a:lnB>
                    <a:solidFill>
                      <a:srgbClr val="E6EFDB"/>
                    </a:solidFill>
                  </a:tcPr>
                </a:tc>
                <a:tc>
                  <a:txBody>
                    <a:bodyPr/>
                    <a:lstStyle/>
                    <a:p>
                      <a:pPr algn="l" fontAlgn="ctr" latinLnBrk="0"/>
                      <a:r>
                        <a:rPr lang="pl-PL" sz="1200" b="1" dirty="0">
                          <a:effectLst/>
                        </a:rPr>
                        <a:t>GHG </a:t>
                      </a:r>
                      <a:r>
                        <a:rPr lang="pl-PL" sz="1200" b="1" dirty="0" err="1">
                          <a:effectLst/>
                        </a:rPr>
                        <a:t>Emissions</a:t>
                      </a:r>
                      <a:r>
                        <a:rPr lang="pl-PL" sz="1200" b="1" dirty="0">
                          <a:effectLst/>
                        </a:rPr>
                        <a:t> </a:t>
                      </a:r>
                      <a:r>
                        <a:rPr lang="pl-PL" sz="1200" b="1" dirty="0" err="1">
                          <a:effectLst/>
                        </a:rPr>
                        <a:t>Share</a:t>
                      </a:r>
                      <a:endParaRPr lang="pl-PL" sz="1200" b="1" dirty="0">
                        <a:effectLst/>
                      </a:endParaRPr>
                    </a:p>
                  </a:txBody>
                  <a:tcPr marL="93726" marR="93726" marT="38100" marB="38100" anchor="ctr">
                    <a:lnL>
                      <a:noFill/>
                    </a:lnL>
                    <a:lnR>
                      <a:noFill/>
                    </a:lnR>
                    <a:lnT>
                      <a:noFill/>
                    </a:lnT>
                    <a:lnB>
                      <a:noFill/>
                    </a:lnB>
                    <a:solidFill>
                      <a:srgbClr val="E6EFDB"/>
                    </a:solidFill>
                  </a:tcPr>
                </a:tc>
                <a:tc>
                  <a:txBody>
                    <a:bodyPr/>
                    <a:lstStyle/>
                    <a:p>
                      <a:pPr algn="l" fontAlgn="ctr" latinLnBrk="0"/>
                      <a:r>
                        <a:rPr lang="pl-PL" sz="1200" b="1">
                          <a:effectLst/>
                        </a:rPr>
                        <a:t>Further breakdown</a:t>
                      </a:r>
                    </a:p>
                  </a:txBody>
                  <a:tcPr marL="93726" marR="93726" marT="38100" marB="38100" anchor="ctr">
                    <a:lnL>
                      <a:noFill/>
                    </a:lnL>
                    <a:lnR>
                      <a:noFill/>
                    </a:lnR>
                    <a:lnT>
                      <a:noFill/>
                    </a:lnT>
                    <a:lnB>
                      <a:noFill/>
                    </a:lnB>
                    <a:solidFill>
                      <a:srgbClr val="E6EFDB"/>
                    </a:solidFill>
                  </a:tcPr>
                </a:tc>
                <a:extLst>
                  <a:ext uri="{0D108BD9-81ED-4DB2-BD59-A6C34878D82A}">
                    <a16:rowId xmlns:a16="http://schemas.microsoft.com/office/drawing/2014/main" val="3118584677"/>
                  </a:ext>
                </a:extLst>
              </a:tr>
              <a:tr h="0">
                <a:tc>
                  <a:txBody>
                    <a:bodyPr/>
                    <a:lstStyle/>
                    <a:p>
                      <a:pPr algn="ctr" fontAlgn="t"/>
                      <a:r>
                        <a:rPr lang="pl-PL" sz="1200" dirty="0">
                          <a:effectLst/>
                        </a:rPr>
                        <a:t>Transport</a:t>
                      </a:r>
                    </a:p>
                  </a:txBody>
                  <a:tcPr marL="93726" marR="93726" marT="38100" marB="38100">
                    <a:lnL>
                      <a:noFill/>
                    </a:lnL>
                    <a:lnR>
                      <a:noFill/>
                    </a:lnR>
                    <a:lnT>
                      <a:noFill/>
                    </a:lnT>
                    <a:lnB>
                      <a:noFill/>
                    </a:lnB>
                    <a:solidFill>
                      <a:srgbClr val="EEEEEE"/>
                    </a:solidFill>
                  </a:tcPr>
                </a:tc>
                <a:tc>
                  <a:txBody>
                    <a:bodyPr/>
                    <a:lstStyle/>
                    <a:p>
                      <a:pPr algn="ctr" fontAlgn="t"/>
                      <a:r>
                        <a:rPr lang="pl-PL" sz="1200" dirty="0">
                          <a:effectLst/>
                        </a:rPr>
                        <a:t>16.2%</a:t>
                      </a:r>
                    </a:p>
                  </a:txBody>
                  <a:tcPr marL="93726" marR="93726" marT="38100" marB="38100">
                    <a:lnL>
                      <a:noFill/>
                    </a:lnL>
                    <a:lnR>
                      <a:noFill/>
                    </a:lnR>
                    <a:lnT>
                      <a:noFill/>
                    </a:lnT>
                    <a:lnB>
                      <a:noFill/>
                    </a:lnB>
                    <a:solidFill>
                      <a:srgbClr val="EEEEEE"/>
                    </a:solidFill>
                  </a:tcPr>
                </a:tc>
                <a:tc>
                  <a:txBody>
                    <a:bodyPr/>
                    <a:lstStyle/>
                    <a:p>
                      <a:pPr algn="ctr" fontAlgn="t"/>
                      <a:r>
                        <a:rPr lang="en-US" sz="1200" dirty="0">
                          <a:effectLst/>
                        </a:rPr>
                        <a:t>• Road 11.9%</a:t>
                      </a:r>
                      <a:br>
                        <a:rPr lang="en-US" sz="1200" dirty="0">
                          <a:effectLst/>
                        </a:rPr>
                      </a:br>
                      <a:r>
                        <a:rPr lang="en-US" sz="1200" dirty="0">
                          <a:effectLst/>
                        </a:rPr>
                        <a:t>• Aviation 1.9%</a:t>
                      </a:r>
                      <a:br>
                        <a:rPr lang="en-US" sz="1200" dirty="0">
                          <a:effectLst/>
                        </a:rPr>
                      </a:br>
                      <a:r>
                        <a:rPr lang="en-US" sz="1200" dirty="0">
                          <a:effectLst/>
                        </a:rPr>
                        <a:t>• Rail 0.4%</a:t>
                      </a:r>
                      <a:br>
                        <a:rPr lang="en-US" sz="1200" dirty="0">
                          <a:effectLst/>
                        </a:rPr>
                      </a:br>
                      <a:r>
                        <a:rPr lang="en-US" sz="1200" dirty="0">
                          <a:effectLst/>
                        </a:rPr>
                        <a:t>• Pipeline 0.3%</a:t>
                      </a:r>
                      <a:br>
                        <a:rPr lang="en-US" sz="1200" dirty="0">
                          <a:effectLst/>
                        </a:rPr>
                      </a:br>
                      <a:r>
                        <a:rPr lang="en-US" sz="1200" dirty="0">
                          <a:effectLst/>
                        </a:rPr>
                        <a:t>• Ship 1.7%</a:t>
                      </a:r>
                    </a:p>
                  </a:txBody>
                  <a:tcPr marL="93726" marR="93726" marT="38100" marB="38100">
                    <a:lnL>
                      <a:noFill/>
                    </a:lnL>
                    <a:lnR>
                      <a:noFill/>
                    </a:lnR>
                    <a:lnT>
                      <a:noFill/>
                    </a:lnT>
                    <a:lnB>
                      <a:noFill/>
                    </a:lnB>
                    <a:solidFill>
                      <a:srgbClr val="EEEEEE"/>
                    </a:solidFill>
                  </a:tcPr>
                </a:tc>
                <a:extLst>
                  <a:ext uri="{0D108BD9-81ED-4DB2-BD59-A6C34878D82A}">
                    <a16:rowId xmlns:a16="http://schemas.microsoft.com/office/drawing/2014/main" val="4002539670"/>
                  </a:ext>
                </a:extLst>
              </a:tr>
            </a:tbl>
          </a:graphicData>
        </a:graphic>
      </p:graphicFrame>
    </p:spTree>
    <p:extLst>
      <p:ext uri="{BB962C8B-B14F-4D97-AF65-F5344CB8AC3E}">
        <p14:creationId xmlns:p14="http://schemas.microsoft.com/office/powerpoint/2010/main" val="416358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83C4B29-31CF-3AFC-CDB5-39A3E36A3A92}"/>
              </a:ext>
            </a:extLst>
          </p:cNvPr>
          <p:cNvSpPr txBox="1"/>
          <p:nvPr/>
        </p:nvSpPr>
        <p:spPr>
          <a:xfrm>
            <a:off x="0" y="1618886"/>
            <a:ext cx="12192000" cy="3363328"/>
          </a:xfrm>
          <a:prstGeom prst="rect">
            <a:avLst/>
          </a:prstGeom>
          <a:solidFill>
            <a:schemeClr val="bg1">
              <a:lumMod val="95000"/>
            </a:schemeClr>
          </a:solidFill>
        </p:spPr>
        <p:txBody>
          <a:bodyPr wrap="square" rtlCol="0">
            <a:spAutoFit/>
          </a:bodyPr>
          <a:lstStyle/>
          <a:p>
            <a:endParaRPr lang="pl-PL" dirty="0"/>
          </a:p>
        </p:txBody>
      </p:sp>
      <p:sp>
        <p:nvSpPr>
          <p:cNvPr id="2" name="pole tekstowe 1">
            <a:extLst>
              <a:ext uri="{FF2B5EF4-FFF2-40B4-BE49-F238E27FC236}">
                <a16:creationId xmlns:a16="http://schemas.microsoft.com/office/drawing/2014/main" id="{E4782CE6-5B11-F1F9-26FC-BDB806D1BA4A}"/>
              </a:ext>
            </a:extLst>
          </p:cNvPr>
          <p:cNvSpPr txBox="1"/>
          <p:nvPr/>
        </p:nvSpPr>
        <p:spPr>
          <a:xfrm>
            <a:off x="728816" y="5082494"/>
            <a:ext cx="10904589" cy="907941"/>
          </a:xfrm>
          <a:prstGeom prst="rect">
            <a:avLst/>
          </a:prstGeom>
          <a:noFill/>
        </p:spPr>
        <p:txBody>
          <a:bodyPr wrap="square">
            <a:spAutoFit/>
          </a:bodyPr>
          <a:lstStyle/>
          <a:p>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Source: 1)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C</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ommunication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from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Commission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to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European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Parliament</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European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Council</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Council</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European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Economic</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and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Social</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Committee</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and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Committee</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of the regions. </a:t>
            </a:r>
            <a:r>
              <a:rPr lang="en-US"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The European Green Deal</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COM (2019) 640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Final</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11.12.2019.</a:t>
            </a:r>
          </a:p>
          <a:p>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2)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C</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ommunication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from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Commission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to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European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Parliament</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Council</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European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Economic</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and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Social</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Committee</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and The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Committee</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of the regions.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Sustainable</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and Smart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Mobility</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Strategy</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Putting</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a:t>
            </a:r>
            <a:r>
              <a:rPr lang="pl-PL" sz="1050" dirty="0" err="1">
                <a:solidFill>
                  <a:srgbClr val="444444"/>
                </a:solidFill>
                <a:latin typeface="Calibri" panose="020F0502020204030204" pitchFamily="34" charset="0"/>
                <a:ea typeface="Calibri" panose="020F0502020204030204" pitchFamily="34" charset="0"/>
                <a:cs typeface="Calibri" panose="020F0502020204030204" pitchFamily="34" charset="0"/>
              </a:rPr>
              <a:t>European</a:t>
            </a:r>
            <a:r>
              <a:rPr lang="pl-PL" sz="1050" dirty="0">
                <a:solidFill>
                  <a:srgbClr val="444444"/>
                </a:solidFill>
                <a:latin typeface="Calibri" panose="020F0502020204030204" pitchFamily="34" charset="0"/>
                <a:ea typeface="Calibri" panose="020F0502020204030204" pitchFamily="34" charset="0"/>
                <a:cs typeface="Calibri" panose="020F0502020204030204" pitchFamily="34" charset="0"/>
              </a:rPr>
              <a:t> transport on truck fot the future. </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COM (2020) 789 </a:t>
            </a:r>
            <a:r>
              <a:rPr lang="pl-PL" sz="1050" b="0" i="0" dirty="0" err="1">
                <a:solidFill>
                  <a:srgbClr val="444444"/>
                </a:solidFill>
                <a:effectLst/>
                <a:latin typeface="Calibri" panose="020F0502020204030204" pitchFamily="34" charset="0"/>
                <a:ea typeface="Calibri" panose="020F0502020204030204" pitchFamily="34" charset="0"/>
                <a:cs typeface="Calibri" panose="020F0502020204030204" pitchFamily="34" charset="0"/>
              </a:rPr>
              <a:t>Final</a:t>
            </a:r>
            <a:r>
              <a:rPr lang="pl-PL" sz="105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9.12.2020.</a:t>
            </a:r>
          </a:p>
          <a:p>
            <a:endParaRPr lang="pl-PL" sz="1100" dirty="0">
              <a:solidFill>
                <a:srgbClr val="444444"/>
              </a:solidFill>
              <a:latin typeface="Calibri" panose="020F0502020204030204" pitchFamily="34" charset="0"/>
              <a:ea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id="{57C4AB42-7433-78CB-5FCE-15C0C7D8D543}"/>
              </a:ext>
            </a:extLst>
          </p:cNvPr>
          <p:cNvSpPr txBox="1"/>
          <p:nvPr/>
        </p:nvSpPr>
        <p:spPr>
          <a:xfrm>
            <a:off x="89719" y="1684908"/>
            <a:ext cx="10810568" cy="3600986"/>
          </a:xfrm>
          <a:prstGeom prst="rect">
            <a:avLst/>
          </a:prstGeom>
          <a:noFill/>
        </p:spPr>
        <p:txBody>
          <a:bodyPr wrap="square">
            <a:spAutoFit/>
          </a:bodyPr>
          <a:lstStyle/>
          <a:p>
            <a:pPr marL="285750" indent="-285750">
              <a:buFont typeface="Wingdings" panose="05000000000000000000" pitchFamily="2" charset="2"/>
              <a:buChar char="Ø"/>
            </a:pPr>
            <a:r>
              <a:rPr lang="pl-PL" sz="1900" dirty="0">
                <a:latin typeface="Calibri" panose="020F0502020204030204" pitchFamily="34" charset="0"/>
                <a:ea typeface="Calibri" panose="020F0502020204030204" pitchFamily="34" charset="0"/>
                <a:cs typeface="Calibri" panose="020F0502020204030204" pitchFamily="34" charset="0"/>
              </a:rPr>
              <a:t>T</a:t>
            </a:r>
            <a:r>
              <a:rPr lang="en-US" sz="1900" dirty="0">
                <a:latin typeface="Calibri" panose="020F0502020204030204" pitchFamily="34" charset="0"/>
                <a:ea typeface="Calibri" panose="020F0502020204030204" pitchFamily="34" charset="0"/>
                <a:cs typeface="Calibri" panose="020F0502020204030204" pitchFamily="34" charset="0"/>
              </a:rPr>
              <a:t>o achieve climate neutrality by 2050</a:t>
            </a:r>
            <a:r>
              <a:rPr lang="pl-PL"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a 90% reduction in transport emissions </a:t>
            </a:r>
            <a:br>
              <a:rPr lang="pl-PL" sz="1900" dirty="0">
                <a:latin typeface="Calibri" panose="020F0502020204030204" pitchFamily="34" charset="0"/>
                <a:ea typeface="Calibri" panose="020F0502020204030204" pitchFamily="34" charset="0"/>
                <a:cs typeface="Calibri" panose="020F0502020204030204" pitchFamily="34" charset="0"/>
              </a:rPr>
            </a:br>
            <a:r>
              <a:rPr lang="en-US" sz="1900" dirty="0">
                <a:latin typeface="Calibri" panose="020F0502020204030204" pitchFamily="34" charset="0"/>
                <a:ea typeface="Calibri" panose="020F0502020204030204" pitchFamily="34" charset="0"/>
                <a:cs typeface="Calibri" panose="020F0502020204030204" pitchFamily="34" charset="0"/>
              </a:rPr>
              <a:t>is needed by 2050</a:t>
            </a:r>
            <a:r>
              <a:rPr lang="pl-PL" sz="1900" dirty="0">
                <a:latin typeface="Calibri" panose="020F0502020204030204" pitchFamily="34" charset="0"/>
                <a:ea typeface="Calibri" panose="020F0502020204030204" pitchFamily="34" charset="0"/>
                <a:cs typeface="Calibri" panose="020F0502020204030204" pitchFamily="34" charset="0"/>
              </a:rPr>
              <a:t> </a:t>
            </a:r>
            <a:r>
              <a:rPr lang="pl-PL" sz="1900" dirty="0" err="1">
                <a:latin typeface="Calibri" panose="020F0502020204030204" pitchFamily="34" charset="0"/>
                <a:ea typeface="Calibri" panose="020F0502020204030204" pitchFamily="34" charset="0"/>
                <a:cs typeface="Calibri" panose="020F0502020204030204" pitchFamily="34" charset="0"/>
              </a:rPr>
              <a:t>since</a:t>
            </a:r>
            <a:r>
              <a:rPr lang="pl-PL" sz="1900" dirty="0">
                <a:latin typeface="Calibri" panose="020F0502020204030204" pitchFamily="34" charset="0"/>
                <a:ea typeface="Calibri" panose="020F0502020204030204" pitchFamily="34" charset="0"/>
                <a:cs typeface="Calibri" panose="020F0502020204030204" pitchFamily="34" charset="0"/>
              </a:rPr>
              <a:t> t</a:t>
            </a:r>
            <a:r>
              <a:rPr lang="en-US" sz="1900" dirty="0" err="1">
                <a:latin typeface="Calibri" panose="020F0502020204030204" pitchFamily="34" charset="0"/>
                <a:ea typeface="Calibri" panose="020F0502020204030204" pitchFamily="34" charset="0"/>
                <a:cs typeface="Calibri" panose="020F0502020204030204" pitchFamily="34" charset="0"/>
              </a:rPr>
              <a:t>ransport</a:t>
            </a:r>
            <a:r>
              <a:rPr lang="en-US" sz="1900" dirty="0">
                <a:latin typeface="Calibri" panose="020F0502020204030204" pitchFamily="34" charset="0"/>
                <a:ea typeface="Calibri" panose="020F0502020204030204" pitchFamily="34" charset="0"/>
                <a:cs typeface="Calibri" panose="020F0502020204030204" pitchFamily="34" charset="0"/>
              </a:rPr>
              <a:t> accounts for a quarter of the EU’s greenhouse </a:t>
            </a:r>
            <a:br>
              <a:rPr lang="pl-PL" sz="1900" dirty="0">
                <a:latin typeface="Calibri" panose="020F0502020204030204" pitchFamily="34" charset="0"/>
                <a:ea typeface="Calibri" panose="020F0502020204030204" pitchFamily="34" charset="0"/>
                <a:cs typeface="Calibri" panose="020F0502020204030204" pitchFamily="34" charset="0"/>
              </a:rPr>
            </a:br>
            <a:r>
              <a:rPr lang="en-US" sz="1900" dirty="0">
                <a:latin typeface="Calibri" panose="020F0502020204030204" pitchFamily="34" charset="0"/>
                <a:ea typeface="Calibri" panose="020F0502020204030204" pitchFamily="34" charset="0"/>
                <a:cs typeface="Calibri" panose="020F0502020204030204" pitchFamily="34" charset="0"/>
              </a:rPr>
              <a:t>gas emissions</a:t>
            </a:r>
            <a:r>
              <a:rPr lang="pl-PL" sz="19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Wingdings" panose="05000000000000000000" pitchFamily="2" charset="2"/>
              <a:buChar char="Ø"/>
            </a:pPr>
            <a:r>
              <a:rPr lang="pl-PL" sz="1900" dirty="0" err="1">
                <a:latin typeface="Calibri" panose="020F0502020204030204" pitchFamily="34" charset="0"/>
                <a:ea typeface="Calibri" panose="020F0502020204030204" pitchFamily="34" charset="0"/>
                <a:cs typeface="Calibri" panose="020F0502020204030204" pitchFamily="34" charset="0"/>
              </a:rPr>
              <a:t>Decarbonizing</a:t>
            </a:r>
            <a:r>
              <a:rPr lang="en-US" sz="1900" dirty="0">
                <a:latin typeface="Calibri" panose="020F0502020204030204" pitchFamily="34" charset="0"/>
                <a:ea typeface="Calibri" panose="020F0502020204030204" pitchFamily="34" charset="0"/>
                <a:cs typeface="Calibri" panose="020F0502020204030204" pitchFamily="34" charset="0"/>
              </a:rPr>
              <a:t> the energy system is critical to </a:t>
            </a:r>
            <a:r>
              <a:rPr lang="pl-PL" sz="1900" dirty="0" err="1">
                <a:latin typeface="Calibri" panose="020F0502020204030204" pitchFamily="34" charset="0"/>
                <a:ea typeface="Calibri" panose="020F0502020204030204" pitchFamily="34" charset="0"/>
                <a:cs typeface="Calibri" panose="020F0502020204030204" pitchFamily="34" charset="0"/>
              </a:rPr>
              <a:t>reach</a:t>
            </a:r>
            <a:r>
              <a:rPr lang="en-US" sz="1900" dirty="0">
                <a:latin typeface="Calibri" panose="020F0502020204030204" pitchFamily="34" charset="0"/>
                <a:ea typeface="Calibri" panose="020F0502020204030204" pitchFamily="34" charset="0"/>
                <a:cs typeface="Calibri" panose="020F0502020204030204" pitchFamily="34" charset="0"/>
              </a:rPr>
              <a:t> climate objectives in 2030</a:t>
            </a:r>
            <a:br>
              <a:rPr lang="pl-PL" sz="1900" dirty="0">
                <a:latin typeface="Calibri" panose="020F0502020204030204" pitchFamily="34" charset="0"/>
                <a:ea typeface="Calibri" panose="020F0502020204030204" pitchFamily="34" charset="0"/>
                <a:cs typeface="Calibri" panose="020F0502020204030204" pitchFamily="34" charset="0"/>
              </a:rPr>
            </a:br>
            <a:r>
              <a:rPr lang="en-US" sz="1900" dirty="0">
                <a:latin typeface="Calibri" panose="020F0502020204030204" pitchFamily="34" charset="0"/>
                <a:ea typeface="Calibri" panose="020F0502020204030204" pitchFamily="34" charset="0"/>
                <a:cs typeface="Calibri" panose="020F0502020204030204" pitchFamily="34" charset="0"/>
              </a:rPr>
              <a:t>and 2050</a:t>
            </a:r>
            <a:endParaRPr lang="pl-PL" sz="1900" dirty="0">
              <a:latin typeface="Calibri" panose="020F0502020204030204" pitchFamily="34" charset="0"/>
              <a:ea typeface="Calibri" panose="020F0502020204030204" pitchFamily="34" charset="0"/>
              <a:cs typeface="Calibri" panose="020F0502020204030204" pitchFamily="34" charset="0"/>
            </a:endParaRPr>
          </a:p>
          <a:p>
            <a:pPr marL="285750" lvl="8" indent="-285750">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The production and use of </a:t>
            </a:r>
            <a:r>
              <a:rPr lang="pl-PL" sz="1900" dirty="0">
                <a:latin typeface="Calibri" panose="020F0502020204030204" pitchFamily="34" charset="0"/>
                <a:ea typeface="Calibri" panose="020F0502020204030204" pitchFamily="34" charset="0"/>
                <a:cs typeface="Calibri" panose="020F0502020204030204" pitchFamily="34" charset="0"/>
              </a:rPr>
              <a:t>e</a:t>
            </a:r>
            <a:r>
              <a:rPr lang="en-US" sz="1900" dirty="0" err="1">
                <a:latin typeface="Calibri" panose="020F0502020204030204" pitchFamily="34" charset="0"/>
                <a:ea typeface="Calibri" panose="020F0502020204030204" pitchFamily="34" charset="0"/>
                <a:cs typeface="Calibri" panose="020F0502020204030204" pitchFamily="34" charset="0"/>
              </a:rPr>
              <a:t>nergy</a:t>
            </a:r>
            <a:r>
              <a:rPr lang="en-US" sz="1900" dirty="0">
                <a:latin typeface="Calibri" panose="020F0502020204030204" pitchFamily="34" charset="0"/>
                <a:ea typeface="Calibri" panose="020F0502020204030204" pitchFamily="34" charset="0"/>
                <a:cs typeface="Calibri" panose="020F0502020204030204" pitchFamily="34" charset="0"/>
              </a:rPr>
              <a:t> across economic sectors account for more </a:t>
            </a:r>
            <a:br>
              <a:rPr lang="pl-PL" sz="1900" dirty="0">
                <a:latin typeface="Calibri" panose="020F0502020204030204" pitchFamily="34" charset="0"/>
                <a:ea typeface="Calibri" panose="020F0502020204030204" pitchFamily="34" charset="0"/>
                <a:cs typeface="Calibri" panose="020F0502020204030204" pitchFamily="34" charset="0"/>
              </a:rPr>
            </a:br>
            <a:r>
              <a:rPr lang="pl-PL"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than 75% of the EU’s greenhouse gas emissions.</a:t>
            </a:r>
            <a:endParaRPr lang="pl-PL" sz="1900" dirty="0">
              <a:latin typeface="Calibri" panose="020F0502020204030204" pitchFamily="34" charset="0"/>
              <a:ea typeface="Calibri" panose="020F0502020204030204" pitchFamily="34" charset="0"/>
              <a:cs typeface="Calibri" panose="020F0502020204030204" pitchFamily="34" charset="0"/>
            </a:endParaRPr>
          </a:p>
          <a:p>
            <a:pPr marL="285750" lvl="6" indent="-285750">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A power sector must be developed </a:t>
            </a:r>
            <a:r>
              <a:rPr lang="pl-PL" sz="1900" dirty="0">
                <a:latin typeface="Calibri" panose="020F0502020204030204" pitchFamily="34" charset="0"/>
                <a:ea typeface="Calibri" panose="020F0502020204030204" pitchFamily="34" charset="0"/>
                <a:cs typeface="Calibri" panose="020F0502020204030204" pitchFamily="34" charset="0"/>
              </a:rPr>
              <a:t>and </a:t>
            </a:r>
            <a:r>
              <a:rPr lang="en-US" sz="1900" dirty="0">
                <a:latin typeface="Calibri" panose="020F0502020204030204" pitchFamily="34" charset="0"/>
                <a:ea typeface="Calibri" panose="020F0502020204030204" pitchFamily="34" charset="0"/>
                <a:cs typeface="Calibri" panose="020F0502020204030204" pitchFamily="34" charset="0"/>
              </a:rPr>
              <a:t>based on renewable sources, </a:t>
            </a:r>
            <a:br>
              <a:rPr lang="pl-PL" sz="1900" dirty="0">
                <a:latin typeface="Calibri" panose="020F0502020204030204" pitchFamily="34" charset="0"/>
                <a:ea typeface="Calibri" panose="020F0502020204030204" pitchFamily="34" charset="0"/>
                <a:cs typeface="Calibri" panose="020F0502020204030204" pitchFamily="34" charset="0"/>
              </a:rPr>
            </a:br>
            <a:r>
              <a:rPr lang="pl-PL"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complemented by the rapid phasing out of coal and </a:t>
            </a:r>
            <a:r>
              <a:rPr lang="pl-PL" sz="1900" dirty="0" err="1">
                <a:latin typeface="Calibri" panose="020F0502020204030204" pitchFamily="34" charset="0"/>
                <a:ea typeface="Calibri" panose="020F0502020204030204" pitchFamily="34" charset="0"/>
                <a:cs typeface="Calibri" panose="020F0502020204030204" pitchFamily="34" charset="0"/>
              </a:rPr>
              <a:t>decarbonizing</a:t>
            </a:r>
            <a:r>
              <a:rPr lang="en-US" sz="1900" dirty="0">
                <a:latin typeface="Calibri" panose="020F0502020204030204" pitchFamily="34" charset="0"/>
                <a:ea typeface="Calibri" panose="020F0502020204030204" pitchFamily="34" charset="0"/>
                <a:cs typeface="Calibri" panose="020F0502020204030204" pitchFamily="34" charset="0"/>
              </a:rPr>
              <a:t> gas.</a:t>
            </a:r>
            <a:endParaRPr lang="pl-PL" sz="19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900" dirty="0">
                <a:latin typeface="Calibri" panose="020F0502020204030204" pitchFamily="34" charset="0"/>
                <a:ea typeface="Calibri" panose="020F0502020204030204" pitchFamily="34" charset="0"/>
                <a:cs typeface="Calibri" panose="020F0502020204030204" pitchFamily="34" charset="0"/>
              </a:rPr>
              <a:t>New technologies, sustainable solutions</a:t>
            </a:r>
            <a:r>
              <a:rPr lang="pl-PL" sz="1900" dirty="0">
                <a:latin typeface="Calibri" panose="020F0502020204030204" pitchFamily="34" charset="0"/>
                <a:ea typeface="Calibri" panose="020F0502020204030204" pitchFamily="34" charset="0"/>
                <a:cs typeface="Calibri" panose="020F0502020204030204" pitchFamily="34" charset="0"/>
              </a:rPr>
              <a:t>,</a:t>
            </a:r>
            <a:r>
              <a:rPr lang="en-US" sz="1900" dirty="0">
                <a:latin typeface="Calibri" panose="020F0502020204030204" pitchFamily="34" charset="0"/>
                <a:ea typeface="Calibri" panose="020F0502020204030204" pitchFamily="34" charset="0"/>
                <a:cs typeface="Calibri" panose="020F0502020204030204" pitchFamily="34" charset="0"/>
              </a:rPr>
              <a:t> and disruptive innovation are critical </a:t>
            </a:r>
            <a:br>
              <a:rPr lang="pl-PL" sz="1900" dirty="0">
                <a:latin typeface="Calibri" panose="020F0502020204030204" pitchFamily="34" charset="0"/>
                <a:ea typeface="Calibri" panose="020F0502020204030204" pitchFamily="34" charset="0"/>
                <a:cs typeface="Calibri" panose="020F0502020204030204" pitchFamily="34" charset="0"/>
              </a:rPr>
            </a:br>
            <a:r>
              <a:rPr lang="en-US" sz="1900" dirty="0">
                <a:latin typeface="Calibri" panose="020F0502020204030204" pitchFamily="34" charset="0"/>
                <a:ea typeface="Calibri" panose="020F0502020204030204" pitchFamily="34" charset="0"/>
                <a:cs typeface="Calibri" panose="020F0502020204030204" pitchFamily="34" charset="0"/>
              </a:rPr>
              <a:t>to </a:t>
            </a:r>
            <a:r>
              <a:rPr lang="pl-PL" sz="1900" dirty="0" err="1">
                <a:latin typeface="Calibri" panose="020F0502020204030204" pitchFamily="34" charset="0"/>
                <a:ea typeface="Calibri" panose="020F0502020204030204" pitchFamily="34" charset="0"/>
                <a:cs typeface="Calibri" panose="020F0502020204030204" pitchFamily="34" charset="0"/>
              </a:rPr>
              <a:t>achieve</a:t>
            </a:r>
            <a:r>
              <a:rPr lang="en-US" sz="1900" dirty="0">
                <a:latin typeface="Calibri" panose="020F0502020204030204" pitchFamily="34" charset="0"/>
                <a:ea typeface="Calibri" panose="020F0502020204030204" pitchFamily="34" charset="0"/>
                <a:cs typeface="Calibri" panose="020F0502020204030204" pitchFamily="34" charset="0"/>
              </a:rPr>
              <a:t> the objectives of the European Green Deal</a:t>
            </a:r>
            <a:r>
              <a:rPr lang="pl-PL" sz="19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pl-PL" sz="1900" dirty="0">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74;p3">
            <a:extLst>
              <a:ext uri="{FF2B5EF4-FFF2-40B4-BE49-F238E27FC236}">
                <a16:creationId xmlns:a16="http://schemas.microsoft.com/office/drawing/2014/main" id="{DE77E0FC-C343-BA3B-CD58-EAEBBA53746E}"/>
              </a:ext>
            </a:extLst>
          </p:cNvPr>
          <p:cNvSpPr txBox="1">
            <a:spLocks/>
          </p:cNvSpPr>
          <p:nvPr/>
        </p:nvSpPr>
        <p:spPr>
          <a:xfrm>
            <a:off x="492841" y="610665"/>
            <a:ext cx="10515600" cy="100822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ct val="100000"/>
              <a:buFont typeface="Calibri"/>
              <a:buNone/>
            </a:pPr>
            <a:br>
              <a:rPr lang="pl-PL" sz="3200" dirty="0">
                <a:latin typeface="Calibri" panose="020F0502020204030204" pitchFamily="34" charset="0"/>
                <a:ea typeface="Calibri" panose="020F0502020204030204" pitchFamily="34" charset="0"/>
                <a:cs typeface="Calibri" panose="020F0502020204030204" pitchFamily="34" charset="0"/>
              </a:rPr>
            </a:br>
            <a:r>
              <a:rPr lang="pl-PL" sz="3200" b="1" dirty="0">
                <a:latin typeface="Calibri" panose="020F0502020204030204" pitchFamily="34" charset="0"/>
                <a:ea typeface="Calibri" panose="020F0502020204030204" pitchFamily="34" charset="0"/>
                <a:cs typeface="Calibri" panose="020F0502020204030204" pitchFamily="34" charset="0"/>
              </a:rPr>
              <a:t>Strategic </a:t>
            </a:r>
            <a:r>
              <a:rPr lang="pl-PL" sz="3200" b="1" dirty="0" err="1">
                <a:latin typeface="Calibri" panose="020F0502020204030204" pitchFamily="34" charset="0"/>
                <a:ea typeface="Calibri" panose="020F0502020204030204" pitchFamily="34" charset="0"/>
                <a:cs typeface="Calibri" panose="020F0502020204030204" pitchFamily="34" charset="0"/>
              </a:rPr>
              <a:t>objectives</a:t>
            </a:r>
            <a:endParaRPr lang="pl-PL" sz="32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cel środowiskowy Zielony biznes, Strategie rozwoju biznesu z ochroną środowiska. Zielona społeczność.Nowy zielony biznes. plan – zdjęcie">
            <a:extLst>
              <a:ext uri="{FF2B5EF4-FFF2-40B4-BE49-F238E27FC236}">
                <a16:creationId xmlns:a16="http://schemas.microsoft.com/office/drawing/2014/main" id="{01CB2DDE-A746-D645-1756-947B3D3360C4}"/>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1548" y="1627394"/>
            <a:ext cx="3490452" cy="3354820"/>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1F45C441-58B1-C1D1-39EC-376EA7C55EE9}"/>
              </a:ext>
            </a:extLst>
          </p:cNvPr>
          <p:cNvSpPr txBox="1"/>
          <p:nvPr/>
        </p:nvSpPr>
        <p:spPr>
          <a:xfrm>
            <a:off x="9825450" y="4657068"/>
            <a:ext cx="1306768" cy="261610"/>
          </a:xfrm>
          <a:prstGeom prst="rect">
            <a:avLst/>
          </a:prstGeom>
          <a:noFill/>
        </p:spPr>
        <p:txBody>
          <a:bodyPr wrap="none" rtlCol="0">
            <a:spAutoFit/>
          </a:bodyPr>
          <a:lstStyle/>
          <a:p>
            <a:r>
              <a:rPr lang="pl-PL" sz="11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spTree>
    <p:extLst>
      <p:ext uri="{BB962C8B-B14F-4D97-AF65-F5344CB8AC3E}">
        <p14:creationId xmlns:p14="http://schemas.microsoft.com/office/powerpoint/2010/main" val="350999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 name="Prostokąt 10">
            <a:extLst>
              <a:ext uri="{FF2B5EF4-FFF2-40B4-BE49-F238E27FC236}">
                <a16:creationId xmlns:a16="http://schemas.microsoft.com/office/drawing/2014/main" id="{15C0E8B7-47C8-9886-E7B8-066DBDBCEDFC}"/>
              </a:ext>
            </a:extLst>
          </p:cNvPr>
          <p:cNvSpPr/>
          <p:nvPr/>
        </p:nvSpPr>
        <p:spPr>
          <a:xfrm>
            <a:off x="4667862" y="5484153"/>
            <a:ext cx="6653981" cy="354470"/>
          </a:xfrm>
          <a:prstGeom prst="rect">
            <a:avLst/>
          </a:prstGeom>
          <a:solidFill>
            <a:schemeClr val="bg1"/>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DEA2B545-2DFC-1910-83DA-587742A2DEBE}"/>
              </a:ext>
            </a:extLst>
          </p:cNvPr>
          <p:cNvSpPr/>
          <p:nvPr/>
        </p:nvSpPr>
        <p:spPr>
          <a:xfrm>
            <a:off x="4667862" y="4757976"/>
            <a:ext cx="6653981" cy="666879"/>
          </a:xfrm>
          <a:prstGeom prst="rect">
            <a:avLst/>
          </a:prstGeom>
          <a:solidFill>
            <a:schemeClr val="bg1"/>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69365D33-FBAD-B2CA-B806-877C21D19EF3}"/>
              </a:ext>
            </a:extLst>
          </p:cNvPr>
          <p:cNvSpPr/>
          <p:nvPr/>
        </p:nvSpPr>
        <p:spPr>
          <a:xfrm>
            <a:off x="4667862" y="3833673"/>
            <a:ext cx="6653981" cy="872094"/>
          </a:xfrm>
          <a:prstGeom prst="rect">
            <a:avLst/>
          </a:prstGeom>
          <a:solidFill>
            <a:schemeClr val="bg1"/>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73403E36-8582-AD38-2B10-5546E62DC51F}"/>
              </a:ext>
            </a:extLst>
          </p:cNvPr>
          <p:cNvSpPr/>
          <p:nvPr/>
        </p:nvSpPr>
        <p:spPr>
          <a:xfrm>
            <a:off x="0" y="911941"/>
            <a:ext cx="12192000" cy="25170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7" name="Google Shape;107;p8"/>
          <p:cNvSpPr txBox="1">
            <a:spLocks noGrp="1"/>
          </p:cNvSpPr>
          <p:nvPr>
            <p:ph type="body" idx="1"/>
          </p:nvPr>
        </p:nvSpPr>
        <p:spPr>
          <a:xfrm>
            <a:off x="710381" y="1019378"/>
            <a:ext cx="10515600" cy="3997630"/>
          </a:xfrm>
          <a:prstGeom prst="rect">
            <a:avLst/>
          </a:prstGeom>
          <a:noFill/>
          <a:ln>
            <a:noFill/>
          </a:ln>
        </p:spPr>
        <p:txBody>
          <a:bodyPr spcFirstLastPara="1" wrap="square" lIns="91425" tIns="45700" rIns="91425" bIns="45700" anchor="t" anchorCtr="0">
            <a:normAutofit/>
          </a:bodyPr>
          <a:lstStyle/>
          <a:p>
            <a:pPr marL="228600" indent="-50800" algn="ctr">
              <a:spcBef>
                <a:spcPts val="0"/>
              </a:spcBef>
              <a:buSzPts val="2800"/>
              <a:buNone/>
            </a:pPr>
            <a:r>
              <a:rPr lang="pl-PL" sz="2400" b="1" dirty="0">
                <a:solidFill>
                  <a:srgbClr val="3C3C3B"/>
                </a:solidFill>
                <a:latin typeface="Calibri" panose="020F0502020204030204" pitchFamily="34" charset="0"/>
                <a:ea typeface="Calibri" panose="020F0502020204030204" pitchFamily="34" charset="0"/>
                <a:cs typeface="Calibri" panose="020F0502020204030204" pitchFamily="34" charset="0"/>
              </a:rPr>
              <a:t>L</a:t>
            </a:r>
            <a:r>
              <a:rPr lang="en-US" sz="2000" b="1"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ow-emission strategies </a:t>
            </a: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encompass a diverse array of approaches </a:t>
            </a:r>
            <a:br>
              <a:rPr lang="pl-PL"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and initiatives specifically crafted to mitigate the release of greenhouse gases and other pollutants into the atmosphere. These strategic measures are commonly deployed across various sectors, emphasizing the reduction of emissions linked to human activities. Notably, two key domains where low-emission strategies are extensively employed are in enhancing </a:t>
            </a:r>
            <a:r>
              <a:rPr lang="en-US" sz="2000" b="1"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public transport systems </a:t>
            </a: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and optimizing </a:t>
            </a:r>
            <a:r>
              <a:rPr lang="en-US" sz="2000" b="1"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energy efficiency practices</a:t>
            </a:r>
            <a:r>
              <a:rPr lang="en-US" sz="2000" b="0" i="0" dirty="0">
                <a:solidFill>
                  <a:srgbClr val="3C3C3B"/>
                </a:solidFill>
                <a:effectLst/>
                <a:latin typeface="Calibri" panose="020F0502020204030204" pitchFamily="34" charset="0"/>
                <a:ea typeface="Calibri" panose="020F0502020204030204" pitchFamily="34" charset="0"/>
                <a:cs typeface="Calibri" panose="020F0502020204030204" pitchFamily="34" charset="0"/>
              </a:rPr>
              <a:t>.</a:t>
            </a:r>
            <a:r>
              <a:rPr lang="pl-PL" sz="1400" b="0" i="0" dirty="0">
                <a:solidFill>
                  <a:srgbClr val="3C3C3B"/>
                </a:solidFill>
                <a:effectLst/>
                <a:latin typeface="Libre Franklin" pitchFamily="2" charset="-18"/>
              </a:rPr>
              <a:t> </a:t>
            </a:r>
          </a:p>
          <a:p>
            <a:pPr marL="228600" indent="-50800" algn="ctr">
              <a:spcBef>
                <a:spcPts val="0"/>
              </a:spcBef>
              <a:buSzPts val="2800"/>
              <a:buNone/>
            </a:pPr>
            <a:endParaRPr lang="pl-PL" sz="1400" dirty="0">
              <a:solidFill>
                <a:srgbClr val="3C3C3B"/>
              </a:solidFill>
              <a:latin typeface="Libre Franklin" pitchFamily="2" charset="-18"/>
            </a:endParaRPr>
          </a:p>
          <a:p>
            <a:pPr marL="228600" indent="-50800" algn="ctr">
              <a:spcBef>
                <a:spcPts val="0"/>
              </a:spcBef>
              <a:buSzPts val="2800"/>
              <a:buNone/>
            </a:pP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Honegger</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M.; Michaelowa, A.;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Poralla</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M. Net-zero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emissions</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The role of Carbon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Dioxide</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Removal</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in the Paris Agreement. Policy Briefing Report.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Perspectives</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Climate</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Research, Freiburg 2019.</a:t>
            </a:r>
          </a:p>
          <a:p>
            <a:pPr marL="228600" indent="-50800" algn="ctr">
              <a:spcBef>
                <a:spcPts val="0"/>
              </a:spcBef>
              <a:buSzPts val="2800"/>
              <a:buNone/>
            </a:pPr>
            <a:endParaRPr lang="pl-PL" sz="2400" dirty="0">
              <a:solidFill>
                <a:srgbClr val="3C3C3B"/>
              </a:solidFill>
              <a:latin typeface="Calibri" panose="020F0502020204030204" pitchFamily="34" charset="0"/>
              <a:ea typeface="Calibri" panose="020F0502020204030204" pitchFamily="34" charset="0"/>
              <a:cs typeface="Calibri" panose="020F0502020204030204" pitchFamily="34" charset="0"/>
            </a:endParaRPr>
          </a:p>
          <a:p>
            <a:pPr marL="228600" indent="-50800" algn="ctr">
              <a:spcBef>
                <a:spcPts val="0"/>
              </a:spcBef>
              <a:buSzPts val="2800"/>
              <a:buNone/>
            </a:pPr>
            <a:endParaRP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076" name="Picture 4" descr="Koncepcja przedstawiająca nowe możliwości rozwoju samochodów elektrycznych i hybrydowych oraz zagadnienie ekologicznych podróży w postaci stawu w kształcie samochodu położonego w bujnym lesie. Renderowanie 3d. – zdjęcie">
            <a:extLst>
              <a:ext uri="{FF2B5EF4-FFF2-40B4-BE49-F238E27FC236}">
                <a16:creationId xmlns:a16="http://schemas.microsoft.com/office/drawing/2014/main" id="{CAD399FD-FBDF-6202-D6DF-8D61FF251FC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 y="3436314"/>
            <a:ext cx="4395018" cy="2635574"/>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DFC94124-7580-3164-7119-9430713409C9}"/>
              </a:ext>
            </a:extLst>
          </p:cNvPr>
          <p:cNvSpPr txBox="1"/>
          <p:nvPr/>
        </p:nvSpPr>
        <p:spPr>
          <a:xfrm>
            <a:off x="1576186" y="5817592"/>
            <a:ext cx="1242648" cy="261610"/>
          </a:xfrm>
          <a:prstGeom prst="rect">
            <a:avLst/>
          </a:prstGeom>
          <a:noFill/>
        </p:spPr>
        <p:txBody>
          <a:bodyPr wrap="none" rtlCol="0">
            <a:spAutoFit/>
          </a:bodyPr>
          <a:lstStyle/>
          <a:p>
            <a:r>
              <a:rPr lang="pl-PL" sz="1100" dirty="0">
                <a:solidFill>
                  <a:schemeClr val="bg1"/>
                </a:solidFill>
                <a:latin typeface="Calibri" panose="020F0502020204030204" pitchFamily="34" charset="0"/>
                <a:ea typeface="Calibri" panose="020F0502020204030204" pitchFamily="34" charset="0"/>
                <a:cs typeface="Calibri" panose="020F0502020204030204" pitchFamily="34" charset="0"/>
              </a:rPr>
              <a:t>www.pixabay.com</a:t>
            </a:r>
          </a:p>
        </p:txBody>
      </p:sp>
      <p:sp>
        <p:nvSpPr>
          <p:cNvPr id="4" name="pole tekstowe 3">
            <a:extLst>
              <a:ext uri="{FF2B5EF4-FFF2-40B4-BE49-F238E27FC236}">
                <a16:creationId xmlns:a16="http://schemas.microsoft.com/office/drawing/2014/main" id="{DC1388A0-86FF-C773-165C-6B4EB45B737C}"/>
              </a:ext>
            </a:extLst>
          </p:cNvPr>
          <p:cNvSpPr txBox="1"/>
          <p:nvPr/>
        </p:nvSpPr>
        <p:spPr>
          <a:xfrm>
            <a:off x="4594579" y="3559036"/>
            <a:ext cx="1159292" cy="307777"/>
          </a:xfrm>
          <a:prstGeom prst="rect">
            <a:avLst/>
          </a:prstGeom>
          <a:noFill/>
        </p:spPr>
        <p:txBody>
          <a:bodyPr wrap="none" rtlCol="0">
            <a:spAutoFit/>
          </a:bodyPr>
          <a:lstStyle/>
          <a:p>
            <a:r>
              <a:rPr lang="pl-PL" dirty="0"/>
              <a:t>Focus in on:</a:t>
            </a:r>
          </a:p>
        </p:txBody>
      </p:sp>
      <p:sp>
        <p:nvSpPr>
          <p:cNvPr id="5" name="pole tekstowe 4">
            <a:extLst>
              <a:ext uri="{FF2B5EF4-FFF2-40B4-BE49-F238E27FC236}">
                <a16:creationId xmlns:a16="http://schemas.microsoft.com/office/drawing/2014/main" id="{DE4A8358-B855-590B-BF0F-4532318AC3BF}"/>
              </a:ext>
            </a:extLst>
          </p:cNvPr>
          <p:cNvSpPr txBox="1"/>
          <p:nvPr/>
        </p:nvSpPr>
        <p:spPr>
          <a:xfrm>
            <a:off x="4667862" y="3787372"/>
            <a:ext cx="6417141" cy="830997"/>
          </a:xfrm>
          <a:prstGeom prst="rect">
            <a:avLst/>
          </a:prstGeom>
          <a:noFill/>
        </p:spPr>
        <p:txBody>
          <a:bodyPr wrap="none" rtlCol="0">
            <a:spAutoFit/>
          </a:bodyPr>
          <a:lstStyle/>
          <a:p>
            <a:r>
              <a:rPr lang="pl-PL" sz="1200" dirty="0"/>
              <a:t>&gt;&gt; </a:t>
            </a:r>
            <a:r>
              <a:rPr lang="pl-PL" sz="1200" dirty="0" err="1"/>
              <a:t>Low</a:t>
            </a:r>
            <a:r>
              <a:rPr lang="pl-PL" sz="1200" dirty="0"/>
              <a:t> Carbon </a:t>
            </a:r>
            <a:r>
              <a:rPr lang="pl-PL" sz="1200" dirty="0" err="1"/>
              <a:t>Growth</a:t>
            </a:r>
            <a:r>
              <a:rPr lang="pl-PL" sz="1200" dirty="0"/>
              <a:t> </a:t>
            </a:r>
          </a:p>
          <a:p>
            <a:pPr marL="285750" indent="-285750">
              <a:buFontTx/>
              <a:buChar char="-"/>
            </a:pPr>
            <a:r>
              <a:rPr lang="pl-PL" sz="1200" dirty="0" err="1"/>
              <a:t>Avoid</a:t>
            </a:r>
            <a:r>
              <a:rPr lang="pl-PL" sz="1200" dirty="0"/>
              <a:t> </a:t>
            </a:r>
            <a:r>
              <a:rPr lang="pl-PL" sz="1200" dirty="0" err="1"/>
              <a:t>ecologically</a:t>
            </a:r>
            <a:r>
              <a:rPr lang="pl-PL" sz="1200" dirty="0"/>
              <a:t> </a:t>
            </a:r>
            <a:r>
              <a:rPr lang="pl-PL" sz="1200" dirty="0" err="1"/>
              <a:t>sensitive</a:t>
            </a:r>
            <a:r>
              <a:rPr lang="pl-PL" sz="1200" dirty="0"/>
              <a:t> </a:t>
            </a:r>
            <a:r>
              <a:rPr lang="pl-PL" sz="1200" dirty="0" err="1"/>
              <a:t>impacts</a:t>
            </a:r>
            <a:r>
              <a:rPr lang="pl-PL" sz="1200" dirty="0"/>
              <a:t> of </a:t>
            </a:r>
            <a:r>
              <a:rPr lang="pl-PL" sz="1200" dirty="0" err="1"/>
              <a:t>transportation</a:t>
            </a:r>
            <a:r>
              <a:rPr lang="pl-PL" sz="1200" dirty="0"/>
              <a:t> by </a:t>
            </a:r>
            <a:r>
              <a:rPr lang="pl-PL" sz="1200" dirty="0" err="1"/>
              <a:t>ensuring</a:t>
            </a:r>
            <a:r>
              <a:rPr lang="pl-PL" sz="1200" dirty="0"/>
              <a:t> </a:t>
            </a:r>
            <a:r>
              <a:rPr lang="pl-PL" sz="1200" dirty="0" err="1"/>
              <a:t>lower</a:t>
            </a:r>
            <a:r>
              <a:rPr lang="pl-PL" sz="1200" dirty="0"/>
              <a:t> </a:t>
            </a:r>
            <a:r>
              <a:rPr lang="pl-PL" sz="1200" dirty="0" err="1"/>
              <a:t>emissions</a:t>
            </a:r>
            <a:r>
              <a:rPr lang="pl-PL" sz="1200" dirty="0"/>
              <a:t> from </a:t>
            </a:r>
            <a:br>
              <a:rPr lang="pl-PL" sz="1200" dirty="0"/>
            </a:br>
            <a:r>
              <a:rPr lang="pl-PL" sz="1200" dirty="0" err="1"/>
              <a:t>direct</a:t>
            </a:r>
            <a:r>
              <a:rPr lang="pl-PL" sz="1200" dirty="0"/>
              <a:t> and </a:t>
            </a:r>
            <a:r>
              <a:rPr lang="pl-PL" sz="1200" dirty="0" err="1"/>
              <a:t>indirect</a:t>
            </a:r>
            <a:r>
              <a:rPr lang="pl-PL" sz="1200" dirty="0"/>
              <a:t> </a:t>
            </a:r>
            <a:r>
              <a:rPr lang="pl-PL" sz="1200" dirty="0" err="1"/>
              <a:t>processes</a:t>
            </a:r>
            <a:r>
              <a:rPr lang="pl-PL" sz="1200" dirty="0"/>
              <a:t>.</a:t>
            </a:r>
          </a:p>
          <a:p>
            <a:pPr marL="285750" indent="-285750">
              <a:buFontTx/>
              <a:buChar char="-"/>
            </a:pPr>
            <a:r>
              <a:rPr lang="pl-PL" sz="1200" dirty="0" err="1"/>
              <a:t>Reduce</a:t>
            </a:r>
            <a:r>
              <a:rPr lang="pl-PL" sz="1200" dirty="0"/>
              <a:t> </a:t>
            </a:r>
            <a:r>
              <a:rPr lang="pl-PL" sz="1200" dirty="0" err="1"/>
              <a:t>average</a:t>
            </a:r>
            <a:r>
              <a:rPr lang="pl-PL" sz="1200" dirty="0"/>
              <a:t> </a:t>
            </a:r>
            <a:r>
              <a:rPr lang="pl-PL" sz="1200" dirty="0" err="1"/>
              <a:t>emission</a:t>
            </a:r>
            <a:r>
              <a:rPr lang="pl-PL" sz="1200" dirty="0"/>
              <a:t> </a:t>
            </a:r>
            <a:r>
              <a:rPr lang="pl-PL" sz="1200" dirty="0" err="1"/>
              <a:t>factor</a:t>
            </a:r>
            <a:r>
              <a:rPr lang="pl-PL" sz="1200" dirty="0"/>
              <a:t> per ton km</a:t>
            </a:r>
          </a:p>
        </p:txBody>
      </p:sp>
      <p:sp>
        <p:nvSpPr>
          <p:cNvPr id="7" name="pole tekstowe 6">
            <a:extLst>
              <a:ext uri="{FF2B5EF4-FFF2-40B4-BE49-F238E27FC236}">
                <a16:creationId xmlns:a16="http://schemas.microsoft.com/office/drawing/2014/main" id="{76259D8F-CC4F-B7D4-D9B3-D1E04473F101}"/>
              </a:ext>
            </a:extLst>
          </p:cNvPr>
          <p:cNvSpPr txBox="1"/>
          <p:nvPr/>
        </p:nvSpPr>
        <p:spPr>
          <a:xfrm>
            <a:off x="4667862" y="4768251"/>
            <a:ext cx="6441187" cy="646331"/>
          </a:xfrm>
          <a:prstGeom prst="rect">
            <a:avLst/>
          </a:prstGeom>
          <a:noFill/>
        </p:spPr>
        <p:txBody>
          <a:bodyPr wrap="none" rtlCol="0">
            <a:spAutoFit/>
          </a:bodyPr>
          <a:lstStyle/>
          <a:p>
            <a:r>
              <a:rPr lang="pl-PL" sz="1200" dirty="0"/>
              <a:t>&gt;&gt;  </a:t>
            </a:r>
            <a:r>
              <a:rPr lang="pl-PL" sz="1200" dirty="0" err="1"/>
              <a:t>Climate</a:t>
            </a:r>
            <a:r>
              <a:rPr lang="pl-PL" sz="1200" dirty="0"/>
              <a:t> </a:t>
            </a:r>
            <a:r>
              <a:rPr lang="pl-PL" sz="1200" dirty="0" err="1"/>
              <a:t>Resilient</a:t>
            </a:r>
            <a:r>
              <a:rPr lang="pl-PL" sz="1200" dirty="0"/>
              <a:t> </a:t>
            </a:r>
            <a:r>
              <a:rPr lang="pl-PL" sz="1200" dirty="0" err="1"/>
              <a:t>Growth</a:t>
            </a:r>
            <a:r>
              <a:rPr lang="pl-PL" sz="1200" dirty="0"/>
              <a:t> </a:t>
            </a:r>
          </a:p>
          <a:p>
            <a:pPr marL="285750" indent="-285750">
              <a:buFontTx/>
              <a:buChar char="-"/>
            </a:pPr>
            <a:r>
              <a:rPr lang="pl-PL" sz="1200" dirty="0" err="1"/>
              <a:t>Build</a:t>
            </a:r>
            <a:r>
              <a:rPr lang="pl-PL" sz="1200" dirty="0"/>
              <a:t> transport system </a:t>
            </a:r>
            <a:r>
              <a:rPr lang="pl-PL" sz="1200" dirty="0" err="1"/>
              <a:t>immune</a:t>
            </a:r>
            <a:r>
              <a:rPr lang="pl-PL" sz="1200" dirty="0"/>
              <a:t> to </a:t>
            </a:r>
            <a:r>
              <a:rPr lang="pl-PL" sz="1200" dirty="0" err="1"/>
              <a:t>effects</a:t>
            </a:r>
            <a:r>
              <a:rPr lang="pl-PL" sz="1200" dirty="0"/>
              <a:t> of </a:t>
            </a:r>
            <a:r>
              <a:rPr lang="pl-PL" sz="1200" dirty="0" err="1"/>
              <a:t>climate</a:t>
            </a:r>
            <a:r>
              <a:rPr lang="pl-PL" sz="1200" dirty="0"/>
              <a:t> </a:t>
            </a:r>
            <a:r>
              <a:rPr lang="pl-PL" sz="1200" dirty="0" err="1"/>
              <a:t>change</a:t>
            </a:r>
            <a:r>
              <a:rPr lang="pl-PL" sz="1200" dirty="0"/>
              <a:t> – </a:t>
            </a:r>
            <a:r>
              <a:rPr lang="pl-PL" sz="1200" dirty="0" err="1"/>
              <a:t>climate</a:t>
            </a:r>
            <a:r>
              <a:rPr lang="pl-PL" sz="1200" dirty="0"/>
              <a:t> </a:t>
            </a:r>
            <a:r>
              <a:rPr lang="pl-PL" sz="1200" dirty="0" err="1"/>
              <a:t>proofing</a:t>
            </a:r>
            <a:r>
              <a:rPr lang="pl-PL" sz="1200" dirty="0"/>
              <a:t> transport </a:t>
            </a:r>
            <a:br>
              <a:rPr lang="pl-PL" sz="1200" dirty="0"/>
            </a:br>
            <a:r>
              <a:rPr lang="pl-PL" sz="1200" dirty="0" err="1"/>
              <a:t>infrastructure</a:t>
            </a:r>
            <a:endParaRPr lang="pl-PL" sz="1200" dirty="0"/>
          </a:p>
        </p:txBody>
      </p:sp>
      <p:sp>
        <p:nvSpPr>
          <p:cNvPr id="9" name="pole tekstowe 8">
            <a:extLst>
              <a:ext uri="{FF2B5EF4-FFF2-40B4-BE49-F238E27FC236}">
                <a16:creationId xmlns:a16="http://schemas.microsoft.com/office/drawing/2014/main" id="{945E1100-7615-E9C7-4E49-F415C49707C6}"/>
              </a:ext>
            </a:extLst>
          </p:cNvPr>
          <p:cNvSpPr txBox="1"/>
          <p:nvPr/>
        </p:nvSpPr>
        <p:spPr>
          <a:xfrm>
            <a:off x="4667862" y="5540593"/>
            <a:ext cx="1806905" cy="276999"/>
          </a:xfrm>
          <a:prstGeom prst="rect">
            <a:avLst/>
          </a:prstGeom>
          <a:noFill/>
        </p:spPr>
        <p:txBody>
          <a:bodyPr wrap="none" rtlCol="0">
            <a:spAutoFit/>
          </a:bodyPr>
          <a:lstStyle/>
          <a:p>
            <a:r>
              <a:rPr lang="pl-PL" sz="1200" dirty="0"/>
              <a:t>&gt;&gt;  Access and </a:t>
            </a:r>
            <a:r>
              <a:rPr lang="pl-PL" sz="1200" dirty="0" err="1"/>
              <a:t>mobility</a:t>
            </a:r>
            <a:endParaRPr lang="pl-PL" sz="1200" dirty="0"/>
          </a:p>
        </p:txBody>
      </p:sp>
      <p:sp>
        <p:nvSpPr>
          <p:cNvPr id="13" name="pole tekstowe 12">
            <a:extLst>
              <a:ext uri="{FF2B5EF4-FFF2-40B4-BE49-F238E27FC236}">
                <a16:creationId xmlns:a16="http://schemas.microsoft.com/office/drawing/2014/main" id="{4C9A3B37-9CD5-35A1-DDCC-37BF8BE92EF3}"/>
              </a:ext>
            </a:extLst>
          </p:cNvPr>
          <p:cNvSpPr txBox="1"/>
          <p:nvPr/>
        </p:nvSpPr>
        <p:spPr>
          <a:xfrm>
            <a:off x="5753871" y="5838622"/>
            <a:ext cx="6100916" cy="246221"/>
          </a:xfrm>
          <a:prstGeom prst="rect">
            <a:avLst/>
          </a:prstGeom>
          <a:noFill/>
        </p:spPr>
        <p:txBody>
          <a:bodyPr wrap="square">
            <a:spAutoFit/>
          </a:bodyPr>
          <a:lstStyle/>
          <a:p>
            <a:r>
              <a:rPr lang="pl-PL" sz="10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https://www.slideshare.net/aishwarykgupta/sustainable-transportation-71408026</a:t>
            </a:r>
          </a:p>
        </p:txBody>
      </p:sp>
    </p:spTree>
    <p:extLst>
      <p:ext uri="{BB962C8B-B14F-4D97-AF65-F5344CB8AC3E}">
        <p14:creationId xmlns:p14="http://schemas.microsoft.com/office/powerpoint/2010/main" val="151349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Autofit/>
          </a:bodyPr>
          <a:lstStyle/>
          <a:p>
            <a:pPr>
              <a:buSzPts val="4400"/>
            </a:pPr>
            <a:br>
              <a:rPr lang="pl-PL"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r>
              <a:rPr lang="en-US"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What </a:t>
            </a:r>
            <a:r>
              <a:rPr lang="pl-PL" sz="3200" b="1" i="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can</a:t>
            </a:r>
            <a:r>
              <a:rPr lang="pl-PL"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pl-PL" sz="3200" b="1" dirty="0">
                <a:solidFill>
                  <a:srgbClr val="404040"/>
                </a:solidFill>
                <a:latin typeface="Calibri" panose="020F0502020204030204" pitchFamily="34" charset="0"/>
                <a:ea typeface="Calibri" panose="020F0502020204030204" pitchFamily="34" charset="0"/>
                <a:cs typeface="Calibri" panose="020F0502020204030204" pitchFamily="34" charset="0"/>
              </a:rPr>
              <a:t>be </a:t>
            </a:r>
            <a:r>
              <a:rPr lang="pl-PL" sz="3200" b="1" i="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done</a:t>
            </a:r>
            <a:r>
              <a:rPr lang="en-US"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a:t>
            </a:r>
            <a:br>
              <a:rPr lang="en-US" sz="3200" b="1"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endParaRPr sz="3200" dirty="0">
              <a:latin typeface="Calibri" panose="020F0502020204030204" pitchFamily="34" charset="0"/>
              <a:ea typeface="Calibri" panose="020F0502020204030204" pitchFamily="34" charset="0"/>
              <a:cs typeface="Calibri" panose="020F0502020204030204" pitchFamily="34" charset="0"/>
            </a:endParaRPr>
          </a:p>
        </p:txBody>
      </p:sp>
      <p:sp>
        <p:nvSpPr>
          <p:cNvPr id="107" name="Google Shape;107;p8"/>
          <p:cNvSpPr txBox="1">
            <a:spLocks noGrp="1"/>
          </p:cNvSpPr>
          <p:nvPr>
            <p:ph type="body" idx="1"/>
          </p:nvPr>
        </p:nvSpPr>
        <p:spPr>
          <a:xfrm>
            <a:off x="0" y="1764465"/>
            <a:ext cx="10515600" cy="3997630"/>
          </a:xfrm>
          <a:prstGeom prst="rect">
            <a:avLst/>
          </a:prstGeom>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A key objective is to boost considerably the uptake of clean </a:t>
            </a:r>
            <a:br>
              <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vehicles</a:t>
            </a: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and</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 alternative fuels</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t>Th</a:t>
            </a: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 deployment of recharging and </a:t>
            </a:r>
            <a:r>
              <a:rPr lang="en-US" sz="2000" b="0" i="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refuelling</a:t>
            </a: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points where </a:t>
            </a:r>
            <a:br>
              <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persistent gaps exist</a:t>
            </a:r>
            <a:endPar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t>Th</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e low-emission energy transformation </a:t>
            </a:r>
            <a:r>
              <a:rPr lang="pl-PL" sz="2000" dirty="0" err="1">
                <a:solidFill>
                  <a:srgbClr val="404040"/>
                </a:solidFill>
                <a:latin typeface="Calibri" panose="020F0502020204030204" pitchFamily="34" charset="0"/>
                <a:ea typeface="Calibri" panose="020F0502020204030204" pitchFamily="34" charset="0"/>
                <a:cs typeface="Calibri" panose="020F0502020204030204" pitchFamily="34" charset="0"/>
              </a:rPr>
              <a:t>ensures</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 the </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implementation of the so-called European triad of goals </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(energy security, energy competitiveness and climate protection)</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lvl="1" indent="0">
              <a:spcBef>
                <a:spcPts val="0"/>
              </a:spcBef>
              <a:buSzPts val="2800"/>
              <a:buNone/>
            </a:pPr>
            <a:r>
              <a:rPr lang="en-US"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Jałowiec</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T, </a:t>
            </a:r>
            <a:r>
              <a:rPr lang="en-US"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Wojtaszek</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H, </a:t>
            </a:r>
            <a:r>
              <a:rPr lang="en-US"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Miciuła</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I. Analysis of the Potential Management of the Low-Carbon Energy </a:t>
            </a:r>
            <a:b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b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Transformation by 2050. </a:t>
            </a:r>
            <a:r>
              <a:rPr lang="en-US"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Energies</a:t>
            </a:r>
            <a:r>
              <a:rPr lang="en-US"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2022; 15(7):2351. https://doi.org/10.3390/en15072351</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indent="-457200">
              <a:spcBef>
                <a:spcPts val="0"/>
              </a:spcBef>
              <a:buSzPts val="2800"/>
              <a:buFont typeface="Wingdings" panose="05000000000000000000" pitchFamily="2" charset="2"/>
              <a:buChar char="§"/>
            </a:pP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Fossil fuels as an energy source are replaced by non-fossil/</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b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renewable energy sources (e.g. geothermal, solar, hydro,</a:t>
            </a: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 w</a:t>
            </a:r>
            <a:r>
              <a:rPr lang="en-US" sz="2000" dirty="0" err="1">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ind</a:t>
            </a: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 </a:t>
            </a:r>
            <a:b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br>
            <a:r>
              <a:rPr lang="en-US" sz="2000" dirty="0" err="1">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nuclea</a:t>
            </a:r>
            <a:r>
              <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r</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rPr>
              <a:t>), which do not release CO2 emissions to generate energy</a:t>
            </a: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sym typeface="Calibri"/>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endParaRPr lang="pl-PL"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35000" lvl="0" indent="-457200" algn="l" rtl="0">
              <a:lnSpc>
                <a:spcPct val="90000"/>
              </a:lnSpc>
              <a:spcBef>
                <a:spcPts val="0"/>
              </a:spcBef>
              <a:spcAft>
                <a:spcPts val="0"/>
              </a:spcAft>
              <a:buClr>
                <a:schemeClr val="dk1"/>
              </a:buClr>
              <a:buSzPts val="2800"/>
              <a:buFont typeface="Wingdings" panose="05000000000000000000" pitchFamily="2" charset="2"/>
              <a:buChar char="§"/>
            </a:pPr>
            <a:endParaRPr lang="pl-PL" sz="2000" b="0" i="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813A1EDC-E9C1-16EB-395B-404071C6ABBD}"/>
              </a:ext>
            </a:extLst>
          </p:cNvPr>
          <p:cNvPicPr>
            <a:picLocks noChangeAspect="1"/>
          </p:cNvPicPr>
          <p:nvPr/>
        </p:nvPicPr>
        <p:blipFill>
          <a:blip r:embed="rId3"/>
          <a:stretch>
            <a:fillRect/>
          </a:stretch>
        </p:blipFill>
        <p:spPr>
          <a:xfrm>
            <a:off x="7502014" y="895652"/>
            <a:ext cx="4449510" cy="4124792"/>
          </a:xfrm>
          <a:prstGeom prst="rect">
            <a:avLst/>
          </a:prstGeom>
        </p:spPr>
      </p:pic>
      <p:sp>
        <p:nvSpPr>
          <p:cNvPr id="7" name="pole tekstowe 6">
            <a:extLst>
              <a:ext uri="{FF2B5EF4-FFF2-40B4-BE49-F238E27FC236}">
                <a16:creationId xmlns:a16="http://schemas.microsoft.com/office/drawing/2014/main" id="{1741D1BA-A284-CDB5-EA51-00C13A839B53}"/>
              </a:ext>
            </a:extLst>
          </p:cNvPr>
          <p:cNvSpPr txBox="1"/>
          <p:nvPr/>
        </p:nvSpPr>
        <p:spPr>
          <a:xfrm>
            <a:off x="8072284" y="5115764"/>
            <a:ext cx="4119716" cy="646331"/>
          </a:xfrm>
          <a:prstGeom prst="rect">
            <a:avLst/>
          </a:prstGeom>
          <a:noFill/>
        </p:spPr>
        <p:txBody>
          <a:bodyPr wrap="square">
            <a:spAutoFit/>
          </a:bodyPr>
          <a:lstStyle/>
          <a:p>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Makarova</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I,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Buyvol</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P,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Shubenkova</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K,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Fatikhova</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L and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Parsin</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G (2023)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Editorial</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Sustainable</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transport </a:t>
            </a:r>
            <a:r>
              <a:rPr lang="pl-PL" sz="12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systems</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Front. </a:t>
            </a:r>
            <a:r>
              <a:rPr lang="pl-PL" sz="12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Built</a:t>
            </a:r>
            <a:r>
              <a:rPr lang="pl-PL"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2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Environ</a:t>
            </a:r>
            <a:r>
              <a:rPr lang="pl-PL" sz="12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pl-PL" sz="12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9:1161361. doi: 10.3389/fbuil.2023.1161361</a:t>
            </a:r>
            <a:endPar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1323F4BE-6B65-E2BD-C0D9-EAF0880EF4E6}"/>
              </a:ext>
            </a:extLst>
          </p:cNvPr>
          <p:cNvSpPr txBox="1"/>
          <p:nvPr/>
        </p:nvSpPr>
        <p:spPr>
          <a:xfrm>
            <a:off x="653844" y="4849922"/>
            <a:ext cx="8716297" cy="461665"/>
          </a:xfrm>
          <a:prstGeom prst="rect">
            <a:avLst/>
          </a:prstGeom>
          <a:noFill/>
        </p:spPr>
        <p:txBody>
          <a:bodyPr wrap="square">
            <a:spAutoFit/>
          </a:bodyPr>
          <a:lstStyle/>
          <a:p>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Cadez</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S., Czerny A.,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Climate</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change</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mitigation</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strategies</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in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carbon-intensive</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firms</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Journal</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of </a:t>
            </a: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Cleaner</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b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pl-PL" sz="12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Production</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112, Part 5, 2016, 4132-4143, https://doi.org/10.1016/j.jclepro.2015.07.099.</a:t>
            </a:r>
          </a:p>
        </p:txBody>
      </p:sp>
    </p:spTree>
    <p:extLst>
      <p:ext uri="{BB962C8B-B14F-4D97-AF65-F5344CB8AC3E}">
        <p14:creationId xmlns:p14="http://schemas.microsoft.com/office/powerpoint/2010/main" val="2827582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dwójna ekspozycja z powodu zgubienia samochodu elektrycznego – zdjęcie">
            <a:extLst>
              <a:ext uri="{FF2B5EF4-FFF2-40B4-BE49-F238E27FC236}">
                <a16:creationId xmlns:a16="http://schemas.microsoft.com/office/drawing/2014/main" id="{AD9AA0B3-485E-884A-58CC-95A3F171B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1862"/>
            <a:ext cx="4167437" cy="2354641"/>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40B5BD0C-E94E-5FF0-8FD2-A0A6BE551C94}"/>
              </a:ext>
            </a:extLst>
          </p:cNvPr>
          <p:cNvSpPr>
            <a:spLocks noGrp="1"/>
          </p:cNvSpPr>
          <p:nvPr>
            <p:ph type="title"/>
          </p:nvPr>
        </p:nvSpPr>
        <p:spPr>
          <a:xfrm>
            <a:off x="375037" y="-73025"/>
            <a:ext cx="4922837" cy="1600200"/>
          </a:xfrm>
        </p:spPr>
        <p:txBody>
          <a:bodyPr/>
          <a:lstStyle/>
          <a:p>
            <a:r>
              <a:rPr lang="pl-PL" b="1" dirty="0" err="1"/>
              <a:t>Sustainable</a:t>
            </a:r>
            <a:r>
              <a:rPr lang="pl-PL" b="1" dirty="0"/>
              <a:t> </a:t>
            </a:r>
            <a:r>
              <a:rPr lang="pl-PL" b="1" dirty="0" err="1"/>
              <a:t>transportation</a:t>
            </a:r>
            <a:endParaRPr lang="pl-PL" b="1" dirty="0"/>
          </a:p>
        </p:txBody>
      </p:sp>
      <p:sp>
        <p:nvSpPr>
          <p:cNvPr id="3" name="Symbol zastępczy tekstu 2">
            <a:extLst>
              <a:ext uri="{FF2B5EF4-FFF2-40B4-BE49-F238E27FC236}">
                <a16:creationId xmlns:a16="http://schemas.microsoft.com/office/drawing/2014/main" id="{782D024B-E8C1-84DF-5E44-BA52D60373E0}"/>
              </a:ext>
            </a:extLst>
          </p:cNvPr>
          <p:cNvSpPr>
            <a:spLocks noGrp="1"/>
          </p:cNvSpPr>
          <p:nvPr>
            <p:ph type="body" idx="1"/>
          </p:nvPr>
        </p:nvSpPr>
        <p:spPr>
          <a:xfrm>
            <a:off x="375038" y="1527175"/>
            <a:ext cx="11148368" cy="4873625"/>
          </a:xfrm>
        </p:spPr>
        <p:txBody>
          <a:bodyPr>
            <a:normAutofit/>
          </a:bodyPr>
          <a:lstStyle/>
          <a:p>
            <a:pPr marL="114300" indent="0">
              <a:buNone/>
            </a:pPr>
            <a:r>
              <a:rPr lang="pl-PL" sz="22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a:t>
            </a:r>
            <a:r>
              <a:rPr lang="en-US" sz="22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he Canadian Department of Transportation believes that all transportation activities must be sustainable from three aspects: economic, environmental, and social</a:t>
            </a:r>
            <a:r>
              <a:rPr lang="pl-PL" sz="22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t>
            </a:r>
          </a:p>
          <a:p>
            <a:pPr marL="114300" indent="0">
              <a:buNone/>
            </a:pPr>
            <a:r>
              <a:rPr lang="en-US" sz="2200" dirty="0">
                <a:latin typeface="Calibri" panose="020F0502020204030204" pitchFamily="34" charset="0"/>
                <a:ea typeface="Calibri" panose="020F0502020204030204" pitchFamily="34" charset="0"/>
                <a:cs typeface="Calibri" panose="020F0502020204030204" pitchFamily="34" charset="0"/>
              </a:rPr>
              <a:t>The main focus of (ST) has been on reducing resource consumption and controlling the environmental degradation and pollution caused by the consumption of petroleum derivatives in cars, and it is the result of people's widespread concern about global warming, which is part of </a:t>
            </a:r>
            <a:r>
              <a:rPr lang="pl-PL" sz="2200" dirty="0" err="1">
                <a:latin typeface="Calibri" panose="020F0502020204030204" pitchFamily="34" charset="0"/>
                <a:ea typeface="Calibri" panose="020F0502020204030204" pitchFamily="34" charset="0"/>
                <a:cs typeface="Calibri" panose="020F0502020204030204" pitchFamily="34" charset="0"/>
              </a:rPr>
              <a:t>sustainable</a:t>
            </a:r>
            <a:r>
              <a:rPr lang="pl-PL" sz="2200" dirty="0">
                <a:latin typeface="Calibri" panose="020F0502020204030204" pitchFamily="34" charset="0"/>
                <a:ea typeface="Calibri" panose="020F0502020204030204" pitchFamily="34" charset="0"/>
                <a:cs typeface="Calibri" panose="020F0502020204030204" pitchFamily="34" charset="0"/>
              </a:rPr>
              <a:t> development. </a:t>
            </a:r>
            <a:r>
              <a:rPr lang="en-US" sz="1200" dirty="0">
                <a:solidFill>
                  <a:schemeClr val="bg1">
                    <a:lumMod val="50000"/>
                  </a:schemeClr>
                </a:solidFill>
              </a:rPr>
              <a:t>Zhou</a:t>
            </a:r>
            <a:r>
              <a:rPr lang="pl-PL" sz="1200" dirty="0">
                <a:solidFill>
                  <a:schemeClr val="bg1">
                    <a:lumMod val="50000"/>
                  </a:schemeClr>
                </a:solidFill>
              </a:rPr>
              <a:t> J.</a:t>
            </a:r>
            <a:r>
              <a:rPr lang="en-US" sz="1200" dirty="0">
                <a:solidFill>
                  <a:schemeClr val="bg1">
                    <a:lumMod val="50000"/>
                  </a:schemeClr>
                </a:solidFill>
              </a:rPr>
              <a:t>, </a:t>
            </a:r>
            <a:r>
              <a:rPr lang="en-US" sz="1200" i="1" dirty="0">
                <a:solidFill>
                  <a:schemeClr val="bg1">
                    <a:lumMod val="50000"/>
                  </a:schemeClr>
                </a:solidFill>
              </a:rPr>
              <a:t>Sustainable transportation in the US: a review of proposals, policies, and programs since 2000</a:t>
            </a:r>
            <a:r>
              <a:rPr lang="en-US" sz="1200" dirty="0">
                <a:solidFill>
                  <a:schemeClr val="bg1">
                    <a:lumMod val="50000"/>
                  </a:schemeClr>
                </a:solidFill>
              </a:rPr>
              <a:t>, Front. Archit. Res. </a:t>
            </a:r>
            <a:r>
              <a:rPr lang="pl-PL" sz="1200" dirty="0">
                <a:solidFill>
                  <a:schemeClr val="bg1">
                    <a:lumMod val="50000"/>
                  </a:schemeClr>
                </a:solidFill>
              </a:rPr>
              <a:t>										                 </a:t>
            </a:r>
            <a:r>
              <a:rPr lang="en-US" sz="1200" dirty="0">
                <a:solidFill>
                  <a:schemeClr val="bg1">
                    <a:lumMod val="50000"/>
                  </a:schemeClr>
                </a:solidFill>
              </a:rPr>
              <a:t>1 (2012) 150–165</a:t>
            </a:r>
            <a:r>
              <a:rPr lang="pl-PL" sz="1200" dirty="0">
                <a:solidFill>
                  <a:schemeClr val="bg1">
                    <a:lumMod val="50000"/>
                  </a:schemeClr>
                </a:solidFill>
              </a:rPr>
              <a:t>	</a:t>
            </a:r>
            <a:endParaRPr lang="pl-PL" sz="2400" dirty="0">
              <a:latin typeface="Calibri" panose="020F0502020204030204" pitchFamily="34" charset="0"/>
              <a:ea typeface="Calibri" panose="020F0502020204030204" pitchFamily="34" charset="0"/>
              <a:cs typeface="Calibri" panose="020F0502020204030204" pitchFamily="34" charset="0"/>
            </a:endParaRPr>
          </a:p>
          <a:p>
            <a:pPr marL="114300" indent="0" algn="r">
              <a:buNone/>
            </a:pPr>
            <a:r>
              <a:rPr lang="pl-PL" sz="2200" dirty="0">
                <a:latin typeface="Calibri" panose="020F0502020204030204" pitchFamily="34" charset="0"/>
                <a:ea typeface="Calibri" panose="020F0502020204030204" pitchFamily="34" charset="0"/>
                <a:cs typeface="Calibri" panose="020F0502020204030204" pitchFamily="34" charset="0"/>
              </a:rPr>
              <a:t>C</a:t>
            </a:r>
            <a:r>
              <a:rPr lang="en-US" sz="2200" dirty="0" err="1">
                <a:latin typeface="Calibri" panose="020F0502020204030204" pitchFamily="34" charset="0"/>
                <a:ea typeface="Calibri" panose="020F0502020204030204" pitchFamily="34" charset="0"/>
                <a:cs typeface="Calibri" panose="020F0502020204030204" pitchFamily="34" charset="0"/>
              </a:rPr>
              <a:t>onsiders</a:t>
            </a:r>
            <a:r>
              <a:rPr lang="en-US" sz="2200" dirty="0">
                <a:latin typeface="Calibri" panose="020F0502020204030204" pitchFamily="34" charset="0"/>
                <a:ea typeface="Calibri" panose="020F0502020204030204" pitchFamily="34" charset="0"/>
                <a:cs typeface="Calibri" panose="020F0502020204030204" pitchFamily="34" charset="0"/>
              </a:rPr>
              <a:t> economic and social well-being, </a:t>
            </a:r>
            <a:br>
              <a:rPr lang="pl-PL"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equity, human health, and environmental integrity.</a:t>
            </a:r>
            <a:endParaRPr lang="pl-PL" sz="2200" dirty="0">
              <a:latin typeface="Calibri" panose="020F0502020204030204" pitchFamily="34" charset="0"/>
              <a:ea typeface="Calibri" panose="020F0502020204030204" pitchFamily="34" charset="0"/>
              <a:cs typeface="Calibri" panose="020F0502020204030204" pitchFamily="34" charset="0"/>
            </a:endParaRPr>
          </a:p>
          <a:p>
            <a:pPr marL="114300" indent="0" algn="r">
              <a:buNone/>
            </a:pPr>
            <a:r>
              <a:rPr lang="en-US" sz="1200" dirty="0" err="1">
                <a:solidFill>
                  <a:schemeClr val="bg1">
                    <a:lumMod val="50000"/>
                  </a:schemeClr>
                </a:solidFill>
              </a:rPr>
              <a:t>Pålsson</a:t>
            </a:r>
            <a:r>
              <a:rPr lang="en-US" sz="1200" dirty="0">
                <a:solidFill>
                  <a:schemeClr val="bg1">
                    <a:lumMod val="50000"/>
                  </a:schemeClr>
                </a:solidFill>
              </a:rPr>
              <a:t>, H.</a:t>
            </a:r>
            <a:r>
              <a:rPr lang="pl-PL" sz="1200" dirty="0">
                <a:solidFill>
                  <a:schemeClr val="bg1">
                    <a:lumMod val="50000"/>
                  </a:schemeClr>
                </a:solidFill>
              </a:rPr>
              <a:t>,</a:t>
            </a:r>
            <a:r>
              <a:rPr lang="en-US" sz="1200" dirty="0">
                <a:solidFill>
                  <a:schemeClr val="bg1">
                    <a:lumMod val="50000"/>
                  </a:schemeClr>
                </a:solidFill>
              </a:rPr>
              <a:t> </a:t>
            </a:r>
            <a:r>
              <a:rPr lang="en-US" sz="1200" dirty="0" err="1">
                <a:solidFill>
                  <a:schemeClr val="bg1">
                    <a:lumMod val="50000"/>
                  </a:schemeClr>
                </a:solidFill>
              </a:rPr>
              <a:t>Kovács</a:t>
            </a:r>
            <a:r>
              <a:rPr lang="en-US" sz="1200" dirty="0">
                <a:solidFill>
                  <a:schemeClr val="bg1">
                    <a:lumMod val="50000"/>
                  </a:schemeClr>
                </a:solidFill>
              </a:rPr>
              <a:t>, G. (2014), </a:t>
            </a:r>
            <a:r>
              <a:rPr lang="en-US" sz="1200" i="1" dirty="0">
                <a:solidFill>
                  <a:schemeClr val="bg1">
                    <a:lumMod val="50000"/>
                  </a:schemeClr>
                </a:solidFill>
              </a:rPr>
              <a:t>Reducing transportation emissions : A reaction to stakeholder pressure or a </a:t>
            </a:r>
            <a:br>
              <a:rPr lang="pl-PL" sz="1200" i="1" dirty="0">
                <a:solidFill>
                  <a:schemeClr val="bg1">
                    <a:lumMod val="50000"/>
                  </a:schemeClr>
                </a:solidFill>
              </a:rPr>
            </a:br>
            <a:r>
              <a:rPr lang="en-US" sz="1200" i="1" dirty="0">
                <a:solidFill>
                  <a:schemeClr val="bg1">
                    <a:lumMod val="50000"/>
                  </a:schemeClr>
                </a:solidFill>
              </a:rPr>
              <a:t>strategy to increase competitive advantage</a:t>
            </a:r>
            <a:r>
              <a:rPr lang="en-US" sz="1200" dirty="0">
                <a:solidFill>
                  <a:schemeClr val="bg1">
                    <a:lumMod val="50000"/>
                  </a:schemeClr>
                </a:solidFill>
              </a:rPr>
              <a:t>, International Journal of Physical Distribution &amp; Logistics </a:t>
            </a:r>
            <a:br>
              <a:rPr lang="pl-PL" sz="1200" dirty="0">
                <a:solidFill>
                  <a:schemeClr val="bg1">
                    <a:lumMod val="50000"/>
                  </a:schemeClr>
                </a:solidFill>
              </a:rPr>
            </a:br>
            <a:r>
              <a:rPr lang="en-US" sz="1200" dirty="0">
                <a:solidFill>
                  <a:schemeClr val="bg1">
                    <a:lumMod val="50000"/>
                  </a:schemeClr>
                </a:solidFill>
              </a:rPr>
              <a:t>Management, Vol. 44 No. 4, pp. 283-304. https://doi.org/10.1108/IJPDLM-09-2012-0293</a:t>
            </a:r>
          </a:p>
          <a:p>
            <a:endParaRPr lang="pl-PL" sz="2200" dirty="0">
              <a:latin typeface="Calibri" panose="020F0502020204030204" pitchFamily="34" charset="0"/>
              <a:ea typeface="Calibri" panose="020F0502020204030204" pitchFamily="34" charset="0"/>
              <a:cs typeface="Calibri" panose="020F0502020204030204" pitchFamily="34" charset="0"/>
            </a:endParaRPr>
          </a:p>
        </p:txBody>
      </p:sp>
      <p:sp>
        <p:nvSpPr>
          <p:cNvPr id="4" name="pole tekstowe 3">
            <a:extLst>
              <a:ext uri="{FF2B5EF4-FFF2-40B4-BE49-F238E27FC236}">
                <a16:creationId xmlns:a16="http://schemas.microsoft.com/office/drawing/2014/main" id="{06F3B77D-90BD-4F38-11E1-BDCA5E09B281}"/>
              </a:ext>
            </a:extLst>
          </p:cNvPr>
          <p:cNvSpPr txBox="1"/>
          <p:nvPr/>
        </p:nvSpPr>
        <p:spPr>
          <a:xfrm>
            <a:off x="561879" y="3450252"/>
            <a:ext cx="1242648" cy="261610"/>
          </a:xfrm>
          <a:prstGeom prst="rect">
            <a:avLst/>
          </a:prstGeom>
          <a:noFill/>
        </p:spPr>
        <p:txBody>
          <a:bodyPr wrap="none" rtlCol="0">
            <a:spAutoFit/>
          </a:bodyPr>
          <a:lstStyle/>
          <a:p>
            <a:r>
              <a:rPr lang="pl-PL" sz="1100" dirty="0">
                <a:solidFill>
                  <a:schemeClr val="bg1"/>
                </a:solidFill>
                <a:latin typeface="Calibri" panose="020F0502020204030204" pitchFamily="34" charset="0"/>
                <a:ea typeface="Calibri" panose="020F0502020204030204" pitchFamily="34" charset="0"/>
                <a:cs typeface="Calibri" panose="020F0502020204030204" pitchFamily="34" charset="0"/>
              </a:rPr>
              <a:t>www.pixabay.com</a:t>
            </a:r>
          </a:p>
        </p:txBody>
      </p:sp>
      <p:sp>
        <p:nvSpPr>
          <p:cNvPr id="5" name="pole tekstowe 4">
            <a:extLst>
              <a:ext uri="{FF2B5EF4-FFF2-40B4-BE49-F238E27FC236}">
                <a16:creationId xmlns:a16="http://schemas.microsoft.com/office/drawing/2014/main" id="{A02C4EC8-A930-D5D8-76D5-ED513D1F8825}"/>
              </a:ext>
            </a:extLst>
          </p:cNvPr>
          <p:cNvSpPr txBox="1"/>
          <p:nvPr/>
        </p:nvSpPr>
        <p:spPr>
          <a:xfrm>
            <a:off x="36735" y="5827308"/>
            <a:ext cx="1146468" cy="246221"/>
          </a:xfrm>
          <a:prstGeom prst="rect">
            <a:avLst/>
          </a:prstGeom>
          <a:noFill/>
        </p:spPr>
        <p:txBody>
          <a:bodyPr wrap="none" rtlCol="0">
            <a:spAutoFit/>
          </a:bodyPr>
          <a:lstStyle/>
          <a:p>
            <a:r>
              <a:rPr lang="pl-PL" sz="1000" dirty="0">
                <a:solidFill>
                  <a:schemeClr val="bg1"/>
                </a:solidFill>
                <a:latin typeface="Calibri" panose="020F0502020204030204" pitchFamily="34" charset="0"/>
                <a:ea typeface="Calibri" panose="020F0502020204030204" pitchFamily="34" charset="0"/>
                <a:cs typeface="Calibri" panose="020F0502020204030204" pitchFamily="34" charset="0"/>
              </a:rPr>
              <a:t>www.pixabay.com</a:t>
            </a:r>
          </a:p>
        </p:txBody>
      </p:sp>
    </p:spTree>
    <p:extLst>
      <p:ext uri="{BB962C8B-B14F-4D97-AF65-F5344CB8AC3E}">
        <p14:creationId xmlns:p14="http://schemas.microsoft.com/office/powerpoint/2010/main" val="1544795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F669BD-B023-B7CA-D21F-C79DC74E48CE}"/>
              </a:ext>
            </a:extLst>
          </p:cNvPr>
          <p:cNvSpPr>
            <a:spLocks noGrp="1"/>
          </p:cNvSpPr>
          <p:nvPr>
            <p:ph type="title"/>
          </p:nvPr>
        </p:nvSpPr>
        <p:spPr>
          <a:xfrm>
            <a:off x="631723" y="522005"/>
            <a:ext cx="10515600" cy="1325563"/>
          </a:xfrm>
        </p:spPr>
        <p:txBody>
          <a:bodyPr>
            <a:normAutofit/>
          </a:bodyPr>
          <a:lstStyle/>
          <a:p>
            <a:pPr>
              <a:buSzPct val="100000"/>
            </a:pPr>
            <a:r>
              <a:rPr lang="pl-PL" sz="32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Renewable</a:t>
            </a:r>
            <a:r>
              <a:rPr lang="pl-PL" sz="3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pl-PL" sz="32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energy</a:t>
            </a:r>
            <a:r>
              <a:rPr lang="pl-PL" sz="3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pl-PL" sz="3200" b="1"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sources</a:t>
            </a:r>
            <a:endParaRPr lang="pl-PL" sz="32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pole tekstowe 2">
            <a:extLst>
              <a:ext uri="{FF2B5EF4-FFF2-40B4-BE49-F238E27FC236}">
                <a16:creationId xmlns:a16="http://schemas.microsoft.com/office/drawing/2014/main" id="{2D8DF3C9-6038-925C-153B-54B83BB2FCAA}"/>
              </a:ext>
            </a:extLst>
          </p:cNvPr>
          <p:cNvSpPr txBox="1"/>
          <p:nvPr/>
        </p:nvSpPr>
        <p:spPr>
          <a:xfrm>
            <a:off x="123172" y="1990153"/>
            <a:ext cx="5972828" cy="3821559"/>
          </a:xfrm>
          <a:prstGeom prst="rect">
            <a:avLst/>
          </a:prstGeom>
          <a:noFill/>
        </p:spPr>
        <p:txBody>
          <a:bodyPr wrap="square" rtlCol="0">
            <a:spAutoFit/>
          </a:bodyPr>
          <a:lstStyle/>
          <a:p>
            <a:pPr algn="just"/>
            <a:r>
              <a:rPr lang="pl-PL" sz="1900" b="0" i="0" u="none" strike="noStrike" dirty="0">
                <a:solidFill>
                  <a:srgbClr val="000000"/>
                </a:solidFill>
                <a:effectLst/>
                <a:latin typeface="Calibri" panose="020F0502020204030204" pitchFamily="34" charset="0"/>
              </a:rPr>
              <a:t>E</a:t>
            </a:r>
            <a:r>
              <a:rPr lang="en-US" sz="1900" b="0" i="0" u="none" strike="noStrike" dirty="0" err="1">
                <a:solidFill>
                  <a:srgbClr val="000000"/>
                </a:solidFill>
                <a:effectLst/>
                <a:latin typeface="Calibri" panose="020F0502020204030204" pitchFamily="34" charset="0"/>
              </a:rPr>
              <a:t>nergy</a:t>
            </a:r>
            <a:r>
              <a:rPr lang="en-US" sz="1900" b="0" i="0" u="none" strike="noStrike" dirty="0">
                <a:solidFill>
                  <a:srgbClr val="000000"/>
                </a:solidFill>
                <a:effectLst/>
                <a:latin typeface="Calibri" panose="020F0502020204030204" pitchFamily="34" charset="0"/>
              </a:rPr>
              <a:t> sources </a:t>
            </a:r>
            <a:r>
              <a:rPr lang="pl-PL" sz="1900" b="0" i="0" u="none" strike="noStrike" dirty="0" err="1">
                <a:solidFill>
                  <a:srgbClr val="000000"/>
                </a:solidFill>
                <a:effectLst/>
                <a:latin typeface="Calibri" panose="020F0502020204030204" pitchFamily="34" charset="0"/>
              </a:rPr>
              <a:t>are</a:t>
            </a:r>
            <a:r>
              <a:rPr lang="pl-PL" sz="1900" b="0" i="0" u="none" strike="noStrike" dirty="0">
                <a:solidFill>
                  <a:srgbClr val="000000"/>
                </a:solidFill>
                <a:effectLst/>
                <a:latin typeface="Calibri" panose="020F0502020204030204" pitchFamily="34" charset="0"/>
              </a:rPr>
              <a:t> </a:t>
            </a:r>
            <a:r>
              <a:rPr lang="pl-PL" sz="1900" b="0" i="0" u="none" strike="noStrike" dirty="0" err="1">
                <a:solidFill>
                  <a:srgbClr val="000000"/>
                </a:solidFill>
                <a:effectLst/>
                <a:latin typeface="Calibri" panose="020F0502020204030204" pitchFamily="34" charset="0"/>
              </a:rPr>
              <a:t>those</a:t>
            </a:r>
            <a:r>
              <a:rPr lang="pl-PL" sz="1900" b="0" i="0" u="none" strike="noStrike" dirty="0">
                <a:solidFill>
                  <a:srgbClr val="000000"/>
                </a:solidFill>
                <a:effectLst/>
                <a:latin typeface="Calibri" panose="020F0502020204030204" pitchFamily="34" charset="0"/>
              </a:rPr>
              <a:t> </a:t>
            </a:r>
            <a:r>
              <a:rPr lang="en-US" sz="1900" b="0" i="0" u="none" strike="noStrike" dirty="0">
                <a:solidFill>
                  <a:srgbClr val="000000"/>
                </a:solidFill>
                <a:effectLst/>
                <a:latin typeface="Calibri" panose="020F0502020204030204" pitchFamily="34" charset="0"/>
              </a:rPr>
              <a:t>whose use is not associated with long-term deficit, because their resources are renewed in a relatively short time (renewable raw materials). Such sources are: sun, wind, biomass, biogas</a:t>
            </a:r>
            <a:r>
              <a:rPr lang="pl-PL" sz="1900" b="0" i="0" u="none" strike="noStrike" dirty="0">
                <a:solidFill>
                  <a:srgbClr val="000000"/>
                </a:solidFill>
                <a:effectLst/>
                <a:latin typeface="Calibri" panose="020F0502020204030204" pitchFamily="34" charset="0"/>
              </a:rPr>
              <a:t>,</a:t>
            </a:r>
            <a:r>
              <a:rPr lang="en-US" sz="1900" b="0" i="0" u="none" strike="noStrike" dirty="0">
                <a:solidFill>
                  <a:srgbClr val="000000"/>
                </a:solidFill>
                <a:effectLst/>
                <a:latin typeface="Calibri" panose="020F0502020204030204" pitchFamily="34" charset="0"/>
              </a:rPr>
              <a:t> and biofuels. Renewable energy also includes heat obtained from the ground (geothermal</a:t>
            </a:r>
            <a:r>
              <a:rPr lang="pl-PL" sz="1900" b="0" i="0" u="none" strike="noStrike" dirty="0">
                <a:solidFill>
                  <a:srgbClr val="000000"/>
                </a:solidFill>
                <a:effectLst/>
                <a:latin typeface="Calibri" panose="020F0502020204030204" pitchFamily="34" charset="0"/>
              </a:rPr>
              <a:t> </a:t>
            </a:r>
            <a:r>
              <a:rPr lang="en-US" sz="1900" b="0" i="0" u="none" strike="noStrike" dirty="0">
                <a:solidFill>
                  <a:srgbClr val="000000"/>
                </a:solidFill>
                <a:effectLst/>
                <a:latin typeface="Calibri" panose="020F0502020204030204" pitchFamily="34" charset="0"/>
              </a:rPr>
              <a:t>energy), air (aerothermal energy), and water</a:t>
            </a:r>
            <a:r>
              <a:rPr lang="pl-PL" sz="1900" b="0" i="0" u="none" strike="noStrike" dirty="0">
                <a:solidFill>
                  <a:srgbClr val="000000"/>
                </a:solidFill>
                <a:effectLst/>
                <a:latin typeface="Calibri" panose="020F0502020204030204" pitchFamily="34" charset="0"/>
              </a:rPr>
              <a:t> </a:t>
            </a:r>
            <a:r>
              <a:rPr lang="en-US" sz="1900" b="0" i="0" u="none" strike="noStrike" dirty="0">
                <a:solidFill>
                  <a:srgbClr val="000000"/>
                </a:solidFill>
                <a:effectLst/>
                <a:latin typeface="Calibri" panose="020F0502020204030204" pitchFamily="34" charset="0"/>
              </a:rPr>
              <a:t>(hydrothermal energy). Renewable energy plays a vital role for saving </a:t>
            </a:r>
            <a:r>
              <a:rPr lang="pl-PL" sz="1900" b="0" i="0" u="none" strike="noStrike" dirty="0">
                <a:solidFill>
                  <a:srgbClr val="000000"/>
                </a:solidFill>
                <a:effectLst/>
                <a:latin typeface="Calibri" panose="020F0502020204030204" pitchFamily="34" charset="0"/>
              </a:rPr>
              <a:t>the </a:t>
            </a:r>
            <a:r>
              <a:rPr lang="en-US" sz="1900" b="0" i="0" u="none" strike="noStrike" dirty="0">
                <a:solidFill>
                  <a:srgbClr val="000000"/>
                </a:solidFill>
                <a:effectLst/>
                <a:latin typeface="Calibri" panose="020F0502020204030204" pitchFamily="34" charset="0"/>
              </a:rPr>
              <a:t>environment</a:t>
            </a:r>
            <a:r>
              <a:rPr lang="pl-PL" sz="1900" dirty="0">
                <a:latin typeface="Calibri" panose="020F0502020204030204" pitchFamily="34" charset="0"/>
              </a:rPr>
              <a:t>.</a:t>
            </a:r>
            <a:endParaRPr lang="pl-PL" sz="1900" b="0" i="0" u="none" strike="noStrike" dirty="0">
              <a:solidFill>
                <a:srgbClr val="000000"/>
              </a:solidFill>
              <a:effectLst/>
              <a:latin typeface="Calibri" panose="020F0502020204030204" pitchFamily="34" charset="0"/>
            </a:endParaRPr>
          </a:p>
          <a:p>
            <a:pPr algn="just"/>
            <a:endParaRPr lang="pl-PL" sz="1800" dirty="0">
              <a:latin typeface="Calibri" panose="020F0502020204030204" pitchFamily="34" charset="0"/>
            </a:endParaRPr>
          </a:p>
          <a:p>
            <a:pPr marL="92075" algn="just" rtl="0">
              <a:spcBef>
                <a:spcPts val="1000"/>
              </a:spcBef>
              <a:spcAft>
                <a:spcPts val="0"/>
              </a:spcAft>
            </a:pPr>
            <a:r>
              <a:rPr lang="en-US" sz="1200" b="0" i="0" u="none" strike="noStrike" dirty="0">
                <a:solidFill>
                  <a:schemeClr val="bg1">
                    <a:lumMod val="50000"/>
                  </a:schemeClr>
                </a:solidFill>
                <a:effectLst/>
                <a:latin typeface="Calibri" panose="020F0502020204030204" pitchFamily="34" charset="0"/>
              </a:rPr>
              <a:t>Hamed, T. A., and A. J. J. O. S. D. O. E. </a:t>
            </a:r>
            <a:r>
              <a:rPr lang="en-US" sz="1200" b="0" i="0" u="none" strike="noStrike" dirty="0" err="1">
                <a:solidFill>
                  <a:schemeClr val="bg1">
                    <a:lumMod val="50000"/>
                  </a:schemeClr>
                </a:solidFill>
                <a:effectLst/>
                <a:latin typeface="Calibri" panose="020F0502020204030204" pitchFamily="34" charset="0"/>
              </a:rPr>
              <a:t>Alshare</a:t>
            </a:r>
            <a:r>
              <a:rPr lang="en-US" sz="1200" b="0" i="0" u="none" strike="noStrike" dirty="0">
                <a:solidFill>
                  <a:schemeClr val="bg1">
                    <a:lumMod val="50000"/>
                  </a:schemeClr>
                </a:solidFill>
                <a:effectLst/>
                <a:latin typeface="Calibri" panose="020F0502020204030204" pitchFamily="34" charset="0"/>
              </a:rPr>
              <a:t>. 2022. Water, and E. Systems, environmental impact of solar and wind energy-a review. </a:t>
            </a:r>
            <a:r>
              <a:rPr lang="en-US" sz="1200" b="0" i="1" u="none" strike="noStrike" dirty="0">
                <a:solidFill>
                  <a:schemeClr val="bg1">
                    <a:lumMod val="50000"/>
                  </a:schemeClr>
                </a:solidFill>
                <a:effectLst/>
                <a:latin typeface="Calibri" panose="020F0502020204030204" pitchFamily="34" charset="0"/>
              </a:rPr>
              <a:t>Journal of Sustainable Development of Energy, Water and Environment Systems</a:t>
            </a:r>
            <a:r>
              <a:rPr lang="en-US" sz="1200" b="0" i="0" u="none" strike="noStrike" dirty="0">
                <a:solidFill>
                  <a:schemeClr val="bg1">
                    <a:lumMod val="50000"/>
                  </a:schemeClr>
                </a:solidFill>
                <a:effectLst/>
                <a:latin typeface="Calibri" panose="020F0502020204030204" pitchFamily="34" charset="0"/>
              </a:rPr>
              <a:t> 10 (2):1–23. doi:10.13044/j.sdewes.d9.0387.</a:t>
            </a:r>
            <a:endParaRPr lang="en-US" sz="1050" b="0" dirty="0">
              <a:solidFill>
                <a:schemeClr val="bg1">
                  <a:lumMod val="50000"/>
                </a:schemeClr>
              </a:solidFill>
              <a:effectLst/>
            </a:endParaRPr>
          </a:p>
          <a:p>
            <a:pPr algn="just"/>
            <a:br>
              <a:rPr lang="en-US" dirty="0"/>
            </a:br>
            <a:endParaRPr lang="pl-PL" dirty="0"/>
          </a:p>
        </p:txBody>
      </p:sp>
      <p:pic>
        <p:nvPicPr>
          <p:cNvPr id="2050" name="Picture 2" descr="Types of Renewable Energy: Sources, Advantages &amp; Disadvantages">
            <a:extLst>
              <a:ext uri="{FF2B5EF4-FFF2-40B4-BE49-F238E27FC236}">
                <a16:creationId xmlns:a16="http://schemas.microsoft.com/office/drawing/2014/main" id="{3BB6E9ED-91E4-0E88-07AF-5FEB0EC77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171" y="1021872"/>
            <a:ext cx="5972829" cy="4651341"/>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D9FA8FE-C618-866E-6BA2-09146C73D64D}"/>
              </a:ext>
            </a:extLst>
          </p:cNvPr>
          <p:cNvSpPr txBox="1"/>
          <p:nvPr/>
        </p:nvSpPr>
        <p:spPr>
          <a:xfrm>
            <a:off x="6934200" y="5673213"/>
            <a:ext cx="6100916"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https://www.sciencefacts.net/types-of-renewable-energy.html</a:t>
            </a:r>
          </a:p>
        </p:txBody>
      </p:sp>
    </p:spTree>
    <p:extLst>
      <p:ext uri="{BB962C8B-B14F-4D97-AF65-F5344CB8AC3E}">
        <p14:creationId xmlns:p14="http://schemas.microsoft.com/office/powerpoint/2010/main" val="1799458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DEC7CDB7-FF82-B1E1-AAE2-270E6A4BAB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7781" y="1365306"/>
            <a:ext cx="5614219" cy="3299992"/>
          </a:xfrm>
          <a:prstGeom prst="rect">
            <a:avLst/>
          </a:prstGeom>
        </p:spPr>
      </p:pic>
      <p:sp>
        <p:nvSpPr>
          <p:cNvPr id="2" name="Tytuł 1">
            <a:extLst>
              <a:ext uri="{FF2B5EF4-FFF2-40B4-BE49-F238E27FC236}">
                <a16:creationId xmlns:a16="http://schemas.microsoft.com/office/drawing/2014/main" id="{AF864CCF-A4F9-5D97-0B69-EC6A24726362}"/>
              </a:ext>
            </a:extLst>
          </p:cNvPr>
          <p:cNvSpPr>
            <a:spLocks noGrp="1"/>
          </p:cNvSpPr>
          <p:nvPr>
            <p:ph type="title"/>
          </p:nvPr>
        </p:nvSpPr>
        <p:spPr>
          <a:xfrm>
            <a:off x="4147947" y="402208"/>
            <a:ext cx="10515600" cy="1325563"/>
          </a:xfrm>
        </p:spPr>
        <p:txBody>
          <a:bodyPr>
            <a:normAutofit/>
          </a:bodyPr>
          <a:lstStyle/>
          <a:p>
            <a:r>
              <a:rPr lang="en-US" sz="3600" b="1" dirty="0"/>
              <a:t>Applications</a:t>
            </a:r>
            <a:endParaRPr lang="pl-PL" sz="3600" dirty="0"/>
          </a:p>
        </p:txBody>
      </p:sp>
      <p:sp>
        <p:nvSpPr>
          <p:cNvPr id="4" name="pole tekstowe 3">
            <a:extLst>
              <a:ext uri="{FF2B5EF4-FFF2-40B4-BE49-F238E27FC236}">
                <a16:creationId xmlns:a16="http://schemas.microsoft.com/office/drawing/2014/main" id="{CA7DE476-586F-A754-8277-277E199FE5B9}"/>
              </a:ext>
            </a:extLst>
          </p:cNvPr>
          <p:cNvSpPr txBox="1"/>
          <p:nvPr/>
        </p:nvSpPr>
        <p:spPr>
          <a:xfrm>
            <a:off x="344128" y="1275500"/>
            <a:ext cx="10582565" cy="5816977"/>
          </a:xfrm>
          <a:prstGeom prst="rect">
            <a:avLst/>
          </a:prstGeom>
          <a:noFill/>
        </p:spPr>
        <p:txBody>
          <a:bodyPr wrap="square">
            <a:spAutoFit/>
          </a:bodyPr>
          <a:lstStyle/>
          <a:p>
            <a:r>
              <a:rPr lang="pl-PL" sz="2400" b="1" dirty="0" err="1">
                <a:latin typeface="Calibri" panose="020F0502020204030204" pitchFamily="34" charset="0"/>
                <a:cs typeface="Calibri" panose="020F0502020204030204" pitchFamily="34" charset="0"/>
              </a:rPr>
              <a:t>Hydroelectric</a:t>
            </a:r>
            <a:r>
              <a:rPr lang="pl-PL" sz="2400" b="1" dirty="0">
                <a:latin typeface="Calibri" panose="020F0502020204030204" pitchFamily="34" charset="0"/>
                <a:cs typeface="Calibri" panose="020F0502020204030204" pitchFamily="34" charset="0"/>
              </a:rPr>
              <a:t> Energy</a:t>
            </a: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Electric power generation through </a:t>
            </a:r>
            <a:br>
              <a:rPr lang="pl-PL"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hydro-electric power plant</a:t>
            </a:r>
            <a:endParaRPr lang="pl-PL" sz="2400" dirty="0">
              <a:latin typeface="Calibri" panose="020F0502020204030204" pitchFamily="34" charset="0"/>
              <a:cs typeface="Calibri" panose="020F0502020204030204" pitchFamily="34" charset="0"/>
            </a:endParaRPr>
          </a:p>
          <a:p>
            <a:endParaRPr lang="pl-PL" sz="2400" b="1" dirty="0">
              <a:latin typeface="Calibri" panose="020F0502020204030204" pitchFamily="34" charset="0"/>
              <a:cs typeface="Calibri" panose="020F0502020204030204" pitchFamily="34" charset="0"/>
            </a:endParaRPr>
          </a:p>
          <a:p>
            <a:r>
              <a:rPr lang="pl-PL" sz="2400" b="1" dirty="0">
                <a:latin typeface="Calibri" panose="020F0502020204030204" pitchFamily="34" charset="0"/>
                <a:cs typeface="Calibri" panose="020F0502020204030204" pitchFamily="34" charset="0"/>
              </a:rPr>
              <a:t>Wind </a:t>
            </a:r>
            <a:r>
              <a:rPr lang="pl-PL" sz="2400" b="1" dirty="0" err="1">
                <a:latin typeface="Calibri" panose="020F0502020204030204" pitchFamily="34" charset="0"/>
                <a:cs typeface="Calibri" panose="020F0502020204030204" pitchFamily="34" charset="0"/>
              </a:rPr>
              <a:t>energy</a:t>
            </a:r>
            <a:endParaRPr lang="pl-PL" sz="24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Electric power generation</a:t>
            </a: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Pumping underground water using windmills</a:t>
            </a: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Milling grain employing gristmills</a:t>
            </a:r>
            <a:endParaRPr lang="pl-PL" sz="24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a:p>
            <a:r>
              <a:rPr lang="pl-PL" sz="2400" b="1" dirty="0">
                <a:latin typeface="Calibri" panose="020F0502020204030204" pitchFamily="34" charset="0"/>
                <a:cs typeface="Calibri" panose="020F0502020204030204" pitchFamily="34" charset="0"/>
              </a:rPr>
              <a:t>Solar </a:t>
            </a:r>
            <a:r>
              <a:rPr lang="pl-PL" sz="2400" b="1" dirty="0" err="1">
                <a:latin typeface="Calibri" panose="020F0502020204030204" pitchFamily="34" charset="0"/>
                <a:cs typeface="Calibri" panose="020F0502020204030204" pitchFamily="34" charset="0"/>
              </a:rPr>
              <a:t>energy</a:t>
            </a:r>
            <a:endParaRPr lang="pl-PL" sz="24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Producing electricity by converting solar energy using photovoltaic cells</a:t>
            </a: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Cooking using solar cookers and heaters</a:t>
            </a: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Running solar pumps</a:t>
            </a:r>
          </a:p>
          <a:p>
            <a:pPr>
              <a:buFont typeface="Arial" panose="020B0604020202020204" pitchFamily="34" charset="0"/>
              <a:buChar char="•"/>
            </a:pPr>
            <a:endParaRPr lang="en-US" sz="2400" dirty="0"/>
          </a:p>
          <a:p>
            <a:endParaRPr lang="pl-PL"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FC74D1D9-FDE9-D78D-6EB7-A67F0203C5EF}"/>
              </a:ext>
            </a:extLst>
          </p:cNvPr>
          <p:cNvSpPr txBox="1"/>
          <p:nvPr/>
        </p:nvSpPr>
        <p:spPr>
          <a:xfrm>
            <a:off x="6951406" y="4725562"/>
            <a:ext cx="5377873"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cs typeface="Calibri" panose="020F0502020204030204" pitchFamily="34" charset="0"/>
              </a:rPr>
              <a:t>https://op.europa.eu/webpub/eca/special-reports/renevable-energy-5-2018/en/</a:t>
            </a:r>
          </a:p>
        </p:txBody>
      </p:sp>
      <p:sp>
        <p:nvSpPr>
          <p:cNvPr id="11" name="pole tekstowe 10">
            <a:extLst>
              <a:ext uri="{FF2B5EF4-FFF2-40B4-BE49-F238E27FC236}">
                <a16:creationId xmlns:a16="http://schemas.microsoft.com/office/drawing/2014/main" id="{8E60F90D-F97F-7A00-B5DA-063C46E75E46}"/>
              </a:ext>
            </a:extLst>
          </p:cNvPr>
          <p:cNvSpPr txBox="1"/>
          <p:nvPr/>
        </p:nvSpPr>
        <p:spPr>
          <a:xfrm>
            <a:off x="4147947" y="5770520"/>
            <a:ext cx="6100618"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cs typeface="Calibri" panose="020F0502020204030204" pitchFamily="34" charset="0"/>
              </a:rPr>
              <a:t>https://www.sciencefacts.net/types-of-renewable-energy.html</a:t>
            </a:r>
            <a:endParaRPr lang="pl-PL" sz="1200" dirty="0">
              <a:solidFill>
                <a:schemeClr val="bg1">
                  <a:lumMod val="50000"/>
                </a:schemeClr>
              </a:solidFill>
            </a:endParaRPr>
          </a:p>
        </p:txBody>
      </p:sp>
    </p:spTree>
    <p:extLst>
      <p:ext uri="{BB962C8B-B14F-4D97-AF65-F5344CB8AC3E}">
        <p14:creationId xmlns:p14="http://schemas.microsoft.com/office/powerpoint/2010/main" val="239929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838200" y="628990"/>
            <a:ext cx="10515600" cy="10082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pl-PL" dirty="0"/>
            </a:br>
            <a:r>
              <a:rPr lang="pl-PL" b="1" dirty="0" err="1"/>
              <a:t>Substantive</a:t>
            </a:r>
            <a:r>
              <a:rPr lang="pl-PL" b="1" dirty="0"/>
              <a:t> </a:t>
            </a:r>
            <a:r>
              <a:rPr lang="pl-PL" b="1" dirty="0" err="1"/>
              <a:t>content</a:t>
            </a:r>
            <a:r>
              <a:rPr lang="pl-PL" b="1" dirty="0"/>
              <a:t>:</a:t>
            </a:r>
            <a:br>
              <a:rPr lang="pl-PL" b="1" dirty="0"/>
            </a:br>
            <a:endParaRPr dirty="0"/>
          </a:p>
        </p:txBody>
      </p:sp>
      <p:sp>
        <p:nvSpPr>
          <p:cNvPr id="75" name="Google Shape;75;p3"/>
          <p:cNvSpPr txBox="1">
            <a:spLocks noGrp="1"/>
          </p:cNvSpPr>
          <p:nvPr>
            <p:ph type="body" idx="1"/>
          </p:nvPr>
        </p:nvSpPr>
        <p:spPr>
          <a:xfrm>
            <a:off x="975852" y="1818953"/>
            <a:ext cx="10515600" cy="1875518"/>
          </a:xfrm>
          <a:prstGeom prst="rect">
            <a:avLst/>
          </a:prstGeom>
          <a:noFill/>
          <a:ln>
            <a:noFill/>
          </a:ln>
        </p:spPr>
        <p:txBody>
          <a:bodyPr spcFirstLastPara="1" wrap="square" lIns="91425" tIns="45700" rIns="91425" bIns="45700" anchor="t" anchorCtr="0">
            <a:noAutofit/>
          </a:bodyPr>
          <a:lstStyle/>
          <a:p>
            <a:pPr marL="357188" indent="-357188">
              <a:buFont typeface="+mj-lt"/>
              <a:buAutoNum type="arabicPeriod"/>
            </a:pPr>
            <a:r>
              <a:rPr lang="pl-PL" sz="2400" dirty="0"/>
              <a:t>R</a:t>
            </a:r>
            <a:r>
              <a:rPr lang="en-US" sz="2400" dirty="0" err="1"/>
              <a:t>easons</a:t>
            </a:r>
            <a:r>
              <a:rPr lang="en-US" sz="2400" dirty="0"/>
              <a:t> to</a:t>
            </a:r>
            <a:r>
              <a:rPr lang="pl-PL" sz="2400" dirty="0"/>
              <a:t> </a:t>
            </a:r>
            <a:r>
              <a:rPr lang="en-US" sz="2400" dirty="0"/>
              <a:t>move towards </a:t>
            </a:r>
            <a:r>
              <a:rPr lang="pl-PL" sz="2400" dirty="0" err="1"/>
              <a:t>sustainable</a:t>
            </a:r>
            <a:r>
              <a:rPr lang="pl-PL" sz="2400" dirty="0"/>
              <a:t> development. </a:t>
            </a:r>
          </a:p>
          <a:p>
            <a:pPr marL="357188" indent="-357188">
              <a:buFont typeface="+mj-lt"/>
              <a:buAutoNum type="arabicPeriod"/>
            </a:pPr>
            <a:r>
              <a:rPr lang="pl-PL" sz="2400" dirty="0" err="1"/>
              <a:t>Clean</a:t>
            </a:r>
            <a:r>
              <a:rPr lang="pl-PL" sz="2400" dirty="0"/>
              <a:t> </a:t>
            </a:r>
            <a:r>
              <a:rPr lang="pl-PL" sz="2400" dirty="0" err="1"/>
              <a:t>energy</a:t>
            </a:r>
            <a:r>
              <a:rPr lang="pl-PL" sz="2400" dirty="0"/>
              <a:t> and </a:t>
            </a:r>
            <a:r>
              <a:rPr lang="pl-PL" sz="2400" dirty="0" err="1"/>
              <a:t>sustainable</a:t>
            </a:r>
            <a:r>
              <a:rPr lang="pl-PL" sz="2400" dirty="0"/>
              <a:t> transport – </a:t>
            </a:r>
            <a:r>
              <a:rPr lang="pl-PL" sz="2400" dirty="0" err="1"/>
              <a:t>pillars</a:t>
            </a:r>
            <a:r>
              <a:rPr lang="pl-PL" sz="2400" dirty="0"/>
              <a:t> </a:t>
            </a:r>
            <a:r>
              <a:rPr lang="en-US" sz="2400" dirty="0"/>
              <a:t>of the</a:t>
            </a:r>
            <a:r>
              <a:rPr lang="pl-PL" sz="2400" dirty="0"/>
              <a:t> UE</a:t>
            </a:r>
            <a:r>
              <a:rPr lang="en-US" sz="2400" dirty="0"/>
              <a:t> </a:t>
            </a:r>
            <a:r>
              <a:rPr lang="pl-PL" sz="2400" dirty="0"/>
              <a:t>G</a:t>
            </a:r>
            <a:r>
              <a:rPr lang="en-US" sz="2400" dirty="0" err="1"/>
              <a:t>reen</a:t>
            </a:r>
            <a:r>
              <a:rPr lang="en-US" sz="2400" dirty="0"/>
              <a:t> </a:t>
            </a:r>
            <a:r>
              <a:rPr lang="pl-PL" sz="2400" dirty="0"/>
              <a:t>D</a:t>
            </a:r>
            <a:r>
              <a:rPr lang="en-US" sz="2400" dirty="0" err="1"/>
              <a:t>eal</a:t>
            </a:r>
            <a:r>
              <a:rPr lang="en-US" sz="2400" dirty="0"/>
              <a:t> strategy</a:t>
            </a:r>
            <a:r>
              <a:rPr lang="pl-PL" sz="2400" dirty="0"/>
              <a:t>.</a:t>
            </a:r>
          </a:p>
          <a:p>
            <a:pPr marL="357188" indent="-357188">
              <a:buFont typeface="+mj-lt"/>
              <a:buAutoNum type="arabicPeriod"/>
            </a:pPr>
            <a:r>
              <a:rPr lang="pl-PL" sz="2400" dirty="0" err="1"/>
              <a:t>Theoretical</a:t>
            </a:r>
            <a:r>
              <a:rPr lang="pl-PL" sz="2400" dirty="0"/>
              <a:t> </a:t>
            </a:r>
            <a:r>
              <a:rPr lang="pl-PL" sz="2400" dirty="0" err="1"/>
              <a:t>issues</a:t>
            </a:r>
            <a:r>
              <a:rPr lang="en-US" sz="2400" dirty="0"/>
              <a:t> of </a:t>
            </a:r>
            <a:r>
              <a:rPr lang="pl-PL" sz="2400" dirty="0" err="1"/>
              <a:t>renewable</a:t>
            </a:r>
            <a:r>
              <a:rPr lang="pl-PL" sz="2400" dirty="0"/>
              <a:t> </a:t>
            </a:r>
            <a:r>
              <a:rPr lang="pl-PL" sz="2400" dirty="0" err="1"/>
              <a:t>energy</a:t>
            </a:r>
            <a:r>
              <a:rPr lang="pl-PL" sz="2400" dirty="0"/>
              <a:t> </a:t>
            </a:r>
            <a:r>
              <a:rPr lang="pl-PL" sz="2400" dirty="0" err="1"/>
              <a:t>sources</a:t>
            </a:r>
            <a:r>
              <a:rPr lang="pl-PL" sz="2400" dirty="0"/>
              <a:t> and </a:t>
            </a:r>
            <a:r>
              <a:rPr lang="en-US" sz="2400" dirty="0"/>
              <a:t>sustainable </a:t>
            </a:r>
            <a:r>
              <a:rPr lang="pl-PL" sz="2400" dirty="0" err="1"/>
              <a:t>transportation</a:t>
            </a:r>
            <a:r>
              <a:rPr lang="pl-PL" sz="2400" dirty="0"/>
              <a:t>.</a:t>
            </a:r>
          </a:p>
          <a:p>
            <a:pPr marL="357188" indent="-357188">
              <a:buFont typeface="+mj-lt"/>
              <a:buAutoNum type="arabicPeriod"/>
            </a:pPr>
            <a:r>
              <a:rPr lang="pl-PL" sz="2400" dirty="0"/>
              <a:t>Good </a:t>
            </a:r>
            <a:r>
              <a:rPr lang="pl-PL" sz="2400" dirty="0" err="1"/>
              <a:t>practices</a:t>
            </a:r>
            <a:r>
              <a:rPr lang="pl-PL" sz="2400" dirty="0"/>
              <a:t> of</a:t>
            </a:r>
            <a:r>
              <a:rPr lang="en-US" sz="2400" dirty="0"/>
              <a:t> reducing greenhouse gas emissions</a:t>
            </a:r>
            <a:r>
              <a:rPr lang="pl-PL" sz="2400" dirty="0"/>
              <a:t>.</a:t>
            </a:r>
          </a:p>
          <a:p>
            <a:pPr marL="357188" indent="-357188">
              <a:buFont typeface="+mj-lt"/>
              <a:buAutoNum type="arabicPeriod"/>
            </a:pPr>
            <a:r>
              <a:rPr lang="pl-PL" sz="2400" dirty="0"/>
              <a:t>P</a:t>
            </a:r>
            <a:r>
              <a:rPr lang="en-US" sz="2400" dirty="0" err="1"/>
              <a:t>resentation</a:t>
            </a:r>
            <a:r>
              <a:rPr lang="en-US" sz="2400" dirty="0"/>
              <a:t> of the 6 hats technique for creative problem solving</a:t>
            </a:r>
            <a:r>
              <a:rPr lang="pl-PL" sz="2400" dirty="0"/>
              <a:t>.</a:t>
            </a:r>
          </a:p>
          <a:p>
            <a:pPr marL="357188" indent="-357188">
              <a:buFont typeface="+mj-lt"/>
              <a:buAutoNum type="arabicPeriod"/>
            </a:pPr>
            <a:r>
              <a:rPr lang="pl-PL" sz="2400" dirty="0"/>
              <a:t>P</a:t>
            </a:r>
            <a:r>
              <a:rPr lang="en-US" sz="2400" dirty="0" err="1"/>
              <a:t>resentation</a:t>
            </a:r>
            <a:r>
              <a:rPr lang="en-US" sz="2400" dirty="0"/>
              <a:t> of the </a:t>
            </a:r>
            <a:r>
              <a:rPr lang="pl-PL" sz="2400" dirty="0" err="1"/>
              <a:t>scenario</a:t>
            </a:r>
            <a:r>
              <a:rPr lang="pl-PL" sz="2400" dirty="0"/>
              <a:t> </a:t>
            </a:r>
            <a:r>
              <a:rPr lang="pl-PL" sz="2400" dirty="0" err="1"/>
              <a:t>analysis</a:t>
            </a:r>
            <a:r>
              <a:rPr lang="pl-PL" sz="2400" dirty="0"/>
              <a:t> </a:t>
            </a:r>
            <a:r>
              <a:rPr lang="en-US" sz="2400" dirty="0"/>
              <a:t>for creative problem solving</a:t>
            </a:r>
            <a:r>
              <a:rPr lang="pl-PL" sz="2400" dirty="0"/>
              <a:t>.</a:t>
            </a:r>
          </a:p>
          <a:p>
            <a:pPr marL="357188" indent="-357188">
              <a:buFont typeface="+mj-lt"/>
              <a:buAutoNum type="arabicPeriod"/>
            </a:pPr>
            <a:endParaRPr lang="pl-PL" sz="2400" dirty="0"/>
          </a:p>
          <a:p>
            <a:pPr marL="514350" lvl="0" indent="-514350" algn="l" rtl="0">
              <a:lnSpc>
                <a:spcPct val="90000"/>
              </a:lnSpc>
              <a:spcBef>
                <a:spcPts val="0"/>
              </a:spcBef>
              <a:spcAft>
                <a:spcPts val="0"/>
              </a:spcAft>
              <a:buClr>
                <a:schemeClr val="dk1"/>
              </a:buClr>
              <a:buSzPts val="2800"/>
              <a:buFont typeface="Calibri"/>
              <a:buAutoNum type="arabicPeriod"/>
            </a:pPr>
            <a:endParaRPr lang="en-US" dirty="0"/>
          </a:p>
          <a:p>
            <a:pPr marL="514350" lvl="0" indent="-336550" algn="l" rtl="0">
              <a:lnSpc>
                <a:spcPct val="90000"/>
              </a:lnSpc>
              <a:spcBef>
                <a:spcPts val="1000"/>
              </a:spcBef>
              <a:spcAft>
                <a:spcPts val="0"/>
              </a:spcAft>
              <a:buClr>
                <a:schemeClr val="dk1"/>
              </a:buClr>
              <a:buSzPts val="2800"/>
              <a:buFont typeface="Calibri"/>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864CCF-A4F9-5D97-0B69-EC6A24726362}"/>
              </a:ext>
            </a:extLst>
          </p:cNvPr>
          <p:cNvSpPr>
            <a:spLocks noGrp="1"/>
          </p:cNvSpPr>
          <p:nvPr>
            <p:ph type="title"/>
          </p:nvPr>
        </p:nvSpPr>
        <p:spPr>
          <a:xfrm>
            <a:off x="4161503" y="374063"/>
            <a:ext cx="10515600" cy="1325563"/>
          </a:xfrm>
        </p:spPr>
        <p:txBody>
          <a:bodyPr>
            <a:normAutofit/>
          </a:bodyPr>
          <a:lstStyle/>
          <a:p>
            <a:r>
              <a:rPr lang="en-US" sz="3600" b="1" dirty="0"/>
              <a:t>Applications</a:t>
            </a:r>
            <a:endParaRPr lang="pl-PL" sz="3600" dirty="0"/>
          </a:p>
        </p:txBody>
      </p:sp>
      <p:pic>
        <p:nvPicPr>
          <p:cNvPr id="8" name="Obraz 7" descr="Obraz zawierający tekst, zrzut ekranu, Grafika, projekt graficzny&#10;&#10;Opis wygenerowany automatycznie">
            <a:extLst>
              <a:ext uri="{FF2B5EF4-FFF2-40B4-BE49-F238E27FC236}">
                <a16:creationId xmlns:a16="http://schemas.microsoft.com/office/drawing/2014/main" id="{C7BC072D-907F-4CE2-9298-C31AE59E87C3}"/>
              </a:ext>
            </a:extLst>
          </p:cNvPr>
          <p:cNvPicPr>
            <a:picLocks noChangeAspect="1"/>
          </p:cNvPicPr>
          <p:nvPr/>
        </p:nvPicPr>
        <p:blipFill>
          <a:blip r:embed="rId2"/>
          <a:stretch>
            <a:fillRect/>
          </a:stretch>
        </p:blipFill>
        <p:spPr>
          <a:xfrm>
            <a:off x="7760473" y="1925825"/>
            <a:ext cx="4431527" cy="2492734"/>
          </a:xfrm>
          <a:prstGeom prst="rect">
            <a:avLst/>
          </a:prstGeom>
        </p:spPr>
      </p:pic>
      <p:sp>
        <p:nvSpPr>
          <p:cNvPr id="4" name="pole tekstowe 3">
            <a:extLst>
              <a:ext uri="{FF2B5EF4-FFF2-40B4-BE49-F238E27FC236}">
                <a16:creationId xmlns:a16="http://schemas.microsoft.com/office/drawing/2014/main" id="{CA7DE476-586F-A754-8277-277E199FE5B9}"/>
              </a:ext>
            </a:extLst>
          </p:cNvPr>
          <p:cNvSpPr txBox="1"/>
          <p:nvPr/>
        </p:nvSpPr>
        <p:spPr>
          <a:xfrm>
            <a:off x="242453" y="1462796"/>
            <a:ext cx="11949547" cy="4324261"/>
          </a:xfrm>
          <a:prstGeom prst="rect">
            <a:avLst/>
          </a:prstGeom>
          <a:noFill/>
        </p:spPr>
        <p:txBody>
          <a:bodyPr wrap="square">
            <a:spAutoFit/>
          </a:bodyPr>
          <a:lstStyle/>
          <a:p>
            <a:r>
              <a:rPr lang="pl-PL" sz="2500" b="1" dirty="0" err="1">
                <a:latin typeface="Calibri" panose="020F0502020204030204" pitchFamily="34" charset="0"/>
                <a:cs typeface="Calibri" panose="020F0502020204030204" pitchFamily="34" charset="0"/>
              </a:rPr>
              <a:t>Biomass</a:t>
            </a:r>
            <a:endParaRPr lang="pl-PL" sz="25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pl-PL" sz="2500" b="1" dirty="0">
                <a:latin typeface="Calibri" panose="020F0502020204030204" pitchFamily="34" charset="0"/>
                <a:cs typeface="Calibri" panose="020F0502020204030204" pitchFamily="34" charset="0"/>
              </a:rPr>
              <a:t> </a:t>
            </a:r>
            <a:r>
              <a:rPr lang="en-US" sz="2500" dirty="0">
                <a:latin typeface="Calibri" panose="020F0502020204030204" pitchFamily="34" charset="0"/>
                <a:cs typeface="Calibri" panose="020F0502020204030204" pitchFamily="34" charset="0"/>
              </a:rPr>
              <a:t>Production of biodiesel and alcohol to be used as a </a:t>
            </a:r>
            <a:br>
              <a:rPr lang="pl-PL"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replacement for traditional automobile fuels</a:t>
            </a:r>
          </a:p>
          <a:p>
            <a:pPr marL="342900" indent="-342900">
              <a:buFont typeface="Wingdings" panose="05000000000000000000" pitchFamily="2" charset="2"/>
              <a:buChar char="§"/>
            </a:pPr>
            <a:r>
              <a:rPr lang="en-US" sz="2500" dirty="0">
                <a:latin typeface="Calibri" panose="020F0502020204030204" pitchFamily="34" charset="0"/>
                <a:cs typeface="Calibri" panose="020F0502020204030204" pitchFamily="34" charset="0"/>
              </a:rPr>
              <a:t>Producing methane gas that can be used to generate </a:t>
            </a:r>
            <a:br>
              <a:rPr lang="pl-PL"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heat, electricity, and organic chemicals</a:t>
            </a:r>
            <a:endParaRPr lang="pl-PL" sz="25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pl-PL" sz="2500" dirty="0">
              <a:latin typeface="Calibri" panose="020F0502020204030204" pitchFamily="34" charset="0"/>
              <a:cs typeface="Calibri" panose="020F0502020204030204" pitchFamily="34" charset="0"/>
            </a:endParaRPr>
          </a:p>
          <a:p>
            <a:r>
              <a:rPr lang="pl-PL" sz="2500" b="1" dirty="0" err="1">
                <a:latin typeface="Calibri" panose="020F0502020204030204" pitchFamily="34" charset="0"/>
                <a:cs typeface="Calibri" panose="020F0502020204030204" pitchFamily="34" charset="0"/>
              </a:rPr>
              <a:t>Geothermal</a:t>
            </a:r>
            <a:r>
              <a:rPr lang="pl-PL" sz="2500" b="1" dirty="0">
                <a:latin typeface="Calibri" panose="020F0502020204030204" pitchFamily="34" charset="0"/>
                <a:cs typeface="Calibri" panose="020F0502020204030204" pitchFamily="34" charset="0"/>
              </a:rPr>
              <a:t> Energy and ocean </a:t>
            </a:r>
            <a:r>
              <a:rPr lang="pl-PL" sz="2500" b="1" dirty="0" err="1">
                <a:latin typeface="Calibri" panose="020F0502020204030204" pitchFamily="34" charset="0"/>
                <a:cs typeface="Calibri" panose="020F0502020204030204" pitchFamily="34" charset="0"/>
              </a:rPr>
              <a:t>energy</a:t>
            </a:r>
            <a:endParaRPr lang="pl-PL" sz="25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pl-PL" sz="2500" dirty="0" err="1">
                <a:latin typeface="Calibri" panose="020F0502020204030204" pitchFamily="34" charset="0"/>
                <a:cs typeface="Calibri" panose="020F0502020204030204" pitchFamily="34" charset="0"/>
              </a:rPr>
              <a:t>Electricity</a:t>
            </a:r>
            <a:r>
              <a:rPr lang="pl-PL" sz="2500" dirty="0">
                <a:latin typeface="Calibri" panose="020F0502020204030204" pitchFamily="34" charset="0"/>
                <a:cs typeface="Calibri" panose="020F0502020204030204" pitchFamily="34" charset="0"/>
              </a:rPr>
              <a:t> </a:t>
            </a:r>
            <a:r>
              <a:rPr lang="pl-PL" sz="2500" dirty="0" err="1">
                <a:latin typeface="Calibri" panose="020F0502020204030204" pitchFamily="34" charset="0"/>
                <a:cs typeface="Calibri" panose="020F0502020204030204" pitchFamily="34" charset="0"/>
              </a:rPr>
              <a:t>generation</a:t>
            </a:r>
            <a:endParaRPr lang="en-US" sz="2500" dirty="0">
              <a:latin typeface="Calibri" panose="020F0502020204030204" pitchFamily="34" charset="0"/>
              <a:cs typeface="Calibri" panose="020F0502020204030204" pitchFamily="34" charset="0"/>
            </a:endParaRPr>
          </a:p>
          <a:p>
            <a:endParaRPr lang="pl-PL" sz="2500" dirty="0">
              <a:latin typeface="Calibri" panose="020F0502020204030204" pitchFamily="34" charset="0"/>
              <a:cs typeface="Calibri" panose="020F0502020204030204" pitchFamily="34" charset="0"/>
            </a:endParaRPr>
          </a:p>
          <a:p>
            <a:r>
              <a:rPr lang="pl-PL" sz="2500" b="1" dirty="0" err="1">
                <a:latin typeface="Calibri" panose="020F0502020204030204" pitchFamily="34" charset="0"/>
                <a:cs typeface="Calibri" panose="020F0502020204030204" pitchFamily="34" charset="0"/>
              </a:rPr>
              <a:t>Hydrogen</a:t>
            </a:r>
            <a:r>
              <a:rPr lang="pl-PL" sz="2500" b="1" dirty="0">
                <a:latin typeface="Calibri" panose="020F0502020204030204" pitchFamily="34" charset="0"/>
                <a:cs typeface="Calibri" panose="020F0502020204030204" pitchFamily="34" charset="0"/>
              </a:rPr>
              <a:t> </a:t>
            </a:r>
            <a:r>
              <a:rPr lang="pl-PL" sz="2500" b="1" dirty="0" err="1">
                <a:latin typeface="Calibri" panose="020F0502020204030204" pitchFamily="34" charset="0"/>
                <a:cs typeface="Calibri" panose="020F0502020204030204" pitchFamily="34" charset="0"/>
              </a:rPr>
              <a:t>Fuel</a:t>
            </a:r>
            <a:r>
              <a:rPr lang="pl-PL" sz="2500" b="1" dirty="0">
                <a:latin typeface="Calibri" panose="020F0502020204030204" pitchFamily="34" charset="0"/>
                <a:cs typeface="Calibri" panose="020F0502020204030204" pitchFamily="34" charset="0"/>
              </a:rPr>
              <a:t> </a:t>
            </a:r>
            <a:r>
              <a:rPr lang="pl-PL" sz="2500" b="1" dirty="0" err="1">
                <a:latin typeface="Calibri" panose="020F0502020204030204" pitchFamily="34" charset="0"/>
                <a:cs typeface="Calibri" panose="020F0502020204030204" pitchFamily="34" charset="0"/>
              </a:rPr>
              <a:t>Cells</a:t>
            </a:r>
            <a:endParaRPr lang="pl-PL" sz="25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500" dirty="0">
                <a:latin typeface="Calibri" panose="020F0502020204030204" pitchFamily="34" charset="0"/>
                <a:cs typeface="Calibri" panose="020F0502020204030204" pitchFamily="34" charset="0"/>
              </a:rPr>
              <a:t>Hydrogen fuel cells can be used to drive automobiles instead of petrol or diesel engines</a:t>
            </a:r>
            <a:r>
              <a:rPr lang="pl-PL" sz="2500" dirty="0">
                <a:latin typeface="Calibri" panose="020F0502020204030204" pitchFamily="34" charset="0"/>
                <a:cs typeface="Calibri" panose="020F0502020204030204" pitchFamily="34" charset="0"/>
              </a:rPr>
              <a:t> </a:t>
            </a:r>
            <a:endParaRPr lang="en-US" dirty="0">
              <a:solidFill>
                <a:schemeClr val="bg1">
                  <a:lumMod val="75000"/>
                </a:schemeClr>
              </a:solidFill>
              <a:latin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A3F1B55A-8FD5-D7A3-996E-EBDCE2A17A3D}"/>
              </a:ext>
            </a:extLst>
          </p:cNvPr>
          <p:cNvSpPr txBox="1"/>
          <p:nvPr/>
        </p:nvSpPr>
        <p:spPr>
          <a:xfrm>
            <a:off x="8028709" y="4420987"/>
            <a:ext cx="6100618" cy="261610"/>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cs typeface="Calibri" panose="020F0502020204030204" pitchFamily="34" charset="0"/>
              </a:rPr>
              <a:t>https://www.sciencefacts.net/types-of-renewable-energy.html</a:t>
            </a:r>
            <a:endParaRPr lang="pl-PL" sz="1100" dirty="0">
              <a:solidFill>
                <a:schemeClr val="bg1">
                  <a:lumMod val="50000"/>
                </a:schemeClr>
              </a:solidFill>
            </a:endParaRPr>
          </a:p>
        </p:txBody>
      </p:sp>
    </p:spTree>
    <p:extLst>
      <p:ext uri="{BB962C8B-B14F-4D97-AF65-F5344CB8AC3E}">
        <p14:creationId xmlns:p14="http://schemas.microsoft.com/office/powerpoint/2010/main" val="4055231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A747275-E7C7-5CD9-BB47-99F5598D7137}"/>
              </a:ext>
            </a:extLst>
          </p:cNvPr>
          <p:cNvSpPr txBox="1"/>
          <p:nvPr/>
        </p:nvSpPr>
        <p:spPr>
          <a:xfrm>
            <a:off x="142124" y="1508652"/>
            <a:ext cx="6731001" cy="3816429"/>
          </a:xfrm>
          <a:prstGeom prst="rect">
            <a:avLst/>
          </a:prstGeom>
          <a:noFill/>
        </p:spPr>
        <p:txBody>
          <a:bodyPr wrap="square">
            <a:spAutoFit/>
          </a:bodyPr>
          <a:lstStyle/>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s</a:t>
            </a:r>
            <a:r>
              <a:rPr lang="en-US" sz="2200" dirty="0" err="1">
                <a:latin typeface="Calibri" panose="020F0502020204030204" pitchFamily="34" charset="0"/>
                <a:cs typeface="Calibri" panose="020F0502020204030204" pitchFamily="34" charset="0"/>
              </a:rPr>
              <a:t>ources</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w</a:t>
            </a:r>
            <a:r>
              <a:rPr lang="en-US" sz="2200" dirty="0">
                <a:latin typeface="Calibri" panose="020F0502020204030204" pitchFamily="34" charset="0"/>
                <a:cs typeface="Calibri" panose="020F0502020204030204" pitchFamily="34" charset="0"/>
              </a:rPr>
              <a:t>ill </a:t>
            </a:r>
            <a:r>
              <a:rPr lang="pl-PL" sz="2200" dirty="0">
                <a:latin typeface="Calibri" panose="020F0502020204030204" pitchFamily="34" charset="0"/>
                <a:cs typeface="Calibri" panose="020F0502020204030204" pitchFamily="34" charset="0"/>
              </a:rPr>
              <a:t>n</a:t>
            </a:r>
            <a:r>
              <a:rPr lang="en-US" sz="2200" dirty="0" err="1">
                <a:latin typeface="Calibri" panose="020F0502020204030204" pitchFamily="34" charset="0"/>
                <a:cs typeface="Calibri" panose="020F0502020204030204" pitchFamily="34" charset="0"/>
              </a:rPr>
              <a:t>ot</a:t>
            </a:r>
            <a:r>
              <a:rPr lang="en-US" sz="2200" dirty="0">
                <a:latin typeface="Calibri" panose="020F0502020204030204" pitchFamily="34" charset="0"/>
                <a:cs typeface="Calibri" panose="020F0502020204030204" pitchFamily="34" charset="0"/>
              </a:rPr>
              <a:t> </a:t>
            </a:r>
            <a:r>
              <a:rPr lang="pl-PL" sz="2200" dirty="0" err="1">
                <a:latin typeface="Calibri" panose="020F0502020204030204" pitchFamily="34" charset="0"/>
                <a:cs typeface="Calibri" panose="020F0502020204030204" pitchFamily="34" charset="0"/>
              </a:rPr>
              <a:t>ru</a:t>
            </a:r>
            <a:r>
              <a:rPr lang="en-US" sz="2200" dirty="0">
                <a:latin typeface="Calibri" panose="020F0502020204030204" pitchFamily="34" charset="0"/>
                <a:cs typeface="Calibri" panose="020F0502020204030204" pitchFamily="34" charset="0"/>
              </a:rPr>
              <a:t>n </a:t>
            </a:r>
            <a:r>
              <a:rPr lang="pl-PL" sz="2200" dirty="0">
                <a:latin typeface="Calibri" panose="020F0502020204030204" pitchFamily="34" charset="0"/>
                <a:cs typeface="Calibri" panose="020F0502020204030204" pitchFamily="34" charset="0"/>
              </a:rPr>
              <a:t>o</a:t>
            </a:r>
            <a:r>
              <a:rPr lang="en-US" sz="2200" dirty="0" err="1">
                <a:latin typeface="Calibri" panose="020F0502020204030204" pitchFamily="34" charset="0"/>
                <a:cs typeface="Calibri" panose="020F0502020204030204" pitchFamily="34" charset="0"/>
              </a:rPr>
              <a:t>ut</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i</a:t>
            </a:r>
            <a:r>
              <a:rPr lang="en-US" sz="2200" dirty="0">
                <a:latin typeface="Calibri" panose="020F0502020204030204" pitchFamily="34" charset="0"/>
                <a:cs typeface="Calibri" panose="020F0502020204030204" pitchFamily="34" charset="0"/>
              </a:rPr>
              <a:t>s </a:t>
            </a:r>
            <a:r>
              <a:rPr lang="pl-PL" sz="2200" dirty="0">
                <a:latin typeface="Calibri" panose="020F0502020204030204" pitchFamily="34" charset="0"/>
                <a:cs typeface="Calibri" panose="020F0502020204030204" pitchFamily="34" charset="0"/>
              </a:rPr>
              <a:t>r</a:t>
            </a:r>
            <a:r>
              <a:rPr lang="en-US" sz="2200" dirty="0" err="1">
                <a:latin typeface="Calibri" panose="020F0502020204030204" pitchFamily="34" charset="0"/>
                <a:cs typeface="Calibri" panose="020F0502020204030204" pitchFamily="34" charset="0"/>
              </a:rPr>
              <a:t>eliable</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i</a:t>
            </a:r>
            <a:r>
              <a:rPr lang="en-US" sz="2200" dirty="0">
                <a:latin typeface="Calibri" panose="020F0502020204030204" pitchFamily="34" charset="0"/>
                <a:cs typeface="Calibri" panose="020F0502020204030204" pitchFamily="34" charset="0"/>
              </a:rPr>
              <a:t>s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nvironmentally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f</a:t>
            </a:r>
            <a:r>
              <a:rPr lang="en-US" sz="2200" dirty="0" err="1">
                <a:latin typeface="Calibri" panose="020F0502020204030204" pitchFamily="34" charset="0"/>
                <a:cs typeface="Calibri" panose="020F0502020204030204" pitchFamily="34" charset="0"/>
              </a:rPr>
              <a:t>riendly</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an </a:t>
            </a:r>
            <a:r>
              <a:rPr lang="pl-PL" sz="2200" dirty="0">
                <a:latin typeface="Calibri" panose="020F0502020204030204" pitchFamily="34" charset="0"/>
                <a:cs typeface="Calibri" panose="020F0502020204030204" pitchFamily="34" charset="0"/>
              </a:rPr>
              <a:t>i</a:t>
            </a:r>
            <a:r>
              <a:rPr lang="en-US" sz="2200" dirty="0" err="1">
                <a:latin typeface="Calibri" panose="020F0502020204030204" pitchFamily="34" charset="0"/>
                <a:cs typeface="Calibri" panose="020F0502020204030204" pitchFamily="34" charset="0"/>
              </a:rPr>
              <a:t>ncrease</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p</a:t>
            </a:r>
            <a:r>
              <a:rPr lang="en-US" sz="2200" dirty="0" err="1">
                <a:latin typeface="Calibri" panose="020F0502020204030204" pitchFamily="34" charset="0"/>
                <a:cs typeface="Calibri" panose="020F0502020204030204" pitchFamily="34" charset="0"/>
              </a:rPr>
              <a:t>ublic</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h</a:t>
            </a:r>
            <a:r>
              <a:rPr lang="en-US" sz="2200" dirty="0" err="1">
                <a:latin typeface="Calibri" panose="020F0502020204030204" pitchFamily="34" charset="0"/>
                <a:cs typeface="Calibri" panose="020F0502020204030204" pitchFamily="34" charset="0"/>
              </a:rPr>
              <a:t>ealth</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t</a:t>
            </a:r>
            <a:r>
              <a:rPr lang="en-US" sz="2200" dirty="0" err="1">
                <a:latin typeface="Calibri" panose="020F0502020204030204" pitchFamily="34" charset="0"/>
                <a:cs typeface="Calibri" panose="020F0502020204030204" pitchFamily="34" charset="0"/>
              </a:rPr>
              <a:t>echnologies</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c</a:t>
            </a:r>
            <a:r>
              <a:rPr lang="en-US" sz="2200" dirty="0" err="1">
                <a:latin typeface="Calibri" panose="020F0502020204030204" pitchFamily="34" charset="0"/>
                <a:cs typeface="Calibri" panose="020F0502020204030204" pitchFamily="34" charset="0"/>
              </a:rPr>
              <a:t>reate</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l</a:t>
            </a:r>
            <a:r>
              <a:rPr lang="en-US" sz="2200" dirty="0" err="1">
                <a:latin typeface="Calibri" panose="020F0502020204030204" pitchFamily="34" charset="0"/>
                <a:cs typeface="Calibri" panose="020F0502020204030204" pitchFamily="34" charset="0"/>
              </a:rPr>
              <a:t>ots</a:t>
            </a:r>
            <a:r>
              <a:rPr lang="en-US" sz="2200" dirty="0">
                <a:latin typeface="Calibri" panose="020F0502020204030204" pitchFamily="34" charset="0"/>
                <a:cs typeface="Calibri" panose="020F0502020204030204" pitchFamily="34" charset="0"/>
              </a:rPr>
              <a:t> of </a:t>
            </a:r>
            <a:r>
              <a:rPr lang="pl-PL" sz="2200" dirty="0">
                <a:latin typeface="Calibri" panose="020F0502020204030204" pitchFamily="34" charset="0"/>
                <a:cs typeface="Calibri" panose="020F0502020204030204" pitchFamily="34" charset="0"/>
              </a:rPr>
              <a:t>j</a:t>
            </a:r>
            <a:r>
              <a:rPr lang="en-US" sz="2200" dirty="0" err="1">
                <a:latin typeface="Calibri" panose="020F0502020204030204" pitchFamily="34" charset="0"/>
                <a:cs typeface="Calibri" panose="020F0502020204030204" pitchFamily="34" charset="0"/>
              </a:rPr>
              <a:t>obs</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t</a:t>
            </a:r>
            <a:r>
              <a:rPr lang="en-US" sz="2200" dirty="0" err="1">
                <a:latin typeface="Calibri" panose="020F0502020204030204" pitchFamily="34" charset="0"/>
                <a:cs typeface="Calibri" panose="020F0502020204030204" pitchFamily="34" charset="0"/>
              </a:rPr>
              <a:t>echnologies</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r</a:t>
            </a:r>
            <a:r>
              <a:rPr lang="en-US" sz="2200" dirty="0" err="1">
                <a:latin typeface="Calibri" panose="020F0502020204030204" pitchFamily="34" charset="0"/>
                <a:cs typeface="Calibri" panose="020F0502020204030204" pitchFamily="34" charset="0"/>
              </a:rPr>
              <a:t>equire</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l</a:t>
            </a:r>
            <a:r>
              <a:rPr lang="en-US" sz="2200" dirty="0">
                <a:latin typeface="Calibri" panose="020F0502020204030204" pitchFamily="34" charset="0"/>
                <a:cs typeface="Calibri" panose="020F0502020204030204" pitchFamily="34" charset="0"/>
              </a:rPr>
              <a:t>ess </a:t>
            </a:r>
            <a:r>
              <a:rPr lang="pl-PL" sz="2200" dirty="0">
                <a:latin typeface="Calibri" panose="020F0502020204030204" pitchFamily="34" charset="0"/>
                <a:cs typeface="Calibri" panose="020F0502020204030204" pitchFamily="34" charset="0"/>
              </a:rPr>
              <a:t>m</a:t>
            </a:r>
            <a:r>
              <a:rPr lang="en-US" sz="2200" dirty="0" err="1">
                <a:latin typeface="Calibri" panose="020F0502020204030204" pitchFamily="34" charset="0"/>
                <a:cs typeface="Calibri" panose="020F0502020204030204" pitchFamily="34" charset="0"/>
              </a:rPr>
              <a:t>aintenance</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c</a:t>
            </a:r>
            <a:r>
              <a:rPr lang="en-US" sz="2200" dirty="0" err="1">
                <a:latin typeface="Calibri" panose="020F0502020204030204" pitchFamily="34" charset="0"/>
                <a:cs typeface="Calibri" panose="020F0502020204030204" pitchFamily="34" charset="0"/>
              </a:rPr>
              <a:t>ost</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an </a:t>
            </a:r>
            <a:r>
              <a:rPr lang="pl-PL" sz="2200" dirty="0">
                <a:latin typeface="Calibri" panose="020F0502020204030204" pitchFamily="34" charset="0"/>
                <a:cs typeface="Calibri" panose="020F0502020204030204" pitchFamily="34" charset="0"/>
              </a:rPr>
              <a:t>r</a:t>
            </a:r>
            <a:r>
              <a:rPr lang="en-US" sz="2200" dirty="0">
                <a:latin typeface="Calibri" panose="020F0502020204030204" pitchFamily="34" charset="0"/>
                <a:cs typeface="Calibri" panose="020F0502020204030204" pitchFamily="34" charset="0"/>
              </a:rPr>
              <a:t>educe </a:t>
            </a:r>
            <a:r>
              <a:rPr lang="pl-PL" sz="2200" dirty="0">
                <a:latin typeface="Calibri" panose="020F0502020204030204" pitchFamily="34" charset="0"/>
                <a:cs typeface="Calibri" panose="020F0502020204030204" pitchFamily="34" charset="0"/>
              </a:rPr>
              <a:t>t</a:t>
            </a:r>
            <a:r>
              <a:rPr lang="en-US" sz="2200" dirty="0" err="1">
                <a:latin typeface="Calibri" panose="020F0502020204030204" pitchFamily="34" charset="0"/>
                <a:cs typeface="Calibri" panose="020F0502020204030204" pitchFamily="34" charset="0"/>
              </a:rPr>
              <a:t>urmoil</a:t>
            </a:r>
            <a:r>
              <a:rPr lang="en-US" sz="2200" dirty="0">
                <a:latin typeface="Calibri" panose="020F0502020204030204" pitchFamily="34" charset="0"/>
                <a:cs typeface="Calibri" panose="020F0502020204030204" pitchFamily="34" charset="0"/>
              </a:rPr>
              <a:t> in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p</a:t>
            </a:r>
            <a:r>
              <a:rPr lang="en-US" sz="2200" dirty="0" err="1">
                <a:latin typeface="Calibri" panose="020F0502020204030204" pitchFamily="34" charset="0"/>
                <a:cs typeface="Calibri" panose="020F0502020204030204" pitchFamily="34" charset="0"/>
              </a:rPr>
              <a:t>rices</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Renewable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nergy</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an </a:t>
            </a:r>
            <a:r>
              <a:rPr lang="pl-PL" sz="2200" dirty="0">
                <a:latin typeface="Calibri" panose="020F0502020204030204" pitchFamily="34" charset="0"/>
                <a:cs typeface="Calibri" panose="020F0502020204030204" pitchFamily="34" charset="0"/>
              </a:rPr>
              <a:t>i</a:t>
            </a:r>
            <a:r>
              <a:rPr lang="en-US" sz="2200" dirty="0" err="1">
                <a:latin typeface="Calibri" panose="020F0502020204030204" pitchFamily="34" charset="0"/>
                <a:cs typeface="Calibri" panose="020F0502020204030204" pitchFamily="34" charset="0"/>
              </a:rPr>
              <a:t>ncrease</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c</a:t>
            </a:r>
            <a:r>
              <a:rPr lang="en-US" sz="2200" dirty="0" err="1">
                <a:latin typeface="Calibri" panose="020F0502020204030204" pitchFamily="34" charset="0"/>
                <a:cs typeface="Calibri" panose="020F0502020204030204" pitchFamily="34" charset="0"/>
              </a:rPr>
              <a:t>ountries</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e</a:t>
            </a:r>
            <a:r>
              <a:rPr lang="en-US" sz="2200" dirty="0" err="1">
                <a:latin typeface="Calibri" panose="020F0502020204030204" pitchFamily="34" charset="0"/>
                <a:cs typeface="Calibri" panose="020F0502020204030204" pitchFamily="34" charset="0"/>
              </a:rPr>
              <a:t>conomic</a:t>
            </a:r>
            <a:r>
              <a:rPr lang="pl-PL" sz="2200" dirty="0">
                <a:latin typeface="Calibri" panose="020F0502020204030204" pitchFamily="34" charset="0"/>
                <a:cs typeface="Calibri" panose="020F0502020204030204" pitchFamily="34" charset="0"/>
              </a:rPr>
              <a:t> i</a:t>
            </a:r>
            <a:r>
              <a:rPr lang="en-US" sz="2200" dirty="0" err="1">
                <a:latin typeface="Calibri" panose="020F0502020204030204" pitchFamily="34" charset="0"/>
                <a:cs typeface="Calibri" panose="020F0502020204030204" pitchFamily="34" charset="0"/>
              </a:rPr>
              <a:t>ndependence</a:t>
            </a:r>
            <a:endParaRPr lang="en-US" sz="2200" dirty="0">
              <a:latin typeface="Calibri" panose="020F0502020204030204" pitchFamily="34" charset="0"/>
              <a:cs typeface="Calibri" panose="020F0502020204030204" pitchFamily="34" charset="0"/>
            </a:endParaRPr>
          </a:p>
          <a:p>
            <a:pPr marL="342900" indent="-342900">
              <a:buSzPct val="150000"/>
              <a:buBlip>
                <a:blip r:embed="rId2">
                  <a:extLst>
                    <a:ext uri="{837473B0-CC2E-450A-ABE3-18F120FF3D39}">
                      <a1611:picAttrSrcUrl xmlns:a1611="http://schemas.microsoft.com/office/drawing/2016/11/main" r:id="rId3"/>
                    </a:ext>
                  </a:extLst>
                </a:blip>
              </a:buBlip>
            </a:pPr>
            <a:r>
              <a:rPr lang="en-US" sz="2200" dirty="0">
                <a:latin typeface="Calibri" panose="020F0502020204030204" pitchFamily="34" charset="0"/>
                <a:cs typeface="Calibri" panose="020F0502020204030204" pitchFamily="34" charset="0"/>
              </a:rPr>
              <a:t>Leftovers </a:t>
            </a:r>
            <a:r>
              <a:rPr lang="pl-PL" sz="2200" dirty="0">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an </a:t>
            </a:r>
            <a:r>
              <a:rPr lang="pl-PL" sz="2200" dirty="0">
                <a:latin typeface="Calibri" panose="020F0502020204030204" pitchFamily="34" charset="0"/>
                <a:cs typeface="Calibri" panose="020F0502020204030204" pitchFamily="34" charset="0"/>
              </a:rPr>
              <a:t>b</a:t>
            </a:r>
            <a:r>
              <a:rPr lang="en-US" sz="2200" dirty="0">
                <a:latin typeface="Calibri" panose="020F0502020204030204" pitchFamily="34" charset="0"/>
                <a:cs typeface="Calibri" panose="020F0502020204030204" pitchFamily="34" charset="0"/>
              </a:rPr>
              <a:t>e Used in </a:t>
            </a:r>
            <a:r>
              <a:rPr lang="pl-PL" sz="2200" dirty="0">
                <a:latin typeface="Calibri" panose="020F0502020204030204" pitchFamily="34" charset="0"/>
                <a:cs typeface="Calibri" panose="020F0502020204030204" pitchFamily="34" charset="0"/>
              </a:rPr>
              <a:t>r</a:t>
            </a:r>
            <a:r>
              <a:rPr lang="en-US" sz="2200" dirty="0" err="1">
                <a:latin typeface="Calibri" panose="020F0502020204030204" pitchFamily="34" charset="0"/>
                <a:cs typeface="Calibri" panose="020F0502020204030204" pitchFamily="34" charset="0"/>
              </a:rPr>
              <a:t>enewable</a:t>
            </a:r>
            <a:r>
              <a:rPr lang="en-US" sz="2200" dirty="0">
                <a:latin typeface="Calibri" panose="020F0502020204030204" pitchFamily="34" charset="0"/>
                <a:cs typeface="Calibri" panose="020F0502020204030204" pitchFamily="34" charset="0"/>
              </a:rPr>
              <a:t> </a:t>
            </a:r>
            <a:r>
              <a:rPr lang="pl-PL" sz="2200" dirty="0">
                <a:latin typeface="Calibri" panose="020F0502020204030204" pitchFamily="34" charset="0"/>
                <a:cs typeface="Calibri" panose="020F0502020204030204" pitchFamily="34" charset="0"/>
              </a:rPr>
              <a:t>t</a:t>
            </a:r>
            <a:r>
              <a:rPr lang="en-US" sz="2200" dirty="0" err="1">
                <a:latin typeface="Calibri" panose="020F0502020204030204" pitchFamily="34" charset="0"/>
                <a:cs typeface="Calibri" panose="020F0502020204030204" pitchFamily="34" charset="0"/>
              </a:rPr>
              <a:t>echnologies</a:t>
            </a:r>
            <a:endParaRPr lang="en-US" sz="2200" dirty="0">
              <a:latin typeface="Calibri" panose="020F0502020204030204" pitchFamily="34" charset="0"/>
              <a:cs typeface="Calibri" panose="020F0502020204030204" pitchFamily="34" charset="0"/>
            </a:endParaRPr>
          </a:p>
        </p:txBody>
      </p:sp>
      <p:sp>
        <p:nvSpPr>
          <p:cNvPr id="18" name="pole tekstowe 17">
            <a:extLst>
              <a:ext uri="{FF2B5EF4-FFF2-40B4-BE49-F238E27FC236}">
                <a16:creationId xmlns:a16="http://schemas.microsoft.com/office/drawing/2014/main" id="{4ACCB089-6484-FEEB-EBF9-26C12CECF57D}"/>
              </a:ext>
            </a:extLst>
          </p:cNvPr>
          <p:cNvSpPr txBox="1"/>
          <p:nvPr/>
        </p:nvSpPr>
        <p:spPr>
          <a:xfrm>
            <a:off x="357909" y="5663636"/>
            <a:ext cx="6973954" cy="430887"/>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https://www.greenmatch.co.uk/blog/2021/09/advantages-and-disadvantages-of-renewable-energy#types-of-renewable-energy</a:t>
            </a:r>
          </a:p>
        </p:txBody>
      </p:sp>
      <p:pic>
        <p:nvPicPr>
          <p:cNvPr id="22" name="Obraz 21" descr="Obraz zawierający tekst, zrzut ekranu, krąg, Czcionka&#10;&#10;Opis wygenerowany automatycznie">
            <a:extLst>
              <a:ext uri="{FF2B5EF4-FFF2-40B4-BE49-F238E27FC236}">
                <a16:creationId xmlns:a16="http://schemas.microsoft.com/office/drawing/2014/main" id="{1537B74F-C439-9D2C-2199-BC6A5FCF6CEA}"/>
              </a:ext>
            </a:extLst>
          </p:cNvPr>
          <p:cNvPicPr>
            <a:picLocks noChangeAspect="1"/>
          </p:cNvPicPr>
          <p:nvPr/>
        </p:nvPicPr>
        <p:blipFill>
          <a:blip r:embed="rId4"/>
          <a:stretch>
            <a:fillRect/>
          </a:stretch>
        </p:blipFill>
        <p:spPr>
          <a:xfrm>
            <a:off x="6657339" y="1109446"/>
            <a:ext cx="5532352" cy="4639108"/>
          </a:xfrm>
          <a:prstGeom prst="rect">
            <a:avLst/>
          </a:prstGeom>
        </p:spPr>
      </p:pic>
      <p:sp>
        <p:nvSpPr>
          <p:cNvPr id="24" name="pole tekstowe 23">
            <a:extLst>
              <a:ext uri="{FF2B5EF4-FFF2-40B4-BE49-F238E27FC236}">
                <a16:creationId xmlns:a16="http://schemas.microsoft.com/office/drawing/2014/main" id="{EF901D10-EE38-A8B3-C039-853187125BFC}"/>
              </a:ext>
            </a:extLst>
          </p:cNvPr>
          <p:cNvSpPr txBox="1"/>
          <p:nvPr/>
        </p:nvSpPr>
        <p:spPr>
          <a:xfrm>
            <a:off x="8311141" y="5698401"/>
            <a:ext cx="5394612" cy="261610"/>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cs typeface="Calibri" panose="020F0502020204030204" pitchFamily="34" charset="0"/>
              </a:rPr>
              <a:t>https://clean-coalition.org/value-of-clean-local-energy/benefits/</a:t>
            </a:r>
          </a:p>
        </p:txBody>
      </p:sp>
      <p:sp>
        <p:nvSpPr>
          <p:cNvPr id="2" name="Tytuł 1">
            <a:extLst>
              <a:ext uri="{FF2B5EF4-FFF2-40B4-BE49-F238E27FC236}">
                <a16:creationId xmlns:a16="http://schemas.microsoft.com/office/drawing/2014/main" id="{A9432CF3-AB2C-F426-EDCF-6F7BF7C46CB6}"/>
              </a:ext>
            </a:extLst>
          </p:cNvPr>
          <p:cNvSpPr>
            <a:spLocks noGrp="1"/>
          </p:cNvSpPr>
          <p:nvPr>
            <p:ph type="title"/>
          </p:nvPr>
        </p:nvSpPr>
        <p:spPr>
          <a:xfrm>
            <a:off x="357909" y="399078"/>
            <a:ext cx="10515600" cy="1325563"/>
          </a:xfrm>
        </p:spPr>
        <p:txBody>
          <a:bodyPr>
            <a:normAutofit/>
          </a:bodyPr>
          <a:lstStyle/>
          <a:p>
            <a:r>
              <a:rPr lang="en-US" sz="3600" b="1" dirty="0"/>
              <a:t>Advantages of </a:t>
            </a:r>
            <a:r>
              <a:rPr lang="pl-PL" sz="3600" b="1" dirty="0"/>
              <a:t>r</a:t>
            </a:r>
            <a:r>
              <a:rPr lang="en-US" sz="3600" b="1" dirty="0" err="1"/>
              <a:t>enewable</a:t>
            </a:r>
            <a:r>
              <a:rPr lang="en-US" sz="3600" b="1" dirty="0"/>
              <a:t> </a:t>
            </a:r>
            <a:r>
              <a:rPr lang="pl-PL" sz="3600" b="1" dirty="0"/>
              <a:t>e</a:t>
            </a:r>
            <a:r>
              <a:rPr lang="en-US" sz="3600" b="1" dirty="0" err="1"/>
              <a:t>nergy</a:t>
            </a:r>
            <a:endParaRPr lang="pl-PL" sz="3600" dirty="0"/>
          </a:p>
        </p:txBody>
      </p:sp>
    </p:spTree>
    <p:extLst>
      <p:ext uri="{BB962C8B-B14F-4D97-AF65-F5344CB8AC3E}">
        <p14:creationId xmlns:p14="http://schemas.microsoft.com/office/powerpoint/2010/main" val="150613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432CF3-AB2C-F426-EDCF-6F7BF7C46CB6}"/>
              </a:ext>
            </a:extLst>
          </p:cNvPr>
          <p:cNvSpPr>
            <a:spLocks noGrp="1"/>
          </p:cNvSpPr>
          <p:nvPr>
            <p:ph type="title"/>
          </p:nvPr>
        </p:nvSpPr>
        <p:spPr>
          <a:xfrm>
            <a:off x="578861" y="392834"/>
            <a:ext cx="10515600" cy="1325563"/>
          </a:xfrm>
        </p:spPr>
        <p:txBody>
          <a:bodyPr>
            <a:normAutofit/>
          </a:bodyPr>
          <a:lstStyle/>
          <a:p>
            <a:r>
              <a:rPr lang="pl-PL" sz="3600" b="1" dirty="0" err="1"/>
              <a:t>Disadvantages</a:t>
            </a:r>
            <a:r>
              <a:rPr lang="en-US" sz="3600" b="1" dirty="0"/>
              <a:t> of </a:t>
            </a:r>
            <a:r>
              <a:rPr lang="pl-PL" sz="3600" b="1" dirty="0"/>
              <a:t>r</a:t>
            </a:r>
            <a:r>
              <a:rPr lang="en-US" sz="3600" b="1" dirty="0" err="1"/>
              <a:t>enewable</a:t>
            </a:r>
            <a:r>
              <a:rPr lang="en-US" sz="3600" b="1" dirty="0"/>
              <a:t> </a:t>
            </a:r>
            <a:r>
              <a:rPr lang="pl-PL" sz="3600" b="1" dirty="0"/>
              <a:t>e</a:t>
            </a:r>
            <a:r>
              <a:rPr lang="en-US" sz="3600" b="1" dirty="0" err="1"/>
              <a:t>nergy</a:t>
            </a:r>
            <a:endParaRPr lang="pl-PL" sz="3600" dirty="0"/>
          </a:p>
        </p:txBody>
      </p:sp>
      <p:sp>
        <p:nvSpPr>
          <p:cNvPr id="4" name="pole tekstowe 3">
            <a:extLst>
              <a:ext uri="{FF2B5EF4-FFF2-40B4-BE49-F238E27FC236}">
                <a16:creationId xmlns:a16="http://schemas.microsoft.com/office/drawing/2014/main" id="{9A747275-E7C7-5CD9-BB47-99F5598D7137}"/>
              </a:ext>
            </a:extLst>
          </p:cNvPr>
          <p:cNvSpPr txBox="1"/>
          <p:nvPr/>
        </p:nvSpPr>
        <p:spPr>
          <a:xfrm>
            <a:off x="138545" y="1355619"/>
            <a:ext cx="5760810" cy="4401205"/>
          </a:xfrm>
          <a:prstGeom prst="rect">
            <a:avLst/>
          </a:prstGeom>
          <a:ln>
            <a:noFill/>
          </a:ln>
          <a:effectLst>
            <a:softEdge rad="112500"/>
          </a:effectLst>
        </p:spPr>
        <p:txBody>
          <a:bodyPr wrap="square">
            <a:spAutoFit/>
          </a:bodyPr>
          <a:lstStyle/>
          <a:p>
            <a:pPr marL="342900" indent="-342900">
              <a:buSzPct val="150000"/>
              <a:buBlip>
                <a:blip r:embed="rId2">
                  <a:extLst>
                    <a:ext uri="{96DAC541-7B7A-43D3-8B79-37D633B846F1}">
                      <asvg:svgBlip xmlns:asvg="http://schemas.microsoft.com/office/drawing/2016/SVG/main" r:embed="rId3"/>
                    </a:ext>
                  </a:extLst>
                </a:blip>
              </a:buBlip>
            </a:pPr>
            <a:r>
              <a:rPr lang="en-US" sz="2000" dirty="0">
                <a:latin typeface="Calibri" panose="020F0502020204030204" pitchFamily="34" charset="0"/>
                <a:cs typeface="Calibri" panose="020F0502020204030204" pitchFamily="34" charset="0"/>
              </a:rPr>
              <a:t> Intermittent </a:t>
            </a:r>
            <a:r>
              <a:rPr lang="pl-PL" sz="2000" dirty="0">
                <a:latin typeface="Calibri" panose="020F0502020204030204" pitchFamily="34" charset="0"/>
                <a:cs typeface="Calibri" panose="020F0502020204030204" pitchFamily="34" charset="0"/>
              </a:rPr>
              <a:t>a</a:t>
            </a:r>
            <a:r>
              <a:rPr lang="en-US" sz="2000" dirty="0" err="1">
                <a:latin typeface="Calibri" panose="020F0502020204030204" pitchFamily="34" charset="0"/>
                <a:cs typeface="Calibri" panose="020F0502020204030204" pitchFamily="34" charset="0"/>
              </a:rPr>
              <a:t>vailability</a:t>
            </a:r>
            <a:r>
              <a:rPr lang="en-US" sz="2000" dirty="0">
                <a:latin typeface="Calibri" panose="020F0502020204030204" pitchFamily="34" charset="0"/>
                <a:cs typeface="Calibri" panose="020F0502020204030204" pitchFamily="34" charset="0"/>
              </a:rPr>
              <a:t> - </a:t>
            </a:r>
            <a:r>
              <a:rPr lang="pl-PL" sz="2000" dirty="0">
                <a:latin typeface="Calibri" panose="020F0502020204030204" pitchFamily="34" charset="0"/>
                <a:cs typeface="Calibri" panose="020F0502020204030204" pitchFamily="34" charset="0"/>
              </a:rPr>
              <a:t>r</a:t>
            </a:r>
            <a:r>
              <a:rPr lang="en-US" sz="2000" dirty="0" err="1">
                <a:latin typeface="Calibri" panose="020F0502020204030204" pitchFamily="34" charset="0"/>
                <a:cs typeface="Calibri" panose="020F0502020204030204" pitchFamily="34" charset="0"/>
              </a:rPr>
              <a:t>enewable</a:t>
            </a:r>
            <a:r>
              <a:rPr lang="en-US" sz="2000" dirty="0">
                <a:latin typeface="Calibri" panose="020F0502020204030204" pitchFamily="34" charset="0"/>
                <a:cs typeface="Calibri" panose="020F0502020204030204" pitchFamily="34" charset="0"/>
              </a:rPr>
              <a:t> energy can be inconsistent due to weather, requiring fallbacks to traditional power.</a:t>
            </a:r>
          </a:p>
          <a:p>
            <a:pPr marL="342900" indent="-342900">
              <a:buSzPct val="150000"/>
              <a:buBlip>
                <a:blip r:embed="rId2">
                  <a:extLst>
                    <a:ext uri="{96DAC541-7B7A-43D3-8B79-37D633B846F1}">
                      <asvg:svgBlip xmlns:asvg="http://schemas.microsoft.com/office/drawing/2016/SVG/main" r:embed="rId3"/>
                    </a:ext>
                  </a:extLst>
                </a:blip>
              </a:buBlip>
            </a:pPr>
            <a:r>
              <a:rPr lang="en-US" sz="2000" dirty="0">
                <a:latin typeface="Calibri" panose="020F0502020204030204" pitchFamily="34" charset="0"/>
                <a:cs typeface="Calibri" panose="020F0502020204030204" pitchFamily="34" charset="0"/>
              </a:rPr>
              <a:t> Lower </a:t>
            </a:r>
            <a:r>
              <a:rPr lang="pl-PL" sz="2000" dirty="0">
                <a:latin typeface="Calibri" panose="020F0502020204030204" pitchFamily="34" charset="0"/>
                <a:cs typeface="Calibri" panose="020F0502020204030204" pitchFamily="34" charset="0"/>
              </a:rPr>
              <a:t>e</a:t>
            </a:r>
            <a:r>
              <a:rPr lang="en-US" sz="2000" dirty="0" err="1">
                <a:latin typeface="Calibri" panose="020F0502020204030204" pitchFamily="34" charset="0"/>
                <a:cs typeface="Calibri" panose="020F0502020204030204" pitchFamily="34" charset="0"/>
              </a:rPr>
              <a:t>fficiency</a:t>
            </a:r>
            <a:r>
              <a:rPr lang="en-US" sz="2000" dirty="0">
                <a:latin typeface="Calibri" panose="020F0502020204030204" pitchFamily="34" charset="0"/>
                <a:cs typeface="Calibri" panose="020F0502020204030204" pitchFamily="34" charset="0"/>
              </a:rPr>
              <a:t> - </a:t>
            </a:r>
            <a:r>
              <a:rPr lang="pl-PL" sz="2000" dirty="0">
                <a:latin typeface="Calibri" panose="020F0502020204030204" pitchFamily="34" charset="0"/>
                <a:cs typeface="Calibri" panose="020F0502020204030204" pitchFamily="34" charset="0"/>
              </a:rPr>
              <a:t>r</a:t>
            </a:r>
            <a:r>
              <a:rPr lang="en-US" sz="2000" dirty="0" err="1">
                <a:latin typeface="Calibri" panose="020F0502020204030204" pitchFamily="34" charset="0"/>
                <a:cs typeface="Calibri" panose="020F0502020204030204" pitchFamily="34" charset="0"/>
              </a:rPr>
              <a:t>enewable</a:t>
            </a:r>
            <a:r>
              <a:rPr lang="en-US" sz="2000" dirty="0">
                <a:latin typeface="Calibri" panose="020F0502020204030204" pitchFamily="34" charset="0"/>
                <a:cs typeface="Calibri" panose="020F0502020204030204" pitchFamily="34" charset="0"/>
              </a:rPr>
              <a:t> technologies have lower efficiency rates compared to fossil fuel-based methods.</a:t>
            </a:r>
          </a:p>
          <a:p>
            <a:pPr marL="342900" indent="-342900">
              <a:buSzPct val="150000"/>
              <a:buBlip>
                <a:blip r:embed="rId2">
                  <a:extLst>
                    <a:ext uri="{96DAC541-7B7A-43D3-8B79-37D633B846F1}">
                      <asvg:svgBlip xmlns:asvg="http://schemas.microsoft.com/office/drawing/2016/SVG/main" r:embed="rId3"/>
                    </a:ext>
                  </a:extLst>
                </a:blip>
              </a:buBlip>
            </a:pPr>
            <a:r>
              <a:rPr lang="en-US" sz="2000" dirty="0">
                <a:latin typeface="Calibri" panose="020F0502020204030204" pitchFamily="34" charset="0"/>
                <a:cs typeface="Calibri" panose="020F0502020204030204" pitchFamily="34" charset="0"/>
              </a:rPr>
              <a:t> High </a:t>
            </a:r>
            <a:r>
              <a:rPr lang="pl-PL" sz="2000" dirty="0">
                <a:latin typeface="Calibri" panose="020F0502020204030204" pitchFamily="34" charset="0"/>
                <a:cs typeface="Calibri" panose="020F0502020204030204" pitchFamily="34" charset="0"/>
              </a:rPr>
              <a:t>i</a:t>
            </a:r>
            <a:r>
              <a:rPr lang="en-US" sz="2000" dirty="0" err="1">
                <a:latin typeface="Calibri" panose="020F0502020204030204" pitchFamily="34" charset="0"/>
                <a:cs typeface="Calibri" panose="020F0502020204030204" pitchFamily="34" charset="0"/>
              </a:rPr>
              <a:t>nitial</a:t>
            </a:r>
            <a:r>
              <a:rPr lang="en-US" sz="2000" dirty="0">
                <a:latin typeface="Calibri" panose="020F0502020204030204" pitchFamily="34" charset="0"/>
                <a:cs typeface="Calibri" panose="020F0502020204030204" pitchFamily="34" charset="0"/>
              </a:rPr>
              <a:t> </a:t>
            </a:r>
            <a:r>
              <a:rPr lang="pl-PL" sz="2000" dirty="0">
                <a:latin typeface="Calibri" panose="020F0502020204030204" pitchFamily="34" charset="0"/>
                <a:cs typeface="Calibri" panose="020F0502020204030204" pitchFamily="34" charset="0"/>
              </a:rPr>
              <a:t>c</a:t>
            </a:r>
            <a:r>
              <a:rPr lang="en-US" sz="2000" dirty="0" err="1">
                <a:latin typeface="Calibri" panose="020F0502020204030204" pitchFamily="34" charset="0"/>
                <a:cs typeface="Calibri" panose="020F0502020204030204" pitchFamily="34" charset="0"/>
              </a:rPr>
              <a:t>osts</a:t>
            </a:r>
            <a:r>
              <a:rPr lang="en-US" sz="2000" dirty="0">
                <a:latin typeface="Calibri" panose="020F0502020204030204" pitchFamily="34" charset="0"/>
                <a:cs typeface="Calibri" panose="020F0502020204030204" pitchFamily="34" charset="0"/>
              </a:rPr>
              <a:t> - </a:t>
            </a:r>
            <a:r>
              <a:rPr lang="pl-PL" sz="2000" dirty="0">
                <a:latin typeface="Calibri" panose="020F0502020204030204" pitchFamily="34" charset="0"/>
                <a:cs typeface="Calibri" panose="020F0502020204030204" pitchFamily="34" charset="0"/>
              </a:rPr>
              <a:t>t</a:t>
            </a:r>
            <a:r>
              <a:rPr lang="en-US" sz="2000" dirty="0">
                <a:latin typeface="Calibri" panose="020F0502020204030204" pitchFamily="34" charset="0"/>
                <a:cs typeface="Calibri" panose="020F0502020204030204" pitchFamily="34" charset="0"/>
              </a:rPr>
              <a:t>he upfront cost of renewable technologies and their installation is often steep.</a:t>
            </a:r>
          </a:p>
          <a:p>
            <a:pPr marL="342900" indent="-342900">
              <a:buSzPct val="150000"/>
              <a:buBlip>
                <a:blip r:embed="rId2">
                  <a:extLst>
                    <a:ext uri="{96DAC541-7B7A-43D3-8B79-37D633B846F1}">
                      <asvg:svgBlip xmlns:asvg="http://schemas.microsoft.com/office/drawing/2016/SVG/main" r:embed="rId3"/>
                    </a:ext>
                  </a:extLst>
                </a:blip>
              </a:buBlip>
            </a:pPr>
            <a:r>
              <a:rPr lang="en-US" sz="2000" dirty="0">
                <a:latin typeface="Calibri" panose="020F0502020204030204" pitchFamily="34" charset="0"/>
                <a:cs typeface="Calibri" panose="020F0502020204030204" pitchFamily="34" charset="0"/>
              </a:rPr>
              <a:t>Space </a:t>
            </a:r>
            <a:r>
              <a:rPr lang="pl-PL" sz="2000" dirty="0">
                <a:latin typeface="Calibri" panose="020F0502020204030204" pitchFamily="34" charset="0"/>
                <a:cs typeface="Calibri" panose="020F0502020204030204" pitchFamily="34" charset="0"/>
              </a:rPr>
              <a:t>r</a:t>
            </a:r>
            <a:r>
              <a:rPr lang="en-US" sz="2000" dirty="0" err="1">
                <a:latin typeface="Calibri" panose="020F0502020204030204" pitchFamily="34" charset="0"/>
                <a:cs typeface="Calibri" panose="020F0502020204030204" pitchFamily="34" charset="0"/>
              </a:rPr>
              <a:t>equirements</a:t>
            </a:r>
            <a:r>
              <a:rPr lang="en-US" sz="2000" dirty="0">
                <a:latin typeface="Calibri" panose="020F0502020204030204" pitchFamily="34" charset="0"/>
                <a:cs typeface="Calibri" panose="020F0502020204030204" pitchFamily="34" charset="0"/>
              </a:rPr>
              <a:t> - </a:t>
            </a:r>
            <a:r>
              <a:rPr lang="pl-PL" sz="2000" dirty="0">
                <a:latin typeface="Calibri" panose="020F0502020204030204" pitchFamily="34" charset="0"/>
                <a:cs typeface="Calibri" panose="020F0502020204030204" pitchFamily="34" charset="0"/>
              </a:rPr>
              <a:t>r</a:t>
            </a:r>
            <a:r>
              <a:rPr lang="en-US" sz="2000" dirty="0" err="1">
                <a:latin typeface="Calibri" panose="020F0502020204030204" pitchFamily="34" charset="0"/>
                <a:cs typeface="Calibri" panose="020F0502020204030204" pitchFamily="34" charset="0"/>
              </a:rPr>
              <a:t>enewable</a:t>
            </a:r>
            <a:r>
              <a:rPr lang="en-US" sz="2000" dirty="0">
                <a:latin typeface="Calibri" panose="020F0502020204030204" pitchFamily="34" charset="0"/>
                <a:cs typeface="Calibri" panose="020F0502020204030204" pitchFamily="34" charset="0"/>
              </a:rPr>
              <a:t> energy farms demand large land areas, more so than traditional power stations.</a:t>
            </a:r>
          </a:p>
          <a:p>
            <a:pPr marL="342900" indent="-342900">
              <a:buSzPct val="150000"/>
              <a:buBlip>
                <a:blip r:embed="rId2">
                  <a:extLst>
                    <a:ext uri="{96DAC541-7B7A-43D3-8B79-37D633B846F1}">
                      <asvg:svgBlip xmlns:asvg="http://schemas.microsoft.com/office/drawing/2016/SVG/main" r:embed="rId3"/>
                    </a:ext>
                  </a:extLst>
                </a:blip>
              </a:buBlip>
            </a:pPr>
            <a:r>
              <a:rPr lang="en-US" sz="2000" dirty="0">
                <a:latin typeface="Calibri" panose="020F0502020204030204" pitchFamily="34" charset="0"/>
                <a:cs typeface="Calibri" panose="020F0502020204030204" pitchFamily="34" charset="0"/>
              </a:rPr>
              <a:t>Recycling </a:t>
            </a:r>
            <a:r>
              <a:rPr lang="pl-PL" sz="2000" dirty="0">
                <a:latin typeface="Calibri" panose="020F0502020204030204" pitchFamily="34" charset="0"/>
                <a:cs typeface="Calibri" panose="020F0502020204030204" pitchFamily="34" charset="0"/>
              </a:rPr>
              <a:t>c</a:t>
            </a:r>
            <a:r>
              <a:rPr lang="en-US" sz="2000" dirty="0" err="1">
                <a:latin typeface="Calibri" panose="020F0502020204030204" pitchFamily="34" charset="0"/>
                <a:cs typeface="Calibri" panose="020F0502020204030204" pitchFamily="34" charset="0"/>
              </a:rPr>
              <a:t>hallenges</a:t>
            </a:r>
            <a:r>
              <a:rPr lang="en-US" sz="2000" dirty="0">
                <a:latin typeface="Calibri" panose="020F0502020204030204" pitchFamily="34" charset="0"/>
                <a:cs typeface="Calibri" panose="020F0502020204030204" pitchFamily="34" charset="0"/>
              </a:rPr>
              <a:t> - </a:t>
            </a:r>
            <a:r>
              <a:rPr lang="pl-PL" sz="2000" dirty="0">
                <a:latin typeface="Calibri" panose="020F0502020204030204" pitchFamily="34" charset="0"/>
                <a:cs typeface="Calibri" panose="020F0502020204030204" pitchFamily="34" charset="0"/>
              </a:rPr>
              <a:t>w</a:t>
            </a:r>
            <a:r>
              <a:rPr lang="en-US" sz="2000" dirty="0" err="1">
                <a:latin typeface="Calibri" panose="020F0502020204030204" pitchFamily="34" charset="0"/>
                <a:cs typeface="Calibri" panose="020F0502020204030204" pitchFamily="34" charset="0"/>
              </a:rPr>
              <a:t>hile</a:t>
            </a:r>
            <a:r>
              <a:rPr lang="en-US" sz="2000" dirty="0">
                <a:latin typeface="Calibri" panose="020F0502020204030204" pitchFamily="34" charset="0"/>
                <a:cs typeface="Calibri" panose="020F0502020204030204" pitchFamily="34" charset="0"/>
              </a:rPr>
              <a:t> cleaner, renewable devices can be pollutive at disposal and require effective recycling methods.</a:t>
            </a:r>
          </a:p>
        </p:txBody>
      </p:sp>
      <p:sp>
        <p:nvSpPr>
          <p:cNvPr id="5" name="pole tekstowe 4">
            <a:extLst>
              <a:ext uri="{FF2B5EF4-FFF2-40B4-BE49-F238E27FC236}">
                <a16:creationId xmlns:a16="http://schemas.microsoft.com/office/drawing/2014/main" id="{39CB6F7E-792E-18B7-D852-D8415DFBB558}"/>
              </a:ext>
            </a:extLst>
          </p:cNvPr>
          <p:cNvSpPr txBox="1"/>
          <p:nvPr/>
        </p:nvSpPr>
        <p:spPr>
          <a:xfrm>
            <a:off x="259476" y="5756824"/>
            <a:ext cx="6316517" cy="261610"/>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a:t>
            </a:r>
          </a:p>
        </p:txBody>
      </p:sp>
      <p:pic>
        <p:nvPicPr>
          <p:cNvPr id="9" name="Obraz 8" descr="Obraz zawierający tekst, zrzut ekranu, logo, System operacyjny&#10;&#10;Opis wygenerowany automatycznie">
            <a:extLst>
              <a:ext uri="{FF2B5EF4-FFF2-40B4-BE49-F238E27FC236}">
                <a16:creationId xmlns:a16="http://schemas.microsoft.com/office/drawing/2014/main" id="{2DEBCF3E-F4B8-7F7D-03EA-1A75B65177DC}"/>
              </a:ext>
            </a:extLst>
          </p:cNvPr>
          <p:cNvPicPr>
            <a:picLocks noChangeAspect="1"/>
          </p:cNvPicPr>
          <p:nvPr/>
        </p:nvPicPr>
        <p:blipFill>
          <a:blip r:embed="rId4"/>
          <a:stretch>
            <a:fillRect/>
          </a:stretch>
        </p:blipFill>
        <p:spPr>
          <a:xfrm>
            <a:off x="6223026" y="1614238"/>
            <a:ext cx="5968974" cy="3875745"/>
          </a:xfrm>
          <a:prstGeom prst="rect">
            <a:avLst/>
          </a:prstGeom>
        </p:spPr>
      </p:pic>
      <p:sp>
        <p:nvSpPr>
          <p:cNvPr id="11" name="pole tekstowe 10">
            <a:extLst>
              <a:ext uri="{FF2B5EF4-FFF2-40B4-BE49-F238E27FC236}">
                <a16:creationId xmlns:a16="http://schemas.microsoft.com/office/drawing/2014/main" id="{1B4CBEBB-DF75-C555-0DAF-9B53399F1920}"/>
              </a:ext>
            </a:extLst>
          </p:cNvPr>
          <p:cNvSpPr txBox="1"/>
          <p:nvPr/>
        </p:nvSpPr>
        <p:spPr>
          <a:xfrm>
            <a:off x="6111874" y="1368017"/>
            <a:ext cx="6080126" cy="276999"/>
          </a:xfrm>
          <a:prstGeom prst="rect">
            <a:avLst/>
          </a:prstGeom>
          <a:noFill/>
        </p:spPr>
        <p:txBody>
          <a:bodyPr wrap="square">
            <a:spAutoFit/>
          </a:bodyPr>
          <a:lstStyle/>
          <a:p>
            <a:r>
              <a:rPr lang="pl-PL" sz="1000" dirty="0">
                <a:solidFill>
                  <a:schemeClr val="bg1">
                    <a:lumMod val="50000"/>
                  </a:schemeClr>
                </a:solidFill>
              </a:rPr>
              <a:t>https://</a:t>
            </a:r>
            <a:r>
              <a:rPr lang="pl-PL" sz="1000" dirty="0">
                <a:solidFill>
                  <a:schemeClr val="bg1">
                    <a:lumMod val="50000"/>
                  </a:schemeClr>
                </a:solidFill>
                <a:latin typeface="Calibri" panose="020F0502020204030204" pitchFamily="34" charset="0"/>
                <a:cs typeface="Calibri" panose="020F0502020204030204" pitchFamily="34" charset="0"/>
              </a:rPr>
              <a:t>www</a:t>
            </a:r>
            <a:r>
              <a:rPr lang="pl-PL" sz="1000" dirty="0">
                <a:solidFill>
                  <a:schemeClr val="bg1">
                    <a:lumMod val="50000"/>
                  </a:schemeClr>
                </a:solidFill>
              </a:rPr>
              <a:t>.greenmatch.co.uk/blog/</a:t>
            </a:r>
            <a:r>
              <a:rPr lang="pl-PL" sz="1200" dirty="0">
                <a:solidFill>
                  <a:schemeClr val="bg1">
                    <a:lumMod val="50000"/>
                  </a:schemeClr>
                </a:solidFill>
                <a:latin typeface="Calibri" panose="020F0502020204030204" pitchFamily="34" charset="0"/>
                <a:cs typeface="Calibri" panose="020F0502020204030204" pitchFamily="34" charset="0"/>
              </a:rPr>
              <a:t>2014/08/5-advantages-and-5-disadvantages-of-solar-energy</a:t>
            </a:r>
          </a:p>
        </p:txBody>
      </p:sp>
    </p:spTree>
    <p:extLst>
      <p:ext uri="{BB962C8B-B14F-4D97-AF65-F5344CB8AC3E}">
        <p14:creationId xmlns:p14="http://schemas.microsoft.com/office/powerpoint/2010/main" val="141090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567EC4-07A6-EC71-3B8D-803E838CDB4C}"/>
              </a:ext>
            </a:extLst>
          </p:cNvPr>
          <p:cNvSpPr>
            <a:spLocks noGrp="1"/>
          </p:cNvSpPr>
          <p:nvPr>
            <p:ph type="title"/>
          </p:nvPr>
        </p:nvSpPr>
        <p:spPr>
          <a:xfrm>
            <a:off x="210127" y="448252"/>
            <a:ext cx="10515600" cy="1325563"/>
          </a:xfrm>
        </p:spPr>
        <p:txBody>
          <a:bodyPr>
            <a:normAutofit/>
          </a:bodyPr>
          <a:lstStyle/>
          <a:p>
            <a:r>
              <a:rPr lang="en-US" sz="3600" b="1" dirty="0"/>
              <a:t>The </a:t>
            </a:r>
            <a:r>
              <a:rPr lang="pl-PL" sz="3600" b="1" dirty="0"/>
              <a:t>s</a:t>
            </a:r>
            <a:r>
              <a:rPr lang="en-US" sz="3600" b="1" dirty="0" err="1"/>
              <a:t>ignificance</a:t>
            </a:r>
            <a:r>
              <a:rPr lang="en-US" sz="3600" b="1" dirty="0"/>
              <a:t> of </a:t>
            </a:r>
            <a:r>
              <a:rPr lang="pl-PL" sz="3600" b="1" dirty="0"/>
              <a:t>r</a:t>
            </a:r>
            <a:r>
              <a:rPr lang="en-US" sz="3600" b="1" dirty="0" err="1"/>
              <a:t>enewable</a:t>
            </a:r>
            <a:r>
              <a:rPr lang="en-US" sz="3600" b="1" dirty="0"/>
              <a:t> </a:t>
            </a:r>
            <a:r>
              <a:rPr lang="pl-PL" sz="3600" b="1" dirty="0"/>
              <a:t>e</a:t>
            </a:r>
            <a:r>
              <a:rPr lang="en-US" sz="3600" b="1" dirty="0" err="1"/>
              <a:t>nergy</a:t>
            </a:r>
            <a:endParaRPr lang="pl-PL" sz="3600" b="1" dirty="0"/>
          </a:p>
        </p:txBody>
      </p:sp>
      <p:sp>
        <p:nvSpPr>
          <p:cNvPr id="4" name="pole tekstowe 3">
            <a:extLst>
              <a:ext uri="{FF2B5EF4-FFF2-40B4-BE49-F238E27FC236}">
                <a16:creationId xmlns:a16="http://schemas.microsoft.com/office/drawing/2014/main" id="{C73CEF1F-7820-846D-4353-592ADA9BF5E7}"/>
              </a:ext>
            </a:extLst>
          </p:cNvPr>
          <p:cNvSpPr txBox="1"/>
          <p:nvPr/>
        </p:nvSpPr>
        <p:spPr>
          <a:xfrm>
            <a:off x="210127" y="1536174"/>
            <a:ext cx="8026401" cy="3785652"/>
          </a:xfrm>
          <a:prstGeom prst="rect">
            <a:avLst/>
          </a:prstGeom>
          <a:noFill/>
        </p:spPr>
        <p:txBody>
          <a:bodyPr wrap="square">
            <a:spAutoFit/>
          </a:bodyPr>
          <a:lstStyle/>
          <a:p>
            <a:pPr marL="342900" indent="-342900" algn="just">
              <a:buFont typeface="Wingdings" panose="05000000000000000000" pitchFamily="2" charset="2"/>
              <a:buChar char="§"/>
            </a:pPr>
            <a:r>
              <a:rPr lang="en-US" sz="2000" u="sng" dirty="0">
                <a:latin typeface="Calibri" panose="020F0502020204030204" pitchFamily="34" charset="0"/>
                <a:cs typeface="Calibri" panose="020F0502020204030204" pitchFamily="34" charset="0"/>
              </a:rPr>
              <a:t>Halting </a:t>
            </a:r>
            <a:r>
              <a:rPr lang="pl-PL" sz="2000" u="sng" dirty="0">
                <a:latin typeface="Calibri" panose="020F0502020204030204" pitchFamily="34" charset="0"/>
                <a:cs typeface="Calibri" panose="020F0502020204030204" pitchFamily="34" charset="0"/>
              </a:rPr>
              <a:t>g</a:t>
            </a:r>
            <a:r>
              <a:rPr lang="en-US" sz="2000" u="sng" dirty="0">
                <a:latin typeface="Calibri" panose="020F0502020204030204" pitchFamily="34" charset="0"/>
                <a:cs typeface="Calibri" panose="020F0502020204030204" pitchFamily="34" charset="0"/>
              </a:rPr>
              <a:t>lobal </a:t>
            </a:r>
            <a:r>
              <a:rPr lang="pl-PL" sz="2000" u="sng" dirty="0">
                <a:latin typeface="Calibri" panose="020F0502020204030204" pitchFamily="34" charset="0"/>
                <a:cs typeface="Calibri" panose="020F0502020204030204" pitchFamily="34" charset="0"/>
              </a:rPr>
              <a:t>w</a:t>
            </a:r>
            <a:r>
              <a:rPr lang="en-US" sz="2000" u="sng" dirty="0">
                <a:latin typeface="Calibri" panose="020F0502020204030204" pitchFamily="34" charset="0"/>
                <a:cs typeface="Calibri" panose="020F0502020204030204" pitchFamily="34" charset="0"/>
              </a:rPr>
              <a:t>arming</a:t>
            </a:r>
            <a:r>
              <a:rPr lang="en-US" sz="2000" dirty="0">
                <a:latin typeface="Calibri" panose="020F0502020204030204" pitchFamily="34" charset="0"/>
                <a:cs typeface="Calibri" panose="020F0502020204030204" pitchFamily="34" charset="0"/>
              </a:rPr>
              <a:t>: Burning fossil fuels releases significant amounts of carbon dioxide, exacerbating global warming. Renewable energies offer an affordable, plentiful, and never-ending supply that doesn't emit greenhouse gases, making them key to curbing global warming and ensuing climate alterations.</a:t>
            </a:r>
          </a:p>
          <a:p>
            <a:pPr marL="342900" indent="-342900">
              <a:buFont typeface="Wingdings" panose="05000000000000000000" pitchFamily="2" charset="2"/>
              <a:buChar char="§"/>
            </a:pPr>
            <a:r>
              <a:rPr lang="en-US" sz="2000" u="sng" dirty="0">
                <a:latin typeface="Calibri" panose="020F0502020204030204" pitchFamily="34" charset="0"/>
                <a:cs typeface="Calibri" panose="020F0502020204030204" pitchFamily="34" charset="0"/>
              </a:rPr>
              <a:t>Strengthening </a:t>
            </a:r>
            <a:r>
              <a:rPr lang="pl-PL" sz="2000" u="sng" dirty="0">
                <a:latin typeface="Calibri" panose="020F0502020204030204" pitchFamily="34" charset="0"/>
                <a:cs typeface="Calibri" panose="020F0502020204030204" pitchFamily="34" charset="0"/>
              </a:rPr>
              <a:t>f</a:t>
            </a:r>
            <a:r>
              <a:rPr lang="en-US" sz="2000" u="sng" dirty="0" err="1">
                <a:latin typeface="Calibri" panose="020F0502020204030204" pitchFamily="34" charset="0"/>
                <a:cs typeface="Calibri" panose="020F0502020204030204" pitchFamily="34" charset="0"/>
              </a:rPr>
              <a:t>uel</a:t>
            </a:r>
            <a:r>
              <a:rPr lang="en-US" sz="2000" u="sng" dirty="0">
                <a:latin typeface="Calibri" panose="020F0502020204030204" pitchFamily="34" charset="0"/>
                <a:cs typeface="Calibri" panose="020F0502020204030204" pitchFamily="34" charset="0"/>
              </a:rPr>
              <a:t> </a:t>
            </a:r>
            <a:r>
              <a:rPr lang="pl-PL" sz="2000" u="sng" dirty="0">
                <a:latin typeface="Calibri" panose="020F0502020204030204" pitchFamily="34" charset="0"/>
                <a:cs typeface="Calibri" panose="020F0502020204030204" pitchFamily="34" charset="0"/>
              </a:rPr>
              <a:t>s</a:t>
            </a:r>
            <a:r>
              <a:rPr lang="en-US" sz="2000" u="sng" dirty="0" err="1">
                <a:latin typeface="Calibri" panose="020F0502020204030204" pitchFamily="34" charset="0"/>
                <a:cs typeface="Calibri" panose="020F0502020204030204" pitchFamily="34" charset="0"/>
              </a:rPr>
              <a:t>upply</a:t>
            </a:r>
            <a:r>
              <a:rPr lang="en-US" sz="2000" u="sng" dirty="0">
                <a:latin typeface="Calibri" panose="020F0502020204030204" pitchFamily="34" charset="0"/>
                <a:cs typeface="Calibri" panose="020F0502020204030204" pitchFamily="34" charset="0"/>
              </a:rPr>
              <a:t> </a:t>
            </a:r>
            <a:r>
              <a:rPr lang="pl-PL" sz="2000" u="sng" dirty="0">
                <a:latin typeface="Calibri" panose="020F0502020204030204" pitchFamily="34" charset="0"/>
                <a:cs typeface="Calibri" panose="020F0502020204030204" pitchFamily="34" charset="0"/>
              </a:rPr>
              <a:t>s</a:t>
            </a:r>
            <a:r>
              <a:rPr lang="en-US" sz="2000" u="sng" dirty="0" err="1">
                <a:latin typeface="Calibri" panose="020F0502020204030204" pitchFamily="34" charset="0"/>
                <a:cs typeface="Calibri" panose="020F0502020204030204" pitchFamily="34" charset="0"/>
              </a:rPr>
              <a:t>tability</a:t>
            </a:r>
            <a:r>
              <a:rPr lang="en-US" sz="2000" dirty="0">
                <a:latin typeface="Calibri" panose="020F0502020204030204" pitchFamily="34" charset="0"/>
                <a:cs typeface="Calibri" panose="020F0502020204030204" pitchFamily="34" charset="0"/>
              </a:rPr>
              <a:t>: With fluctuating energy markets and geopolitical instabilities, ensuring a stable fuel supply is a global priority. Utilizing indigenous renewable resources can help nations meet their energy needs more reliably.</a:t>
            </a:r>
          </a:p>
          <a:p>
            <a:pPr marL="342900" indent="-342900">
              <a:buFont typeface="Wingdings" panose="05000000000000000000" pitchFamily="2" charset="2"/>
              <a:buChar char="§"/>
            </a:pPr>
            <a:r>
              <a:rPr lang="en-US" sz="2000" u="sng" dirty="0">
                <a:latin typeface="Calibri" panose="020F0502020204030204" pitchFamily="34" charset="0"/>
                <a:cs typeface="Calibri" panose="020F0502020204030204" pitchFamily="34" charset="0"/>
              </a:rPr>
              <a:t>Economic and </a:t>
            </a:r>
            <a:r>
              <a:rPr lang="pl-PL" sz="2000" u="sng" dirty="0">
                <a:latin typeface="Calibri" panose="020F0502020204030204" pitchFamily="34" charset="0"/>
                <a:cs typeface="Calibri" panose="020F0502020204030204" pitchFamily="34" charset="0"/>
              </a:rPr>
              <a:t>e</a:t>
            </a:r>
            <a:r>
              <a:rPr lang="en-US" sz="2000" u="sng" dirty="0" err="1">
                <a:latin typeface="Calibri" panose="020F0502020204030204" pitchFamily="34" charset="0"/>
                <a:cs typeface="Calibri" panose="020F0502020204030204" pitchFamily="34" charset="0"/>
              </a:rPr>
              <a:t>mployment</a:t>
            </a:r>
            <a:r>
              <a:rPr lang="en-US" sz="2000" u="sng" dirty="0">
                <a:latin typeface="Calibri" panose="020F0502020204030204" pitchFamily="34" charset="0"/>
                <a:cs typeface="Calibri" panose="020F0502020204030204" pitchFamily="34" charset="0"/>
              </a:rPr>
              <a:t> </a:t>
            </a:r>
            <a:r>
              <a:rPr lang="pl-PL" sz="2000" u="sng" dirty="0">
                <a:latin typeface="Calibri" panose="020F0502020204030204" pitchFamily="34" charset="0"/>
                <a:cs typeface="Calibri" panose="020F0502020204030204" pitchFamily="34" charset="0"/>
              </a:rPr>
              <a:t>a</a:t>
            </a:r>
            <a:r>
              <a:rPr lang="en-US" sz="2000" u="sng" dirty="0" err="1">
                <a:latin typeface="Calibri" panose="020F0502020204030204" pitchFamily="34" charset="0"/>
                <a:cs typeface="Calibri" panose="020F0502020204030204" pitchFamily="34" charset="0"/>
              </a:rPr>
              <a:t>dvancements</a:t>
            </a:r>
            <a:r>
              <a:rPr lang="en-US" sz="2000" dirty="0">
                <a:latin typeface="Calibri" panose="020F0502020204030204" pitchFamily="34" charset="0"/>
                <a:cs typeface="Calibri" panose="020F0502020204030204" pitchFamily="34" charset="0"/>
              </a:rPr>
              <a:t>: Investing in renewable energy infrastructure can spur economic growth and generate new employment prospects, particularly for the younger generation.</a:t>
            </a:r>
          </a:p>
        </p:txBody>
      </p:sp>
      <p:pic>
        <p:nvPicPr>
          <p:cNvPr id="6" name="Obraz 5" descr="Obraz zawierający tekst, design, ilustracja&#10;&#10;Opis wygenerowany automatycznie">
            <a:extLst>
              <a:ext uri="{FF2B5EF4-FFF2-40B4-BE49-F238E27FC236}">
                <a16:creationId xmlns:a16="http://schemas.microsoft.com/office/drawing/2014/main" id="{AA81FBF5-782D-D0B1-2D1C-EAA8E8DDC2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80206" y="766810"/>
            <a:ext cx="3339058" cy="5273684"/>
          </a:xfrm>
          <a:prstGeom prst="rect">
            <a:avLst/>
          </a:prstGeom>
        </p:spPr>
      </p:pic>
      <p:sp>
        <p:nvSpPr>
          <p:cNvPr id="8" name="pole tekstowe 7">
            <a:extLst>
              <a:ext uri="{FF2B5EF4-FFF2-40B4-BE49-F238E27FC236}">
                <a16:creationId xmlns:a16="http://schemas.microsoft.com/office/drawing/2014/main" id="{11680534-F75A-3C76-E4D0-70B5537C2401}"/>
              </a:ext>
            </a:extLst>
          </p:cNvPr>
          <p:cNvSpPr txBox="1"/>
          <p:nvPr/>
        </p:nvSpPr>
        <p:spPr>
          <a:xfrm>
            <a:off x="6577631" y="5640384"/>
            <a:ext cx="2807856" cy="400110"/>
          </a:xfrm>
          <a:prstGeom prst="rect">
            <a:avLst/>
          </a:prstGeom>
          <a:noFill/>
        </p:spPr>
        <p:txBody>
          <a:bodyPr wrap="square">
            <a:spAutoFit/>
          </a:bodyPr>
          <a:lstStyle/>
          <a:p>
            <a:r>
              <a:rPr lang="pl-PL" sz="1000" dirty="0">
                <a:solidFill>
                  <a:schemeClr val="bg1">
                    <a:lumMod val="50000"/>
                  </a:schemeClr>
                </a:solidFill>
                <a:latin typeface="Calibri" panose="020F0502020204030204" pitchFamily="34" charset="0"/>
                <a:cs typeface="Calibri" panose="020F0502020204030204" pitchFamily="34" charset="0"/>
              </a:rPr>
              <a:t>https://curiousdesire.com/reasons-why-renewable-energy-is-important</a:t>
            </a:r>
            <a:r>
              <a:rPr lang="pl-PL" sz="1000" dirty="0">
                <a:solidFill>
                  <a:schemeClr val="bg1">
                    <a:lumMod val="75000"/>
                  </a:schemeClr>
                </a:solidFill>
                <a:latin typeface="Calibri" panose="020F0502020204030204" pitchFamily="34" charset="0"/>
                <a:cs typeface="Calibri" panose="020F0502020204030204" pitchFamily="34" charset="0"/>
              </a:rPr>
              <a:t>/</a:t>
            </a:r>
          </a:p>
        </p:txBody>
      </p:sp>
      <p:sp>
        <p:nvSpPr>
          <p:cNvPr id="10" name="pole tekstowe 9">
            <a:extLst>
              <a:ext uri="{FF2B5EF4-FFF2-40B4-BE49-F238E27FC236}">
                <a16:creationId xmlns:a16="http://schemas.microsoft.com/office/drawing/2014/main" id="{411638EA-DB35-C943-530E-8FA93ABF0203}"/>
              </a:ext>
            </a:extLst>
          </p:cNvPr>
          <p:cNvSpPr txBox="1"/>
          <p:nvPr/>
        </p:nvSpPr>
        <p:spPr>
          <a:xfrm>
            <a:off x="358971" y="5321826"/>
            <a:ext cx="7877557" cy="400110"/>
          </a:xfrm>
          <a:prstGeom prst="rect">
            <a:avLst/>
          </a:prstGeom>
          <a:noFill/>
        </p:spPr>
        <p:txBody>
          <a:bodyPr wrap="square">
            <a:spAutoFit/>
          </a:bodyPr>
          <a:lstStyle/>
          <a:p>
            <a:r>
              <a:rPr lang="pl-PL" sz="1000" dirty="0" err="1">
                <a:solidFill>
                  <a:schemeClr val="bg1">
                    <a:lumMod val="50000"/>
                  </a:schemeClr>
                </a:solidFill>
                <a:latin typeface="Calibri" panose="020F0502020204030204" pitchFamily="34" charset="0"/>
                <a:cs typeface="Calibri" panose="020F0502020204030204" pitchFamily="34" charset="0"/>
              </a:rPr>
              <a:t>Maradin</a:t>
            </a:r>
            <a:r>
              <a:rPr lang="pl-PL" sz="1000" dirty="0">
                <a:solidFill>
                  <a:schemeClr val="bg1">
                    <a:lumMod val="50000"/>
                  </a:schemeClr>
                </a:solidFill>
                <a:latin typeface="Calibri" panose="020F0502020204030204" pitchFamily="34" charset="0"/>
                <a:cs typeface="Calibri" panose="020F0502020204030204" pitchFamily="34" charset="0"/>
              </a:rPr>
              <a:t>, Dario (2021). </a:t>
            </a:r>
            <a:r>
              <a:rPr lang="pl-PL" sz="1000" dirty="0" err="1">
                <a:solidFill>
                  <a:schemeClr val="bg1">
                    <a:lumMod val="50000"/>
                  </a:schemeClr>
                </a:solidFill>
                <a:latin typeface="Calibri" panose="020F0502020204030204" pitchFamily="34" charset="0"/>
                <a:cs typeface="Calibri" panose="020F0502020204030204" pitchFamily="34" charset="0"/>
              </a:rPr>
              <a:t>Advantages</a:t>
            </a:r>
            <a:r>
              <a:rPr lang="pl-PL" sz="1000" dirty="0">
                <a:solidFill>
                  <a:schemeClr val="bg1">
                    <a:lumMod val="50000"/>
                  </a:schemeClr>
                </a:solidFill>
                <a:latin typeface="Calibri" panose="020F0502020204030204" pitchFamily="34" charset="0"/>
                <a:cs typeface="Calibri" panose="020F0502020204030204" pitchFamily="34" charset="0"/>
              </a:rPr>
              <a:t> and </a:t>
            </a:r>
            <a:r>
              <a:rPr lang="pl-PL" sz="1000" dirty="0" err="1">
                <a:solidFill>
                  <a:schemeClr val="bg1">
                    <a:lumMod val="50000"/>
                  </a:schemeClr>
                </a:solidFill>
                <a:latin typeface="Calibri" panose="020F0502020204030204" pitchFamily="34" charset="0"/>
                <a:cs typeface="Calibri" panose="020F0502020204030204" pitchFamily="34" charset="0"/>
              </a:rPr>
              <a:t>disadvantages</a:t>
            </a:r>
            <a:r>
              <a:rPr lang="pl-PL" sz="1000" dirty="0">
                <a:solidFill>
                  <a:schemeClr val="bg1">
                    <a:lumMod val="50000"/>
                  </a:schemeClr>
                </a:solidFill>
                <a:latin typeface="Calibri" panose="020F0502020204030204" pitchFamily="34" charset="0"/>
                <a:cs typeface="Calibri" panose="020F0502020204030204" pitchFamily="34" charset="0"/>
              </a:rPr>
              <a:t> of </a:t>
            </a:r>
            <a:r>
              <a:rPr lang="pl-PL" sz="1000" dirty="0" err="1">
                <a:solidFill>
                  <a:schemeClr val="bg1">
                    <a:lumMod val="50000"/>
                  </a:schemeClr>
                </a:solidFill>
                <a:latin typeface="Calibri" panose="020F0502020204030204" pitchFamily="34" charset="0"/>
                <a:cs typeface="Calibri" panose="020F0502020204030204" pitchFamily="34" charset="0"/>
              </a:rPr>
              <a:t>renewable</a:t>
            </a:r>
            <a:r>
              <a:rPr lang="pl-PL" sz="1000" dirty="0">
                <a:solidFill>
                  <a:schemeClr val="bg1">
                    <a:lumMod val="50000"/>
                  </a:schemeClr>
                </a:solidFill>
                <a:latin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cs typeface="Calibri" panose="020F0502020204030204" pitchFamily="34" charset="0"/>
              </a:rPr>
              <a:t>energy</a:t>
            </a:r>
            <a:r>
              <a:rPr lang="pl-PL" sz="1000" dirty="0">
                <a:solidFill>
                  <a:schemeClr val="bg1">
                    <a:lumMod val="50000"/>
                  </a:schemeClr>
                </a:solidFill>
                <a:latin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cs typeface="Calibri" panose="020F0502020204030204" pitchFamily="34" charset="0"/>
              </a:rPr>
              <a:t>sources</a:t>
            </a:r>
            <a:r>
              <a:rPr lang="pl-PL" sz="1000" dirty="0">
                <a:solidFill>
                  <a:schemeClr val="bg1">
                    <a:lumMod val="50000"/>
                  </a:schemeClr>
                </a:solidFill>
                <a:latin typeface="Calibri" panose="020F0502020204030204" pitchFamily="34" charset="0"/>
                <a:cs typeface="Calibri" panose="020F0502020204030204" pitchFamily="34" charset="0"/>
              </a:rPr>
              <a:t> </a:t>
            </a:r>
            <a:r>
              <a:rPr lang="pl-PL" sz="1000" dirty="0" err="1">
                <a:solidFill>
                  <a:schemeClr val="bg1">
                    <a:lumMod val="50000"/>
                  </a:schemeClr>
                </a:solidFill>
                <a:latin typeface="Calibri" panose="020F0502020204030204" pitchFamily="34" charset="0"/>
                <a:cs typeface="Calibri" panose="020F0502020204030204" pitchFamily="34" charset="0"/>
              </a:rPr>
              <a:t>utilization</a:t>
            </a:r>
            <a:r>
              <a:rPr lang="pl-PL" sz="1000" dirty="0">
                <a:solidFill>
                  <a:schemeClr val="bg1">
                    <a:lumMod val="50000"/>
                  </a:schemeClr>
                </a:solidFill>
                <a:latin typeface="Calibri" panose="020F0502020204030204" pitchFamily="34" charset="0"/>
                <a:cs typeface="Calibri" panose="020F0502020204030204" pitchFamily="34" charset="0"/>
              </a:rPr>
              <a:t>. In: International </a:t>
            </a:r>
            <a:r>
              <a:rPr lang="pl-PL" sz="1000" dirty="0" err="1">
                <a:solidFill>
                  <a:schemeClr val="bg1">
                    <a:lumMod val="50000"/>
                  </a:schemeClr>
                </a:solidFill>
                <a:latin typeface="Calibri" panose="020F0502020204030204" pitchFamily="34" charset="0"/>
                <a:cs typeface="Calibri" panose="020F0502020204030204" pitchFamily="34" charset="0"/>
              </a:rPr>
              <a:t>Journal</a:t>
            </a:r>
            <a:r>
              <a:rPr lang="pl-PL" sz="1000" dirty="0">
                <a:solidFill>
                  <a:schemeClr val="bg1">
                    <a:lumMod val="50000"/>
                  </a:schemeClr>
                </a:solidFill>
                <a:latin typeface="Calibri" panose="020F0502020204030204" pitchFamily="34" charset="0"/>
                <a:cs typeface="Calibri" panose="020F0502020204030204" pitchFamily="34" charset="0"/>
              </a:rPr>
              <a:t> of Energy </a:t>
            </a:r>
            <a:r>
              <a:rPr lang="pl-PL" sz="1000" dirty="0" err="1">
                <a:solidFill>
                  <a:schemeClr val="bg1">
                    <a:lumMod val="50000"/>
                  </a:schemeClr>
                </a:solidFill>
                <a:latin typeface="Calibri" panose="020F0502020204030204" pitchFamily="34" charset="0"/>
                <a:cs typeface="Calibri" panose="020F0502020204030204" pitchFamily="34" charset="0"/>
              </a:rPr>
              <a:t>Economics</a:t>
            </a:r>
            <a:r>
              <a:rPr lang="pl-PL" sz="1000" dirty="0">
                <a:solidFill>
                  <a:schemeClr val="bg1">
                    <a:lumMod val="50000"/>
                  </a:schemeClr>
                </a:solidFill>
                <a:latin typeface="Calibri" panose="020F0502020204030204" pitchFamily="34" charset="0"/>
                <a:cs typeface="Calibri" panose="020F0502020204030204" pitchFamily="34" charset="0"/>
              </a:rPr>
              <a:t> and Policy 11 (3), S. 176 - 183. doi:10.32479/ijeep.11027.</a:t>
            </a:r>
          </a:p>
        </p:txBody>
      </p:sp>
    </p:spTree>
    <p:extLst>
      <p:ext uri="{BB962C8B-B14F-4D97-AF65-F5344CB8AC3E}">
        <p14:creationId xmlns:p14="http://schemas.microsoft.com/office/powerpoint/2010/main" val="2096950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 zrzut ekranu, Wykres, diagram&#10;&#10;Opis wygenerowany automatycznie">
            <a:extLst>
              <a:ext uri="{FF2B5EF4-FFF2-40B4-BE49-F238E27FC236}">
                <a16:creationId xmlns:a16="http://schemas.microsoft.com/office/drawing/2014/main" id="{72B13B08-FFD8-B2FB-FD86-BA14E575E5C5}"/>
              </a:ext>
            </a:extLst>
          </p:cNvPr>
          <p:cNvPicPr>
            <a:picLocks noChangeAspect="1"/>
          </p:cNvPicPr>
          <p:nvPr/>
        </p:nvPicPr>
        <p:blipFill>
          <a:blip r:embed="rId2"/>
          <a:stretch>
            <a:fillRect/>
          </a:stretch>
        </p:blipFill>
        <p:spPr>
          <a:xfrm>
            <a:off x="0" y="1294234"/>
            <a:ext cx="7136652" cy="4035148"/>
          </a:xfrm>
          <a:prstGeom prst="rect">
            <a:avLst/>
          </a:prstGeom>
        </p:spPr>
      </p:pic>
      <p:sp>
        <p:nvSpPr>
          <p:cNvPr id="9" name="pole tekstowe 8">
            <a:extLst>
              <a:ext uri="{FF2B5EF4-FFF2-40B4-BE49-F238E27FC236}">
                <a16:creationId xmlns:a16="http://schemas.microsoft.com/office/drawing/2014/main" id="{6C6FC450-9A98-F4E1-ABB3-8AF28230E740}"/>
              </a:ext>
            </a:extLst>
          </p:cNvPr>
          <p:cNvSpPr txBox="1"/>
          <p:nvPr/>
        </p:nvSpPr>
        <p:spPr>
          <a:xfrm>
            <a:off x="0" y="5475796"/>
            <a:ext cx="6613235" cy="246221"/>
          </a:xfrm>
          <a:prstGeom prst="rect">
            <a:avLst/>
          </a:prstGeom>
          <a:noFill/>
        </p:spPr>
        <p:txBody>
          <a:bodyPr wrap="square">
            <a:spAutoFit/>
          </a:bodyPr>
          <a:lstStyle/>
          <a:p>
            <a:r>
              <a:rPr lang="pl-PL" sz="1000" dirty="0">
                <a:solidFill>
                  <a:schemeClr val="bg1">
                    <a:lumMod val="50000"/>
                  </a:schemeClr>
                </a:solidFill>
                <a:latin typeface="Calibi"/>
              </a:rPr>
              <a:t>https://ec.europa.eu/eurostat/statistics-explained/index.php?title=File:Renewable_energy_2022_infographic.jpg</a:t>
            </a:r>
          </a:p>
        </p:txBody>
      </p:sp>
      <p:pic>
        <p:nvPicPr>
          <p:cNvPr id="13" name="Obraz 12">
            <a:extLst>
              <a:ext uri="{FF2B5EF4-FFF2-40B4-BE49-F238E27FC236}">
                <a16:creationId xmlns:a16="http://schemas.microsoft.com/office/drawing/2014/main" id="{9A9D8895-EDBF-90C0-7330-DCD4283C7629}"/>
              </a:ext>
            </a:extLst>
          </p:cNvPr>
          <p:cNvPicPr>
            <a:picLocks noChangeAspect="1"/>
          </p:cNvPicPr>
          <p:nvPr/>
        </p:nvPicPr>
        <p:blipFill>
          <a:blip r:embed="rId3"/>
          <a:stretch>
            <a:fillRect/>
          </a:stretch>
        </p:blipFill>
        <p:spPr>
          <a:xfrm>
            <a:off x="6823076" y="688257"/>
            <a:ext cx="5368924" cy="5395619"/>
          </a:xfrm>
          <a:prstGeom prst="rect">
            <a:avLst/>
          </a:prstGeom>
        </p:spPr>
      </p:pic>
    </p:spTree>
    <p:extLst>
      <p:ext uri="{BB962C8B-B14F-4D97-AF65-F5344CB8AC3E}">
        <p14:creationId xmlns:p14="http://schemas.microsoft.com/office/powerpoint/2010/main" val="192911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zrzut ekranu, projekt graficzny, diagram&#10;&#10;Opis wygenerowany automatycznie">
            <a:extLst>
              <a:ext uri="{FF2B5EF4-FFF2-40B4-BE49-F238E27FC236}">
                <a16:creationId xmlns:a16="http://schemas.microsoft.com/office/drawing/2014/main" id="{6A628B75-D1D8-DF6D-A16A-528DF130907F}"/>
              </a:ext>
            </a:extLst>
          </p:cNvPr>
          <p:cNvPicPr>
            <a:picLocks noChangeAspect="1"/>
          </p:cNvPicPr>
          <p:nvPr/>
        </p:nvPicPr>
        <p:blipFill>
          <a:blip r:embed="rId2"/>
          <a:stretch>
            <a:fillRect/>
          </a:stretch>
        </p:blipFill>
        <p:spPr>
          <a:xfrm>
            <a:off x="0" y="717754"/>
            <a:ext cx="4035100" cy="5348749"/>
          </a:xfrm>
          <a:prstGeom prst="rect">
            <a:avLst/>
          </a:prstGeom>
        </p:spPr>
      </p:pic>
      <p:sp>
        <p:nvSpPr>
          <p:cNvPr id="9" name="pole tekstowe 8">
            <a:extLst>
              <a:ext uri="{FF2B5EF4-FFF2-40B4-BE49-F238E27FC236}">
                <a16:creationId xmlns:a16="http://schemas.microsoft.com/office/drawing/2014/main" id="{9B528A59-80DF-31BE-A434-EBB80C1DBD92}"/>
              </a:ext>
            </a:extLst>
          </p:cNvPr>
          <p:cNvSpPr txBox="1"/>
          <p:nvPr/>
        </p:nvSpPr>
        <p:spPr>
          <a:xfrm>
            <a:off x="5306365" y="5427241"/>
            <a:ext cx="5971235" cy="261610"/>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cs typeface="Calibri" panose="020F0502020204030204" pitchFamily="34" charset="0"/>
              </a:rPr>
              <a:t>https://elements.visualcapitalist.com/what-are-the-five-major-types-of-renewable-energy/</a:t>
            </a:r>
          </a:p>
        </p:txBody>
      </p:sp>
      <p:sp>
        <p:nvSpPr>
          <p:cNvPr id="14" name="pole tekstowe 13">
            <a:extLst>
              <a:ext uri="{FF2B5EF4-FFF2-40B4-BE49-F238E27FC236}">
                <a16:creationId xmlns:a16="http://schemas.microsoft.com/office/drawing/2014/main" id="{CF6E90B6-31E9-B1B4-55BF-487D90BEEA2A}"/>
              </a:ext>
            </a:extLst>
          </p:cNvPr>
          <p:cNvSpPr txBox="1"/>
          <p:nvPr/>
        </p:nvSpPr>
        <p:spPr>
          <a:xfrm>
            <a:off x="4140202" y="861372"/>
            <a:ext cx="8454922" cy="58477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Major Types of Renewable Energy</a:t>
            </a:r>
            <a:r>
              <a:rPr lang="pl-PL" sz="3200" b="1" dirty="0">
                <a:latin typeface="Calibri" panose="020F0502020204030204" pitchFamily="34" charset="0"/>
                <a:cs typeface="Calibri" panose="020F0502020204030204" pitchFamily="34" charset="0"/>
              </a:rPr>
              <a:t> in the </a:t>
            </a:r>
            <a:r>
              <a:rPr lang="pl-PL" sz="3200" b="1" dirty="0" err="1">
                <a:latin typeface="Calibri" panose="020F0502020204030204" pitchFamily="34" charset="0"/>
                <a:cs typeface="Calibri" panose="020F0502020204030204" pitchFamily="34" charset="0"/>
              </a:rPr>
              <a:t>world</a:t>
            </a:r>
            <a:endParaRPr lang="en-US" sz="3200" b="1" dirty="0">
              <a:latin typeface="Calibri" panose="020F0502020204030204" pitchFamily="34" charset="0"/>
              <a:cs typeface="Calibri" panose="020F0502020204030204" pitchFamily="34" charset="0"/>
            </a:endParaRPr>
          </a:p>
        </p:txBody>
      </p:sp>
      <p:pic>
        <p:nvPicPr>
          <p:cNvPr id="18" name="Obraz 17">
            <a:extLst>
              <a:ext uri="{FF2B5EF4-FFF2-40B4-BE49-F238E27FC236}">
                <a16:creationId xmlns:a16="http://schemas.microsoft.com/office/drawing/2014/main" id="{14096CEC-6588-A530-0D5C-A54FFDB4B344}"/>
              </a:ext>
            </a:extLst>
          </p:cNvPr>
          <p:cNvPicPr>
            <a:picLocks noChangeAspect="1"/>
          </p:cNvPicPr>
          <p:nvPr/>
        </p:nvPicPr>
        <p:blipFill>
          <a:blip r:embed="rId3"/>
          <a:stretch>
            <a:fillRect/>
          </a:stretch>
        </p:blipFill>
        <p:spPr>
          <a:xfrm>
            <a:off x="4392180" y="2486024"/>
            <a:ext cx="7600950" cy="1885950"/>
          </a:xfrm>
          <a:prstGeom prst="rect">
            <a:avLst/>
          </a:prstGeom>
        </p:spPr>
      </p:pic>
    </p:spTree>
    <p:extLst>
      <p:ext uri="{BB962C8B-B14F-4D97-AF65-F5344CB8AC3E}">
        <p14:creationId xmlns:p14="http://schemas.microsoft.com/office/powerpoint/2010/main" val="52302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85FF73-C8A0-3B53-310B-29947409BF44}"/>
              </a:ext>
            </a:extLst>
          </p:cNvPr>
          <p:cNvSpPr>
            <a:spLocks noGrp="1"/>
          </p:cNvSpPr>
          <p:nvPr>
            <p:ph type="title"/>
          </p:nvPr>
        </p:nvSpPr>
        <p:spPr>
          <a:xfrm>
            <a:off x="523568" y="504037"/>
            <a:ext cx="10515600" cy="1230283"/>
          </a:xfrm>
        </p:spPr>
        <p:txBody>
          <a:bodyPr>
            <a:normAutofit/>
          </a:bodyPr>
          <a:lstStyle/>
          <a:p>
            <a:r>
              <a:rPr lang="pl-PL" sz="3200" b="1" dirty="0" err="1"/>
              <a:t>Emissions</a:t>
            </a:r>
            <a:r>
              <a:rPr lang="pl-PL" sz="3200" b="1" dirty="0"/>
              <a:t> from </a:t>
            </a:r>
            <a:r>
              <a:rPr lang="pl-PL" sz="3200" b="1" dirty="0" err="1"/>
              <a:t>different</a:t>
            </a:r>
            <a:r>
              <a:rPr lang="pl-PL" sz="3200" b="1" dirty="0"/>
              <a:t> </a:t>
            </a:r>
            <a:r>
              <a:rPr lang="pl-PL" sz="3200" b="1" dirty="0" err="1"/>
              <a:t>types</a:t>
            </a:r>
            <a:r>
              <a:rPr lang="pl-PL" sz="3200" b="1" dirty="0"/>
              <a:t> of transport</a:t>
            </a:r>
          </a:p>
        </p:txBody>
      </p:sp>
      <p:pic>
        <p:nvPicPr>
          <p:cNvPr id="5" name="Obraz 4">
            <a:extLst>
              <a:ext uri="{FF2B5EF4-FFF2-40B4-BE49-F238E27FC236}">
                <a16:creationId xmlns:a16="http://schemas.microsoft.com/office/drawing/2014/main" id="{26E70EFF-4EB5-98EE-A5BE-BBBC56670C6D}"/>
              </a:ext>
            </a:extLst>
          </p:cNvPr>
          <p:cNvPicPr>
            <a:picLocks noChangeAspect="1"/>
          </p:cNvPicPr>
          <p:nvPr/>
        </p:nvPicPr>
        <p:blipFill>
          <a:blip r:embed="rId2"/>
          <a:stretch>
            <a:fillRect/>
          </a:stretch>
        </p:blipFill>
        <p:spPr>
          <a:xfrm>
            <a:off x="1885290" y="1589453"/>
            <a:ext cx="8421419" cy="4318253"/>
          </a:xfrm>
          <a:prstGeom prst="rect">
            <a:avLst/>
          </a:prstGeom>
        </p:spPr>
      </p:pic>
      <p:sp>
        <p:nvSpPr>
          <p:cNvPr id="6" name="pole tekstowe 5">
            <a:extLst>
              <a:ext uri="{FF2B5EF4-FFF2-40B4-BE49-F238E27FC236}">
                <a16:creationId xmlns:a16="http://schemas.microsoft.com/office/drawing/2014/main" id="{715ED60D-EBA6-1D63-D610-402066A4B2C3}"/>
              </a:ext>
            </a:extLst>
          </p:cNvPr>
          <p:cNvSpPr txBox="1"/>
          <p:nvPr/>
        </p:nvSpPr>
        <p:spPr>
          <a:xfrm>
            <a:off x="5781367" y="5024175"/>
            <a:ext cx="4402167" cy="400110"/>
          </a:xfrm>
          <a:prstGeom prst="rect">
            <a:avLst/>
          </a:prstGeom>
          <a:noFill/>
        </p:spPr>
        <p:txBody>
          <a:bodyPr wrap="none" rtlCol="0">
            <a:spAutoFit/>
          </a:bodyPr>
          <a:lstStyle/>
          <a:p>
            <a:r>
              <a:rPr lang="pl-PL" sz="2000" dirty="0" err="1">
                <a:latin typeface="Calibri" panose="020F0502020204030204" pitchFamily="34" charset="0"/>
                <a:ea typeface="Calibri" panose="020F0502020204030204" pitchFamily="34" charset="0"/>
                <a:cs typeface="Calibri" panose="020F0502020204030204" pitchFamily="34" charset="0"/>
              </a:rPr>
              <a:t>Emission</a:t>
            </a:r>
            <a:r>
              <a:rPr lang="pl-PL" sz="2000" dirty="0">
                <a:latin typeface="Calibri" panose="020F0502020204030204" pitchFamily="34" charset="0"/>
                <a:ea typeface="Calibri" panose="020F0502020204030204" pitchFamily="34" charset="0"/>
                <a:cs typeface="Calibri" panose="020F0502020204030204" pitchFamily="34" charset="0"/>
              </a:rPr>
              <a:t> per </a:t>
            </a:r>
            <a:r>
              <a:rPr lang="pl-PL" sz="2000" dirty="0" err="1">
                <a:latin typeface="Calibri" panose="020F0502020204030204" pitchFamily="34" charset="0"/>
                <a:ea typeface="Calibri" panose="020F0502020204030204" pitchFamily="34" charset="0"/>
                <a:cs typeface="Calibri" panose="020F0502020204030204" pitchFamily="34" charset="0"/>
              </a:rPr>
              <a:t>passanger</a:t>
            </a:r>
            <a:r>
              <a:rPr lang="pl-PL" sz="2000" dirty="0">
                <a:latin typeface="Calibri" panose="020F0502020204030204" pitchFamily="34" charset="0"/>
                <a:ea typeface="Calibri" panose="020F0502020204030204" pitchFamily="34" charset="0"/>
                <a:cs typeface="Calibri" panose="020F0502020204030204" pitchFamily="34" charset="0"/>
              </a:rPr>
              <a:t> per km </a:t>
            </a:r>
            <a:r>
              <a:rPr lang="pl-PL" sz="2000" dirty="0" err="1">
                <a:latin typeface="Calibri" panose="020F0502020204030204" pitchFamily="34" charset="0"/>
                <a:ea typeface="Calibri" panose="020F0502020204030204" pitchFamily="34" charset="0"/>
                <a:cs typeface="Calibri" panose="020F0502020204030204" pitchFamily="34" charset="0"/>
              </a:rPr>
              <a:t>travelled</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D970CD17-7AC0-6C97-D84A-4CCC8012C0A1}"/>
              </a:ext>
            </a:extLst>
          </p:cNvPr>
          <p:cNvSpPr txBox="1"/>
          <p:nvPr/>
        </p:nvSpPr>
        <p:spPr>
          <a:xfrm>
            <a:off x="5781367" y="5476819"/>
            <a:ext cx="6099348" cy="430887"/>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https://www.sherbetlondon.com/news-blog/how-our-travel-footprint-affects-the-environment-in-2020/</a:t>
            </a:r>
          </a:p>
        </p:txBody>
      </p:sp>
    </p:spTree>
    <p:extLst>
      <p:ext uri="{BB962C8B-B14F-4D97-AF65-F5344CB8AC3E}">
        <p14:creationId xmlns:p14="http://schemas.microsoft.com/office/powerpoint/2010/main" val="1682125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2450691" y="455834"/>
            <a:ext cx="10515600" cy="1230283"/>
          </a:xfrm>
          <a:prstGeom prst="rect">
            <a:avLst/>
          </a:prstGeom>
          <a:noFill/>
          <a:ln>
            <a:noFill/>
          </a:ln>
        </p:spPr>
        <p:txBody>
          <a:bodyPr spcFirstLastPara="1" wrap="square" lIns="91425" tIns="45700" rIns="91425" bIns="45700" anchor="ctr" anchorCtr="0">
            <a:noAutofit/>
          </a:bodyPr>
          <a:lstStyle/>
          <a:p>
            <a:b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l-PL" sz="32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Types</a:t>
            </a:r>
            <a: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a:t>
            </a:r>
            <a:r>
              <a:rPr lang="pl-PL" sz="32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Sustainable</a:t>
            </a:r>
            <a: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Transport</a:t>
            </a:r>
            <a:br>
              <a:rPr lang="pl-PL"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l-PL" sz="3200" dirty="0">
                <a:latin typeface="Calibri" panose="020F0502020204030204" pitchFamily="34" charset="0"/>
                <a:ea typeface="Calibri" panose="020F0502020204030204" pitchFamily="34" charset="0"/>
                <a:cs typeface="Calibri" panose="020F0502020204030204" pitchFamily="34" charset="0"/>
              </a:rPr>
            </a:br>
            <a:endParaRPr sz="3200" dirty="0">
              <a:latin typeface="Calibri" panose="020F0502020204030204" pitchFamily="34" charset="0"/>
              <a:ea typeface="Calibri" panose="020F0502020204030204" pitchFamily="34" charset="0"/>
              <a:cs typeface="Calibri" panose="020F0502020204030204" pitchFamily="34" charset="0"/>
            </a:endParaRPr>
          </a:p>
        </p:txBody>
      </p:sp>
      <p:sp>
        <p:nvSpPr>
          <p:cNvPr id="107" name="Google Shape;107;p8"/>
          <p:cNvSpPr txBox="1">
            <a:spLocks noGrp="1"/>
          </p:cNvSpPr>
          <p:nvPr>
            <p:ph type="body" idx="1"/>
          </p:nvPr>
        </p:nvSpPr>
        <p:spPr>
          <a:xfrm>
            <a:off x="-467948" y="2129445"/>
            <a:ext cx="11369469" cy="3997630"/>
          </a:xfrm>
          <a:prstGeom prst="rect">
            <a:avLst/>
          </a:prstGeom>
          <a:noFill/>
          <a:ln>
            <a:noFill/>
          </a:ln>
        </p:spPr>
        <p:txBody>
          <a:bodyPr spcFirstLastPara="1" wrap="square" lIns="91425" tIns="45700" rIns="91425" bIns="45700" anchor="t" anchorCtr="0">
            <a:normAutofit/>
          </a:bodyPr>
          <a:lstStyle/>
          <a:p>
            <a:pPr marL="520700" algn="ctr">
              <a:spcBef>
                <a:spcPts val="0"/>
              </a:spcBef>
              <a:buSzPts val="2800"/>
              <a:buFont typeface="Arial" panose="020B0604020202020204" pitchFamily="34" charset="0"/>
              <a:buChar char="•"/>
            </a:pPr>
            <a:r>
              <a:rPr lang="pl-PL" sz="2400" b="0" i="0" dirty="0" err="1">
                <a:solidFill>
                  <a:srgbClr val="0D0D0D"/>
                </a:solidFill>
                <a:effectLst/>
                <a:latin typeface="Söhne"/>
              </a:rPr>
              <a:t>Electric</a:t>
            </a:r>
            <a:r>
              <a:rPr lang="pl-PL" sz="2400" b="0" i="0" dirty="0">
                <a:solidFill>
                  <a:srgbClr val="0D0D0D"/>
                </a:solidFill>
                <a:effectLst/>
                <a:latin typeface="Söhne"/>
              </a:rPr>
              <a:t> </a:t>
            </a:r>
            <a:r>
              <a:rPr lang="pl-PL" sz="2400" b="0" i="0" dirty="0" err="1">
                <a:solidFill>
                  <a:srgbClr val="0D0D0D"/>
                </a:solidFill>
                <a:effectLst/>
                <a:latin typeface="Söhne"/>
              </a:rPr>
              <a:t>Vehicles</a:t>
            </a:r>
            <a:r>
              <a:rPr lang="pl-PL" sz="2400" b="0" i="0" dirty="0">
                <a:solidFill>
                  <a:srgbClr val="0D0D0D"/>
                </a:solidFill>
                <a:effectLst/>
                <a:latin typeface="Söhne"/>
              </a:rPr>
              <a:t> (</a:t>
            </a:r>
            <a:r>
              <a:rPr lang="pl-PL" sz="2400" b="0" i="0" dirty="0" err="1">
                <a:solidFill>
                  <a:srgbClr val="0D0D0D"/>
                </a:solidFill>
                <a:effectLst/>
                <a:latin typeface="Söhne"/>
              </a:rPr>
              <a:t>EVs</a:t>
            </a:r>
            <a:r>
              <a:rPr lang="pl-PL" sz="2400" b="0" i="0" dirty="0">
                <a:solidFill>
                  <a:srgbClr val="0D0D0D"/>
                </a:solidFill>
                <a:effectLst/>
                <a:latin typeface="Söhne"/>
              </a:rPr>
              <a:t>)</a:t>
            </a:r>
          </a:p>
          <a:p>
            <a:pPr marL="520700" algn="ctr">
              <a:spcBef>
                <a:spcPts val="0"/>
              </a:spcBef>
              <a:buSzPts val="2800"/>
              <a:buFont typeface="Arial" panose="020B0604020202020204" pitchFamily="34" charset="0"/>
              <a:buChar char="•"/>
            </a:pPr>
            <a:r>
              <a:rPr lang="pl-PL" sz="2400" b="0" i="0" dirty="0" err="1">
                <a:solidFill>
                  <a:srgbClr val="0D0D0D"/>
                </a:solidFill>
                <a:effectLst/>
                <a:latin typeface="Söhne"/>
              </a:rPr>
              <a:t>Hydrogen</a:t>
            </a:r>
            <a:r>
              <a:rPr lang="pl-PL" sz="2400" b="0" i="0" dirty="0">
                <a:solidFill>
                  <a:srgbClr val="0D0D0D"/>
                </a:solidFill>
                <a:effectLst/>
                <a:latin typeface="Söhne"/>
              </a:rPr>
              <a:t> </a:t>
            </a:r>
            <a:r>
              <a:rPr lang="pl-PL" sz="2400" b="0" i="0" dirty="0" err="1">
                <a:solidFill>
                  <a:srgbClr val="0D0D0D"/>
                </a:solidFill>
                <a:effectLst/>
                <a:latin typeface="Söhne"/>
              </a:rPr>
              <a:t>Fuel</a:t>
            </a:r>
            <a:r>
              <a:rPr lang="pl-PL" sz="2400" b="0" i="0" dirty="0">
                <a:solidFill>
                  <a:srgbClr val="0D0D0D"/>
                </a:solidFill>
                <a:effectLst/>
                <a:latin typeface="Söhne"/>
              </a:rPr>
              <a:t> Cell </a:t>
            </a:r>
            <a:r>
              <a:rPr lang="pl-PL" sz="2400" b="0" i="0" dirty="0" err="1">
                <a:solidFill>
                  <a:srgbClr val="0D0D0D"/>
                </a:solidFill>
                <a:effectLst/>
                <a:latin typeface="Söhne"/>
              </a:rPr>
              <a:t>Vehicles</a:t>
            </a:r>
            <a:endParaRPr lang="pl-PL" sz="2400" b="0" i="0" dirty="0">
              <a:solidFill>
                <a:srgbClr val="0D0D0D"/>
              </a:solidFill>
              <a:effectLst/>
              <a:latin typeface="Söhne"/>
            </a:endParaRPr>
          </a:p>
          <a:p>
            <a:pPr marL="520700" algn="ctr">
              <a:spcBef>
                <a:spcPts val="0"/>
              </a:spcBef>
              <a:buSzPts val="2800"/>
              <a:buFont typeface="Arial" panose="020B0604020202020204" pitchFamily="34" charset="0"/>
              <a:buChar char="•"/>
            </a:pPr>
            <a:r>
              <a:rPr lang="pl-PL" sz="2400" b="0" i="0" dirty="0" err="1">
                <a:solidFill>
                  <a:srgbClr val="0D0D0D"/>
                </a:solidFill>
                <a:effectLst/>
                <a:latin typeface="Söhne"/>
              </a:rPr>
              <a:t>Biofuel</a:t>
            </a:r>
            <a:r>
              <a:rPr lang="pl-PL" sz="2400" b="0" i="0" dirty="0">
                <a:solidFill>
                  <a:srgbClr val="0D0D0D"/>
                </a:solidFill>
                <a:effectLst/>
                <a:latin typeface="Söhne"/>
              </a:rPr>
              <a:t> </a:t>
            </a:r>
            <a:r>
              <a:rPr lang="pl-PL" sz="2400" b="0" i="0" dirty="0" err="1">
                <a:solidFill>
                  <a:srgbClr val="0D0D0D"/>
                </a:solidFill>
                <a:effectLst/>
                <a:latin typeface="Söhne"/>
              </a:rPr>
              <a:t>Vehicles</a:t>
            </a:r>
            <a:endParaRPr lang="pl-PL" sz="2400" dirty="0">
              <a:solidFill>
                <a:srgbClr val="0D0D0D"/>
              </a:solidFill>
              <a:latin typeface="Söhne"/>
            </a:endParaRPr>
          </a:p>
          <a:p>
            <a:pPr marL="520700" algn="ctr">
              <a:spcBef>
                <a:spcPts val="0"/>
              </a:spcBef>
              <a:buSzPts val="2800"/>
              <a:buFont typeface="Arial" panose="020B0604020202020204" pitchFamily="34" charset="0"/>
              <a:buChar char="•"/>
            </a:pPr>
            <a:r>
              <a:rPr lang="pl-PL" sz="2400" b="0" i="0" dirty="0" err="1">
                <a:solidFill>
                  <a:srgbClr val="0D0D0D"/>
                </a:solidFill>
                <a:effectLst/>
                <a:latin typeface="Söhne"/>
              </a:rPr>
              <a:t>Compressed</a:t>
            </a:r>
            <a:r>
              <a:rPr lang="pl-PL" sz="2400" b="0" i="0" dirty="0">
                <a:solidFill>
                  <a:srgbClr val="0D0D0D"/>
                </a:solidFill>
                <a:effectLst/>
                <a:latin typeface="Söhne"/>
              </a:rPr>
              <a:t> Natural </a:t>
            </a:r>
            <a:r>
              <a:rPr lang="pl-PL" sz="2400" b="0" i="0" dirty="0" err="1">
                <a:solidFill>
                  <a:srgbClr val="0D0D0D"/>
                </a:solidFill>
                <a:effectLst/>
                <a:latin typeface="Söhne"/>
              </a:rPr>
              <a:t>Gas</a:t>
            </a:r>
            <a:r>
              <a:rPr lang="pl-PL" sz="2400" b="0" i="0" dirty="0">
                <a:solidFill>
                  <a:srgbClr val="0D0D0D"/>
                </a:solidFill>
                <a:effectLst/>
                <a:latin typeface="Söhne"/>
              </a:rPr>
              <a:t> (CNG) </a:t>
            </a:r>
            <a:r>
              <a:rPr lang="pl-PL" sz="2400" b="0" i="0" dirty="0" err="1">
                <a:solidFill>
                  <a:srgbClr val="0D0D0D"/>
                </a:solidFill>
                <a:effectLst/>
                <a:latin typeface="Söhne"/>
              </a:rPr>
              <a:t>Vehicles</a:t>
            </a:r>
            <a:endParaRPr lang="pl-PL" sz="2400" b="0" i="0" dirty="0">
              <a:solidFill>
                <a:srgbClr val="0D0D0D"/>
              </a:solidFill>
              <a:effectLst/>
              <a:latin typeface="Söhne"/>
            </a:endParaRPr>
          </a:p>
          <a:p>
            <a:pPr marL="520700" algn="ctr">
              <a:spcBef>
                <a:spcPts val="0"/>
              </a:spcBef>
              <a:buSzPts val="2800"/>
              <a:buFont typeface="Arial" panose="020B0604020202020204" pitchFamily="34" charset="0"/>
              <a:buChar char="•"/>
            </a:pPr>
            <a:r>
              <a:rPr lang="pl-PL" sz="2400" dirty="0">
                <a:solidFill>
                  <a:srgbClr val="0D0D0D"/>
                </a:solidFill>
                <a:latin typeface="Söhne"/>
              </a:rPr>
              <a:t>Solar-Powered </a:t>
            </a:r>
            <a:r>
              <a:rPr lang="pl-PL" sz="2400" dirty="0" err="1">
                <a:solidFill>
                  <a:srgbClr val="0D0D0D"/>
                </a:solidFill>
                <a:latin typeface="Söhne"/>
              </a:rPr>
              <a:t>Vehicles</a:t>
            </a:r>
            <a:endParaRPr lang="pl-PL" sz="2400" dirty="0">
              <a:solidFill>
                <a:srgbClr val="0D0D0D"/>
              </a:solidFill>
              <a:latin typeface="Söhne"/>
            </a:endParaRPr>
          </a:p>
          <a:p>
            <a:pPr marL="520700" algn="ctr">
              <a:spcBef>
                <a:spcPts val="0"/>
              </a:spcBef>
              <a:buSzPts val="2800"/>
              <a:buFont typeface="Arial" panose="020B0604020202020204" pitchFamily="34" charset="0"/>
              <a:buChar char="•"/>
            </a:pPr>
            <a:r>
              <a:rPr lang="pl-PL" sz="2400" b="0" i="0" dirty="0">
                <a:solidFill>
                  <a:srgbClr val="0D0D0D"/>
                </a:solidFill>
                <a:effectLst/>
                <a:latin typeface="Söhne"/>
              </a:rPr>
              <a:t>Human-Powered </a:t>
            </a:r>
            <a:r>
              <a:rPr lang="pl-PL" sz="2400" b="0" i="0" dirty="0" err="1">
                <a:solidFill>
                  <a:srgbClr val="0D0D0D"/>
                </a:solidFill>
                <a:effectLst/>
                <a:latin typeface="Söhne"/>
              </a:rPr>
              <a:t>Vehicles</a:t>
            </a:r>
            <a:endParaRPr lang="pl-PL" sz="2400" b="0" i="0" dirty="0">
              <a:solidFill>
                <a:srgbClr val="0D0D0D"/>
              </a:solidFill>
              <a:effectLst/>
              <a:latin typeface="Söhne"/>
            </a:endParaRPr>
          </a:p>
          <a:p>
            <a:pPr marL="520700" algn="ctr">
              <a:spcBef>
                <a:spcPts val="0"/>
              </a:spcBef>
              <a:buSzPts val="2800"/>
              <a:buFont typeface="Arial" panose="020B0604020202020204" pitchFamily="34" charset="0"/>
              <a:buChar char="•"/>
            </a:pPr>
            <a:r>
              <a:rPr lang="pl-PL" sz="2400" b="0" i="0" dirty="0" err="1">
                <a:solidFill>
                  <a:srgbClr val="0D0D0D"/>
                </a:solidFill>
                <a:effectLst/>
                <a:latin typeface="Söhne"/>
              </a:rPr>
              <a:t>Electric-Assist</a:t>
            </a:r>
            <a:r>
              <a:rPr lang="pl-PL" sz="2400" b="0" i="0" dirty="0">
                <a:solidFill>
                  <a:srgbClr val="0D0D0D"/>
                </a:solidFill>
                <a:effectLst/>
                <a:latin typeface="Söhne"/>
              </a:rPr>
              <a:t> </a:t>
            </a:r>
            <a:r>
              <a:rPr lang="pl-PL" sz="2400" b="0" i="0" dirty="0" err="1">
                <a:solidFill>
                  <a:srgbClr val="0D0D0D"/>
                </a:solidFill>
                <a:effectLst/>
                <a:latin typeface="Söhne"/>
              </a:rPr>
              <a:t>Vehicles</a:t>
            </a:r>
            <a:endParaRPr lang="pl-PL" sz="2400" dirty="0"/>
          </a:p>
        </p:txBody>
      </p:sp>
      <p:pic>
        <p:nvPicPr>
          <p:cNvPr id="3074" name="Picture 2" descr="Sustainable travel and the National Transport Strategy | Transport ...">
            <a:extLst>
              <a:ext uri="{FF2B5EF4-FFF2-40B4-BE49-F238E27FC236}">
                <a16:creationId xmlns:a16="http://schemas.microsoft.com/office/drawing/2014/main" id="{F9C5F78B-7C40-269A-64EC-273B8BC74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930" y="1139042"/>
            <a:ext cx="3979862" cy="4579916"/>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462D74F4-1BE2-9F20-CA78-1A0CDCC72CE6}"/>
              </a:ext>
            </a:extLst>
          </p:cNvPr>
          <p:cNvSpPr txBox="1"/>
          <p:nvPr/>
        </p:nvSpPr>
        <p:spPr>
          <a:xfrm>
            <a:off x="7531509" y="5596741"/>
            <a:ext cx="5052553" cy="430887"/>
          </a:xfrm>
          <a:prstGeom prst="rect">
            <a:avLst/>
          </a:prstGeom>
          <a:noFill/>
        </p:spPr>
        <p:txBody>
          <a:bodyPr wrap="square">
            <a:spAutoFit/>
          </a:bodyPr>
          <a:lstStyle/>
          <a:p>
            <a:r>
              <a:rPr lang="pl-PL" sz="11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Source: https://www.transport.gov.scot/active-travel/developing-an-active-nation/sustainable-travel-and-the-national-transport-strategy/</a:t>
            </a:r>
          </a:p>
        </p:txBody>
      </p:sp>
      <p:pic>
        <p:nvPicPr>
          <p:cNvPr id="6" name="Picture 2" descr="Koncepcja redukcji poziomu CO2. Kontrola emisji dwutlenku węgla, poziom CO2 do pozycji min. Renderowanie 3D – zdjęcie">
            <a:extLst>
              <a:ext uri="{FF2B5EF4-FFF2-40B4-BE49-F238E27FC236}">
                <a16:creationId xmlns:a16="http://schemas.microsoft.com/office/drawing/2014/main" id="{75751212-D032-99FD-0D85-958C29ECC2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 y="3543009"/>
            <a:ext cx="2341266" cy="1755950"/>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87C433E8-CAD4-DD95-A7E1-45F84911F9EA}"/>
              </a:ext>
            </a:extLst>
          </p:cNvPr>
          <p:cNvSpPr txBox="1"/>
          <p:nvPr/>
        </p:nvSpPr>
        <p:spPr>
          <a:xfrm>
            <a:off x="1042199" y="5298959"/>
            <a:ext cx="1205779" cy="246221"/>
          </a:xfrm>
          <a:prstGeom prst="rect">
            <a:avLst/>
          </a:prstGeom>
          <a:noFill/>
        </p:spPr>
        <p:txBody>
          <a:bodyPr wrap="none" rtlCol="0">
            <a:spAutoFit/>
          </a:bodyPr>
          <a:lstStyle/>
          <a:p>
            <a:r>
              <a:rPr lang="pl-PL" sz="10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pic>
        <p:nvPicPr>
          <p:cNvPr id="2054" name="Picture 6" descr="Koncepcja ikony zerowej emisji netto do 2050 r. w ręku dla animacji polityki ochrony środowiska Ilustracja koncepcji Zielona technologia energii odnawialnej dla czystego środowiska przyszłości. – zdjęcie">
            <a:extLst>
              <a:ext uri="{FF2B5EF4-FFF2-40B4-BE49-F238E27FC236}">
                <a16:creationId xmlns:a16="http://schemas.microsoft.com/office/drawing/2014/main" id="{238ABCF8-C29B-A841-5DDB-A83ED7855D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64327"/>
            <a:ext cx="2341266" cy="1557018"/>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a:extLst>
              <a:ext uri="{FF2B5EF4-FFF2-40B4-BE49-F238E27FC236}">
                <a16:creationId xmlns:a16="http://schemas.microsoft.com/office/drawing/2014/main" id="{3839BA60-5C6A-4FA5-E50D-388E5E1379C4}"/>
              </a:ext>
            </a:extLst>
          </p:cNvPr>
          <p:cNvSpPr txBox="1"/>
          <p:nvPr/>
        </p:nvSpPr>
        <p:spPr>
          <a:xfrm>
            <a:off x="1379302" y="5090977"/>
            <a:ext cx="1008609" cy="215444"/>
          </a:xfrm>
          <a:prstGeom prst="rect">
            <a:avLst/>
          </a:prstGeom>
          <a:noFill/>
        </p:spPr>
        <p:txBody>
          <a:bodyPr wrap="none" rtlCol="0">
            <a:spAutoFit/>
          </a:bodyPr>
          <a:lstStyle/>
          <a:p>
            <a:r>
              <a:rPr lang="pl-PL" sz="8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sp>
        <p:nvSpPr>
          <p:cNvPr id="12" name="pole tekstowe 11">
            <a:extLst>
              <a:ext uri="{FF2B5EF4-FFF2-40B4-BE49-F238E27FC236}">
                <a16:creationId xmlns:a16="http://schemas.microsoft.com/office/drawing/2014/main" id="{35E7D6BF-D20A-E394-4849-E35D07478C9B}"/>
              </a:ext>
            </a:extLst>
          </p:cNvPr>
          <p:cNvSpPr txBox="1"/>
          <p:nvPr/>
        </p:nvSpPr>
        <p:spPr>
          <a:xfrm>
            <a:off x="1379302" y="1787800"/>
            <a:ext cx="6720348" cy="215444"/>
          </a:xfrm>
          <a:prstGeom prst="rect">
            <a:avLst/>
          </a:prstGeom>
          <a:noFill/>
        </p:spPr>
        <p:txBody>
          <a:bodyPr wrap="square">
            <a:spAutoFit/>
          </a:bodyPr>
          <a:lstStyle/>
          <a:p>
            <a:r>
              <a:rPr lang="pl-PL" sz="800" dirty="0">
                <a:solidFill>
                  <a:schemeClr val="bg1"/>
                </a:solidFill>
                <a:latin typeface="Calibri" panose="020F0502020204030204" pitchFamily="34" charset="0"/>
                <a:ea typeface="Calibri" panose="020F0502020204030204" pitchFamily="34" charset="0"/>
                <a:cs typeface="Calibri" panose="020F0502020204030204" pitchFamily="34" charset="0"/>
              </a:rPr>
              <a:t>www.unsplash.com</a:t>
            </a:r>
          </a:p>
        </p:txBody>
      </p:sp>
    </p:spTree>
    <p:extLst>
      <p:ext uri="{BB962C8B-B14F-4D97-AF65-F5344CB8AC3E}">
        <p14:creationId xmlns:p14="http://schemas.microsoft.com/office/powerpoint/2010/main" val="1056995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B5BD0C-E94E-5FF0-8FD2-A0A6BE551C94}"/>
              </a:ext>
            </a:extLst>
          </p:cNvPr>
          <p:cNvSpPr>
            <a:spLocks noGrp="1"/>
          </p:cNvSpPr>
          <p:nvPr>
            <p:ph type="title"/>
          </p:nvPr>
        </p:nvSpPr>
        <p:spPr>
          <a:xfrm>
            <a:off x="375037" y="-73025"/>
            <a:ext cx="4922837" cy="1600200"/>
          </a:xfrm>
        </p:spPr>
        <p:txBody>
          <a:bodyPr/>
          <a:lstStyle/>
          <a:p>
            <a:r>
              <a:rPr lang="pl-PL" b="1" dirty="0" err="1"/>
              <a:t>Sustainable</a:t>
            </a:r>
            <a:r>
              <a:rPr lang="pl-PL" b="1" dirty="0"/>
              <a:t> </a:t>
            </a:r>
            <a:r>
              <a:rPr lang="pl-PL" b="1" dirty="0" err="1"/>
              <a:t>transportation</a:t>
            </a:r>
            <a:endParaRPr lang="pl-PL" b="1" dirty="0"/>
          </a:p>
        </p:txBody>
      </p:sp>
      <p:sp>
        <p:nvSpPr>
          <p:cNvPr id="3" name="Symbol zastępczy tekstu 2">
            <a:extLst>
              <a:ext uri="{FF2B5EF4-FFF2-40B4-BE49-F238E27FC236}">
                <a16:creationId xmlns:a16="http://schemas.microsoft.com/office/drawing/2014/main" id="{782D024B-E8C1-84DF-5E44-BA52D60373E0}"/>
              </a:ext>
            </a:extLst>
          </p:cNvPr>
          <p:cNvSpPr>
            <a:spLocks noGrp="1"/>
          </p:cNvSpPr>
          <p:nvPr>
            <p:ph type="body" idx="1"/>
          </p:nvPr>
        </p:nvSpPr>
        <p:spPr>
          <a:xfrm>
            <a:off x="5180012" y="1257300"/>
            <a:ext cx="6916738" cy="4873625"/>
          </a:xfrm>
        </p:spPr>
        <p:txBody>
          <a:bodyPr>
            <a:normAutofit/>
          </a:bodyPr>
          <a:lstStyle/>
          <a:p>
            <a:pPr marL="114300" indent="0">
              <a:buNone/>
            </a:pPr>
            <a:r>
              <a:rPr lang="en-US" sz="2400" b="0" i="0" u="sng"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The benefits of sustainable transportation include</a:t>
            </a:r>
            <a:r>
              <a:rPr lang="en-US" sz="24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a:t>
            </a:r>
          </a:p>
          <a:p>
            <a:pPr>
              <a:buFont typeface="Arial" panose="020B0604020202020204" pitchFamily="34" charset="0"/>
              <a:buChar char="•"/>
            </a:pPr>
            <a:r>
              <a:rPr lang="en-US" sz="24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Cost savings on fuel and vehicles</a:t>
            </a:r>
          </a:p>
          <a:p>
            <a:pPr>
              <a:buFont typeface="Arial" panose="020B0604020202020204" pitchFamily="34" charset="0"/>
              <a:buChar char="•"/>
            </a:pPr>
            <a:r>
              <a:rPr lang="en-US" sz="24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Reduced carbon emissions from burning fossil fuels, resulting in less air pollution </a:t>
            </a:r>
          </a:p>
          <a:p>
            <a:pPr>
              <a:buFont typeface="Arial" panose="020B0604020202020204" pitchFamily="34" charset="0"/>
              <a:buChar char="•"/>
            </a:pPr>
            <a:r>
              <a:rPr lang="en-US" sz="24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Job creation with increased vehicle and battery manufacturing and fuel production</a:t>
            </a:r>
          </a:p>
          <a:p>
            <a:pPr>
              <a:buFont typeface="Arial" panose="020B0604020202020204" pitchFamily="34" charset="0"/>
              <a:buChar char="•"/>
            </a:pPr>
            <a:r>
              <a:rPr lang="en-US" sz="24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Improved accessibility to reliable, affordable transportation options</a:t>
            </a:r>
          </a:p>
          <a:p>
            <a:pPr>
              <a:buFont typeface="Arial" panose="020B0604020202020204" pitchFamily="34" charset="0"/>
              <a:buChar char="•"/>
            </a:pPr>
            <a:r>
              <a:rPr lang="en-US" sz="2400" b="0" i="0" dirty="0">
                <a:solidFill>
                  <a:srgbClr val="292929"/>
                </a:solidFill>
                <a:effectLst/>
                <a:latin typeface="Calibri" panose="020F0502020204030204" pitchFamily="34" charset="0"/>
                <a:ea typeface="Calibri" panose="020F0502020204030204" pitchFamily="34" charset="0"/>
                <a:cs typeface="Calibri" panose="020F0502020204030204" pitchFamily="34" charset="0"/>
              </a:rPr>
              <a:t>Enhanced energy security and independence with less reliance on foreign sources of materials and fuels.</a:t>
            </a:r>
          </a:p>
          <a:p>
            <a:pPr marL="228600" indent="-50800">
              <a:spcBef>
                <a:spcPts val="0"/>
              </a:spcBef>
              <a:buSzPts val="2800"/>
              <a:buNone/>
            </a:pPr>
            <a:endParaRPr lang="en-US" sz="2400" dirty="0"/>
          </a:p>
          <a:p>
            <a:endParaRPr lang="pl-PL" sz="2400" dirty="0"/>
          </a:p>
        </p:txBody>
      </p:sp>
      <p:pic>
        <p:nvPicPr>
          <p:cNvPr id="8" name="Obraz 7">
            <a:extLst>
              <a:ext uri="{FF2B5EF4-FFF2-40B4-BE49-F238E27FC236}">
                <a16:creationId xmlns:a16="http://schemas.microsoft.com/office/drawing/2014/main" id="{C48102A3-E620-995A-B21A-991D1B00795D}"/>
              </a:ext>
            </a:extLst>
          </p:cNvPr>
          <p:cNvPicPr>
            <a:picLocks noChangeAspect="1"/>
          </p:cNvPicPr>
          <p:nvPr/>
        </p:nvPicPr>
        <p:blipFill>
          <a:blip r:embed="rId2"/>
          <a:stretch>
            <a:fillRect/>
          </a:stretch>
        </p:blipFill>
        <p:spPr>
          <a:xfrm>
            <a:off x="491614" y="1563364"/>
            <a:ext cx="4688398" cy="4007178"/>
          </a:xfrm>
          <a:prstGeom prst="rect">
            <a:avLst/>
          </a:prstGeom>
        </p:spPr>
      </p:pic>
      <p:sp>
        <p:nvSpPr>
          <p:cNvPr id="9" name="pole tekstowe 8">
            <a:extLst>
              <a:ext uri="{FF2B5EF4-FFF2-40B4-BE49-F238E27FC236}">
                <a16:creationId xmlns:a16="http://schemas.microsoft.com/office/drawing/2014/main" id="{12FCDA33-86FF-FC23-C73F-690550675ABE}"/>
              </a:ext>
            </a:extLst>
          </p:cNvPr>
          <p:cNvSpPr txBox="1"/>
          <p:nvPr/>
        </p:nvSpPr>
        <p:spPr>
          <a:xfrm>
            <a:off x="6336506" y="5707161"/>
            <a:ext cx="6100762"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Source: https://www.energy.gov/eere/sustainable-transportation-and-fuels</a:t>
            </a:r>
          </a:p>
        </p:txBody>
      </p:sp>
      <p:sp>
        <p:nvSpPr>
          <p:cNvPr id="11" name="pole tekstowe 10">
            <a:extLst>
              <a:ext uri="{FF2B5EF4-FFF2-40B4-BE49-F238E27FC236}">
                <a16:creationId xmlns:a16="http://schemas.microsoft.com/office/drawing/2014/main" id="{D3D7BE75-210E-EE4A-42DD-FFC924C8C20D}"/>
              </a:ext>
            </a:extLst>
          </p:cNvPr>
          <p:cNvSpPr txBox="1"/>
          <p:nvPr/>
        </p:nvSpPr>
        <p:spPr>
          <a:xfrm>
            <a:off x="676275" y="5412712"/>
            <a:ext cx="4987538" cy="461665"/>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Source: https://www.sketchbubble.com/en/presentation-sustainable-transport.html</a:t>
            </a:r>
          </a:p>
        </p:txBody>
      </p:sp>
    </p:spTree>
    <p:extLst>
      <p:ext uri="{BB962C8B-B14F-4D97-AF65-F5344CB8AC3E}">
        <p14:creationId xmlns:p14="http://schemas.microsoft.com/office/powerpoint/2010/main" val="97545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43A35F4A-DF86-6F5F-A87C-816B37735D40}"/>
              </a:ext>
            </a:extLst>
          </p:cNvPr>
          <p:cNvSpPr/>
          <p:nvPr/>
        </p:nvSpPr>
        <p:spPr>
          <a:xfrm>
            <a:off x="0" y="4458331"/>
            <a:ext cx="12192000" cy="1278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94EE999F-6724-688B-2654-3CE17A7668C0}"/>
              </a:ext>
            </a:extLst>
          </p:cNvPr>
          <p:cNvSpPr txBox="1"/>
          <p:nvPr/>
        </p:nvSpPr>
        <p:spPr>
          <a:xfrm>
            <a:off x="317090" y="775260"/>
            <a:ext cx="8905568" cy="584775"/>
          </a:xfrm>
          <a:prstGeom prst="rect">
            <a:avLst/>
          </a:prstGeom>
          <a:noFill/>
        </p:spPr>
        <p:txBody>
          <a:bodyPr wrap="square">
            <a:spAutoFit/>
          </a:bodyPr>
          <a:lstStyle/>
          <a:p>
            <a:r>
              <a:rPr lang="pl-PL" sz="3200" b="1" dirty="0">
                <a:solidFill>
                  <a:schemeClr val="dk1"/>
                </a:solidFill>
                <a:latin typeface="Calibri"/>
                <a:ea typeface="Calibri"/>
                <a:cs typeface="Calibri"/>
                <a:sym typeface="Calibri"/>
              </a:rPr>
              <a:t>Low emission strategies for </a:t>
            </a:r>
            <a:r>
              <a:rPr lang="pl-PL" sz="3200" b="1" dirty="0" err="1">
                <a:solidFill>
                  <a:schemeClr val="dk1"/>
                </a:solidFill>
                <a:latin typeface="Calibri"/>
                <a:ea typeface="Calibri"/>
                <a:cs typeface="Calibri"/>
                <a:sym typeface="Calibri"/>
              </a:rPr>
              <a:t>agricultural</a:t>
            </a:r>
            <a:r>
              <a:rPr lang="pl-PL" sz="3200" b="1" dirty="0">
                <a:solidFill>
                  <a:schemeClr val="dk1"/>
                </a:solidFill>
                <a:latin typeface="Calibri"/>
                <a:ea typeface="Calibri"/>
                <a:cs typeface="Calibri"/>
                <a:sym typeface="Calibri"/>
              </a:rPr>
              <a:t> </a:t>
            </a:r>
            <a:r>
              <a:rPr lang="pl-PL" sz="3200" b="1" dirty="0" err="1">
                <a:solidFill>
                  <a:schemeClr val="dk1"/>
                </a:solidFill>
                <a:latin typeface="Calibri"/>
                <a:ea typeface="Calibri"/>
                <a:cs typeface="Calibri"/>
                <a:sym typeface="Calibri"/>
              </a:rPr>
              <a:t>practices</a:t>
            </a:r>
            <a:endParaRPr lang="pl-PL" sz="3200" b="1" dirty="0">
              <a:solidFill>
                <a:schemeClr val="dk1"/>
              </a:solidFill>
              <a:latin typeface="Calibri"/>
              <a:ea typeface="Calibri"/>
              <a:cs typeface="Calibri"/>
              <a:sym typeface="Calibri"/>
            </a:endParaRPr>
          </a:p>
        </p:txBody>
      </p:sp>
      <p:sp>
        <p:nvSpPr>
          <p:cNvPr id="5" name="pole tekstowe 4">
            <a:extLst>
              <a:ext uri="{FF2B5EF4-FFF2-40B4-BE49-F238E27FC236}">
                <a16:creationId xmlns:a16="http://schemas.microsoft.com/office/drawing/2014/main" id="{073BD5D6-C18B-DF59-0F82-45C157356F4E}"/>
              </a:ext>
            </a:extLst>
          </p:cNvPr>
          <p:cNvSpPr txBox="1"/>
          <p:nvPr/>
        </p:nvSpPr>
        <p:spPr>
          <a:xfrm>
            <a:off x="700547" y="1517351"/>
            <a:ext cx="10596717" cy="2862322"/>
          </a:xfrm>
          <a:prstGeom prst="rect">
            <a:avLst/>
          </a:prstGeom>
          <a:noFill/>
        </p:spPr>
        <p:txBody>
          <a:bodyPr wrap="square">
            <a:spAutoFit/>
          </a:bodyPr>
          <a:lstStyle/>
          <a:p>
            <a:pPr algn="l"/>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The term ''sustainable agriculture'' (</a:t>
            </a: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hlinkClick r:id="rId2">
                  <a:extLst>
                    <a:ext uri="{A12FA001-AC4F-418D-AE19-62706E023703}">
                      <ahyp:hlinkClr xmlns:ahyp="http://schemas.microsoft.com/office/drawing/2018/hyperlinkcolor" val="tx"/>
                    </a:ext>
                  </a:extLst>
                </a:hlinkClick>
              </a:rPr>
              <a:t>U.S. Code Title 7, Section 3103</a:t>
            </a: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 means an integrated system of plant and animal production practices having a site-specific application that will over the long-term:</a:t>
            </a:r>
          </a:p>
          <a:p>
            <a:pPr marL="342900" lvl="2" indent="-342900">
              <a:buFont typeface="Wingdings" panose="05000000000000000000" pitchFamily="2" charset="2"/>
              <a:buChar char="Ø"/>
            </a:pPr>
            <a:r>
              <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S</a:t>
            </a:r>
            <a:r>
              <a:rPr lang="en-US" sz="20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atisfy</a:t>
            </a: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 human food and fiber needs.</a:t>
            </a:r>
            <a:endPar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E</a:t>
            </a:r>
            <a:r>
              <a:rPr lang="en-US" sz="20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nhance</a:t>
            </a: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 environmental quality and the natural resource base upon which the agriculture economy depends.</a:t>
            </a:r>
            <a:endPar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Make the most efficient use of nonrenewable resources and on-farm resources and integrate, where appropriate, natural biological cycles and controls.</a:t>
            </a:r>
            <a:endPar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S</a:t>
            </a:r>
            <a:r>
              <a:rPr lang="en-US" sz="2000" dirty="0" err="1">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ustain</a:t>
            </a: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 the economic viability of farm operations.</a:t>
            </a:r>
            <a:endParaRPr lang="pl-PL"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lvl="2" indent="-342900">
              <a:buFont typeface="Wingdings" panose="05000000000000000000" pitchFamily="2" charset="2"/>
              <a:buChar char="Ø"/>
            </a:pPr>
            <a:r>
              <a:rPr lang="en-US" sz="2000" dirty="0">
                <a:solidFill>
                  <a:srgbClr val="292929"/>
                </a:solidFill>
                <a:latin typeface="Calibri" panose="020F0502020204030204" pitchFamily="34" charset="0"/>
                <a:ea typeface="Calibri" panose="020F0502020204030204" pitchFamily="34" charset="0"/>
                <a:cs typeface="Calibri" panose="020F0502020204030204" pitchFamily="34" charset="0"/>
                <a:sym typeface="Calibri"/>
              </a:rPr>
              <a:t>Enhance the quality of life for farmers and society as a whole.</a:t>
            </a:r>
          </a:p>
        </p:txBody>
      </p:sp>
      <p:sp>
        <p:nvSpPr>
          <p:cNvPr id="7" name="pole tekstowe 6">
            <a:extLst>
              <a:ext uri="{FF2B5EF4-FFF2-40B4-BE49-F238E27FC236}">
                <a16:creationId xmlns:a16="http://schemas.microsoft.com/office/drawing/2014/main" id="{2779EB43-BE87-A9F2-CF6D-FC639BF57BFC}"/>
              </a:ext>
            </a:extLst>
          </p:cNvPr>
          <p:cNvSpPr txBox="1"/>
          <p:nvPr/>
        </p:nvSpPr>
        <p:spPr>
          <a:xfrm>
            <a:off x="533400" y="4536989"/>
            <a:ext cx="10881852" cy="1200329"/>
          </a:xfrm>
          <a:prstGeom prst="rect">
            <a:avLst/>
          </a:prstGeom>
          <a:noFill/>
        </p:spPr>
        <p:txBody>
          <a:bodyPr wrap="square">
            <a:spAutoFit/>
          </a:bodyPr>
          <a:lstStyle/>
          <a:p>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rPr>
              <a:t>The European Commission defines carbon farming as “a green business model that rewards land managers for taking up improved land management practices, resulting in the increase of carbon sequestration in living biomass, dead organic matter and soils by enhancing carbon capture and/or reducing the release of carbon into the atmosphere, in respect of ecological principles </a:t>
            </a:r>
            <a:r>
              <a:rPr lang="en-US" sz="1800" dirty="0" err="1">
                <a:solidFill>
                  <a:srgbClr val="292929"/>
                </a:solidFill>
                <a:latin typeface="Calibri" panose="020F0502020204030204" pitchFamily="34" charset="0"/>
                <a:ea typeface="Calibri" panose="020F0502020204030204" pitchFamily="34" charset="0"/>
                <a:cs typeface="Calibri" panose="020F0502020204030204" pitchFamily="34" charset="0"/>
              </a:rPr>
              <a:t>favourable</a:t>
            </a:r>
            <a:r>
              <a:rPr lang="en-US" sz="1800" dirty="0">
                <a:solidFill>
                  <a:srgbClr val="292929"/>
                </a:solidFill>
                <a:latin typeface="Calibri" panose="020F0502020204030204" pitchFamily="34" charset="0"/>
                <a:ea typeface="Calibri" panose="020F0502020204030204" pitchFamily="34" charset="0"/>
                <a:cs typeface="Calibri" panose="020F0502020204030204" pitchFamily="34" charset="0"/>
              </a:rPr>
              <a:t> to biodiversity and the natural capital overall.”</a:t>
            </a:r>
            <a:endParaRPr lang="pl-PL" sz="1800" dirty="0">
              <a:solidFill>
                <a:srgbClr val="292929"/>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F61AF060-E6E5-005C-70CD-90D476EA0D9D}"/>
              </a:ext>
            </a:extLst>
          </p:cNvPr>
          <p:cNvSpPr txBox="1"/>
          <p:nvPr/>
        </p:nvSpPr>
        <p:spPr>
          <a:xfrm>
            <a:off x="3424084" y="5737318"/>
            <a:ext cx="6100916" cy="276999"/>
          </a:xfrm>
          <a:prstGeom prst="rect">
            <a:avLst/>
          </a:prstGeom>
          <a:noFill/>
        </p:spPr>
        <p:txBody>
          <a:bodyPr wrap="square">
            <a:spAutoFit/>
          </a:bodyPr>
          <a:lstStyle/>
          <a:p>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https://climate.ec.europa.eu/system/files/2021-12/com_2021_800_en_0.pdf</a:t>
            </a:r>
          </a:p>
        </p:txBody>
      </p:sp>
    </p:spTree>
    <p:extLst>
      <p:ext uri="{BB962C8B-B14F-4D97-AF65-F5344CB8AC3E}">
        <p14:creationId xmlns:p14="http://schemas.microsoft.com/office/powerpoint/2010/main" val="310403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General Information </a:t>
            </a:r>
            <a:endParaRPr/>
          </a:p>
        </p:txBody>
      </p:sp>
      <p:sp>
        <p:nvSpPr>
          <p:cNvPr id="69" name="Google Shape;69;p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labelled Image">
            <a:extLst>
              <a:ext uri="{FF2B5EF4-FFF2-40B4-BE49-F238E27FC236}">
                <a16:creationId xmlns:a16="http://schemas.microsoft.com/office/drawing/2014/main" id="{F54CB457-BA75-E145-E998-E30B86A5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1435371"/>
            <a:ext cx="5127760" cy="403383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98520A17-B5D2-F4D3-1227-13C320A93E86}"/>
              </a:ext>
            </a:extLst>
          </p:cNvPr>
          <p:cNvSpPr txBox="1"/>
          <p:nvPr/>
        </p:nvSpPr>
        <p:spPr>
          <a:xfrm>
            <a:off x="0" y="5497857"/>
            <a:ext cx="7051930" cy="600164"/>
          </a:xfrm>
          <a:prstGeom prst="rect">
            <a:avLst/>
          </a:prstGeom>
          <a:noFill/>
        </p:spPr>
        <p:txBody>
          <a:bodyPr wrap="none" rtlCol="0">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Source: N. A.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Rust</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L.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Ridding</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C.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Ward</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B. Clark, L.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Kehoe</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M. Dora, M.J.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Whittingham</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P.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McGowan</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p>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Chaudhary</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C. J. Reynolds,  C.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Trivedy</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N. West, </a:t>
            </a:r>
            <a:r>
              <a:rPr lang="en-US" sz="105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How to transition to reduced-meat diets that benefit people and the planet</a:t>
            </a:r>
            <a:r>
              <a:rPr lang="pl-PL" sz="105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p>
          <a:p>
            <a:r>
              <a:rPr lang="en-US"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Science of The Total Environment</a:t>
            </a:r>
            <a:r>
              <a:rPr lang="pl-PL"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718</a:t>
            </a:r>
          </a:p>
        </p:txBody>
      </p:sp>
      <p:sp>
        <p:nvSpPr>
          <p:cNvPr id="7" name="pole tekstowe 6">
            <a:extLst>
              <a:ext uri="{FF2B5EF4-FFF2-40B4-BE49-F238E27FC236}">
                <a16:creationId xmlns:a16="http://schemas.microsoft.com/office/drawing/2014/main" id="{5EE455E6-6123-20DE-1D03-D33194EDA68B}"/>
              </a:ext>
            </a:extLst>
          </p:cNvPr>
          <p:cNvSpPr txBox="1"/>
          <p:nvPr/>
        </p:nvSpPr>
        <p:spPr>
          <a:xfrm>
            <a:off x="1223161" y="821532"/>
            <a:ext cx="7556090" cy="461665"/>
          </a:xfrm>
          <a:prstGeom prst="rect">
            <a:avLst/>
          </a:prstGeom>
          <a:noFill/>
        </p:spPr>
        <p:txBody>
          <a:bodyPr wrap="square">
            <a:spAutoFit/>
          </a:bodyPr>
          <a:lstStyle/>
          <a:p>
            <a:r>
              <a:rPr lang="en-US" sz="2400" b="1" dirty="0" err="1">
                <a:solidFill>
                  <a:schemeClr val="dk1"/>
                </a:solidFill>
                <a:latin typeface="Calibri"/>
                <a:ea typeface="Calibri"/>
                <a:cs typeface="Calibri"/>
                <a:sym typeface="Calibri"/>
              </a:rPr>
              <a:t>Reduc</a:t>
            </a:r>
            <a:r>
              <a:rPr lang="pl-PL" sz="2400" b="1" dirty="0" err="1">
                <a:solidFill>
                  <a:schemeClr val="dk1"/>
                </a:solidFill>
                <a:latin typeface="Calibri"/>
                <a:ea typeface="Calibri"/>
                <a:cs typeface="Calibri"/>
                <a:sym typeface="Calibri"/>
              </a:rPr>
              <a:t>tion</a:t>
            </a:r>
            <a:r>
              <a:rPr lang="pl-PL" sz="2400" b="1" dirty="0">
                <a:solidFill>
                  <a:schemeClr val="dk1"/>
                </a:solidFill>
                <a:latin typeface="Calibri"/>
                <a:ea typeface="Calibri"/>
                <a:cs typeface="Calibri"/>
                <a:sym typeface="Calibri"/>
              </a:rPr>
              <a:t> of</a:t>
            </a:r>
            <a:r>
              <a:rPr lang="en-US" sz="2400" b="1" dirty="0">
                <a:solidFill>
                  <a:schemeClr val="dk1"/>
                </a:solidFill>
                <a:latin typeface="Calibri"/>
                <a:ea typeface="Calibri"/>
                <a:cs typeface="Calibri"/>
                <a:sym typeface="Calibri"/>
              </a:rPr>
              <a:t> </a:t>
            </a:r>
            <a:r>
              <a:rPr lang="pl-PL" sz="2400" b="1" dirty="0" err="1">
                <a:solidFill>
                  <a:schemeClr val="dk1"/>
                </a:solidFill>
                <a:latin typeface="Calibri"/>
                <a:ea typeface="Calibri"/>
                <a:cs typeface="Calibri"/>
                <a:sym typeface="Calibri"/>
              </a:rPr>
              <a:t>meat</a:t>
            </a:r>
            <a:r>
              <a:rPr lang="en-US" sz="2400" b="1" dirty="0">
                <a:solidFill>
                  <a:schemeClr val="dk1"/>
                </a:solidFill>
                <a:latin typeface="Calibri"/>
                <a:ea typeface="Calibri"/>
                <a:cs typeface="Calibri"/>
                <a:sym typeface="Calibri"/>
              </a:rPr>
              <a:t> production </a:t>
            </a:r>
            <a:endParaRPr lang="pl-PL" sz="2400" b="1" dirty="0">
              <a:solidFill>
                <a:schemeClr val="dk1"/>
              </a:solidFill>
              <a:latin typeface="Calibri"/>
              <a:ea typeface="Calibri"/>
              <a:cs typeface="Calibri"/>
              <a:sym typeface="Calibri"/>
            </a:endParaRPr>
          </a:p>
        </p:txBody>
      </p:sp>
      <p:sp>
        <p:nvSpPr>
          <p:cNvPr id="9" name="pole tekstowe 8">
            <a:extLst>
              <a:ext uri="{FF2B5EF4-FFF2-40B4-BE49-F238E27FC236}">
                <a16:creationId xmlns:a16="http://schemas.microsoft.com/office/drawing/2014/main" id="{2F0256EB-814A-F9D0-AC0E-5E6BDC998F78}"/>
              </a:ext>
            </a:extLst>
          </p:cNvPr>
          <p:cNvSpPr txBox="1"/>
          <p:nvPr/>
        </p:nvSpPr>
        <p:spPr>
          <a:xfrm>
            <a:off x="7663067" y="821532"/>
            <a:ext cx="7556090" cy="461665"/>
          </a:xfrm>
          <a:prstGeom prst="rect">
            <a:avLst/>
          </a:prstGeom>
          <a:noFill/>
        </p:spPr>
        <p:txBody>
          <a:bodyPr wrap="square">
            <a:spAutoFit/>
          </a:bodyPr>
          <a:lstStyle/>
          <a:p>
            <a:r>
              <a:rPr lang="pl-PL" sz="2400" b="1" dirty="0">
                <a:solidFill>
                  <a:schemeClr val="dk1"/>
                </a:solidFill>
                <a:latin typeface="Calibri"/>
                <a:ea typeface="Calibri"/>
                <a:cs typeface="Calibri"/>
              </a:rPr>
              <a:t>R</a:t>
            </a:r>
            <a:r>
              <a:rPr lang="en-US" sz="2400" b="1" dirty="0">
                <a:solidFill>
                  <a:schemeClr val="dk1"/>
                </a:solidFill>
                <a:latin typeface="Calibri"/>
                <a:ea typeface="Calibri"/>
                <a:cs typeface="Calibri"/>
              </a:rPr>
              <a:t>educ</a:t>
            </a:r>
            <a:r>
              <a:rPr lang="pl-PL" sz="2400" b="1" dirty="0" err="1">
                <a:solidFill>
                  <a:schemeClr val="dk1"/>
                </a:solidFill>
                <a:latin typeface="Calibri"/>
                <a:ea typeface="Calibri"/>
                <a:cs typeface="Calibri"/>
              </a:rPr>
              <a:t>tion</a:t>
            </a:r>
            <a:r>
              <a:rPr lang="pl-PL" sz="2400" b="1" dirty="0">
                <a:solidFill>
                  <a:schemeClr val="dk1"/>
                </a:solidFill>
                <a:latin typeface="Calibri"/>
                <a:ea typeface="Calibri"/>
                <a:cs typeface="Calibri"/>
              </a:rPr>
              <a:t> of</a:t>
            </a:r>
            <a:r>
              <a:rPr lang="en-US" sz="2400" b="1" dirty="0">
                <a:solidFill>
                  <a:schemeClr val="dk1"/>
                </a:solidFill>
                <a:latin typeface="Calibri"/>
                <a:ea typeface="Calibri"/>
                <a:cs typeface="Calibri"/>
              </a:rPr>
              <a:t> monocultures</a:t>
            </a:r>
            <a:endParaRPr lang="pl-PL" sz="2400" b="1" dirty="0">
              <a:solidFill>
                <a:schemeClr val="dk1"/>
              </a:solidFill>
              <a:latin typeface="Calibri"/>
              <a:ea typeface="Calibri"/>
              <a:cs typeface="Calibri"/>
            </a:endParaRPr>
          </a:p>
        </p:txBody>
      </p:sp>
      <p:sp>
        <p:nvSpPr>
          <p:cNvPr id="11" name="pole tekstowe 10">
            <a:extLst>
              <a:ext uri="{FF2B5EF4-FFF2-40B4-BE49-F238E27FC236}">
                <a16:creationId xmlns:a16="http://schemas.microsoft.com/office/drawing/2014/main" id="{3097ABF7-761B-62C0-B343-6CF31131E3EF}"/>
              </a:ext>
            </a:extLst>
          </p:cNvPr>
          <p:cNvSpPr txBox="1"/>
          <p:nvPr/>
        </p:nvSpPr>
        <p:spPr>
          <a:xfrm>
            <a:off x="6313354" y="1435371"/>
            <a:ext cx="8355204" cy="523220"/>
          </a:xfrm>
          <a:prstGeom prst="rect">
            <a:avLst/>
          </a:prstGeom>
          <a:noFill/>
        </p:spPr>
        <p:txBody>
          <a:bodyPr wrap="square">
            <a:spAutoFit/>
          </a:bodyPr>
          <a:lstStyle/>
          <a:p>
            <a:r>
              <a:rPr lang="pl-PL" b="1" i="0" dirty="0" err="1">
                <a:solidFill>
                  <a:srgbClr val="777777"/>
                </a:solidFill>
                <a:effectLst/>
                <a:highlight>
                  <a:srgbClr val="F5F5F5"/>
                </a:highlight>
                <a:latin typeface="Open Sans" panose="020B0606030504020204" pitchFamily="34" charset="0"/>
              </a:rPr>
              <a:t>Monoculture</a:t>
            </a:r>
            <a:r>
              <a:rPr lang="pl-PL" b="1" i="0" dirty="0">
                <a:solidFill>
                  <a:srgbClr val="777777"/>
                </a:solidFill>
                <a:effectLst/>
                <a:highlight>
                  <a:srgbClr val="F5F5F5"/>
                </a:highlight>
                <a:latin typeface="Open Sans" panose="020B0606030504020204" pitchFamily="34" charset="0"/>
              </a:rPr>
              <a:t> </a:t>
            </a:r>
            <a:r>
              <a:rPr lang="pl-PL" b="1" i="0" dirty="0" err="1">
                <a:solidFill>
                  <a:srgbClr val="777777"/>
                </a:solidFill>
                <a:effectLst/>
                <a:highlight>
                  <a:srgbClr val="F5F5F5"/>
                </a:highlight>
                <a:latin typeface="Open Sans" panose="020B0606030504020204" pitchFamily="34" charset="0"/>
              </a:rPr>
              <a:t>farming</a:t>
            </a:r>
            <a:r>
              <a:rPr lang="pl-PL" b="1" i="0" dirty="0">
                <a:solidFill>
                  <a:srgbClr val="777777"/>
                </a:solidFill>
                <a:effectLst/>
                <a:highlight>
                  <a:srgbClr val="F5F5F5"/>
                </a:highlight>
                <a:latin typeface="Open Sans" panose="020B0606030504020204" pitchFamily="34" charset="0"/>
              </a:rPr>
              <a:t> </a:t>
            </a:r>
            <a:r>
              <a:rPr lang="pl-PL" b="1" i="0" dirty="0" err="1">
                <a:solidFill>
                  <a:srgbClr val="777777"/>
                </a:solidFill>
                <a:effectLst/>
                <a:highlight>
                  <a:srgbClr val="F5F5F5"/>
                </a:highlight>
                <a:latin typeface="Open Sans" panose="020B0606030504020204" pitchFamily="34" charset="0"/>
              </a:rPr>
              <a:t>means</a:t>
            </a:r>
            <a:r>
              <a:rPr lang="pl-PL" b="1" i="0" dirty="0">
                <a:solidFill>
                  <a:srgbClr val="777777"/>
                </a:solidFill>
                <a:effectLst/>
                <a:highlight>
                  <a:srgbClr val="F5F5F5"/>
                </a:highlight>
                <a:latin typeface="Open Sans" panose="020B0606030504020204" pitchFamily="34" charset="0"/>
              </a:rPr>
              <a:t> c</a:t>
            </a:r>
            <a:r>
              <a:rPr lang="en-US" b="1" i="0" dirty="0" err="1">
                <a:solidFill>
                  <a:srgbClr val="777777"/>
                </a:solidFill>
                <a:effectLst/>
                <a:highlight>
                  <a:srgbClr val="F5F5F5"/>
                </a:highlight>
                <a:latin typeface="Open Sans" panose="020B0606030504020204" pitchFamily="34" charset="0"/>
              </a:rPr>
              <a:t>ultivating</a:t>
            </a:r>
            <a:r>
              <a:rPr lang="en-US" b="1" i="0" dirty="0">
                <a:solidFill>
                  <a:srgbClr val="777777"/>
                </a:solidFill>
                <a:effectLst/>
                <a:highlight>
                  <a:srgbClr val="F5F5F5"/>
                </a:highlight>
                <a:latin typeface="Open Sans" panose="020B0606030504020204" pitchFamily="34" charset="0"/>
              </a:rPr>
              <a:t> a single species of plant </a:t>
            </a:r>
            <a:br>
              <a:rPr lang="pl-PL" b="1" i="0" dirty="0">
                <a:solidFill>
                  <a:srgbClr val="777777"/>
                </a:solidFill>
                <a:effectLst/>
                <a:highlight>
                  <a:srgbClr val="F5F5F5"/>
                </a:highlight>
                <a:latin typeface="Open Sans" panose="020B0606030504020204" pitchFamily="34" charset="0"/>
              </a:rPr>
            </a:br>
            <a:r>
              <a:rPr lang="en-US" b="1" i="0" dirty="0">
                <a:solidFill>
                  <a:srgbClr val="777777"/>
                </a:solidFill>
                <a:effectLst/>
                <a:highlight>
                  <a:srgbClr val="F5F5F5"/>
                </a:highlight>
                <a:latin typeface="Open Sans" panose="020B0606030504020204" pitchFamily="34" charset="0"/>
              </a:rPr>
              <a:t>on a large area of land to increase the production</a:t>
            </a:r>
            <a:endParaRPr lang="pl-PL" dirty="0"/>
          </a:p>
        </p:txBody>
      </p:sp>
      <p:sp>
        <p:nvSpPr>
          <p:cNvPr id="13" name="pole tekstowe 12">
            <a:extLst>
              <a:ext uri="{FF2B5EF4-FFF2-40B4-BE49-F238E27FC236}">
                <a16:creationId xmlns:a16="http://schemas.microsoft.com/office/drawing/2014/main" id="{3563C5D9-BB6A-04F9-E952-FF170C2F6805}"/>
              </a:ext>
            </a:extLst>
          </p:cNvPr>
          <p:cNvSpPr txBox="1"/>
          <p:nvPr/>
        </p:nvSpPr>
        <p:spPr>
          <a:xfrm>
            <a:off x="7122269" y="5093829"/>
            <a:ext cx="7616650" cy="307777"/>
          </a:xfrm>
          <a:prstGeom prst="rect">
            <a:avLst/>
          </a:prstGeom>
          <a:noFill/>
        </p:spPr>
        <p:txBody>
          <a:bodyPr wrap="square">
            <a:spAutoFit/>
          </a:bodyPr>
          <a:lstStyle/>
          <a:p>
            <a:r>
              <a:rPr lang="pl-PL" dirty="0" err="1"/>
              <a:t>negative</a:t>
            </a:r>
            <a:r>
              <a:rPr lang="pl-PL" dirty="0"/>
              <a:t> </a:t>
            </a:r>
            <a:r>
              <a:rPr lang="pl-PL" dirty="0" err="1"/>
              <a:t>impact</a:t>
            </a:r>
            <a:r>
              <a:rPr lang="pl-PL" dirty="0"/>
              <a:t> on the environment and </a:t>
            </a:r>
            <a:r>
              <a:rPr lang="pl-PL" dirty="0" err="1"/>
              <a:t>biodiversity</a:t>
            </a:r>
            <a:endParaRPr lang="pl-PL" dirty="0"/>
          </a:p>
        </p:txBody>
      </p:sp>
      <p:sp>
        <p:nvSpPr>
          <p:cNvPr id="17" name="pole tekstowe 16">
            <a:extLst>
              <a:ext uri="{FF2B5EF4-FFF2-40B4-BE49-F238E27FC236}">
                <a16:creationId xmlns:a16="http://schemas.microsoft.com/office/drawing/2014/main" id="{6B6CAC4F-3415-D4D1-564D-FB64551F288B}"/>
              </a:ext>
            </a:extLst>
          </p:cNvPr>
          <p:cNvSpPr txBox="1"/>
          <p:nvPr/>
        </p:nvSpPr>
        <p:spPr>
          <a:xfrm>
            <a:off x="7285055" y="2214996"/>
            <a:ext cx="7616650" cy="307777"/>
          </a:xfrm>
          <a:prstGeom prst="rect">
            <a:avLst/>
          </a:prstGeom>
          <a:noFill/>
        </p:spPr>
        <p:txBody>
          <a:bodyPr wrap="square">
            <a:spAutoFit/>
          </a:bodyPr>
          <a:lstStyle/>
          <a:p>
            <a:r>
              <a:rPr lang="pl-PL" dirty="0" err="1"/>
              <a:t>limiting</a:t>
            </a:r>
            <a:r>
              <a:rPr lang="pl-PL" dirty="0"/>
              <a:t> the </a:t>
            </a:r>
            <a:r>
              <a:rPr lang="pl-PL" dirty="0" err="1"/>
              <a:t>variety</a:t>
            </a:r>
            <a:r>
              <a:rPr lang="pl-PL" dirty="0"/>
              <a:t> of plant and </a:t>
            </a:r>
            <a:r>
              <a:rPr lang="pl-PL" dirty="0" err="1"/>
              <a:t>animal</a:t>
            </a:r>
            <a:r>
              <a:rPr lang="pl-PL" dirty="0"/>
              <a:t> </a:t>
            </a:r>
            <a:r>
              <a:rPr lang="pl-PL" dirty="0" err="1"/>
              <a:t>species</a:t>
            </a:r>
            <a:endParaRPr lang="pl-PL" dirty="0"/>
          </a:p>
        </p:txBody>
      </p:sp>
      <p:sp>
        <p:nvSpPr>
          <p:cNvPr id="19" name="pole tekstowe 18">
            <a:extLst>
              <a:ext uri="{FF2B5EF4-FFF2-40B4-BE49-F238E27FC236}">
                <a16:creationId xmlns:a16="http://schemas.microsoft.com/office/drawing/2014/main" id="{1BC10D5A-D2C9-50B8-A5CE-4E22D0B368CB}"/>
              </a:ext>
            </a:extLst>
          </p:cNvPr>
          <p:cNvSpPr txBox="1"/>
          <p:nvPr/>
        </p:nvSpPr>
        <p:spPr>
          <a:xfrm>
            <a:off x="6963508" y="2686921"/>
            <a:ext cx="7616650" cy="307777"/>
          </a:xfrm>
          <a:prstGeom prst="rect">
            <a:avLst/>
          </a:prstGeom>
          <a:noFill/>
        </p:spPr>
        <p:txBody>
          <a:bodyPr wrap="square">
            <a:spAutoFit/>
          </a:bodyPr>
          <a:lstStyle/>
          <a:p>
            <a:r>
              <a:rPr lang="pl-PL" dirty="0" err="1"/>
              <a:t>increase</a:t>
            </a:r>
            <a:r>
              <a:rPr lang="pl-PL" dirty="0"/>
              <a:t> the </a:t>
            </a:r>
            <a:r>
              <a:rPr lang="pl-PL" dirty="0" err="1"/>
              <a:t>vulnerability</a:t>
            </a:r>
            <a:r>
              <a:rPr lang="pl-PL" dirty="0"/>
              <a:t> of </a:t>
            </a:r>
            <a:r>
              <a:rPr lang="pl-PL" dirty="0" err="1"/>
              <a:t>crops</a:t>
            </a:r>
            <a:r>
              <a:rPr lang="pl-PL" dirty="0"/>
              <a:t> to </a:t>
            </a:r>
            <a:r>
              <a:rPr lang="pl-PL" dirty="0" err="1"/>
              <a:t>diseases</a:t>
            </a:r>
            <a:r>
              <a:rPr lang="pl-PL" dirty="0"/>
              <a:t> and </a:t>
            </a:r>
            <a:r>
              <a:rPr lang="pl-PL" dirty="0" err="1"/>
              <a:t>pests</a:t>
            </a:r>
            <a:endParaRPr lang="pl-PL" dirty="0"/>
          </a:p>
        </p:txBody>
      </p:sp>
      <p:sp>
        <p:nvSpPr>
          <p:cNvPr id="21" name="pole tekstowe 20">
            <a:extLst>
              <a:ext uri="{FF2B5EF4-FFF2-40B4-BE49-F238E27FC236}">
                <a16:creationId xmlns:a16="http://schemas.microsoft.com/office/drawing/2014/main" id="{4FD13D12-A586-2381-4E4A-33ED384FBF69}"/>
              </a:ext>
            </a:extLst>
          </p:cNvPr>
          <p:cNvSpPr txBox="1"/>
          <p:nvPr/>
        </p:nvSpPr>
        <p:spPr>
          <a:xfrm>
            <a:off x="5617029" y="3257725"/>
            <a:ext cx="7616650" cy="523220"/>
          </a:xfrm>
          <a:prstGeom prst="rect">
            <a:avLst/>
          </a:prstGeom>
          <a:noFill/>
        </p:spPr>
        <p:txBody>
          <a:bodyPr wrap="square">
            <a:spAutoFit/>
          </a:bodyPr>
          <a:lstStyle/>
          <a:p>
            <a:pPr algn="ctr"/>
            <a:r>
              <a:rPr lang="pl-PL" dirty="0" err="1"/>
              <a:t>large</a:t>
            </a:r>
            <a:r>
              <a:rPr lang="pl-PL" dirty="0"/>
              <a:t> </a:t>
            </a:r>
            <a:r>
              <a:rPr lang="pl-PL" dirty="0" err="1"/>
              <a:t>population</a:t>
            </a:r>
            <a:r>
              <a:rPr lang="pl-PL" dirty="0"/>
              <a:t> of a single host </a:t>
            </a:r>
            <a:r>
              <a:rPr lang="pl-PL" dirty="0" err="1"/>
              <a:t>species</a:t>
            </a:r>
            <a:r>
              <a:rPr lang="pl-PL" dirty="0"/>
              <a:t> </a:t>
            </a:r>
            <a:r>
              <a:rPr lang="pl-PL" dirty="0" err="1"/>
              <a:t>makes</a:t>
            </a:r>
            <a:r>
              <a:rPr lang="pl-PL" dirty="0"/>
              <a:t> </a:t>
            </a:r>
            <a:r>
              <a:rPr lang="pl-PL" dirty="0" err="1"/>
              <a:t>it</a:t>
            </a:r>
            <a:r>
              <a:rPr lang="pl-PL" dirty="0"/>
              <a:t> </a:t>
            </a:r>
            <a:r>
              <a:rPr lang="pl-PL" dirty="0" err="1"/>
              <a:t>easier</a:t>
            </a:r>
            <a:r>
              <a:rPr lang="pl-PL" dirty="0"/>
              <a:t> </a:t>
            </a:r>
            <a:br>
              <a:rPr lang="pl-PL" dirty="0"/>
            </a:br>
            <a:r>
              <a:rPr lang="pl-PL" dirty="0"/>
              <a:t>for the </a:t>
            </a:r>
            <a:r>
              <a:rPr lang="pl-PL" dirty="0" err="1"/>
              <a:t>latter</a:t>
            </a:r>
            <a:r>
              <a:rPr lang="pl-PL" dirty="0"/>
              <a:t> to </a:t>
            </a:r>
            <a:r>
              <a:rPr lang="pl-PL" dirty="0" err="1"/>
              <a:t>spread</a:t>
            </a:r>
            <a:r>
              <a:rPr lang="pl-PL" dirty="0"/>
              <a:t> </a:t>
            </a:r>
            <a:r>
              <a:rPr lang="pl-PL" dirty="0" err="1"/>
              <a:t>rapidly</a:t>
            </a:r>
            <a:endParaRPr lang="pl-PL" dirty="0"/>
          </a:p>
        </p:txBody>
      </p:sp>
      <p:sp>
        <p:nvSpPr>
          <p:cNvPr id="23" name="pole tekstowe 22">
            <a:extLst>
              <a:ext uri="{FF2B5EF4-FFF2-40B4-BE49-F238E27FC236}">
                <a16:creationId xmlns:a16="http://schemas.microsoft.com/office/drawing/2014/main" id="{5C5D8579-77A0-0EF1-E14F-0054FB738AC1}"/>
              </a:ext>
            </a:extLst>
          </p:cNvPr>
          <p:cNvSpPr txBox="1"/>
          <p:nvPr/>
        </p:nvSpPr>
        <p:spPr>
          <a:xfrm>
            <a:off x="5426109" y="3974081"/>
            <a:ext cx="7616650" cy="523220"/>
          </a:xfrm>
          <a:prstGeom prst="rect">
            <a:avLst/>
          </a:prstGeom>
          <a:noFill/>
        </p:spPr>
        <p:txBody>
          <a:bodyPr wrap="square">
            <a:spAutoFit/>
          </a:bodyPr>
          <a:lstStyle/>
          <a:p>
            <a:pPr algn="ctr"/>
            <a:r>
              <a:rPr lang="pl-PL" dirty="0" err="1"/>
              <a:t>requires</a:t>
            </a:r>
            <a:r>
              <a:rPr lang="pl-PL" dirty="0"/>
              <a:t> a </a:t>
            </a:r>
            <a:r>
              <a:rPr lang="pl-PL" dirty="0" err="1"/>
              <a:t>massive</a:t>
            </a:r>
            <a:r>
              <a:rPr lang="pl-PL" dirty="0"/>
              <a:t> </a:t>
            </a:r>
            <a:r>
              <a:rPr lang="pl-PL" dirty="0" err="1"/>
              <a:t>use</a:t>
            </a:r>
            <a:r>
              <a:rPr lang="pl-PL" dirty="0"/>
              <a:t> of chemicals </a:t>
            </a:r>
            <a:r>
              <a:rPr lang="pl-PL" dirty="0" err="1"/>
              <a:t>such</a:t>
            </a:r>
            <a:r>
              <a:rPr lang="pl-PL" dirty="0"/>
              <a:t> as </a:t>
            </a:r>
            <a:r>
              <a:rPr lang="pl-PL" dirty="0" err="1"/>
              <a:t>fertilizers</a:t>
            </a:r>
            <a:r>
              <a:rPr lang="pl-PL" dirty="0"/>
              <a:t>, </a:t>
            </a:r>
            <a:r>
              <a:rPr lang="pl-PL" dirty="0" err="1"/>
              <a:t>pesticides</a:t>
            </a:r>
            <a:r>
              <a:rPr lang="pl-PL" dirty="0"/>
              <a:t> </a:t>
            </a:r>
            <a:br>
              <a:rPr lang="pl-PL" dirty="0"/>
            </a:br>
            <a:endParaRPr lang="pl-PL" dirty="0"/>
          </a:p>
        </p:txBody>
      </p:sp>
      <p:sp>
        <p:nvSpPr>
          <p:cNvPr id="25" name="pole tekstowe 24">
            <a:extLst>
              <a:ext uri="{FF2B5EF4-FFF2-40B4-BE49-F238E27FC236}">
                <a16:creationId xmlns:a16="http://schemas.microsoft.com/office/drawing/2014/main" id="{81862CC9-C883-D14A-AD75-D224CCD9BDD9}"/>
              </a:ext>
            </a:extLst>
          </p:cNvPr>
          <p:cNvSpPr txBox="1"/>
          <p:nvPr/>
        </p:nvSpPr>
        <p:spPr>
          <a:xfrm>
            <a:off x="5426109" y="4474359"/>
            <a:ext cx="7616650" cy="523220"/>
          </a:xfrm>
          <a:prstGeom prst="rect">
            <a:avLst/>
          </a:prstGeom>
          <a:noFill/>
        </p:spPr>
        <p:txBody>
          <a:bodyPr wrap="square">
            <a:spAutoFit/>
          </a:bodyPr>
          <a:lstStyle/>
          <a:p>
            <a:pPr algn="ctr"/>
            <a:r>
              <a:rPr lang="pl-PL" dirty="0" err="1"/>
              <a:t>contaminate</a:t>
            </a:r>
            <a:r>
              <a:rPr lang="pl-PL" dirty="0"/>
              <a:t> </a:t>
            </a:r>
            <a:r>
              <a:rPr lang="pl-PL" dirty="0" err="1"/>
              <a:t>groundwater</a:t>
            </a:r>
            <a:r>
              <a:rPr lang="pl-PL" dirty="0"/>
              <a:t> and </a:t>
            </a:r>
            <a:r>
              <a:rPr lang="pl-PL" dirty="0" err="1"/>
              <a:t>soil</a:t>
            </a:r>
            <a:r>
              <a:rPr lang="pl-PL" dirty="0"/>
              <a:t>, </a:t>
            </a:r>
            <a:r>
              <a:rPr lang="pl-PL" dirty="0" err="1"/>
              <a:t>damaging</a:t>
            </a:r>
            <a:r>
              <a:rPr lang="pl-PL" dirty="0"/>
              <a:t> the </a:t>
            </a:r>
            <a:r>
              <a:rPr lang="pl-PL" dirty="0" err="1"/>
              <a:t>health</a:t>
            </a:r>
            <a:r>
              <a:rPr lang="pl-PL" dirty="0"/>
              <a:t> of </a:t>
            </a:r>
            <a:r>
              <a:rPr lang="pl-PL" dirty="0" err="1"/>
              <a:t>animals</a:t>
            </a:r>
            <a:r>
              <a:rPr lang="pl-PL" dirty="0"/>
              <a:t> </a:t>
            </a:r>
            <a:br>
              <a:rPr lang="pl-PL" dirty="0"/>
            </a:br>
            <a:r>
              <a:rPr lang="pl-PL" dirty="0"/>
              <a:t>(and </a:t>
            </a:r>
            <a:r>
              <a:rPr lang="pl-PL" dirty="0" err="1"/>
              <a:t>even</a:t>
            </a:r>
            <a:r>
              <a:rPr lang="pl-PL" dirty="0"/>
              <a:t> </a:t>
            </a:r>
            <a:r>
              <a:rPr lang="pl-PL" dirty="0" err="1"/>
              <a:t>people</a:t>
            </a:r>
            <a:r>
              <a:rPr lang="pl-PL" dirty="0"/>
              <a:t>) </a:t>
            </a:r>
            <a:r>
              <a:rPr lang="pl-PL" dirty="0" err="1"/>
              <a:t>living</a:t>
            </a:r>
            <a:r>
              <a:rPr lang="pl-PL" dirty="0"/>
              <a:t> </a:t>
            </a:r>
            <a:r>
              <a:rPr lang="pl-PL" dirty="0" err="1"/>
              <a:t>nearby</a:t>
            </a:r>
            <a:endParaRPr lang="pl-PL" dirty="0"/>
          </a:p>
        </p:txBody>
      </p:sp>
      <p:sp>
        <p:nvSpPr>
          <p:cNvPr id="27" name="pole tekstowe 26">
            <a:extLst>
              <a:ext uri="{FF2B5EF4-FFF2-40B4-BE49-F238E27FC236}">
                <a16:creationId xmlns:a16="http://schemas.microsoft.com/office/drawing/2014/main" id="{F628BD15-61AF-2D52-B2C9-C5035A7721E1}"/>
              </a:ext>
            </a:extLst>
          </p:cNvPr>
          <p:cNvSpPr txBox="1"/>
          <p:nvPr/>
        </p:nvSpPr>
        <p:spPr>
          <a:xfrm>
            <a:off x="5978769" y="5357199"/>
            <a:ext cx="7616650" cy="253916"/>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Source: https://www.savingbees.org/en/2023/03/21/why-monocultures-are-not-good-for-the-environnement/</a:t>
            </a:r>
          </a:p>
        </p:txBody>
      </p:sp>
      <p:sp>
        <p:nvSpPr>
          <p:cNvPr id="28" name="Strzałka: w dół 27">
            <a:extLst>
              <a:ext uri="{FF2B5EF4-FFF2-40B4-BE49-F238E27FC236}">
                <a16:creationId xmlns:a16="http://schemas.microsoft.com/office/drawing/2014/main" id="{521BEC62-8627-2530-77A0-CA9CB25F1C5B}"/>
              </a:ext>
            </a:extLst>
          </p:cNvPr>
          <p:cNvSpPr/>
          <p:nvPr/>
        </p:nvSpPr>
        <p:spPr>
          <a:xfrm>
            <a:off x="9153832" y="2522774"/>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trzałka: w dół 28">
            <a:extLst>
              <a:ext uri="{FF2B5EF4-FFF2-40B4-BE49-F238E27FC236}">
                <a16:creationId xmlns:a16="http://schemas.microsoft.com/office/drawing/2014/main" id="{39A27D9A-2EFB-EF59-D001-C408E3591006}"/>
              </a:ext>
            </a:extLst>
          </p:cNvPr>
          <p:cNvSpPr/>
          <p:nvPr/>
        </p:nvSpPr>
        <p:spPr>
          <a:xfrm>
            <a:off x="9178412" y="3048216"/>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trzałka: w dół 29">
            <a:extLst>
              <a:ext uri="{FF2B5EF4-FFF2-40B4-BE49-F238E27FC236}">
                <a16:creationId xmlns:a16="http://schemas.microsoft.com/office/drawing/2014/main" id="{78AF3F6A-DAFB-D6B1-505F-42C99C6FC428}"/>
              </a:ext>
            </a:extLst>
          </p:cNvPr>
          <p:cNvSpPr/>
          <p:nvPr/>
        </p:nvSpPr>
        <p:spPr>
          <a:xfrm>
            <a:off x="9178411" y="3791650"/>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trzałka: w dół 30">
            <a:extLst>
              <a:ext uri="{FF2B5EF4-FFF2-40B4-BE49-F238E27FC236}">
                <a16:creationId xmlns:a16="http://schemas.microsoft.com/office/drawing/2014/main" id="{1A9A5C8E-69AF-FCEF-4A93-7BEF5B9F631D}"/>
              </a:ext>
            </a:extLst>
          </p:cNvPr>
          <p:cNvSpPr/>
          <p:nvPr/>
        </p:nvSpPr>
        <p:spPr>
          <a:xfrm>
            <a:off x="9185398" y="4264850"/>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trzałka: w dół 31">
            <a:extLst>
              <a:ext uri="{FF2B5EF4-FFF2-40B4-BE49-F238E27FC236}">
                <a16:creationId xmlns:a16="http://schemas.microsoft.com/office/drawing/2014/main" id="{92240FB7-4A9E-9A74-D6AA-9FCC826D6BB8}"/>
              </a:ext>
            </a:extLst>
          </p:cNvPr>
          <p:cNvSpPr/>
          <p:nvPr/>
        </p:nvSpPr>
        <p:spPr>
          <a:xfrm>
            <a:off x="9194295" y="4969226"/>
            <a:ext cx="108155" cy="1931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8261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AF2B781-1D8A-0FD3-5B35-591EE4F8D3A0}"/>
              </a:ext>
            </a:extLst>
          </p:cNvPr>
          <p:cNvSpPr txBox="1"/>
          <p:nvPr/>
        </p:nvSpPr>
        <p:spPr>
          <a:xfrm>
            <a:off x="6878411" y="4636867"/>
            <a:ext cx="6526090" cy="1169551"/>
          </a:xfrm>
          <a:prstGeom prst="rect">
            <a:avLst/>
          </a:prstGeom>
          <a:noFill/>
        </p:spPr>
        <p:txBody>
          <a:bodyPr wrap="square">
            <a:spAutoFit/>
          </a:bodyPr>
          <a:lstStyle/>
          <a:p>
            <a:pPr algn="ctr"/>
            <a:r>
              <a:rPr lang="pl-PL" dirty="0" err="1"/>
              <a:t>Agroforestry</a:t>
            </a:r>
            <a:r>
              <a:rPr lang="pl-PL" dirty="0"/>
              <a:t> </a:t>
            </a:r>
            <a:r>
              <a:rPr lang="pl-PL" dirty="0" err="1"/>
              <a:t>is</a:t>
            </a:r>
            <a:r>
              <a:rPr lang="pl-PL" dirty="0"/>
              <a:t> a land </a:t>
            </a:r>
            <a:r>
              <a:rPr lang="pl-PL" dirty="0" err="1"/>
              <a:t>use</a:t>
            </a:r>
            <a:r>
              <a:rPr lang="pl-PL" dirty="0"/>
              <a:t> management </a:t>
            </a:r>
            <a:br>
              <a:rPr lang="pl-PL" dirty="0"/>
            </a:br>
            <a:r>
              <a:rPr lang="pl-PL" dirty="0"/>
              <a:t>system </a:t>
            </a:r>
            <a:r>
              <a:rPr lang="pl-PL" dirty="0" err="1"/>
              <a:t>that</a:t>
            </a:r>
            <a:r>
              <a:rPr lang="pl-PL" dirty="0"/>
              <a:t> </a:t>
            </a:r>
            <a:r>
              <a:rPr lang="pl-PL" dirty="0" err="1"/>
              <a:t>intentionally</a:t>
            </a:r>
            <a:r>
              <a:rPr lang="pl-PL" dirty="0"/>
              <a:t> </a:t>
            </a:r>
            <a:r>
              <a:rPr lang="pl-PL" dirty="0" err="1"/>
              <a:t>integrates</a:t>
            </a:r>
            <a:r>
              <a:rPr lang="pl-PL" dirty="0"/>
              <a:t> </a:t>
            </a:r>
            <a:r>
              <a:rPr lang="pl-PL" dirty="0" err="1"/>
              <a:t>trees</a:t>
            </a:r>
            <a:r>
              <a:rPr lang="pl-PL" dirty="0"/>
              <a:t> </a:t>
            </a:r>
            <a:br>
              <a:rPr lang="pl-PL" dirty="0"/>
            </a:br>
            <a:r>
              <a:rPr lang="pl-PL" dirty="0"/>
              <a:t>and </a:t>
            </a:r>
            <a:r>
              <a:rPr lang="pl-PL" dirty="0" err="1"/>
              <a:t>shrubs</a:t>
            </a:r>
            <a:r>
              <a:rPr lang="pl-PL" dirty="0"/>
              <a:t> with </a:t>
            </a:r>
            <a:r>
              <a:rPr lang="pl-PL" dirty="0" err="1"/>
              <a:t>crops</a:t>
            </a:r>
            <a:r>
              <a:rPr lang="pl-PL" dirty="0"/>
              <a:t> </a:t>
            </a:r>
            <a:r>
              <a:rPr lang="pl-PL" dirty="0" err="1"/>
              <a:t>or</a:t>
            </a:r>
            <a:r>
              <a:rPr lang="pl-PL" dirty="0"/>
              <a:t> </a:t>
            </a:r>
            <a:r>
              <a:rPr lang="pl-PL" dirty="0" err="1"/>
              <a:t>pasture</a:t>
            </a:r>
            <a:r>
              <a:rPr lang="pl-PL" dirty="0"/>
              <a:t> to </a:t>
            </a:r>
            <a:r>
              <a:rPr lang="pl-PL" dirty="0" err="1"/>
              <a:t>create</a:t>
            </a:r>
            <a:r>
              <a:rPr lang="pl-PL" dirty="0"/>
              <a:t> </a:t>
            </a:r>
            <a:br>
              <a:rPr lang="pl-PL" dirty="0"/>
            </a:br>
            <a:r>
              <a:rPr lang="pl-PL" dirty="0" err="1"/>
              <a:t>environmental</a:t>
            </a:r>
            <a:r>
              <a:rPr lang="pl-PL" dirty="0"/>
              <a:t>, </a:t>
            </a:r>
            <a:r>
              <a:rPr lang="pl-PL" dirty="0" err="1"/>
              <a:t>economic</a:t>
            </a:r>
            <a:r>
              <a:rPr lang="pl-PL" dirty="0"/>
              <a:t>, and </a:t>
            </a:r>
            <a:r>
              <a:rPr lang="pl-PL" dirty="0" err="1"/>
              <a:t>social</a:t>
            </a:r>
            <a:r>
              <a:rPr lang="pl-PL" dirty="0"/>
              <a:t> </a:t>
            </a:r>
            <a:r>
              <a:rPr lang="pl-PL" dirty="0" err="1"/>
              <a:t>benefits</a:t>
            </a:r>
            <a:r>
              <a:rPr lang="pl-PL" dirty="0"/>
              <a:t>. </a:t>
            </a:r>
            <a:br>
              <a:rPr lang="pl-PL" dirty="0"/>
            </a:br>
            <a:r>
              <a:rPr lang="pl-PL" dirty="0"/>
              <a:t>It </a:t>
            </a:r>
            <a:r>
              <a:rPr lang="pl-PL" dirty="0" err="1"/>
              <a:t>combines</a:t>
            </a:r>
            <a:r>
              <a:rPr lang="pl-PL" dirty="0"/>
              <a:t> </a:t>
            </a:r>
            <a:r>
              <a:rPr lang="pl-PL" dirty="0" err="1"/>
              <a:t>agricultural</a:t>
            </a:r>
            <a:r>
              <a:rPr lang="pl-PL" dirty="0"/>
              <a:t> and </a:t>
            </a:r>
            <a:r>
              <a:rPr lang="pl-PL" dirty="0" err="1"/>
              <a:t>forestry</a:t>
            </a:r>
            <a:r>
              <a:rPr lang="pl-PL" dirty="0"/>
              <a:t> </a:t>
            </a:r>
            <a:r>
              <a:rPr lang="pl-PL" dirty="0" err="1"/>
              <a:t>technologies</a:t>
            </a:r>
            <a:r>
              <a:rPr lang="pl-PL" dirty="0"/>
              <a:t>.</a:t>
            </a:r>
          </a:p>
        </p:txBody>
      </p:sp>
      <p:pic>
        <p:nvPicPr>
          <p:cNvPr id="2050" name="Picture 2" descr="Agroforestry traits and their potential impact on processes of ...">
            <a:extLst>
              <a:ext uri="{FF2B5EF4-FFF2-40B4-BE49-F238E27FC236}">
                <a16:creationId xmlns:a16="http://schemas.microsoft.com/office/drawing/2014/main" id="{B5B8E136-7BD6-199E-A439-CA31CF455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33" y="1185705"/>
            <a:ext cx="7650525" cy="4295662"/>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A85A9552-08B4-E1EC-C4E8-6961319CEAF8}"/>
              </a:ext>
            </a:extLst>
          </p:cNvPr>
          <p:cNvSpPr txBox="1"/>
          <p:nvPr/>
        </p:nvSpPr>
        <p:spPr>
          <a:xfrm>
            <a:off x="527854" y="5504979"/>
            <a:ext cx="7184570" cy="415498"/>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Source: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Zhu</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et al., 2021; </a:t>
            </a:r>
            <a:r>
              <a:rPr lang="en-US"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Reductions in water, soil and nutrient losses and pesticide</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pollution in agroforestry practices: a review of evidence</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and processes</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Plant </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Soil</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(2020) 453:45–86.</a:t>
            </a:r>
          </a:p>
        </p:txBody>
      </p:sp>
      <p:pic>
        <p:nvPicPr>
          <p:cNvPr id="2052" name="Picture 4">
            <a:extLst>
              <a:ext uri="{FF2B5EF4-FFF2-40B4-BE49-F238E27FC236}">
                <a16:creationId xmlns:a16="http://schemas.microsoft.com/office/drawing/2014/main" id="{7986FDB1-2BD9-7876-0196-D5082D067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826" y="836138"/>
            <a:ext cx="3800729" cy="3800729"/>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a:extLst>
              <a:ext uri="{FF2B5EF4-FFF2-40B4-BE49-F238E27FC236}">
                <a16:creationId xmlns:a16="http://schemas.microsoft.com/office/drawing/2014/main" id="{64948E37-46DF-C489-2013-FBFA037BC8CF}"/>
              </a:ext>
            </a:extLst>
          </p:cNvPr>
          <p:cNvSpPr txBox="1"/>
          <p:nvPr/>
        </p:nvSpPr>
        <p:spPr>
          <a:xfrm>
            <a:off x="6878411" y="656148"/>
            <a:ext cx="6707274" cy="415498"/>
          </a:xfrm>
          <a:prstGeom prst="rect">
            <a:avLst/>
          </a:prstGeom>
          <a:noFill/>
        </p:spPr>
        <p:txBody>
          <a:bodyPr wrap="square">
            <a:spAutoFit/>
          </a:bodyPr>
          <a:lstStyle/>
          <a:p>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https://www.ecologic.org/post/agroforestry-what-it-is-and-why-it-is-essential-for-sustainable-</a:t>
            </a:r>
            <a:b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b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and-</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climate</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-smart-</a:t>
            </a:r>
            <a:r>
              <a:rPr lang="pl-PL" sz="10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use</a:t>
            </a:r>
            <a:r>
              <a:rPr lang="pl-PL" sz="10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-of-land</a:t>
            </a:r>
          </a:p>
        </p:txBody>
      </p:sp>
    </p:spTree>
    <p:extLst>
      <p:ext uri="{BB962C8B-B14F-4D97-AF65-F5344CB8AC3E}">
        <p14:creationId xmlns:p14="http://schemas.microsoft.com/office/powerpoint/2010/main" val="279752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831850" y="1133963"/>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Additional materials </a:t>
            </a:r>
            <a:br>
              <a:rPr lang="pl-PL" b="1" cap="small"/>
            </a:br>
            <a:r>
              <a:rPr lang="pl-PL" b="1" cap="small"/>
              <a:t>and sources of information</a:t>
            </a:r>
            <a:endParaRPr b="1" cap="small"/>
          </a:p>
        </p:txBody>
      </p:sp>
      <p:sp>
        <p:nvSpPr>
          <p:cNvPr id="113" name="Google Shape;113;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0"/>
          <p:cNvSpPr txBox="1">
            <a:spLocks noGrp="1"/>
          </p:cNvSpPr>
          <p:nvPr>
            <p:ph type="body" idx="1"/>
          </p:nvPr>
        </p:nvSpPr>
        <p:spPr>
          <a:xfrm>
            <a:off x="405580" y="1068541"/>
            <a:ext cx="11009672" cy="3997630"/>
          </a:xfrm>
          <a:prstGeom prst="rect">
            <a:avLst/>
          </a:prstGeom>
          <a:noFill/>
          <a:ln>
            <a:noFill/>
          </a:ln>
        </p:spPr>
        <p:txBody>
          <a:bodyPr spcFirstLastPara="1" wrap="square" lIns="91425" tIns="45700" rIns="91425" bIns="45700" anchor="t" anchorCtr="0">
            <a:normAutofit/>
          </a:bodyPr>
          <a:lstStyle/>
          <a:p>
            <a:pPr marL="635000" indent="-457200">
              <a:spcBef>
                <a:spcPts val="0"/>
              </a:spcBef>
              <a:buSzPts val="2800"/>
              <a:buFont typeface="Arial"/>
              <a:buAutoNum type="arabicPeriod"/>
            </a:pPr>
            <a:r>
              <a:rPr lang="en-US" sz="1800" dirty="0"/>
              <a:t>Application to increase audience engagement: https://www.mentimeter.com/ </a:t>
            </a:r>
            <a:endParaRPr lang="pl-PL" sz="1800" dirty="0"/>
          </a:p>
          <a:p>
            <a:pPr marL="635000" indent="-457200">
              <a:spcBef>
                <a:spcPts val="0"/>
              </a:spcBef>
              <a:buSzPts val="2800"/>
              <a:buFont typeface="Arial"/>
              <a:buAutoNum type="arabicPeriod"/>
            </a:pPr>
            <a:r>
              <a:rPr lang="en-US" sz="1800" dirty="0" err="1"/>
              <a:t>beFORE</a:t>
            </a:r>
            <a:r>
              <a:rPr lang="en-US" sz="1800" dirty="0"/>
              <a:t> E-Learning Course, http://futureoriented.eu/ foresight-course/, where you can benefit from lessons dedicated to scenario analysis: http://futureoriented.eu/courses/advanced-course-students/lessons/module-5-</a:t>
            </a:r>
            <a:r>
              <a:rPr lang="pl-PL" sz="1800" dirty="0"/>
              <a:t>lesson-2-future-oriented-methodologies/</a:t>
            </a:r>
            <a:r>
              <a:rPr lang="pl-PL" sz="1800" dirty="0" err="1"/>
              <a:t>topic</a:t>
            </a:r>
            <a:r>
              <a:rPr lang="pl-PL" sz="1800" dirty="0"/>
              <a:t>/topic-7-intuitive-logics-school-ofscenario-construction-case-studies/</a:t>
            </a:r>
            <a:r>
              <a:rPr lang="pl-PL" sz="1800" dirty="0" err="1"/>
              <a:t>or</a:t>
            </a:r>
            <a:r>
              <a:rPr lang="pl-PL" sz="1800" dirty="0"/>
              <a:t> </a:t>
            </a:r>
            <a:r>
              <a:rPr lang="pl-PL" sz="1800" dirty="0" err="1"/>
              <a:t>take</a:t>
            </a:r>
            <a:r>
              <a:rPr lang="pl-PL" sz="1800" dirty="0"/>
              <a:t> the </a:t>
            </a:r>
            <a:r>
              <a:rPr lang="pl-PL" sz="1800" dirty="0" err="1"/>
              <a:t>entire</a:t>
            </a:r>
            <a:r>
              <a:rPr lang="pl-PL" sz="1800" dirty="0"/>
              <a:t> </a:t>
            </a:r>
            <a:r>
              <a:rPr lang="pl-PL" sz="1800" dirty="0" err="1"/>
              <a:t>Futures</a:t>
            </a:r>
            <a:r>
              <a:rPr lang="pl-PL" sz="1800" dirty="0"/>
              <a:t> </a:t>
            </a:r>
            <a:r>
              <a:rPr lang="pl-PL" sz="1800" dirty="0" err="1"/>
              <a:t>Literacy</a:t>
            </a:r>
            <a:r>
              <a:rPr lang="pl-PL" sz="1800" dirty="0"/>
              <a:t> </a:t>
            </a:r>
            <a:r>
              <a:rPr lang="pl-PL" sz="1800" dirty="0" err="1"/>
              <a:t>course</a:t>
            </a:r>
            <a:r>
              <a:rPr lang="pl-PL" sz="1800" dirty="0"/>
              <a:t> (http:// futureoriented.eu/foresight-</a:t>
            </a:r>
            <a:r>
              <a:rPr lang="pl-PL" sz="1800" dirty="0" err="1"/>
              <a:t>course</a:t>
            </a:r>
            <a:r>
              <a:rPr lang="pl-PL" sz="1800" dirty="0"/>
              <a:t>/)</a:t>
            </a:r>
          </a:p>
          <a:p>
            <a:pPr marL="635000" lvl="0" indent="-457200" algn="l" rtl="0">
              <a:lnSpc>
                <a:spcPct val="90000"/>
              </a:lnSpc>
              <a:spcBef>
                <a:spcPts val="0"/>
              </a:spcBef>
              <a:spcAft>
                <a:spcPts val="0"/>
              </a:spcAft>
              <a:buClr>
                <a:schemeClr val="dk1"/>
              </a:buClr>
              <a:buSzPts val="2800"/>
              <a:buAutoNum type="arabicPeriod"/>
            </a:pPr>
            <a:r>
              <a:rPr lang="en-US" sz="1800" dirty="0"/>
              <a:t>The European Environment Agency (EEA)</a:t>
            </a:r>
            <a:r>
              <a:rPr lang="pl-PL" sz="1800" dirty="0"/>
              <a:t> </a:t>
            </a:r>
            <a:r>
              <a:rPr lang="pl-PL" sz="1800" dirty="0" err="1"/>
              <a:t>website</a:t>
            </a:r>
            <a:r>
              <a:rPr lang="pl-PL" sz="1800" dirty="0"/>
              <a:t>, https://www.eea.europa.eu/en/topics/in-depth/climate-change-mitigation-reducing-emissions</a:t>
            </a:r>
          </a:p>
          <a:p>
            <a:pPr marL="635000" lvl="0" indent="-457200" algn="l" rtl="0">
              <a:lnSpc>
                <a:spcPct val="90000"/>
              </a:lnSpc>
              <a:spcBef>
                <a:spcPts val="0"/>
              </a:spcBef>
              <a:spcAft>
                <a:spcPts val="0"/>
              </a:spcAft>
              <a:buClr>
                <a:schemeClr val="dk1"/>
              </a:buClr>
              <a:buSzPts val="2800"/>
              <a:buAutoNum type="arabicPeriod"/>
            </a:pPr>
            <a:r>
              <a:rPr lang="pl-PL" sz="1800" dirty="0"/>
              <a:t>https://www.oecd.org/agriculture/topics/climate-change-and-food-systems/</a:t>
            </a:r>
          </a:p>
          <a:p>
            <a:pPr marL="635000" lvl="0" indent="-457200" algn="l" rtl="0">
              <a:lnSpc>
                <a:spcPct val="90000"/>
              </a:lnSpc>
              <a:spcBef>
                <a:spcPts val="0"/>
              </a:spcBef>
              <a:spcAft>
                <a:spcPts val="0"/>
              </a:spcAft>
              <a:buClr>
                <a:schemeClr val="dk1"/>
              </a:buClr>
              <a:buSzPts val="2800"/>
              <a:buAutoNum type="arabicPeriod"/>
            </a:pPr>
            <a:r>
              <a:rPr lang="en-US" sz="1800" dirty="0"/>
              <a:t>Dr Edward de Bono introduces Lateral Thinking</a:t>
            </a:r>
            <a:r>
              <a:rPr lang="pl-PL" sz="1800" dirty="0"/>
              <a:t>; https://www.youtube.com/watch?v=hdm3m85M5e8</a:t>
            </a:r>
          </a:p>
          <a:p>
            <a:pPr marL="635000" lvl="0" indent="-457200" algn="l" rtl="0">
              <a:lnSpc>
                <a:spcPct val="90000"/>
              </a:lnSpc>
              <a:spcBef>
                <a:spcPts val="0"/>
              </a:spcBef>
              <a:spcAft>
                <a:spcPts val="0"/>
              </a:spcAft>
              <a:buClr>
                <a:schemeClr val="dk1"/>
              </a:buClr>
              <a:buSzPts val="2800"/>
              <a:buAutoNum type="arabicPeriod"/>
            </a:pPr>
            <a:r>
              <a:rPr lang="en-US" sz="1800" dirty="0"/>
              <a:t>The Indigo Archive - Edward de Bono Tools in Practice</a:t>
            </a:r>
            <a:r>
              <a:rPr lang="pl-PL" sz="1800" dirty="0"/>
              <a:t>; https://www.youtube.com/watch?v=wclCeGutYUo</a:t>
            </a:r>
          </a:p>
          <a:p>
            <a:pPr marL="635000" indent="-457200">
              <a:spcBef>
                <a:spcPts val="0"/>
              </a:spcBef>
              <a:buSzPts val="2800"/>
              <a:buFont typeface="Arial"/>
              <a:buAutoNum type="arabicPeriod"/>
            </a:pPr>
            <a:r>
              <a:rPr lang="en-US" sz="1800" dirty="0"/>
              <a:t>Global Footprint Network: https://www.footprintcalculator.org/</a:t>
            </a:r>
            <a:endParaRPr lang="pl-PL" sz="1800" dirty="0"/>
          </a:p>
          <a:p>
            <a:pPr marL="635000" indent="-457200">
              <a:spcBef>
                <a:spcPts val="0"/>
              </a:spcBef>
              <a:buSzPts val="2800"/>
              <a:buFont typeface="Arial"/>
              <a:buAutoNum type="arabicPeriod"/>
            </a:pPr>
            <a:r>
              <a:rPr lang="en-US" sz="1800" dirty="0"/>
              <a:t>Miro board, where you can create a STEEP analysis template as the first step in the scenario method using ready-made output </a:t>
            </a:r>
            <a:r>
              <a:rPr lang="en-US" sz="1800" dirty="0" err="1"/>
              <a:t>visualisations</a:t>
            </a:r>
            <a:r>
              <a:rPr lang="en-US" sz="1800" dirty="0"/>
              <a:t> and work together online: https://miro.com/</a:t>
            </a:r>
            <a:endParaRPr lang="pl-PL" sz="1800" dirty="0"/>
          </a:p>
          <a:p>
            <a:pPr marL="635000" indent="-457200">
              <a:spcBef>
                <a:spcPts val="0"/>
              </a:spcBef>
              <a:buSzPts val="2800"/>
              <a:buFont typeface="Arial"/>
              <a:buAutoNum type="arabicPeriod"/>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coursebook</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developed</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within</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Futures</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project</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Replay your futures – labs for exploring undiscovered pathways course (pdf)</a:t>
            </a:r>
            <a:r>
              <a:rPr lang="pl-PL" sz="1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https://futuresproject.pb.edu.pl/app/uploads/2023/08/Handbook-Futures-2022.pdf</a:t>
            </a:r>
            <a:endParaRPr lang="pl-PL" sz="1800" dirty="0">
              <a:solidFill>
                <a:schemeClr val="tx1"/>
              </a:solidFill>
            </a:endParaRPr>
          </a:p>
          <a:p>
            <a:pPr marL="635000" indent="-457200">
              <a:spcBef>
                <a:spcPts val="0"/>
              </a:spcBef>
              <a:buSzPts val="2800"/>
              <a:buFont typeface="Arial"/>
              <a:buAutoNum type="arabicPeriod"/>
            </a:pPr>
            <a:endParaRPr lang="en-US" sz="1800" dirty="0"/>
          </a:p>
          <a:p>
            <a:pPr marL="635000" lvl="0" indent="-457200" algn="l" rtl="0">
              <a:lnSpc>
                <a:spcPct val="90000"/>
              </a:lnSpc>
              <a:spcBef>
                <a:spcPts val="0"/>
              </a:spcBef>
              <a:spcAft>
                <a:spcPts val="0"/>
              </a:spcAft>
              <a:buClr>
                <a:schemeClr val="dk1"/>
              </a:buClr>
              <a:buSzPts val="2800"/>
              <a:buAutoNum type="arabicPeriod"/>
            </a:pPr>
            <a:endParaRPr lang="pl-PL" sz="1800" dirty="0">
              <a:hlinkClick r:id="rId3">
                <a:extLst>
                  <a:ext uri="{A12FA001-AC4F-418D-AE19-62706E023703}">
                    <ahyp:hlinkClr xmlns:ahyp="http://schemas.microsoft.com/office/drawing/2018/hyperlinkcolor" val="tx"/>
                  </a:ext>
                </a:extLst>
              </a:hlinkClick>
            </a:endParaRPr>
          </a:p>
          <a:p>
            <a:pPr marL="635000" lvl="0" indent="-457200" algn="l" rtl="0">
              <a:lnSpc>
                <a:spcPct val="90000"/>
              </a:lnSpc>
              <a:spcBef>
                <a:spcPts val="0"/>
              </a:spcBef>
              <a:spcAft>
                <a:spcPts val="0"/>
              </a:spcAft>
              <a:buClr>
                <a:schemeClr val="dk1"/>
              </a:buClr>
              <a:buSzPts val="2800"/>
              <a:buAutoNum type="arabicPeriod"/>
            </a:pPr>
            <a:endParaRPr lang="pl-PL" sz="1800" dirty="0"/>
          </a:p>
          <a:p>
            <a:pPr marL="635000" lvl="0" indent="-457200" algn="l" rtl="0">
              <a:lnSpc>
                <a:spcPct val="90000"/>
              </a:lnSpc>
              <a:spcBef>
                <a:spcPts val="0"/>
              </a:spcBef>
              <a:spcAft>
                <a:spcPts val="0"/>
              </a:spcAft>
              <a:buClr>
                <a:schemeClr val="dk1"/>
              </a:buClr>
              <a:buSzPts val="2800"/>
              <a:buAutoNum type="arabicPeriod"/>
            </a:pPr>
            <a:endParaRPr lang="pl-PL"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1"/>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dirty="0"/>
              <a:t>Case </a:t>
            </a:r>
            <a:r>
              <a:rPr lang="pl-PL" b="1" cap="small" dirty="0" err="1"/>
              <a:t>study</a:t>
            </a:r>
            <a:endParaRPr b="1" cap="small" dirty="0"/>
          </a:p>
        </p:txBody>
      </p:sp>
      <p:sp>
        <p:nvSpPr>
          <p:cNvPr id="125" name="Google Shape;1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
        <p:nvSpPr>
          <p:cNvPr id="3" name="pole tekstowe 2">
            <a:extLst>
              <a:ext uri="{FF2B5EF4-FFF2-40B4-BE49-F238E27FC236}">
                <a16:creationId xmlns:a16="http://schemas.microsoft.com/office/drawing/2014/main" id="{A1E4FB18-51F1-F87F-F1E1-1075C92F29E8}"/>
              </a:ext>
            </a:extLst>
          </p:cNvPr>
          <p:cNvSpPr txBox="1"/>
          <p:nvPr/>
        </p:nvSpPr>
        <p:spPr>
          <a:xfrm>
            <a:off x="3040626" y="3243157"/>
            <a:ext cx="6100916" cy="307777"/>
          </a:xfrm>
          <a:prstGeom prst="rect">
            <a:avLst/>
          </a:prstGeom>
          <a:noFill/>
        </p:spPr>
        <p:txBody>
          <a:bodyPr wrap="square">
            <a:spAutoFit/>
          </a:bodyPr>
          <a:lstStyle/>
          <a:p>
            <a:r>
              <a:rPr lang="pl-PL" b="0" dirty="0">
                <a:effectLst/>
              </a:rPr>
              <a:t> </a:t>
            </a:r>
            <a:endParaRPr lang="pl-PL" dirty="0"/>
          </a:p>
        </p:txBody>
      </p:sp>
      <p:sp>
        <p:nvSpPr>
          <p:cNvPr id="5" name="pole tekstowe 4">
            <a:extLst>
              <a:ext uri="{FF2B5EF4-FFF2-40B4-BE49-F238E27FC236}">
                <a16:creationId xmlns:a16="http://schemas.microsoft.com/office/drawing/2014/main" id="{2A0EF9ED-1DCD-2B46-FB45-7CF34F5A709F}"/>
              </a:ext>
            </a:extLst>
          </p:cNvPr>
          <p:cNvSpPr txBox="1"/>
          <p:nvPr/>
        </p:nvSpPr>
        <p:spPr>
          <a:xfrm>
            <a:off x="3040626" y="3243157"/>
            <a:ext cx="6100916" cy="307777"/>
          </a:xfrm>
          <a:prstGeom prst="rect">
            <a:avLst/>
          </a:prstGeom>
          <a:noFill/>
        </p:spPr>
        <p:txBody>
          <a:bodyPr wrap="square">
            <a:spAutoFit/>
          </a:bodyPr>
          <a:lstStyle/>
          <a:p>
            <a:r>
              <a:rPr lang="pl-PL" b="0" dirty="0">
                <a:effectLst/>
              </a:rPr>
              <a:t> </a:t>
            </a:r>
            <a:endParaRPr lang="pl-P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a:spLocks noGrp="1"/>
          </p:cNvSpPr>
          <p:nvPr>
            <p:ph type="title"/>
          </p:nvPr>
        </p:nvSpPr>
        <p:spPr>
          <a:xfrm>
            <a:off x="506882" y="710692"/>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sz="4800" b="1" dirty="0"/>
              <a:t>DANONE</a:t>
            </a:r>
            <a:endParaRPr sz="4800" b="1" dirty="0"/>
          </a:p>
        </p:txBody>
      </p:sp>
      <p:sp>
        <p:nvSpPr>
          <p:cNvPr id="131" name="Google Shape;131;p12"/>
          <p:cNvSpPr txBox="1">
            <a:spLocks noGrp="1"/>
          </p:cNvSpPr>
          <p:nvPr>
            <p:ph type="body" idx="1"/>
          </p:nvPr>
        </p:nvSpPr>
        <p:spPr>
          <a:xfrm>
            <a:off x="5628295" y="1830183"/>
            <a:ext cx="6046318" cy="3086843"/>
          </a:xfrm>
          <a:prstGeom prst="rect">
            <a:avLst/>
          </a:prstGeom>
          <a:noFill/>
          <a:ln>
            <a:noFill/>
          </a:ln>
        </p:spPr>
        <p:txBody>
          <a:bodyPr spcFirstLastPara="1" wrap="square" lIns="91425" tIns="45700" rIns="91425" bIns="45700" anchor="t" anchorCtr="0">
            <a:noAutofit/>
          </a:bodyPr>
          <a:lstStyle/>
          <a:p>
            <a:pPr marL="176213" lvl="0" indent="1588" algn="just" rtl="0">
              <a:lnSpc>
                <a:spcPct val="90000"/>
              </a:lnSpc>
              <a:spcBef>
                <a:spcPts val="0"/>
              </a:spcBef>
              <a:spcAft>
                <a:spcPts val="0"/>
              </a:spcAft>
              <a:buClr>
                <a:schemeClr val="dk1"/>
              </a:buClr>
              <a:buSzPts val="2800"/>
              <a:buNone/>
            </a:pPr>
            <a:r>
              <a:rPr lang="en-US" sz="1900" dirty="0"/>
              <a:t>Danone is a </a:t>
            </a:r>
            <a:r>
              <a:rPr lang="en-US" sz="1900" b="1" dirty="0"/>
              <a:t>manufacturer</a:t>
            </a:r>
            <a:r>
              <a:rPr lang="en-US" sz="1900" dirty="0"/>
              <a:t> and </a:t>
            </a:r>
            <a:r>
              <a:rPr lang="en-US" sz="1900" b="1" dirty="0"/>
              <a:t>producer of dairy and nutrition products</a:t>
            </a:r>
            <a:r>
              <a:rPr lang="en-US" sz="1900" dirty="0"/>
              <a:t>. The company offers fresh dairy products, bottled water, baby nutrition and medical nutrition products.  </a:t>
            </a:r>
            <a:endParaRPr lang="pl-PL" sz="1900" dirty="0"/>
          </a:p>
          <a:p>
            <a:pPr marL="176213" lvl="0" indent="1588" algn="just" rtl="0">
              <a:lnSpc>
                <a:spcPct val="90000"/>
              </a:lnSpc>
              <a:spcBef>
                <a:spcPts val="0"/>
              </a:spcBef>
              <a:spcAft>
                <a:spcPts val="0"/>
              </a:spcAft>
              <a:buClr>
                <a:schemeClr val="dk1"/>
              </a:buClr>
              <a:buSzPts val="2800"/>
              <a:buNone/>
            </a:pPr>
            <a:endParaRPr lang="pl-PL" sz="1900" dirty="0"/>
          </a:p>
          <a:p>
            <a:pPr marL="176213" lvl="0" indent="1588" algn="just" rtl="0">
              <a:lnSpc>
                <a:spcPct val="90000"/>
              </a:lnSpc>
              <a:spcBef>
                <a:spcPts val="0"/>
              </a:spcBef>
              <a:spcAft>
                <a:spcPts val="0"/>
              </a:spcAft>
              <a:buClr>
                <a:schemeClr val="dk1"/>
              </a:buClr>
              <a:buSzPts val="2800"/>
              <a:buNone/>
            </a:pPr>
            <a:r>
              <a:rPr lang="en-US" sz="1900" dirty="0"/>
              <a:t>The company sells its products under the </a:t>
            </a:r>
            <a:r>
              <a:rPr lang="en-US" sz="1900" b="1" dirty="0"/>
              <a:t>Danone, </a:t>
            </a:r>
            <a:r>
              <a:rPr lang="en-US" sz="1900" b="1" dirty="0" err="1"/>
              <a:t>Activia</a:t>
            </a:r>
            <a:r>
              <a:rPr lang="en-US" sz="1900" b="1" dirty="0"/>
              <a:t>, Evian, </a:t>
            </a:r>
            <a:r>
              <a:rPr lang="en-US" sz="1900" b="1" dirty="0" err="1"/>
              <a:t>Volvic</a:t>
            </a:r>
            <a:r>
              <a:rPr lang="en-US" sz="1900" b="1" dirty="0"/>
              <a:t>, Aqua, Gallia, </a:t>
            </a:r>
            <a:r>
              <a:rPr lang="en-US" sz="1900" b="1" dirty="0" err="1"/>
              <a:t>Actimel</a:t>
            </a:r>
            <a:r>
              <a:rPr lang="en-US" sz="1900" b="1" dirty="0"/>
              <a:t>, </a:t>
            </a:r>
            <a:r>
              <a:rPr lang="en-US" sz="1900" b="1" dirty="0" err="1"/>
              <a:t>Nutricia</a:t>
            </a:r>
            <a:r>
              <a:rPr lang="en-US" sz="1900" b="1" dirty="0"/>
              <a:t> and </a:t>
            </a:r>
            <a:r>
              <a:rPr lang="en-US" sz="1900" b="1" dirty="0" err="1"/>
              <a:t>Bledina</a:t>
            </a:r>
            <a:r>
              <a:rPr lang="en-US" sz="1900" b="1" dirty="0"/>
              <a:t> brands. </a:t>
            </a:r>
            <a:r>
              <a:rPr lang="en-US" sz="1900" dirty="0"/>
              <a:t>It distributes its products through retail chains, traditional outlets and </a:t>
            </a:r>
            <a:r>
              <a:rPr lang="en-US" sz="1900" dirty="0" err="1"/>
              <a:t>specialised</a:t>
            </a:r>
            <a:r>
              <a:rPr lang="en-US" sz="1900" dirty="0"/>
              <a:t> distribution channels, including hospitals, clinics and pharmacies. </a:t>
            </a:r>
            <a:endParaRPr lang="pl-PL" sz="1900" dirty="0"/>
          </a:p>
          <a:p>
            <a:pPr marL="176213" lvl="0" indent="1588" algn="just" rtl="0">
              <a:lnSpc>
                <a:spcPct val="90000"/>
              </a:lnSpc>
              <a:spcBef>
                <a:spcPts val="0"/>
              </a:spcBef>
              <a:spcAft>
                <a:spcPts val="0"/>
              </a:spcAft>
              <a:buClr>
                <a:schemeClr val="dk1"/>
              </a:buClr>
              <a:buSzPts val="2800"/>
              <a:buNone/>
            </a:pPr>
            <a:endParaRPr lang="pl-PL" sz="1900" dirty="0"/>
          </a:p>
          <a:p>
            <a:pPr marL="176213" lvl="0" indent="1588" algn="just" rtl="0">
              <a:lnSpc>
                <a:spcPct val="90000"/>
              </a:lnSpc>
              <a:spcBef>
                <a:spcPts val="0"/>
              </a:spcBef>
              <a:spcAft>
                <a:spcPts val="0"/>
              </a:spcAft>
              <a:buClr>
                <a:schemeClr val="dk1"/>
              </a:buClr>
              <a:buSzPts val="2800"/>
              <a:buNone/>
            </a:pPr>
            <a:r>
              <a:rPr lang="en-US" sz="1900" dirty="0"/>
              <a:t>The company's operations span the </a:t>
            </a:r>
            <a:r>
              <a:rPr lang="en-US" sz="1900" b="1" dirty="0"/>
              <a:t>Americas, the Middle East, Africa, Europe and the Asia-Pacific region</a:t>
            </a:r>
            <a:r>
              <a:rPr lang="en-US" sz="1900" dirty="0"/>
              <a:t>. Danone is headquartered in Paris, Ile-de-France, France.</a:t>
            </a:r>
            <a:endParaRPr sz="1900" dirty="0"/>
          </a:p>
        </p:txBody>
      </p:sp>
      <p:pic>
        <p:nvPicPr>
          <p:cNvPr id="3" name="Obraz 2">
            <a:extLst>
              <a:ext uri="{FF2B5EF4-FFF2-40B4-BE49-F238E27FC236}">
                <a16:creationId xmlns:a16="http://schemas.microsoft.com/office/drawing/2014/main" id="{68ED9D0F-068F-CA60-FC80-A06F8E9C8E53}"/>
              </a:ext>
            </a:extLst>
          </p:cNvPr>
          <p:cNvPicPr>
            <a:picLocks noChangeAspect="1"/>
          </p:cNvPicPr>
          <p:nvPr/>
        </p:nvPicPr>
        <p:blipFill>
          <a:blip r:embed="rId3"/>
          <a:stretch>
            <a:fillRect/>
          </a:stretch>
        </p:blipFill>
        <p:spPr>
          <a:xfrm>
            <a:off x="1561404" y="1729441"/>
            <a:ext cx="3276600" cy="3701983"/>
          </a:xfrm>
          <a:prstGeom prst="rect">
            <a:avLst/>
          </a:prstGeom>
        </p:spPr>
      </p:pic>
      <p:sp>
        <p:nvSpPr>
          <p:cNvPr id="5" name="pole tekstowe 4">
            <a:extLst>
              <a:ext uri="{FF2B5EF4-FFF2-40B4-BE49-F238E27FC236}">
                <a16:creationId xmlns:a16="http://schemas.microsoft.com/office/drawing/2014/main" id="{882940A7-1435-F486-5E3A-EF430F10C8E0}"/>
              </a:ext>
            </a:extLst>
          </p:cNvPr>
          <p:cNvSpPr txBox="1"/>
          <p:nvPr/>
        </p:nvSpPr>
        <p:spPr>
          <a:xfrm>
            <a:off x="220780" y="5615883"/>
            <a:ext cx="5671745"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About</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4"/>
              </a:rPr>
              <a:t>https://www.danone.com/about-danone/we-are-danone.html#MISSION</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pole tekstowe 5">
            <a:extLst>
              <a:ext uri="{FF2B5EF4-FFF2-40B4-BE49-F238E27FC236}">
                <a16:creationId xmlns:a16="http://schemas.microsoft.com/office/drawing/2014/main" id="{75621C02-33E2-A923-2F62-C21BDCFA55A7}"/>
              </a:ext>
            </a:extLst>
          </p:cNvPr>
          <p:cNvSpPr txBox="1"/>
          <p:nvPr/>
        </p:nvSpPr>
        <p:spPr>
          <a:xfrm>
            <a:off x="5892525" y="5615882"/>
            <a:ext cx="5517857"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Global Data,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SA: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Overview</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5"/>
              </a:rPr>
              <a:t>https://www.globaldata.com/company-profile/danone-sa/</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6004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fr-FR" sz="3600" b="1" dirty="0"/>
              <a:t>TARGET ZERO NET CARBON EMISSIONS</a:t>
            </a:r>
            <a:endParaRPr sz="3600" b="1" dirty="0"/>
          </a:p>
        </p:txBody>
      </p:sp>
      <p:sp>
        <p:nvSpPr>
          <p:cNvPr id="131" name="Google Shape;131;p12"/>
          <p:cNvSpPr txBox="1">
            <a:spLocks noGrp="1"/>
          </p:cNvSpPr>
          <p:nvPr>
            <p:ph type="body" idx="1"/>
          </p:nvPr>
        </p:nvSpPr>
        <p:spPr>
          <a:xfrm>
            <a:off x="6444346" y="1867309"/>
            <a:ext cx="5333999" cy="3473798"/>
          </a:xfrm>
          <a:prstGeom prst="rect">
            <a:avLst/>
          </a:prstGeom>
          <a:noFill/>
          <a:ln>
            <a:noFill/>
          </a:ln>
        </p:spPr>
        <p:txBody>
          <a:bodyPr spcFirstLastPara="1" wrap="square" lIns="91425" tIns="45700" rIns="91425" bIns="45700" anchor="t" anchorCtr="0">
            <a:noAutofit/>
          </a:bodyPr>
          <a:lstStyle/>
          <a:p>
            <a:pPr marL="228600" lvl="0" indent="-50800" algn="just" rtl="0">
              <a:lnSpc>
                <a:spcPct val="90000"/>
              </a:lnSpc>
              <a:spcBef>
                <a:spcPts val="0"/>
              </a:spcBef>
              <a:spcAft>
                <a:spcPts val="0"/>
              </a:spcAft>
              <a:buClr>
                <a:schemeClr val="dk1"/>
              </a:buClr>
              <a:buSzPts val="2800"/>
              <a:buNone/>
            </a:pPr>
            <a:r>
              <a:rPr lang="pl-PL" sz="1900" dirty="0"/>
              <a:t>	</a:t>
            </a:r>
            <a:r>
              <a:rPr lang="en-US" sz="1900" dirty="0"/>
              <a:t>Healthy food and the water cycle are significantly linked to the climate, which in turn depends on carbon levels in the atmosphere and oceans. </a:t>
            </a:r>
            <a:endParaRPr lang="pl-PL" sz="1900" dirty="0"/>
          </a:p>
          <a:p>
            <a:pPr marL="228600" lvl="0" indent="-50800" algn="just" rtl="0">
              <a:lnSpc>
                <a:spcPct val="90000"/>
              </a:lnSpc>
              <a:spcBef>
                <a:spcPts val="0"/>
              </a:spcBef>
              <a:spcAft>
                <a:spcPts val="0"/>
              </a:spcAft>
              <a:buClr>
                <a:schemeClr val="dk1"/>
              </a:buClr>
              <a:buSzPts val="2800"/>
              <a:buNone/>
            </a:pPr>
            <a:endParaRPr lang="pl-PL" sz="1900" dirty="0"/>
          </a:p>
          <a:p>
            <a:pPr marL="228600" lvl="0" indent="-50800" algn="just" rtl="0">
              <a:lnSpc>
                <a:spcPct val="90000"/>
              </a:lnSpc>
              <a:spcBef>
                <a:spcPts val="0"/>
              </a:spcBef>
              <a:spcAft>
                <a:spcPts val="0"/>
              </a:spcAft>
              <a:buClr>
                <a:schemeClr val="dk1"/>
              </a:buClr>
              <a:buSzPts val="2800"/>
              <a:buNone/>
            </a:pPr>
            <a:r>
              <a:rPr lang="pl-PL" sz="1900" dirty="0"/>
              <a:t>	</a:t>
            </a:r>
            <a:r>
              <a:rPr lang="en-US" sz="1900" dirty="0"/>
              <a:t>Danone's ambition is to set a trajectory for reducing greenhouse gas emissions in line with scientific guidelines, aiming to keep temperature increases below 2°C and to support the </a:t>
            </a:r>
            <a:r>
              <a:rPr lang="en-US" sz="1900" dirty="0" err="1"/>
              <a:t>decarbonisation</a:t>
            </a:r>
            <a:r>
              <a:rPr lang="en-US" sz="1900" dirty="0"/>
              <a:t> of the economy. According to the latest UN report on the 'emissions gap', Danone's main goal is to achieve net zero emissions in all emissions areas.</a:t>
            </a:r>
            <a:endParaRPr sz="1900" dirty="0"/>
          </a:p>
        </p:txBody>
      </p:sp>
      <p:pic>
        <p:nvPicPr>
          <p:cNvPr id="3" name="Obraz 2">
            <a:extLst>
              <a:ext uri="{FF2B5EF4-FFF2-40B4-BE49-F238E27FC236}">
                <a16:creationId xmlns:a16="http://schemas.microsoft.com/office/drawing/2014/main" id="{DCA3F357-12C1-2027-3F64-08F55A50464B}"/>
              </a:ext>
            </a:extLst>
          </p:cNvPr>
          <p:cNvPicPr>
            <a:picLocks noChangeAspect="1"/>
          </p:cNvPicPr>
          <p:nvPr/>
        </p:nvPicPr>
        <p:blipFill>
          <a:blip r:embed="rId3"/>
          <a:stretch>
            <a:fillRect/>
          </a:stretch>
        </p:blipFill>
        <p:spPr>
          <a:xfrm>
            <a:off x="413655" y="1583902"/>
            <a:ext cx="5878287" cy="4048576"/>
          </a:xfrm>
          <a:prstGeom prst="rect">
            <a:avLst/>
          </a:prstGeom>
        </p:spPr>
      </p:pic>
      <p:sp>
        <p:nvSpPr>
          <p:cNvPr id="4" name="pole tekstowe 3">
            <a:extLst>
              <a:ext uri="{FF2B5EF4-FFF2-40B4-BE49-F238E27FC236}">
                <a16:creationId xmlns:a16="http://schemas.microsoft.com/office/drawing/2014/main" id="{2CC07C55-35EB-C7E7-0C36-D1A9785625F6}"/>
              </a:ext>
            </a:extLst>
          </p:cNvPr>
          <p:cNvSpPr txBox="1"/>
          <p:nvPr/>
        </p:nvSpPr>
        <p:spPr>
          <a:xfrm>
            <a:off x="330528" y="5755824"/>
            <a:ext cx="11364690" cy="253916"/>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Climate</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Policy</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4"/>
              </a:rPr>
              <a:t>https://www.danone.com/content/dam/corp/global/danonecom/about-us-impact/policies-and-commitments/en/2016/2016_05_18_ClimatePolicyFullVersion.pdf</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4090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12"/>
          <p:cNvSpPr txBox="1">
            <a:spLocks noGrp="1"/>
          </p:cNvSpPr>
          <p:nvPr>
            <p:ph type="body" idx="1"/>
          </p:nvPr>
        </p:nvSpPr>
        <p:spPr>
          <a:xfrm>
            <a:off x="7358335" y="1430185"/>
            <a:ext cx="4523998" cy="399763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pl-PL" sz="2000" dirty="0" err="1"/>
              <a:t>Danone’s</a:t>
            </a:r>
            <a:r>
              <a:rPr lang="en-US" sz="2000" dirty="0"/>
              <a:t> ambition is to:</a:t>
            </a:r>
            <a:endParaRPr lang="pl-PL" sz="2000" dirty="0"/>
          </a:p>
          <a:p>
            <a:pPr marL="635000" indent="-457200">
              <a:spcBef>
                <a:spcPts val="0"/>
              </a:spcBef>
              <a:buSzPts val="2800"/>
            </a:pPr>
            <a:r>
              <a:rPr lang="en-US" sz="2000" b="1" dirty="0"/>
              <a:t>Take action on mitigation and contribute to sequestering carbon </a:t>
            </a:r>
            <a:r>
              <a:rPr lang="en-US" sz="2000" dirty="0"/>
              <a:t>in soils, forests and ecosystems for “net positive” impacts to combat climate change,</a:t>
            </a:r>
            <a:endParaRPr lang="pl-PL" sz="2000" dirty="0"/>
          </a:p>
          <a:p>
            <a:pPr marL="635000" indent="-457200">
              <a:spcBef>
                <a:spcPts val="0"/>
              </a:spcBef>
              <a:buSzPts val="2800"/>
            </a:pPr>
            <a:r>
              <a:rPr lang="en-US" sz="2000" b="1" dirty="0"/>
              <a:t>Take action on adaptation</a:t>
            </a:r>
            <a:r>
              <a:rPr lang="en-US" sz="2000" dirty="0"/>
              <a:t>, building resilient food and water cycles</a:t>
            </a:r>
            <a:r>
              <a:rPr lang="pl-PL" sz="2000" dirty="0"/>
              <a:t>,</a:t>
            </a:r>
          </a:p>
          <a:p>
            <a:pPr marL="635000" indent="-457200">
              <a:spcBef>
                <a:spcPts val="0"/>
              </a:spcBef>
              <a:buSzPts val="2800"/>
            </a:pPr>
            <a:r>
              <a:rPr lang="en-US" sz="2000" b="1" dirty="0"/>
              <a:t>Be at the forefront of business solutions with healthier diet options </a:t>
            </a:r>
            <a:r>
              <a:rPr lang="en-US" sz="2000" dirty="0"/>
              <a:t>for more people with less carbon. </a:t>
            </a:r>
            <a:endParaRPr sz="2000" dirty="0"/>
          </a:p>
        </p:txBody>
      </p:sp>
      <p:pic>
        <p:nvPicPr>
          <p:cNvPr id="3" name="Obraz 2">
            <a:extLst>
              <a:ext uri="{FF2B5EF4-FFF2-40B4-BE49-F238E27FC236}">
                <a16:creationId xmlns:a16="http://schemas.microsoft.com/office/drawing/2014/main" id="{ABDE341A-43F2-2C06-4C76-D2D3877E7F3C}"/>
              </a:ext>
            </a:extLst>
          </p:cNvPr>
          <p:cNvPicPr>
            <a:picLocks noChangeAspect="1"/>
          </p:cNvPicPr>
          <p:nvPr/>
        </p:nvPicPr>
        <p:blipFill>
          <a:blip r:embed="rId3"/>
          <a:stretch>
            <a:fillRect/>
          </a:stretch>
        </p:blipFill>
        <p:spPr>
          <a:xfrm>
            <a:off x="411268" y="1294677"/>
            <a:ext cx="6845466" cy="3997630"/>
          </a:xfrm>
          <a:prstGeom prst="rect">
            <a:avLst/>
          </a:prstGeom>
        </p:spPr>
      </p:pic>
      <p:sp>
        <p:nvSpPr>
          <p:cNvPr id="4" name="pole tekstowe 3">
            <a:extLst>
              <a:ext uri="{FF2B5EF4-FFF2-40B4-BE49-F238E27FC236}">
                <a16:creationId xmlns:a16="http://schemas.microsoft.com/office/drawing/2014/main" id="{295D7C36-4B71-E65B-341C-BB8A32377345}"/>
              </a:ext>
            </a:extLst>
          </p:cNvPr>
          <p:cNvSpPr txBox="1"/>
          <p:nvPr/>
        </p:nvSpPr>
        <p:spPr>
          <a:xfrm>
            <a:off x="300432" y="5594064"/>
            <a:ext cx="11402041" cy="253916"/>
          </a:xfrm>
          <a:prstGeom prst="rect">
            <a:avLst/>
          </a:prstGeom>
          <a:noFill/>
        </p:spPr>
        <p:txBody>
          <a:bodyPr wrap="square" rtlCol="0">
            <a:spAutoFit/>
          </a:bodyPr>
          <a:lstStyle/>
          <a:p>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pl-PL" sz="105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5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Climate</a:t>
            </a:r>
            <a:r>
              <a:rPr lang="pl-PL" sz="105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Policy</a:t>
            </a:r>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4"/>
              </a:rPr>
              <a:t>https://www.danone.com/content/dam/corp/global/danonecom/about-us-impact/policies-and-commitments/en/2016/2016_05_18_ClimatePolicyFullVersion.pdf</a:t>
            </a:r>
            <a:r>
              <a:rPr lang="pl-PL" sz="105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18920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2"/>
          <p:cNvSpPr txBox="1">
            <a:spLocks noGrp="1"/>
          </p:cNvSpPr>
          <p:nvPr>
            <p:ph type="title"/>
          </p:nvPr>
        </p:nvSpPr>
        <p:spPr>
          <a:xfrm>
            <a:off x="660888" y="945152"/>
            <a:ext cx="10515600" cy="351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pl-PL" sz="4800" b="1" dirty="0"/>
              <a:t>AMBITIONS</a:t>
            </a:r>
            <a:endParaRPr sz="4800" b="1" dirty="0"/>
          </a:p>
        </p:txBody>
      </p:sp>
      <p:pic>
        <p:nvPicPr>
          <p:cNvPr id="5" name="Obraz 4">
            <a:extLst>
              <a:ext uri="{FF2B5EF4-FFF2-40B4-BE49-F238E27FC236}">
                <a16:creationId xmlns:a16="http://schemas.microsoft.com/office/drawing/2014/main" id="{BEE2877C-7B7E-A1DE-694D-59FEFC3DEB4C}"/>
              </a:ext>
            </a:extLst>
          </p:cNvPr>
          <p:cNvPicPr>
            <a:picLocks noChangeAspect="1"/>
          </p:cNvPicPr>
          <p:nvPr/>
        </p:nvPicPr>
        <p:blipFill rotWithShape="1">
          <a:blip r:embed="rId3"/>
          <a:srcRect b="25763"/>
          <a:stretch/>
        </p:blipFill>
        <p:spPr>
          <a:xfrm>
            <a:off x="512131" y="2185563"/>
            <a:ext cx="5179127" cy="2942318"/>
          </a:xfrm>
          <a:prstGeom prst="rect">
            <a:avLst/>
          </a:prstGeom>
        </p:spPr>
      </p:pic>
      <p:pic>
        <p:nvPicPr>
          <p:cNvPr id="7" name="Obraz 6">
            <a:extLst>
              <a:ext uri="{FF2B5EF4-FFF2-40B4-BE49-F238E27FC236}">
                <a16:creationId xmlns:a16="http://schemas.microsoft.com/office/drawing/2014/main" id="{91A47BBC-1F5D-3C3B-A7EF-593EF8BE7313}"/>
              </a:ext>
            </a:extLst>
          </p:cNvPr>
          <p:cNvPicPr>
            <a:picLocks noChangeAspect="1"/>
          </p:cNvPicPr>
          <p:nvPr/>
        </p:nvPicPr>
        <p:blipFill rotWithShape="1">
          <a:blip r:embed="rId4"/>
          <a:srcRect t="790"/>
          <a:stretch/>
        </p:blipFill>
        <p:spPr>
          <a:xfrm>
            <a:off x="6054704" y="2146560"/>
            <a:ext cx="5517702" cy="3439886"/>
          </a:xfrm>
          <a:prstGeom prst="rect">
            <a:avLst/>
          </a:prstGeom>
        </p:spPr>
      </p:pic>
      <p:sp>
        <p:nvSpPr>
          <p:cNvPr id="9" name="pole tekstowe 8">
            <a:extLst>
              <a:ext uri="{FF2B5EF4-FFF2-40B4-BE49-F238E27FC236}">
                <a16:creationId xmlns:a16="http://schemas.microsoft.com/office/drawing/2014/main" id="{33CCA9F2-D17B-563E-4A7B-CCF3F3B7C87F}"/>
              </a:ext>
            </a:extLst>
          </p:cNvPr>
          <p:cNvSpPr txBox="1"/>
          <p:nvPr/>
        </p:nvSpPr>
        <p:spPr>
          <a:xfrm>
            <a:off x="578298" y="5700826"/>
            <a:ext cx="10818358" cy="246221"/>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integrated</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annual</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report 2022</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5"/>
              </a:rPr>
              <a:t>https://www.danone.com/content/dam/corp/global/danonecom/rai/2022/danone-integrated-annual-report-2022.pdf</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Google Shape;130;p12">
            <a:extLst>
              <a:ext uri="{FF2B5EF4-FFF2-40B4-BE49-F238E27FC236}">
                <a16:creationId xmlns:a16="http://schemas.microsoft.com/office/drawing/2014/main" id="{D439CDD3-06A1-6353-A301-76DC9282D716}"/>
              </a:ext>
            </a:extLst>
          </p:cNvPr>
          <p:cNvSpPr txBox="1">
            <a:spLocks/>
          </p:cNvSpPr>
          <p:nvPr/>
        </p:nvSpPr>
        <p:spPr>
          <a:xfrm>
            <a:off x="433458" y="1543736"/>
            <a:ext cx="10515600" cy="58463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2400" b="1" dirty="0"/>
              <a:t>Danone has developed the following goals and KPIs:</a:t>
            </a:r>
            <a:endParaRPr lang="en-US" sz="3200" b="1" dirty="0"/>
          </a:p>
        </p:txBody>
      </p:sp>
    </p:spTree>
    <p:extLst>
      <p:ext uri="{BB962C8B-B14F-4D97-AF65-F5344CB8AC3E}">
        <p14:creationId xmlns:p14="http://schemas.microsoft.com/office/powerpoint/2010/main" val="1874311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A60A1F-9152-F3B6-5B78-0C5D4F00B7A9}"/>
              </a:ext>
            </a:extLst>
          </p:cNvPr>
          <p:cNvSpPr>
            <a:spLocks noGrp="1"/>
          </p:cNvSpPr>
          <p:nvPr>
            <p:ph type="title"/>
          </p:nvPr>
        </p:nvSpPr>
        <p:spPr>
          <a:xfrm>
            <a:off x="686821" y="788221"/>
            <a:ext cx="10515600" cy="1230283"/>
          </a:xfrm>
        </p:spPr>
        <p:txBody>
          <a:bodyPr/>
          <a:lstStyle/>
          <a:p>
            <a:pPr algn="ctr"/>
            <a:r>
              <a:rPr lang="pl-PL" b="1" dirty="0"/>
              <a:t>ACHIEVEMENTS</a:t>
            </a:r>
          </a:p>
        </p:txBody>
      </p:sp>
      <p:sp>
        <p:nvSpPr>
          <p:cNvPr id="3" name="Symbol zastępczy tekstu 2">
            <a:extLst>
              <a:ext uri="{FF2B5EF4-FFF2-40B4-BE49-F238E27FC236}">
                <a16:creationId xmlns:a16="http://schemas.microsoft.com/office/drawing/2014/main" id="{2EA92B78-647A-D576-077A-96C4DCE68B71}"/>
              </a:ext>
            </a:extLst>
          </p:cNvPr>
          <p:cNvSpPr>
            <a:spLocks noGrp="1"/>
          </p:cNvSpPr>
          <p:nvPr>
            <p:ph type="body" idx="1"/>
          </p:nvPr>
        </p:nvSpPr>
        <p:spPr>
          <a:xfrm>
            <a:off x="210288" y="1801305"/>
            <a:ext cx="3881168" cy="1455508"/>
          </a:xfrm>
        </p:spPr>
        <p:txBody>
          <a:bodyPr>
            <a:normAutofit/>
          </a:bodyPr>
          <a:lstStyle/>
          <a:p>
            <a:r>
              <a:rPr lang="en-US" sz="1600" b="1" dirty="0"/>
              <a:t>Danone was among the first companies to have its 1.5°C Forest, Land and Agriculture (FLAG) target approved</a:t>
            </a:r>
            <a:r>
              <a:rPr lang="en-US" sz="1600" dirty="0"/>
              <a:t> by the Science Based Targets initiative</a:t>
            </a:r>
            <a:r>
              <a:rPr lang="pl-PL" sz="1600" dirty="0"/>
              <a:t>.</a:t>
            </a:r>
          </a:p>
        </p:txBody>
      </p:sp>
      <p:sp>
        <p:nvSpPr>
          <p:cNvPr id="4" name="pole tekstowe 3">
            <a:extLst>
              <a:ext uri="{FF2B5EF4-FFF2-40B4-BE49-F238E27FC236}">
                <a16:creationId xmlns:a16="http://schemas.microsoft.com/office/drawing/2014/main" id="{9B4DCB73-31B1-2085-83C5-630214737C6E}"/>
              </a:ext>
            </a:extLst>
          </p:cNvPr>
          <p:cNvSpPr txBox="1"/>
          <p:nvPr/>
        </p:nvSpPr>
        <p:spPr>
          <a:xfrm>
            <a:off x="8400985" y="1929146"/>
            <a:ext cx="3789618"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Danone is one of only 13 ‘Triple A’ companies worldwide</a:t>
            </a:r>
            <a:r>
              <a:rPr lang="en-US" sz="1600" dirty="0">
                <a:latin typeface="Calibri" panose="020F0502020204030204" pitchFamily="34" charset="0"/>
                <a:ea typeface="Calibri" panose="020F0502020204030204" pitchFamily="34" charset="0"/>
                <a:cs typeface="Calibri" panose="020F0502020204030204" pitchFamily="34" charset="0"/>
              </a:rPr>
              <a:t>, out of almost 15,000 companies scored by CDP</a:t>
            </a:r>
            <a:r>
              <a:rPr lang="pl-PL" sz="1600" dirty="0">
                <a:latin typeface="Calibri" panose="020F0502020204030204" pitchFamily="34" charset="0"/>
                <a:ea typeface="Calibri" panose="020F0502020204030204" pitchFamily="34" charset="0"/>
                <a:cs typeface="Calibri" panose="020F0502020204030204" pitchFamily="34" charset="0"/>
              </a:rPr>
              <a:t>.</a:t>
            </a:r>
          </a:p>
        </p:txBody>
      </p:sp>
      <p:sp>
        <p:nvSpPr>
          <p:cNvPr id="5" name="pole tekstowe 4">
            <a:extLst>
              <a:ext uri="{FF2B5EF4-FFF2-40B4-BE49-F238E27FC236}">
                <a16:creationId xmlns:a16="http://schemas.microsoft.com/office/drawing/2014/main" id="{2257C975-4BE9-FC63-3E4A-91D1F02A9116}"/>
              </a:ext>
            </a:extLst>
          </p:cNvPr>
          <p:cNvSpPr txBox="1"/>
          <p:nvPr/>
        </p:nvSpPr>
        <p:spPr>
          <a:xfrm>
            <a:off x="4215253" y="3945759"/>
            <a:ext cx="4188833"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Danone launched a Global Energy Excellence Program, Re-Fuel Danone</a:t>
            </a:r>
            <a:r>
              <a:rPr lang="en-US" sz="1600" dirty="0">
                <a:latin typeface="Calibri" panose="020F0502020204030204" pitchFamily="34" charset="0"/>
                <a:ea typeface="Calibri" panose="020F0502020204030204" pitchFamily="34" charset="0"/>
                <a:cs typeface="Calibri" panose="020F0502020204030204" pitchFamily="34" charset="0"/>
              </a:rPr>
              <a:t>, to transform the energy footprint of its production sites worldwide</a:t>
            </a:r>
            <a:r>
              <a:rPr lang="pl-PL" sz="1600" dirty="0">
                <a:latin typeface="Calibri" panose="020F0502020204030204" pitchFamily="34" charset="0"/>
                <a:ea typeface="Calibri" panose="020F0502020204030204" pitchFamily="34" charset="0"/>
                <a:cs typeface="Calibri" panose="020F0502020204030204" pitchFamily="34" charset="0"/>
              </a:rPr>
              <a:t>.</a:t>
            </a:r>
          </a:p>
        </p:txBody>
      </p:sp>
      <p:sp>
        <p:nvSpPr>
          <p:cNvPr id="6" name="pole tekstowe 5">
            <a:extLst>
              <a:ext uri="{FF2B5EF4-FFF2-40B4-BE49-F238E27FC236}">
                <a16:creationId xmlns:a16="http://schemas.microsoft.com/office/drawing/2014/main" id="{FAC4F1C5-09AA-FB9F-3EE4-DEF73BD1429D}"/>
              </a:ext>
            </a:extLst>
          </p:cNvPr>
          <p:cNvSpPr txBox="1"/>
          <p:nvPr/>
        </p:nvSpPr>
        <p:spPr>
          <a:xfrm>
            <a:off x="360758" y="4640384"/>
            <a:ext cx="3881168"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Renewed Forest Polic</a:t>
            </a:r>
            <a:r>
              <a:rPr lang="en-US" sz="1600" dirty="0">
                <a:latin typeface="Calibri" panose="020F0502020204030204" pitchFamily="34" charset="0"/>
                <a:ea typeface="Calibri" panose="020F0502020204030204" pitchFamily="34" charset="0"/>
                <a:cs typeface="Calibri" panose="020F0502020204030204" pitchFamily="34" charset="0"/>
              </a:rPr>
              <a:t>y, with the ambition to continue and amplify efforts in protecting and restoring forests</a:t>
            </a:r>
            <a:r>
              <a:rPr lang="pl-PL" sz="1600" dirty="0">
                <a:latin typeface="Calibri" panose="020F0502020204030204" pitchFamily="34" charset="0"/>
                <a:ea typeface="Calibri" panose="020F0502020204030204" pitchFamily="34" charset="0"/>
                <a:cs typeface="Calibri" panose="020F0502020204030204" pitchFamily="34" charset="0"/>
              </a:rPr>
              <a:t>.</a:t>
            </a:r>
          </a:p>
        </p:txBody>
      </p:sp>
      <p:sp>
        <p:nvSpPr>
          <p:cNvPr id="8" name="pole tekstowe 7">
            <a:extLst>
              <a:ext uri="{FF2B5EF4-FFF2-40B4-BE49-F238E27FC236}">
                <a16:creationId xmlns:a16="http://schemas.microsoft.com/office/drawing/2014/main" id="{8FEDA3B0-3F7B-1107-B416-60951228F2FF}"/>
              </a:ext>
            </a:extLst>
          </p:cNvPr>
          <p:cNvSpPr txBox="1"/>
          <p:nvPr/>
        </p:nvSpPr>
        <p:spPr>
          <a:xfrm>
            <a:off x="355882" y="3844498"/>
            <a:ext cx="3800634" cy="830997"/>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Update of the Danone Regenerative Agriculture Handbook and Scorecard </a:t>
            </a:r>
            <a:r>
              <a:rPr lang="en-US" sz="1600" dirty="0">
                <a:latin typeface="Calibri" panose="020F0502020204030204" pitchFamily="34" charset="0"/>
                <a:ea typeface="Calibri" panose="020F0502020204030204" pitchFamily="34" charset="0"/>
                <a:cs typeface="Calibri" panose="020F0502020204030204" pitchFamily="34" charset="0"/>
              </a:rPr>
              <a:t>and launch of associated digital tool</a:t>
            </a:r>
            <a:r>
              <a:rPr lang="pl-PL" sz="1600" dirty="0">
                <a:latin typeface="Calibri" panose="020F0502020204030204" pitchFamily="34" charset="0"/>
                <a:ea typeface="Calibri" panose="020F0502020204030204" pitchFamily="34" charset="0"/>
                <a:cs typeface="Calibri" panose="020F0502020204030204" pitchFamily="34" charset="0"/>
              </a:rPr>
              <a:t>.</a:t>
            </a:r>
          </a:p>
        </p:txBody>
      </p:sp>
      <p:sp>
        <p:nvSpPr>
          <p:cNvPr id="10" name="pole tekstowe 9">
            <a:extLst>
              <a:ext uri="{FF2B5EF4-FFF2-40B4-BE49-F238E27FC236}">
                <a16:creationId xmlns:a16="http://schemas.microsoft.com/office/drawing/2014/main" id="{C932444D-2726-B515-F6BC-1F5F65EDE3B5}"/>
              </a:ext>
            </a:extLst>
          </p:cNvPr>
          <p:cNvSpPr txBox="1"/>
          <p:nvPr/>
        </p:nvSpPr>
        <p:spPr>
          <a:xfrm>
            <a:off x="8400985" y="2764153"/>
            <a:ext cx="3531783" cy="1569660"/>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Action plans to </a:t>
            </a:r>
            <a:r>
              <a:rPr lang="en-US" sz="1600" b="1" dirty="0">
                <a:latin typeface="Calibri" panose="020F0502020204030204" pitchFamily="34" charset="0"/>
                <a:ea typeface="Calibri" panose="020F0502020204030204" pitchFamily="34" charset="0"/>
                <a:cs typeface="Calibri" panose="020F0502020204030204" pitchFamily="34" charset="0"/>
              </a:rPr>
              <a:t>convert manure into organic fertilizers through compost and biodigesters</a:t>
            </a:r>
            <a:r>
              <a:rPr lang="en-US" sz="1600" dirty="0">
                <a:latin typeface="Calibri" panose="020F0502020204030204" pitchFamily="34" charset="0"/>
                <a:ea typeface="Calibri" panose="020F0502020204030204" pitchFamily="34" charset="0"/>
                <a:cs typeface="Calibri" panose="020F0502020204030204" pitchFamily="34" charset="0"/>
              </a:rPr>
              <a:t>, the </a:t>
            </a:r>
            <a:r>
              <a:rPr lang="en-US" sz="1600" b="1" dirty="0">
                <a:latin typeface="Calibri" panose="020F0502020204030204" pitchFamily="34" charset="0"/>
                <a:ea typeface="Calibri" panose="020F0502020204030204" pitchFamily="34" charset="0"/>
                <a:cs typeface="Calibri" panose="020F0502020204030204" pitchFamily="34" charset="0"/>
              </a:rPr>
              <a:t>traceability of animal feeds</a:t>
            </a:r>
            <a:r>
              <a:rPr lang="pl-PL" sz="1600" b="1"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in areas with no deforestation risks</a:t>
            </a:r>
            <a:r>
              <a:rPr lang="en-US" sz="1600" dirty="0">
                <a:latin typeface="Calibri" panose="020F0502020204030204" pitchFamily="34" charset="0"/>
                <a:ea typeface="Calibri" panose="020F0502020204030204" pitchFamily="34" charset="0"/>
                <a:cs typeface="Calibri" panose="020F0502020204030204" pitchFamily="34" charset="0"/>
              </a:rPr>
              <a:t> and </a:t>
            </a:r>
            <a:r>
              <a:rPr lang="en-US" sz="1600" b="1" dirty="0">
                <a:latin typeface="Calibri" panose="020F0502020204030204" pitchFamily="34" charset="0"/>
                <a:ea typeface="Calibri" panose="020F0502020204030204" pitchFamily="34" charset="0"/>
                <a:cs typeface="Calibri" panose="020F0502020204030204" pitchFamily="34" charset="0"/>
              </a:rPr>
              <a:t>improved cow productivity in Brazil</a:t>
            </a:r>
            <a:r>
              <a:rPr lang="pl-PL" sz="1600" b="1" dirty="0">
                <a:latin typeface="Calibri" panose="020F0502020204030204" pitchFamily="34" charset="0"/>
                <a:ea typeface="Calibri" panose="020F0502020204030204" pitchFamily="34" charset="0"/>
                <a:cs typeface="Calibri" panose="020F0502020204030204" pitchFamily="34" charset="0"/>
              </a:rPr>
              <a:t>.</a:t>
            </a:r>
            <a:r>
              <a:rPr lang="en-US" sz="1600" b="1" dirty="0">
                <a:latin typeface="Calibri" panose="020F0502020204030204" pitchFamily="34" charset="0"/>
                <a:ea typeface="Calibri" panose="020F0502020204030204" pitchFamily="34" charset="0"/>
                <a:cs typeface="Calibri" panose="020F0502020204030204" pitchFamily="34" charset="0"/>
              </a:rPr>
              <a:t> </a:t>
            </a:r>
            <a:endParaRPr lang="pl-PL"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pole tekstowe 11">
            <a:extLst>
              <a:ext uri="{FF2B5EF4-FFF2-40B4-BE49-F238E27FC236}">
                <a16:creationId xmlns:a16="http://schemas.microsoft.com/office/drawing/2014/main" id="{2AB859A3-8A08-726B-FD36-9DD8CAF44141}"/>
              </a:ext>
            </a:extLst>
          </p:cNvPr>
          <p:cNvSpPr txBox="1"/>
          <p:nvPr/>
        </p:nvSpPr>
        <p:spPr>
          <a:xfrm>
            <a:off x="355881" y="3056403"/>
            <a:ext cx="3800635" cy="830997"/>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-8.3% absolute total FLAG emissions reduction since 2020 </a:t>
            </a:r>
            <a:r>
              <a:rPr lang="en-US" sz="1600" dirty="0">
                <a:latin typeface="Calibri" panose="020F0502020204030204" pitchFamily="34" charset="0"/>
                <a:ea typeface="Calibri" panose="020F0502020204030204" pitchFamily="34" charset="0"/>
                <a:cs typeface="Calibri" panose="020F0502020204030204" pitchFamily="34" charset="0"/>
              </a:rPr>
              <a:t>(2030 science based target: -30.3%)</a:t>
            </a:r>
            <a:r>
              <a:rPr lang="pl-PL" sz="1600" dirty="0">
                <a:latin typeface="Calibri" panose="020F0502020204030204" pitchFamily="34" charset="0"/>
                <a:ea typeface="Calibri" panose="020F0502020204030204" pitchFamily="34" charset="0"/>
                <a:cs typeface="Calibri" panose="020F0502020204030204" pitchFamily="34" charset="0"/>
              </a:rPr>
              <a:t>.</a:t>
            </a:r>
            <a:r>
              <a:rPr lang="en-US" sz="1600" dirty="0">
                <a:latin typeface="Calibri" panose="020F0502020204030204" pitchFamily="34" charset="0"/>
                <a:ea typeface="Calibri" panose="020F0502020204030204" pitchFamily="34" charset="0"/>
                <a:cs typeface="Calibri" panose="020F0502020204030204" pitchFamily="34" charset="0"/>
              </a:rPr>
              <a:t> </a:t>
            </a:r>
            <a:endParaRPr lang="pl-PL" sz="1600" dirty="0">
              <a:latin typeface="Calibri" panose="020F0502020204030204" pitchFamily="34" charset="0"/>
              <a:ea typeface="Calibri" panose="020F0502020204030204" pitchFamily="34" charset="0"/>
              <a:cs typeface="Calibri" panose="020F0502020204030204" pitchFamily="34" charset="0"/>
            </a:endParaRPr>
          </a:p>
        </p:txBody>
      </p:sp>
      <p:sp>
        <p:nvSpPr>
          <p:cNvPr id="14" name="pole tekstowe 13">
            <a:extLst>
              <a:ext uri="{FF2B5EF4-FFF2-40B4-BE49-F238E27FC236}">
                <a16:creationId xmlns:a16="http://schemas.microsoft.com/office/drawing/2014/main" id="{E5AEEF4B-5684-D95A-E711-D993EBE00D4F}"/>
              </a:ext>
            </a:extLst>
          </p:cNvPr>
          <p:cNvSpPr txBox="1"/>
          <p:nvPr/>
        </p:nvSpPr>
        <p:spPr>
          <a:xfrm>
            <a:off x="4215253" y="1908710"/>
            <a:ext cx="4169593" cy="2062103"/>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In Balclutha (New Zealand), </a:t>
            </a:r>
            <a:r>
              <a:rPr lang="en-US" sz="1600" b="1" dirty="0">
                <a:latin typeface="Calibri" panose="020F0502020204030204" pitchFamily="34" charset="0"/>
                <a:ea typeface="Calibri" panose="020F0502020204030204" pitchFamily="34" charset="0"/>
                <a:cs typeface="Calibri" panose="020F0502020204030204" pitchFamily="34" charset="0"/>
              </a:rPr>
              <a:t>biomass boiler is powered by locally-sourced wood residues</a:t>
            </a:r>
            <a:r>
              <a:rPr lang="en-US" sz="1600" dirty="0">
                <a:latin typeface="Calibri" panose="020F0502020204030204" pitchFamily="34" charset="0"/>
                <a:ea typeface="Calibri" panose="020F0502020204030204" pitchFamily="34" charset="0"/>
                <a:cs typeface="Calibri" panose="020F0502020204030204" pitchFamily="34" charset="0"/>
              </a:rPr>
              <a:t> from sustainably-managed forests (waste debris, bark and organic matter), supplying the plant with indigenous, renewable energy. </a:t>
            </a:r>
            <a:r>
              <a:rPr lang="en-US" sz="1600" b="1" dirty="0">
                <a:latin typeface="Calibri" panose="020F0502020204030204" pitchFamily="34" charset="0"/>
                <a:ea typeface="Calibri" panose="020F0502020204030204" pitchFamily="34" charset="0"/>
                <a:cs typeface="Calibri" panose="020F0502020204030204" pitchFamily="34" charset="0"/>
              </a:rPr>
              <a:t>Combined with the use of 100% renewable electricity at the plant, CO2 emissions will be reduced by 95%</a:t>
            </a:r>
            <a:r>
              <a:rPr lang="pl-PL" sz="1600" b="1" dirty="0">
                <a:latin typeface="Calibri" panose="020F0502020204030204" pitchFamily="34" charset="0"/>
                <a:ea typeface="Calibri" panose="020F0502020204030204" pitchFamily="34" charset="0"/>
                <a:cs typeface="Calibri" panose="020F0502020204030204" pitchFamily="34" charset="0"/>
              </a:rPr>
              <a:t>.</a:t>
            </a:r>
          </a:p>
        </p:txBody>
      </p:sp>
      <p:sp>
        <p:nvSpPr>
          <p:cNvPr id="16" name="pole tekstowe 15">
            <a:extLst>
              <a:ext uri="{FF2B5EF4-FFF2-40B4-BE49-F238E27FC236}">
                <a16:creationId xmlns:a16="http://schemas.microsoft.com/office/drawing/2014/main" id="{460BB652-14DE-8B09-B6B6-7E800731C17C}"/>
              </a:ext>
            </a:extLst>
          </p:cNvPr>
          <p:cNvSpPr txBox="1"/>
          <p:nvPr/>
        </p:nvSpPr>
        <p:spPr>
          <a:xfrm>
            <a:off x="4225951" y="5093557"/>
            <a:ext cx="3555310" cy="338554"/>
          </a:xfrm>
          <a:prstGeom prst="rect">
            <a:avLst/>
          </a:prstGeom>
          <a:noFill/>
        </p:spPr>
        <p:txBody>
          <a:bodyPr wrap="square">
            <a:spAutoFit/>
          </a:bodyPr>
          <a:lstStyle/>
          <a:p>
            <a:pPr marL="285750" indent="-285750">
              <a:buFont typeface="Arial" panose="020B0604020202020204" pitchFamily="34" charset="0"/>
              <a:buChar char="•"/>
            </a:pPr>
            <a:r>
              <a:rPr lang="pl-PL" sz="1600" b="1" dirty="0">
                <a:latin typeface="Calibri" panose="020F0502020204030204" pitchFamily="34" charset="0"/>
                <a:ea typeface="Calibri" panose="020F0502020204030204" pitchFamily="34" charset="0"/>
                <a:cs typeface="Calibri" panose="020F0502020204030204" pitchFamily="34" charset="0"/>
              </a:rPr>
              <a:t>70.5% of </a:t>
            </a:r>
            <a:r>
              <a:rPr lang="pl-PL" sz="1600" b="1" dirty="0" err="1">
                <a:latin typeface="Calibri" panose="020F0502020204030204" pitchFamily="34" charset="0"/>
                <a:ea typeface="Calibri" panose="020F0502020204030204" pitchFamily="34" charset="0"/>
                <a:cs typeface="Calibri" panose="020F0502020204030204" pitchFamily="34" charset="0"/>
              </a:rPr>
              <a:t>renewable</a:t>
            </a:r>
            <a:r>
              <a:rPr lang="pl-PL" sz="1600" b="1" dirty="0">
                <a:latin typeface="Calibri" panose="020F0502020204030204" pitchFamily="34" charset="0"/>
                <a:ea typeface="Calibri" panose="020F0502020204030204" pitchFamily="34" charset="0"/>
                <a:cs typeface="Calibri" panose="020F0502020204030204" pitchFamily="34" charset="0"/>
              </a:rPr>
              <a:t> </a:t>
            </a:r>
            <a:r>
              <a:rPr lang="pl-PL" sz="1600" b="1" dirty="0" err="1">
                <a:latin typeface="Calibri" panose="020F0502020204030204" pitchFamily="34" charset="0"/>
                <a:ea typeface="Calibri" panose="020F0502020204030204" pitchFamily="34" charset="0"/>
                <a:cs typeface="Calibri" panose="020F0502020204030204" pitchFamily="34" charset="0"/>
              </a:rPr>
              <a:t>electricity</a:t>
            </a:r>
            <a:r>
              <a:rPr lang="pl-PL" sz="1600" b="1" dirty="0">
                <a:latin typeface="Calibri" panose="020F0502020204030204" pitchFamily="34" charset="0"/>
                <a:ea typeface="Calibri" panose="020F0502020204030204" pitchFamily="34" charset="0"/>
                <a:cs typeface="Calibri" panose="020F0502020204030204" pitchFamily="34" charset="0"/>
              </a:rPr>
              <a:t>.</a:t>
            </a:r>
          </a:p>
        </p:txBody>
      </p:sp>
      <p:sp>
        <p:nvSpPr>
          <p:cNvPr id="18" name="pole tekstowe 17">
            <a:extLst>
              <a:ext uri="{FF2B5EF4-FFF2-40B4-BE49-F238E27FC236}">
                <a16:creationId xmlns:a16="http://schemas.microsoft.com/office/drawing/2014/main" id="{2A5462C3-2252-5DE3-6AFB-94E9E99425F8}"/>
              </a:ext>
            </a:extLst>
          </p:cNvPr>
          <p:cNvSpPr txBox="1"/>
          <p:nvPr/>
        </p:nvSpPr>
        <p:spPr>
          <a:xfrm>
            <a:off x="8400985" y="4337196"/>
            <a:ext cx="3293376"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Switch to renewable electricity sources</a:t>
            </a:r>
            <a:r>
              <a:rPr lang="en-US" sz="1600" dirty="0">
                <a:latin typeface="Calibri" panose="020F0502020204030204" pitchFamily="34" charset="0"/>
                <a:ea typeface="Calibri" panose="020F0502020204030204" pitchFamily="34" charset="0"/>
                <a:cs typeface="Calibri" panose="020F0502020204030204" pitchFamily="34" charset="0"/>
              </a:rPr>
              <a:t> in Indonesia, Mexico, and in the </a:t>
            </a:r>
            <a:r>
              <a:rPr lang="en-US" sz="1600" dirty="0" err="1">
                <a:latin typeface="Calibri" panose="020F0502020204030204" pitchFamily="34" charset="0"/>
                <a:ea typeface="Calibri" panose="020F0502020204030204" pitchFamily="34" charset="0"/>
                <a:cs typeface="Calibri" panose="020F0502020204030204" pitchFamily="34" charset="0"/>
              </a:rPr>
              <a:t>Steenvoorde</a:t>
            </a:r>
            <a:r>
              <a:rPr lang="en-US" sz="1600" dirty="0">
                <a:latin typeface="Calibri" panose="020F0502020204030204" pitchFamily="34" charset="0"/>
                <a:ea typeface="Calibri" panose="020F0502020204030204" pitchFamily="34" charset="0"/>
                <a:cs typeface="Calibri" panose="020F0502020204030204" pitchFamily="34" charset="0"/>
              </a:rPr>
              <a:t> Supply Point in France</a:t>
            </a:r>
            <a:r>
              <a:rPr lang="pl-PL" sz="1600" dirty="0">
                <a:latin typeface="Calibri" panose="020F0502020204030204" pitchFamily="34" charset="0"/>
                <a:ea typeface="Calibri" panose="020F0502020204030204" pitchFamily="34" charset="0"/>
                <a:cs typeface="Calibri" panose="020F0502020204030204" pitchFamily="34" charset="0"/>
              </a:rPr>
              <a:t>.</a:t>
            </a:r>
          </a:p>
        </p:txBody>
      </p:sp>
      <p:sp>
        <p:nvSpPr>
          <p:cNvPr id="19" name="pole tekstowe 18">
            <a:extLst>
              <a:ext uri="{FF2B5EF4-FFF2-40B4-BE49-F238E27FC236}">
                <a16:creationId xmlns:a16="http://schemas.microsoft.com/office/drawing/2014/main" id="{50A755E9-2B12-7C3E-A36C-BFD147D97880}"/>
              </a:ext>
            </a:extLst>
          </p:cNvPr>
          <p:cNvSpPr txBox="1"/>
          <p:nvPr/>
        </p:nvSpPr>
        <p:spPr>
          <a:xfrm>
            <a:off x="686821" y="5707560"/>
            <a:ext cx="10818358" cy="261610"/>
          </a:xfrm>
          <a:prstGeom prst="rect">
            <a:avLst/>
          </a:prstGeom>
          <a:noFill/>
        </p:spPr>
        <p:txBody>
          <a:bodyPr wrap="square" rtlCol="0">
            <a:spAutoFit/>
          </a:bodyPr>
          <a:lstStyle/>
          <a:p>
            <a:r>
              <a:rPr lang="pl-PL"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pl-PL" sz="11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1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1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1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integrated</a:t>
            </a:r>
            <a:r>
              <a:rPr lang="pl-PL" sz="11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1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annual</a:t>
            </a:r>
            <a:r>
              <a:rPr lang="pl-PL" sz="11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report 2022</a:t>
            </a:r>
            <a:r>
              <a:rPr lang="pl-PL"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2"/>
              </a:rPr>
              <a:t>https://www.danone.com/content/dam/corp/global/danonecom/rai/2022/danone-integrated-annual-report-2022.pdf</a:t>
            </a:r>
            <a:r>
              <a:rPr lang="pl-PL"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1028" name="Picture 4" descr="Zestaw Ikon Salda Neutralnego Ph 55. Jakość Kosmetyków W Badaniach  Laboratoryjnych. Płaski Znak Wektorowy Z Kroplą Wody. Ilustracja Wektor -  Ilustracja złożonej z śmietanka, odosobniony: 191999194">
            <a:extLst>
              <a:ext uri="{FF2B5EF4-FFF2-40B4-BE49-F238E27FC236}">
                <a16:creationId xmlns:a16="http://schemas.microsoft.com/office/drawing/2014/main" id="{6888C78B-22B3-DABF-2B1D-38B94F060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9671" y="740735"/>
            <a:ext cx="1193880" cy="11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5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4"/>
          <p:cNvSpPr txBox="1">
            <a:spLocks noGrp="1"/>
          </p:cNvSpPr>
          <p:nvPr>
            <p:ph type="title"/>
          </p:nvPr>
        </p:nvSpPr>
        <p:spPr>
          <a:xfrm>
            <a:off x="254725" y="567010"/>
            <a:ext cx="10515600" cy="10082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pl-PL"/>
            </a:br>
            <a:r>
              <a:rPr lang="pl-PL" b="1"/>
              <a:t>Objectives of the training module:</a:t>
            </a:r>
            <a:br>
              <a:rPr lang="pl-PL" b="1"/>
            </a:br>
            <a:endParaRPr/>
          </a:p>
        </p:txBody>
      </p:sp>
      <p:sp>
        <p:nvSpPr>
          <p:cNvPr id="81" name="Google Shape;81;p4"/>
          <p:cNvSpPr txBox="1">
            <a:spLocks noGrp="1"/>
          </p:cNvSpPr>
          <p:nvPr>
            <p:ph type="body" idx="1"/>
          </p:nvPr>
        </p:nvSpPr>
        <p:spPr>
          <a:xfrm>
            <a:off x="927269" y="1485373"/>
            <a:ext cx="10159444" cy="3063525"/>
          </a:xfrm>
          <a:prstGeom prst="rect">
            <a:avLst/>
          </a:prstGeom>
          <a:noFill/>
          <a:ln>
            <a:noFill/>
          </a:ln>
        </p:spPr>
        <p:txBody>
          <a:bodyPr spcFirstLastPara="1" wrap="square" lIns="91425" tIns="45700" rIns="91425" bIns="45700" anchor="t" anchorCtr="0">
            <a:normAutofit/>
          </a:bodyPr>
          <a:lstStyle/>
          <a:p>
            <a:pPr marL="514350" indent="-514350">
              <a:buFont typeface="+mj-lt"/>
              <a:buAutoNum type="arabicParenR"/>
            </a:pPr>
            <a:r>
              <a:rPr lang="pl-PL" sz="2400" dirty="0"/>
              <a:t>U</a:t>
            </a:r>
            <a:r>
              <a:rPr lang="en-US" sz="2400" dirty="0" err="1"/>
              <a:t>nderstanding</a:t>
            </a:r>
            <a:r>
              <a:rPr lang="en-US" sz="2400" dirty="0"/>
              <a:t> </a:t>
            </a:r>
            <a:r>
              <a:rPr lang="pl-PL" sz="2400" dirty="0"/>
              <a:t>the </a:t>
            </a:r>
            <a:r>
              <a:rPr lang="en-US" sz="2400" dirty="0" err="1"/>
              <a:t>importan</a:t>
            </a:r>
            <a:r>
              <a:rPr lang="pl-PL" sz="2400" dirty="0"/>
              <a:t>ce</a:t>
            </a:r>
            <a:r>
              <a:rPr lang="en-US" sz="2400" dirty="0"/>
              <a:t> </a:t>
            </a:r>
            <a:r>
              <a:rPr lang="pl-PL" sz="2400" dirty="0"/>
              <a:t>of </a:t>
            </a:r>
            <a:r>
              <a:rPr lang="pl-PL" sz="2400" dirty="0" err="1"/>
              <a:t>shifting</a:t>
            </a:r>
            <a:r>
              <a:rPr lang="pl-PL" sz="2400" dirty="0"/>
              <a:t> </a:t>
            </a:r>
            <a:r>
              <a:rPr lang="en-US" sz="2400" dirty="0"/>
              <a:t>towards </a:t>
            </a:r>
            <a:r>
              <a:rPr lang="pl-PL" sz="2400" dirty="0" err="1"/>
              <a:t>low-carbon</a:t>
            </a:r>
            <a:r>
              <a:rPr lang="pl-PL" sz="2400" dirty="0"/>
              <a:t> </a:t>
            </a:r>
            <a:r>
              <a:rPr lang="pl-PL" sz="2400" dirty="0" err="1"/>
              <a:t>emission</a:t>
            </a:r>
            <a:r>
              <a:rPr lang="pl-PL" sz="2400" dirty="0"/>
              <a:t> </a:t>
            </a:r>
            <a:r>
              <a:rPr lang="pl-PL" sz="2400" dirty="0" err="1"/>
              <a:t>technologies</a:t>
            </a:r>
            <a:r>
              <a:rPr lang="pl-PL" sz="2400" dirty="0"/>
              <a:t>.</a:t>
            </a:r>
          </a:p>
          <a:p>
            <a:pPr marL="514350" indent="-514350">
              <a:buFont typeface="+mj-lt"/>
              <a:buAutoNum type="arabicParenR"/>
            </a:pPr>
            <a:r>
              <a:rPr lang="pl-PL" sz="2400" dirty="0"/>
              <a:t>U</a:t>
            </a:r>
            <a:r>
              <a:rPr lang="en-US" sz="2400" dirty="0" err="1"/>
              <a:t>nderstanding</a:t>
            </a:r>
            <a:r>
              <a:rPr lang="en-US" sz="2400" dirty="0"/>
              <a:t> the </a:t>
            </a:r>
            <a:r>
              <a:rPr lang="pl-PL" sz="2400" dirty="0" err="1"/>
              <a:t>potential</a:t>
            </a:r>
            <a:r>
              <a:rPr lang="pl-PL" sz="2400" dirty="0"/>
              <a:t> of </a:t>
            </a:r>
            <a:r>
              <a:rPr lang="pl-PL" sz="2400" dirty="0" err="1"/>
              <a:t>renewable</a:t>
            </a:r>
            <a:r>
              <a:rPr lang="pl-PL" sz="2400" dirty="0"/>
              <a:t> </a:t>
            </a:r>
            <a:r>
              <a:rPr lang="pl-PL" sz="2400" dirty="0" err="1"/>
              <a:t>energy</a:t>
            </a:r>
            <a:r>
              <a:rPr lang="pl-PL" sz="2400" dirty="0"/>
              <a:t> </a:t>
            </a:r>
            <a:r>
              <a:rPr lang="pl-PL" sz="2400" dirty="0" err="1"/>
              <a:t>sources</a:t>
            </a:r>
            <a:r>
              <a:rPr lang="pl-PL" sz="2400" dirty="0"/>
              <a:t> and </a:t>
            </a:r>
            <a:r>
              <a:rPr lang="pl-PL" sz="2400" dirty="0" err="1"/>
              <a:t>sustainable</a:t>
            </a:r>
            <a:r>
              <a:rPr lang="pl-PL" sz="2400" dirty="0"/>
              <a:t> </a:t>
            </a:r>
            <a:r>
              <a:rPr lang="pl-PL" sz="2400" dirty="0" err="1"/>
              <a:t>transportation</a:t>
            </a:r>
            <a:r>
              <a:rPr lang="pl-PL" sz="2400" dirty="0"/>
              <a:t>.</a:t>
            </a:r>
          </a:p>
          <a:p>
            <a:pPr marL="514350" indent="-514350">
              <a:buFont typeface="+mj-lt"/>
              <a:buAutoNum type="arabicParenR"/>
            </a:pPr>
            <a:r>
              <a:rPr lang="pl-PL" sz="2400" dirty="0" err="1"/>
              <a:t>Showing</a:t>
            </a:r>
            <a:r>
              <a:rPr lang="pl-PL" sz="2400" dirty="0"/>
              <a:t> </a:t>
            </a:r>
            <a:r>
              <a:rPr lang="pl-PL" sz="2400" dirty="0" err="1"/>
              <a:t>examples</a:t>
            </a:r>
            <a:r>
              <a:rPr lang="pl-PL" sz="2400" dirty="0"/>
              <a:t> of </a:t>
            </a:r>
            <a:r>
              <a:rPr lang="pl-PL" sz="2400" dirty="0" err="1"/>
              <a:t>good</a:t>
            </a:r>
            <a:r>
              <a:rPr lang="pl-PL" sz="2400" dirty="0"/>
              <a:t> </a:t>
            </a:r>
            <a:r>
              <a:rPr lang="pl-PL" sz="2400" dirty="0" err="1"/>
              <a:t>practices</a:t>
            </a:r>
            <a:r>
              <a:rPr lang="pl-PL" sz="2400" dirty="0"/>
              <a:t> </a:t>
            </a:r>
            <a:r>
              <a:rPr lang="pl-PL" sz="2400" dirty="0" err="1"/>
              <a:t>referring</a:t>
            </a:r>
            <a:r>
              <a:rPr lang="pl-PL" sz="2400" dirty="0"/>
              <a:t> to </a:t>
            </a:r>
            <a:r>
              <a:rPr lang="en-US" sz="2400" dirty="0"/>
              <a:t>reducing greenhouse gas emissions</a:t>
            </a:r>
            <a:r>
              <a:rPr lang="pl-PL" sz="2400" dirty="0"/>
              <a:t>.</a:t>
            </a:r>
          </a:p>
          <a:p>
            <a:pPr marL="514350" indent="-514350">
              <a:buFont typeface="+mj-lt"/>
              <a:buAutoNum type="arabicParenR"/>
            </a:pPr>
            <a:r>
              <a:rPr lang="pl-PL" sz="2400" dirty="0"/>
              <a:t>Developing </a:t>
            </a:r>
            <a:r>
              <a:rPr lang="pl-PL" sz="2400" dirty="0" err="1"/>
              <a:t>creative</a:t>
            </a:r>
            <a:r>
              <a:rPr lang="pl-PL" sz="2400" dirty="0"/>
              <a:t> </a:t>
            </a:r>
            <a:r>
              <a:rPr lang="pl-PL" sz="2400" dirty="0" err="1"/>
              <a:t>thinking</a:t>
            </a:r>
            <a:r>
              <a:rPr lang="pl-PL" sz="2400" dirty="0"/>
              <a:t> competencies. </a:t>
            </a:r>
            <a:endParaRPr sz="2400" dirty="0"/>
          </a:p>
        </p:txBody>
      </p:sp>
      <p:sp>
        <p:nvSpPr>
          <p:cNvPr id="82" name="Google Shape;82;p4"/>
          <p:cNvSpPr txBox="1"/>
          <p:nvPr/>
        </p:nvSpPr>
        <p:spPr>
          <a:xfrm>
            <a:off x="374468" y="4837601"/>
            <a:ext cx="11139106" cy="692342"/>
          </a:xfrm>
          <a:prstGeom prst="rect">
            <a:avLst/>
          </a:prstGeom>
          <a:noFill/>
          <a:ln>
            <a:noFill/>
          </a:ln>
        </p:spPr>
        <p:txBody>
          <a:bodyPr spcFirstLastPara="1" wrap="square" lIns="91425" tIns="45700" rIns="91425" bIns="45700" anchor="ctr" anchorCtr="0">
            <a:normAutofit fontScale="90000" lnSpcReduction="20000"/>
          </a:bodyPr>
          <a:lstStyle/>
          <a:p>
            <a:pPr marL="0" marR="0" lvl="0" indent="0" algn="l" rtl="0">
              <a:lnSpc>
                <a:spcPct val="90000"/>
              </a:lnSpc>
              <a:spcBef>
                <a:spcPts val="0"/>
              </a:spcBef>
              <a:spcAft>
                <a:spcPts val="0"/>
              </a:spcAft>
              <a:buClr>
                <a:schemeClr val="dk1"/>
              </a:buClr>
              <a:buSzPct val="100000"/>
              <a:buFont typeface="Calibri"/>
              <a:buNone/>
            </a:pPr>
            <a:r>
              <a:rPr lang="pl-PL" sz="3000" b="1" i="0" u="none" strike="noStrike" cap="none" dirty="0" err="1">
                <a:solidFill>
                  <a:schemeClr val="dk1"/>
                </a:solidFill>
                <a:latin typeface="Calibri"/>
                <a:ea typeface="Calibri"/>
                <a:cs typeface="Calibri"/>
                <a:sym typeface="Calibri"/>
              </a:rPr>
              <a:t>Teaching</a:t>
            </a:r>
            <a:r>
              <a:rPr lang="pl-PL" sz="3000" b="1" i="0" u="none" strike="noStrike" cap="none" dirty="0">
                <a:solidFill>
                  <a:schemeClr val="dk1"/>
                </a:solidFill>
                <a:latin typeface="Calibri"/>
                <a:ea typeface="Calibri"/>
                <a:cs typeface="Calibri"/>
                <a:sym typeface="Calibri"/>
              </a:rPr>
              <a:t> </a:t>
            </a:r>
            <a:r>
              <a:rPr lang="pl-PL" sz="3000" b="1" i="0" u="none" strike="noStrike" cap="none" dirty="0" err="1">
                <a:solidFill>
                  <a:schemeClr val="dk1"/>
                </a:solidFill>
                <a:latin typeface="Calibri"/>
                <a:ea typeface="Calibri"/>
                <a:cs typeface="Calibri"/>
                <a:sym typeface="Calibri"/>
              </a:rPr>
              <a:t>methods</a:t>
            </a:r>
            <a:r>
              <a:rPr lang="pl-PL" sz="3000" b="1" i="0" u="none" strike="noStrike" cap="none" dirty="0">
                <a:solidFill>
                  <a:schemeClr val="dk1"/>
                </a:solidFill>
                <a:latin typeface="Calibri"/>
                <a:ea typeface="Calibri"/>
                <a:cs typeface="Calibri"/>
                <a:sym typeface="Calibri"/>
              </a:rPr>
              <a:t>:</a:t>
            </a:r>
            <a:r>
              <a:rPr lang="pl-PL" dirty="0"/>
              <a:t> </a:t>
            </a:r>
            <a:r>
              <a:rPr lang="pl-PL" sz="2800" dirty="0" err="1">
                <a:solidFill>
                  <a:schemeClr val="dk1"/>
                </a:solidFill>
                <a:latin typeface="Calibri"/>
                <a:ea typeface="Calibri"/>
                <a:cs typeface="Calibri"/>
              </a:rPr>
              <a:t>lectures</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case</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studies</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practical</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exercises</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self-study</a:t>
            </a:r>
            <a:r>
              <a:rPr lang="pl-PL" sz="2800" dirty="0">
                <a:solidFill>
                  <a:schemeClr val="dk1"/>
                </a:solidFill>
                <a:latin typeface="Calibri"/>
                <a:ea typeface="Calibri"/>
                <a:cs typeface="Calibri"/>
              </a:rPr>
              <a:t> of </a:t>
            </a:r>
            <a:r>
              <a:rPr lang="pl-PL" sz="2800" dirty="0" err="1">
                <a:solidFill>
                  <a:schemeClr val="dk1"/>
                </a:solidFill>
                <a:latin typeface="Calibri"/>
                <a:ea typeface="Calibri"/>
                <a:cs typeface="Calibri"/>
              </a:rPr>
              <a:t>additional</a:t>
            </a:r>
            <a:r>
              <a:rPr lang="pl-PL" sz="2800" dirty="0">
                <a:solidFill>
                  <a:schemeClr val="dk1"/>
                </a:solidFill>
                <a:latin typeface="Calibri"/>
                <a:ea typeface="Calibri"/>
                <a:cs typeface="Calibri"/>
              </a:rPr>
              <a:t> </a:t>
            </a:r>
            <a:r>
              <a:rPr lang="pl-PL" sz="2800" dirty="0" err="1">
                <a:solidFill>
                  <a:schemeClr val="dk1"/>
                </a:solidFill>
                <a:latin typeface="Calibri"/>
                <a:ea typeface="Calibri"/>
                <a:cs typeface="Calibri"/>
              </a:rPr>
              <a:t>literature</a:t>
            </a:r>
            <a:endParaRPr sz="2800" dirty="0">
              <a:solidFill>
                <a:schemeClr val="dk1"/>
              </a:solidFill>
              <a:latin typeface="Calibri"/>
              <a:ea typeface="Calibri"/>
              <a:cs typeface="Calibri"/>
            </a:endParaRPr>
          </a:p>
        </p:txBody>
      </p:sp>
      <p:sp>
        <p:nvSpPr>
          <p:cNvPr id="83" name="Google Shape;83;p4"/>
          <p:cNvSpPr txBox="1"/>
          <p:nvPr/>
        </p:nvSpPr>
        <p:spPr>
          <a:xfrm>
            <a:off x="374468" y="5266350"/>
            <a:ext cx="10515600" cy="1008221"/>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90000"/>
              </a:lnSpc>
              <a:spcBef>
                <a:spcPts val="0"/>
              </a:spcBef>
              <a:spcAft>
                <a:spcPts val="0"/>
              </a:spcAft>
              <a:buClr>
                <a:schemeClr val="dk1"/>
              </a:buClr>
              <a:buSzPct val="100000"/>
              <a:buFont typeface="Calibri"/>
              <a:buNone/>
            </a:pPr>
            <a:r>
              <a:rPr lang="pl-PL" sz="2800" b="1" i="0" u="none" strike="noStrike" cap="none" dirty="0" err="1">
                <a:solidFill>
                  <a:schemeClr val="dk1"/>
                </a:solidFill>
                <a:latin typeface="Calibri"/>
                <a:ea typeface="Calibri"/>
                <a:cs typeface="Calibri"/>
                <a:sym typeface="Calibri"/>
              </a:rPr>
              <a:t>Duration</a:t>
            </a:r>
            <a:r>
              <a:rPr lang="pl-PL" sz="2800" b="1" i="0" u="none" strike="noStrike" cap="none" dirty="0">
                <a:solidFill>
                  <a:schemeClr val="dk1"/>
                </a:solidFill>
                <a:latin typeface="Calibri"/>
                <a:ea typeface="Calibri"/>
                <a:cs typeface="Calibri"/>
                <a:sym typeface="Calibri"/>
              </a:rPr>
              <a:t>: </a:t>
            </a:r>
            <a:r>
              <a:rPr lang="pl-PL" sz="2800" dirty="0">
                <a:solidFill>
                  <a:schemeClr val="dk1"/>
                </a:solidFill>
                <a:latin typeface="Calibri"/>
                <a:ea typeface="Calibri"/>
                <a:cs typeface="Calibri"/>
                <a:sym typeface="Calibri"/>
              </a:rPr>
              <a:t>5</a:t>
            </a:r>
            <a:r>
              <a:rPr lang="pl-PL" sz="2800" b="0" i="0" u="none" strike="noStrike" cap="none" dirty="0">
                <a:solidFill>
                  <a:schemeClr val="dk1"/>
                </a:solidFill>
                <a:latin typeface="Calibri"/>
                <a:ea typeface="Calibri"/>
                <a:cs typeface="Calibri"/>
                <a:sym typeface="Calibri"/>
              </a:rPr>
              <a:t> </a:t>
            </a:r>
            <a:r>
              <a:rPr lang="pl-PL" sz="2800" b="0" i="0" u="none" strike="noStrike" cap="none" dirty="0" err="1">
                <a:solidFill>
                  <a:schemeClr val="dk1"/>
                </a:solidFill>
                <a:latin typeface="Calibri"/>
                <a:ea typeface="Calibri"/>
                <a:cs typeface="Calibri"/>
                <a:sym typeface="Calibri"/>
              </a:rPr>
              <a:t>hours</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Multimedia online 1" title="The Soil Story by Kiss The Ground">
            <a:hlinkClick r:id="" action="ppaction://media"/>
            <a:extLst>
              <a:ext uri="{FF2B5EF4-FFF2-40B4-BE49-F238E27FC236}">
                <a16:creationId xmlns:a16="http://schemas.microsoft.com/office/drawing/2014/main" id="{FB1B4883-85D1-BC37-8871-D46E9C43269E}"/>
              </a:ext>
            </a:extLst>
          </p:cNvPr>
          <p:cNvPicPr>
            <a:picLocks noRot="1" noChangeAspect="1"/>
          </p:cNvPicPr>
          <p:nvPr>
            <a:videoFile r:link="rId1"/>
          </p:nvPr>
        </p:nvPicPr>
        <p:blipFill>
          <a:blip r:embed="rId4"/>
          <a:stretch>
            <a:fillRect/>
          </a:stretch>
        </p:blipFill>
        <p:spPr>
          <a:xfrm>
            <a:off x="1849522" y="1538254"/>
            <a:ext cx="7450378" cy="4209464"/>
          </a:xfrm>
          <a:prstGeom prst="rect">
            <a:avLst/>
          </a:prstGeom>
        </p:spPr>
      </p:pic>
      <p:sp>
        <p:nvSpPr>
          <p:cNvPr id="3" name="Tytuł 1">
            <a:extLst>
              <a:ext uri="{FF2B5EF4-FFF2-40B4-BE49-F238E27FC236}">
                <a16:creationId xmlns:a16="http://schemas.microsoft.com/office/drawing/2014/main" id="{F5F3639D-B454-F9F8-51EE-079B6440DCAD}"/>
              </a:ext>
            </a:extLst>
          </p:cNvPr>
          <p:cNvSpPr>
            <a:spLocks noGrp="1"/>
          </p:cNvSpPr>
          <p:nvPr>
            <p:ph type="title"/>
          </p:nvPr>
        </p:nvSpPr>
        <p:spPr>
          <a:xfrm>
            <a:off x="590819" y="825402"/>
            <a:ext cx="10753071" cy="1230283"/>
          </a:xfrm>
        </p:spPr>
        <p:txBody>
          <a:bodyPr anchor="t">
            <a:normAutofit/>
          </a:bodyPr>
          <a:lstStyle/>
          <a:p>
            <a:pPr algn="ct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Danone is collaborating with several partners to enhance global comprehension of how agricultural practices can contribute to nurturing and safeguarding soil health.</a:t>
            </a:r>
            <a:endParaRPr lang="pl-P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pole tekstowe 3">
            <a:extLst>
              <a:ext uri="{FF2B5EF4-FFF2-40B4-BE49-F238E27FC236}">
                <a16:creationId xmlns:a16="http://schemas.microsoft.com/office/drawing/2014/main" id="{FA14FE65-ABA2-E4D9-2468-E69D0B274CDF}"/>
              </a:ext>
            </a:extLst>
          </p:cNvPr>
          <p:cNvSpPr txBox="1"/>
          <p:nvPr/>
        </p:nvSpPr>
        <p:spPr>
          <a:xfrm>
            <a:off x="1784868" y="5786377"/>
            <a:ext cx="7450378" cy="246221"/>
          </a:xfrm>
          <a:prstGeom prst="rect">
            <a:avLst/>
          </a:prstGeom>
          <a:noFill/>
        </p:spPr>
        <p:txBody>
          <a:bodyPr wrap="squar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pl-PL" sz="10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Danone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Regenerative</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agriculture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5"/>
              </a:rPr>
              <a:t>https://www.danone.com/impact/planet/regenerative-agriculture.html</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8" name="pole tekstowe 7">
            <a:extLst>
              <a:ext uri="{FF2B5EF4-FFF2-40B4-BE49-F238E27FC236}">
                <a16:creationId xmlns:a16="http://schemas.microsoft.com/office/drawing/2014/main" id="{56C4579C-4923-690C-560F-A8FC5D097143}"/>
              </a:ext>
            </a:extLst>
          </p:cNvPr>
          <p:cNvSpPr txBox="1"/>
          <p:nvPr/>
        </p:nvSpPr>
        <p:spPr>
          <a:xfrm>
            <a:off x="9590921" y="2904322"/>
            <a:ext cx="2268570" cy="738664"/>
          </a:xfrm>
          <a:prstGeom prst="rect">
            <a:avLst/>
          </a:prstGeom>
          <a:noFill/>
        </p:spPr>
        <p:txBody>
          <a:bodyPr wrap="square">
            <a:spAutoFit/>
          </a:bodyPr>
          <a:lstStyle/>
          <a:p>
            <a:r>
              <a:rPr lang="pl-PL" b="1" dirty="0"/>
              <a:t>Link to video: </a:t>
            </a:r>
            <a:r>
              <a:rPr lang="pl-PL" dirty="0">
                <a:hlinkClick r:id="rId6"/>
              </a:rPr>
              <a:t>https://www.youtube.com/watch?v=08TI1RKj54g</a:t>
            </a:r>
            <a:r>
              <a:rPr lang="pl-PL" dirty="0"/>
              <a:t> </a:t>
            </a:r>
          </a:p>
        </p:txBody>
      </p:sp>
    </p:spTree>
    <p:extLst>
      <p:ext uri="{BB962C8B-B14F-4D97-AF65-F5344CB8AC3E}">
        <p14:creationId xmlns:p14="http://schemas.microsoft.com/office/powerpoint/2010/main" val="168683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sz="2400" dirty="0"/>
              <a:t> „</a:t>
            </a:r>
            <a:r>
              <a:rPr lang="pl-PL" sz="2400" b="1" dirty="0"/>
              <a:t>Ziołowy zakątek” </a:t>
            </a:r>
            <a:br>
              <a:rPr lang="pl-PL" sz="2400" b="1" dirty="0"/>
            </a:br>
            <a:r>
              <a:rPr lang="pl-PL" sz="2400" b="1" dirty="0" err="1"/>
              <a:t>agritourism</a:t>
            </a:r>
            <a:r>
              <a:rPr lang="pl-PL" sz="2400" b="1" dirty="0"/>
              <a:t> farm</a:t>
            </a:r>
          </a:p>
        </p:txBody>
      </p:sp>
      <p:sp>
        <p:nvSpPr>
          <p:cNvPr id="4" name="Symbol zastępczy tekstu 3"/>
          <p:cNvSpPr>
            <a:spLocks noGrp="1"/>
          </p:cNvSpPr>
          <p:nvPr>
            <p:ph type="body" idx="1"/>
          </p:nvPr>
        </p:nvSpPr>
        <p:spPr/>
        <p:txBody>
          <a:bodyPr>
            <a:normAutofit/>
          </a:bodyPr>
          <a:lstStyle/>
          <a:p>
            <a:pPr>
              <a:buNone/>
            </a:pPr>
            <a:r>
              <a:rPr lang="pl-PL" b="1" dirty="0"/>
              <a:t> </a:t>
            </a:r>
            <a:r>
              <a:rPr lang="pl-PL" sz="1800" dirty="0"/>
              <a:t>	T</a:t>
            </a:r>
            <a:r>
              <a:rPr lang="en-US" sz="1800" dirty="0"/>
              <a:t>he </a:t>
            </a:r>
            <a:r>
              <a:rPr lang="en-US" sz="1800" dirty="0" err="1"/>
              <a:t>agritourism</a:t>
            </a:r>
            <a:r>
              <a:rPr lang="en-US" sz="1800" dirty="0"/>
              <a:t> </a:t>
            </a:r>
            <a:r>
              <a:rPr lang="en-US" sz="1800" dirty="0" err="1"/>
              <a:t>fa</a:t>
            </a:r>
            <a:r>
              <a:rPr lang="pl-PL" sz="1800" dirty="0" err="1"/>
              <a:t>rm</a:t>
            </a:r>
            <a:r>
              <a:rPr lang="en-US" sz="1800" dirty="0"/>
              <a:t> is located in the heart of the cleanest region of Poland</a:t>
            </a:r>
            <a:r>
              <a:rPr lang="pl-PL" sz="1800" dirty="0"/>
              <a:t> -</a:t>
            </a:r>
            <a:r>
              <a:rPr lang="en-US" sz="1800" dirty="0"/>
              <a:t> </a:t>
            </a:r>
            <a:r>
              <a:rPr lang="en-US" sz="1800" dirty="0" err="1"/>
              <a:t>Podlasie</a:t>
            </a:r>
            <a:r>
              <a:rPr lang="en-US" sz="1800" dirty="0"/>
              <a:t>. </a:t>
            </a:r>
            <a:endParaRPr lang="pl-PL" sz="1800" dirty="0"/>
          </a:p>
          <a:p>
            <a:pPr algn="just">
              <a:buNone/>
            </a:pPr>
            <a:r>
              <a:rPr lang="pl-PL" sz="1800" dirty="0"/>
              <a:t>	On an </a:t>
            </a:r>
            <a:r>
              <a:rPr lang="pl-PL" sz="1800" dirty="0" err="1"/>
              <a:t>area</a:t>
            </a:r>
            <a:r>
              <a:rPr lang="pl-PL" sz="1800" dirty="0"/>
              <a:t> of ​​</a:t>
            </a:r>
            <a:r>
              <a:rPr lang="pl-PL" sz="1800" dirty="0" err="1"/>
              <a:t>almost</a:t>
            </a:r>
            <a:r>
              <a:rPr lang="pl-PL" sz="1800" dirty="0"/>
              <a:t> 20 </a:t>
            </a:r>
            <a:r>
              <a:rPr lang="pl-PL" sz="1800" dirty="0" err="1"/>
              <a:t>hectares</a:t>
            </a:r>
            <a:r>
              <a:rPr lang="pl-PL" sz="1800" dirty="0"/>
              <a:t>, </a:t>
            </a:r>
            <a:r>
              <a:rPr lang="pl-PL" sz="1800" dirty="0" err="1"/>
              <a:t>it</a:t>
            </a:r>
            <a:r>
              <a:rPr lang="pl-PL" sz="1800" dirty="0"/>
              <a:t> </a:t>
            </a:r>
            <a:r>
              <a:rPr lang="pl-PL" sz="1800" dirty="0" err="1"/>
              <a:t>brings</a:t>
            </a:r>
            <a:r>
              <a:rPr lang="pl-PL" sz="1800" dirty="0"/>
              <a:t> </a:t>
            </a:r>
            <a:r>
              <a:rPr lang="pl-PL" sz="1800" dirty="0" err="1"/>
              <a:t>together</a:t>
            </a:r>
            <a:r>
              <a:rPr lang="pl-PL" sz="1800" dirty="0"/>
              <a:t> </a:t>
            </a:r>
            <a:r>
              <a:rPr lang="pl-PL" sz="1800" dirty="0" err="1"/>
              <a:t>the</a:t>
            </a:r>
            <a:r>
              <a:rPr lang="pl-PL" sz="1800" dirty="0"/>
              <a:t> </a:t>
            </a:r>
            <a:r>
              <a:rPr lang="pl-PL" sz="1800" dirty="0" err="1"/>
              <a:t>rich</a:t>
            </a:r>
            <a:r>
              <a:rPr lang="pl-PL" sz="1800" dirty="0"/>
              <a:t> </a:t>
            </a:r>
            <a:r>
              <a:rPr lang="pl-PL" sz="1800" dirty="0" err="1"/>
              <a:t>culture</a:t>
            </a:r>
            <a:r>
              <a:rPr lang="pl-PL" sz="1800" dirty="0"/>
              <a:t> and </a:t>
            </a:r>
            <a:r>
              <a:rPr lang="pl-PL" sz="1800" dirty="0" err="1"/>
              <a:t>tradition</a:t>
            </a:r>
            <a:r>
              <a:rPr lang="pl-PL" sz="1800" dirty="0"/>
              <a:t> of </a:t>
            </a:r>
            <a:r>
              <a:rPr lang="pl-PL" sz="1800" dirty="0" err="1"/>
              <a:t>this</a:t>
            </a:r>
            <a:r>
              <a:rPr lang="pl-PL" sz="1800" dirty="0"/>
              <a:t> </a:t>
            </a:r>
            <a:r>
              <a:rPr lang="pl-PL" sz="1800" dirty="0" err="1"/>
              <a:t>area</a:t>
            </a:r>
            <a:r>
              <a:rPr lang="pl-PL" sz="1800" dirty="0"/>
              <a:t>. </a:t>
            </a:r>
            <a:r>
              <a:rPr lang="pl-PL" sz="1800" dirty="0" err="1"/>
              <a:t>You</a:t>
            </a:r>
            <a:r>
              <a:rPr lang="pl-PL" sz="1800" dirty="0"/>
              <a:t> </a:t>
            </a:r>
            <a:r>
              <a:rPr lang="pl-PL" sz="1800" dirty="0" err="1"/>
              <a:t>can</a:t>
            </a:r>
            <a:r>
              <a:rPr lang="pl-PL" sz="1800" dirty="0"/>
              <a:t> </a:t>
            </a:r>
            <a:r>
              <a:rPr lang="pl-PL" sz="1800" dirty="0" err="1"/>
              <a:t>find</a:t>
            </a:r>
            <a:r>
              <a:rPr lang="pl-PL" sz="1800" dirty="0"/>
              <a:t> </a:t>
            </a:r>
            <a:r>
              <a:rPr lang="pl-PL" sz="1800" dirty="0" err="1"/>
              <a:t>here</a:t>
            </a:r>
            <a:r>
              <a:rPr lang="pl-PL" sz="1800" dirty="0"/>
              <a:t> </a:t>
            </a:r>
            <a:r>
              <a:rPr lang="pl-PL" sz="1800" dirty="0" err="1"/>
              <a:t>buildings</a:t>
            </a:r>
            <a:r>
              <a:rPr lang="pl-PL" sz="1800" dirty="0"/>
              <a:t> </a:t>
            </a:r>
            <a:r>
              <a:rPr lang="pl-PL" sz="1800" dirty="0" err="1"/>
              <a:t>typical</a:t>
            </a:r>
            <a:r>
              <a:rPr lang="pl-PL" sz="1800" dirty="0"/>
              <a:t> of </a:t>
            </a:r>
            <a:r>
              <a:rPr lang="pl-PL" sz="1800" dirty="0" err="1"/>
              <a:t>the</a:t>
            </a:r>
            <a:r>
              <a:rPr lang="pl-PL" sz="1800" dirty="0"/>
              <a:t> region, </a:t>
            </a:r>
            <a:r>
              <a:rPr lang="pl-PL" sz="1800" dirty="0" err="1"/>
              <a:t>handicrafts</a:t>
            </a:r>
            <a:r>
              <a:rPr lang="pl-PL" sz="1800" dirty="0"/>
              <a:t> and, </a:t>
            </a:r>
            <a:r>
              <a:rPr lang="pl-PL" sz="1800" dirty="0" err="1"/>
              <a:t>above</a:t>
            </a:r>
            <a:r>
              <a:rPr lang="pl-PL" sz="1800" dirty="0"/>
              <a:t> </a:t>
            </a:r>
            <a:r>
              <a:rPr lang="pl-PL" sz="1800" dirty="0" err="1"/>
              <a:t>all</a:t>
            </a:r>
            <a:r>
              <a:rPr lang="pl-PL" sz="1800" dirty="0"/>
              <a:t>, </a:t>
            </a:r>
            <a:r>
              <a:rPr lang="pl-PL" sz="1800" dirty="0" err="1"/>
              <a:t>herbs</a:t>
            </a:r>
            <a:r>
              <a:rPr lang="pl-PL" sz="1800" dirty="0"/>
              <a:t>.</a:t>
            </a:r>
          </a:p>
          <a:p>
            <a:pPr algn="just">
              <a:buNone/>
            </a:pPr>
            <a:r>
              <a:rPr lang="pl-PL" sz="1800" dirty="0"/>
              <a:t>	</a:t>
            </a:r>
            <a:r>
              <a:rPr lang="en-US" sz="1800" dirty="0"/>
              <a:t>An integral element of the herbal and botanical activities carried out is the </a:t>
            </a:r>
            <a:r>
              <a:rPr lang="en-US" sz="1800" b="1" dirty="0" err="1"/>
              <a:t>Dary</a:t>
            </a:r>
            <a:r>
              <a:rPr lang="en-US" sz="1800" b="1" dirty="0"/>
              <a:t> </a:t>
            </a:r>
            <a:r>
              <a:rPr lang="en-US" sz="1800" b="1" dirty="0" err="1"/>
              <a:t>Natury</a:t>
            </a:r>
            <a:r>
              <a:rPr lang="en-US" sz="1800" b="1" dirty="0"/>
              <a:t> company</a:t>
            </a:r>
            <a:r>
              <a:rPr lang="en-US" sz="1800" dirty="0"/>
              <a:t>, which was established almost 30 years ago</a:t>
            </a:r>
            <a:r>
              <a:rPr lang="pl-PL" sz="1800" dirty="0"/>
              <a:t>.</a:t>
            </a:r>
          </a:p>
          <a:p>
            <a:pPr algn="just">
              <a:buNone/>
            </a:pPr>
            <a:r>
              <a:rPr lang="pl-PL" sz="1800" dirty="0"/>
              <a:t>         </a:t>
            </a:r>
            <a:r>
              <a:rPr lang="en-US" sz="1800" dirty="0"/>
              <a:t>There is a Nature Education Center at the farm. The purpose of the center is to provide knowledge about the </a:t>
            </a:r>
            <a:r>
              <a:rPr lang="pl-PL" sz="1800" dirty="0" err="1"/>
              <a:t>organic</a:t>
            </a:r>
            <a:r>
              <a:rPr lang="pl-PL" sz="1800" dirty="0"/>
              <a:t> </a:t>
            </a:r>
            <a:r>
              <a:rPr lang="pl-PL" sz="1800" dirty="0" err="1"/>
              <a:t>food</a:t>
            </a:r>
            <a:r>
              <a:rPr lang="pl-PL" sz="1800" dirty="0"/>
              <a:t>,</a:t>
            </a:r>
            <a:r>
              <a:rPr lang="en-US" sz="1800" dirty="0"/>
              <a:t> herbal traditions and sustainable development.</a:t>
            </a:r>
          </a:p>
          <a:p>
            <a:pPr algn="just">
              <a:buNone/>
            </a:pPr>
            <a:r>
              <a:rPr lang="pl-PL" sz="1800" dirty="0"/>
              <a:t>	</a:t>
            </a:r>
            <a:r>
              <a:rPr lang="pl-PL" sz="1800" dirty="0" err="1"/>
              <a:t>The</a:t>
            </a:r>
            <a:r>
              <a:rPr lang="pl-PL" sz="1800" dirty="0"/>
              <a:t> farm </a:t>
            </a:r>
            <a:r>
              <a:rPr lang="pl-PL" sz="1800" dirty="0" err="1"/>
              <a:t>uses</a:t>
            </a:r>
            <a:r>
              <a:rPr lang="pl-PL" sz="1800" dirty="0"/>
              <a:t> </a:t>
            </a:r>
            <a:r>
              <a:rPr lang="pl-PL" sz="1800" b="1" dirty="0" err="1"/>
              <a:t>traditional</a:t>
            </a:r>
            <a:r>
              <a:rPr lang="pl-PL" sz="1800" b="1" dirty="0"/>
              <a:t>, </a:t>
            </a:r>
            <a:r>
              <a:rPr lang="pl-PL" sz="1800" b="1" dirty="0" err="1"/>
              <a:t>low-emission</a:t>
            </a:r>
            <a:r>
              <a:rPr lang="pl-PL" sz="1800" b="1" dirty="0"/>
              <a:t> </a:t>
            </a:r>
            <a:r>
              <a:rPr lang="pl-PL" sz="1800" b="1" dirty="0" err="1"/>
              <a:t>agricultural</a:t>
            </a:r>
            <a:r>
              <a:rPr lang="pl-PL" sz="1800" b="1" dirty="0"/>
              <a:t> </a:t>
            </a:r>
            <a:r>
              <a:rPr lang="pl-PL" sz="1800" b="1" dirty="0" err="1"/>
              <a:t>practices</a:t>
            </a:r>
            <a:r>
              <a:rPr lang="pl-PL" sz="1800" b="1" dirty="0"/>
              <a:t>.</a:t>
            </a:r>
            <a:endParaRPr lang="pl-PL" sz="1800" dirty="0"/>
          </a:p>
          <a:p>
            <a:pPr>
              <a:buNone/>
            </a:pPr>
            <a:endParaRPr lang="pl-PL" dirty="0"/>
          </a:p>
          <a:p>
            <a:endParaRPr lang="pl-PL" dirty="0"/>
          </a:p>
        </p:txBody>
      </p:sp>
      <p:sp>
        <p:nvSpPr>
          <p:cNvPr id="5" name="Symbol zastępczy tekstu 4"/>
          <p:cNvSpPr>
            <a:spLocks noGrp="1"/>
          </p:cNvSpPr>
          <p:nvPr>
            <p:ph type="body" idx="2"/>
          </p:nvPr>
        </p:nvSpPr>
        <p:spPr>
          <a:xfrm>
            <a:off x="1425039" y="2826326"/>
            <a:ext cx="2149434" cy="1947555"/>
          </a:xfrm>
        </p:spPr>
        <p:txBody>
          <a:bodyPr/>
          <a:lstStyle/>
          <a:p>
            <a:endParaRPr lang="pl-PL" dirty="0"/>
          </a:p>
        </p:txBody>
      </p:sp>
      <p:pic>
        <p:nvPicPr>
          <p:cNvPr id="1026" name="Picture 2" descr="F:\Komputer stary\Dysk E\1 (E)\c stary\Moje dokumenty\Grant EduNut\ziołowy1.jpg"/>
          <p:cNvPicPr>
            <a:picLocks noChangeAspect="1" noChangeArrowheads="1"/>
          </p:cNvPicPr>
          <p:nvPr/>
        </p:nvPicPr>
        <p:blipFill>
          <a:blip r:embed="rId2"/>
          <a:srcRect/>
          <a:stretch>
            <a:fillRect/>
          </a:stretch>
        </p:blipFill>
        <p:spPr bwMode="auto">
          <a:xfrm>
            <a:off x="179757" y="2244438"/>
            <a:ext cx="4721379" cy="3215784"/>
          </a:xfrm>
          <a:prstGeom prst="rect">
            <a:avLst/>
          </a:prstGeom>
          <a:noFill/>
        </p:spPr>
      </p:pic>
      <p:sp>
        <p:nvSpPr>
          <p:cNvPr id="7" name="pole tekstowe 6"/>
          <p:cNvSpPr txBox="1"/>
          <p:nvPr/>
        </p:nvSpPr>
        <p:spPr>
          <a:xfrm>
            <a:off x="154379" y="5605153"/>
            <a:ext cx="4702629" cy="246221"/>
          </a:xfrm>
          <a:prstGeom prst="rect">
            <a:avLst/>
          </a:prstGeom>
          <a:noFill/>
        </p:spPr>
        <p:txBody>
          <a:bodyPr wrap="square" rtlCol="0">
            <a:spAutoFit/>
          </a:bodyPr>
          <a:lstStyle/>
          <a:p>
            <a:r>
              <a:rPr lang="pl-PL" sz="1000" dirty="0" err="1"/>
              <a:t>Source</a:t>
            </a:r>
            <a:r>
              <a:rPr lang="pl-PL" sz="1000" dirty="0"/>
              <a:t>: </a:t>
            </a:r>
            <a:r>
              <a:rPr lang="pl-PL" sz="1000" dirty="0" err="1"/>
              <a:t>provided</a:t>
            </a:r>
            <a:r>
              <a:rPr lang="pl-PL" sz="1000" dirty="0"/>
              <a:t> by Ziołowy zakątek</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839789" y="866898"/>
            <a:ext cx="3625334" cy="1190501"/>
          </a:xfrm>
        </p:spPr>
        <p:txBody>
          <a:bodyPr>
            <a:normAutofit/>
          </a:bodyPr>
          <a:lstStyle/>
          <a:p>
            <a:r>
              <a:rPr lang="en-US" sz="2400" b="1" dirty="0"/>
              <a:t>low-emission practices in crop production</a:t>
            </a:r>
            <a:endParaRPr lang="pl-PL" sz="2400" b="1" dirty="0"/>
          </a:p>
        </p:txBody>
      </p:sp>
      <p:sp>
        <p:nvSpPr>
          <p:cNvPr id="8" name="Symbol zastępczy tekstu 7"/>
          <p:cNvSpPr>
            <a:spLocks noGrp="1"/>
          </p:cNvSpPr>
          <p:nvPr>
            <p:ph type="body" idx="1"/>
          </p:nvPr>
        </p:nvSpPr>
        <p:spPr>
          <a:xfrm>
            <a:off x="5367647" y="1009403"/>
            <a:ext cx="5987741" cy="4773879"/>
          </a:xfrm>
        </p:spPr>
        <p:txBody>
          <a:bodyPr>
            <a:normAutofit fontScale="77500" lnSpcReduction="20000"/>
          </a:bodyPr>
          <a:lstStyle/>
          <a:p>
            <a:r>
              <a:rPr lang="pl-PL" sz="2800" b="1" dirty="0" err="1"/>
              <a:t>vegetables</a:t>
            </a:r>
            <a:r>
              <a:rPr lang="pl-PL" sz="2800" b="1" dirty="0"/>
              <a:t> </a:t>
            </a:r>
            <a:r>
              <a:rPr lang="pl-PL" sz="2800" b="1" dirty="0" err="1"/>
              <a:t>are</a:t>
            </a:r>
            <a:r>
              <a:rPr lang="pl-PL" sz="2800" b="1" dirty="0"/>
              <a:t> </a:t>
            </a:r>
            <a:r>
              <a:rPr lang="pl-PL" sz="2800" b="1" dirty="0" err="1"/>
              <a:t>grown</a:t>
            </a:r>
            <a:r>
              <a:rPr lang="pl-PL" sz="2800" b="1" dirty="0"/>
              <a:t> </a:t>
            </a:r>
            <a:r>
              <a:rPr lang="pl-PL" sz="2800" b="1" dirty="0" err="1"/>
              <a:t>organically</a:t>
            </a:r>
            <a:r>
              <a:rPr lang="pl-PL" sz="2800" b="1" dirty="0"/>
              <a:t> </a:t>
            </a:r>
            <a:r>
              <a:rPr lang="pl-PL" sz="2800" b="1" dirty="0" err="1"/>
              <a:t>in</a:t>
            </a:r>
            <a:r>
              <a:rPr lang="pl-PL" sz="2800" b="1" dirty="0"/>
              <a:t> a </a:t>
            </a:r>
            <a:r>
              <a:rPr lang="pl-PL" sz="2800" b="1" dirty="0" err="1"/>
              <a:t>traditional</a:t>
            </a:r>
            <a:r>
              <a:rPr lang="pl-PL" sz="2800" b="1" dirty="0"/>
              <a:t> </a:t>
            </a:r>
            <a:r>
              <a:rPr lang="pl-PL" sz="2800" b="1" dirty="0" err="1"/>
              <a:t>way</a:t>
            </a:r>
            <a:endParaRPr lang="pl-PL" sz="2800" b="1" dirty="0"/>
          </a:p>
          <a:p>
            <a:r>
              <a:rPr lang="pl-PL" sz="2800" b="1" dirty="0" err="1"/>
              <a:t>herbs</a:t>
            </a:r>
            <a:r>
              <a:rPr lang="pl-PL" sz="2800" b="1" dirty="0"/>
              <a:t> </a:t>
            </a:r>
            <a:r>
              <a:rPr lang="pl-PL" sz="2800" b="1" dirty="0" err="1"/>
              <a:t>are</a:t>
            </a:r>
            <a:r>
              <a:rPr lang="pl-PL" sz="2800" b="1" dirty="0"/>
              <a:t> </a:t>
            </a:r>
            <a:r>
              <a:rPr lang="pl-PL" sz="2800" b="1" dirty="0" err="1"/>
              <a:t>collected</a:t>
            </a:r>
            <a:r>
              <a:rPr lang="pl-PL" sz="2800" b="1" dirty="0"/>
              <a:t> </a:t>
            </a:r>
            <a:r>
              <a:rPr lang="pl-PL" sz="2800" b="1" dirty="0" err="1"/>
              <a:t>from</a:t>
            </a:r>
            <a:r>
              <a:rPr lang="pl-PL" sz="2800" b="1" dirty="0"/>
              <a:t> </a:t>
            </a:r>
            <a:r>
              <a:rPr lang="pl-PL" sz="2800" b="1" dirty="0" err="1"/>
              <a:t>nearby</a:t>
            </a:r>
            <a:r>
              <a:rPr lang="pl-PL" sz="2800" b="1" dirty="0"/>
              <a:t> </a:t>
            </a:r>
            <a:r>
              <a:rPr lang="pl-PL" sz="2800" b="1" dirty="0" err="1"/>
              <a:t>forests</a:t>
            </a:r>
            <a:r>
              <a:rPr lang="pl-PL" sz="2800" b="1" dirty="0"/>
              <a:t> and </a:t>
            </a:r>
            <a:r>
              <a:rPr lang="pl-PL" sz="2800" b="1" dirty="0" err="1"/>
              <a:t>fields</a:t>
            </a:r>
            <a:r>
              <a:rPr lang="pl-PL" sz="2800" b="1" dirty="0"/>
              <a:t> </a:t>
            </a:r>
          </a:p>
          <a:p>
            <a:r>
              <a:rPr lang="pl-PL" sz="2800" b="1" dirty="0" err="1"/>
              <a:t>cultivation</a:t>
            </a:r>
            <a:r>
              <a:rPr lang="pl-PL" sz="2800" b="1" dirty="0"/>
              <a:t> of </a:t>
            </a:r>
            <a:r>
              <a:rPr lang="pl-PL" sz="2800" b="1" dirty="0" err="1"/>
              <a:t>melliferous</a:t>
            </a:r>
            <a:r>
              <a:rPr lang="pl-PL" sz="2800" b="1" dirty="0"/>
              <a:t> </a:t>
            </a:r>
            <a:r>
              <a:rPr lang="pl-PL" sz="2800" b="1" dirty="0" err="1"/>
              <a:t>plants</a:t>
            </a:r>
            <a:r>
              <a:rPr lang="pl-PL" sz="2800" b="1" dirty="0"/>
              <a:t> as part of </a:t>
            </a:r>
            <a:r>
              <a:rPr lang="pl-PL" sz="2800" b="1" dirty="0" err="1"/>
              <a:t>maintaining</a:t>
            </a:r>
            <a:r>
              <a:rPr lang="pl-PL" sz="2800" b="1" dirty="0"/>
              <a:t> </a:t>
            </a:r>
            <a:r>
              <a:rPr lang="pl-PL" sz="2800" b="1" dirty="0" err="1"/>
              <a:t>biodiversity</a:t>
            </a:r>
            <a:endParaRPr lang="pl-PL" sz="2800" b="1" dirty="0"/>
          </a:p>
          <a:p>
            <a:r>
              <a:rPr lang="pl-PL" sz="2800" b="1" dirty="0" err="1"/>
              <a:t>use</a:t>
            </a:r>
            <a:r>
              <a:rPr lang="pl-PL" sz="2800" b="1" dirty="0"/>
              <a:t> of </a:t>
            </a:r>
            <a:r>
              <a:rPr lang="pl-PL" sz="2800" b="1" dirty="0" err="1"/>
              <a:t>organic</a:t>
            </a:r>
            <a:r>
              <a:rPr lang="pl-PL" sz="2800" b="1" dirty="0"/>
              <a:t> </a:t>
            </a:r>
            <a:r>
              <a:rPr lang="pl-PL" sz="2800" b="1" dirty="0" err="1"/>
              <a:t>fertilizers</a:t>
            </a:r>
            <a:endParaRPr lang="pl-PL" sz="2800" b="1" dirty="0"/>
          </a:p>
          <a:p>
            <a:r>
              <a:rPr lang="pl-PL" sz="2800" b="1" dirty="0" err="1"/>
              <a:t>exclusion</a:t>
            </a:r>
            <a:r>
              <a:rPr lang="pl-PL" sz="2800" b="1" dirty="0"/>
              <a:t> </a:t>
            </a:r>
            <a:r>
              <a:rPr lang="pl-PL" sz="2800" b="1" dirty="0" err="1"/>
              <a:t>from</a:t>
            </a:r>
            <a:r>
              <a:rPr lang="pl-PL" sz="2800" b="1" dirty="0"/>
              <a:t> </a:t>
            </a:r>
            <a:r>
              <a:rPr lang="pl-PL" sz="2800" b="1" dirty="0" err="1"/>
              <a:t>cultivation</a:t>
            </a:r>
            <a:r>
              <a:rPr lang="pl-PL" sz="2800" b="1" dirty="0"/>
              <a:t> of </a:t>
            </a:r>
            <a:r>
              <a:rPr lang="pl-PL" sz="2800" b="1" dirty="0" err="1"/>
              <a:t>areas</a:t>
            </a:r>
            <a:r>
              <a:rPr lang="pl-PL" sz="2800" b="1" dirty="0"/>
              <a:t> </a:t>
            </a:r>
            <a:r>
              <a:rPr lang="pl-PL" sz="2800" b="1" dirty="0" err="1"/>
              <a:t>that</a:t>
            </a:r>
            <a:r>
              <a:rPr lang="pl-PL" sz="2800" b="1" dirty="0"/>
              <a:t> </a:t>
            </a:r>
            <a:r>
              <a:rPr lang="pl-PL" sz="2800" b="1" dirty="0" err="1"/>
              <a:t>are</a:t>
            </a:r>
            <a:r>
              <a:rPr lang="pl-PL" sz="2800" b="1" dirty="0"/>
              <a:t> </a:t>
            </a:r>
            <a:r>
              <a:rPr lang="pl-PL" sz="2800" b="1" dirty="0" err="1"/>
              <a:t>constantly</a:t>
            </a:r>
            <a:r>
              <a:rPr lang="pl-PL" sz="2800" b="1" dirty="0"/>
              <a:t> wet,</a:t>
            </a:r>
          </a:p>
          <a:p>
            <a:r>
              <a:rPr lang="pl-PL" sz="2800" b="1" dirty="0" err="1"/>
              <a:t>covering</a:t>
            </a:r>
            <a:r>
              <a:rPr lang="pl-PL" sz="2800" b="1" dirty="0"/>
              <a:t> </a:t>
            </a:r>
            <a:r>
              <a:rPr lang="pl-PL" sz="2800" b="1" dirty="0" err="1"/>
              <a:t>the</a:t>
            </a:r>
            <a:r>
              <a:rPr lang="pl-PL" sz="2800" b="1" dirty="0"/>
              <a:t> </a:t>
            </a:r>
            <a:r>
              <a:rPr lang="pl-PL" sz="2800" b="1" dirty="0" err="1"/>
              <a:t>soil</a:t>
            </a:r>
            <a:r>
              <a:rPr lang="pl-PL" sz="2800" b="1" dirty="0"/>
              <a:t> </a:t>
            </a:r>
            <a:r>
              <a:rPr lang="pl-PL" sz="2800" b="1" dirty="0" err="1"/>
              <a:t>with</a:t>
            </a:r>
            <a:r>
              <a:rPr lang="pl-PL" sz="2800" b="1" dirty="0"/>
              <a:t> </a:t>
            </a:r>
            <a:r>
              <a:rPr lang="pl-PL" sz="2800" b="1" dirty="0" err="1"/>
              <a:t>vegetation</a:t>
            </a:r>
            <a:r>
              <a:rPr lang="pl-PL" sz="2800" b="1" dirty="0"/>
              <a:t> </a:t>
            </a:r>
            <a:r>
              <a:rPr lang="pl-PL" sz="2800" b="1" dirty="0" err="1"/>
              <a:t>throughout</a:t>
            </a:r>
            <a:r>
              <a:rPr lang="pl-PL" sz="2800" b="1" dirty="0"/>
              <a:t> </a:t>
            </a:r>
            <a:r>
              <a:rPr lang="pl-PL" sz="2800" b="1" dirty="0" err="1"/>
              <a:t>the</a:t>
            </a:r>
            <a:r>
              <a:rPr lang="pl-PL" sz="2800" b="1" dirty="0"/>
              <a:t> </a:t>
            </a:r>
            <a:r>
              <a:rPr lang="pl-PL" sz="2800" b="1" dirty="0" err="1"/>
              <a:t>year</a:t>
            </a:r>
            <a:r>
              <a:rPr lang="pl-PL" sz="2800" b="1" dirty="0"/>
              <a:t> - </a:t>
            </a:r>
            <a:r>
              <a:rPr lang="pl-PL" sz="2800" b="1" dirty="0" err="1"/>
              <a:t>catch</a:t>
            </a:r>
            <a:r>
              <a:rPr lang="pl-PL" sz="2800" b="1" dirty="0"/>
              <a:t> </a:t>
            </a:r>
            <a:r>
              <a:rPr lang="pl-PL" sz="2800" b="1" dirty="0" err="1"/>
              <a:t>crops</a:t>
            </a:r>
            <a:r>
              <a:rPr lang="pl-PL" sz="2800" b="1" dirty="0"/>
              <a:t> </a:t>
            </a:r>
            <a:r>
              <a:rPr lang="pl-PL" sz="2800" b="1" dirty="0" err="1"/>
              <a:t>in</a:t>
            </a:r>
            <a:r>
              <a:rPr lang="pl-PL" sz="2800" b="1" dirty="0"/>
              <a:t> </a:t>
            </a:r>
            <a:r>
              <a:rPr lang="pl-PL" sz="2800" b="1" dirty="0" err="1"/>
              <a:t>crop</a:t>
            </a:r>
            <a:r>
              <a:rPr lang="pl-PL" sz="2800" b="1" dirty="0"/>
              <a:t> </a:t>
            </a:r>
            <a:r>
              <a:rPr lang="pl-PL" sz="2800" b="1" dirty="0" err="1"/>
              <a:t>rotation</a:t>
            </a:r>
            <a:endParaRPr lang="pl-PL" sz="2800" b="1" dirty="0"/>
          </a:p>
          <a:p>
            <a:pPr>
              <a:buNone/>
            </a:pPr>
            <a:r>
              <a:rPr lang="pl-PL" sz="2800" b="1" dirty="0"/>
              <a:t> </a:t>
            </a:r>
          </a:p>
          <a:p>
            <a:pPr>
              <a:buNone/>
            </a:pPr>
            <a:r>
              <a:rPr lang="pl-PL" sz="2600" b="1" dirty="0"/>
              <a:t>T</a:t>
            </a:r>
            <a:r>
              <a:rPr lang="en-US" sz="2600" b="1" dirty="0"/>
              <a:t>he result</a:t>
            </a:r>
            <a:r>
              <a:rPr lang="pl-PL" sz="2600" b="1" dirty="0"/>
              <a:t>s</a:t>
            </a:r>
            <a:r>
              <a:rPr lang="en-US" sz="2600" b="1" dirty="0"/>
              <a:t>: high food quality, maintaining biodiversity, reducing greenhouse gas emissions</a:t>
            </a:r>
            <a:endParaRPr lang="pl-PL" sz="2600" b="1" dirty="0"/>
          </a:p>
        </p:txBody>
      </p:sp>
      <p:sp>
        <p:nvSpPr>
          <p:cNvPr id="9" name="Symbol zastępczy tekstu 8"/>
          <p:cNvSpPr>
            <a:spLocks noGrp="1"/>
          </p:cNvSpPr>
          <p:nvPr>
            <p:ph type="body" idx="2"/>
          </p:nvPr>
        </p:nvSpPr>
        <p:spPr>
          <a:xfrm>
            <a:off x="1294410" y="2660072"/>
            <a:ext cx="2101933" cy="2125683"/>
          </a:xfrm>
        </p:spPr>
        <p:txBody>
          <a:bodyPr/>
          <a:lstStyle/>
          <a:p>
            <a:endParaRPr lang="pl-PL" dirty="0"/>
          </a:p>
        </p:txBody>
      </p:sp>
      <p:pic>
        <p:nvPicPr>
          <p:cNvPr id="2050" name="Picture 2" descr="F:\Komputer stary\Dysk E\1 (E)\c stary\Moje dokumenty\Grant EduNut\ziołowy2.jpg"/>
          <p:cNvPicPr>
            <a:picLocks noChangeAspect="1" noChangeArrowheads="1"/>
          </p:cNvPicPr>
          <p:nvPr/>
        </p:nvPicPr>
        <p:blipFill>
          <a:blip r:embed="rId2"/>
          <a:srcRect/>
          <a:stretch>
            <a:fillRect/>
          </a:stretch>
        </p:blipFill>
        <p:spPr bwMode="auto">
          <a:xfrm>
            <a:off x="344385" y="2412982"/>
            <a:ext cx="4631377" cy="3085012"/>
          </a:xfrm>
          <a:prstGeom prst="rect">
            <a:avLst/>
          </a:prstGeom>
          <a:noFill/>
        </p:spPr>
      </p:pic>
      <p:sp>
        <p:nvSpPr>
          <p:cNvPr id="11" name="pole tekstowe 10"/>
          <p:cNvSpPr txBox="1"/>
          <p:nvPr/>
        </p:nvSpPr>
        <p:spPr>
          <a:xfrm>
            <a:off x="344384" y="5688281"/>
            <a:ext cx="4655128" cy="461665"/>
          </a:xfrm>
          <a:prstGeom prst="rect">
            <a:avLst/>
          </a:prstGeom>
          <a:noFill/>
        </p:spPr>
        <p:txBody>
          <a:bodyPr wrap="square" rtlCol="0">
            <a:spAutoFit/>
          </a:bodyPr>
          <a:lstStyle/>
          <a:p>
            <a:r>
              <a:rPr lang="pl-PL" sz="1000" dirty="0" err="1"/>
              <a:t>Source</a:t>
            </a:r>
            <a:r>
              <a:rPr lang="pl-PL" sz="1000" dirty="0"/>
              <a:t>: </a:t>
            </a:r>
            <a:r>
              <a:rPr lang="pl-PL" sz="1000" dirty="0" err="1"/>
              <a:t>provided</a:t>
            </a:r>
            <a:r>
              <a:rPr lang="pl-PL" sz="1000" dirty="0"/>
              <a:t> by Ziołowy zakątek</a:t>
            </a:r>
          </a:p>
          <a:p>
            <a:endParaRPr lang="pl-PL"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34390" y="688769"/>
            <a:ext cx="5237018" cy="1650670"/>
          </a:xfrm>
        </p:spPr>
        <p:txBody>
          <a:bodyPr>
            <a:noAutofit/>
          </a:bodyPr>
          <a:lstStyle/>
          <a:p>
            <a:r>
              <a:rPr lang="pl-PL" sz="2400" b="1" dirty="0" err="1"/>
              <a:t>Low-emission</a:t>
            </a:r>
            <a:r>
              <a:rPr lang="pl-PL" sz="2400" b="1" dirty="0"/>
              <a:t> </a:t>
            </a:r>
            <a:r>
              <a:rPr lang="pl-PL" sz="2400" b="1" dirty="0" err="1"/>
              <a:t>animal</a:t>
            </a:r>
            <a:r>
              <a:rPr lang="pl-PL" sz="2400" b="1" dirty="0"/>
              <a:t> </a:t>
            </a:r>
            <a:r>
              <a:rPr lang="pl-PL" sz="2400" b="1" dirty="0" err="1"/>
              <a:t>housing</a:t>
            </a:r>
            <a:r>
              <a:rPr lang="pl-PL" sz="2400" b="1" dirty="0"/>
              <a:t> systems </a:t>
            </a:r>
            <a:br>
              <a:rPr lang="pl-PL" sz="2400" b="1" dirty="0"/>
            </a:br>
            <a:r>
              <a:rPr lang="pl-PL" sz="2400" b="1" dirty="0"/>
              <a:t>- </a:t>
            </a:r>
            <a:r>
              <a:rPr lang="pl-PL" sz="2400" b="1" dirty="0" err="1"/>
              <a:t>care</a:t>
            </a:r>
            <a:r>
              <a:rPr lang="pl-PL" sz="2400" b="1" dirty="0"/>
              <a:t> for </a:t>
            </a:r>
            <a:r>
              <a:rPr lang="pl-PL" sz="2400" b="1" dirty="0" err="1"/>
              <a:t>animal</a:t>
            </a:r>
            <a:r>
              <a:rPr lang="pl-PL" sz="2400" b="1" dirty="0"/>
              <a:t> </a:t>
            </a:r>
            <a:r>
              <a:rPr lang="pl-PL" sz="2400" b="1" dirty="0" err="1"/>
              <a:t>welfare</a:t>
            </a:r>
            <a:br>
              <a:rPr lang="pl-PL" sz="2400" dirty="0"/>
            </a:br>
            <a:endParaRPr lang="pl-PL" sz="2400" dirty="0"/>
          </a:p>
        </p:txBody>
      </p:sp>
      <p:sp>
        <p:nvSpPr>
          <p:cNvPr id="7" name="Symbol zastępczy obrazu 6"/>
          <p:cNvSpPr>
            <a:spLocks noGrp="1"/>
          </p:cNvSpPr>
          <p:nvPr>
            <p:ph type="pic" idx="2"/>
          </p:nvPr>
        </p:nvSpPr>
        <p:spPr>
          <a:xfrm>
            <a:off x="7018316" y="2814452"/>
            <a:ext cx="3301341" cy="2327564"/>
          </a:xfrm>
        </p:spPr>
        <p:txBody>
          <a:bodyPr/>
          <a:lstStyle/>
          <a:p>
            <a:endParaRPr lang="pl-PL"/>
          </a:p>
        </p:txBody>
      </p:sp>
      <p:sp>
        <p:nvSpPr>
          <p:cNvPr id="6" name="Symbol zastępczy tekstu 5"/>
          <p:cNvSpPr>
            <a:spLocks noGrp="1"/>
          </p:cNvSpPr>
          <p:nvPr>
            <p:ph type="body" idx="1"/>
          </p:nvPr>
        </p:nvSpPr>
        <p:spPr>
          <a:xfrm>
            <a:off x="839788" y="2057400"/>
            <a:ext cx="5276004" cy="3880262"/>
          </a:xfrm>
        </p:spPr>
        <p:txBody>
          <a:bodyPr>
            <a:normAutofit fontScale="92500" lnSpcReduction="20000"/>
          </a:bodyPr>
          <a:lstStyle/>
          <a:p>
            <a:endParaRPr lang="pl-PL" dirty="0"/>
          </a:p>
          <a:p>
            <a:pPr marL="685800" indent="-457200">
              <a:buFont typeface="Arial" pitchFamily="34" charset="0"/>
              <a:buChar char="•"/>
            </a:pPr>
            <a:r>
              <a:rPr lang="pl-PL" sz="2400" b="1" dirty="0" err="1"/>
              <a:t>cows</a:t>
            </a:r>
            <a:r>
              <a:rPr lang="pl-PL" sz="2400" b="1" dirty="0"/>
              <a:t> </a:t>
            </a:r>
            <a:r>
              <a:rPr lang="pl-PL" sz="2400" b="1" dirty="0" err="1"/>
              <a:t>grazing</a:t>
            </a:r>
            <a:r>
              <a:rPr lang="pl-PL" sz="2400" b="1" dirty="0"/>
              <a:t> on </a:t>
            </a:r>
            <a:r>
              <a:rPr lang="pl-PL" sz="2400" b="1" dirty="0" err="1"/>
              <a:t>the</a:t>
            </a:r>
            <a:r>
              <a:rPr lang="pl-PL" sz="2400" b="1" dirty="0"/>
              <a:t> </a:t>
            </a:r>
            <a:r>
              <a:rPr lang="pl-PL" sz="2400" b="1" dirty="0" err="1"/>
              <a:t>pasture</a:t>
            </a:r>
            <a:r>
              <a:rPr lang="pl-PL" sz="2400" b="1" dirty="0"/>
              <a:t> (</a:t>
            </a:r>
            <a:r>
              <a:rPr lang="pl-PL" sz="2400" b="1" dirty="0" err="1"/>
              <a:t>from</a:t>
            </a:r>
            <a:r>
              <a:rPr lang="pl-PL" sz="2400" b="1" dirty="0"/>
              <a:t> spring to </a:t>
            </a:r>
            <a:r>
              <a:rPr lang="pl-PL" sz="2400" b="1" dirty="0" err="1"/>
              <a:t>autumn</a:t>
            </a:r>
            <a:r>
              <a:rPr lang="pl-PL" sz="2400" b="1" dirty="0"/>
              <a:t>) - </a:t>
            </a:r>
            <a:r>
              <a:rPr lang="pl-PL" sz="2400" b="1" dirty="0" err="1"/>
              <a:t>ammonia</a:t>
            </a:r>
            <a:r>
              <a:rPr lang="pl-PL" sz="2400" b="1" dirty="0"/>
              <a:t> </a:t>
            </a:r>
            <a:r>
              <a:rPr lang="pl-PL" sz="2400" b="1" dirty="0" err="1"/>
              <a:t>reduction</a:t>
            </a:r>
            <a:endParaRPr lang="pl-PL" sz="2400" dirty="0"/>
          </a:p>
          <a:p>
            <a:pPr marL="685800" indent="-457200">
              <a:buFont typeface="Arial" pitchFamily="34" charset="0"/>
              <a:buChar char="•"/>
            </a:pPr>
            <a:r>
              <a:rPr lang="pl-PL" sz="2400" b="1" dirty="0" err="1"/>
              <a:t>hay</a:t>
            </a:r>
            <a:r>
              <a:rPr lang="pl-PL" sz="2400" b="1" dirty="0"/>
              <a:t> </a:t>
            </a:r>
            <a:r>
              <a:rPr lang="pl-PL" sz="2400" b="1" dirty="0" err="1"/>
              <a:t>feeding</a:t>
            </a:r>
            <a:r>
              <a:rPr lang="pl-PL" sz="2400" b="1" dirty="0"/>
              <a:t> </a:t>
            </a:r>
            <a:r>
              <a:rPr lang="pl-PL" sz="2400" b="1" dirty="0" err="1"/>
              <a:t>in</a:t>
            </a:r>
            <a:r>
              <a:rPr lang="pl-PL" sz="2400" b="1" dirty="0"/>
              <a:t> </a:t>
            </a:r>
            <a:r>
              <a:rPr lang="pl-PL" sz="2400" b="1" dirty="0" err="1"/>
              <a:t>winter</a:t>
            </a:r>
            <a:endParaRPr lang="pl-PL" sz="2400" b="1" dirty="0"/>
          </a:p>
          <a:p>
            <a:pPr marL="685800" indent="-457200">
              <a:buFont typeface="Arial" pitchFamily="34" charset="0"/>
              <a:buChar char="•"/>
            </a:pPr>
            <a:r>
              <a:rPr lang="pl-PL" sz="2400" b="1" dirty="0" err="1"/>
              <a:t>animal</a:t>
            </a:r>
            <a:r>
              <a:rPr lang="pl-PL" sz="2400" b="1" dirty="0"/>
              <a:t> </a:t>
            </a:r>
            <a:r>
              <a:rPr lang="pl-PL" sz="2400" b="1" dirty="0" err="1"/>
              <a:t>feed</a:t>
            </a:r>
            <a:r>
              <a:rPr lang="pl-PL" sz="2400" b="1" dirty="0"/>
              <a:t> </a:t>
            </a:r>
            <a:r>
              <a:rPr lang="pl-PL" sz="2400" b="1" dirty="0" err="1"/>
              <a:t>with</a:t>
            </a:r>
            <a:r>
              <a:rPr lang="pl-PL" sz="2400" b="1" dirty="0"/>
              <a:t> </a:t>
            </a:r>
            <a:r>
              <a:rPr lang="pl-PL" sz="2400" b="1" dirty="0" err="1"/>
              <a:t>the</a:t>
            </a:r>
            <a:r>
              <a:rPr lang="pl-PL" sz="2400" b="1" dirty="0"/>
              <a:t> </a:t>
            </a:r>
            <a:r>
              <a:rPr lang="pl-PL" sz="2400" b="1" dirty="0" err="1"/>
              <a:t>addition</a:t>
            </a:r>
            <a:r>
              <a:rPr lang="pl-PL" sz="2400" b="1" dirty="0"/>
              <a:t> of </a:t>
            </a:r>
            <a:r>
              <a:rPr lang="pl-PL" sz="2400" b="1" dirty="0" err="1"/>
              <a:t>herbal</a:t>
            </a:r>
            <a:r>
              <a:rPr lang="pl-PL" sz="2400" b="1" dirty="0"/>
              <a:t> </a:t>
            </a:r>
            <a:r>
              <a:rPr lang="pl-PL" sz="2400" b="1" dirty="0" err="1"/>
              <a:t>mixtures</a:t>
            </a:r>
            <a:r>
              <a:rPr lang="pl-PL" sz="2400" b="1" dirty="0"/>
              <a:t> (</a:t>
            </a:r>
            <a:r>
              <a:rPr lang="pl-PL" sz="2400" b="1" dirty="0" err="1"/>
              <a:t>health-promoting</a:t>
            </a:r>
            <a:r>
              <a:rPr lang="pl-PL" sz="2400" b="1" dirty="0"/>
              <a:t> </a:t>
            </a:r>
            <a:r>
              <a:rPr lang="pl-PL" sz="2400" b="1" dirty="0" err="1"/>
              <a:t>activities</a:t>
            </a:r>
            <a:r>
              <a:rPr lang="pl-PL" sz="2400" b="1" dirty="0"/>
              <a:t>)</a:t>
            </a:r>
            <a:endParaRPr lang="pl-PL" sz="2400" dirty="0"/>
          </a:p>
          <a:p>
            <a:pPr marL="685800" indent="-457200">
              <a:buFont typeface="Arial" pitchFamily="34" charset="0"/>
              <a:buChar char="•"/>
            </a:pPr>
            <a:r>
              <a:rPr lang="pl-PL" sz="2400" b="1" dirty="0" err="1"/>
              <a:t>precise</a:t>
            </a:r>
            <a:r>
              <a:rPr lang="pl-PL" sz="2400" b="1" dirty="0"/>
              <a:t> </a:t>
            </a:r>
            <a:r>
              <a:rPr lang="pl-PL" sz="2400" b="1" dirty="0" err="1"/>
              <a:t>balancing</a:t>
            </a:r>
            <a:r>
              <a:rPr lang="pl-PL" sz="2400" b="1" dirty="0"/>
              <a:t> of </a:t>
            </a:r>
            <a:r>
              <a:rPr lang="pl-PL" sz="2400" b="1" dirty="0" err="1"/>
              <a:t>the</a:t>
            </a:r>
            <a:r>
              <a:rPr lang="pl-PL" sz="2400" b="1" dirty="0"/>
              <a:t> </a:t>
            </a:r>
            <a:r>
              <a:rPr lang="pl-PL" sz="2400" b="1" dirty="0" err="1"/>
              <a:t>food</a:t>
            </a:r>
            <a:r>
              <a:rPr lang="pl-PL" sz="2400" b="1" dirty="0"/>
              <a:t> </a:t>
            </a:r>
            <a:r>
              <a:rPr lang="pl-PL" sz="2400" b="1" dirty="0" err="1"/>
              <a:t>dose</a:t>
            </a:r>
            <a:endParaRPr lang="pl-PL" sz="2400" dirty="0"/>
          </a:p>
          <a:p>
            <a:pPr marL="685800" indent="-457200">
              <a:buFont typeface="Arial" pitchFamily="34" charset="0"/>
              <a:buChar char="•"/>
            </a:pPr>
            <a:r>
              <a:rPr lang="pl-PL" sz="2400" b="1" dirty="0" err="1"/>
              <a:t>free-stall</a:t>
            </a:r>
            <a:r>
              <a:rPr lang="pl-PL" sz="2400" b="1" dirty="0"/>
              <a:t> </a:t>
            </a:r>
            <a:r>
              <a:rPr lang="pl-PL" sz="2400" b="1" dirty="0" err="1"/>
              <a:t>animal</a:t>
            </a:r>
            <a:r>
              <a:rPr lang="pl-PL" sz="2400" b="1" dirty="0"/>
              <a:t> </a:t>
            </a:r>
            <a:r>
              <a:rPr lang="pl-PL" sz="2400" b="1" dirty="0" err="1"/>
              <a:t>housing</a:t>
            </a:r>
            <a:r>
              <a:rPr lang="pl-PL" sz="2400" b="1" dirty="0"/>
              <a:t> system</a:t>
            </a:r>
            <a:endParaRPr lang="pl-PL" sz="2400" dirty="0"/>
          </a:p>
          <a:p>
            <a:pPr marL="685800" indent="-457200">
              <a:buFont typeface="Arial" pitchFamily="34" charset="0"/>
              <a:buChar char="•"/>
            </a:pPr>
            <a:r>
              <a:rPr lang="pl-PL" sz="2400" b="1" dirty="0" err="1"/>
              <a:t>poultry</a:t>
            </a:r>
            <a:r>
              <a:rPr lang="pl-PL" sz="2400" b="1" dirty="0"/>
              <a:t> </a:t>
            </a:r>
            <a:r>
              <a:rPr lang="pl-PL" sz="2400" b="1" dirty="0" err="1"/>
              <a:t>is</a:t>
            </a:r>
            <a:r>
              <a:rPr lang="pl-PL" sz="2400" b="1" dirty="0"/>
              <a:t> </a:t>
            </a:r>
            <a:r>
              <a:rPr lang="pl-PL" sz="2400" b="1" dirty="0" err="1"/>
              <a:t>free-range</a:t>
            </a:r>
            <a:endParaRPr lang="pl-PL" sz="2400" dirty="0"/>
          </a:p>
          <a:p>
            <a:pPr marL="685800" indent="-457200"/>
            <a:r>
              <a:rPr lang="pl-PL" sz="2400" b="1" dirty="0"/>
              <a:t> </a:t>
            </a:r>
            <a:endParaRPr lang="pl-PL" sz="2400" dirty="0"/>
          </a:p>
          <a:p>
            <a:endParaRPr lang="pl-PL" dirty="0"/>
          </a:p>
        </p:txBody>
      </p:sp>
      <p:pic>
        <p:nvPicPr>
          <p:cNvPr id="3074" name="Picture 2" descr="F:\Komputer stary\Dysk E\1 (E)\c stary\Moje dokumenty\Zdjęcia _ziołowy zakątek\ziołowy zakątek 2.jpg"/>
          <p:cNvPicPr>
            <a:picLocks noChangeAspect="1" noChangeArrowheads="1"/>
          </p:cNvPicPr>
          <p:nvPr/>
        </p:nvPicPr>
        <p:blipFill>
          <a:blip r:embed="rId2"/>
          <a:srcRect/>
          <a:stretch>
            <a:fillRect/>
          </a:stretch>
        </p:blipFill>
        <p:spPr bwMode="auto">
          <a:xfrm>
            <a:off x="6305797" y="2197846"/>
            <a:ext cx="4806998" cy="3204665"/>
          </a:xfrm>
          <a:prstGeom prst="rect">
            <a:avLst/>
          </a:prstGeom>
          <a:noFill/>
        </p:spPr>
      </p:pic>
      <p:sp>
        <p:nvSpPr>
          <p:cNvPr id="9" name="pole tekstowe 8"/>
          <p:cNvSpPr txBox="1"/>
          <p:nvPr/>
        </p:nvSpPr>
        <p:spPr>
          <a:xfrm>
            <a:off x="6305797" y="5533902"/>
            <a:ext cx="5011387" cy="400110"/>
          </a:xfrm>
          <a:prstGeom prst="rect">
            <a:avLst/>
          </a:prstGeom>
          <a:noFill/>
        </p:spPr>
        <p:txBody>
          <a:bodyPr wrap="square" rtlCol="0">
            <a:spAutoFit/>
          </a:bodyPr>
          <a:lstStyle/>
          <a:p>
            <a:r>
              <a:rPr lang="pl-PL" sz="1000" dirty="0" err="1"/>
              <a:t>Source</a:t>
            </a:r>
            <a:r>
              <a:rPr lang="pl-PL" sz="1000" dirty="0"/>
              <a:t>: </a:t>
            </a:r>
            <a:r>
              <a:rPr lang="pl-PL" sz="1000" dirty="0" err="1"/>
              <a:t>provided</a:t>
            </a:r>
            <a:r>
              <a:rPr lang="pl-PL" sz="1000" dirty="0"/>
              <a:t> by Ziołowy zakątek</a:t>
            </a:r>
          </a:p>
          <a:p>
            <a:endParaRPr lang="pl-PL"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104662B3-3CFF-D9C2-178F-7C3BC75722CD}"/>
            </a:ext>
          </a:extLst>
        </p:cNvPr>
        <p:cNvGrpSpPr/>
        <p:nvPr/>
      </p:nvGrpSpPr>
      <p:grpSpPr>
        <a:xfrm>
          <a:off x="0" y="0"/>
          <a:ext cx="0" cy="0"/>
          <a:chOff x="0" y="0"/>
          <a:chExt cx="0" cy="0"/>
        </a:xfrm>
      </p:grpSpPr>
      <p:sp>
        <p:nvSpPr>
          <p:cNvPr id="130" name="Google Shape;130;p12">
            <a:extLst>
              <a:ext uri="{FF2B5EF4-FFF2-40B4-BE49-F238E27FC236}">
                <a16:creationId xmlns:a16="http://schemas.microsoft.com/office/drawing/2014/main" id="{523343D2-25B4-C07F-4097-05BD22845A08}"/>
              </a:ext>
            </a:extLst>
          </p:cNvPr>
          <p:cNvSpPr txBox="1">
            <a:spLocks noGrp="1"/>
          </p:cNvSpPr>
          <p:nvPr>
            <p:ph type="title"/>
          </p:nvPr>
        </p:nvSpPr>
        <p:spPr>
          <a:xfrm>
            <a:off x="119743" y="731896"/>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b="1" dirty="0"/>
              <a:t>Tetra Pak </a:t>
            </a:r>
            <a:endParaRPr b="1" dirty="0"/>
          </a:p>
        </p:txBody>
      </p:sp>
      <p:sp>
        <p:nvSpPr>
          <p:cNvPr id="131" name="Google Shape;131;p12">
            <a:extLst>
              <a:ext uri="{FF2B5EF4-FFF2-40B4-BE49-F238E27FC236}">
                <a16:creationId xmlns:a16="http://schemas.microsoft.com/office/drawing/2014/main" id="{F5BBCD43-D6F0-E263-2A8B-973C1B5D8A7C}"/>
              </a:ext>
            </a:extLst>
          </p:cNvPr>
          <p:cNvSpPr txBox="1">
            <a:spLocks noGrp="1"/>
          </p:cNvSpPr>
          <p:nvPr>
            <p:ph type="body" idx="1"/>
          </p:nvPr>
        </p:nvSpPr>
        <p:spPr>
          <a:xfrm>
            <a:off x="5809672" y="1958961"/>
            <a:ext cx="5898449" cy="765175"/>
          </a:xfrm>
          <a:prstGeom prst="rect">
            <a:avLst/>
          </a:prstGeom>
          <a:noFill/>
          <a:ln>
            <a:noFill/>
          </a:ln>
        </p:spPr>
        <p:txBody>
          <a:bodyPr spcFirstLastPara="1" wrap="square" lIns="91425" tIns="45700" rIns="91425" bIns="45700" anchor="t" anchorCtr="0">
            <a:noAutofit/>
          </a:bodyPr>
          <a:lstStyle/>
          <a:p>
            <a:pPr marL="228600" lvl="0" indent="-50800" algn="just" rtl="0">
              <a:lnSpc>
                <a:spcPct val="90000"/>
              </a:lnSpc>
              <a:spcBef>
                <a:spcPts val="0"/>
              </a:spcBef>
              <a:spcAft>
                <a:spcPts val="0"/>
              </a:spcAft>
              <a:buClr>
                <a:schemeClr val="dk1"/>
              </a:buClr>
              <a:buSzPts val="2800"/>
              <a:buNone/>
            </a:pPr>
            <a:r>
              <a:rPr lang="en-US" sz="1900" dirty="0"/>
              <a:t>The company is the world's leading provider of food processing and packaging solutions. Working closely with customers and suppliers, the company innovates to provide access to safe, nutritious food to hundreds of millions of people in more than 160 countries, while striving to reduce its environmental impact.</a:t>
            </a:r>
            <a:endParaRPr lang="pl-PL" sz="1900" dirty="0"/>
          </a:p>
        </p:txBody>
      </p:sp>
      <p:sp>
        <p:nvSpPr>
          <p:cNvPr id="3" name="pole tekstowe 2">
            <a:extLst>
              <a:ext uri="{FF2B5EF4-FFF2-40B4-BE49-F238E27FC236}">
                <a16:creationId xmlns:a16="http://schemas.microsoft.com/office/drawing/2014/main" id="{A62DEC39-5E4D-C6CD-0839-7163504B04DC}"/>
              </a:ext>
            </a:extLst>
          </p:cNvPr>
          <p:cNvSpPr txBox="1"/>
          <p:nvPr/>
        </p:nvSpPr>
        <p:spPr>
          <a:xfrm>
            <a:off x="6096000" y="3847982"/>
            <a:ext cx="3918858" cy="1477328"/>
          </a:xfrm>
          <a:prstGeom prst="rect">
            <a:avLst/>
          </a:prstGeom>
          <a:noFill/>
        </p:spPr>
        <p:txBody>
          <a:bodyPr wrap="square" rtlCol="0">
            <a:spAutoFit/>
          </a:bodyPr>
          <a:lstStyle/>
          <a:p>
            <a:r>
              <a:rPr lang="pl-PL" sz="1800" b="1" dirty="0" err="1"/>
              <a:t>Founder</a:t>
            </a:r>
            <a:r>
              <a:rPr lang="pl-PL" sz="1800" dirty="0"/>
              <a:t>: Ruben </a:t>
            </a:r>
            <a:r>
              <a:rPr lang="pl-PL" sz="1800" dirty="0" err="1"/>
              <a:t>Rausing</a:t>
            </a:r>
            <a:r>
              <a:rPr lang="pl-PL" sz="1800" dirty="0"/>
              <a:t> </a:t>
            </a:r>
          </a:p>
          <a:p>
            <a:r>
              <a:rPr lang="pl-PL" sz="1800" b="1" dirty="0" err="1"/>
              <a:t>Headquarters</a:t>
            </a:r>
            <a:r>
              <a:rPr lang="pl-PL" sz="1800" b="1" dirty="0"/>
              <a:t>:</a:t>
            </a:r>
            <a:r>
              <a:rPr lang="pl-PL" sz="1800" dirty="0"/>
              <a:t> </a:t>
            </a:r>
            <a:r>
              <a:rPr lang="pl-PL" sz="1800" dirty="0" err="1"/>
              <a:t>Pully</a:t>
            </a:r>
            <a:r>
              <a:rPr lang="pl-PL" sz="1800" dirty="0"/>
              <a:t>, </a:t>
            </a:r>
            <a:r>
              <a:rPr lang="pl-PL" sz="1800" dirty="0" err="1"/>
              <a:t>Switzerland</a:t>
            </a:r>
            <a:endParaRPr lang="pl-PL" sz="1800" dirty="0"/>
          </a:p>
          <a:p>
            <a:r>
              <a:rPr lang="pl-PL" sz="1800" b="1" dirty="0" err="1"/>
              <a:t>Number</a:t>
            </a:r>
            <a:r>
              <a:rPr lang="pl-PL" sz="1800" b="1" dirty="0"/>
              <a:t> of </a:t>
            </a:r>
            <a:r>
              <a:rPr lang="pl-PL" sz="1800" b="1" dirty="0" err="1"/>
              <a:t>employees</a:t>
            </a:r>
            <a:r>
              <a:rPr lang="pl-PL" sz="1800" b="1" dirty="0"/>
              <a:t>: </a:t>
            </a:r>
            <a:r>
              <a:rPr lang="pl-PL" sz="1800" dirty="0"/>
              <a:t>&gt;23 000</a:t>
            </a:r>
          </a:p>
          <a:p>
            <a:r>
              <a:rPr lang="pl-PL" sz="1800" b="1" dirty="0" err="1"/>
              <a:t>Founding</a:t>
            </a:r>
            <a:r>
              <a:rPr lang="pl-PL" sz="1800" b="1" dirty="0"/>
              <a:t>:</a:t>
            </a:r>
            <a:r>
              <a:rPr lang="pl-PL" sz="1800" dirty="0"/>
              <a:t> 1951, Lund, </a:t>
            </a:r>
            <a:r>
              <a:rPr lang="pl-PL" sz="1800" dirty="0" err="1"/>
              <a:t>Sweden</a:t>
            </a:r>
            <a:endParaRPr lang="pl-PL" sz="1800" dirty="0"/>
          </a:p>
          <a:p>
            <a:endParaRPr lang="pl-PL" sz="1800" dirty="0"/>
          </a:p>
        </p:txBody>
      </p:sp>
      <p:sp>
        <p:nvSpPr>
          <p:cNvPr id="4" name="pole tekstowe 3">
            <a:extLst>
              <a:ext uri="{FF2B5EF4-FFF2-40B4-BE49-F238E27FC236}">
                <a16:creationId xmlns:a16="http://schemas.microsoft.com/office/drawing/2014/main" id="{7CAE2734-EF79-E2EC-00BF-9EC5AB92E02F}"/>
              </a:ext>
            </a:extLst>
          </p:cNvPr>
          <p:cNvSpPr txBox="1"/>
          <p:nvPr/>
        </p:nvSpPr>
        <p:spPr>
          <a:xfrm>
            <a:off x="6096000" y="5631117"/>
            <a:ext cx="5679760"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Tetra Pak,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Who</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we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are</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3"/>
              </a:rPr>
              <a:t>https://www.tetrapak.com/en-pl/about-tetra-pak/who-we-are/company</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6" name="Obraz 5">
            <a:extLst>
              <a:ext uri="{FF2B5EF4-FFF2-40B4-BE49-F238E27FC236}">
                <a16:creationId xmlns:a16="http://schemas.microsoft.com/office/drawing/2014/main" id="{40344CB2-F6EC-434A-980F-BE530E9926A2}"/>
              </a:ext>
            </a:extLst>
          </p:cNvPr>
          <p:cNvPicPr>
            <a:picLocks noChangeAspect="1"/>
          </p:cNvPicPr>
          <p:nvPr/>
        </p:nvPicPr>
        <p:blipFill>
          <a:blip r:embed="rId4"/>
          <a:stretch>
            <a:fillRect/>
          </a:stretch>
        </p:blipFill>
        <p:spPr>
          <a:xfrm>
            <a:off x="119743" y="1958961"/>
            <a:ext cx="5811397" cy="3490493"/>
          </a:xfrm>
          <a:prstGeom prst="rect">
            <a:avLst/>
          </a:prstGeom>
        </p:spPr>
      </p:pic>
      <p:pic>
        <p:nvPicPr>
          <p:cNvPr id="10" name="Picture 2" descr="Global Polska">
            <a:extLst>
              <a:ext uri="{FF2B5EF4-FFF2-40B4-BE49-F238E27FC236}">
                <a16:creationId xmlns:a16="http://schemas.microsoft.com/office/drawing/2014/main" id="{91865E7F-AE04-46D1-A852-79D50A4ED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9189" y="4566224"/>
            <a:ext cx="2336593" cy="131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55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B6E84478-3164-55DB-6B3C-F1C51A3DAE39}"/>
            </a:ext>
          </a:extLst>
        </p:cNvPr>
        <p:cNvGrpSpPr/>
        <p:nvPr/>
      </p:nvGrpSpPr>
      <p:grpSpPr>
        <a:xfrm>
          <a:off x="0" y="0"/>
          <a:ext cx="0" cy="0"/>
          <a:chOff x="0" y="0"/>
          <a:chExt cx="0" cy="0"/>
        </a:xfrm>
      </p:grpSpPr>
      <p:sp>
        <p:nvSpPr>
          <p:cNvPr id="130" name="Google Shape;130;p12">
            <a:extLst>
              <a:ext uri="{FF2B5EF4-FFF2-40B4-BE49-F238E27FC236}">
                <a16:creationId xmlns:a16="http://schemas.microsoft.com/office/drawing/2014/main" id="{C2E5E030-C5EA-B3B8-2FC9-8D62F1C4F68C}"/>
              </a:ext>
            </a:extLst>
          </p:cNvPr>
          <p:cNvSpPr txBox="1">
            <a:spLocks noGrp="1"/>
          </p:cNvSpPr>
          <p:nvPr>
            <p:ph type="title"/>
          </p:nvPr>
        </p:nvSpPr>
        <p:spPr>
          <a:xfrm>
            <a:off x="838200" y="746950"/>
            <a:ext cx="10515600" cy="1230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t>Tetra Pak commits to net zero emissions</a:t>
            </a:r>
            <a:endParaRPr b="1" dirty="0"/>
          </a:p>
        </p:txBody>
      </p:sp>
      <p:sp>
        <p:nvSpPr>
          <p:cNvPr id="131" name="Google Shape;131;p12">
            <a:extLst>
              <a:ext uri="{FF2B5EF4-FFF2-40B4-BE49-F238E27FC236}">
                <a16:creationId xmlns:a16="http://schemas.microsoft.com/office/drawing/2014/main" id="{450E11A9-697C-E43B-F2A6-7760DF9B7369}"/>
              </a:ext>
            </a:extLst>
          </p:cNvPr>
          <p:cNvSpPr txBox="1">
            <a:spLocks noGrp="1"/>
          </p:cNvSpPr>
          <p:nvPr>
            <p:ph type="body" idx="1"/>
          </p:nvPr>
        </p:nvSpPr>
        <p:spPr>
          <a:xfrm>
            <a:off x="320965" y="1899719"/>
            <a:ext cx="11169072" cy="1230283"/>
          </a:xfrm>
          <a:prstGeom prst="rect">
            <a:avLst/>
          </a:prstGeom>
          <a:noFill/>
          <a:ln>
            <a:noFill/>
          </a:ln>
        </p:spPr>
        <p:txBody>
          <a:bodyPr spcFirstLastPara="1" wrap="square" lIns="91425" tIns="45700" rIns="91425" bIns="45700" anchor="t" anchorCtr="0">
            <a:normAutofit/>
          </a:bodyPr>
          <a:lstStyle/>
          <a:p>
            <a:pPr marL="176213" lvl="0" indent="1588" algn="l" rtl="0">
              <a:lnSpc>
                <a:spcPct val="90000"/>
              </a:lnSpc>
              <a:spcBef>
                <a:spcPts val="0"/>
              </a:spcBef>
              <a:spcAft>
                <a:spcPts val="0"/>
              </a:spcAft>
              <a:buClr>
                <a:schemeClr val="dk1"/>
              </a:buClr>
              <a:buSzPts val="2800"/>
              <a:buNone/>
            </a:pPr>
            <a:r>
              <a:rPr lang="en-US" sz="1900" dirty="0"/>
              <a:t>Tetra Pak was founded on the idea that a package should save more than it costs, with sustainability always at the core of how the company operates as a business. Since 1999, the company has been collecting data on energy use and greenhouse gas emissions from across the </a:t>
            </a:r>
            <a:r>
              <a:rPr lang="en-US" sz="1900" dirty="0" err="1"/>
              <a:t>organisation</a:t>
            </a:r>
            <a:r>
              <a:rPr lang="en-US" sz="1900" dirty="0"/>
              <a:t> on an annual basis, with its GHG accounts audited by an independent third party since 2013.</a:t>
            </a:r>
            <a:endParaRPr sz="1900" dirty="0"/>
          </a:p>
        </p:txBody>
      </p:sp>
      <p:sp>
        <p:nvSpPr>
          <p:cNvPr id="2" name="pole tekstowe 1">
            <a:extLst>
              <a:ext uri="{FF2B5EF4-FFF2-40B4-BE49-F238E27FC236}">
                <a16:creationId xmlns:a16="http://schemas.microsoft.com/office/drawing/2014/main" id="{7B32B39E-32D6-61F2-75D7-D52B8421430C}"/>
              </a:ext>
            </a:extLst>
          </p:cNvPr>
          <p:cNvSpPr txBox="1"/>
          <p:nvPr/>
        </p:nvSpPr>
        <p:spPr>
          <a:xfrm>
            <a:off x="513607" y="3286139"/>
            <a:ext cx="7143338" cy="2139047"/>
          </a:xfrm>
          <a:prstGeom prst="rect">
            <a:avLst/>
          </a:prstGeom>
          <a:noFill/>
        </p:spPr>
        <p:txBody>
          <a:bodyPr wrap="square" rtlCol="0">
            <a:spAutoFit/>
          </a:bodyPr>
          <a:lstStyle/>
          <a:p>
            <a:r>
              <a:rPr lang="en-US" sz="1900" dirty="0">
                <a:latin typeface="Calibri" panose="020F0502020204030204" pitchFamily="34" charset="0"/>
                <a:ea typeface="Calibri" panose="020F0502020204030204" pitchFamily="34" charset="0"/>
                <a:cs typeface="Calibri" panose="020F0502020204030204" pitchFamily="34" charset="0"/>
              </a:rPr>
              <a:t>Tetra Pak is reaffirming its strategic commitment to promoting sustainability transformation by setting an ambition to achieve </a:t>
            </a:r>
            <a:r>
              <a:rPr lang="en-US" sz="1900" b="1" dirty="0">
                <a:latin typeface="Calibri" panose="020F0502020204030204" pitchFamily="34" charset="0"/>
                <a:ea typeface="Calibri" panose="020F0502020204030204" pitchFamily="34" charset="0"/>
                <a:cs typeface="Calibri" panose="020F0502020204030204" pitchFamily="34" charset="0"/>
              </a:rPr>
              <a:t>net zero emissions across its value chain by 2050</a:t>
            </a:r>
            <a:r>
              <a:rPr lang="en-US" sz="1900" dirty="0">
                <a:latin typeface="Calibri" panose="020F0502020204030204" pitchFamily="34" charset="0"/>
                <a:ea typeface="Calibri" panose="020F0502020204030204" pitchFamily="34" charset="0"/>
                <a:cs typeface="Calibri" panose="020F0502020204030204" pitchFamily="34" charset="0"/>
              </a:rPr>
              <a:t>. In support of this goal, the company has set an interim target for </a:t>
            </a:r>
            <a:r>
              <a:rPr lang="en-US" sz="1900" b="1" dirty="0">
                <a:latin typeface="Calibri" panose="020F0502020204030204" pitchFamily="34" charset="0"/>
                <a:ea typeface="Calibri" panose="020F0502020204030204" pitchFamily="34" charset="0"/>
                <a:cs typeface="Calibri" panose="020F0502020204030204" pitchFamily="34" charset="0"/>
              </a:rPr>
              <a:t>2030 to achieve zero net carbon emissions from its own operations</a:t>
            </a:r>
            <a:r>
              <a:rPr lang="en-US" sz="1900" dirty="0">
                <a:latin typeface="Calibri" panose="020F0502020204030204" pitchFamily="34" charset="0"/>
                <a:ea typeface="Calibri" panose="020F0502020204030204" pitchFamily="34" charset="0"/>
                <a:cs typeface="Calibri" panose="020F0502020204030204" pitchFamily="34" charset="0"/>
              </a:rPr>
              <a:t>. In addition, the </a:t>
            </a:r>
            <a:r>
              <a:rPr lang="en-US" sz="1900" b="1" dirty="0">
                <a:latin typeface="Calibri" panose="020F0502020204030204" pitchFamily="34" charset="0"/>
                <a:ea typeface="Calibri" panose="020F0502020204030204" pitchFamily="34" charset="0"/>
                <a:cs typeface="Calibri" panose="020F0502020204030204" pitchFamily="34" charset="0"/>
              </a:rPr>
              <a:t>company has set emission reduction targets in line with 1.5°C</a:t>
            </a:r>
            <a:r>
              <a:rPr lang="en-US" sz="1900" dirty="0">
                <a:latin typeface="Calibri" panose="020F0502020204030204" pitchFamily="34" charset="0"/>
                <a:ea typeface="Calibri" panose="020F0502020204030204" pitchFamily="34" charset="0"/>
                <a:cs typeface="Calibri" panose="020F0502020204030204" pitchFamily="34" charset="0"/>
              </a:rPr>
              <a:t>, in line with the principles of the Science Based Targets (SBT) initiative.</a:t>
            </a:r>
            <a:endParaRPr lang="pl-PL" sz="1900" dirty="0">
              <a:latin typeface="Calibri" panose="020F0502020204030204" pitchFamily="34" charset="0"/>
              <a:ea typeface="Calibri" panose="020F0502020204030204" pitchFamily="34" charset="0"/>
              <a:cs typeface="Calibri" panose="020F0502020204030204" pitchFamily="34" charset="0"/>
            </a:endParaRPr>
          </a:p>
        </p:txBody>
      </p:sp>
      <p:sp>
        <p:nvSpPr>
          <p:cNvPr id="3" name="pole tekstowe 2">
            <a:extLst>
              <a:ext uri="{FF2B5EF4-FFF2-40B4-BE49-F238E27FC236}">
                <a16:creationId xmlns:a16="http://schemas.microsoft.com/office/drawing/2014/main" id="{01E3A3FF-4D69-E50E-27EB-2FC8D1092AF8}"/>
              </a:ext>
            </a:extLst>
          </p:cNvPr>
          <p:cNvSpPr txBox="1"/>
          <p:nvPr/>
        </p:nvSpPr>
        <p:spPr>
          <a:xfrm>
            <a:off x="513607" y="5675694"/>
            <a:ext cx="9735357"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en-US"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en-US"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 commits to net zero emissions</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3"/>
              </a:rPr>
              <a:t>https://www.tetrapak.com/en-pl/about-tetra-pak/news-and-events/newsarchive/tetra-pak-commits-to-net-zero-emissions</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3074" name="Picture 2" descr="Green landscape">
            <a:extLst>
              <a:ext uri="{FF2B5EF4-FFF2-40B4-BE49-F238E27FC236}">
                <a16:creationId xmlns:a16="http://schemas.microsoft.com/office/drawing/2014/main" id="{7E6BB1B4-2822-4198-8775-ECDD4C932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945244"/>
            <a:ext cx="4408784" cy="247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048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89E6AF47-FA41-D622-AADF-1C2BA368749D}"/>
            </a:ext>
          </a:extLst>
        </p:cNvPr>
        <p:cNvGrpSpPr/>
        <p:nvPr/>
      </p:nvGrpSpPr>
      <p:grpSpPr>
        <a:xfrm>
          <a:off x="0" y="0"/>
          <a:ext cx="0" cy="0"/>
          <a:chOff x="0" y="0"/>
          <a:chExt cx="0" cy="0"/>
        </a:xfrm>
      </p:grpSpPr>
      <p:sp>
        <p:nvSpPr>
          <p:cNvPr id="130" name="Google Shape;130;p12">
            <a:extLst>
              <a:ext uri="{FF2B5EF4-FFF2-40B4-BE49-F238E27FC236}">
                <a16:creationId xmlns:a16="http://schemas.microsoft.com/office/drawing/2014/main" id="{1691223C-F7E1-B89B-E408-CBDC1BE44BD0}"/>
              </a:ext>
            </a:extLst>
          </p:cNvPr>
          <p:cNvSpPr txBox="1">
            <a:spLocks noGrp="1"/>
          </p:cNvSpPr>
          <p:nvPr>
            <p:ph type="title"/>
          </p:nvPr>
        </p:nvSpPr>
        <p:spPr>
          <a:xfrm>
            <a:off x="838200" y="744188"/>
            <a:ext cx="10515600" cy="12302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2800" b="1" dirty="0"/>
              <a:t>Tetra Pak aims to achieve net zero greenhouse gas emissions by 2030 and meet its 2050 targets by focusing on four key areas:</a:t>
            </a:r>
            <a:endParaRPr sz="2800" b="1" dirty="0"/>
          </a:p>
        </p:txBody>
      </p:sp>
      <p:sp>
        <p:nvSpPr>
          <p:cNvPr id="131" name="Google Shape;131;p12">
            <a:extLst>
              <a:ext uri="{FF2B5EF4-FFF2-40B4-BE49-F238E27FC236}">
                <a16:creationId xmlns:a16="http://schemas.microsoft.com/office/drawing/2014/main" id="{EE5E6ACC-3E1A-7560-541F-EB18EC8FF17F}"/>
              </a:ext>
            </a:extLst>
          </p:cNvPr>
          <p:cNvSpPr txBox="1">
            <a:spLocks noGrp="1"/>
          </p:cNvSpPr>
          <p:nvPr>
            <p:ph type="body" idx="1"/>
          </p:nvPr>
        </p:nvSpPr>
        <p:spPr>
          <a:xfrm>
            <a:off x="471055" y="1900370"/>
            <a:ext cx="11249890" cy="3997630"/>
          </a:xfrm>
          <a:prstGeom prst="rect">
            <a:avLst/>
          </a:prstGeom>
          <a:noFill/>
          <a:ln>
            <a:noFill/>
          </a:ln>
        </p:spPr>
        <p:txBody>
          <a:bodyPr spcFirstLastPara="1" wrap="square" lIns="91425" tIns="45700" rIns="91425" bIns="45700" anchor="t" anchorCtr="0">
            <a:noAutofit/>
          </a:bodyPr>
          <a:lstStyle/>
          <a:p>
            <a:pPr marL="463550" indent="-285750">
              <a:spcBef>
                <a:spcPts val="0"/>
              </a:spcBef>
              <a:buSzPts val="2800"/>
            </a:pPr>
            <a:r>
              <a:rPr lang="pl-PL" sz="1700" b="1" dirty="0" err="1"/>
              <a:t>Lowering</a:t>
            </a:r>
            <a:r>
              <a:rPr lang="pl-PL" sz="1700" b="1" dirty="0"/>
              <a:t> </a:t>
            </a:r>
            <a:r>
              <a:rPr lang="pl-PL" sz="1700" b="1" dirty="0" err="1"/>
              <a:t>energy-related</a:t>
            </a:r>
            <a:r>
              <a:rPr lang="pl-PL" sz="1700" b="1" dirty="0"/>
              <a:t> </a:t>
            </a:r>
            <a:r>
              <a:rPr lang="pl-PL" sz="1700" b="1" dirty="0" err="1"/>
              <a:t>emissions</a:t>
            </a:r>
            <a:r>
              <a:rPr lang="pl-PL" sz="1700" b="1" dirty="0"/>
              <a:t> </a:t>
            </a:r>
            <a:r>
              <a:rPr lang="en-US" sz="1700" dirty="0"/>
              <a:t>through energy conservation, improvements in energy efficiency, installing on site solar photovoltaics (solar PV) and purchasing renewable Energy</a:t>
            </a:r>
            <a:r>
              <a:rPr lang="pl-PL" sz="1700" dirty="0"/>
              <a:t>.</a:t>
            </a:r>
            <a:r>
              <a:rPr lang="en-US" sz="1700" dirty="0"/>
              <a:t> The company has invested more than €16 million in energy efficiency since 2011, preventing a 23% increase in energy consumption. To date, around 2.7 MW of solar PV has been installed, enabling the delivery of low-carbon electricity and reducing operating costs. Tetra Pak has also increased its use of renewable electricity from 20% in 2014 to 69% in 2019.</a:t>
            </a:r>
            <a:r>
              <a:rPr lang="pl-PL" sz="1700" dirty="0"/>
              <a:t> </a:t>
            </a:r>
          </a:p>
          <a:p>
            <a:pPr marL="463550" indent="-285750">
              <a:spcBef>
                <a:spcPts val="0"/>
              </a:spcBef>
              <a:buSzPts val="2800"/>
            </a:pPr>
            <a:endParaRPr lang="pl-PL" sz="1700" dirty="0"/>
          </a:p>
          <a:p>
            <a:pPr marL="463550" indent="-285750">
              <a:spcBef>
                <a:spcPts val="0"/>
              </a:spcBef>
              <a:buSzPts val="2800"/>
            </a:pPr>
            <a:r>
              <a:rPr lang="en-US" sz="1700" b="1" dirty="0"/>
              <a:t>Partnering with suppliers and other stakeholders along the value</a:t>
            </a:r>
            <a:r>
              <a:rPr lang="pl-PL" sz="1700" b="1" dirty="0"/>
              <a:t> </a:t>
            </a:r>
            <a:r>
              <a:rPr lang="en-US" sz="1700" b="1" dirty="0"/>
              <a:t>chain to significantly reduce carbon footprint</a:t>
            </a:r>
            <a:r>
              <a:rPr lang="pl-PL" sz="1700" b="1" dirty="0"/>
              <a:t>. </a:t>
            </a:r>
            <a:r>
              <a:rPr lang="en-US" sz="1700" dirty="0"/>
              <a:t>Tetra Pak is committed to working with suppliers to reduce greenhouse gas emissions at various stages of the supply chain. Together, they are setting ambitious renewable energy targets and increasing the use of renewable and recycled materials.</a:t>
            </a:r>
            <a:endParaRPr lang="pl-PL" sz="1700" dirty="0"/>
          </a:p>
          <a:p>
            <a:pPr marL="463550" indent="-285750">
              <a:spcBef>
                <a:spcPts val="0"/>
              </a:spcBef>
              <a:buSzPts val="2800"/>
            </a:pPr>
            <a:endParaRPr lang="pl-PL" sz="1700" dirty="0"/>
          </a:p>
          <a:p>
            <a:pPr marL="463550" indent="-285750">
              <a:spcBef>
                <a:spcPts val="0"/>
              </a:spcBef>
              <a:buSzPts val="2800"/>
            </a:pPr>
            <a:r>
              <a:rPr lang="en-US" sz="1700" b="1" dirty="0"/>
              <a:t>Accelerating the development of its low carbon circular packaging and</a:t>
            </a:r>
            <a:r>
              <a:rPr lang="pl-PL" sz="1700" b="1" dirty="0"/>
              <a:t> </a:t>
            </a:r>
            <a:r>
              <a:rPr lang="en-US" sz="1700" b="1" dirty="0"/>
              <a:t>equipment portfolio</a:t>
            </a:r>
            <a:r>
              <a:rPr lang="pl-PL" sz="1700" b="1" dirty="0"/>
              <a:t>.</a:t>
            </a:r>
            <a:r>
              <a:rPr lang="pl-PL" sz="1700" dirty="0"/>
              <a:t> </a:t>
            </a:r>
            <a:r>
              <a:rPr lang="en-US" sz="1700" dirty="0"/>
              <a:t>The company is increasing its investment in sustainable innovation to meet targets for recyclable packaging and </a:t>
            </a:r>
            <a:r>
              <a:rPr lang="en-US" sz="1700" dirty="0" err="1"/>
              <a:t>minimising</a:t>
            </a:r>
            <a:r>
              <a:rPr lang="en-US" sz="1700" dirty="0"/>
              <a:t> its carbon footprint.</a:t>
            </a:r>
            <a:endParaRPr lang="pl-PL" sz="1700" dirty="0"/>
          </a:p>
          <a:p>
            <a:pPr marL="463550" indent="-285750">
              <a:spcBef>
                <a:spcPts val="0"/>
              </a:spcBef>
              <a:buSzPts val="2800"/>
            </a:pPr>
            <a:endParaRPr lang="pl-PL" sz="1700" dirty="0"/>
          </a:p>
          <a:p>
            <a:pPr marL="463550" indent="-285750">
              <a:spcBef>
                <a:spcPts val="0"/>
              </a:spcBef>
              <a:buSzPts val="2800"/>
            </a:pPr>
            <a:r>
              <a:rPr lang="en-US" sz="1700" b="1" dirty="0"/>
              <a:t>Developing sustainable recycling value chains</a:t>
            </a:r>
            <a:r>
              <a:rPr lang="pl-PL" sz="1700" b="1" dirty="0"/>
              <a:t>.</a:t>
            </a:r>
            <a:r>
              <a:rPr lang="pl-PL" sz="1700" dirty="0"/>
              <a:t> </a:t>
            </a:r>
            <a:r>
              <a:rPr lang="en-US" sz="1700" dirty="0"/>
              <a:t>Tetra Pak works with customers, waste management companies and others to ensure that all beverage cartons can be recycled and that the zero ones are properly disposed of or recycled.</a:t>
            </a:r>
            <a:endParaRPr sz="1700" dirty="0"/>
          </a:p>
        </p:txBody>
      </p:sp>
      <p:sp>
        <p:nvSpPr>
          <p:cNvPr id="5" name="pole tekstowe 4">
            <a:extLst>
              <a:ext uri="{FF2B5EF4-FFF2-40B4-BE49-F238E27FC236}">
                <a16:creationId xmlns:a16="http://schemas.microsoft.com/office/drawing/2014/main" id="{8C65A1A7-8A73-4AD7-949E-FC73DCF7AD63}"/>
              </a:ext>
            </a:extLst>
          </p:cNvPr>
          <p:cNvSpPr txBox="1"/>
          <p:nvPr/>
        </p:nvSpPr>
        <p:spPr>
          <a:xfrm>
            <a:off x="744517" y="5823898"/>
            <a:ext cx="9735357"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a:t>
            </a:r>
            <a:r>
              <a:rPr lang="en-US"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en-US"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Tetra Pak commits to net zero emissions</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3"/>
              </a:rPr>
              <a:t>https://www.tetrapak.com/en-pl/about-tetra-pak/news-and-events/newsarchive/tetra-pak-commits-to-net-zero-emissions</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45463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C5CED35C-68A2-422F-7A8B-91295DF0079C}"/>
            </a:ext>
          </a:extLst>
        </p:cNvPr>
        <p:cNvGrpSpPr/>
        <p:nvPr/>
      </p:nvGrpSpPr>
      <p:grpSpPr>
        <a:xfrm>
          <a:off x="0" y="0"/>
          <a:ext cx="0" cy="0"/>
          <a:chOff x="0" y="0"/>
          <a:chExt cx="0" cy="0"/>
        </a:xfrm>
      </p:grpSpPr>
      <p:sp>
        <p:nvSpPr>
          <p:cNvPr id="22" name="Prostokąt: zaokrąglone rogi 21">
            <a:extLst>
              <a:ext uri="{FF2B5EF4-FFF2-40B4-BE49-F238E27FC236}">
                <a16:creationId xmlns:a16="http://schemas.microsoft.com/office/drawing/2014/main" id="{560C5D7E-D650-4EE3-9759-C27983CEB60F}"/>
              </a:ext>
            </a:extLst>
          </p:cNvPr>
          <p:cNvSpPr/>
          <p:nvPr/>
        </p:nvSpPr>
        <p:spPr>
          <a:xfrm>
            <a:off x="7150396" y="3432494"/>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9" name="Prostokąt: zaokrąglone rogi 18">
            <a:extLst>
              <a:ext uri="{FF2B5EF4-FFF2-40B4-BE49-F238E27FC236}">
                <a16:creationId xmlns:a16="http://schemas.microsoft.com/office/drawing/2014/main" id="{D1B31A57-BCF3-2D3D-9CEB-85386E9E4C20}"/>
              </a:ext>
            </a:extLst>
          </p:cNvPr>
          <p:cNvSpPr/>
          <p:nvPr/>
        </p:nvSpPr>
        <p:spPr>
          <a:xfrm>
            <a:off x="6768563" y="3790074"/>
            <a:ext cx="4884591" cy="19636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zaokrąglone rogi 15">
            <a:extLst>
              <a:ext uri="{FF2B5EF4-FFF2-40B4-BE49-F238E27FC236}">
                <a16:creationId xmlns:a16="http://schemas.microsoft.com/office/drawing/2014/main" id="{BEF29BD6-6AF8-6D17-E044-AF23C1DAFBB0}"/>
              </a:ext>
            </a:extLst>
          </p:cNvPr>
          <p:cNvSpPr/>
          <p:nvPr/>
        </p:nvSpPr>
        <p:spPr>
          <a:xfrm>
            <a:off x="800281" y="3499106"/>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15" name="Prostokąt: zaokrąglone rogi 14">
            <a:extLst>
              <a:ext uri="{FF2B5EF4-FFF2-40B4-BE49-F238E27FC236}">
                <a16:creationId xmlns:a16="http://schemas.microsoft.com/office/drawing/2014/main" id="{120DF541-A061-C434-448C-0845D4FB179E}"/>
              </a:ext>
            </a:extLst>
          </p:cNvPr>
          <p:cNvSpPr/>
          <p:nvPr/>
        </p:nvSpPr>
        <p:spPr>
          <a:xfrm>
            <a:off x="538841" y="3833886"/>
            <a:ext cx="4415124" cy="1884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4" name="Prostokąt: zaokrąglone rogi 13">
            <a:extLst>
              <a:ext uri="{FF2B5EF4-FFF2-40B4-BE49-F238E27FC236}">
                <a16:creationId xmlns:a16="http://schemas.microsoft.com/office/drawing/2014/main" id="{90BB7C3E-0FF3-9FB6-3744-CAD5DC0D2398}"/>
              </a:ext>
            </a:extLst>
          </p:cNvPr>
          <p:cNvSpPr/>
          <p:nvPr/>
        </p:nvSpPr>
        <p:spPr>
          <a:xfrm>
            <a:off x="7106780" y="1703485"/>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 name="Prostokąt: zaokrąglone rogi 12">
            <a:extLst>
              <a:ext uri="{FF2B5EF4-FFF2-40B4-BE49-F238E27FC236}">
                <a16:creationId xmlns:a16="http://schemas.microsoft.com/office/drawing/2014/main" id="{C83057C5-7CB8-C120-3E2D-ADF60B5FEF6D}"/>
              </a:ext>
            </a:extLst>
          </p:cNvPr>
          <p:cNvSpPr/>
          <p:nvPr/>
        </p:nvSpPr>
        <p:spPr>
          <a:xfrm>
            <a:off x="6768563" y="2058662"/>
            <a:ext cx="4884589" cy="128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C1F6501A-8848-E4D9-61A3-DB32B9186DBF}"/>
              </a:ext>
            </a:extLst>
          </p:cNvPr>
          <p:cNvSpPr/>
          <p:nvPr/>
        </p:nvSpPr>
        <p:spPr>
          <a:xfrm>
            <a:off x="775788" y="1712829"/>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dirty="0"/>
          </a:p>
        </p:txBody>
      </p:sp>
      <p:sp>
        <p:nvSpPr>
          <p:cNvPr id="5" name="Prostokąt: zaokrąglone rogi 4">
            <a:extLst>
              <a:ext uri="{FF2B5EF4-FFF2-40B4-BE49-F238E27FC236}">
                <a16:creationId xmlns:a16="http://schemas.microsoft.com/office/drawing/2014/main" id="{F550C240-3871-2E8D-F20C-10EDA138D033}"/>
              </a:ext>
            </a:extLst>
          </p:cNvPr>
          <p:cNvSpPr/>
          <p:nvPr/>
        </p:nvSpPr>
        <p:spPr>
          <a:xfrm>
            <a:off x="530858" y="2063278"/>
            <a:ext cx="4415124" cy="13316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0" name="Google Shape;130;p12">
            <a:extLst>
              <a:ext uri="{FF2B5EF4-FFF2-40B4-BE49-F238E27FC236}">
                <a16:creationId xmlns:a16="http://schemas.microsoft.com/office/drawing/2014/main" id="{9BC08A8A-6720-8DF7-4FA7-C0A83D052345}"/>
              </a:ext>
            </a:extLst>
          </p:cNvPr>
          <p:cNvSpPr txBox="1">
            <a:spLocks noGrp="1"/>
          </p:cNvSpPr>
          <p:nvPr>
            <p:ph type="title"/>
          </p:nvPr>
        </p:nvSpPr>
        <p:spPr>
          <a:xfrm>
            <a:off x="1440784" y="693744"/>
            <a:ext cx="3505198"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a:t>FOOD SYSTEMS</a:t>
            </a:r>
          </a:p>
        </p:txBody>
      </p:sp>
      <p:sp>
        <p:nvSpPr>
          <p:cNvPr id="131" name="Google Shape;131;p12">
            <a:extLst>
              <a:ext uri="{FF2B5EF4-FFF2-40B4-BE49-F238E27FC236}">
                <a16:creationId xmlns:a16="http://schemas.microsoft.com/office/drawing/2014/main" id="{0A68DC60-752C-3FDE-E28F-6EDBB2A402ED}"/>
              </a:ext>
            </a:extLst>
          </p:cNvPr>
          <p:cNvSpPr txBox="1">
            <a:spLocks noGrp="1"/>
          </p:cNvSpPr>
          <p:nvPr>
            <p:ph type="body" idx="1"/>
          </p:nvPr>
        </p:nvSpPr>
        <p:spPr>
          <a:xfrm>
            <a:off x="530858" y="2095018"/>
            <a:ext cx="4172014" cy="1299913"/>
          </a:xfrm>
          <a:prstGeom prst="rect">
            <a:avLst/>
          </a:prstGeom>
          <a:noFill/>
          <a:ln>
            <a:noFill/>
          </a:ln>
        </p:spPr>
        <p:txBody>
          <a:bodyPr spcFirstLastPara="1" wrap="square" lIns="91425" tIns="45700" rIns="91425" bIns="45700" anchor="t" anchorCtr="0">
            <a:normAutofit/>
          </a:bodyPr>
          <a:lstStyle/>
          <a:p>
            <a:pPr marL="228600" lvl="0" indent="-50800" algn="just" rtl="0">
              <a:lnSpc>
                <a:spcPct val="90000"/>
              </a:lnSpc>
              <a:spcBef>
                <a:spcPts val="0"/>
              </a:spcBef>
              <a:spcAft>
                <a:spcPts val="0"/>
              </a:spcAft>
              <a:buClr>
                <a:schemeClr val="dk1"/>
              </a:buClr>
              <a:buSzPts val="2800"/>
              <a:buNone/>
            </a:pPr>
            <a:r>
              <a:rPr lang="pl-PL" sz="1600" dirty="0"/>
              <a:t>	</a:t>
            </a:r>
            <a:r>
              <a:rPr lang="en-US" sz="1600" dirty="0"/>
              <a:t>Contribute to </a:t>
            </a:r>
            <a:r>
              <a:rPr lang="en-US" sz="1600" b="1" dirty="0"/>
              <a:t>secure,</a:t>
            </a:r>
            <a:r>
              <a:rPr lang="pl-PL" sz="1600" b="1" dirty="0"/>
              <a:t> </a:t>
            </a:r>
            <a:r>
              <a:rPr lang="en-US" sz="1600" b="1" dirty="0"/>
              <a:t>resilient,</a:t>
            </a:r>
            <a:r>
              <a:rPr lang="pl-PL" sz="1600" b="1" dirty="0"/>
              <a:t> </a:t>
            </a:r>
            <a:r>
              <a:rPr lang="en-US" sz="1600" b="1" dirty="0"/>
              <a:t>and sustainable</a:t>
            </a:r>
            <a:r>
              <a:rPr lang="pl-PL" sz="1600" b="1" dirty="0"/>
              <a:t> </a:t>
            </a:r>
            <a:r>
              <a:rPr lang="en-US" sz="1600" b="1" dirty="0"/>
              <a:t>food systems </a:t>
            </a:r>
            <a:r>
              <a:rPr lang="en-US" sz="1600" dirty="0"/>
              <a:t>that provide</a:t>
            </a:r>
            <a:r>
              <a:rPr lang="pl-PL" sz="1600" dirty="0"/>
              <a:t> </a:t>
            </a:r>
            <a:r>
              <a:rPr lang="en-US" sz="1600" dirty="0"/>
              <a:t>access to </a:t>
            </a:r>
            <a:r>
              <a:rPr lang="en-US" sz="1600" b="1" dirty="0"/>
              <a:t>safe, affordable,</a:t>
            </a:r>
            <a:r>
              <a:rPr lang="pl-PL" sz="1600" b="1" dirty="0"/>
              <a:t> </a:t>
            </a:r>
            <a:r>
              <a:rPr lang="en-US" sz="1600" dirty="0"/>
              <a:t>and </a:t>
            </a:r>
            <a:r>
              <a:rPr lang="en-US" sz="1600" b="1" dirty="0"/>
              <a:t>nutritious food, </a:t>
            </a:r>
            <a:r>
              <a:rPr lang="en-US" sz="1600" dirty="0"/>
              <a:t>and</a:t>
            </a:r>
            <a:r>
              <a:rPr lang="pl-PL" sz="1600" dirty="0"/>
              <a:t> </a:t>
            </a:r>
            <a:r>
              <a:rPr lang="en-US" sz="1600" b="1" dirty="0" err="1"/>
              <a:t>minimise</a:t>
            </a:r>
            <a:r>
              <a:rPr lang="en-US" sz="1600" b="1" dirty="0"/>
              <a:t> food loss </a:t>
            </a:r>
            <a:r>
              <a:rPr lang="en-US" sz="1600" dirty="0"/>
              <a:t>and</a:t>
            </a:r>
            <a:r>
              <a:rPr lang="pl-PL" sz="1600" dirty="0"/>
              <a:t> </a:t>
            </a:r>
            <a:r>
              <a:rPr lang="en-US" sz="1600" b="1" dirty="0"/>
              <a:t>food waste</a:t>
            </a:r>
            <a:r>
              <a:rPr lang="en-US" sz="1600" dirty="0"/>
              <a:t> across our</a:t>
            </a:r>
            <a:r>
              <a:rPr lang="pl-PL" sz="1600" dirty="0"/>
              <a:t> </a:t>
            </a:r>
            <a:r>
              <a:rPr lang="en-US" sz="1600" dirty="0"/>
              <a:t>value chain.</a:t>
            </a:r>
            <a:endParaRPr sz="1600" dirty="0"/>
          </a:p>
        </p:txBody>
      </p:sp>
      <p:sp>
        <p:nvSpPr>
          <p:cNvPr id="2" name="pole tekstowe 1">
            <a:extLst>
              <a:ext uri="{FF2B5EF4-FFF2-40B4-BE49-F238E27FC236}">
                <a16:creationId xmlns:a16="http://schemas.microsoft.com/office/drawing/2014/main" id="{84FE61CB-55B6-16CA-6D3C-387BAE68E0E0}"/>
              </a:ext>
            </a:extLst>
          </p:cNvPr>
          <p:cNvSpPr txBox="1"/>
          <p:nvPr/>
        </p:nvSpPr>
        <p:spPr>
          <a:xfrm>
            <a:off x="800281" y="1684959"/>
            <a:ext cx="1390924"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AMIBITION</a:t>
            </a:r>
          </a:p>
        </p:txBody>
      </p:sp>
      <p:sp>
        <p:nvSpPr>
          <p:cNvPr id="3" name="pole tekstowe 2">
            <a:extLst>
              <a:ext uri="{FF2B5EF4-FFF2-40B4-BE49-F238E27FC236}">
                <a16:creationId xmlns:a16="http://schemas.microsoft.com/office/drawing/2014/main" id="{BBDDB3BA-0477-4E5E-B82D-3385FC64E0C1}"/>
              </a:ext>
            </a:extLst>
          </p:cNvPr>
          <p:cNvSpPr txBox="1"/>
          <p:nvPr/>
        </p:nvSpPr>
        <p:spPr>
          <a:xfrm>
            <a:off x="783772" y="3467005"/>
            <a:ext cx="2808513"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PROGRESS</a:t>
            </a:r>
          </a:p>
        </p:txBody>
      </p:sp>
      <p:sp>
        <p:nvSpPr>
          <p:cNvPr id="4" name="Google Shape;131;p12">
            <a:extLst>
              <a:ext uri="{FF2B5EF4-FFF2-40B4-BE49-F238E27FC236}">
                <a16:creationId xmlns:a16="http://schemas.microsoft.com/office/drawing/2014/main" id="{91A04D47-A7A7-38A5-2614-A4ABA71DDC95}"/>
              </a:ext>
            </a:extLst>
          </p:cNvPr>
          <p:cNvSpPr txBox="1">
            <a:spLocks/>
          </p:cNvSpPr>
          <p:nvPr/>
        </p:nvSpPr>
        <p:spPr>
          <a:xfrm>
            <a:off x="538841" y="3858050"/>
            <a:ext cx="4626429" cy="186067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en-US" sz="1600" b="1" dirty="0"/>
              <a:t>Collaboration with Fresh Start</a:t>
            </a:r>
            <a:r>
              <a:rPr lang="en-US" sz="1600" dirty="0"/>
              <a:t> looking at technical</a:t>
            </a:r>
            <a:r>
              <a:rPr lang="pl-PL" sz="1600" dirty="0"/>
              <a:t> </a:t>
            </a:r>
            <a:r>
              <a:rPr lang="en-US" sz="1600" dirty="0"/>
              <a:t>solutions to food systems challenges</a:t>
            </a:r>
            <a:r>
              <a:rPr lang="pl-PL" sz="1600" dirty="0"/>
              <a:t>.</a:t>
            </a:r>
          </a:p>
          <a:p>
            <a:pPr marL="349250" indent="-171450">
              <a:spcBef>
                <a:spcPts val="0"/>
              </a:spcBef>
              <a:buSzPts val="2800"/>
            </a:pPr>
            <a:r>
              <a:rPr lang="en-US" sz="1600" b="1" dirty="0"/>
              <a:t>New processing method for soya drinks and technology</a:t>
            </a:r>
            <a:r>
              <a:rPr lang="en-US" sz="1600" dirty="0"/>
              <a:t> to transform Brewer’s Spent Grain into a plant-based beverage</a:t>
            </a:r>
            <a:r>
              <a:rPr lang="pl-PL" sz="1600" dirty="0"/>
              <a:t>.</a:t>
            </a:r>
          </a:p>
          <a:p>
            <a:pPr marL="349250" indent="-171450">
              <a:spcBef>
                <a:spcPts val="0"/>
              </a:spcBef>
              <a:buSzPts val="2800"/>
            </a:pPr>
            <a:r>
              <a:rPr lang="en-US" sz="1600" b="1" dirty="0"/>
              <a:t>43,939 farmers </a:t>
            </a:r>
            <a:r>
              <a:rPr lang="en-US" sz="1600" dirty="0"/>
              <a:t>(96.2% smallholders) delivered milk to dairies in 22 Dairy Hub projects</a:t>
            </a:r>
            <a:r>
              <a:rPr lang="pl-PL" sz="1600" dirty="0"/>
              <a:t>.</a:t>
            </a:r>
          </a:p>
          <a:p>
            <a:pPr marL="349250" indent="-171450">
              <a:spcBef>
                <a:spcPts val="0"/>
              </a:spcBef>
              <a:buSzPts val="2800"/>
            </a:pPr>
            <a:r>
              <a:rPr lang="pl-PL" sz="1600" b="1" dirty="0"/>
              <a:t>66 </a:t>
            </a:r>
            <a:r>
              <a:rPr lang="pl-PL" sz="1600" b="1" dirty="0" err="1"/>
              <a:t>million</a:t>
            </a:r>
            <a:r>
              <a:rPr lang="pl-PL" sz="1600" b="1" dirty="0"/>
              <a:t> </a:t>
            </a:r>
            <a:r>
              <a:rPr lang="pl-PL" sz="1600" b="1" dirty="0" err="1"/>
              <a:t>children</a:t>
            </a:r>
            <a:r>
              <a:rPr lang="pl-PL" sz="1600" dirty="0"/>
              <a:t> i</a:t>
            </a:r>
            <a:r>
              <a:rPr lang="en-US" sz="1600" dirty="0"/>
              <a:t>n</a:t>
            </a:r>
            <a:r>
              <a:rPr lang="pl-PL" sz="1600" dirty="0"/>
              <a:t> </a:t>
            </a:r>
            <a:r>
              <a:rPr lang="en-US" sz="1600" dirty="0"/>
              <a:t>44</a:t>
            </a:r>
            <a:r>
              <a:rPr lang="pl-PL" sz="1600" dirty="0"/>
              <a:t> </a:t>
            </a:r>
            <a:r>
              <a:rPr lang="en-US" sz="1600" dirty="0"/>
              <a:t>countries participated in </a:t>
            </a:r>
            <a:r>
              <a:rPr lang="en-US" sz="1600" b="1" dirty="0"/>
              <a:t>school feeding </a:t>
            </a:r>
            <a:r>
              <a:rPr lang="en-US" sz="1600" b="1" dirty="0" err="1"/>
              <a:t>programmes</a:t>
            </a:r>
            <a:r>
              <a:rPr lang="pl-PL" sz="1600" b="1" dirty="0"/>
              <a:t>.</a:t>
            </a:r>
            <a:endParaRPr lang="en-US" sz="1800" b="1" dirty="0"/>
          </a:p>
        </p:txBody>
      </p:sp>
      <p:cxnSp>
        <p:nvCxnSpPr>
          <p:cNvPr id="6" name="Łącznik prosty 5">
            <a:extLst>
              <a:ext uri="{FF2B5EF4-FFF2-40B4-BE49-F238E27FC236}">
                <a16:creationId xmlns:a16="http://schemas.microsoft.com/office/drawing/2014/main" id="{E393173C-9E99-0CB3-31DC-6BA931809231}"/>
              </a:ext>
            </a:extLst>
          </p:cNvPr>
          <p:cNvCxnSpPr>
            <a:cxnSpLocks/>
          </p:cNvCxnSpPr>
          <p:nvPr/>
        </p:nvCxnSpPr>
        <p:spPr>
          <a:xfrm>
            <a:off x="6096000" y="924997"/>
            <a:ext cx="0" cy="4584552"/>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7" name="Google Shape;130;p12">
            <a:extLst>
              <a:ext uri="{FF2B5EF4-FFF2-40B4-BE49-F238E27FC236}">
                <a16:creationId xmlns:a16="http://schemas.microsoft.com/office/drawing/2014/main" id="{56239C51-72A4-EFE6-63B1-A45F7D26A400}"/>
              </a:ext>
            </a:extLst>
          </p:cNvPr>
          <p:cNvSpPr txBox="1">
            <a:spLocks/>
          </p:cNvSpPr>
          <p:nvPr/>
        </p:nvSpPr>
        <p:spPr>
          <a:xfrm>
            <a:off x="7814488" y="691687"/>
            <a:ext cx="3505198" cy="12302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3600" b="1" dirty="0"/>
              <a:t>CIRCULARITY</a:t>
            </a:r>
          </a:p>
        </p:txBody>
      </p:sp>
      <p:sp>
        <p:nvSpPr>
          <p:cNvPr id="8" name="Google Shape;131;p12">
            <a:extLst>
              <a:ext uri="{FF2B5EF4-FFF2-40B4-BE49-F238E27FC236}">
                <a16:creationId xmlns:a16="http://schemas.microsoft.com/office/drawing/2014/main" id="{9CC4848E-1563-8504-8E40-DCC886EAB2CC}"/>
              </a:ext>
            </a:extLst>
          </p:cNvPr>
          <p:cNvSpPr txBox="1">
            <a:spLocks/>
          </p:cNvSpPr>
          <p:nvPr/>
        </p:nvSpPr>
        <p:spPr>
          <a:xfrm>
            <a:off x="6768563" y="2158211"/>
            <a:ext cx="4574625" cy="124085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50800" algn="just">
              <a:spcBef>
                <a:spcPts val="0"/>
              </a:spcBef>
              <a:buSzPts val="2800"/>
              <a:buFont typeface="Arial"/>
              <a:buNone/>
            </a:pPr>
            <a:r>
              <a:rPr lang="pl-PL" sz="1600" dirty="0"/>
              <a:t>	</a:t>
            </a:r>
            <a:r>
              <a:rPr lang="en-US" sz="1600" dirty="0"/>
              <a:t>Drive circular solutions by </a:t>
            </a:r>
            <a:r>
              <a:rPr lang="en-US" sz="1600" b="1" dirty="0"/>
              <a:t>designing recyclable food</a:t>
            </a:r>
            <a:r>
              <a:rPr lang="en-US" sz="1600" dirty="0"/>
              <a:t> and </a:t>
            </a:r>
            <a:r>
              <a:rPr lang="en-US" sz="1600" b="1" dirty="0"/>
              <a:t>beverage packaging, using recycled</a:t>
            </a:r>
            <a:r>
              <a:rPr lang="en-US" sz="1600" dirty="0"/>
              <a:t> and </a:t>
            </a:r>
            <a:r>
              <a:rPr lang="en-US" sz="1600" b="1" dirty="0"/>
              <a:t>renewable materials,</a:t>
            </a:r>
            <a:r>
              <a:rPr lang="en-US" sz="1600" dirty="0"/>
              <a:t> and </a:t>
            </a:r>
            <a:r>
              <a:rPr lang="en-US" sz="1600" b="1" dirty="0"/>
              <a:t>expanding collection </a:t>
            </a:r>
            <a:r>
              <a:rPr lang="en-US" sz="1600" dirty="0"/>
              <a:t>and </a:t>
            </a:r>
            <a:r>
              <a:rPr lang="en-US" sz="1600" b="1" dirty="0"/>
              <a:t>recycling </a:t>
            </a:r>
            <a:r>
              <a:rPr lang="en-US" sz="1600" dirty="0"/>
              <a:t>to keep materials in use and out of landfills.</a:t>
            </a:r>
          </a:p>
        </p:txBody>
      </p:sp>
      <p:sp>
        <p:nvSpPr>
          <p:cNvPr id="9" name="pole tekstowe 8">
            <a:extLst>
              <a:ext uri="{FF2B5EF4-FFF2-40B4-BE49-F238E27FC236}">
                <a16:creationId xmlns:a16="http://schemas.microsoft.com/office/drawing/2014/main" id="{01E172DC-EC25-5898-AE45-93DC03B63E51}"/>
              </a:ext>
            </a:extLst>
          </p:cNvPr>
          <p:cNvSpPr txBox="1"/>
          <p:nvPr/>
        </p:nvSpPr>
        <p:spPr>
          <a:xfrm>
            <a:off x="7165201" y="1678830"/>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AMIBITION</a:t>
            </a:r>
          </a:p>
        </p:txBody>
      </p:sp>
      <p:sp>
        <p:nvSpPr>
          <p:cNvPr id="10" name="pole tekstowe 9">
            <a:extLst>
              <a:ext uri="{FF2B5EF4-FFF2-40B4-BE49-F238E27FC236}">
                <a16:creationId xmlns:a16="http://schemas.microsoft.com/office/drawing/2014/main" id="{CABB33AF-0899-C42C-3832-D6BBD94FD559}"/>
              </a:ext>
            </a:extLst>
          </p:cNvPr>
          <p:cNvSpPr txBox="1"/>
          <p:nvPr/>
        </p:nvSpPr>
        <p:spPr>
          <a:xfrm>
            <a:off x="7150396" y="3430520"/>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PROGRESS</a:t>
            </a:r>
          </a:p>
        </p:txBody>
      </p:sp>
      <p:sp>
        <p:nvSpPr>
          <p:cNvPr id="11" name="Google Shape;131;p12">
            <a:extLst>
              <a:ext uri="{FF2B5EF4-FFF2-40B4-BE49-F238E27FC236}">
                <a16:creationId xmlns:a16="http://schemas.microsoft.com/office/drawing/2014/main" id="{FA52903A-1E23-D46D-0E0E-0BBA87F9FE9B}"/>
              </a:ext>
            </a:extLst>
          </p:cNvPr>
          <p:cNvSpPr txBox="1">
            <a:spLocks/>
          </p:cNvSpPr>
          <p:nvPr/>
        </p:nvSpPr>
        <p:spPr>
          <a:xfrm>
            <a:off x="6768563" y="3893036"/>
            <a:ext cx="4778394" cy="18606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pl-PL" sz="1600" b="1" dirty="0"/>
              <a:t>1.2 milion </a:t>
            </a:r>
            <a:r>
              <a:rPr lang="pl-PL" sz="1600" b="1" dirty="0" err="1"/>
              <a:t>tonnes</a:t>
            </a:r>
            <a:r>
              <a:rPr lang="pl-PL" sz="1600" b="1" dirty="0"/>
              <a:t> </a:t>
            </a:r>
            <a:r>
              <a:rPr lang="en-US" sz="1600" b="1" dirty="0"/>
              <a:t>of carton packages</a:t>
            </a:r>
            <a:r>
              <a:rPr lang="en-US" sz="1600" dirty="0"/>
              <a:t> collected and sent for recycling</a:t>
            </a:r>
            <a:r>
              <a:rPr lang="pl-PL" sz="1600" dirty="0"/>
              <a:t>.</a:t>
            </a:r>
          </a:p>
          <a:p>
            <a:pPr marL="349250" indent="-171450">
              <a:spcBef>
                <a:spcPts val="0"/>
              </a:spcBef>
              <a:buSzPts val="2800"/>
            </a:pPr>
            <a:r>
              <a:rPr lang="en-US" sz="1600" b="1" dirty="0"/>
              <a:t>8.8 billion plant-based packages </a:t>
            </a:r>
            <a:r>
              <a:rPr lang="en-US" sz="1600" dirty="0"/>
              <a:t>and </a:t>
            </a:r>
            <a:r>
              <a:rPr lang="en-US" sz="1600" b="1" dirty="0"/>
              <a:t>11.9 billion plant-based caps sold</a:t>
            </a:r>
            <a:r>
              <a:rPr lang="pl-PL" sz="1600" b="1" dirty="0"/>
              <a:t>.</a:t>
            </a:r>
            <a:r>
              <a:rPr lang="en-US" sz="1600" b="1" dirty="0"/>
              <a:t> </a:t>
            </a:r>
            <a:endParaRPr lang="pl-PL" sz="1600" b="1" dirty="0"/>
          </a:p>
          <a:p>
            <a:pPr marL="349250" indent="-171450">
              <a:spcBef>
                <a:spcPts val="0"/>
              </a:spcBef>
              <a:buSzPts val="2800"/>
            </a:pPr>
            <a:r>
              <a:rPr lang="en-US" sz="1600" b="1" dirty="0"/>
              <a:t>Testing of </a:t>
            </a:r>
            <a:r>
              <a:rPr lang="en-US" sz="1600" b="1" dirty="0" err="1"/>
              <a:t>fibre</a:t>
            </a:r>
            <a:r>
              <a:rPr lang="en-US" sz="1600" b="1" dirty="0"/>
              <a:t>-based barrier</a:t>
            </a:r>
            <a:r>
              <a:rPr lang="en-US" sz="1600" dirty="0"/>
              <a:t> to substitute the thin </a:t>
            </a:r>
            <a:r>
              <a:rPr lang="en-US" sz="1600" dirty="0" err="1"/>
              <a:t>aluminium</a:t>
            </a:r>
            <a:r>
              <a:rPr lang="en-US" sz="1600" dirty="0"/>
              <a:t> foil layer in aseptic carton packages</a:t>
            </a:r>
            <a:endParaRPr lang="pl-PL" sz="1600" dirty="0"/>
          </a:p>
          <a:p>
            <a:pPr marL="349250" indent="-171450">
              <a:spcBef>
                <a:spcPts val="0"/>
              </a:spcBef>
              <a:buSzPts val="2800"/>
            </a:pPr>
            <a:r>
              <a:rPr lang="en-US" sz="1600" b="1" dirty="0"/>
              <a:t>~ €30 million invested in the collection and recycling of carton packages</a:t>
            </a:r>
            <a:r>
              <a:rPr lang="pl-PL" sz="1600" b="1" dirty="0"/>
              <a:t>.</a:t>
            </a:r>
            <a:endParaRPr lang="en-US" sz="1600" b="1" dirty="0"/>
          </a:p>
        </p:txBody>
      </p:sp>
      <p:sp>
        <p:nvSpPr>
          <p:cNvPr id="23" name="pole tekstowe 22">
            <a:extLst>
              <a:ext uri="{FF2B5EF4-FFF2-40B4-BE49-F238E27FC236}">
                <a16:creationId xmlns:a16="http://schemas.microsoft.com/office/drawing/2014/main" id="{49B26567-9321-BCE1-67DD-E1E9A5656932}"/>
              </a:ext>
            </a:extLst>
          </p:cNvPr>
          <p:cNvSpPr txBox="1"/>
          <p:nvPr/>
        </p:nvSpPr>
        <p:spPr>
          <a:xfrm>
            <a:off x="524754" y="5816113"/>
            <a:ext cx="10033516"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Tetra Pak,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Sustainability Report FY22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Highlights</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hlinkClick r:id="rId3"/>
              </a:rPr>
              <a:t>https://www.tetrapak.com/content/dam/tetrapak/media-box/global/en/documents/sustainability-report-highlights-infographics.pdf</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63908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E47FE1E1-A906-95AF-E2DA-22C1ACDE5D2E}"/>
            </a:ext>
          </a:extLst>
        </p:cNvPr>
        <p:cNvGrpSpPr/>
        <p:nvPr/>
      </p:nvGrpSpPr>
      <p:grpSpPr>
        <a:xfrm>
          <a:off x="0" y="0"/>
          <a:ext cx="0" cy="0"/>
          <a:chOff x="0" y="0"/>
          <a:chExt cx="0" cy="0"/>
        </a:xfrm>
      </p:grpSpPr>
      <p:sp>
        <p:nvSpPr>
          <p:cNvPr id="19" name="Prostokąt: zaokrąglone rogi 18">
            <a:extLst>
              <a:ext uri="{FF2B5EF4-FFF2-40B4-BE49-F238E27FC236}">
                <a16:creationId xmlns:a16="http://schemas.microsoft.com/office/drawing/2014/main" id="{6EC01128-89E3-082E-2B5A-61330823C128}"/>
              </a:ext>
            </a:extLst>
          </p:cNvPr>
          <p:cNvSpPr/>
          <p:nvPr/>
        </p:nvSpPr>
        <p:spPr>
          <a:xfrm>
            <a:off x="7141464" y="3209575"/>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8" name="Prostokąt: zaokrąglone rogi 17">
            <a:extLst>
              <a:ext uri="{FF2B5EF4-FFF2-40B4-BE49-F238E27FC236}">
                <a16:creationId xmlns:a16="http://schemas.microsoft.com/office/drawing/2014/main" id="{C30B710D-9AF1-333F-41A7-44BD74707974}"/>
              </a:ext>
            </a:extLst>
          </p:cNvPr>
          <p:cNvSpPr/>
          <p:nvPr/>
        </p:nvSpPr>
        <p:spPr>
          <a:xfrm>
            <a:off x="7106780" y="1645610"/>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7" name="Prostokąt: zaokrąglone rogi 16">
            <a:extLst>
              <a:ext uri="{FF2B5EF4-FFF2-40B4-BE49-F238E27FC236}">
                <a16:creationId xmlns:a16="http://schemas.microsoft.com/office/drawing/2014/main" id="{3C22E946-ECD0-984F-D9F7-0AAEF3985C9C}"/>
              </a:ext>
            </a:extLst>
          </p:cNvPr>
          <p:cNvSpPr/>
          <p:nvPr/>
        </p:nvSpPr>
        <p:spPr>
          <a:xfrm>
            <a:off x="758562" y="3179838"/>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6" name="Prostokąt: zaokrąglone rogi 15">
            <a:extLst>
              <a:ext uri="{FF2B5EF4-FFF2-40B4-BE49-F238E27FC236}">
                <a16:creationId xmlns:a16="http://schemas.microsoft.com/office/drawing/2014/main" id="{5D7B265A-569D-AE70-580D-39A1E0FE1F54}"/>
              </a:ext>
            </a:extLst>
          </p:cNvPr>
          <p:cNvSpPr/>
          <p:nvPr/>
        </p:nvSpPr>
        <p:spPr>
          <a:xfrm>
            <a:off x="758562" y="1719988"/>
            <a:ext cx="1415417" cy="436971"/>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5" name="Prostokąt: zaokrąglone rogi 14">
            <a:extLst>
              <a:ext uri="{FF2B5EF4-FFF2-40B4-BE49-F238E27FC236}">
                <a16:creationId xmlns:a16="http://schemas.microsoft.com/office/drawing/2014/main" id="{7688B59F-A8F3-D7A1-857F-2071DC59B944}"/>
              </a:ext>
            </a:extLst>
          </p:cNvPr>
          <p:cNvSpPr/>
          <p:nvPr/>
        </p:nvSpPr>
        <p:spPr>
          <a:xfrm>
            <a:off x="6979981" y="3540233"/>
            <a:ext cx="4737091" cy="22014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4" name="Prostokąt: zaokrąglone rogi 13">
            <a:extLst>
              <a:ext uri="{FF2B5EF4-FFF2-40B4-BE49-F238E27FC236}">
                <a16:creationId xmlns:a16="http://schemas.microsoft.com/office/drawing/2014/main" id="{6684C25B-9225-D0BE-EBB6-4EACEC26F22D}"/>
              </a:ext>
            </a:extLst>
          </p:cNvPr>
          <p:cNvSpPr/>
          <p:nvPr/>
        </p:nvSpPr>
        <p:spPr>
          <a:xfrm>
            <a:off x="6973190" y="2000205"/>
            <a:ext cx="4743887" cy="1088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2" name="Prostokąt: zaokrąglone rogi 11">
            <a:extLst>
              <a:ext uri="{FF2B5EF4-FFF2-40B4-BE49-F238E27FC236}">
                <a16:creationId xmlns:a16="http://schemas.microsoft.com/office/drawing/2014/main" id="{9ADEF332-BA0F-2833-AD00-6768ADA00B42}"/>
              </a:ext>
            </a:extLst>
          </p:cNvPr>
          <p:cNvSpPr/>
          <p:nvPr/>
        </p:nvSpPr>
        <p:spPr>
          <a:xfrm>
            <a:off x="530858" y="3563991"/>
            <a:ext cx="4415124" cy="20370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5" name="Prostokąt: zaokrąglone rogi 4">
            <a:extLst>
              <a:ext uri="{FF2B5EF4-FFF2-40B4-BE49-F238E27FC236}">
                <a16:creationId xmlns:a16="http://schemas.microsoft.com/office/drawing/2014/main" id="{74EB4056-0E7C-2931-FF03-91B205D4002A}"/>
              </a:ext>
            </a:extLst>
          </p:cNvPr>
          <p:cNvSpPr/>
          <p:nvPr/>
        </p:nvSpPr>
        <p:spPr>
          <a:xfrm>
            <a:off x="530858" y="2063278"/>
            <a:ext cx="4415124" cy="8669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sp>
        <p:nvSpPr>
          <p:cNvPr id="130" name="Google Shape;130;p12">
            <a:extLst>
              <a:ext uri="{FF2B5EF4-FFF2-40B4-BE49-F238E27FC236}">
                <a16:creationId xmlns:a16="http://schemas.microsoft.com/office/drawing/2014/main" id="{1133B2FA-B2B5-91A8-474A-0AE19B73332C}"/>
              </a:ext>
            </a:extLst>
          </p:cNvPr>
          <p:cNvSpPr txBox="1">
            <a:spLocks noGrp="1"/>
          </p:cNvSpPr>
          <p:nvPr>
            <p:ph type="title"/>
          </p:nvPr>
        </p:nvSpPr>
        <p:spPr>
          <a:xfrm>
            <a:off x="1831501" y="699799"/>
            <a:ext cx="2434816"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a:solidFill>
                  <a:schemeClr val="tx1"/>
                </a:solidFill>
              </a:rPr>
              <a:t>CLIMATE</a:t>
            </a:r>
          </a:p>
        </p:txBody>
      </p:sp>
      <p:sp>
        <p:nvSpPr>
          <p:cNvPr id="131" name="Google Shape;131;p12">
            <a:extLst>
              <a:ext uri="{FF2B5EF4-FFF2-40B4-BE49-F238E27FC236}">
                <a16:creationId xmlns:a16="http://schemas.microsoft.com/office/drawing/2014/main" id="{EA535909-4F55-752E-8C74-5BE9F41D1A60}"/>
              </a:ext>
            </a:extLst>
          </p:cNvPr>
          <p:cNvSpPr txBox="1">
            <a:spLocks noGrp="1"/>
          </p:cNvSpPr>
          <p:nvPr>
            <p:ph type="body" idx="1"/>
          </p:nvPr>
        </p:nvSpPr>
        <p:spPr>
          <a:xfrm>
            <a:off x="580232" y="2117367"/>
            <a:ext cx="4165381" cy="812863"/>
          </a:xfrm>
          <a:prstGeom prst="rect">
            <a:avLst/>
          </a:prstGeom>
          <a:noFill/>
          <a:ln>
            <a:noFill/>
          </a:ln>
        </p:spPr>
        <p:txBody>
          <a:bodyPr spcFirstLastPara="1" wrap="square" lIns="91425" tIns="45700" rIns="91425" bIns="45700" anchor="t" anchorCtr="0">
            <a:normAutofit/>
          </a:bodyPr>
          <a:lstStyle/>
          <a:p>
            <a:pPr marL="228600" lvl="0" indent="-50800" algn="just" rtl="0">
              <a:lnSpc>
                <a:spcPct val="90000"/>
              </a:lnSpc>
              <a:spcBef>
                <a:spcPts val="0"/>
              </a:spcBef>
              <a:spcAft>
                <a:spcPts val="0"/>
              </a:spcAft>
              <a:buClr>
                <a:schemeClr val="dk1"/>
              </a:buClr>
              <a:buSzPts val="2800"/>
              <a:buNone/>
            </a:pPr>
            <a:r>
              <a:rPr lang="en-US" sz="1600" dirty="0"/>
              <a:t>Take action on </a:t>
            </a:r>
            <a:r>
              <a:rPr lang="en-US" sz="1600" b="1" dirty="0"/>
              <a:t>mitigating climate change </a:t>
            </a:r>
            <a:br>
              <a:rPr lang="pl-PL" sz="1600" b="1" dirty="0"/>
            </a:br>
            <a:r>
              <a:rPr lang="en-US" sz="1600" dirty="0"/>
              <a:t>by </a:t>
            </a:r>
            <a:r>
              <a:rPr lang="en-US" sz="1600" b="1" dirty="0" err="1"/>
              <a:t>decarbonising</a:t>
            </a:r>
            <a:r>
              <a:rPr lang="en-US" sz="1600" b="1" dirty="0"/>
              <a:t> our operations, products, and our value chain</a:t>
            </a:r>
            <a:r>
              <a:rPr lang="en-US" sz="1600" dirty="0"/>
              <a:t>. </a:t>
            </a:r>
            <a:endParaRPr sz="2400" dirty="0"/>
          </a:p>
        </p:txBody>
      </p:sp>
      <p:sp>
        <p:nvSpPr>
          <p:cNvPr id="2" name="pole tekstowe 1">
            <a:extLst>
              <a:ext uri="{FF2B5EF4-FFF2-40B4-BE49-F238E27FC236}">
                <a16:creationId xmlns:a16="http://schemas.microsoft.com/office/drawing/2014/main" id="{5A9A2C00-4395-2524-5776-9AEC086C8F93}"/>
              </a:ext>
            </a:extLst>
          </p:cNvPr>
          <p:cNvSpPr txBox="1"/>
          <p:nvPr/>
        </p:nvSpPr>
        <p:spPr>
          <a:xfrm>
            <a:off x="815050" y="1692695"/>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AMIBITION</a:t>
            </a:r>
          </a:p>
        </p:txBody>
      </p:sp>
      <p:sp>
        <p:nvSpPr>
          <p:cNvPr id="3" name="pole tekstowe 2">
            <a:extLst>
              <a:ext uri="{FF2B5EF4-FFF2-40B4-BE49-F238E27FC236}">
                <a16:creationId xmlns:a16="http://schemas.microsoft.com/office/drawing/2014/main" id="{469A0BFA-B8D2-75D4-2624-793D6C9D881F}"/>
              </a:ext>
            </a:extLst>
          </p:cNvPr>
          <p:cNvSpPr txBox="1"/>
          <p:nvPr/>
        </p:nvSpPr>
        <p:spPr>
          <a:xfrm>
            <a:off x="803475" y="3174848"/>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PROGRESS</a:t>
            </a:r>
          </a:p>
        </p:txBody>
      </p:sp>
      <p:sp>
        <p:nvSpPr>
          <p:cNvPr id="4" name="Google Shape;131;p12">
            <a:extLst>
              <a:ext uri="{FF2B5EF4-FFF2-40B4-BE49-F238E27FC236}">
                <a16:creationId xmlns:a16="http://schemas.microsoft.com/office/drawing/2014/main" id="{994BA502-3D70-BBBF-4282-5AAB75E440C0}"/>
              </a:ext>
            </a:extLst>
          </p:cNvPr>
          <p:cNvSpPr txBox="1">
            <a:spLocks/>
          </p:cNvSpPr>
          <p:nvPr/>
        </p:nvSpPr>
        <p:spPr>
          <a:xfrm>
            <a:off x="425204" y="3740324"/>
            <a:ext cx="4626429" cy="18606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en-US" sz="1600" b="1" dirty="0"/>
              <a:t>Achieved an ‘A’ for climate change</a:t>
            </a:r>
            <a:r>
              <a:rPr lang="en-US" sz="1600" dirty="0"/>
              <a:t> </a:t>
            </a:r>
            <a:br>
              <a:rPr lang="pl-PL" sz="1600" dirty="0"/>
            </a:br>
            <a:r>
              <a:rPr lang="en-US" sz="1600" dirty="0"/>
              <a:t>by the global environmental non-profit CDP</a:t>
            </a:r>
            <a:r>
              <a:rPr lang="pl-PL" sz="1600" dirty="0"/>
              <a:t>.</a:t>
            </a:r>
          </a:p>
          <a:p>
            <a:pPr marL="349250" indent="-171450">
              <a:spcBef>
                <a:spcPts val="0"/>
              </a:spcBef>
              <a:buSzPts val="2800"/>
            </a:pPr>
            <a:r>
              <a:rPr lang="en-US" sz="1600" b="1" dirty="0"/>
              <a:t>131 kilo </a:t>
            </a:r>
            <a:r>
              <a:rPr lang="en-US" sz="1600" b="1" dirty="0" err="1"/>
              <a:t>tonnes</a:t>
            </a:r>
            <a:r>
              <a:rPr lang="en-US" sz="1600" b="1" dirty="0"/>
              <a:t> of CO2 saved</a:t>
            </a:r>
            <a:r>
              <a:rPr lang="en-US" sz="1600" dirty="0"/>
              <a:t> by buying more plant-based plastic</a:t>
            </a:r>
            <a:r>
              <a:rPr lang="pl-PL" sz="1600" dirty="0"/>
              <a:t>.</a:t>
            </a:r>
          </a:p>
          <a:p>
            <a:pPr marL="349250" indent="-171450">
              <a:spcBef>
                <a:spcPts val="0"/>
              </a:spcBef>
              <a:buSzPts val="2800"/>
            </a:pPr>
            <a:r>
              <a:rPr lang="en-US" sz="1600" b="1" dirty="0"/>
              <a:t>84% renewable energy consumption</a:t>
            </a:r>
            <a:r>
              <a:rPr lang="en-US" sz="1600" dirty="0"/>
              <a:t> in our operations</a:t>
            </a:r>
            <a:r>
              <a:rPr lang="pl-PL" sz="1600" dirty="0"/>
              <a:t>.</a:t>
            </a:r>
          </a:p>
          <a:p>
            <a:pPr marL="349250" indent="-171450">
              <a:spcBef>
                <a:spcPts val="0"/>
              </a:spcBef>
              <a:buSzPts val="2800"/>
            </a:pPr>
            <a:r>
              <a:rPr lang="pl-PL" sz="1600" b="1" dirty="0"/>
              <a:t>39% </a:t>
            </a:r>
            <a:r>
              <a:rPr lang="en-US" sz="1600" b="1" dirty="0"/>
              <a:t>GHG emission reduction </a:t>
            </a:r>
            <a:r>
              <a:rPr lang="en-US" sz="1600" dirty="0"/>
              <a:t>in our operations compared to 2019</a:t>
            </a:r>
            <a:r>
              <a:rPr lang="pl-PL" sz="1600" dirty="0"/>
              <a:t>.</a:t>
            </a:r>
            <a:endParaRPr lang="en-US" sz="1600" dirty="0"/>
          </a:p>
        </p:txBody>
      </p:sp>
      <p:cxnSp>
        <p:nvCxnSpPr>
          <p:cNvPr id="6" name="Łącznik prosty 5">
            <a:extLst>
              <a:ext uri="{FF2B5EF4-FFF2-40B4-BE49-F238E27FC236}">
                <a16:creationId xmlns:a16="http://schemas.microsoft.com/office/drawing/2014/main" id="{2564AE83-5FA5-BC85-DAAA-E20E40ACAE5A}"/>
              </a:ext>
            </a:extLst>
          </p:cNvPr>
          <p:cNvCxnSpPr>
            <a:cxnSpLocks/>
          </p:cNvCxnSpPr>
          <p:nvPr/>
        </p:nvCxnSpPr>
        <p:spPr>
          <a:xfrm>
            <a:off x="6096000" y="1157468"/>
            <a:ext cx="0" cy="4343641"/>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sp>
        <p:nvSpPr>
          <p:cNvPr id="7" name="Google Shape;130;p12">
            <a:extLst>
              <a:ext uri="{FF2B5EF4-FFF2-40B4-BE49-F238E27FC236}">
                <a16:creationId xmlns:a16="http://schemas.microsoft.com/office/drawing/2014/main" id="{56563A58-82CE-A231-3D6A-16231A96FFCC}"/>
              </a:ext>
            </a:extLst>
          </p:cNvPr>
          <p:cNvSpPr txBox="1">
            <a:spLocks/>
          </p:cNvSpPr>
          <p:nvPr/>
        </p:nvSpPr>
        <p:spPr>
          <a:xfrm>
            <a:off x="8188338" y="662467"/>
            <a:ext cx="2166248" cy="123028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3600" b="1" dirty="0"/>
              <a:t>NATURE</a:t>
            </a:r>
          </a:p>
        </p:txBody>
      </p:sp>
      <p:sp>
        <p:nvSpPr>
          <p:cNvPr id="8" name="Google Shape;131;p12">
            <a:extLst>
              <a:ext uri="{FF2B5EF4-FFF2-40B4-BE49-F238E27FC236}">
                <a16:creationId xmlns:a16="http://schemas.microsoft.com/office/drawing/2014/main" id="{606D7312-C068-9271-BCD6-2681BF240A5F}"/>
              </a:ext>
            </a:extLst>
          </p:cNvPr>
          <p:cNvSpPr txBox="1">
            <a:spLocks/>
          </p:cNvSpPr>
          <p:nvPr/>
        </p:nvSpPr>
        <p:spPr>
          <a:xfrm>
            <a:off x="6857999" y="2093418"/>
            <a:ext cx="4859078" cy="158160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50800">
              <a:spcBef>
                <a:spcPts val="0"/>
              </a:spcBef>
              <a:buSzPts val="2800"/>
              <a:buFont typeface="Arial"/>
              <a:buNone/>
            </a:pPr>
            <a:r>
              <a:rPr lang="en-US" sz="1600" dirty="0"/>
              <a:t>Act for nature through </a:t>
            </a:r>
            <a:r>
              <a:rPr lang="en-US" sz="1600" b="1" dirty="0"/>
              <a:t>responsible sourcing practices</a:t>
            </a:r>
            <a:r>
              <a:rPr lang="en-US" sz="1600" dirty="0"/>
              <a:t> and </a:t>
            </a:r>
            <a:r>
              <a:rPr lang="en-US" sz="1600" b="1" dirty="0"/>
              <a:t>strategic partnerships </a:t>
            </a:r>
            <a:r>
              <a:rPr lang="en-US" sz="1600" dirty="0"/>
              <a:t>to </a:t>
            </a:r>
            <a:r>
              <a:rPr lang="en-US" sz="1600" b="1" dirty="0"/>
              <a:t>conserve</a:t>
            </a:r>
            <a:r>
              <a:rPr lang="en-US" sz="1600" dirty="0"/>
              <a:t> and </a:t>
            </a:r>
            <a:r>
              <a:rPr lang="en-US" sz="1600" b="1" dirty="0"/>
              <a:t>restore biodiversity, mitigate </a:t>
            </a:r>
            <a:r>
              <a:rPr lang="en-US" sz="1600" dirty="0"/>
              <a:t>and </a:t>
            </a:r>
            <a:r>
              <a:rPr lang="en-US" sz="1600" b="1" dirty="0"/>
              <a:t>adapt to climate change</a:t>
            </a:r>
            <a:r>
              <a:rPr lang="en-US" sz="1600" dirty="0"/>
              <a:t>, and </a:t>
            </a:r>
            <a:r>
              <a:rPr lang="en-US" sz="1600" b="1" dirty="0"/>
              <a:t>contribute to global water resilience</a:t>
            </a:r>
            <a:r>
              <a:rPr lang="pl-PL" sz="1600" b="1" dirty="0"/>
              <a:t>.</a:t>
            </a:r>
            <a:endParaRPr lang="en-US" sz="1600" b="1" dirty="0"/>
          </a:p>
        </p:txBody>
      </p:sp>
      <p:sp>
        <p:nvSpPr>
          <p:cNvPr id="9" name="pole tekstowe 8">
            <a:extLst>
              <a:ext uri="{FF2B5EF4-FFF2-40B4-BE49-F238E27FC236}">
                <a16:creationId xmlns:a16="http://schemas.microsoft.com/office/drawing/2014/main" id="{60E3D9B1-7000-3F43-F388-6913B9D43E83}"/>
              </a:ext>
            </a:extLst>
          </p:cNvPr>
          <p:cNvSpPr txBox="1"/>
          <p:nvPr/>
        </p:nvSpPr>
        <p:spPr>
          <a:xfrm>
            <a:off x="7110439" y="1612365"/>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AMIBITION</a:t>
            </a:r>
          </a:p>
        </p:txBody>
      </p:sp>
      <p:sp>
        <p:nvSpPr>
          <p:cNvPr id="10" name="pole tekstowe 9">
            <a:extLst>
              <a:ext uri="{FF2B5EF4-FFF2-40B4-BE49-F238E27FC236}">
                <a16:creationId xmlns:a16="http://schemas.microsoft.com/office/drawing/2014/main" id="{45955F35-D880-093A-EA4C-AA7F590ACD6A}"/>
              </a:ext>
            </a:extLst>
          </p:cNvPr>
          <p:cNvSpPr txBox="1"/>
          <p:nvPr/>
        </p:nvSpPr>
        <p:spPr>
          <a:xfrm>
            <a:off x="7153153" y="3163881"/>
            <a:ext cx="2166257" cy="400110"/>
          </a:xfrm>
          <a:prstGeom prst="rect">
            <a:avLst/>
          </a:prstGeom>
          <a:noFill/>
        </p:spPr>
        <p:txBody>
          <a:bodyPr wrap="squar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PROGRESS</a:t>
            </a:r>
          </a:p>
        </p:txBody>
      </p:sp>
      <p:sp>
        <p:nvSpPr>
          <p:cNvPr id="11" name="Google Shape;131;p12">
            <a:extLst>
              <a:ext uri="{FF2B5EF4-FFF2-40B4-BE49-F238E27FC236}">
                <a16:creationId xmlns:a16="http://schemas.microsoft.com/office/drawing/2014/main" id="{ED03895D-A947-2FA7-36AA-30CFEBCFA398}"/>
              </a:ext>
            </a:extLst>
          </p:cNvPr>
          <p:cNvSpPr txBox="1">
            <a:spLocks/>
          </p:cNvSpPr>
          <p:nvPr/>
        </p:nvSpPr>
        <p:spPr>
          <a:xfrm>
            <a:off x="6857999" y="3640437"/>
            <a:ext cx="5006349" cy="18606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171450">
              <a:spcBef>
                <a:spcPts val="0"/>
              </a:spcBef>
              <a:buSzPts val="2800"/>
            </a:pPr>
            <a:r>
              <a:rPr lang="en-US" sz="1600" b="1" dirty="0"/>
              <a:t>87 hectares of land</a:t>
            </a:r>
            <a:r>
              <a:rPr lang="en-US" sz="1600" dirty="0"/>
              <a:t>, the equivalent of 136 football fields, restored through the Araucaria Conservation </a:t>
            </a:r>
            <a:r>
              <a:rPr lang="en-US" sz="1600" dirty="0" err="1"/>
              <a:t>Programme</a:t>
            </a:r>
            <a:r>
              <a:rPr lang="en-US" sz="1600" dirty="0"/>
              <a:t> in the Brazilian Atlantic Forest</a:t>
            </a:r>
            <a:r>
              <a:rPr lang="pl-PL" sz="1600" dirty="0"/>
              <a:t>.</a:t>
            </a:r>
          </a:p>
          <a:p>
            <a:pPr marL="349250" indent="-171450">
              <a:spcBef>
                <a:spcPts val="0"/>
              </a:spcBef>
              <a:buSzPts val="2800"/>
            </a:pPr>
            <a:r>
              <a:rPr lang="en-US" sz="1600" b="1" dirty="0"/>
              <a:t>Achieved an 'A' for Forests </a:t>
            </a:r>
            <a:r>
              <a:rPr lang="en-US" sz="1600" dirty="0"/>
              <a:t>by CDP</a:t>
            </a:r>
            <a:r>
              <a:rPr lang="pl-PL" sz="1600" dirty="0"/>
              <a:t>.</a:t>
            </a:r>
            <a:r>
              <a:rPr lang="en-US" sz="1600" dirty="0"/>
              <a:t> </a:t>
            </a:r>
            <a:endParaRPr lang="pl-PL" sz="1600" dirty="0"/>
          </a:p>
          <a:p>
            <a:pPr marL="349250" indent="-171450">
              <a:spcBef>
                <a:spcPts val="0"/>
              </a:spcBef>
              <a:buSzPts val="2800"/>
            </a:pPr>
            <a:r>
              <a:rPr lang="en-US" sz="1600" b="1" dirty="0"/>
              <a:t>Completed a water value-chain analysis </a:t>
            </a:r>
            <a:r>
              <a:rPr lang="en-US" sz="1600" dirty="0"/>
              <a:t>to better understand our water footprint and water</a:t>
            </a:r>
            <a:r>
              <a:rPr lang="pl-PL" sz="1600" dirty="0"/>
              <a:t> </a:t>
            </a:r>
            <a:r>
              <a:rPr lang="en-US" sz="1600" dirty="0"/>
              <a:t>related risks</a:t>
            </a:r>
            <a:r>
              <a:rPr lang="pl-PL" sz="1600" dirty="0"/>
              <a:t>.</a:t>
            </a:r>
          </a:p>
          <a:p>
            <a:pPr marL="349250" indent="-171450">
              <a:spcBef>
                <a:spcPts val="0"/>
              </a:spcBef>
              <a:buSzPts val="2800"/>
            </a:pPr>
            <a:r>
              <a:rPr lang="en-US" sz="1600" dirty="0"/>
              <a:t>First Procedure for </a:t>
            </a:r>
            <a:r>
              <a:rPr lang="en-US" sz="1600" b="1" dirty="0"/>
              <a:t>Responsible Sourcing </a:t>
            </a:r>
            <a:br>
              <a:rPr lang="pl-PL" sz="1600" b="1" dirty="0"/>
            </a:br>
            <a:r>
              <a:rPr lang="en-US" sz="1600" b="1" dirty="0"/>
              <a:t>of Renewable Polymers</a:t>
            </a:r>
            <a:r>
              <a:rPr lang="en-US" sz="1600" dirty="0"/>
              <a:t> published</a:t>
            </a:r>
            <a:r>
              <a:rPr lang="pl-PL" sz="1600" dirty="0"/>
              <a:t>.</a:t>
            </a:r>
            <a:endParaRPr lang="en-US" sz="1600" dirty="0"/>
          </a:p>
        </p:txBody>
      </p:sp>
      <p:sp>
        <p:nvSpPr>
          <p:cNvPr id="22" name="pole tekstowe 21">
            <a:extLst>
              <a:ext uri="{FF2B5EF4-FFF2-40B4-BE49-F238E27FC236}">
                <a16:creationId xmlns:a16="http://schemas.microsoft.com/office/drawing/2014/main" id="{FAEC3477-28D3-446E-A97D-00F0F5D9E54B}"/>
              </a:ext>
            </a:extLst>
          </p:cNvPr>
          <p:cNvSpPr txBox="1"/>
          <p:nvPr/>
        </p:nvSpPr>
        <p:spPr>
          <a:xfrm>
            <a:off x="524754" y="5816113"/>
            <a:ext cx="10033516" cy="246221"/>
          </a:xfrm>
          <a:prstGeom prst="rect">
            <a:avLst/>
          </a:prstGeom>
          <a:noFill/>
        </p:spPr>
        <p:txBody>
          <a:bodyPr wrap="none" rtlCol="0">
            <a:spAutoFit/>
          </a:bodyPr>
          <a:lstStyle/>
          <a:p>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Source: Tetra Pak, </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Sustainability Report FY22 </a:t>
            </a:r>
            <a:r>
              <a:rPr lang="pl-PL" sz="10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Highlights</a:t>
            </a:r>
            <a:r>
              <a:rPr lang="pl-PL" sz="10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1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https://www.tetrapak.com/content/dam/tetrapak/media-box/global/en/documents/sustainability-report-highlights-infographics.pdf </a:t>
            </a:r>
          </a:p>
        </p:txBody>
      </p:sp>
    </p:spTree>
    <p:extLst>
      <p:ext uri="{BB962C8B-B14F-4D97-AF65-F5344CB8AC3E}">
        <p14:creationId xmlns:p14="http://schemas.microsoft.com/office/powerpoint/2010/main" val="2239882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831850" y="1029460"/>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Imagining and designing </a:t>
            </a:r>
            <a:endParaRPr/>
          </a:p>
        </p:txBody>
      </p:sp>
      <p:sp>
        <p:nvSpPr>
          <p:cNvPr id="137" name="Google Shape;137;p13"/>
          <p:cNvSpPr txBox="1">
            <a:spLocks noGrp="1"/>
          </p:cNvSpPr>
          <p:nvPr>
            <p:ph type="body" idx="1"/>
          </p:nvPr>
        </p:nvSpPr>
        <p:spPr>
          <a:xfrm>
            <a:off x="831850" y="4589463"/>
            <a:ext cx="10515600" cy="98402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400"/>
              <a:buNone/>
            </a:pPr>
            <a:r>
              <a:rPr lang="pl-PL" sz="4000" b="1" dirty="0">
                <a:solidFill>
                  <a:schemeClr val="accent4">
                    <a:lumMod val="50000"/>
                  </a:schemeClr>
                </a:solidFill>
              </a:rPr>
              <a:t>S</a:t>
            </a:r>
            <a:r>
              <a:rPr lang="pl-PL" sz="4000" b="1" dirty="0">
                <a:solidFill>
                  <a:schemeClr val="tx1"/>
                </a:solidFill>
              </a:rPr>
              <a:t>cenario </a:t>
            </a:r>
            <a:r>
              <a:rPr lang="pl-PL" sz="4000" b="1" dirty="0" err="1">
                <a:solidFill>
                  <a:schemeClr val="tx1"/>
                </a:solidFill>
              </a:rPr>
              <a:t>analysis</a:t>
            </a:r>
            <a:endParaRPr sz="4000" b="1"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a:spLocks noGrp="1"/>
          </p:cNvSpPr>
          <p:nvPr>
            <p:ph type="title"/>
          </p:nvPr>
        </p:nvSpPr>
        <p:spPr>
          <a:xfrm>
            <a:off x="831850" y="697735"/>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Glossary  </a:t>
            </a:r>
            <a:endParaRPr/>
          </a:p>
        </p:txBody>
      </p:sp>
      <p:sp>
        <p:nvSpPr>
          <p:cNvPr id="89" name="Google Shape;8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508144" y="745374"/>
            <a:ext cx="6748061"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err="1"/>
              <a:t>Objective</a:t>
            </a:r>
            <a:r>
              <a:rPr lang="pl-PL" sz="3600" b="1" dirty="0"/>
              <a:t> of the </a:t>
            </a:r>
            <a:r>
              <a:rPr lang="pl-PL" sz="3600" b="1" dirty="0" err="1"/>
              <a:t>training</a:t>
            </a:r>
            <a:r>
              <a:rPr lang="pl-PL" sz="3600" b="1" dirty="0"/>
              <a:t> </a:t>
            </a:r>
            <a:r>
              <a:rPr lang="pl-PL" sz="3600" b="1" dirty="0" err="1"/>
              <a:t>session</a:t>
            </a:r>
            <a:endParaRPr sz="3600" b="1" dirty="0"/>
          </a:p>
        </p:txBody>
      </p:sp>
      <p:sp>
        <p:nvSpPr>
          <p:cNvPr id="143" name="Google Shape;143;p14"/>
          <p:cNvSpPr txBox="1">
            <a:spLocks noGrp="1"/>
          </p:cNvSpPr>
          <p:nvPr>
            <p:ph type="body" idx="1"/>
          </p:nvPr>
        </p:nvSpPr>
        <p:spPr>
          <a:xfrm>
            <a:off x="838200" y="1825625"/>
            <a:ext cx="6237514" cy="3997630"/>
          </a:xfrm>
          <a:prstGeom prst="rect">
            <a:avLst/>
          </a:prstGeom>
          <a:noFill/>
          <a:ln>
            <a:noFill/>
          </a:ln>
        </p:spPr>
        <p:txBody>
          <a:bodyPr spcFirstLastPara="1" wrap="square" lIns="91425" tIns="45700" rIns="91425" bIns="45700" anchor="t" anchorCtr="0">
            <a:normAutofit fontScale="85000" lnSpcReduction="10000"/>
          </a:bodyPr>
          <a:lstStyle/>
          <a:p>
            <a:pPr lvl="0" indent="-228600" algn="just">
              <a:spcBef>
                <a:spcPts val="0"/>
              </a:spcBef>
              <a:buClr>
                <a:srgbClr val="434343"/>
              </a:buClr>
              <a:buSzPts val="2800"/>
            </a:pPr>
            <a:r>
              <a:rPr lang="en-US" dirty="0">
                <a:solidFill>
                  <a:schemeClr val="tx1"/>
                </a:solidFill>
              </a:rPr>
              <a:t>In this topic we will guide you through the </a:t>
            </a:r>
            <a:r>
              <a:rPr lang="en-US" b="1" dirty="0">
                <a:solidFill>
                  <a:schemeClr val="accent4">
                    <a:lumMod val="50000"/>
                  </a:schemeClr>
                </a:solidFill>
              </a:rPr>
              <a:t>intuitive logic school of scenario construction</a:t>
            </a:r>
            <a:r>
              <a:rPr lang="en-US" dirty="0">
                <a:solidFill>
                  <a:schemeClr val="accent4">
                    <a:lumMod val="50000"/>
                  </a:schemeClr>
                </a:solidFill>
              </a:rPr>
              <a:t>. </a:t>
            </a:r>
          </a:p>
          <a:p>
            <a:pPr lvl="0" indent="-50800" algn="just">
              <a:spcBef>
                <a:spcPts val="600"/>
              </a:spcBef>
              <a:buClr>
                <a:srgbClr val="434343"/>
              </a:buClr>
              <a:buSzPts val="2800"/>
              <a:buNone/>
            </a:pPr>
            <a:endParaRPr lang="en-US" dirty="0">
              <a:solidFill>
                <a:schemeClr val="tx1"/>
              </a:solidFill>
            </a:endParaRPr>
          </a:p>
          <a:p>
            <a:pPr lvl="0" indent="-228600" algn="just">
              <a:spcBef>
                <a:spcPts val="600"/>
              </a:spcBef>
              <a:buClr>
                <a:srgbClr val="434343"/>
              </a:buClr>
              <a:buSzPts val="2800"/>
            </a:pPr>
            <a:r>
              <a:rPr lang="en-US" dirty="0">
                <a:solidFill>
                  <a:schemeClr val="tx1"/>
                </a:solidFill>
              </a:rPr>
              <a:t>You will learn how to identify strategic decision (</a:t>
            </a:r>
            <a:r>
              <a:rPr lang="en-US" dirty="0">
                <a:solidFill>
                  <a:schemeClr val="accent4">
                    <a:lumMod val="50000"/>
                  </a:schemeClr>
                </a:solidFill>
              </a:rPr>
              <a:t>concerning </a:t>
            </a:r>
            <a:r>
              <a:rPr lang="pl-PL" dirty="0">
                <a:solidFill>
                  <a:schemeClr val="accent4">
                    <a:lumMod val="50000"/>
                  </a:schemeClr>
                </a:solidFill>
              </a:rPr>
              <a:t>the </a:t>
            </a:r>
            <a:r>
              <a:rPr lang="pl-PL" dirty="0" err="1">
                <a:solidFill>
                  <a:schemeClr val="accent4">
                    <a:lumMod val="50000"/>
                  </a:schemeClr>
                </a:solidFill>
              </a:rPr>
              <a:t>use</a:t>
            </a:r>
            <a:r>
              <a:rPr lang="pl-PL" dirty="0">
                <a:solidFill>
                  <a:schemeClr val="accent4">
                    <a:lumMod val="50000"/>
                  </a:schemeClr>
                </a:solidFill>
              </a:rPr>
              <a:t> of </a:t>
            </a:r>
            <a:r>
              <a:rPr lang="pl-PL" dirty="0" err="1">
                <a:solidFill>
                  <a:schemeClr val="accent4">
                    <a:lumMod val="50000"/>
                  </a:schemeClr>
                </a:solidFill>
              </a:rPr>
              <a:t>sustainable</a:t>
            </a:r>
            <a:r>
              <a:rPr lang="pl-PL" dirty="0">
                <a:solidFill>
                  <a:schemeClr val="accent4">
                    <a:lumMod val="50000"/>
                  </a:schemeClr>
                </a:solidFill>
              </a:rPr>
              <a:t> transport</a:t>
            </a:r>
            <a:r>
              <a:rPr lang="en-US" dirty="0">
                <a:solidFill>
                  <a:schemeClr val="tx1"/>
                </a:solidFill>
              </a:rPr>
              <a:t>), identify the factors influencing </a:t>
            </a:r>
            <a:r>
              <a:rPr lang="pl-PL" dirty="0" err="1">
                <a:solidFill>
                  <a:schemeClr val="tx1"/>
                </a:solidFill>
              </a:rPr>
              <a:t>sustainable</a:t>
            </a:r>
            <a:r>
              <a:rPr lang="pl-PL" dirty="0">
                <a:solidFill>
                  <a:schemeClr val="tx1"/>
                </a:solidFill>
              </a:rPr>
              <a:t> transport</a:t>
            </a:r>
            <a:r>
              <a:rPr lang="en-US" dirty="0">
                <a:solidFill>
                  <a:schemeClr val="tx1"/>
                </a:solidFill>
              </a:rPr>
              <a:t>,  select driving forces, elaborate and create scenarios. </a:t>
            </a:r>
          </a:p>
          <a:p>
            <a:pPr lvl="0" indent="-228600" algn="just">
              <a:spcBef>
                <a:spcPts val="600"/>
              </a:spcBef>
              <a:buClr>
                <a:srgbClr val="434343"/>
              </a:buClr>
              <a:buSzPts val="2800"/>
            </a:pPr>
            <a:endParaRPr lang="en-US" dirty="0">
              <a:solidFill>
                <a:schemeClr val="tx1"/>
              </a:solidFill>
            </a:endParaRPr>
          </a:p>
          <a:p>
            <a:pPr lvl="0" indent="-228600" algn="just">
              <a:spcBef>
                <a:spcPts val="600"/>
              </a:spcBef>
              <a:buClr>
                <a:srgbClr val="434343"/>
              </a:buClr>
              <a:buSzPts val="2800"/>
            </a:pPr>
            <a:r>
              <a:rPr lang="en-US" dirty="0">
                <a:solidFill>
                  <a:schemeClr val="tx1"/>
                </a:solidFill>
              </a:rPr>
              <a:t>You will identify hopes</a:t>
            </a:r>
            <a:r>
              <a:rPr lang="pl-PL" dirty="0">
                <a:solidFill>
                  <a:schemeClr val="tx1"/>
                </a:solidFill>
              </a:rPr>
              <a:t> and </a:t>
            </a:r>
            <a:r>
              <a:rPr lang="en-US" dirty="0">
                <a:solidFill>
                  <a:schemeClr val="tx1"/>
                </a:solidFill>
              </a:rPr>
              <a:t> fears </a:t>
            </a:r>
            <a:r>
              <a:rPr lang="pl-PL" dirty="0">
                <a:solidFill>
                  <a:schemeClr val="tx1"/>
                </a:solidFill>
              </a:rPr>
              <a:t>for the </a:t>
            </a:r>
            <a:r>
              <a:rPr lang="pl-PL" dirty="0" err="1">
                <a:solidFill>
                  <a:schemeClr val="accent4">
                    <a:lumMod val="50000"/>
                  </a:schemeClr>
                </a:solidFill>
              </a:rPr>
              <a:t>use</a:t>
            </a:r>
            <a:r>
              <a:rPr lang="pl-PL" dirty="0">
                <a:solidFill>
                  <a:schemeClr val="accent4">
                    <a:lumMod val="50000"/>
                  </a:schemeClr>
                </a:solidFill>
              </a:rPr>
              <a:t> of </a:t>
            </a:r>
            <a:r>
              <a:rPr lang="pl-PL" dirty="0" err="1">
                <a:solidFill>
                  <a:schemeClr val="accent4">
                    <a:lumMod val="50000"/>
                  </a:schemeClr>
                </a:solidFill>
              </a:rPr>
              <a:t>sustainable</a:t>
            </a:r>
            <a:r>
              <a:rPr lang="pl-PL" dirty="0">
                <a:solidFill>
                  <a:schemeClr val="accent4">
                    <a:lumMod val="50000"/>
                  </a:schemeClr>
                </a:solidFill>
              </a:rPr>
              <a:t> transport</a:t>
            </a:r>
            <a:r>
              <a:rPr lang="en-US" dirty="0">
                <a:solidFill>
                  <a:schemeClr val="tx1"/>
                </a:solidFill>
              </a:rPr>
              <a:t> in 2040.</a:t>
            </a:r>
          </a:p>
          <a:p>
            <a:pPr marL="228600" lvl="0" indent="-50800" algn="l" rtl="0">
              <a:lnSpc>
                <a:spcPct val="90000"/>
              </a:lnSpc>
              <a:spcBef>
                <a:spcPts val="0"/>
              </a:spcBef>
              <a:spcAft>
                <a:spcPts val="0"/>
              </a:spcAft>
              <a:buClr>
                <a:schemeClr val="dk1"/>
              </a:buClr>
              <a:buSzPts val="2800"/>
              <a:buNone/>
            </a:pPr>
            <a:endParaRPr dirty="0">
              <a:solidFill>
                <a:schemeClr val="tx1"/>
              </a:solidFill>
            </a:endParaRPr>
          </a:p>
        </p:txBody>
      </p:sp>
      <p:sp>
        <p:nvSpPr>
          <p:cNvPr id="4" name="Google Shape;142;p14">
            <a:extLst>
              <a:ext uri="{FF2B5EF4-FFF2-40B4-BE49-F238E27FC236}">
                <a16:creationId xmlns:a16="http://schemas.microsoft.com/office/drawing/2014/main" id="{30074D60-2CCD-F720-1188-6471EB8A8C6A}"/>
              </a:ext>
            </a:extLst>
          </p:cNvPr>
          <p:cNvSpPr txBox="1">
            <a:spLocks/>
          </p:cNvSpPr>
          <p:nvPr/>
        </p:nvSpPr>
        <p:spPr>
          <a:xfrm>
            <a:off x="8730343" y="5213382"/>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Source: www.pexels.com</a:t>
            </a:r>
          </a:p>
        </p:txBody>
      </p:sp>
      <p:pic>
        <p:nvPicPr>
          <p:cNvPr id="5" name="Obraz 4">
            <a:extLst>
              <a:ext uri="{FF2B5EF4-FFF2-40B4-BE49-F238E27FC236}">
                <a16:creationId xmlns:a16="http://schemas.microsoft.com/office/drawing/2014/main" id="{05673EF6-4CD1-6C00-49EA-3B63079F346C}"/>
              </a:ext>
            </a:extLst>
          </p:cNvPr>
          <p:cNvPicPr>
            <a:picLocks noChangeAspect="1"/>
          </p:cNvPicPr>
          <p:nvPr/>
        </p:nvPicPr>
        <p:blipFill>
          <a:blip r:embed="rId3"/>
          <a:stretch>
            <a:fillRect/>
          </a:stretch>
        </p:blipFill>
        <p:spPr>
          <a:xfrm>
            <a:off x="7405770" y="949398"/>
            <a:ext cx="4002459" cy="426398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24DF6512-283A-4265-8595-65ECAAF910D9}"/>
              </a:ext>
            </a:extLst>
          </p:cNvPr>
          <p:cNvSpPr>
            <a:spLocks noGrp="1"/>
          </p:cNvSpPr>
          <p:nvPr>
            <p:ph type="body" idx="1"/>
          </p:nvPr>
        </p:nvSpPr>
        <p:spPr>
          <a:xfrm>
            <a:off x="4762500" y="1825625"/>
            <a:ext cx="6591300" cy="3997630"/>
          </a:xfrm>
        </p:spPr>
        <p: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Montserrat"/>
              </a:rPr>
              <a:t>Do you know the difference between forecasts and scenarios?</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l-PL" dirty="0"/>
          </a:p>
        </p:txBody>
      </p:sp>
      <p:pic>
        <p:nvPicPr>
          <p:cNvPr id="6" name="Obraz 5">
            <a:extLst>
              <a:ext uri="{FF2B5EF4-FFF2-40B4-BE49-F238E27FC236}">
                <a16:creationId xmlns:a16="http://schemas.microsoft.com/office/drawing/2014/main" id="{5A3DA943-CA95-ED5F-BC0B-2496C226C649}"/>
              </a:ext>
            </a:extLst>
          </p:cNvPr>
          <p:cNvPicPr>
            <a:picLocks noChangeAspect="1"/>
          </p:cNvPicPr>
          <p:nvPr/>
        </p:nvPicPr>
        <p:blipFill>
          <a:blip r:embed="rId2"/>
          <a:stretch>
            <a:fillRect/>
          </a:stretch>
        </p:blipFill>
        <p:spPr>
          <a:xfrm>
            <a:off x="-1610143" y="1966806"/>
            <a:ext cx="5982535" cy="3715268"/>
          </a:xfrm>
          <a:prstGeom prst="rect">
            <a:avLst/>
          </a:prstGeom>
        </p:spPr>
      </p:pic>
    </p:spTree>
    <p:extLst>
      <p:ext uri="{BB962C8B-B14F-4D97-AF65-F5344CB8AC3E}">
        <p14:creationId xmlns:p14="http://schemas.microsoft.com/office/powerpoint/2010/main" val="3383506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0;p4">
            <a:extLst>
              <a:ext uri="{FF2B5EF4-FFF2-40B4-BE49-F238E27FC236}">
                <a16:creationId xmlns:a16="http://schemas.microsoft.com/office/drawing/2014/main" id="{9356F021-5E26-4C15-A1F6-5D6A69513E79}"/>
              </a:ext>
            </a:extLst>
          </p:cNvPr>
          <p:cNvSpPr txBox="1">
            <a:spLocks noGrp="1"/>
          </p:cNvSpPr>
          <p:nvPr>
            <p:ph type="title"/>
          </p:nvPr>
        </p:nvSpPr>
        <p:spPr>
          <a:xfrm>
            <a:off x="143436" y="629268"/>
            <a:ext cx="11408486" cy="7961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dirty="0">
                <a:solidFill>
                  <a:schemeClr val="accent5">
                    <a:lumMod val="50000"/>
                  </a:schemeClr>
                </a:solidFill>
                <a:latin typeface="Montserrat"/>
                <a:ea typeface="Montserrat"/>
                <a:cs typeface="Montserrat"/>
                <a:sym typeface="Montserrat"/>
              </a:rPr>
              <a:t>F</a:t>
            </a:r>
            <a:r>
              <a:rPr lang="pl-PL" sz="3200" dirty="0">
                <a:solidFill>
                  <a:schemeClr val="tx1"/>
                </a:solidFill>
                <a:latin typeface="Montserrat"/>
                <a:ea typeface="Montserrat"/>
                <a:cs typeface="Montserrat"/>
                <a:sym typeface="Montserrat"/>
              </a:rPr>
              <a:t>orecasting vs. </a:t>
            </a:r>
            <a:r>
              <a:rPr lang="pl-PL" sz="3200" dirty="0" err="1">
                <a:solidFill>
                  <a:schemeClr val="tx1"/>
                </a:solidFill>
                <a:latin typeface="Montserrat"/>
                <a:ea typeface="Montserrat"/>
                <a:cs typeface="Montserrat"/>
                <a:sym typeface="Montserrat"/>
              </a:rPr>
              <a:t>scenario</a:t>
            </a:r>
            <a:r>
              <a:rPr lang="pl-PL" sz="3200" dirty="0">
                <a:solidFill>
                  <a:schemeClr val="tx1"/>
                </a:solidFill>
                <a:latin typeface="Montserrat"/>
                <a:ea typeface="Montserrat"/>
                <a:cs typeface="Montserrat"/>
                <a:sym typeface="Montserrat"/>
              </a:rPr>
              <a:t> building</a:t>
            </a:r>
            <a:endParaRPr sz="3200" dirty="0">
              <a:solidFill>
                <a:schemeClr val="tx1"/>
              </a:solidFill>
              <a:latin typeface="Montserrat"/>
              <a:ea typeface="Montserrat"/>
              <a:cs typeface="Montserrat"/>
              <a:sym typeface="Montserrat"/>
            </a:endParaRPr>
          </a:p>
        </p:txBody>
      </p:sp>
      <p:sp>
        <p:nvSpPr>
          <p:cNvPr id="5" name="Google Shape;141;p4">
            <a:extLst>
              <a:ext uri="{FF2B5EF4-FFF2-40B4-BE49-F238E27FC236}">
                <a16:creationId xmlns:a16="http://schemas.microsoft.com/office/drawing/2014/main" id="{D5E81E43-2CD7-49DE-8FB0-0AF83831B0CF}"/>
              </a:ext>
            </a:extLst>
          </p:cNvPr>
          <p:cNvSpPr txBox="1"/>
          <p:nvPr/>
        </p:nvSpPr>
        <p:spPr>
          <a:xfrm>
            <a:off x="143437" y="1564516"/>
            <a:ext cx="6759388" cy="20364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0" u="none" strike="noStrike" dirty="0">
                <a:solidFill>
                  <a:schemeClr val="tx1"/>
                </a:solidFill>
                <a:latin typeface="Montserrat"/>
                <a:ea typeface="Montserrat"/>
                <a:cs typeface="Montserrat"/>
                <a:sym typeface="Montserrat"/>
              </a:rPr>
              <a:t>Forecasting is </a:t>
            </a:r>
            <a:r>
              <a:rPr lang="pl-PL" sz="1800" b="0" i="0" u="none" strike="noStrike" dirty="0" err="1">
                <a:solidFill>
                  <a:schemeClr val="tx1"/>
                </a:solidFill>
                <a:latin typeface="Montserrat"/>
                <a:ea typeface="Montserrat"/>
                <a:cs typeface="Montserrat"/>
                <a:sym typeface="Montserrat"/>
              </a:rPr>
              <a:t>frequently</a:t>
            </a:r>
            <a:r>
              <a:rPr lang="pl-PL" sz="1800" b="0" i="0" u="none" strike="noStrike" dirty="0">
                <a:solidFill>
                  <a:schemeClr val="tx1"/>
                </a:solidFill>
                <a:latin typeface="Montserrat"/>
                <a:ea typeface="Montserrat"/>
                <a:cs typeface="Montserrat"/>
                <a:sym typeface="Montserrat"/>
              </a:rPr>
              <a:t> </a:t>
            </a:r>
            <a:r>
              <a:rPr lang="pl-PL" sz="1800" b="0" i="0" u="none" strike="noStrike" dirty="0" err="1">
                <a:solidFill>
                  <a:schemeClr val="tx1"/>
                </a:solidFill>
                <a:latin typeface="Montserrat"/>
                <a:ea typeface="Montserrat"/>
                <a:cs typeface="Montserrat"/>
                <a:sym typeface="Montserrat"/>
              </a:rPr>
              <a:t>based</a:t>
            </a:r>
            <a:r>
              <a:rPr lang="pl-PL" sz="1800" b="0" i="0" u="none" strike="noStrike" dirty="0">
                <a:solidFill>
                  <a:schemeClr val="tx1"/>
                </a:solidFill>
                <a:latin typeface="Montserrat"/>
                <a:ea typeface="Montserrat"/>
                <a:cs typeface="Montserrat"/>
                <a:sym typeface="Montserrat"/>
              </a:rPr>
              <a:t> on trend </a:t>
            </a:r>
            <a:r>
              <a:rPr lang="pl-PL" sz="1800" b="0" i="0" u="none" strike="noStrike" dirty="0" err="1">
                <a:solidFill>
                  <a:schemeClr val="tx1"/>
                </a:solidFill>
                <a:latin typeface="Montserrat"/>
                <a:ea typeface="Montserrat"/>
                <a:cs typeface="Montserrat"/>
                <a:sym typeface="Montserrat"/>
              </a:rPr>
              <a:t>extrapolation</a:t>
            </a:r>
            <a:r>
              <a:rPr lang="pl-PL" sz="1800" b="0" i="0" u="none" strike="noStrike" dirty="0">
                <a:solidFill>
                  <a:schemeClr val="tx1"/>
                </a:solidFill>
                <a:latin typeface="Montserrat"/>
                <a:ea typeface="Montserrat"/>
                <a:cs typeface="Montserrat"/>
                <a:sym typeface="Montserrat"/>
              </a:rPr>
              <a:t>. </a:t>
            </a:r>
            <a:endParaRPr sz="1800" b="0" dirty="0">
              <a:solidFill>
                <a:schemeClr val="tx1"/>
              </a:solidFill>
              <a:latin typeface="Calibri"/>
              <a:ea typeface="Calibri"/>
              <a:cs typeface="Calibri"/>
              <a:sym typeface="Calibri"/>
            </a:endParaRPr>
          </a:p>
          <a:p>
            <a:pPr marL="0" marR="0" lvl="0" indent="0" algn="l" rtl="0">
              <a:spcBef>
                <a:spcPts val="1100"/>
              </a:spcBef>
              <a:spcAft>
                <a:spcPts val="0"/>
              </a:spcAft>
              <a:buNone/>
            </a:pPr>
            <a:r>
              <a:rPr lang="pl-PL" sz="1800" b="0" i="0" u="none" strike="noStrike" dirty="0">
                <a:solidFill>
                  <a:schemeClr val="tx1"/>
                </a:solidFill>
                <a:latin typeface="Montserrat"/>
                <a:ea typeface="Montserrat"/>
                <a:cs typeface="Montserrat"/>
                <a:sym typeface="Montserrat"/>
              </a:rPr>
              <a:t>It could be </a:t>
            </a:r>
            <a:r>
              <a:rPr lang="pl-PL" sz="1800" b="0" i="0" u="none" strike="noStrike" dirty="0" err="1">
                <a:solidFill>
                  <a:schemeClr val="tx1"/>
                </a:solidFill>
                <a:latin typeface="Montserrat"/>
                <a:ea typeface="Montserrat"/>
                <a:cs typeface="Montserrat"/>
                <a:sym typeface="Montserrat"/>
              </a:rPr>
              <a:t>associated</a:t>
            </a:r>
            <a:r>
              <a:rPr lang="pl-PL" sz="1800" b="0" i="0" u="none" strike="noStrike" dirty="0">
                <a:solidFill>
                  <a:schemeClr val="tx1"/>
                </a:solidFill>
                <a:latin typeface="Montserrat"/>
                <a:ea typeface="Montserrat"/>
                <a:cs typeface="Montserrat"/>
                <a:sym typeface="Montserrat"/>
              </a:rPr>
              <a:t> with driving from the past to the future but </a:t>
            </a:r>
            <a:r>
              <a:rPr lang="pl-PL" sz="1800" b="0" i="0" u="none" strike="noStrike" dirty="0" err="1">
                <a:solidFill>
                  <a:schemeClr val="tx1"/>
                </a:solidFill>
                <a:latin typeface="Montserrat"/>
                <a:ea typeface="Montserrat"/>
                <a:cs typeface="Montserrat"/>
                <a:sym typeface="Montserrat"/>
              </a:rPr>
              <a:t>looking</a:t>
            </a:r>
            <a:r>
              <a:rPr lang="pl-PL" sz="1800" b="0" i="0" u="none" strike="noStrike" dirty="0">
                <a:solidFill>
                  <a:schemeClr val="tx1"/>
                </a:solidFill>
                <a:latin typeface="Montserrat"/>
                <a:ea typeface="Montserrat"/>
                <a:cs typeface="Montserrat"/>
                <a:sym typeface="Montserrat"/>
              </a:rPr>
              <a:t> at the </a:t>
            </a:r>
            <a:r>
              <a:rPr lang="pl-PL" sz="1800" b="1" i="0" u="none" strike="noStrike" dirty="0" err="1">
                <a:solidFill>
                  <a:schemeClr val="accent4">
                    <a:lumMod val="50000"/>
                  </a:schemeClr>
                </a:solidFill>
                <a:latin typeface="Montserrat"/>
                <a:ea typeface="Montserrat"/>
                <a:cs typeface="Montserrat"/>
                <a:sym typeface="Montserrat"/>
              </a:rPr>
              <a:t>rear</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mirrors</a:t>
            </a:r>
            <a:r>
              <a:rPr lang="pl-PL" sz="1800" b="1" i="0" u="none" strike="noStrike" dirty="0">
                <a:solidFill>
                  <a:schemeClr val="accent4">
                    <a:lumMod val="50000"/>
                  </a:schemeClr>
                </a:solidFill>
                <a:latin typeface="Montserrat"/>
                <a:ea typeface="Montserrat"/>
                <a:cs typeface="Montserrat"/>
                <a:sym typeface="Montserrat"/>
              </a:rPr>
              <a:t>. </a:t>
            </a:r>
            <a:r>
              <a:rPr lang="pl-PL" sz="1800" b="0" i="0" u="none" strike="noStrike" dirty="0" err="1">
                <a:solidFill>
                  <a:schemeClr val="tx1"/>
                </a:solidFill>
                <a:latin typeface="Montserrat"/>
                <a:ea typeface="Montserrat"/>
                <a:cs typeface="Montserrat"/>
                <a:sym typeface="Montserrat"/>
              </a:rPr>
              <a:t>Either</a:t>
            </a:r>
            <a:r>
              <a:rPr lang="pl-PL" sz="1800" b="0" i="0" u="none" strike="noStrike" dirty="0">
                <a:solidFill>
                  <a:schemeClr val="tx1"/>
                </a:solidFill>
                <a:latin typeface="Montserrat"/>
                <a:ea typeface="Montserrat"/>
                <a:cs typeface="Montserrat"/>
                <a:sym typeface="Montserrat"/>
              </a:rPr>
              <a:t> way, we </a:t>
            </a:r>
            <a:r>
              <a:rPr lang="pl-PL" sz="1800" b="0" i="0" u="none" strike="noStrike" dirty="0" err="1">
                <a:solidFill>
                  <a:schemeClr val="tx1"/>
                </a:solidFill>
                <a:latin typeface="Montserrat"/>
                <a:ea typeface="Montserrat"/>
                <a:cs typeface="Montserrat"/>
                <a:sym typeface="Montserrat"/>
              </a:rPr>
              <a:t>are</a:t>
            </a:r>
            <a:r>
              <a:rPr lang="pl-PL" sz="1800" b="0" i="0" u="none" strike="noStrike" dirty="0">
                <a:solidFill>
                  <a:schemeClr val="tx1"/>
                </a:solidFill>
                <a:latin typeface="Montserrat"/>
                <a:ea typeface="Montserrat"/>
                <a:cs typeface="Montserrat"/>
                <a:sym typeface="Montserrat"/>
              </a:rPr>
              <a:t> following the same </a:t>
            </a:r>
            <a:r>
              <a:rPr lang="pl-PL" sz="1800" b="0" i="0" u="none" strike="noStrike" dirty="0" err="1">
                <a:solidFill>
                  <a:schemeClr val="tx1"/>
                </a:solidFill>
                <a:latin typeface="Montserrat"/>
                <a:ea typeface="Montserrat"/>
                <a:cs typeface="Montserrat"/>
                <a:sym typeface="Montserrat"/>
              </a:rPr>
              <a:t>path</a:t>
            </a:r>
            <a:r>
              <a:rPr lang="pl-PL" sz="1800" b="0" i="0" u="none" strike="noStrike" dirty="0">
                <a:solidFill>
                  <a:schemeClr val="tx1"/>
                </a:solidFill>
                <a:latin typeface="Montserrat"/>
                <a:ea typeface="Montserrat"/>
                <a:cs typeface="Montserrat"/>
                <a:sym typeface="Montserrat"/>
              </a:rPr>
              <a:t>. </a:t>
            </a:r>
            <a:r>
              <a:rPr lang="pl-PL" sz="1800" b="0" i="0" u="none" strike="noStrike" dirty="0" err="1">
                <a:solidFill>
                  <a:schemeClr val="tx1"/>
                </a:solidFill>
                <a:latin typeface="Montserrat"/>
                <a:ea typeface="Montserrat"/>
                <a:cs typeface="Montserrat"/>
                <a:sym typeface="Montserrat"/>
              </a:rPr>
              <a:t>This</a:t>
            </a:r>
            <a:r>
              <a:rPr lang="pl-PL" sz="1800" b="0" i="0" u="none" strike="noStrike" dirty="0">
                <a:solidFill>
                  <a:schemeClr val="tx1"/>
                </a:solidFill>
                <a:latin typeface="Montserrat"/>
                <a:ea typeface="Montserrat"/>
                <a:cs typeface="Montserrat"/>
                <a:sym typeface="Montserrat"/>
              </a:rPr>
              <a:t> is </a:t>
            </a:r>
            <a:r>
              <a:rPr lang="pl-PL" sz="1800" b="0" i="0" u="none" strike="noStrike" dirty="0" err="1">
                <a:solidFill>
                  <a:schemeClr val="tx1"/>
                </a:solidFill>
                <a:latin typeface="Montserrat"/>
                <a:ea typeface="Montserrat"/>
                <a:cs typeface="Montserrat"/>
                <a:sym typeface="Montserrat"/>
              </a:rPr>
              <a:t>what</a:t>
            </a:r>
            <a:r>
              <a:rPr lang="pl-PL" sz="1800" b="0" i="0" u="none" strike="noStrike" dirty="0">
                <a:solidFill>
                  <a:schemeClr val="tx1"/>
                </a:solidFill>
                <a:latin typeface="Montserrat"/>
                <a:ea typeface="Montserrat"/>
                <a:cs typeface="Montserrat"/>
                <a:sym typeface="Montserrat"/>
              </a:rPr>
              <a:t> we </a:t>
            </a:r>
            <a:r>
              <a:rPr lang="pl-PL" sz="1800" b="0" i="0" u="none" strike="noStrike" dirty="0" err="1">
                <a:solidFill>
                  <a:schemeClr val="tx1"/>
                </a:solidFill>
                <a:latin typeface="Montserrat"/>
                <a:ea typeface="Montserrat"/>
                <a:cs typeface="Montserrat"/>
                <a:sym typeface="Montserrat"/>
              </a:rPr>
              <a:t>call</a:t>
            </a:r>
            <a:r>
              <a:rPr lang="pl-PL" sz="1800" b="0" i="0" u="none" strike="noStrike" dirty="0">
                <a:solidFill>
                  <a:schemeClr val="tx1"/>
                </a:solidFill>
                <a:latin typeface="Montserrat"/>
                <a:ea typeface="Montserrat"/>
                <a:cs typeface="Montserrat"/>
                <a:sym typeface="Montserrat"/>
              </a:rPr>
              <a:t> trend </a:t>
            </a:r>
            <a:r>
              <a:rPr lang="pl-PL" sz="1800" b="0" i="0" u="none" strike="noStrike" dirty="0" err="1">
                <a:solidFill>
                  <a:schemeClr val="tx1"/>
                </a:solidFill>
                <a:latin typeface="Montserrat"/>
                <a:ea typeface="Montserrat"/>
                <a:cs typeface="Montserrat"/>
                <a:sym typeface="Montserrat"/>
              </a:rPr>
              <a:t>extrapolation</a:t>
            </a:r>
            <a:r>
              <a:rPr lang="pl-PL" sz="1800" b="0" i="0" u="none" strike="noStrike" dirty="0">
                <a:solidFill>
                  <a:schemeClr val="tx1"/>
                </a:solidFill>
                <a:latin typeface="Montserrat"/>
                <a:ea typeface="Montserrat"/>
                <a:cs typeface="Montserrat"/>
                <a:sym typeface="Montserrat"/>
              </a:rPr>
              <a:t>.</a:t>
            </a:r>
            <a:endParaRPr sz="1800" b="0" dirty="0">
              <a:solidFill>
                <a:schemeClr val="tx1"/>
              </a:solidFill>
              <a:latin typeface="Calibri"/>
              <a:ea typeface="Calibri"/>
              <a:cs typeface="Calibri"/>
              <a:sym typeface="Calibri"/>
            </a:endParaRPr>
          </a:p>
          <a:p>
            <a:pPr marL="0" marR="0" lvl="0" indent="0" algn="l" rtl="0">
              <a:spcBef>
                <a:spcPts val="1100"/>
              </a:spcBef>
              <a:spcAft>
                <a:spcPts val="0"/>
              </a:spcAft>
              <a:buNone/>
            </a:pPr>
            <a:br>
              <a:rPr lang="pl-PL" sz="1800" dirty="0">
                <a:solidFill>
                  <a:srgbClr val="7F7F7F"/>
                </a:solidFill>
                <a:latin typeface="Calibri"/>
                <a:ea typeface="Calibri"/>
                <a:cs typeface="Calibri"/>
                <a:sym typeface="Calibri"/>
              </a:rPr>
            </a:br>
            <a:endParaRPr sz="1800" dirty="0">
              <a:solidFill>
                <a:srgbClr val="7F7F7F"/>
              </a:solidFill>
              <a:latin typeface="Calibri"/>
              <a:ea typeface="Calibri"/>
              <a:cs typeface="Calibri"/>
              <a:sym typeface="Calibri"/>
            </a:endParaRPr>
          </a:p>
        </p:txBody>
      </p:sp>
      <p:sp>
        <p:nvSpPr>
          <p:cNvPr id="6" name="Google Shape;142;p4">
            <a:extLst>
              <a:ext uri="{FF2B5EF4-FFF2-40B4-BE49-F238E27FC236}">
                <a16:creationId xmlns:a16="http://schemas.microsoft.com/office/drawing/2014/main" id="{43E7A867-8DAB-4FD0-A10A-B779BA087948}"/>
              </a:ext>
            </a:extLst>
          </p:cNvPr>
          <p:cNvSpPr txBox="1"/>
          <p:nvPr/>
        </p:nvSpPr>
        <p:spPr>
          <a:xfrm>
            <a:off x="1633819" y="3093768"/>
            <a:ext cx="401394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a:solidFill>
                  <a:srgbClr val="333B3B"/>
                </a:solidFill>
                <a:latin typeface="Montserrat"/>
                <a:ea typeface="Montserrat"/>
                <a:cs typeface="Montserrat"/>
                <a:sym typeface="Montserrat"/>
              </a:rPr>
              <a:t>TREND EXTRAPOLATION</a:t>
            </a:r>
            <a:endParaRPr sz="1800" b="0">
              <a:solidFill>
                <a:schemeClr val="dk1"/>
              </a:solidFill>
              <a:latin typeface="Calibri"/>
              <a:ea typeface="Calibri"/>
              <a:cs typeface="Calibri"/>
              <a:sym typeface="Calibri"/>
            </a:endParaRPr>
          </a:p>
          <a:p>
            <a:pPr marL="0" marR="0" lvl="0" indent="0" algn="l" rtl="0">
              <a:spcBef>
                <a:spcPts val="0"/>
              </a:spcBef>
              <a:spcAft>
                <a:spcPts val="0"/>
              </a:spcAft>
              <a:buNone/>
            </a:pPr>
            <a:br>
              <a:rPr lang="pl-PL"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7" name="Google Shape;143;p4">
            <a:extLst>
              <a:ext uri="{FF2B5EF4-FFF2-40B4-BE49-F238E27FC236}">
                <a16:creationId xmlns:a16="http://schemas.microsoft.com/office/drawing/2014/main" id="{69FFD291-DD48-40D7-83A3-B069C627544F}"/>
              </a:ext>
            </a:extLst>
          </p:cNvPr>
          <p:cNvPicPr preferRelativeResize="0"/>
          <p:nvPr/>
        </p:nvPicPr>
        <p:blipFill rotWithShape="1">
          <a:blip r:embed="rId2">
            <a:alphaModFix/>
          </a:blip>
          <a:srcRect/>
          <a:stretch/>
        </p:blipFill>
        <p:spPr>
          <a:xfrm>
            <a:off x="732754" y="3642472"/>
            <a:ext cx="5114925" cy="2190750"/>
          </a:xfrm>
          <a:prstGeom prst="rect">
            <a:avLst/>
          </a:prstGeom>
          <a:noFill/>
          <a:ln>
            <a:noFill/>
          </a:ln>
        </p:spPr>
      </p:pic>
      <p:sp>
        <p:nvSpPr>
          <p:cNvPr id="8" name="Google Shape;144;p4">
            <a:extLst>
              <a:ext uri="{FF2B5EF4-FFF2-40B4-BE49-F238E27FC236}">
                <a16:creationId xmlns:a16="http://schemas.microsoft.com/office/drawing/2014/main" id="{407F09B2-71F9-4D73-8687-9BA6647247D7}"/>
              </a:ext>
            </a:extLst>
          </p:cNvPr>
          <p:cNvSpPr txBox="1"/>
          <p:nvPr/>
        </p:nvSpPr>
        <p:spPr>
          <a:xfrm>
            <a:off x="296447" y="5648556"/>
            <a:ext cx="97692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accent4">
                    <a:lumMod val="50000"/>
                  </a:schemeClr>
                </a:solidFill>
                <a:latin typeface="Montserrat"/>
                <a:ea typeface="Montserrat"/>
                <a:cs typeface="Montserrat"/>
                <a:sym typeface="Montserrat"/>
              </a:rPr>
              <a:t>In scenarios, we </a:t>
            </a:r>
            <a:r>
              <a:rPr lang="pl-PL" sz="1800" b="1" i="0" u="none" strike="noStrike" dirty="0" err="1">
                <a:solidFill>
                  <a:schemeClr val="accent4">
                    <a:lumMod val="50000"/>
                  </a:schemeClr>
                </a:solidFill>
                <a:latin typeface="Montserrat"/>
                <a:ea typeface="Montserrat"/>
                <a:cs typeface="Montserrat"/>
                <a:sym typeface="Montserrat"/>
              </a:rPr>
              <a:t>assume</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that</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there</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is</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more</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than</a:t>
            </a:r>
            <a:r>
              <a:rPr lang="pl-PL" sz="1800" b="1" i="0" u="none" strike="noStrike" dirty="0">
                <a:solidFill>
                  <a:schemeClr val="accent4">
                    <a:lumMod val="50000"/>
                  </a:schemeClr>
                </a:solidFill>
                <a:latin typeface="Montserrat"/>
                <a:ea typeface="Montserrat"/>
                <a:cs typeface="Montserrat"/>
                <a:sym typeface="Montserrat"/>
              </a:rPr>
              <a:t> one </a:t>
            </a:r>
            <a:r>
              <a:rPr lang="pl-PL" sz="1800" b="1" i="0" u="none" strike="noStrike" dirty="0" err="1">
                <a:solidFill>
                  <a:schemeClr val="accent4">
                    <a:lumMod val="50000"/>
                  </a:schemeClr>
                </a:solidFill>
                <a:latin typeface="Montserrat"/>
                <a:ea typeface="Montserrat"/>
                <a:cs typeface="Montserrat"/>
                <a:sym typeface="Montserrat"/>
              </a:rPr>
              <a:t>path</a:t>
            </a:r>
            <a:r>
              <a:rPr lang="pl-PL" sz="1800" b="1" i="0" u="none" strike="noStrike" dirty="0">
                <a:solidFill>
                  <a:schemeClr val="accent4">
                    <a:lumMod val="50000"/>
                  </a:schemeClr>
                </a:solidFill>
                <a:latin typeface="Montserrat"/>
                <a:ea typeface="Montserrat"/>
                <a:cs typeface="Montserrat"/>
                <a:sym typeface="Montserrat"/>
              </a:rPr>
              <a:t> </a:t>
            </a:r>
            <a:r>
              <a:rPr lang="pl-PL" sz="1800" b="1" i="0" u="none" strike="noStrike" dirty="0" err="1">
                <a:solidFill>
                  <a:schemeClr val="accent4">
                    <a:lumMod val="50000"/>
                  </a:schemeClr>
                </a:solidFill>
                <a:latin typeface="Montserrat"/>
                <a:ea typeface="Montserrat"/>
                <a:cs typeface="Montserrat"/>
                <a:sym typeface="Montserrat"/>
              </a:rPr>
              <a:t>into</a:t>
            </a:r>
            <a:r>
              <a:rPr lang="pl-PL" sz="1800" b="1" i="0" u="none" strike="noStrike" dirty="0">
                <a:solidFill>
                  <a:schemeClr val="accent4">
                    <a:lumMod val="50000"/>
                  </a:schemeClr>
                </a:solidFill>
                <a:latin typeface="Montserrat"/>
                <a:ea typeface="Montserrat"/>
                <a:cs typeface="Montserrat"/>
                <a:sym typeface="Montserrat"/>
              </a:rPr>
              <a:t> the </a:t>
            </a:r>
            <a:r>
              <a:rPr lang="pl-PL" sz="1800" b="1" i="0" u="none" strike="noStrike" dirty="0" err="1">
                <a:solidFill>
                  <a:schemeClr val="accent4">
                    <a:lumMod val="50000"/>
                  </a:schemeClr>
                </a:solidFill>
                <a:latin typeface="Montserrat"/>
                <a:ea typeface="Montserrat"/>
                <a:cs typeface="Montserrat"/>
                <a:sym typeface="Montserrat"/>
              </a:rPr>
              <a:t>future</a:t>
            </a:r>
            <a:r>
              <a:rPr lang="pl-PL" sz="1800" b="1" i="0" u="none" strike="noStrike" dirty="0">
                <a:solidFill>
                  <a:schemeClr val="accent4">
                    <a:lumMod val="50000"/>
                  </a:schemeClr>
                </a:solidFill>
                <a:latin typeface="Montserrat"/>
                <a:ea typeface="Montserrat"/>
                <a:cs typeface="Montserrat"/>
                <a:sym typeface="Montserrat"/>
              </a:rPr>
              <a:t>!</a:t>
            </a:r>
            <a:endParaRPr sz="1800" dirty="0">
              <a:solidFill>
                <a:schemeClr val="accent4">
                  <a:lumMod val="50000"/>
                </a:schemeClr>
              </a:solidFill>
              <a:latin typeface="Calibri"/>
              <a:ea typeface="Calibri"/>
              <a:cs typeface="Calibri"/>
              <a:sym typeface="Calibri"/>
            </a:endParaRPr>
          </a:p>
        </p:txBody>
      </p:sp>
      <p:pic>
        <p:nvPicPr>
          <p:cNvPr id="9" name="Google Shape;145;p4">
            <a:extLst>
              <a:ext uri="{FF2B5EF4-FFF2-40B4-BE49-F238E27FC236}">
                <a16:creationId xmlns:a16="http://schemas.microsoft.com/office/drawing/2014/main" id="{1174BBE9-5A2E-459C-8747-B71D9B2F1E49}"/>
              </a:ext>
            </a:extLst>
          </p:cNvPr>
          <p:cNvPicPr preferRelativeResize="0"/>
          <p:nvPr/>
        </p:nvPicPr>
        <p:blipFill rotWithShape="1">
          <a:blip r:embed="rId3">
            <a:alphaModFix/>
          </a:blip>
          <a:srcRect/>
          <a:stretch/>
        </p:blipFill>
        <p:spPr>
          <a:xfrm>
            <a:off x="7138147" y="1732147"/>
            <a:ext cx="4879603" cy="3475962"/>
          </a:xfrm>
          <a:prstGeom prst="rect">
            <a:avLst/>
          </a:prstGeom>
          <a:noFill/>
          <a:ln>
            <a:noFill/>
          </a:ln>
        </p:spPr>
      </p:pic>
    </p:spTree>
    <p:extLst>
      <p:ext uri="{BB962C8B-B14F-4D97-AF65-F5344CB8AC3E}">
        <p14:creationId xmlns:p14="http://schemas.microsoft.com/office/powerpoint/2010/main" val="1444591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5">
            <a:extLst>
              <a:ext uri="{FF2B5EF4-FFF2-40B4-BE49-F238E27FC236}">
                <a16:creationId xmlns:a16="http://schemas.microsoft.com/office/drawing/2014/main" id="{4AA87D84-F002-4E70-9DF9-1EA0D5C0B92D}"/>
              </a:ext>
            </a:extLst>
          </p:cNvPr>
          <p:cNvSpPr txBox="1"/>
          <p:nvPr/>
        </p:nvSpPr>
        <p:spPr>
          <a:xfrm>
            <a:off x="653399" y="708006"/>
            <a:ext cx="239046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i="0" u="none" strike="noStrike" dirty="0">
                <a:solidFill>
                  <a:schemeClr val="accent5">
                    <a:lumMod val="50000"/>
                  </a:schemeClr>
                </a:solidFill>
                <a:latin typeface="Montserrat"/>
                <a:ea typeface="Montserrat"/>
                <a:cs typeface="Montserrat"/>
                <a:sym typeface="Montserrat"/>
              </a:rPr>
              <a:t>F</a:t>
            </a:r>
            <a:r>
              <a:rPr lang="pl-PL" sz="2800" b="1" i="0" u="none" strike="noStrike" dirty="0">
                <a:solidFill>
                  <a:schemeClr val="tx1"/>
                </a:solidFill>
                <a:latin typeface="Montserrat"/>
                <a:ea typeface="Montserrat"/>
                <a:cs typeface="Montserrat"/>
                <a:sym typeface="Montserrat"/>
              </a:rPr>
              <a:t>ORECAST</a:t>
            </a:r>
            <a:endParaRPr sz="2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5" name="Google Shape;151;p5">
            <a:extLst>
              <a:ext uri="{FF2B5EF4-FFF2-40B4-BE49-F238E27FC236}">
                <a16:creationId xmlns:a16="http://schemas.microsoft.com/office/drawing/2014/main" id="{07F9CAE3-E67D-4A73-A74A-C86E5E7B269C}"/>
              </a:ext>
            </a:extLst>
          </p:cNvPr>
          <p:cNvSpPr txBox="1"/>
          <p:nvPr/>
        </p:nvSpPr>
        <p:spPr>
          <a:xfrm>
            <a:off x="905847" y="1386480"/>
            <a:ext cx="13762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accent5">
                    <a:lumMod val="50000"/>
                  </a:schemeClr>
                </a:solidFill>
                <a:latin typeface="Montserrat"/>
                <a:ea typeface="Montserrat"/>
                <a:cs typeface="Montserrat"/>
                <a:sym typeface="Montserrat"/>
              </a:rPr>
              <a:t>P</a:t>
            </a:r>
            <a:r>
              <a:rPr lang="pl-PL" sz="1800" b="1" i="0" u="none" strike="noStrike" dirty="0">
                <a:solidFill>
                  <a:schemeClr val="tx1"/>
                </a:solidFill>
                <a:latin typeface="Montserrat"/>
                <a:ea typeface="Montserrat"/>
                <a:cs typeface="Montserrat"/>
                <a:sym typeface="Montserrat"/>
              </a:rPr>
              <a:t>RESENT</a:t>
            </a:r>
            <a:endParaRPr sz="1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6" name="Google Shape;152;p5">
            <a:extLst>
              <a:ext uri="{FF2B5EF4-FFF2-40B4-BE49-F238E27FC236}">
                <a16:creationId xmlns:a16="http://schemas.microsoft.com/office/drawing/2014/main" id="{71F0B381-02FD-4088-A373-33805206DBC8}"/>
              </a:ext>
            </a:extLst>
          </p:cNvPr>
          <p:cNvSpPr/>
          <p:nvPr/>
        </p:nvSpPr>
        <p:spPr>
          <a:xfrm>
            <a:off x="2672677" y="1340842"/>
            <a:ext cx="519879" cy="474911"/>
          </a:xfrm>
          <a:prstGeom prst="flowChartConnector">
            <a:avLst/>
          </a:prstGeom>
          <a:solidFill>
            <a:srgbClr val="99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7" name="Google Shape;153;p5">
            <a:extLst>
              <a:ext uri="{FF2B5EF4-FFF2-40B4-BE49-F238E27FC236}">
                <a16:creationId xmlns:a16="http://schemas.microsoft.com/office/drawing/2014/main" id="{3DA4F264-6799-4DBE-B1C0-E0B6AA8831F3}"/>
              </a:ext>
            </a:extLst>
          </p:cNvPr>
          <p:cNvSpPr/>
          <p:nvPr/>
        </p:nvSpPr>
        <p:spPr>
          <a:xfrm>
            <a:off x="3434467" y="1512019"/>
            <a:ext cx="3131217" cy="222482"/>
          </a:xfrm>
          <a:prstGeom prst="rightArrow">
            <a:avLst>
              <a:gd name="adj1" fmla="val 50000"/>
              <a:gd name="adj2" fmla="val 50000"/>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7F7F7F"/>
              </a:solidFill>
              <a:latin typeface="Arial"/>
              <a:ea typeface="Arial"/>
              <a:cs typeface="Arial"/>
              <a:sym typeface="Arial"/>
            </a:endParaRPr>
          </a:p>
        </p:txBody>
      </p:sp>
      <p:sp>
        <p:nvSpPr>
          <p:cNvPr id="8" name="Google Shape;154;p5">
            <a:extLst>
              <a:ext uri="{FF2B5EF4-FFF2-40B4-BE49-F238E27FC236}">
                <a16:creationId xmlns:a16="http://schemas.microsoft.com/office/drawing/2014/main" id="{6A314994-1CE6-463C-9359-47EDC26FB0C6}"/>
              </a:ext>
            </a:extLst>
          </p:cNvPr>
          <p:cNvSpPr/>
          <p:nvPr/>
        </p:nvSpPr>
        <p:spPr>
          <a:xfrm>
            <a:off x="6868374" y="1347654"/>
            <a:ext cx="548296" cy="514656"/>
          </a:xfrm>
          <a:prstGeom prst="rect">
            <a:avLst/>
          </a:prstGeom>
          <a:solidFill>
            <a:srgbClr val="9999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7F7F7F"/>
              </a:solidFill>
              <a:latin typeface="Arial"/>
              <a:ea typeface="Arial"/>
              <a:cs typeface="Arial"/>
              <a:sym typeface="Arial"/>
            </a:endParaRPr>
          </a:p>
        </p:txBody>
      </p:sp>
      <p:sp>
        <p:nvSpPr>
          <p:cNvPr id="9" name="Google Shape;155;p5">
            <a:extLst>
              <a:ext uri="{FF2B5EF4-FFF2-40B4-BE49-F238E27FC236}">
                <a16:creationId xmlns:a16="http://schemas.microsoft.com/office/drawing/2014/main" id="{D7F5249E-835B-4B69-967E-63D806BD1E9F}"/>
              </a:ext>
            </a:extLst>
          </p:cNvPr>
          <p:cNvSpPr txBox="1"/>
          <p:nvPr/>
        </p:nvSpPr>
        <p:spPr>
          <a:xfrm>
            <a:off x="7936807" y="1400645"/>
            <a:ext cx="12192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Montserrat"/>
                <a:ea typeface="Montserrat"/>
                <a:cs typeface="Montserrat"/>
                <a:sym typeface="Montserrat"/>
              </a:rPr>
              <a:t>FUTURE</a:t>
            </a:r>
            <a:endParaRPr sz="1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10" name="Google Shape;156;p5">
            <a:extLst>
              <a:ext uri="{FF2B5EF4-FFF2-40B4-BE49-F238E27FC236}">
                <a16:creationId xmlns:a16="http://schemas.microsoft.com/office/drawing/2014/main" id="{74E228FB-2872-48E2-8B78-0641157CF7E0}"/>
              </a:ext>
            </a:extLst>
          </p:cNvPr>
          <p:cNvSpPr txBox="1"/>
          <p:nvPr/>
        </p:nvSpPr>
        <p:spPr>
          <a:xfrm>
            <a:off x="4414991" y="1077652"/>
            <a:ext cx="12192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Montserrat"/>
                <a:ea typeface="Montserrat"/>
                <a:cs typeface="Montserrat"/>
                <a:sym typeface="Montserrat"/>
              </a:rPr>
              <a:t>PATH</a:t>
            </a:r>
            <a:endParaRPr sz="1800" b="0" dirty="0">
              <a:solidFill>
                <a:schemeClr val="tx1"/>
              </a:solidFill>
              <a:latin typeface="Calibri"/>
              <a:ea typeface="Calibri"/>
              <a:cs typeface="Calibri"/>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11" name="Google Shape;157;p5">
            <a:extLst>
              <a:ext uri="{FF2B5EF4-FFF2-40B4-BE49-F238E27FC236}">
                <a16:creationId xmlns:a16="http://schemas.microsoft.com/office/drawing/2014/main" id="{6115C123-AFD8-43F2-8D12-5C1DE8941878}"/>
              </a:ext>
            </a:extLst>
          </p:cNvPr>
          <p:cNvSpPr txBox="1"/>
          <p:nvPr/>
        </p:nvSpPr>
        <p:spPr>
          <a:xfrm>
            <a:off x="7479928" y="1957963"/>
            <a:ext cx="2276594"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Montserrat"/>
              <a:buNone/>
            </a:pPr>
            <a:r>
              <a:rPr lang="pl-PL" sz="1100" b="0" i="0" u="none" strike="noStrike" cap="none" dirty="0">
                <a:solidFill>
                  <a:schemeClr val="tx1"/>
                </a:solidFill>
                <a:latin typeface="Calibi"/>
                <a:ea typeface="Montserrat"/>
                <a:cs typeface="Montserrat"/>
                <a:sym typeface="Montserrat"/>
              </a:rPr>
              <a:t>1 future </a:t>
            </a:r>
            <a:r>
              <a:rPr lang="pl-PL" sz="1100" b="0" i="0" u="none" strike="noStrike" cap="none" dirty="0" err="1">
                <a:solidFill>
                  <a:schemeClr val="tx1"/>
                </a:solidFill>
                <a:latin typeface="Calibi"/>
                <a:ea typeface="Montserrat"/>
                <a:cs typeface="Montserrat"/>
                <a:sym typeface="Montserrat"/>
              </a:rPr>
              <a:t>based</a:t>
            </a:r>
            <a:r>
              <a:rPr lang="pl-PL" sz="1100" b="0" i="0" u="none" strike="noStrike" cap="none" dirty="0">
                <a:solidFill>
                  <a:schemeClr val="tx1"/>
                </a:solidFill>
                <a:latin typeface="Calibi"/>
                <a:ea typeface="Montserrat"/>
                <a:cs typeface="Montserrat"/>
                <a:sym typeface="Montserrat"/>
              </a:rPr>
              <a:t> on </a:t>
            </a:r>
            <a:r>
              <a:rPr lang="pl-PL" sz="1100" b="0" i="0" u="none" strike="noStrike" cap="none" dirty="0" err="1">
                <a:solidFill>
                  <a:schemeClr val="tx1"/>
                </a:solidFill>
                <a:latin typeface="Calibi"/>
                <a:ea typeface="Montserrat"/>
                <a:cs typeface="Montserrat"/>
                <a:sym typeface="Montserrat"/>
              </a:rPr>
              <a:t>assumptions</a:t>
            </a:r>
            <a:endParaRPr sz="1100" b="0" i="0" u="none" strike="noStrike" cap="none" dirty="0">
              <a:solidFill>
                <a:schemeClr val="tx1"/>
              </a:solidFill>
              <a:latin typeface="Calibi"/>
              <a:ea typeface="Montserrat"/>
              <a:cs typeface="Montserrat"/>
              <a:sym typeface="Montserrat"/>
            </a:endParaRPr>
          </a:p>
          <a:p>
            <a:pPr marL="0" marR="0" lvl="0" indent="0" algn="ctr" rtl="0">
              <a:lnSpc>
                <a:spcPct val="100000"/>
              </a:lnSpc>
              <a:spcBef>
                <a:spcPts val="0"/>
              </a:spcBef>
              <a:spcAft>
                <a:spcPts val="0"/>
              </a:spcAft>
              <a:buClr>
                <a:srgbClr val="7F7F7F"/>
              </a:buClr>
              <a:buSzPts val="1000"/>
              <a:buFont typeface="Montserrat"/>
              <a:buNone/>
            </a:pPr>
            <a:r>
              <a:rPr lang="pl-PL" sz="1100" b="0" i="0" u="none" strike="noStrike" cap="none" dirty="0">
                <a:solidFill>
                  <a:schemeClr val="tx1"/>
                </a:solidFill>
                <a:latin typeface="Calibi"/>
                <a:ea typeface="Montserrat"/>
                <a:cs typeface="Montserrat"/>
                <a:sym typeface="Montserrat"/>
              </a:rPr>
              <a:t>Linear/ </a:t>
            </a:r>
            <a:r>
              <a:rPr lang="pl-PL" sz="1100" dirty="0">
                <a:solidFill>
                  <a:schemeClr val="tx1"/>
                </a:solidFill>
                <a:latin typeface="Calibi"/>
                <a:ea typeface="Montserrat"/>
                <a:cs typeface="Montserrat"/>
                <a:sym typeface="Montserrat"/>
              </a:rPr>
              <a:t>non-</a:t>
            </a:r>
            <a:r>
              <a:rPr lang="pl-PL" sz="1100" b="0" i="0" u="none" strike="noStrike" cap="none" dirty="0">
                <a:solidFill>
                  <a:schemeClr val="tx1"/>
                </a:solidFill>
                <a:latin typeface="Calibi"/>
                <a:ea typeface="Montserrat"/>
                <a:cs typeface="Montserrat"/>
                <a:sym typeface="Montserrat"/>
              </a:rPr>
              <a:t>linear projection</a:t>
            </a:r>
            <a:endParaRPr sz="1100" b="0" i="0" u="none" strike="noStrike" cap="none" dirty="0">
              <a:solidFill>
                <a:schemeClr val="tx1"/>
              </a:solidFill>
              <a:latin typeface="Calibi"/>
              <a:ea typeface="Montserrat"/>
              <a:cs typeface="Montserrat"/>
              <a:sym typeface="Montserrat"/>
            </a:endParaRPr>
          </a:p>
        </p:txBody>
      </p:sp>
      <p:sp>
        <p:nvSpPr>
          <p:cNvPr id="12" name="Google Shape;158;p5">
            <a:extLst>
              <a:ext uri="{FF2B5EF4-FFF2-40B4-BE49-F238E27FC236}">
                <a16:creationId xmlns:a16="http://schemas.microsoft.com/office/drawing/2014/main" id="{C6758884-6283-4896-A939-DF8C25C44E75}"/>
              </a:ext>
            </a:extLst>
          </p:cNvPr>
          <p:cNvSpPr txBox="1"/>
          <p:nvPr/>
        </p:nvSpPr>
        <p:spPr>
          <a:xfrm>
            <a:off x="7936807" y="5512209"/>
            <a:ext cx="609437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9999"/>
              </a:buClr>
              <a:buSzPts val="1000"/>
              <a:buFont typeface="Montserrat"/>
              <a:buNone/>
            </a:pPr>
            <a:r>
              <a:rPr lang="pl-PL" sz="1200" i="0" u="none" strike="noStrike" cap="none" dirty="0" err="1">
                <a:solidFill>
                  <a:schemeClr val="tx1"/>
                </a:solidFill>
                <a:latin typeface="Calibi"/>
                <a:ea typeface="Montserrat"/>
                <a:cs typeface="Montserrat"/>
                <a:sym typeface="Montserrat"/>
              </a:rPr>
              <a:t>Multiple</a:t>
            </a:r>
            <a:r>
              <a:rPr lang="pl-PL" sz="1200" i="0" u="none" strike="noStrike" cap="none" dirty="0">
                <a:solidFill>
                  <a:schemeClr val="tx1"/>
                </a:solidFill>
                <a:latin typeface="Calibi"/>
                <a:ea typeface="Montserrat"/>
                <a:cs typeface="Montserrat"/>
                <a:sym typeface="Montserrat"/>
              </a:rPr>
              <a:t> </a:t>
            </a:r>
            <a:r>
              <a:rPr lang="pl-PL" sz="1200" i="0" u="none" strike="noStrike" cap="none" dirty="0" err="1">
                <a:solidFill>
                  <a:schemeClr val="tx1"/>
                </a:solidFill>
                <a:latin typeface="Calibi"/>
                <a:ea typeface="Montserrat"/>
                <a:cs typeface="Montserrat"/>
                <a:sym typeface="Montserrat"/>
              </a:rPr>
              <a:t>futures</a:t>
            </a:r>
            <a:r>
              <a:rPr lang="pl-PL" sz="1200" i="0" u="none" strike="noStrike" cap="none" dirty="0">
                <a:solidFill>
                  <a:schemeClr val="tx1"/>
                </a:solidFill>
                <a:latin typeface="Calibi"/>
                <a:ea typeface="Montserrat"/>
                <a:cs typeface="Montserrat"/>
                <a:sym typeface="Montserrat"/>
              </a:rPr>
              <a:t> that challenge </a:t>
            </a:r>
            <a:r>
              <a:rPr lang="pl-PL" sz="1200" i="0" u="none" strike="noStrike" cap="none" dirty="0" err="1">
                <a:solidFill>
                  <a:schemeClr val="tx1"/>
                </a:solidFill>
                <a:latin typeface="Calibi"/>
                <a:ea typeface="Montserrat"/>
                <a:cs typeface="Montserrat"/>
                <a:sym typeface="Montserrat"/>
              </a:rPr>
              <a:t>assumptions</a:t>
            </a:r>
            <a:endParaRPr sz="1200" dirty="0">
              <a:solidFill>
                <a:schemeClr val="tx1"/>
              </a:solidFill>
              <a:latin typeface="Calibi"/>
            </a:endParaRPr>
          </a:p>
          <a:p>
            <a:pPr marL="0" marR="0" lvl="0" indent="0" algn="l" rtl="0">
              <a:lnSpc>
                <a:spcPct val="100000"/>
              </a:lnSpc>
              <a:spcBef>
                <a:spcPts val="0"/>
              </a:spcBef>
              <a:spcAft>
                <a:spcPts val="0"/>
              </a:spcAft>
              <a:buClr>
                <a:srgbClr val="999999"/>
              </a:buClr>
              <a:buSzPts val="1000"/>
              <a:buFont typeface="Montserrat"/>
              <a:buNone/>
            </a:pPr>
            <a:r>
              <a:rPr lang="pl-PL" sz="1200" i="0" u="none" strike="noStrike" cap="none" dirty="0" err="1">
                <a:solidFill>
                  <a:schemeClr val="tx1"/>
                </a:solidFill>
                <a:latin typeface="Calibi"/>
                <a:ea typeface="Montserrat"/>
                <a:cs typeface="Montserrat"/>
                <a:sym typeface="Montserrat"/>
              </a:rPr>
              <a:t>Multiple</a:t>
            </a:r>
            <a:r>
              <a:rPr lang="pl-PL" sz="1200" i="0" u="none" strike="noStrike" cap="none" dirty="0">
                <a:solidFill>
                  <a:schemeClr val="tx1"/>
                </a:solidFill>
                <a:latin typeface="Calibi"/>
                <a:ea typeface="Montserrat"/>
                <a:cs typeface="Montserrat"/>
                <a:sym typeface="Montserrat"/>
              </a:rPr>
              <a:t> </a:t>
            </a:r>
            <a:r>
              <a:rPr lang="pl-PL" sz="1200" dirty="0">
                <a:solidFill>
                  <a:schemeClr val="tx1"/>
                </a:solidFill>
                <a:latin typeface="Calibi"/>
                <a:ea typeface="Montserrat"/>
                <a:cs typeface="Montserrat"/>
                <a:sym typeface="Montserrat"/>
              </a:rPr>
              <a:t>development</a:t>
            </a:r>
            <a:endParaRPr sz="1200" i="0" u="none" strike="noStrike" cap="none" dirty="0">
              <a:solidFill>
                <a:schemeClr val="tx1"/>
              </a:solidFill>
              <a:latin typeface="Calibi"/>
              <a:ea typeface="Montserrat"/>
              <a:cs typeface="Montserrat"/>
              <a:sym typeface="Montserrat"/>
            </a:endParaRPr>
          </a:p>
        </p:txBody>
      </p:sp>
      <p:sp>
        <p:nvSpPr>
          <p:cNvPr id="13" name="Google Shape;159;p5">
            <a:extLst>
              <a:ext uri="{FF2B5EF4-FFF2-40B4-BE49-F238E27FC236}">
                <a16:creationId xmlns:a16="http://schemas.microsoft.com/office/drawing/2014/main" id="{54298ED7-1670-4BFF-8A03-C35D7140DAE1}"/>
              </a:ext>
            </a:extLst>
          </p:cNvPr>
          <p:cNvSpPr txBox="1"/>
          <p:nvPr/>
        </p:nvSpPr>
        <p:spPr>
          <a:xfrm>
            <a:off x="424916" y="5288652"/>
            <a:ext cx="10418550" cy="447115"/>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dirty="0">
                <a:solidFill>
                  <a:schemeClr val="dk2"/>
                </a:solidFill>
                <a:latin typeface="Montserrat"/>
                <a:ea typeface="Montserrat"/>
                <a:cs typeface="Montserrat"/>
                <a:sym typeface="Montserrat"/>
              </a:rPr>
              <a:t> </a:t>
            </a:r>
            <a:r>
              <a:rPr lang="pl-PL" sz="1000" dirty="0">
                <a:solidFill>
                  <a:schemeClr val="dk2"/>
                </a:solidFill>
                <a:latin typeface="Montserrat"/>
                <a:ea typeface="Montserrat"/>
                <a:cs typeface="Montserrat"/>
                <a:sym typeface="Montserrat"/>
              </a:rPr>
              <a:t>Source: Forum, W. E. (2008). The </a:t>
            </a:r>
            <a:r>
              <a:rPr lang="pl-PL" sz="1000" dirty="0" err="1">
                <a:solidFill>
                  <a:schemeClr val="dk2"/>
                </a:solidFill>
                <a:latin typeface="Montserrat"/>
                <a:ea typeface="Montserrat"/>
                <a:cs typeface="Montserrat"/>
                <a:sym typeface="Montserrat"/>
              </a:rPr>
              <a:t>future</a:t>
            </a:r>
            <a:r>
              <a:rPr lang="pl-PL" sz="1000" dirty="0">
                <a:solidFill>
                  <a:schemeClr val="dk2"/>
                </a:solidFill>
                <a:latin typeface="Montserrat"/>
                <a:ea typeface="Montserrat"/>
                <a:cs typeface="Montserrat"/>
                <a:sym typeface="Montserrat"/>
              </a:rPr>
              <a:t> of </a:t>
            </a:r>
            <a:r>
              <a:rPr lang="pl-PL" sz="1000" dirty="0" err="1">
                <a:solidFill>
                  <a:schemeClr val="dk2"/>
                </a:solidFill>
                <a:latin typeface="Montserrat"/>
                <a:ea typeface="Montserrat"/>
                <a:cs typeface="Montserrat"/>
                <a:sym typeface="Montserrat"/>
              </a:rPr>
              <a:t>pensions</a:t>
            </a:r>
            <a:r>
              <a:rPr lang="pl-PL" sz="1000" dirty="0">
                <a:solidFill>
                  <a:schemeClr val="dk2"/>
                </a:solidFill>
                <a:latin typeface="Montserrat"/>
                <a:ea typeface="Montserrat"/>
                <a:cs typeface="Montserrat"/>
                <a:sym typeface="Montserrat"/>
              </a:rPr>
              <a:t> and </a:t>
            </a:r>
            <a:r>
              <a:rPr lang="pl-PL" sz="1000" dirty="0" err="1">
                <a:solidFill>
                  <a:schemeClr val="dk2"/>
                </a:solidFill>
                <a:latin typeface="Montserrat"/>
                <a:ea typeface="Montserrat"/>
                <a:cs typeface="Montserrat"/>
                <a:sym typeface="Montserrat"/>
              </a:rPr>
              <a:t>healthcare</a:t>
            </a:r>
            <a:r>
              <a:rPr lang="pl-PL" sz="1000" dirty="0">
                <a:solidFill>
                  <a:schemeClr val="dk2"/>
                </a:solidFill>
                <a:latin typeface="Montserrat"/>
                <a:ea typeface="Montserrat"/>
                <a:cs typeface="Montserrat"/>
                <a:sym typeface="Montserrat"/>
              </a:rPr>
              <a:t> in a </a:t>
            </a:r>
            <a:r>
              <a:rPr lang="pl-PL" sz="1000" dirty="0" err="1">
                <a:solidFill>
                  <a:schemeClr val="dk2"/>
                </a:solidFill>
                <a:latin typeface="Montserrat"/>
                <a:ea typeface="Montserrat"/>
                <a:cs typeface="Montserrat"/>
                <a:sym typeface="Montserrat"/>
              </a:rPr>
              <a:t>rapidly</a:t>
            </a:r>
            <a:r>
              <a:rPr lang="pl-PL" sz="1000" dirty="0">
                <a:solidFill>
                  <a:schemeClr val="dk2"/>
                </a:solidFill>
                <a:latin typeface="Montserrat"/>
                <a:ea typeface="Montserrat"/>
                <a:cs typeface="Montserrat"/>
                <a:sym typeface="Montserrat"/>
              </a:rPr>
              <a:t> </a:t>
            </a:r>
            <a:r>
              <a:rPr lang="pl-PL" sz="1000" dirty="0" err="1">
                <a:solidFill>
                  <a:schemeClr val="dk2"/>
                </a:solidFill>
                <a:latin typeface="Montserrat"/>
                <a:ea typeface="Montserrat"/>
                <a:cs typeface="Montserrat"/>
                <a:sym typeface="Montserrat"/>
              </a:rPr>
              <a:t>ageing</a:t>
            </a:r>
            <a:r>
              <a:rPr lang="pl-PL" sz="1000" dirty="0">
                <a:solidFill>
                  <a:schemeClr val="dk2"/>
                </a:solidFill>
                <a:latin typeface="Montserrat"/>
                <a:ea typeface="Montserrat"/>
                <a:cs typeface="Montserrat"/>
                <a:sym typeface="Montserrat"/>
              </a:rPr>
              <a:t> </a:t>
            </a:r>
            <a:r>
              <a:rPr lang="pl-PL" sz="1000" dirty="0" err="1">
                <a:solidFill>
                  <a:schemeClr val="dk2"/>
                </a:solidFill>
                <a:latin typeface="Montserrat"/>
                <a:ea typeface="Montserrat"/>
                <a:cs typeface="Montserrat"/>
                <a:sym typeface="Montserrat"/>
              </a:rPr>
              <a:t>world</a:t>
            </a:r>
            <a:r>
              <a:rPr lang="pl-PL" sz="1000" dirty="0">
                <a:solidFill>
                  <a:schemeClr val="dk2"/>
                </a:solidFill>
                <a:latin typeface="Montserrat"/>
                <a:ea typeface="Montserrat"/>
                <a:cs typeface="Montserrat"/>
                <a:sym typeface="Montserrat"/>
              </a:rPr>
              <a:t>. Scenarios to 2030. </a:t>
            </a:r>
            <a:endParaRPr sz="1000" dirty="0">
              <a:solidFill>
                <a:schemeClr val="dk1"/>
              </a:solidFill>
              <a:latin typeface="Calibri"/>
              <a:ea typeface="Calibri"/>
              <a:cs typeface="Calibri"/>
              <a:sym typeface="Calibri"/>
            </a:endParaRPr>
          </a:p>
        </p:txBody>
      </p:sp>
      <p:sp>
        <p:nvSpPr>
          <p:cNvPr id="14" name="Google Shape;160;p5">
            <a:extLst>
              <a:ext uri="{FF2B5EF4-FFF2-40B4-BE49-F238E27FC236}">
                <a16:creationId xmlns:a16="http://schemas.microsoft.com/office/drawing/2014/main" id="{41FF20D9-B8B5-4A61-B13E-ADECC4E178B3}"/>
              </a:ext>
            </a:extLst>
          </p:cNvPr>
          <p:cNvSpPr txBox="1"/>
          <p:nvPr/>
        </p:nvSpPr>
        <p:spPr>
          <a:xfrm>
            <a:off x="773996" y="2805148"/>
            <a:ext cx="609437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i="0" u="none" strike="noStrike" dirty="0">
                <a:solidFill>
                  <a:schemeClr val="accent5">
                    <a:lumMod val="50000"/>
                  </a:schemeClr>
                </a:solidFill>
                <a:latin typeface="Montserrat"/>
                <a:ea typeface="Montserrat"/>
                <a:cs typeface="Montserrat"/>
                <a:sym typeface="Montserrat"/>
              </a:rPr>
              <a:t>S</a:t>
            </a:r>
            <a:r>
              <a:rPr lang="pl-PL" sz="2800" b="1" i="0" u="none" strike="noStrike" dirty="0">
                <a:solidFill>
                  <a:schemeClr val="tx1"/>
                </a:solidFill>
                <a:latin typeface="Montserrat"/>
                <a:ea typeface="Montserrat"/>
                <a:cs typeface="Montserrat"/>
                <a:sym typeface="Montserrat"/>
              </a:rPr>
              <a:t>CENARIOS</a:t>
            </a:r>
            <a:endParaRPr dirty="0">
              <a:solidFill>
                <a:schemeClr val="tx1"/>
              </a:solidFill>
            </a:endParaRPr>
          </a:p>
          <a:p>
            <a:pPr marL="0" marR="0" lvl="0" indent="0" algn="l" rtl="0">
              <a:spcBef>
                <a:spcPts val="0"/>
              </a:spcBef>
              <a:spcAft>
                <a:spcPts val="0"/>
              </a:spcAft>
              <a:buNone/>
            </a:pPr>
            <a:endParaRPr sz="1800" b="1" dirty="0">
              <a:solidFill>
                <a:srgbClr val="7F7F7F"/>
              </a:solidFill>
              <a:latin typeface="Montserrat"/>
              <a:ea typeface="Montserrat"/>
              <a:cs typeface="Montserrat"/>
              <a:sym typeface="Montserrat"/>
            </a:endParaRPr>
          </a:p>
          <a:p>
            <a:pPr marL="0" marR="0" lvl="0" indent="0" algn="l" rtl="0">
              <a:spcBef>
                <a:spcPts val="0"/>
              </a:spcBef>
              <a:spcAft>
                <a:spcPts val="0"/>
              </a:spcAft>
              <a:buNone/>
            </a:pPr>
            <a:endParaRPr sz="1800" b="0" dirty="0">
              <a:solidFill>
                <a:srgbClr val="7F7F7F"/>
              </a:solidFill>
              <a:latin typeface="Calibri"/>
              <a:ea typeface="Calibri"/>
              <a:cs typeface="Calibri"/>
              <a:sym typeface="Calibri"/>
            </a:endParaRPr>
          </a:p>
        </p:txBody>
      </p:sp>
      <p:pic>
        <p:nvPicPr>
          <p:cNvPr id="15" name="Google Shape;161;p5">
            <a:extLst>
              <a:ext uri="{FF2B5EF4-FFF2-40B4-BE49-F238E27FC236}">
                <a16:creationId xmlns:a16="http://schemas.microsoft.com/office/drawing/2014/main" id="{32A9D5FC-783B-4367-8907-59A299AA1F2A}"/>
              </a:ext>
            </a:extLst>
          </p:cNvPr>
          <p:cNvPicPr preferRelativeResize="0"/>
          <p:nvPr/>
        </p:nvPicPr>
        <p:blipFill rotWithShape="1">
          <a:blip r:embed="rId2">
            <a:alphaModFix/>
          </a:blip>
          <a:srcRect/>
          <a:stretch/>
        </p:blipFill>
        <p:spPr>
          <a:xfrm>
            <a:off x="620973" y="3299206"/>
            <a:ext cx="9048321" cy="2260050"/>
          </a:xfrm>
          <a:prstGeom prst="rect">
            <a:avLst/>
          </a:prstGeom>
          <a:noFill/>
          <a:ln>
            <a:noFill/>
          </a:ln>
        </p:spPr>
      </p:pic>
      <p:sp>
        <p:nvSpPr>
          <p:cNvPr id="16" name="Google Shape;162;p5">
            <a:extLst>
              <a:ext uri="{FF2B5EF4-FFF2-40B4-BE49-F238E27FC236}">
                <a16:creationId xmlns:a16="http://schemas.microsoft.com/office/drawing/2014/main" id="{0E623A8C-23C0-48C6-82BA-CBA4FEBDC659}"/>
              </a:ext>
            </a:extLst>
          </p:cNvPr>
          <p:cNvSpPr txBox="1"/>
          <p:nvPr/>
        </p:nvSpPr>
        <p:spPr>
          <a:xfrm>
            <a:off x="7936807" y="3022139"/>
            <a:ext cx="136283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a:solidFill>
                  <a:srgbClr val="F5D402"/>
                </a:solidFill>
                <a:latin typeface="Montserrat"/>
                <a:ea typeface="Montserrat"/>
                <a:cs typeface="Montserrat"/>
                <a:sym typeface="Montserrat"/>
              </a:rPr>
              <a:t>F</a:t>
            </a:r>
            <a:r>
              <a:rPr lang="pl-PL" sz="1800" b="1" i="0" u="none" strike="noStrike">
                <a:solidFill>
                  <a:srgbClr val="7F7F7F"/>
                </a:solidFill>
                <a:latin typeface="Montserrat"/>
                <a:ea typeface="Montserrat"/>
                <a:cs typeface="Montserrat"/>
                <a:sym typeface="Montserrat"/>
              </a:rPr>
              <a:t>UTURES</a:t>
            </a:r>
            <a:endParaRPr sz="1800" b="0">
              <a:solidFill>
                <a:srgbClr val="7F7F7F"/>
              </a:solidFill>
              <a:latin typeface="Calibri"/>
              <a:ea typeface="Calibri"/>
              <a:cs typeface="Calibri"/>
              <a:sym typeface="Calibri"/>
            </a:endParaRPr>
          </a:p>
          <a:p>
            <a:pPr marL="0" marR="0" lvl="0" indent="0" algn="l" rtl="0">
              <a:spcBef>
                <a:spcPts val="0"/>
              </a:spcBef>
              <a:spcAft>
                <a:spcPts val="0"/>
              </a:spcAft>
              <a:buNone/>
            </a:pPr>
            <a:br>
              <a:rPr lang="pl-PL"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61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7;p6">
            <a:extLst>
              <a:ext uri="{FF2B5EF4-FFF2-40B4-BE49-F238E27FC236}">
                <a16:creationId xmlns:a16="http://schemas.microsoft.com/office/drawing/2014/main" id="{5956D1AC-7489-4C57-9D01-79564BB1932E}"/>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5D402"/>
              </a:buClr>
              <a:buSzPts val="3200"/>
              <a:buFont typeface="Montserrat"/>
              <a:buNone/>
            </a:pPr>
            <a:r>
              <a:rPr lang="pl-PL" sz="3200" dirty="0">
                <a:solidFill>
                  <a:schemeClr val="accent5">
                    <a:lumMod val="50000"/>
                  </a:schemeClr>
                </a:solidFill>
                <a:latin typeface="Calibri" panose="020F0502020204030204" pitchFamily="34" charset="0"/>
                <a:ea typeface="Montserrat"/>
                <a:cs typeface="Calibri" panose="020F0502020204030204" pitchFamily="34" charset="0"/>
                <a:sym typeface="Montserrat"/>
              </a:rPr>
              <a:t>H</a:t>
            </a:r>
            <a:r>
              <a:rPr lang="pl-PL" sz="3200" dirty="0">
                <a:latin typeface="Calibri" panose="020F0502020204030204" pitchFamily="34" charset="0"/>
                <a:ea typeface="Montserrat"/>
                <a:cs typeface="Calibri" panose="020F0502020204030204" pitchFamily="34" charset="0"/>
                <a:sym typeface="Montserrat"/>
              </a:rPr>
              <a:t>ow </a:t>
            </a:r>
            <a:r>
              <a:rPr lang="pl-PL" sz="3200" dirty="0" err="1">
                <a:latin typeface="Calibri" panose="020F0502020204030204" pitchFamily="34" charset="0"/>
                <a:ea typeface="Montserrat"/>
                <a:cs typeface="Calibri" panose="020F0502020204030204" pitchFamily="34" charset="0"/>
                <a:sym typeface="Montserrat"/>
              </a:rPr>
              <a:t>can</a:t>
            </a:r>
            <a:r>
              <a:rPr lang="pl-PL" sz="3200" dirty="0">
                <a:latin typeface="Calibri" panose="020F0502020204030204" pitchFamily="34" charset="0"/>
                <a:ea typeface="Montserrat"/>
                <a:cs typeface="Calibri" panose="020F0502020204030204" pitchFamily="34" charset="0"/>
                <a:sym typeface="Montserrat"/>
              </a:rPr>
              <a:t> I </a:t>
            </a:r>
            <a:r>
              <a:rPr lang="pl-PL" sz="3200" dirty="0" err="1">
                <a:latin typeface="Calibri" panose="020F0502020204030204" pitchFamily="34" charset="0"/>
                <a:ea typeface="Montserrat"/>
                <a:cs typeface="Calibri" panose="020F0502020204030204" pitchFamily="34" charset="0"/>
                <a:sym typeface="Montserrat"/>
              </a:rPr>
              <a:t>use</a:t>
            </a:r>
            <a:r>
              <a:rPr lang="pl-PL" sz="3200" dirty="0">
                <a:latin typeface="Calibri" panose="020F0502020204030204" pitchFamily="34" charset="0"/>
                <a:ea typeface="Montserrat"/>
                <a:cs typeface="Calibri" panose="020F0502020204030204" pitchFamily="34" charset="0"/>
                <a:sym typeface="Montserrat"/>
              </a:rPr>
              <a:t> scenarios for </a:t>
            </a:r>
            <a:r>
              <a:rPr lang="pl-PL" sz="3200" dirty="0" err="1">
                <a:latin typeface="Calibri" panose="020F0502020204030204" pitchFamily="34" charset="0"/>
                <a:ea typeface="Montserrat"/>
                <a:cs typeface="Calibri" panose="020F0502020204030204" pitchFamily="34" charset="0"/>
                <a:sym typeface="Montserrat"/>
              </a:rPr>
              <a:t>sustainable</a:t>
            </a:r>
            <a:r>
              <a:rPr lang="pl-PL" sz="3200" dirty="0">
                <a:latin typeface="Calibri" panose="020F0502020204030204" pitchFamily="34" charset="0"/>
                <a:ea typeface="Montserrat"/>
                <a:cs typeface="Calibri" panose="020F0502020204030204" pitchFamily="34" charset="0"/>
                <a:sym typeface="Montserrat"/>
              </a:rPr>
              <a:t> transport?</a:t>
            </a:r>
            <a:endParaRPr dirty="0">
              <a:latin typeface="Calibri" panose="020F0502020204030204" pitchFamily="34" charset="0"/>
              <a:cs typeface="Calibri" panose="020F0502020204030204" pitchFamily="34" charset="0"/>
            </a:endParaRPr>
          </a:p>
        </p:txBody>
      </p:sp>
      <p:sp>
        <p:nvSpPr>
          <p:cNvPr id="5" name="Google Shape;168;p6">
            <a:extLst>
              <a:ext uri="{FF2B5EF4-FFF2-40B4-BE49-F238E27FC236}">
                <a16:creationId xmlns:a16="http://schemas.microsoft.com/office/drawing/2014/main" id="{E149C4CF-2E8C-4E05-942A-48FBEF184298}"/>
              </a:ext>
            </a:extLst>
          </p:cNvPr>
          <p:cNvSpPr txBox="1">
            <a:spLocks noGrp="1"/>
          </p:cNvSpPr>
          <p:nvPr>
            <p:ph type="body" idx="1"/>
          </p:nvPr>
        </p:nvSpPr>
        <p:spPr>
          <a:xfrm>
            <a:off x="838199" y="1825625"/>
            <a:ext cx="651633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999999"/>
              </a:buClr>
              <a:buSzPts val="2000"/>
              <a:buChar char="•"/>
            </a:pPr>
            <a:r>
              <a:rPr lang="pl-PL" sz="2400" b="1" dirty="0">
                <a:solidFill>
                  <a:schemeClr val="tx1"/>
                </a:solidFill>
                <a:latin typeface="Calibri" panose="020F0502020204030204" pitchFamily="34" charset="0"/>
                <a:ea typeface="Montserrat"/>
                <a:cs typeface="Calibri" panose="020F0502020204030204" pitchFamily="34" charset="0"/>
                <a:sym typeface="Montserrat"/>
              </a:rPr>
              <a:t>To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assess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trends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affecting</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sustainable</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transport</a:t>
            </a:r>
            <a:r>
              <a:rPr lang="pl-PL" sz="2400" b="1" dirty="0">
                <a:solidFill>
                  <a:schemeClr val="tx1"/>
                </a:solidFill>
                <a:latin typeface="Calibri" panose="020F0502020204030204" pitchFamily="34" charset="0"/>
                <a:ea typeface="Montserrat"/>
                <a:cs typeface="Calibri" panose="020F0502020204030204" pitchFamily="34" charset="0"/>
                <a:sym typeface="Montserrat"/>
              </a:rPr>
              <a:t> in my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city</a:t>
            </a:r>
            <a:r>
              <a:rPr lang="pl-PL" sz="2400" b="1" dirty="0">
                <a:solidFill>
                  <a:schemeClr val="tx1"/>
                </a:solidFill>
                <a:latin typeface="Calibri" panose="020F0502020204030204" pitchFamily="34" charset="0"/>
                <a:ea typeface="Montserrat"/>
                <a:cs typeface="Calibri" panose="020F0502020204030204" pitchFamily="34" charset="0"/>
                <a:sym typeface="Montserrat"/>
              </a:rPr>
              <a:t>/region/country.</a:t>
            </a:r>
            <a:endParaRPr sz="2400" b="1"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999999"/>
              </a:buClr>
              <a:buSzPts val="2000"/>
              <a:buChar char="•"/>
            </a:pPr>
            <a:r>
              <a:rPr lang="pl-PL" sz="2400" dirty="0">
                <a:solidFill>
                  <a:schemeClr val="tx1"/>
                </a:solidFill>
                <a:latin typeface="Calibri" panose="020F0502020204030204" pitchFamily="34" charset="0"/>
                <a:ea typeface="Montserrat"/>
                <a:cs typeface="Calibri" panose="020F0502020204030204" pitchFamily="34" charset="0"/>
                <a:sym typeface="Montserrat"/>
              </a:rPr>
              <a:t>To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assess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the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strength</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of the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impact</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of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trends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dirty="0">
                <a:solidFill>
                  <a:schemeClr val="tx1"/>
                </a:solidFill>
                <a:latin typeface="Calibri" panose="020F0502020204030204" pitchFamily="34" charset="0"/>
                <a:ea typeface="Montserrat"/>
                <a:cs typeface="Calibri" panose="020F0502020204030204" pitchFamily="34" charset="0"/>
                <a:sym typeface="Montserrat"/>
              </a:rPr>
              <a:t>on the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sustainable</a:t>
            </a:r>
            <a:r>
              <a:rPr lang="pl-PL" sz="2400" dirty="0">
                <a:solidFill>
                  <a:schemeClr val="tx1"/>
                </a:solidFill>
                <a:latin typeface="Calibri" panose="020F0502020204030204" pitchFamily="34" charset="0"/>
                <a:ea typeface="Montserrat"/>
                <a:cs typeface="Calibri" panose="020F0502020204030204" pitchFamily="34" charset="0"/>
                <a:sym typeface="Montserrat"/>
              </a:rPr>
              <a:t> transport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over</a:t>
            </a:r>
            <a:r>
              <a:rPr lang="pl-PL" sz="2400" dirty="0">
                <a:solidFill>
                  <a:schemeClr val="tx1"/>
                </a:solidFill>
                <a:latin typeface="Calibri" panose="020F0502020204030204" pitchFamily="34" charset="0"/>
                <a:ea typeface="Montserrat"/>
                <a:cs typeface="Calibri" panose="020F0502020204030204" pitchFamily="34" charset="0"/>
                <a:sym typeface="Montserrat"/>
              </a:rPr>
              <a:t> a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time</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horizon</a:t>
            </a:r>
            <a:r>
              <a:rPr lang="pl-PL" sz="2400" dirty="0">
                <a:solidFill>
                  <a:schemeClr val="tx1"/>
                </a:solidFill>
                <a:latin typeface="Calibri" panose="020F0502020204030204" pitchFamily="34" charset="0"/>
                <a:ea typeface="Montserrat"/>
                <a:cs typeface="Calibri" panose="020F0502020204030204" pitchFamily="34" charset="0"/>
                <a:sym typeface="Montserrat"/>
              </a:rPr>
              <a:t> of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several</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years</a:t>
            </a:r>
            <a:r>
              <a:rPr lang="pl-PL" sz="2400" dirty="0">
                <a:solidFill>
                  <a:schemeClr val="tx1"/>
                </a:solidFill>
                <a:latin typeface="Calibri" panose="020F0502020204030204" pitchFamily="34" charset="0"/>
                <a:ea typeface="Montserrat"/>
                <a:cs typeface="Calibri" panose="020F0502020204030204" pitchFamily="34" charset="0"/>
                <a:sym typeface="Montserrat"/>
              </a:rPr>
              <a:t>.</a:t>
            </a:r>
            <a:endParaRPr sz="2400"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999999"/>
              </a:buClr>
              <a:buSzPts val="2000"/>
              <a:buChar char="•"/>
            </a:pPr>
            <a:r>
              <a:rPr lang="pl-PL" sz="2400" dirty="0">
                <a:solidFill>
                  <a:schemeClr val="tx1"/>
                </a:solidFill>
                <a:latin typeface="Calibri" panose="020F0502020204030204" pitchFamily="34" charset="0"/>
                <a:ea typeface="Montserrat"/>
                <a:cs typeface="Calibri" panose="020F0502020204030204" pitchFamily="34" charset="0"/>
                <a:sym typeface="Montserrat"/>
              </a:rPr>
              <a:t>To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assess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the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degree</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of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uncertainty</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of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trends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affecting</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sustainable</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dirty="0">
                <a:solidFill>
                  <a:schemeClr val="tx1"/>
                </a:solidFill>
                <a:latin typeface="Calibri" panose="020F0502020204030204" pitchFamily="34" charset="0"/>
                <a:ea typeface="Montserrat"/>
                <a:cs typeface="Calibri" panose="020F0502020204030204" pitchFamily="34" charset="0"/>
                <a:sym typeface="Montserrat"/>
              </a:rPr>
              <a:t>transport.</a:t>
            </a:r>
            <a:endParaRPr sz="2400"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999999"/>
              </a:buClr>
              <a:buSzPts val="2000"/>
              <a:buChar char="•"/>
            </a:pPr>
            <a:r>
              <a:rPr lang="pl-PL" sz="2400" dirty="0">
                <a:solidFill>
                  <a:schemeClr val="tx1"/>
                </a:solidFill>
                <a:latin typeface="Calibri" panose="020F0502020204030204" pitchFamily="34" charset="0"/>
                <a:ea typeface="Montserrat"/>
                <a:cs typeface="Calibri" panose="020F0502020204030204" pitchFamily="34" charset="0"/>
                <a:sym typeface="Montserrat"/>
              </a:rPr>
              <a:t>To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develop</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alternative</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visions</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of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sustainable</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transport</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according</a:t>
            </a:r>
            <a:r>
              <a:rPr lang="pl-PL" sz="2400" dirty="0">
                <a:solidFill>
                  <a:schemeClr val="tx1"/>
                </a:solidFill>
                <a:latin typeface="Calibri" panose="020F0502020204030204" pitchFamily="34" charset="0"/>
                <a:ea typeface="Montserrat"/>
                <a:cs typeface="Calibri" panose="020F0502020204030204" pitchFamily="34" charset="0"/>
                <a:sym typeface="Montserrat"/>
              </a:rPr>
              <a:t> to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changing</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trends</a:t>
            </a:r>
            <a:r>
              <a:rPr lang="pl-PL" sz="2400" dirty="0">
                <a:solidFill>
                  <a:schemeClr val="tx1"/>
                </a:solidFill>
                <a:latin typeface="Calibri" panose="020F0502020204030204" pitchFamily="34" charset="0"/>
                <a:ea typeface="Montserrat"/>
                <a:cs typeface="Calibri" panose="020F0502020204030204" pitchFamily="34" charset="0"/>
                <a:sym typeface="Montserrat"/>
              </a:rPr>
              <a:t>.</a:t>
            </a:r>
            <a:endParaRPr sz="2400" dirty="0">
              <a:solidFill>
                <a:schemeClr val="tx1"/>
              </a:solidFill>
              <a:latin typeface="Calibri" panose="020F0502020204030204" pitchFamily="34" charset="0"/>
              <a:ea typeface="Montserrat"/>
              <a:cs typeface="Calibri" panose="020F0502020204030204" pitchFamily="34" charset="0"/>
              <a:sym typeface="Montserrat"/>
            </a:endParaRPr>
          </a:p>
        </p:txBody>
      </p:sp>
      <p:pic>
        <p:nvPicPr>
          <p:cNvPr id="3" name="Obraz 2">
            <a:extLst>
              <a:ext uri="{FF2B5EF4-FFF2-40B4-BE49-F238E27FC236}">
                <a16:creationId xmlns:a16="http://schemas.microsoft.com/office/drawing/2014/main" id="{257337C8-B421-CD4D-4797-6A1A542BBB5C}"/>
              </a:ext>
            </a:extLst>
          </p:cNvPr>
          <p:cNvPicPr>
            <a:picLocks noChangeAspect="1"/>
          </p:cNvPicPr>
          <p:nvPr/>
        </p:nvPicPr>
        <p:blipFill>
          <a:blip r:embed="rId2"/>
          <a:stretch>
            <a:fillRect/>
          </a:stretch>
        </p:blipFill>
        <p:spPr>
          <a:xfrm>
            <a:off x="7717365" y="1662522"/>
            <a:ext cx="3636436" cy="3532956"/>
          </a:xfrm>
          <a:prstGeom prst="rect">
            <a:avLst/>
          </a:prstGeom>
        </p:spPr>
      </p:pic>
    </p:spTree>
    <p:extLst>
      <p:ext uri="{BB962C8B-B14F-4D97-AF65-F5344CB8AC3E}">
        <p14:creationId xmlns:p14="http://schemas.microsoft.com/office/powerpoint/2010/main" val="2149658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43FBB31D-3D31-42C5-AE91-8ED4C5122403}"/>
              </a:ext>
            </a:extLst>
          </p:cNvPr>
          <p:cNvSpPr>
            <a:spLocks noGrp="1"/>
          </p:cNvSpPr>
          <p:nvPr>
            <p:ph type="body" idx="1"/>
          </p:nvPr>
        </p:nvSpPr>
        <p:spPr>
          <a:xfrm>
            <a:off x="838200" y="2445057"/>
            <a:ext cx="10515600" cy="3997630"/>
          </a:xfrm>
        </p:spPr>
        <p:txBody>
          <a:bodyPr>
            <a:normAutofit/>
          </a:bodyPr>
          <a:lstStyle/>
          <a:p>
            <a:pPr marL="114300" indent="0">
              <a:buNone/>
            </a:pPr>
            <a:r>
              <a:rPr lang="en-US" sz="3200" dirty="0">
                <a:solidFill>
                  <a:schemeClr val="tx1"/>
                </a:solidFill>
                <a:latin typeface="Calibri" panose="020F0502020204030204" pitchFamily="34" charset="0"/>
                <a:ea typeface="Montserrat"/>
                <a:cs typeface="Calibri" panose="020F0502020204030204" pitchFamily="34" charset="0"/>
                <a:sym typeface="Montserrat"/>
              </a:rPr>
              <a:t>In intuitive logic school of scenario construction, we assume that scenarios could be created in a structured way!</a:t>
            </a:r>
            <a:endParaRPr lang="en-US" sz="3200" dirty="0">
              <a:solidFill>
                <a:schemeClr val="tx1"/>
              </a:solidFill>
              <a:latin typeface="Calibri" panose="020F0502020204030204" pitchFamily="34" charset="0"/>
              <a:cs typeface="Calibri" panose="020F0502020204030204" pitchFamily="34" charset="0"/>
            </a:endParaRPr>
          </a:p>
          <a:p>
            <a:endParaRPr lang="pl-PL" sz="3200" dirty="0"/>
          </a:p>
        </p:txBody>
      </p:sp>
    </p:spTree>
    <p:extLst>
      <p:ext uri="{BB962C8B-B14F-4D97-AF65-F5344CB8AC3E}">
        <p14:creationId xmlns:p14="http://schemas.microsoft.com/office/powerpoint/2010/main" val="2790238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8">
            <a:extLst>
              <a:ext uri="{FF2B5EF4-FFF2-40B4-BE49-F238E27FC236}">
                <a16:creationId xmlns:a16="http://schemas.microsoft.com/office/drawing/2014/main" id="{928AE25C-5704-4EC7-A10B-15A05066634F}"/>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Montserrat"/>
              <a:buNone/>
            </a:pP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How to do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it</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In </a:t>
            </a:r>
            <a:r>
              <a:rPr lang="pl-PL" sz="32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iterative</a:t>
            </a: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 </a:t>
            </a:r>
            <a:r>
              <a:rPr lang="pl-PL" sz="32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way</a:t>
            </a: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 as </a:t>
            </a:r>
            <a:r>
              <a:rPr lang="pl-PL" sz="32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follows</a:t>
            </a: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a:t>
            </a:r>
            <a:endParaRPr sz="3200" dirty="0">
              <a:solidFill>
                <a:schemeClr val="accent5">
                  <a:lumMod val="50000"/>
                </a:schemeClr>
              </a:solidFill>
              <a:latin typeface="Calibri" panose="020F0502020204030204" pitchFamily="34" charset="0"/>
              <a:ea typeface="Montserrat"/>
              <a:cs typeface="Calibri" panose="020F0502020204030204" pitchFamily="34" charset="0"/>
              <a:sym typeface="Montserrat"/>
            </a:endParaRPr>
          </a:p>
        </p:txBody>
      </p:sp>
      <p:sp>
        <p:nvSpPr>
          <p:cNvPr id="5" name="Google Shape;184;p8">
            <a:extLst>
              <a:ext uri="{FF2B5EF4-FFF2-40B4-BE49-F238E27FC236}">
                <a16:creationId xmlns:a16="http://schemas.microsoft.com/office/drawing/2014/main" id="{5A274EC0-0FE9-4A81-AC88-A39E74C1B9C5}"/>
              </a:ext>
            </a:extLst>
          </p:cNvPr>
          <p:cNvSpPr/>
          <p:nvPr/>
        </p:nvSpPr>
        <p:spPr>
          <a:xfrm>
            <a:off x="5784526" y="1700374"/>
            <a:ext cx="1822219" cy="53778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l-PL" sz="1000" dirty="0">
                <a:solidFill>
                  <a:schemeClr val="dk1"/>
                </a:solidFill>
                <a:latin typeface="Montserrat"/>
                <a:ea typeface="Montserrat"/>
                <a:cs typeface="Montserrat"/>
                <a:sym typeface="Montserrat"/>
              </a:rPr>
              <a:t>SUSTAINABLE TRANSPORT</a:t>
            </a:r>
            <a:endParaRPr sz="1000" dirty="0">
              <a:solidFill>
                <a:schemeClr val="dk1"/>
              </a:solidFill>
              <a:latin typeface="Montserrat"/>
              <a:ea typeface="Montserrat"/>
              <a:cs typeface="Montserrat"/>
              <a:sym typeface="Montserrat"/>
            </a:endParaRPr>
          </a:p>
        </p:txBody>
      </p:sp>
      <p:sp>
        <p:nvSpPr>
          <p:cNvPr id="6" name="Google Shape;185;p8">
            <a:extLst>
              <a:ext uri="{FF2B5EF4-FFF2-40B4-BE49-F238E27FC236}">
                <a16:creationId xmlns:a16="http://schemas.microsoft.com/office/drawing/2014/main" id="{4AB3D01A-2EC4-481E-BB23-E25AD8CE11F7}"/>
              </a:ext>
            </a:extLst>
          </p:cNvPr>
          <p:cNvSpPr/>
          <p:nvPr/>
        </p:nvSpPr>
        <p:spPr>
          <a:xfrm>
            <a:off x="5754769" y="2673144"/>
            <a:ext cx="1822219" cy="591228"/>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FACTORS INFLUENCING SUSTAINABLE TRANSPORT</a:t>
            </a:r>
            <a:endParaRPr sz="1000" b="0" i="0" u="none" strike="noStrike" cap="none" dirty="0">
              <a:solidFill>
                <a:schemeClr val="dk1"/>
              </a:solidFill>
              <a:latin typeface="Montserrat"/>
              <a:ea typeface="Montserrat"/>
              <a:cs typeface="Montserrat"/>
              <a:sym typeface="Montserrat"/>
            </a:endParaRPr>
          </a:p>
        </p:txBody>
      </p:sp>
      <p:sp>
        <p:nvSpPr>
          <p:cNvPr id="7" name="Google Shape;186;p8">
            <a:extLst>
              <a:ext uri="{FF2B5EF4-FFF2-40B4-BE49-F238E27FC236}">
                <a16:creationId xmlns:a16="http://schemas.microsoft.com/office/drawing/2014/main" id="{0DBFA347-5891-47D3-8232-9695BDA74394}"/>
              </a:ext>
            </a:extLst>
          </p:cNvPr>
          <p:cNvSpPr/>
          <p:nvPr/>
        </p:nvSpPr>
        <p:spPr>
          <a:xfrm>
            <a:off x="1843446" y="3754543"/>
            <a:ext cx="1600101"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DRIVING FORCES</a:t>
            </a:r>
            <a:endParaRPr sz="1000" b="0" i="0" u="none" strike="noStrike" cap="none">
              <a:solidFill>
                <a:schemeClr val="dk1"/>
              </a:solidFill>
              <a:latin typeface="Montserrat"/>
              <a:ea typeface="Montserrat"/>
              <a:cs typeface="Montserrat"/>
              <a:sym typeface="Montserrat"/>
            </a:endParaRPr>
          </a:p>
        </p:txBody>
      </p:sp>
      <p:sp>
        <p:nvSpPr>
          <p:cNvPr id="8" name="Google Shape;187;p8">
            <a:extLst>
              <a:ext uri="{FF2B5EF4-FFF2-40B4-BE49-F238E27FC236}">
                <a16:creationId xmlns:a16="http://schemas.microsoft.com/office/drawing/2014/main" id="{DD84BB7D-8F11-402E-868B-DCF1EC0BF67D}"/>
              </a:ext>
            </a:extLst>
          </p:cNvPr>
          <p:cNvSpPr/>
          <p:nvPr/>
        </p:nvSpPr>
        <p:spPr>
          <a:xfrm>
            <a:off x="5813521" y="4851616"/>
            <a:ext cx="1763467" cy="528090"/>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SCENARIOS</a:t>
            </a:r>
            <a:endParaRPr sz="1000" b="0" i="0" u="none" strike="noStrike" cap="none" dirty="0">
              <a:solidFill>
                <a:schemeClr val="dk1"/>
              </a:solidFill>
              <a:latin typeface="Montserrat"/>
              <a:ea typeface="Montserrat"/>
              <a:cs typeface="Montserrat"/>
              <a:sym typeface="Montserrat"/>
            </a:endParaRPr>
          </a:p>
        </p:txBody>
      </p:sp>
      <p:sp>
        <p:nvSpPr>
          <p:cNvPr id="10" name="Google Shape;189;p8">
            <a:extLst>
              <a:ext uri="{FF2B5EF4-FFF2-40B4-BE49-F238E27FC236}">
                <a16:creationId xmlns:a16="http://schemas.microsoft.com/office/drawing/2014/main" id="{35DA5774-B9EB-4861-9A75-8AC34A42C344}"/>
              </a:ext>
            </a:extLst>
          </p:cNvPr>
          <p:cNvSpPr/>
          <p:nvPr/>
        </p:nvSpPr>
        <p:spPr>
          <a:xfrm>
            <a:off x="3538358" y="1690666"/>
            <a:ext cx="1822219" cy="557205"/>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1. THINK ABOUT</a:t>
            </a:r>
            <a:endParaRPr sz="1000" b="0" i="0" u="none" strike="noStrike" cap="none">
              <a:solidFill>
                <a:schemeClr val="dk1"/>
              </a:solidFill>
              <a:latin typeface="Montserrat"/>
              <a:ea typeface="Montserrat"/>
              <a:cs typeface="Montserrat"/>
              <a:sym typeface="Montserrat"/>
            </a:endParaRPr>
          </a:p>
        </p:txBody>
      </p:sp>
      <p:sp>
        <p:nvSpPr>
          <p:cNvPr id="11" name="Google Shape;190;p8">
            <a:extLst>
              <a:ext uri="{FF2B5EF4-FFF2-40B4-BE49-F238E27FC236}">
                <a16:creationId xmlns:a16="http://schemas.microsoft.com/office/drawing/2014/main" id="{20763129-865C-47FC-84A7-FA062BF17553}"/>
              </a:ext>
            </a:extLst>
          </p:cNvPr>
          <p:cNvSpPr/>
          <p:nvPr/>
        </p:nvSpPr>
        <p:spPr>
          <a:xfrm>
            <a:off x="3538358" y="2673144"/>
            <a:ext cx="1739659" cy="59122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2. IDENTIFY</a:t>
            </a:r>
            <a:endParaRPr sz="1000" b="0" i="0" u="none" strike="noStrike" cap="none">
              <a:solidFill>
                <a:schemeClr val="dk1"/>
              </a:solidFill>
              <a:latin typeface="Montserrat"/>
              <a:ea typeface="Montserrat"/>
              <a:cs typeface="Montserrat"/>
              <a:sym typeface="Montserrat"/>
            </a:endParaRPr>
          </a:p>
        </p:txBody>
      </p:sp>
      <p:sp>
        <p:nvSpPr>
          <p:cNvPr id="12" name="Google Shape;191;p8">
            <a:extLst>
              <a:ext uri="{FF2B5EF4-FFF2-40B4-BE49-F238E27FC236}">
                <a16:creationId xmlns:a16="http://schemas.microsoft.com/office/drawing/2014/main" id="{CB058675-DB45-458D-ADA4-72014A132137}"/>
              </a:ext>
            </a:extLst>
          </p:cNvPr>
          <p:cNvSpPr/>
          <p:nvPr/>
        </p:nvSpPr>
        <p:spPr>
          <a:xfrm>
            <a:off x="3564437" y="3754543"/>
            <a:ext cx="1713580"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4. TRANSFORM</a:t>
            </a:r>
            <a:endParaRPr sz="1000" b="0" i="0" u="none" strike="noStrike" cap="none" dirty="0">
              <a:solidFill>
                <a:schemeClr val="dk1"/>
              </a:solidFill>
              <a:latin typeface="Montserrat"/>
              <a:ea typeface="Montserrat"/>
              <a:cs typeface="Montserrat"/>
              <a:sym typeface="Montserrat"/>
            </a:endParaRPr>
          </a:p>
        </p:txBody>
      </p:sp>
      <p:sp>
        <p:nvSpPr>
          <p:cNvPr id="13" name="Google Shape;192;p8">
            <a:extLst>
              <a:ext uri="{FF2B5EF4-FFF2-40B4-BE49-F238E27FC236}">
                <a16:creationId xmlns:a16="http://schemas.microsoft.com/office/drawing/2014/main" id="{08021612-F32F-43DA-9232-D371CB588DBE}"/>
              </a:ext>
            </a:extLst>
          </p:cNvPr>
          <p:cNvSpPr/>
          <p:nvPr/>
        </p:nvSpPr>
        <p:spPr>
          <a:xfrm>
            <a:off x="3701970" y="4908250"/>
            <a:ext cx="1664476" cy="51816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5. CREATE</a:t>
            </a:r>
            <a:endParaRPr sz="1000" b="0" i="0" u="none" strike="noStrike" cap="none" dirty="0">
              <a:solidFill>
                <a:schemeClr val="dk1"/>
              </a:solidFill>
              <a:latin typeface="Montserrat"/>
              <a:ea typeface="Montserrat"/>
              <a:cs typeface="Montserrat"/>
              <a:sym typeface="Montserrat"/>
            </a:endParaRPr>
          </a:p>
        </p:txBody>
      </p:sp>
      <p:sp>
        <p:nvSpPr>
          <p:cNvPr id="14" name="Google Shape;193;p8">
            <a:extLst>
              <a:ext uri="{FF2B5EF4-FFF2-40B4-BE49-F238E27FC236}">
                <a16:creationId xmlns:a16="http://schemas.microsoft.com/office/drawing/2014/main" id="{45AE9730-F9F6-4AE8-B9A6-550F3104768B}"/>
              </a:ext>
            </a:extLst>
          </p:cNvPr>
          <p:cNvSpPr/>
          <p:nvPr/>
        </p:nvSpPr>
        <p:spPr>
          <a:xfrm>
            <a:off x="5784526" y="3751535"/>
            <a:ext cx="1763468"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a:solidFill>
                  <a:schemeClr val="dk1"/>
                </a:solidFill>
                <a:latin typeface="Montserrat"/>
                <a:ea typeface="Montserrat"/>
                <a:cs typeface="Montserrat"/>
                <a:sym typeface="Montserrat"/>
              </a:rPr>
              <a:t>DRIVING FORCES INTO SCENRIOS</a:t>
            </a:r>
            <a:endParaRPr sz="1000" b="0" i="0" u="none" strike="noStrike" cap="none">
              <a:solidFill>
                <a:schemeClr val="dk1"/>
              </a:solidFill>
              <a:latin typeface="Montserrat"/>
              <a:ea typeface="Montserrat"/>
              <a:cs typeface="Montserrat"/>
              <a:sym typeface="Montserrat"/>
            </a:endParaRPr>
          </a:p>
        </p:txBody>
      </p:sp>
      <p:sp>
        <p:nvSpPr>
          <p:cNvPr id="16" name="Google Shape;195;p8">
            <a:extLst>
              <a:ext uri="{FF2B5EF4-FFF2-40B4-BE49-F238E27FC236}">
                <a16:creationId xmlns:a16="http://schemas.microsoft.com/office/drawing/2014/main" id="{3FC4DCFF-9FB8-4A52-B989-884DDB4CBF2E}"/>
              </a:ext>
            </a:extLst>
          </p:cNvPr>
          <p:cNvSpPr/>
          <p:nvPr/>
        </p:nvSpPr>
        <p:spPr>
          <a:xfrm>
            <a:off x="4886295" y="2332419"/>
            <a:ext cx="391722" cy="285930"/>
          </a:xfrm>
          <a:prstGeom prst="downArrow">
            <a:avLst>
              <a:gd name="adj1" fmla="val 50000"/>
              <a:gd name="adj2" fmla="val 50000"/>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 name="Google Shape;197;p8">
            <a:extLst>
              <a:ext uri="{FF2B5EF4-FFF2-40B4-BE49-F238E27FC236}">
                <a16:creationId xmlns:a16="http://schemas.microsoft.com/office/drawing/2014/main" id="{09D2A853-B3C4-4A40-AFEC-6305509B8741}"/>
              </a:ext>
            </a:extLst>
          </p:cNvPr>
          <p:cNvSpPr/>
          <p:nvPr/>
        </p:nvSpPr>
        <p:spPr>
          <a:xfrm>
            <a:off x="2133704" y="2871359"/>
            <a:ext cx="1187048" cy="753641"/>
          </a:xfrm>
          <a:prstGeom prst="curvedRightArrow">
            <a:avLst>
              <a:gd name="adj1" fmla="val 25000"/>
              <a:gd name="adj2" fmla="val 50000"/>
              <a:gd name="adj3" fmla="val 25000"/>
            </a:avLst>
          </a:prstGeom>
          <a:solidFill>
            <a:schemeClr val="accent5">
              <a:lumMod val="50000"/>
            </a:schemeClr>
          </a:solidFill>
          <a:ln w="25400" cap="flat" cmpd="sng">
            <a:solidFill>
              <a:srgbClr val="A488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5">
                  <a:lumMod val="50000"/>
                </a:schemeClr>
              </a:solidFill>
              <a:latin typeface="Arial"/>
              <a:ea typeface="Arial"/>
              <a:cs typeface="Arial"/>
              <a:sym typeface="Arial"/>
            </a:endParaRPr>
          </a:p>
        </p:txBody>
      </p:sp>
      <p:sp>
        <p:nvSpPr>
          <p:cNvPr id="18" name="Google Shape;198;p8">
            <a:extLst>
              <a:ext uri="{FF2B5EF4-FFF2-40B4-BE49-F238E27FC236}">
                <a16:creationId xmlns:a16="http://schemas.microsoft.com/office/drawing/2014/main" id="{27666B43-8665-46D4-9CBE-1BB827F53FE8}"/>
              </a:ext>
            </a:extLst>
          </p:cNvPr>
          <p:cNvSpPr/>
          <p:nvPr/>
        </p:nvSpPr>
        <p:spPr>
          <a:xfrm>
            <a:off x="1732754" y="4778145"/>
            <a:ext cx="1065522" cy="753641"/>
          </a:xfrm>
          <a:prstGeom prst="curvedRightArrow">
            <a:avLst>
              <a:gd name="adj1" fmla="val 25000"/>
              <a:gd name="adj2" fmla="val 50000"/>
              <a:gd name="adj3" fmla="val 25000"/>
            </a:avLst>
          </a:prstGeom>
          <a:solidFill>
            <a:schemeClr val="accent5">
              <a:lumMod val="50000"/>
            </a:schemeClr>
          </a:solidFill>
          <a:ln w="25400" cap="flat" cmpd="sng">
            <a:solidFill>
              <a:srgbClr val="E5BF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 name="Google Shape;200;p8">
            <a:extLst>
              <a:ext uri="{FF2B5EF4-FFF2-40B4-BE49-F238E27FC236}">
                <a16:creationId xmlns:a16="http://schemas.microsoft.com/office/drawing/2014/main" id="{952C4EE5-8931-471D-805B-6A5A459B7F85}"/>
              </a:ext>
            </a:extLst>
          </p:cNvPr>
          <p:cNvSpPr/>
          <p:nvPr/>
        </p:nvSpPr>
        <p:spPr>
          <a:xfrm>
            <a:off x="24510" y="3754543"/>
            <a:ext cx="1600101" cy="570484"/>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l-PL" sz="1000" b="0" i="0" u="none" strike="noStrike" cap="none" dirty="0">
                <a:solidFill>
                  <a:schemeClr val="dk1"/>
                </a:solidFill>
                <a:latin typeface="Montserrat"/>
                <a:ea typeface="Montserrat"/>
                <a:cs typeface="Montserrat"/>
                <a:sym typeface="Montserrat"/>
              </a:rPr>
              <a:t>3. </a:t>
            </a:r>
            <a:r>
              <a:rPr lang="pl-PL" sz="1000" b="0" i="0" u="none" strike="noStrike" cap="none">
                <a:solidFill>
                  <a:schemeClr val="dk1"/>
                </a:solidFill>
                <a:latin typeface="Montserrat"/>
                <a:ea typeface="Montserrat"/>
                <a:cs typeface="Montserrat"/>
                <a:sym typeface="Montserrat"/>
              </a:rPr>
              <a:t>SELECT</a:t>
            </a:r>
            <a:endParaRPr sz="1000" b="0" i="0" u="none" strike="noStrike" cap="none"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5375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0;p9">
            <a:extLst>
              <a:ext uri="{FF2B5EF4-FFF2-40B4-BE49-F238E27FC236}">
                <a16:creationId xmlns:a16="http://schemas.microsoft.com/office/drawing/2014/main" id="{37E073C5-A70E-4358-96C6-87DC5D105054}"/>
              </a:ext>
            </a:extLst>
          </p:cNvPr>
          <p:cNvSpPr txBox="1">
            <a:spLocks noGrp="1"/>
          </p:cNvSpPr>
          <p:nvPr>
            <p:ph type="title"/>
          </p:nvPr>
        </p:nvSpPr>
        <p:spPr>
          <a:xfrm>
            <a:off x="637523" y="675188"/>
            <a:ext cx="52661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4400"/>
              <a:buFont typeface="Montserrat"/>
              <a:buNone/>
            </a:pPr>
            <a:r>
              <a:rPr lang="pl-PL" b="1"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S</a:t>
            </a:r>
            <a:r>
              <a:rPr lang="pl-PL" b="1" dirty="0" err="1">
                <a:latin typeface="Calibri" panose="020F0502020204030204" pitchFamily="34" charset="0"/>
                <a:ea typeface="Montserrat"/>
                <a:cs typeface="Calibri" panose="020F0502020204030204" pitchFamily="34" charset="0"/>
                <a:sym typeface="Montserrat"/>
              </a:rPr>
              <a:t>tage</a:t>
            </a:r>
            <a:r>
              <a:rPr lang="pl-PL" b="1" dirty="0">
                <a:latin typeface="Calibri" panose="020F0502020204030204" pitchFamily="34" charset="0"/>
                <a:ea typeface="Montserrat"/>
                <a:cs typeface="Calibri" panose="020F0502020204030204" pitchFamily="34" charset="0"/>
                <a:sym typeface="Montserrat"/>
              </a:rPr>
              <a:t> 1</a:t>
            </a:r>
            <a:endParaRPr dirty="0">
              <a:latin typeface="Calibri" panose="020F0502020204030204" pitchFamily="34" charset="0"/>
              <a:cs typeface="Calibri" panose="020F0502020204030204" pitchFamily="34" charset="0"/>
            </a:endParaRPr>
          </a:p>
        </p:txBody>
      </p:sp>
      <p:sp>
        <p:nvSpPr>
          <p:cNvPr id="6" name="Google Shape;211;p9">
            <a:extLst>
              <a:ext uri="{FF2B5EF4-FFF2-40B4-BE49-F238E27FC236}">
                <a16:creationId xmlns:a16="http://schemas.microsoft.com/office/drawing/2014/main" id="{2CF0A695-6E21-4125-ABBE-C4B943EEB600}"/>
              </a:ext>
            </a:extLst>
          </p:cNvPr>
          <p:cNvSpPr txBox="1">
            <a:spLocks noGrp="1"/>
          </p:cNvSpPr>
          <p:nvPr>
            <p:ph type="body" idx="1"/>
          </p:nvPr>
        </p:nvSpPr>
        <p:spPr>
          <a:xfrm>
            <a:off x="391717" y="1786626"/>
            <a:ext cx="5419147" cy="4154361"/>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lt1"/>
              </a:buClr>
              <a:buSzPts val="2000"/>
              <a:buChar char="•"/>
            </a:pPr>
            <a:r>
              <a:rPr lang="pl-PL" sz="2400" dirty="0" err="1">
                <a:solidFill>
                  <a:schemeClr val="tx1"/>
                </a:solidFill>
                <a:latin typeface="Calibri" panose="020F0502020204030204" pitchFamily="34" charset="0"/>
                <a:ea typeface="Montserrat"/>
                <a:cs typeface="Calibri" panose="020F0502020204030204" pitchFamily="34" charset="0"/>
                <a:sym typeface="Montserrat"/>
              </a:rPr>
              <a:t>Think</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about</a:t>
            </a:r>
            <a:r>
              <a:rPr lang="pl-PL" sz="2400" dirty="0">
                <a:solidFill>
                  <a:schemeClr val="tx1"/>
                </a:solidFill>
                <a:latin typeface="Calibri" panose="020F0502020204030204" pitchFamily="34" charset="0"/>
                <a:ea typeface="Montserrat"/>
                <a:cs typeface="Calibri" panose="020F0502020204030204" pitchFamily="34" charset="0"/>
                <a:sym typeface="Montserrat"/>
              </a:rPr>
              <a:t> the </a:t>
            </a:r>
            <a:r>
              <a:rPr lang="pl-PL" sz="2400" b="1" dirty="0">
                <a:solidFill>
                  <a:schemeClr val="tx1"/>
                </a:solidFill>
                <a:latin typeface="Calibri" panose="020F0502020204030204" pitchFamily="34" charset="0"/>
                <a:ea typeface="Montserrat"/>
                <a:cs typeface="Calibri" panose="020F0502020204030204" pitchFamily="34" charset="0"/>
                <a:sym typeface="Montserrat"/>
              </a:rPr>
              <a:t>future of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sustainable</a:t>
            </a:r>
            <a:r>
              <a:rPr lang="pl-PL" sz="2400" b="1" dirty="0">
                <a:solidFill>
                  <a:schemeClr val="tx1"/>
                </a:solidFill>
                <a:latin typeface="Calibri" panose="020F0502020204030204" pitchFamily="34" charset="0"/>
                <a:ea typeface="Montserrat"/>
                <a:cs typeface="Calibri" panose="020F0502020204030204" pitchFamily="34" charset="0"/>
                <a:sym typeface="Montserrat"/>
              </a:rPr>
              <a:t> transport in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your</a:t>
            </a:r>
            <a:r>
              <a:rPr lang="pl-PL" sz="2400" b="1" dirty="0">
                <a:solidFill>
                  <a:schemeClr val="tx1"/>
                </a:solidFill>
                <a:latin typeface="Calibri" panose="020F0502020204030204" pitchFamily="34" charset="0"/>
                <a:ea typeface="Montserrat"/>
                <a:cs typeface="Calibri" panose="020F0502020204030204" pitchFamily="34" charset="0"/>
                <a:sym typeface="Montserrat"/>
              </a:rPr>
              <a:t>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city</a:t>
            </a:r>
            <a:r>
              <a:rPr lang="pl-PL" sz="2400" b="1" dirty="0">
                <a:solidFill>
                  <a:schemeClr val="tx1"/>
                </a:solidFill>
                <a:latin typeface="Calibri" panose="020F0502020204030204" pitchFamily="34" charset="0"/>
                <a:ea typeface="Montserrat"/>
                <a:cs typeface="Calibri" panose="020F0502020204030204" pitchFamily="34" charset="0"/>
                <a:sym typeface="Montserrat"/>
              </a:rPr>
              <a:t>/region/country.</a:t>
            </a:r>
            <a:endParaRPr sz="3200" dirty="0">
              <a:solidFill>
                <a:schemeClr val="tx1"/>
              </a:solidFill>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lt1"/>
              </a:buClr>
              <a:buSzPts val="2000"/>
              <a:buChar char="•"/>
            </a:pPr>
            <a:r>
              <a:rPr lang="pl-PL" sz="2400" dirty="0" err="1">
                <a:solidFill>
                  <a:schemeClr val="tx1"/>
                </a:solidFill>
                <a:latin typeface="Calibri" panose="020F0502020204030204" pitchFamily="34" charset="0"/>
                <a:ea typeface="Montserrat"/>
                <a:cs typeface="Calibri" panose="020F0502020204030204" pitchFamily="34" charset="0"/>
                <a:sym typeface="Montserrat"/>
              </a:rPr>
              <a:t>Choose</a:t>
            </a:r>
            <a:r>
              <a:rPr lang="pl-PL" sz="2400" dirty="0">
                <a:solidFill>
                  <a:schemeClr val="tx1"/>
                </a:solidFill>
                <a:latin typeface="Calibri" panose="020F0502020204030204" pitchFamily="34" charset="0"/>
                <a:ea typeface="Montserrat"/>
                <a:cs typeface="Calibri" panose="020F0502020204030204" pitchFamily="34" charset="0"/>
                <a:sym typeface="Montserrat"/>
              </a:rPr>
              <a:t> a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time</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horizon</a:t>
            </a:r>
            <a:r>
              <a:rPr lang="pl-PL" sz="2400" dirty="0">
                <a:solidFill>
                  <a:schemeClr val="tx1"/>
                </a:solidFill>
                <a:latin typeface="Calibri" panose="020F0502020204030204" pitchFamily="34" charset="0"/>
                <a:ea typeface="Montserrat"/>
                <a:cs typeface="Calibri" panose="020F0502020204030204" pitchFamily="34" charset="0"/>
                <a:sym typeface="Montserrat"/>
              </a:rPr>
              <a:t> for your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analysis</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let's</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assume</a:t>
            </a:r>
            <a:r>
              <a:rPr lang="pl-PL" sz="2400" dirty="0">
                <a:solidFill>
                  <a:schemeClr val="tx1"/>
                </a:solidFill>
                <a:latin typeface="Calibri" panose="020F0502020204030204" pitchFamily="34" charset="0"/>
                <a:ea typeface="Montserrat"/>
                <a:cs typeface="Calibri" panose="020F0502020204030204" pitchFamily="34" charset="0"/>
                <a:sym typeface="Montserrat"/>
              </a:rPr>
              <a:t> 10-15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years</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endParaRPr sz="2400" dirty="0">
              <a:solidFill>
                <a:schemeClr val="tx1"/>
              </a:solidFill>
              <a:latin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8797EBF8-2E01-0968-0747-621E8E664662}"/>
              </a:ext>
            </a:extLst>
          </p:cNvPr>
          <p:cNvPicPr>
            <a:picLocks noChangeAspect="1"/>
          </p:cNvPicPr>
          <p:nvPr/>
        </p:nvPicPr>
        <p:blipFill>
          <a:blip r:embed="rId2"/>
          <a:stretch>
            <a:fillRect/>
          </a:stretch>
        </p:blipFill>
        <p:spPr>
          <a:xfrm>
            <a:off x="4709651" y="1337970"/>
            <a:ext cx="6892413" cy="4182059"/>
          </a:xfrm>
          <a:prstGeom prst="rect">
            <a:avLst/>
          </a:prstGeom>
        </p:spPr>
      </p:pic>
    </p:spTree>
    <p:extLst>
      <p:ext uri="{BB962C8B-B14F-4D97-AF65-F5344CB8AC3E}">
        <p14:creationId xmlns:p14="http://schemas.microsoft.com/office/powerpoint/2010/main" val="2420024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6;p10">
            <a:extLst>
              <a:ext uri="{FF2B5EF4-FFF2-40B4-BE49-F238E27FC236}">
                <a16:creationId xmlns:a16="http://schemas.microsoft.com/office/drawing/2014/main" id="{C88A3498-2F1E-4984-BB25-AECA08318A19}"/>
              </a:ext>
            </a:extLst>
          </p:cNvPr>
          <p:cNvSpPr txBox="1"/>
          <p:nvPr/>
        </p:nvSpPr>
        <p:spPr>
          <a:xfrm>
            <a:off x="321364" y="1673432"/>
            <a:ext cx="10241861" cy="949324"/>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50800" marR="0" lvl="0" indent="0" algn="just" rtl="0">
              <a:lnSpc>
                <a:spcPct val="100000"/>
              </a:lnSpc>
              <a:spcBef>
                <a:spcPts val="0"/>
              </a:spcBef>
              <a:spcAft>
                <a:spcPts val="0"/>
              </a:spcAft>
              <a:buClr>
                <a:srgbClr val="434343"/>
              </a:buClr>
              <a:buSzPts val="2800"/>
              <a:buFont typeface="Arial"/>
              <a:buNone/>
            </a:pPr>
            <a:r>
              <a:rPr lang="pl-PL" sz="2400" dirty="0" err="1">
                <a:solidFill>
                  <a:schemeClr val="tx1"/>
                </a:solidFill>
                <a:latin typeface="Calibri" panose="020F0502020204030204" pitchFamily="34" charset="0"/>
                <a:ea typeface="Montserrat"/>
                <a:cs typeface="Calibri" panose="020F0502020204030204" pitchFamily="34" charset="0"/>
                <a:sym typeface="Montserrat"/>
              </a:rPr>
              <a:t>Identify</a:t>
            </a:r>
            <a:r>
              <a:rPr lang="pl-PL" sz="2400" dirty="0">
                <a:solidFill>
                  <a:schemeClr val="tx1"/>
                </a:solidFill>
                <a:latin typeface="Calibri" panose="020F0502020204030204" pitchFamily="34" charset="0"/>
                <a:ea typeface="Montserrat"/>
                <a:cs typeface="Calibri" panose="020F0502020204030204" pitchFamily="34" charset="0"/>
                <a:sym typeface="Montserrat"/>
              </a:rPr>
              <a:t> the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external</a:t>
            </a:r>
            <a:r>
              <a:rPr lang="pl-PL" sz="2400" dirty="0">
                <a:solidFill>
                  <a:schemeClr val="tx1"/>
                </a:solidFill>
                <a:latin typeface="Calibri" panose="020F0502020204030204" pitchFamily="34" charset="0"/>
                <a:ea typeface="Montserrat"/>
                <a:cs typeface="Calibri" panose="020F0502020204030204" pitchFamily="34" charset="0"/>
                <a:sym typeface="Montserrat"/>
              </a:rPr>
              <a:t> factors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affecting</a:t>
            </a:r>
            <a:r>
              <a:rPr lang="pl-PL" sz="2400" dirty="0">
                <a:solidFill>
                  <a:schemeClr val="tx1"/>
                </a:solidFill>
                <a:latin typeface="Calibri" panose="020F0502020204030204" pitchFamily="34" charset="0"/>
                <a:ea typeface="Montserrat"/>
                <a:cs typeface="Calibri" panose="020F0502020204030204" pitchFamily="34" charset="0"/>
                <a:sym typeface="Montserrat"/>
              </a:rPr>
              <a:t> the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sustainable</a:t>
            </a:r>
            <a:r>
              <a:rPr lang="pl-PL" sz="2400" dirty="0">
                <a:solidFill>
                  <a:schemeClr val="tx1"/>
                </a:solidFill>
                <a:latin typeface="Calibri" panose="020F0502020204030204" pitchFamily="34" charset="0"/>
                <a:ea typeface="Montserrat"/>
                <a:cs typeface="Calibri" panose="020F0502020204030204" pitchFamily="34" charset="0"/>
                <a:sym typeface="Montserrat"/>
              </a:rPr>
              <a:t> transport</a:t>
            </a:r>
            <a:endParaRPr sz="2400" dirty="0">
              <a:solidFill>
                <a:schemeClr val="tx1"/>
              </a:solidFill>
              <a:latin typeface="Calibri" panose="020F0502020204030204" pitchFamily="34" charset="0"/>
              <a:cs typeface="Calibri" panose="020F0502020204030204" pitchFamily="34" charset="0"/>
            </a:endParaRPr>
          </a:p>
          <a:p>
            <a:pPr marL="50800" marR="0" lvl="0" indent="0" algn="just" rtl="0">
              <a:lnSpc>
                <a:spcPct val="100000"/>
              </a:lnSpc>
              <a:spcBef>
                <a:spcPts val="0"/>
              </a:spcBef>
              <a:spcAft>
                <a:spcPts val="0"/>
              </a:spcAft>
              <a:buClr>
                <a:srgbClr val="434343"/>
              </a:buClr>
              <a:buSzPts val="2800"/>
              <a:buFont typeface="Arial"/>
              <a:buNone/>
            </a:pPr>
            <a:r>
              <a:rPr lang="pl-PL" sz="2400" dirty="0">
                <a:solidFill>
                  <a:schemeClr val="tx1"/>
                </a:solidFill>
                <a:latin typeface="Calibri" panose="020F0502020204030204" pitchFamily="34" charset="0"/>
                <a:ea typeface="Montserrat"/>
                <a:cs typeface="Calibri" panose="020F0502020204030204" pitchFamily="34" charset="0"/>
                <a:sym typeface="Montserrat"/>
              </a:rPr>
              <a:t>This you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can</a:t>
            </a:r>
            <a:r>
              <a:rPr lang="pl-PL" sz="2400" dirty="0">
                <a:solidFill>
                  <a:schemeClr val="tx1"/>
                </a:solidFill>
                <a:latin typeface="Calibri" panose="020F0502020204030204" pitchFamily="34" charset="0"/>
                <a:ea typeface="Montserrat"/>
                <a:cs typeface="Calibri" panose="020F0502020204030204" pitchFamily="34" charset="0"/>
                <a:sym typeface="Montserrat"/>
              </a:rPr>
              <a:t> do with the </a:t>
            </a:r>
            <a:r>
              <a:rPr lang="pl-PL" sz="2400" b="1" dirty="0" err="1">
                <a:solidFill>
                  <a:schemeClr val="tx1"/>
                </a:solidFill>
                <a:latin typeface="Calibri" panose="020F0502020204030204" pitchFamily="34" charset="0"/>
                <a:ea typeface="Montserrat"/>
                <a:cs typeface="Calibri" panose="020F0502020204030204" pitchFamily="34" charset="0"/>
                <a:sym typeface="Montserrat"/>
              </a:rPr>
              <a:t>use</a:t>
            </a:r>
            <a:r>
              <a:rPr lang="pl-PL" sz="2400" b="1" dirty="0">
                <a:solidFill>
                  <a:schemeClr val="tx1"/>
                </a:solidFill>
                <a:latin typeface="Calibri" panose="020F0502020204030204" pitchFamily="34" charset="0"/>
                <a:ea typeface="Montserrat"/>
                <a:cs typeface="Calibri" panose="020F0502020204030204" pitchFamily="34" charset="0"/>
                <a:sym typeface="Montserrat"/>
              </a:rPr>
              <a:t> of STEEP analysis,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which</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is a checklist of social,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technological</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economic,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ecological</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and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political</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factors.</a:t>
            </a:r>
          </a:p>
          <a:p>
            <a:pPr marL="50800" lvl="0" algn="just">
              <a:buClr>
                <a:srgbClr val="434343"/>
              </a:buClr>
              <a:buSzPts val="2800"/>
            </a:pPr>
            <a:r>
              <a:rPr lang="en-US"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Create a list of your own factors, or use a ready-made list</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presented</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 in the </a:t>
            </a:r>
            <a:r>
              <a:rPr lang="pl-PL" sz="2400"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following</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slides</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a:t>
            </a:r>
            <a:endParaRPr sz="2400" dirty="0">
              <a:solidFill>
                <a:schemeClr val="accent4">
                  <a:lumMod val="50000"/>
                </a:schemeClr>
              </a:solidFill>
              <a:latin typeface="Calibri" panose="020F0502020204030204" pitchFamily="34" charset="0"/>
              <a:ea typeface="Montserrat"/>
              <a:cs typeface="Calibri" panose="020F0502020204030204" pitchFamily="34" charset="0"/>
              <a:sym typeface="Montserrat"/>
            </a:endParaRPr>
          </a:p>
          <a:p>
            <a:pPr marL="457200" marR="0" lvl="0" indent="-228600" algn="l" rtl="0">
              <a:lnSpc>
                <a:spcPct val="100000"/>
              </a:lnSpc>
              <a:spcBef>
                <a:spcPts val="0"/>
              </a:spcBef>
              <a:spcAft>
                <a:spcPts val="0"/>
              </a:spcAft>
              <a:buClr>
                <a:srgbClr val="434343"/>
              </a:buClr>
              <a:buSzPts val="2800"/>
              <a:buFont typeface="Montserrat"/>
              <a:buNone/>
            </a:pPr>
            <a:endParaRPr sz="2800" dirty="0">
              <a:solidFill>
                <a:srgbClr val="434343"/>
              </a:solidFill>
              <a:latin typeface="Montserrat"/>
              <a:ea typeface="Montserrat"/>
              <a:cs typeface="Montserrat"/>
              <a:sym typeface="Montserrat"/>
            </a:endParaRPr>
          </a:p>
        </p:txBody>
      </p:sp>
      <p:sp>
        <p:nvSpPr>
          <p:cNvPr id="12" name="Google Shape;224;p10">
            <a:extLst>
              <a:ext uri="{FF2B5EF4-FFF2-40B4-BE49-F238E27FC236}">
                <a16:creationId xmlns:a16="http://schemas.microsoft.com/office/drawing/2014/main" id="{8917DF92-41AF-45C0-A96E-D726A65A97B7}"/>
              </a:ext>
            </a:extLst>
          </p:cNvPr>
          <p:cNvSpPr txBox="1"/>
          <p:nvPr/>
        </p:nvSpPr>
        <p:spPr>
          <a:xfrm>
            <a:off x="1093304" y="11787811"/>
            <a:ext cx="18288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SOCIAL</a:t>
            </a:r>
            <a:endParaRPr sz="1400" b="0" i="0" u="none" strike="noStrike" cap="none">
              <a:solidFill>
                <a:srgbClr val="000000"/>
              </a:solidFill>
              <a:latin typeface="Arial"/>
              <a:ea typeface="Arial"/>
              <a:cs typeface="Arial"/>
              <a:sym typeface="Arial"/>
            </a:endParaRPr>
          </a:p>
        </p:txBody>
      </p:sp>
      <p:sp>
        <p:nvSpPr>
          <p:cNvPr id="13" name="Google Shape;225;p10">
            <a:extLst>
              <a:ext uri="{FF2B5EF4-FFF2-40B4-BE49-F238E27FC236}">
                <a16:creationId xmlns:a16="http://schemas.microsoft.com/office/drawing/2014/main" id="{560B7BA3-74F7-48F2-8A35-5032F1BF9D03}"/>
              </a:ext>
            </a:extLst>
          </p:cNvPr>
          <p:cNvSpPr txBox="1"/>
          <p:nvPr/>
        </p:nvSpPr>
        <p:spPr>
          <a:xfrm>
            <a:off x="7765774" y="11817015"/>
            <a:ext cx="239201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ECONOMIC</a:t>
            </a:r>
            <a:endParaRPr sz="1400" b="0" i="0" u="none" strike="noStrike" cap="none">
              <a:solidFill>
                <a:srgbClr val="000000"/>
              </a:solidFill>
              <a:latin typeface="Arial"/>
              <a:ea typeface="Arial"/>
              <a:cs typeface="Arial"/>
              <a:sym typeface="Arial"/>
            </a:endParaRPr>
          </a:p>
        </p:txBody>
      </p:sp>
      <p:sp>
        <p:nvSpPr>
          <p:cNvPr id="14" name="Google Shape;226;p10">
            <a:extLst>
              <a:ext uri="{FF2B5EF4-FFF2-40B4-BE49-F238E27FC236}">
                <a16:creationId xmlns:a16="http://schemas.microsoft.com/office/drawing/2014/main" id="{BCABE3FE-5A1D-417B-B175-153BF00FA4E8}"/>
              </a:ext>
            </a:extLst>
          </p:cNvPr>
          <p:cNvSpPr txBox="1"/>
          <p:nvPr/>
        </p:nvSpPr>
        <p:spPr>
          <a:xfrm>
            <a:off x="21263389" y="11581789"/>
            <a:ext cx="18288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LEGAL</a:t>
            </a:r>
            <a:endParaRPr sz="1400" b="0" i="0" u="none" strike="noStrike" cap="none">
              <a:solidFill>
                <a:srgbClr val="000000"/>
              </a:solidFill>
              <a:latin typeface="Arial"/>
              <a:ea typeface="Arial"/>
              <a:cs typeface="Arial"/>
              <a:sym typeface="Arial"/>
            </a:endParaRPr>
          </a:p>
        </p:txBody>
      </p:sp>
      <p:sp>
        <p:nvSpPr>
          <p:cNvPr id="15" name="Google Shape;227;p10">
            <a:extLst>
              <a:ext uri="{FF2B5EF4-FFF2-40B4-BE49-F238E27FC236}">
                <a16:creationId xmlns:a16="http://schemas.microsoft.com/office/drawing/2014/main" id="{32B1A397-7604-4890-BF6F-4E9324D33236}"/>
              </a:ext>
            </a:extLst>
          </p:cNvPr>
          <p:cNvSpPr txBox="1"/>
          <p:nvPr/>
        </p:nvSpPr>
        <p:spPr>
          <a:xfrm>
            <a:off x="3748236" y="11810510"/>
            <a:ext cx="371723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TECHNOLOGICAL</a:t>
            </a:r>
            <a:endParaRPr sz="1400" b="0" i="0" u="none" strike="noStrike" cap="none">
              <a:solidFill>
                <a:srgbClr val="000000"/>
              </a:solidFill>
              <a:latin typeface="Arial"/>
              <a:ea typeface="Arial"/>
              <a:cs typeface="Arial"/>
              <a:sym typeface="Arial"/>
            </a:endParaRPr>
          </a:p>
        </p:txBody>
      </p:sp>
      <p:sp>
        <p:nvSpPr>
          <p:cNvPr id="16" name="Google Shape;228;p10">
            <a:extLst>
              <a:ext uri="{FF2B5EF4-FFF2-40B4-BE49-F238E27FC236}">
                <a16:creationId xmlns:a16="http://schemas.microsoft.com/office/drawing/2014/main" id="{7F655B4C-1A20-44D6-8F21-4D28344B897A}"/>
              </a:ext>
            </a:extLst>
          </p:cNvPr>
          <p:cNvSpPr txBox="1"/>
          <p:nvPr/>
        </p:nvSpPr>
        <p:spPr>
          <a:xfrm>
            <a:off x="10926553" y="11823521"/>
            <a:ext cx="285867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ECOLOGICAL</a:t>
            </a:r>
            <a:endParaRPr sz="1400" b="0" i="0" u="none" strike="noStrike" cap="none">
              <a:solidFill>
                <a:srgbClr val="000000"/>
              </a:solidFill>
              <a:latin typeface="Arial"/>
              <a:ea typeface="Arial"/>
              <a:cs typeface="Arial"/>
              <a:sym typeface="Arial"/>
            </a:endParaRPr>
          </a:p>
        </p:txBody>
      </p:sp>
      <p:sp>
        <p:nvSpPr>
          <p:cNvPr id="17" name="Google Shape;229;p10">
            <a:extLst>
              <a:ext uri="{FF2B5EF4-FFF2-40B4-BE49-F238E27FC236}">
                <a16:creationId xmlns:a16="http://schemas.microsoft.com/office/drawing/2014/main" id="{D046FEB8-4729-4818-966A-892192444428}"/>
              </a:ext>
            </a:extLst>
          </p:cNvPr>
          <p:cNvSpPr txBox="1"/>
          <p:nvPr/>
        </p:nvSpPr>
        <p:spPr>
          <a:xfrm>
            <a:off x="17404452" y="11810510"/>
            <a:ext cx="285867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dirty="0">
                <a:solidFill>
                  <a:srgbClr val="000000"/>
                </a:solidFill>
                <a:latin typeface="Montserrat"/>
                <a:ea typeface="Montserrat"/>
                <a:cs typeface="Montserrat"/>
                <a:sym typeface="Montserrat"/>
              </a:rPr>
              <a:t>VALUES</a:t>
            </a:r>
            <a:endParaRPr sz="2800" b="0" i="0" u="none" strike="noStrike" cap="none" dirty="0">
              <a:solidFill>
                <a:srgbClr val="000000"/>
              </a:solidFill>
              <a:latin typeface="Montserrat"/>
              <a:ea typeface="Montserrat"/>
              <a:cs typeface="Montserrat"/>
              <a:sym typeface="Montserrat"/>
            </a:endParaRPr>
          </a:p>
        </p:txBody>
      </p:sp>
      <p:sp>
        <p:nvSpPr>
          <p:cNvPr id="18" name="Google Shape;230;p10">
            <a:extLst>
              <a:ext uri="{FF2B5EF4-FFF2-40B4-BE49-F238E27FC236}">
                <a16:creationId xmlns:a16="http://schemas.microsoft.com/office/drawing/2014/main" id="{27E47DBE-9A4D-4952-88A1-1CFCF82C4B86}"/>
              </a:ext>
            </a:extLst>
          </p:cNvPr>
          <p:cNvSpPr txBox="1"/>
          <p:nvPr/>
        </p:nvSpPr>
        <p:spPr>
          <a:xfrm>
            <a:off x="14265028" y="11763838"/>
            <a:ext cx="2858676" cy="6964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rgbClr val="000000"/>
                </a:solidFill>
                <a:latin typeface="Montserrat"/>
                <a:ea typeface="Montserrat"/>
                <a:cs typeface="Montserrat"/>
                <a:sym typeface="Montserrat"/>
              </a:rPr>
              <a:t>POLITICAL</a:t>
            </a:r>
            <a:endParaRPr sz="1400" b="0" i="0" u="none" strike="noStrike" cap="none">
              <a:solidFill>
                <a:srgbClr val="000000"/>
              </a:solidFill>
              <a:latin typeface="Arial"/>
              <a:ea typeface="Arial"/>
              <a:cs typeface="Arial"/>
              <a:sym typeface="Arial"/>
            </a:endParaRPr>
          </a:p>
        </p:txBody>
      </p:sp>
      <p:sp>
        <p:nvSpPr>
          <p:cNvPr id="19" name="Google Shape;231;p10">
            <a:extLst>
              <a:ext uri="{FF2B5EF4-FFF2-40B4-BE49-F238E27FC236}">
                <a16:creationId xmlns:a16="http://schemas.microsoft.com/office/drawing/2014/main" id="{81A0A489-8BB2-48F8-84AF-EB5A91B7907A}"/>
              </a:ext>
            </a:extLst>
          </p:cNvPr>
          <p:cNvSpPr txBox="1">
            <a:spLocks noGrp="1"/>
          </p:cNvSpPr>
          <p:nvPr>
            <p:ph type="title"/>
          </p:nvPr>
        </p:nvSpPr>
        <p:spPr>
          <a:xfrm>
            <a:off x="321364" y="925055"/>
            <a:ext cx="10509250" cy="949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S</a:t>
            </a:r>
            <a:r>
              <a:rPr lang="pl-PL" sz="3200" b="1" dirty="0" err="1">
                <a:latin typeface="Calibri" panose="020F0502020204030204" pitchFamily="34" charset="0"/>
                <a:ea typeface="Montserrat"/>
                <a:cs typeface="Calibri" panose="020F0502020204030204" pitchFamily="34" charset="0"/>
                <a:sym typeface="Montserrat"/>
              </a:rPr>
              <a:t>tage</a:t>
            </a:r>
            <a:r>
              <a:rPr lang="pl-PL" sz="3200" b="1" dirty="0">
                <a:latin typeface="Calibri" panose="020F0502020204030204" pitchFamily="34" charset="0"/>
                <a:ea typeface="Montserrat"/>
                <a:cs typeface="Calibri" panose="020F0502020204030204" pitchFamily="34" charset="0"/>
                <a:sym typeface="Montserrat"/>
              </a:rPr>
              <a:t> 2</a:t>
            </a:r>
            <a:endParaRPr dirty="0">
              <a:latin typeface="Calibri" panose="020F0502020204030204" pitchFamily="34" charset="0"/>
              <a:cs typeface="Calibri" panose="020F0502020204030204" pitchFamily="34" charset="0"/>
            </a:endParaRPr>
          </a:p>
        </p:txBody>
      </p:sp>
      <p:pic>
        <p:nvPicPr>
          <p:cNvPr id="2" name="Obraz 1">
            <a:extLst>
              <a:ext uri="{FF2B5EF4-FFF2-40B4-BE49-F238E27FC236}">
                <a16:creationId xmlns:a16="http://schemas.microsoft.com/office/drawing/2014/main" id="{AAE5A03D-41F3-3B2F-507D-2FB777F428D8}"/>
              </a:ext>
            </a:extLst>
          </p:cNvPr>
          <p:cNvPicPr>
            <a:picLocks noChangeAspect="1"/>
          </p:cNvPicPr>
          <p:nvPr/>
        </p:nvPicPr>
        <p:blipFill>
          <a:blip r:embed="rId2"/>
          <a:stretch>
            <a:fillRect/>
          </a:stretch>
        </p:blipFill>
        <p:spPr>
          <a:xfrm>
            <a:off x="0" y="4020994"/>
            <a:ext cx="2330245" cy="1380947"/>
          </a:xfrm>
          <a:prstGeom prst="rect">
            <a:avLst/>
          </a:prstGeom>
        </p:spPr>
      </p:pic>
      <p:pic>
        <p:nvPicPr>
          <p:cNvPr id="3" name="Obraz 2">
            <a:extLst>
              <a:ext uri="{FF2B5EF4-FFF2-40B4-BE49-F238E27FC236}">
                <a16:creationId xmlns:a16="http://schemas.microsoft.com/office/drawing/2014/main" id="{DCBEFBBC-3B83-34CA-35F1-B26114FD2D45}"/>
              </a:ext>
            </a:extLst>
          </p:cNvPr>
          <p:cNvPicPr>
            <a:picLocks noChangeAspect="1"/>
          </p:cNvPicPr>
          <p:nvPr/>
        </p:nvPicPr>
        <p:blipFill>
          <a:blip r:embed="rId3"/>
          <a:stretch>
            <a:fillRect/>
          </a:stretch>
        </p:blipFill>
        <p:spPr>
          <a:xfrm>
            <a:off x="1683074" y="4020992"/>
            <a:ext cx="3065907" cy="1380949"/>
          </a:xfrm>
          <a:prstGeom prst="rect">
            <a:avLst/>
          </a:prstGeom>
        </p:spPr>
      </p:pic>
      <p:pic>
        <p:nvPicPr>
          <p:cNvPr id="20" name="Obraz 19">
            <a:extLst>
              <a:ext uri="{FF2B5EF4-FFF2-40B4-BE49-F238E27FC236}">
                <a16:creationId xmlns:a16="http://schemas.microsoft.com/office/drawing/2014/main" id="{948FA34A-3ED4-C08A-965D-48C0E35D691D}"/>
              </a:ext>
            </a:extLst>
          </p:cNvPr>
          <p:cNvPicPr>
            <a:picLocks noChangeAspect="1"/>
          </p:cNvPicPr>
          <p:nvPr/>
        </p:nvPicPr>
        <p:blipFill>
          <a:blip r:embed="rId4"/>
          <a:stretch>
            <a:fillRect/>
          </a:stretch>
        </p:blipFill>
        <p:spPr>
          <a:xfrm>
            <a:off x="4013320" y="4020992"/>
            <a:ext cx="3452152" cy="1380947"/>
          </a:xfrm>
          <a:prstGeom prst="rect">
            <a:avLst/>
          </a:prstGeom>
        </p:spPr>
      </p:pic>
      <p:pic>
        <p:nvPicPr>
          <p:cNvPr id="21" name="Obraz 20">
            <a:extLst>
              <a:ext uri="{FF2B5EF4-FFF2-40B4-BE49-F238E27FC236}">
                <a16:creationId xmlns:a16="http://schemas.microsoft.com/office/drawing/2014/main" id="{857DB2CB-C2EA-5260-8A68-31128AD0A6E4}"/>
              </a:ext>
            </a:extLst>
          </p:cNvPr>
          <p:cNvPicPr>
            <a:picLocks noChangeAspect="1"/>
          </p:cNvPicPr>
          <p:nvPr/>
        </p:nvPicPr>
        <p:blipFill>
          <a:blip r:embed="rId5"/>
          <a:stretch>
            <a:fillRect/>
          </a:stretch>
        </p:blipFill>
        <p:spPr>
          <a:xfrm>
            <a:off x="7465471" y="4001041"/>
            <a:ext cx="2492040" cy="1420847"/>
          </a:xfrm>
          <a:prstGeom prst="rect">
            <a:avLst/>
          </a:prstGeom>
        </p:spPr>
      </p:pic>
      <p:pic>
        <p:nvPicPr>
          <p:cNvPr id="22" name="Obraz 21">
            <a:extLst>
              <a:ext uri="{FF2B5EF4-FFF2-40B4-BE49-F238E27FC236}">
                <a16:creationId xmlns:a16="http://schemas.microsoft.com/office/drawing/2014/main" id="{7F1D6E75-818A-4560-2D8A-41929848FF85}"/>
              </a:ext>
            </a:extLst>
          </p:cNvPr>
          <p:cNvPicPr>
            <a:picLocks noChangeAspect="1"/>
          </p:cNvPicPr>
          <p:nvPr/>
        </p:nvPicPr>
        <p:blipFill>
          <a:blip r:embed="rId6"/>
          <a:stretch>
            <a:fillRect/>
          </a:stretch>
        </p:blipFill>
        <p:spPr>
          <a:xfrm>
            <a:off x="9296696" y="4001041"/>
            <a:ext cx="2895304" cy="1420847"/>
          </a:xfrm>
          <a:prstGeom prst="rect">
            <a:avLst/>
          </a:prstGeom>
        </p:spPr>
      </p:pic>
    </p:spTree>
    <p:extLst>
      <p:ext uri="{BB962C8B-B14F-4D97-AF65-F5344CB8AC3E}">
        <p14:creationId xmlns:p14="http://schemas.microsoft.com/office/powerpoint/2010/main" val="564625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6;p11">
            <a:extLst>
              <a:ext uri="{FF2B5EF4-FFF2-40B4-BE49-F238E27FC236}">
                <a16:creationId xmlns:a16="http://schemas.microsoft.com/office/drawing/2014/main" id="{10D2344B-C29D-4A08-B84F-1FD906522E18}"/>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E</a:t>
            </a:r>
            <a:r>
              <a:rPr lang="pl-PL" sz="3200" b="1" dirty="0">
                <a:latin typeface="Calibri" panose="020F0502020204030204" pitchFamily="34" charset="0"/>
                <a:ea typeface="Montserrat"/>
                <a:cs typeface="Calibri" panose="020F0502020204030204" pitchFamily="34" charset="0"/>
                <a:sym typeface="Montserrat"/>
              </a:rPr>
              <a:t>xamples of STEEP factors </a:t>
            </a:r>
            <a:r>
              <a:rPr lang="pl-PL" sz="32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(social)</a:t>
            </a:r>
            <a:endParaRPr dirty="0">
              <a:solidFill>
                <a:schemeClr val="accent4">
                  <a:lumMod val="50000"/>
                </a:schemeClr>
              </a:solidFill>
              <a:latin typeface="Calibri" panose="020F0502020204030204" pitchFamily="34" charset="0"/>
              <a:cs typeface="Calibri" panose="020F0502020204030204" pitchFamily="34" charset="0"/>
            </a:endParaRPr>
          </a:p>
        </p:txBody>
      </p:sp>
      <p:sp>
        <p:nvSpPr>
          <p:cNvPr id="5" name="Google Shape;237;p11">
            <a:extLst>
              <a:ext uri="{FF2B5EF4-FFF2-40B4-BE49-F238E27FC236}">
                <a16:creationId xmlns:a16="http://schemas.microsoft.com/office/drawing/2014/main" id="{20FA031D-6BC5-4236-AFF7-A26377A09E7A}"/>
              </a:ext>
            </a:extLst>
          </p:cNvPr>
          <p:cNvSpPr txBox="1">
            <a:spLocks noGrp="1"/>
          </p:cNvSpPr>
          <p:nvPr>
            <p:ph type="body" idx="1"/>
          </p:nvPr>
        </p:nvSpPr>
        <p:spPr>
          <a:xfrm>
            <a:off x="383458" y="1501160"/>
            <a:ext cx="5968180" cy="43513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cs typeface="Calibri" panose="020F0502020204030204" pitchFamily="34" charset="0"/>
              </a:rPr>
              <a:t>Cultural Attitudes and Values</a:t>
            </a:r>
            <a:r>
              <a:rPr lang="en-US" sz="1600" b="0" i="0" dirty="0">
                <a:solidFill>
                  <a:schemeClr val="accent4">
                    <a:lumMod val="50000"/>
                  </a:schemeClr>
                </a:solidFill>
                <a:effectLst/>
                <a:latin typeface="Calibri" panose="020F0502020204030204" pitchFamily="34" charset="0"/>
                <a:cs typeface="Calibri" panose="020F0502020204030204" pitchFamily="34" charset="0"/>
              </a:rPr>
              <a:t>: </a:t>
            </a:r>
            <a:r>
              <a:rPr lang="en-US" sz="1600" b="0" i="0" dirty="0">
                <a:solidFill>
                  <a:srgbClr val="0D0D0D"/>
                </a:solidFill>
                <a:effectLst/>
                <a:latin typeface="Calibri" panose="020F0502020204030204" pitchFamily="34" charset="0"/>
                <a:cs typeface="Calibri" panose="020F0502020204030204" pitchFamily="34" charset="0"/>
              </a:rPr>
              <a:t>Societal norms and values play </a:t>
            </a:r>
            <a:br>
              <a:rPr lang="pl-PL" sz="1600" b="0" i="0" dirty="0">
                <a:solidFill>
                  <a:srgbClr val="0D0D0D"/>
                </a:solidFill>
                <a:effectLst/>
                <a:latin typeface="Calibri" panose="020F0502020204030204" pitchFamily="34" charset="0"/>
                <a:cs typeface="Calibri" panose="020F0502020204030204" pitchFamily="34" charset="0"/>
              </a:rPr>
            </a:br>
            <a:r>
              <a:rPr lang="en-US" sz="1600" b="0" i="0" dirty="0">
                <a:solidFill>
                  <a:srgbClr val="0D0D0D"/>
                </a:solidFill>
                <a:effectLst/>
                <a:latin typeface="Calibri" panose="020F0502020204030204" pitchFamily="34" charset="0"/>
                <a:cs typeface="Calibri" panose="020F0502020204030204" pitchFamily="34" charset="0"/>
              </a:rPr>
              <a:t>a significant role. For example, in some cultures, cars are seen as a status symbol, which can make reducing car usage challenging. Conversely, in places where cycling or public transport is culturally accepted and promoted, there might be a higher inclination towards these sustainable options.</a:t>
            </a:r>
            <a:endParaRPr lang="pl-PL" sz="1600" b="0" i="0" dirty="0">
              <a:solidFill>
                <a:srgbClr val="0D0D0D"/>
              </a:solidFill>
              <a:effectLst/>
              <a:latin typeface="Calibri" panose="020F0502020204030204" pitchFamily="34" charset="0"/>
              <a:cs typeface="Calibri" panose="020F0502020204030204" pitchFamily="34" charset="0"/>
            </a:endParaRPr>
          </a:p>
          <a:p>
            <a:pPr marL="228600" lvl="0" indent="-228600" algn="just" rtl="0">
              <a:lnSpc>
                <a:spcPct val="90000"/>
              </a:lnSpc>
              <a:spcBef>
                <a:spcPts val="0"/>
              </a:spcBef>
              <a:spcAft>
                <a:spcPts val="0"/>
              </a:spcAft>
              <a:buClr>
                <a:srgbClr val="999999"/>
              </a:buClr>
              <a:buSzPts val="2000"/>
              <a:buChar char="•"/>
            </a:pPr>
            <a:endParaRPr lang="pl-PL" sz="1600" b="0" i="0" dirty="0">
              <a:solidFill>
                <a:srgbClr val="0D0D0D"/>
              </a:solidFill>
              <a:effectLst/>
              <a:latin typeface="Calibri" panose="020F0502020204030204" pitchFamily="34" charset="0"/>
              <a:cs typeface="Calibri" panose="020F0502020204030204" pitchFamily="34" charset="0"/>
            </a:endParaRPr>
          </a:p>
          <a:p>
            <a:pPr marL="0" lvl="0" indent="0" algn="just" rtl="0">
              <a:lnSpc>
                <a:spcPct val="90000"/>
              </a:lnSpc>
              <a:spcBef>
                <a:spcPts val="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cs typeface="Calibri" panose="020F0502020204030204" pitchFamily="34" charset="0"/>
              </a:rPr>
              <a:t>Social Norms and Peer Influence</a:t>
            </a:r>
            <a:r>
              <a:rPr lang="en-US" sz="1600" b="0" i="0" dirty="0">
                <a:solidFill>
                  <a:schemeClr val="accent4">
                    <a:lumMod val="50000"/>
                  </a:schemeClr>
                </a:solidFill>
                <a:effectLst/>
                <a:latin typeface="Calibri" panose="020F0502020204030204" pitchFamily="34" charset="0"/>
                <a:cs typeface="Calibri" panose="020F0502020204030204" pitchFamily="34" charset="0"/>
              </a:rPr>
              <a:t>: </a:t>
            </a:r>
            <a:r>
              <a:rPr lang="en-US" sz="1600" b="0" i="0" dirty="0">
                <a:solidFill>
                  <a:srgbClr val="0D0D0D"/>
                </a:solidFill>
                <a:effectLst/>
                <a:latin typeface="Calibri" panose="020F0502020204030204" pitchFamily="34" charset="0"/>
                <a:cs typeface="Calibri" panose="020F0502020204030204" pitchFamily="34" charset="0"/>
              </a:rPr>
              <a:t>The behavior and choices of individuals within a social network can significantly influence others. If sustainable transport options like cycling, walking, or using public transport are seen as the norm within a peer group or community, individuals are more likely to adopt these practices.</a:t>
            </a:r>
            <a:endParaRPr lang="pl-PL" sz="1600" b="0" i="0" dirty="0">
              <a:solidFill>
                <a:srgbClr val="0D0D0D"/>
              </a:solidFill>
              <a:effectLst/>
              <a:latin typeface="Calibri" panose="020F0502020204030204" pitchFamily="34" charset="0"/>
              <a:cs typeface="Calibri" panose="020F0502020204030204" pitchFamily="34" charset="0"/>
            </a:endParaRPr>
          </a:p>
          <a:p>
            <a:pPr marL="228600" lvl="0" indent="-228600" algn="just" rtl="0">
              <a:lnSpc>
                <a:spcPct val="90000"/>
              </a:lnSpc>
              <a:spcBef>
                <a:spcPts val="0"/>
              </a:spcBef>
              <a:spcAft>
                <a:spcPts val="0"/>
              </a:spcAft>
              <a:buClr>
                <a:srgbClr val="999999"/>
              </a:buClr>
              <a:buSzPts val="2000"/>
              <a:buChar char="•"/>
            </a:pPr>
            <a:endParaRPr lang="pl-PL" sz="1600" b="0" i="0" dirty="0">
              <a:solidFill>
                <a:srgbClr val="0D0D0D"/>
              </a:solidFill>
              <a:effectLst/>
              <a:latin typeface="Calibri" panose="020F0502020204030204" pitchFamily="34" charset="0"/>
              <a:cs typeface="Calibri" panose="020F0502020204030204" pitchFamily="34" charset="0"/>
            </a:endParaRPr>
          </a:p>
          <a:p>
            <a:pPr marL="0" lvl="0" indent="0" algn="just" rtl="0">
              <a:lnSpc>
                <a:spcPct val="90000"/>
              </a:lnSpc>
              <a:spcBef>
                <a:spcPts val="0"/>
              </a:spcBef>
              <a:spcAft>
                <a:spcPts val="0"/>
              </a:spcAft>
              <a:buClr>
                <a:srgbClr val="999999"/>
              </a:buClr>
              <a:buSzPts val="2000"/>
              <a:buNone/>
            </a:pPr>
            <a:r>
              <a:rPr lang="en-US" sz="1600" b="1" i="0" dirty="0">
                <a:solidFill>
                  <a:schemeClr val="accent4">
                    <a:lumMod val="50000"/>
                  </a:schemeClr>
                </a:solidFill>
                <a:effectLst/>
                <a:latin typeface="Calibri" panose="020F0502020204030204" pitchFamily="34" charset="0"/>
                <a:cs typeface="Calibri" panose="020F0502020204030204" pitchFamily="34" charset="0"/>
              </a:rPr>
              <a:t>Accessibility and Inclusivity</a:t>
            </a:r>
            <a:r>
              <a:rPr lang="en-US" sz="1600" b="0" i="0" dirty="0">
                <a:solidFill>
                  <a:schemeClr val="accent4">
                    <a:lumMod val="50000"/>
                  </a:schemeClr>
                </a:solidFill>
                <a:effectLst/>
                <a:latin typeface="Calibri" panose="020F0502020204030204" pitchFamily="34" charset="0"/>
                <a:cs typeface="Calibri" panose="020F0502020204030204" pitchFamily="34" charset="0"/>
              </a:rPr>
              <a:t>: </a:t>
            </a:r>
            <a:r>
              <a:rPr lang="en-US" sz="1600" b="0" i="0" dirty="0">
                <a:solidFill>
                  <a:srgbClr val="0D0D0D"/>
                </a:solidFill>
                <a:effectLst/>
                <a:latin typeface="Calibri" panose="020F0502020204030204" pitchFamily="34" charset="0"/>
                <a:cs typeface="Calibri" panose="020F0502020204030204" pitchFamily="34" charset="0"/>
              </a:rPr>
              <a:t>The availability of sustainable transport options that cater to people with disabilities, elderly individuals, and those with other special needs is crucial. Designing inclusive transport systems can encourage a broader section of the society to participate in sustainable transport practices.</a:t>
            </a:r>
            <a:endParaRPr sz="1600" dirty="0">
              <a:solidFill>
                <a:srgbClr val="999999"/>
              </a:solidFill>
              <a:latin typeface="Calibri" panose="020F0502020204030204" pitchFamily="34" charset="0"/>
              <a:ea typeface="Montserrat"/>
              <a:cs typeface="Calibri" panose="020F0502020204030204" pitchFamily="34" charset="0"/>
              <a:sym typeface="Montserrat"/>
            </a:endParaRPr>
          </a:p>
        </p:txBody>
      </p:sp>
      <p:pic>
        <p:nvPicPr>
          <p:cNvPr id="3" name="Obraz 2">
            <a:extLst>
              <a:ext uri="{FF2B5EF4-FFF2-40B4-BE49-F238E27FC236}">
                <a16:creationId xmlns:a16="http://schemas.microsoft.com/office/drawing/2014/main" id="{E5D98753-E4D8-3551-ABC7-16C54C73E80D}"/>
              </a:ext>
            </a:extLst>
          </p:cNvPr>
          <p:cNvPicPr>
            <a:picLocks noChangeAspect="1"/>
          </p:cNvPicPr>
          <p:nvPr/>
        </p:nvPicPr>
        <p:blipFill>
          <a:blip r:embed="rId2"/>
          <a:stretch>
            <a:fillRect/>
          </a:stretch>
        </p:blipFill>
        <p:spPr>
          <a:xfrm>
            <a:off x="6839791" y="1931987"/>
            <a:ext cx="4851072" cy="2994025"/>
          </a:xfrm>
          <a:prstGeom prst="rect">
            <a:avLst/>
          </a:prstGeom>
        </p:spPr>
      </p:pic>
    </p:spTree>
    <p:extLst>
      <p:ext uri="{BB962C8B-B14F-4D97-AF65-F5344CB8AC3E}">
        <p14:creationId xmlns:p14="http://schemas.microsoft.com/office/powerpoint/2010/main" val="3728686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214261" y="920759"/>
            <a:ext cx="11492681" cy="5214272"/>
          </a:xfrm>
          <a:prstGeom prst="rect">
            <a:avLst/>
          </a:prstGeom>
          <a:noFill/>
          <a:ln>
            <a:noFill/>
          </a:ln>
        </p:spPr>
        <p:txBody>
          <a:bodyPr spcFirstLastPara="1" wrap="square" lIns="91425" tIns="45700" rIns="91425" bIns="45700" anchor="t" anchorCtr="0">
            <a:normAutofit lnSpcReduction="10000"/>
          </a:bodyPr>
          <a:lstStyle/>
          <a:p>
            <a:pPr marL="228600" indent="-50800">
              <a:spcBef>
                <a:spcPts val="0"/>
              </a:spcBef>
              <a:buSzPts val="2800"/>
              <a:buNone/>
            </a:pPr>
            <a:r>
              <a:rPr lang="pl-PL" sz="2200" b="1" dirty="0">
                <a:solidFill>
                  <a:srgbClr val="222222"/>
                </a:solidFill>
                <a:latin typeface="Calibri" panose="020F0502020204030204" pitchFamily="34" charset="0"/>
                <a:cs typeface="Calibri" panose="020F0502020204030204" pitchFamily="34" charset="0"/>
              </a:rPr>
              <a:t>b</a:t>
            </a:r>
            <a:r>
              <a:rPr lang="en-US" sz="2200" b="1" dirty="0" err="1">
                <a:solidFill>
                  <a:srgbClr val="222222"/>
                </a:solidFill>
                <a:latin typeface="Calibri" panose="020F0502020204030204" pitchFamily="34" charset="0"/>
                <a:cs typeface="Calibri" panose="020F0502020204030204" pitchFamily="34" charset="0"/>
              </a:rPr>
              <a:t>iomass</a:t>
            </a:r>
            <a:r>
              <a:rPr lang="en-US" sz="2200" b="1" dirty="0">
                <a:solidFill>
                  <a:srgbClr val="222222"/>
                </a:solidFill>
                <a:latin typeface="Calibri" panose="020F0502020204030204" pitchFamily="34" charset="0"/>
                <a:cs typeface="Calibri" panose="020F0502020204030204" pitchFamily="34" charset="0"/>
              </a:rPr>
              <a:t> (solid biofuels) </a:t>
            </a:r>
            <a:r>
              <a:rPr lang="en-US" sz="2200" dirty="0">
                <a:solidFill>
                  <a:srgbClr val="222222"/>
                </a:solidFill>
                <a:latin typeface="Calibri" panose="020F0502020204030204" pitchFamily="34" charset="0"/>
                <a:cs typeface="Calibri" panose="020F0502020204030204" pitchFamily="34" charset="0"/>
              </a:rPr>
              <a:t>organic, non-fossil material of biological origin, which may be used for heat production or electricity generation. It includes: charcoal; wood and wood waste; black liquor, bagasse, animal waste and other vegetal materials and residuals</a:t>
            </a:r>
            <a:endParaRPr lang="pl-PL" sz="2200" b="1"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indent="-50800">
              <a:spcBef>
                <a:spcPts val="0"/>
              </a:spcBef>
              <a:buSzPts val="2800"/>
              <a:buNone/>
            </a:pPr>
            <a:endParaRPr lang="pl-PL" sz="2200" b="1"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pl-PL" sz="2200" b="1" dirty="0" err="1">
                <a:solidFill>
                  <a:srgbClr val="222222"/>
                </a:solidFill>
                <a:latin typeface="Calibri" panose="020F0502020204030204" pitchFamily="34" charset="0"/>
                <a:ea typeface="Calibri" panose="020F0502020204030204" pitchFamily="34" charset="0"/>
                <a:cs typeface="Calibri" panose="020F0502020204030204" pitchFamily="34" charset="0"/>
              </a:rPr>
              <a:t>carbon</a:t>
            </a:r>
            <a:r>
              <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b="1" dirty="0" err="1">
                <a:solidFill>
                  <a:srgbClr val="222222"/>
                </a:solidFill>
                <a:latin typeface="Calibri" panose="020F0502020204030204" pitchFamily="34" charset="0"/>
                <a:ea typeface="Calibri" panose="020F0502020204030204" pitchFamily="34" charset="0"/>
                <a:cs typeface="Calibri" panose="020F0502020204030204" pitchFamily="34" charset="0"/>
              </a:rPr>
              <a:t>footprint</a:t>
            </a:r>
            <a:r>
              <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rPr>
              <a:t> - </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t</a:t>
            </a:r>
            <a:r>
              <a:rPr lang="en-US" sz="2200" dirty="0">
                <a:solidFill>
                  <a:srgbClr val="222222"/>
                </a:solidFill>
                <a:latin typeface="Calibri" panose="020F0502020204030204" pitchFamily="34" charset="0"/>
                <a:ea typeface="Calibri" panose="020F0502020204030204" pitchFamily="34" charset="0"/>
                <a:cs typeface="Calibri" panose="020F0502020204030204" pitchFamily="34" charset="0"/>
              </a:rPr>
              <a:t>he total greenhouse gas (GHG) emissions caused directly and indirectly by an individual, organization, event or product.”1 It is calculated by summing the emissions resulting from every stage of a product or service’s lifetime (material production, manufacturing, use, and end-of-life).</a:t>
            </a:r>
            <a:endPar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Center for Sustainable Systems, University of Michigan. 2023. "Carbon Footprint Factsheet." Pub. No. CSS09-05.</a:t>
            </a: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rPr>
              <a:t>c</a:t>
            </a:r>
            <a:r>
              <a:rPr lang="en-US"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limate</a:t>
            </a:r>
            <a:r>
              <a:rPr lang="en-US"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change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can</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be</a:t>
            </a:r>
            <a:r>
              <a:rPr lang="en-US" sz="22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defined as the shift in climate patterns mainly caused by greenhouse</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2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gas emissions</a:t>
            </a:r>
            <a:endParaRPr lang="pl-PL" sz="22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Fawzy</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S., Osman, A.I.,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Doran</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J. </a:t>
            </a:r>
            <a:r>
              <a:rPr lang="pl-PL" sz="16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et al.</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Strategies</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for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mitigation</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of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climate</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change</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 </a:t>
            </a:r>
            <a:r>
              <a:rPr lang="pl-PL" sz="1600" b="0" i="0"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review</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Environ</a:t>
            </a:r>
            <a:r>
              <a:rPr lang="pl-PL" sz="16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Chem</a:t>
            </a:r>
            <a:r>
              <a:rPr lang="pl-PL" sz="1600" b="0" i="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Lett</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pl-PL" sz="1600" b="1"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18</a:t>
            </a:r>
            <a:r>
              <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 2069–2094 (2020). https://doi.org/10.1007/s10311-020-01059-w</a:t>
            </a:r>
          </a:p>
          <a:p>
            <a:pPr marL="228600" lvl="0" indent="-50800" algn="l" rtl="0">
              <a:lnSpc>
                <a:spcPct val="90000"/>
              </a:lnSpc>
              <a:spcBef>
                <a:spcPts val="0"/>
              </a:spcBef>
              <a:spcAft>
                <a:spcPts val="0"/>
              </a:spcAft>
              <a:buClr>
                <a:schemeClr val="dk1"/>
              </a:buClr>
              <a:buSzPts val="2800"/>
              <a:buNone/>
            </a:pPr>
            <a:endPar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a:solidFill>
                  <a:srgbClr val="222222"/>
                </a:solidFill>
                <a:latin typeface="Calibri" panose="020F0502020204030204" pitchFamily="34" charset="0"/>
                <a:cs typeface="Calibri" panose="020F0502020204030204" pitchFamily="34" charset="0"/>
              </a:rPr>
              <a:t>g</a:t>
            </a:r>
            <a:r>
              <a:rPr lang="en-US" sz="2200" b="1" dirty="0" err="1">
                <a:solidFill>
                  <a:srgbClr val="222222"/>
                </a:solidFill>
                <a:latin typeface="Calibri" panose="020F0502020204030204" pitchFamily="34" charset="0"/>
                <a:cs typeface="Calibri" panose="020F0502020204030204" pitchFamily="34" charset="0"/>
              </a:rPr>
              <a:t>eothermal</a:t>
            </a:r>
            <a:r>
              <a:rPr lang="en-US" sz="2200" b="1" dirty="0">
                <a:solidFill>
                  <a:srgbClr val="222222"/>
                </a:solidFill>
                <a:latin typeface="Calibri" panose="020F0502020204030204" pitchFamily="34" charset="0"/>
                <a:cs typeface="Calibri" panose="020F0502020204030204" pitchFamily="34" charset="0"/>
              </a:rPr>
              <a:t> energy </a:t>
            </a:r>
            <a:r>
              <a:rPr lang="en-US" sz="2200" dirty="0">
                <a:solidFill>
                  <a:srgbClr val="222222"/>
                </a:solidFill>
                <a:latin typeface="Calibri" panose="020F0502020204030204" pitchFamily="34" charset="0"/>
                <a:cs typeface="Calibri" panose="020F0502020204030204" pitchFamily="34" charset="0"/>
              </a:rPr>
              <a:t>the energy available as heat from within the earth’s crust, usually in the form of hot water or steam.</a:t>
            </a:r>
            <a:endParaRPr lang="pl-PL" sz="2200"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b="0" i="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3;p12">
            <a:extLst>
              <a:ext uri="{FF2B5EF4-FFF2-40B4-BE49-F238E27FC236}">
                <a16:creationId xmlns:a16="http://schemas.microsoft.com/office/drawing/2014/main" id="{E691E138-E8C0-4626-AB06-5D3626FA450E}"/>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solidFill>
                  <a:schemeClr val="accent5">
                    <a:lumMod val="50000"/>
                  </a:schemeClr>
                </a:solidFill>
                <a:latin typeface="Montserrat"/>
                <a:ea typeface="Montserrat"/>
                <a:cs typeface="Montserrat"/>
                <a:sym typeface="Montserrat"/>
              </a:rPr>
              <a:t>E</a:t>
            </a:r>
            <a:r>
              <a:rPr lang="pl-PL" sz="3200" b="1" dirty="0">
                <a:latin typeface="Montserrat"/>
                <a:ea typeface="Montserrat"/>
                <a:cs typeface="Montserrat"/>
                <a:sym typeface="Montserrat"/>
              </a:rPr>
              <a:t>xamples of STEEP factors (</a:t>
            </a:r>
            <a:r>
              <a:rPr lang="pl-PL" sz="3200" b="1" dirty="0" err="1">
                <a:solidFill>
                  <a:schemeClr val="accent4">
                    <a:lumMod val="50000"/>
                  </a:schemeClr>
                </a:solidFill>
                <a:latin typeface="Montserrat"/>
                <a:ea typeface="Montserrat"/>
                <a:cs typeface="Montserrat"/>
                <a:sym typeface="Montserrat"/>
              </a:rPr>
              <a:t>technological</a:t>
            </a:r>
            <a:r>
              <a:rPr lang="pl-PL" sz="3200" b="1" dirty="0">
                <a:solidFill>
                  <a:schemeClr val="accent4">
                    <a:lumMod val="50000"/>
                  </a:schemeClr>
                </a:solidFill>
                <a:latin typeface="Montserrat"/>
                <a:ea typeface="Montserrat"/>
                <a:cs typeface="Montserrat"/>
                <a:sym typeface="Montserrat"/>
              </a:rPr>
              <a:t>)</a:t>
            </a:r>
            <a:endParaRPr sz="3200" dirty="0">
              <a:solidFill>
                <a:schemeClr val="accent4">
                  <a:lumMod val="50000"/>
                </a:schemeClr>
              </a:solidFill>
              <a:latin typeface="Montserrat"/>
              <a:ea typeface="Montserrat"/>
              <a:cs typeface="Montserrat"/>
              <a:sym typeface="Montserrat"/>
            </a:endParaRPr>
          </a:p>
        </p:txBody>
      </p:sp>
      <p:sp>
        <p:nvSpPr>
          <p:cNvPr id="5" name="Google Shape;244;p12">
            <a:extLst>
              <a:ext uri="{FF2B5EF4-FFF2-40B4-BE49-F238E27FC236}">
                <a16:creationId xmlns:a16="http://schemas.microsoft.com/office/drawing/2014/main" id="{E17C52D5-AF30-4797-A12E-DCC240145E77}"/>
              </a:ext>
            </a:extLst>
          </p:cNvPr>
          <p:cNvSpPr txBox="1">
            <a:spLocks noGrp="1"/>
          </p:cNvSpPr>
          <p:nvPr>
            <p:ph type="body" idx="1"/>
          </p:nvPr>
        </p:nvSpPr>
        <p:spPr>
          <a:xfrm>
            <a:off x="314326" y="1366684"/>
            <a:ext cx="6243790" cy="476111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999999"/>
              </a:buClr>
              <a:buSzPts val="2000"/>
              <a:buChar char="•"/>
            </a:pPr>
            <a:r>
              <a:rPr lang="en-US" sz="1600" b="1" i="0" dirty="0">
                <a:solidFill>
                  <a:schemeClr val="accent4">
                    <a:lumMod val="50000"/>
                  </a:schemeClr>
                </a:solidFill>
                <a:effectLst/>
                <a:latin typeface="Calibi"/>
              </a:rPr>
              <a:t>Advancements in Vehicle Technology</a:t>
            </a:r>
            <a:r>
              <a:rPr lang="en-US" sz="1600" b="0" i="0" dirty="0">
                <a:solidFill>
                  <a:srgbClr val="0D0D0D"/>
                </a:solidFill>
                <a:effectLst/>
                <a:latin typeface="Calibi"/>
              </a:rPr>
              <a:t>: Innovations in electric and hybrid vehicles, including improvements in battery technology, charging infrastructure, and energy efficiency, are pivotal. These advancements make sustainable vehicles more accessible, affordable, and practical for everyday use.</a:t>
            </a:r>
          </a:p>
          <a:p>
            <a:pPr marL="228600" lvl="0" indent="-228600" algn="just" rtl="0">
              <a:lnSpc>
                <a:spcPct val="90000"/>
              </a:lnSpc>
              <a:spcBef>
                <a:spcPts val="0"/>
              </a:spcBef>
              <a:spcAft>
                <a:spcPts val="0"/>
              </a:spcAft>
              <a:buClr>
                <a:srgbClr val="999999"/>
              </a:buClr>
              <a:buSzPts val="2000"/>
              <a:buChar char="•"/>
            </a:pPr>
            <a:endParaRPr lang="en-US" sz="1600" b="0" i="0" dirty="0">
              <a:solidFill>
                <a:srgbClr val="0D0D0D"/>
              </a:solidFill>
              <a:effectLst/>
              <a:latin typeface="Calibi"/>
            </a:endParaRPr>
          </a:p>
          <a:p>
            <a:pPr marL="228600" lvl="0" indent="-228600" algn="just" rtl="0">
              <a:lnSpc>
                <a:spcPct val="90000"/>
              </a:lnSpc>
              <a:spcBef>
                <a:spcPts val="0"/>
              </a:spcBef>
              <a:spcAft>
                <a:spcPts val="0"/>
              </a:spcAft>
              <a:buClr>
                <a:srgbClr val="999999"/>
              </a:buClr>
              <a:buSzPts val="2000"/>
              <a:buChar char="•"/>
            </a:pPr>
            <a:r>
              <a:rPr lang="en-US" sz="1600" b="1" i="0" dirty="0">
                <a:solidFill>
                  <a:schemeClr val="accent4">
                    <a:lumMod val="50000"/>
                  </a:schemeClr>
                </a:solidFill>
                <a:effectLst/>
                <a:latin typeface="Calibi"/>
              </a:rPr>
              <a:t>Public Transport Technology</a:t>
            </a:r>
            <a:r>
              <a:rPr lang="en-US" sz="1600" b="0" i="0" dirty="0">
                <a:solidFill>
                  <a:srgbClr val="0D0D0D"/>
                </a:solidFill>
                <a:effectLst/>
                <a:latin typeface="Calibi"/>
              </a:rPr>
              <a:t>: The development of more efficient and reliable public transportation systems, such as electric buses, light rail systems, and the use of renewable energy sources, enhances the appeal and usability of public transport. Real-time data integration into public transport systems can also improve user experience by providing accurate schedules, routes, and availability information.</a:t>
            </a:r>
          </a:p>
          <a:p>
            <a:pPr marL="228600" lvl="0" indent="-228600" algn="just" rtl="0">
              <a:lnSpc>
                <a:spcPct val="90000"/>
              </a:lnSpc>
              <a:spcBef>
                <a:spcPts val="0"/>
              </a:spcBef>
              <a:spcAft>
                <a:spcPts val="0"/>
              </a:spcAft>
              <a:buClr>
                <a:srgbClr val="999999"/>
              </a:buClr>
              <a:buSzPts val="2000"/>
              <a:buChar char="•"/>
            </a:pPr>
            <a:endParaRPr lang="en-US" sz="1600" b="0" i="0" dirty="0">
              <a:solidFill>
                <a:srgbClr val="0D0D0D"/>
              </a:solidFill>
              <a:effectLst/>
              <a:latin typeface="Calibi"/>
            </a:endParaRPr>
          </a:p>
          <a:p>
            <a:pPr marL="228600" lvl="0" indent="-228600" algn="just" rtl="0">
              <a:lnSpc>
                <a:spcPct val="90000"/>
              </a:lnSpc>
              <a:spcBef>
                <a:spcPts val="0"/>
              </a:spcBef>
              <a:spcAft>
                <a:spcPts val="0"/>
              </a:spcAft>
              <a:buClr>
                <a:srgbClr val="999999"/>
              </a:buClr>
              <a:buSzPts val="2000"/>
              <a:buChar char="•"/>
            </a:pPr>
            <a:r>
              <a:rPr lang="en-US" sz="1600" b="1" i="0" dirty="0">
                <a:solidFill>
                  <a:schemeClr val="accent4">
                    <a:lumMod val="50000"/>
                  </a:schemeClr>
                </a:solidFill>
                <a:effectLst/>
                <a:latin typeface="Calibi"/>
              </a:rPr>
              <a:t>Smart Infrastructure</a:t>
            </a:r>
            <a:r>
              <a:rPr lang="en-US" sz="1600" b="0" i="0" dirty="0">
                <a:solidFill>
                  <a:schemeClr val="accent4">
                    <a:lumMod val="50000"/>
                  </a:schemeClr>
                </a:solidFill>
                <a:effectLst/>
                <a:latin typeface="Calibi"/>
              </a:rPr>
              <a:t>: </a:t>
            </a:r>
            <a:r>
              <a:rPr lang="en-US" sz="1600" b="0" i="0" dirty="0">
                <a:solidFill>
                  <a:srgbClr val="0D0D0D"/>
                </a:solidFill>
                <a:effectLst/>
                <a:latin typeface="Calibi"/>
              </a:rPr>
              <a:t>Intelligent transportation systems (ITS) that utilize data, sensors, and communication technologies can optimize traffic flow, reduce congestion, and enhance safety. Smart traffic lights, adaptive traffic management systems, and smart parking solutions contribute to a more efficient and sustainable urban transport system.</a:t>
            </a:r>
            <a:endParaRPr lang="en-US" sz="2400" dirty="0">
              <a:solidFill>
                <a:srgbClr val="999999"/>
              </a:solidFill>
              <a:latin typeface="Calibi"/>
              <a:ea typeface="Montserrat"/>
              <a:cs typeface="Montserrat"/>
              <a:sym typeface="Montserrat"/>
            </a:endParaRPr>
          </a:p>
        </p:txBody>
      </p:sp>
      <p:pic>
        <p:nvPicPr>
          <p:cNvPr id="3" name="Obraz 2">
            <a:extLst>
              <a:ext uri="{FF2B5EF4-FFF2-40B4-BE49-F238E27FC236}">
                <a16:creationId xmlns:a16="http://schemas.microsoft.com/office/drawing/2014/main" id="{161B2A4B-B0E4-AEEC-4CDC-04893D1B42DF}"/>
              </a:ext>
            </a:extLst>
          </p:cNvPr>
          <p:cNvPicPr>
            <a:picLocks noChangeAspect="1"/>
          </p:cNvPicPr>
          <p:nvPr/>
        </p:nvPicPr>
        <p:blipFill>
          <a:blip r:embed="rId2"/>
          <a:stretch>
            <a:fillRect/>
          </a:stretch>
        </p:blipFill>
        <p:spPr>
          <a:xfrm>
            <a:off x="5937113" y="1861062"/>
            <a:ext cx="5940561" cy="2907584"/>
          </a:xfrm>
          <a:prstGeom prst="rect">
            <a:avLst/>
          </a:prstGeom>
        </p:spPr>
      </p:pic>
    </p:spTree>
    <p:extLst>
      <p:ext uri="{BB962C8B-B14F-4D97-AF65-F5344CB8AC3E}">
        <p14:creationId xmlns:p14="http://schemas.microsoft.com/office/powerpoint/2010/main" val="540917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0;p13">
            <a:extLst>
              <a:ext uri="{FF2B5EF4-FFF2-40B4-BE49-F238E27FC236}">
                <a16:creationId xmlns:a16="http://schemas.microsoft.com/office/drawing/2014/main" id="{1FD4808A-8D0A-405C-89DB-E5A20FB64218}"/>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solidFill>
                  <a:schemeClr val="accent4">
                    <a:lumMod val="50000"/>
                  </a:schemeClr>
                </a:solidFill>
                <a:latin typeface="Montserrat"/>
                <a:ea typeface="Montserrat"/>
                <a:cs typeface="Montserrat"/>
                <a:sym typeface="Montserrat"/>
              </a:rPr>
              <a:t>E</a:t>
            </a:r>
            <a:r>
              <a:rPr lang="pl-PL" sz="3200" b="1" dirty="0">
                <a:latin typeface="Montserrat"/>
                <a:ea typeface="Montserrat"/>
                <a:cs typeface="Montserrat"/>
                <a:sym typeface="Montserrat"/>
              </a:rPr>
              <a:t>xamples of STEEP factors </a:t>
            </a:r>
            <a:r>
              <a:rPr lang="pl-PL" sz="3200" b="1" dirty="0">
                <a:solidFill>
                  <a:schemeClr val="accent4">
                    <a:lumMod val="50000"/>
                  </a:schemeClr>
                </a:solidFill>
                <a:latin typeface="Montserrat"/>
                <a:ea typeface="Montserrat"/>
                <a:cs typeface="Montserrat"/>
                <a:sym typeface="Montserrat"/>
              </a:rPr>
              <a:t>(economic)</a:t>
            </a:r>
            <a:endParaRPr sz="3200" dirty="0">
              <a:solidFill>
                <a:schemeClr val="accent4">
                  <a:lumMod val="50000"/>
                </a:schemeClr>
              </a:solidFill>
              <a:latin typeface="Montserrat"/>
              <a:ea typeface="Montserrat"/>
              <a:cs typeface="Montserrat"/>
              <a:sym typeface="Montserrat"/>
            </a:endParaRPr>
          </a:p>
        </p:txBody>
      </p:sp>
      <p:sp>
        <p:nvSpPr>
          <p:cNvPr id="3" name="Symbol zastępczy tekstu 2">
            <a:extLst>
              <a:ext uri="{FF2B5EF4-FFF2-40B4-BE49-F238E27FC236}">
                <a16:creationId xmlns:a16="http://schemas.microsoft.com/office/drawing/2014/main" id="{09FF18C7-21C9-29AD-029B-E38123C5ECF6}"/>
              </a:ext>
            </a:extLst>
          </p:cNvPr>
          <p:cNvSpPr>
            <a:spLocks noGrp="1"/>
          </p:cNvSpPr>
          <p:nvPr>
            <p:ph type="body" idx="1"/>
          </p:nvPr>
        </p:nvSpPr>
        <p:spPr>
          <a:xfrm>
            <a:off x="147484" y="1766938"/>
            <a:ext cx="6096000" cy="3997630"/>
          </a:xfrm>
        </p:spPr>
        <p:txBody>
          <a:bodyPr>
            <a:normAutofit fontScale="70000" lnSpcReduction="20000"/>
          </a:bodyPr>
          <a:lstStyle/>
          <a:p>
            <a:pPr marL="114300" indent="0" algn="just">
              <a:buNone/>
            </a:pPr>
            <a:r>
              <a:rPr lang="en-US" b="1" i="0" dirty="0">
                <a:solidFill>
                  <a:schemeClr val="accent4">
                    <a:lumMod val="50000"/>
                  </a:schemeClr>
                </a:solidFill>
                <a:effectLst/>
                <a:latin typeface="Calibri" panose="020F0502020204030204" pitchFamily="34" charset="0"/>
                <a:cs typeface="Calibri" panose="020F0502020204030204" pitchFamily="34" charset="0"/>
              </a:rPr>
              <a:t>Fuel Prices</a:t>
            </a:r>
            <a:r>
              <a:rPr lang="en-US" b="0" i="0" dirty="0">
                <a:solidFill>
                  <a:schemeClr val="accent4">
                    <a:lumMod val="50000"/>
                  </a:schemeClr>
                </a:solidFill>
                <a:effectLst/>
                <a:latin typeface="Calibri" panose="020F0502020204030204" pitchFamily="34" charset="0"/>
                <a:cs typeface="Calibri" panose="020F0502020204030204" pitchFamily="34" charset="0"/>
              </a:rPr>
              <a:t>: </a:t>
            </a:r>
            <a:r>
              <a:rPr lang="en-US" b="0" i="0" dirty="0">
                <a:solidFill>
                  <a:srgbClr val="0D0D0D"/>
                </a:solidFill>
                <a:effectLst/>
                <a:latin typeface="Calibri" panose="020F0502020204030204" pitchFamily="34" charset="0"/>
                <a:cs typeface="Calibri" panose="020F0502020204030204" pitchFamily="34" charset="0"/>
              </a:rPr>
              <a:t>High fuel prices can make driving personal combustion-engine vehicles more expensive, encouraging people to seek out more fuel-efficient or alternative fuel vehicles, as well as public transportation, cycling, or walking.</a:t>
            </a:r>
          </a:p>
          <a:p>
            <a:pPr marL="114300" indent="0" algn="just">
              <a:buNone/>
            </a:pPr>
            <a:r>
              <a:rPr lang="en-US" b="1" i="0" dirty="0">
                <a:solidFill>
                  <a:schemeClr val="accent4">
                    <a:lumMod val="50000"/>
                  </a:schemeClr>
                </a:solidFill>
                <a:effectLst/>
                <a:latin typeface="Calibri" panose="020F0502020204030204" pitchFamily="34" charset="0"/>
                <a:cs typeface="Calibri" panose="020F0502020204030204" pitchFamily="34" charset="0"/>
              </a:rPr>
              <a:t>Cost of Vehicles</a:t>
            </a:r>
            <a:r>
              <a:rPr lang="en-US" b="0" i="0" dirty="0">
                <a:solidFill>
                  <a:schemeClr val="accent4">
                    <a:lumMod val="50000"/>
                  </a:schemeClr>
                </a:solidFill>
                <a:effectLst/>
                <a:latin typeface="Calibri" panose="020F0502020204030204" pitchFamily="34" charset="0"/>
                <a:cs typeface="Calibri" panose="020F0502020204030204" pitchFamily="34" charset="0"/>
              </a:rPr>
              <a:t>: </a:t>
            </a:r>
            <a:r>
              <a:rPr lang="en-US" b="0" i="0" dirty="0">
                <a:solidFill>
                  <a:srgbClr val="0D0D0D"/>
                </a:solidFill>
                <a:effectLst/>
                <a:latin typeface="Calibri" panose="020F0502020204030204" pitchFamily="34" charset="0"/>
                <a:cs typeface="Calibri" panose="020F0502020204030204" pitchFamily="34" charset="0"/>
              </a:rPr>
              <a:t>The upfront cost of electric vehicles (EVs) and other sustainable transport options can be a significant barrier to their adoption. However, as technology advances and production scales, these costs are decreasing, making sustainable options more accessible.</a:t>
            </a:r>
            <a:endParaRPr lang="pl-PL" b="0" i="0" dirty="0">
              <a:solidFill>
                <a:srgbClr val="0D0D0D"/>
              </a:solidFill>
              <a:effectLst/>
              <a:latin typeface="Calibri" panose="020F0502020204030204" pitchFamily="34" charset="0"/>
              <a:cs typeface="Calibri" panose="020F0502020204030204" pitchFamily="34" charset="0"/>
            </a:endParaRPr>
          </a:p>
          <a:p>
            <a:pPr marL="114300" indent="0" algn="just">
              <a:buNone/>
            </a:pPr>
            <a:r>
              <a:rPr lang="en-US" b="1" i="0" dirty="0">
                <a:solidFill>
                  <a:schemeClr val="accent4">
                    <a:lumMod val="50000"/>
                  </a:schemeClr>
                </a:solidFill>
                <a:effectLst/>
                <a:latin typeface="Calibri" panose="020F0502020204030204" pitchFamily="34" charset="0"/>
                <a:cs typeface="Calibri" panose="020F0502020204030204" pitchFamily="34" charset="0"/>
              </a:rPr>
              <a:t>Public Transport Fares</a:t>
            </a:r>
            <a:r>
              <a:rPr lang="en-US" b="0" i="0" dirty="0">
                <a:solidFill>
                  <a:schemeClr val="accent4">
                    <a:lumMod val="50000"/>
                  </a:schemeClr>
                </a:solidFill>
                <a:effectLst/>
                <a:latin typeface="Calibri" panose="020F0502020204030204" pitchFamily="34" charset="0"/>
                <a:cs typeface="Calibri" panose="020F0502020204030204" pitchFamily="34" charset="0"/>
              </a:rPr>
              <a:t>: </a:t>
            </a:r>
            <a:r>
              <a:rPr lang="en-US" b="0" i="0" dirty="0">
                <a:solidFill>
                  <a:srgbClr val="0D0D0D"/>
                </a:solidFill>
                <a:effectLst/>
                <a:latin typeface="Calibri" panose="020F0502020204030204" pitchFamily="34" charset="0"/>
                <a:cs typeface="Calibri" panose="020F0502020204030204" pitchFamily="34" charset="0"/>
              </a:rPr>
              <a:t>The pricing of public transport can influence its attractiveness compared to private vehicle use. Affordable and competitive pricing can encourage higher usage of public transport systems.</a:t>
            </a:r>
          </a:p>
          <a:p>
            <a:endParaRPr lang="pl-PL" dirty="0"/>
          </a:p>
        </p:txBody>
      </p:sp>
      <p:pic>
        <p:nvPicPr>
          <p:cNvPr id="8" name="Obraz 7">
            <a:extLst>
              <a:ext uri="{FF2B5EF4-FFF2-40B4-BE49-F238E27FC236}">
                <a16:creationId xmlns:a16="http://schemas.microsoft.com/office/drawing/2014/main" id="{4261CC87-9402-D046-029F-42C9B0644835}"/>
              </a:ext>
            </a:extLst>
          </p:cNvPr>
          <p:cNvPicPr>
            <a:picLocks noChangeAspect="1"/>
          </p:cNvPicPr>
          <p:nvPr/>
        </p:nvPicPr>
        <p:blipFill>
          <a:blip r:embed="rId2"/>
          <a:stretch>
            <a:fillRect/>
          </a:stretch>
        </p:blipFill>
        <p:spPr>
          <a:xfrm>
            <a:off x="5208445" y="1875093"/>
            <a:ext cx="6584044" cy="3532649"/>
          </a:xfrm>
          <a:prstGeom prst="rect">
            <a:avLst/>
          </a:prstGeom>
        </p:spPr>
      </p:pic>
    </p:spTree>
    <p:extLst>
      <p:ext uri="{BB962C8B-B14F-4D97-AF65-F5344CB8AC3E}">
        <p14:creationId xmlns:p14="http://schemas.microsoft.com/office/powerpoint/2010/main" val="535346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7;p14">
            <a:extLst>
              <a:ext uri="{FF2B5EF4-FFF2-40B4-BE49-F238E27FC236}">
                <a16:creationId xmlns:a16="http://schemas.microsoft.com/office/drawing/2014/main" id="{BB2F20AD-C77E-47D2-8E00-E05B8A3EF4D0}"/>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solidFill>
                  <a:schemeClr val="accent4">
                    <a:lumMod val="50000"/>
                  </a:schemeClr>
                </a:solidFill>
                <a:latin typeface="Montserrat"/>
                <a:ea typeface="Montserrat"/>
                <a:cs typeface="Montserrat"/>
                <a:sym typeface="Montserrat"/>
              </a:rPr>
              <a:t>E</a:t>
            </a:r>
            <a:r>
              <a:rPr lang="pl-PL" sz="3200" b="1" dirty="0">
                <a:latin typeface="Montserrat"/>
                <a:ea typeface="Montserrat"/>
                <a:cs typeface="Montserrat"/>
                <a:sym typeface="Montserrat"/>
              </a:rPr>
              <a:t>xamples of STEEP factors (</a:t>
            </a:r>
            <a:r>
              <a:rPr lang="pl-PL" sz="3200" b="1" dirty="0" err="1">
                <a:latin typeface="Montserrat"/>
                <a:ea typeface="Montserrat"/>
                <a:cs typeface="Montserrat"/>
                <a:sym typeface="Montserrat"/>
              </a:rPr>
              <a:t>ecological</a:t>
            </a:r>
            <a:r>
              <a:rPr lang="pl-PL" sz="3200" b="1" dirty="0">
                <a:latin typeface="Montserrat"/>
                <a:ea typeface="Montserrat"/>
                <a:cs typeface="Montserrat"/>
                <a:sym typeface="Montserrat"/>
              </a:rPr>
              <a:t>)</a:t>
            </a:r>
            <a:endParaRPr sz="3200" dirty="0">
              <a:latin typeface="Montserrat"/>
              <a:ea typeface="Montserrat"/>
              <a:cs typeface="Montserrat"/>
              <a:sym typeface="Montserrat"/>
            </a:endParaRPr>
          </a:p>
        </p:txBody>
      </p:sp>
      <p:sp>
        <p:nvSpPr>
          <p:cNvPr id="5" name="Google Shape;258;p14">
            <a:extLst>
              <a:ext uri="{FF2B5EF4-FFF2-40B4-BE49-F238E27FC236}">
                <a16:creationId xmlns:a16="http://schemas.microsoft.com/office/drawing/2014/main" id="{E9718306-07E3-4CE4-8880-CABE93505DDA}"/>
              </a:ext>
            </a:extLst>
          </p:cNvPr>
          <p:cNvSpPr txBox="1">
            <a:spLocks noGrp="1"/>
          </p:cNvSpPr>
          <p:nvPr>
            <p:ph type="body" idx="1"/>
          </p:nvPr>
        </p:nvSpPr>
        <p:spPr>
          <a:xfrm>
            <a:off x="127818" y="1572126"/>
            <a:ext cx="6292645" cy="43513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rgbClr val="999999"/>
              </a:buClr>
              <a:buSzPts val="2000"/>
              <a:buNone/>
            </a:pPr>
            <a:r>
              <a:rPr lang="en-US" sz="18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Air Quality</a:t>
            </a:r>
            <a:r>
              <a:rPr lang="en-US"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High levels of air pollution, especially in large cities, lead to a search for transport solutions that minimize exhaust emissions, such as electric vehicles, bicycles, or walking.</a:t>
            </a:r>
            <a:endParaRPr lang="pl-PL"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rgbClr val="999999"/>
              </a:buClr>
              <a:buSzPts val="2000"/>
              <a:buNone/>
            </a:pPr>
            <a:r>
              <a:rPr lang="en-US" sz="18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Land Use</a:t>
            </a:r>
            <a:r>
              <a:rPr lang="en-US"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Intensive use of land for transport infrastructure leads to soil degradation and loss of green areas, which in turn motivates the search for solutions that minimize the need for new spaces.</a:t>
            </a:r>
            <a:endParaRPr lang="pl-PL"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rgbClr val="999999"/>
              </a:buClr>
              <a:buSzPts val="2000"/>
              <a:buNone/>
            </a:pPr>
            <a:r>
              <a:rPr lang="en-US" sz="18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Threat to Biodiversity</a:t>
            </a:r>
            <a:r>
              <a:rPr lang="en-US"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The construction of new roads and the development of transport infrastructure can lead to habitat fragmentation and pose a threat to biodiversity. Sustainable transport solutions seek to minimize such impacts.</a:t>
            </a:r>
            <a:endParaRPr lang="pl-PL"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rgbClr val="999999"/>
              </a:buClr>
              <a:buSzPts val="2000"/>
              <a:buNone/>
            </a:pPr>
            <a:r>
              <a:rPr lang="en-US" sz="1800" b="1" i="0"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Natural Resource Consumption</a:t>
            </a:r>
            <a:r>
              <a:rPr lang="en-US" sz="1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The depletion of natural resources, such as fossil fuels, drives the search for and use of more sustainable and renewable energy sources to power vehicles.</a:t>
            </a:r>
            <a:endParaRPr sz="1800" dirty="0">
              <a:solidFill>
                <a:srgbClr val="999999"/>
              </a:solidFill>
              <a:latin typeface="Calibri" panose="020F0502020204030204" pitchFamily="34" charset="0"/>
              <a:ea typeface="Calibri" panose="020F0502020204030204" pitchFamily="34" charset="0"/>
              <a:cs typeface="Calibri" panose="020F0502020204030204" pitchFamily="34" charset="0"/>
              <a:sym typeface="Montserrat"/>
            </a:endParaRPr>
          </a:p>
        </p:txBody>
      </p:sp>
      <p:pic>
        <p:nvPicPr>
          <p:cNvPr id="3" name="Obraz 2">
            <a:extLst>
              <a:ext uri="{FF2B5EF4-FFF2-40B4-BE49-F238E27FC236}">
                <a16:creationId xmlns:a16="http://schemas.microsoft.com/office/drawing/2014/main" id="{857DB2CB-C2EA-5260-8A68-31128AD0A6E4}"/>
              </a:ext>
            </a:extLst>
          </p:cNvPr>
          <p:cNvPicPr>
            <a:picLocks noChangeAspect="1"/>
          </p:cNvPicPr>
          <p:nvPr/>
        </p:nvPicPr>
        <p:blipFill>
          <a:blip r:embed="rId2"/>
          <a:stretch>
            <a:fillRect/>
          </a:stretch>
        </p:blipFill>
        <p:spPr>
          <a:xfrm>
            <a:off x="6543666" y="2121310"/>
            <a:ext cx="5006769" cy="2893142"/>
          </a:xfrm>
          <a:prstGeom prst="rect">
            <a:avLst/>
          </a:prstGeom>
        </p:spPr>
      </p:pic>
    </p:spTree>
    <p:extLst>
      <p:ext uri="{BB962C8B-B14F-4D97-AF65-F5344CB8AC3E}">
        <p14:creationId xmlns:p14="http://schemas.microsoft.com/office/powerpoint/2010/main" val="3628932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4;p15">
            <a:extLst>
              <a:ext uri="{FF2B5EF4-FFF2-40B4-BE49-F238E27FC236}">
                <a16:creationId xmlns:a16="http://schemas.microsoft.com/office/drawing/2014/main" id="{15B2081E-D56A-443E-BCE3-C061A148D460}"/>
              </a:ext>
            </a:extLst>
          </p:cNvPr>
          <p:cNvSpPr txBox="1">
            <a:spLocks noGrp="1"/>
          </p:cNvSpPr>
          <p:nvPr>
            <p:ph type="title"/>
          </p:nvPr>
        </p:nvSpPr>
        <p:spPr>
          <a:xfrm>
            <a:off x="464574" y="591080"/>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E</a:t>
            </a:r>
            <a:r>
              <a:rPr lang="pl-PL" sz="3200" b="1" dirty="0">
                <a:latin typeface="Calibri" panose="020F0502020204030204" pitchFamily="34" charset="0"/>
                <a:ea typeface="Montserrat"/>
                <a:cs typeface="Calibri" panose="020F0502020204030204" pitchFamily="34" charset="0"/>
                <a:sym typeface="Montserrat"/>
              </a:rPr>
              <a:t>xamples of STEEP factors </a:t>
            </a:r>
            <a:r>
              <a:rPr lang="pl-PL" sz="32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(political)</a:t>
            </a:r>
            <a:endParaRPr sz="3200" dirty="0">
              <a:solidFill>
                <a:schemeClr val="accent4">
                  <a:lumMod val="50000"/>
                </a:schemeClr>
              </a:solidFill>
              <a:latin typeface="Calibri" panose="020F0502020204030204" pitchFamily="34" charset="0"/>
              <a:ea typeface="Montserrat"/>
              <a:cs typeface="Calibri" panose="020F0502020204030204" pitchFamily="34" charset="0"/>
              <a:sym typeface="Montserrat"/>
            </a:endParaRPr>
          </a:p>
        </p:txBody>
      </p:sp>
      <p:sp>
        <p:nvSpPr>
          <p:cNvPr id="5" name="Google Shape;265;p15">
            <a:extLst>
              <a:ext uri="{FF2B5EF4-FFF2-40B4-BE49-F238E27FC236}">
                <a16:creationId xmlns:a16="http://schemas.microsoft.com/office/drawing/2014/main" id="{1F7C8B99-9529-426D-ABEE-821A3D8EF477}"/>
              </a:ext>
            </a:extLst>
          </p:cNvPr>
          <p:cNvSpPr txBox="1">
            <a:spLocks noGrp="1"/>
          </p:cNvSpPr>
          <p:nvPr>
            <p:ph type="body" idx="1"/>
          </p:nvPr>
        </p:nvSpPr>
        <p:spPr>
          <a:xfrm>
            <a:off x="-1" y="1411595"/>
            <a:ext cx="6971071" cy="4351338"/>
          </a:xfrm>
          <a:prstGeom prst="rect">
            <a:avLst/>
          </a:prstGeom>
          <a:noFill/>
          <a:ln>
            <a:noFill/>
          </a:ln>
        </p:spPr>
        <p:txBody>
          <a:bodyPr spcFirstLastPara="1" wrap="square" lIns="91425" tIns="45700" rIns="91425" bIns="45700" anchor="t" anchorCtr="0">
            <a:noAutofit/>
          </a:bodyPr>
          <a:lstStyle/>
          <a:p>
            <a:pPr marL="114300" indent="0" algn="just">
              <a:buNone/>
            </a:pPr>
            <a:r>
              <a:rPr lang="en-US" sz="1800" b="1" i="0" dirty="0">
                <a:solidFill>
                  <a:schemeClr val="accent4">
                    <a:lumMod val="50000"/>
                  </a:schemeClr>
                </a:solidFill>
                <a:effectLst/>
                <a:latin typeface="Calibri" panose="020F0502020204030204" pitchFamily="34" charset="0"/>
                <a:cs typeface="Calibri" panose="020F0502020204030204" pitchFamily="34" charset="0"/>
              </a:rPr>
              <a:t>Government Subsidies and Incentives</a:t>
            </a:r>
            <a:r>
              <a:rPr lang="en-US" sz="1800" b="0" i="0" dirty="0">
                <a:solidFill>
                  <a:schemeClr val="accent4">
                    <a:lumMod val="50000"/>
                  </a:schemeClr>
                </a:solidFill>
                <a:effectLst/>
                <a:latin typeface="Calibri" panose="020F0502020204030204" pitchFamily="34" charset="0"/>
                <a:cs typeface="Calibri" panose="020F0502020204030204" pitchFamily="34" charset="0"/>
              </a:rPr>
              <a:t>: </a:t>
            </a:r>
            <a:r>
              <a:rPr lang="en-US" sz="1800" b="0" i="0" dirty="0">
                <a:solidFill>
                  <a:srgbClr val="0D0D0D"/>
                </a:solidFill>
                <a:effectLst/>
                <a:latin typeface="Calibri" panose="020F0502020204030204" pitchFamily="34" charset="0"/>
                <a:cs typeface="Calibri" panose="020F0502020204030204" pitchFamily="34" charset="0"/>
              </a:rPr>
              <a:t>Political decisions regarding subsidies for electric vehicles, tax incentives for using renewable energy sources, and financial support for public transport can encourage the adoption of sustainable transport methods.</a:t>
            </a:r>
          </a:p>
          <a:p>
            <a:pPr marL="114300" indent="0" algn="just">
              <a:buNone/>
            </a:pPr>
            <a:r>
              <a:rPr lang="en-US" sz="1800" b="1" i="0" dirty="0">
                <a:solidFill>
                  <a:schemeClr val="accent4">
                    <a:lumMod val="50000"/>
                  </a:schemeClr>
                </a:solidFill>
                <a:effectLst/>
                <a:latin typeface="Calibri" panose="020F0502020204030204" pitchFamily="34" charset="0"/>
                <a:cs typeface="Calibri" panose="020F0502020204030204" pitchFamily="34" charset="0"/>
              </a:rPr>
              <a:t>International Agreements</a:t>
            </a:r>
            <a:r>
              <a:rPr lang="en-US" sz="1800" b="0" i="0" dirty="0">
                <a:solidFill>
                  <a:schemeClr val="accent4">
                    <a:lumMod val="50000"/>
                  </a:schemeClr>
                </a:solidFill>
                <a:effectLst/>
                <a:latin typeface="Calibri" panose="020F0502020204030204" pitchFamily="34" charset="0"/>
                <a:cs typeface="Calibri" panose="020F0502020204030204" pitchFamily="34" charset="0"/>
              </a:rPr>
              <a:t>:</a:t>
            </a:r>
            <a:r>
              <a:rPr lang="en-US" sz="1800" b="0" i="0" dirty="0">
                <a:solidFill>
                  <a:srgbClr val="0D0D0D"/>
                </a:solidFill>
                <a:effectLst/>
                <a:latin typeface="Calibri" panose="020F0502020204030204" pitchFamily="34" charset="0"/>
                <a:cs typeface="Calibri" panose="020F0502020204030204" pitchFamily="34" charset="0"/>
              </a:rPr>
              <a:t> Participation in international environmental agreements, such as the Paris Agreement, can commit countries to reducing their carbon footprint, thereby promoting policies that favor sustainable transport solutions.</a:t>
            </a:r>
          </a:p>
          <a:p>
            <a:pPr marL="114300" indent="0" algn="just">
              <a:buNone/>
            </a:pPr>
            <a:r>
              <a:rPr lang="en-US" sz="1800" b="1" i="0" dirty="0">
                <a:solidFill>
                  <a:schemeClr val="accent4">
                    <a:lumMod val="50000"/>
                  </a:schemeClr>
                </a:solidFill>
                <a:effectLst/>
                <a:latin typeface="Calibri" panose="020F0502020204030204" pitchFamily="34" charset="0"/>
                <a:cs typeface="Calibri" panose="020F0502020204030204" pitchFamily="34" charset="0"/>
              </a:rPr>
              <a:t>Urban Planning Policies</a:t>
            </a:r>
            <a:r>
              <a:rPr lang="en-US" sz="1800" b="0" i="0" dirty="0">
                <a:solidFill>
                  <a:schemeClr val="accent4">
                    <a:lumMod val="50000"/>
                  </a:schemeClr>
                </a:solidFill>
                <a:effectLst/>
                <a:latin typeface="Calibri" panose="020F0502020204030204" pitchFamily="34" charset="0"/>
                <a:cs typeface="Calibri" panose="020F0502020204030204" pitchFamily="34" charset="0"/>
              </a:rPr>
              <a:t>: </a:t>
            </a:r>
            <a:r>
              <a:rPr lang="en-US" sz="1800" b="0" i="0" dirty="0">
                <a:solidFill>
                  <a:srgbClr val="0D0D0D"/>
                </a:solidFill>
                <a:effectLst/>
                <a:latin typeface="Calibri" panose="020F0502020204030204" pitchFamily="34" charset="0"/>
                <a:cs typeface="Calibri" panose="020F0502020204030204" pitchFamily="34" charset="0"/>
              </a:rPr>
              <a:t>Political decisions related to urban development and planning can have a significant impact on sustainable transport. For instance, investing in pedestrian-friendly cities</a:t>
            </a:r>
            <a:r>
              <a:rPr lang="pl-PL" sz="1800" b="0" i="0" dirty="0">
                <a:solidFill>
                  <a:srgbClr val="0D0D0D"/>
                </a:solidFill>
                <a:effectLst/>
                <a:latin typeface="Calibri" panose="020F0502020204030204" pitchFamily="34" charset="0"/>
                <a:cs typeface="Calibri" panose="020F0502020204030204" pitchFamily="34" charset="0"/>
              </a:rPr>
              <a:t> and </a:t>
            </a:r>
            <a:r>
              <a:rPr lang="en-US" sz="1800" b="0" i="0" dirty="0">
                <a:solidFill>
                  <a:srgbClr val="0D0D0D"/>
                </a:solidFill>
                <a:effectLst/>
                <a:latin typeface="Calibri" panose="020F0502020204030204" pitchFamily="34" charset="0"/>
                <a:cs typeface="Calibri" panose="020F0502020204030204" pitchFamily="34" charset="0"/>
              </a:rPr>
              <a:t>bike can encourage more sustainable mobility patterns.</a:t>
            </a:r>
            <a:endParaRPr lang="pl-PL" sz="1800" b="0" i="0" dirty="0">
              <a:solidFill>
                <a:srgbClr val="0D0D0D"/>
              </a:solidFill>
              <a:effectLst/>
              <a:latin typeface="Calibri" panose="020F0502020204030204" pitchFamily="34" charset="0"/>
              <a:cs typeface="Calibri" panose="020F0502020204030204" pitchFamily="34" charset="0"/>
            </a:endParaRPr>
          </a:p>
          <a:p>
            <a:pPr marL="114300" indent="0" algn="just">
              <a:buNone/>
            </a:pPr>
            <a:r>
              <a:rPr lang="en-US" sz="1800" b="1" dirty="0">
                <a:solidFill>
                  <a:schemeClr val="accent4">
                    <a:lumMod val="50000"/>
                  </a:schemeClr>
                </a:solidFill>
                <a:latin typeface="Calibri" panose="020F0502020204030204" pitchFamily="34" charset="0"/>
                <a:cs typeface="Calibri" panose="020F0502020204030204" pitchFamily="34" charset="0"/>
              </a:rPr>
              <a:t>Political Stability and Will: </a:t>
            </a:r>
            <a:r>
              <a:rPr lang="en-US" sz="1800" dirty="0">
                <a:solidFill>
                  <a:srgbClr val="0D0D0D"/>
                </a:solidFill>
                <a:latin typeface="Calibri" panose="020F0502020204030204" pitchFamily="34" charset="0"/>
                <a:cs typeface="Calibri" panose="020F0502020204030204" pitchFamily="34" charset="0"/>
              </a:rPr>
              <a:t>The political will to implement and maintain sustainable transport initiatives, as well as the stability of political institutions, can influence the consistency and effectiveness of policies and measures aimed at promoting sustainable transport.</a:t>
            </a:r>
            <a:endParaRPr sz="1800" dirty="0">
              <a:solidFill>
                <a:srgbClr val="0D0D0D"/>
              </a:solidFill>
              <a:latin typeface="Calibri" panose="020F0502020204030204" pitchFamily="34" charset="0"/>
              <a:cs typeface="Calibri" panose="020F0502020204030204" pitchFamily="34" charset="0"/>
              <a:sym typeface="Montserrat"/>
            </a:endParaRPr>
          </a:p>
        </p:txBody>
      </p:sp>
      <p:pic>
        <p:nvPicPr>
          <p:cNvPr id="3" name="Obraz 2">
            <a:extLst>
              <a:ext uri="{FF2B5EF4-FFF2-40B4-BE49-F238E27FC236}">
                <a16:creationId xmlns:a16="http://schemas.microsoft.com/office/drawing/2014/main" id="{7F1D6E75-818A-4560-2D8A-41929848FF85}"/>
              </a:ext>
            </a:extLst>
          </p:cNvPr>
          <p:cNvPicPr>
            <a:picLocks noChangeAspect="1"/>
          </p:cNvPicPr>
          <p:nvPr/>
        </p:nvPicPr>
        <p:blipFill>
          <a:blip r:embed="rId2"/>
          <a:stretch>
            <a:fillRect/>
          </a:stretch>
        </p:blipFill>
        <p:spPr>
          <a:xfrm>
            <a:off x="6263148" y="2152620"/>
            <a:ext cx="5812620" cy="2825782"/>
          </a:xfrm>
          <a:prstGeom prst="rect">
            <a:avLst/>
          </a:prstGeom>
        </p:spPr>
      </p:pic>
    </p:spTree>
    <p:extLst>
      <p:ext uri="{BB962C8B-B14F-4D97-AF65-F5344CB8AC3E}">
        <p14:creationId xmlns:p14="http://schemas.microsoft.com/office/powerpoint/2010/main" val="3765307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86;p18">
            <a:extLst>
              <a:ext uri="{FF2B5EF4-FFF2-40B4-BE49-F238E27FC236}">
                <a16:creationId xmlns:a16="http://schemas.microsoft.com/office/drawing/2014/main" id="{3D9D9285-6415-44CB-A6DF-83148DB4F906}"/>
              </a:ext>
            </a:extLst>
          </p:cNvPr>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 name="Google Shape;288;p18">
            <a:extLst>
              <a:ext uri="{FF2B5EF4-FFF2-40B4-BE49-F238E27FC236}">
                <a16:creationId xmlns:a16="http://schemas.microsoft.com/office/drawing/2014/main" id="{9D5C2BB4-D875-46CB-9FFD-792E4A33A1CA}"/>
              </a:ext>
            </a:extLst>
          </p:cNvPr>
          <p:cNvSpPr txBox="1">
            <a:spLocks noGrp="1"/>
          </p:cNvSpPr>
          <p:nvPr>
            <p:ph type="title"/>
          </p:nvPr>
        </p:nvSpPr>
        <p:spPr>
          <a:xfrm>
            <a:off x="94107" y="963877"/>
            <a:ext cx="4238455" cy="493024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400"/>
              <a:buFont typeface="Montserrat"/>
              <a:buNone/>
            </a:pPr>
            <a:r>
              <a:rPr lang="pl-PL" b="1" i="0" u="none" strike="noStrike" cap="none" dirty="0">
                <a:solidFill>
                  <a:schemeClr val="lt1"/>
                </a:solidFill>
                <a:latin typeface="Calibri" panose="020F0502020204030204" pitchFamily="34" charset="0"/>
                <a:ea typeface="Montserrat"/>
                <a:cs typeface="Calibri" panose="020F0502020204030204" pitchFamily="34" charset="0"/>
                <a:sym typeface="Montserrat"/>
              </a:rPr>
              <a:t> </a:t>
            </a:r>
            <a:r>
              <a:rPr lang="pl-PL" b="1" dirty="0">
                <a:solidFill>
                  <a:schemeClr val="accent5">
                    <a:lumMod val="50000"/>
                  </a:schemeClr>
                </a:solidFill>
                <a:latin typeface="Calibri" panose="020F0502020204030204" pitchFamily="34" charset="0"/>
                <a:ea typeface="Montserrat"/>
                <a:cs typeface="Calibri" panose="020F0502020204030204" pitchFamily="34" charset="0"/>
                <a:sym typeface="Montserrat"/>
              </a:rPr>
              <a:t>S</a:t>
            </a:r>
            <a:r>
              <a:rPr lang="pl-PL" b="1" dirty="0">
                <a:latin typeface="Calibri" panose="020F0502020204030204" pitchFamily="34" charset="0"/>
                <a:ea typeface="Montserrat"/>
                <a:cs typeface="Calibri" panose="020F0502020204030204" pitchFamily="34" charset="0"/>
                <a:sym typeface="Montserrat"/>
              </a:rPr>
              <a:t>tage 3</a:t>
            </a:r>
            <a:r>
              <a:rPr lang="pl-PL" b="1" i="0" u="none" strike="noStrike" cap="none" dirty="0">
                <a:solidFill>
                  <a:schemeClr val="lt1"/>
                </a:solidFill>
                <a:latin typeface="Calibri" panose="020F0502020204030204" pitchFamily="34" charset="0"/>
                <a:ea typeface="Montserrat"/>
                <a:cs typeface="Calibri" panose="020F0502020204030204" pitchFamily="34" charset="0"/>
                <a:sym typeface="Montserrat"/>
              </a:rPr>
              <a:t>Select </a:t>
            </a:r>
            <a:r>
              <a:rPr lang="pl-PL" sz="2400" b="1" i="0" u="none" strike="noStrike" cap="none" dirty="0">
                <a:solidFill>
                  <a:schemeClr val="lt1"/>
                </a:solidFill>
                <a:latin typeface="Calibri" panose="020F0502020204030204" pitchFamily="34" charset="0"/>
                <a:ea typeface="Montserrat"/>
                <a:cs typeface="Calibri" panose="020F0502020204030204" pitchFamily="34" charset="0"/>
                <a:sym typeface="Montserrat"/>
              </a:rPr>
              <a:t>driving </a:t>
            </a:r>
            <a:r>
              <a:rPr lang="pl-PL" b="1" i="0" u="none" strike="noStrike" cap="none" dirty="0">
                <a:solidFill>
                  <a:schemeClr val="lt1"/>
                </a:solidFill>
                <a:latin typeface="Montserrat"/>
                <a:ea typeface="Montserrat"/>
                <a:cs typeface="Montserrat"/>
                <a:sym typeface="Montserrat"/>
              </a:rPr>
              <a:t>forces</a:t>
            </a:r>
            <a:endParaRPr b="1" dirty="0">
              <a:solidFill>
                <a:schemeClr val="lt1"/>
              </a:solidFill>
              <a:latin typeface="Montserrat"/>
              <a:ea typeface="Montserrat"/>
              <a:cs typeface="Montserrat"/>
              <a:sym typeface="Montserrat"/>
            </a:endParaRPr>
          </a:p>
        </p:txBody>
      </p:sp>
      <p:sp>
        <p:nvSpPr>
          <p:cNvPr id="8" name="Google Shape;289;p18">
            <a:extLst>
              <a:ext uri="{FF2B5EF4-FFF2-40B4-BE49-F238E27FC236}">
                <a16:creationId xmlns:a16="http://schemas.microsoft.com/office/drawing/2014/main" id="{9525DF7A-A5D6-4E8F-9A38-3B30CDB94E79}"/>
              </a:ext>
            </a:extLst>
          </p:cNvPr>
          <p:cNvSpPr/>
          <p:nvPr/>
        </p:nvSpPr>
        <p:spPr>
          <a:xfrm>
            <a:off x="4640580" y="2057400"/>
            <a:ext cx="27432" cy="2743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290;p18">
            <a:extLst>
              <a:ext uri="{FF2B5EF4-FFF2-40B4-BE49-F238E27FC236}">
                <a16:creationId xmlns:a16="http://schemas.microsoft.com/office/drawing/2014/main" id="{80257A3C-D854-4D3B-B855-00B5E03BDA5E}"/>
              </a:ext>
            </a:extLst>
          </p:cNvPr>
          <p:cNvSpPr txBox="1">
            <a:spLocks noGrp="1"/>
          </p:cNvSpPr>
          <p:nvPr>
            <p:ph type="body" idx="1"/>
          </p:nvPr>
        </p:nvSpPr>
        <p:spPr>
          <a:xfrm>
            <a:off x="4976031" y="963877"/>
            <a:ext cx="6377769" cy="4930246"/>
          </a:xfrm>
          <a:prstGeom prst="rect">
            <a:avLst/>
          </a:prstGeom>
          <a:noFill/>
          <a:ln>
            <a:noFill/>
          </a:ln>
        </p:spPr>
        <p:txBody>
          <a:bodyPr spcFirstLastPara="1" wrap="square" lIns="91425" tIns="45700" rIns="91425" bIns="45700" anchor="ctr" anchorCtr="0">
            <a:normAutofit/>
          </a:bodyPr>
          <a:lstStyle/>
          <a:p>
            <a:pPr marL="50800" marR="0" lvl="0" indent="0" algn="just" rtl="0">
              <a:lnSpc>
                <a:spcPct val="90000"/>
              </a:lnSpc>
              <a:spcBef>
                <a:spcPts val="0"/>
              </a:spcBef>
              <a:spcAft>
                <a:spcPts val="0"/>
              </a:spcAft>
              <a:buClr>
                <a:srgbClr val="434343"/>
              </a:buClr>
              <a:buSzPts val="2800"/>
              <a:buNone/>
            </a:pP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Try</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to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rank</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all</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the identified STEEP factors by </a:t>
            </a:r>
            <a:r>
              <a:rPr lang="pl-PL" sz="2400" b="1" i="0" u="none" strike="noStrike" cap="none" dirty="0">
                <a:solidFill>
                  <a:schemeClr val="accent4">
                    <a:lumMod val="50000"/>
                  </a:schemeClr>
                </a:solidFill>
                <a:latin typeface="Calibri" panose="020F0502020204030204" pitchFamily="34" charset="0"/>
                <a:ea typeface="Montserrat"/>
                <a:cs typeface="Calibri" panose="020F0502020204030204" pitchFamily="34" charset="0"/>
                <a:sym typeface="Montserrat"/>
              </a:rPr>
              <a:t>importance and </a:t>
            </a:r>
            <a:r>
              <a:rPr lang="pl-PL" sz="2400" b="1" i="0" u="none" strike="noStrike" cap="none"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uncertainty</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Those</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factors that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are</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important</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and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predictable</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could be the </a:t>
            </a:r>
            <a:r>
              <a:rPr lang="pl-PL" sz="2400" b="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subject</a:t>
            </a:r>
            <a:r>
              <a:rPr lang="pl-PL"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rPr>
              <a:t> to forecasting.</a:t>
            </a:r>
            <a:endParaRPr sz="2400" b="0"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a:p>
            <a:pPr marL="50800" lvl="0" indent="0" algn="just" rtl="0">
              <a:lnSpc>
                <a:spcPct val="90000"/>
              </a:lnSpc>
              <a:spcBef>
                <a:spcPts val="0"/>
              </a:spcBef>
              <a:spcAft>
                <a:spcPts val="0"/>
              </a:spcAft>
              <a:buClr>
                <a:srgbClr val="434343"/>
              </a:buClr>
              <a:buSzPts val="2800"/>
              <a:buNone/>
            </a:pPr>
            <a:r>
              <a:rPr lang="pl-PL" sz="2400" dirty="0" err="1">
                <a:solidFill>
                  <a:schemeClr val="tx1"/>
                </a:solidFill>
                <a:latin typeface="Calibri" panose="020F0502020204030204" pitchFamily="34" charset="0"/>
                <a:ea typeface="Montserrat"/>
                <a:cs typeface="Calibri" panose="020F0502020204030204" pitchFamily="34" charset="0"/>
                <a:sym typeface="Montserrat"/>
              </a:rPr>
              <a:t>Two</a:t>
            </a:r>
            <a:r>
              <a:rPr lang="pl-PL" sz="2400" dirty="0">
                <a:solidFill>
                  <a:schemeClr val="tx1"/>
                </a:solidFill>
                <a:latin typeface="Calibri" panose="020F0502020204030204" pitchFamily="34" charset="0"/>
                <a:ea typeface="Montserrat"/>
                <a:cs typeface="Calibri" panose="020F0502020204030204" pitchFamily="34" charset="0"/>
                <a:sym typeface="Montserrat"/>
              </a:rPr>
              <a:t> factors that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are</a:t>
            </a:r>
            <a:r>
              <a:rPr lang="pl-PL" sz="2400" dirty="0">
                <a:solidFill>
                  <a:schemeClr val="tx1"/>
                </a:solidFill>
                <a:latin typeface="Calibri" panose="020F0502020204030204" pitchFamily="34" charset="0"/>
                <a:ea typeface="Montserrat"/>
                <a:cs typeface="Calibri" panose="020F0502020204030204" pitchFamily="34" charset="0"/>
                <a:sym typeface="Montserrat"/>
              </a:rPr>
              <a:t> at the same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time</a:t>
            </a:r>
            <a:r>
              <a:rPr lang="pl-PL" sz="2400" dirty="0">
                <a:solidFill>
                  <a:schemeClr val="tx1"/>
                </a:solidFill>
                <a:latin typeface="Calibri" panose="020F0502020204030204" pitchFamily="34" charset="0"/>
                <a:ea typeface="Montserrat"/>
                <a:cs typeface="Calibri" panose="020F0502020204030204" pitchFamily="34" charset="0"/>
                <a:sym typeface="Montserrat"/>
              </a:rPr>
              <a:t>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the most important </a:t>
            </a:r>
            <a:r>
              <a:rPr lang="pl-PL" sz="2400" dirty="0">
                <a:solidFill>
                  <a:schemeClr val="accent4">
                    <a:lumMod val="50000"/>
                  </a:schemeClr>
                </a:solidFill>
                <a:latin typeface="Calibri" panose="020F0502020204030204" pitchFamily="34" charset="0"/>
                <a:ea typeface="Montserrat"/>
                <a:cs typeface="Calibri" panose="020F0502020204030204" pitchFamily="34" charset="0"/>
                <a:sym typeface="Montserrat"/>
              </a:rPr>
              <a:t>and </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the most </a:t>
            </a:r>
            <a:r>
              <a:rPr lang="pl-PL" sz="24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uncertain</a:t>
            </a:r>
            <a:r>
              <a:rPr lang="pl-PL" sz="2400" b="1" dirty="0">
                <a:solidFill>
                  <a:schemeClr val="accent4">
                    <a:lumMod val="50000"/>
                  </a:schemeClr>
                </a:solidFill>
                <a:latin typeface="Calibri" panose="020F0502020204030204" pitchFamily="34" charset="0"/>
                <a:ea typeface="Montserrat"/>
                <a:cs typeface="Calibri" panose="020F0502020204030204" pitchFamily="34" charset="0"/>
                <a:sym typeface="Montserrat"/>
              </a:rPr>
              <a:t>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are</a:t>
            </a:r>
            <a:r>
              <a:rPr lang="pl-PL" sz="2400" dirty="0">
                <a:solidFill>
                  <a:schemeClr val="tx1"/>
                </a:solidFill>
                <a:latin typeface="Calibri" panose="020F0502020204030204" pitchFamily="34" charset="0"/>
                <a:ea typeface="Montserrat"/>
                <a:cs typeface="Calibri" panose="020F0502020204030204" pitchFamily="34" charset="0"/>
                <a:sym typeface="Montserrat"/>
              </a:rPr>
              <a:t> the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subject</a:t>
            </a:r>
            <a:r>
              <a:rPr lang="pl-PL" sz="2400" dirty="0">
                <a:solidFill>
                  <a:schemeClr val="tx1"/>
                </a:solidFill>
                <a:latin typeface="Calibri" panose="020F0502020204030204" pitchFamily="34" charset="0"/>
                <a:ea typeface="Montserrat"/>
                <a:cs typeface="Calibri" panose="020F0502020204030204" pitchFamily="34" charset="0"/>
                <a:sym typeface="Montserrat"/>
              </a:rPr>
              <a:t> to </a:t>
            </a:r>
            <a:r>
              <a:rPr lang="pl-PL" sz="2400" dirty="0" err="1">
                <a:solidFill>
                  <a:schemeClr val="tx1"/>
                </a:solidFill>
                <a:latin typeface="Calibri" panose="020F0502020204030204" pitchFamily="34" charset="0"/>
                <a:ea typeface="Montserrat"/>
                <a:cs typeface="Calibri" panose="020F0502020204030204" pitchFamily="34" charset="0"/>
                <a:sym typeface="Montserrat"/>
              </a:rPr>
              <a:t>scenario</a:t>
            </a:r>
            <a:r>
              <a:rPr lang="pl-PL" sz="2400" dirty="0">
                <a:solidFill>
                  <a:schemeClr val="tx1"/>
                </a:solidFill>
                <a:latin typeface="Calibri" panose="020F0502020204030204" pitchFamily="34" charset="0"/>
                <a:ea typeface="Montserrat"/>
                <a:cs typeface="Calibri" panose="020F0502020204030204" pitchFamily="34" charset="0"/>
                <a:sym typeface="Montserrat"/>
              </a:rPr>
              <a:t> analysis!</a:t>
            </a:r>
            <a:endParaRPr sz="2400" dirty="0">
              <a:solidFill>
                <a:schemeClr val="tx1"/>
              </a:solidFill>
              <a:latin typeface="Calibri" panose="020F0502020204030204" pitchFamily="34" charset="0"/>
              <a:ea typeface="Montserrat"/>
              <a:cs typeface="Calibri" panose="020F0502020204030204" pitchFamily="34" charset="0"/>
              <a:sym typeface="Montserrat"/>
            </a:endParaRPr>
          </a:p>
          <a:p>
            <a:pPr marL="457200" marR="0" lvl="0" indent="-228600" algn="l" rtl="0">
              <a:lnSpc>
                <a:spcPct val="90000"/>
              </a:lnSpc>
              <a:spcBef>
                <a:spcPts val="0"/>
              </a:spcBef>
              <a:spcAft>
                <a:spcPts val="0"/>
              </a:spcAft>
              <a:buClr>
                <a:srgbClr val="434343"/>
              </a:buClr>
              <a:buSzPts val="2800"/>
              <a:buFont typeface="Montserrat"/>
              <a:buNone/>
            </a:pPr>
            <a:endParaRPr sz="2400" dirty="0">
              <a:solidFill>
                <a:schemeClr val="tx1"/>
              </a:solidFill>
              <a:latin typeface="Montserrat"/>
              <a:ea typeface="Montserrat"/>
              <a:cs typeface="Montserrat"/>
              <a:sym typeface="Montserrat"/>
            </a:endParaRPr>
          </a:p>
          <a:p>
            <a:pPr marL="50800" marR="0" lvl="0" indent="0" algn="l" rtl="0">
              <a:lnSpc>
                <a:spcPct val="90000"/>
              </a:lnSpc>
              <a:spcBef>
                <a:spcPts val="0"/>
              </a:spcBef>
              <a:spcAft>
                <a:spcPts val="0"/>
              </a:spcAft>
              <a:buClr>
                <a:srgbClr val="434343"/>
              </a:buClr>
              <a:buSzPts val="2800"/>
              <a:buFont typeface="Montserrat"/>
              <a:buNone/>
            </a:pPr>
            <a:endParaRPr sz="2400" b="0" i="0" u="none" strike="noStrike" cap="none" dirty="0">
              <a:solidFill>
                <a:schemeClr val="tx1"/>
              </a:solidFill>
              <a:latin typeface="Montserrat"/>
              <a:ea typeface="Montserrat"/>
              <a:cs typeface="Montserrat"/>
              <a:sym typeface="Montserrat"/>
            </a:endParaRPr>
          </a:p>
          <a:p>
            <a:pPr marL="228600" lvl="0" indent="-76200" algn="l" rtl="0">
              <a:lnSpc>
                <a:spcPct val="90000"/>
              </a:lnSpc>
              <a:spcBef>
                <a:spcPts val="1000"/>
              </a:spcBef>
              <a:spcAft>
                <a:spcPts val="0"/>
              </a:spcAft>
              <a:buClr>
                <a:schemeClr val="dk1"/>
              </a:buClr>
              <a:buSzPts val="2400"/>
              <a:buNone/>
            </a:pPr>
            <a:endParaRPr sz="2400" dirty="0">
              <a:solidFill>
                <a:schemeClr val="lt1"/>
              </a:solidFill>
            </a:endParaRPr>
          </a:p>
        </p:txBody>
      </p:sp>
    </p:spTree>
    <p:extLst>
      <p:ext uri="{BB962C8B-B14F-4D97-AF65-F5344CB8AC3E}">
        <p14:creationId xmlns:p14="http://schemas.microsoft.com/office/powerpoint/2010/main" val="3524115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5;p19">
            <a:extLst>
              <a:ext uri="{FF2B5EF4-FFF2-40B4-BE49-F238E27FC236}">
                <a16:creationId xmlns:a16="http://schemas.microsoft.com/office/drawing/2014/main" id="{81D8DFE5-E1F9-40E1-BFE9-C3B6B7AE58D8}"/>
              </a:ext>
            </a:extLst>
          </p:cNvPr>
          <p:cNvSpPr txBox="1">
            <a:spLocks noGrp="1"/>
          </p:cNvSpPr>
          <p:nvPr>
            <p:ph type="title"/>
          </p:nvPr>
        </p:nvSpPr>
        <p:spPr>
          <a:xfrm>
            <a:off x="838200" y="621798"/>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3200"/>
              <a:buFont typeface="Montserrat"/>
              <a:buNone/>
            </a:pPr>
            <a:r>
              <a:rPr lang="pl-PL" sz="32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F</a:t>
            </a:r>
            <a:r>
              <a:rPr lang="pl-PL" sz="3200" b="1" i="0" u="none" strike="noStrike" cap="none" dirty="0">
                <a:solidFill>
                  <a:srgbClr val="7F7F7F"/>
                </a:solidFill>
                <a:latin typeface="Calibri" panose="020F0502020204030204" pitchFamily="34" charset="0"/>
                <a:ea typeface="Montserrat"/>
                <a:cs typeface="Calibri" panose="020F0502020204030204" pitchFamily="34" charset="0"/>
                <a:sym typeface="Montserrat"/>
              </a:rPr>
              <a:t>a</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ctors’ ranking</a:t>
            </a:r>
            <a:endParaRPr sz="3200" dirty="0">
              <a:solidFill>
                <a:schemeClr val="tx1"/>
              </a:solidFill>
              <a:latin typeface="Calibri" panose="020F0502020204030204" pitchFamily="34" charset="0"/>
              <a:ea typeface="Montserrat"/>
              <a:cs typeface="Calibri" panose="020F0502020204030204" pitchFamily="34" charset="0"/>
              <a:sym typeface="Montserrat"/>
            </a:endParaRPr>
          </a:p>
        </p:txBody>
      </p:sp>
      <p:pic>
        <p:nvPicPr>
          <p:cNvPr id="5" name="Google Shape;296;p19">
            <a:extLst>
              <a:ext uri="{FF2B5EF4-FFF2-40B4-BE49-F238E27FC236}">
                <a16:creationId xmlns:a16="http://schemas.microsoft.com/office/drawing/2014/main" id="{86611C04-AA6D-461F-BFE3-8D0E1FCA8427}"/>
              </a:ext>
            </a:extLst>
          </p:cNvPr>
          <p:cNvPicPr preferRelativeResize="0">
            <a:picLocks noGrp="1"/>
          </p:cNvPicPr>
          <p:nvPr>
            <p:ph type="body" idx="1"/>
          </p:nvPr>
        </p:nvPicPr>
        <p:blipFill rotWithShape="1">
          <a:blip r:embed="rId2">
            <a:alphaModFix/>
          </a:blip>
          <a:srcRect/>
          <a:stretch/>
        </p:blipFill>
        <p:spPr>
          <a:xfrm>
            <a:off x="2728912" y="1910556"/>
            <a:ext cx="6734175" cy="3693831"/>
          </a:xfrm>
          <a:prstGeom prst="rect">
            <a:avLst/>
          </a:prstGeom>
          <a:noFill/>
          <a:ln>
            <a:noFill/>
          </a:ln>
        </p:spPr>
      </p:pic>
      <p:sp>
        <p:nvSpPr>
          <p:cNvPr id="6" name="Google Shape;297;p19">
            <a:extLst>
              <a:ext uri="{FF2B5EF4-FFF2-40B4-BE49-F238E27FC236}">
                <a16:creationId xmlns:a16="http://schemas.microsoft.com/office/drawing/2014/main" id="{1083CDFD-B9AC-4633-9896-527C15CA6F2E}"/>
              </a:ext>
            </a:extLst>
          </p:cNvPr>
          <p:cNvSpPr txBox="1"/>
          <p:nvPr/>
        </p:nvSpPr>
        <p:spPr>
          <a:xfrm>
            <a:off x="7524701" y="5604387"/>
            <a:ext cx="3319805"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uncertainty</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sp>
        <p:nvSpPr>
          <p:cNvPr id="7" name="Google Shape;298;p19">
            <a:extLst>
              <a:ext uri="{FF2B5EF4-FFF2-40B4-BE49-F238E27FC236}">
                <a16:creationId xmlns:a16="http://schemas.microsoft.com/office/drawing/2014/main" id="{EF7B7115-BADA-4F43-8570-B23FC9172C19}"/>
              </a:ext>
            </a:extLst>
          </p:cNvPr>
          <p:cNvSpPr txBox="1"/>
          <p:nvPr/>
        </p:nvSpPr>
        <p:spPr>
          <a:xfrm rot="-5400000">
            <a:off x="1239791" y="2888660"/>
            <a:ext cx="2571762"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importance</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grpSp>
        <p:nvGrpSpPr>
          <p:cNvPr id="8" name="Google Shape;299;p19">
            <a:extLst>
              <a:ext uri="{FF2B5EF4-FFF2-40B4-BE49-F238E27FC236}">
                <a16:creationId xmlns:a16="http://schemas.microsoft.com/office/drawing/2014/main" id="{40A6A3B6-A683-4FE6-BD43-BC5F79B4A344}"/>
              </a:ext>
            </a:extLst>
          </p:cNvPr>
          <p:cNvGrpSpPr/>
          <p:nvPr/>
        </p:nvGrpSpPr>
        <p:grpSpPr>
          <a:xfrm>
            <a:off x="2792058" y="1852680"/>
            <a:ext cx="3300478" cy="1041767"/>
            <a:chOff x="1986419" y="-93223"/>
            <a:chExt cx="2066925" cy="1168429"/>
          </a:xfrm>
        </p:grpSpPr>
        <p:sp>
          <p:nvSpPr>
            <p:cNvPr id="9" name="Google Shape;300;p19">
              <a:extLst>
                <a:ext uri="{FF2B5EF4-FFF2-40B4-BE49-F238E27FC236}">
                  <a16:creationId xmlns:a16="http://schemas.microsoft.com/office/drawing/2014/main" id="{ABDC247A-AFF7-4FE4-A77C-BC49ECAF8DA3}"/>
                </a:ext>
              </a:extLst>
            </p:cNvPr>
            <p:cNvSpPr txBox="1"/>
            <p:nvPr/>
          </p:nvSpPr>
          <p:spPr>
            <a:xfrm>
              <a:off x="1986419" y="-93223"/>
              <a:ext cx="2066925" cy="3864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forecasting</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sp>
          <p:nvSpPr>
            <p:cNvPr id="10" name="Google Shape;301;p19">
              <a:extLst>
                <a:ext uri="{FF2B5EF4-FFF2-40B4-BE49-F238E27FC236}">
                  <a16:creationId xmlns:a16="http://schemas.microsoft.com/office/drawing/2014/main" id="{E09AC858-0617-4947-861A-6036828EE25E}"/>
                </a:ext>
              </a:extLst>
            </p:cNvPr>
            <p:cNvSpPr/>
            <p:nvPr/>
          </p:nvSpPr>
          <p:spPr>
            <a:xfrm>
              <a:off x="2887026" y="456081"/>
              <a:ext cx="223383" cy="619125"/>
            </a:xfrm>
            <a:prstGeom prst="downArrow">
              <a:avLst>
                <a:gd name="adj1" fmla="val 50000"/>
                <a:gd name="adj2" fmla="val 50004"/>
              </a:avLst>
            </a:prstGeom>
            <a:solidFill>
              <a:schemeClr val="accent5">
                <a:lumMod val="50000"/>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 name="Google Shape;302;p19">
            <a:extLst>
              <a:ext uri="{FF2B5EF4-FFF2-40B4-BE49-F238E27FC236}">
                <a16:creationId xmlns:a16="http://schemas.microsoft.com/office/drawing/2014/main" id="{B586C9C8-6246-4570-A5DA-38219963E020}"/>
              </a:ext>
            </a:extLst>
          </p:cNvPr>
          <p:cNvSpPr txBox="1"/>
          <p:nvPr/>
        </p:nvSpPr>
        <p:spPr>
          <a:xfrm>
            <a:off x="7416545" y="633554"/>
            <a:ext cx="2464874" cy="682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scenario</a:t>
            </a:r>
            <a:r>
              <a:rPr lang="pl-PL"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8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analysis</a:t>
            </a:r>
            <a:endParaRPr sz="2800" b="1"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p:txBody>
      </p:sp>
      <p:sp>
        <p:nvSpPr>
          <p:cNvPr id="12" name="Google Shape;303;p19">
            <a:extLst>
              <a:ext uri="{FF2B5EF4-FFF2-40B4-BE49-F238E27FC236}">
                <a16:creationId xmlns:a16="http://schemas.microsoft.com/office/drawing/2014/main" id="{5256F7A3-EB76-4111-8E6C-41CCD5E61E65}"/>
              </a:ext>
            </a:extLst>
          </p:cNvPr>
          <p:cNvSpPr/>
          <p:nvPr/>
        </p:nvSpPr>
        <p:spPr>
          <a:xfrm rot="-6518369">
            <a:off x="8036902" y="2123944"/>
            <a:ext cx="995908" cy="1151949"/>
          </a:xfrm>
          <a:prstGeom prst="ellipse">
            <a:avLst/>
          </a:prstGeom>
          <a:solidFill>
            <a:schemeClr val="accent5">
              <a:lumMod val="50000"/>
              <a:alpha val="0"/>
            </a:schemeClr>
          </a:solidFill>
          <a:ln w="38100" cap="flat" cmpd="sng">
            <a:solidFill>
              <a:schemeClr val="accent5">
                <a:lumMod val="50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4;p19">
            <a:extLst>
              <a:ext uri="{FF2B5EF4-FFF2-40B4-BE49-F238E27FC236}">
                <a16:creationId xmlns:a16="http://schemas.microsoft.com/office/drawing/2014/main" id="{F9743D4C-64E9-41F8-8137-E19B798C702E}"/>
              </a:ext>
            </a:extLst>
          </p:cNvPr>
          <p:cNvSpPr/>
          <p:nvPr/>
        </p:nvSpPr>
        <p:spPr>
          <a:xfrm>
            <a:off x="8400438" y="1590164"/>
            <a:ext cx="356699" cy="552010"/>
          </a:xfrm>
          <a:prstGeom prst="downArrow">
            <a:avLst>
              <a:gd name="adj1" fmla="val 50000"/>
              <a:gd name="adj2" fmla="val 50004"/>
            </a:avLst>
          </a:prstGeom>
          <a:solidFill>
            <a:schemeClr val="accent5">
              <a:lumMod val="50000"/>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6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9;p20" descr="5">
            <a:extLst>
              <a:ext uri="{FF2B5EF4-FFF2-40B4-BE49-F238E27FC236}">
                <a16:creationId xmlns:a16="http://schemas.microsoft.com/office/drawing/2014/main" id="{F72F0735-AAF0-448D-BF44-E019B5499F85}"/>
              </a:ext>
            </a:extLst>
          </p:cNvPr>
          <p:cNvPicPr preferRelativeResize="0"/>
          <p:nvPr/>
        </p:nvPicPr>
        <p:blipFill rotWithShape="1">
          <a:blip r:embed="rId2">
            <a:alphaModFix/>
          </a:blip>
          <a:srcRect/>
          <a:stretch/>
        </p:blipFill>
        <p:spPr>
          <a:xfrm>
            <a:off x="353962" y="1519757"/>
            <a:ext cx="6220864" cy="4422433"/>
          </a:xfrm>
          <a:prstGeom prst="rect">
            <a:avLst/>
          </a:prstGeom>
          <a:noFill/>
          <a:ln>
            <a:noFill/>
          </a:ln>
        </p:spPr>
      </p:pic>
      <p:sp>
        <p:nvSpPr>
          <p:cNvPr id="5" name="Google Shape;310;p20">
            <a:extLst>
              <a:ext uri="{FF2B5EF4-FFF2-40B4-BE49-F238E27FC236}">
                <a16:creationId xmlns:a16="http://schemas.microsoft.com/office/drawing/2014/main" id="{0731341A-E767-43D3-B04A-CD2CCAEDD649}"/>
              </a:ext>
            </a:extLst>
          </p:cNvPr>
          <p:cNvSpPr txBox="1"/>
          <p:nvPr/>
        </p:nvSpPr>
        <p:spPr>
          <a:xfrm>
            <a:off x="6915150" y="2156579"/>
            <a:ext cx="4667250" cy="3785611"/>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000000"/>
              </a:buClr>
              <a:buSzPts val="2800"/>
              <a:buFont typeface="Arial"/>
              <a:buChar char="•"/>
            </a:pP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Two factors that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are</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the same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time</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the most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important</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and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uncertain</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come</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out into extreme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states</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endParaRPr sz="2000" i="0" u="none" strike="noStrike" cap="none" dirty="0">
              <a:solidFill>
                <a:schemeClr val="tx1"/>
              </a:solidFill>
              <a:latin typeface="Calibri" panose="020F0502020204030204" pitchFamily="34" charset="0"/>
              <a:cs typeface="Calibri" panose="020F0502020204030204" pitchFamily="34" charset="0"/>
              <a:sym typeface="Arial"/>
            </a:endParaRPr>
          </a:p>
          <a:p>
            <a:pPr marL="457200" marR="0" lvl="0" indent="-279400" algn="just" rtl="0">
              <a:lnSpc>
                <a:spcPct val="100000"/>
              </a:lnSpc>
              <a:spcBef>
                <a:spcPts val="0"/>
              </a:spcBef>
              <a:spcAft>
                <a:spcPts val="0"/>
              </a:spcAft>
              <a:buClr>
                <a:srgbClr val="000000"/>
              </a:buClr>
              <a:buSzPts val="2800"/>
              <a:buFont typeface="Arial"/>
              <a:buNone/>
            </a:pPr>
            <a:endParaRPr sz="2000" i="0" u="none" strike="noStrike" cap="none" dirty="0">
              <a:solidFill>
                <a:srgbClr val="999999"/>
              </a:solidFill>
              <a:latin typeface="Calibri" panose="020F0502020204030204" pitchFamily="34" charset="0"/>
              <a:ea typeface="Montserrat"/>
              <a:cs typeface="Calibri" panose="020F0502020204030204" pitchFamily="34" charset="0"/>
              <a:sym typeface="Montserrat"/>
            </a:endParaRPr>
          </a:p>
          <a:p>
            <a:pPr marL="457200" marR="0" lvl="0" indent="-457200" algn="just" rtl="0">
              <a:lnSpc>
                <a:spcPct val="100000"/>
              </a:lnSpc>
              <a:spcBef>
                <a:spcPts val="0"/>
              </a:spcBef>
              <a:spcAft>
                <a:spcPts val="0"/>
              </a:spcAft>
              <a:buClr>
                <a:srgbClr val="000000"/>
              </a:buClr>
              <a:buSzPts val="2800"/>
              <a:buFont typeface="Arial"/>
              <a:buChar char="•"/>
            </a:pP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Think</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about</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0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high availability of </a:t>
            </a:r>
            <a:r>
              <a:rPr lang="pl-PL" sz="20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smaty</a:t>
            </a:r>
            <a:r>
              <a:rPr lang="pl-PL" sz="20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 infrastructure</a:t>
            </a:r>
            <a:r>
              <a:rPr lang="pl-PL" sz="2000" i="0" u="none" strike="noStrike" cap="none" dirty="0">
                <a:solidFill>
                  <a:srgbClr val="999999"/>
                </a:solidFill>
                <a:latin typeface="Calibri" panose="020F0502020204030204" pitchFamily="34" charset="0"/>
                <a:ea typeface="Montserrat"/>
                <a:cs typeface="Calibri" panose="020F0502020204030204" pitchFamily="34" charset="0"/>
                <a:sym typeface="Montserrat"/>
              </a:rPr>
              <a:t> </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versus</a:t>
            </a:r>
            <a:r>
              <a:rPr lang="pl-PL" sz="2000" i="0" u="none" strike="noStrike" cap="none" dirty="0">
                <a:solidFill>
                  <a:srgbClr val="999999"/>
                </a:solidFill>
                <a:latin typeface="Calibri" panose="020F0502020204030204" pitchFamily="34" charset="0"/>
                <a:ea typeface="Montserrat"/>
                <a:cs typeface="Calibri" panose="020F0502020204030204" pitchFamily="34" charset="0"/>
                <a:sym typeface="Montserrat"/>
              </a:rPr>
              <a:t> </a:t>
            </a:r>
            <a:r>
              <a:rPr lang="pl-PL" sz="20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low availability of smart </a:t>
            </a:r>
            <a:r>
              <a:rPr lang="pl-PL" sz="2000" b="1" i="0" u="none" strike="noStrike" cap="none" dirty="0" err="1">
                <a:solidFill>
                  <a:schemeClr val="accent5">
                    <a:lumMod val="50000"/>
                  </a:schemeClr>
                </a:solidFill>
                <a:latin typeface="Calibri" panose="020F0502020204030204" pitchFamily="34" charset="0"/>
                <a:ea typeface="Montserrat"/>
                <a:cs typeface="Calibri" panose="020F0502020204030204" pitchFamily="34" charset="0"/>
                <a:sym typeface="Montserrat"/>
              </a:rPr>
              <a:t>infrrastructure</a:t>
            </a:r>
            <a:r>
              <a:rPr lang="pl-PL" sz="2000" dirty="0">
                <a:solidFill>
                  <a:schemeClr val="accent5">
                    <a:lumMod val="50000"/>
                  </a:schemeClr>
                </a:solidFill>
                <a:latin typeface="Calibri" panose="020F0502020204030204" pitchFamily="34" charset="0"/>
                <a:ea typeface="Montserrat"/>
                <a:cs typeface="Calibri" panose="020F0502020204030204" pitchFamily="34" charset="0"/>
                <a:sym typeface="Montserrat"/>
              </a:rPr>
              <a:t>, </a:t>
            </a:r>
            <a:r>
              <a:rPr lang="pl-PL" sz="2000"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high fuel prices versus low fuel prices</a:t>
            </a:r>
            <a:r>
              <a:rPr lang="pl-PL" sz="2000" b="1" i="0" u="none" strike="noStrike" cap="none" dirty="0">
                <a:solidFill>
                  <a:schemeClr val="accent5">
                    <a:lumMod val="50000"/>
                  </a:schemeClr>
                </a:solidFill>
                <a:latin typeface="Calibri" panose="020F0502020204030204" pitchFamily="34" charset="0"/>
                <a:ea typeface="Montserrat"/>
                <a:cs typeface="Calibri" panose="020F0502020204030204" pitchFamily="34" charset="0"/>
                <a:sym typeface="Montserrat"/>
              </a:rPr>
              <a:t>. </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Two extreme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states</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of two factors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are</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2000"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transformed</a:t>
            </a:r>
            <a:r>
              <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rPr>
              <a:t> into four scenarios!</a:t>
            </a:r>
          </a:p>
          <a:p>
            <a:pPr marL="457200" marR="0" lvl="0" indent="-457200" algn="just" rtl="0">
              <a:lnSpc>
                <a:spcPct val="100000"/>
              </a:lnSpc>
              <a:spcBef>
                <a:spcPts val="0"/>
              </a:spcBef>
              <a:spcAft>
                <a:spcPts val="0"/>
              </a:spcAft>
              <a:buClr>
                <a:srgbClr val="000000"/>
              </a:buClr>
              <a:buSzPts val="2800"/>
              <a:buFont typeface="Arial"/>
              <a:buChar char="•"/>
            </a:pPr>
            <a:endParaRPr lang="pl-PL" sz="2000" i="0" u="none" strike="noStrike" cap="none" dirty="0">
              <a:solidFill>
                <a:schemeClr val="tx1"/>
              </a:solidFill>
              <a:latin typeface="Calibri" panose="020F0502020204030204" pitchFamily="34" charset="0"/>
              <a:ea typeface="Montserrat"/>
              <a:cs typeface="Calibri" panose="020F0502020204030204" pitchFamily="34" charset="0"/>
              <a:sym typeface="Montserrat"/>
            </a:endParaRPr>
          </a:p>
          <a:p>
            <a:pPr marL="457200" marR="0" lvl="0" indent="-457200" algn="just" rtl="0">
              <a:lnSpc>
                <a:spcPct val="100000"/>
              </a:lnSpc>
              <a:spcBef>
                <a:spcPts val="0"/>
              </a:spcBef>
              <a:spcAft>
                <a:spcPts val="0"/>
              </a:spcAft>
              <a:buClr>
                <a:srgbClr val="000000"/>
              </a:buClr>
              <a:buSzPts val="2800"/>
              <a:buFont typeface="Arial"/>
              <a:buChar char="•"/>
            </a:pPr>
            <a:r>
              <a:rPr lang="pl-PL" sz="2000" dirty="0">
                <a:solidFill>
                  <a:schemeClr val="tx1"/>
                </a:solidFill>
                <a:latin typeface="Calibri" panose="020F0502020204030204" pitchFamily="34" charset="0"/>
                <a:cs typeface="Calibri" panose="020F0502020204030204" pitchFamily="34" charset="0"/>
                <a:sym typeface="Montserrat"/>
              </a:rPr>
              <a:t>Experiment with </a:t>
            </a:r>
            <a:r>
              <a:rPr lang="pl-PL" sz="2000" dirty="0" err="1">
                <a:solidFill>
                  <a:schemeClr val="tx1"/>
                </a:solidFill>
                <a:latin typeface="Calibri" panose="020F0502020204030204" pitchFamily="34" charset="0"/>
                <a:cs typeface="Calibri" panose="020F0502020204030204" pitchFamily="34" charset="0"/>
                <a:sym typeface="Montserrat"/>
              </a:rPr>
              <a:t>other</a:t>
            </a:r>
            <a:r>
              <a:rPr lang="pl-PL" sz="2000" dirty="0">
                <a:solidFill>
                  <a:schemeClr val="tx1"/>
                </a:solidFill>
                <a:latin typeface="Calibri" panose="020F0502020204030204" pitchFamily="34" charset="0"/>
                <a:cs typeface="Calibri" panose="020F0502020204030204" pitchFamily="34" charset="0"/>
                <a:sym typeface="Montserrat"/>
              </a:rPr>
              <a:t> factors!</a:t>
            </a:r>
            <a:endParaRPr sz="200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6" name="Google Shape;311;p20">
            <a:extLst>
              <a:ext uri="{FF2B5EF4-FFF2-40B4-BE49-F238E27FC236}">
                <a16:creationId xmlns:a16="http://schemas.microsoft.com/office/drawing/2014/main" id="{2936C339-B117-4829-8F17-36AF5CB96276}"/>
              </a:ext>
            </a:extLst>
          </p:cNvPr>
          <p:cNvSpPr txBox="1"/>
          <p:nvPr/>
        </p:nvSpPr>
        <p:spPr>
          <a:xfrm>
            <a:off x="454250" y="943838"/>
            <a:ext cx="10488168"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3200" b="1" i="0" u="none" strike="noStrike" cap="none" dirty="0" err="1">
                <a:solidFill>
                  <a:schemeClr val="accent4">
                    <a:lumMod val="50000"/>
                  </a:schemeClr>
                </a:solidFill>
                <a:latin typeface="Montserrat"/>
                <a:ea typeface="Montserrat"/>
                <a:cs typeface="Montserrat"/>
                <a:sym typeface="Montserrat"/>
              </a:rPr>
              <a:t>S</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tage</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4: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Transform</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two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driving</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forces</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a:t>
            </a:r>
            <a:r>
              <a:rPr lang="pl-PL" sz="3200" b="1" i="0" u="none" strike="noStrike" cap="none" dirty="0" err="1">
                <a:solidFill>
                  <a:schemeClr val="tx1"/>
                </a:solidFill>
                <a:latin typeface="Calibri" panose="020F0502020204030204" pitchFamily="34" charset="0"/>
                <a:ea typeface="Montserrat"/>
                <a:cs typeface="Calibri" panose="020F0502020204030204" pitchFamily="34" charset="0"/>
                <a:sym typeface="Montserrat"/>
              </a:rPr>
              <a:t>into</a:t>
            </a:r>
            <a:r>
              <a:rPr lang="pl-PL" sz="3200" b="1" i="0" u="none" strike="noStrike" cap="none" dirty="0">
                <a:solidFill>
                  <a:schemeClr val="tx1"/>
                </a:solidFill>
                <a:latin typeface="Calibri" panose="020F0502020204030204" pitchFamily="34" charset="0"/>
                <a:ea typeface="Montserrat"/>
                <a:cs typeface="Calibri" panose="020F0502020204030204" pitchFamily="34" charset="0"/>
                <a:sym typeface="Montserrat"/>
              </a:rPr>
              <a:t> scenarios</a:t>
            </a:r>
            <a:endParaRPr dirty="0">
              <a:solidFill>
                <a:schemeClr val="tx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200" b="1" i="0" u="none" strike="noStrike" cap="none" dirty="0">
              <a:solidFill>
                <a:srgbClr val="999999"/>
              </a:solidFill>
              <a:latin typeface="Montserrat"/>
              <a:ea typeface="Montserrat"/>
              <a:cs typeface="Montserrat"/>
              <a:sym typeface="Montserrat"/>
            </a:endParaRPr>
          </a:p>
          <a:p>
            <a:pPr marL="0" marR="0" lvl="0" indent="0" algn="l" rtl="0">
              <a:spcBef>
                <a:spcPts val="0"/>
              </a:spcBef>
              <a:spcAft>
                <a:spcPts val="0"/>
              </a:spcAft>
              <a:buNone/>
            </a:pPr>
            <a:endParaRPr sz="3200" dirty="0">
              <a:solidFill>
                <a:srgbClr val="999999"/>
              </a:solidFill>
              <a:latin typeface="Montserrat"/>
              <a:ea typeface="Montserrat"/>
              <a:cs typeface="Montserrat"/>
              <a:sym typeface="Montserrat"/>
            </a:endParaRPr>
          </a:p>
        </p:txBody>
      </p:sp>
    </p:spTree>
    <p:extLst>
      <p:ext uri="{BB962C8B-B14F-4D97-AF65-F5344CB8AC3E}">
        <p14:creationId xmlns:p14="http://schemas.microsoft.com/office/powerpoint/2010/main" val="28237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2" name="Prostokąt 1">
            <a:extLst>
              <a:ext uri="{FF2B5EF4-FFF2-40B4-BE49-F238E27FC236}">
                <a16:creationId xmlns:a16="http://schemas.microsoft.com/office/drawing/2014/main" id="{B1BBB3C1-2732-4F3E-8E5C-1A2B421C0908}"/>
              </a:ext>
            </a:extLst>
          </p:cNvPr>
          <p:cNvSpPr/>
          <p:nvPr/>
        </p:nvSpPr>
        <p:spPr>
          <a:xfrm>
            <a:off x="5813846" y="3076515"/>
            <a:ext cx="2186654" cy="158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7" name="Google Shape;317;p21"/>
          <p:cNvSpPr txBox="1">
            <a:spLocks noGrp="1"/>
          </p:cNvSpPr>
          <p:nvPr>
            <p:ph type="title"/>
          </p:nvPr>
        </p:nvSpPr>
        <p:spPr>
          <a:xfrm>
            <a:off x="39999" y="664111"/>
            <a:ext cx="10751053" cy="9503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5D402"/>
              </a:buClr>
              <a:buSzPts val="3200"/>
              <a:buFont typeface="Montserrat"/>
              <a:buNone/>
            </a:pPr>
            <a:r>
              <a:rPr lang="pl-PL" sz="3200" b="1" dirty="0" err="1">
                <a:solidFill>
                  <a:schemeClr val="accent4">
                    <a:lumMod val="50000"/>
                  </a:schemeClr>
                </a:solidFill>
                <a:latin typeface="Calibri" panose="020F0502020204030204" pitchFamily="34" charset="0"/>
                <a:ea typeface="Montserrat"/>
                <a:cs typeface="Calibri" panose="020F0502020204030204" pitchFamily="34" charset="0"/>
                <a:sym typeface="Montserrat"/>
              </a:rPr>
              <a:t>S</a:t>
            </a:r>
            <a:r>
              <a:rPr lang="pl-PL" sz="3200" b="1" dirty="0" err="1">
                <a:latin typeface="Calibri" panose="020F0502020204030204" pitchFamily="34" charset="0"/>
                <a:ea typeface="Montserrat"/>
                <a:cs typeface="Calibri" panose="020F0502020204030204" pitchFamily="34" charset="0"/>
                <a:sym typeface="Montserrat"/>
              </a:rPr>
              <a:t>tage</a:t>
            </a:r>
            <a:r>
              <a:rPr lang="pl-PL" sz="3200" b="1" dirty="0">
                <a:latin typeface="Calibri" panose="020F0502020204030204" pitchFamily="34" charset="0"/>
                <a:ea typeface="Montserrat"/>
                <a:cs typeface="Calibri" panose="020F0502020204030204" pitchFamily="34" charset="0"/>
                <a:sym typeface="Montserrat"/>
              </a:rPr>
              <a:t> 5: Develop four possible scenarios</a:t>
            </a:r>
            <a:br>
              <a:rPr lang="pl-PL" sz="3200" b="1" dirty="0">
                <a:latin typeface="Calibri" panose="020F0502020204030204" pitchFamily="34" charset="0"/>
                <a:ea typeface="Montserrat"/>
                <a:cs typeface="Calibri" panose="020F0502020204030204" pitchFamily="34" charset="0"/>
                <a:sym typeface="Montserrat"/>
              </a:rPr>
            </a:br>
            <a:r>
              <a:rPr lang="pl-PL" sz="3200" b="1" dirty="0">
                <a:latin typeface="Calibri" panose="020F0502020204030204" pitchFamily="34" charset="0"/>
                <a:ea typeface="Montserrat"/>
                <a:cs typeface="Calibri" panose="020F0502020204030204" pitchFamily="34" charset="0"/>
                <a:sym typeface="Montserrat"/>
              </a:rPr>
              <a:t>How does this look in practice?</a:t>
            </a:r>
            <a:endParaRPr sz="3200" b="1" dirty="0">
              <a:latin typeface="Calibri" panose="020F0502020204030204" pitchFamily="34" charset="0"/>
              <a:ea typeface="Montserrat"/>
              <a:cs typeface="Calibri" panose="020F0502020204030204" pitchFamily="34" charset="0"/>
              <a:sym typeface="Montserrat"/>
            </a:endParaRPr>
          </a:p>
        </p:txBody>
      </p:sp>
      <p:sp>
        <p:nvSpPr>
          <p:cNvPr id="318" name="Google Shape;318;p21"/>
          <p:cNvSpPr txBox="1"/>
          <p:nvPr/>
        </p:nvSpPr>
        <p:spPr>
          <a:xfrm>
            <a:off x="39999" y="1585308"/>
            <a:ext cx="777969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b="0" i="0" u="none" strike="noStrike" dirty="0">
                <a:solidFill>
                  <a:srgbClr val="999999"/>
                </a:solidFill>
                <a:latin typeface="Calibri" panose="020F0502020204030204" pitchFamily="34" charset="0"/>
                <a:ea typeface="Montserrat"/>
                <a:cs typeface="Calibri" panose="020F0502020204030204" pitchFamily="34" charset="0"/>
                <a:sym typeface="Montserrat"/>
              </a:rPr>
              <a:t>P</a:t>
            </a:r>
            <a:r>
              <a:rPr lang="pl-PL" sz="2000" b="0" i="0" u="none" strike="noStrike" dirty="0">
                <a:solidFill>
                  <a:schemeClr val="tx1"/>
                </a:solidFill>
                <a:latin typeface="Calibri" panose="020F0502020204030204" pitchFamily="34" charset="0"/>
                <a:ea typeface="Montserrat"/>
                <a:cs typeface="Calibri" panose="020F0502020204030204" pitchFamily="34" charset="0"/>
                <a:sym typeface="Montserrat"/>
              </a:rPr>
              <a:t>lot the identified factors x1 and x2 on two orthogonal axes</a:t>
            </a:r>
            <a:endParaRPr dirty="0">
              <a:solidFill>
                <a:schemeClr val="tx1"/>
              </a:solidFill>
              <a:latin typeface="Calibri" panose="020F0502020204030204" pitchFamily="34" charset="0"/>
              <a:cs typeface="Calibri" panose="020F0502020204030204" pitchFamily="34" charset="0"/>
            </a:endParaRPr>
          </a:p>
          <a:p>
            <a:pPr lvl="0"/>
            <a:r>
              <a:rPr lang="pl-PL" sz="2000" b="0" i="0" u="none" strike="noStrike" dirty="0">
                <a:solidFill>
                  <a:schemeClr val="tx1"/>
                </a:solidFill>
                <a:latin typeface="Calibri" panose="020F0502020204030204" pitchFamily="34" charset="0"/>
                <a:ea typeface="Montserrat"/>
                <a:cs typeface="Calibri" panose="020F0502020204030204" pitchFamily="34" charset="0"/>
                <a:sym typeface="Montserrat"/>
              </a:rPr>
              <a:t>Assign extreme values to </a:t>
            </a:r>
            <a:r>
              <a:rPr lang="pl-PL" sz="2000" dirty="0">
                <a:solidFill>
                  <a:schemeClr val="tx1"/>
                </a:solidFill>
                <a:latin typeface="Calibri" panose="020F0502020204030204" pitchFamily="34" charset="0"/>
                <a:ea typeface="Montserrat"/>
                <a:cs typeface="Calibri" panose="020F0502020204030204" pitchFamily="34" charset="0"/>
                <a:sym typeface="Montserrat"/>
              </a:rPr>
              <a:t>x1 and x2 </a:t>
            </a:r>
            <a:r>
              <a:rPr lang="pl-PL" sz="2000" b="0" i="0" u="none" strike="noStrike" dirty="0">
                <a:solidFill>
                  <a:schemeClr val="tx1"/>
                </a:solidFill>
                <a:latin typeface="Calibri" panose="020F0502020204030204" pitchFamily="34" charset="0"/>
                <a:ea typeface="Montserrat"/>
                <a:cs typeface="Calibri" panose="020F0502020204030204" pitchFamily="34" charset="0"/>
                <a:sym typeface="Montserrat"/>
              </a:rPr>
              <a:t>factors</a:t>
            </a:r>
            <a:br>
              <a:rPr lang="pl-PL" sz="1800" dirty="0">
                <a:solidFill>
                  <a:schemeClr val="dk1"/>
                </a:solidFill>
                <a:latin typeface="Calibri" panose="020F0502020204030204" pitchFamily="34" charset="0"/>
                <a:ea typeface="Calibri"/>
                <a:cs typeface="Calibri" panose="020F0502020204030204" pitchFamily="34" charset="0"/>
                <a:sym typeface="Calibri"/>
              </a:rPr>
            </a:b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19" name="Google Shape;319;p21"/>
          <p:cNvPicPr preferRelativeResize="0"/>
          <p:nvPr/>
        </p:nvPicPr>
        <p:blipFill rotWithShape="1">
          <a:blip r:embed="rId3">
            <a:alphaModFix/>
          </a:blip>
          <a:srcRect/>
          <a:stretch/>
        </p:blipFill>
        <p:spPr>
          <a:xfrm>
            <a:off x="2752777" y="2512460"/>
            <a:ext cx="5750719" cy="3429000"/>
          </a:xfrm>
          <a:prstGeom prst="rect">
            <a:avLst/>
          </a:prstGeom>
          <a:noFill/>
          <a:ln>
            <a:noFill/>
          </a:ln>
        </p:spPr>
      </p:pic>
      <p:sp>
        <p:nvSpPr>
          <p:cNvPr id="320" name="Google Shape;320;p21"/>
          <p:cNvSpPr txBox="1"/>
          <p:nvPr/>
        </p:nvSpPr>
        <p:spPr>
          <a:xfrm>
            <a:off x="3560502" y="2262914"/>
            <a:ext cx="549017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rgbClr val="000000"/>
                </a:solidFill>
                <a:latin typeface="Calibri" panose="020F0502020204030204" pitchFamily="34" charset="0"/>
                <a:ea typeface="Montserrat"/>
                <a:cs typeface="Calibri" panose="020F0502020204030204" pitchFamily="34" charset="0"/>
                <a:sym typeface="Montserrat"/>
              </a:rPr>
              <a:t>X1: high availability of smart infrastructure</a:t>
            </a:r>
            <a:endParaRPr sz="1800" b="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321" name="Google Shape;321;p21"/>
          <p:cNvSpPr txBox="1"/>
          <p:nvPr/>
        </p:nvSpPr>
        <p:spPr>
          <a:xfrm>
            <a:off x="3588464" y="5754300"/>
            <a:ext cx="549855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rgbClr val="000000"/>
                </a:solidFill>
                <a:latin typeface="Calibri" panose="020F0502020204030204" pitchFamily="34" charset="0"/>
                <a:ea typeface="Montserrat"/>
                <a:cs typeface="Calibri" panose="020F0502020204030204" pitchFamily="34" charset="0"/>
                <a:sym typeface="Montserrat"/>
              </a:rPr>
              <a:t>X1: low availability of smart infrastructure</a:t>
            </a:r>
            <a:endParaRPr sz="1800" b="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322" name="Google Shape;322;p21"/>
          <p:cNvSpPr txBox="1"/>
          <p:nvPr/>
        </p:nvSpPr>
        <p:spPr>
          <a:xfrm>
            <a:off x="8028162" y="3965049"/>
            <a:ext cx="267875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Calibri" panose="020F0502020204030204" pitchFamily="34" charset="0"/>
                <a:ea typeface="Montserrat"/>
                <a:cs typeface="Calibri" panose="020F0502020204030204" pitchFamily="34" charset="0"/>
                <a:sym typeface="Montserrat"/>
              </a:rPr>
              <a:t>X2:  high fuel prices</a:t>
            </a:r>
            <a:endParaRPr sz="1800" b="0"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rgbClr val="999999"/>
                </a:solidFill>
                <a:latin typeface="Calibri"/>
                <a:ea typeface="Calibri"/>
                <a:cs typeface="Calibri"/>
                <a:sym typeface="Calibri"/>
              </a:rPr>
            </a:br>
            <a:endParaRPr sz="1800" dirty="0">
              <a:solidFill>
                <a:srgbClr val="999999"/>
              </a:solidFill>
              <a:latin typeface="Calibri"/>
              <a:ea typeface="Calibri"/>
              <a:cs typeface="Calibri"/>
              <a:sym typeface="Calibri"/>
            </a:endParaRPr>
          </a:p>
        </p:txBody>
      </p:sp>
      <p:sp>
        <p:nvSpPr>
          <p:cNvPr id="323" name="Google Shape;323;p21"/>
          <p:cNvSpPr txBox="1"/>
          <p:nvPr/>
        </p:nvSpPr>
        <p:spPr>
          <a:xfrm>
            <a:off x="1235491" y="3989245"/>
            <a:ext cx="248744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dirty="0">
                <a:solidFill>
                  <a:schemeClr val="tx1"/>
                </a:solidFill>
                <a:latin typeface="Calibri" panose="020F0502020204030204" pitchFamily="34" charset="0"/>
                <a:ea typeface="Montserrat"/>
                <a:cs typeface="Calibri" panose="020F0502020204030204" pitchFamily="34" charset="0"/>
                <a:sym typeface="Montserrat"/>
              </a:rPr>
              <a:t>X2: low fuel prices</a:t>
            </a:r>
            <a:endParaRPr sz="1800" b="0"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br>
              <a:rPr lang="pl-PL"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14" name="Google Shape;334;p22">
            <a:extLst>
              <a:ext uri="{FF2B5EF4-FFF2-40B4-BE49-F238E27FC236}">
                <a16:creationId xmlns:a16="http://schemas.microsoft.com/office/drawing/2014/main" id="{46ADC7C1-4656-4C0A-AF01-56518A0BCB9A}"/>
              </a:ext>
            </a:extLst>
          </p:cNvPr>
          <p:cNvSpPr txBox="1"/>
          <p:nvPr/>
        </p:nvSpPr>
        <p:spPr>
          <a:xfrm>
            <a:off x="8079657" y="2656324"/>
            <a:ext cx="3104628" cy="1200288"/>
          </a:xfrm>
          <a:prstGeom prst="rect">
            <a:avLst/>
          </a:prstGeom>
          <a:solidFill>
            <a:schemeClr val="accent5">
              <a:lumMod val="60000"/>
              <a:lumOff val="40000"/>
            </a:schemeClr>
          </a:solidFill>
          <a:ln>
            <a:noFill/>
          </a:ln>
        </p:spPr>
        <p:txBody>
          <a:bodyPr spcFirstLastPara="1" wrap="square" lIns="91425" tIns="45700" rIns="91425" bIns="45700" anchor="t" anchorCtr="0">
            <a:spAutoFit/>
          </a:bodyPr>
          <a:lstStyle/>
          <a:p>
            <a:pPr lvl="0"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Scenario1: „</a:t>
            </a:r>
            <a:r>
              <a:rPr lang="en-US" sz="1800" dirty="0">
                <a:solidFill>
                  <a:srgbClr val="0D0D0D"/>
                </a:solidFill>
                <a:latin typeface="Calibri" panose="020F0502020204030204" pitchFamily="34" charset="0"/>
                <a:cs typeface="Calibri" panose="020F0502020204030204" pitchFamily="34" charset="0"/>
              </a:rPr>
              <a:t>Green Horizons: The 2040 Urban Utopia</a:t>
            </a:r>
            <a:r>
              <a:rPr lang="pl-PL" sz="1800" dirty="0">
                <a:solidFill>
                  <a:srgbClr val="0D0D0D"/>
                </a:solidFill>
                <a:latin typeface="Calibri" panose="020F0502020204030204" pitchFamily="34" charset="0"/>
                <a:cs typeface="Calibri" panose="020F0502020204030204" pitchFamily="34" charset="0"/>
              </a:rPr>
              <a:t>”</a:t>
            </a:r>
          </a:p>
          <a:p>
            <a:pPr lvl="0" algn="ctr"/>
            <a:endParaRPr lang="pl-PL" sz="1800" dirty="0">
              <a:solidFill>
                <a:srgbClr val="0D0D0D"/>
              </a:solidFill>
              <a:latin typeface="Calibri" panose="020F0502020204030204" pitchFamily="34" charset="0"/>
              <a:ea typeface="Calibri"/>
              <a:cs typeface="Calibri" panose="020F0502020204030204" pitchFamily="34" charset="0"/>
              <a:sym typeface="Calibri"/>
            </a:endParaRPr>
          </a:p>
          <a:p>
            <a:pPr lvl="0" algn="ct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5" name="Google Shape;350;p23">
            <a:extLst>
              <a:ext uri="{FF2B5EF4-FFF2-40B4-BE49-F238E27FC236}">
                <a16:creationId xmlns:a16="http://schemas.microsoft.com/office/drawing/2014/main" id="{45184F7C-25EA-4CA5-A57D-25F238F33786}"/>
              </a:ext>
            </a:extLst>
          </p:cNvPr>
          <p:cNvSpPr txBox="1"/>
          <p:nvPr/>
        </p:nvSpPr>
        <p:spPr>
          <a:xfrm>
            <a:off x="151145" y="2636514"/>
            <a:ext cx="2905029" cy="1200288"/>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Scenario 2: </a:t>
            </a:r>
            <a:r>
              <a:rPr lang="en-US" sz="1800" dirty="0">
                <a:solidFill>
                  <a:srgbClr val="0D0D0D"/>
                </a:solidFill>
                <a:latin typeface="Calibri" panose="020F0502020204030204" pitchFamily="34" charset="0"/>
                <a:cs typeface="Calibri" panose="020F0502020204030204" pitchFamily="34" charset="0"/>
              </a:rPr>
              <a:t>Smart Green 2040: Navigating Sustainability Amidst Affluence</a:t>
            </a: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6" name="Google Shape;368;p24">
            <a:extLst>
              <a:ext uri="{FF2B5EF4-FFF2-40B4-BE49-F238E27FC236}">
                <a16:creationId xmlns:a16="http://schemas.microsoft.com/office/drawing/2014/main" id="{82DEB0BB-56D6-4661-B94B-8421F598F943}"/>
              </a:ext>
            </a:extLst>
          </p:cNvPr>
          <p:cNvSpPr txBox="1"/>
          <p:nvPr/>
        </p:nvSpPr>
        <p:spPr>
          <a:xfrm>
            <a:off x="111713" y="4449771"/>
            <a:ext cx="2917541" cy="1200288"/>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lvl="0"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Scenario 3: </a:t>
            </a:r>
            <a:r>
              <a:rPr lang="en-US" sz="1800" dirty="0">
                <a:solidFill>
                  <a:srgbClr val="0D0D0D"/>
                </a:solidFill>
                <a:latin typeface="Calibri" panose="020F0502020204030204" pitchFamily="34" charset="0"/>
                <a:cs typeface="Calibri" panose="020F0502020204030204" pitchFamily="34" charset="0"/>
              </a:rPr>
              <a:t>Grassroots Green: The 2040 Community-Driven Eco-Revolution</a:t>
            </a:r>
            <a:endParaRPr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7" name="Google Shape;382;p25">
            <a:extLst>
              <a:ext uri="{FF2B5EF4-FFF2-40B4-BE49-F238E27FC236}">
                <a16:creationId xmlns:a16="http://schemas.microsoft.com/office/drawing/2014/main" id="{D7946178-7340-410D-AE9A-CACB39E4354A}"/>
              </a:ext>
            </a:extLst>
          </p:cNvPr>
          <p:cNvSpPr txBox="1"/>
          <p:nvPr/>
        </p:nvSpPr>
        <p:spPr>
          <a:xfrm>
            <a:off x="8074833" y="4496137"/>
            <a:ext cx="3088408" cy="1200288"/>
          </a:xfrm>
          <a:prstGeom prst="rect">
            <a:avLst/>
          </a:prstGeom>
          <a:solidFill>
            <a:schemeClr val="accent6">
              <a:lumMod val="60000"/>
              <a:lumOff val="40000"/>
            </a:schemeClr>
          </a:solidFill>
          <a:ln>
            <a:noFill/>
          </a:ln>
        </p:spPr>
        <p:txBody>
          <a:bodyPr spcFirstLastPara="1" wrap="square" lIns="91425" tIns="45700" rIns="91425" bIns="45700" anchor="t" anchorCtr="0">
            <a:spAutoFit/>
          </a:bodyPr>
          <a:lstStyle/>
          <a:p>
            <a:pPr algn="ctr"/>
            <a:r>
              <a:rPr lang="pl-PL" sz="1800" b="1" i="0" u="none" strike="noStrike" dirty="0">
                <a:solidFill>
                  <a:srgbClr val="7F7F7F"/>
                </a:solidFill>
                <a:latin typeface="Calibri" panose="020F0502020204030204" pitchFamily="34" charset="0"/>
                <a:ea typeface="Montserrat"/>
                <a:cs typeface="Calibri" panose="020F0502020204030204" pitchFamily="34" charset="0"/>
                <a:sym typeface="Montserrat"/>
              </a:rPr>
              <a:t>Scenario 4:</a:t>
            </a:r>
            <a:r>
              <a:rPr lang="en-US" sz="1800" dirty="0">
                <a:solidFill>
                  <a:srgbClr val="0D0D0D"/>
                </a:solidFill>
                <a:latin typeface="Calibri" panose="020F0502020204030204" pitchFamily="34" charset="0"/>
                <a:cs typeface="Calibri" panose="020F0502020204030204" pitchFamily="34" charset="0"/>
              </a:rPr>
              <a:t>"Resilient Mobility 2040: Navigating Through Constraints</a:t>
            </a:r>
            <a:endParaRPr lang="pl-PL" sz="18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pic>
        <p:nvPicPr>
          <p:cNvPr id="18" name="Obraz 17">
            <a:extLst>
              <a:ext uri="{FF2B5EF4-FFF2-40B4-BE49-F238E27FC236}">
                <a16:creationId xmlns:a16="http://schemas.microsoft.com/office/drawing/2014/main" id="{2559AACE-94E4-12DA-15AF-9AF9B0A1043C}"/>
              </a:ext>
            </a:extLst>
          </p:cNvPr>
          <p:cNvPicPr>
            <a:picLocks noChangeAspect="1"/>
          </p:cNvPicPr>
          <p:nvPr/>
        </p:nvPicPr>
        <p:blipFill>
          <a:blip r:embed="rId4"/>
          <a:stretch>
            <a:fillRect/>
          </a:stretch>
        </p:blipFill>
        <p:spPr>
          <a:xfrm>
            <a:off x="5694112" y="2656324"/>
            <a:ext cx="1873917" cy="1543357"/>
          </a:xfrm>
          <a:prstGeom prst="rect">
            <a:avLst/>
          </a:prstGeom>
        </p:spPr>
      </p:pic>
      <p:pic>
        <p:nvPicPr>
          <p:cNvPr id="19" name="Obraz 18">
            <a:extLst>
              <a:ext uri="{FF2B5EF4-FFF2-40B4-BE49-F238E27FC236}">
                <a16:creationId xmlns:a16="http://schemas.microsoft.com/office/drawing/2014/main" id="{C831F04E-6333-C2D1-9D75-11872F8E68E1}"/>
              </a:ext>
            </a:extLst>
          </p:cNvPr>
          <p:cNvPicPr>
            <a:picLocks noChangeAspect="1"/>
          </p:cNvPicPr>
          <p:nvPr/>
        </p:nvPicPr>
        <p:blipFill>
          <a:blip r:embed="rId5"/>
          <a:stretch>
            <a:fillRect/>
          </a:stretch>
        </p:blipFill>
        <p:spPr>
          <a:xfrm>
            <a:off x="3510856" y="2708567"/>
            <a:ext cx="1931092" cy="1459395"/>
          </a:xfrm>
          <a:prstGeom prst="rect">
            <a:avLst/>
          </a:prstGeom>
        </p:spPr>
      </p:pic>
      <p:pic>
        <p:nvPicPr>
          <p:cNvPr id="20" name="Obraz 19">
            <a:extLst>
              <a:ext uri="{FF2B5EF4-FFF2-40B4-BE49-F238E27FC236}">
                <a16:creationId xmlns:a16="http://schemas.microsoft.com/office/drawing/2014/main" id="{B56F4AD4-C820-440C-BF86-9E8BBAC77AFF}"/>
              </a:ext>
            </a:extLst>
          </p:cNvPr>
          <p:cNvPicPr>
            <a:picLocks noChangeAspect="1"/>
          </p:cNvPicPr>
          <p:nvPr/>
        </p:nvPicPr>
        <p:blipFill>
          <a:blip r:embed="rId6"/>
          <a:stretch>
            <a:fillRect/>
          </a:stretch>
        </p:blipFill>
        <p:spPr>
          <a:xfrm>
            <a:off x="3559170" y="4314177"/>
            <a:ext cx="1989950" cy="1480386"/>
          </a:xfrm>
          <a:prstGeom prst="rect">
            <a:avLst/>
          </a:prstGeom>
        </p:spPr>
      </p:pic>
      <p:pic>
        <p:nvPicPr>
          <p:cNvPr id="22" name="Obraz 21">
            <a:extLst>
              <a:ext uri="{FF2B5EF4-FFF2-40B4-BE49-F238E27FC236}">
                <a16:creationId xmlns:a16="http://schemas.microsoft.com/office/drawing/2014/main" id="{F1804A3A-9DD3-B27A-D78F-5C245CF35A9F}"/>
              </a:ext>
            </a:extLst>
          </p:cNvPr>
          <p:cNvPicPr>
            <a:picLocks noChangeAspect="1"/>
          </p:cNvPicPr>
          <p:nvPr/>
        </p:nvPicPr>
        <p:blipFill>
          <a:blip r:embed="rId7"/>
          <a:stretch>
            <a:fillRect/>
          </a:stretch>
        </p:blipFill>
        <p:spPr>
          <a:xfrm>
            <a:off x="5120166" y="4255765"/>
            <a:ext cx="2447863" cy="184453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257CF9D5-3893-6A2C-0D91-95D092CA5ED3}"/>
              </a:ext>
            </a:extLst>
          </p:cNvPr>
          <p:cNvSpPr txBox="1"/>
          <p:nvPr/>
        </p:nvSpPr>
        <p:spPr>
          <a:xfrm>
            <a:off x="5840361" y="2518902"/>
            <a:ext cx="6100762" cy="3139321"/>
          </a:xfrm>
          <a:prstGeom prst="rect">
            <a:avLst/>
          </a:prstGeom>
          <a:noFill/>
        </p:spPr>
        <p:txBody>
          <a:bodyPr wrap="square">
            <a:spAutoFit/>
          </a:bodyPr>
          <a:lstStyle/>
          <a:p>
            <a:pPr algn="just"/>
            <a:r>
              <a:rPr lang="en-US" sz="1800" b="0" i="0" dirty="0">
                <a:solidFill>
                  <a:schemeClr val="tx1"/>
                </a:solidFill>
                <a:effectLst/>
                <a:latin typeface="Calibri" panose="020F0502020204030204" pitchFamily="34" charset="0"/>
                <a:cs typeface="Calibri" panose="020F0502020204030204" pitchFamily="34" charset="0"/>
              </a:rPr>
              <a:t>In 2040, the high availability of smart infrastructure has revolutionized sustainable transport, making it more efficient and accessible than ever. With fuel prices soaring, cities have rapidly transitioned to electric and autonomous vehicles, integrated seamlessly with smart traffic management systems to reduce congestion and emissions. Public transportation has become highly reliable and convenient, supported by real-time data and predictive analytics, encouraging a significant shift from private car ownership. As a result, urban environments are cleaner, quieter, and more livable, with citizens embracing a more sustainable and eco-friendly lifestyle.</a:t>
            </a:r>
            <a:endParaRPr lang="pl-PL" sz="1800" dirty="0">
              <a:solidFill>
                <a:schemeClr val="tx1"/>
              </a:solidFill>
              <a:latin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2559AACE-94E4-12DA-15AF-9AF9B0A1043C}"/>
              </a:ext>
            </a:extLst>
          </p:cNvPr>
          <p:cNvPicPr>
            <a:picLocks noChangeAspect="1"/>
          </p:cNvPicPr>
          <p:nvPr/>
        </p:nvPicPr>
        <p:blipFill>
          <a:blip r:embed="rId2"/>
          <a:stretch>
            <a:fillRect/>
          </a:stretch>
        </p:blipFill>
        <p:spPr>
          <a:xfrm>
            <a:off x="113444" y="1691148"/>
            <a:ext cx="5343459" cy="3805085"/>
          </a:xfrm>
          <a:prstGeom prst="rect">
            <a:avLst/>
          </a:prstGeom>
        </p:spPr>
      </p:pic>
      <p:sp>
        <p:nvSpPr>
          <p:cNvPr id="9" name="pole tekstowe 8">
            <a:extLst>
              <a:ext uri="{FF2B5EF4-FFF2-40B4-BE49-F238E27FC236}">
                <a16:creationId xmlns:a16="http://schemas.microsoft.com/office/drawing/2014/main" id="{561D12B3-3505-A49B-5191-F3FDE8E6554E}"/>
              </a:ext>
            </a:extLst>
          </p:cNvPr>
          <p:cNvSpPr txBox="1"/>
          <p:nvPr/>
        </p:nvSpPr>
        <p:spPr>
          <a:xfrm>
            <a:off x="5840361" y="1519285"/>
            <a:ext cx="6281660" cy="830997"/>
          </a:xfrm>
          <a:prstGeom prst="rect">
            <a:avLst/>
          </a:prstGeom>
          <a:noFill/>
        </p:spPr>
        <p:txBody>
          <a:bodyPr wrap="square">
            <a:spAutoFit/>
          </a:bodyPr>
          <a:lstStyle/>
          <a:p>
            <a:r>
              <a:rPr lang="pl-PL" sz="2400" b="0" i="0" dirty="0">
                <a:solidFill>
                  <a:schemeClr val="accent4">
                    <a:lumMod val="50000"/>
                  </a:schemeClr>
                </a:solidFill>
                <a:effectLst/>
                <a:latin typeface="Calibri" panose="020F0502020204030204" pitchFamily="34" charset="0"/>
                <a:cs typeface="Calibri" panose="020F0502020204030204" pitchFamily="34" charset="0"/>
              </a:rPr>
              <a:t>Scenario 1</a:t>
            </a:r>
            <a:r>
              <a:rPr lang="pl-PL" sz="2400" b="0" i="0" dirty="0">
                <a:solidFill>
                  <a:srgbClr val="0D0D0D"/>
                </a:solidFill>
                <a:effectLst/>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"Green Horizons: The 2040 Urban Utopia"</a:t>
            </a:r>
            <a:endParaRPr lang="pl-PL" sz="2400" dirty="0">
              <a:latin typeface="Calibri" panose="020F0502020204030204" pitchFamily="34" charset="0"/>
              <a:cs typeface="Calibri" panose="020F0502020204030204" pitchFamily="34" charset="0"/>
            </a:endParaRPr>
          </a:p>
        </p:txBody>
      </p:sp>
      <p:sp>
        <p:nvSpPr>
          <p:cNvPr id="2" name="Prostokąt 1"/>
          <p:cNvSpPr/>
          <p:nvPr/>
        </p:nvSpPr>
        <p:spPr>
          <a:xfrm>
            <a:off x="324465" y="927879"/>
            <a:ext cx="11797555" cy="492443"/>
          </a:xfrm>
          <a:prstGeom prst="rect">
            <a:avLst/>
          </a:prstGeom>
        </p:spPr>
        <p:txBody>
          <a:bodyPr wrap="square">
            <a:spAutoFit/>
          </a:bodyPr>
          <a:lstStyle/>
          <a:p>
            <a:r>
              <a:rPr lang="pl-PL" sz="2600" b="1" dirty="0">
                <a:solidFill>
                  <a:schemeClr val="accent4">
                    <a:lumMod val="50000"/>
                  </a:schemeClr>
                </a:solidFill>
                <a:latin typeface="Calibri" panose="020F0502020204030204" pitchFamily="34" charset="0"/>
                <a:cs typeface="Calibri" panose="020F0502020204030204" pitchFamily="34" charset="0"/>
              </a:rPr>
              <a:t>Develop your </a:t>
            </a:r>
            <a:r>
              <a:rPr lang="pl-PL" sz="2600" b="1" dirty="0" err="1">
                <a:solidFill>
                  <a:schemeClr val="accent4">
                    <a:lumMod val="50000"/>
                  </a:schemeClr>
                </a:solidFill>
                <a:latin typeface="Calibri" panose="020F0502020204030204" pitchFamily="34" charset="0"/>
                <a:cs typeface="Calibri" panose="020F0502020204030204" pitchFamily="34" charset="0"/>
              </a:rPr>
              <a:t>own</a:t>
            </a:r>
            <a:r>
              <a:rPr lang="pl-PL" sz="2600" b="1" dirty="0">
                <a:solidFill>
                  <a:schemeClr val="accent4">
                    <a:lumMod val="50000"/>
                  </a:schemeClr>
                </a:solidFill>
                <a:latin typeface="Calibri" panose="020F0502020204030204" pitchFamily="34" charset="0"/>
                <a:cs typeface="Calibri" panose="020F0502020204030204" pitchFamily="34" charset="0"/>
              </a:rPr>
              <a:t> </a:t>
            </a:r>
            <a:r>
              <a:rPr lang="pl-PL" sz="2600" b="1" dirty="0" err="1">
                <a:solidFill>
                  <a:schemeClr val="accent4">
                    <a:lumMod val="50000"/>
                  </a:schemeClr>
                </a:solidFill>
                <a:latin typeface="Calibri" panose="020F0502020204030204" pitchFamily="34" charset="0"/>
                <a:cs typeface="Calibri" panose="020F0502020204030204" pitchFamily="34" charset="0"/>
              </a:rPr>
              <a:t>scenario</a:t>
            </a:r>
            <a:r>
              <a:rPr lang="pl-PL" sz="2600" b="1" dirty="0">
                <a:solidFill>
                  <a:schemeClr val="accent4">
                    <a:lumMod val="50000"/>
                  </a:schemeClr>
                </a:solidFill>
                <a:latin typeface="Calibri" panose="020F0502020204030204" pitchFamily="34" charset="0"/>
                <a:cs typeface="Calibri" panose="020F0502020204030204" pitchFamily="34" charset="0"/>
              </a:rPr>
              <a:t> </a:t>
            </a:r>
            <a:r>
              <a:rPr lang="pl-PL" sz="2600" b="1" dirty="0" err="1">
                <a:solidFill>
                  <a:schemeClr val="accent4">
                    <a:lumMod val="50000"/>
                  </a:schemeClr>
                </a:solidFill>
                <a:latin typeface="Calibri" panose="020F0502020204030204" pitchFamily="34" charset="0"/>
                <a:cs typeface="Calibri" panose="020F0502020204030204" pitchFamily="34" charset="0"/>
              </a:rPr>
              <a:t>narratives</a:t>
            </a:r>
            <a:r>
              <a:rPr lang="pl-PL" sz="2600" b="1" dirty="0">
                <a:solidFill>
                  <a:schemeClr val="accent4">
                    <a:lumMod val="50000"/>
                  </a:schemeClr>
                </a:solidFill>
                <a:latin typeface="Calibri" panose="020F0502020204030204" pitchFamily="34" charset="0"/>
                <a:cs typeface="Calibri" panose="020F0502020204030204" pitchFamily="34" charset="0"/>
              </a:rPr>
              <a:t> </a:t>
            </a:r>
            <a:r>
              <a:rPr lang="pl-PL" sz="2600" b="1" dirty="0" err="1">
                <a:solidFill>
                  <a:schemeClr val="accent4">
                    <a:lumMod val="50000"/>
                  </a:schemeClr>
                </a:solidFill>
                <a:latin typeface="Calibri" panose="020F0502020204030204" pitchFamily="34" charset="0"/>
                <a:cs typeface="Calibri" panose="020F0502020204030204" pitchFamily="34" charset="0"/>
              </a:rPr>
              <a:t>or</a:t>
            </a:r>
            <a:r>
              <a:rPr lang="pl-PL" sz="2600" b="1" dirty="0">
                <a:solidFill>
                  <a:schemeClr val="accent4">
                    <a:lumMod val="50000"/>
                  </a:schemeClr>
                </a:solidFill>
                <a:latin typeface="Calibri" panose="020F0502020204030204" pitchFamily="34" charset="0"/>
                <a:cs typeface="Calibri" panose="020F0502020204030204" pitchFamily="34" charset="0"/>
              </a:rPr>
              <a:t> </a:t>
            </a:r>
            <a:r>
              <a:rPr lang="pl-PL" sz="2600" b="1" dirty="0" err="1">
                <a:solidFill>
                  <a:schemeClr val="accent4">
                    <a:lumMod val="50000"/>
                  </a:schemeClr>
                </a:solidFill>
                <a:latin typeface="Calibri" panose="020F0502020204030204" pitchFamily="34" charset="0"/>
                <a:cs typeface="Calibri" panose="020F0502020204030204" pitchFamily="34" charset="0"/>
              </a:rPr>
              <a:t>refer</a:t>
            </a:r>
            <a:r>
              <a:rPr lang="pl-PL" sz="2600" b="1" dirty="0">
                <a:solidFill>
                  <a:schemeClr val="accent4">
                    <a:lumMod val="50000"/>
                  </a:schemeClr>
                </a:solidFill>
                <a:latin typeface="Calibri" panose="020F0502020204030204" pitchFamily="34" charset="0"/>
                <a:cs typeface="Calibri" panose="020F0502020204030204" pitchFamily="34" charset="0"/>
              </a:rPr>
              <a:t> to the </a:t>
            </a:r>
            <a:r>
              <a:rPr lang="pl-PL" sz="2600" b="1" dirty="0" err="1">
                <a:solidFill>
                  <a:schemeClr val="accent4">
                    <a:lumMod val="50000"/>
                  </a:schemeClr>
                </a:solidFill>
                <a:latin typeface="Calibri" panose="020F0502020204030204" pitchFamily="34" charset="0"/>
                <a:cs typeface="Calibri" panose="020F0502020204030204" pitchFamily="34" charset="0"/>
              </a:rPr>
              <a:t>scenario</a:t>
            </a:r>
            <a:r>
              <a:rPr lang="pl-PL" sz="2600" b="1" dirty="0">
                <a:solidFill>
                  <a:schemeClr val="accent4">
                    <a:lumMod val="50000"/>
                  </a:schemeClr>
                </a:solidFill>
                <a:latin typeface="Calibri" panose="020F0502020204030204" pitchFamily="34" charset="0"/>
                <a:cs typeface="Calibri" panose="020F0502020204030204" pitchFamily="34" charset="0"/>
              </a:rPr>
              <a:t> </a:t>
            </a:r>
            <a:r>
              <a:rPr lang="pl-PL" sz="2600" b="1" dirty="0" err="1">
                <a:solidFill>
                  <a:schemeClr val="accent4">
                    <a:lumMod val="50000"/>
                  </a:schemeClr>
                </a:solidFill>
                <a:latin typeface="Calibri" panose="020F0502020204030204" pitchFamily="34" charset="0"/>
                <a:cs typeface="Calibri" panose="020F0502020204030204" pitchFamily="34" charset="0"/>
              </a:rPr>
              <a:t>descriptions</a:t>
            </a:r>
            <a:r>
              <a:rPr lang="pl-PL" sz="2600" b="1" dirty="0">
                <a:solidFill>
                  <a:schemeClr val="accent4">
                    <a:lumMod val="50000"/>
                  </a:schemeClr>
                </a:solidFill>
                <a:latin typeface="Calibri" panose="020F0502020204030204" pitchFamily="34" charset="0"/>
                <a:cs typeface="Calibri" panose="020F0502020204030204" pitchFamily="34" charset="0"/>
              </a:rPr>
              <a:t> </a:t>
            </a:r>
            <a:r>
              <a:rPr lang="pl-PL" sz="2600" b="1" dirty="0" err="1">
                <a:solidFill>
                  <a:schemeClr val="accent4">
                    <a:lumMod val="50000"/>
                  </a:schemeClr>
                </a:solidFill>
                <a:latin typeface="Calibri" panose="020F0502020204030204" pitchFamily="34" charset="0"/>
                <a:cs typeface="Calibri" panose="020F0502020204030204" pitchFamily="34" charset="0"/>
              </a:rPr>
              <a:t>below</a:t>
            </a:r>
            <a:r>
              <a:rPr lang="pl-PL" sz="2600" b="1" dirty="0">
                <a:solidFill>
                  <a:schemeClr val="accent4">
                    <a:lumMod val="50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078997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64AE3A26-5C4D-E37E-09AA-0F1D2858DE4F}"/>
              </a:ext>
            </a:extLst>
          </p:cNvPr>
          <p:cNvSpPr txBox="1"/>
          <p:nvPr/>
        </p:nvSpPr>
        <p:spPr>
          <a:xfrm>
            <a:off x="6105832" y="2529248"/>
            <a:ext cx="5624052" cy="2554545"/>
          </a:xfrm>
          <a:prstGeom prst="rect">
            <a:avLst/>
          </a:prstGeom>
          <a:noFill/>
        </p:spPr>
        <p:txBody>
          <a:bodyPr wrap="square">
            <a:spAutoFit/>
          </a:bodyPr>
          <a:lstStyle/>
          <a:p>
            <a:pPr algn="just"/>
            <a:r>
              <a:rPr lang="en-US" sz="2000" b="0" i="0" dirty="0">
                <a:solidFill>
                  <a:srgbClr val="0D0D0D"/>
                </a:solidFill>
                <a:effectLst/>
                <a:latin typeface="Calibri" panose="020F0502020204030204" pitchFamily="34" charset="0"/>
                <a:cs typeface="Calibri" panose="020F0502020204030204" pitchFamily="34" charset="0"/>
              </a:rPr>
              <a:t>In 2040, even with low fuel prices, cities thrive on sustainable transport thanks to widespread smart infrastructure. Electric vehicles and renewable energy are the norms, minimizing the allure of cheap fossil fuels. Smart systems enhance efficiency, making green transport the preferred choice. Urban spaces are cleaner and greener, underscoring a global commitment to sustainability.</a:t>
            </a:r>
            <a:endParaRPr lang="pl-PL" sz="2000" dirty="0">
              <a:solidFill>
                <a:srgbClr val="0D0D0D"/>
              </a:solidFill>
              <a:latin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C831F04E-6333-C2D1-9D75-11872F8E68E1}"/>
              </a:ext>
            </a:extLst>
          </p:cNvPr>
          <p:cNvPicPr>
            <a:picLocks noChangeAspect="1"/>
          </p:cNvPicPr>
          <p:nvPr/>
        </p:nvPicPr>
        <p:blipFill>
          <a:blip r:embed="rId2"/>
          <a:stretch>
            <a:fillRect/>
          </a:stretch>
        </p:blipFill>
        <p:spPr>
          <a:xfrm>
            <a:off x="160737" y="1428704"/>
            <a:ext cx="5675688" cy="3920044"/>
          </a:xfrm>
          <a:prstGeom prst="rect">
            <a:avLst/>
          </a:prstGeom>
        </p:spPr>
      </p:pic>
      <p:sp>
        <p:nvSpPr>
          <p:cNvPr id="9" name="pole tekstowe 8">
            <a:extLst>
              <a:ext uri="{FF2B5EF4-FFF2-40B4-BE49-F238E27FC236}">
                <a16:creationId xmlns:a16="http://schemas.microsoft.com/office/drawing/2014/main" id="{8A59CCD5-D88D-A489-B1B6-B2891FE6D6A1}"/>
              </a:ext>
            </a:extLst>
          </p:cNvPr>
          <p:cNvSpPr txBox="1"/>
          <p:nvPr/>
        </p:nvSpPr>
        <p:spPr>
          <a:xfrm>
            <a:off x="6017342" y="1570291"/>
            <a:ext cx="5837978" cy="830997"/>
          </a:xfrm>
          <a:prstGeom prst="rect">
            <a:avLst/>
          </a:prstGeom>
          <a:noFill/>
        </p:spPr>
        <p:txBody>
          <a:bodyPr wrap="square">
            <a:spAutoFit/>
          </a:bodyPr>
          <a:lstStyle/>
          <a:p>
            <a:r>
              <a:rPr lang="pl-PL" sz="2400" dirty="0">
                <a:solidFill>
                  <a:schemeClr val="accent4">
                    <a:lumMod val="50000"/>
                  </a:schemeClr>
                </a:solidFill>
                <a:latin typeface="Calibri" panose="020F0502020204030204" pitchFamily="34" charset="0"/>
                <a:cs typeface="Calibri" panose="020F0502020204030204" pitchFamily="34" charset="0"/>
              </a:rPr>
              <a:t>Scenario 2</a:t>
            </a:r>
            <a:r>
              <a:rPr lang="pl-PL" sz="2400" dirty="0">
                <a:solidFill>
                  <a:srgbClr val="0D0D0D"/>
                </a:solidFill>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Smart Green 2040: Navigating Sustainability Amidst Affluence"</a:t>
            </a:r>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399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315861" y="763741"/>
            <a:ext cx="11492681" cy="5214272"/>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greenhouse</a:t>
            </a:r>
            <a:r>
              <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pl-PL"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gases</a:t>
            </a:r>
            <a:r>
              <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consist</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of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carbon</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dioxide</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methane</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ozone</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nitrous</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oxide</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chlorofluorocarbons</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and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water</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pl-PL"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vapor</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https://climate.nasa.gov/faq/19/what-is-the-greenhouse-effect/#:~:text=Greenhouse%20gases%20consist%20of%20carbon,that%20initially%20caused%20the%20warming.</a:t>
            </a:r>
          </a:p>
          <a:p>
            <a:pPr marL="228600" indent="-50800">
              <a:spcBef>
                <a:spcPts val="0"/>
              </a:spcBef>
              <a:buSzPts val="2800"/>
              <a:buNone/>
            </a:pPr>
            <a:endParaRPr lang="pl-PL" sz="2200" b="1" dirty="0">
              <a:solidFill>
                <a:srgbClr val="222222"/>
              </a:solidFill>
              <a:latin typeface="Calibri" panose="020F0502020204030204" pitchFamily="34" charset="0"/>
              <a:cs typeface="Calibri" panose="020F0502020204030204" pitchFamily="34" charset="0"/>
            </a:endParaRPr>
          </a:p>
          <a:p>
            <a:pPr marL="228600" indent="-50800">
              <a:spcBef>
                <a:spcPts val="0"/>
              </a:spcBef>
              <a:buSzPts val="2800"/>
              <a:buNone/>
            </a:pPr>
            <a:r>
              <a:rPr lang="pl-PL" sz="2200" b="1" dirty="0">
                <a:solidFill>
                  <a:srgbClr val="222222"/>
                </a:solidFill>
                <a:latin typeface="Calibri" panose="020F0502020204030204" pitchFamily="34" charset="0"/>
                <a:cs typeface="Calibri" panose="020F0502020204030204" pitchFamily="34" charset="0"/>
              </a:rPr>
              <a:t>h</a:t>
            </a:r>
            <a:r>
              <a:rPr lang="en-US" sz="2200" b="1" dirty="0" err="1">
                <a:solidFill>
                  <a:srgbClr val="222222"/>
                </a:solidFill>
                <a:latin typeface="Calibri" panose="020F0502020204030204" pitchFamily="34" charset="0"/>
                <a:cs typeface="Calibri" panose="020F0502020204030204" pitchFamily="34" charset="0"/>
              </a:rPr>
              <a:t>ydropower</a:t>
            </a:r>
            <a:r>
              <a:rPr lang="pl-PL" sz="2200" b="1" dirty="0">
                <a:solidFill>
                  <a:srgbClr val="222222"/>
                </a:solidFill>
                <a:latin typeface="Calibri" panose="020F0502020204030204" pitchFamily="34" charset="0"/>
                <a:cs typeface="Calibri" panose="020F0502020204030204" pitchFamily="34" charset="0"/>
              </a:rPr>
              <a:t>/</a:t>
            </a:r>
            <a:r>
              <a:rPr lang="pl-PL" sz="2200" b="1" dirty="0" err="1">
                <a:solidFill>
                  <a:srgbClr val="222222"/>
                </a:solidFill>
                <a:latin typeface="Calibri" panose="020F0502020204030204" pitchFamily="34" charset="0"/>
                <a:cs typeface="Calibri" panose="020F0502020204030204" pitchFamily="34" charset="0"/>
              </a:rPr>
              <a:t>hydroelectric</a:t>
            </a:r>
            <a:r>
              <a:rPr lang="en-US" sz="2200" dirty="0">
                <a:solidFill>
                  <a:srgbClr val="222222"/>
                </a:solidFill>
                <a:latin typeface="Calibri" panose="020F0502020204030204" pitchFamily="34" charset="0"/>
                <a:cs typeface="Calibri" panose="020F0502020204030204" pitchFamily="34" charset="0"/>
              </a:rPr>
              <a:t> the electricity generated from the potential and kinetic energy of water in hydroelectric plants (the electricity generated in pumped storage plants is not included). </a:t>
            </a:r>
            <a:r>
              <a:rPr lang="en-US"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indent="-50800">
              <a:spcBef>
                <a:spcPts val="0"/>
              </a:spcBef>
              <a:buSzPts val="2800"/>
              <a:buNone/>
            </a:pP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indent="-50800">
              <a:spcBef>
                <a:spcPts val="0"/>
              </a:spcBef>
              <a:buSzPts val="2800"/>
              <a:buNone/>
            </a:pPr>
            <a:r>
              <a:rPr lang="pl-PL" sz="2200" b="1" dirty="0">
                <a:solidFill>
                  <a:srgbClr val="222222"/>
                </a:solidFill>
                <a:latin typeface="Calibri" panose="020F0502020204030204" pitchFamily="34" charset="0"/>
                <a:cs typeface="Calibri" panose="020F0502020204030204" pitchFamily="34" charset="0"/>
              </a:rPr>
              <a:t>h</a:t>
            </a:r>
            <a:r>
              <a:rPr lang="en-US" sz="2200" b="1" dirty="0" err="1">
                <a:solidFill>
                  <a:srgbClr val="222222"/>
                </a:solidFill>
                <a:latin typeface="Calibri" panose="020F0502020204030204" pitchFamily="34" charset="0"/>
                <a:cs typeface="Calibri" panose="020F0502020204030204" pitchFamily="34" charset="0"/>
              </a:rPr>
              <a:t>ydrogen</a:t>
            </a:r>
            <a:r>
              <a:rPr lang="pl-PL" sz="2200" b="1" dirty="0">
                <a:solidFill>
                  <a:srgbClr val="222222"/>
                </a:solidFill>
                <a:latin typeface="Calibri" panose="020F0502020204030204" pitchFamily="34" charset="0"/>
                <a:cs typeface="Calibri" panose="020F0502020204030204" pitchFamily="34" charset="0"/>
              </a:rPr>
              <a:t> </a:t>
            </a:r>
            <a:r>
              <a:rPr lang="en-US" sz="2200" dirty="0">
                <a:solidFill>
                  <a:srgbClr val="222222"/>
                </a:solidFill>
                <a:latin typeface="Calibri" panose="020F0502020204030204" pitchFamily="34" charset="0"/>
                <a:cs typeface="Calibri" panose="020F0502020204030204" pitchFamily="34" charset="0"/>
              </a:rPr>
              <a:t>is the most abundant element available on our planet, two-thirds of which is water. This element can be used as a zero-carbon fuel if we separate it.</a:t>
            </a:r>
          </a:p>
          <a:p>
            <a:pPr marL="228600" indent="-50800">
              <a:spcBef>
                <a:spcPts val="0"/>
              </a:spcBef>
              <a:buSzPts val="2800"/>
              <a:buNone/>
            </a:pPr>
            <a:r>
              <a:rPr lang="pl-PL" sz="160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https://www.greenmatch.co.uk/blog/2021/09/advantages-and-disadvantages-of-renewable-energy#types-of-renewable-energy</a:t>
            </a:r>
          </a:p>
          <a:p>
            <a:pPr marL="228600" lvl="0" indent="-50800" algn="l" rtl="0">
              <a:lnSpc>
                <a:spcPct val="90000"/>
              </a:lnSpc>
              <a:spcBef>
                <a:spcPts val="0"/>
              </a:spcBef>
              <a:spcAft>
                <a:spcPts val="0"/>
              </a:spcAft>
              <a:buClr>
                <a:schemeClr val="dk1"/>
              </a:buClr>
              <a:buSzPts val="2800"/>
              <a:buNone/>
            </a:pPr>
            <a:endPar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rPr>
              <a:t>l</a:t>
            </a:r>
            <a:r>
              <a:rPr lang="en-US" sz="2200" b="1" dirty="0">
                <a:solidFill>
                  <a:srgbClr val="222222"/>
                </a:solidFill>
                <a:latin typeface="Calibri" panose="020F0502020204030204" pitchFamily="34" charset="0"/>
                <a:ea typeface="Calibri" panose="020F0502020204030204" pitchFamily="34" charset="0"/>
                <a:cs typeface="Calibri" panose="020F0502020204030204" pitchFamily="34" charset="0"/>
              </a:rPr>
              <a:t>ow-emission strategies</a:t>
            </a:r>
            <a:r>
              <a:rPr lang="pl-PL" sz="2200" b="1"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222222"/>
                </a:solidFill>
                <a:latin typeface="Calibri" panose="020F0502020204030204" pitchFamily="34" charset="0"/>
                <a:ea typeface="Calibri" panose="020F0502020204030204" pitchFamily="34" charset="0"/>
                <a:cs typeface="Calibri" panose="020F0502020204030204" pitchFamily="34" charset="0"/>
              </a:rPr>
              <a:t>cover a range of approaches aimed at reducing greenhouse gas emissions and pollutants released into the atmosphere. They are implemented across different sectors, focusing on minimizing emissions from human activities. They are commonly deployed in areas such as improving public transport systems and enhancing energy efficiency practices.</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Honegger</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M.; Michaelowa, A.;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Poralla</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M. Net-zero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emissions</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The role of Carbon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Dioxide</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Removal</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in the Paris Agreement. Policy Briefing Report.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Perspectives</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Climate</a:t>
            </a: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Research, Freiburg 2019.</a:t>
            </a: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11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B3C62C-1DD2-7AF3-B070-AE38E47D0E8E}"/>
              </a:ext>
            </a:extLst>
          </p:cNvPr>
          <p:cNvSpPr>
            <a:spLocks noGrp="1"/>
          </p:cNvSpPr>
          <p:nvPr>
            <p:ph type="title"/>
          </p:nvPr>
        </p:nvSpPr>
        <p:spPr>
          <a:xfrm>
            <a:off x="324465" y="523701"/>
            <a:ext cx="11710219" cy="1230283"/>
          </a:xfrm>
        </p:spPr>
        <p:txBody>
          <a:bodyPr>
            <a:normAutofit fontScale="90000"/>
          </a:bodyPr>
          <a:lstStyle/>
          <a:p>
            <a:br>
              <a:rPr lang="en-US" dirty="0"/>
            </a:br>
            <a:r>
              <a:rPr lang="pl-PL" sz="3100" dirty="0">
                <a:solidFill>
                  <a:schemeClr val="accent4">
                    <a:lumMod val="50000"/>
                  </a:schemeClr>
                </a:solidFill>
                <a:latin typeface="Calibri" panose="020F0502020204030204" pitchFamily="34" charset="0"/>
                <a:cs typeface="Calibri" panose="020F0502020204030204" pitchFamily="34" charset="0"/>
              </a:rPr>
              <a:t>Scenario 3</a:t>
            </a:r>
            <a:r>
              <a:rPr lang="pl-PL" sz="3100" dirty="0">
                <a:solidFill>
                  <a:srgbClr val="0D0D0D"/>
                </a:solidFill>
                <a:latin typeface="Calibri" panose="020F0502020204030204" pitchFamily="34" charset="0"/>
                <a:cs typeface="Calibri" panose="020F0502020204030204" pitchFamily="34" charset="0"/>
              </a:rPr>
              <a:t>: </a:t>
            </a:r>
            <a:r>
              <a:rPr lang="en-US" sz="3100" b="0" i="0" dirty="0">
                <a:solidFill>
                  <a:srgbClr val="0D0D0D"/>
                </a:solidFill>
                <a:effectLst/>
                <a:latin typeface="Calibri" panose="020F0502020204030204" pitchFamily="34" charset="0"/>
                <a:cs typeface="Calibri" panose="020F0502020204030204" pitchFamily="34" charset="0"/>
              </a:rPr>
              <a:t>"Grassroots Green: The 2040 Community-Driven Eco-Revolution"</a:t>
            </a:r>
            <a:endParaRPr lang="pl-PL" sz="3100" dirty="0">
              <a:latin typeface="Calibri" panose="020F0502020204030204" pitchFamily="34" charset="0"/>
              <a:cs typeface="Calibri" panose="020F0502020204030204" pitchFamily="34" charset="0"/>
            </a:endParaRPr>
          </a:p>
        </p:txBody>
      </p:sp>
      <p:sp>
        <p:nvSpPr>
          <p:cNvPr id="3" name="Symbol zastępczy tekstu 2">
            <a:extLst>
              <a:ext uri="{FF2B5EF4-FFF2-40B4-BE49-F238E27FC236}">
                <a16:creationId xmlns:a16="http://schemas.microsoft.com/office/drawing/2014/main" id="{E3334032-3E7A-E74B-5F13-4F62933A193A}"/>
              </a:ext>
            </a:extLst>
          </p:cNvPr>
          <p:cNvSpPr>
            <a:spLocks noGrp="1"/>
          </p:cNvSpPr>
          <p:nvPr>
            <p:ph type="body" idx="1"/>
          </p:nvPr>
        </p:nvSpPr>
        <p:spPr>
          <a:xfrm>
            <a:off x="121674" y="2189418"/>
            <a:ext cx="5905500" cy="2795536"/>
          </a:xfrm>
        </p:spPr>
        <p:txBody>
          <a:bodyPr>
            <a:normAutofit/>
          </a:bodyPr>
          <a:lstStyle/>
          <a:p>
            <a:pPr marL="114300" indent="0" algn="just">
              <a:buNone/>
            </a:pPr>
            <a:r>
              <a:rPr lang="en-US" sz="2000" b="0" i="0" dirty="0">
                <a:solidFill>
                  <a:srgbClr val="0D0D0D"/>
                </a:solidFill>
                <a:effectLst/>
                <a:latin typeface="Calibri" panose="020F0502020204030204" pitchFamily="34" charset="0"/>
                <a:cs typeface="Calibri" panose="020F0502020204030204" pitchFamily="34" charset="0"/>
              </a:rPr>
              <a:t>By 2040, despite low fuel prices and sparse smart infrastructure, sustainable transport evolves through community-led solar projects and bike-sharing programs. Government and non-profit support helps retrofit infrastructure, enhancing efficiency. A cultural shift towards environmental responsibility fosters a resilient approach to sustainability, focusing on local solutions and renewable energy.</a:t>
            </a:r>
            <a:endParaRPr lang="pl-PL" sz="2000" dirty="0">
              <a:latin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B56F4AD4-C820-440C-BF86-9E8BBAC77AFF}"/>
              </a:ext>
            </a:extLst>
          </p:cNvPr>
          <p:cNvPicPr>
            <a:picLocks noChangeAspect="1"/>
          </p:cNvPicPr>
          <p:nvPr/>
        </p:nvPicPr>
        <p:blipFill>
          <a:blip r:embed="rId2"/>
          <a:stretch>
            <a:fillRect/>
          </a:stretch>
        </p:blipFill>
        <p:spPr>
          <a:xfrm>
            <a:off x="6027174" y="1917290"/>
            <a:ext cx="5896096" cy="3547858"/>
          </a:xfrm>
          <a:prstGeom prst="rect">
            <a:avLst/>
          </a:prstGeom>
        </p:spPr>
      </p:pic>
    </p:spTree>
    <p:extLst>
      <p:ext uri="{BB962C8B-B14F-4D97-AF65-F5344CB8AC3E}">
        <p14:creationId xmlns:p14="http://schemas.microsoft.com/office/powerpoint/2010/main" val="219957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F1804A3A-9DD3-B27A-D78F-5C245CF35A9F}"/>
              </a:ext>
            </a:extLst>
          </p:cNvPr>
          <p:cNvPicPr>
            <a:picLocks noChangeAspect="1"/>
          </p:cNvPicPr>
          <p:nvPr/>
        </p:nvPicPr>
        <p:blipFill>
          <a:blip r:embed="rId2"/>
          <a:stretch>
            <a:fillRect/>
          </a:stretch>
        </p:blipFill>
        <p:spPr>
          <a:xfrm>
            <a:off x="4395018" y="1659753"/>
            <a:ext cx="7649497" cy="4534570"/>
          </a:xfrm>
          <a:prstGeom prst="rect">
            <a:avLst/>
          </a:prstGeom>
        </p:spPr>
      </p:pic>
      <p:sp>
        <p:nvSpPr>
          <p:cNvPr id="9" name="pole tekstowe 8">
            <a:extLst>
              <a:ext uri="{FF2B5EF4-FFF2-40B4-BE49-F238E27FC236}">
                <a16:creationId xmlns:a16="http://schemas.microsoft.com/office/drawing/2014/main" id="{992FC01E-DBF0-7384-18CA-14026580BFD1}"/>
              </a:ext>
            </a:extLst>
          </p:cNvPr>
          <p:cNvSpPr txBox="1"/>
          <p:nvPr/>
        </p:nvSpPr>
        <p:spPr>
          <a:xfrm>
            <a:off x="352397" y="1070074"/>
            <a:ext cx="10207447" cy="461665"/>
          </a:xfrm>
          <a:prstGeom prst="rect">
            <a:avLst/>
          </a:prstGeom>
          <a:noFill/>
        </p:spPr>
        <p:txBody>
          <a:bodyPr wrap="square">
            <a:spAutoFit/>
          </a:bodyPr>
          <a:lstStyle/>
          <a:p>
            <a:r>
              <a:rPr lang="pl-PL" sz="2400" dirty="0">
                <a:solidFill>
                  <a:schemeClr val="accent4">
                    <a:lumMod val="50000"/>
                  </a:schemeClr>
                </a:solidFill>
                <a:latin typeface="Calibri" panose="020F0502020204030204" pitchFamily="34" charset="0"/>
                <a:cs typeface="Calibri" panose="020F0502020204030204" pitchFamily="34" charset="0"/>
              </a:rPr>
              <a:t>Scenario 4</a:t>
            </a:r>
            <a:r>
              <a:rPr lang="pl-PL" sz="2400" dirty="0">
                <a:solidFill>
                  <a:srgbClr val="0D0D0D"/>
                </a:solidFill>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"Resilient Mobility 2040: Navigating Through Constraints" </a:t>
            </a:r>
            <a:endParaRPr lang="pl-PL" sz="2400" dirty="0">
              <a:latin typeface="Calibri" panose="020F0502020204030204" pitchFamily="34" charset="0"/>
              <a:cs typeface="Calibri" panose="020F0502020204030204" pitchFamily="34" charset="0"/>
            </a:endParaRPr>
          </a:p>
        </p:txBody>
      </p:sp>
      <p:sp>
        <p:nvSpPr>
          <p:cNvPr id="4" name="Prostokąt 3"/>
          <p:cNvSpPr/>
          <p:nvPr/>
        </p:nvSpPr>
        <p:spPr>
          <a:xfrm>
            <a:off x="352397" y="1901194"/>
            <a:ext cx="5099743" cy="2800767"/>
          </a:xfrm>
          <a:prstGeom prst="rect">
            <a:avLst/>
          </a:prstGeom>
        </p:spPr>
        <p:txBody>
          <a:bodyPr wrap="square">
            <a:spAutoFit/>
          </a:bodyPr>
          <a:lstStyle/>
          <a:p>
            <a:pPr algn="just"/>
            <a:br>
              <a:rPr lang="en-US" dirty="0"/>
            </a:br>
            <a:r>
              <a:rPr lang="en-US" sz="1800" dirty="0">
                <a:solidFill>
                  <a:srgbClr val="0D0D0D"/>
                </a:solidFill>
                <a:latin typeface="Calibri" panose="020F0502020204030204" pitchFamily="34" charset="0"/>
                <a:cs typeface="Calibri" panose="020F0502020204030204" pitchFamily="34" charset="0"/>
              </a:rPr>
              <a:t>By 2040, high fuel prices and limited smart infrastructure prompt a shift towards sustainable transport. Renewed interest in bicycles and enhanced pedestrian paths becomes prevalent, while public transport, powered by renewables, forms urban mobility's core. Carpooling and ride-sharing flourish through local initiatives, fostering a resilient, eco-conscious community amidst technological constraints.</a:t>
            </a:r>
            <a:endParaRPr lang="pl-P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68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9;p26">
            <a:extLst>
              <a:ext uri="{FF2B5EF4-FFF2-40B4-BE49-F238E27FC236}">
                <a16:creationId xmlns:a16="http://schemas.microsoft.com/office/drawing/2014/main" id="{00236CF4-0C27-40DC-87E7-B1B13DD02093}"/>
              </a:ext>
            </a:extLst>
          </p:cNvPr>
          <p:cNvSpPr txBox="1">
            <a:spLocks noGrp="1"/>
          </p:cNvSpPr>
          <p:nvPr>
            <p:ph type="title"/>
          </p:nvPr>
        </p:nvSpPr>
        <p:spPr>
          <a:xfrm>
            <a:off x="966019" y="1369049"/>
            <a:ext cx="10508673" cy="950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5D402"/>
              </a:buClr>
              <a:buSzPts val="4400"/>
              <a:buFont typeface="Montserrat"/>
              <a:buNone/>
            </a:pPr>
            <a:r>
              <a:rPr lang="pl-PL" sz="4400" b="1" dirty="0">
                <a:solidFill>
                  <a:schemeClr val="accent5">
                    <a:lumMod val="50000"/>
                  </a:schemeClr>
                </a:solidFill>
                <a:latin typeface="Calibri" panose="020F0502020204030204" pitchFamily="34" charset="0"/>
                <a:ea typeface="Montserrat"/>
                <a:cs typeface="Calibri" panose="020F0502020204030204" pitchFamily="34" charset="0"/>
                <a:sym typeface="Montserrat"/>
              </a:rPr>
              <a:t>Extension of the exercise</a:t>
            </a:r>
            <a:endParaRPr dirty="0">
              <a:solidFill>
                <a:schemeClr val="accent5">
                  <a:lumMod val="50000"/>
                </a:schemeClr>
              </a:solidFill>
              <a:latin typeface="Calibri" panose="020F0502020204030204" pitchFamily="34" charset="0"/>
              <a:cs typeface="Calibri" panose="020F0502020204030204" pitchFamily="34" charset="0"/>
            </a:endParaRPr>
          </a:p>
        </p:txBody>
      </p:sp>
      <p:sp>
        <p:nvSpPr>
          <p:cNvPr id="5" name="Google Shape;390;p26">
            <a:extLst>
              <a:ext uri="{FF2B5EF4-FFF2-40B4-BE49-F238E27FC236}">
                <a16:creationId xmlns:a16="http://schemas.microsoft.com/office/drawing/2014/main" id="{E5296215-B066-4CF1-B6CD-339DF7396CA5}"/>
              </a:ext>
            </a:extLst>
          </p:cNvPr>
          <p:cNvSpPr txBox="1">
            <a:spLocks noGrp="1"/>
          </p:cNvSpPr>
          <p:nvPr>
            <p:ph type="body" idx="1"/>
          </p:nvPr>
        </p:nvSpPr>
        <p:spPr>
          <a:xfrm>
            <a:off x="838200" y="2641702"/>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999999"/>
              </a:buClr>
              <a:buSzPts val="2800"/>
              <a:buFont typeface="Arial"/>
              <a:buChar char="•"/>
            </a:pPr>
            <a:r>
              <a:rPr lang="pl-PL" dirty="0" err="1">
                <a:solidFill>
                  <a:schemeClr val="tx1"/>
                </a:solidFill>
                <a:latin typeface="Calibri" panose="020F0502020204030204" pitchFamily="34" charset="0"/>
                <a:ea typeface="Montserrat"/>
                <a:cs typeface="Calibri" panose="020F0502020204030204" pitchFamily="34" charset="0"/>
                <a:sym typeface="Montserrat"/>
              </a:rPr>
              <a:t>What</a:t>
            </a:r>
            <a:r>
              <a:rPr lang="pl-PL" dirty="0">
                <a:solidFill>
                  <a:schemeClr val="tx1"/>
                </a:solidFill>
                <a:latin typeface="Calibri" panose="020F0502020204030204" pitchFamily="34" charset="0"/>
                <a:ea typeface="Montserrat"/>
                <a:cs typeface="Calibri" panose="020F0502020204030204" pitchFamily="34" charset="0"/>
                <a:sym typeface="Montserrat"/>
              </a:rPr>
              <a:t> </a:t>
            </a:r>
            <a:r>
              <a:rPr lang="pl-PL" dirty="0" err="1">
                <a:solidFill>
                  <a:schemeClr val="tx1"/>
                </a:solidFill>
                <a:latin typeface="Calibri" panose="020F0502020204030204" pitchFamily="34" charset="0"/>
                <a:ea typeface="Montserrat"/>
                <a:cs typeface="Calibri" panose="020F0502020204030204" pitchFamily="34" charset="0"/>
                <a:sym typeface="Montserrat"/>
              </a:rPr>
              <a:t>are</a:t>
            </a:r>
            <a:r>
              <a:rPr lang="pl-PL" dirty="0">
                <a:solidFill>
                  <a:schemeClr val="tx1"/>
                </a:solidFill>
                <a:latin typeface="Calibri" panose="020F0502020204030204" pitchFamily="34" charset="0"/>
                <a:ea typeface="Montserrat"/>
                <a:cs typeface="Calibri" panose="020F0502020204030204" pitchFamily="34" charset="0"/>
                <a:sym typeface="Montserrat"/>
              </a:rPr>
              <a:t> your </a:t>
            </a:r>
            <a:r>
              <a:rPr lang="pl-PL" dirty="0" err="1">
                <a:solidFill>
                  <a:schemeClr val="tx1"/>
                </a:solidFill>
                <a:latin typeface="Calibri" panose="020F0502020204030204" pitchFamily="34" charset="0"/>
                <a:ea typeface="Montserrat"/>
                <a:cs typeface="Calibri" panose="020F0502020204030204" pitchFamily="34" charset="0"/>
                <a:sym typeface="Montserrat"/>
              </a:rPr>
              <a:t>hopes</a:t>
            </a:r>
            <a:r>
              <a:rPr lang="pl-PL" dirty="0">
                <a:solidFill>
                  <a:schemeClr val="tx1"/>
                </a:solidFill>
                <a:latin typeface="Calibri" panose="020F0502020204030204" pitchFamily="34" charset="0"/>
                <a:ea typeface="Montserrat"/>
                <a:cs typeface="Calibri" panose="020F0502020204030204" pitchFamily="34" charset="0"/>
                <a:sym typeface="Montserrat"/>
              </a:rPr>
              <a:t> in </a:t>
            </a:r>
            <a:r>
              <a:rPr lang="pl-PL" dirty="0" err="1">
                <a:solidFill>
                  <a:schemeClr val="tx1"/>
                </a:solidFill>
                <a:latin typeface="Calibri" panose="020F0502020204030204" pitchFamily="34" charset="0"/>
                <a:ea typeface="Montserrat"/>
                <a:cs typeface="Calibri" panose="020F0502020204030204" pitchFamily="34" charset="0"/>
                <a:sym typeface="Montserrat"/>
              </a:rPr>
              <a:t>relation</a:t>
            </a:r>
            <a:r>
              <a:rPr lang="pl-PL" dirty="0">
                <a:solidFill>
                  <a:schemeClr val="tx1"/>
                </a:solidFill>
                <a:latin typeface="Calibri" panose="020F0502020204030204" pitchFamily="34" charset="0"/>
                <a:ea typeface="Montserrat"/>
                <a:cs typeface="Calibri" panose="020F0502020204030204" pitchFamily="34" charset="0"/>
                <a:sym typeface="Montserrat"/>
              </a:rPr>
              <a:t> to the </a:t>
            </a:r>
            <a:r>
              <a:rPr lang="pl-PL" dirty="0" err="1">
                <a:solidFill>
                  <a:schemeClr val="tx1"/>
                </a:solidFill>
                <a:latin typeface="Calibri" panose="020F0502020204030204" pitchFamily="34" charset="0"/>
                <a:ea typeface="Montserrat"/>
                <a:cs typeface="Calibri" panose="020F0502020204030204" pitchFamily="34" charset="0"/>
                <a:sym typeface="Montserrat"/>
              </a:rPr>
              <a:t>occurrence</a:t>
            </a:r>
            <a:r>
              <a:rPr lang="pl-PL" dirty="0">
                <a:solidFill>
                  <a:schemeClr val="tx1"/>
                </a:solidFill>
                <a:latin typeface="Calibri" panose="020F0502020204030204" pitchFamily="34" charset="0"/>
                <a:ea typeface="Montserrat"/>
                <a:cs typeface="Calibri" panose="020F0502020204030204" pitchFamily="34" charset="0"/>
                <a:sym typeface="Montserrat"/>
              </a:rPr>
              <a:t> of scenarios?</a:t>
            </a:r>
            <a:endParaRPr dirty="0">
              <a:solidFill>
                <a:schemeClr val="tx1"/>
              </a:solidFill>
              <a:latin typeface="Calibri" panose="020F0502020204030204" pitchFamily="34" charset="0"/>
              <a:cs typeface="Calibri" panose="020F0502020204030204" pitchFamily="34" charset="0"/>
            </a:endParaRPr>
          </a:p>
          <a:p>
            <a:pPr marL="228600" lvl="0" indent="-228600" algn="l" rtl="0">
              <a:lnSpc>
                <a:spcPct val="90000"/>
              </a:lnSpc>
              <a:spcBef>
                <a:spcPts val="1600"/>
              </a:spcBef>
              <a:spcAft>
                <a:spcPts val="0"/>
              </a:spcAft>
              <a:buClr>
                <a:srgbClr val="999999"/>
              </a:buClr>
              <a:buSzPts val="2800"/>
              <a:buFont typeface="Arial"/>
              <a:buChar char="•"/>
            </a:pPr>
            <a:r>
              <a:rPr lang="pl-PL" dirty="0" err="1">
                <a:solidFill>
                  <a:schemeClr val="tx1"/>
                </a:solidFill>
                <a:latin typeface="Calibri" panose="020F0502020204030204" pitchFamily="34" charset="0"/>
                <a:ea typeface="Montserrat"/>
                <a:cs typeface="Calibri" panose="020F0502020204030204" pitchFamily="34" charset="0"/>
                <a:sym typeface="Montserrat"/>
              </a:rPr>
              <a:t>What</a:t>
            </a:r>
            <a:r>
              <a:rPr lang="pl-PL" dirty="0">
                <a:solidFill>
                  <a:schemeClr val="tx1"/>
                </a:solidFill>
                <a:latin typeface="Calibri" panose="020F0502020204030204" pitchFamily="34" charset="0"/>
                <a:ea typeface="Montserrat"/>
                <a:cs typeface="Calibri" panose="020F0502020204030204" pitchFamily="34" charset="0"/>
                <a:sym typeface="Montserrat"/>
              </a:rPr>
              <a:t> fears do these scenarios </a:t>
            </a:r>
            <a:r>
              <a:rPr lang="pl-PL" dirty="0" err="1">
                <a:solidFill>
                  <a:schemeClr val="tx1"/>
                </a:solidFill>
                <a:latin typeface="Calibri" panose="020F0502020204030204" pitchFamily="34" charset="0"/>
                <a:ea typeface="Montserrat"/>
                <a:cs typeface="Calibri" panose="020F0502020204030204" pitchFamily="34" charset="0"/>
                <a:sym typeface="Montserrat"/>
              </a:rPr>
              <a:t>generate</a:t>
            </a:r>
            <a:r>
              <a:rPr lang="pl-PL" dirty="0">
                <a:solidFill>
                  <a:schemeClr val="tx1"/>
                </a:solidFill>
                <a:latin typeface="Calibri" panose="020F0502020204030204" pitchFamily="34" charset="0"/>
                <a:ea typeface="Montserrat"/>
                <a:cs typeface="Calibri" panose="020F0502020204030204" pitchFamily="34" charset="0"/>
                <a:sym typeface="Montserrat"/>
              </a:rPr>
              <a:t>?</a:t>
            </a:r>
            <a:endParaRPr dirty="0">
              <a:solidFill>
                <a:schemeClr val="tx1"/>
              </a:solidFill>
              <a:latin typeface="Calibri" panose="020F0502020204030204" pitchFamily="34" charset="0"/>
              <a:cs typeface="Calibri" panose="020F0502020204030204" pitchFamily="34" charset="0"/>
            </a:endParaRPr>
          </a:p>
          <a:p>
            <a:pPr marL="228600" lvl="0" indent="-50800" algn="l" rtl="0">
              <a:lnSpc>
                <a:spcPct val="90000"/>
              </a:lnSpc>
              <a:spcBef>
                <a:spcPts val="1600"/>
              </a:spcBef>
              <a:spcAft>
                <a:spcPts val="0"/>
              </a:spcAft>
              <a:buClr>
                <a:schemeClr val="dk1"/>
              </a:buClr>
              <a:buSzPts val="2800"/>
              <a:buNone/>
            </a:pPr>
            <a:endParaRPr dirty="0"/>
          </a:p>
        </p:txBody>
      </p:sp>
    </p:spTree>
    <p:extLst>
      <p:ext uri="{BB962C8B-B14F-4D97-AF65-F5344CB8AC3E}">
        <p14:creationId xmlns:p14="http://schemas.microsoft.com/office/powerpoint/2010/main" val="3142967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369985F9-B3A6-413E-B890-800AC25F52A4}"/>
              </a:ext>
            </a:extLst>
          </p:cNvPr>
          <p:cNvSpPr>
            <a:spLocks noGrp="1"/>
          </p:cNvSpPr>
          <p:nvPr>
            <p:ph type="title"/>
          </p:nvPr>
        </p:nvSpPr>
        <p:spPr>
          <a:xfrm>
            <a:off x="484238" y="975759"/>
            <a:ext cx="10508673" cy="950328"/>
          </a:xfrm>
        </p:spPr>
        <p:txBody>
          <a:bodyPr/>
          <a:lstStyle/>
          <a:p>
            <a:r>
              <a:rPr lang="pl-PL" dirty="0" err="1"/>
              <a:t>While</a:t>
            </a:r>
            <a:r>
              <a:rPr lang="pl-PL" dirty="0"/>
              <a:t> </a:t>
            </a:r>
            <a:r>
              <a:rPr lang="pl-PL" dirty="0" err="1"/>
              <a:t>working</a:t>
            </a:r>
            <a:r>
              <a:rPr lang="pl-PL" dirty="0"/>
              <a:t> in </a:t>
            </a:r>
            <a:r>
              <a:rPr lang="pl-PL" dirty="0" err="1"/>
              <a:t>group</a:t>
            </a:r>
            <a:endParaRPr lang="pl-PL" dirty="0"/>
          </a:p>
        </p:txBody>
      </p:sp>
      <p:sp>
        <p:nvSpPr>
          <p:cNvPr id="6" name="pole tekstowe 5">
            <a:extLst>
              <a:ext uri="{FF2B5EF4-FFF2-40B4-BE49-F238E27FC236}">
                <a16:creationId xmlns:a16="http://schemas.microsoft.com/office/drawing/2014/main" id="{D7A3EF2B-4E54-478D-B879-B9D022E77A69}"/>
              </a:ext>
            </a:extLst>
          </p:cNvPr>
          <p:cNvSpPr txBox="1"/>
          <p:nvPr/>
        </p:nvSpPr>
        <p:spPr>
          <a:xfrm>
            <a:off x="6499123" y="1926087"/>
            <a:ext cx="5496232" cy="3416320"/>
          </a:xfrm>
          <a:prstGeom prst="rect">
            <a:avLst/>
          </a:prstGeom>
          <a:noFill/>
        </p:spPr>
        <p:txBody>
          <a:bodyPr wrap="square">
            <a:spAutoFit/>
          </a:bodyPr>
          <a:lstStyle/>
          <a:p>
            <a:r>
              <a:rPr lang="pl-PL" sz="2400" dirty="0">
                <a:latin typeface="Calibri" panose="020F0502020204030204" pitchFamily="34" charset="0"/>
                <a:cs typeface="Calibri" panose="020F0502020204030204" pitchFamily="34" charset="0"/>
              </a:rPr>
              <a:t>1. </a:t>
            </a:r>
            <a:r>
              <a:rPr lang="pl-PL" sz="2400" dirty="0" err="1">
                <a:latin typeface="Calibri" panose="020F0502020204030204" pitchFamily="34" charset="0"/>
                <a:cs typeface="Calibri" panose="020F0502020204030204" pitchFamily="34" charset="0"/>
              </a:rPr>
              <a:t>Familiarise</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yoursef</a:t>
            </a:r>
            <a:r>
              <a:rPr lang="pl-PL" sz="2400" dirty="0">
                <a:latin typeface="Calibri" panose="020F0502020204030204" pitchFamily="34" charset="0"/>
                <a:cs typeface="Calibri" panose="020F0502020204030204" pitchFamily="34" charset="0"/>
              </a:rPr>
              <a:t> with possible future scenarios</a:t>
            </a:r>
          </a:p>
          <a:p>
            <a:r>
              <a:rPr lang="pl-PL" sz="2400" dirty="0">
                <a:latin typeface="Calibri" panose="020F0502020204030204" pitchFamily="34" charset="0"/>
                <a:cs typeface="Calibri" panose="020F0502020204030204" pitchFamily="34" charset="0"/>
              </a:rPr>
              <a:t>2. Identify your fears and  </a:t>
            </a:r>
            <a:r>
              <a:rPr lang="pl-PL" sz="2400" dirty="0" err="1">
                <a:latin typeface="Calibri" panose="020F0502020204030204" pitchFamily="34" charset="0"/>
                <a:cs typeface="Calibri" panose="020F0502020204030204" pitchFamily="34" charset="0"/>
              </a:rPr>
              <a:t>hopes</a:t>
            </a:r>
            <a:r>
              <a:rPr lang="pl-PL" sz="2400" dirty="0">
                <a:latin typeface="Calibri" panose="020F0502020204030204" pitchFamily="34" charset="0"/>
                <a:cs typeface="Calibri" panose="020F0502020204030204" pitchFamily="34" charset="0"/>
              </a:rPr>
              <a:t> in </a:t>
            </a:r>
            <a:r>
              <a:rPr lang="pl-PL" sz="2400" dirty="0" err="1">
                <a:latin typeface="Calibri" panose="020F0502020204030204" pitchFamily="34" charset="0"/>
                <a:cs typeface="Calibri" panose="020F0502020204030204" pitchFamily="34" charset="0"/>
              </a:rPr>
              <a:t>each</a:t>
            </a:r>
            <a:r>
              <a:rPr lang="pl-PL" sz="2400" dirty="0">
                <a:latin typeface="Calibri" panose="020F0502020204030204" pitchFamily="34" charset="0"/>
                <a:cs typeface="Calibri" panose="020F0502020204030204" pitchFamily="34" charset="0"/>
              </a:rPr>
              <a:t> </a:t>
            </a:r>
            <a:r>
              <a:rPr lang="pl-PL" sz="2400" dirty="0" err="1">
                <a:latin typeface="Calibri" panose="020F0502020204030204" pitchFamily="34" charset="0"/>
                <a:cs typeface="Calibri" panose="020F0502020204030204" pitchFamily="34" charset="0"/>
              </a:rPr>
              <a:t>scenario</a:t>
            </a:r>
            <a:endParaRPr lang="pl-PL" sz="2400" dirty="0">
              <a:latin typeface="Calibri" panose="020F0502020204030204" pitchFamily="34" charset="0"/>
              <a:cs typeface="Calibri" panose="020F0502020204030204" pitchFamily="34" charset="0"/>
            </a:endParaRPr>
          </a:p>
          <a:p>
            <a:r>
              <a:rPr lang="pl-PL" sz="2400" dirty="0">
                <a:latin typeface="Calibri" panose="020F0502020204030204" pitchFamily="34" charset="0"/>
                <a:cs typeface="Calibri" panose="020F0502020204030204" pitchFamily="34" charset="0"/>
              </a:rPr>
              <a:t>3. A</a:t>
            </a:r>
            <a:r>
              <a:rPr lang="en-US" sz="2400" dirty="0" err="1">
                <a:latin typeface="Calibri" panose="020F0502020204030204" pitchFamily="34" charset="0"/>
                <a:cs typeface="Calibri" panose="020F0502020204030204" pitchFamily="34" charset="0"/>
              </a:rPr>
              <a:t>ssess</a:t>
            </a:r>
            <a:r>
              <a:rPr lang="en-US" sz="2400" dirty="0">
                <a:latin typeface="Calibri" panose="020F0502020204030204" pitchFamily="34" charset="0"/>
                <a:cs typeface="Calibri" panose="020F0502020204030204" pitchFamily="34" charset="0"/>
              </a:rPr>
              <a:t> which of your hopes and fears seem to be the most important, and which are less important?</a:t>
            </a:r>
            <a:endParaRPr lang="pl-PL" sz="24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a:p>
            <a:r>
              <a:rPr lang="pl-PL" sz="2400" b="1" dirty="0">
                <a:solidFill>
                  <a:schemeClr val="accent4">
                    <a:lumMod val="50000"/>
                  </a:schemeClr>
                </a:solidFill>
                <a:latin typeface="Calibri" panose="020F0502020204030204" pitchFamily="34" charset="0"/>
                <a:cs typeface="Calibri" panose="020F0502020204030204" pitchFamily="34" charset="0"/>
              </a:rPr>
              <a:t>Have </a:t>
            </a:r>
            <a:r>
              <a:rPr lang="pl-PL" sz="2400" b="1" dirty="0" err="1">
                <a:solidFill>
                  <a:schemeClr val="accent4">
                    <a:lumMod val="50000"/>
                  </a:schemeClr>
                </a:solidFill>
                <a:latin typeface="Calibri" panose="020F0502020204030204" pitchFamily="34" charset="0"/>
                <a:cs typeface="Calibri" panose="020F0502020204030204" pitchFamily="34" charset="0"/>
              </a:rPr>
              <a:t>fun</a:t>
            </a:r>
            <a:r>
              <a:rPr lang="pl-PL" sz="2400" b="1" dirty="0">
                <a:solidFill>
                  <a:schemeClr val="accent4">
                    <a:lumMod val="50000"/>
                  </a:schemeClr>
                </a:solidFill>
                <a:latin typeface="Calibri" panose="020F0502020204030204" pitchFamily="34" charset="0"/>
                <a:cs typeface="Calibri" panose="020F0502020204030204" pitchFamily="34" charset="0"/>
              </a:rPr>
              <a:t>! </a:t>
            </a:r>
            <a:r>
              <a:rPr lang="pl-PL" sz="2400" b="1" dirty="0" err="1">
                <a:solidFill>
                  <a:schemeClr val="accent4">
                    <a:lumMod val="50000"/>
                  </a:schemeClr>
                </a:solidFill>
                <a:latin typeface="Calibri" panose="020F0502020204030204" pitchFamily="34" charset="0"/>
                <a:cs typeface="Calibri" panose="020F0502020204030204" pitchFamily="34" charset="0"/>
              </a:rPr>
              <a:t>Every</a:t>
            </a:r>
            <a:r>
              <a:rPr lang="pl-PL" sz="2400" b="1" dirty="0">
                <a:solidFill>
                  <a:schemeClr val="accent4">
                    <a:lumMod val="50000"/>
                  </a:schemeClr>
                </a:solidFill>
                <a:latin typeface="Calibri" panose="020F0502020204030204" pitchFamily="34" charset="0"/>
                <a:cs typeface="Calibri" panose="020F0502020204030204" pitchFamily="34" charset="0"/>
              </a:rPr>
              <a:t> </a:t>
            </a:r>
            <a:r>
              <a:rPr lang="pl-PL" sz="2400" b="1" dirty="0" err="1">
                <a:solidFill>
                  <a:schemeClr val="accent4">
                    <a:lumMod val="50000"/>
                  </a:schemeClr>
                </a:solidFill>
                <a:latin typeface="Calibri" panose="020F0502020204030204" pitchFamily="34" charset="0"/>
                <a:cs typeface="Calibri" panose="020F0502020204030204" pitchFamily="34" charset="0"/>
              </a:rPr>
              <a:t>answer</a:t>
            </a:r>
            <a:r>
              <a:rPr lang="pl-PL" sz="2400" b="1" dirty="0">
                <a:solidFill>
                  <a:schemeClr val="accent4">
                    <a:lumMod val="50000"/>
                  </a:schemeClr>
                </a:solidFill>
                <a:latin typeface="Calibri" panose="020F0502020204030204" pitchFamily="34" charset="0"/>
                <a:cs typeface="Calibri" panose="020F0502020204030204" pitchFamily="34" charset="0"/>
              </a:rPr>
              <a:t> is </a:t>
            </a:r>
            <a:r>
              <a:rPr lang="pl-PL" sz="2400" b="1" dirty="0" err="1">
                <a:solidFill>
                  <a:schemeClr val="accent4">
                    <a:lumMod val="50000"/>
                  </a:schemeClr>
                </a:solidFill>
                <a:latin typeface="Calibri" panose="020F0502020204030204" pitchFamily="34" charset="0"/>
                <a:cs typeface="Calibri" panose="020F0502020204030204" pitchFamily="34" charset="0"/>
              </a:rPr>
              <a:t>correct</a:t>
            </a:r>
            <a:r>
              <a:rPr lang="pl-PL" sz="2400" b="1" dirty="0">
                <a:solidFill>
                  <a:schemeClr val="accent4">
                    <a:lumMod val="50000"/>
                  </a:schemeClr>
                </a:solidFill>
                <a:latin typeface="Calibri" panose="020F0502020204030204" pitchFamily="34" charset="0"/>
                <a:cs typeface="Calibri" panose="020F0502020204030204" pitchFamily="34" charset="0"/>
              </a:rPr>
              <a:t>!</a:t>
            </a:r>
          </a:p>
        </p:txBody>
      </p:sp>
      <p:pic>
        <p:nvPicPr>
          <p:cNvPr id="2" name="Obraz 1"/>
          <p:cNvPicPr>
            <a:picLocks noChangeAspect="1"/>
          </p:cNvPicPr>
          <p:nvPr/>
        </p:nvPicPr>
        <p:blipFill>
          <a:blip r:embed="rId2"/>
          <a:stretch>
            <a:fillRect/>
          </a:stretch>
        </p:blipFill>
        <p:spPr>
          <a:xfrm>
            <a:off x="317089" y="2143432"/>
            <a:ext cx="6182033" cy="3021730"/>
          </a:xfrm>
          <a:prstGeom prst="rect">
            <a:avLst/>
          </a:prstGeom>
        </p:spPr>
      </p:pic>
    </p:spTree>
    <p:extLst>
      <p:ext uri="{BB962C8B-B14F-4D97-AF65-F5344CB8AC3E}">
        <p14:creationId xmlns:p14="http://schemas.microsoft.com/office/powerpoint/2010/main" val="932091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831850" y="1029460"/>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Imagining and designing </a:t>
            </a:r>
            <a:endParaRPr/>
          </a:p>
        </p:txBody>
      </p:sp>
      <p:sp>
        <p:nvSpPr>
          <p:cNvPr id="137" name="Google Shape;137;p13"/>
          <p:cNvSpPr txBox="1">
            <a:spLocks noGrp="1"/>
          </p:cNvSpPr>
          <p:nvPr>
            <p:ph type="body" idx="1"/>
          </p:nvPr>
        </p:nvSpPr>
        <p:spPr>
          <a:xfrm>
            <a:off x="831850" y="4589463"/>
            <a:ext cx="10515600" cy="98402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400"/>
              <a:buNone/>
            </a:pPr>
            <a:r>
              <a:rPr lang="en-US" sz="4000" b="1" dirty="0"/>
              <a:t>De Bono Six Thinking Hats Technique</a:t>
            </a:r>
            <a:endParaRPr sz="40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err="1"/>
              <a:t>Lateral</a:t>
            </a:r>
            <a:r>
              <a:rPr lang="pl-PL" b="1" dirty="0"/>
              <a:t> </a:t>
            </a:r>
            <a:r>
              <a:rPr lang="pl-PL" b="1" dirty="0" err="1"/>
              <a:t>thinking</a:t>
            </a:r>
            <a:endParaRPr b="1" dirty="0"/>
          </a:p>
        </p:txBody>
      </p:sp>
      <p:sp>
        <p:nvSpPr>
          <p:cNvPr id="143" name="Google Shape;143;p14"/>
          <p:cNvSpPr txBox="1">
            <a:spLocks noGrp="1"/>
          </p:cNvSpPr>
          <p:nvPr>
            <p:ph type="body" idx="1"/>
          </p:nvPr>
        </p:nvSpPr>
        <p:spPr>
          <a:xfrm>
            <a:off x="838200" y="1825625"/>
            <a:ext cx="6237514" cy="3997630"/>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The concept of lateral thinking introduced by </a:t>
            </a:r>
            <a:r>
              <a:rPr lang="en-US" b="1" dirty="0"/>
              <a:t>Edward de Bono </a:t>
            </a:r>
            <a:r>
              <a:rPr lang="en-US" dirty="0"/>
              <a:t>assumes the assessment of a given phenomenon from various points of view.</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This approach, according to the author, allows for a conscious search for new, alternative solutions by means of creative thinking.</a:t>
            </a:r>
          </a:p>
          <a:p>
            <a:pPr marL="228600" lvl="0" indent="-50800" algn="l" rtl="0">
              <a:lnSpc>
                <a:spcPct val="90000"/>
              </a:lnSpc>
              <a:spcBef>
                <a:spcPts val="0"/>
              </a:spcBef>
              <a:spcAft>
                <a:spcPts val="0"/>
              </a:spcAft>
              <a:buClr>
                <a:schemeClr val="dk1"/>
              </a:buClr>
              <a:buSzPts val="2800"/>
              <a:buNone/>
            </a:pPr>
            <a:endParaRPr dirty="0"/>
          </a:p>
        </p:txBody>
      </p:sp>
      <p:sp>
        <p:nvSpPr>
          <p:cNvPr id="4" name="Google Shape;142;p14">
            <a:extLst>
              <a:ext uri="{FF2B5EF4-FFF2-40B4-BE49-F238E27FC236}">
                <a16:creationId xmlns:a16="http://schemas.microsoft.com/office/drawing/2014/main" id="{30074D60-2CCD-F720-1188-6471EB8A8C6A}"/>
              </a:ext>
            </a:extLst>
          </p:cNvPr>
          <p:cNvSpPr txBox="1">
            <a:spLocks/>
          </p:cNvSpPr>
          <p:nvPr/>
        </p:nvSpPr>
        <p:spPr>
          <a:xfrm>
            <a:off x="8730343" y="5213382"/>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Source: www.pexels.com</a:t>
            </a:r>
          </a:p>
        </p:txBody>
      </p:sp>
      <p:pic>
        <p:nvPicPr>
          <p:cNvPr id="5" name="Obraz 4">
            <a:extLst>
              <a:ext uri="{FF2B5EF4-FFF2-40B4-BE49-F238E27FC236}">
                <a16:creationId xmlns:a16="http://schemas.microsoft.com/office/drawing/2014/main" id="{05673EF6-4CD1-6C00-49EA-3B63079F346C}"/>
              </a:ext>
            </a:extLst>
          </p:cNvPr>
          <p:cNvPicPr>
            <a:picLocks noChangeAspect="1"/>
          </p:cNvPicPr>
          <p:nvPr/>
        </p:nvPicPr>
        <p:blipFill>
          <a:blip r:embed="rId3"/>
          <a:stretch>
            <a:fillRect/>
          </a:stretch>
        </p:blipFill>
        <p:spPr>
          <a:xfrm>
            <a:off x="7405770" y="949398"/>
            <a:ext cx="4002459" cy="426398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The need for lateral thinking</a:t>
            </a:r>
            <a:endParaRPr b="1" dirty="0"/>
          </a:p>
        </p:txBody>
      </p:sp>
      <p:sp>
        <p:nvSpPr>
          <p:cNvPr id="143" name="Google Shape;143;p14"/>
          <p:cNvSpPr txBox="1">
            <a:spLocks noGrp="1"/>
          </p:cNvSpPr>
          <p:nvPr>
            <p:ph type="body" idx="1"/>
          </p:nvPr>
        </p:nvSpPr>
        <p:spPr>
          <a:xfrm>
            <a:off x="838200" y="1825625"/>
            <a:ext cx="6237514" cy="4172404"/>
          </a:xfrm>
          <a:prstGeom prst="rect">
            <a:avLst/>
          </a:prstGeom>
          <a:noFill/>
          <a:ln>
            <a:noFill/>
          </a:ln>
        </p:spPr>
        <p:txBody>
          <a:bodyPr spcFirstLastPara="1" wrap="square" lIns="91425" tIns="45700" rIns="91425" bIns="45700" anchor="t" anchorCtr="0">
            <a:normAutofit fontScale="77500" lnSpcReduction="20000"/>
          </a:bodyPr>
          <a:lstStyle/>
          <a:p>
            <a:pPr marL="228600" lvl="0" indent="-50800" algn="l" rtl="0">
              <a:lnSpc>
                <a:spcPct val="90000"/>
              </a:lnSpc>
              <a:spcBef>
                <a:spcPts val="300"/>
              </a:spcBef>
              <a:spcAft>
                <a:spcPts val="300"/>
              </a:spcAft>
              <a:buClr>
                <a:schemeClr val="dk1"/>
              </a:buClr>
              <a:buSzPts val="2800"/>
              <a:buNone/>
            </a:pPr>
            <a:r>
              <a:rPr lang="en-US" b="1" dirty="0"/>
              <a:t>Alternatives</a:t>
            </a:r>
            <a:endParaRPr lang="pl-PL" b="1" dirty="0"/>
          </a:p>
          <a:p>
            <a:pPr marL="635000" lvl="0" indent="-457200" algn="l" rtl="0">
              <a:lnSpc>
                <a:spcPct val="90000"/>
              </a:lnSpc>
              <a:spcBef>
                <a:spcPts val="300"/>
              </a:spcBef>
              <a:spcAft>
                <a:spcPts val="300"/>
              </a:spcAft>
              <a:buClr>
                <a:schemeClr val="dk1"/>
              </a:buClr>
              <a:buSzPts val="2800"/>
              <a:buFont typeface="Wingdings" panose="05000000000000000000" pitchFamily="2" charset="2"/>
              <a:buChar char="q"/>
            </a:pPr>
            <a:r>
              <a:rPr lang="en-US" dirty="0"/>
              <a:t>learning the ‘how to’ and value of extracting concepts</a:t>
            </a:r>
            <a:r>
              <a:rPr lang="pl-PL" dirty="0"/>
              <a:t> </a:t>
            </a:r>
            <a:r>
              <a:rPr lang="en-US" dirty="0"/>
              <a:t>using concepts to breed new ideas</a:t>
            </a:r>
            <a:endParaRPr lang="pl-PL" dirty="0"/>
          </a:p>
          <a:p>
            <a:pPr marL="228600" lvl="0" indent="-50800" algn="l" rtl="0">
              <a:lnSpc>
                <a:spcPct val="90000"/>
              </a:lnSpc>
              <a:spcBef>
                <a:spcPts val="300"/>
              </a:spcBef>
              <a:spcAft>
                <a:spcPts val="300"/>
              </a:spcAft>
              <a:buClr>
                <a:schemeClr val="dk1"/>
              </a:buClr>
              <a:buSzPts val="2800"/>
              <a:buNone/>
            </a:pPr>
            <a:r>
              <a:rPr lang="en-US" b="1" dirty="0"/>
              <a:t>Challenge</a:t>
            </a:r>
            <a:endParaRPr lang="pl-PL" b="1" dirty="0"/>
          </a:p>
          <a:p>
            <a:pPr marL="635000" indent="-457200">
              <a:spcBef>
                <a:spcPts val="300"/>
              </a:spcBef>
              <a:spcAft>
                <a:spcPts val="300"/>
              </a:spcAft>
              <a:buSzPts val="2800"/>
              <a:buFont typeface="Wingdings" panose="05000000000000000000" pitchFamily="2" charset="2"/>
              <a:buChar char="q"/>
            </a:pPr>
            <a:r>
              <a:rPr lang="pl-PL" dirty="0"/>
              <a:t>c</a:t>
            </a:r>
            <a:r>
              <a:rPr lang="en-US" dirty="0" err="1"/>
              <a:t>hallenging</a:t>
            </a:r>
            <a:r>
              <a:rPr lang="en-US" dirty="0"/>
              <a:t> traditional ways constructively</a:t>
            </a:r>
            <a:r>
              <a:rPr lang="pl-PL" dirty="0"/>
              <a:t> l</a:t>
            </a:r>
            <a:r>
              <a:rPr lang="en-US" dirty="0"/>
              <a:t>earning to break free of our thinking patterns</a:t>
            </a:r>
            <a:endParaRPr lang="pl-PL" dirty="0"/>
          </a:p>
          <a:p>
            <a:pPr marL="177800" indent="0">
              <a:spcBef>
                <a:spcPts val="300"/>
              </a:spcBef>
              <a:spcAft>
                <a:spcPts val="300"/>
              </a:spcAft>
              <a:buSzPts val="2800"/>
              <a:buNone/>
            </a:pPr>
            <a:r>
              <a:rPr lang="en-US" b="1" dirty="0"/>
              <a:t>Focus</a:t>
            </a:r>
            <a:endParaRPr lang="pl-PL" b="1" dirty="0"/>
          </a:p>
          <a:p>
            <a:pPr marL="635000" indent="-457200">
              <a:spcBef>
                <a:spcPts val="300"/>
              </a:spcBef>
              <a:spcAft>
                <a:spcPts val="300"/>
              </a:spcAft>
              <a:buSzPts val="2800"/>
              <a:buFont typeface="Wingdings" panose="05000000000000000000" pitchFamily="2" charset="2"/>
              <a:buChar char="q"/>
            </a:pPr>
            <a:r>
              <a:rPr lang="en-US" dirty="0"/>
              <a:t>shifting from the single focus on problems</a:t>
            </a:r>
          </a:p>
          <a:p>
            <a:pPr marL="635000" indent="-457200">
              <a:spcBef>
                <a:spcPts val="300"/>
              </a:spcBef>
              <a:spcAft>
                <a:spcPts val="300"/>
              </a:spcAft>
              <a:buSzPts val="2800"/>
              <a:buFont typeface="Wingdings" panose="05000000000000000000" pitchFamily="2" charset="2"/>
              <a:buChar char="q"/>
            </a:pPr>
            <a:r>
              <a:rPr lang="en-US" dirty="0"/>
              <a:t>learning the importance of redefining the focus</a:t>
            </a:r>
          </a:p>
          <a:p>
            <a:pPr marL="635000" indent="-457200">
              <a:spcBef>
                <a:spcPts val="300"/>
              </a:spcBef>
              <a:spcAft>
                <a:spcPts val="300"/>
              </a:spcAft>
              <a:buSzPts val="2800"/>
              <a:buFont typeface="Wingdings" panose="05000000000000000000" pitchFamily="2" charset="2"/>
              <a:buChar char="q"/>
            </a:pPr>
            <a:r>
              <a:rPr lang="en-US" dirty="0"/>
              <a:t>developing your own creative solutions of the problem</a:t>
            </a:r>
          </a:p>
          <a:p>
            <a:pPr marL="177800" indent="0">
              <a:spcBef>
                <a:spcPts val="0"/>
              </a:spcBef>
              <a:buSzPts val="2800"/>
              <a:buNone/>
            </a:pPr>
            <a:endParaRPr lang="en-US" dirty="0"/>
          </a:p>
          <a:p>
            <a:pPr marL="228600" lvl="0" indent="-5080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F98D17D5-4743-61AA-4CEE-27346A268A88}"/>
              </a:ext>
            </a:extLst>
          </p:cNvPr>
          <p:cNvPicPr>
            <a:picLocks noChangeAspect="1"/>
          </p:cNvPicPr>
          <p:nvPr/>
        </p:nvPicPr>
        <p:blipFill>
          <a:blip r:embed="rId3"/>
          <a:stretch>
            <a:fillRect/>
          </a:stretch>
        </p:blipFill>
        <p:spPr>
          <a:xfrm>
            <a:off x="8116284" y="1592118"/>
            <a:ext cx="3039996" cy="3068492"/>
          </a:xfrm>
          <a:prstGeom prst="rect">
            <a:avLst/>
          </a:prstGeom>
        </p:spPr>
      </p:pic>
      <p:sp>
        <p:nvSpPr>
          <p:cNvPr id="4" name="Google Shape;142;p14">
            <a:extLst>
              <a:ext uri="{FF2B5EF4-FFF2-40B4-BE49-F238E27FC236}">
                <a16:creationId xmlns:a16="http://schemas.microsoft.com/office/drawing/2014/main" id="{08681BDD-C5C9-A1DC-0A85-F1968801BC97}"/>
              </a:ext>
            </a:extLst>
          </p:cNvPr>
          <p:cNvSpPr txBox="1">
            <a:spLocks/>
          </p:cNvSpPr>
          <p:nvPr/>
        </p:nvSpPr>
        <p:spPr>
          <a:xfrm>
            <a:off x="8654143" y="4780674"/>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Source: www.pexels.com</a:t>
            </a:r>
          </a:p>
        </p:txBody>
      </p:sp>
    </p:spTree>
    <p:extLst>
      <p:ext uri="{BB962C8B-B14F-4D97-AF65-F5344CB8AC3E}">
        <p14:creationId xmlns:p14="http://schemas.microsoft.com/office/powerpoint/2010/main" val="480099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523701"/>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De Bono Six Thinking Hats Technique</a:t>
            </a:r>
            <a:endParaRPr b="1" dirty="0"/>
          </a:p>
        </p:txBody>
      </p:sp>
      <p:sp>
        <p:nvSpPr>
          <p:cNvPr id="143" name="Google Shape;143;p14"/>
          <p:cNvSpPr txBox="1">
            <a:spLocks noGrp="1"/>
          </p:cNvSpPr>
          <p:nvPr>
            <p:ph type="body" idx="1"/>
          </p:nvPr>
        </p:nvSpPr>
        <p:spPr>
          <a:xfrm>
            <a:off x="838199" y="1825625"/>
            <a:ext cx="6553199" cy="3997630"/>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In order to make it easier to remember and use that technique, de Bono assigned each thinking style a hat of the appropriate color: white, red, yellow, black, green and blue.</a:t>
            </a:r>
          </a:p>
          <a:p>
            <a:pPr marL="228600" lvl="0" indent="-5080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These hats are not labels for thinking - they are rather directions in which thinking goes.</a:t>
            </a:r>
          </a:p>
          <a:p>
            <a:pPr marL="228600" lvl="0" indent="-50800" algn="l" rtl="0">
              <a:lnSpc>
                <a:spcPct val="90000"/>
              </a:lnSpc>
              <a:spcBef>
                <a:spcPts val="0"/>
              </a:spcBef>
              <a:spcAft>
                <a:spcPts val="0"/>
              </a:spcAft>
              <a:buClr>
                <a:schemeClr val="dk1"/>
              </a:buClr>
              <a:buSzPts val="2800"/>
              <a:buNone/>
            </a:pPr>
            <a:endParaRPr dirty="0"/>
          </a:p>
        </p:txBody>
      </p:sp>
      <p:sp>
        <p:nvSpPr>
          <p:cNvPr id="4" name="Google Shape;142;p14">
            <a:extLst>
              <a:ext uri="{FF2B5EF4-FFF2-40B4-BE49-F238E27FC236}">
                <a16:creationId xmlns:a16="http://schemas.microsoft.com/office/drawing/2014/main" id="{08681BDD-C5C9-A1DC-0A85-F1968801BC97}"/>
              </a:ext>
            </a:extLst>
          </p:cNvPr>
          <p:cNvSpPr txBox="1">
            <a:spLocks/>
          </p:cNvSpPr>
          <p:nvPr/>
        </p:nvSpPr>
        <p:spPr>
          <a:xfrm>
            <a:off x="7511143" y="4931758"/>
            <a:ext cx="3842657"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000" dirty="0">
                <a:solidFill>
                  <a:schemeClr val="bg1">
                    <a:lumMod val="50000"/>
                  </a:schemeClr>
                </a:solidFill>
              </a:rPr>
              <a:t>Source: https://akademickaedukacja.wordpress.com/2016/04/02/73/</a:t>
            </a:r>
          </a:p>
        </p:txBody>
      </p:sp>
      <p:pic>
        <p:nvPicPr>
          <p:cNvPr id="2" name="Obraz 1">
            <a:extLst>
              <a:ext uri="{FF2B5EF4-FFF2-40B4-BE49-F238E27FC236}">
                <a16:creationId xmlns:a16="http://schemas.microsoft.com/office/drawing/2014/main" id="{E153BDF2-E19B-3D27-19FF-F12F6F4C49F2}"/>
              </a:ext>
            </a:extLst>
          </p:cNvPr>
          <p:cNvPicPr>
            <a:picLocks noChangeAspect="1"/>
          </p:cNvPicPr>
          <p:nvPr/>
        </p:nvPicPr>
        <p:blipFill>
          <a:blip r:embed="rId3"/>
          <a:stretch>
            <a:fillRect/>
          </a:stretch>
        </p:blipFill>
        <p:spPr>
          <a:xfrm>
            <a:off x="7900288" y="1683638"/>
            <a:ext cx="2944623" cy="3097036"/>
          </a:xfrm>
          <a:prstGeom prst="rect">
            <a:avLst/>
          </a:prstGeom>
        </p:spPr>
      </p:pic>
    </p:spTree>
    <p:extLst>
      <p:ext uri="{BB962C8B-B14F-4D97-AF65-F5344CB8AC3E}">
        <p14:creationId xmlns:p14="http://schemas.microsoft.com/office/powerpoint/2010/main" val="2817441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De Bono Six Thinking Hats Technique</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When we put on a hat, we assume a certain type of thinking.</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Hats cannot be used to assign people to a given category.</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During group work, everyone wears the same hat at the same time</a:t>
            </a:r>
            <a:r>
              <a:rPr lang="pl-PL" dirty="0"/>
              <a:t>.</a:t>
            </a:r>
            <a:endParaRPr dirty="0"/>
          </a:p>
        </p:txBody>
      </p:sp>
      <p:sp>
        <p:nvSpPr>
          <p:cNvPr id="4" name="Google Shape;142;p14">
            <a:extLst>
              <a:ext uri="{FF2B5EF4-FFF2-40B4-BE49-F238E27FC236}">
                <a16:creationId xmlns:a16="http://schemas.microsoft.com/office/drawing/2014/main" id="{08681BDD-C5C9-A1DC-0A85-F1968801BC97}"/>
              </a:ext>
            </a:extLst>
          </p:cNvPr>
          <p:cNvSpPr txBox="1">
            <a:spLocks/>
          </p:cNvSpPr>
          <p:nvPr/>
        </p:nvSpPr>
        <p:spPr>
          <a:xfrm>
            <a:off x="8654143" y="4780674"/>
            <a:ext cx="2296886" cy="4852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pl-PL" sz="1200" dirty="0"/>
              <a:t>Source: www.pexels.com</a:t>
            </a:r>
          </a:p>
        </p:txBody>
      </p:sp>
      <p:pic>
        <p:nvPicPr>
          <p:cNvPr id="3" name="Obraz 2">
            <a:extLst>
              <a:ext uri="{FF2B5EF4-FFF2-40B4-BE49-F238E27FC236}">
                <a16:creationId xmlns:a16="http://schemas.microsoft.com/office/drawing/2014/main" id="{09DEEB44-9C88-1F13-A43F-FC0F0F9906C6}"/>
              </a:ext>
            </a:extLst>
          </p:cNvPr>
          <p:cNvPicPr>
            <a:picLocks noChangeAspect="1"/>
          </p:cNvPicPr>
          <p:nvPr/>
        </p:nvPicPr>
        <p:blipFill>
          <a:blip r:embed="rId3"/>
          <a:stretch>
            <a:fillRect/>
          </a:stretch>
        </p:blipFill>
        <p:spPr>
          <a:xfrm>
            <a:off x="7536192" y="1626601"/>
            <a:ext cx="3817608" cy="3176291"/>
          </a:xfrm>
          <a:prstGeom prst="rect">
            <a:avLst/>
          </a:prstGeom>
        </p:spPr>
      </p:pic>
    </p:spTree>
    <p:extLst>
      <p:ext uri="{BB962C8B-B14F-4D97-AF65-F5344CB8AC3E}">
        <p14:creationId xmlns:p14="http://schemas.microsoft.com/office/powerpoint/2010/main" val="2845813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White - the </a:t>
            </a:r>
            <a:r>
              <a:rPr lang="pl-PL" b="1" dirty="0" err="1"/>
              <a:t>facts</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Facts, Figures, Data, Information</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do we know?</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data do we need to get?</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are the specifics?</a:t>
            </a:r>
          </a:p>
          <a:p>
            <a:pPr marL="177800" lvl="0" indent="0" algn="l" rtl="0">
              <a:lnSpc>
                <a:spcPct val="90000"/>
              </a:lnSpc>
              <a:spcBef>
                <a:spcPts val="0"/>
              </a:spcBef>
              <a:spcAft>
                <a:spcPts val="0"/>
              </a:spcAft>
              <a:buClr>
                <a:schemeClr val="dk1"/>
              </a:buClr>
              <a:buSzPts val="2800"/>
              <a:buNone/>
            </a:pPr>
            <a:endParaRPr dirty="0"/>
          </a:p>
        </p:txBody>
      </p:sp>
      <p:pic>
        <p:nvPicPr>
          <p:cNvPr id="2" name="Obraz 1">
            <a:extLst>
              <a:ext uri="{FF2B5EF4-FFF2-40B4-BE49-F238E27FC236}">
                <a16:creationId xmlns:a16="http://schemas.microsoft.com/office/drawing/2014/main" id="{3D7AEB29-FFD0-9A44-C0BD-DD7528FF50FD}"/>
              </a:ext>
            </a:extLst>
          </p:cNvPr>
          <p:cNvPicPr>
            <a:picLocks noChangeAspect="1"/>
          </p:cNvPicPr>
          <p:nvPr/>
        </p:nvPicPr>
        <p:blipFill>
          <a:blip r:embed="rId3"/>
          <a:stretch>
            <a:fillRect/>
          </a:stretch>
        </p:blipFill>
        <p:spPr>
          <a:xfrm>
            <a:off x="7578053" y="1268776"/>
            <a:ext cx="3371380" cy="3944454"/>
          </a:xfrm>
          <a:prstGeom prst="rect">
            <a:avLst/>
          </a:prstGeom>
        </p:spPr>
      </p:pic>
    </p:spTree>
    <p:extLst>
      <p:ext uri="{BB962C8B-B14F-4D97-AF65-F5344CB8AC3E}">
        <p14:creationId xmlns:p14="http://schemas.microsoft.com/office/powerpoint/2010/main" val="236466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315861" y="763741"/>
            <a:ext cx="11560278" cy="546156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en-US" sz="2000" b="1" dirty="0">
                <a:solidFill>
                  <a:srgbClr val="222222"/>
                </a:solidFill>
                <a:latin typeface="Calibri" panose="020F0502020204030204" pitchFamily="34" charset="0"/>
                <a:cs typeface="Calibri" panose="020F0502020204030204" pitchFamily="34" charset="0"/>
              </a:rPr>
              <a:t> </a:t>
            </a:r>
            <a:r>
              <a:rPr lang="pl-PL" sz="2200" b="1" dirty="0" err="1">
                <a:solidFill>
                  <a:srgbClr val="222222"/>
                </a:solidFill>
                <a:latin typeface="Calibri" panose="020F0502020204030204" pitchFamily="34" charset="0"/>
                <a:cs typeface="Calibri" panose="020F0502020204030204" pitchFamily="34" charset="0"/>
              </a:rPr>
              <a:t>photovoltaic</a:t>
            </a:r>
            <a:r>
              <a:rPr lang="pl-PL" sz="2200" b="1" dirty="0">
                <a:solidFill>
                  <a:srgbClr val="222222"/>
                </a:solidFill>
                <a:latin typeface="Calibri" panose="020F0502020204030204" pitchFamily="34" charset="0"/>
                <a:cs typeface="Calibri" panose="020F0502020204030204" pitchFamily="34" charset="0"/>
              </a:rPr>
              <a:t> </a:t>
            </a:r>
            <a:r>
              <a:rPr lang="en-US" sz="2200" b="1" dirty="0">
                <a:solidFill>
                  <a:srgbClr val="222222"/>
                </a:solidFill>
                <a:latin typeface="Calibri" panose="020F0502020204030204" pitchFamily="34" charset="0"/>
                <a:cs typeface="Calibri" panose="020F0502020204030204" pitchFamily="34" charset="0"/>
              </a:rPr>
              <a:t>(</a:t>
            </a:r>
            <a:r>
              <a:rPr lang="en-US" sz="2200" dirty="0">
                <a:solidFill>
                  <a:srgbClr val="222222"/>
                </a:solidFill>
                <a:latin typeface="Calibri" panose="020F0502020204030204" pitchFamily="34" charset="0"/>
                <a:cs typeface="Calibri" panose="020F0502020204030204" pitchFamily="34" charset="0"/>
              </a:rPr>
              <a:t>PV) technology is the most efficient technique to convert radiant energy into electrical energy. Solar cells are photoelectric energy conversion devices that employ the photoelectric effect to convert sunlight to electricity. Solar cells and associated components make up a photovoltaic system.</a:t>
            </a:r>
            <a:r>
              <a:rPr lang="en-US" sz="2000" dirty="0">
                <a:solidFill>
                  <a:srgbClr val="222222"/>
                </a:solidFill>
                <a:latin typeface="Calibri" panose="020F0502020204030204" pitchFamily="34" charset="0"/>
                <a:cs typeface="Calibri" panose="020F0502020204030204" pitchFamily="34" charset="0"/>
              </a:rPr>
              <a:t> </a:t>
            </a:r>
          </a:p>
          <a:p>
            <a:pPr marL="228600" lvl="0" indent="-50800" algn="l" rtl="0">
              <a:lnSpc>
                <a:spcPct val="90000"/>
              </a:lnSpc>
              <a:spcBef>
                <a:spcPts val="0"/>
              </a:spcBef>
              <a:spcAft>
                <a:spcPts val="0"/>
              </a:spcAft>
              <a:buClr>
                <a:schemeClr val="dk1"/>
              </a:buClr>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Saleh W.H., </a:t>
            </a:r>
            <a:r>
              <a:rPr lang="en-US" sz="1600" dirty="0" err="1">
                <a:solidFill>
                  <a:schemeClr val="bg1">
                    <a:lumMod val="50000"/>
                  </a:schemeClr>
                </a:solidFill>
                <a:latin typeface="Calibri" panose="020F0502020204030204" pitchFamily="34" charset="0"/>
                <a:cs typeface="Calibri" panose="020F0502020204030204" pitchFamily="34" charset="0"/>
              </a:rPr>
              <a:t>Jadallah</a:t>
            </a:r>
            <a:r>
              <a:rPr lang="en-US" sz="1600" dirty="0">
                <a:solidFill>
                  <a:schemeClr val="bg1">
                    <a:lumMod val="50000"/>
                  </a:schemeClr>
                </a:solidFill>
                <a:latin typeface="Calibri" panose="020F0502020204030204" pitchFamily="34" charset="0"/>
                <a:cs typeface="Calibri" panose="020F0502020204030204" pitchFamily="34" charset="0"/>
              </a:rPr>
              <a:t> A.A., </a:t>
            </a:r>
            <a:r>
              <a:rPr lang="en-US" sz="1600" dirty="0" err="1">
                <a:solidFill>
                  <a:schemeClr val="bg1">
                    <a:lumMod val="50000"/>
                  </a:schemeClr>
                </a:solidFill>
                <a:latin typeface="Calibri" panose="020F0502020204030204" pitchFamily="34" charset="0"/>
                <a:cs typeface="Calibri" panose="020F0502020204030204" pitchFamily="34" charset="0"/>
              </a:rPr>
              <a:t>Shyraiji</a:t>
            </a:r>
            <a:r>
              <a:rPr lang="en-US" sz="1600" dirty="0">
                <a:solidFill>
                  <a:schemeClr val="bg1">
                    <a:lumMod val="50000"/>
                  </a:schemeClr>
                </a:solidFill>
                <a:latin typeface="Calibri" panose="020F0502020204030204" pitchFamily="34" charset="0"/>
                <a:cs typeface="Calibri" panose="020F0502020204030204" pitchFamily="34" charset="0"/>
              </a:rPr>
              <a:t> A.L. (2022): A Review for the Cooling techniques of PV/T Solar Air Collectors. Engineering and Technology Journal, 40(01): 129-136.  DOI:10.30684/etj.v40i1.2139</a:t>
            </a:r>
          </a:p>
          <a:p>
            <a:pPr marL="228600" lvl="0" indent="-50800" algn="l" rtl="0">
              <a:lnSpc>
                <a:spcPct val="90000"/>
              </a:lnSpc>
              <a:spcBef>
                <a:spcPts val="0"/>
              </a:spcBef>
              <a:spcAft>
                <a:spcPts val="0"/>
              </a:spcAft>
              <a:buClr>
                <a:schemeClr val="dk1"/>
              </a:buClr>
              <a:buSzPts val="2800"/>
              <a:buNone/>
            </a:pPr>
            <a:endParaRPr lang="pl-PL" sz="2000" b="1" dirty="0">
              <a:solidFill>
                <a:srgbClr val="222222"/>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a:solidFill>
                  <a:srgbClr val="222222"/>
                </a:solidFill>
                <a:latin typeface="Calibri" panose="020F0502020204030204" pitchFamily="34" charset="0"/>
                <a:cs typeface="Calibri" panose="020F0502020204030204" pitchFamily="34" charset="0"/>
              </a:rPr>
              <a:t>r</a:t>
            </a:r>
            <a:r>
              <a:rPr lang="en-US" sz="2200" b="1" dirty="0" err="1">
                <a:solidFill>
                  <a:srgbClr val="222222"/>
                </a:solidFill>
                <a:latin typeface="Calibri" panose="020F0502020204030204" pitchFamily="34" charset="0"/>
                <a:cs typeface="Calibri" panose="020F0502020204030204" pitchFamily="34" charset="0"/>
              </a:rPr>
              <a:t>enewable</a:t>
            </a:r>
            <a:r>
              <a:rPr lang="en-US" sz="2200" b="1" dirty="0">
                <a:solidFill>
                  <a:srgbClr val="222222"/>
                </a:solidFill>
                <a:latin typeface="Calibri" panose="020F0502020204030204" pitchFamily="34" charset="0"/>
                <a:cs typeface="Calibri" panose="020F0502020204030204" pitchFamily="34" charset="0"/>
              </a:rPr>
              <a:t> energy sources</a:t>
            </a:r>
            <a:r>
              <a:rPr lang="en-US" sz="2200" dirty="0"/>
              <a:t>, energy sources whose use is not associated with long-term deficit, because their resources are renewed in a relatively short time (renewable raw materials). Such sources are: sun, wind, biomass, biogas and biofuels. Renewable energy also includes heat obtained from the ground (geothermal energy), air (aerothermal energy), and water (hydrothermal energy).  Renewable energy plays a vital role for saving environment</a:t>
            </a:r>
          </a:p>
          <a:p>
            <a:pPr marL="228600" lvl="0" indent="-50800" algn="l" rtl="0">
              <a:lnSpc>
                <a:spcPct val="90000"/>
              </a:lnSpc>
              <a:spcBef>
                <a:spcPts val="0"/>
              </a:spcBef>
              <a:spcAft>
                <a:spcPts val="0"/>
              </a:spcAft>
              <a:buClr>
                <a:schemeClr val="dk1"/>
              </a:buClr>
              <a:buSzPts val="2800"/>
              <a:buNone/>
            </a:pPr>
            <a:r>
              <a:rPr lang="en-US" sz="1600" dirty="0">
                <a:solidFill>
                  <a:schemeClr val="bg1">
                    <a:lumMod val="50000"/>
                  </a:schemeClr>
                </a:solidFill>
                <a:latin typeface="Calibri" panose="020F0502020204030204" pitchFamily="34" charset="0"/>
                <a:cs typeface="Calibri" panose="020F0502020204030204" pitchFamily="34" charset="0"/>
              </a:rPr>
              <a:t>Hamed, T. A., and A. J. J. O. S. D. O. E. </a:t>
            </a:r>
            <a:r>
              <a:rPr lang="en-US" sz="1600" dirty="0" err="1">
                <a:solidFill>
                  <a:schemeClr val="bg1">
                    <a:lumMod val="50000"/>
                  </a:schemeClr>
                </a:solidFill>
                <a:latin typeface="Calibri" panose="020F0502020204030204" pitchFamily="34" charset="0"/>
                <a:cs typeface="Calibri" panose="020F0502020204030204" pitchFamily="34" charset="0"/>
              </a:rPr>
              <a:t>Alshare</a:t>
            </a:r>
            <a:r>
              <a:rPr lang="en-US" sz="1600" dirty="0">
                <a:solidFill>
                  <a:schemeClr val="bg1">
                    <a:lumMod val="50000"/>
                  </a:schemeClr>
                </a:solidFill>
                <a:latin typeface="Calibri" panose="020F0502020204030204" pitchFamily="34" charset="0"/>
                <a:cs typeface="Calibri" panose="020F0502020204030204" pitchFamily="34" charset="0"/>
              </a:rPr>
              <a:t>. 2022. Water, and E. Systems, environmental impact of solar and wind energy-a review. Journal of Sustainable Development of Energy, Water and Environment Systems 10 (2):1–23. doi:10.13044/j.sdewes.d9.0387.</a:t>
            </a: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en-US"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8057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Green - </a:t>
            </a:r>
            <a:r>
              <a:rPr lang="pl-PL" b="1" dirty="0" err="1"/>
              <a:t>creativity</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Investigating possibilities, inquiry, searching, suggestions, propositions, ideas, innovations, alternative solutions</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can you do?</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Can it be done in a different way?</a:t>
            </a:r>
          </a:p>
          <a:p>
            <a:pPr marL="177800" lvl="0" indent="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BBB88ECD-6968-18CC-3A62-BC36A1B9B4C5}"/>
              </a:ext>
            </a:extLst>
          </p:cNvPr>
          <p:cNvPicPr>
            <a:picLocks noChangeAspect="1"/>
          </p:cNvPicPr>
          <p:nvPr/>
        </p:nvPicPr>
        <p:blipFill>
          <a:blip r:embed="rId3"/>
          <a:stretch>
            <a:fillRect/>
          </a:stretch>
        </p:blipFill>
        <p:spPr>
          <a:xfrm>
            <a:off x="7618546" y="1268776"/>
            <a:ext cx="3377477" cy="3822523"/>
          </a:xfrm>
          <a:prstGeom prst="rect">
            <a:avLst/>
          </a:prstGeom>
        </p:spPr>
      </p:pic>
    </p:spTree>
    <p:extLst>
      <p:ext uri="{BB962C8B-B14F-4D97-AF65-F5344CB8AC3E}">
        <p14:creationId xmlns:p14="http://schemas.microsoft.com/office/powerpoint/2010/main" val="3994189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err="1"/>
              <a:t>Yellow</a:t>
            </a:r>
            <a:r>
              <a:rPr lang="pl-PL" b="1" dirty="0"/>
              <a:t> - </a:t>
            </a:r>
            <a:r>
              <a:rPr lang="pl-PL" b="1" dirty="0" err="1"/>
              <a:t>optimism</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Benefits, advantages, profits, savings</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Why is it worth doing this?</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will be the benefits?</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Why will it pay off?</a:t>
            </a:r>
          </a:p>
          <a:p>
            <a:pPr marL="177800" lvl="0" indent="0" algn="l" rtl="0">
              <a:lnSpc>
                <a:spcPct val="90000"/>
              </a:lnSpc>
              <a:spcBef>
                <a:spcPts val="0"/>
              </a:spcBef>
              <a:spcAft>
                <a:spcPts val="0"/>
              </a:spcAft>
              <a:buClr>
                <a:schemeClr val="dk1"/>
              </a:buClr>
              <a:buSzPts val="2800"/>
              <a:buNone/>
            </a:pPr>
            <a:endParaRPr dirty="0"/>
          </a:p>
        </p:txBody>
      </p:sp>
      <p:pic>
        <p:nvPicPr>
          <p:cNvPr id="2" name="Obraz 1">
            <a:extLst>
              <a:ext uri="{FF2B5EF4-FFF2-40B4-BE49-F238E27FC236}">
                <a16:creationId xmlns:a16="http://schemas.microsoft.com/office/drawing/2014/main" id="{8FFEF18A-0514-B726-6A40-9F0FE0695104}"/>
              </a:ext>
            </a:extLst>
          </p:cNvPr>
          <p:cNvPicPr>
            <a:picLocks noChangeAspect="1"/>
          </p:cNvPicPr>
          <p:nvPr/>
        </p:nvPicPr>
        <p:blipFill>
          <a:blip r:embed="rId3"/>
          <a:stretch>
            <a:fillRect/>
          </a:stretch>
        </p:blipFill>
        <p:spPr>
          <a:xfrm>
            <a:off x="8006806" y="1581752"/>
            <a:ext cx="3346994" cy="3694496"/>
          </a:xfrm>
          <a:prstGeom prst="rect">
            <a:avLst/>
          </a:prstGeom>
        </p:spPr>
      </p:pic>
    </p:spTree>
    <p:extLst>
      <p:ext uri="{BB962C8B-B14F-4D97-AF65-F5344CB8AC3E}">
        <p14:creationId xmlns:p14="http://schemas.microsoft.com/office/powerpoint/2010/main" val="2600992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Black - </a:t>
            </a:r>
            <a:r>
              <a:rPr lang="pl-PL" b="1" dirty="0" err="1"/>
              <a:t>pessimism</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Caution, assessing the truthfulness, judging, checking, verifying the facts</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Will it work?</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Will it be safe?</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Is it possible?</a:t>
            </a:r>
          </a:p>
          <a:p>
            <a:pPr marL="177800" lvl="0" indent="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DCAE6026-C7EF-EEE1-CEC6-D157DC43210A}"/>
              </a:ext>
            </a:extLst>
          </p:cNvPr>
          <p:cNvPicPr>
            <a:picLocks noChangeAspect="1"/>
          </p:cNvPicPr>
          <p:nvPr/>
        </p:nvPicPr>
        <p:blipFill>
          <a:blip r:embed="rId3"/>
          <a:stretch>
            <a:fillRect/>
          </a:stretch>
        </p:blipFill>
        <p:spPr>
          <a:xfrm>
            <a:off x="7811717" y="1505538"/>
            <a:ext cx="3542083" cy="3999323"/>
          </a:xfrm>
          <a:prstGeom prst="rect">
            <a:avLst/>
          </a:prstGeom>
        </p:spPr>
      </p:pic>
    </p:spTree>
    <p:extLst>
      <p:ext uri="{BB962C8B-B14F-4D97-AF65-F5344CB8AC3E}">
        <p14:creationId xmlns:p14="http://schemas.microsoft.com/office/powerpoint/2010/main" val="854025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Red - </a:t>
            </a:r>
            <a:r>
              <a:rPr lang="pl-PL" b="1" dirty="0" err="1"/>
              <a:t>emotions</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Emotions, feelings, premonitions, intuition</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do we feel about this matter when we think about it?</a:t>
            </a:r>
          </a:p>
          <a:p>
            <a:pPr marL="177800" lvl="0" indent="0" algn="l" rtl="0">
              <a:lnSpc>
                <a:spcPct val="90000"/>
              </a:lnSpc>
              <a:spcBef>
                <a:spcPts val="0"/>
              </a:spcBef>
              <a:spcAft>
                <a:spcPts val="0"/>
              </a:spcAft>
              <a:buClr>
                <a:schemeClr val="dk1"/>
              </a:buClr>
              <a:buSzPts val="2800"/>
              <a:buNone/>
            </a:pPr>
            <a:endParaRPr dirty="0"/>
          </a:p>
        </p:txBody>
      </p:sp>
      <p:pic>
        <p:nvPicPr>
          <p:cNvPr id="2" name="Obraz 1">
            <a:extLst>
              <a:ext uri="{FF2B5EF4-FFF2-40B4-BE49-F238E27FC236}">
                <a16:creationId xmlns:a16="http://schemas.microsoft.com/office/drawing/2014/main" id="{132798CB-9514-93B9-88F5-D62CF1E7E565}"/>
              </a:ext>
            </a:extLst>
          </p:cNvPr>
          <p:cNvPicPr>
            <a:picLocks noChangeAspect="1"/>
          </p:cNvPicPr>
          <p:nvPr/>
        </p:nvPicPr>
        <p:blipFill>
          <a:blip r:embed="rId3"/>
          <a:stretch>
            <a:fillRect/>
          </a:stretch>
        </p:blipFill>
        <p:spPr>
          <a:xfrm>
            <a:off x="7429128" y="1285683"/>
            <a:ext cx="3560373" cy="3688400"/>
          </a:xfrm>
          <a:prstGeom prst="rect">
            <a:avLst/>
          </a:prstGeom>
        </p:spPr>
      </p:pic>
    </p:spTree>
    <p:extLst>
      <p:ext uri="{BB962C8B-B14F-4D97-AF65-F5344CB8AC3E}">
        <p14:creationId xmlns:p14="http://schemas.microsoft.com/office/powerpoint/2010/main" val="3354425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a:t>Blue - </a:t>
            </a:r>
            <a:r>
              <a:rPr lang="pl-PL" b="1" dirty="0" err="1"/>
              <a:t>summary</a:t>
            </a:r>
            <a:endParaRPr b="1" dirty="0"/>
          </a:p>
        </p:txBody>
      </p:sp>
      <p:sp>
        <p:nvSpPr>
          <p:cNvPr id="143" name="Google Shape;143;p14"/>
          <p:cNvSpPr txBox="1">
            <a:spLocks noGrp="1"/>
          </p:cNvSpPr>
          <p:nvPr>
            <p:ph type="body" idx="1"/>
          </p:nvPr>
        </p:nvSpPr>
        <p:spPr>
          <a:xfrm>
            <a:off x="895907" y="2000596"/>
            <a:ext cx="6237514" cy="3997630"/>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chemeClr val="dk1"/>
              </a:buClr>
              <a:buSzPts val="2800"/>
              <a:buNone/>
            </a:pPr>
            <a:r>
              <a:rPr lang="en-US" dirty="0"/>
              <a:t>Control of the thinking process, summary</a:t>
            </a:r>
          </a:p>
          <a:p>
            <a:pPr marL="177800" lvl="0" indent="0" algn="l" rtl="0">
              <a:lnSpc>
                <a:spcPct val="90000"/>
              </a:lnSpc>
              <a:spcBef>
                <a:spcPts val="0"/>
              </a:spcBef>
              <a:spcAft>
                <a:spcPts val="0"/>
              </a:spcAft>
              <a:buClr>
                <a:schemeClr val="dk1"/>
              </a:buClr>
              <a:buSzPts val="2800"/>
              <a:buNone/>
            </a:pPr>
            <a:endParaRPr lang="en-US" dirty="0"/>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Where have we come?</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action should be taken?</a:t>
            </a:r>
          </a:p>
          <a:p>
            <a:pPr marL="635000" lvl="0" indent="-457200" algn="l" rtl="0">
              <a:lnSpc>
                <a:spcPct val="90000"/>
              </a:lnSpc>
              <a:spcBef>
                <a:spcPts val="0"/>
              </a:spcBef>
              <a:spcAft>
                <a:spcPts val="0"/>
              </a:spcAft>
              <a:buClr>
                <a:schemeClr val="dk1"/>
              </a:buClr>
              <a:buSzPts val="2800"/>
              <a:buFont typeface="Wingdings" panose="05000000000000000000" pitchFamily="2" charset="2"/>
              <a:buChar char="q"/>
            </a:pPr>
            <a:r>
              <a:rPr lang="en-US" dirty="0"/>
              <a:t>What is the procedure to solve the problem?</a:t>
            </a:r>
          </a:p>
          <a:p>
            <a:pPr marL="177800" lvl="0" indent="0" algn="l" rtl="0">
              <a:lnSpc>
                <a:spcPct val="90000"/>
              </a:lnSpc>
              <a:spcBef>
                <a:spcPts val="0"/>
              </a:spcBef>
              <a:spcAft>
                <a:spcPts val="0"/>
              </a:spcAft>
              <a:buClr>
                <a:schemeClr val="dk1"/>
              </a:buClr>
              <a:buSzPts val="2800"/>
              <a:buNone/>
            </a:pPr>
            <a:endParaRPr dirty="0"/>
          </a:p>
        </p:txBody>
      </p:sp>
      <p:pic>
        <p:nvPicPr>
          <p:cNvPr id="3" name="Obraz 2">
            <a:extLst>
              <a:ext uri="{FF2B5EF4-FFF2-40B4-BE49-F238E27FC236}">
                <a16:creationId xmlns:a16="http://schemas.microsoft.com/office/drawing/2014/main" id="{5F0CD041-83EE-50EF-2D5E-7AD6C1FDB4C7}"/>
              </a:ext>
            </a:extLst>
          </p:cNvPr>
          <p:cNvPicPr>
            <a:picLocks noChangeAspect="1"/>
          </p:cNvPicPr>
          <p:nvPr/>
        </p:nvPicPr>
        <p:blipFill>
          <a:blip r:embed="rId3"/>
          <a:stretch>
            <a:fillRect/>
          </a:stretch>
        </p:blipFill>
        <p:spPr>
          <a:xfrm>
            <a:off x="7715218" y="1417605"/>
            <a:ext cx="3249450" cy="3456732"/>
          </a:xfrm>
          <a:prstGeom prst="rect">
            <a:avLst/>
          </a:prstGeom>
        </p:spPr>
      </p:pic>
    </p:spTree>
    <p:extLst>
      <p:ext uri="{BB962C8B-B14F-4D97-AF65-F5344CB8AC3E}">
        <p14:creationId xmlns:p14="http://schemas.microsoft.com/office/powerpoint/2010/main" val="2567962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dirty="0" err="1"/>
              <a:t>Hat</a:t>
            </a:r>
            <a:r>
              <a:rPr lang="pl-PL" b="1" dirty="0"/>
              <a:t> </a:t>
            </a:r>
            <a:r>
              <a:rPr lang="pl-PL" b="1" dirty="0" err="1"/>
              <a:t>sequence</a:t>
            </a:r>
            <a:r>
              <a:rPr lang="pl-PL" b="1" dirty="0"/>
              <a:t> </a:t>
            </a:r>
            <a:r>
              <a:rPr lang="pl-PL" b="1" dirty="0" err="1"/>
              <a:t>suggestions</a:t>
            </a:r>
            <a:endParaRPr b="1" dirty="0"/>
          </a:p>
        </p:txBody>
      </p:sp>
      <p:pic>
        <p:nvPicPr>
          <p:cNvPr id="2" name="Symbol zastępczy zawartości 10">
            <a:extLst>
              <a:ext uri="{FF2B5EF4-FFF2-40B4-BE49-F238E27FC236}">
                <a16:creationId xmlns:a16="http://schemas.microsoft.com/office/drawing/2014/main" id="{EDC7FC8D-BC05-579B-2492-CC630FEBCA1A}"/>
              </a:ext>
            </a:extLst>
          </p:cNvPr>
          <p:cNvPicPr>
            <a:picLocks noChangeAspect="1"/>
          </p:cNvPicPr>
          <p:nvPr/>
        </p:nvPicPr>
        <p:blipFill>
          <a:blip r:embed="rId3"/>
          <a:stretch>
            <a:fillRect/>
          </a:stretch>
        </p:blipFill>
        <p:spPr>
          <a:xfrm>
            <a:off x="1553870" y="2140299"/>
            <a:ext cx="8205046" cy="1123265"/>
          </a:xfrm>
          <a:prstGeom prst="rect">
            <a:avLst/>
          </a:prstGeom>
          <a:noFill/>
          <a:ln>
            <a:noFill/>
          </a:ln>
        </p:spPr>
      </p:pic>
      <p:pic>
        <p:nvPicPr>
          <p:cNvPr id="4" name="Obraz 3">
            <a:extLst>
              <a:ext uri="{FF2B5EF4-FFF2-40B4-BE49-F238E27FC236}">
                <a16:creationId xmlns:a16="http://schemas.microsoft.com/office/drawing/2014/main" id="{287BFE9E-CB79-3D2D-B2CC-7F2567ED9274}"/>
              </a:ext>
            </a:extLst>
          </p:cNvPr>
          <p:cNvPicPr>
            <a:picLocks noChangeAspect="1"/>
          </p:cNvPicPr>
          <p:nvPr/>
        </p:nvPicPr>
        <p:blipFill>
          <a:blip r:embed="rId4"/>
          <a:stretch>
            <a:fillRect/>
          </a:stretch>
        </p:blipFill>
        <p:spPr>
          <a:xfrm>
            <a:off x="1553870" y="3634951"/>
            <a:ext cx="8294959" cy="1117919"/>
          </a:xfrm>
          <a:prstGeom prst="rect">
            <a:avLst/>
          </a:prstGeom>
        </p:spPr>
      </p:pic>
    </p:spTree>
    <p:extLst>
      <p:ext uri="{BB962C8B-B14F-4D97-AF65-F5344CB8AC3E}">
        <p14:creationId xmlns:p14="http://schemas.microsoft.com/office/powerpoint/2010/main" val="6068012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FE5357C4-523C-EC8C-1A9B-44260278D927}"/>
              </a:ext>
            </a:extLst>
          </p:cNvPr>
          <p:cNvSpPr/>
          <p:nvPr/>
        </p:nvSpPr>
        <p:spPr>
          <a:xfrm>
            <a:off x="0" y="943897"/>
            <a:ext cx="12192000" cy="13076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8CFCDE37-2256-2CDC-D808-2797CFC24CE5}"/>
              </a:ext>
            </a:extLst>
          </p:cNvPr>
          <p:cNvSpPr>
            <a:spLocks noGrp="1"/>
          </p:cNvSpPr>
          <p:nvPr>
            <p:ph type="title"/>
          </p:nvPr>
        </p:nvSpPr>
        <p:spPr>
          <a:xfrm>
            <a:off x="3689555" y="-195538"/>
            <a:ext cx="10515600" cy="1230283"/>
          </a:xfrm>
        </p:spPr>
        <p:txBody>
          <a:bodyPr>
            <a:normAutofit/>
          </a:bodyPr>
          <a:lstStyle/>
          <a:p>
            <a:r>
              <a:rPr lang="pl-PL" sz="3200" b="1" dirty="0"/>
              <a:t>Case </a:t>
            </a:r>
            <a:r>
              <a:rPr lang="pl-PL" sz="3200" b="1" dirty="0" err="1"/>
              <a:t>study</a:t>
            </a:r>
            <a:r>
              <a:rPr lang="pl-PL" sz="3200" b="1" dirty="0"/>
              <a:t> – </a:t>
            </a:r>
            <a:r>
              <a:rPr lang="pl-PL" sz="3200" b="1" dirty="0" err="1"/>
              <a:t>EduNUT</a:t>
            </a:r>
            <a:r>
              <a:rPr lang="pl-PL" sz="3200" b="1" dirty="0"/>
              <a:t> </a:t>
            </a:r>
            <a:r>
              <a:rPr lang="pl-PL" sz="3200" b="1" dirty="0" err="1"/>
              <a:t>Isle</a:t>
            </a:r>
            <a:endParaRPr lang="pl-PL" sz="3200" dirty="0"/>
          </a:p>
        </p:txBody>
      </p:sp>
      <p:sp>
        <p:nvSpPr>
          <p:cNvPr id="3" name="Symbol zastępczy tekstu 2">
            <a:extLst>
              <a:ext uri="{FF2B5EF4-FFF2-40B4-BE49-F238E27FC236}">
                <a16:creationId xmlns:a16="http://schemas.microsoft.com/office/drawing/2014/main" id="{EB913104-A5F7-166A-882A-0F80CD4C871B}"/>
              </a:ext>
            </a:extLst>
          </p:cNvPr>
          <p:cNvSpPr>
            <a:spLocks noGrp="1"/>
          </p:cNvSpPr>
          <p:nvPr>
            <p:ph type="body" idx="1"/>
          </p:nvPr>
        </p:nvSpPr>
        <p:spPr>
          <a:xfrm>
            <a:off x="294969" y="2251587"/>
            <a:ext cx="11788876" cy="4427074"/>
          </a:xfrm>
        </p:spPr>
        <p:txBody>
          <a:bodyPr>
            <a:normAutofit/>
          </a:bodyPr>
          <a:lstStyle/>
          <a:p>
            <a:pPr marL="114300" indent="0">
              <a:buNone/>
            </a:pPr>
            <a:r>
              <a:rPr lang="en-GB" sz="1800" dirty="0">
                <a:effectLst/>
                <a:latin typeface="Calibri" panose="020F0502020204030204" pitchFamily="34" charset="0"/>
                <a:ea typeface="Calibri" panose="020F0502020204030204" pitchFamily="34" charset="0"/>
              </a:rPr>
              <a:t>As </a:t>
            </a:r>
            <a:r>
              <a:rPr lang="en-GB" sz="1800" dirty="0" err="1">
                <a:effectLst/>
                <a:latin typeface="Calibri" panose="020F0502020204030204" pitchFamily="34" charset="0"/>
                <a:ea typeface="Calibri" panose="020F0502020204030204" pitchFamily="34" charset="0"/>
              </a:rPr>
              <a:t>EduNUT</a:t>
            </a:r>
            <a:r>
              <a:rPr lang="en-GB" sz="1800" dirty="0">
                <a:effectLst/>
                <a:latin typeface="Calibri" panose="020F0502020204030204" pitchFamily="34" charset="0"/>
                <a:ea typeface="Calibri" panose="020F0502020204030204" pitchFamily="34" charset="0"/>
              </a:rPr>
              <a:t> Isle embarks on its renewable energy journey, it faces a multifaceted dilemma involving environmental, social, and economic considerations:</a:t>
            </a:r>
            <a:endParaRPr lang="pl-PL" sz="1800" dirty="0">
              <a:effectLst/>
              <a:latin typeface="Calibri" panose="020F0502020204030204" pitchFamily="34" charset="0"/>
              <a:ea typeface="Calibri" panose="020F0502020204030204" pitchFamily="34" charset="0"/>
            </a:endParaRPr>
          </a:p>
          <a:p>
            <a:endParaRPr lang="pl-PL" dirty="0"/>
          </a:p>
        </p:txBody>
      </p:sp>
      <p:sp>
        <p:nvSpPr>
          <p:cNvPr id="6" name="pole tekstowe 5">
            <a:extLst>
              <a:ext uri="{FF2B5EF4-FFF2-40B4-BE49-F238E27FC236}">
                <a16:creationId xmlns:a16="http://schemas.microsoft.com/office/drawing/2014/main" id="{75E17158-8982-5BFC-6DC2-62070F87E651}"/>
              </a:ext>
            </a:extLst>
          </p:cNvPr>
          <p:cNvSpPr txBox="1"/>
          <p:nvPr/>
        </p:nvSpPr>
        <p:spPr>
          <a:xfrm>
            <a:off x="294969" y="973851"/>
            <a:ext cx="11375922" cy="1200329"/>
          </a:xfrm>
          <a:prstGeom prst="rect">
            <a:avLst/>
          </a:prstGeom>
          <a:noFill/>
        </p:spPr>
        <p:txBody>
          <a:bodyPr wrap="square">
            <a:spAutoFit/>
          </a:bodyPr>
          <a:lstStyle/>
          <a:p>
            <a:pPr marL="114300" indent="0">
              <a:buNone/>
            </a:pPr>
            <a:r>
              <a:rPr lang="en-GB" sz="1800" dirty="0" err="1">
                <a:solidFill>
                  <a:schemeClr val="accent5">
                    <a:lumMod val="50000"/>
                  </a:schemeClr>
                </a:solidFill>
                <a:effectLst/>
                <a:latin typeface="Calibri" panose="020F0502020204030204" pitchFamily="34" charset="0"/>
                <a:ea typeface="Calibri" panose="020F0502020204030204" pitchFamily="34" charset="0"/>
              </a:rPr>
              <a:t>EduNUT</a:t>
            </a:r>
            <a:r>
              <a:rPr lang="en-GB" sz="1800" dirty="0">
                <a:solidFill>
                  <a:schemeClr val="accent5">
                    <a:lumMod val="50000"/>
                  </a:schemeClr>
                </a:solidFill>
                <a:effectLst/>
                <a:latin typeface="Calibri" panose="020F0502020204030204" pitchFamily="34" charset="0"/>
                <a:ea typeface="Calibri" panose="020F0502020204030204" pitchFamily="34" charset="0"/>
              </a:rPr>
              <a:t> Isle is a small island nation with a population of 500,000 people, heavily reliant on imported fossil fuels for its energy needs, which makes its electricity costs high and contributes to significant carbon emissions. The government has set an ambitious goal to transition to 100% renewable energy by 2030 to reduce its carbon footprint, enhance energy security, and stabilize energy costs. The primary renewable options available are solar, wind, and tidal </a:t>
            </a:r>
            <a:r>
              <a:rPr lang="pl-PL" sz="1800" dirty="0">
                <a:solidFill>
                  <a:schemeClr val="accent5">
                    <a:lumMod val="50000"/>
                  </a:schemeClr>
                </a:solidFill>
                <a:effectLst/>
                <a:latin typeface="Calibri" panose="020F0502020204030204" pitchFamily="34" charset="0"/>
                <a:ea typeface="Calibri" panose="020F0502020204030204" pitchFamily="34" charset="0"/>
              </a:rPr>
              <a:t>e</a:t>
            </a:r>
            <a:r>
              <a:rPr lang="en-GB" sz="1800" dirty="0" err="1">
                <a:solidFill>
                  <a:schemeClr val="accent5">
                    <a:lumMod val="50000"/>
                  </a:schemeClr>
                </a:solidFill>
                <a:effectLst/>
                <a:latin typeface="Calibri" panose="020F0502020204030204" pitchFamily="34" charset="0"/>
                <a:ea typeface="Calibri" panose="020F0502020204030204" pitchFamily="34" charset="0"/>
              </a:rPr>
              <a:t>nergy</a:t>
            </a:r>
            <a:r>
              <a:rPr lang="pl-PL" sz="1800" dirty="0">
                <a:solidFill>
                  <a:schemeClr val="accent5">
                    <a:lumMod val="50000"/>
                  </a:schemeClr>
                </a:solidFill>
                <a:effectLst/>
                <a:latin typeface="Calibri" panose="020F0502020204030204" pitchFamily="34" charset="0"/>
                <a:ea typeface="Calibri" panose="020F0502020204030204" pitchFamily="34" charset="0"/>
              </a:rPr>
              <a:t>.</a:t>
            </a:r>
          </a:p>
        </p:txBody>
      </p:sp>
      <p:graphicFrame>
        <p:nvGraphicFramePr>
          <p:cNvPr id="9" name="Tabela 8">
            <a:extLst>
              <a:ext uri="{FF2B5EF4-FFF2-40B4-BE49-F238E27FC236}">
                <a16:creationId xmlns:a16="http://schemas.microsoft.com/office/drawing/2014/main" id="{CE691AE0-A26F-ED2C-15EA-34333ACAE5AF}"/>
              </a:ext>
            </a:extLst>
          </p:cNvPr>
          <p:cNvGraphicFramePr>
            <a:graphicFrameLocks noGrp="1"/>
          </p:cNvGraphicFramePr>
          <p:nvPr>
            <p:extLst>
              <p:ext uri="{D42A27DB-BD31-4B8C-83A1-F6EECF244321}">
                <p14:modId xmlns:p14="http://schemas.microsoft.com/office/powerpoint/2010/main" val="2299040369"/>
              </p:ext>
            </p:extLst>
          </p:nvPr>
        </p:nvGraphicFramePr>
        <p:xfrm>
          <a:off x="422787" y="3030244"/>
          <a:ext cx="11395588" cy="2957601"/>
        </p:xfrm>
        <a:graphic>
          <a:graphicData uri="http://schemas.openxmlformats.org/drawingml/2006/table">
            <a:tbl>
              <a:tblPr firstRow="1" bandRow="1">
                <a:tableStyleId>{5C22544A-7EE6-4342-B048-85BDC9FD1C3A}</a:tableStyleId>
              </a:tblPr>
              <a:tblGrid>
                <a:gridCol w="5697794">
                  <a:extLst>
                    <a:ext uri="{9D8B030D-6E8A-4147-A177-3AD203B41FA5}">
                      <a16:colId xmlns:a16="http://schemas.microsoft.com/office/drawing/2014/main" val="4025969504"/>
                    </a:ext>
                  </a:extLst>
                </a:gridCol>
                <a:gridCol w="5697794">
                  <a:extLst>
                    <a:ext uri="{9D8B030D-6E8A-4147-A177-3AD203B41FA5}">
                      <a16:colId xmlns:a16="http://schemas.microsoft.com/office/drawing/2014/main" val="865992338"/>
                    </a:ext>
                  </a:extLst>
                </a:gridCol>
              </a:tblGrid>
              <a:tr h="1653572">
                <a:tc>
                  <a:txBody>
                    <a:bodyPr/>
                    <a:lstStyle/>
                    <a:p>
                      <a:pPr marL="0" lvl="0" indent="0" algn="just">
                        <a:lnSpc>
                          <a:spcPct val="107000"/>
                        </a:lnSpc>
                        <a:buFont typeface="+mj-lt"/>
                        <a:buNone/>
                      </a:pPr>
                      <a:r>
                        <a:rPr lang="pl-PL" sz="1800" b="0" dirty="0">
                          <a:solidFill>
                            <a:schemeClr val="tx1">
                              <a:lumMod val="75000"/>
                              <a:lumOff val="25000"/>
                            </a:schemeClr>
                          </a:solidFill>
                          <a:effectLst/>
                          <a:latin typeface="Calibri" panose="020F0502020204030204" pitchFamily="34" charset="0"/>
                          <a:ea typeface="Calibri" panose="020F0502020204030204" pitchFamily="34" charset="0"/>
                        </a:rPr>
                        <a:t>1. </a:t>
                      </a:r>
                      <a:r>
                        <a:rPr lang="en-GB" sz="1800" b="0" dirty="0">
                          <a:solidFill>
                            <a:schemeClr val="tx1">
                              <a:lumMod val="75000"/>
                              <a:lumOff val="25000"/>
                            </a:schemeClr>
                          </a:solidFill>
                          <a:effectLst/>
                          <a:latin typeface="Calibri" panose="020F0502020204030204" pitchFamily="34" charset="0"/>
                          <a:ea typeface="Calibri" panose="020F0502020204030204" pitchFamily="34" charset="0"/>
                        </a:rPr>
                        <a:t>The best locations for wind farms are also key habitats for several endangered bird species. Installing wind turbines could disrupt these habitats, leading to potential ecological imbalance.</a:t>
                      </a:r>
                      <a:endParaRPr lang="pl-PL" sz="1800" b="0" dirty="0">
                        <a:solidFill>
                          <a:schemeClr val="tx1">
                            <a:lumMod val="75000"/>
                            <a:lumOff val="25000"/>
                          </a:schemeClr>
                        </a:solidFill>
                        <a:effectLst/>
                        <a:latin typeface="Calibri" panose="020F0502020204030204" pitchFamily="34" charset="0"/>
                        <a:ea typeface="Calibri" panose="020F0502020204030204" pitchFamily="34" charset="0"/>
                      </a:endParaRPr>
                    </a:p>
                  </a:txBody>
                  <a:tcPr>
                    <a:solidFill>
                      <a:schemeClr val="bg1">
                        <a:lumMod val="85000"/>
                      </a:schemeClr>
                    </a:solidFill>
                  </a:tcPr>
                </a:tc>
                <a:tc>
                  <a:txBody>
                    <a:bodyPr/>
                    <a:lstStyle/>
                    <a:p>
                      <a:pPr marL="0" lvl="0" indent="0" algn="just">
                        <a:lnSpc>
                          <a:spcPct val="107000"/>
                        </a:lnSpc>
                        <a:buFont typeface="+mj-lt"/>
                        <a:buNone/>
                      </a:pPr>
                      <a:r>
                        <a:rPr lang="pl-PL" sz="1800" b="0" dirty="0">
                          <a:solidFill>
                            <a:schemeClr val="tx1">
                              <a:lumMod val="75000"/>
                              <a:lumOff val="25000"/>
                            </a:schemeClr>
                          </a:solidFill>
                          <a:effectLst/>
                          <a:latin typeface="Calibri" panose="020F0502020204030204" pitchFamily="34" charset="0"/>
                          <a:ea typeface="Calibri" panose="020F0502020204030204" pitchFamily="34" charset="0"/>
                        </a:rPr>
                        <a:t>2. </a:t>
                      </a:r>
                      <a:r>
                        <a:rPr lang="en-GB" sz="1800" b="0" dirty="0">
                          <a:solidFill>
                            <a:schemeClr val="tx1">
                              <a:lumMod val="75000"/>
                              <a:lumOff val="25000"/>
                            </a:schemeClr>
                          </a:solidFill>
                          <a:effectLst/>
                          <a:latin typeface="Calibri" panose="020F0502020204030204" pitchFamily="34" charset="0"/>
                          <a:ea typeface="Calibri" panose="020F0502020204030204" pitchFamily="34" charset="0"/>
                        </a:rPr>
                        <a:t>The initial investment in renewable energy infrastructure, such as solar panels and tidal energy converters, is substantial. The government struggles to secure funding without imposing heavy taxes on its population, which could lead to public discontent.</a:t>
                      </a:r>
                      <a:endParaRPr lang="pl-PL" sz="1800" b="0" dirty="0">
                        <a:solidFill>
                          <a:schemeClr val="tx1">
                            <a:lumMod val="75000"/>
                            <a:lumOff val="25000"/>
                          </a:schemeClr>
                        </a:solidFill>
                        <a:effectLst/>
                        <a:latin typeface="Calibri" panose="020F0502020204030204" pitchFamily="34" charset="0"/>
                        <a:ea typeface="Calibri" panose="020F0502020204030204" pitchFamily="34" charset="0"/>
                      </a:endParaRPr>
                    </a:p>
                  </a:txBody>
                  <a:tcPr>
                    <a:solidFill>
                      <a:schemeClr val="bg1">
                        <a:lumMod val="85000"/>
                      </a:schemeClr>
                    </a:solidFill>
                  </a:tcPr>
                </a:tc>
                <a:extLst>
                  <a:ext uri="{0D108BD9-81ED-4DB2-BD59-A6C34878D82A}">
                    <a16:rowId xmlns:a16="http://schemas.microsoft.com/office/drawing/2014/main" val="2536409226"/>
                  </a:ext>
                </a:extLst>
              </a:tr>
              <a:tr h="1304029">
                <a:tc>
                  <a:txBody>
                    <a:bodyPr/>
                    <a:lstStyle/>
                    <a:p>
                      <a:r>
                        <a:rPr lang="pl-PL" sz="1800" b="0" dirty="0">
                          <a:solidFill>
                            <a:schemeClr val="tx1">
                              <a:lumMod val="75000"/>
                              <a:lumOff val="25000"/>
                            </a:schemeClr>
                          </a:solidFill>
                          <a:effectLst/>
                          <a:latin typeface="Calibri" panose="020F0502020204030204" pitchFamily="34" charset="0"/>
                          <a:ea typeface="Calibri" panose="020F0502020204030204" pitchFamily="34" charset="0"/>
                        </a:rPr>
                        <a:t>3. </a:t>
                      </a:r>
                      <a:r>
                        <a:rPr lang="en-GB" sz="1800" b="0" dirty="0">
                          <a:solidFill>
                            <a:schemeClr val="tx1">
                              <a:lumMod val="75000"/>
                              <a:lumOff val="25000"/>
                            </a:schemeClr>
                          </a:solidFill>
                          <a:effectLst/>
                          <a:latin typeface="Calibri" panose="020F0502020204030204" pitchFamily="34" charset="0"/>
                          <a:ea typeface="Calibri" panose="020F0502020204030204" pitchFamily="34" charset="0"/>
                        </a:rPr>
                        <a:t>As the nation transitions to renewable energy, there's a risk that remote communities might be left behind due to the high costs </a:t>
                      </a:r>
                      <a:br>
                        <a:rPr lang="pl-PL" sz="1800" b="0" dirty="0">
                          <a:solidFill>
                            <a:schemeClr val="tx1">
                              <a:lumMod val="75000"/>
                              <a:lumOff val="25000"/>
                            </a:schemeClr>
                          </a:solidFill>
                          <a:effectLst/>
                          <a:latin typeface="Calibri" panose="020F0502020204030204" pitchFamily="34" charset="0"/>
                          <a:ea typeface="Calibri" panose="020F0502020204030204" pitchFamily="34" charset="0"/>
                        </a:rPr>
                      </a:br>
                      <a:r>
                        <a:rPr lang="en-GB" sz="1800" b="0" dirty="0">
                          <a:solidFill>
                            <a:schemeClr val="tx1">
                              <a:lumMod val="75000"/>
                              <a:lumOff val="25000"/>
                            </a:schemeClr>
                          </a:solidFill>
                          <a:effectLst/>
                          <a:latin typeface="Calibri" panose="020F0502020204030204" pitchFamily="34" charset="0"/>
                          <a:ea typeface="Calibri" panose="020F0502020204030204" pitchFamily="34" charset="0"/>
                        </a:rPr>
                        <a:t>of extending </a:t>
                      </a:r>
                      <a:endParaRPr lang="pl-PL" sz="1800" b="0" dirty="0">
                        <a:solidFill>
                          <a:schemeClr val="tx1">
                            <a:lumMod val="75000"/>
                            <a:lumOff val="25000"/>
                          </a:schemeClr>
                        </a:solidFill>
                      </a:endParaRPr>
                    </a:p>
                  </a:txBody>
                  <a:tcPr>
                    <a:solidFill>
                      <a:schemeClr val="bg1">
                        <a:lumMod val="85000"/>
                      </a:schemeClr>
                    </a:solidFill>
                  </a:tcPr>
                </a:tc>
                <a:tc>
                  <a:txBody>
                    <a:bodyPr/>
                    <a:lstStyle/>
                    <a:p>
                      <a:r>
                        <a:rPr lang="pl-PL" sz="1800" b="0" dirty="0">
                          <a:solidFill>
                            <a:schemeClr val="tx1">
                              <a:lumMod val="75000"/>
                              <a:lumOff val="25000"/>
                            </a:schemeClr>
                          </a:solidFill>
                          <a:effectLst/>
                          <a:latin typeface="Calibri" panose="020F0502020204030204" pitchFamily="34" charset="0"/>
                          <a:ea typeface="Calibri" panose="020F0502020204030204" pitchFamily="34" charset="0"/>
                        </a:rPr>
                        <a:t>4. </a:t>
                      </a:r>
                      <a:r>
                        <a:rPr lang="en-GB" sz="1800" b="0" dirty="0">
                          <a:solidFill>
                            <a:schemeClr val="tx1">
                              <a:lumMod val="75000"/>
                              <a:lumOff val="25000"/>
                            </a:schemeClr>
                          </a:solidFill>
                          <a:effectLst/>
                          <a:latin typeface="Calibri" panose="020F0502020204030204" pitchFamily="34" charset="0"/>
                          <a:ea typeface="Calibri" panose="020F0502020204030204" pitchFamily="34" charset="0"/>
                        </a:rPr>
                        <a:t>The intermittent nature of solar and wind energy requires robust energy storage solutions to ensure a stable power supply. The current technology </a:t>
                      </a:r>
                      <a:endParaRPr lang="pl-PL" sz="1800" b="0" dirty="0">
                        <a:solidFill>
                          <a:schemeClr val="tx1">
                            <a:lumMod val="75000"/>
                            <a:lumOff val="25000"/>
                          </a:schemeClr>
                        </a:solidFill>
                      </a:endParaRPr>
                    </a:p>
                  </a:txBody>
                  <a:tcPr>
                    <a:solidFill>
                      <a:schemeClr val="bg1">
                        <a:lumMod val="85000"/>
                      </a:schemeClr>
                    </a:solidFill>
                  </a:tcPr>
                </a:tc>
                <a:extLst>
                  <a:ext uri="{0D108BD9-81ED-4DB2-BD59-A6C34878D82A}">
                    <a16:rowId xmlns:a16="http://schemas.microsoft.com/office/drawing/2014/main" val="291909844"/>
                  </a:ext>
                </a:extLst>
              </a:tr>
            </a:tbl>
          </a:graphicData>
        </a:graphic>
      </p:graphicFrame>
    </p:spTree>
    <p:extLst>
      <p:ext uri="{BB962C8B-B14F-4D97-AF65-F5344CB8AC3E}">
        <p14:creationId xmlns:p14="http://schemas.microsoft.com/office/powerpoint/2010/main" val="892877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838200" y="653635"/>
            <a:ext cx="10515600" cy="12302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3600" b="1" dirty="0"/>
              <a:t>Case </a:t>
            </a:r>
            <a:r>
              <a:rPr lang="pl-PL" sz="3600" b="1" dirty="0" err="1"/>
              <a:t>study</a:t>
            </a:r>
            <a:r>
              <a:rPr lang="pl-PL" sz="3600" b="1" dirty="0"/>
              <a:t> - </a:t>
            </a:r>
            <a:r>
              <a:rPr lang="pl-PL" sz="3600" b="1" dirty="0" err="1"/>
              <a:t>Renewable</a:t>
            </a:r>
            <a:r>
              <a:rPr lang="pl-PL" sz="3600" b="1" dirty="0"/>
              <a:t> </a:t>
            </a:r>
            <a:r>
              <a:rPr lang="pl-PL" sz="3600" b="1" dirty="0" err="1"/>
              <a:t>energy</a:t>
            </a:r>
            <a:r>
              <a:rPr lang="pl-PL" sz="3600" b="1" dirty="0"/>
              <a:t> </a:t>
            </a:r>
            <a:r>
              <a:rPr lang="pl-PL" sz="3600" b="1" dirty="0" err="1"/>
              <a:t>transition</a:t>
            </a:r>
            <a:r>
              <a:rPr lang="pl-PL" sz="3600" b="1" dirty="0"/>
              <a:t> </a:t>
            </a:r>
            <a:r>
              <a:rPr lang="pl-PL" sz="3600" b="1" dirty="0" err="1"/>
              <a:t>dilemma</a:t>
            </a:r>
            <a:endParaRPr sz="3600" b="1" dirty="0"/>
          </a:p>
        </p:txBody>
      </p:sp>
      <p:pic>
        <p:nvPicPr>
          <p:cNvPr id="3" name="Obraz 2" descr="Obraz zawierający na wolnym powietrzu, krajobraz, niebo, chmura&#10;&#10;Opis wygenerowany automatycznie">
            <a:extLst>
              <a:ext uri="{FF2B5EF4-FFF2-40B4-BE49-F238E27FC236}">
                <a16:creationId xmlns:a16="http://schemas.microsoft.com/office/drawing/2014/main" id="{1D64F395-B1B7-69AD-D6F3-7188782388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22" y="2000596"/>
            <a:ext cx="4067978" cy="3474918"/>
          </a:xfrm>
          <a:prstGeom prst="rect">
            <a:avLst/>
          </a:prstGeom>
          <a:noFill/>
          <a:ln>
            <a:noFill/>
          </a:ln>
        </p:spPr>
      </p:pic>
      <p:sp>
        <p:nvSpPr>
          <p:cNvPr id="5" name="Prostokąt 4">
            <a:extLst>
              <a:ext uri="{FF2B5EF4-FFF2-40B4-BE49-F238E27FC236}">
                <a16:creationId xmlns:a16="http://schemas.microsoft.com/office/drawing/2014/main" id="{DD96CD3E-D7F2-0C55-4DCB-EB3C1C39AB4C}"/>
              </a:ext>
            </a:extLst>
          </p:cNvPr>
          <p:cNvSpPr/>
          <p:nvPr/>
        </p:nvSpPr>
        <p:spPr>
          <a:xfrm>
            <a:off x="5504308" y="2000596"/>
            <a:ext cx="5050972" cy="3474918"/>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just">
              <a:lnSpc>
                <a:spcPct val="107000"/>
              </a:lnSpc>
              <a:spcAft>
                <a:spcPts val="800"/>
              </a:spcAft>
            </a:pPr>
            <a:r>
              <a:rPr lang="en-GB" sz="2600" b="1" dirty="0">
                <a:effectLst/>
                <a:latin typeface="Calibri" panose="020F0502020204030204" pitchFamily="34" charset="0"/>
                <a:ea typeface="Calibri" panose="020F0502020204030204" pitchFamily="34" charset="0"/>
              </a:rPr>
              <a:t>TASK:</a:t>
            </a:r>
            <a:r>
              <a:rPr lang="en-GB" sz="2600" dirty="0">
                <a:effectLst/>
                <a:latin typeface="Calibri" panose="020F0502020204030204" pitchFamily="34" charset="0"/>
                <a:ea typeface="Calibri" panose="020F0502020204030204" pitchFamily="34" charset="0"/>
              </a:rPr>
              <a:t> Support </a:t>
            </a:r>
            <a:r>
              <a:rPr lang="en-GB" sz="2600" dirty="0" err="1">
                <a:effectLst/>
                <a:latin typeface="Calibri" panose="020F0502020204030204" pitchFamily="34" charset="0"/>
                <a:ea typeface="Calibri" panose="020F0502020204030204" pitchFamily="34" charset="0"/>
              </a:rPr>
              <a:t>EduNUT</a:t>
            </a:r>
            <a:r>
              <a:rPr lang="en-GB" sz="2600" dirty="0">
                <a:effectLst/>
                <a:latin typeface="Calibri" panose="020F0502020204030204" pitchFamily="34" charset="0"/>
                <a:ea typeface="Calibri" panose="020F0502020204030204" pitchFamily="34" charset="0"/>
              </a:rPr>
              <a:t> Isle government to decide whether </a:t>
            </a:r>
            <a:br>
              <a:rPr lang="pl-PL" sz="2600" dirty="0">
                <a:effectLst/>
                <a:latin typeface="Calibri" panose="020F0502020204030204" pitchFamily="34" charset="0"/>
                <a:ea typeface="Calibri" panose="020F0502020204030204" pitchFamily="34" charset="0"/>
              </a:rPr>
            </a:br>
            <a:r>
              <a:rPr lang="en-GB" sz="2600" dirty="0">
                <a:effectLst/>
                <a:latin typeface="Calibri" panose="020F0502020204030204" pitchFamily="34" charset="0"/>
                <a:ea typeface="Calibri" panose="020F0502020204030204" pitchFamily="34" charset="0"/>
              </a:rPr>
              <a:t>to implement transition to 100% renewable energy by 2030 taking into account the above dilemmas. </a:t>
            </a:r>
            <a:br>
              <a:rPr lang="pl-PL" sz="2600" dirty="0">
                <a:effectLst/>
                <a:latin typeface="Calibri" panose="020F0502020204030204" pitchFamily="34" charset="0"/>
                <a:ea typeface="Calibri" panose="020F0502020204030204" pitchFamily="34" charset="0"/>
              </a:rPr>
            </a:br>
            <a:r>
              <a:rPr lang="en-GB" sz="2600" dirty="0">
                <a:effectLst/>
                <a:latin typeface="Calibri" panose="020F0502020204030204" pitchFamily="34" charset="0"/>
                <a:ea typeface="Calibri" panose="020F0502020204030204" pitchFamily="34" charset="0"/>
              </a:rPr>
              <a:t>Use De Bono Six Thinking Hats technique to make a decision.</a:t>
            </a:r>
            <a:endParaRPr lang="pl-PL" sz="2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370861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a:spLocks noGrp="1"/>
          </p:cNvSpPr>
          <p:nvPr>
            <p:ph type="title"/>
          </p:nvPr>
        </p:nvSpPr>
        <p:spPr>
          <a:xfrm>
            <a:off x="838200" y="924957"/>
            <a:ext cx="10515600" cy="28916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pl-PL" b="1" cap="small"/>
              <a:t>Literature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body" idx="1"/>
          </p:nvPr>
        </p:nvSpPr>
        <p:spPr>
          <a:xfrm>
            <a:off x="223157" y="920578"/>
            <a:ext cx="11745685" cy="5277395"/>
          </a:xfrm>
          <a:prstGeom prst="rect">
            <a:avLst/>
          </a:prstGeom>
          <a:noFill/>
          <a:ln>
            <a:noFill/>
          </a:ln>
        </p:spPr>
        <p:txBody>
          <a:bodyPr spcFirstLastPara="1" wrap="square" lIns="91425" tIns="45700" rIns="91425" bIns="45700" anchor="t" anchorCtr="0">
            <a:normAutofit fontScale="92500" lnSpcReduction="10000"/>
          </a:bodyPr>
          <a:lstStyle/>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Cadez</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S., Czerny A.,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Climate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change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mitigation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strategies</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in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carbon-intensive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firms</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Journal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of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Cleaner</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Production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112, Part 5, 2016, 4132-4143, https://doi.org/10.1016/j.jclepro.2015.07.099.</a:t>
            </a:r>
          </a:p>
          <a:p>
            <a:pPr indent="-457200">
              <a:spcBef>
                <a:spcPts val="0"/>
              </a:spcBef>
              <a:buSzPts val="2000"/>
              <a:buFont typeface="Calibri"/>
              <a:buAutoNum type="arabicPeriod"/>
            </a:pPr>
            <a:r>
              <a:rPr lang="en-US" sz="1600" dirty="0">
                <a:latin typeface="Calibri" panose="020F0502020204030204" pitchFamily="34" charset="0"/>
                <a:cs typeface="Calibri" panose="020F0502020204030204" pitchFamily="34" charset="0"/>
              </a:rPr>
              <a:t>Cairns G., Wright G., Bradfield R., van der Heijden K., Burt G., Exploring e-government futures through the application of scenario planning, “Technological Forecasting and Social Change” 2004, No. 71. </a:t>
            </a: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ommunication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from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Commission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to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European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Parliament</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European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Council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Council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European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Economic</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Social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Committee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and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Committee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of the regions. </a:t>
            </a:r>
            <a:r>
              <a:rPr lang="en-US"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European Green Deal</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COM (2019) 640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Final</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11.12.2019. </a:t>
            </a:r>
          </a:p>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Communication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from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Commission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to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European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Parliament</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Council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European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Economic</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Social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Committee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and The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Committee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of the regions.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Sustainable</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and Smart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Mobility</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Strategy</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Putting</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European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transport on truck fot the future. COM (2020) 789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Final</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9.12.2020.</a:t>
            </a:r>
          </a:p>
          <a:p>
            <a:pPr marL="457200" lvl="0" indent="-457200" algn="l" rtl="0">
              <a:lnSpc>
                <a:spcPct val="90000"/>
              </a:lnSpc>
              <a:spcBef>
                <a:spcPts val="0"/>
              </a:spcBef>
              <a:spcAft>
                <a:spcPts val="0"/>
              </a:spcAft>
              <a:buClr>
                <a:schemeClr val="dk1"/>
              </a:buClr>
              <a:buSzPts val="2000"/>
              <a:buFont typeface="Calibri"/>
              <a:buAutoNum type="arabicPeriod"/>
            </a:pPr>
            <a:r>
              <a:rPr lang="en-US" sz="1600" dirty="0"/>
              <a:t>de Bono</a:t>
            </a:r>
            <a:r>
              <a:rPr lang="pl-PL" sz="1600" dirty="0"/>
              <a:t> E.</a:t>
            </a:r>
            <a:r>
              <a:rPr lang="en-US" sz="1600" dirty="0"/>
              <a:t>, Six Thinking Hats, Penguin Life, 2016</a:t>
            </a:r>
            <a:r>
              <a:rPr lang="pl-PL" sz="1600" dirty="0"/>
              <a:t>; </a:t>
            </a:r>
            <a:r>
              <a:rPr lang="en-US" sz="1600" dirty="0"/>
              <a:t>http://dspace.vnbrims.org:13000/jspui/bitstream/123456789/4746/1/Six%20thinking%20hats.pdf</a:t>
            </a:r>
            <a:r>
              <a:rPr lang="pl-PL" sz="1600" dirty="0"/>
              <a:t>.</a:t>
            </a:r>
          </a:p>
          <a:p>
            <a:pPr indent="-457200">
              <a:spcBef>
                <a:spcPts val="0"/>
              </a:spcBef>
              <a:buSzPts val="2000"/>
              <a:buFont typeface="Calibri"/>
              <a:buAutoNum type="arabicPeriod"/>
            </a:pPr>
            <a:r>
              <a:rPr lang="en-US" sz="1600" dirty="0" err="1">
                <a:latin typeface="Calibri" panose="020F0502020204030204" pitchFamily="34" charset="0"/>
                <a:cs typeface="Calibri" panose="020F0502020204030204" pitchFamily="34" charset="0"/>
              </a:rPr>
              <a:t>Ejdys</a:t>
            </a:r>
            <a:r>
              <a:rPr lang="en-US" sz="1600" dirty="0">
                <a:latin typeface="Calibri" panose="020F0502020204030204" pitchFamily="34" charset="0"/>
                <a:cs typeface="Calibri" panose="020F0502020204030204" pitchFamily="34" charset="0"/>
              </a:rPr>
              <a:t> J., </a:t>
            </a:r>
            <a:r>
              <a:rPr lang="en-US" sz="1600" dirty="0" err="1">
                <a:latin typeface="Calibri" panose="020F0502020204030204" pitchFamily="34" charset="0"/>
                <a:cs typeface="Calibri" panose="020F0502020204030204" pitchFamily="34" charset="0"/>
              </a:rPr>
              <a:t>Gudanowska</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Halicka</a:t>
            </a:r>
            <a:r>
              <a:rPr lang="en-US" sz="1600" dirty="0">
                <a:latin typeface="Calibri" panose="020F0502020204030204" pitchFamily="34" charset="0"/>
                <a:cs typeface="Calibri" panose="020F0502020204030204" pitchFamily="34" charset="0"/>
              </a:rPr>
              <a:t> K., </a:t>
            </a:r>
            <a:r>
              <a:rPr lang="en-US" sz="1600" dirty="0" err="1">
                <a:latin typeface="Calibri" panose="020F0502020204030204" pitchFamily="34" charset="0"/>
                <a:cs typeface="Calibri" panose="020F0502020204030204" pitchFamily="34" charset="0"/>
              </a:rPr>
              <a:t>Kononiuk</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Magruk</a:t>
            </a:r>
            <a:r>
              <a:rPr lang="en-US" sz="1600" dirty="0">
                <a:latin typeface="Calibri" panose="020F0502020204030204" pitchFamily="34" charset="0"/>
                <a:cs typeface="Calibri" panose="020F0502020204030204" pitchFamily="34" charset="0"/>
              </a:rPr>
              <a:t> A., </a:t>
            </a:r>
            <a:r>
              <a:rPr lang="en-US" sz="1600" dirty="0" err="1">
                <a:latin typeface="Calibri" panose="020F0502020204030204" pitchFamily="34" charset="0"/>
                <a:cs typeface="Calibri" panose="020F0502020204030204" pitchFamily="34" charset="0"/>
              </a:rPr>
              <a:t>Nazarko</a:t>
            </a:r>
            <a:r>
              <a:rPr lang="en-US" sz="1600" dirty="0">
                <a:latin typeface="Calibri" panose="020F0502020204030204" pitchFamily="34" charset="0"/>
                <a:cs typeface="Calibri" panose="020F0502020204030204" pitchFamily="34" charset="0"/>
              </a:rPr>
              <a:t> J., </a:t>
            </a:r>
            <a:r>
              <a:rPr lang="en-US" sz="1600" dirty="0" err="1">
                <a:latin typeface="Calibri" panose="020F0502020204030204" pitchFamily="34" charset="0"/>
                <a:cs typeface="Calibri" panose="020F0502020204030204" pitchFamily="34" charset="0"/>
              </a:rPr>
              <a:t>Nazarko</a:t>
            </a:r>
            <a:r>
              <a:rPr lang="en-US" sz="1600" dirty="0">
                <a:latin typeface="Calibri" panose="020F0502020204030204" pitchFamily="34" charset="0"/>
                <a:cs typeface="Calibri" panose="020F0502020204030204" pitchFamily="34" charset="0"/>
              </a:rPr>
              <a:t> Ł., </a:t>
            </a:r>
            <a:r>
              <a:rPr lang="en-US" sz="1600" dirty="0" err="1">
                <a:latin typeface="Calibri" panose="020F0502020204030204" pitchFamily="34" charset="0"/>
                <a:cs typeface="Calibri" panose="020F0502020204030204" pitchFamily="34" charset="0"/>
              </a:rPr>
              <a:t>Szpilko</a:t>
            </a:r>
            <a:r>
              <a:rPr lang="en-US" sz="1600" dirty="0">
                <a:latin typeface="Calibri" panose="020F0502020204030204" pitchFamily="34" charset="0"/>
                <a:cs typeface="Calibri" panose="020F0502020204030204" pitchFamily="34" charset="0"/>
              </a:rPr>
              <a:t> D., </a:t>
            </a:r>
            <a:r>
              <a:rPr lang="en-US" sz="1600" dirty="0" err="1">
                <a:latin typeface="Calibri" panose="020F0502020204030204" pitchFamily="34" charset="0"/>
                <a:cs typeface="Calibri" panose="020F0502020204030204" pitchFamily="34" charset="0"/>
              </a:rPr>
              <a:t>Widelska</a:t>
            </a:r>
            <a:r>
              <a:rPr lang="en-US" sz="1600" dirty="0">
                <a:latin typeface="Calibri" panose="020F0502020204030204" pitchFamily="34" charset="0"/>
                <a:cs typeface="Calibri" panose="020F0502020204030204" pitchFamily="34" charset="0"/>
              </a:rPr>
              <a:t> U., Foresight in Higher Education Institutions: Evidence from Poland, </a:t>
            </a:r>
            <a:r>
              <a:rPr lang="pl-PL"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Foresight and STI Governance</a:t>
            </a:r>
            <a:r>
              <a:rPr lang="pl-PL"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2019, Vol. 13, No.1 3. </a:t>
            </a:r>
            <a:endParaRPr lang="pl-PL" sz="1600" dirty="0">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600" dirty="0">
                <a:latin typeface="Calibri" panose="020F0502020204030204" pitchFamily="34" charset="0"/>
                <a:cs typeface="Calibri" panose="020F0502020204030204" pitchFamily="34" charset="0"/>
              </a:rPr>
              <a:t>Fahey L., Randall M. (1998), Learning from the Future. Competitive Foresight Scenarios, John </a:t>
            </a:r>
            <a:r>
              <a:rPr lang="en-US" sz="1600" dirty="0" err="1">
                <a:latin typeface="Calibri" panose="020F0502020204030204" pitchFamily="34" charset="0"/>
                <a:cs typeface="Calibri" panose="020F0502020204030204" pitchFamily="34" charset="0"/>
              </a:rPr>
              <a:t>Wiley&amp;Sons</a:t>
            </a:r>
            <a:r>
              <a:rPr lang="en-US" sz="1600" dirty="0">
                <a:latin typeface="Calibri" panose="020F0502020204030204" pitchFamily="34" charset="0"/>
                <a:cs typeface="Calibri" panose="020F0502020204030204" pitchFamily="34" charset="0"/>
              </a:rPr>
              <a:t>, New York. </a:t>
            </a: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Fawzy</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 Osman, A.I.,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Doran</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 </a:t>
            </a:r>
            <a:r>
              <a:rPr lang="pl-PL" sz="16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et al.</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Strategies</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mitigation</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of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climate</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change</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review</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Environ</a:t>
            </a:r>
            <a:r>
              <a:rPr lang="pl-PL" sz="16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Chem</a:t>
            </a:r>
            <a:r>
              <a:rPr lang="pl-PL" sz="16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Lett</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18</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2069–2094 (2020). https://doi.org/10.1007/s10311-020-01059-w.</a:t>
            </a:r>
          </a:p>
          <a:p>
            <a:pPr indent="-457200">
              <a:spcBef>
                <a:spcPts val="0"/>
              </a:spcBef>
              <a:buSzPts val="2000"/>
              <a:buFont typeface="Calibri"/>
              <a:buAutoNum type="arabicPeriod"/>
            </a:pPr>
            <a:r>
              <a:rPr lang="en-US" sz="1600" dirty="0" err="1">
                <a:latin typeface="Calibri" panose="020F0502020204030204" pitchFamily="34" charset="0"/>
                <a:cs typeface="Calibri" panose="020F0502020204030204" pitchFamily="34" charset="0"/>
              </a:rPr>
              <a:t>Gudanowska</a:t>
            </a:r>
            <a:r>
              <a:rPr lang="en-US" sz="1600" dirty="0">
                <a:latin typeface="Calibri" panose="020F0502020204030204" pitchFamily="34" charset="0"/>
                <a:cs typeface="Calibri" panose="020F0502020204030204" pitchFamily="34" charset="0"/>
              </a:rPr>
              <a:t> A. (ed.), </a:t>
            </a:r>
            <a:r>
              <a:rPr lang="en-US" sz="1600" dirty="0" err="1">
                <a:latin typeface="Calibri" panose="020F0502020204030204" pitchFamily="34" charset="0"/>
                <a:cs typeface="Calibri" panose="020F0502020204030204" pitchFamily="34" charset="0"/>
              </a:rPr>
              <a:t>Kononiuk</a:t>
            </a:r>
            <a:r>
              <a:rPr lang="en-US" sz="1600" dirty="0">
                <a:latin typeface="Calibri" panose="020F0502020204030204" pitchFamily="34" charset="0"/>
                <a:cs typeface="Calibri" panose="020F0502020204030204" pitchFamily="34" charset="0"/>
              </a:rPr>
              <a:t> A. (ed.)</a:t>
            </a:r>
            <a:r>
              <a:rPr lang="pl-PL" sz="1600" dirty="0">
                <a:latin typeface="Calibri" panose="020F0502020204030204" pitchFamily="34" charset="0"/>
                <a:cs typeface="Calibri" panose="020F0502020204030204" pitchFamily="34" charset="0"/>
              </a:rPr>
              <a:t> (2020)</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Uwarunkowania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rozwoju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procesów</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produkcji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wzrostu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kompetencji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cyfrowych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społeczeństwa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Politechnika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Białostocka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Białystok</a:t>
            </a:r>
            <a:r>
              <a:rPr lang="pl-PL" sz="1600" dirty="0">
                <a:latin typeface="Calibri" panose="020F0502020204030204" pitchFamily="34" charset="0"/>
                <a:cs typeface="Calibri" panose="020F0502020204030204" pitchFamily="34" charset="0"/>
              </a:rPr>
              <a:t>.</a:t>
            </a:r>
            <a:endPar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600" b="0" i="0" u="none" strike="noStrike" dirty="0">
                <a:solidFill>
                  <a:schemeClr val="tx1"/>
                </a:solidFill>
                <a:effectLst/>
                <a:latin typeface="Calibri" panose="020F0502020204030204" pitchFamily="34" charset="0"/>
              </a:rPr>
              <a:t>Hamed, T. A., and A. J. J. O. S. D. O. E. </a:t>
            </a:r>
            <a:r>
              <a:rPr lang="en-US" sz="1600" b="0" i="0" u="none" strike="noStrike" dirty="0" err="1">
                <a:solidFill>
                  <a:schemeClr val="tx1"/>
                </a:solidFill>
                <a:effectLst/>
                <a:latin typeface="Calibri" panose="020F0502020204030204" pitchFamily="34" charset="0"/>
              </a:rPr>
              <a:t>Alshare</a:t>
            </a:r>
            <a:r>
              <a:rPr lang="en-US" sz="1600" b="0" i="0" u="none" strike="noStrike" dirty="0">
                <a:solidFill>
                  <a:schemeClr val="tx1"/>
                </a:solidFill>
                <a:effectLst/>
                <a:latin typeface="Calibri" panose="020F0502020204030204" pitchFamily="34" charset="0"/>
              </a:rPr>
              <a:t>. 2022. Water, and E. Systems, environmental impact of solar and wind energy-a review. </a:t>
            </a:r>
            <a:r>
              <a:rPr lang="en-US" sz="1600" b="0" i="1" u="none" strike="noStrike" dirty="0">
                <a:solidFill>
                  <a:schemeClr val="tx1"/>
                </a:solidFill>
                <a:effectLst/>
                <a:latin typeface="Calibri" panose="020F0502020204030204" pitchFamily="34" charset="0"/>
              </a:rPr>
              <a:t>Journal of Sustainable Development of Energy, Water and Environment Systems</a:t>
            </a:r>
            <a:r>
              <a:rPr lang="en-US" sz="1600" b="0" i="0" u="none" strike="noStrike" dirty="0">
                <a:solidFill>
                  <a:schemeClr val="tx1"/>
                </a:solidFill>
                <a:effectLst/>
                <a:latin typeface="Calibri" panose="020F0502020204030204" pitchFamily="34" charset="0"/>
              </a:rPr>
              <a:t> 10 (2):1–23. doi:10.13044/j.sdewes.d9.0387.</a:t>
            </a:r>
            <a:endPar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Heidari</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I.,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Eshlaghy</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Hoseini</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S.M.S.,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Sustainable transportation: Definitions, dimensions, and indicators – Case study of importance-performance analysis for the city of Tehran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Heliyon</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9(2023), https://doi.org/10.1016/j.heliyon.2023.e20457.</a:t>
            </a:r>
          </a:p>
          <a:p>
            <a:pPr indent="-457200">
              <a:spcBef>
                <a:spcPts val="0"/>
              </a:spcBef>
              <a:buSzPts val="2000"/>
              <a:buFont typeface="Calibri"/>
              <a:buAutoNum type="arabicPeriod"/>
            </a:pP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Honegger</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 Michaelowa, A.;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Poralla</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 Net-zero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emissions</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 role of Carbon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Dioxide</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Removal</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the Paris Agreement. Policy Briefing Report.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Perspectives</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6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Climate</a:t>
            </a:r>
            <a:r>
              <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Research, Freiburg 2019.</a:t>
            </a: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Jałowiec</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Wojtaszek</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H,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Miciuła</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I. Analysis of the Potential Management of the Low-Carbon Energy Transformation by 2050. Energies. 2022; 15(7):2351. https://doi.org/10.3390/en15072351</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indent="-457200">
              <a:spcBef>
                <a:spcPts val="0"/>
              </a:spcBef>
              <a:buSzPts val="2000"/>
              <a:buFont typeface="Calibri"/>
              <a:buAutoNum type="arabicPeriod"/>
            </a:pPr>
            <a:endParaRPr lang="pl-PL"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dk1"/>
              </a:buClr>
              <a:buSzPts val="2000"/>
              <a:buNone/>
            </a:pPr>
            <a:endParaRPr sz="16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6"/>
          <p:cNvSpPr txBox="1">
            <a:spLocks noGrp="1"/>
          </p:cNvSpPr>
          <p:nvPr>
            <p:ph type="body" idx="1"/>
          </p:nvPr>
        </p:nvSpPr>
        <p:spPr>
          <a:xfrm>
            <a:off x="315861" y="540899"/>
            <a:ext cx="11560278" cy="546156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err="1"/>
              <a:t>solar</a:t>
            </a:r>
            <a:r>
              <a:rPr lang="pl-PL" sz="2200" b="1" dirty="0"/>
              <a:t> </a:t>
            </a:r>
            <a:r>
              <a:rPr lang="pl-PL" sz="2200" b="1" dirty="0" err="1"/>
              <a:t>energy</a:t>
            </a:r>
            <a:r>
              <a:rPr lang="pl-PL" sz="2200" b="1" dirty="0"/>
              <a:t> </a:t>
            </a:r>
            <a:r>
              <a:rPr lang="en-US" sz="2200" dirty="0"/>
              <a:t>reaches the Earth in the form of solar radiation. The sun is currently considered to have the greatest fuel and energy potential. It can be processed in the photovoltaic, photothermal or photochemical conversion process. The advantages of solar energy include: the unlimited nature of its resources and its universality, thanks to which it is used almost everywhere on Earth. Solar energy is already the least expensive source of electricity accessible in several nations throughout the world</a:t>
            </a:r>
            <a:r>
              <a:rPr lang="pl-PL" sz="2200" dirty="0"/>
              <a:t>.</a:t>
            </a:r>
            <a:endParaRPr lang="en-US" sz="2200" dirty="0"/>
          </a:p>
          <a:p>
            <a:pPr marL="228600" lvl="0" indent="-50800" algn="l" rtl="0">
              <a:lnSpc>
                <a:spcPct val="90000"/>
              </a:lnSpc>
              <a:spcBef>
                <a:spcPts val="0"/>
              </a:spcBef>
              <a:spcAft>
                <a:spcPts val="0"/>
              </a:spcAft>
              <a:buClr>
                <a:schemeClr val="dk1"/>
              </a:buClr>
              <a:buSzPts val="2800"/>
              <a:buNone/>
            </a:pPr>
            <a:r>
              <a:rPr lang="en-US" sz="1600" dirty="0" err="1">
                <a:solidFill>
                  <a:schemeClr val="bg1">
                    <a:lumMod val="50000"/>
                  </a:schemeClr>
                </a:solidFill>
                <a:latin typeface="Calibri" panose="020F0502020204030204" pitchFamily="34" charset="0"/>
                <a:cs typeface="Calibri" panose="020F0502020204030204" pitchFamily="34" charset="0"/>
              </a:rPr>
              <a:t>Shiradkar</a:t>
            </a:r>
            <a:r>
              <a:rPr lang="en-US" sz="1600" dirty="0">
                <a:solidFill>
                  <a:schemeClr val="bg1">
                    <a:lumMod val="50000"/>
                  </a:schemeClr>
                </a:solidFill>
                <a:latin typeface="Calibri" panose="020F0502020204030204" pitchFamily="34" charset="0"/>
                <a:cs typeface="Calibri" panose="020F0502020204030204" pitchFamily="34" charset="0"/>
              </a:rPr>
              <a:t>, N., R. Arya, A. </a:t>
            </a:r>
            <a:r>
              <a:rPr lang="en-US" sz="1600" dirty="0" err="1">
                <a:solidFill>
                  <a:schemeClr val="bg1">
                    <a:lumMod val="50000"/>
                  </a:schemeClr>
                </a:solidFill>
                <a:latin typeface="Calibri" panose="020F0502020204030204" pitchFamily="34" charset="0"/>
                <a:cs typeface="Calibri" panose="020F0502020204030204" pitchFamily="34" charset="0"/>
              </a:rPr>
              <a:t>Chaubal</a:t>
            </a:r>
            <a:r>
              <a:rPr lang="en-US" sz="1600" dirty="0">
                <a:solidFill>
                  <a:schemeClr val="bg1">
                    <a:lumMod val="50000"/>
                  </a:schemeClr>
                </a:solidFill>
                <a:latin typeface="Calibri" panose="020F0502020204030204" pitchFamily="34" charset="0"/>
                <a:cs typeface="Calibri" panose="020F0502020204030204" pitchFamily="34" charset="0"/>
              </a:rPr>
              <a:t>, K. Deshmukh, P. Ghosh, A. </a:t>
            </a:r>
            <a:r>
              <a:rPr lang="en-US" sz="1600" dirty="0" err="1">
                <a:solidFill>
                  <a:schemeClr val="bg1">
                    <a:lumMod val="50000"/>
                  </a:schemeClr>
                </a:solidFill>
                <a:latin typeface="Calibri" panose="020F0502020204030204" pitchFamily="34" charset="0"/>
                <a:cs typeface="Calibri" panose="020F0502020204030204" pitchFamily="34" charset="0"/>
              </a:rPr>
              <a:t>Kottantharayil</a:t>
            </a:r>
            <a:r>
              <a:rPr lang="en-US" sz="1600" dirty="0">
                <a:solidFill>
                  <a:schemeClr val="bg1">
                    <a:lumMod val="50000"/>
                  </a:schemeClr>
                </a:solidFill>
                <a:latin typeface="Calibri" panose="020F0502020204030204" pitchFamily="34" charset="0"/>
                <a:cs typeface="Calibri" panose="020F0502020204030204" pitchFamily="34" charset="0"/>
              </a:rPr>
              <a:t>, S. Kumar, and J. </a:t>
            </a:r>
            <a:r>
              <a:rPr lang="en-US" sz="1600" dirty="0" err="1">
                <a:solidFill>
                  <a:schemeClr val="bg1">
                    <a:lumMod val="50000"/>
                  </a:schemeClr>
                </a:solidFill>
                <a:latin typeface="Calibri" panose="020F0502020204030204" pitchFamily="34" charset="0"/>
                <a:cs typeface="Calibri" panose="020F0502020204030204" pitchFamily="34" charset="0"/>
              </a:rPr>
              <a:t>Vasi</a:t>
            </a:r>
            <a:r>
              <a:rPr lang="en-US" sz="1600" dirty="0">
                <a:solidFill>
                  <a:schemeClr val="bg1">
                    <a:lumMod val="50000"/>
                  </a:schemeClr>
                </a:solidFill>
                <a:latin typeface="Calibri" panose="020F0502020204030204" pitchFamily="34" charset="0"/>
                <a:cs typeface="Calibri" panose="020F0502020204030204" pitchFamily="34" charset="0"/>
              </a:rPr>
              <a:t>. 2022. Recent developments in solar manufacturing in India. Solar Compass 1:100009. doi:10.1016/j.solcom.2022.100009.</a:t>
            </a:r>
          </a:p>
          <a:p>
            <a:pPr marL="228600" lvl="0" indent="-50800" algn="l" rtl="0">
              <a:lnSpc>
                <a:spcPct val="90000"/>
              </a:lnSpc>
              <a:spcBef>
                <a:spcPts val="0"/>
              </a:spcBef>
              <a:spcAft>
                <a:spcPts val="0"/>
              </a:spcAft>
              <a:buClr>
                <a:schemeClr val="dk1"/>
              </a:buClr>
              <a:buSzPts val="2800"/>
              <a:buNone/>
            </a:pPr>
            <a:endParaRPr lang="pl-PL" sz="20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err="1">
                <a:solidFill>
                  <a:srgbClr val="222222"/>
                </a:solidFill>
                <a:latin typeface="Calibri" panose="020F0502020204030204" pitchFamily="34" charset="0"/>
                <a:ea typeface="Calibri" panose="020F0502020204030204" pitchFamily="34" charset="0"/>
                <a:cs typeface="Calibri" panose="020F0502020204030204" pitchFamily="34" charset="0"/>
              </a:rPr>
              <a:t>s</a:t>
            </a:r>
            <a:r>
              <a:rPr lang="pl-PL"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ustainable</a:t>
            </a:r>
            <a:r>
              <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pl-PL" sz="2200" b="1"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transportation</a:t>
            </a:r>
            <a:r>
              <a:rPr lang="pl-PL" sz="22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US" sz="2200" dirty="0" err="1">
                <a:solidFill>
                  <a:srgbClr val="222222"/>
                </a:solidFill>
                <a:latin typeface="Calibri" panose="020F0502020204030204" pitchFamily="34" charset="0"/>
                <a:ea typeface="Calibri" panose="020F0502020204030204" pitchFamily="34" charset="0"/>
                <a:cs typeface="Calibri" panose="020F0502020204030204" pitchFamily="34" charset="0"/>
              </a:rPr>
              <a:t>efers</a:t>
            </a:r>
            <a:r>
              <a:rPr lang="en-US" sz="2200" dirty="0">
                <a:solidFill>
                  <a:srgbClr val="222222"/>
                </a:solidFill>
                <a:latin typeface="Calibri" panose="020F0502020204030204" pitchFamily="34" charset="0"/>
                <a:ea typeface="Calibri" panose="020F0502020204030204" pitchFamily="34" charset="0"/>
                <a:cs typeface="Calibri" panose="020F0502020204030204" pitchFamily="34" charset="0"/>
              </a:rPr>
              <a:t> to low- and zero-emission, energy-efficient, and affordable modes of transport, including electric and alternative-fuel vehicles, as well as domestic fuels. </a:t>
            </a:r>
            <a:endParaRPr lang="pl-PL" sz="22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https://www.energy.gov/eere/sustainable-transportation-and-fuels</a:t>
            </a:r>
          </a:p>
          <a:p>
            <a:pPr marL="114300" indent="0">
              <a:buNone/>
            </a:pPr>
            <a:r>
              <a:rPr lang="pl-PL" sz="2200" b="1" dirty="0">
                <a:solidFill>
                  <a:srgbClr val="222222"/>
                </a:solidFill>
                <a:latin typeface="Calibri" panose="020F0502020204030204" pitchFamily="34" charset="0"/>
                <a:cs typeface="Calibri" panose="020F0502020204030204" pitchFamily="34" charset="0"/>
              </a:rPr>
              <a:t>t</a:t>
            </a:r>
            <a:r>
              <a:rPr lang="en-US" sz="2200" b="1" dirty="0" err="1">
                <a:solidFill>
                  <a:srgbClr val="222222"/>
                </a:solidFill>
                <a:latin typeface="Calibri" panose="020F0502020204030204" pitchFamily="34" charset="0"/>
                <a:cs typeface="Calibri" panose="020F0502020204030204" pitchFamily="34" charset="0"/>
              </a:rPr>
              <a:t>idal</a:t>
            </a:r>
            <a:r>
              <a:rPr lang="en-US" sz="2200" b="1" dirty="0">
                <a:solidFill>
                  <a:srgbClr val="222222"/>
                </a:solidFill>
                <a:latin typeface="Calibri" panose="020F0502020204030204" pitchFamily="34" charset="0"/>
                <a:cs typeface="Calibri" panose="020F0502020204030204" pitchFamily="34" charset="0"/>
              </a:rPr>
              <a:t> </a:t>
            </a:r>
            <a:r>
              <a:rPr lang="pl-PL" sz="2200" b="1" dirty="0">
                <a:solidFill>
                  <a:srgbClr val="222222"/>
                </a:solidFill>
                <a:latin typeface="Calibri" panose="020F0502020204030204" pitchFamily="34" charset="0"/>
                <a:cs typeface="Calibri" panose="020F0502020204030204" pitchFamily="34" charset="0"/>
              </a:rPr>
              <a:t>e</a:t>
            </a:r>
            <a:r>
              <a:rPr lang="en-US" sz="2200" b="1" dirty="0" err="1">
                <a:solidFill>
                  <a:srgbClr val="222222"/>
                </a:solidFill>
                <a:latin typeface="Calibri" panose="020F0502020204030204" pitchFamily="34" charset="0"/>
                <a:cs typeface="Calibri" panose="020F0502020204030204" pitchFamily="34" charset="0"/>
              </a:rPr>
              <a:t>nergy</a:t>
            </a:r>
            <a:r>
              <a:rPr lang="pl-PL" sz="2200" b="1" dirty="0">
                <a:solidFill>
                  <a:srgbClr val="222222"/>
                </a:solidFill>
                <a:latin typeface="Calibri" panose="020F0502020204030204" pitchFamily="34" charset="0"/>
                <a:cs typeface="Calibri" panose="020F0502020204030204" pitchFamily="34" charset="0"/>
              </a:rPr>
              <a:t> </a:t>
            </a:r>
            <a:r>
              <a:rPr lang="en-US" sz="2200" b="1" dirty="0">
                <a:solidFill>
                  <a:srgbClr val="222222"/>
                </a:solidFill>
                <a:latin typeface="Calibri" panose="020F0502020204030204" pitchFamily="34" charset="0"/>
                <a:cs typeface="Calibri" panose="020F0502020204030204" pitchFamily="34" charset="0"/>
              </a:rPr>
              <a:t>or ocean energy </a:t>
            </a:r>
            <a:r>
              <a:rPr lang="en-US" sz="2200" dirty="0">
                <a:solidFill>
                  <a:srgbClr val="222222"/>
                </a:solidFill>
                <a:latin typeface="Calibri" panose="020F0502020204030204" pitchFamily="34" charset="0"/>
                <a:cs typeface="Calibri" panose="020F0502020204030204" pitchFamily="34" charset="0"/>
              </a:rPr>
              <a:t>is the hydropower energy we can get from tides. This energy is sometimes sorted under the category of hydropower, not in a separate one.</a:t>
            </a: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cs typeface="Calibri" panose="020F0502020204030204" pitchFamily="34" charset="0"/>
              </a:rPr>
              <a:t>https://www.greenmatch.co.uk/blog/2021/09/advantages-and-disadvantages-of-renewable-energy#types-of-renewable-energy</a:t>
            </a:r>
          </a:p>
          <a:p>
            <a:pPr marL="228600" lvl="0" indent="-50800" algn="l" rtl="0">
              <a:lnSpc>
                <a:spcPct val="90000"/>
              </a:lnSpc>
              <a:spcBef>
                <a:spcPts val="0"/>
              </a:spcBef>
              <a:spcAft>
                <a:spcPts val="0"/>
              </a:spcAft>
              <a:buClr>
                <a:schemeClr val="dk1"/>
              </a:buClr>
              <a:buSzPts val="2800"/>
              <a:buNone/>
            </a:pPr>
            <a:endParaRPr lang="pl-PL" sz="16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2200" b="1" dirty="0">
                <a:solidFill>
                  <a:srgbClr val="222222"/>
                </a:solidFill>
                <a:latin typeface="Calibri" panose="020F0502020204030204" pitchFamily="34" charset="0"/>
                <a:cs typeface="Calibri" panose="020F0502020204030204" pitchFamily="34" charset="0"/>
              </a:rPr>
              <a:t>w</a:t>
            </a:r>
            <a:r>
              <a:rPr lang="en-US" sz="2200" b="1" dirty="0" err="1">
                <a:solidFill>
                  <a:srgbClr val="222222"/>
                </a:solidFill>
                <a:latin typeface="Calibri" panose="020F0502020204030204" pitchFamily="34" charset="0"/>
                <a:cs typeface="Calibri" panose="020F0502020204030204" pitchFamily="34" charset="0"/>
              </a:rPr>
              <a:t>ind</a:t>
            </a:r>
            <a:r>
              <a:rPr lang="en-US" sz="2200" b="1" dirty="0">
                <a:solidFill>
                  <a:srgbClr val="222222"/>
                </a:solidFill>
                <a:latin typeface="Calibri" panose="020F0502020204030204" pitchFamily="34" charset="0"/>
                <a:cs typeface="Calibri" panose="020F0502020204030204" pitchFamily="34" charset="0"/>
              </a:rPr>
              <a:t> energy: </a:t>
            </a:r>
            <a:r>
              <a:rPr lang="en-US" sz="2200" dirty="0">
                <a:solidFill>
                  <a:srgbClr val="222222"/>
                </a:solidFill>
                <a:latin typeface="Calibri" panose="020F0502020204030204" pitchFamily="34" charset="0"/>
                <a:cs typeface="Calibri" panose="020F0502020204030204" pitchFamily="34" charset="0"/>
              </a:rPr>
              <a:t>the kinetic energy of wind converted into electricity in wind turbines.</a:t>
            </a:r>
            <a:endParaRPr lang="pl-PL" sz="2200" dirty="0">
              <a:solidFill>
                <a:srgbClr val="222222"/>
              </a:solidFill>
              <a:latin typeface="Calibri" panose="020F0502020204030204" pitchFamily="34" charset="0"/>
              <a:cs typeface="Calibri" panose="020F0502020204030204" pitchFamily="34" charset="0"/>
            </a:endParaRPr>
          </a:p>
          <a:p>
            <a:pPr marL="228600" lvl="0" indent="-50800" algn="l" rtl="0">
              <a:lnSpc>
                <a:spcPct val="90000"/>
              </a:lnSpc>
              <a:spcBef>
                <a:spcPts val="0"/>
              </a:spcBef>
              <a:spcAft>
                <a:spcPts val="0"/>
              </a:spcAft>
              <a:buClr>
                <a:schemeClr val="dk1"/>
              </a:buClr>
              <a:buSzPts val="2800"/>
              <a:buNone/>
            </a:pPr>
            <a:r>
              <a:rPr lang="pl-PL" sz="1600" dirty="0">
                <a:solidFill>
                  <a:schemeClr val="bg1">
                    <a:lumMod val="50000"/>
                  </a:schemeClr>
                </a:solidFill>
                <a:latin typeface="Calibri" panose="020F0502020204030204" pitchFamily="34" charset="0"/>
                <a:cs typeface="Calibri" panose="020F0502020204030204" pitchFamily="34" charset="0"/>
              </a:rPr>
              <a:t>https://ec.europa.eu/eurostat/web/interactive-publications/energy-2023#</a:t>
            </a:r>
          </a:p>
          <a:p>
            <a:pPr marL="228600" lvl="0" indent="-50800" algn="l" rtl="0">
              <a:lnSpc>
                <a:spcPct val="90000"/>
              </a:lnSpc>
              <a:spcBef>
                <a:spcPts val="0"/>
              </a:spcBef>
              <a:spcAft>
                <a:spcPts val="0"/>
              </a:spcAft>
              <a:buClr>
                <a:schemeClr val="dk1"/>
              </a:buClr>
              <a:buSzPts val="2800"/>
              <a:buNone/>
            </a:pPr>
            <a:endParaRPr lang="pl-PL"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365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6" name="Google Shape;153;p16">
            <a:extLst>
              <a:ext uri="{FF2B5EF4-FFF2-40B4-BE49-F238E27FC236}">
                <a16:creationId xmlns:a16="http://schemas.microsoft.com/office/drawing/2014/main" id="{B5673F21-1534-4CC2-D89E-F15093E457AF}"/>
              </a:ext>
            </a:extLst>
          </p:cNvPr>
          <p:cNvSpPr txBox="1">
            <a:spLocks noGrp="1"/>
          </p:cNvSpPr>
          <p:nvPr>
            <p:ph type="body" idx="1"/>
          </p:nvPr>
        </p:nvSpPr>
        <p:spPr>
          <a:xfrm>
            <a:off x="223157" y="920578"/>
            <a:ext cx="11745685" cy="5277395"/>
          </a:xfrm>
          <a:prstGeom prst="rect">
            <a:avLst/>
          </a:prstGeom>
          <a:noFill/>
          <a:ln>
            <a:noFill/>
          </a:ln>
        </p:spPr>
        <p:txBody>
          <a:bodyPr spcFirstLastPara="1" wrap="square" lIns="91425" tIns="45700" rIns="91425" bIns="45700" anchor="t" anchorCtr="0">
            <a:normAutofit/>
          </a:bodyPr>
          <a:lstStyle/>
          <a:p>
            <a:pPr indent="-457200">
              <a:spcBef>
                <a:spcPts val="0"/>
              </a:spcBef>
              <a:buSzPts val="2000"/>
              <a:buFont typeface="Calibri"/>
              <a:buAutoNum type="arabicPeriod"/>
            </a:pP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Makarova</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Buyvol</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Shubenkova</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K,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Fatikhova</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 and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Parsin</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 (2023)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Editorial</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Sustainable</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transport </a:t>
            </a:r>
            <a:r>
              <a:rPr lang="pl-PL" sz="15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systems</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5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Front. </a:t>
            </a:r>
            <a:r>
              <a:rPr lang="pl-PL" sz="15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Built</a:t>
            </a:r>
            <a:r>
              <a:rPr lang="pl-PL" sz="15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pl-PL" sz="1500" b="0" i="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Environ</a:t>
            </a:r>
            <a:r>
              <a:rPr lang="pl-PL" sz="15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9:1161361. doi: 10.3389/fbuil.2023.1161361.</a:t>
            </a:r>
          </a:p>
          <a:p>
            <a:pPr indent="-457200">
              <a:spcBef>
                <a:spcPts val="0"/>
              </a:spcBef>
              <a:buSzPts val="2000"/>
              <a:buFont typeface="Calibri"/>
              <a:buAutoNum type="arabicPeriod"/>
            </a:pPr>
            <a:r>
              <a:rPr lang="en-US" sz="1500" dirty="0" err="1">
                <a:solidFill>
                  <a:schemeClr val="tx1"/>
                </a:solidFill>
              </a:rPr>
              <a:t>Pålsson</a:t>
            </a:r>
            <a:r>
              <a:rPr lang="en-US" sz="1500" dirty="0">
                <a:solidFill>
                  <a:schemeClr val="tx1"/>
                </a:solidFill>
              </a:rPr>
              <a:t>, H.</a:t>
            </a:r>
            <a:r>
              <a:rPr lang="pl-PL" sz="1500" dirty="0">
                <a:solidFill>
                  <a:schemeClr val="tx1"/>
                </a:solidFill>
              </a:rPr>
              <a:t>,</a:t>
            </a:r>
            <a:r>
              <a:rPr lang="en-US" sz="1500" dirty="0">
                <a:solidFill>
                  <a:schemeClr val="tx1"/>
                </a:solidFill>
              </a:rPr>
              <a:t> Kovács, G. (2014), </a:t>
            </a:r>
            <a:r>
              <a:rPr lang="en-US" sz="1500" i="1" dirty="0">
                <a:solidFill>
                  <a:schemeClr val="tx1"/>
                </a:solidFill>
              </a:rPr>
              <a:t>Reducing transportation emissions : A reaction to stakeholder pressure or a strategy to increase competitive advantage</a:t>
            </a:r>
            <a:r>
              <a:rPr lang="en-US" sz="1500" dirty="0">
                <a:solidFill>
                  <a:schemeClr val="tx1"/>
                </a:solidFill>
              </a:rPr>
              <a:t>, International Journal of Physical Distribution &amp; Logistics Management, Vol. 44 No. 4, pp. 283-304. https://doi.org/10.1108/IJPDLM-09-2012-0293</a:t>
            </a:r>
            <a:r>
              <a:rPr lang="pl-PL" sz="1500" dirty="0">
                <a:solidFill>
                  <a:schemeClr val="tx1"/>
                </a:solidFill>
              </a:rPr>
              <a:t>.</a:t>
            </a:r>
          </a:p>
          <a:p>
            <a:pPr indent="-457200">
              <a:spcBef>
                <a:spcPts val="0"/>
              </a:spcBef>
              <a:buSzPts val="2000"/>
              <a:buFont typeface="Calibri"/>
              <a:buAutoNum type="arabicPeriod"/>
            </a:pPr>
            <a:r>
              <a:rPr lang="en-US" sz="1500" dirty="0">
                <a:latin typeface="Calibri" panose="020F0502020204030204" pitchFamily="34" charset="0"/>
                <a:cs typeface="Calibri" panose="020F0502020204030204" pitchFamily="34" charset="0"/>
              </a:rPr>
              <a:t>Ringland G., (2007), UNIDO Technology Foresight for Practitioners. A </a:t>
            </a:r>
            <a:r>
              <a:rPr lang="en-US" sz="1500" dirty="0" err="1">
                <a:latin typeface="Calibri" panose="020F0502020204030204" pitchFamily="34" charset="0"/>
                <a:cs typeface="Calibri" panose="020F0502020204030204" pitchFamily="34" charset="0"/>
              </a:rPr>
              <a:t>specialised</a:t>
            </a:r>
            <a:r>
              <a:rPr lang="en-US" sz="1500" dirty="0">
                <a:latin typeface="Calibri" panose="020F0502020204030204" pitchFamily="34" charset="0"/>
                <a:cs typeface="Calibri" panose="020F0502020204030204" pitchFamily="34" charset="0"/>
              </a:rPr>
              <a:t> Course on Scenario Building. Prague, 5-8 November.</a:t>
            </a:r>
            <a:endParaRPr lang="pl-PL" sz="1500" dirty="0">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500" dirty="0">
                <a:solidFill>
                  <a:schemeClr val="tx1"/>
                </a:solidFill>
                <a:latin typeface="Calibri" panose="020F0502020204030204" pitchFamily="34" charset="0"/>
                <a:cs typeface="Calibri" panose="020F0502020204030204" pitchFamily="34" charset="0"/>
              </a:rPr>
              <a:t>Saleh W.H., </a:t>
            </a:r>
            <a:r>
              <a:rPr lang="en-US" sz="1500" dirty="0" err="1">
                <a:solidFill>
                  <a:schemeClr val="tx1"/>
                </a:solidFill>
                <a:latin typeface="Calibri" panose="020F0502020204030204" pitchFamily="34" charset="0"/>
                <a:cs typeface="Calibri" panose="020F0502020204030204" pitchFamily="34" charset="0"/>
              </a:rPr>
              <a:t>Jadallah</a:t>
            </a:r>
            <a:r>
              <a:rPr lang="en-US" sz="1500" dirty="0">
                <a:solidFill>
                  <a:schemeClr val="tx1"/>
                </a:solidFill>
                <a:latin typeface="Calibri" panose="020F0502020204030204" pitchFamily="34" charset="0"/>
                <a:cs typeface="Calibri" panose="020F0502020204030204" pitchFamily="34" charset="0"/>
              </a:rPr>
              <a:t> A.A., </a:t>
            </a:r>
            <a:r>
              <a:rPr lang="en-US" sz="1500" dirty="0" err="1">
                <a:solidFill>
                  <a:schemeClr val="tx1"/>
                </a:solidFill>
                <a:latin typeface="Calibri" panose="020F0502020204030204" pitchFamily="34" charset="0"/>
                <a:cs typeface="Calibri" panose="020F0502020204030204" pitchFamily="34" charset="0"/>
              </a:rPr>
              <a:t>Shyraiji</a:t>
            </a:r>
            <a:r>
              <a:rPr lang="en-US" sz="1500" dirty="0">
                <a:solidFill>
                  <a:schemeClr val="tx1"/>
                </a:solidFill>
                <a:latin typeface="Calibri" panose="020F0502020204030204" pitchFamily="34" charset="0"/>
                <a:cs typeface="Calibri" panose="020F0502020204030204" pitchFamily="34" charset="0"/>
              </a:rPr>
              <a:t> A.L. (2022): A Review for the Cooling techniques of PV/T Solar Air Collectors. Engineering and Technology Journal, 40(01): 129-136.  DOI:10.30684/etj.v40i1.2139</a:t>
            </a:r>
            <a:endParaRPr lang="pl-PL" sz="1500" dirty="0">
              <a:solidFill>
                <a:schemeClr val="tx1"/>
              </a:solidFill>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Shiradkar</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N., R.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Arya</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Chaubal</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K.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Deshmukh</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P.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Ghosh</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Kottantharayil</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S. Kumar, and J.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Vasi</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2022.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Recent</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developments</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in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solar</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manufacturing</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in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India</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Solar </a:t>
            </a:r>
            <a:r>
              <a:rPr lang="pl-PL" sz="1500" dirty="0" err="1">
                <a:solidFill>
                  <a:schemeClr val="tx1"/>
                </a:solidFill>
                <a:latin typeface="Calibri" panose="020F0502020204030204" pitchFamily="34" charset="0"/>
                <a:ea typeface="Calibri" panose="020F0502020204030204" pitchFamily="34" charset="0"/>
                <a:cs typeface="Calibri" panose="020F0502020204030204" pitchFamily="34" charset="0"/>
              </a:rPr>
              <a:t>Compass</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a:t>
            </a:r>
            <a:r>
              <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rPr>
              <a:t>:100009. doi:10.1016/j.solcom.2022.100009.</a:t>
            </a:r>
            <a:endParaRPr lang="pl-PL" sz="1500" dirty="0">
              <a:solidFill>
                <a:schemeClr val="tx1"/>
              </a:solidFill>
              <a:latin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en-US" sz="1500" dirty="0">
                <a:latin typeface="Calibri" panose="020F0502020204030204" pitchFamily="34" charset="0"/>
                <a:cs typeface="Calibri" panose="020F0502020204030204" pitchFamily="34" charset="0"/>
              </a:rPr>
              <a:t>Watson R., (2012), Trends and technology timeline 2010+ a roadmap for the exploration of current and future trends, in Future Files. A brief history of the next 50 years, Nicholas Brealey Publishing, London.</a:t>
            </a:r>
            <a:endParaRPr lang="pl-PL" sz="1500" dirty="0">
              <a:solidFill>
                <a:schemeClr val="tx1"/>
              </a:solidFill>
            </a:endParaRPr>
          </a:p>
          <a:p>
            <a:pPr indent="-457200">
              <a:spcBef>
                <a:spcPts val="0"/>
              </a:spcBef>
              <a:buSzPts val="2000"/>
              <a:buFont typeface="Calibri"/>
              <a:buAutoNum type="arabicPeriod"/>
            </a:pPr>
            <a:r>
              <a:rPr lang="en-US" sz="1500" dirty="0">
                <a:solidFill>
                  <a:schemeClr val="tx1"/>
                </a:solidFill>
              </a:rPr>
              <a:t>Zhou</a:t>
            </a:r>
            <a:r>
              <a:rPr lang="pl-PL" sz="1500" dirty="0">
                <a:solidFill>
                  <a:schemeClr val="tx1"/>
                </a:solidFill>
              </a:rPr>
              <a:t> J. </a:t>
            </a:r>
            <a:r>
              <a:rPr lang="en-US" sz="1500" dirty="0">
                <a:solidFill>
                  <a:schemeClr val="tx1"/>
                </a:solidFill>
              </a:rPr>
              <a:t>, Sustainable transportation in the US: a review of proposals, policies, and programs since 2000, Front. Archit. Res. 1 (2012) 150–165</a:t>
            </a:r>
            <a:r>
              <a:rPr lang="pl-PL" sz="1500" dirty="0">
                <a:solidFill>
                  <a:schemeClr val="tx1"/>
                </a:solidFill>
              </a:rPr>
              <a:t>.</a:t>
            </a:r>
          </a:p>
          <a:p>
            <a:pPr marL="0" indent="0">
              <a:spcBef>
                <a:spcPts val="0"/>
              </a:spcBef>
              <a:buSzPts val="2000"/>
              <a:buNone/>
            </a:pPr>
            <a:endParaRPr lang="pl-PL" sz="1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endParaRPr lang="pl-PL" sz="15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dk1"/>
              </a:buClr>
              <a:buSzPts val="2000"/>
              <a:buNone/>
            </a:pPr>
            <a:endParaRPr sz="1500" dirty="0">
              <a:solidFill>
                <a:schemeClr val="tx1"/>
              </a:solidFill>
            </a:endParaRPr>
          </a:p>
        </p:txBody>
      </p:sp>
    </p:spTree>
    <p:extLst>
      <p:ext uri="{BB962C8B-B14F-4D97-AF65-F5344CB8AC3E}">
        <p14:creationId xmlns:p14="http://schemas.microsoft.com/office/powerpoint/2010/main" val="33287963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5A236BB-76A5-FEC8-534F-1B136EBE01FD}"/>
              </a:ext>
            </a:extLst>
          </p:cNvPr>
          <p:cNvSpPr txBox="1"/>
          <p:nvPr/>
        </p:nvSpPr>
        <p:spPr>
          <a:xfrm>
            <a:off x="582560" y="797089"/>
            <a:ext cx="10832691" cy="6340197"/>
          </a:xfrm>
          <a:prstGeom prst="rect">
            <a:avLst/>
          </a:prstGeom>
          <a:noFill/>
        </p:spPr>
        <p:txBody>
          <a:bodyPr wrap="square">
            <a:spAutoFit/>
          </a:bodyPr>
          <a:lstStyle/>
          <a:p>
            <a:pPr marL="0" indent="0">
              <a:spcBef>
                <a:spcPts val="0"/>
              </a:spcBef>
              <a:buSzPts val="2000"/>
              <a:buNone/>
            </a:pP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Internet </a:t>
            </a:r>
            <a:r>
              <a:rPr lang="pl-PL" b="1" dirty="0" err="1">
                <a:solidFill>
                  <a:schemeClr val="tx1"/>
                </a:solidFill>
                <a:latin typeface="Calibri" panose="020F0502020204030204" pitchFamily="34" charset="0"/>
                <a:ea typeface="Calibri" panose="020F0502020204030204" pitchFamily="34" charset="0"/>
                <a:cs typeface="Calibri" panose="020F0502020204030204" pitchFamily="34" charset="0"/>
              </a:rPr>
              <a:t>sources</a:t>
            </a: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l-PL" b="1" dirty="0" err="1">
                <a:solidFill>
                  <a:schemeClr val="tx1"/>
                </a:solidFill>
                <a:latin typeface="Calibri" panose="020F0502020204030204" pitchFamily="34" charset="0"/>
                <a:ea typeface="Calibri" panose="020F0502020204030204" pitchFamily="34" charset="0"/>
                <a:cs typeface="Calibri" panose="020F0502020204030204" pitchFamily="34" charset="0"/>
              </a:rPr>
              <a:t>Websites</a:t>
            </a:r>
            <a:endParaRPr lang="pl-PL"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https://climate.nasa.gov/faq/19/what-is-the-greenhouse-effect</a:t>
            </a:r>
          </a:p>
          <a:p>
            <a:pPr indent="-457200">
              <a:buSzPts val="2000"/>
              <a:buFont typeface="Calibri"/>
              <a:buAutoNum type="arabicPeriod"/>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https://ec.europa.eu/eurostat/web/interactive-publications/energy-2023#</a:t>
            </a: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https://www.energy.gov/eere/sustainable-transportation-and-fuels</a:t>
            </a:r>
          </a:p>
          <a:p>
            <a:pPr indent="-457200">
              <a:spcBef>
                <a:spcPts val="0"/>
              </a:spcBef>
              <a:buSzPts val="2000"/>
              <a:buFont typeface="Calibri"/>
              <a:buAutoNum type="arabicPeriod"/>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UN, Transforming Our World: The 2030 Agenda for Sustainable Development (UN, New York, 2015); http://bit.ly/TransformAgendaSDG-pd</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f</a:t>
            </a:r>
          </a:p>
          <a:p>
            <a:pPr indent="-457200">
              <a:spcBef>
                <a:spcPts val="0"/>
              </a:spcBef>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https://www.gisreportsonline.com/r/european-green-deal/</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About</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https://www.danone.com/about-danone/we-are-danone.html#MISSION </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Climate</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Policy</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https://www.danone.com/content/dam/corp/global/danonecom/about-us-impact/policies-and-commitments/en/2016/2016_05_18_ClimatePolicyFullVersion.pdf </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Global Data,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SA: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Overview</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https://www.globaldata.com/company-profile/danone-sa/</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integrated</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annual</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report 2022</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https://www.danone.com/content/dam/corp/global/danonecom/rai/2022/danone-integrated-annual-report-2022.pdf</a:t>
            </a:r>
          </a:p>
          <a:p>
            <a:pPr indent="-457200">
              <a:buSzPts val="2000"/>
              <a:buFont typeface="Calibri"/>
              <a:buAutoNum type="arabicPeriod"/>
            </a:pPr>
            <a:r>
              <a:rPr lang="pl-PL" dirty="0" err="1">
                <a:solidFill>
                  <a:schemeClr val="tx1"/>
                </a:solidFill>
                <a:latin typeface="Calibri" panose="020F0502020204030204" pitchFamily="34" charset="0"/>
                <a:ea typeface="Calibri" panose="020F0502020204030204" pitchFamily="34" charset="0"/>
                <a:cs typeface="Calibri" panose="020F0502020204030204" pitchFamily="34" charset="0"/>
              </a:rPr>
              <a:t>Danone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Regenerative</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agriculture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https://www.danone.com/impact/planet/regenerative-agriculture.html</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Tetra Pak,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Sustainability</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Report FY22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Highlights</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https://www.tetrapak.com/content/dam/tetrapak/media-box/global/en/documents/sustainability-report-highlights-infographics.pdf</a:t>
            </a:r>
          </a:p>
          <a:p>
            <a:pPr indent="-457200">
              <a:buSzPts val="2000"/>
              <a:buFont typeface="Calibri"/>
              <a:buAutoNum type="arabicPeriod"/>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Tetra Pak</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Tetra Pak commits to net zero emissions</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https://www.tetrapak.com/en-pl/about-tetra-pak/news-and-events/newsarchive/tetra-pak-commits-to-net-zero-emissions</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Tetra Pak,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Who</a:t>
            </a:r>
            <a:r>
              <a:rPr lang="pl-PL" i="1" dirty="0">
                <a:solidFill>
                  <a:schemeClr val="tx1"/>
                </a:solidFill>
                <a:latin typeface="Calibri" panose="020F0502020204030204" pitchFamily="34" charset="0"/>
                <a:ea typeface="Calibri" panose="020F0502020204030204" pitchFamily="34" charset="0"/>
                <a:cs typeface="Calibri" panose="020F0502020204030204" pitchFamily="34" charset="0"/>
              </a:rPr>
              <a:t> we </a:t>
            </a:r>
            <a:r>
              <a:rPr lang="pl-PL" i="1" dirty="0" err="1">
                <a:solidFill>
                  <a:schemeClr val="tx1"/>
                </a:solidFill>
                <a:latin typeface="Calibri" panose="020F0502020204030204" pitchFamily="34" charset="0"/>
                <a:ea typeface="Calibri" panose="020F0502020204030204" pitchFamily="34" charset="0"/>
                <a:cs typeface="Calibri" panose="020F0502020204030204" pitchFamily="34" charset="0"/>
              </a:rPr>
              <a:t>are</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https://www.tetrapak.com/en-pl/about-tetra-pak/who-we-are/company</a:t>
            </a:r>
          </a:p>
          <a:p>
            <a:pPr indent="-457200">
              <a:buSzPts val="2000"/>
              <a:buFont typeface="Calibri"/>
              <a:buAutoNum type="arabicPeriod"/>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https://www.sciencefacts.net/types-of-renewable-energy.html</a:t>
            </a:r>
          </a:p>
          <a:p>
            <a:pPr indent="-457200">
              <a:buSzPts val="2000"/>
              <a:buFont typeface="Calibri"/>
              <a:buAutoNum type="arabicPeriod"/>
            </a:pPr>
            <a:r>
              <a:rPr lang="pl-PL" dirty="0">
                <a:solidFill>
                  <a:schemeClr val="tx1"/>
                </a:solidFill>
                <a:latin typeface="Calibri" panose="020F0502020204030204" pitchFamily="34" charset="0"/>
                <a:cs typeface="Calibri" panose="020F0502020204030204" pitchFamily="34" charset="0"/>
              </a:rPr>
              <a:t>https://www.greenmatch.co.uk/blog/2021/09/advantages-and-disadvantages-of-renewable-energy#types-of-renewable-energy</a:t>
            </a:r>
          </a:p>
          <a:p>
            <a:pPr indent="-457200">
              <a:buSzPts val="2000"/>
              <a:buFont typeface="Calibri"/>
              <a:buAutoNum type="arabicPeriod"/>
            </a:pPr>
            <a:r>
              <a:rPr lang="pl-PL" dirty="0">
                <a:solidFill>
                  <a:schemeClr val="tx1"/>
                </a:solidFill>
                <a:latin typeface="Calibri" panose="020F0502020204030204" pitchFamily="34" charset="0"/>
                <a:cs typeface="Calibri" panose="020F0502020204030204" pitchFamily="34" charset="0"/>
              </a:rPr>
              <a:t>https://op.europa.eu/webpub/eca/special-reports/renevable-energy-5-2018/en/</a:t>
            </a:r>
          </a:p>
          <a:p>
            <a:pPr indent="-457200">
              <a:buSzPts val="2000"/>
              <a:buFont typeface="Calibri"/>
              <a:buAutoNum type="arabicPeriod"/>
            </a:pPr>
            <a:r>
              <a:rPr lang="pl-PL" dirty="0">
                <a:solidFill>
                  <a:schemeClr val="tx1"/>
                </a:solidFill>
                <a:latin typeface="Calibri" panose="020F0502020204030204" pitchFamily="34" charset="0"/>
                <a:cs typeface="Calibri" panose="020F0502020204030204" pitchFamily="34" charset="0"/>
              </a:rPr>
              <a:t>https://clean-coalition.org/value-of-clean-local-energy/benefits/</a:t>
            </a:r>
          </a:p>
          <a:p>
            <a:pPr indent="-457200">
              <a:buSzPts val="2000"/>
              <a:buFont typeface="Calibri"/>
              <a:buAutoNum type="arabicPeriod"/>
            </a:pPr>
            <a:endParaRPr lang="pl-PL" dirty="0">
              <a:solidFill>
                <a:schemeClr val="tx1"/>
              </a:solidFill>
              <a:latin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457200">
              <a:spcBef>
                <a:spcPts val="0"/>
              </a:spcBef>
              <a:buSzPts val="2000"/>
              <a:buFont typeface="Calibri"/>
              <a:buAutoNum type="arabicPeriod"/>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4472213"/>
      </p:ext>
    </p:extLst>
  </p:cSld>
  <p:clrMapOvr>
    <a:masterClrMapping/>
  </p:clrMapOvr>
</p:sld>
</file>

<file path=ppt/theme/theme1.xml><?xml version="1.0" encoding="utf-8"?>
<a:theme xmlns:a="http://schemas.openxmlformats.org/drawingml/2006/main"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3204</TotalTime>
  <Words>9935</Words>
  <Application>Microsoft Office PowerPoint</Application>
  <PresentationFormat>Panoramiczny</PresentationFormat>
  <Paragraphs>623</Paragraphs>
  <Slides>91</Slides>
  <Notes>47</Notes>
  <HiddenSlides>0</HiddenSlides>
  <MMClips>1</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91</vt:i4>
      </vt:variant>
    </vt:vector>
  </HeadingPairs>
  <TitlesOfParts>
    <vt:vector size="100" baseType="lpstr">
      <vt:lpstr>Arial</vt:lpstr>
      <vt:lpstr>Calibi</vt:lpstr>
      <vt:lpstr>Calibri</vt:lpstr>
      <vt:lpstr>Libre Franklin</vt:lpstr>
      <vt:lpstr>Montserrat</vt:lpstr>
      <vt:lpstr>Open Sans</vt:lpstr>
      <vt:lpstr>Söhne</vt:lpstr>
      <vt:lpstr>Wingdings</vt:lpstr>
      <vt:lpstr>Motyw pakietu Office</vt:lpstr>
      <vt:lpstr>Module 2. Low emission strategies</vt:lpstr>
      <vt:lpstr> Substantive content: </vt:lpstr>
      <vt:lpstr>General Information </vt:lpstr>
      <vt:lpstr> Objectives of the training module: </vt:lpstr>
      <vt:lpstr>Glossary  </vt:lpstr>
      <vt:lpstr>Prezentacja programu PowerPoint</vt:lpstr>
      <vt:lpstr>Prezentacja programu PowerPoint</vt:lpstr>
      <vt:lpstr>Prezentacja programu PowerPoint</vt:lpstr>
      <vt:lpstr>Prezentacja programu PowerPoint</vt:lpstr>
      <vt:lpstr>Teaching  materials</vt:lpstr>
      <vt:lpstr>Prezentacja programu PowerPoint</vt:lpstr>
      <vt:lpstr>Prezentacja programu PowerPoint</vt:lpstr>
      <vt:lpstr>Prezentacja programu PowerPoint</vt:lpstr>
      <vt:lpstr>Prezentacja programu PowerPoint</vt:lpstr>
      <vt:lpstr>Prezentacja programu PowerPoint</vt:lpstr>
      <vt:lpstr> What can be done? </vt:lpstr>
      <vt:lpstr>Sustainable transportation</vt:lpstr>
      <vt:lpstr>Renewable energy sources</vt:lpstr>
      <vt:lpstr>Applications</vt:lpstr>
      <vt:lpstr>Applications</vt:lpstr>
      <vt:lpstr>Advantages of renewable energy</vt:lpstr>
      <vt:lpstr>Disadvantages of renewable energy</vt:lpstr>
      <vt:lpstr>The significance of renewable energy</vt:lpstr>
      <vt:lpstr>Prezentacja programu PowerPoint</vt:lpstr>
      <vt:lpstr>Prezentacja programu PowerPoint</vt:lpstr>
      <vt:lpstr>Emissions from different types of transport</vt:lpstr>
      <vt:lpstr>  Types of Sustainable Transport  </vt:lpstr>
      <vt:lpstr>Sustainable transportation</vt:lpstr>
      <vt:lpstr>Prezentacja programu PowerPoint</vt:lpstr>
      <vt:lpstr>Prezentacja programu PowerPoint</vt:lpstr>
      <vt:lpstr>Prezentacja programu PowerPoint</vt:lpstr>
      <vt:lpstr>Additional materials  and sources of information</vt:lpstr>
      <vt:lpstr>Prezentacja programu PowerPoint</vt:lpstr>
      <vt:lpstr>Case study</vt:lpstr>
      <vt:lpstr>DANONE</vt:lpstr>
      <vt:lpstr>TARGET ZERO NET CARBON EMISSIONS</vt:lpstr>
      <vt:lpstr>Prezentacja programu PowerPoint</vt:lpstr>
      <vt:lpstr>AMBITIONS</vt:lpstr>
      <vt:lpstr>ACHIEVEMENTS</vt:lpstr>
      <vt:lpstr>Danone is collaborating with several partners to enhance global comprehension of how agricultural practices can contribute to nurturing and safeguarding soil health.</vt:lpstr>
      <vt:lpstr> „Ziołowy zakątek”  agritourism farm</vt:lpstr>
      <vt:lpstr>low-emission practices in crop production</vt:lpstr>
      <vt:lpstr>Low-emission animal housing systems  - care for animal welfare </vt:lpstr>
      <vt:lpstr>Tetra Pak </vt:lpstr>
      <vt:lpstr>Tetra Pak commits to net zero emissions</vt:lpstr>
      <vt:lpstr>Tetra Pak aims to achieve net zero greenhouse gas emissions by 2030 and meet its 2050 targets by focusing on four key areas:</vt:lpstr>
      <vt:lpstr>FOOD SYSTEMS</vt:lpstr>
      <vt:lpstr>CLIMATE</vt:lpstr>
      <vt:lpstr>Imagining and designing </vt:lpstr>
      <vt:lpstr>Objective of the training session</vt:lpstr>
      <vt:lpstr>Prezentacja programu PowerPoint</vt:lpstr>
      <vt:lpstr>Forecasting vs. scenario building</vt:lpstr>
      <vt:lpstr>Prezentacja programu PowerPoint</vt:lpstr>
      <vt:lpstr>How can I use scenarios for sustainable transport?</vt:lpstr>
      <vt:lpstr>Prezentacja programu PowerPoint</vt:lpstr>
      <vt:lpstr>How to do it? In iterative way as follows….</vt:lpstr>
      <vt:lpstr>Stage 1</vt:lpstr>
      <vt:lpstr>Stage 2</vt:lpstr>
      <vt:lpstr>Examples of STEEP factors (social)</vt:lpstr>
      <vt:lpstr>Examples of STEEP factors (technological)</vt:lpstr>
      <vt:lpstr>Examples of STEEP factors (economic)</vt:lpstr>
      <vt:lpstr>Examples of STEEP factors (ecological)</vt:lpstr>
      <vt:lpstr>Examples of STEEP factors (political)</vt:lpstr>
      <vt:lpstr> Stage 3Select driving forces</vt:lpstr>
      <vt:lpstr>Factors’ ranking</vt:lpstr>
      <vt:lpstr>Prezentacja programu PowerPoint</vt:lpstr>
      <vt:lpstr>Stage 5: Develop four possible scenarios How does this look in practice?</vt:lpstr>
      <vt:lpstr>Prezentacja programu PowerPoint</vt:lpstr>
      <vt:lpstr>Prezentacja programu PowerPoint</vt:lpstr>
      <vt:lpstr> Scenario 3: "Grassroots Green: The 2040 Community-Driven Eco-Revolution"</vt:lpstr>
      <vt:lpstr>Prezentacja programu PowerPoint</vt:lpstr>
      <vt:lpstr>Extension of the exercise</vt:lpstr>
      <vt:lpstr>While working in group</vt:lpstr>
      <vt:lpstr>Imagining and designing </vt:lpstr>
      <vt:lpstr>Lateral thinking</vt:lpstr>
      <vt:lpstr>The need for lateral thinking</vt:lpstr>
      <vt:lpstr>De Bono Six Thinking Hats Technique</vt:lpstr>
      <vt:lpstr>De Bono Six Thinking Hats Technique</vt:lpstr>
      <vt:lpstr>White - the facts</vt:lpstr>
      <vt:lpstr>Green - creativity</vt:lpstr>
      <vt:lpstr>Yellow - optimism</vt:lpstr>
      <vt:lpstr>Black - pessimism</vt:lpstr>
      <vt:lpstr>Red - emotions</vt:lpstr>
      <vt:lpstr>Blue - summary</vt:lpstr>
      <vt:lpstr>Hat sequence suggestions</vt:lpstr>
      <vt:lpstr>Case study – EduNUT Isle</vt:lpstr>
      <vt:lpstr>Case study - Renewable energy transition dilemma</vt:lpstr>
      <vt:lpstr>Literature</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XXXX</dc:title>
  <dc:creator>Danuta Szpilko</dc:creator>
  <cp:lastModifiedBy>Julia Siderska</cp:lastModifiedBy>
  <cp:revision>549</cp:revision>
  <dcterms:created xsi:type="dcterms:W3CDTF">2021-03-17T15:35:01Z</dcterms:created>
  <dcterms:modified xsi:type="dcterms:W3CDTF">2024-09-24T19:51:20Z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0x0101006BB1CE6E337D584EAB9F6A325E920394</vt:lpwstr>
  </property>
</Properties>
</file>