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6858000" cx="12192000"/>
  <p:notesSz cx="6858000" cy="9144000"/>
  <p:embeddedFontLst>
    <p:embeddedFont>
      <p:font typeface="Roboto"/>
      <p:regular r:id="rId62"/>
      <p:bold r:id="rId63"/>
      <p:italic r:id="rId64"/>
      <p:boldItalic r:id="rId65"/>
    </p:embeddedFont>
    <p:embeddedFont>
      <p:font typeface="Helvetica Neue"/>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0" roundtripDataSignature="AMtx7mhsbV25WDgyhHG0dj2qGgvS4EI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70" Type="http://customschemas.google.com/relationships/presentationmetadata" Target="meta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Roboto-regular.fntdata"/><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8.xml"/><Relationship Id="rId66" Type="http://schemas.openxmlformats.org/officeDocument/2006/relationships/font" Target="fonts/HelveticaNeue-regular.fntdata"/><Relationship Id="rId21" Type="http://schemas.openxmlformats.org/officeDocument/2006/relationships/slide" Target="slides/slide17.xml"/><Relationship Id="rId65" Type="http://schemas.openxmlformats.org/officeDocument/2006/relationships/font" Target="fonts/Roboto-boldItalic.fntdata"/><Relationship Id="rId24" Type="http://schemas.openxmlformats.org/officeDocument/2006/relationships/slide" Target="slides/slide20.xml"/><Relationship Id="rId68" Type="http://schemas.openxmlformats.org/officeDocument/2006/relationships/font" Target="fonts/HelveticaNeue-italic.fntdata"/><Relationship Id="rId23" Type="http://schemas.openxmlformats.org/officeDocument/2006/relationships/slide" Target="slides/slide19.xml"/><Relationship Id="rId67" Type="http://schemas.openxmlformats.org/officeDocument/2006/relationships/font" Target="fonts/HelveticaNeue-bold.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HelveticaNeue-bold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Accogliere calorosamente i partecipanti.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Presentarsi e fornire una breve panoramica del proprio background e competenze.</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Descrivere brevemente gli argomenti trattati durante la sessione e la loro importanza nel contesto dell’educazione ai sistemi alimentari</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Informazioni aggiuntive:</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Background: i sistemi alimentari comprendono tutti i processi coinvolti nell'alimentazione di una popolazione: coltivazione, raccolta, lavorazione, confezionamento, trasporto, commercializzazione, consumo e smaltimento di cibo e articoli ad esso correlati.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Importanza: comprendere i sistemi alimentari è fondamentale per promuovere pratiche sostenibili, migliorare la salute pubblica e affrontare le sfide ambientali.</a:t>
            </a:r>
            <a:endParaRPr sz="1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Quiz a scelta multipla con domande, alternative e spiegazione delle risposte giuste.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Possibilità di applicare il quiz direttamente sulla piattaforma, utilizzare file PDF o semplicemente discuterne nella presentazione. </a:t>
            </a:r>
            <a:endParaRPr>
              <a:solidFill>
                <a:srgbClr val="111827"/>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sz="1600">
              <a:solidFill>
                <a:schemeClr val="dk1"/>
              </a:solidFill>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D2: C: Ridurre il consumo di carne aiuta a ridurre le emissioni di gas serra, poiché l’allevamento intensivo di animali da foraggio è una fonte significativa di metano e altri gas serra. Questa riduzione è fondamentale per mitigare il cambiamento climatico e il suo impatto sull’ambiente.</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sz="16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Quiz a scelta multipla con domande, alternative e spiegazione delle risposte giuste.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Possibilità di applicare il quiz direttamente sulla piattaforma, utilizzare file PDF o semplicemente discuterne nella presentazione. </a:t>
            </a:r>
            <a:r>
              <a:rPr lang="en-US" sz="1400">
                <a:latin typeface="Arial"/>
                <a:ea typeface="Arial"/>
                <a:cs typeface="Arial"/>
                <a:sym typeface="Arial"/>
              </a:rPr>
              <a:t>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D3:C: Una dieta principalmente vegetariana è associata a un minor rischio di malattie croniche come diabete, malattie cardiache e alcuni tumori grazie al maggiore apporto di nutrienti essenziali, vitamine e antiossidanti e del minore apporto di grassi nocivi.</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Quiz a scelta multipla con domande, alternative e spiegazione delle risposte giuste.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Possibilità di applicare il quiz direttamente sulla piattaforma, utilizzare file PDF o semplicemente discuterne nella presentazione. </a:t>
            </a:r>
            <a:r>
              <a:rPr lang="en-US">
                <a:solidFill>
                  <a:schemeClr val="dk1"/>
                </a:solidFill>
              </a:rPr>
              <a:t>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D3:C: Una dieta principalmente vegetariana è associata a un minor rischio di malattie croniche come diabete, malattie cardiache e alcuni tumori grazie al maggiore apporto di nutrienti essenziali, vitamine e antiossidanti e del minore apporto di grassi nocivi.</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111827"/>
                </a:solidFill>
                <a:latin typeface="Roboto"/>
                <a:ea typeface="Roboto"/>
                <a:cs typeface="Roboto"/>
                <a:sym typeface="Roboto"/>
              </a:rPr>
              <a:t>Quiz a scelta multipla con domande, alternative e spiegazione delle risposte giuste.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SzPts val="1100"/>
              <a:buNone/>
            </a:pPr>
            <a:r>
              <a:rPr lang="en-US">
                <a:solidFill>
                  <a:srgbClr val="111827"/>
                </a:solidFill>
                <a:latin typeface="Roboto"/>
                <a:ea typeface="Roboto"/>
                <a:cs typeface="Roboto"/>
                <a:sym typeface="Roboto"/>
              </a:rPr>
              <a:t>Possibilità di applicare il quiz direttamente sulla piattaforma, utilizzare file PDF o semplicemente discuterne nella presentazione. </a:t>
            </a:r>
            <a:r>
              <a:rPr lang="en-US">
                <a:solidFill>
                  <a:schemeClr val="dk1"/>
                </a:solidFill>
              </a:rPr>
              <a:t> </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D4:C: Quando gli scarti alimentari si decompongono nelle discariche, producono metano, un potente gas serra che contribuisce in modo significativo al cambiamento climatico. Ridurre gli sprechi alimentari può aiutare a ridurre le emissioni di metano e a ridurre l’impatto ambientale complessivo.</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sz="1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8" name="Google Shape;148;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111827"/>
                </a:solidFill>
                <a:latin typeface="Roboto"/>
                <a:ea typeface="Roboto"/>
                <a:cs typeface="Roboto"/>
                <a:sym typeface="Roboto"/>
              </a:rPr>
              <a:t>Quiz a scelta multipla con domande, alternative e spiegazione delle risposte giuste.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a:solidFill>
                  <a:srgbClr val="111827"/>
                </a:solidFill>
                <a:latin typeface="Roboto"/>
                <a:ea typeface="Roboto"/>
                <a:cs typeface="Roboto"/>
                <a:sym typeface="Roboto"/>
              </a:rPr>
              <a:t>Possibilità di applicare il quiz direttamente sulla piattaforma, utilizzare file PDF o semplicemente discuterne nella presentazione. </a:t>
            </a:r>
            <a:r>
              <a:rPr lang="en-US">
                <a:solidFill>
                  <a:schemeClr val="dk1"/>
                </a:solidFill>
              </a:rPr>
              <a:t>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rgbClr val="111827"/>
                </a:solidFill>
                <a:latin typeface="Roboto"/>
                <a:ea typeface="Roboto"/>
                <a:cs typeface="Roboto"/>
                <a:sym typeface="Roboto"/>
              </a:rPr>
              <a:t>D4:C: Quando gli scarti alimentari si decompongono nelle discariche, producono metano, un potente gas serra che contribuisce in modo significativo al cambiamento climatico. Ridurre gli sprechi alimentari può aiutare a ridurre le emissioni di metano e a ridurre l’impatto ambientale complessivo.</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111827"/>
                </a:solidFill>
                <a:latin typeface="Roboto"/>
                <a:ea typeface="Roboto"/>
                <a:cs typeface="Roboto"/>
                <a:sym typeface="Roboto"/>
              </a:rPr>
              <a:t>Quiz a scelta multipla con domande, alternative e spiegazione delle risposte giuste.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a:solidFill>
                  <a:srgbClr val="111827"/>
                </a:solidFill>
                <a:latin typeface="Roboto"/>
                <a:ea typeface="Roboto"/>
                <a:cs typeface="Roboto"/>
                <a:sym typeface="Roboto"/>
              </a:rPr>
              <a:t>Possibilità di applicare il quiz direttamente sulla piattaforma, utilizzare file PDF o semplicemente discuterne nella presentazione.</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D5:C: La sicurezza alimentare è fondamentale per i sistemi alimentari sostenibili perché garantisce che tutte le persone abbiano accesso a cibo sufficiente, sicuro e nutriente per mantenere una vita sana e attiva. Ciò include affrontare questioni come la fame, la malnutrizione e l’equa distribuzione del cibo</a:t>
            </a:r>
            <a:endParaRPr>
              <a:solidFill>
                <a:srgbClr val="111827"/>
              </a:solidFill>
              <a:latin typeface="Roboto"/>
              <a:ea typeface="Roboto"/>
              <a:cs typeface="Roboto"/>
              <a:sym typeface="Roboto"/>
            </a:endParaRPr>
          </a:p>
          <a:p>
            <a:pPr indent="0" lvl="0" marL="0" rtl="0" algn="l">
              <a:spcBef>
                <a:spcPts val="0"/>
              </a:spcBef>
              <a:spcAft>
                <a:spcPts val="0"/>
              </a:spcAft>
              <a:buNone/>
            </a:pPr>
            <a:r>
              <a:rPr lang="en-US" sz="1400">
                <a:latin typeface="Arial"/>
                <a:ea typeface="Arial"/>
                <a:cs typeface="Arial"/>
                <a:sym typeface="Arial"/>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111827"/>
                </a:solidFill>
                <a:latin typeface="Roboto"/>
                <a:ea typeface="Roboto"/>
                <a:cs typeface="Roboto"/>
                <a:sym typeface="Roboto"/>
              </a:rPr>
              <a:t>Quiz a scelta multipla con domande, alternative e spiegazione delle risposte giuste.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a:solidFill>
                  <a:srgbClr val="111827"/>
                </a:solidFill>
                <a:latin typeface="Roboto"/>
                <a:ea typeface="Roboto"/>
                <a:cs typeface="Roboto"/>
                <a:sym typeface="Roboto"/>
              </a:rPr>
              <a:t>Possibilità di applicare il quiz direttamente sulla piattaforma, utilizzare file PDF o semplicemente discuterne nella presentazione.</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rgbClr val="111827"/>
                </a:solidFill>
                <a:latin typeface="Roboto"/>
                <a:ea typeface="Roboto"/>
                <a:cs typeface="Roboto"/>
                <a:sym typeface="Roboto"/>
              </a:rPr>
              <a:t>D5:C: La sicurezza alimentare è fondamentale per i sistemi alimentari sostenibili perché garantisce che tutte le persone abbiano accesso a cibo sufficiente, sicuro e nutriente per mantenere una vita sana e attiva. Ciò include affrontare questioni come la fame, la malnutrizione e l’equa distribuzione del cibo</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3" name="Google Shape;163;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Discutere ogni sfida e la complessità e l’interconnessione dei sistemi alimentari.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Evidenziare le principali sfide affrontate oggi dai sistemi alimentari.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**Attività online (Forum) Descritta nei contenuti</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Interconnessione:</a:t>
            </a:r>
            <a:r>
              <a:rPr lang="en-US">
                <a:solidFill>
                  <a:srgbClr val="111827"/>
                </a:solidFill>
                <a:latin typeface="Roboto"/>
                <a:ea typeface="Roboto"/>
                <a:cs typeface="Roboto"/>
                <a:sym typeface="Roboto"/>
              </a:rPr>
              <a:t> i sistemi alimentari sono collegati a vari settori come l'acqua, l'energia e la salute. I cambiamenti in un’area possono avere effetti a cascata su altri.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Sfide: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Utilizzo delle risorse</a:t>
            </a:r>
            <a:r>
              <a:rPr lang="en-US">
                <a:solidFill>
                  <a:srgbClr val="111827"/>
                </a:solidFill>
                <a:latin typeface="Roboto"/>
                <a:ea typeface="Roboto"/>
                <a:cs typeface="Roboto"/>
                <a:sym typeface="Roboto"/>
              </a:rPr>
              <a:t>: l’uso </a:t>
            </a:r>
            <a:r>
              <a:rPr lang="en-US">
                <a:solidFill>
                  <a:srgbClr val="111827"/>
                </a:solidFill>
                <a:latin typeface="Roboto"/>
                <a:ea typeface="Roboto"/>
                <a:cs typeface="Roboto"/>
                <a:sym typeface="Roboto"/>
              </a:rPr>
              <a:t>efficiente</a:t>
            </a:r>
            <a:r>
              <a:rPr lang="en-US">
                <a:solidFill>
                  <a:srgbClr val="111827"/>
                </a:solidFill>
                <a:latin typeface="Roboto"/>
                <a:ea typeface="Roboto"/>
                <a:cs typeface="Roboto"/>
                <a:sym typeface="Roboto"/>
              </a:rPr>
              <a:t> del territorio, dell’acqua e dell’energia è fondamentale per una produzione alimentare sostenibile.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Gestione dei rifiuti:</a:t>
            </a:r>
            <a:r>
              <a:rPr lang="en-US">
                <a:solidFill>
                  <a:srgbClr val="111827"/>
                </a:solidFill>
                <a:latin typeface="Roboto"/>
                <a:ea typeface="Roboto"/>
                <a:cs typeface="Roboto"/>
                <a:sym typeface="Roboto"/>
              </a:rPr>
              <a:t> ridurre gli sprechi alimentari attraverso migliori pratiche di conservazione, lavorazione e consumo.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Impatto climatico</a:t>
            </a:r>
            <a:r>
              <a:rPr lang="en-US">
                <a:solidFill>
                  <a:srgbClr val="111827"/>
                </a:solidFill>
                <a:latin typeface="Roboto"/>
                <a:ea typeface="Roboto"/>
                <a:cs typeface="Roboto"/>
                <a:sym typeface="Roboto"/>
              </a:rPr>
              <a:t>: affrontare il contributo significativo dei sistemi alimentari alle emissioni globali di gas serra.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Equità sociale: </a:t>
            </a:r>
            <a:r>
              <a:rPr lang="en-US">
                <a:solidFill>
                  <a:srgbClr val="111827"/>
                </a:solidFill>
                <a:latin typeface="Roboto"/>
                <a:ea typeface="Roboto"/>
                <a:cs typeface="Roboto"/>
                <a:sym typeface="Roboto"/>
              </a:rPr>
              <a:t>garantire un accesso equo al cibo e alle risorse e sostenere gli agricoltori e i lavoratori dell’industria alimentare.</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sz="16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Discutere ogni sfida e la complessità e interconnessione dei sistemi alimentari.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Evidenziare le principali sfide affrontate oggi dai sistemi alimentari.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**Attività online (Forum) Descritta nei contenuti</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Interconnessione:</a:t>
            </a:r>
            <a:r>
              <a:rPr lang="en-US">
                <a:solidFill>
                  <a:srgbClr val="111827"/>
                </a:solidFill>
                <a:latin typeface="Roboto"/>
                <a:ea typeface="Roboto"/>
                <a:cs typeface="Roboto"/>
                <a:sym typeface="Roboto"/>
              </a:rPr>
              <a:t> i sistemi alimentari sono collegati a vari settori come l'acqua, l'energia e la salute. I cambiamenti in un’area possono avere effetti a cascata su altri.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Sfide: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Utilizzo delle risorse</a:t>
            </a:r>
            <a:r>
              <a:rPr lang="en-US">
                <a:solidFill>
                  <a:srgbClr val="111827"/>
                </a:solidFill>
                <a:latin typeface="Roboto"/>
                <a:ea typeface="Roboto"/>
                <a:cs typeface="Roboto"/>
                <a:sym typeface="Roboto"/>
              </a:rPr>
              <a:t>: l’uso efficiente del territorio, dell’acqua e dell’energia è fondamentale per una produzione alimentare sostenibile.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Gestione dei rifiuti:</a:t>
            </a:r>
            <a:r>
              <a:rPr lang="en-US">
                <a:solidFill>
                  <a:srgbClr val="111827"/>
                </a:solidFill>
                <a:latin typeface="Roboto"/>
                <a:ea typeface="Roboto"/>
                <a:cs typeface="Roboto"/>
                <a:sym typeface="Roboto"/>
              </a:rPr>
              <a:t> ridurre gli sprechi alimentari attraverso migliori pratiche di conservazione, lavorazione e consumo.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Impatto climatico</a:t>
            </a:r>
            <a:r>
              <a:rPr lang="en-US">
                <a:solidFill>
                  <a:srgbClr val="111827"/>
                </a:solidFill>
                <a:latin typeface="Roboto"/>
                <a:ea typeface="Roboto"/>
                <a:cs typeface="Roboto"/>
                <a:sym typeface="Roboto"/>
              </a:rPr>
              <a:t>: affrontare il contributo significativo dei sistemi alimentari alle emissioni globali di gas serra.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Equità sociale: </a:t>
            </a:r>
            <a:r>
              <a:rPr lang="en-US">
                <a:solidFill>
                  <a:srgbClr val="111827"/>
                </a:solidFill>
                <a:latin typeface="Roboto"/>
                <a:ea typeface="Roboto"/>
                <a:cs typeface="Roboto"/>
                <a:sym typeface="Roboto"/>
              </a:rPr>
              <a:t>garantire un accesso equo al cibo e alle risorse e sostenere gli agricoltori e i lavoratori dell’industria alimentare.</a:t>
            </a:r>
            <a:endParaRPr>
              <a:solidFill>
                <a:srgbClr val="111827"/>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Discutere ogni sfida e la complessità e interconnessione dei sistemi alimentari.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Evidenziare le principali sfide affrontate oggi dai sistemi alimentari.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**Attività online (Forum) Descritta nei contenuti</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Interconnessione:</a:t>
            </a:r>
            <a:r>
              <a:rPr lang="en-US">
                <a:solidFill>
                  <a:srgbClr val="111827"/>
                </a:solidFill>
                <a:latin typeface="Roboto"/>
                <a:ea typeface="Roboto"/>
                <a:cs typeface="Roboto"/>
                <a:sym typeface="Roboto"/>
              </a:rPr>
              <a:t> i sistemi alimentari sono collegati a vari settori come l'acqua, l'energia e la salute. I cambiamenti in un’area possono avere effetti a cascata su altri.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Sfide: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Utilizzo delle risorse</a:t>
            </a:r>
            <a:r>
              <a:rPr lang="en-US">
                <a:solidFill>
                  <a:srgbClr val="111827"/>
                </a:solidFill>
                <a:latin typeface="Roboto"/>
                <a:ea typeface="Roboto"/>
                <a:cs typeface="Roboto"/>
                <a:sym typeface="Roboto"/>
              </a:rPr>
              <a:t>: l’uso efficiente del territorio, dell’acqua e dell’energia è fondamentale per una produzione alimentare sostenibile.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Gestione dei rifiuti:</a:t>
            </a:r>
            <a:r>
              <a:rPr lang="en-US">
                <a:solidFill>
                  <a:srgbClr val="111827"/>
                </a:solidFill>
                <a:latin typeface="Roboto"/>
                <a:ea typeface="Roboto"/>
                <a:cs typeface="Roboto"/>
                <a:sym typeface="Roboto"/>
              </a:rPr>
              <a:t> ridurre gli sprechi alimentari attraverso migliori pratiche di conservazione, lavorazione e consumo.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Impatto climatico</a:t>
            </a:r>
            <a:r>
              <a:rPr lang="en-US">
                <a:solidFill>
                  <a:srgbClr val="111827"/>
                </a:solidFill>
                <a:latin typeface="Roboto"/>
                <a:ea typeface="Roboto"/>
                <a:cs typeface="Roboto"/>
                <a:sym typeface="Roboto"/>
              </a:rPr>
              <a:t>: affrontare il contributo significativo dei sistemi alimentari alle emissioni globali di gas serra.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Equità sociale: </a:t>
            </a:r>
            <a:r>
              <a:rPr lang="en-US">
                <a:solidFill>
                  <a:srgbClr val="111827"/>
                </a:solidFill>
                <a:latin typeface="Roboto"/>
                <a:ea typeface="Roboto"/>
                <a:cs typeface="Roboto"/>
                <a:sym typeface="Roboto"/>
              </a:rPr>
              <a:t>garantire un accesso equo al cibo e alle risorse e sostenere gli agricoltori e i lavoratori dell’industria alimentare.</a:t>
            </a:r>
            <a:endParaRPr>
              <a:solidFill>
                <a:srgbClr val="111827"/>
              </a:solidFill>
              <a:latin typeface="Roboto"/>
              <a:ea typeface="Roboto"/>
              <a:cs typeface="Roboto"/>
              <a:sym typeface="Roboto"/>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None/>
            </a:pPr>
            <a:r>
              <a:rPr b="0" lang="en-US"/>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Accogliere calorosamente i partecipanti.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Spiegare il significato dell’educazione ai sistemi alimentari nell’attuale contesto globale.</a:t>
            </a:r>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Fornire una panoramica di ciò che verrà trattato nel modulo.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Evidenziare gli obiettivi principali della sessione.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Indicare chiaramente gli obiettivi di apprendimento.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Spiegare come questi obiettivi guideranno la sessione e cosa i partecipanti possono aspettarsi di imparare.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Sottolineare l’importanza di questi obiettivi nel definire pratiche didattiche efficaci</a:t>
            </a:r>
            <a:endParaRPr sz="1100"/>
          </a:p>
          <a:p>
            <a:pPr indent="-228600" lvl="0" marL="457200" rtl="0" algn="l">
              <a:spcBef>
                <a:spcPts val="0"/>
              </a:spcBef>
              <a:spcAft>
                <a:spcPts val="0"/>
              </a:spcAft>
              <a:buClr>
                <a:srgbClr val="000000"/>
              </a:buClr>
              <a:buSzPts val="1100"/>
              <a:buFont typeface="Arial"/>
              <a:buNone/>
            </a:pPr>
            <a:r>
              <a:t/>
            </a:r>
            <a:endParaRPr sz="1100"/>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Informazioni aggiuntive: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Significato: i sistemi alimentari sono parte integrante della sopravvivenza e del benessere umano. Influenzano e sono influenzati da diverse questioni globali, tra cui il cambiamento climatico, la salute e la stabilità economica.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b="1" lang="en-US" sz="1200">
                <a:solidFill>
                  <a:srgbClr val="111827"/>
                </a:solidFill>
                <a:latin typeface="Roboto"/>
                <a:ea typeface="Roboto"/>
                <a:cs typeface="Roboto"/>
                <a:sym typeface="Roboto"/>
              </a:rPr>
              <a:t>Obiettivi della sessione</a:t>
            </a:r>
            <a:r>
              <a:rPr lang="en-US" sz="1200">
                <a:solidFill>
                  <a:srgbClr val="111827"/>
                </a:solidFill>
                <a:latin typeface="Roboto"/>
                <a:ea typeface="Roboto"/>
                <a:cs typeface="Roboto"/>
                <a:sym typeface="Roboto"/>
              </a:rPr>
              <a:t>: entro la fine di questa sessione, i partecipanti dovrebbero comprendere la natura complessa dei sistemi alimentari, riconoscere l’importanza delle pratiche sostenibili e dei comportamenti personali e sentirsi attrezzati per ispirare ed educare gli studenti su questi argomenti.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b="1" lang="en-US" sz="1200">
                <a:solidFill>
                  <a:srgbClr val="111827"/>
                </a:solidFill>
                <a:latin typeface="Roboto"/>
                <a:ea typeface="Roboto"/>
                <a:cs typeface="Roboto"/>
                <a:sym typeface="Roboto"/>
              </a:rPr>
              <a:t>Abitudini alimentari sostenibili:</a:t>
            </a:r>
            <a:r>
              <a:rPr lang="en-US" sz="1200">
                <a:solidFill>
                  <a:srgbClr val="111827"/>
                </a:solidFill>
                <a:latin typeface="Roboto"/>
                <a:ea typeface="Roboto"/>
                <a:cs typeface="Roboto"/>
                <a:sym typeface="Roboto"/>
              </a:rPr>
              <a:t> includono pratiche come la riduzione degli sprechi alimentari, la scelta di alimenti di provenienza locale e la comprensione dell’impatto delle scelte alimentari sull’ambiente.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b="1" lang="en-US" sz="1200">
                <a:solidFill>
                  <a:srgbClr val="111827"/>
                </a:solidFill>
                <a:latin typeface="Roboto"/>
                <a:ea typeface="Roboto"/>
                <a:cs typeface="Roboto"/>
                <a:sym typeface="Roboto"/>
              </a:rPr>
              <a:t>Alfabetizzazione ai futuri (Futures Literacy)</a:t>
            </a:r>
            <a:r>
              <a:rPr lang="en-US" sz="1200">
                <a:solidFill>
                  <a:srgbClr val="111827"/>
                </a:solidFill>
                <a:latin typeface="Roboto"/>
                <a:ea typeface="Roboto"/>
                <a:cs typeface="Roboto"/>
                <a:sym typeface="Roboto"/>
              </a:rPr>
              <a:t>: si riferisce alla capacità di immaginare e progettare scenari futuri che siano sostenibili ed equi, aiutando gli studenti a pensare in modo critico agli impatti a lungo termine.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b="1" lang="en-US" sz="1200">
                <a:solidFill>
                  <a:srgbClr val="111827"/>
                </a:solidFill>
                <a:latin typeface="Roboto"/>
                <a:ea typeface="Roboto"/>
                <a:cs typeface="Roboto"/>
                <a:sym typeface="Roboto"/>
              </a:rPr>
              <a:t>Azioni per il clima:</a:t>
            </a:r>
            <a:r>
              <a:rPr lang="en-US" sz="1200">
                <a:solidFill>
                  <a:srgbClr val="111827"/>
                </a:solidFill>
                <a:latin typeface="Roboto"/>
                <a:ea typeface="Roboto"/>
                <a:cs typeface="Roboto"/>
                <a:sym typeface="Roboto"/>
              </a:rPr>
              <a:t> incoraggiare cambiamenti comportamentali a sostegno della sostenibilità, come la riduzione dell’impronta di carbonio e la promozione di pratiche ecocompatibili.</a:t>
            </a:r>
            <a:endParaRPr b="1" sz="11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4" name="Google Shape;194;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200"/>
              <a:buFont typeface="Roboto"/>
              <a:buNone/>
            </a:pPr>
            <a:r>
              <a:rPr lang="en-US" sz="1200">
                <a:solidFill>
                  <a:srgbClr val="111827"/>
                </a:solidFill>
                <a:latin typeface="Roboto"/>
                <a:ea typeface="Roboto"/>
                <a:cs typeface="Roboto"/>
                <a:sym typeface="Roboto"/>
              </a:rPr>
              <a:t>Discutere vari metodi di produzione alimentare sostenibile. </a:t>
            </a:r>
            <a:endParaRPr sz="1200">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200"/>
              <a:buFont typeface="Roboto"/>
              <a:buNone/>
            </a:pPr>
            <a:r>
              <a:rPr lang="en-US" sz="1200">
                <a:solidFill>
                  <a:srgbClr val="111827"/>
                </a:solidFill>
                <a:latin typeface="Roboto"/>
                <a:ea typeface="Roboto"/>
                <a:cs typeface="Roboto"/>
                <a:sym typeface="Roboto"/>
              </a:rPr>
              <a:t>Evidenziare l’importanza della biodiversità e dell’agricoltura biologica nell’agricoltura sostenibile.</a:t>
            </a:r>
            <a:endParaRPr sz="1200">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200"/>
              <a:buFont typeface="Roboto"/>
              <a:buNone/>
            </a:pPr>
            <a:r>
              <a:rPr lang="en-US" sz="1200">
                <a:solidFill>
                  <a:srgbClr val="111827"/>
                </a:solidFill>
                <a:latin typeface="Roboto"/>
                <a:ea typeface="Roboto"/>
                <a:cs typeface="Roboto"/>
                <a:sym typeface="Roboto"/>
              </a:rPr>
              <a:t> Pratiche agricole sostenibili: introdurre il concetto di permacultura come metodo di progettazione integrale per la produzione alimentare sostenibile che include tecniche come l’agricoltura biologica, la rotazione delle colture, l’agroforestazione, la gestione integrata dei parassiti, la rigenerazione del suolo e la gestione integrale dell’acqua. </a:t>
            </a:r>
            <a:endParaRPr sz="1200">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200"/>
              <a:buFont typeface="Roboto"/>
              <a:buNone/>
            </a:pPr>
            <a:r>
              <a:rPr lang="en-US" sz="1200">
                <a:solidFill>
                  <a:srgbClr val="111827"/>
                </a:solidFill>
                <a:latin typeface="Roboto"/>
                <a:ea typeface="Roboto"/>
                <a:cs typeface="Roboto"/>
                <a:sym typeface="Roboto"/>
              </a:rPr>
              <a:t>Biodiversità: sottolineare come il mantenimento di una varietà di piante e animali in agricoltura aiuti a migliorare la resilienza e la produttività dell’ecosistema. </a:t>
            </a:r>
            <a:endParaRPr sz="1200">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200"/>
              <a:buFont typeface="Roboto"/>
              <a:buNone/>
            </a:pPr>
            <a:r>
              <a:rPr lang="en-US" sz="1200">
                <a:solidFill>
                  <a:srgbClr val="111827"/>
                </a:solidFill>
                <a:latin typeface="Roboto"/>
                <a:ea typeface="Roboto"/>
                <a:cs typeface="Roboto"/>
                <a:sym typeface="Roboto"/>
              </a:rPr>
              <a:t>Agricoltura biologica: evidenziare i vantaggi dell’agricoltura biologica, come la riduzione dell’uso di sostanze chimiche e il miglioramento della salute del suolo.</a:t>
            </a:r>
            <a:endParaRPr sz="1200">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Presentare il video animato sulle pratiche agricole sostenibili e incoraggiare i partecipanti a guardarlo.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Diete prevalentemente vegetariane</a:t>
            </a:r>
            <a:r>
              <a:rPr lang="en-US">
                <a:solidFill>
                  <a:srgbClr val="111827"/>
                </a:solidFill>
                <a:latin typeface="Roboto"/>
                <a:ea typeface="Roboto"/>
                <a:cs typeface="Roboto"/>
                <a:sym typeface="Roboto"/>
              </a:rPr>
              <a:t>: possono ridurre l’impatto ambientale della produzione alimentare e migliorare i risultati sulla salute. Pianificare i pasti per sfruttare i cibi locali di stagione.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Approvvigionamento locale</a:t>
            </a:r>
            <a:r>
              <a:rPr lang="en-US">
                <a:solidFill>
                  <a:srgbClr val="111827"/>
                </a:solidFill>
                <a:latin typeface="Roboto"/>
                <a:ea typeface="Roboto"/>
                <a:cs typeface="Roboto"/>
                <a:sym typeface="Roboto"/>
              </a:rPr>
              <a:t>: vantaggi come il sostegno alle economie locali e la riduzione delle emissioni dei trasporti. Chiedere ai fornitori il luogo di origine del cibo e comunicare la preferenza per il cibo locale.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Abitudini per la riduzione degli sprechi alimentari:</a:t>
            </a:r>
            <a:r>
              <a:rPr lang="en-US">
                <a:solidFill>
                  <a:srgbClr val="111827"/>
                </a:solidFill>
                <a:latin typeface="Roboto"/>
                <a:ea typeface="Roboto"/>
                <a:cs typeface="Roboto"/>
                <a:sym typeface="Roboto"/>
              </a:rPr>
              <a:t> come pianificazione dei pasti, corretta conservazione degli alimenti e compostaggio. Preparare il brodo con i residui ancora buoni. Imparare a sfruttare appieno tutte le verdure.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t/>
            </a:r>
            <a:endParaRPr>
              <a:solidFill>
                <a:srgbClr val="111827"/>
              </a:solidFill>
              <a:latin typeface="Roboto"/>
              <a:ea typeface="Roboto"/>
              <a:cs typeface="Roboto"/>
              <a:sym typeface="Roboto"/>
            </a:endParaRPr>
          </a:p>
          <a:p>
            <a:pPr indent="-317500" lvl="0" marL="45720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Discutere i vantaggi di diete sostenibili e abitudini alimentari sane. </a:t>
            </a:r>
            <a:endParaRPr>
              <a:solidFill>
                <a:srgbClr val="111827"/>
              </a:solidFill>
              <a:latin typeface="Roboto"/>
              <a:ea typeface="Roboto"/>
              <a:cs typeface="Roboto"/>
              <a:sym typeface="Roboto"/>
            </a:endParaRPr>
          </a:p>
          <a:p>
            <a:pPr indent="-317500" lvl="0" marL="45720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Sottolineare l’importanza di ridurre gli sprechi alimentari.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**Attività del ToolKit (I LEARN)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Quiz: diete e abitudini alimentari sostenibili</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Quiz: domande vero/falso sulle diete sostenibili.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Note del relatore: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introdurre il quiz e incoraggiare i partecipanti a testare la propria comprensione delle diete sostenibili.</a:t>
            </a:r>
            <a:endParaRPr b="1">
              <a:solidFill>
                <a:srgbClr val="111827"/>
              </a:solidFill>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Quiz: domande vero/falso sulle diete sostenibili.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Introdurre il quiz e incoraggiare i partecipanti a testare la propria comprensione delle diete sostenibili.</a:t>
            </a:r>
            <a:endParaRPr b="1">
              <a:solidFill>
                <a:srgbClr val="111827"/>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Arial"/>
              <a:ea typeface="Arial"/>
              <a:cs typeface="Arial"/>
              <a:sym typeface="Arial"/>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Vero</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Spiegazione: una dieta prevalentemente vegetariana ha generalmente un impatto ambientale inferiore, richiede meno risorse come acqua e terra e produce meno gas serra rispetto a una dieta ricca di prodotti animali.</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Quiz: domande vero/falso sulle diete sostenibili.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Introdurre il quiz e incoraggiare i partecipanti a testare la propria comprensione delle diete sostenibili.</a:t>
            </a:r>
            <a:endParaRPr b="1">
              <a:solidFill>
                <a:srgbClr val="111827"/>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F</a:t>
            </a:r>
            <a:r>
              <a:rPr lang="en-US">
                <a:solidFill>
                  <a:srgbClr val="111827"/>
                </a:solidFill>
                <a:latin typeface="Roboto"/>
                <a:ea typeface="Roboto"/>
                <a:cs typeface="Roboto"/>
                <a:sym typeface="Roboto"/>
              </a:rPr>
              <a:t>also </a:t>
            </a:r>
            <a:endParaRPr>
              <a:solidFill>
                <a:srgbClr val="111827"/>
              </a:solidFill>
              <a:latin typeface="Roboto"/>
              <a:ea typeface="Roboto"/>
              <a:cs typeface="Roboto"/>
              <a:sym typeface="Roboto"/>
            </a:endParaRPr>
          </a:p>
          <a:p>
            <a:pPr indent="0" lvl="0" marL="0" rtl="0" algn="l">
              <a:spcBef>
                <a:spcPts val="0"/>
              </a:spcBef>
              <a:spcAft>
                <a:spcPts val="0"/>
              </a:spcAft>
              <a:buNone/>
            </a:pPr>
            <a:r>
              <a:rPr lang="en-US">
                <a:solidFill>
                  <a:srgbClr val="111827"/>
                </a:solidFill>
                <a:latin typeface="Roboto"/>
                <a:ea typeface="Roboto"/>
                <a:cs typeface="Roboto"/>
                <a:sym typeface="Roboto"/>
              </a:rPr>
              <a:t>Spiegazione: sebbene gli alimenti di provenienza locale possano ridurre le emissioni dovute ai trasporti, l’impatto ambientale complessivo dipende anche dai metodi di produzione. Ad esempio, gli alimenti coltivati ​​localmente che dipendono fortemente da combustibili fossili o input chimici possono ancora avere un’impronta ambientale elevata.</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3" name="Google Shape;223;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Quiz: domande vero/falso sulle diete sostenibili.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Introdurre il quiz e incoraggiare i partecipanti a testare la propria comprensione delle diete sostenibili.</a:t>
            </a:r>
            <a:endParaRPr b="1">
              <a:solidFill>
                <a:srgbClr val="111827"/>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lang="en-US"/>
              <a:t>Vero</a:t>
            </a:r>
            <a:endParaRPr>
              <a:latin typeface="Arial"/>
              <a:ea typeface="Arial"/>
              <a:cs typeface="Arial"/>
              <a:sym typeface="Arial"/>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Spiegazione: ridurre gli sprechi alimentari aiuta a preservare le risorse utilizzate nella produzione alimentare, diminuisce le emissioni di metano dalle discariche e garantisce che sia disponibile più cibo per nutrire la popolazione globale.</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Quiz: domande vero/falso sulle diete sostenibili.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Introdurre il quiz e incoraggiare i partecipanti a testare la propria comprensione delle diete sostenibili.</a:t>
            </a:r>
            <a:endParaRPr b="1">
              <a:solidFill>
                <a:srgbClr val="111827"/>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t>Vero</a:t>
            </a:r>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Spiegazione: l'agricoltura biologica evita le sostanze chimiche di sintesi ed enfatizza i processi naturali, che generalmente portano a un miglioramento della salute del suolo attraverso migliore struttura, fertilità e biodiversità..</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5" name="Google Shape;235;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Quiz: domande vero/falso sulle diete sostenibili.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Introdurre il quiz e incoraggiare i partecipanti a testare la propria comprensione delle diete sostenibili.</a:t>
            </a:r>
            <a:endParaRPr b="1">
              <a:solidFill>
                <a:srgbClr val="111827"/>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Fals</a:t>
            </a:r>
            <a:r>
              <a:rPr lang="en-US"/>
              <a:t>o</a:t>
            </a:r>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Spiegazione: Mangiare alimenti di tante tipologie diverse promuove la biodiversità agricola, che è fondamentale per la salute e la resilienza dell’ecosistema. Riduce inoltre il rischio di fare eccessivo affidamento su un singolo raccolto, che può essere vulnerabile a parassiti e malattie.</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Definire cos’è un sistema alimentare.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Spiegare le fasi: produzione, lavorazione, distribuzione, consumo e smaltimento.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Discutere le fasi</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Spiegare l'importanza di ciascuna fase e come si interconnettono e fornire esempi.</a:t>
            </a:r>
            <a:endParaRPr sz="1200">
              <a:solidFill>
                <a:srgbClr val="111827"/>
              </a:solidFill>
              <a:latin typeface="Roboto"/>
              <a:ea typeface="Roboto"/>
              <a:cs typeface="Roboto"/>
              <a:sym typeface="Roboto"/>
            </a:endParaRPr>
          </a:p>
          <a:p>
            <a:pPr indent="0" lvl="0" marL="0" rtl="0" algn="l">
              <a:spcBef>
                <a:spcPts val="0"/>
              </a:spcBef>
              <a:spcAft>
                <a:spcPts val="0"/>
              </a:spcAft>
              <a:buNone/>
            </a:pPr>
            <a:r>
              <a:t/>
            </a:r>
            <a:endParaRPr sz="1100"/>
          </a:p>
          <a:p>
            <a:pPr indent="0" lvl="0" marL="0" rtl="0" algn="l">
              <a:lnSpc>
                <a:spcPct val="115000"/>
              </a:lnSpc>
              <a:spcBef>
                <a:spcPts val="0"/>
              </a:spcBef>
              <a:spcAft>
                <a:spcPts val="0"/>
              </a:spcAft>
              <a:buNone/>
            </a:pPr>
            <a:r>
              <a:rPr b="1" lang="en-US" sz="1200">
                <a:solidFill>
                  <a:srgbClr val="111827"/>
                </a:solidFill>
                <a:latin typeface="Roboto"/>
                <a:ea typeface="Roboto"/>
                <a:cs typeface="Roboto"/>
                <a:sym typeface="Roboto"/>
              </a:rPr>
              <a:t>Informazioni aggiuntive  - Fasi di un sistema alimentare:</a:t>
            </a:r>
            <a:r>
              <a:rPr lang="en-US" sz="1200">
                <a:solidFill>
                  <a:srgbClr val="111827"/>
                </a:solidFill>
                <a:latin typeface="Roboto"/>
                <a:ea typeface="Roboto"/>
                <a:cs typeface="Roboto"/>
                <a:sym typeface="Roboto"/>
              </a:rPr>
              <a:t>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b="1" lang="en-US" sz="1200">
                <a:solidFill>
                  <a:srgbClr val="111827"/>
                </a:solidFill>
                <a:latin typeface="Roboto"/>
                <a:ea typeface="Roboto"/>
                <a:cs typeface="Roboto"/>
                <a:sym typeface="Roboto"/>
              </a:rPr>
              <a:t>Produzione:</a:t>
            </a:r>
            <a:r>
              <a:rPr lang="en-US" sz="1200">
                <a:solidFill>
                  <a:srgbClr val="111827"/>
                </a:solidFill>
                <a:latin typeface="Roboto"/>
                <a:ea typeface="Roboto"/>
                <a:cs typeface="Roboto"/>
                <a:sym typeface="Roboto"/>
              </a:rPr>
              <a:t> la fase iniziale in cui il cibo viene coltivato o allevato.</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b="1" lang="en-US" sz="1200">
                <a:solidFill>
                  <a:srgbClr val="111827"/>
                </a:solidFill>
                <a:latin typeface="Roboto"/>
                <a:ea typeface="Roboto"/>
                <a:cs typeface="Roboto"/>
                <a:sym typeface="Roboto"/>
              </a:rPr>
              <a:t>Lavorazione:</a:t>
            </a:r>
            <a:r>
              <a:rPr lang="en-US" sz="1200">
                <a:solidFill>
                  <a:srgbClr val="111827"/>
                </a:solidFill>
                <a:latin typeface="Roboto"/>
                <a:ea typeface="Roboto"/>
                <a:cs typeface="Roboto"/>
                <a:sym typeface="Roboto"/>
              </a:rPr>
              <a:t> trasformazione delle materie prime in prodotti idonei al consumo.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b="1" lang="en-US" sz="1200">
                <a:solidFill>
                  <a:srgbClr val="111827"/>
                </a:solidFill>
                <a:latin typeface="Roboto"/>
                <a:ea typeface="Roboto"/>
                <a:cs typeface="Roboto"/>
                <a:sym typeface="Roboto"/>
              </a:rPr>
              <a:t>Distribuzione:</a:t>
            </a:r>
            <a:r>
              <a:rPr lang="en-US" sz="1200">
                <a:solidFill>
                  <a:srgbClr val="111827"/>
                </a:solidFill>
                <a:latin typeface="Roboto"/>
                <a:ea typeface="Roboto"/>
                <a:cs typeface="Roboto"/>
                <a:sym typeface="Roboto"/>
              </a:rPr>
              <a:t> la logistica del trasporto degli alimenti dai produttori ai consumatori.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b="1" lang="en-US" sz="1200">
                <a:solidFill>
                  <a:srgbClr val="111827"/>
                </a:solidFill>
                <a:latin typeface="Roboto"/>
                <a:ea typeface="Roboto"/>
                <a:cs typeface="Roboto"/>
                <a:sym typeface="Roboto"/>
              </a:rPr>
              <a:t>Consumo:</a:t>
            </a:r>
            <a:r>
              <a:rPr lang="en-US" sz="1200">
                <a:solidFill>
                  <a:srgbClr val="111827"/>
                </a:solidFill>
                <a:latin typeface="Roboto"/>
                <a:ea typeface="Roboto"/>
                <a:cs typeface="Roboto"/>
                <a:sym typeface="Roboto"/>
              </a:rPr>
              <a:t> l'atto di mangiare o utilizzare prodotti alimentari.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b="1" lang="en-US" sz="1200">
                <a:solidFill>
                  <a:srgbClr val="111827"/>
                </a:solidFill>
                <a:latin typeface="Roboto"/>
                <a:ea typeface="Roboto"/>
                <a:cs typeface="Roboto"/>
                <a:sym typeface="Roboto"/>
              </a:rPr>
              <a:t>Smaltimento:</a:t>
            </a:r>
            <a:r>
              <a:rPr lang="en-US" sz="1200">
                <a:solidFill>
                  <a:srgbClr val="111827"/>
                </a:solidFill>
                <a:latin typeface="Roboto"/>
                <a:ea typeface="Roboto"/>
                <a:cs typeface="Roboto"/>
                <a:sym typeface="Roboto"/>
              </a:rPr>
              <a:t> la fase di fine vita degli alimenti, compresa la gestione dei rifiuti e il riciclo.</a:t>
            </a:r>
            <a:endParaRPr b="1" sz="11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Quiz: domande vero/falso sulle diete sostenibili.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Introdurre il quiz e incoraggiare i partecipanti a testare la propria comprensione delle diete sostenibili.</a:t>
            </a:r>
            <a:endParaRPr b="1">
              <a:solidFill>
                <a:srgbClr val="111827"/>
              </a:solidFill>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lang="en-US">
                <a:latin typeface="Arial"/>
                <a:ea typeface="Arial"/>
                <a:cs typeface="Arial"/>
                <a:sym typeface="Arial"/>
              </a:rPr>
              <a:t>Fals</a:t>
            </a:r>
            <a:r>
              <a:rPr lang="en-US"/>
              <a:t>o</a:t>
            </a:r>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Spiegazione: la sostenibilità degli alimenti trasformati dipende da vari fattori, tra cui i metodi di produzione, confezionamento e trasporto. Alcuni alimenti minimamente trasformati possono avere un impatto ambientale inferiore rispetto ad alcuni alimenti integrali che richiedono ingenti risorse per la produzione e il trasporto.</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Spiegare il concetto di ambiente alimentare e il loro impatto sulle scelte alimentari. </a:t>
            </a:r>
            <a:endParaRPr>
              <a:solidFill>
                <a:srgbClr val="111827"/>
              </a:solidFill>
              <a:latin typeface="Roboto"/>
              <a:ea typeface="Roboto"/>
              <a:cs typeface="Roboto"/>
              <a:sym typeface="Roboto"/>
            </a:endParaRPr>
          </a:p>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Discutere i fattori che influenzano gli ambienti alimentari.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solidFill>
                  <a:srgbClr val="111827"/>
                </a:solidFill>
                <a:latin typeface="Roboto"/>
                <a:ea typeface="Roboto"/>
                <a:cs typeface="Roboto"/>
                <a:sym typeface="Roboto"/>
              </a:rPr>
              <a:t>Suggerire la lettura del</a:t>
            </a:r>
            <a:r>
              <a:rPr lang="en-US">
                <a:latin typeface="Arial"/>
                <a:ea typeface="Arial"/>
                <a:cs typeface="Arial"/>
                <a:sym typeface="Arial"/>
              </a:rPr>
              <a:t> case study di Bee forests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5" name="Google Shape;255;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Introdurre il concetto di alfabetizzazione al futuro e la sua importanza nell’educazione alimentare.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Analisi dello scenario: un metodo utilizzato per esplorare e prepararsi per diverse possibilità future considerando vari fattori e il loro potenziale impatto.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C'è un'attività dettagliata descritta nel file allegato. Questo può essere uno strumento parte del toolkit.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**ATTIVITÀ TOOLKIT (I Design): “Immaginare sistemi alimentari sostenibili”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Attività</a:t>
            </a:r>
            <a:r>
              <a:rPr lang="en-US" sz="1200">
                <a:solidFill>
                  <a:srgbClr val="111827"/>
                </a:solidFill>
                <a:latin typeface="Roboto"/>
                <a:ea typeface="Roboto"/>
                <a:cs typeface="Roboto"/>
                <a:sym typeface="Roboto"/>
              </a:rPr>
              <a:t>: esercizio di alfabetizzazione al futuro utilizzando un'analisi di scenario. </a:t>
            </a:r>
            <a:endParaRPr sz="1200">
              <a:solidFill>
                <a:srgbClr val="111827"/>
              </a:solidFill>
              <a:latin typeface="Roboto"/>
              <a:ea typeface="Roboto"/>
              <a:cs typeface="Roboto"/>
              <a:sym typeface="Roboto"/>
            </a:endParaRPr>
          </a:p>
          <a:p>
            <a:pPr indent="-304800" lvl="0" marL="45720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Fornire indicazioni su come completare l’esercizio e facilitare la discussione. </a:t>
            </a:r>
            <a:endParaRPr sz="1200">
              <a:solidFill>
                <a:srgbClr val="111827"/>
              </a:solidFill>
              <a:latin typeface="Roboto"/>
              <a:ea typeface="Roboto"/>
              <a:cs typeface="Roboto"/>
              <a:sym typeface="Roboto"/>
            </a:endParaRPr>
          </a:p>
          <a:p>
            <a:pPr indent="-304800" lvl="0" marL="45720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Coinvolgere i partecipanti in un esercizio per immaginare futuri alimentari sostenibili utilizzando l’analisi degli scenari. </a:t>
            </a:r>
            <a:endParaRPr sz="1200">
              <a:solidFill>
                <a:srgbClr val="111827"/>
              </a:solidFill>
              <a:latin typeface="Roboto"/>
              <a:ea typeface="Roboto"/>
              <a:cs typeface="Roboto"/>
              <a:sym typeface="Roboto"/>
            </a:endParaRPr>
          </a:p>
          <a:p>
            <a:pPr indent="-304800" lvl="0" marL="45720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Guida alle attività: spiegare come i partecipanti possono utilizzare l'analisi degli scenari per immaginare sistemi alimentari sostenibili nelle loro comunità o scuole.</a:t>
            </a:r>
            <a:endParaRPr sz="1200">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101600" lvl="0" marL="0" rtl="0" algn="l">
              <a:lnSpc>
                <a:spcPct val="115000"/>
              </a:lnSpc>
              <a:spcBef>
                <a:spcPts val="0"/>
              </a:spcBef>
              <a:spcAft>
                <a:spcPts val="0"/>
              </a:spcAft>
              <a:buClr>
                <a:srgbClr val="111827"/>
              </a:buClr>
              <a:buSzPts val="1600"/>
              <a:buFont typeface="Roboto"/>
              <a:buChar char="•"/>
            </a:pPr>
            <a:r>
              <a:rPr lang="en-US" sz="1600">
                <a:solidFill>
                  <a:srgbClr val="111827"/>
                </a:solidFill>
                <a:latin typeface="Roboto"/>
                <a:ea typeface="Roboto"/>
                <a:cs typeface="Roboto"/>
                <a:sym typeface="Roboto"/>
              </a:rPr>
              <a:t>Suggerire agli studenti idee per progettare sistemi alimentari sostenibili. </a:t>
            </a:r>
            <a:endParaRPr sz="1600">
              <a:solidFill>
                <a:srgbClr val="111827"/>
              </a:solidFill>
              <a:latin typeface="Roboto"/>
              <a:ea typeface="Roboto"/>
              <a:cs typeface="Roboto"/>
              <a:sym typeface="Roboto"/>
            </a:endParaRPr>
          </a:p>
          <a:p>
            <a:pPr indent="228600" lvl="1" marL="0" rtl="0" algn="l">
              <a:lnSpc>
                <a:spcPct val="115000"/>
              </a:lnSpc>
              <a:spcBef>
                <a:spcPts val="0"/>
              </a:spcBef>
              <a:spcAft>
                <a:spcPts val="0"/>
              </a:spcAft>
              <a:buClr>
                <a:srgbClr val="111827"/>
              </a:buClr>
              <a:buSzPts val="1600"/>
              <a:buFont typeface="Roboto"/>
              <a:buNone/>
            </a:pPr>
            <a:r>
              <a:rPr lang="en-US" sz="1600">
                <a:solidFill>
                  <a:srgbClr val="111827"/>
                </a:solidFill>
                <a:latin typeface="Roboto"/>
                <a:ea typeface="Roboto"/>
                <a:cs typeface="Roboto"/>
                <a:sym typeface="Roboto"/>
              </a:rPr>
              <a:t>Esempi: orti scolastici, progetti di approvvigionamento alimentare locale, iniziative di riduzione dei rifiuti. </a:t>
            </a:r>
            <a:endParaRPr sz="1600">
              <a:solidFill>
                <a:srgbClr val="111827"/>
              </a:solidFill>
              <a:latin typeface="Roboto"/>
              <a:ea typeface="Roboto"/>
              <a:cs typeface="Roboto"/>
              <a:sym typeface="Roboto"/>
            </a:endParaRPr>
          </a:p>
          <a:p>
            <a:pPr indent="-101600" lvl="0" marL="0" rtl="0" algn="l">
              <a:lnSpc>
                <a:spcPct val="115000"/>
              </a:lnSpc>
              <a:spcBef>
                <a:spcPts val="0"/>
              </a:spcBef>
              <a:spcAft>
                <a:spcPts val="0"/>
              </a:spcAft>
              <a:buClr>
                <a:srgbClr val="111827"/>
              </a:buClr>
              <a:buSzPts val="1600"/>
              <a:buFont typeface="Roboto"/>
              <a:buChar char="•"/>
            </a:pPr>
            <a:r>
              <a:rPr lang="en-US" sz="1600">
                <a:solidFill>
                  <a:srgbClr val="111827"/>
                </a:solidFill>
                <a:latin typeface="Roboto"/>
                <a:ea typeface="Roboto"/>
                <a:cs typeface="Roboto"/>
                <a:sym typeface="Roboto"/>
              </a:rPr>
              <a:t>Incoraggiare i partecipanti a pensare all'apprendimento basato su progetti nelle loro classi. </a:t>
            </a:r>
            <a:endParaRPr sz="1600">
              <a:solidFill>
                <a:srgbClr val="111827"/>
              </a:solidFill>
              <a:latin typeface="Roboto"/>
              <a:ea typeface="Roboto"/>
              <a:cs typeface="Roboto"/>
              <a:sym typeface="Roboto"/>
            </a:endParaRPr>
          </a:p>
          <a:p>
            <a:pPr indent="-101600" lvl="0" marL="0" rtl="0" algn="l">
              <a:lnSpc>
                <a:spcPct val="115000"/>
              </a:lnSpc>
              <a:spcBef>
                <a:spcPts val="0"/>
              </a:spcBef>
              <a:spcAft>
                <a:spcPts val="0"/>
              </a:spcAft>
              <a:buClr>
                <a:srgbClr val="111827"/>
              </a:buClr>
              <a:buSzPts val="1600"/>
              <a:buFont typeface="Roboto"/>
              <a:buChar char="•"/>
            </a:pPr>
            <a:r>
              <a:rPr lang="en-US" sz="1600">
                <a:solidFill>
                  <a:srgbClr val="111827"/>
                </a:solidFill>
                <a:latin typeface="Roboto"/>
                <a:ea typeface="Roboto"/>
                <a:cs typeface="Roboto"/>
                <a:sym typeface="Roboto"/>
              </a:rPr>
              <a:t>Suggerire idee di progetti pratici per gli studenti.</a:t>
            </a:r>
            <a:endParaRPr sz="1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Cambiare prospettive e comportamenti </a:t>
            </a:r>
            <a:endParaRPr sz="1200">
              <a:solidFill>
                <a:srgbClr val="111827"/>
              </a:solidFill>
              <a:latin typeface="Roboto"/>
              <a:ea typeface="Roboto"/>
              <a:cs typeface="Roboto"/>
              <a:sym typeface="Roboto"/>
            </a:endParaRPr>
          </a:p>
          <a:p>
            <a:pPr indent="228600" lvl="1" marL="0" rtl="0" algn="l">
              <a:lnSpc>
                <a:spcPct val="115000"/>
              </a:lnSpc>
              <a:spcBef>
                <a:spcPts val="0"/>
              </a:spcBef>
              <a:spcAft>
                <a:spcPts val="0"/>
              </a:spcAft>
              <a:buClr>
                <a:srgbClr val="111827"/>
              </a:buClr>
              <a:buSzPts val="1200"/>
              <a:buFont typeface="Roboto"/>
              <a:buNone/>
            </a:pPr>
            <a:r>
              <a:rPr lang="en-US" sz="1200">
                <a:solidFill>
                  <a:srgbClr val="111827"/>
                </a:solidFill>
                <a:latin typeface="Roboto"/>
                <a:ea typeface="Roboto"/>
                <a:cs typeface="Roboto"/>
                <a:sym typeface="Roboto"/>
              </a:rPr>
              <a:t>Incoraggiare gli insegnanti a promuovere il pensiero critico sulle scelte alimentari. </a:t>
            </a:r>
            <a:endParaRPr sz="1200">
              <a:solidFill>
                <a:srgbClr val="111827"/>
              </a:solidFill>
              <a:latin typeface="Roboto"/>
              <a:ea typeface="Roboto"/>
              <a:cs typeface="Roboto"/>
              <a:sym typeface="Roboto"/>
            </a:endParaRPr>
          </a:p>
          <a:p>
            <a:pPr indent="228600" lvl="1" marL="0" rtl="0" algn="l">
              <a:lnSpc>
                <a:spcPct val="115000"/>
              </a:lnSpc>
              <a:spcBef>
                <a:spcPts val="0"/>
              </a:spcBef>
              <a:spcAft>
                <a:spcPts val="0"/>
              </a:spcAft>
              <a:buClr>
                <a:srgbClr val="111827"/>
              </a:buClr>
              <a:buSzPts val="1200"/>
              <a:buFont typeface="Roboto"/>
              <a:buNone/>
            </a:pPr>
            <a:r>
              <a:rPr lang="en-US" sz="1200">
                <a:solidFill>
                  <a:srgbClr val="111827"/>
                </a:solidFill>
                <a:latin typeface="Roboto"/>
                <a:ea typeface="Roboto"/>
                <a:cs typeface="Roboto"/>
                <a:sym typeface="Roboto"/>
              </a:rPr>
              <a:t>Discutere su come motivare gli studenti ad agire nelle loro comunità.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Discutere l’importanza di cambiare prospettive e comportamenti per sistemi alimentari sostenibili.</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 Incoraggiare i partecipanti a ispirare i loro studenti ad agire.</a:t>
            </a:r>
            <a:endParaRPr sz="1200">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4" name="Google Shape;274;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Fornire esempi di attività pratiche e coinvolgenti in classe. </a:t>
            </a:r>
            <a:endParaRPr sz="1200">
              <a:solidFill>
                <a:srgbClr val="111827"/>
              </a:solidFill>
              <a:latin typeface="Roboto"/>
              <a:ea typeface="Roboto"/>
              <a:cs typeface="Roboto"/>
              <a:sym typeface="Roboto"/>
            </a:endParaRPr>
          </a:p>
          <a:p>
            <a:pPr indent="-304800" lvl="0" marL="45720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Incoraggiare i partecipanti a pensare a come possono implementare queste attività nelle loro classi. </a:t>
            </a:r>
            <a:endParaRPr sz="1200">
              <a:solidFill>
                <a:srgbClr val="111827"/>
              </a:solidFill>
              <a:latin typeface="Roboto"/>
              <a:ea typeface="Roboto"/>
              <a:cs typeface="Roboto"/>
              <a:sym typeface="Roboto"/>
            </a:endParaRPr>
          </a:p>
          <a:p>
            <a:pPr indent="-304800" lvl="0" marL="45720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Guidare i partecipanti attraverso la sessione interattiva nella pianificazione delle attività. </a:t>
            </a:r>
            <a:endParaRPr sz="1200">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200"/>
              <a:buFont typeface="Roboto"/>
              <a:buNone/>
            </a:pPr>
            <a:r>
              <a:t/>
            </a:r>
            <a:endParaRPr sz="1200">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200"/>
              <a:buFont typeface="Roboto"/>
              <a:buNone/>
            </a:pPr>
            <a:r>
              <a:rPr lang="en-US" sz="1200">
                <a:solidFill>
                  <a:srgbClr val="111827"/>
                </a:solidFill>
                <a:latin typeface="Roboto"/>
                <a:ea typeface="Roboto"/>
                <a:cs typeface="Roboto"/>
                <a:sym typeface="Roboto"/>
              </a:rPr>
              <a:t>**Fare riferimento al toolkit delle attività I ACT</a:t>
            </a:r>
            <a:endParaRPr sz="1200">
              <a:solidFill>
                <a:srgbClr val="111827"/>
              </a:solidFill>
              <a:latin typeface="Roboto"/>
              <a:ea typeface="Roboto"/>
              <a:cs typeface="Roboto"/>
              <a:sym typeface="Roboto"/>
            </a:endParaRPr>
          </a:p>
          <a:p>
            <a:pPr indent="0" lvl="0" marL="0" rtl="0" algn="l">
              <a:spcBef>
                <a:spcPts val="0"/>
              </a:spcBef>
              <a:spcAft>
                <a:spcPts val="0"/>
              </a:spcAft>
              <a:buNone/>
            </a:pPr>
            <a:r>
              <a:t/>
            </a:r>
            <a:endParaRPr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0" name="Google Shape;280;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Presentare il case study e discuterne gli aspetti principali.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Descrivere gli obiettivi e i punti di forza del progetto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Spiegare le soluzioni implementate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Evidenziare i risultati e i benefici di queste soluzioni.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Incoraggiare i partecipanti a riflettere sul caso e a condividere i loro pensieri nel forum di discussione.</a:t>
            </a:r>
            <a:endParaRPr/>
          </a:p>
          <a:p>
            <a:pPr indent="0" lvl="0" marL="0" rtl="0" algn="l">
              <a:spcBef>
                <a:spcPts val="0"/>
              </a:spcBef>
              <a:spcAft>
                <a:spcPts val="0"/>
              </a:spcAft>
              <a:buNone/>
            </a:pPr>
            <a:r>
              <a:t/>
            </a:r>
            <a:endParaRPr sz="1400">
              <a:latin typeface="Arial"/>
              <a:ea typeface="Arial"/>
              <a:cs typeface="Arial"/>
              <a:sym typeface="Arial"/>
            </a:endParaRPr>
          </a:p>
          <a:p>
            <a:pPr indent="0" lvl="0" marL="0" rtl="0" algn="l">
              <a:spcBef>
                <a:spcPts val="0"/>
              </a:spcBef>
              <a:spcAft>
                <a:spcPts val="0"/>
              </a:spcAft>
              <a:buNone/>
            </a:pPr>
            <a:r>
              <a:rPr lang="en-US" sz="1400">
                <a:latin typeface="Arial"/>
                <a:ea typeface="Arial"/>
                <a:cs typeface="Arial"/>
                <a:sym typeface="Arial"/>
              </a:rPr>
              <a:t>*Case study </a:t>
            </a:r>
            <a:r>
              <a:rPr lang="en-US">
                <a:solidFill>
                  <a:schemeClr val="dk1"/>
                </a:solidFill>
              </a:rPr>
              <a:t>nel file allegato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Presentare il case study di Berlino e discuterne gli aspetti chiave.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Descrivere il problema affrontato a Berlino riguardo ai sistemi alimentari.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Spiegare le soluzioni implementate, come gli orti di comunità, i supermercati cooperativi e l’app per la riduzione degli sprechi alimentari.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Evidenziare i risultati e i vantaggi di queste soluzioni.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Incoraggiare i partecipanti a riflettere sul case study e a condividere i loro pensieri nel forum di discussione.</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111827"/>
              </a:solidFill>
              <a:latin typeface="Roboto"/>
              <a:ea typeface="Roboto"/>
              <a:cs typeface="Roboto"/>
              <a:sym typeface="Roboto"/>
            </a:endParaRPr>
          </a:p>
          <a:p>
            <a:pPr indent="0" lvl="0" marL="0" rtl="0" algn="l">
              <a:spcBef>
                <a:spcPts val="0"/>
              </a:spcBef>
              <a:spcAft>
                <a:spcPts val="0"/>
              </a:spcAft>
              <a:buNone/>
            </a:pPr>
            <a:r>
              <a:rPr lang="en-US" sz="1400">
                <a:latin typeface="Arial"/>
                <a:ea typeface="Arial"/>
                <a:cs typeface="Arial"/>
                <a:sym typeface="Arial"/>
              </a:rPr>
              <a:t>*Case study</a:t>
            </a:r>
            <a:r>
              <a:rPr lang="en-US"/>
              <a:t> nel </a:t>
            </a:r>
            <a:r>
              <a:rPr lang="en-US" sz="1400">
                <a:latin typeface="Arial"/>
                <a:ea typeface="Arial"/>
                <a:cs typeface="Arial"/>
                <a:sym typeface="Arial"/>
              </a:rPr>
              <a:t>file allegato</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Presentare il case study e discuterne gli aspetti principali.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Descrivere gli obiettivi e i punti di forza del progetto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Spiegare le soluzioni implementate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Evidenziare i risultati e i benefici di queste soluzioni.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Incoraggiare i partecipanti a riflettere sul caso e a condividere i loro pensieri nel forum di discussione.</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*Case study nel file allegato</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Introdurre i metodi di alfabetizzazione ai futuri e la loro applicazione nell’educazione ai sistemi alimentari. </a:t>
            </a:r>
            <a:endParaRPr>
              <a:solidFill>
                <a:srgbClr val="111827"/>
              </a:solidFill>
              <a:latin typeface="Roboto"/>
              <a:ea typeface="Roboto"/>
              <a:cs typeface="Roboto"/>
              <a:sym typeface="Roboto"/>
            </a:endParaRPr>
          </a:p>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Spiegare le caratteristiche e i vantaggi derivanti dall’utilizzo di questi metodi. </a:t>
            </a:r>
            <a:endParaRPr>
              <a:solidFill>
                <a:srgbClr val="111827"/>
              </a:solidFill>
              <a:latin typeface="Roboto"/>
              <a:ea typeface="Roboto"/>
              <a:cs typeface="Roboto"/>
              <a:sym typeface="Roboto"/>
            </a:endParaRPr>
          </a:p>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Fornire una descrizione passo passo di come utilizzare il metodo di alfabetizzazione ai futuri in contesti di classe. </a:t>
            </a:r>
            <a:endParaRPr>
              <a:solidFill>
                <a:srgbClr val="111827"/>
              </a:solidFill>
              <a:latin typeface="Roboto"/>
              <a:ea typeface="Roboto"/>
              <a:cs typeface="Roboto"/>
              <a:sym typeface="Roboto"/>
            </a:endParaRPr>
          </a:p>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Discutere su come questi metodi possono essere applicati ad altri argomenti. </a:t>
            </a:r>
            <a:endParaRPr>
              <a:solidFill>
                <a:srgbClr val="111827"/>
              </a:solidFill>
              <a:latin typeface="Roboto"/>
              <a:ea typeface="Roboto"/>
              <a:cs typeface="Roboto"/>
              <a:sym typeface="Roboto"/>
            </a:endParaRPr>
          </a:p>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Guidare i partecipanti attraverso un’attività di alfabetizzazione ai futuri per progettare un sistema alimentare sostenibile.</a:t>
            </a:r>
            <a:r>
              <a:rPr lang="en-US">
                <a:latin typeface="Arial"/>
                <a:ea typeface="Arial"/>
                <a:cs typeface="Arial"/>
                <a:sym typeface="Arial"/>
              </a:rPr>
              <a:t>.</a:t>
            </a:r>
            <a:endParaRPr/>
          </a:p>
          <a:p>
            <a:pPr indent="0" lvl="0" marL="0" rtl="0" algn="l">
              <a:spcBef>
                <a:spcPts val="0"/>
              </a:spcBef>
              <a:spcAft>
                <a:spcPts val="0"/>
              </a:spcAft>
              <a:buNone/>
            </a:pPr>
            <a:r>
              <a:t/>
            </a:r>
            <a:endParaRPr>
              <a:latin typeface="Arial"/>
              <a:ea typeface="Arial"/>
              <a:cs typeface="Arial"/>
              <a:sym typeface="Arial"/>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Attività Tool Kit - Informazioni aggiuntive</a:t>
            </a:r>
            <a:r>
              <a:rPr lang="en-US">
                <a:solidFill>
                  <a:srgbClr val="111827"/>
                </a:solidFill>
                <a:latin typeface="Roboto"/>
                <a:ea typeface="Roboto"/>
                <a:cs typeface="Roboto"/>
                <a:sym typeface="Roboto"/>
              </a:rPr>
              <a:t>: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Metodi di alfabetizzazione ai futuri: includono esercizi di pianificazione degli scenari, backcasting ed esercizi di visione.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Motivazione: Questi metodi aiutano gli studenti a pensare in modo critico alle possibilità future e a sviluppare strategie per lo sviluppo sostenibile.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Procedura delle attività: </a:t>
            </a:r>
            <a:endParaRPr b="1">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Pianificazione degli scenari: identificare i fattori chiave del cambiamento e sviluppare diversi scenari per i futuri sistemi alimentari.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Backcasting: iniziare con un risultato futuro desiderato e lavorare a ritroso per identificare i passaggi necessari per raggiungerlo.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Visione: creare una visione dettagliata e stimolante di un futuro sostenibile e discutere come realizzarla.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b="1" lang="en-US">
                <a:solidFill>
                  <a:srgbClr val="111827"/>
                </a:solidFill>
                <a:latin typeface="Roboto"/>
                <a:ea typeface="Roboto"/>
                <a:cs typeface="Roboto"/>
                <a:sym typeface="Roboto"/>
              </a:rPr>
              <a:t>Attività: </a:t>
            </a:r>
            <a:endParaRPr b="1">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rPr lang="en-US">
                <a:solidFill>
                  <a:srgbClr val="111827"/>
                </a:solidFill>
                <a:latin typeface="Roboto"/>
                <a:ea typeface="Roboto"/>
                <a:cs typeface="Roboto"/>
                <a:sym typeface="Roboto"/>
              </a:rPr>
              <a:t>Chiedere ai partecipanti di immaginare un sistema alimentare sostenibile nella loro comunità e di delineare i passaggi per realizzarlo.</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4" name="Google Shape;304;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US">
                <a:solidFill>
                  <a:srgbClr val="111827"/>
                </a:solidFill>
                <a:latin typeface="Roboto"/>
                <a:ea typeface="Roboto"/>
                <a:cs typeface="Roboto"/>
                <a:sym typeface="Roboto"/>
              </a:rPr>
              <a:t>Se il tempo lo consente, un'esplorazione del dashboard dei sistemi alimentari può fornire una visione di come vengono monitorati i sistemi alimentari in tutto il mondo. Il sito Web consente statistiche paese per paese.</a:t>
            </a:r>
            <a:endParaRPr>
              <a:solidFill>
                <a:srgbClr val="111827"/>
              </a:solidFill>
              <a:latin typeface="Roboto"/>
              <a:ea typeface="Roboto"/>
              <a:cs typeface="Roboto"/>
              <a:sym typeface="Roboto"/>
            </a:endParaRPr>
          </a:p>
          <a:p>
            <a:pPr indent="0" lvl="0" marL="457200" rtl="0" algn="l">
              <a:lnSpc>
                <a:spcPct val="115000"/>
              </a:lnSpc>
              <a:spcBef>
                <a:spcPts val="0"/>
              </a:spcBef>
              <a:spcAft>
                <a:spcPts val="0"/>
              </a:spcAft>
              <a:buNone/>
            </a:pPr>
            <a:r>
              <a:t/>
            </a:r>
            <a:endParaRPr>
              <a:solidFill>
                <a:srgbClr val="111827"/>
              </a:solidFill>
              <a:latin typeface="Roboto"/>
              <a:ea typeface="Roboto"/>
              <a:cs typeface="Roboto"/>
              <a:sym typeface="Roboto"/>
            </a:endParaRPr>
          </a:p>
          <a:p>
            <a:pPr indent="0" lvl="0" marL="457200" rtl="0" algn="l">
              <a:lnSpc>
                <a:spcPct val="115000"/>
              </a:lnSpc>
              <a:spcBef>
                <a:spcPts val="0"/>
              </a:spcBef>
              <a:spcAft>
                <a:spcPts val="0"/>
              </a:spcAft>
              <a:buNone/>
            </a:pPr>
            <a:r>
              <a:rPr lang="en-US">
                <a:solidFill>
                  <a:srgbClr val="111827"/>
                </a:solidFill>
                <a:latin typeface="Roboto"/>
                <a:ea typeface="Roboto"/>
                <a:cs typeface="Roboto"/>
                <a:sym typeface="Roboto"/>
              </a:rPr>
              <a:t>Altrimenti questa può essere un'attività da svolgere a casa per gli insegnanti. </a:t>
            </a:r>
            <a:endParaRPr>
              <a:solidFill>
                <a:srgbClr val="111827"/>
              </a:solidFill>
              <a:latin typeface="Roboto"/>
              <a:ea typeface="Roboto"/>
              <a:cs typeface="Roboto"/>
              <a:sym typeface="Roboto"/>
            </a:endParaRPr>
          </a:p>
          <a:p>
            <a:pPr indent="0" lvl="0" marL="457200" rtl="0" algn="l">
              <a:lnSpc>
                <a:spcPct val="115000"/>
              </a:lnSpc>
              <a:spcBef>
                <a:spcPts val="0"/>
              </a:spcBef>
              <a:spcAft>
                <a:spcPts val="0"/>
              </a:spcAft>
              <a:buNone/>
            </a:pPr>
            <a:r>
              <a:t/>
            </a:r>
            <a:endParaRPr>
              <a:solidFill>
                <a:srgbClr val="111827"/>
              </a:solidFill>
              <a:latin typeface="Roboto"/>
              <a:ea typeface="Roboto"/>
              <a:cs typeface="Roboto"/>
              <a:sym typeface="Roboto"/>
            </a:endParaRPr>
          </a:p>
          <a:p>
            <a:pPr indent="0" lvl="0" marL="457200" rtl="0" algn="l">
              <a:lnSpc>
                <a:spcPct val="115000"/>
              </a:lnSpc>
              <a:spcBef>
                <a:spcPts val="0"/>
              </a:spcBef>
              <a:spcAft>
                <a:spcPts val="0"/>
              </a:spcAft>
              <a:buNone/>
            </a:pPr>
            <a:r>
              <a:rPr lang="en-US">
                <a:solidFill>
                  <a:srgbClr val="111827"/>
                </a:solidFill>
                <a:latin typeface="Roboto"/>
                <a:ea typeface="Roboto"/>
                <a:cs typeface="Roboto"/>
                <a:sym typeface="Roboto"/>
              </a:rPr>
              <a:t>Discutere la dashboard dei sistemi alimentari e come può essere utilizzata per analizzare i sistemi alimentari. </a:t>
            </a:r>
            <a:endParaRPr>
              <a:solidFill>
                <a:srgbClr val="111827"/>
              </a:solidFill>
              <a:latin typeface="Roboto"/>
              <a:ea typeface="Roboto"/>
              <a:cs typeface="Roboto"/>
              <a:sym typeface="Roboto"/>
            </a:endParaRPr>
          </a:p>
          <a:p>
            <a:pPr indent="0" lvl="0" marL="457200" rtl="0" algn="l">
              <a:lnSpc>
                <a:spcPct val="115000"/>
              </a:lnSpc>
              <a:spcBef>
                <a:spcPts val="0"/>
              </a:spcBef>
              <a:spcAft>
                <a:spcPts val="0"/>
              </a:spcAft>
              <a:buNone/>
            </a:pPr>
            <a:r>
              <a:rPr lang="en-US">
                <a:solidFill>
                  <a:srgbClr val="111827"/>
                </a:solidFill>
                <a:latin typeface="Roboto"/>
                <a:ea typeface="Roboto"/>
                <a:cs typeface="Roboto"/>
                <a:sym typeface="Roboto"/>
              </a:rPr>
              <a:t>Presentare la dashboard dei sistemi alimentari come esempio pratico. </a:t>
            </a:r>
            <a:endParaRPr>
              <a:solidFill>
                <a:srgbClr val="111827"/>
              </a:solidFill>
              <a:latin typeface="Roboto"/>
              <a:ea typeface="Roboto"/>
              <a:cs typeface="Roboto"/>
              <a:sym typeface="Roboto"/>
            </a:endParaRPr>
          </a:p>
          <a:p>
            <a:pPr indent="0" lvl="0" marL="457200" rtl="0" algn="l">
              <a:lnSpc>
                <a:spcPct val="115000"/>
              </a:lnSpc>
              <a:spcBef>
                <a:spcPts val="0"/>
              </a:spcBef>
              <a:spcAft>
                <a:spcPts val="0"/>
              </a:spcAft>
              <a:buNone/>
            </a:pPr>
            <a:r>
              <a:rPr lang="en-US">
                <a:solidFill>
                  <a:srgbClr val="111827"/>
                </a:solidFill>
                <a:latin typeface="Roboto"/>
                <a:ea typeface="Roboto"/>
                <a:cs typeface="Roboto"/>
                <a:sym typeface="Roboto"/>
              </a:rPr>
              <a:t>Fornire il collegamento alla dashboard e incoraggiare i partecipanti a esaminarla.</a:t>
            </a:r>
            <a:endParaRPr>
              <a:solidFill>
                <a:srgbClr val="111827"/>
              </a:solidFill>
              <a:latin typeface="Roboto"/>
              <a:ea typeface="Roboto"/>
              <a:cs typeface="Roboto"/>
              <a:sym typeface="Roboto"/>
            </a:endParaRPr>
          </a:p>
          <a:p>
            <a:pPr indent="0" lvl="0" marL="0" rtl="0" algn="l">
              <a:spcBef>
                <a:spcPts val="0"/>
              </a:spcBef>
              <a:spcAft>
                <a:spcPts val="0"/>
              </a:spcAft>
              <a:buNone/>
            </a:pPr>
            <a:r>
              <a:rPr lang="en-US">
                <a:latin typeface="Arial"/>
                <a:ea typeface="Arial"/>
                <a:cs typeface="Arial"/>
                <a:sym typeface="Arial"/>
              </a:rPr>
              <a: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Fornire un elenco completo di risorse per ulteriori letture. </a:t>
            </a:r>
            <a:endParaRPr>
              <a:solidFill>
                <a:srgbClr val="111827"/>
              </a:solidFill>
              <a:latin typeface="Roboto"/>
              <a:ea typeface="Roboto"/>
              <a:cs typeface="Roboto"/>
              <a:sym typeface="Roboto"/>
            </a:endParaRPr>
          </a:p>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Incoraggiare i partecipanti a esplorare queste risorse per lo sviluppo professionale continuo. </a:t>
            </a:r>
            <a:endParaRPr>
              <a:solidFill>
                <a:srgbClr val="111827"/>
              </a:solidFill>
              <a:latin typeface="Roboto"/>
              <a:ea typeface="Roboto"/>
              <a:cs typeface="Roboto"/>
              <a:sym typeface="Roboto"/>
            </a:endParaRPr>
          </a:p>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Evidenziare l’importanza dell’apprendimento continuo nel campo dei sistemi alimentari. </a:t>
            </a:r>
            <a:endParaRPr>
              <a:solidFill>
                <a:srgbClr val="111827"/>
              </a:solidFill>
              <a:latin typeface="Roboto"/>
              <a:ea typeface="Roboto"/>
              <a:cs typeface="Roboto"/>
              <a:sym typeface="Roboto"/>
            </a:endParaRPr>
          </a:p>
          <a:p>
            <a:pPr indent="-88900" lvl="0" marL="0" rtl="0" algn="l">
              <a:lnSpc>
                <a:spcPct val="115000"/>
              </a:lnSpc>
              <a:spcBef>
                <a:spcPts val="0"/>
              </a:spcBef>
              <a:spcAft>
                <a:spcPts val="0"/>
              </a:spcAft>
              <a:buClr>
                <a:srgbClr val="111827"/>
              </a:buClr>
              <a:buSzPts val="1400"/>
              <a:buFont typeface="Roboto"/>
              <a:buChar char="•"/>
            </a:pPr>
            <a:r>
              <a:rPr lang="en-US">
                <a:solidFill>
                  <a:srgbClr val="111827"/>
                </a:solidFill>
                <a:latin typeface="Roboto"/>
                <a:ea typeface="Roboto"/>
                <a:cs typeface="Roboto"/>
                <a:sym typeface="Roboto"/>
              </a:rPr>
              <a:t>Introdurre il link interattivo all'elenco di letture e risorse aggiuntive fornito.</a:t>
            </a:r>
            <a:endParaRPr sz="16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5" name="Google Shape;345;p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Facilitare una sessione di domande e risposte per rispondere alle domande dei partecipanti.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Incoraggiare la condivisione di idee ed esperienze tra gli insegnanti.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Forum interattivo: domande e risposte continue e forum di supporto.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Incoraggiare una discussione aperta e la condivisione di idee.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Introdurre le domande e risposte in corso e il forum di supporto (Toolkit) per un coinvolgimento continuo.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Forum interattivo: creare un forum in cui i partecipanti possono postare domande e condividere le loro esperienze. Questo forum può essere utilizzato anche per supporto continuo e networking. Può essere collegato al sito web Attività e piani di classe.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Incoraggiare il coinvolgimento: invitare i partecipanti a porre domande e condividere i propri pensieri sugli argomenti discussi. Utilizzare domande a risposta aperta per stimolare la discussione.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Riassumere i punti chiave trattati nel modulo.</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Sottolineare l’importanza di integrare l’educazione sui sistemi alimentari nel programma. </a:t>
            </a:r>
            <a:endParaRPr sz="1200">
              <a:solidFill>
                <a:srgbClr val="111827"/>
              </a:solidFill>
              <a:latin typeface="Roboto"/>
              <a:ea typeface="Roboto"/>
              <a:cs typeface="Roboto"/>
              <a:sym typeface="Roboto"/>
            </a:endParaRPr>
          </a:p>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Presentare il video motivazionale e incoraggiare i partecipanti a guardarlo.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b="1" lang="en-US" sz="1200">
                <a:solidFill>
                  <a:srgbClr val="111827"/>
                </a:solidFill>
                <a:latin typeface="Roboto"/>
                <a:ea typeface="Roboto"/>
                <a:cs typeface="Roboto"/>
                <a:sym typeface="Roboto"/>
              </a:rPr>
              <a:t>Ulteriori informazioni per il relatore: </a:t>
            </a:r>
            <a:endParaRPr b="1"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Riepilogo: ricapitolare i punti chiave come l'importanza delle abitudini alimentari sostenibili, la complessità dei sistemi alimentari e il ruolo dell'alfabetizzazione ai futuri.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Invito all’azione: incoraggiare gli insegnanti a integrare l’educazione sui sistemi alimentari nelle loro lezioni e ispirare gli studenti a pensare in modo critico alla sostenibilità.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**Video motivazionale: utilizzare il video per lasciare ai partecipanti un messaggio forte e positivo sull'impatto che possono avere.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p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Ringraziamenti e informazioni di contatto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Ringraziare gli insegnanti per la loro partecipazione.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Fornire i propri contatti per ulteriori domande e collaborazione.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Link interattivo: modulo di feedback e dettagli di contatto.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rgbClr val="111827"/>
              </a:solidFill>
              <a:latin typeface="Roboto"/>
              <a:ea typeface="Roboto"/>
              <a:cs typeface="Roboto"/>
              <a:sym typeface="Roboto"/>
            </a:endParaRPr>
          </a:p>
          <a:p>
            <a:pPr indent="-304800" lvl="0" marL="45720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Ringraziare i partecipanti per il loro impegno e partecipazione. </a:t>
            </a:r>
            <a:endParaRPr sz="1200">
              <a:solidFill>
                <a:srgbClr val="111827"/>
              </a:solidFill>
              <a:latin typeface="Roboto"/>
              <a:ea typeface="Roboto"/>
              <a:cs typeface="Roboto"/>
              <a:sym typeface="Roboto"/>
            </a:endParaRPr>
          </a:p>
          <a:p>
            <a:pPr indent="-304800" lvl="0" marL="45720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Fornire i propri contatti per ulteriori domande e collaborazione. </a:t>
            </a:r>
            <a:endParaRPr sz="1200">
              <a:solidFill>
                <a:srgbClr val="111827"/>
              </a:solidFill>
              <a:latin typeface="Roboto"/>
              <a:ea typeface="Roboto"/>
              <a:cs typeface="Roboto"/>
              <a:sym typeface="Roboto"/>
            </a:endParaRPr>
          </a:p>
          <a:p>
            <a:pPr indent="-304800" lvl="0" marL="45720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Incoraggiare i partecipanti a compilare il modulo di feedback.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b="1" lang="en-US" sz="1200">
                <a:solidFill>
                  <a:srgbClr val="111827"/>
                </a:solidFill>
                <a:latin typeface="Roboto"/>
                <a:ea typeface="Roboto"/>
                <a:cs typeface="Roboto"/>
                <a:sym typeface="Roboto"/>
              </a:rPr>
              <a:t>Ulteriori informazioni sul relatore: </a:t>
            </a:r>
            <a:endParaRPr b="1"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Modulo di feedback: preparare un form online in cui i partecipanti possono fornire feedback sul modulo. Utilizzare questo feedback per apportare miglioramenti. </a:t>
            </a:r>
            <a:endParaRPr sz="1200">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sz="1200">
                <a:solidFill>
                  <a:srgbClr val="111827"/>
                </a:solidFill>
                <a:latin typeface="Roboto"/>
                <a:ea typeface="Roboto"/>
                <a:cs typeface="Roboto"/>
                <a:sym typeface="Roboto"/>
              </a:rPr>
              <a:t>Contatti: fornire indirizzo e-mail e qualsiasi altro dettaglio di contatto pertinente per domande di follow-up e opportunità di collaborazione.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lnSpc>
                <a:spcPct val="115000"/>
              </a:lnSpc>
              <a:spcBef>
                <a:spcPts val="0"/>
              </a:spcBef>
              <a:spcAft>
                <a:spcPts val="0"/>
              </a:spcAft>
              <a:buClr>
                <a:srgbClr val="111827"/>
              </a:buClr>
              <a:buSzPts val="1200"/>
              <a:buFont typeface="Roboto"/>
              <a:buChar char="●"/>
            </a:pPr>
            <a:r>
              <a:rPr lang="en-US" sz="1200">
                <a:solidFill>
                  <a:srgbClr val="111827"/>
                </a:solidFill>
                <a:latin typeface="Roboto"/>
                <a:ea typeface="Roboto"/>
                <a:cs typeface="Roboto"/>
                <a:sym typeface="Roboto"/>
              </a:rPr>
              <a:t>Presentare il video e incoraggiare i partecipanti a guardarlo per una panoramica completa.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Clr>
                <a:srgbClr val="111827"/>
              </a:buClr>
              <a:buSzPts val="1900"/>
              <a:buFont typeface="Roboto"/>
              <a:buNone/>
            </a:pPr>
            <a:r>
              <a:rPr b="1" lang="en-US" sz="1900">
                <a:solidFill>
                  <a:srgbClr val="111827"/>
                </a:solidFill>
                <a:latin typeface="Roboto"/>
                <a:ea typeface="Roboto"/>
                <a:cs typeface="Roboto"/>
                <a:sym typeface="Roboto"/>
              </a:rPr>
              <a:t>Impatto sulla salute:</a:t>
            </a:r>
            <a:r>
              <a:rPr lang="en-US" sz="1900">
                <a:solidFill>
                  <a:srgbClr val="111827"/>
                </a:solidFill>
                <a:latin typeface="Roboto"/>
                <a:ea typeface="Roboto"/>
                <a:cs typeface="Roboto"/>
                <a:sym typeface="Roboto"/>
              </a:rPr>
              <a:t> scelte alimentari sbagliate possono portare a problemi di salute come l’obesità, il diabete e le malattie cardiache. Le diete sostenibili promuovono una migliore salute e benessere. </a:t>
            </a:r>
            <a:endParaRPr sz="1900">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900"/>
              <a:buFont typeface="Roboto"/>
              <a:buNone/>
            </a:pPr>
            <a:r>
              <a:rPr b="1" lang="en-US" sz="1900">
                <a:solidFill>
                  <a:srgbClr val="111827"/>
                </a:solidFill>
                <a:latin typeface="Roboto"/>
                <a:ea typeface="Roboto"/>
                <a:cs typeface="Roboto"/>
                <a:sym typeface="Roboto"/>
              </a:rPr>
              <a:t>Impatto ambientale</a:t>
            </a:r>
            <a:r>
              <a:rPr lang="en-US" sz="1900">
                <a:solidFill>
                  <a:srgbClr val="111827"/>
                </a:solidFill>
                <a:latin typeface="Roboto"/>
                <a:ea typeface="Roboto"/>
                <a:cs typeface="Roboto"/>
                <a:sym typeface="Roboto"/>
              </a:rPr>
              <a:t>: la produzione e il consumo di cibo contribuiscono in modo determinante alle emissioni di gas serra, alla deforestazione e alla perdita di biodiversità. Le pratiche sostenibili aiutano a mitigare questi impatti. </a:t>
            </a:r>
            <a:endParaRPr sz="1900">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900"/>
              <a:buFont typeface="Roboto"/>
              <a:buNone/>
            </a:pPr>
            <a:r>
              <a:rPr b="1" lang="en-US" sz="1900">
                <a:solidFill>
                  <a:srgbClr val="111827"/>
                </a:solidFill>
                <a:latin typeface="Roboto"/>
                <a:ea typeface="Roboto"/>
                <a:cs typeface="Roboto"/>
                <a:sym typeface="Roboto"/>
              </a:rPr>
              <a:t>Sostenibilità: </a:t>
            </a:r>
            <a:r>
              <a:rPr lang="en-US" sz="1900">
                <a:solidFill>
                  <a:srgbClr val="111827"/>
                </a:solidFill>
                <a:latin typeface="Roboto"/>
                <a:ea typeface="Roboto"/>
                <a:cs typeface="Roboto"/>
                <a:sym typeface="Roboto"/>
              </a:rPr>
              <a:t>sottolineare la necessità di abitudini che supportino l’equilibrio ecologico a lungo termine, come ridurre il consumo di carne, evitare gli sprechi alimentari e scegliere prodotti biologici.</a:t>
            </a:r>
            <a:endParaRPr sz="1900">
              <a:solidFill>
                <a:srgbClr val="111827"/>
              </a:solidFill>
              <a:latin typeface="Roboto"/>
              <a:ea typeface="Roboto"/>
              <a:cs typeface="Roboto"/>
              <a:sym typeface="Roboto"/>
            </a:endParaRPr>
          </a:p>
          <a:p>
            <a:pPr indent="0" lvl="0" marL="0" rtl="0" algn="l">
              <a:spcBef>
                <a:spcPts val="0"/>
              </a:spcBef>
              <a:spcAft>
                <a:spcPts val="0"/>
              </a:spcAft>
              <a:buNone/>
            </a:pPr>
            <a:r>
              <a:t/>
            </a:r>
            <a:endParaRPr b="1" sz="21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Quiz a scelta multipla con domande, alternative e spiegazione delle risposte giuste.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Possibilità di applicare il quiz direttamente sulla piattaforma, utilizzare file PDF o semplicemente discuterne nella presentazione.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D:1 B: La scelta di alimenti di provenienza locale riduce l'impronta di carbonio perché riduce al minimo la distanza percorsa dal cibo dalla fattoria alla tavola, con conseguente riduzione delle emissioni dovute al trasporto. Ciò aiuta a ridurre le emissioni di gas serra e sostiene le economie locali. A volte il cibo locale è più economico e nella maggior parte dei casi ha anche un sapore migliore e se puoi evitare l'imballaggio acquistando direttamente dal mercato locale si contribuisce anche a ridurre l'inquinamento.</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Quiz a scelta multipla con domande, alternative e spiegazione delle risposte giuste.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Possibilità di applicare il quiz direttamente sulla piattaforma, utilizzare file PDF o semplicemente discuterne nella presentazione.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D:1 B: La scelta di alimenti di provenienza locale riduce l'impronta di carbonio perché riduce al minimo la distanza percorsa dal cibo dalla fattoria alla tavola, con conseguente riduzione delle emissioni dovute al trasporto. Ciò aiuta a ridurre le emissioni di gas serra e sostiene le economie locali. A volte il cibo locale è più economico e nella maggior parte dei casi ha anche un sapore migliore e se puoi evitare l'imballaggio acquistando direttamente dal mercato locale si contribuisce anche a ridurre l'inquinamento.</a:t>
            </a:r>
            <a:endParaRPr sz="16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Quiz a scelta multipla con domande, alternative e spiegazione delle risposte giuste. </a:t>
            </a:r>
            <a:endParaRPr>
              <a:solidFill>
                <a:srgbClr val="111827"/>
              </a:solidFill>
              <a:latin typeface="Roboto"/>
              <a:ea typeface="Roboto"/>
              <a:cs typeface="Roboto"/>
              <a:sym typeface="Roboto"/>
            </a:endParaRPr>
          </a:p>
          <a:p>
            <a:pPr indent="-228600" lvl="0" marL="457200" rtl="0" algn="l">
              <a:lnSpc>
                <a:spcPct val="115000"/>
              </a:lnSpc>
              <a:spcBef>
                <a:spcPts val="0"/>
              </a:spcBef>
              <a:spcAft>
                <a:spcPts val="0"/>
              </a:spcAft>
              <a:buClr>
                <a:srgbClr val="111827"/>
              </a:buClr>
              <a:buSzPts val="1400"/>
              <a:buFont typeface="Roboto"/>
              <a:buNone/>
            </a:pPr>
            <a:r>
              <a:t/>
            </a:r>
            <a:endParaRPr>
              <a:solidFill>
                <a:srgbClr val="111827"/>
              </a:solidFill>
              <a:latin typeface="Roboto"/>
              <a:ea typeface="Roboto"/>
              <a:cs typeface="Roboto"/>
              <a:sym typeface="Roboto"/>
            </a:endParaRPr>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Possibilità di applicare il quiz direttamente sulla piattaforma, utilizzare file PDF o semplicemente discuterne nella presentazione. </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sz="1600"/>
          </a:p>
          <a:p>
            <a:pPr indent="0" lvl="0" marL="0" rtl="0" algn="l">
              <a:lnSpc>
                <a:spcPct val="115000"/>
              </a:lnSpc>
              <a:spcBef>
                <a:spcPts val="0"/>
              </a:spcBef>
              <a:spcAft>
                <a:spcPts val="0"/>
              </a:spcAft>
              <a:buNone/>
            </a:pPr>
            <a:r>
              <a:rPr lang="en-US">
                <a:solidFill>
                  <a:srgbClr val="111827"/>
                </a:solidFill>
                <a:latin typeface="Roboto"/>
                <a:ea typeface="Roboto"/>
                <a:cs typeface="Roboto"/>
                <a:sym typeface="Roboto"/>
              </a:rPr>
              <a:t>D2: C: Ridurre il consumo di carne aiuta a ridurre le emissioni di gas serra, poiché l’allevamento intensivo di animali da foraggio è una fonte significativa di metano e altri gas serra. Questa riduzione è fondamentale per mitigare il cambiamento climatico e il suo impatto sull’ambiente.</a:t>
            </a:r>
            <a:endParaRPr>
              <a:solidFill>
                <a:srgbClr val="111827"/>
              </a:solidFill>
              <a:latin typeface="Roboto"/>
              <a:ea typeface="Roboto"/>
              <a:cs typeface="Roboto"/>
              <a:sym typeface="Roboto"/>
            </a:endParaRPr>
          </a:p>
          <a:p>
            <a:pPr indent="0" lvl="0" marL="0" rtl="0" algn="l">
              <a:spcBef>
                <a:spcPts val="0"/>
              </a:spcBef>
              <a:spcAft>
                <a:spcPts val="0"/>
              </a:spcAft>
              <a:buNone/>
            </a:pPr>
            <a:r>
              <a:t/>
            </a:r>
            <a:endParaRPr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59"/>
          <p:cNvSpPr txBox="1"/>
          <p:nvPr>
            <p:ph idx="1" type="body"/>
          </p:nvPr>
        </p:nvSpPr>
        <p:spPr>
          <a:xfrm>
            <a:off x="1524000" y="3602037"/>
            <a:ext cx="9144000" cy="1655764"/>
          </a:xfrm>
          <a:prstGeom prst="rect">
            <a:avLst/>
          </a:prstGeom>
          <a:noFill/>
          <a:ln>
            <a:noFill/>
          </a:ln>
        </p:spPr>
        <p:txBody>
          <a:bodyPr anchorCtr="0" anchor="t" bIns="45675" lIns="45675" spcFirstLastPara="1" rIns="45675" wrap="square" tIns="45675">
            <a:normAutofit/>
          </a:bodyPr>
          <a:lstStyle>
            <a:lvl1pPr indent="-228600" lvl="0" marL="457200" algn="ctr">
              <a:lnSpc>
                <a:spcPct val="90000"/>
              </a:lnSpc>
              <a:spcBef>
                <a:spcPts val="1000"/>
              </a:spcBef>
              <a:spcAft>
                <a:spcPts val="0"/>
              </a:spcAft>
              <a:buClr>
                <a:srgbClr val="000000"/>
              </a:buClr>
              <a:buSzPts val="2400"/>
              <a:buFont typeface="Calibri"/>
              <a:buNone/>
              <a:defRPr>
                <a:solidFill>
                  <a:srgbClr val="000000"/>
                </a:solidFill>
              </a:defRPr>
            </a:lvl1pPr>
            <a:lvl2pPr indent="-228600" lvl="1" marL="914400" algn="ctr">
              <a:lnSpc>
                <a:spcPct val="90000"/>
              </a:lnSpc>
              <a:spcBef>
                <a:spcPts val="1000"/>
              </a:spcBef>
              <a:spcAft>
                <a:spcPts val="0"/>
              </a:spcAft>
              <a:buClr>
                <a:srgbClr val="000000"/>
              </a:buClr>
              <a:buSzPts val="2400"/>
              <a:buFont typeface="Calibri"/>
              <a:buNone/>
              <a:defRPr>
                <a:solidFill>
                  <a:srgbClr val="000000"/>
                </a:solidFill>
              </a:defRPr>
            </a:lvl2pPr>
            <a:lvl3pPr indent="-228600" lvl="2" marL="1371600" algn="ctr">
              <a:lnSpc>
                <a:spcPct val="90000"/>
              </a:lnSpc>
              <a:spcBef>
                <a:spcPts val="1000"/>
              </a:spcBef>
              <a:spcAft>
                <a:spcPts val="0"/>
              </a:spcAft>
              <a:buClr>
                <a:srgbClr val="000000"/>
              </a:buClr>
              <a:buSzPts val="2400"/>
              <a:buFont typeface="Calibri"/>
              <a:buNone/>
              <a:defRPr>
                <a:solidFill>
                  <a:srgbClr val="000000"/>
                </a:solidFill>
              </a:defRPr>
            </a:lvl3pPr>
            <a:lvl4pPr indent="-228600" lvl="3" marL="1828800" algn="ctr">
              <a:lnSpc>
                <a:spcPct val="90000"/>
              </a:lnSpc>
              <a:spcBef>
                <a:spcPts val="1000"/>
              </a:spcBef>
              <a:spcAft>
                <a:spcPts val="0"/>
              </a:spcAft>
              <a:buClr>
                <a:srgbClr val="000000"/>
              </a:buClr>
              <a:buSzPts val="2400"/>
              <a:buFont typeface="Calibri"/>
              <a:buNone/>
              <a:defRPr>
                <a:solidFill>
                  <a:srgbClr val="000000"/>
                </a:solidFill>
              </a:defRPr>
            </a:lvl4pPr>
            <a:lvl5pPr indent="-228600" lvl="4" marL="2286000" algn="ctr">
              <a:lnSpc>
                <a:spcPct val="90000"/>
              </a:lnSpc>
              <a:spcBef>
                <a:spcPts val="1000"/>
              </a:spcBef>
              <a:spcAft>
                <a:spcPts val="0"/>
              </a:spcAft>
              <a:buClr>
                <a:srgbClr val="000000"/>
              </a:buClr>
              <a:buSzPts val="2400"/>
              <a:buFont typeface="Calibri"/>
              <a:buNone/>
              <a:defRPr>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13" name="Google Shape;13;p59"/>
          <p:cNvSpPr txBox="1"/>
          <p:nvPr>
            <p:ph type="title"/>
          </p:nvPr>
        </p:nvSpPr>
        <p:spPr>
          <a:xfrm>
            <a:off x="831850" y="836222"/>
            <a:ext cx="10515600" cy="1180409"/>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4" name="Google Shape;14;p59"/>
          <p:cNvSpPr txBox="1"/>
          <p:nvPr>
            <p:ph idx="12" type="sldNum"/>
          </p:nvPr>
        </p:nvSpPr>
        <p:spPr>
          <a:xfrm>
            <a:off x="11781019" y="6388901"/>
            <a:ext cx="258582"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showMasterSp="0" type="vertTx">
  <p:cSld name="VERTICAL_TEXT">
    <p:spTree>
      <p:nvGrpSpPr>
        <p:cNvPr id="62" name="Shape 62"/>
        <p:cNvGrpSpPr/>
        <p:nvPr/>
      </p:nvGrpSpPr>
      <p:grpSpPr>
        <a:xfrm>
          <a:off x="0" y="0"/>
          <a:ext cx="0" cy="0"/>
          <a:chOff x="0" y="0"/>
          <a:chExt cx="0" cy="0"/>
        </a:xfrm>
      </p:grpSpPr>
      <p:pic>
        <p:nvPicPr>
          <p:cNvPr descr="Google Shape;9;p17" id="63" name="Google Shape;63;p68"/>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64" name="Google Shape;64;p68"/>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65" name="Google Shape;65;p68"/>
          <p:cNvSpPr txBox="1"/>
          <p:nvPr>
            <p:ph type="title"/>
          </p:nvPr>
        </p:nvSpPr>
        <p:spPr>
          <a:xfrm>
            <a:off x="838200" y="556953"/>
            <a:ext cx="10515600" cy="1178980"/>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6" name="Google Shape;66;p68"/>
          <p:cNvSpPr txBox="1"/>
          <p:nvPr>
            <p:ph idx="1" type="body"/>
          </p:nvPr>
        </p:nvSpPr>
        <p:spPr>
          <a:xfrm rot="5400000">
            <a:off x="4097185" y="-1433360"/>
            <a:ext cx="3997632" cy="10515601"/>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67" name="Google Shape;67;p68"/>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showMasterSp="0" type="vertTitleAndTx">
  <p:cSld name="VERTICAL_TITLE_AND_VERTICAL_TEXT">
    <p:spTree>
      <p:nvGrpSpPr>
        <p:cNvPr id="68" name="Shape 68"/>
        <p:cNvGrpSpPr/>
        <p:nvPr/>
      </p:nvGrpSpPr>
      <p:grpSpPr>
        <a:xfrm>
          <a:off x="0" y="0"/>
          <a:ext cx="0" cy="0"/>
          <a:chOff x="0" y="0"/>
          <a:chExt cx="0" cy="0"/>
        </a:xfrm>
      </p:grpSpPr>
      <p:pic>
        <p:nvPicPr>
          <p:cNvPr descr="Google Shape;9;p17" id="69" name="Google Shape;69;p69"/>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70" name="Google Shape;70;p69"/>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71" name="Google Shape;71;p69"/>
          <p:cNvSpPr txBox="1"/>
          <p:nvPr>
            <p:ph type="title"/>
          </p:nvPr>
        </p:nvSpPr>
        <p:spPr>
          <a:xfrm rot="5400000">
            <a:off x="7233501" y="2056663"/>
            <a:ext cx="5611700" cy="2628901"/>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72" name="Google Shape;72;p69"/>
          <p:cNvSpPr txBox="1"/>
          <p:nvPr>
            <p:ph idx="1" type="body"/>
          </p:nvPr>
        </p:nvSpPr>
        <p:spPr>
          <a:xfrm rot="5400000">
            <a:off x="1899499" y="-496038"/>
            <a:ext cx="5611702" cy="7734302"/>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73" name="Google Shape;73;p69"/>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tx">
  <p:cSld name="TITLE_AND_BODY">
    <p:spTree>
      <p:nvGrpSpPr>
        <p:cNvPr id="15" name="Shape 15"/>
        <p:cNvGrpSpPr/>
        <p:nvPr/>
      </p:nvGrpSpPr>
      <p:grpSpPr>
        <a:xfrm>
          <a:off x="0" y="0"/>
          <a:ext cx="0" cy="0"/>
          <a:chOff x="0" y="0"/>
          <a:chExt cx="0" cy="0"/>
        </a:xfrm>
      </p:grpSpPr>
      <p:sp>
        <p:nvSpPr>
          <p:cNvPr id="16" name="Google Shape;16;p60"/>
          <p:cNvSpPr txBox="1"/>
          <p:nvPr>
            <p:ph type="title"/>
          </p:nvPr>
        </p:nvSpPr>
        <p:spPr>
          <a:xfrm>
            <a:off x="838200" y="523700"/>
            <a:ext cx="10515600" cy="123028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7" name="Google Shape;17;p60"/>
          <p:cNvSpPr txBox="1"/>
          <p:nvPr>
            <p:ph idx="1" type="body"/>
          </p:nvPr>
        </p:nvSpPr>
        <p:spPr>
          <a:xfrm>
            <a:off x="838200" y="1825625"/>
            <a:ext cx="10515600" cy="3997632"/>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18" name="Google Shape;18;p60"/>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9" name="Shape 19"/>
        <p:cNvGrpSpPr/>
        <p:nvPr/>
      </p:nvGrpSpPr>
      <p:grpSpPr>
        <a:xfrm>
          <a:off x="0" y="0"/>
          <a:ext cx="0" cy="0"/>
          <a:chOff x="0" y="0"/>
          <a:chExt cx="0" cy="0"/>
        </a:xfrm>
      </p:grpSpPr>
      <p:sp>
        <p:nvSpPr>
          <p:cNvPr id="20" name="Google Shape;20;p61"/>
          <p:cNvSpPr txBox="1"/>
          <p:nvPr>
            <p:ph type="title"/>
          </p:nvPr>
        </p:nvSpPr>
        <p:spPr>
          <a:xfrm>
            <a:off x="831850" y="1670858"/>
            <a:ext cx="10515600" cy="2891617"/>
          </a:xfrm>
          <a:prstGeom prst="rect">
            <a:avLst/>
          </a:prstGeom>
          <a:noFill/>
          <a:ln>
            <a:noFill/>
          </a:ln>
        </p:spPr>
        <p:txBody>
          <a:bodyPr anchorCtr="0" anchor="b" bIns="45675" lIns="45675" spcFirstLastPara="1" rIns="45675" wrap="square" tIns="45675">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1" name="Google Shape;21;p61"/>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22" name="Google Shape;22;p61"/>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showMasterSp="0" type="twoObj">
  <p:cSld name="TWO_OBJECTS">
    <p:spTree>
      <p:nvGrpSpPr>
        <p:cNvPr id="23" name="Shape 23"/>
        <p:cNvGrpSpPr/>
        <p:nvPr/>
      </p:nvGrpSpPr>
      <p:grpSpPr>
        <a:xfrm>
          <a:off x="0" y="0"/>
          <a:ext cx="0" cy="0"/>
          <a:chOff x="0" y="0"/>
          <a:chExt cx="0" cy="0"/>
        </a:xfrm>
      </p:grpSpPr>
      <p:pic>
        <p:nvPicPr>
          <p:cNvPr descr="Google Shape;9;p17" id="24" name="Google Shape;24;p62"/>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25" name="Google Shape;25;p62"/>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26" name="Google Shape;26;p62"/>
          <p:cNvSpPr txBox="1"/>
          <p:nvPr>
            <p:ph type="title"/>
          </p:nvPr>
        </p:nvSpPr>
        <p:spPr>
          <a:xfrm>
            <a:off x="838200" y="556953"/>
            <a:ext cx="10515600" cy="113373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7" name="Google Shape;27;p62"/>
          <p:cNvSpPr txBox="1"/>
          <p:nvPr>
            <p:ph idx="1" type="body"/>
          </p:nvPr>
        </p:nvSpPr>
        <p:spPr>
          <a:xfrm>
            <a:off x="838200" y="1825625"/>
            <a:ext cx="5181600" cy="4351338"/>
          </a:xfrm>
          <a:prstGeom prst="rect">
            <a:avLst/>
          </a:prstGeom>
          <a:noFill/>
          <a:ln>
            <a:noFill/>
          </a:ln>
        </p:spPr>
        <p:txBody>
          <a:bodyPr anchorCtr="0" anchor="t" bIns="45675" lIns="45675" spcFirstLastPara="1" rIns="45675" wrap="square" tIns="45675">
            <a:normAutofit/>
          </a:bodyPr>
          <a:lstStyle>
            <a:lvl1pPr indent="-406400" lvl="0" marL="457200" algn="l">
              <a:lnSpc>
                <a:spcPct val="90000"/>
              </a:lnSpc>
              <a:spcBef>
                <a:spcPts val="1000"/>
              </a:spcBef>
              <a:spcAft>
                <a:spcPts val="0"/>
              </a:spcAft>
              <a:buClr>
                <a:srgbClr val="000000"/>
              </a:buClr>
              <a:buSzPts val="2800"/>
              <a:buFont typeface="Arial"/>
              <a:buChar char="•"/>
              <a:defRPr sz="2800">
                <a:solidFill>
                  <a:srgbClr val="000000"/>
                </a:solidFill>
              </a:defRPr>
            </a:lvl1pPr>
            <a:lvl2pPr indent="-406400" lvl="1" marL="914400" algn="l">
              <a:lnSpc>
                <a:spcPct val="90000"/>
              </a:lnSpc>
              <a:spcBef>
                <a:spcPts val="1000"/>
              </a:spcBef>
              <a:spcAft>
                <a:spcPts val="0"/>
              </a:spcAft>
              <a:buClr>
                <a:srgbClr val="000000"/>
              </a:buClr>
              <a:buSzPts val="2800"/>
              <a:buFont typeface="Arial"/>
              <a:buChar char="•"/>
              <a:defRPr sz="2800">
                <a:solidFill>
                  <a:srgbClr val="000000"/>
                </a:solidFill>
              </a:defRPr>
            </a:lvl2pPr>
            <a:lvl3pPr indent="-406400" lvl="2" marL="1371600" algn="l">
              <a:lnSpc>
                <a:spcPct val="90000"/>
              </a:lnSpc>
              <a:spcBef>
                <a:spcPts val="1000"/>
              </a:spcBef>
              <a:spcAft>
                <a:spcPts val="0"/>
              </a:spcAft>
              <a:buClr>
                <a:srgbClr val="000000"/>
              </a:buClr>
              <a:buSzPts val="2800"/>
              <a:buFont typeface="Arial"/>
              <a:buChar char="•"/>
              <a:defRPr sz="2800">
                <a:solidFill>
                  <a:srgbClr val="000000"/>
                </a:solidFill>
              </a:defRPr>
            </a:lvl3pPr>
            <a:lvl4pPr indent="-406400" lvl="3" marL="1828800" algn="l">
              <a:lnSpc>
                <a:spcPct val="90000"/>
              </a:lnSpc>
              <a:spcBef>
                <a:spcPts val="1000"/>
              </a:spcBef>
              <a:spcAft>
                <a:spcPts val="0"/>
              </a:spcAft>
              <a:buClr>
                <a:srgbClr val="000000"/>
              </a:buClr>
              <a:buSzPts val="2800"/>
              <a:buFont typeface="Arial"/>
              <a:buChar char="•"/>
              <a:defRPr sz="2800">
                <a:solidFill>
                  <a:srgbClr val="000000"/>
                </a:solidFill>
              </a:defRPr>
            </a:lvl4pPr>
            <a:lvl5pPr indent="-406400" lvl="4" marL="2286000" algn="l">
              <a:lnSpc>
                <a:spcPct val="90000"/>
              </a:lnSpc>
              <a:spcBef>
                <a:spcPts val="1000"/>
              </a:spcBef>
              <a:spcAft>
                <a:spcPts val="0"/>
              </a:spcAft>
              <a:buClr>
                <a:srgbClr val="000000"/>
              </a:buClr>
              <a:buSzPts val="2800"/>
              <a:buFont typeface="Arial"/>
              <a:buChar char="•"/>
              <a:defRPr sz="28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28" name="Google Shape;28;p62"/>
          <p:cNvSpPr txBox="1"/>
          <p:nvPr>
            <p:ph idx="2" type="body"/>
          </p:nvPr>
        </p:nvSpPr>
        <p:spPr>
          <a:xfrm>
            <a:off x="6172200" y="1825625"/>
            <a:ext cx="5181600" cy="435133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29" name="Google Shape;29;p62"/>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showMasterSp="0" type="twoTxTwoObj">
  <p:cSld name="TWO_OBJECTS_WITH_TEXT">
    <p:spTree>
      <p:nvGrpSpPr>
        <p:cNvPr id="30" name="Shape 30"/>
        <p:cNvGrpSpPr/>
        <p:nvPr/>
      </p:nvGrpSpPr>
      <p:grpSpPr>
        <a:xfrm>
          <a:off x="0" y="0"/>
          <a:ext cx="0" cy="0"/>
          <a:chOff x="0" y="0"/>
          <a:chExt cx="0" cy="0"/>
        </a:xfrm>
      </p:grpSpPr>
      <p:pic>
        <p:nvPicPr>
          <p:cNvPr descr="Google Shape;9;p17" id="31" name="Google Shape;31;p63"/>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32" name="Google Shape;32;p63"/>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33" name="Google Shape;33;p63"/>
          <p:cNvSpPr txBox="1"/>
          <p:nvPr>
            <p:ph type="title"/>
          </p:nvPr>
        </p:nvSpPr>
        <p:spPr>
          <a:xfrm>
            <a:off x="839787" y="556953"/>
            <a:ext cx="10515601" cy="113373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4" name="Google Shape;34;p63"/>
          <p:cNvSpPr txBox="1"/>
          <p:nvPr>
            <p:ph idx="1" type="body"/>
          </p:nvPr>
        </p:nvSpPr>
        <p:spPr>
          <a:xfrm>
            <a:off x="839787" y="1681163"/>
            <a:ext cx="5157790" cy="823914"/>
          </a:xfrm>
          <a:prstGeom prst="rect">
            <a:avLst/>
          </a:prstGeom>
          <a:noFill/>
          <a:ln>
            <a:noFill/>
          </a:ln>
        </p:spPr>
        <p:txBody>
          <a:bodyPr anchorCtr="0" anchor="b" bIns="45675" lIns="45675" spcFirstLastPara="1" rIns="45675" wrap="square" tIns="45675">
            <a:normAutofit/>
          </a:bodyPr>
          <a:lstStyle>
            <a:lvl1pPr indent="-228600" lvl="0" marL="457200" algn="l">
              <a:lnSpc>
                <a:spcPct val="90000"/>
              </a:lnSpc>
              <a:spcBef>
                <a:spcPts val="1000"/>
              </a:spcBef>
              <a:spcAft>
                <a:spcPts val="0"/>
              </a:spcAft>
              <a:buClr>
                <a:srgbClr val="000000"/>
              </a:buClr>
              <a:buSzPts val="2400"/>
              <a:buFont typeface="Calibri"/>
              <a:buNone/>
              <a:defRPr b="1">
                <a:solidFill>
                  <a:srgbClr val="000000"/>
                </a:solidFill>
              </a:defRPr>
            </a:lvl1pPr>
            <a:lvl2pPr indent="-228600" lvl="1" marL="914400" algn="l">
              <a:lnSpc>
                <a:spcPct val="90000"/>
              </a:lnSpc>
              <a:spcBef>
                <a:spcPts val="1000"/>
              </a:spcBef>
              <a:spcAft>
                <a:spcPts val="0"/>
              </a:spcAft>
              <a:buClr>
                <a:srgbClr val="000000"/>
              </a:buClr>
              <a:buSzPts val="2400"/>
              <a:buFont typeface="Calibri"/>
              <a:buNone/>
              <a:defRPr b="1">
                <a:solidFill>
                  <a:srgbClr val="000000"/>
                </a:solidFill>
              </a:defRPr>
            </a:lvl2pPr>
            <a:lvl3pPr indent="-228600" lvl="2" marL="1371600" algn="l">
              <a:lnSpc>
                <a:spcPct val="90000"/>
              </a:lnSpc>
              <a:spcBef>
                <a:spcPts val="1000"/>
              </a:spcBef>
              <a:spcAft>
                <a:spcPts val="0"/>
              </a:spcAft>
              <a:buClr>
                <a:srgbClr val="000000"/>
              </a:buClr>
              <a:buSzPts val="2400"/>
              <a:buFont typeface="Calibri"/>
              <a:buNone/>
              <a:defRPr b="1">
                <a:solidFill>
                  <a:srgbClr val="000000"/>
                </a:solidFill>
              </a:defRPr>
            </a:lvl3pPr>
            <a:lvl4pPr indent="-228600" lvl="3" marL="1828800" algn="l">
              <a:lnSpc>
                <a:spcPct val="90000"/>
              </a:lnSpc>
              <a:spcBef>
                <a:spcPts val="1000"/>
              </a:spcBef>
              <a:spcAft>
                <a:spcPts val="0"/>
              </a:spcAft>
              <a:buClr>
                <a:srgbClr val="000000"/>
              </a:buClr>
              <a:buSzPts val="2400"/>
              <a:buFont typeface="Calibri"/>
              <a:buNone/>
              <a:defRPr b="1">
                <a:solidFill>
                  <a:srgbClr val="000000"/>
                </a:solidFill>
              </a:defRPr>
            </a:lvl4pPr>
            <a:lvl5pPr indent="-228600" lvl="4" marL="2286000" algn="l">
              <a:lnSpc>
                <a:spcPct val="90000"/>
              </a:lnSpc>
              <a:spcBef>
                <a:spcPts val="1000"/>
              </a:spcBef>
              <a:spcAft>
                <a:spcPts val="0"/>
              </a:spcAft>
              <a:buClr>
                <a:srgbClr val="000000"/>
              </a:buClr>
              <a:buSzPts val="2400"/>
              <a:buFont typeface="Calibri"/>
              <a:buNone/>
              <a:defRPr b="1">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5" name="Google Shape;35;p63"/>
          <p:cNvSpPr txBox="1"/>
          <p:nvPr>
            <p:ph idx="2" type="body"/>
          </p:nvPr>
        </p:nvSpPr>
        <p:spPr>
          <a:xfrm>
            <a:off x="839787" y="2505075"/>
            <a:ext cx="5157788" cy="3684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6" name="Google Shape;36;p63"/>
          <p:cNvSpPr txBox="1"/>
          <p:nvPr>
            <p:ph idx="3" type="body"/>
          </p:nvPr>
        </p:nvSpPr>
        <p:spPr>
          <a:xfrm>
            <a:off x="6172200" y="1681163"/>
            <a:ext cx="5183188" cy="823914"/>
          </a:xfrm>
          <a:prstGeom prst="rect">
            <a:avLst/>
          </a:prstGeom>
          <a:noFill/>
          <a:ln>
            <a:noFill/>
          </a:ln>
        </p:spPr>
        <p:txBody>
          <a:bodyPr anchorCtr="0" anchor="b"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7" name="Google Shape;37;p63"/>
          <p:cNvSpPr txBox="1"/>
          <p:nvPr>
            <p:ph idx="4" type="body"/>
          </p:nvPr>
        </p:nvSpPr>
        <p:spPr>
          <a:xfrm>
            <a:off x="6172200" y="2505075"/>
            <a:ext cx="5183188" cy="3684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38" name="Google Shape;38;p63"/>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39" name="Shape 39"/>
        <p:cNvGrpSpPr/>
        <p:nvPr/>
      </p:nvGrpSpPr>
      <p:grpSpPr>
        <a:xfrm>
          <a:off x="0" y="0"/>
          <a:ext cx="0" cy="0"/>
          <a:chOff x="0" y="0"/>
          <a:chExt cx="0" cy="0"/>
        </a:xfrm>
      </p:grpSpPr>
      <p:pic>
        <p:nvPicPr>
          <p:cNvPr descr="Google Shape;9;p17" id="40" name="Google Shape;40;p64"/>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41" name="Google Shape;41;p64"/>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42" name="Google Shape;42;p64"/>
          <p:cNvSpPr txBox="1"/>
          <p:nvPr>
            <p:ph type="title"/>
          </p:nvPr>
        </p:nvSpPr>
        <p:spPr>
          <a:xfrm>
            <a:off x="838200" y="531377"/>
            <a:ext cx="10515600" cy="1325565"/>
          </a:xfrm>
          <a:prstGeom prst="rect">
            <a:avLst/>
          </a:prstGeom>
          <a:noFill/>
          <a:ln>
            <a:noFill/>
          </a:ln>
        </p:spPr>
        <p:txBody>
          <a:bodyPr anchorCtr="0" anchor="ctr" bIns="45675" lIns="45675" spcFirstLastPara="1" rIns="45675" wrap="square" tIns="45675">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3" name="Google Shape;43;p64"/>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4" name="Shape 44"/>
        <p:cNvGrpSpPr/>
        <p:nvPr/>
      </p:nvGrpSpPr>
      <p:grpSpPr>
        <a:xfrm>
          <a:off x="0" y="0"/>
          <a:ext cx="0" cy="0"/>
          <a:chOff x="0" y="0"/>
          <a:chExt cx="0" cy="0"/>
        </a:xfrm>
      </p:grpSpPr>
      <p:pic>
        <p:nvPicPr>
          <p:cNvPr descr="Google Shape;9;p17" id="45" name="Google Shape;45;p65"/>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46" name="Google Shape;46;p65"/>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47" name="Google Shape;47;p65"/>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showMasterSp="0" type="objTx">
  <p:cSld name="OBJECT_WITH_CAPTION_TEXT">
    <p:spTree>
      <p:nvGrpSpPr>
        <p:cNvPr id="48" name="Shape 48"/>
        <p:cNvGrpSpPr/>
        <p:nvPr/>
      </p:nvGrpSpPr>
      <p:grpSpPr>
        <a:xfrm>
          <a:off x="0" y="0"/>
          <a:ext cx="0" cy="0"/>
          <a:chOff x="0" y="0"/>
          <a:chExt cx="0" cy="0"/>
        </a:xfrm>
      </p:grpSpPr>
      <p:pic>
        <p:nvPicPr>
          <p:cNvPr descr="Google Shape;9;p17" id="49" name="Google Shape;49;p66"/>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50" name="Google Shape;50;p66"/>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51" name="Google Shape;51;p66"/>
          <p:cNvSpPr txBox="1"/>
          <p:nvPr>
            <p:ph type="title"/>
          </p:nvPr>
        </p:nvSpPr>
        <p:spPr>
          <a:xfrm>
            <a:off x="839787" y="457200"/>
            <a:ext cx="3932240" cy="1600200"/>
          </a:xfrm>
          <a:prstGeom prst="rect">
            <a:avLst/>
          </a:prstGeom>
          <a:noFill/>
          <a:ln>
            <a:noFill/>
          </a:ln>
        </p:spPr>
        <p:txBody>
          <a:bodyPr anchorCtr="0" anchor="b" bIns="45675" lIns="45675" spcFirstLastPara="1" rIns="45675" wrap="square" tIns="45675">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2" name="Google Shape;52;p66"/>
          <p:cNvSpPr txBox="1"/>
          <p:nvPr>
            <p:ph idx="1" type="body"/>
          </p:nvPr>
        </p:nvSpPr>
        <p:spPr>
          <a:xfrm>
            <a:off x="5183187" y="987425"/>
            <a:ext cx="6172202" cy="4873625"/>
          </a:xfrm>
          <a:prstGeom prst="rect">
            <a:avLst/>
          </a:prstGeom>
          <a:noFill/>
          <a:ln>
            <a:noFill/>
          </a:ln>
        </p:spPr>
        <p:txBody>
          <a:bodyPr anchorCtr="0" anchor="t" bIns="45675" lIns="45675" spcFirstLastPara="1" rIns="45675" wrap="square" tIns="45675">
            <a:normAutofit/>
          </a:bodyPr>
          <a:lstStyle>
            <a:lvl1pPr indent="-431800" lvl="0" marL="457200" algn="l">
              <a:lnSpc>
                <a:spcPct val="90000"/>
              </a:lnSpc>
              <a:spcBef>
                <a:spcPts val="1000"/>
              </a:spcBef>
              <a:spcAft>
                <a:spcPts val="0"/>
              </a:spcAft>
              <a:buClr>
                <a:srgbClr val="000000"/>
              </a:buClr>
              <a:buSzPts val="3200"/>
              <a:buFont typeface="Arial"/>
              <a:buChar char="•"/>
              <a:defRPr sz="3200">
                <a:solidFill>
                  <a:srgbClr val="000000"/>
                </a:solidFill>
              </a:defRPr>
            </a:lvl1pPr>
            <a:lvl2pPr indent="-431800" lvl="1" marL="914400" algn="l">
              <a:lnSpc>
                <a:spcPct val="90000"/>
              </a:lnSpc>
              <a:spcBef>
                <a:spcPts val="1000"/>
              </a:spcBef>
              <a:spcAft>
                <a:spcPts val="0"/>
              </a:spcAft>
              <a:buClr>
                <a:srgbClr val="000000"/>
              </a:buClr>
              <a:buSzPts val="3200"/>
              <a:buFont typeface="Arial"/>
              <a:buChar char="•"/>
              <a:defRPr sz="3200">
                <a:solidFill>
                  <a:srgbClr val="000000"/>
                </a:solidFill>
              </a:defRPr>
            </a:lvl2pPr>
            <a:lvl3pPr indent="-431800" lvl="2" marL="1371600" algn="l">
              <a:lnSpc>
                <a:spcPct val="90000"/>
              </a:lnSpc>
              <a:spcBef>
                <a:spcPts val="1000"/>
              </a:spcBef>
              <a:spcAft>
                <a:spcPts val="0"/>
              </a:spcAft>
              <a:buClr>
                <a:srgbClr val="000000"/>
              </a:buClr>
              <a:buSzPts val="3200"/>
              <a:buFont typeface="Arial"/>
              <a:buChar char="•"/>
              <a:defRPr sz="3200">
                <a:solidFill>
                  <a:srgbClr val="000000"/>
                </a:solidFill>
              </a:defRPr>
            </a:lvl3pPr>
            <a:lvl4pPr indent="-431800" lvl="3" marL="1828800" algn="l">
              <a:lnSpc>
                <a:spcPct val="90000"/>
              </a:lnSpc>
              <a:spcBef>
                <a:spcPts val="1000"/>
              </a:spcBef>
              <a:spcAft>
                <a:spcPts val="0"/>
              </a:spcAft>
              <a:buClr>
                <a:srgbClr val="000000"/>
              </a:buClr>
              <a:buSzPts val="3200"/>
              <a:buFont typeface="Arial"/>
              <a:buChar char="•"/>
              <a:defRPr sz="3200">
                <a:solidFill>
                  <a:srgbClr val="000000"/>
                </a:solidFill>
              </a:defRPr>
            </a:lvl4pPr>
            <a:lvl5pPr indent="-431800" lvl="4" marL="2286000" algn="l">
              <a:lnSpc>
                <a:spcPct val="90000"/>
              </a:lnSpc>
              <a:spcBef>
                <a:spcPts val="1000"/>
              </a:spcBef>
              <a:spcAft>
                <a:spcPts val="0"/>
              </a:spcAft>
              <a:buClr>
                <a:srgbClr val="000000"/>
              </a:buClr>
              <a:buSzPts val="3200"/>
              <a:buFont typeface="Arial"/>
              <a:buChar char="•"/>
              <a:defRPr sz="32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53" name="Google Shape;53;p66"/>
          <p:cNvSpPr txBox="1"/>
          <p:nvPr>
            <p:ph idx="2" type="body"/>
          </p:nvPr>
        </p:nvSpPr>
        <p:spPr>
          <a:xfrm>
            <a:off x="839787" y="2057400"/>
            <a:ext cx="3932238" cy="3811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888888"/>
              </a:buClr>
              <a:buSzPts val="1800"/>
              <a:buNone/>
              <a:defRPr/>
            </a:lvl1pPr>
            <a:lvl2pPr indent="-228600" lvl="1" marL="914400" algn="l">
              <a:lnSpc>
                <a:spcPct val="90000"/>
              </a:lnSpc>
              <a:spcBef>
                <a:spcPts val="1000"/>
              </a:spcBef>
              <a:spcAft>
                <a:spcPts val="0"/>
              </a:spcAft>
              <a:buClr>
                <a:srgbClr val="888888"/>
              </a:buClr>
              <a:buSzPts val="1800"/>
              <a:buNone/>
              <a:defRPr/>
            </a:lvl2pPr>
            <a:lvl3pPr indent="-228600" lvl="2" marL="1371600" algn="l">
              <a:lnSpc>
                <a:spcPct val="90000"/>
              </a:lnSpc>
              <a:spcBef>
                <a:spcPts val="1000"/>
              </a:spcBef>
              <a:spcAft>
                <a:spcPts val="0"/>
              </a:spcAft>
              <a:buClr>
                <a:srgbClr val="888888"/>
              </a:buClr>
              <a:buSzPts val="1800"/>
              <a:buNone/>
              <a:defRPr/>
            </a:lvl3pPr>
            <a:lvl4pPr indent="-228600" lvl="3" marL="1828800" algn="l">
              <a:lnSpc>
                <a:spcPct val="90000"/>
              </a:lnSpc>
              <a:spcBef>
                <a:spcPts val="1000"/>
              </a:spcBef>
              <a:spcAft>
                <a:spcPts val="0"/>
              </a:spcAft>
              <a:buClr>
                <a:srgbClr val="888888"/>
              </a:buClr>
              <a:buSzPts val="1800"/>
              <a:buNone/>
              <a:defRPr/>
            </a:lvl4pPr>
            <a:lvl5pPr indent="-228600" lvl="4" marL="2286000" algn="l">
              <a:lnSpc>
                <a:spcPct val="90000"/>
              </a:lnSpc>
              <a:spcBef>
                <a:spcPts val="1000"/>
              </a:spcBef>
              <a:spcAft>
                <a:spcPts val="0"/>
              </a:spcAft>
              <a:buClr>
                <a:srgbClr val="888888"/>
              </a:buClr>
              <a:buSzPts val="1800"/>
              <a:buNone/>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54" name="Google Shape;54;p66"/>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showMasterSp="0" type="picTx">
  <p:cSld name="PICTURE_WITH_CAPTION_TEXT">
    <p:spTree>
      <p:nvGrpSpPr>
        <p:cNvPr id="55" name="Shape 55"/>
        <p:cNvGrpSpPr/>
        <p:nvPr/>
      </p:nvGrpSpPr>
      <p:grpSpPr>
        <a:xfrm>
          <a:off x="0" y="0"/>
          <a:ext cx="0" cy="0"/>
          <a:chOff x="0" y="0"/>
          <a:chExt cx="0" cy="0"/>
        </a:xfrm>
      </p:grpSpPr>
      <p:pic>
        <p:nvPicPr>
          <p:cNvPr descr="Google Shape;9;p17" id="56" name="Google Shape;56;p67"/>
          <p:cNvPicPr preferRelativeResize="0"/>
          <p:nvPr/>
        </p:nvPicPr>
        <p:blipFill rotWithShape="1">
          <a:blip r:embed="rId2">
            <a:alphaModFix/>
          </a:blip>
          <a:srcRect b="0" l="0" r="0" t="0"/>
          <a:stretch/>
        </p:blipFill>
        <p:spPr>
          <a:xfrm>
            <a:off x="-6350" y="6064250"/>
            <a:ext cx="12192000" cy="793750"/>
          </a:xfrm>
          <a:prstGeom prst="rect">
            <a:avLst/>
          </a:prstGeom>
          <a:noFill/>
          <a:ln>
            <a:noFill/>
          </a:ln>
        </p:spPr>
      </p:pic>
      <p:pic>
        <p:nvPicPr>
          <p:cNvPr descr="Google Shape;10;p17" id="57" name="Google Shape;57;p67"/>
          <p:cNvPicPr preferRelativeResize="0"/>
          <p:nvPr/>
        </p:nvPicPr>
        <p:blipFill rotWithShape="1">
          <a:blip r:embed="rId3">
            <a:alphaModFix/>
          </a:blip>
          <a:srcRect b="0" l="0" r="0" t="0"/>
          <a:stretch/>
        </p:blipFill>
        <p:spPr>
          <a:xfrm>
            <a:off x="-6350" y="-64293"/>
            <a:ext cx="12192000" cy="793752"/>
          </a:xfrm>
          <a:prstGeom prst="rect">
            <a:avLst/>
          </a:prstGeom>
          <a:noFill/>
          <a:ln>
            <a:noFill/>
          </a:ln>
        </p:spPr>
      </p:pic>
      <p:sp>
        <p:nvSpPr>
          <p:cNvPr id="58" name="Google Shape;58;p67"/>
          <p:cNvSpPr txBox="1"/>
          <p:nvPr>
            <p:ph type="title"/>
          </p:nvPr>
        </p:nvSpPr>
        <p:spPr>
          <a:xfrm>
            <a:off x="839787" y="540325"/>
            <a:ext cx="3932240" cy="1517074"/>
          </a:xfrm>
          <a:prstGeom prst="rect">
            <a:avLst/>
          </a:prstGeom>
          <a:noFill/>
          <a:ln>
            <a:noFill/>
          </a:ln>
        </p:spPr>
        <p:txBody>
          <a:bodyPr anchorCtr="0" anchor="b" bIns="45675" lIns="45675" spcFirstLastPara="1" rIns="45675" wrap="square" tIns="45675">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9" name="Google Shape;59;p67"/>
          <p:cNvSpPr/>
          <p:nvPr>
            <p:ph idx="2" type="pic"/>
          </p:nvPr>
        </p:nvSpPr>
        <p:spPr>
          <a:xfrm>
            <a:off x="5183187" y="987425"/>
            <a:ext cx="6172202" cy="4873625"/>
          </a:xfrm>
          <a:prstGeom prst="rect">
            <a:avLst/>
          </a:prstGeom>
          <a:noFill/>
          <a:ln>
            <a:noFill/>
          </a:ln>
        </p:spPr>
      </p:sp>
      <p:sp>
        <p:nvSpPr>
          <p:cNvPr id="60" name="Google Shape;60;p67"/>
          <p:cNvSpPr txBox="1"/>
          <p:nvPr>
            <p:ph idx="1" type="body"/>
          </p:nvPr>
        </p:nvSpPr>
        <p:spPr>
          <a:xfrm>
            <a:off x="839787" y="2057400"/>
            <a:ext cx="3932240" cy="38115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000000"/>
              </a:buClr>
              <a:buSzPts val="1600"/>
              <a:buFont typeface="Calibri"/>
              <a:buNone/>
              <a:defRPr sz="1600">
                <a:solidFill>
                  <a:srgbClr val="000000"/>
                </a:solidFill>
              </a:defRPr>
            </a:lvl1pPr>
            <a:lvl2pPr indent="-228600" lvl="1" marL="914400" algn="l">
              <a:lnSpc>
                <a:spcPct val="90000"/>
              </a:lnSpc>
              <a:spcBef>
                <a:spcPts val="1000"/>
              </a:spcBef>
              <a:spcAft>
                <a:spcPts val="0"/>
              </a:spcAft>
              <a:buClr>
                <a:srgbClr val="000000"/>
              </a:buClr>
              <a:buSzPts val="1600"/>
              <a:buFont typeface="Calibri"/>
              <a:buNone/>
              <a:defRPr sz="1600">
                <a:solidFill>
                  <a:srgbClr val="000000"/>
                </a:solidFill>
              </a:defRPr>
            </a:lvl2pPr>
            <a:lvl3pPr indent="-228600" lvl="2" marL="1371600" algn="l">
              <a:lnSpc>
                <a:spcPct val="90000"/>
              </a:lnSpc>
              <a:spcBef>
                <a:spcPts val="1000"/>
              </a:spcBef>
              <a:spcAft>
                <a:spcPts val="0"/>
              </a:spcAft>
              <a:buClr>
                <a:srgbClr val="000000"/>
              </a:buClr>
              <a:buSzPts val="1600"/>
              <a:buFont typeface="Calibri"/>
              <a:buNone/>
              <a:defRPr sz="1600">
                <a:solidFill>
                  <a:srgbClr val="000000"/>
                </a:solidFill>
              </a:defRPr>
            </a:lvl3pPr>
            <a:lvl4pPr indent="-228600" lvl="3" marL="1828800" algn="l">
              <a:lnSpc>
                <a:spcPct val="90000"/>
              </a:lnSpc>
              <a:spcBef>
                <a:spcPts val="1000"/>
              </a:spcBef>
              <a:spcAft>
                <a:spcPts val="0"/>
              </a:spcAft>
              <a:buClr>
                <a:srgbClr val="000000"/>
              </a:buClr>
              <a:buSzPts val="1600"/>
              <a:buFont typeface="Calibri"/>
              <a:buNone/>
              <a:defRPr sz="1600">
                <a:solidFill>
                  <a:srgbClr val="000000"/>
                </a:solidFill>
              </a:defRPr>
            </a:lvl4pPr>
            <a:lvl5pPr indent="-228600" lvl="4" marL="2286000" algn="l">
              <a:lnSpc>
                <a:spcPct val="90000"/>
              </a:lnSpc>
              <a:spcBef>
                <a:spcPts val="1000"/>
              </a:spcBef>
              <a:spcAft>
                <a:spcPts val="0"/>
              </a:spcAft>
              <a:buClr>
                <a:srgbClr val="000000"/>
              </a:buClr>
              <a:buSzPts val="1600"/>
              <a:buFont typeface="Calibri"/>
              <a:buNone/>
              <a:defRPr sz="1600">
                <a:solidFill>
                  <a:srgbClr val="000000"/>
                </a:solidFill>
              </a:defRPr>
            </a:lvl5pPr>
            <a:lvl6pPr indent="-381000" lvl="5" marL="2743200" algn="l">
              <a:lnSpc>
                <a:spcPct val="90000"/>
              </a:lnSpc>
              <a:spcBef>
                <a:spcPts val="1000"/>
              </a:spcBef>
              <a:spcAft>
                <a:spcPts val="0"/>
              </a:spcAft>
              <a:buClr>
                <a:srgbClr val="888888"/>
              </a:buClr>
              <a:buSzPts val="2400"/>
              <a:buChar char="•"/>
              <a:defRPr/>
            </a:lvl6pPr>
            <a:lvl7pPr indent="-381000" lvl="6" marL="3200400" algn="l">
              <a:lnSpc>
                <a:spcPct val="90000"/>
              </a:lnSpc>
              <a:spcBef>
                <a:spcPts val="1000"/>
              </a:spcBef>
              <a:spcAft>
                <a:spcPts val="0"/>
              </a:spcAft>
              <a:buClr>
                <a:srgbClr val="888888"/>
              </a:buClr>
              <a:buSzPts val="2400"/>
              <a:buChar char="•"/>
              <a:defRPr/>
            </a:lvl7pPr>
            <a:lvl8pPr indent="-381000" lvl="7" marL="3657600" algn="l">
              <a:lnSpc>
                <a:spcPct val="90000"/>
              </a:lnSpc>
              <a:spcBef>
                <a:spcPts val="1000"/>
              </a:spcBef>
              <a:spcAft>
                <a:spcPts val="0"/>
              </a:spcAft>
              <a:buClr>
                <a:srgbClr val="888888"/>
              </a:buClr>
              <a:buSzPts val="2400"/>
              <a:buChar char="•"/>
              <a:defRPr/>
            </a:lvl8pPr>
            <a:lvl9pPr indent="-381000" lvl="8" marL="4114800" algn="l">
              <a:lnSpc>
                <a:spcPct val="90000"/>
              </a:lnSpc>
              <a:spcBef>
                <a:spcPts val="1000"/>
              </a:spcBef>
              <a:spcAft>
                <a:spcPts val="0"/>
              </a:spcAft>
              <a:buClr>
                <a:srgbClr val="888888"/>
              </a:buClr>
              <a:buSzPts val="2400"/>
              <a:buChar char="•"/>
              <a:defRPr/>
            </a:lvl9pPr>
          </a:lstStyle>
          <a:p/>
        </p:txBody>
      </p:sp>
      <p:sp>
        <p:nvSpPr>
          <p:cNvPr id="61" name="Google Shape;61;p67"/>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Google Shape;9;p17" id="6" name="Google Shape;6;p58"/>
          <p:cNvPicPr preferRelativeResize="0"/>
          <p:nvPr/>
        </p:nvPicPr>
        <p:blipFill rotWithShape="1">
          <a:blip r:embed="rId1">
            <a:alphaModFix/>
          </a:blip>
          <a:srcRect b="0" l="0" r="0" t="0"/>
          <a:stretch/>
        </p:blipFill>
        <p:spPr>
          <a:xfrm>
            <a:off x="-6350" y="6064250"/>
            <a:ext cx="12192000" cy="793750"/>
          </a:xfrm>
          <a:prstGeom prst="rect">
            <a:avLst/>
          </a:prstGeom>
          <a:noFill/>
          <a:ln>
            <a:noFill/>
          </a:ln>
        </p:spPr>
      </p:pic>
      <p:pic>
        <p:nvPicPr>
          <p:cNvPr descr="Google Shape;10;p17" id="7" name="Google Shape;7;p58"/>
          <p:cNvPicPr preferRelativeResize="0"/>
          <p:nvPr/>
        </p:nvPicPr>
        <p:blipFill rotWithShape="1">
          <a:blip r:embed="rId2">
            <a:alphaModFix/>
          </a:blip>
          <a:srcRect b="0" l="0" r="0" t="0"/>
          <a:stretch/>
        </p:blipFill>
        <p:spPr>
          <a:xfrm>
            <a:off x="-6350" y="-64293"/>
            <a:ext cx="12192000" cy="793752"/>
          </a:xfrm>
          <a:prstGeom prst="rect">
            <a:avLst/>
          </a:prstGeom>
          <a:noFill/>
          <a:ln>
            <a:noFill/>
          </a:ln>
        </p:spPr>
      </p:pic>
      <p:sp>
        <p:nvSpPr>
          <p:cNvPr id="8" name="Google Shape;8;p58"/>
          <p:cNvSpPr txBox="1"/>
          <p:nvPr>
            <p:ph type="title"/>
          </p:nvPr>
        </p:nvSpPr>
        <p:spPr>
          <a:xfrm>
            <a:off x="831850" y="1670858"/>
            <a:ext cx="10515600" cy="2891617"/>
          </a:xfrm>
          <a:prstGeom prst="rect">
            <a:avLst/>
          </a:prstGeom>
          <a:noFill/>
          <a:ln>
            <a:noFill/>
          </a:ln>
        </p:spPr>
        <p:txBody>
          <a:bodyPr anchorCtr="0" anchor="b" bIns="45675" lIns="45675" spcFirstLastPara="1" rIns="45675" wrap="square" tIns="45675">
            <a:normAutofit/>
          </a:bodyPr>
          <a:lstStyle>
            <a:lvl1pPr lvl="0"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000"/>
              <a:buFont typeface="Calibri"/>
              <a:buNone/>
              <a:defRPr b="0" i="0" sz="6000" u="none" cap="none" strike="noStrike">
                <a:solidFill>
                  <a:srgbClr val="000000"/>
                </a:solidFill>
                <a:latin typeface="Calibri"/>
                <a:ea typeface="Calibri"/>
                <a:cs typeface="Calibri"/>
                <a:sym typeface="Calibri"/>
              </a:defRPr>
            </a:lvl9pPr>
          </a:lstStyle>
          <a:p/>
        </p:txBody>
      </p:sp>
      <p:sp>
        <p:nvSpPr>
          <p:cNvPr id="9" name="Google Shape;9;p58"/>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lvl1pPr indent="-228600" lvl="0" marL="4572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1000"/>
              </a:spcBef>
              <a:spcAft>
                <a:spcPts val="0"/>
              </a:spcAft>
              <a:buClr>
                <a:srgbClr val="888888"/>
              </a:buClr>
              <a:buSzPts val="2400"/>
              <a:buFont typeface="Calibri"/>
              <a:buNone/>
              <a:defRPr b="0" i="0" sz="2400" u="none" cap="none" strike="noStrike">
                <a:solidFill>
                  <a:srgbClr val="888888"/>
                </a:solidFill>
                <a:latin typeface="Calibri"/>
                <a:ea typeface="Calibri"/>
                <a:cs typeface="Calibri"/>
                <a:sym typeface="Calibri"/>
              </a:defRPr>
            </a:lvl5pPr>
            <a:lvl6pPr indent="-381000" lvl="5" marL="27432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6pPr>
            <a:lvl7pPr indent="-381000" lvl="6" marL="32004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7pPr>
            <a:lvl8pPr indent="-381000" lvl="7" marL="36576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8pPr>
            <a:lvl9pPr indent="-381000" lvl="8" marL="4114800" marR="0" rtl="0" algn="l">
              <a:lnSpc>
                <a:spcPct val="90000"/>
              </a:lnSpc>
              <a:spcBef>
                <a:spcPts val="1000"/>
              </a:spcBef>
              <a:spcAft>
                <a:spcPts val="0"/>
              </a:spcAft>
              <a:buClr>
                <a:srgbClr val="888888"/>
              </a:buClr>
              <a:buSzPts val="2400"/>
              <a:buFont typeface="Calibri"/>
              <a:buChar char="•"/>
              <a:defRPr b="0" i="0" sz="2400" u="none" cap="none" strike="noStrike">
                <a:solidFill>
                  <a:srgbClr val="888888"/>
                </a:solidFill>
                <a:latin typeface="Calibri"/>
                <a:ea typeface="Calibri"/>
                <a:cs typeface="Calibri"/>
                <a:sym typeface="Calibri"/>
              </a:defRPr>
            </a:lvl9pPr>
          </a:lstStyle>
          <a:p/>
        </p:txBody>
      </p:sp>
      <p:sp>
        <p:nvSpPr>
          <p:cNvPr id="10" name="Google Shape;10;p58"/>
          <p:cNvSpPr txBox="1"/>
          <p:nvPr>
            <p:ph idx="12" type="sldNum"/>
          </p:nvPr>
        </p:nvSpPr>
        <p:spPr>
          <a:xfrm>
            <a:off x="11837090" y="6403228"/>
            <a:ext cx="258583" cy="248264"/>
          </a:xfrm>
          <a:prstGeom prst="rect">
            <a:avLst/>
          </a:prstGeom>
          <a:noFill/>
          <a:ln>
            <a:noFill/>
          </a:ln>
        </p:spPr>
        <p:txBody>
          <a:bodyPr anchorCtr="0" anchor="ctr" bIns="45675" lIns="45675" spcFirstLastPara="1" rIns="45675" wrap="square" tIns="45675">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eu-cap-network.ec.europa.eu/news/inspirational-idea-sustainable-bee-forest_e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ec.europa.eu/food/horizontal-topics/farm-fork-strategy_en" TargetMode="External"/><Relationship Id="rId4" Type="http://schemas.openxmlformats.org/officeDocument/2006/relationships/hyperlink" Target="http://www.fao.org/3/I9049EN/i9049en.pdf" TargetMode="External"/><Relationship Id="rId5" Type="http://schemas.openxmlformats.org/officeDocument/2006/relationships/hyperlink" Target="https://www.eea.europa.eu/publications/soer-2020" TargetMode="External"/><Relationship Id="rId6" Type="http://schemas.openxmlformats.org/officeDocument/2006/relationships/hyperlink" Target="https://ec.europa.eu/info/sites/info/files/food-farming-fisheries/farming/documents/agricultural-outlook-2019-report_en.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ec.europa.eu/food/horizontal-topics/farm-fork-strategy_en" TargetMode="External"/><Relationship Id="rId4" Type="http://schemas.openxmlformats.org/officeDocument/2006/relationships/hyperlink" Target="http://www.fao.org/sustainability/en/" TargetMode="External"/><Relationship Id="rId9" Type="http://schemas.openxmlformats.org/officeDocument/2006/relationships/hyperlink" Target="https://foodsystemsdashboard.org/" TargetMode="External"/><Relationship Id="rId5" Type="http://schemas.openxmlformats.org/officeDocument/2006/relationships/hyperlink" Target="https://www.eea.europa.eu/" TargetMode="External"/><Relationship Id="rId6" Type="http://schemas.openxmlformats.org/officeDocument/2006/relationships/hyperlink" Target="http://www.ipes-food.org/" TargetMode="External"/><Relationship Id="rId7" Type="http://schemas.openxmlformats.org/officeDocument/2006/relationships/hyperlink" Target="https://sustainablefoodtrust.org/" TargetMode="External"/><Relationship Id="rId8" Type="http://schemas.openxmlformats.org/officeDocument/2006/relationships/hyperlink" Target="https://eatforum.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ec.europa.eu/food/sites/food/files/safety/docs/f2f_action-plan_2020_strategy-info_en.pdf" TargetMode="External"/><Relationship Id="rId4" Type="http://schemas.openxmlformats.org/officeDocument/2006/relationships/hyperlink" Target="http://www.fao.org/3/I8429EN/i8429en.pdf" TargetMode="External"/><Relationship Id="rId5" Type="http://schemas.openxmlformats.org/officeDocument/2006/relationships/hyperlink" Target="https://www.eea.europa.eu/publications/food-in-a-green-light" TargetMode="External"/><Relationship Id="rId6" Type="http://schemas.openxmlformats.org/officeDocument/2006/relationships/hyperlink" Target="https://ec.europa.eu/food/sites/food/files/safety/docs/fw_eu-actions_food-waste-com_2018_en.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ww.nature.com/articles/nature1395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ec.europa.eu/education/" TargetMode="External"/><Relationship Id="rId4" Type="http://schemas.openxmlformats.org/officeDocument/2006/relationships/hyperlink" Target="http://www.eun.org/" TargetMode="External"/><Relationship Id="rId5" Type="http://schemas.openxmlformats.org/officeDocument/2006/relationships/hyperlink" Target="https://www.ecoschools.global/" TargetMode="External"/><Relationship Id="rId6" Type="http://schemas.openxmlformats.org/officeDocument/2006/relationships/hyperlink" Target="https://www.eionet.europa.eu/" TargetMode="External"/><Relationship Id="rId7" Type="http://schemas.openxmlformats.org/officeDocument/2006/relationships/hyperlink" Target="https://www.foodforlife.org.uk/"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www.europarl.europa.eu/RegData/etudes/BRIE/2020/649359/EPRS_BRI(2020)649359_EN.pdf" TargetMode="External"/><Relationship Id="rId4" Type="http://schemas.openxmlformats.org/officeDocument/2006/relationships/hyperlink" Target="https://www.springer.com/gp/book/978303039312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
          <p:cNvSpPr txBox="1"/>
          <p:nvPr/>
        </p:nvSpPr>
        <p:spPr>
          <a:xfrm>
            <a:off x="8735358" y="4362927"/>
            <a:ext cx="3294377" cy="1293305"/>
          </a:xfrm>
          <a:prstGeom prst="rect">
            <a:avLst/>
          </a:prstGeom>
          <a:noFill/>
          <a:ln>
            <a:noFill/>
          </a:ln>
        </p:spPr>
        <p:txBody>
          <a:bodyPr anchorCtr="0" anchor="t" bIns="45675" lIns="45675" spcFirstLastPara="1" rIns="45675" wrap="square" tIns="45675">
            <a:norm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Present</a:t>
            </a:r>
            <a:r>
              <a:rPr lang="en-US"/>
              <a:t>ato</a:t>
            </a:r>
            <a:r>
              <a:rPr b="0" i="0" lang="en-US" sz="1400" u="none" cap="none" strike="noStrike">
                <a:solidFill>
                  <a:srgbClr val="000000"/>
                </a:solidFill>
                <a:latin typeface="Arial"/>
                <a:ea typeface="Arial"/>
                <a:cs typeface="Arial"/>
                <a:sym typeface="Arial"/>
              </a:rPr>
              <a:t> </a:t>
            </a:r>
            <a:r>
              <a:rPr lang="en-US"/>
              <a:t>da</a:t>
            </a:r>
            <a:r>
              <a:rPr b="0" i="0" lang="en-US"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Joe Short</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Istitu</a:t>
            </a:r>
            <a:r>
              <a:rPr lang="en-US"/>
              <a:t>z</a:t>
            </a:r>
            <a:r>
              <a:rPr b="0" i="0" lang="en-US" sz="1400" u="none" cap="none" strike="noStrike">
                <a:solidFill>
                  <a:srgbClr val="000000"/>
                </a:solidFill>
                <a:latin typeface="Arial"/>
                <a:ea typeface="Arial"/>
                <a:cs typeface="Arial"/>
                <a:sym typeface="Arial"/>
              </a:rPr>
              <a:t>ione:</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Kora</a:t>
            </a:r>
            <a:endParaRPr/>
          </a:p>
        </p:txBody>
      </p:sp>
      <p:sp>
        <p:nvSpPr>
          <p:cNvPr id="79" name="Google Shape;79;p1"/>
          <p:cNvSpPr txBox="1"/>
          <p:nvPr>
            <p:ph idx="4294967295" type="ctrTitle"/>
          </p:nvPr>
        </p:nvSpPr>
        <p:spPr>
          <a:xfrm>
            <a:off x="1610305" y="1041400"/>
            <a:ext cx="9144001" cy="23876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Sistemi alimentari</a:t>
            </a:r>
            <a:endParaRPr/>
          </a:p>
          <a:p>
            <a:pPr indent="0" lvl="0" marL="0" marR="0" rtl="0" algn="l">
              <a:lnSpc>
                <a:spcPct val="90000"/>
              </a:lnSpc>
              <a:spcBef>
                <a:spcPts val="1000"/>
              </a:spcBef>
              <a:spcAft>
                <a:spcPts val="0"/>
              </a:spcAft>
              <a:buClr>
                <a:srgbClr val="000000"/>
              </a:buClr>
              <a:buSzPts val="2800"/>
              <a:buFont typeface="Calibri"/>
              <a:buNone/>
            </a:pPr>
            <a:r>
              <a:rPr lang="en-US" sz="2800"/>
              <a:t>Promuovere abitudini alimentari sostenibili e l’alfabetizzazione ai futuri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idx="1" type="body"/>
          </p:nvPr>
        </p:nvSpPr>
        <p:spPr>
          <a:xfrm>
            <a:off x="1250044" y="2201270"/>
            <a:ext cx="10656653" cy="443272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DDDDDD"/>
              </a:buClr>
              <a:buSzPts val="2800"/>
              <a:buFont typeface="Calibri"/>
              <a:buNone/>
            </a:pPr>
            <a:r>
              <a:rPr lang="en-US" sz="2800">
                <a:solidFill>
                  <a:srgbClr val="DDDDDD"/>
                </a:solidFill>
              </a:rPr>
              <a:t>2-How can reducing meat consumption contribute to environmental sustainability?</a:t>
            </a:r>
            <a:endParaRPr/>
          </a:p>
          <a:p>
            <a:pPr indent="457200" lvl="1" marL="0" rtl="0" algn="l">
              <a:lnSpc>
                <a:spcPct val="90000"/>
              </a:lnSpc>
              <a:spcBef>
                <a:spcPts val="1000"/>
              </a:spcBef>
              <a:spcAft>
                <a:spcPts val="0"/>
              </a:spcAft>
              <a:buClr>
                <a:srgbClr val="DDDDDD"/>
              </a:buClr>
              <a:buSzPts val="2800"/>
              <a:buFont typeface="Calibri"/>
              <a:buNone/>
            </a:pPr>
            <a:r>
              <a:rPr lang="en-US" sz="2800">
                <a:solidFill>
                  <a:srgbClr val="DDDDDD"/>
                </a:solidFill>
              </a:rPr>
              <a:t>A. It increases water use.</a:t>
            </a:r>
            <a:br>
              <a:rPr lang="en-US" sz="2800">
                <a:solidFill>
                  <a:srgbClr val="DDDDDD"/>
                </a:solidFill>
              </a:rPr>
            </a:br>
            <a:r>
              <a:rPr lang="en-US" sz="2800">
                <a:solidFill>
                  <a:srgbClr val="DDDDDD"/>
                </a:solidFill>
              </a:rPr>
              <a:t>B. It decreases the need for synthetic fertilisers.</a:t>
            </a:r>
            <a:br>
              <a:rPr lang="en-US" sz="2800">
                <a:solidFill>
                  <a:srgbClr val="DDDDDD"/>
                </a:solidFill>
              </a:rPr>
            </a:br>
            <a:r>
              <a:rPr b="1" lang="en-US">
                <a:solidFill>
                  <a:srgbClr val="000000"/>
                </a:solidFill>
              </a:rPr>
              <a:t>C. </a:t>
            </a:r>
            <a:r>
              <a:rPr b="1" lang="en-US">
                <a:solidFill>
                  <a:schemeClr val="dk1"/>
                </a:solidFill>
              </a:rPr>
              <a:t>Riduce le emissioni di gas serra</a:t>
            </a:r>
            <a:r>
              <a:rPr b="1" lang="en-US" sz="2500">
                <a:solidFill>
                  <a:schemeClr val="dk1"/>
                </a:solidFill>
              </a:rPr>
              <a:t>.</a:t>
            </a:r>
            <a:br>
              <a:rPr b="1" lang="en-US">
                <a:solidFill>
                  <a:srgbClr val="000000"/>
                </a:solidFill>
              </a:rPr>
            </a:br>
            <a:r>
              <a:rPr lang="en-US" sz="2800">
                <a:solidFill>
                  <a:srgbClr val="DDDDDD"/>
                </a:solidFill>
              </a:rPr>
              <a:t>D. It leads to greater biodiversity loss.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1"/>
          <p:cNvSpPr txBox="1"/>
          <p:nvPr>
            <p:ph idx="1" type="body"/>
          </p:nvPr>
        </p:nvSpPr>
        <p:spPr>
          <a:xfrm>
            <a:off x="1250044" y="2201270"/>
            <a:ext cx="10656653" cy="366962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3- Quale beneficio porta alla salute mangiare meno carne e più vegetali?</a:t>
            </a:r>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A. Un maggiore rischio di malattie cardiache</a:t>
            </a:r>
            <a:br>
              <a:rPr lang="en-US" sz="2800">
                <a:solidFill>
                  <a:srgbClr val="000000"/>
                </a:solidFill>
              </a:rPr>
            </a:br>
            <a:r>
              <a:rPr lang="en-US" sz="2800">
                <a:solidFill>
                  <a:srgbClr val="000000"/>
                </a:solidFill>
              </a:rPr>
              <a:t>B. Un livello maggiore di colesterolo.</a:t>
            </a:r>
            <a:br>
              <a:rPr lang="en-US" sz="2800">
                <a:solidFill>
                  <a:srgbClr val="000000"/>
                </a:solidFill>
              </a:rPr>
            </a:br>
            <a:r>
              <a:rPr lang="en-US" sz="2800">
                <a:solidFill>
                  <a:srgbClr val="000000"/>
                </a:solidFill>
              </a:rPr>
              <a:t>C. Un minore rischio di malattie croniche come il diabete.</a:t>
            </a:r>
            <a:br>
              <a:rPr lang="en-US" sz="2800">
                <a:solidFill>
                  <a:srgbClr val="000000"/>
                </a:solidFill>
              </a:rPr>
            </a:br>
            <a:r>
              <a:rPr lang="en-US" sz="2800">
                <a:solidFill>
                  <a:srgbClr val="000000"/>
                </a:solidFill>
              </a:rPr>
              <a:t>D. Un ridotto apporto di fibre alimentari.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2"/>
          <p:cNvSpPr txBox="1"/>
          <p:nvPr>
            <p:ph idx="1" type="body"/>
          </p:nvPr>
        </p:nvSpPr>
        <p:spPr>
          <a:xfrm>
            <a:off x="1250044" y="2201270"/>
            <a:ext cx="10656653" cy="366962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DDDDDD"/>
              </a:buClr>
              <a:buSzPts val="2800"/>
              <a:buFont typeface="Calibri"/>
              <a:buNone/>
            </a:pPr>
            <a:r>
              <a:rPr lang="en-US" sz="2800">
                <a:solidFill>
                  <a:srgbClr val="DDDDDD"/>
                </a:solidFill>
              </a:rPr>
              <a:t>3-What is a health benefit of eating less meat and more vegetables?</a:t>
            </a:r>
            <a:endParaRPr/>
          </a:p>
          <a:p>
            <a:pPr indent="457200" lvl="1" marL="0" rtl="0" algn="l">
              <a:lnSpc>
                <a:spcPct val="90000"/>
              </a:lnSpc>
              <a:spcBef>
                <a:spcPts val="1000"/>
              </a:spcBef>
              <a:spcAft>
                <a:spcPts val="0"/>
              </a:spcAft>
              <a:buClr>
                <a:srgbClr val="DDDDDD"/>
              </a:buClr>
              <a:buSzPts val="2800"/>
              <a:buFont typeface="Calibri"/>
              <a:buNone/>
            </a:pPr>
            <a:r>
              <a:rPr lang="en-US" sz="2800">
                <a:solidFill>
                  <a:srgbClr val="DDDDDD"/>
                </a:solidFill>
              </a:rPr>
              <a:t>A. Increased risk of heart disease.</a:t>
            </a:r>
            <a:br>
              <a:rPr lang="en-US" sz="2800">
                <a:solidFill>
                  <a:srgbClr val="DDDDDD"/>
                </a:solidFill>
              </a:rPr>
            </a:br>
            <a:r>
              <a:rPr lang="en-US" sz="2800">
                <a:solidFill>
                  <a:srgbClr val="DDDDDD"/>
                </a:solidFill>
              </a:rPr>
              <a:t>B. Higher levels of cholesterol.</a:t>
            </a:r>
            <a:br>
              <a:rPr lang="en-US" sz="2800">
                <a:solidFill>
                  <a:srgbClr val="DDDDDD"/>
                </a:solidFill>
              </a:rPr>
            </a:br>
            <a:r>
              <a:rPr b="1" lang="en-US">
                <a:solidFill>
                  <a:srgbClr val="000000"/>
                </a:solidFill>
              </a:rPr>
              <a:t>C. </a:t>
            </a:r>
            <a:r>
              <a:rPr b="1" lang="en-US">
                <a:solidFill>
                  <a:schemeClr val="dk1"/>
                </a:solidFill>
              </a:rPr>
              <a:t>Un minore rischio di malattie croniche come il diabete</a:t>
            </a:r>
            <a:r>
              <a:rPr b="1" lang="en-US">
                <a:solidFill>
                  <a:srgbClr val="000000"/>
                </a:solidFill>
              </a:rPr>
              <a:t>.</a:t>
            </a:r>
            <a:br>
              <a:rPr b="1" lang="en-US">
                <a:solidFill>
                  <a:srgbClr val="000000"/>
                </a:solidFill>
              </a:rPr>
            </a:br>
            <a:r>
              <a:rPr lang="en-US" sz="2800">
                <a:solidFill>
                  <a:srgbClr val="DDDDDD"/>
                </a:solidFill>
              </a:rPr>
              <a:t>D. Reduced intake of dietary fibre.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3"/>
          <p:cNvSpPr txBox="1"/>
          <p:nvPr>
            <p:ph type="title"/>
          </p:nvPr>
        </p:nvSpPr>
        <p:spPr>
          <a:xfrm>
            <a:off x="565206" y="-925932"/>
            <a:ext cx="11590339"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L’importanza dei sistemi alimentari</a:t>
            </a:r>
            <a:endParaRPr/>
          </a:p>
        </p:txBody>
      </p:sp>
      <p:sp>
        <p:nvSpPr>
          <p:cNvPr id="145" name="Google Shape;145;p13"/>
          <p:cNvSpPr txBox="1"/>
          <p:nvPr>
            <p:ph idx="1" type="body"/>
          </p:nvPr>
        </p:nvSpPr>
        <p:spPr>
          <a:xfrm>
            <a:off x="1250044" y="2201270"/>
            <a:ext cx="10656653" cy="372552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4-Qual è il maggiore impatto ambientale degli scarti alimentari?</a:t>
            </a:r>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A. Maggiore biodiversità.</a:t>
            </a:r>
            <a:br>
              <a:rPr lang="en-US" sz="2800">
                <a:solidFill>
                  <a:srgbClr val="000000"/>
                </a:solidFill>
              </a:rPr>
            </a:br>
            <a:r>
              <a:rPr lang="en-US" sz="2800">
                <a:solidFill>
                  <a:srgbClr val="000000"/>
                </a:solidFill>
              </a:rPr>
              <a:t>B. Maggiore fertilità del suolo.</a:t>
            </a:r>
            <a:br>
              <a:rPr lang="en-US" sz="2800">
                <a:solidFill>
                  <a:srgbClr val="000000"/>
                </a:solidFill>
              </a:rPr>
            </a:br>
            <a:r>
              <a:rPr lang="en-US" sz="2800">
                <a:solidFill>
                  <a:srgbClr val="000000"/>
                </a:solidFill>
              </a:rPr>
              <a:t>C. Emissione di metano dalla decomposizione degli scarti alimentari nelle discariche.</a:t>
            </a:r>
            <a:br>
              <a:rPr lang="en-US" sz="2800">
                <a:solidFill>
                  <a:srgbClr val="000000"/>
                </a:solidFill>
              </a:rPr>
            </a:br>
            <a:r>
              <a:rPr lang="en-US" sz="2800">
                <a:solidFill>
                  <a:srgbClr val="000000"/>
                </a:solidFill>
              </a:rPr>
              <a:t>D. Minore inquinamento idrico.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4"/>
          <p:cNvSpPr txBox="1"/>
          <p:nvPr>
            <p:ph idx="1" type="body"/>
          </p:nvPr>
        </p:nvSpPr>
        <p:spPr>
          <a:xfrm>
            <a:off x="1250044" y="2201270"/>
            <a:ext cx="10656653" cy="372552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DDDDDD"/>
              </a:buClr>
              <a:buSzPts val="2800"/>
              <a:buFont typeface="Calibri"/>
              <a:buNone/>
            </a:pPr>
            <a:r>
              <a:rPr lang="en-US" sz="2800">
                <a:solidFill>
                  <a:srgbClr val="DDDDDD"/>
                </a:solidFill>
              </a:rPr>
              <a:t>4-What is a major environmental impact of food waste?</a:t>
            </a:r>
            <a:endParaRPr/>
          </a:p>
          <a:p>
            <a:pPr indent="457200" lvl="1" marL="0" rtl="0" algn="l">
              <a:lnSpc>
                <a:spcPct val="90000"/>
              </a:lnSpc>
              <a:spcBef>
                <a:spcPts val="1000"/>
              </a:spcBef>
              <a:spcAft>
                <a:spcPts val="0"/>
              </a:spcAft>
              <a:buClr>
                <a:srgbClr val="DDDDDD"/>
              </a:buClr>
              <a:buSzPts val="2800"/>
              <a:buFont typeface="Calibri"/>
              <a:buNone/>
            </a:pPr>
            <a:r>
              <a:rPr lang="en-US" sz="2800">
                <a:solidFill>
                  <a:srgbClr val="DDDDDD"/>
                </a:solidFill>
              </a:rPr>
              <a:t>A. Increased biodiversity.</a:t>
            </a:r>
            <a:br>
              <a:rPr lang="en-US" sz="2800">
                <a:solidFill>
                  <a:srgbClr val="DDDDDD"/>
                </a:solidFill>
              </a:rPr>
            </a:br>
            <a:r>
              <a:rPr lang="en-US" sz="2800">
                <a:solidFill>
                  <a:srgbClr val="DDDDDD"/>
                </a:solidFill>
              </a:rPr>
              <a:t>B. Enhanced soil fertility.</a:t>
            </a:r>
            <a:br>
              <a:rPr lang="en-US" sz="2800">
                <a:solidFill>
                  <a:srgbClr val="DDDDDD"/>
                </a:solidFill>
              </a:rPr>
            </a:br>
            <a:r>
              <a:rPr b="1" lang="en-US">
                <a:solidFill>
                  <a:srgbClr val="000000"/>
                </a:solidFill>
              </a:rPr>
              <a:t>C. </a:t>
            </a:r>
            <a:r>
              <a:rPr b="1" lang="en-US">
                <a:solidFill>
                  <a:schemeClr val="dk1"/>
                </a:solidFill>
              </a:rPr>
              <a:t>Emissione di metano dalla decomposizione degli scarti alimentari nelle discariche</a:t>
            </a:r>
            <a:br>
              <a:rPr b="1" lang="en-US">
                <a:solidFill>
                  <a:srgbClr val="000000"/>
                </a:solidFill>
              </a:rPr>
            </a:br>
            <a:r>
              <a:rPr lang="en-US" sz="2800">
                <a:solidFill>
                  <a:srgbClr val="DDDDDD"/>
                </a:solidFill>
              </a:rPr>
              <a:t>D. Decreased water pollution.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5"/>
          <p:cNvSpPr txBox="1"/>
          <p:nvPr>
            <p:ph idx="1" type="body"/>
          </p:nvPr>
        </p:nvSpPr>
        <p:spPr>
          <a:xfrm>
            <a:off x="1199244" y="1655170"/>
            <a:ext cx="10656653" cy="443272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5-</a:t>
            </a:r>
            <a:r>
              <a:rPr lang="en-US" sz="2800">
                <a:solidFill>
                  <a:srgbClr val="000000"/>
                </a:solidFill>
              </a:rPr>
              <a:t>Perché</a:t>
            </a:r>
            <a:r>
              <a:rPr lang="en-US" sz="2800">
                <a:solidFill>
                  <a:srgbClr val="000000"/>
                </a:solidFill>
              </a:rPr>
              <a:t> la sicurezza alimentare è un aspetto importante dei sistemi alimentari sostenibili?</a:t>
            </a:r>
            <a:endParaRPr/>
          </a:p>
          <a:p>
            <a:pPr indent="0" lvl="0" marL="0" rtl="0" algn="l">
              <a:lnSpc>
                <a:spcPct val="90000"/>
              </a:lnSpc>
              <a:spcBef>
                <a:spcPts val="1000"/>
              </a:spcBef>
              <a:spcAft>
                <a:spcPts val="0"/>
              </a:spcAft>
              <a:buClr>
                <a:srgbClr val="000000"/>
              </a:buClr>
              <a:buSzPts val="2800"/>
              <a:buFont typeface="Calibri"/>
              <a:buNone/>
            </a:pPr>
            <a:r>
              <a:t/>
            </a:r>
            <a:endParaRPr sz="2800">
              <a:solidFill>
                <a:srgbClr val="000000"/>
              </a:solidFill>
            </a:endParaRPr>
          </a:p>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A. Assicura a tutte le comunità l’accesso a cibi ad alto contenuto calorico. B. Promuove l’uso di organismi </a:t>
            </a:r>
            <a:r>
              <a:rPr lang="en-US" sz="2800">
                <a:solidFill>
                  <a:srgbClr val="000000"/>
                </a:solidFill>
              </a:rPr>
              <a:t>geneticamente</a:t>
            </a:r>
            <a:r>
              <a:rPr lang="en-US" sz="2800">
                <a:solidFill>
                  <a:srgbClr val="000000"/>
                </a:solidFill>
              </a:rPr>
              <a:t> modificati (GMOs).</a:t>
            </a:r>
            <a:br>
              <a:rPr lang="en-US" sz="2800">
                <a:solidFill>
                  <a:srgbClr val="000000"/>
                </a:solidFill>
              </a:rPr>
            </a:br>
            <a:r>
              <a:rPr lang="en-US" sz="2800">
                <a:solidFill>
                  <a:srgbClr val="000000"/>
                </a:solidFill>
              </a:rPr>
              <a:t>C. Garantisce a tutti l’accesso a cibo sufficiente, sicuro e nutriente. </a:t>
            </a:r>
            <a:endParaRPr sz="2800">
              <a:solidFill>
                <a:srgbClr val="000000"/>
              </a:solidFill>
            </a:endParaRPr>
          </a:p>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D. Incoraggia la distribuzione del cibo a livello globale.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txBox="1"/>
          <p:nvPr>
            <p:ph idx="1" type="body"/>
          </p:nvPr>
        </p:nvSpPr>
        <p:spPr>
          <a:xfrm>
            <a:off x="1250044" y="2201270"/>
            <a:ext cx="10656653" cy="443272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DDDDDD"/>
              </a:buClr>
              <a:buSzPts val="2800"/>
              <a:buFont typeface="Calibri"/>
              <a:buNone/>
            </a:pPr>
            <a:r>
              <a:rPr lang="en-US" sz="2800">
                <a:solidFill>
                  <a:srgbClr val="DDDDDD"/>
                </a:solidFill>
              </a:rPr>
              <a:t>5-Why is food security an important aspect of sustainable food systems?</a:t>
            </a:r>
            <a:endParaRPr/>
          </a:p>
          <a:p>
            <a:pPr indent="457200" lvl="1" marL="0" rtl="0" algn="l">
              <a:lnSpc>
                <a:spcPct val="90000"/>
              </a:lnSpc>
              <a:spcBef>
                <a:spcPts val="1000"/>
              </a:spcBef>
              <a:spcAft>
                <a:spcPts val="0"/>
              </a:spcAft>
              <a:buClr>
                <a:srgbClr val="DDDDDD"/>
              </a:buClr>
              <a:buSzPts val="2800"/>
              <a:buFont typeface="Calibri"/>
              <a:buNone/>
            </a:pPr>
            <a:r>
              <a:rPr lang="en-US" sz="2800">
                <a:solidFill>
                  <a:srgbClr val="DDDDDD"/>
                </a:solidFill>
              </a:rPr>
              <a:t>A. It ensures all communities have access to high-calorie foods.</a:t>
            </a:r>
            <a:br>
              <a:rPr lang="en-US" sz="2800">
                <a:solidFill>
                  <a:srgbClr val="DDDDDD"/>
                </a:solidFill>
              </a:rPr>
            </a:br>
            <a:r>
              <a:rPr lang="en-US" sz="2800">
                <a:solidFill>
                  <a:srgbClr val="DDDDDD"/>
                </a:solidFill>
              </a:rPr>
              <a:t>B. It promotes the use of genetically modified organisms (GMOs).</a:t>
            </a:r>
            <a:br>
              <a:rPr lang="en-US" sz="2800">
                <a:solidFill>
                  <a:srgbClr val="DDDDDD"/>
                </a:solidFill>
              </a:rPr>
            </a:br>
            <a:r>
              <a:rPr b="1" lang="en-US">
                <a:solidFill>
                  <a:srgbClr val="000000"/>
                </a:solidFill>
              </a:rPr>
              <a:t>C. </a:t>
            </a:r>
            <a:r>
              <a:rPr b="1" lang="en-US">
                <a:solidFill>
                  <a:schemeClr val="dk1"/>
                </a:solidFill>
              </a:rPr>
              <a:t>Garantisce a tutti l’accesso a cibo sufficiente, sicuro e nutriente</a:t>
            </a:r>
            <a:r>
              <a:rPr b="1" lang="en-US">
                <a:solidFill>
                  <a:srgbClr val="000000"/>
                </a:solidFill>
              </a:rPr>
              <a:t>.</a:t>
            </a:r>
            <a:br>
              <a:rPr b="1" lang="en-US">
                <a:solidFill>
                  <a:srgbClr val="000000"/>
                </a:solidFill>
              </a:rPr>
            </a:br>
            <a:r>
              <a:rPr lang="en-US" sz="2800">
                <a:solidFill>
                  <a:srgbClr val="DDDDDD"/>
                </a:solidFill>
              </a:rPr>
              <a:t>D. It encourages the global distribution of food.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59625" y="-895950"/>
            <a:ext cx="12055200" cy="2891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 Sfide che affrontiamo con i nostri sistemi alimentari</a:t>
            </a:r>
            <a:endParaRPr/>
          </a:p>
        </p:txBody>
      </p:sp>
      <p:sp>
        <p:nvSpPr>
          <p:cNvPr id="166" name="Google Shape;166;p17"/>
          <p:cNvSpPr txBox="1"/>
          <p:nvPr>
            <p:ph idx="1" type="body"/>
          </p:nvPr>
        </p:nvSpPr>
        <p:spPr>
          <a:xfrm>
            <a:off x="1018481" y="2384431"/>
            <a:ext cx="10515601" cy="4244980"/>
          </a:xfrm>
          <a:prstGeom prst="rect">
            <a:avLst/>
          </a:prstGeom>
          <a:noFill/>
          <a:ln>
            <a:noFill/>
          </a:ln>
        </p:spPr>
        <p:txBody>
          <a:bodyPr anchorCtr="0" anchor="t" bIns="45675" lIns="45675" spcFirstLastPara="1" rIns="45675" wrap="square" tIns="45675">
            <a:normAutofit/>
          </a:bodyPr>
          <a:lstStyle/>
          <a:p>
            <a:pPr indent="-177800" lvl="0" marL="136914" rtl="0" algn="l">
              <a:lnSpc>
                <a:spcPct val="90000"/>
              </a:lnSpc>
              <a:spcBef>
                <a:spcPts val="0"/>
              </a:spcBef>
              <a:spcAft>
                <a:spcPts val="0"/>
              </a:spcAft>
              <a:buClr>
                <a:srgbClr val="000000"/>
              </a:buClr>
              <a:buSzPts val="2800"/>
              <a:buFont typeface="Calibri"/>
              <a:buChar char="•"/>
            </a:pPr>
            <a:r>
              <a:rPr b="1" lang="en-US"/>
              <a:t>Complessità della rete</a:t>
            </a:r>
            <a:r>
              <a:rPr lang="en-US" sz="2800">
                <a:solidFill>
                  <a:srgbClr val="000000"/>
                </a:solidFill>
              </a:rPr>
              <a:t>: i sistemi alimentari sono una rete complessa di produzione, lavorazione, distribuzione, consumo e smaltimento.</a:t>
            </a:r>
            <a:endParaRPr/>
          </a:p>
          <a:p>
            <a:pPr indent="-177800" lvl="0" marL="136914" rtl="0" algn="l">
              <a:lnSpc>
                <a:spcPct val="90000"/>
              </a:lnSpc>
              <a:spcBef>
                <a:spcPts val="1000"/>
              </a:spcBef>
              <a:spcAft>
                <a:spcPts val="0"/>
              </a:spcAft>
              <a:buClr>
                <a:srgbClr val="000000"/>
              </a:buClr>
              <a:buSzPts val="2800"/>
              <a:buFont typeface="Calibri"/>
              <a:buChar char="•"/>
            </a:pPr>
            <a:r>
              <a:rPr b="1" lang="en-US"/>
              <a:t>Interdipendenza</a:t>
            </a:r>
            <a:r>
              <a:rPr lang="en-US" sz="2800">
                <a:solidFill>
                  <a:srgbClr val="000000"/>
                </a:solidFill>
              </a:rPr>
              <a:t>: ogni componente dipende dagli altri – i cambiamenti in uno si </a:t>
            </a:r>
            <a:r>
              <a:rPr lang="en-US" sz="2800">
                <a:solidFill>
                  <a:srgbClr val="000000"/>
                </a:solidFill>
              </a:rPr>
              <a:t>riflettono</a:t>
            </a:r>
            <a:r>
              <a:rPr lang="en-US" sz="2800">
                <a:solidFill>
                  <a:srgbClr val="000000"/>
                </a:solidFill>
              </a:rPr>
              <a:t> sugli altri.</a:t>
            </a:r>
            <a:endParaRPr/>
          </a:p>
          <a:p>
            <a:pPr indent="-177800" lvl="0" marL="136914" rtl="0" algn="l">
              <a:lnSpc>
                <a:spcPct val="90000"/>
              </a:lnSpc>
              <a:spcBef>
                <a:spcPts val="1000"/>
              </a:spcBef>
              <a:spcAft>
                <a:spcPts val="0"/>
              </a:spcAft>
              <a:buClr>
                <a:srgbClr val="000000"/>
              </a:buClr>
              <a:buSzPts val="2800"/>
              <a:buFont typeface="Calibri"/>
              <a:buChar char="•"/>
            </a:pPr>
            <a:r>
              <a:rPr b="1" lang="en-US"/>
              <a:t>Impatto globale</a:t>
            </a:r>
            <a:r>
              <a:rPr lang="en-US" sz="2800">
                <a:solidFill>
                  <a:srgbClr val="000000"/>
                </a:solidFill>
              </a:rPr>
              <a:t>: scelte locali possono avere un </a:t>
            </a:r>
            <a:r>
              <a:rPr lang="en-US" sz="2800">
                <a:solidFill>
                  <a:srgbClr val="000000"/>
                </a:solidFill>
              </a:rPr>
              <a:t>impatto</a:t>
            </a:r>
            <a:r>
              <a:rPr lang="en-US" sz="2800">
                <a:solidFill>
                  <a:srgbClr val="000000"/>
                </a:solidFill>
              </a:rPr>
              <a:t> ambientale, economico e sociale globale.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174950" y="-884625"/>
            <a:ext cx="11940000" cy="2891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 </a:t>
            </a:r>
            <a:r>
              <a:rPr lang="en-US" sz="4400">
                <a:solidFill>
                  <a:schemeClr val="dk1"/>
                </a:solidFill>
              </a:rPr>
              <a:t>Sfide che affrontiamo con i nostri sistemi alimentari</a:t>
            </a:r>
            <a:endParaRPr/>
          </a:p>
        </p:txBody>
      </p:sp>
      <p:sp>
        <p:nvSpPr>
          <p:cNvPr id="172" name="Google Shape;172;p18"/>
          <p:cNvSpPr txBox="1"/>
          <p:nvPr>
            <p:ph idx="1" type="body"/>
          </p:nvPr>
        </p:nvSpPr>
        <p:spPr>
          <a:xfrm>
            <a:off x="1130133" y="2367316"/>
            <a:ext cx="10515601" cy="4260133"/>
          </a:xfrm>
          <a:prstGeom prst="rect">
            <a:avLst/>
          </a:prstGeom>
          <a:noFill/>
          <a:ln>
            <a:noFill/>
          </a:ln>
        </p:spPr>
        <p:txBody>
          <a:bodyPr anchorCtr="0" anchor="t" bIns="45675" lIns="45675" spcFirstLastPara="1" rIns="45675" wrap="square" tIns="45675">
            <a:normAutofit/>
          </a:bodyPr>
          <a:lstStyle/>
          <a:p>
            <a:pPr indent="-177800" lvl="0" marL="136913" rtl="0" algn="l">
              <a:lnSpc>
                <a:spcPct val="90000"/>
              </a:lnSpc>
              <a:spcBef>
                <a:spcPts val="0"/>
              </a:spcBef>
              <a:spcAft>
                <a:spcPts val="0"/>
              </a:spcAft>
              <a:buClr>
                <a:srgbClr val="000000"/>
              </a:buClr>
              <a:buSzPts val="2800"/>
              <a:buFont typeface="Calibri"/>
              <a:buChar char="•"/>
            </a:pPr>
            <a:r>
              <a:rPr b="1" lang="en-US"/>
              <a:t>Alta intensità di risorse</a:t>
            </a:r>
            <a:r>
              <a:rPr lang="en-US" sz="2800">
                <a:solidFill>
                  <a:srgbClr val="000000"/>
                </a:solidFill>
              </a:rPr>
              <a:t>: alto consumo di acqua, energie e risorse del territorio</a:t>
            </a:r>
            <a:endParaRPr sz="2800">
              <a:solidFill>
                <a:srgbClr val="000000"/>
              </a:solidFill>
            </a:endParaRPr>
          </a:p>
          <a:p>
            <a:pPr indent="-177800" lvl="0" marL="136913" rtl="0" algn="l">
              <a:lnSpc>
                <a:spcPct val="90000"/>
              </a:lnSpc>
              <a:spcBef>
                <a:spcPts val="0"/>
              </a:spcBef>
              <a:spcAft>
                <a:spcPts val="0"/>
              </a:spcAft>
              <a:buClr>
                <a:srgbClr val="000000"/>
              </a:buClr>
              <a:buSzPts val="2800"/>
              <a:buFont typeface="Calibri"/>
              <a:buChar char="•"/>
            </a:pPr>
            <a:r>
              <a:rPr b="1" lang="en-US"/>
              <a:t>Cambiamenti climatici</a:t>
            </a:r>
            <a:r>
              <a:rPr lang="en-US" sz="2800">
                <a:solidFill>
                  <a:srgbClr val="000000"/>
                </a:solidFill>
              </a:rPr>
              <a:t>: l’agricoltura è uno dei maggiori responsabili dell’emissione di gas serra</a:t>
            </a:r>
            <a:endParaRPr/>
          </a:p>
          <a:p>
            <a:pPr indent="-177800" lvl="0" marL="136914" rtl="0" algn="l">
              <a:lnSpc>
                <a:spcPct val="90000"/>
              </a:lnSpc>
              <a:spcBef>
                <a:spcPts val="1000"/>
              </a:spcBef>
              <a:spcAft>
                <a:spcPts val="0"/>
              </a:spcAft>
              <a:buClr>
                <a:srgbClr val="000000"/>
              </a:buClr>
              <a:buSzPts val="2800"/>
              <a:buFont typeface="Calibri"/>
              <a:buChar char="•"/>
            </a:pPr>
            <a:r>
              <a:rPr b="1" lang="en-US"/>
              <a:t>Sicurezza del cibo</a:t>
            </a:r>
            <a:r>
              <a:rPr lang="en-US" sz="2800">
                <a:solidFill>
                  <a:srgbClr val="000000"/>
                </a:solidFill>
              </a:rPr>
              <a:t>: assicurare che tutti abbiano accesso a cibo sufficiente, sicuro e nutriente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159575" y="-1113225"/>
            <a:ext cx="11986200" cy="2891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 </a:t>
            </a:r>
            <a:r>
              <a:rPr lang="en-US" sz="4400">
                <a:solidFill>
                  <a:schemeClr val="dk1"/>
                </a:solidFill>
              </a:rPr>
              <a:t>Sfide che affrontiamo con i nostri sistemi alimentari</a:t>
            </a:r>
            <a:endParaRPr/>
          </a:p>
        </p:txBody>
      </p:sp>
      <p:sp>
        <p:nvSpPr>
          <p:cNvPr id="178" name="Google Shape;178;p19"/>
          <p:cNvSpPr txBox="1"/>
          <p:nvPr>
            <p:ph idx="1" type="body"/>
          </p:nvPr>
        </p:nvSpPr>
        <p:spPr>
          <a:xfrm>
            <a:off x="948391" y="1980632"/>
            <a:ext cx="10515601" cy="4321390"/>
          </a:xfrm>
          <a:prstGeom prst="rect">
            <a:avLst/>
          </a:prstGeom>
          <a:noFill/>
          <a:ln>
            <a:noFill/>
          </a:ln>
        </p:spPr>
        <p:txBody>
          <a:bodyPr anchorCtr="0" anchor="t" bIns="45675" lIns="45675" spcFirstLastPara="1" rIns="45675" wrap="square" tIns="45675">
            <a:normAutofit/>
          </a:bodyPr>
          <a:lstStyle/>
          <a:p>
            <a:pPr indent="-177800" lvl="0" marL="141064" rtl="0" algn="l">
              <a:lnSpc>
                <a:spcPct val="90000"/>
              </a:lnSpc>
              <a:spcBef>
                <a:spcPts val="0"/>
              </a:spcBef>
              <a:spcAft>
                <a:spcPts val="0"/>
              </a:spcAft>
              <a:buClr>
                <a:srgbClr val="000000"/>
              </a:buClr>
              <a:buSzPts val="2800"/>
              <a:buFont typeface="Calibri"/>
              <a:buChar char="•"/>
            </a:pPr>
            <a:r>
              <a:rPr b="1" lang="en-US"/>
              <a:t>Perdita di biodiversità</a:t>
            </a:r>
            <a:r>
              <a:rPr lang="en-US" sz="2800">
                <a:solidFill>
                  <a:srgbClr val="000000"/>
                </a:solidFill>
              </a:rPr>
              <a:t>: le monoculture diminuiscono la biodiversità, incidendo sulla salute dell’ecosistema.</a:t>
            </a:r>
            <a:endParaRPr/>
          </a:p>
          <a:p>
            <a:pPr indent="-177800" lvl="0" marL="141064" rtl="0" algn="l">
              <a:lnSpc>
                <a:spcPct val="90000"/>
              </a:lnSpc>
              <a:spcBef>
                <a:spcPts val="1000"/>
              </a:spcBef>
              <a:spcAft>
                <a:spcPts val="0"/>
              </a:spcAft>
              <a:buClr>
                <a:srgbClr val="000000"/>
              </a:buClr>
              <a:buSzPts val="2800"/>
              <a:buFont typeface="Calibri"/>
              <a:buChar char="•"/>
            </a:pPr>
            <a:r>
              <a:rPr b="1" lang="en-US"/>
              <a:t>Scarto</a:t>
            </a:r>
            <a:r>
              <a:rPr lang="en-US" sz="2800">
                <a:solidFill>
                  <a:srgbClr val="000000"/>
                </a:solidFill>
              </a:rPr>
              <a:t>: significante produzione di scarti a tutti i livelli, dalla produzione al consumo.</a:t>
            </a:r>
            <a:endParaRPr/>
          </a:p>
          <a:p>
            <a:pPr indent="-177800" lvl="0" marL="141064" rtl="0" algn="l">
              <a:lnSpc>
                <a:spcPct val="90000"/>
              </a:lnSpc>
              <a:spcBef>
                <a:spcPts val="1000"/>
              </a:spcBef>
              <a:spcAft>
                <a:spcPts val="0"/>
              </a:spcAft>
              <a:buClr>
                <a:srgbClr val="000000"/>
              </a:buClr>
              <a:buSzPts val="2800"/>
              <a:buFont typeface="Calibri"/>
              <a:buChar char="•"/>
            </a:pPr>
            <a:r>
              <a:rPr b="1" lang="en-US"/>
              <a:t>Equità sociale</a:t>
            </a:r>
            <a:r>
              <a:rPr lang="en-US" sz="2800">
                <a:solidFill>
                  <a:srgbClr val="000000"/>
                </a:solidFill>
              </a:rPr>
              <a:t>: disparità nell’accesso al cibo e tra le diverse regioni e comunità.</a:t>
            </a:r>
            <a:endParaRPr/>
          </a:p>
          <a:p>
            <a:pPr indent="-177800" lvl="0" marL="141064" rtl="0" algn="l">
              <a:lnSpc>
                <a:spcPct val="90000"/>
              </a:lnSpc>
              <a:spcBef>
                <a:spcPts val="1000"/>
              </a:spcBef>
              <a:spcAft>
                <a:spcPts val="0"/>
              </a:spcAft>
              <a:buClr>
                <a:srgbClr val="000000"/>
              </a:buClr>
              <a:buSzPts val="2800"/>
              <a:buFont typeface="Calibri"/>
              <a:buChar char="•"/>
            </a:pPr>
            <a:r>
              <a:rPr b="1" lang="en-US"/>
              <a:t>Sostenibilità</a:t>
            </a:r>
            <a:r>
              <a:rPr lang="en-US" sz="2800">
                <a:solidFill>
                  <a:srgbClr val="000000"/>
                </a:solidFill>
              </a:rPr>
              <a:t>: equilibrare il bisogno di alimentare la crescente popolazione con il bisogno di conservare il </a:t>
            </a:r>
            <a:r>
              <a:rPr lang="en-US" sz="2800">
                <a:solidFill>
                  <a:srgbClr val="000000"/>
                </a:solidFill>
              </a:rPr>
              <a:t>pianeta</a:t>
            </a:r>
            <a:r>
              <a:rPr lang="en-US" sz="2800">
                <a:solidFill>
                  <a:srgbClr val="000000"/>
                </a:solidFil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txBox="1"/>
          <p:nvPr>
            <p:ph type="title"/>
          </p:nvPr>
        </p:nvSpPr>
        <p:spPr>
          <a:xfrm>
            <a:off x="374467" y="821588"/>
            <a:ext cx="10515601" cy="1008223"/>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0000"/>
              </a:buClr>
              <a:buSzPts val="4400"/>
              <a:buFont typeface="Calibri"/>
              <a:buNone/>
            </a:pPr>
            <a:r>
              <a:rPr lang="en-US"/>
              <a:t>Obiettivi di apprendimento</a:t>
            </a:r>
            <a:endParaRPr/>
          </a:p>
        </p:txBody>
      </p:sp>
      <p:sp>
        <p:nvSpPr>
          <p:cNvPr id="85" name="Google Shape;85;p2"/>
          <p:cNvSpPr txBox="1"/>
          <p:nvPr/>
        </p:nvSpPr>
        <p:spPr>
          <a:xfrm>
            <a:off x="420193" y="5266349"/>
            <a:ext cx="10424150" cy="1008223"/>
          </a:xfrm>
          <a:prstGeom prst="rect">
            <a:avLst/>
          </a:prstGeom>
          <a:noFill/>
          <a:ln>
            <a:noFill/>
          </a:ln>
        </p:spPr>
        <p:txBody>
          <a:bodyPr anchorCtr="0" anchor="ctr" bIns="45675" lIns="45675" spcFirstLastPara="1" rIns="45675" wrap="square" tIns="45675">
            <a:norm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Durat</a:t>
            </a:r>
            <a:r>
              <a:rPr lang="en-US"/>
              <a:t>a</a:t>
            </a:r>
            <a:r>
              <a:rPr b="0" i="0" lang="en-US" sz="1400" u="none" cap="none" strike="noStrike">
                <a:solidFill>
                  <a:srgbClr val="000000"/>
                </a:solidFill>
                <a:latin typeface="Arial"/>
                <a:ea typeface="Arial"/>
                <a:cs typeface="Arial"/>
                <a:sym typeface="Arial"/>
              </a:rPr>
              <a:t>: 1</a:t>
            </a:r>
            <a:r>
              <a:rPr lang="en-US"/>
              <a:t>,</a:t>
            </a:r>
            <a:r>
              <a:rPr b="0" i="0" lang="en-US" sz="1400" u="none" cap="none" strike="noStrike">
                <a:solidFill>
                  <a:srgbClr val="000000"/>
                </a:solidFill>
                <a:latin typeface="Arial"/>
                <a:ea typeface="Arial"/>
                <a:cs typeface="Arial"/>
                <a:sym typeface="Arial"/>
              </a:rPr>
              <a:t>5 </a:t>
            </a:r>
            <a:r>
              <a:rPr lang="en-US"/>
              <a:t>ore</a:t>
            </a:r>
            <a:endParaRPr/>
          </a:p>
        </p:txBody>
      </p:sp>
      <p:sp>
        <p:nvSpPr>
          <p:cNvPr id="86" name="Google Shape;86;p2"/>
          <p:cNvSpPr txBox="1"/>
          <p:nvPr/>
        </p:nvSpPr>
        <p:spPr>
          <a:xfrm>
            <a:off x="601371" y="2253250"/>
            <a:ext cx="10320600" cy="2909100"/>
          </a:xfrm>
          <a:prstGeom prst="rect">
            <a:avLst/>
          </a:prstGeom>
          <a:noFill/>
          <a:ln>
            <a:noFill/>
          </a:ln>
        </p:spPr>
        <p:txBody>
          <a:bodyPr anchorCtr="0" anchor="t" bIns="0" lIns="0" spcFirstLastPara="1" rIns="0" wrap="square" tIns="0">
            <a:spAutoFit/>
          </a:bodyPr>
          <a:lstStyle/>
          <a:p>
            <a:pPr indent="-406400" lvl="1" marL="914400" rtl="0" algn="l">
              <a:lnSpc>
                <a:spcPct val="115000"/>
              </a:lnSpc>
              <a:spcBef>
                <a:spcPts val="0"/>
              </a:spcBef>
              <a:spcAft>
                <a:spcPts val="0"/>
              </a:spcAft>
              <a:buClr>
                <a:srgbClr val="111827"/>
              </a:buClr>
              <a:buSzPts val="2800"/>
              <a:buFont typeface="Calibri"/>
              <a:buAutoNum type="arabicPeriod"/>
            </a:pPr>
            <a:r>
              <a:rPr lang="en-US" sz="2800">
                <a:solidFill>
                  <a:srgbClr val="111827"/>
                </a:solidFill>
                <a:latin typeface="Calibri"/>
                <a:ea typeface="Calibri"/>
                <a:cs typeface="Calibri"/>
                <a:sym typeface="Calibri"/>
              </a:rPr>
              <a:t>Comprendere l’importanza delle abitudini alimentari sostenibili e la complessità dei sistemi alimentari.</a:t>
            </a:r>
            <a:endParaRPr sz="4400">
              <a:latin typeface="Calibri"/>
              <a:ea typeface="Calibri"/>
              <a:cs typeface="Calibri"/>
              <a:sym typeface="Calibri"/>
            </a:endParaRPr>
          </a:p>
          <a:p>
            <a:pPr indent="-406400" lvl="1" marL="914400" rtl="0" algn="l">
              <a:lnSpc>
                <a:spcPct val="115000"/>
              </a:lnSpc>
              <a:spcBef>
                <a:spcPts val="0"/>
              </a:spcBef>
              <a:spcAft>
                <a:spcPts val="0"/>
              </a:spcAft>
              <a:buClr>
                <a:srgbClr val="111827"/>
              </a:buClr>
              <a:buSzPts val="2800"/>
              <a:buFont typeface="Calibri"/>
              <a:buAutoNum type="arabicPeriod"/>
            </a:pPr>
            <a:r>
              <a:rPr lang="en-US" sz="2800">
                <a:solidFill>
                  <a:srgbClr val="111827"/>
                </a:solidFill>
                <a:latin typeface="Calibri"/>
                <a:ea typeface="Calibri"/>
                <a:cs typeface="Calibri"/>
                <a:sym typeface="Calibri"/>
              </a:rPr>
              <a:t>Sviluppare capacità di alfabetizzazione ai futuri immaginando e progettando sistemi alimentari sostenibili.</a:t>
            </a:r>
            <a:endParaRPr sz="2800">
              <a:solidFill>
                <a:srgbClr val="111827"/>
              </a:solidFill>
              <a:latin typeface="Calibri"/>
              <a:ea typeface="Calibri"/>
              <a:cs typeface="Calibri"/>
              <a:sym typeface="Calibri"/>
            </a:endParaRPr>
          </a:p>
          <a:p>
            <a:pPr indent="-406400" lvl="1" marL="914400" rtl="0" algn="l">
              <a:lnSpc>
                <a:spcPct val="115000"/>
              </a:lnSpc>
              <a:spcBef>
                <a:spcPts val="0"/>
              </a:spcBef>
              <a:spcAft>
                <a:spcPts val="0"/>
              </a:spcAft>
              <a:buClr>
                <a:srgbClr val="111827"/>
              </a:buClr>
              <a:buSzPts val="2800"/>
              <a:buFont typeface="Calibri"/>
              <a:buAutoNum type="arabicPeriod"/>
            </a:pPr>
            <a:r>
              <a:rPr lang="en-US" sz="2800">
                <a:solidFill>
                  <a:srgbClr val="111827"/>
                </a:solidFill>
                <a:latin typeface="Calibri"/>
                <a:ea typeface="Calibri"/>
                <a:cs typeface="Calibri"/>
                <a:sym typeface="Calibri"/>
              </a:rPr>
              <a:t>Agire per il clima e i sistemi alimentari sostenibili, incoraggiando un cambiamento di pensiero.</a:t>
            </a:r>
            <a:endParaRPr sz="2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ENGLISH.jpg" id="183" name="Google Shape;183;p20"/>
          <p:cNvPicPr preferRelativeResize="0"/>
          <p:nvPr/>
        </p:nvPicPr>
        <p:blipFill rotWithShape="1">
          <a:blip r:embed="rId3">
            <a:alphaModFix/>
          </a:blip>
          <a:srcRect b="0" l="0" r="0" t="0"/>
          <a:stretch/>
        </p:blipFill>
        <p:spPr>
          <a:xfrm>
            <a:off x="4523356" y="834515"/>
            <a:ext cx="7248484" cy="5124678"/>
          </a:xfrm>
          <a:prstGeom prst="rect">
            <a:avLst/>
          </a:prstGeom>
          <a:noFill/>
          <a:ln>
            <a:noFill/>
          </a:ln>
        </p:spPr>
      </p:pic>
      <p:sp>
        <p:nvSpPr>
          <p:cNvPr id="184" name="Google Shape;184;p20"/>
          <p:cNvSpPr txBox="1"/>
          <p:nvPr>
            <p:ph type="title"/>
          </p:nvPr>
        </p:nvSpPr>
        <p:spPr>
          <a:xfrm>
            <a:off x="217820" y="-1171797"/>
            <a:ext cx="8685550" cy="2595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3000"/>
              <a:buFont typeface="Calibri"/>
              <a:buNone/>
            </a:pPr>
            <a:r>
              <a:rPr lang="en-US" sz="3000"/>
              <a:t>INSEGNARE I SISTEMI ALIMENTARI</a:t>
            </a:r>
            <a:endParaRPr/>
          </a:p>
        </p:txBody>
      </p:sp>
      <p:sp>
        <p:nvSpPr>
          <p:cNvPr id="185" name="Google Shape;185;p20"/>
          <p:cNvSpPr txBox="1"/>
          <p:nvPr/>
        </p:nvSpPr>
        <p:spPr>
          <a:xfrm>
            <a:off x="653037" y="2045186"/>
            <a:ext cx="46005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lang="en-US">
                <a:latin typeface="Helvetica Neue"/>
                <a:ea typeface="Helvetica Neue"/>
                <a:cs typeface="Helvetica Neue"/>
                <a:sym typeface="Helvetica Neue"/>
              </a:rPr>
              <a:t>L’INSEGNAMENTO DEI SISTEMI ALIMENTARI PUO’ ESSERE INTERDISCIPLINARE</a:t>
            </a:r>
            <a:endParaRPr/>
          </a:p>
          <a:p>
            <a:pPr indent="0" lvl="0" marL="0" marR="0" rtl="0" algn="l">
              <a:lnSpc>
                <a:spcPct val="100000"/>
              </a:lnSpc>
              <a:spcBef>
                <a:spcPts val="0"/>
              </a:spcBef>
              <a:spcAft>
                <a:spcPts val="0"/>
              </a:spcAft>
              <a:buClr>
                <a:srgbClr val="000000"/>
              </a:buClr>
              <a:buSzPts val="1400"/>
              <a:buFont typeface="Helvetica Neue"/>
              <a:buNone/>
            </a:pPr>
            <a:r>
              <a:t/>
            </a:r>
            <a:endParaRPr b="0" i="0" sz="1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Helvetica Neue"/>
              <a:buNone/>
            </a:pPr>
            <a:r>
              <a:rPr lang="en-US">
                <a:latin typeface="Helvetica Neue"/>
                <a:ea typeface="Helvetica Neue"/>
                <a:cs typeface="Helvetica Neue"/>
                <a:sym typeface="Helvetica Neue"/>
              </a:rPr>
              <a:t>ESISTONO MOLTI ARGOMENTI E OPPORTUNITA’ PER INCLUDERE I SISTEMI ALIMENTARI NEL PROGRAMMA SCOLASTICO </a:t>
            </a:r>
            <a:r>
              <a:rPr b="0" i="0" lang="en-US" sz="1400" u="none" cap="none" strike="noStrike">
                <a:solidFill>
                  <a:srgbClr val="000000"/>
                </a:solidFill>
                <a:latin typeface="Helvetica Neue"/>
                <a:ea typeface="Helvetica Neue"/>
                <a:cs typeface="Helvetica Neue"/>
                <a:sym typeface="Helvetica Neue"/>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ENGLISH.jpg" id="190" name="Google Shape;190;p21"/>
          <p:cNvPicPr preferRelativeResize="0"/>
          <p:nvPr/>
        </p:nvPicPr>
        <p:blipFill rotWithShape="1">
          <a:blip r:embed="rId3">
            <a:alphaModFix/>
          </a:blip>
          <a:srcRect b="0" l="0" r="0" t="0"/>
          <a:stretch/>
        </p:blipFill>
        <p:spPr>
          <a:xfrm>
            <a:off x="1620770" y="593165"/>
            <a:ext cx="9167163" cy="6481184"/>
          </a:xfrm>
          <a:prstGeom prst="rect">
            <a:avLst/>
          </a:prstGeom>
          <a:noFill/>
          <a:ln>
            <a:noFill/>
          </a:ln>
        </p:spPr>
      </p:pic>
      <p:sp>
        <p:nvSpPr>
          <p:cNvPr id="191" name="Google Shape;191;p21"/>
          <p:cNvSpPr txBox="1"/>
          <p:nvPr/>
        </p:nvSpPr>
        <p:spPr>
          <a:xfrm>
            <a:off x="5926598" y="726800"/>
            <a:ext cx="33666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lang="en-US">
                <a:latin typeface="Helvetica Neue"/>
                <a:ea typeface="Helvetica Neue"/>
                <a:cs typeface="Helvetica Neue"/>
                <a:sym typeface="Helvetica Neue"/>
              </a:rPr>
              <a:t>MOLTI ARGOMENTI A CUI ATTINGERE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459400" y="-624800"/>
            <a:ext cx="11563200" cy="2891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Iniziamo dalla produzione</a:t>
            </a:r>
            <a:r>
              <a:rPr lang="en-US" sz="4400"/>
              <a:t>. P</a:t>
            </a:r>
            <a:r>
              <a:rPr lang="en-US" sz="4400"/>
              <a:t>erché</a:t>
            </a:r>
            <a:r>
              <a:rPr lang="en-US" sz="4400"/>
              <a:t> abbiamo bisogno di una produzione alimentare sostenibile?</a:t>
            </a:r>
            <a:endParaRPr/>
          </a:p>
        </p:txBody>
      </p:sp>
      <p:sp>
        <p:nvSpPr>
          <p:cNvPr id="197" name="Google Shape;197;p22"/>
          <p:cNvSpPr txBox="1"/>
          <p:nvPr>
            <p:ph idx="1" type="body"/>
          </p:nvPr>
        </p:nvSpPr>
        <p:spPr>
          <a:xfrm>
            <a:off x="3607293" y="2735611"/>
            <a:ext cx="7588248" cy="3086661"/>
          </a:xfrm>
          <a:prstGeom prst="rect">
            <a:avLst/>
          </a:prstGeom>
          <a:noFill/>
          <a:ln>
            <a:noFill/>
          </a:ln>
        </p:spPr>
        <p:txBody>
          <a:bodyPr anchorCtr="0" anchor="t" bIns="45675" lIns="45675" spcFirstLastPara="1" rIns="45675" wrap="square" tIns="45675">
            <a:normAutofit/>
          </a:bodyPr>
          <a:lstStyle/>
          <a:p>
            <a:pPr indent="-351692" lvl="1" marL="948592" rtl="0" algn="l">
              <a:lnSpc>
                <a:spcPct val="90000"/>
              </a:lnSpc>
              <a:spcBef>
                <a:spcPts val="0"/>
              </a:spcBef>
              <a:spcAft>
                <a:spcPts val="0"/>
              </a:spcAft>
              <a:buClr>
                <a:srgbClr val="0D0D0D"/>
              </a:buClr>
              <a:buSzPts val="2800"/>
              <a:buFont typeface="Helvetica Neue"/>
              <a:buChar char="•"/>
            </a:pPr>
            <a:r>
              <a:rPr lang="en-US" sz="2800">
                <a:solidFill>
                  <a:srgbClr val="000000"/>
                </a:solidFill>
              </a:rPr>
              <a:t>Aziende agricole come ecosistemi coltivati</a:t>
            </a:r>
            <a:endParaRPr/>
          </a:p>
          <a:p>
            <a:pPr indent="-351692" lvl="1" marL="948592" rtl="0" algn="l">
              <a:lnSpc>
                <a:spcPct val="90000"/>
              </a:lnSpc>
              <a:spcBef>
                <a:spcPts val="1000"/>
              </a:spcBef>
              <a:spcAft>
                <a:spcPts val="0"/>
              </a:spcAft>
              <a:buClr>
                <a:srgbClr val="0D0D0D"/>
              </a:buClr>
              <a:buSzPts val="2800"/>
              <a:buFont typeface="Helvetica Neue"/>
              <a:buChar char="•"/>
            </a:pPr>
            <a:r>
              <a:rPr lang="en-US" sz="2800">
                <a:solidFill>
                  <a:srgbClr val="000000"/>
                </a:solidFill>
              </a:rPr>
              <a:t>Design integrato: per lo stoccaggio di energia, acqua e fertilità con coltivazione della biodiversità e </a:t>
            </a:r>
            <a:r>
              <a:rPr lang="en-US" sz="2800">
                <a:solidFill>
                  <a:srgbClr val="000000"/>
                </a:solidFill>
              </a:rPr>
              <a:t>successione</a:t>
            </a:r>
            <a:r>
              <a:rPr lang="en-US" sz="2800">
                <a:solidFill>
                  <a:srgbClr val="000000"/>
                </a:solidFill>
              </a:rPr>
              <a:t> accelerata dei nostri metodi agricoli.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3"/>
          <p:cNvSpPr txBox="1"/>
          <p:nvPr/>
        </p:nvSpPr>
        <p:spPr>
          <a:xfrm>
            <a:off x="4478808" y="3041650"/>
            <a:ext cx="2736392" cy="21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VIDEO: SUSTAINABLE FARMING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1130300" y="-894109"/>
            <a:ext cx="10515600"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Abitudini alimentari sostenibili</a:t>
            </a:r>
            <a:endParaRPr/>
          </a:p>
        </p:txBody>
      </p:sp>
      <p:sp>
        <p:nvSpPr>
          <p:cNvPr id="208" name="Google Shape;208;p24"/>
          <p:cNvSpPr txBox="1"/>
          <p:nvPr>
            <p:ph idx="1" type="body"/>
          </p:nvPr>
        </p:nvSpPr>
        <p:spPr>
          <a:xfrm>
            <a:off x="2878282" y="2257765"/>
            <a:ext cx="10515601" cy="2342470"/>
          </a:xfrm>
          <a:prstGeom prst="rect">
            <a:avLst/>
          </a:prstGeom>
          <a:noFill/>
          <a:ln>
            <a:noFill/>
          </a:ln>
        </p:spPr>
        <p:txBody>
          <a:bodyPr anchorCtr="0" anchor="t" bIns="45675" lIns="45675" spcFirstLastPara="1" rIns="45675" wrap="square" tIns="45675">
            <a:normAutofit/>
          </a:bodyPr>
          <a:lstStyle/>
          <a:p>
            <a:pPr indent="-280735" lvl="0" marL="280735" rtl="0" algn="l">
              <a:lnSpc>
                <a:spcPct val="90000"/>
              </a:lnSpc>
              <a:spcBef>
                <a:spcPts val="0"/>
              </a:spcBef>
              <a:spcAft>
                <a:spcPts val="0"/>
              </a:spcAft>
              <a:buClr>
                <a:srgbClr val="000000"/>
              </a:buClr>
              <a:buSzPts val="3000"/>
              <a:buFont typeface="Calibri"/>
              <a:buChar char="•"/>
            </a:pPr>
            <a:r>
              <a:rPr lang="en-US" sz="3000">
                <a:solidFill>
                  <a:srgbClr val="000000"/>
                </a:solidFill>
              </a:rPr>
              <a:t>Diete prevalentemente vegetariane</a:t>
            </a:r>
            <a:r>
              <a:rPr lang="en-US" sz="3000">
                <a:solidFill>
                  <a:srgbClr val="000000"/>
                </a:solidFill>
              </a:rPr>
              <a:t> (carne si o no?)</a:t>
            </a:r>
            <a:endParaRPr/>
          </a:p>
          <a:p>
            <a:pPr indent="-280735" lvl="0" marL="280735" rtl="0" algn="l">
              <a:lnSpc>
                <a:spcPct val="90000"/>
              </a:lnSpc>
              <a:spcBef>
                <a:spcPts val="1000"/>
              </a:spcBef>
              <a:spcAft>
                <a:spcPts val="0"/>
              </a:spcAft>
              <a:buClr>
                <a:srgbClr val="000000"/>
              </a:buClr>
              <a:buSzPts val="3000"/>
              <a:buFont typeface="Calibri"/>
              <a:buChar char="•"/>
            </a:pPr>
            <a:r>
              <a:rPr lang="en-US" sz="3000">
                <a:solidFill>
                  <a:srgbClr val="000000"/>
                </a:solidFill>
              </a:rPr>
              <a:t>Cibi a Km0</a:t>
            </a:r>
            <a:r>
              <a:rPr lang="en-US" sz="3000">
                <a:solidFill>
                  <a:srgbClr val="000000"/>
                </a:solidFill>
              </a:rPr>
              <a:t> (mercati vs supermercati)</a:t>
            </a:r>
            <a:endParaRPr/>
          </a:p>
          <a:p>
            <a:pPr indent="-280735" lvl="0" marL="280735" rtl="0" algn="l">
              <a:lnSpc>
                <a:spcPct val="90000"/>
              </a:lnSpc>
              <a:spcBef>
                <a:spcPts val="1000"/>
              </a:spcBef>
              <a:spcAft>
                <a:spcPts val="0"/>
              </a:spcAft>
              <a:buClr>
                <a:srgbClr val="000000"/>
              </a:buClr>
              <a:buSzPts val="3000"/>
              <a:buFont typeface="Calibri"/>
              <a:buChar char="•"/>
            </a:pPr>
            <a:r>
              <a:rPr lang="en-US" sz="3000">
                <a:solidFill>
                  <a:srgbClr val="000000"/>
                </a:solidFill>
              </a:rPr>
              <a:t>Riduzione scarti alimentari</a:t>
            </a:r>
            <a:r>
              <a:rPr lang="en-US" sz="3000">
                <a:solidFill>
                  <a:srgbClr val="000000"/>
                </a:solidFill>
              </a:rPr>
              <a:t> (cibo a casa?)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457147" y="-1002111"/>
            <a:ext cx="11590339"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Abitudini alimentari sostenibili</a:t>
            </a:r>
            <a:r>
              <a:rPr lang="en-US" sz="4400"/>
              <a:t> - Vero o falso?</a:t>
            </a:r>
            <a:endParaRPr/>
          </a:p>
        </p:txBody>
      </p:sp>
      <p:sp>
        <p:nvSpPr>
          <p:cNvPr id="214" name="Google Shape;214;p25"/>
          <p:cNvSpPr txBox="1"/>
          <p:nvPr>
            <p:ph idx="1" type="body"/>
          </p:nvPr>
        </p:nvSpPr>
        <p:spPr>
          <a:xfrm>
            <a:off x="923990" y="2425054"/>
            <a:ext cx="9309014" cy="142369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800"/>
              <a:buFont typeface="Calibri"/>
              <a:buNone/>
            </a:pPr>
            <a:r>
              <a:rPr lang="en-US" sz="2800">
                <a:solidFill>
                  <a:srgbClr val="000000"/>
                </a:solidFill>
              </a:rPr>
              <a:t>1- una dieta prevalentemente vegetariana è considerata più sostenibile di </a:t>
            </a:r>
            <a:r>
              <a:rPr lang="en-US" sz="2800">
                <a:solidFill>
                  <a:srgbClr val="000000"/>
                </a:solidFill>
              </a:rPr>
              <a:t>una</a:t>
            </a:r>
            <a:r>
              <a:rPr lang="en-US" sz="2800">
                <a:solidFill>
                  <a:srgbClr val="000000"/>
                </a:solidFill>
              </a:rPr>
              <a:t> dieta ricca in cibi di origine animale.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868259" y="-1113227"/>
            <a:ext cx="11590338"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Abitudini alimentari sostenibili</a:t>
            </a:r>
            <a:r>
              <a:rPr lang="en-US" sz="4400"/>
              <a:t> - Vero o falso?</a:t>
            </a:r>
            <a:endParaRPr/>
          </a:p>
        </p:txBody>
      </p:sp>
      <p:sp>
        <p:nvSpPr>
          <p:cNvPr id="220" name="Google Shape;220;p26"/>
          <p:cNvSpPr txBox="1"/>
          <p:nvPr>
            <p:ph idx="1" type="body"/>
          </p:nvPr>
        </p:nvSpPr>
        <p:spPr>
          <a:xfrm>
            <a:off x="1335102" y="2685008"/>
            <a:ext cx="10656653" cy="142369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800"/>
              <a:buFont typeface="Calibri"/>
              <a:buNone/>
            </a:pPr>
            <a:r>
              <a:rPr lang="en-US" sz="2800">
                <a:solidFill>
                  <a:srgbClr val="000000"/>
                </a:solidFill>
              </a:rPr>
              <a:t>2- scegliere cibi di produzione locale significa sempre minore impatto ambientale.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570557" y="-888701"/>
            <a:ext cx="11590339"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Abitudini alimentari sostenibili</a:t>
            </a:r>
            <a:r>
              <a:rPr lang="en-US" sz="4400"/>
              <a:t> - Vero o falso?</a:t>
            </a:r>
            <a:endParaRPr/>
          </a:p>
        </p:txBody>
      </p:sp>
      <p:sp>
        <p:nvSpPr>
          <p:cNvPr id="226" name="Google Shape;226;p27"/>
          <p:cNvSpPr txBox="1"/>
          <p:nvPr>
            <p:ph idx="1" type="body"/>
          </p:nvPr>
        </p:nvSpPr>
        <p:spPr>
          <a:xfrm>
            <a:off x="1349278" y="2685008"/>
            <a:ext cx="10656653" cy="142369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800"/>
              <a:buFont typeface="Calibri"/>
              <a:buNone/>
            </a:pPr>
            <a:r>
              <a:rPr lang="en-US" sz="2800">
                <a:solidFill>
                  <a:srgbClr val="000000"/>
                </a:solidFill>
              </a:rPr>
              <a:t>3- Ridurre gli scarti di cibo è un principio fondamentale di una dieta </a:t>
            </a:r>
            <a:r>
              <a:rPr lang="en-US" sz="2800">
                <a:solidFill>
                  <a:srgbClr val="000000"/>
                </a:solidFill>
              </a:rPr>
              <a:t>sostenibile</a:t>
            </a:r>
            <a:r>
              <a:rPr lang="en-US" sz="2800">
                <a:solidFill>
                  <a:srgbClr val="000000"/>
                </a:solidFill>
              </a:rPr>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8"/>
          <p:cNvSpPr txBox="1"/>
          <p:nvPr>
            <p:ph type="title"/>
          </p:nvPr>
        </p:nvSpPr>
        <p:spPr>
          <a:xfrm>
            <a:off x="528028" y="-1113227"/>
            <a:ext cx="11590339"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Abitudini alimentari sostenibili</a:t>
            </a:r>
            <a:r>
              <a:rPr lang="en-US" sz="4400"/>
              <a:t> - Vero o falso?</a:t>
            </a:r>
            <a:endParaRPr/>
          </a:p>
        </p:txBody>
      </p:sp>
      <p:sp>
        <p:nvSpPr>
          <p:cNvPr id="232" name="Google Shape;232;p28"/>
          <p:cNvSpPr txBox="1"/>
          <p:nvPr>
            <p:ph idx="1" type="body"/>
          </p:nvPr>
        </p:nvSpPr>
        <p:spPr>
          <a:xfrm>
            <a:off x="1193339" y="2541500"/>
            <a:ext cx="10656653" cy="142369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900"/>
              <a:buFont typeface="Calibri"/>
              <a:buNone/>
            </a:pPr>
            <a:r>
              <a:rPr lang="en-US" sz="2900">
                <a:solidFill>
                  <a:srgbClr val="000000"/>
                </a:solidFill>
              </a:rPr>
              <a:t>4- Le pratiche agricole biologiche garantiscono sempre una migliore salute del suolo.</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570557" y="-1113227"/>
            <a:ext cx="11590339"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Abitudini alimentari sostenibili</a:t>
            </a:r>
            <a:r>
              <a:rPr lang="en-US" sz="4400"/>
              <a:t> - Vero o falso?</a:t>
            </a:r>
            <a:endParaRPr/>
          </a:p>
        </p:txBody>
      </p:sp>
      <p:sp>
        <p:nvSpPr>
          <p:cNvPr id="238" name="Google Shape;238;p29"/>
          <p:cNvSpPr txBox="1"/>
          <p:nvPr>
            <p:ph idx="1" type="body"/>
          </p:nvPr>
        </p:nvSpPr>
        <p:spPr>
          <a:xfrm>
            <a:off x="1250044" y="2556870"/>
            <a:ext cx="10656653" cy="142369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900"/>
              <a:buFont typeface="Calibri"/>
              <a:buNone/>
            </a:pPr>
            <a:r>
              <a:rPr lang="en-US" sz="2900">
                <a:solidFill>
                  <a:srgbClr val="000000"/>
                </a:solidFill>
              </a:rPr>
              <a:t>5- Mangiare cibi diversi non è importante per la sostenibilità.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type="title"/>
          </p:nvPr>
        </p:nvSpPr>
        <p:spPr>
          <a:xfrm>
            <a:off x="540430" y="-1113228"/>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Cos’è un sistema alimentare</a:t>
            </a:r>
            <a:r>
              <a:rPr lang="en-US" sz="4400"/>
              <a:t>?</a:t>
            </a:r>
            <a:endParaRPr/>
          </a:p>
        </p:txBody>
      </p:sp>
      <p:sp>
        <p:nvSpPr>
          <p:cNvPr id="92" name="Google Shape;92;p3"/>
          <p:cNvSpPr txBox="1"/>
          <p:nvPr/>
        </p:nvSpPr>
        <p:spPr>
          <a:xfrm>
            <a:off x="1990530" y="2343143"/>
            <a:ext cx="8211000" cy="23274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2800"/>
              <a:buFont typeface="Calibri"/>
              <a:buNone/>
            </a:pPr>
            <a:r>
              <a:rPr lang="en-US" sz="2800">
                <a:latin typeface="Calibri"/>
                <a:ea typeface="Calibri"/>
                <a:cs typeface="Calibri"/>
                <a:sym typeface="Calibri"/>
              </a:rPr>
              <a:t>Un sistema alimentare comprende tutti i processi e le infrastrutture coinvolti nell'alimentazione di una popolazione: la coltivazione, la raccolta, la trasformazione, l'imballaggio, il trasporto, la commercializzazione, il consumo e lo smaltimento di alimenti e prodotti alimentari.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ph type="title"/>
          </p:nvPr>
        </p:nvSpPr>
        <p:spPr>
          <a:xfrm>
            <a:off x="627262" y="-1113227"/>
            <a:ext cx="11590339" cy="2891619"/>
          </a:xfrm>
          <a:prstGeom prst="rect">
            <a:avLst/>
          </a:prstGeom>
          <a:noFill/>
          <a:ln>
            <a:noFill/>
          </a:ln>
        </p:spPr>
        <p:txBody>
          <a:bodyPr anchorCtr="0" anchor="b" bIns="45675" lIns="45675" spcFirstLastPara="1" rIns="45675" wrap="square" tIns="45675">
            <a:normAutofit/>
          </a:bodyPr>
          <a:lstStyle/>
          <a:p>
            <a:pPr indent="0" lvl="0" marL="0" rtl="0" algn="l">
              <a:spcBef>
                <a:spcPts val="0"/>
              </a:spcBef>
              <a:spcAft>
                <a:spcPts val="0"/>
              </a:spcAft>
              <a:buClr>
                <a:schemeClr val="dk1"/>
              </a:buClr>
              <a:buSzPts val="4400"/>
              <a:buFont typeface="Calibri"/>
              <a:buNone/>
            </a:pPr>
            <a:r>
              <a:rPr lang="en-US" sz="4400">
                <a:solidFill>
                  <a:schemeClr val="dk1"/>
                </a:solidFill>
              </a:rPr>
              <a:t>Abitudini alimentari sostenibili - Vero o falso?</a:t>
            </a:r>
            <a:endParaRPr/>
          </a:p>
        </p:txBody>
      </p:sp>
      <p:sp>
        <p:nvSpPr>
          <p:cNvPr id="244" name="Google Shape;244;p30"/>
          <p:cNvSpPr txBox="1"/>
          <p:nvPr>
            <p:ph idx="1" type="body"/>
          </p:nvPr>
        </p:nvSpPr>
        <p:spPr>
          <a:xfrm>
            <a:off x="1275444" y="2569570"/>
            <a:ext cx="10656653" cy="142369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0000"/>
              </a:buClr>
              <a:buSzPts val="2900"/>
              <a:buFont typeface="Calibri"/>
              <a:buNone/>
            </a:pPr>
            <a:r>
              <a:rPr lang="en-US" sz="2900">
                <a:solidFill>
                  <a:srgbClr val="000000"/>
                </a:solidFill>
              </a:rPr>
              <a:t>6- </a:t>
            </a:r>
            <a:r>
              <a:rPr lang="en-US" sz="2900">
                <a:solidFill>
                  <a:srgbClr val="111827"/>
                </a:solidFill>
              </a:rPr>
              <a:t>Gli alimenti trasformati sono sempre meno sostenibili degli alimenti integrali.</a:t>
            </a:r>
            <a:endParaRPr sz="2900">
              <a:solidFill>
                <a:srgbClr val="111827"/>
              </a:solidFill>
            </a:endParaRPr>
          </a:p>
          <a:p>
            <a:pPr indent="0" lvl="0" marL="0" marR="0" rtl="0" algn="l">
              <a:lnSpc>
                <a:spcPct val="90000"/>
              </a:lnSpc>
              <a:spcBef>
                <a:spcPts val="0"/>
              </a:spcBef>
              <a:spcAft>
                <a:spcPts val="0"/>
              </a:spcAft>
              <a:buClr>
                <a:srgbClr val="000000"/>
              </a:buClr>
              <a:buSzPts val="2900"/>
              <a:buFont typeface="Calibri"/>
              <a:buNone/>
            </a:pPr>
            <a:r>
              <a:t/>
            </a:r>
            <a:endParaRPr sz="29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1"/>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Ambienti alimentari</a:t>
            </a:r>
            <a:endParaRPr/>
          </a:p>
        </p:txBody>
      </p:sp>
      <p:sp>
        <p:nvSpPr>
          <p:cNvPr id="250" name="Google Shape;250;p31"/>
          <p:cNvSpPr txBox="1"/>
          <p:nvPr/>
        </p:nvSpPr>
        <p:spPr>
          <a:xfrm>
            <a:off x="1269455" y="1911524"/>
            <a:ext cx="10197600" cy="2618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600"/>
              <a:buFont typeface="Calibri"/>
              <a:buNone/>
            </a:pPr>
            <a:r>
              <a:rPr lang="en-US" sz="2600">
                <a:latin typeface="Calibri"/>
                <a:ea typeface="Calibri"/>
                <a:cs typeface="Calibri"/>
                <a:sym typeface="Calibri"/>
              </a:rPr>
              <a:t>Sono gli ambienti fisici, sociali, economici e culturali che influenzano le scelte alimentari e i comportamenti alimentari delle persone.</a:t>
            </a:r>
            <a:endParaRPr/>
          </a:p>
          <a:p>
            <a:pPr indent="-286773" lvl="0" marL="426473" marR="0" rtl="0" algn="l">
              <a:lnSpc>
                <a:spcPct val="90000"/>
              </a:lnSpc>
              <a:spcBef>
                <a:spcPts val="1000"/>
              </a:spcBef>
              <a:spcAft>
                <a:spcPts val="0"/>
              </a:spcAft>
              <a:buClr>
                <a:srgbClr val="000000"/>
              </a:buClr>
              <a:buSzPts val="2500"/>
              <a:buFont typeface="Helvetica Neue"/>
              <a:buChar char="•"/>
            </a:pPr>
            <a:r>
              <a:rPr lang="en-US" sz="2500">
                <a:latin typeface="Calibri"/>
                <a:ea typeface="Calibri"/>
                <a:cs typeface="Calibri"/>
                <a:sym typeface="Calibri"/>
              </a:rPr>
              <a:t>Disponibilità</a:t>
            </a:r>
            <a:r>
              <a:rPr b="0" i="0" lang="en-US" sz="2500" u="none" cap="none" strike="noStrike">
                <a:solidFill>
                  <a:srgbClr val="000000"/>
                </a:solidFill>
                <a:latin typeface="Calibri"/>
                <a:ea typeface="Calibri"/>
                <a:cs typeface="Calibri"/>
                <a:sym typeface="Calibri"/>
              </a:rPr>
              <a:t>: </a:t>
            </a:r>
            <a:r>
              <a:rPr lang="en-US" sz="2500">
                <a:latin typeface="Calibri"/>
                <a:ea typeface="Calibri"/>
                <a:cs typeface="Calibri"/>
                <a:sym typeface="Calibri"/>
              </a:rPr>
              <a:t>la presenza di opzioni alimentari sane nella comunità</a:t>
            </a:r>
            <a:r>
              <a:rPr b="0" i="0" lang="en-US" sz="2500" u="none" cap="none" strike="noStrike">
                <a:solidFill>
                  <a:srgbClr val="000000"/>
                </a:solidFill>
                <a:latin typeface="Calibri"/>
                <a:ea typeface="Calibri"/>
                <a:cs typeface="Calibri"/>
                <a:sym typeface="Calibri"/>
              </a:rPr>
              <a:t>.</a:t>
            </a:r>
            <a:endParaRPr/>
          </a:p>
          <a:p>
            <a:pPr indent="-286773" lvl="0" marL="426473" marR="0" rtl="0" algn="l">
              <a:lnSpc>
                <a:spcPct val="90000"/>
              </a:lnSpc>
              <a:spcBef>
                <a:spcPts val="1000"/>
              </a:spcBef>
              <a:spcAft>
                <a:spcPts val="0"/>
              </a:spcAft>
              <a:buClr>
                <a:srgbClr val="000000"/>
              </a:buClr>
              <a:buSzPts val="2500"/>
              <a:buFont typeface="Helvetica Neue"/>
              <a:buChar char="•"/>
            </a:pPr>
            <a:r>
              <a:rPr lang="en-US" sz="2500">
                <a:latin typeface="Calibri"/>
                <a:ea typeface="Calibri"/>
                <a:cs typeface="Calibri"/>
                <a:sym typeface="Calibri"/>
              </a:rPr>
              <a:t>Accessibilità</a:t>
            </a:r>
            <a:r>
              <a:rPr b="0" i="0" lang="en-US" sz="2500" u="none" cap="none" strike="noStrike">
                <a:solidFill>
                  <a:srgbClr val="000000"/>
                </a:solidFill>
                <a:latin typeface="Calibri"/>
                <a:ea typeface="Calibri"/>
                <a:cs typeface="Calibri"/>
                <a:sym typeface="Calibri"/>
              </a:rPr>
              <a:t>: </a:t>
            </a:r>
            <a:r>
              <a:rPr lang="en-US" sz="2500">
                <a:latin typeface="Calibri"/>
                <a:ea typeface="Calibri"/>
                <a:cs typeface="Calibri"/>
                <a:sym typeface="Calibri"/>
              </a:rPr>
              <a:t>i</a:t>
            </a:r>
            <a:r>
              <a:rPr b="0" i="0" lang="en-US" sz="2500" u="none" cap="none" strike="noStrike">
                <a:solidFill>
                  <a:srgbClr val="000000"/>
                </a:solidFill>
                <a:latin typeface="Calibri"/>
                <a:ea typeface="Calibri"/>
                <a:cs typeface="Calibri"/>
                <a:sym typeface="Calibri"/>
              </a:rPr>
              <a:t>l costo del cibo sano rispetto ai livelli di reddito. </a:t>
            </a:r>
            <a:endParaRPr sz="2500">
              <a:latin typeface="Calibri"/>
              <a:ea typeface="Calibri"/>
              <a:cs typeface="Calibri"/>
              <a:sym typeface="Calibri"/>
            </a:endParaRPr>
          </a:p>
          <a:p>
            <a:pPr indent="-286773" lvl="0" marL="426473" marR="0" rtl="0" algn="l">
              <a:lnSpc>
                <a:spcPct val="90000"/>
              </a:lnSpc>
              <a:spcBef>
                <a:spcPts val="1000"/>
              </a:spcBef>
              <a:spcAft>
                <a:spcPts val="0"/>
              </a:spcAft>
              <a:buClr>
                <a:srgbClr val="000000"/>
              </a:buClr>
              <a:buSzPts val="2500"/>
              <a:buFont typeface="Helvetica Neue"/>
              <a:buChar char="•"/>
            </a:pPr>
            <a:r>
              <a:rPr b="0" i="0" lang="en-US" sz="2500" u="none" cap="none" strike="noStrike">
                <a:solidFill>
                  <a:srgbClr val="000000"/>
                </a:solidFill>
                <a:latin typeface="Calibri"/>
                <a:ea typeface="Calibri"/>
                <a:cs typeface="Calibri"/>
                <a:sym typeface="Calibri"/>
              </a:rPr>
              <a:t>S</a:t>
            </a:r>
            <a:r>
              <a:rPr lang="en-US" sz="2500">
                <a:latin typeface="Calibri"/>
                <a:ea typeface="Calibri"/>
                <a:cs typeface="Calibri"/>
                <a:sym typeface="Calibri"/>
              </a:rPr>
              <a:t>icurezza</a:t>
            </a:r>
            <a:r>
              <a:rPr b="0" i="0" lang="en-US" sz="2500" u="none" cap="none" strike="noStrike">
                <a:solidFill>
                  <a:srgbClr val="000000"/>
                </a:solidFill>
                <a:latin typeface="Calibri"/>
                <a:ea typeface="Calibri"/>
                <a:cs typeface="Calibri"/>
                <a:sym typeface="Calibri"/>
              </a:rPr>
              <a:t>: </a:t>
            </a:r>
            <a:r>
              <a:rPr lang="en-US" sz="2500">
                <a:latin typeface="Calibri"/>
                <a:ea typeface="Calibri"/>
                <a:cs typeface="Calibri"/>
                <a:sym typeface="Calibri"/>
              </a:rPr>
              <a:t>sicurezza e igiene degli alimenti disponibili</a:t>
            </a:r>
            <a:r>
              <a:rPr b="0" i="0" lang="en-US" sz="2500" u="none" cap="none" strike="noStrike">
                <a:solidFill>
                  <a:srgbClr val="000000"/>
                </a:solidFill>
                <a:latin typeface="Calibri"/>
                <a:ea typeface="Calibri"/>
                <a:cs typeface="Calibri"/>
                <a:sym typeface="Calibri"/>
              </a:rPr>
              <a:t>.</a:t>
            </a:r>
            <a:endParaRPr/>
          </a:p>
          <a:p>
            <a:pPr indent="-286773" lvl="0" marL="426473" marR="0" rtl="0" algn="l">
              <a:lnSpc>
                <a:spcPct val="90000"/>
              </a:lnSpc>
              <a:spcBef>
                <a:spcPts val="1000"/>
              </a:spcBef>
              <a:spcAft>
                <a:spcPts val="0"/>
              </a:spcAft>
              <a:buClr>
                <a:srgbClr val="000000"/>
              </a:buClr>
              <a:buSzPts val="2500"/>
              <a:buFont typeface="Helvetica Neue"/>
              <a:buChar char="•"/>
            </a:pPr>
            <a:r>
              <a:rPr b="0" i="0" lang="en-US" sz="2500" u="none" cap="none" strike="noStrike">
                <a:solidFill>
                  <a:srgbClr val="000000"/>
                </a:solidFill>
                <a:latin typeface="Calibri"/>
                <a:ea typeface="Calibri"/>
                <a:cs typeface="Calibri"/>
                <a:sym typeface="Calibri"/>
              </a:rPr>
              <a:t>Qualit</a:t>
            </a:r>
            <a:r>
              <a:rPr lang="en-US" sz="2500">
                <a:latin typeface="Calibri"/>
                <a:ea typeface="Calibri"/>
                <a:cs typeface="Calibri"/>
                <a:sym typeface="Calibri"/>
              </a:rPr>
              <a:t>à</a:t>
            </a:r>
            <a:r>
              <a:rPr b="0" i="0" lang="en-US" sz="2500" u="none" cap="none" strike="noStrike">
                <a:solidFill>
                  <a:srgbClr val="000000"/>
                </a:solidFill>
                <a:latin typeface="Calibri"/>
                <a:ea typeface="Calibri"/>
                <a:cs typeface="Calibri"/>
                <a:sym typeface="Calibri"/>
              </a:rPr>
              <a:t>: il valore nutrizionale e la freschezza degli alimenti disponibili.</a:t>
            </a:r>
            <a:endParaRPr/>
          </a:p>
        </p:txBody>
      </p:sp>
      <p:sp>
        <p:nvSpPr>
          <p:cNvPr id="251" name="Google Shape;251;p31"/>
          <p:cNvSpPr txBox="1"/>
          <p:nvPr/>
        </p:nvSpPr>
        <p:spPr>
          <a:xfrm>
            <a:off x="603017" y="5205762"/>
            <a:ext cx="10962108" cy="6779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FF"/>
              </a:buClr>
              <a:buSzPts val="2200"/>
              <a:buFont typeface="Helvetica Neue"/>
              <a:buNone/>
            </a:pPr>
            <a:r>
              <a:rPr b="0" i="0" lang="en-US" sz="2200" u="sng" cap="none" strike="noStrike">
                <a:solidFill>
                  <a:srgbClr val="0000FF"/>
                </a:solidFill>
                <a:latin typeface="Helvetica Neue"/>
                <a:ea typeface="Helvetica Neue"/>
                <a:cs typeface="Helvetica Neue"/>
                <a:sym typeface="Helvetica Neue"/>
                <a:hlinkClick r:id="rId3">
                  <a:extLst>
                    <a:ext uri="{A12FA001-AC4F-418D-AE19-62706E023703}">
                      <ahyp:hlinkClr val="tx"/>
                    </a:ext>
                  </a:extLst>
                </a:hlinkClick>
              </a:rPr>
              <a:t>Beeforest</a:t>
            </a:r>
            <a:endParaRPr/>
          </a:p>
          <a:p>
            <a:pPr indent="0" lvl="0" marL="0" marR="0" rtl="0" algn="l">
              <a:lnSpc>
                <a:spcPct val="100000"/>
              </a:lnSpc>
              <a:spcBef>
                <a:spcPts val="0"/>
              </a:spcBef>
              <a:spcAft>
                <a:spcPts val="0"/>
              </a:spcAft>
              <a:buClr>
                <a:srgbClr val="0076BA"/>
              </a:buClr>
              <a:buSzPts val="2200"/>
              <a:buFont typeface="Helvetica Neue"/>
              <a:buNone/>
            </a:pPr>
            <a:r>
              <a:rPr b="0" i="0" lang="en-US" sz="2200" u="none" cap="none" strike="noStrike">
                <a:solidFill>
                  <a:srgbClr val="0076BA"/>
                </a:solidFill>
                <a:latin typeface="Helvetica Neue"/>
                <a:ea typeface="Helvetica Neue"/>
                <a:cs typeface="Helvetica Neue"/>
                <a:sym typeface="Helvetica Neue"/>
              </a:rPr>
              <a:t>https://eu-cap-network.ec.europa.eu/news/inspirational-idea-sustainable-bee-forest_en</a:t>
            </a:r>
            <a:endParaRPr/>
          </a:p>
        </p:txBody>
      </p:sp>
      <p:sp>
        <p:nvSpPr>
          <p:cNvPr id="252" name="Google Shape;252;p31"/>
          <p:cNvSpPr txBox="1"/>
          <p:nvPr/>
        </p:nvSpPr>
        <p:spPr>
          <a:xfrm>
            <a:off x="637058" y="4978400"/>
            <a:ext cx="516671" cy="21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Check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714387" y="-1113227"/>
            <a:ext cx="10515601"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Immaginare sistemi alimentari sostenibili</a:t>
            </a:r>
            <a:endParaRPr/>
          </a:p>
        </p:txBody>
      </p:sp>
      <p:sp>
        <p:nvSpPr>
          <p:cNvPr id="258" name="Google Shape;258;p32"/>
          <p:cNvSpPr txBox="1"/>
          <p:nvPr>
            <p:ph idx="1" type="body"/>
          </p:nvPr>
        </p:nvSpPr>
        <p:spPr>
          <a:xfrm>
            <a:off x="1098196" y="2342684"/>
            <a:ext cx="10515601" cy="1500189"/>
          </a:xfrm>
          <a:prstGeom prst="rect">
            <a:avLst/>
          </a:prstGeom>
          <a:noFill/>
          <a:ln>
            <a:noFill/>
          </a:ln>
        </p:spPr>
        <p:txBody>
          <a:bodyPr anchorCtr="0" anchor="t" bIns="45675" lIns="45675" spcFirstLastPara="1" rIns="45675" wrap="square" tIns="45675">
            <a:normAutofit/>
          </a:bodyPr>
          <a:lstStyle/>
          <a:p>
            <a:pPr indent="-177800" lvl="0" marL="149628" marR="0" rtl="0" algn="l">
              <a:lnSpc>
                <a:spcPct val="90000"/>
              </a:lnSpc>
              <a:spcBef>
                <a:spcPts val="0"/>
              </a:spcBef>
              <a:spcAft>
                <a:spcPts val="0"/>
              </a:spcAft>
              <a:buClr>
                <a:srgbClr val="000000"/>
              </a:buClr>
              <a:buSzPts val="2800"/>
              <a:buFont typeface="Calibri"/>
              <a:buChar char="•"/>
            </a:pPr>
            <a:r>
              <a:rPr lang="en-US" sz="2800">
                <a:solidFill>
                  <a:srgbClr val="000000"/>
                </a:solidFill>
              </a:rPr>
              <a:t>Alfabetizzazione ai futuri</a:t>
            </a:r>
            <a:r>
              <a:rPr lang="en-US" sz="2800">
                <a:solidFill>
                  <a:srgbClr val="000000"/>
                </a:solidFill>
              </a:rPr>
              <a:t>: la capacità di immaginare e creare scenari futuri diversi, che aiutano a pianificare e prendere decisioni.</a:t>
            </a:r>
            <a:endParaRPr/>
          </a:p>
        </p:txBody>
      </p:sp>
      <p:sp>
        <p:nvSpPr>
          <p:cNvPr id="259" name="Google Shape;259;p32"/>
          <p:cNvSpPr txBox="1"/>
          <p:nvPr/>
        </p:nvSpPr>
        <p:spPr>
          <a:xfrm>
            <a:off x="1668868" y="3494498"/>
            <a:ext cx="8225639" cy="85364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Helvetica Neue"/>
              <a:buNone/>
            </a:pPr>
            <a:r>
              <a:t/>
            </a:r>
            <a:endParaRPr b="0" i="0" sz="2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76BA"/>
              </a:buClr>
              <a:buSzPts val="2800"/>
              <a:buFont typeface="Helvetica Neue"/>
              <a:buNone/>
            </a:pPr>
            <a:r>
              <a:rPr b="0" i="0" lang="en-US" sz="2800" u="none" cap="none" strike="noStrike">
                <a:solidFill>
                  <a:srgbClr val="0076BA"/>
                </a:solidFill>
                <a:latin typeface="Helvetica Neue"/>
                <a:ea typeface="Helvetica Neue"/>
                <a:cs typeface="Helvetica Neue"/>
                <a:sym typeface="Helvetica Neue"/>
              </a:rPr>
              <a:t>https://illuminem.com/category/sustainable-lifestyle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200118" y="-1316428"/>
            <a:ext cx="11234403"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Progettare sistemi alimentari sostenibili</a:t>
            </a:r>
            <a:endParaRPr/>
          </a:p>
        </p:txBody>
      </p:sp>
      <p:sp>
        <p:nvSpPr>
          <p:cNvPr id="265" name="Google Shape;265;p33"/>
          <p:cNvSpPr txBox="1"/>
          <p:nvPr>
            <p:ph idx="1" type="body"/>
          </p:nvPr>
        </p:nvSpPr>
        <p:spPr>
          <a:xfrm>
            <a:off x="838200" y="1799440"/>
            <a:ext cx="10515600" cy="3945992"/>
          </a:xfrm>
          <a:prstGeom prst="rect">
            <a:avLst/>
          </a:prstGeom>
          <a:noFill/>
          <a:ln>
            <a:noFill/>
          </a:ln>
        </p:spPr>
        <p:txBody>
          <a:bodyPr anchorCtr="0" anchor="t" bIns="45675" lIns="45675" spcFirstLastPara="1" rIns="45675" wrap="square" tIns="45675">
            <a:normAutofit lnSpcReduction="10000"/>
          </a:bodyPr>
          <a:lstStyle/>
          <a:p>
            <a:pPr indent="-247841" lvl="0" marL="376366" rtl="0" algn="l">
              <a:lnSpc>
                <a:spcPct val="90000"/>
              </a:lnSpc>
              <a:spcBef>
                <a:spcPts val="0"/>
              </a:spcBef>
              <a:spcAft>
                <a:spcPts val="0"/>
              </a:spcAft>
              <a:buClr>
                <a:srgbClr val="0D0D0D"/>
              </a:buClr>
              <a:buSzPts val="2500"/>
              <a:buFont typeface="Helvetica Neue"/>
              <a:buChar char="•"/>
            </a:pPr>
            <a:r>
              <a:rPr b="1" lang="en-US"/>
              <a:t>Apprendimento attraverso progetti</a:t>
            </a:r>
            <a:r>
              <a:rPr lang="en-US" sz="2500">
                <a:solidFill>
                  <a:srgbClr val="000000"/>
                </a:solidFill>
              </a:rPr>
              <a:t>: gli studenti imparano impegnandosi attivamente i progetti significativi nel </a:t>
            </a:r>
            <a:r>
              <a:rPr lang="en-US" sz="2500">
                <a:solidFill>
                  <a:srgbClr val="000000"/>
                </a:solidFill>
              </a:rPr>
              <a:t>mondo</a:t>
            </a:r>
            <a:r>
              <a:rPr lang="en-US" sz="2500">
                <a:solidFill>
                  <a:srgbClr val="000000"/>
                </a:solidFill>
              </a:rPr>
              <a:t> reale.</a:t>
            </a:r>
            <a:endParaRPr/>
          </a:p>
          <a:p>
            <a:pPr indent="-247841" lvl="0" marL="376366" rtl="0" algn="l">
              <a:lnSpc>
                <a:spcPct val="90000"/>
              </a:lnSpc>
              <a:spcBef>
                <a:spcPts val="900"/>
              </a:spcBef>
              <a:spcAft>
                <a:spcPts val="0"/>
              </a:spcAft>
              <a:buClr>
                <a:srgbClr val="0D0D0D"/>
              </a:buClr>
              <a:buSzPts val="2500"/>
              <a:buFont typeface="Helvetica Neue"/>
              <a:buChar char="•"/>
            </a:pPr>
            <a:r>
              <a:rPr b="1" lang="en-US"/>
              <a:t>Orti scolastici</a:t>
            </a:r>
            <a:r>
              <a:rPr lang="en-US" sz="2500">
                <a:solidFill>
                  <a:srgbClr val="000000"/>
                </a:solidFill>
              </a:rPr>
              <a:t>: i vantaggi includono </a:t>
            </a:r>
            <a:r>
              <a:rPr lang="en-US" sz="2500">
                <a:solidFill>
                  <a:srgbClr val="000000"/>
                </a:solidFill>
              </a:rPr>
              <a:t>l'apprendimento</a:t>
            </a:r>
            <a:r>
              <a:rPr lang="en-US" sz="2500">
                <a:solidFill>
                  <a:srgbClr val="000000"/>
                </a:solidFill>
              </a:rPr>
              <a:t> diretto, la comprensione della produzione del cibo e la promozione di abitudini alimentari sane.</a:t>
            </a:r>
            <a:endParaRPr/>
          </a:p>
          <a:p>
            <a:pPr indent="-247840" lvl="0" marL="376365" rtl="0" algn="l">
              <a:lnSpc>
                <a:spcPct val="90000"/>
              </a:lnSpc>
              <a:spcBef>
                <a:spcPts val="900"/>
              </a:spcBef>
              <a:spcAft>
                <a:spcPts val="0"/>
              </a:spcAft>
              <a:buClr>
                <a:srgbClr val="0D0D0D"/>
              </a:buClr>
              <a:buSzPts val="2500"/>
              <a:buFont typeface="Helvetica Neue"/>
              <a:buChar char="•"/>
            </a:pPr>
            <a:r>
              <a:rPr b="1" lang="en-US"/>
              <a:t>Progetti di fornitura di cibo locale</a:t>
            </a:r>
            <a:r>
              <a:rPr lang="en-US" sz="2500">
                <a:solidFill>
                  <a:srgbClr val="000000"/>
                </a:solidFill>
              </a:rPr>
              <a:t>: incoraggiano gli studenti alla ricerca e a rifornirsi di cibi di </a:t>
            </a:r>
            <a:r>
              <a:rPr lang="en-US" sz="2500">
                <a:solidFill>
                  <a:srgbClr val="000000"/>
                </a:solidFill>
              </a:rPr>
              <a:t>produzione</a:t>
            </a:r>
            <a:r>
              <a:rPr lang="en-US" sz="2500">
                <a:solidFill>
                  <a:srgbClr val="000000"/>
                </a:solidFill>
              </a:rPr>
              <a:t> locale per pasti o eventi </a:t>
            </a:r>
            <a:r>
              <a:rPr lang="en-US" sz="2500">
                <a:solidFill>
                  <a:srgbClr val="000000"/>
                </a:solidFill>
              </a:rPr>
              <a:t>scolastici</a:t>
            </a:r>
            <a:r>
              <a:rPr lang="en-US" sz="2500">
                <a:solidFill>
                  <a:srgbClr val="000000"/>
                </a:solidFill>
              </a:rPr>
              <a:t> .</a:t>
            </a:r>
            <a:endParaRPr sz="2500">
              <a:solidFill>
                <a:srgbClr val="000000"/>
              </a:solidFill>
            </a:endParaRPr>
          </a:p>
          <a:p>
            <a:pPr indent="-247841" lvl="0" marL="376366" rtl="0" algn="l">
              <a:lnSpc>
                <a:spcPct val="90000"/>
              </a:lnSpc>
              <a:spcBef>
                <a:spcPts val="900"/>
              </a:spcBef>
              <a:spcAft>
                <a:spcPts val="0"/>
              </a:spcAft>
              <a:buClr>
                <a:srgbClr val="0D0D0D"/>
              </a:buClr>
              <a:buSzPts val="2500"/>
              <a:buFont typeface="Helvetica Neue"/>
              <a:buChar char="•"/>
            </a:pPr>
            <a:r>
              <a:rPr b="1" lang="en-US"/>
              <a:t>Iniziative per la riduzione degli scarti</a:t>
            </a:r>
            <a:r>
              <a:rPr lang="en-US" sz="2500">
                <a:solidFill>
                  <a:srgbClr val="000000"/>
                </a:solidFill>
              </a:rPr>
              <a:t>: progetti che si concentrano sulla riduzione, riuso e riciclo di scarti di cibo nelle scuole.</a:t>
            </a:r>
            <a:endParaRPr/>
          </a:p>
          <a:p>
            <a:pPr indent="-247841" lvl="0" marL="376366" rtl="0" algn="l">
              <a:lnSpc>
                <a:spcPct val="90000"/>
              </a:lnSpc>
              <a:spcBef>
                <a:spcPts val="900"/>
              </a:spcBef>
              <a:spcAft>
                <a:spcPts val="0"/>
              </a:spcAft>
              <a:buClr>
                <a:srgbClr val="0D0D0D"/>
              </a:buClr>
              <a:buSzPts val="2500"/>
              <a:buFont typeface="Helvetica Neue"/>
              <a:buChar char="•"/>
            </a:pPr>
            <a:r>
              <a:rPr b="1" lang="en-US"/>
              <a:t>Settimana scolastica del cibo</a:t>
            </a:r>
            <a:r>
              <a:rPr lang="en-US" sz="2500">
                <a:solidFill>
                  <a:srgbClr val="000000"/>
                </a:solidFill>
              </a:rPr>
              <a:t>: coinvolgere l’intera scuola in progetti di sistemi alimentari</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type="title"/>
          </p:nvPr>
        </p:nvSpPr>
        <p:spPr>
          <a:xfrm>
            <a:off x="490802" y="-642589"/>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Agire per il clima e i sistemi alimentari sostenibili</a:t>
            </a:r>
            <a:endParaRPr/>
          </a:p>
        </p:txBody>
      </p:sp>
      <p:sp>
        <p:nvSpPr>
          <p:cNvPr id="271" name="Google Shape;271;p34"/>
          <p:cNvSpPr txBox="1"/>
          <p:nvPr>
            <p:ph idx="1" type="body"/>
          </p:nvPr>
        </p:nvSpPr>
        <p:spPr>
          <a:xfrm>
            <a:off x="838200" y="2646759"/>
            <a:ext cx="10515600" cy="3019762"/>
          </a:xfrm>
          <a:prstGeom prst="rect">
            <a:avLst/>
          </a:prstGeom>
          <a:noFill/>
          <a:ln>
            <a:noFill/>
          </a:ln>
        </p:spPr>
        <p:txBody>
          <a:bodyPr anchorCtr="0" anchor="t" bIns="45675" lIns="45675" spcFirstLastPara="1" rIns="45675" wrap="square" tIns="45675">
            <a:normAutofit/>
          </a:bodyPr>
          <a:lstStyle/>
          <a:p>
            <a:pPr indent="-373006" lvl="0" marL="512706" rtl="0" algn="l">
              <a:lnSpc>
                <a:spcPct val="90000"/>
              </a:lnSpc>
              <a:spcBef>
                <a:spcPts val="0"/>
              </a:spcBef>
              <a:spcAft>
                <a:spcPts val="0"/>
              </a:spcAft>
              <a:buClr>
                <a:srgbClr val="0D0D0D"/>
              </a:buClr>
              <a:buSzPts val="2800"/>
              <a:buFont typeface="Helvetica Neue"/>
              <a:buChar char="•"/>
            </a:pPr>
            <a:r>
              <a:rPr b="1" lang="en-US"/>
              <a:t>Pensiero critico</a:t>
            </a:r>
            <a:r>
              <a:rPr lang="en-US" sz="2800">
                <a:solidFill>
                  <a:srgbClr val="000000"/>
                </a:solidFill>
              </a:rPr>
              <a:t>:  </a:t>
            </a:r>
            <a:r>
              <a:rPr lang="en-US" sz="2800">
                <a:solidFill>
                  <a:srgbClr val="000000"/>
                </a:solidFill>
              </a:rPr>
              <a:t>interrogarsi</a:t>
            </a:r>
            <a:r>
              <a:rPr lang="en-US" sz="2800">
                <a:solidFill>
                  <a:srgbClr val="000000"/>
                </a:solidFill>
              </a:rPr>
              <a:t> e analizzare l’impatto delle proprie scelte alimentari sull’ambiente e la società.</a:t>
            </a:r>
            <a:endParaRPr/>
          </a:p>
          <a:p>
            <a:pPr indent="-373006" lvl="0" marL="512706" rtl="0" algn="l">
              <a:lnSpc>
                <a:spcPct val="90000"/>
              </a:lnSpc>
              <a:spcBef>
                <a:spcPts val="1000"/>
              </a:spcBef>
              <a:spcAft>
                <a:spcPts val="0"/>
              </a:spcAft>
              <a:buClr>
                <a:srgbClr val="0D0D0D"/>
              </a:buClr>
              <a:buSzPts val="2800"/>
              <a:buFont typeface="Helvetica Neue"/>
              <a:buChar char="•"/>
            </a:pPr>
            <a:r>
              <a:rPr b="1" lang="en-US"/>
              <a:t>Incentivare all’azione</a:t>
            </a:r>
            <a:r>
              <a:rPr lang="en-US" sz="2800">
                <a:solidFill>
                  <a:srgbClr val="000000"/>
                </a:solidFill>
              </a:rPr>
              <a:t>: iniziative guidate dagli studenti che hanno un impatto positivo sulle loro comunità.</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5"/>
          <p:cNvSpPr txBox="1"/>
          <p:nvPr>
            <p:ph type="title"/>
          </p:nvPr>
        </p:nvSpPr>
        <p:spPr>
          <a:xfrm>
            <a:off x="523887" y="-723387"/>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Attività pratiche connesse con il programma</a:t>
            </a:r>
            <a:endParaRPr/>
          </a:p>
        </p:txBody>
      </p:sp>
      <p:sp>
        <p:nvSpPr>
          <p:cNvPr id="277" name="Google Shape;277;p35"/>
          <p:cNvSpPr txBox="1"/>
          <p:nvPr>
            <p:ph idx="1" type="body"/>
          </p:nvPr>
        </p:nvSpPr>
        <p:spPr>
          <a:xfrm>
            <a:off x="1105250" y="2167020"/>
            <a:ext cx="10515601" cy="3269818"/>
          </a:xfrm>
          <a:prstGeom prst="rect">
            <a:avLst/>
          </a:prstGeom>
          <a:noFill/>
          <a:ln>
            <a:noFill/>
          </a:ln>
        </p:spPr>
        <p:txBody>
          <a:bodyPr anchorCtr="0" anchor="t" bIns="45675" lIns="45675" spcFirstLastPara="1" rIns="45675" wrap="square" tIns="45675">
            <a:normAutofit/>
          </a:bodyPr>
          <a:lstStyle/>
          <a:p>
            <a:pPr indent="-352952" lvl="0" marL="492652" rtl="0" algn="l">
              <a:lnSpc>
                <a:spcPct val="90000"/>
              </a:lnSpc>
              <a:spcBef>
                <a:spcPts val="0"/>
              </a:spcBef>
              <a:spcAft>
                <a:spcPts val="0"/>
              </a:spcAft>
              <a:buClr>
                <a:srgbClr val="0D0D0D"/>
              </a:buClr>
              <a:buSzPts val="2800"/>
              <a:buFont typeface="Helvetica Neue"/>
              <a:buChar char="•"/>
            </a:pPr>
            <a:r>
              <a:rPr b="1" lang="en-US"/>
              <a:t>Attività di classe</a:t>
            </a:r>
            <a:r>
              <a:rPr lang="en-US" sz="2800">
                <a:solidFill>
                  <a:srgbClr val="000000"/>
                </a:solidFill>
              </a:rPr>
              <a:t>: classi di cucina, audit sugli sprechi di cibo, visite alle aziende agricole locali, ecc.</a:t>
            </a:r>
            <a:endParaRPr sz="2800">
              <a:solidFill>
                <a:srgbClr val="000000"/>
              </a:solidFill>
            </a:endParaRPr>
          </a:p>
          <a:p>
            <a:pPr indent="-352952" lvl="0" marL="492652" rtl="0" algn="l">
              <a:lnSpc>
                <a:spcPct val="90000"/>
              </a:lnSpc>
              <a:spcBef>
                <a:spcPts val="0"/>
              </a:spcBef>
              <a:spcAft>
                <a:spcPts val="0"/>
              </a:spcAft>
              <a:buClr>
                <a:srgbClr val="0D0D0D"/>
              </a:buClr>
              <a:buSzPts val="2800"/>
              <a:buFont typeface="Helvetica Neue"/>
              <a:buChar char="•"/>
            </a:pPr>
            <a:r>
              <a:rPr b="1" lang="en-US"/>
              <a:t>Discussioni di gruppo</a:t>
            </a:r>
            <a:r>
              <a:rPr lang="en-US" sz="2800">
                <a:solidFill>
                  <a:srgbClr val="000000"/>
                </a:solidFill>
              </a:rPr>
              <a:t>: facilitare discussioni su argomenti quali l’impatto dei sistemi alimentari </a:t>
            </a:r>
            <a:r>
              <a:rPr lang="en-US" sz="2800">
                <a:solidFill>
                  <a:srgbClr val="000000"/>
                </a:solidFill>
              </a:rPr>
              <a:t>sulla</a:t>
            </a:r>
            <a:r>
              <a:rPr lang="en-US" sz="2800">
                <a:solidFill>
                  <a:srgbClr val="000000"/>
                </a:solidFill>
              </a:rPr>
              <a:t> nostra salute e ambiente</a:t>
            </a:r>
            <a:r>
              <a:rPr lang="en-US" sz="2800">
                <a:solidFill>
                  <a:srgbClr val="000000"/>
                </a:solidFill>
              </a:rPr>
              <a:t>.</a:t>
            </a:r>
            <a:endParaRPr/>
          </a:p>
          <a:p>
            <a:pPr indent="-352952" lvl="0" marL="492652" rtl="0" algn="l">
              <a:lnSpc>
                <a:spcPct val="90000"/>
              </a:lnSpc>
              <a:spcBef>
                <a:spcPts val="1000"/>
              </a:spcBef>
              <a:spcAft>
                <a:spcPts val="0"/>
              </a:spcAft>
              <a:buClr>
                <a:srgbClr val="0D0D0D"/>
              </a:buClr>
              <a:buSzPts val="2800"/>
              <a:buFont typeface="Helvetica Neue"/>
              <a:buChar char="•"/>
            </a:pPr>
            <a:r>
              <a:rPr b="1" lang="en-US"/>
              <a:t>Progetti concreti</a:t>
            </a:r>
            <a:r>
              <a:rPr lang="en-US" sz="2800">
                <a:solidFill>
                  <a:srgbClr val="000000"/>
                </a:solidFill>
              </a:rPr>
              <a:t>: progetti che includono la coltivazione del cibo, la cucina, il riciclo del packaging o campagne di </a:t>
            </a:r>
            <a:r>
              <a:rPr lang="en-US" sz="2800">
                <a:solidFill>
                  <a:srgbClr val="000000"/>
                </a:solidFill>
              </a:rPr>
              <a:t>sensibilizzazione</a:t>
            </a:r>
            <a:r>
              <a:rPr lang="en-US" sz="2800">
                <a:solidFill>
                  <a:srgbClr val="000000"/>
                </a:solidFill>
              </a:rPr>
              <a:t> creativa sulle abitudini alimentari sostenibili.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6"/>
          <p:cNvSpPr txBox="1"/>
          <p:nvPr>
            <p:ph type="title"/>
          </p:nvPr>
        </p:nvSpPr>
        <p:spPr>
          <a:xfrm>
            <a:off x="838200" y="-881630"/>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Case Study: CLIKIS-Network – mense scolastiche per il rispetto del clima - Estonia</a:t>
            </a:r>
            <a:endParaRPr/>
          </a:p>
        </p:txBody>
      </p:sp>
      <p:sp>
        <p:nvSpPr>
          <p:cNvPr id="283" name="Google Shape;283;p36"/>
          <p:cNvSpPr txBox="1"/>
          <p:nvPr>
            <p:ph idx="1" type="body"/>
          </p:nvPr>
        </p:nvSpPr>
        <p:spPr>
          <a:xfrm>
            <a:off x="838200" y="1960878"/>
            <a:ext cx="10515600" cy="4532966"/>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Il progetto ha coinvolto otto scuole e asili estoni e offerto l’opportunità di analizzare le attrezzature della cucine, il menu, le pratiche e la gestione degli scarti.</a:t>
            </a:r>
            <a:r>
              <a:rPr lang="en-US" sz="2800">
                <a:solidFill>
                  <a:srgbClr val="000000"/>
                </a:solidFill>
              </a:rPr>
              <a:t> </a:t>
            </a:r>
            <a:endParaRPr/>
          </a:p>
          <a:p>
            <a:pPr indent="0" lvl="0" marL="0" rtl="0" algn="l">
              <a:lnSpc>
                <a:spcPct val="90000"/>
              </a:lnSpc>
              <a:spcBef>
                <a:spcPts val="1000"/>
              </a:spcBef>
              <a:spcAft>
                <a:spcPts val="0"/>
              </a:spcAft>
              <a:buClr>
                <a:srgbClr val="000000"/>
              </a:buClr>
              <a:buSzPts val="2800"/>
              <a:buFont typeface="Calibri"/>
              <a:buNone/>
            </a:pPr>
            <a:r>
              <a:rPr b="1" lang="en-US"/>
              <a:t>Esempio</a:t>
            </a:r>
            <a:r>
              <a:rPr lang="en-US" sz="2800">
                <a:solidFill>
                  <a:srgbClr val="000000"/>
                </a:solidFill>
              </a:rPr>
              <a:t>: la scuola Tartu Kivilinna ha introdotto la pesatura degli scarti di cibo lasciati nei piatti per fornire informazioni utili agli studenti, all’amministrazione scolastica e al gestore della mensa. La caffetteria mantiene un registro giornaliero degli scarti, che mostra il numero di studenti che hanno mangiato e la quantità degli scarti in litri.</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838200" y="-1460625"/>
            <a:ext cx="10515600"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Case Study: la sfida di Berlino</a:t>
            </a:r>
            <a:endParaRPr/>
          </a:p>
        </p:txBody>
      </p:sp>
      <p:sp>
        <p:nvSpPr>
          <p:cNvPr id="289" name="Google Shape;289;p37"/>
          <p:cNvSpPr txBox="1"/>
          <p:nvPr>
            <p:ph idx="1" type="body"/>
          </p:nvPr>
        </p:nvSpPr>
        <p:spPr>
          <a:xfrm>
            <a:off x="1069798" y="1481138"/>
            <a:ext cx="10515601" cy="4532967"/>
          </a:xfrm>
          <a:prstGeom prst="rect">
            <a:avLst/>
          </a:prstGeom>
          <a:noFill/>
          <a:ln>
            <a:noFill/>
          </a:ln>
        </p:spPr>
        <p:txBody>
          <a:bodyPr anchorCtr="0" anchor="t" bIns="45675" lIns="45675" spcFirstLastPara="1" rIns="45675" wrap="square" tIns="45675">
            <a:normAutofit/>
          </a:bodyPr>
          <a:lstStyle/>
          <a:p>
            <a:pPr indent="-359639" lvl="0" marL="483972" rtl="0" algn="l">
              <a:lnSpc>
                <a:spcPct val="90000"/>
              </a:lnSpc>
              <a:spcBef>
                <a:spcPts val="0"/>
              </a:spcBef>
              <a:spcAft>
                <a:spcPts val="0"/>
              </a:spcAft>
              <a:buClr>
                <a:srgbClr val="0D0D0D"/>
              </a:buClr>
              <a:buSzPts val="2400"/>
              <a:buFont typeface="Helvetica Neue"/>
              <a:buChar char="•"/>
            </a:pPr>
            <a:r>
              <a:rPr b="1" lang="en-US"/>
              <a:t>Problema</a:t>
            </a:r>
            <a:r>
              <a:rPr lang="en-US">
                <a:solidFill>
                  <a:srgbClr val="000000"/>
                </a:solidFill>
              </a:rPr>
              <a:t>: Berlino aveva problemi di sicurezza alimentare, accesso a prodotti freschi e gestione degli scarti alimentari. </a:t>
            </a:r>
            <a:endParaRPr/>
          </a:p>
          <a:p>
            <a:pPr indent="-359639" lvl="0" marL="483972" rtl="0" algn="l">
              <a:lnSpc>
                <a:spcPct val="90000"/>
              </a:lnSpc>
              <a:spcBef>
                <a:spcPts val="800"/>
              </a:spcBef>
              <a:spcAft>
                <a:spcPts val="0"/>
              </a:spcAft>
              <a:buClr>
                <a:srgbClr val="0D0D0D"/>
              </a:buClr>
              <a:buSzPts val="2400"/>
              <a:buFont typeface="Helvetica Neue"/>
              <a:buChar char="•"/>
            </a:pPr>
            <a:r>
              <a:rPr b="1" lang="en-US"/>
              <a:t>Soluzioni</a:t>
            </a:r>
            <a:r>
              <a:rPr lang="en-US">
                <a:solidFill>
                  <a:srgbClr val="000000"/>
                </a:solidFill>
              </a:rPr>
              <a:t>:</a:t>
            </a:r>
            <a:endParaRPr/>
          </a:p>
          <a:p>
            <a:pPr indent="-359638" lvl="1" marL="890879" rtl="0" algn="l">
              <a:lnSpc>
                <a:spcPct val="90000"/>
              </a:lnSpc>
              <a:spcBef>
                <a:spcPts val="800"/>
              </a:spcBef>
              <a:spcAft>
                <a:spcPts val="0"/>
              </a:spcAft>
              <a:buClr>
                <a:srgbClr val="0D0D0D"/>
              </a:buClr>
              <a:buSzPts val="2400"/>
              <a:buFont typeface="Helvetica Neue"/>
              <a:buChar char="•"/>
            </a:pPr>
            <a:r>
              <a:rPr lang="en-US">
                <a:solidFill>
                  <a:srgbClr val="000000"/>
                </a:solidFill>
              </a:rPr>
              <a:t>Orti di comunità</a:t>
            </a:r>
            <a:r>
              <a:rPr lang="en-US">
                <a:solidFill>
                  <a:srgbClr val="000000"/>
                </a:solidFill>
              </a:rPr>
              <a:t>: fornire l’accesso ai residenti locali agli </a:t>
            </a:r>
            <a:r>
              <a:rPr lang="en-US">
                <a:solidFill>
                  <a:srgbClr val="000000"/>
                </a:solidFill>
              </a:rPr>
              <a:t>spazi</a:t>
            </a:r>
            <a:r>
              <a:rPr lang="en-US">
                <a:solidFill>
                  <a:srgbClr val="000000"/>
                </a:solidFill>
              </a:rPr>
              <a:t> verdi per produrre prodotti freschi. </a:t>
            </a:r>
            <a:endParaRPr>
              <a:solidFill>
                <a:srgbClr val="000000"/>
              </a:solidFill>
            </a:endParaRPr>
          </a:p>
          <a:p>
            <a:pPr indent="-359639" lvl="1" marL="890880" rtl="0" algn="l">
              <a:lnSpc>
                <a:spcPct val="90000"/>
              </a:lnSpc>
              <a:spcBef>
                <a:spcPts val="800"/>
              </a:spcBef>
              <a:spcAft>
                <a:spcPts val="0"/>
              </a:spcAft>
              <a:buClr>
                <a:srgbClr val="0D0D0D"/>
              </a:buClr>
              <a:buSzPts val="2400"/>
              <a:buFont typeface="Helvetica Neue"/>
              <a:buChar char="•"/>
            </a:pPr>
            <a:r>
              <a:rPr lang="en-US">
                <a:solidFill>
                  <a:srgbClr val="000000"/>
                </a:solidFill>
              </a:rPr>
              <a:t>Supermercati cooperativi: consentire ai consumatori di avere un maggiore controllo sul cibo che acquistano e </a:t>
            </a:r>
            <a:r>
              <a:rPr lang="en-US">
                <a:solidFill>
                  <a:srgbClr val="000000"/>
                </a:solidFill>
              </a:rPr>
              <a:t>supportare</a:t>
            </a:r>
            <a:r>
              <a:rPr lang="en-US">
                <a:solidFill>
                  <a:srgbClr val="000000"/>
                </a:solidFill>
              </a:rPr>
              <a:t> i produttori locali.</a:t>
            </a:r>
            <a:endParaRPr/>
          </a:p>
          <a:p>
            <a:pPr indent="-359639" lvl="1" marL="890880" rtl="0" algn="l">
              <a:lnSpc>
                <a:spcPct val="90000"/>
              </a:lnSpc>
              <a:spcBef>
                <a:spcPts val="800"/>
              </a:spcBef>
              <a:spcAft>
                <a:spcPts val="0"/>
              </a:spcAft>
              <a:buClr>
                <a:srgbClr val="0D0D0D"/>
              </a:buClr>
              <a:buSzPts val="2400"/>
              <a:buFont typeface="Helvetica Neue"/>
              <a:buChar char="•"/>
            </a:pPr>
            <a:r>
              <a:rPr lang="en-US">
                <a:solidFill>
                  <a:srgbClr val="000000"/>
                </a:solidFill>
              </a:rPr>
              <a:t>App per la riduzione degli scarti alimentari</a:t>
            </a:r>
            <a:r>
              <a:rPr lang="en-US">
                <a:solidFill>
                  <a:srgbClr val="000000"/>
                </a:solidFill>
              </a:rPr>
              <a:t>: connettere i surplus di cibo con le persone in difficoltà riducendo gli scarti di cibo.</a:t>
            </a:r>
            <a:endParaRPr/>
          </a:p>
          <a:p>
            <a:pPr indent="-359639" lvl="0" marL="483972" rtl="0" algn="l">
              <a:lnSpc>
                <a:spcPct val="90000"/>
              </a:lnSpc>
              <a:spcBef>
                <a:spcPts val="800"/>
              </a:spcBef>
              <a:spcAft>
                <a:spcPts val="0"/>
              </a:spcAft>
              <a:buClr>
                <a:srgbClr val="0D0D0D"/>
              </a:buClr>
              <a:buSzPts val="2400"/>
              <a:buFont typeface="Helvetica Neue"/>
              <a:buChar char="•"/>
            </a:pPr>
            <a:r>
              <a:rPr b="1" lang="en-US"/>
              <a:t>Risultati</a:t>
            </a:r>
            <a:r>
              <a:rPr lang="en-US">
                <a:solidFill>
                  <a:srgbClr val="000000"/>
                </a:solidFill>
              </a:rPr>
              <a:t>: maggiore sicurezza alimentare, maggiore impegno della comunità e riduzione degli scarti alimentari.</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8"/>
          <p:cNvSpPr txBox="1"/>
          <p:nvPr>
            <p:ph type="title"/>
          </p:nvPr>
        </p:nvSpPr>
        <p:spPr>
          <a:xfrm>
            <a:off x="838200" y="-914715"/>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Case Study: camp estivo per bambini in fattoria - Estonia</a:t>
            </a:r>
            <a:endParaRPr/>
          </a:p>
        </p:txBody>
      </p:sp>
      <p:sp>
        <p:nvSpPr>
          <p:cNvPr id="295" name="Google Shape;295;p38"/>
          <p:cNvSpPr txBox="1"/>
          <p:nvPr>
            <p:ph idx="1" type="body"/>
          </p:nvPr>
        </p:nvSpPr>
        <p:spPr>
          <a:xfrm>
            <a:off x="1135969" y="2076676"/>
            <a:ext cx="10515601" cy="453296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Il campo estivo</a:t>
            </a:r>
            <a:r>
              <a:rPr lang="en-US" sz="2800">
                <a:solidFill>
                  <a:srgbClr val="000000"/>
                </a:solidFill>
              </a:rPr>
              <a:t> Ranna Rancho offre ai bambini l’opportunità di acquisire una nuova prospettiva sulla natura, incluso il processo di coltivazione dei cibi. Durante il camp, i bambini vivono in mezzo alla natura e sono impegnati in semplici e tradizionali attività di campagna.</a:t>
            </a:r>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I bambini acquisiscono valide conoscenze ed esperienze sull’alfabetizzazione alimentare, soprattutto sul processo di coltivazione, sui benefici per la salute delle diverse piante, creano ricette con il minimo scarto di cibo, ecc. </a:t>
            </a:r>
            <a:r>
              <a:rPr lang="en-US" sz="2800">
                <a:solidFill>
                  <a:srgbClr val="000000"/>
                </a:solidFill>
              </a:rPr>
              <a:t> Prendendosi cura degli animali della fattoria sviluppano empatia e rispetto per gli animali.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9"/>
          <p:cNvSpPr txBox="1"/>
          <p:nvPr>
            <p:ph type="title"/>
          </p:nvPr>
        </p:nvSpPr>
        <p:spPr>
          <a:xfrm>
            <a:off x="838200" y="-1028041"/>
            <a:ext cx="10515600" cy="289170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Immaginare e progettare i sistemi alimentari</a:t>
            </a:r>
            <a:endParaRPr sz="4400"/>
          </a:p>
          <a:p>
            <a:pPr indent="0" lvl="0" marL="0" marR="0" rtl="0" algn="l">
              <a:lnSpc>
                <a:spcPct val="90000"/>
              </a:lnSpc>
              <a:spcBef>
                <a:spcPts val="0"/>
              </a:spcBef>
              <a:spcAft>
                <a:spcPts val="0"/>
              </a:spcAft>
              <a:buClr>
                <a:srgbClr val="000000"/>
              </a:buClr>
              <a:buSzPts val="4400"/>
              <a:buFont typeface="Calibri"/>
              <a:buNone/>
            </a:pPr>
            <a:r>
              <a:rPr lang="en-US" sz="4400"/>
              <a:t>del futuro</a:t>
            </a:r>
            <a:endParaRPr/>
          </a:p>
        </p:txBody>
      </p:sp>
      <p:sp>
        <p:nvSpPr>
          <p:cNvPr id="301" name="Google Shape;301;p39"/>
          <p:cNvSpPr txBox="1"/>
          <p:nvPr>
            <p:ph idx="1" type="body"/>
          </p:nvPr>
        </p:nvSpPr>
        <p:spPr>
          <a:xfrm>
            <a:off x="838200" y="2214699"/>
            <a:ext cx="10515600" cy="36813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b="1" lang="en-US" sz="2800">
                <a:solidFill>
                  <a:srgbClr val="000000"/>
                </a:solidFill>
              </a:rPr>
              <a:t>Metodi di alfabetizzazione ai futuri</a:t>
            </a:r>
            <a:endParaRPr/>
          </a:p>
          <a:p>
            <a:pPr indent="-177800" lvl="5" marL="721128" rtl="0" algn="l">
              <a:lnSpc>
                <a:spcPct val="90000"/>
              </a:lnSpc>
              <a:spcBef>
                <a:spcPts val="1000"/>
              </a:spcBef>
              <a:spcAft>
                <a:spcPts val="0"/>
              </a:spcAft>
              <a:buClr>
                <a:srgbClr val="000000"/>
              </a:buClr>
              <a:buSzPts val="2800"/>
              <a:buFont typeface="Calibri"/>
              <a:buChar char="•"/>
            </a:pPr>
            <a:r>
              <a:rPr lang="en-US" sz="2800">
                <a:solidFill>
                  <a:srgbClr val="000000"/>
                </a:solidFill>
              </a:rPr>
              <a:t>Pianificazione degli s</a:t>
            </a:r>
            <a:r>
              <a:rPr lang="en-US" sz="2800">
                <a:solidFill>
                  <a:srgbClr val="000000"/>
                </a:solidFill>
              </a:rPr>
              <a:t>cenari: </a:t>
            </a:r>
            <a:endParaRPr/>
          </a:p>
          <a:p>
            <a:pPr indent="-177800" lvl="5" marL="721128" rtl="0" algn="l">
              <a:lnSpc>
                <a:spcPct val="90000"/>
              </a:lnSpc>
              <a:spcBef>
                <a:spcPts val="1000"/>
              </a:spcBef>
              <a:spcAft>
                <a:spcPts val="0"/>
              </a:spcAft>
              <a:buClr>
                <a:srgbClr val="000000"/>
              </a:buClr>
              <a:buSzPts val="2800"/>
              <a:buFont typeface="Calibri"/>
              <a:buChar char="•"/>
            </a:pPr>
            <a:r>
              <a:rPr lang="en-US" sz="2800">
                <a:solidFill>
                  <a:srgbClr val="000000"/>
                </a:solidFill>
              </a:rPr>
              <a:t>Backcasting (proiezione a ritroso)</a:t>
            </a:r>
            <a:endParaRPr/>
          </a:p>
          <a:p>
            <a:pPr indent="-177800" lvl="5" marL="721128" rtl="0" algn="l">
              <a:lnSpc>
                <a:spcPct val="90000"/>
              </a:lnSpc>
              <a:spcBef>
                <a:spcPts val="1000"/>
              </a:spcBef>
              <a:spcAft>
                <a:spcPts val="0"/>
              </a:spcAft>
              <a:buClr>
                <a:srgbClr val="000000"/>
              </a:buClr>
              <a:buSzPts val="2800"/>
              <a:buFont typeface="Calibri"/>
              <a:buChar char="•"/>
            </a:pPr>
            <a:r>
              <a:rPr lang="en-US" sz="2800">
                <a:solidFill>
                  <a:srgbClr val="000000"/>
                </a:solidFill>
              </a:rPr>
              <a:t>Esercizi di v</a:t>
            </a:r>
            <a:r>
              <a:rPr lang="en-US" sz="2800">
                <a:solidFill>
                  <a:srgbClr val="000000"/>
                </a:solidFill>
              </a:rPr>
              <a:t>isione.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ENGLISH.jpg" id="97" name="Google Shape;97;p4"/>
          <p:cNvPicPr preferRelativeResize="0"/>
          <p:nvPr/>
        </p:nvPicPr>
        <p:blipFill rotWithShape="1">
          <a:blip r:embed="rId3">
            <a:alphaModFix/>
          </a:blip>
          <a:srcRect b="0" l="0" r="0" t="0"/>
          <a:stretch/>
        </p:blipFill>
        <p:spPr>
          <a:xfrm>
            <a:off x="2285378" y="784963"/>
            <a:ext cx="7479593" cy="52880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type="title"/>
          </p:nvPr>
        </p:nvSpPr>
        <p:spPr>
          <a:xfrm>
            <a:off x="551494" y="34357"/>
            <a:ext cx="11800096" cy="3937258"/>
          </a:xfrm>
          <a:prstGeom prst="rect">
            <a:avLst/>
          </a:prstGeom>
          <a:noFill/>
          <a:ln>
            <a:noFill/>
          </a:ln>
        </p:spPr>
        <p:txBody>
          <a:bodyPr anchorCtr="0" anchor="b" bIns="45675" lIns="45675" spcFirstLastPara="1" rIns="45675" wrap="square" tIns="45675">
            <a:normAutofit/>
          </a:bodyPr>
          <a:lstStyle/>
          <a:p>
            <a:pPr indent="0" lvl="0" marL="0" rtl="0" algn="l">
              <a:lnSpc>
                <a:spcPct val="90000"/>
              </a:lnSpc>
              <a:spcBef>
                <a:spcPts val="0"/>
              </a:spcBef>
              <a:spcAft>
                <a:spcPts val="0"/>
              </a:spcAft>
              <a:buClr>
                <a:srgbClr val="000000"/>
              </a:buClr>
              <a:buSzPts val="4400"/>
              <a:buFont typeface="Calibri"/>
              <a:buNone/>
            </a:pPr>
            <a:r>
              <a:rPr lang="en-US" sz="4400"/>
              <a:t>Sito web della </a:t>
            </a:r>
            <a:r>
              <a:rPr lang="en-US" sz="4400"/>
              <a:t>Dashboard dei sistemi alimentari</a:t>
            </a:r>
            <a:endParaRPr/>
          </a:p>
          <a:p>
            <a:pPr indent="0" lvl="0" marL="0" rtl="0" algn="l">
              <a:lnSpc>
                <a:spcPct val="100000"/>
              </a:lnSpc>
              <a:spcBef>
                <a:spcPts val="0"/>
              </a:spcBef>
              <a:spcAft>
                <a:spcPts val="0"/>
              </a:spcAft>
              <a:buClr>
                <a:srgbClr val="000000"/>
              </a:buClr>
              <a:buSzPts val="4400"/>
              <a:buFont typeface="Helvetica Neue"/>
              <a:buNone/>
            </a:pPr>
            <a:r>
              <a:t/>
            </a:r>
            <a:endParaRPr sz="4400"/>
          </a:p>
          <a:p>
            <a:pPr indent="0" lvl="0" marL="0" rtl="0" algn="l">
              <a:lnSpc>
                <a:spcPct val="100000"/>
              </a:lnSpc>
              <a:spcBef>
                <a:spcPts val="0"/>
              </a:spcBef>
              <a:spcAft>
                <a:spcPts val="0"/>
              </a:spcAft>
              <a:buClr>
                <a:srgbClr val="0076BA"/>
              </a:buClr>
              <a:buSzPts val="4600"/>
              <a:buFont typeface="Helvetica Neue"/>
              <a:buNone/>
            </a:pPr>
            <a:r>
              <a:rPr lang="en-US" sz="4600">
                <a:solidFill>
                  <a:srgbClr val="0076BA"/>
                </a:solidFill>
                <a:latin typeface="Helvetica Neue"/>
                <a:ea typeface="Helvetica Neue"/>
                <a:cs typeface="Helvetica Neue"/>
                <a:sym typeface="Helvetica Neue"/>
              </a:rPr>
              <a:t>https://www.foodsystemsdashboard.org/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1"/>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REFERENZE</a:t>
            </a:r>
            <a:endParaRPr/>
          </a:p>
        </p:txBody>
      </p:sp>
      <p:sp>
        <p:nvSpPr>
          <p:cNvPr id="312" name="Google Shape;312;p41"/>
          <p:cNvSpPr txBox="1"/>
          <p:nvPr>
            <p:ph idx="1" type="body"/>
          </p:nvPr>
        </p:nvSpPr>
        <p:spPr>
          <a:xfrm>
            <a:off x="838200" y="1886424"/>
            <a:ext cx="10515600" cy="3939259"/>
          </a:xfrm>
          <a:prstGeom prst="rect">
            <a:avLst/>
          </a:prstGeom>
          <a:noFill/>
          <a:ln>
            <a:noFill/>
          </a:ln>
        </p:spPr>
        <p:txBody>
          <a:bodyPr anchorCtr="0" anchor="t" bIns="45675" lIns="45675" spcFirstLastPara="1" rIns="45675" wrap="square" tIns="45675">
            <a:normAutofit fontScale="92500" lnSpcReduction="20000"/>
          </a:bodyPr>
          <a:lstStyle/>
          <a:p>
            <a:pPr indent="0" lvl="0" marL="0" rtl="0" algn="l">
              <a:lnSpc>
                <a:spcPct val="90000"/>
              </a:lnSpc>
              <a:spcBef>
                <a:spcPts val="0"/>
              </a:spcBef>
              <a:spcAft>
                <a:spcPts val="0"/>
              </a:spcAft>
              <a:buClr>
                <a:srgbClr val="000000"/>
              </a:buClr>
              <a:buSzPct val="100000"/>
              <a:buFont typeface="Calibri"/>
              <a:buNone/>
            </a:pPr>
            <a:r>
              <a:rPr lang="en-US" sz="1600">
                <a:solidFill>
                  <a:srgbClr val="000000"/>
                </a:solidFill>
              </a:rPr>
              <a:t>Libri</a:t>
            </a:r>
            <a:r>
              <a:rPr lang="en-US" sz="1600">
                <a:solidFill>
                  <a:srgbClr val="000000"/>
                </a:solidFill>
              </a:rPr>
              <a:t> e pubblicazioni</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00000"/>
                </a:solidFill>
              </a:rPr>
              <a:t>Legan, L. (2020). Planet Schooling: How to Create a Permaculture Living Laboratory in Your Back Yard. CreateSpace Independent Publishing Platform.</a:t>
            </a:r>
            <a:endParaRPr/>
          </a:p>
          <a:p>
            <a:pPr indent="-67069" lvl="0" marL="153302" rtl="0" algn="l">
              <a:lnSpc>
                <a:spcPct val="100000"/>
              </a:lnSpc>
              <a:spcBef>
                <a:spcPts val="0"/>
              </a:spcBef>
              <a:spcAft>
                <a:spcPts val="0"/>
              </a:spcAft>
              <a:buClr>
                <a:srgbClr val="0D0D0D"/>
              </a:buClr>
              <a:buSzPct val="100000"/>
              <a:buFont typeface="Arial"/>
              <a:buAutoNum type="arabicPeriod"/>
            </a:pPr>
            <a:r>
              <a:rPr lang="en-US" sz="800">
                <a:solidFill>
                  <a:srgbClr val="000000"/>
                </a:solidFill>
                <a:latin typeface="Arial"/>
                <a:ea typeface="Arial"/>
                <a:cs typeface="Arial"/>
                <a:sym typeface="Arial"/>
              </a:rPr>
              <a:t>European Commission. (2020). Farm to Fork Strategy: For a Fair, Healthy and Environmentally-Friendly Food System. Retrieved from </a:t>
            </a:r>
            <a:r>
              <a:rPr lang="en-US" u="sng">
                <a:solidFill>
                  <a:srgbClr val="0000FF"/>
                </a:solidFill>
                <a:hlinkClick r:id="rId3">
                  <a:extLst>
                    <a:ext uri="{A12FA001-AC4F-418D-AE19-62706E023703}">
                      <ahyp:hlinkClr val="tx"/>
                    </a:ext>
                  </a:extLst>
                </a:hlinkClick>
              </a:rPr>
              <a:t>https://ec.europa.eu/food/horizontal-topics/farm-fork-strategy_en</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00000"/>
                </a:solidFill>
              </a:rPr>
              <a:t>Food and Agriculture Organization of the United Nations (FAO). (2018). Agroecology: Scaling up Agroecology to Achieve the Sustainable Development Goals. Retrieved from </a:t>
            </a:r>
            <a:r>
              <a:rPr lang="en-US" u="sng">
                <a:solidFill>
                  <a:srgbClr val="0000FF"/>
                </a:solidFill>
                <a:hlinkClick r:id="rId4">
                  <a:extLst>
                    <a:ext uri="{A12FA001-AC4F-418D-AE19-62706E023703}">
                      <ahyp:hlinkClr val="tx"/>
                    </a:ext>
                  </a:extLst>
                </a:hlinkClick>
              </a:rPr>
              <a:t>http://www.fao.org/3/I9049EN/i9049en.pdf</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00000"/>
                </a:solidFill>
              </a:rPr>
              <a:t>European Environment Agency (EEA). (2019). The European Environment – State and Outlook 2020: Knowledge for Transition to a Sustainable Europe. Retrieved from </a:t>
            </a:r>
            <a:r>
              <a:rPr lang="en-US" u="sng">
                <a:solidFill>
                  <a:srgbClr val="0000FF"/>
                </a:solidFill>
                <a:hlinkClick r:id="rId5">
                  <a:extLst>
                    <a:ext uri="{A12FA001-AC4F-418D-AE19-62706E023703}">
                      <ahyp:hlinkClr val="tx"/>
                    </a:ext>
                  </a:extLst>
                </a:hlinkClick>
              </a:rPr>
              <a:t>https://www.eea.europa.eu/publications/soer-2020</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00000"/>
                </a:solidFill>
              </a:rPr>
              <a:t>International Panel of Experts on Sustainable Food Systems (IPES-Food). (2016). From Uniformity to Diversity: A Paradigm Shift from Industrial Agriculture to Diversified Agroecological Systems. Retrieved from </a:t>
            </a:r>
            <a:r>
              <a:rPr lang="en-US">
                <a:solidFill>
                  <a:srgbClr val="2964AA"/>
                </a:solidFill>
              </a:rPr>
              <a:t>http://www.ipes-food.org/_img/upload/files/UniformityToDiversity_FULL.pdf</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D0D0D"/>
                </a:solidFill>
              </a:rPr>
              <a:t>European Union. (2019). EU Agricultural Outlook for Markets and Income 2019-2030. Retrieved from </a:t>
            </a:r>
            <a:r>
              <a:rPr lang="en-US" u="sng">
                <a:solidFill>
                  <a:srgbClr val="0000FF"/>
                </a:solidFill>
                <a:hlinkClick r:id="rId6">
                  <a:extLst>
                    <a:ext uri="{A12FA001-AC4F-418D-AE19-62706E023703}">
                      <ahyp:hlinkClr val="tx"/>
                    </a:ext>
                  </a:extLst>
                </a:hlinkClick>
              </a:rPr>
              <a:t>https://ec.europa.eu/info/sites/info/files/food-farming-fisheries/farming/documents/agricultural-outlook-2019-report_en.pdf</a:t>
            </a:r>
            <a:endParaRPr/>
          </a:p>
          <a:p>
            <a:pPr indent="-134138" lvl="0" marL="224182" rtl="0" algn="l">
              <a:lnSpc>
                <a:spcPct val="90000"/>
              </a:lnSpc>
              <a:spcBef>
                <a:spcPts val="500"/>
              </a:spcBef>
              <a:spcAft>
                <a:spcPts val="0"/>
              </a:spcAft>
              <a:buClr>
                <a:srgbClr val="0D0D0D"/>
              </a:buClr>
              <a:buSzPct val="100000"/>
              <a:buFont typeface="Calibri"/>
              <a:buAutoNum type="arabicPeriod"/>
            </a:pPr>
            <a:r>
              <a:rPr lang="en-US" sz="1600">
                <a:solidFill>
                  <a:srgbClr val="0D0D0D"/>
                </a:solidFill>
              </a:rPr>
              <a:t>WWF. (2019). Living Planet Report 2019: Aiming Higher. Retrieved from </a:t>
            </a:r>
            <a:r>
              <a:rPr lang="en-US">
                <a:solidFill>
                  <a:srgbClr val="000000"/>
                </a:solidFill>
              </a:rPr>
              <a:t>https://wwf.panda.org/knowledge_hub/all_publications/living_planet_report_2019/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2"/>
          <p:cNvSpPr txBox="1"/>
          <p:nvPr>
            <p:ph type="title"/>
          </p:nvPr>
        </p:nvSpPr>
        <p:spPr>
          <a:xfrm>
            <a:off x="838200" y="-1493710"/>
            <a:ext cx="10515600"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REFERENZE</a:t>
            </a:r>
            <a:endParaRPr/>
          </a:p>
        </p:txBody>
      </p:sp>
      <p:sp>
        <p:nvSpPr>
          <p:cNvPr id="318" name="Google Shape;318;p42"/>
          <p:cNvSpPr txBox="1"/>
          <p:nvPr>
            <p:ph idx="1" type="body"/>
          </p:nvPr>
        </p:nvSpPr>
        <p:spPr>
          <a:xfrm>
            <a:off x="838200" y="1845155"/>
            <a:ext cx="10515600" cy="4152329"/>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Siti web</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European Commission – Farm to Fork Strategy: </a:t>
            </a:r>
            <a:r>
              <a:rPr lang="en-US" u="sng">
                <a:solidFill>
                  <a:srgbClr val="0000FF"/>
                </a:solidFill>
                <a:hlinkClick r:id="rId3">
                  <a:extLst>
                    <a:ext uri="{A12FA001-AC4F-418D-AE19-62706E023703}">
                      <ahyp:hlinkClr val="tx"/>
                    </a:ext>
                  </a:extLst>
                </a:hlinkClick>
              </a:rPr>
              <a:t>https://ec.europa.eu/food/horizontal-topics/farm-fork-strategy_en</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Food and Agriculture Organization (FAO) – Sustainable Food and Agriculture: </a:t>
            </a:r>
            <a:r>
              <a:rPr lang="en-US" u="sng">
                <a:solidFill>
                  <a:srgbClr val="0000FF"/>
                </a:solidFill>
                <a:hlinkClick r:id="rId4">
                  <a:extLst>
                    <a:ext uri="{A12FA001-AC4F-418D-AE19-62706E023703}">
                      <ahyp:hlinkClr val="tx"/>
                    </a:ext>
                  </a:extLst>
                </a:hlinkClick>
              </a:rPr>
              <a:t>http://www.fao.org/sustainability/en/</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Environment Agency (EEA): </a:t>
            </a:r>
            <a:r>
              <a:rPr lang="en-US" u="sng">
                <a:solidFill>
                  <a:srgbClr val="0000FF"/>
                </a:solidFill>
                <a:hlinkClick r:id="rId5">
                  <a:extLst>
                    <a:ext uri="{A12FA001-AC4F-418D-AE19-62706E023703}">
                      <ahyp:hlinkClr val="tx"/>
                    </a:ext>
                  </a:extLst>
                </a:hlinkClick>
              </a:rPr>
              <a:t>https://www.eea.europa.eu/</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International Panel of Experts on Sustainable Food Systems (IPES-Food): </a:t>
            </a:r>
            <a:r>
              <a:rPr lang="en-US" u="sng">
                <a:solidFill>
                  <a:srgbClr val="0000FF"/>
                </a:solidFill>
                <a:hlinkClick r:id="rId6">
                  <a:extLst>
                    <a:ext uri="{A12FA001-AC4F-418D-AE19-62706E023703}">
                      <ahyp:hlinkClr val="tx"/>
                    </a:ext>
                  </a:extLst>
                </a:hlinkClick>
              </a:rPr>
              <a:t>http://www.ipes-food.org/</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Sustainable Food Trust: </a:t>
            </a:r>
            <a:r>
              <a:rPr lang="en-US" u="sng">
                <a:solidFill>
                  <a:srgbClr val="0000FF"/>
                </a:solidFill>
                <a:hlinkClick r:id="rId7">
                  <a:extLst>
                    <a:ext uri="{A12FA001-AC4F-418D-AE19-62706E023703}">
                      <ahyp:hlinkClr val="tx"/>
                    </a:ext>
                  </a:extLst>
                </a:hlinkClick>
              </a:rPr>
              <a:t>https://sustainablefoodtrust.org/</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EAT Forum: </a:t>
            </a:r>
            <a:r>
              <a:rPr lang="en-US" u="sng">
                <a:solidFill>
                  <a:srgbClr val="0000FF"/>
                </a:solidFill>
                <a:hlinkClick r:id="rId8">
                  <a:extLst>
                    <a:ext uri="{A12FA001-AC4F-418D-AE19-62706E023703}">
                      <ahyp:hlinkClr val="tx"/>
                    </a:ext>
                  </a:extLst>
                </a:hlinkClick>
              </a:rPr>
              <a:t>https://eatforum.org/</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Agroecology and Sustainable Food Systems Journal: </a:t>
            </a:r>
            <a:r>
              <a:rPr lang="en-US">
                <a:solidFill>
                  <a:srgbClr val="2964AA"/>
                </a:solidFill>
              </a:rPr>
              <a:t>https://www.tandfonline.com/toc/wjsa20/current</a:t>
            </a:r>
            <a:endParaRPr/>
          </a:p>
          <a:p>
            <a:pPr indent="-127000" lvl="0" marL="266700"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Food Systems Dashboard: </a:t>
            </a:r>
            <a:r>
              <a:rPr lang="en-US" u="sng">
                <a:solidFill>
                  <a:srgbClr val="0000FF"/>
                </a:solidFill>
                <a:hlinkClick r:id="rId9">
                  <a:extLst>
                    <a:ext uri="{A12FA001-AC4F-418D-AE19-62706E023703}">
                      <ahyp:hlinkClr val="tx"/>
                    </a:ext>
                  </a:extLst>
                </a:hlinkClick>
              </a:rPr>
              <a:t>https://foodsystemsdashboard.org/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3"/>
          <p:cNvSpPr txBox="1"/>
          <p:nvPr>
            <p:ph type="title"/>
          </p:nvPr>
        </p:nvSpPr>
        <p:spPr>
          <a:xfrm>
            <a:off x="838200" y="-1298491"/>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REFERENZE</a:t>
            </a:r>
            <a:endParaRPr/>
          </a:p>
        </p:txBody>
      </p:sp>
      <p:sp>
        <p:nvSpPr>
          <p:cNvPr id="324" name="Google Shape;324;p43"/>
          <p:cNvSpPr txBox="1"/>
          <p:nvPr>
            <p:ph idx="1" type="body"/>
          </p:nvPr>
        </p:nvSpPr>
        <p:spPr>
          <a:xfrm>
            <a:off x="838200" y="1762619"/>
            <a:ext cx="10515600" cy="4132138"/>
          </a:xfrm>
          <a:prstGeom prst="rect">
            <a:avLst/>
          </a:prstGeom>
          <a:noFill/>
          <a:ln>
            <a:noFill/>
          </a:ln>
        </p:spPr>
        <p:txBody>
          <a:bodyPr anchorCtr="0" anchor="t" bIns="45675" lIns="45675" spcFirstLastPara="1" rIns="45675" wrap="square" tIns="45675">
            <a:normAutofit lnSpcReduction="10000"/>
          </a:bodyPr>
          <a:lstStyle/>
          <a:p>
            <a:pPr indent="0" lvl="0" marL="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Report e Documenti</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Commissione </a:t>
            </a:r>
            <a:r>
              <a:rPr lang="en-US" sz="1400">
                <a:solidFill>
                  <a:srgbClr val="000000"/>
                </a:solidFill>
                <a:latin typeface="Arial"/>
                <a:ea typeface="Arial"/>
                <a:cs typeface="Arial"/>
                <a:sym typeface="Arial"/>
              </a:rPr>
              <a:t>Europea. (2020). A Farm to Fork Strategy for a Fair, Healthy and Environmentally-Friendly Food System. Retrieved from </a:t>
            </a:r>
            <a:r>
              <a:rPr lang="en-US" u="sng">
                <a:solidFill>
                  <a:srgbClr val="0000FF"/>
                </a:solidFill>
                <a:hlinkClick r:id="rId3">
                  <a:extLst>
                    <a:ext uri="{A12FA001-AC4F-418D-AE19-62706E023703}">
                      <ahyp:hlinkClr val="tx"/>
                    </a:ext>
                  </a:extLst>
                </a:hlinkClick>
              </a:rPr>
              <a:t>https://ec.europa.eu/food/sites/food/files/safety/docs/f2f_action-plan_2020_strategy-info_en.pdf</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FAO. (2018). The Future of Food and Agriculture: Alternative Pathways to 2050. Retrieved from </a:t>
            </a:r>
            <a:r>
              <a:rPr lang="en-US" u="sng">
                <a:solidFill>
                  <a:srgbClr val="0000FF"/>
                </a:solidFill>
                <a:hlinkClick r:id="rId4">
                  <a:extLst>
                    <a:ext uri="{A12FA001-AC4F-418D-AE19-62706E023703}">
                      <ahyp:hlinkClr val="tx"/>
                    </a:ext>
                  </a:extLst>
                </a:hlinkClick>
              </a:rPr>
              <a:t>http://www.fao.org/3/I8429EN/i8429en.pdf</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EEA. (2020). Food in a Green Light: A Systems Approach to Sustainable Food. Retrieved from </a:t>
            </a:r>
            <a:r>
              <a:rPr lang="en-US" u="sng">
                <a:solidFill>
                  <a:srgbClr val="0000FF"/>
                </a:solidFill>
                <a:hlinkClick r:id="rId5">
                  <a:extLst>
                    <a:ext uri="{A12FA001-AC4F-418D-AE19-62706E023703}">
                      <ahyp:hlinkClr val="tx"/>
                    </a:ext>
                  </a:extLst>
                </a:hlinkClick>
              </a:rPr>
              <a:t>https://www.eea.europa.eu/publications/food-in-a-green-light</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IPES-Food. (2019). Towards a Common Food Policy for the European Union: The Policy Reform and Realignment That Is Required to Build Sustainable Food Systems in Europe. Retrieved from </a:t>
            </a:r>
            <a:r>
              <a:rPr lang="en-US">
                <a:solidFill>
                  <a:srgbClr val="2964AA"/>
                </a:solidFill>
              </a:rPr>
              <a:t>http://www.ipes-food.org/_img/upload/files/CFP_FullReport.pdf</a:t>
            </a:r>
            <a:endParaRPr/>
          </a:p>
          <a:p>
            <a:pPr indent="-130734" lvl="0" marL="270434"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European Commission. (2018). EU Food Losses and Waste. Retrieved from </a:t>
            </a:r>
            <a:r>
              <a:rPr lang="en-US" u="sng">
                <a:solidFill>
                  <a:srgbClr val="0000FF"/>
                </a:solidFill>
                <a:hlinkClick r:id="rId6">
                  <a:extLst>
                    <a:ext uri="{A12FA001-AC4F-418D-AE19-62706E023703}">
                      <ahyp:hlinkClr val="tx"/>
                    </a:ext>
                  </a:extLst>
                </a:hlinkClick>
              </a:rPr>
              <a:t>https://ec.europa.eu/food/sites/food/files/safety/docs/fw_eu-actions_food-waste-com_2018_en.pdf</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4"/>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REFERENZE</a:t>
            </a:r>
            <a:endParaRPr/>
          </a:p>
        </p:txBody>
      </p:sp>
      <p:sp>
        <p:nvSpPr>
          <p:cNvPr id="330" name="Google Shape;330;p44"/>
          <p:cNvSpPr txBox="1"/>
          <p:nvPr>
            <p:ph idx="1" type="body"/>
          </p:nvPr>
        </p:nvSpPr>
        <p:spPr>
          <a:xfrm>
            <a:off x="838200" y="1803887"/>
            <a:ext cx="10515600" cy="4125448"/>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Articoli e riviste</a:t>
            </a:r>
            <a:endParaRPr/>
          </a:p>
          <a:p>
            <a:pPr indent="-153274" lvl="0" marL="29297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Garnett, T. (2014). What is a Sustainable Healthy Diet?. Food Climate Research Network. Retrieved from </a:t>
            </a:r>
            <a:r>
              <a:rPr lang="en-US">
                <a:solidFill>
                  <a:srgbClr val="2964AA"/>
                </a:solidFill>
              </a:rPr>
              <a:t>https://www.fcrn.org.uk/sites/default/files/fcrn_what_is_a_sustainable_healthy_diet_final.pdf</a:t>
            </a:r>
            <a:endParaRPr/>
          </a:p>
          <a:p>
            <a:pPr indent="-153274" lvl="0" marL="29297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Tilman, D., &amp; Clark, M. (2014). Global Diets Link Environmental Sustainability and Human Health. Nature, 515(7528), 518-522. Retrieved from </a:t>
            </a:r>
            <a:r>
              <a:rPr lang="en-US" u="sng">
                <a:solidFill>
                  <a:srgbClr val="0000FF"/>
                </a:solidFill>
                <a:hlinkClick r:id="rId3">
                  <a:extLst>
                    <a:ext uri="{A12FA001-AC4F-418D-AE19-62706E023703}">
                      <ahyp:hlinkClr val="tx"/>
                    </a:ext>
                  </a:extLst>
                </a:hlinkClick>
              </a:rPr>
              <a:t>https://www.nature.com/articles/nature13959</a:t>
            </a:r>
            <a:endParaRPr/>
          </a:p>
          <a:p>
            <a:pPr indent="-153274" lvl="0" marL="292974"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Gliessman, S. R. (2018). Agroecology: The Ecology of Sustainable Food Systems. CRC Press.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5"/>
          <p:cNvSpPr txBox="1"/>
          <p:nvPr>
            <p:ph type="title"/>
          </p:nvPr>
        </p:nvSpPr>
        <p:spPr>
          <a:xfrm>
            <a:off x="838200" y="-131283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Fonti educative </a:t>
            </a:r>
            <a:r>
              <a:rPr lang="en-US" sz="4400"/>
              <a:t>EU</a:t>
            </a:r>
            <a:endParaRPr/>
          </a:p>
        </p:txBody>
      </p:sp>
      <p:sp>
        <p:nvSpPr>
          <p:cNvPr id="336" name="Google Shape;336;p45"/>
          <p:cNvSpPr txBox="1"/>
          <p:nvPr>
            <p:ph idx="1" type="body"/>
          </p:nvPr>
        </p:nvSpPr>
        <p:spPr>
          <a:xfrm>
            <a:off x="838200" y="1824521"/>
            <a:ext cx="10515600" cy="3993988"/>
          </a:xfrm>
          <a:prstGeom prst="rect">
            <a:avLst/>
          </a:prstGeom>
          <a:noFill/>
          <a:ln>
            <a:noFill/>
          </a:ln>
        </p:spPr>
        <p:txBody>
          <a:bodyPr anchorCtr="0" anchor="t" bIns="45675" lIns="45675" spcFirstLastPara="1" rIns="45675" wrap="square" tIns="45675">
            <a:normAutofit/>
          </a:bodyPr>
          <a:lstStyle/>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Commission – Education and Training: </a:t>
            </a:r>
            <a:r>
              <a:rPr lang="en-US" u="sng">
                <a:solidFill>
                  <a:srgbClr val="0000FF"/>
                </a:solidFill>
                <a:hlinkClick r:id="rId3">
                  <a:extLst>
                    <a:ext uri="{A12FA001-AC4F-418D-AE19-62706E023703}">
                      <ahyp:hlinkClr val="tx"/>
                    </a:ext>
                  </a:extLst>
                </a:hlinkClick>
              </a:rPr>
              <a:t>https://ec.europa.eu/education/</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Schoolnet: </a:t>
            </a:r>
            <a:r>
              <a:rPr lang="en-US" u="sng">
                <a:solidFill>
                  <a:srgbClr val="0000FF"/>
                </a:solidFill>
                <a:hlinkClick r:id="rId4">
                  <a:extLst>
                    <a:ext uri="{A12FA001-AC4F-418D-AE19-62706E023703}">
                      <ahyp:hlinkClr val="tx"/>
                    </a:ext>
                  </a:extLst>
                </a:hlinkClick>
              </a:rPr>
              <a:t>http://www.eun.org/</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Eco-Schools Programme: </a:t>
            </a:r>
            <a:r>
              <a:rPr lang="en-US" u="sng">
                <a:solidFill>
                  <a:srgbClr val="0000FF"/>
                </a:solidFill>
                <a:hlinkClick r:id="rId5">
                  <a:extLst>
                    <a:ext uri="{A12FA001-AC4F-418D-AE19-62706E023703}">
                      <ahyp:hlinkClr val="tx"/>
                    </a:ext>
                  </a:extLst>
                </a:hlinkClick>
              </a:rPr>
              <a:t>https://www.ecoschools.global/</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European Environment Information and Observation Network (Eionet): </a:t>
            </a:r>
            <a:r>
              <a:rPr lang="en-US" u="sng">
                <a:solidFill>
                  <a:srgbClr val="0000FF"/>
                </a:solidFill>
                <a:hlinkClick r:id="rId6">
                  <a:extLst>
                    <a:ext uri="{A12FA001-AC4F-418D-AE19-62706E023703}">
                      <ahyp:hlinkClr val="tx"/>
                    </a:ext>
                  </a:extLst>
                </a:hlinkClick>
              </a:rPr>
              <a:t>https://www.eionet.europa.eu/</a:t>
            </a:r>
            <a:endParaRPr/>
          </a:p>
          <a:p>
            <a:pPr indent="-148166" lvl="0" marL="287866" rtl="0" algn="l">
              <a:lnSpc>
                <a:spcPct val="100000"/>
              </a:lnSpc>
              <a:spcBef>
                <a:spcPts val="0"/>
              </a:spcBef>
              <a:spcAft>
                <a:spcPts val="0"/>
              </a:spcAft>
              <a:buClr>
                <a:srgbClr val="0D0D0D"/>
              </a:buClr>
              <a:buSzPts val="1400"/>
              <a:buFont typeface="Arial"/>
              <a:buAutoNum type="arabicPeriod"/>
            </a:pPr>
            <a:r>
              <a:rPr lang="en-US" sz="1400">
                <a:solidFill>
                  <a:srgbClr val="0D0D0D"/>
                </a:solidFill>
                <a:latin typeface="Arial"/>
                <a:ea typeface="Arial"/>
                <a:cs typeface="Arial"/>
                <a:sym typeface="Arial"/>
              </a:rPr>
              <a:t>Food for Life Partnership: </a:t>
            </a:r>
            <a:r>
              <a:rPr lang="en-US" u="sng">
                <a:solidFill>
                  <a:srgbClr val="0000FF"/>
                </a:solidFill>
                <a:hlinkClick r:id="rId7">
                  <a:extLst>
                    <a:ext uri="{A12FA001-AC4F-418D-AE19-62706E023703}">
                      <ahyp:hlinkClr val="tx"/>
                    </a:ext>
                  </a:extLst>
                </a:hlinkClick>
              </a:rPr>
              <a:t>https://www.foodforlife.org.uk/</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6"/>
          <p:cNvSpPr txBox="1"/>
          <p:nvPr>
            <p:ph type="title"/>
          </p:nvPr>
        </p:nvSpPr>
        <p:spPr>
          <a:xfrm>
            <a:off x="838200" y="-1113228"/>
            <a:ext cx="10515600"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Altre letture</a:t>
            </a:r>
            <a:endParaRPr/>
          </a:p>
        </p:txBody>
      </p:sp>
      <p:sp>
        <p:nvSpPr>
          <p:cNvPr id="342" name="Google Shape;342;p46"/>
          <p:cNvSpPr txBox="1"/>
          <p:nvPr>
            <p:ph idx="1" type="body"/>
          </p:nvPr>
        </p:nvSpPr>
        <p:spPr>
          <a:xfrm>
            <a:off x="838200" y="1741986"/>
            <a:ext cx="10515600" cy="4296241"/>
          </a:xfrm>
          <a:prstGeom prst="rect">
            <a:avLst/>
          </a:prstGeom>
          <a:noFill/>
          <a:ln>
            <a:noFill/>
          </a:ln>
        </p:spPr>
        <p:txBody>
          <a:bodyPr anchorCtr="0" anchor="t" bIns="45675" lIns="45675" spcFirstLastPara="1" rIns="45675" wrap="square" tIns="45675">
            <a:normAutofit/>
          </a:bodyPr>
          <a:lstStyle/>
          <a:p>
            <a:pPr indent="-170961" lvl="0" marL="310661"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Farming for the Future: Sustainable Agriculture and Food Systems (2020). European Parliament. Retrieved from </a:t>
            </a:r>
            <a:r>
              <a:rPr lang="en-US" u="sng">
                <a:solidFill>
                  <a:srgbClr val="0000FF"/>
                </a:solidFill>
                <a:hlinkClick r:id="rId3">
                  <a:extLst>
                    <a:ext uri="{A12FA001-AC4F-418D-AE19-62706E023703}">
                      <ahyp:hlinkClr val="tx"/>
                    </a:ext>
                  </a:extLst>
                </a:hlinkClick>
              </a:rPr>
              <a:t>https://www.europarl.europa.eu/RegData/etudes/BRIE/2020/649359/EPRS_BRI(2020)649359_EN.pdf</a:t>
            </a:r>
            <a:endParaRPr/>
          </a:p>
          <a:p>
            <a:pPr indent="-170961" lvl="0" marL="310661"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Transition to Agroecology: For a Food System Transformation in Europe (2019). Report by IDDRI and Agroecology Europe. Retrieved from </a:t>
            </a:r>
            <a:r>
              <a:rPr lang="en-US">
                <a:solidFill>
                  <a:srgbClr val="2964AA"/>
                </a:solidFill>
              </a:rPr>
              <a:t>https://www.agroecology-europe.org/wp-content/uploads/2019/04/Agroecology-IDDRI-Report.pdf</a:t>
            </a:r>
            <a:endParaRPr/>
          </a:p>
          <a:p>
            <a:pPr indent="-170961" lvl="0" marL="310661" rtl="0" algn="l">
              <a:lnSpc>
                <a:spcPct val="100000"/>
              </a:lnSpc>
              <a:spcBef>
                <a:spcPts val="0"/>
              </a:spcBef>
              <a:spcAft>
                <a:spcPts val="0"/>
              </a:spcAft>
              <a:buClr>
                <a:srgbClr val="0D0D0D"/>
              </a:buClr>
              <a:buSzPts val="1400"/>
              <a:buFont typeface="Arial"/>
              <a:buAutoNum type="arabicPeriod"/>
            </a:pPr>
            <a:r>
              <a:rPr lang="en-US" sz="1400">
                <a:solidFill>
                  <a:srgbClr val="000000"/>
                </a:solidFill>
                <a:latin typeface="Arial"/>
                <a:ea typeface="Arial"/>
                <a:cs typeface="Arial"/>
                <a:sym typeface="Arial"/>
              </a:rPr>
              <a:t>Rethinking Food and Agriculture: New Ways Forward (2020). Springer Nature. Retrieved from </a:t>
            </a:r>
            <a:r>
              <a:rPr lang="en-US" u="sng">
                <a:solidFill>
                  <a:srgbClr val="0000FF"/>
                </a:solidFill>
                <a:hlinkClick r:id="rId4">
                  <a:extLst>
                    <a:ext uri="{A12FA001-AC4F-418D-AE19-62706E023703}">
                      <ahyp:hlinkClr val="tx"/>
                    </a:ext>
                  </a:extLst>
                </a:hlinkClick>
              </a:rPr>
              <a:t>https://www.springer.com/gp/book/9783030393122</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7"/>
          <p:cNvSpPr txBox="1"/>
          <p:nvPr>
            <p:ph type="title"/>
          </p:nvPr>
        </p:nvSpPr>
        <p:spPr>
          <a:xfrm>
            <a:off x="1471500" y="783600"/>
            <a:ext cx="10515601" cy="289162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Spazio aperto alle domande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8"/>
          <p:cNvSpPr txBox="1"/>
          <p:nvPr>
            <p:ph type="title"/>
          </p:nvPr>
        </p:nvSpPr>
        <p:spPr>
          <a:xfrm>
            <a:off x="1420975" y="1366050"/>
            <a:ext cx="10019700" cy="3956700"/>
          </a:xfrm>
          <a:prstGeom prst="rect">
            <a:avLst/>
          </a:prstGeom>
          <a:noFill/>
          <a:ln>
            <a:noFill/>
          </a:ln>
        </p:spPr>
        <p:txBody>
          <a:bodyPr anchorCtr="0" anchor="b" bIns="45675" lIns="45675" spcFirstLastPara="1" rIns="45675" wrap="square" tIns="45675">
            <a:normAutofit fontScale="90000"/>
          </a:bodyPr>
          <a:lstStyle/>
          <a:p>
            <a:pPr indent="0" lvl="0" marL="0" marR="0" rtl="0" algn="ctr">
              <a:lnSpc>
                <a:spcPct val="115000"/>
              </a:lnSpc>
              <a:spcBef>
                <a:spcPts val="0"/>
              </a:spcBef>
              <a:spcAft>
                <a:spcPts val="0"/>
              </a:spcAft>
              <a:buClr>
                <a:srgbClr val="000000"/>
              </a:buClr>
              <a:buSzPct val="100000"/>
              <a:buFont typeface="Calibri"/>
              <a:buNone/>
            </a:pPr>
            <a:r>
              <a:rPr lang="en-US" sz="4400"/>
              <a:t>Viviamo il cambiamento</a:t>
            </a:r>
            <a:r>
              <a:rPr lang="en-US" sz="4400"/>
              <a:t>!</a:t>
            </a:r>
            <a:endParaRPr sz="4400"/>
          </a:p>
          <a:p>
            <a:pPr indent="0" lvl="0" marL="0" marR="0" rtl="0" algn="ctr">
              <a:lnSpc>
                <a:spcPct val="115000"/>
              </a:lnSpc>
              <a:spcBef>
                <a:spcPts val="0"/>
              </a:spcBef>
              <a:spcAft>
                <a:spcPts val="0"/>
              </a:spcAft>
              <a:buClr>
                <a:srgbClr val="000000"/>
              </a:buClr>
              <a:buSzPct val="100000"/>
              <a:buFont typeface="Calibri"/>
              <a:buNone/>
            </a:pPr>
            <a:r>
              <a:rPr lang="en-US" sz="4400"/>
              <a:t> </a:t>
            </a:r>
            <a:endParaRPr sz="4400"/>
          </a:p>
          <a:p>
            <a:pPr indent="0" lvl="0" marL="0" marR="0" rtl="0" algn="ctr">
              <a:lnSpc>
                <a:spcPct val="100000"/>
              </a:lnSpc>
              <a:spcBef>
                <a:spcPts val="0"/>
              </a:spcBef>
              <a:spcAft>
                <a:spcPts val="0"/>
              </a:spcAft>
              <a:buClr>
                <a:srgbClr val="000000"/>
              </a:buClr>
              <a:buSzPct val="100000"/>
              <a:buFont typeface="Calibri"/>
              <a:buNone/>
            </a:pPr>
            <a:r>
              <a:rPr lang="en-US" sz="4400"/>
              <a:t>Scegliamo abitudini alimentari sostenibili oggi per un domani più salutare. </a:t>
            </a:r>
            <a:endParaRPr sz="4400"/>
          </a:p>
          <a:p>
            <a:pPr indent="0" lvl="0" marL="0" marR="0" rtl="0" algn="ctr">
              <a:lnSpc>
                <a:spcPct val="100000"/>
              </a:lnSpc>
              <a:spcBef>
                <a:spcPts val="0"/>
              </a:spcBef>
              <a:spcAft>
                <a:spcPts val="0"/>
              </a:spcAft>
              <a:buClr>
                <a:srgbClr val="000000"/>
              </a:buClr>
              <a:buSzPct val="100000"/>
              <a:buFont typeface="Calibri"/>
              <a:buNone/>
            </a:pPr>
            <a:r>
              <a:t/>
            </a:r>
            <a:endParaRPr sz="4400"/>
          </a:p>
          <a:p>
            <a:pPr indent="0" lvl="0" marL="0" marR="0" rtl="0" algn="ctr">
              <a:lnSpc>
                <a:spcPct val="115000"/>
              </a:lnSpc>
              <a:spcBef>
                <a:spcPts val="0"/>
              </a:spcBef>
              <a:spcAft>
                <a:spcPts val="0"/>
              </a:spcAft>
              <a:buClr>
                <a:srgbClr val="000000"/>
              </a:buClr>
              <a:buSzPct val="100000"/>
              <a:buFont typeface="Calibri"/>
              <a:buNone/>
            </a:pPr>
            <a:r>
              <a:rPr lang="en-US" sz="4400"/>
              <a:t>Proteggiamo il pianeta pasto dopo pasto!</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9"/>
          <p:cNvSpPr txBox="1"/>
          <p:nvPr>
            <p:ph type="title"/>
          </p:nvPr>
        </p:nvSpPr>
        <p:spPr>
          <a:xfrm>
            <a:off x="831850" y="1670858"/>
            <a:ext cx="10515600" cy="2891618"/>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Grazie</a:t>
            </a:r>
            <a:r>
              <a:rPr lang="en-US" sz="4400"/>
              <a:t>!</a:t>
            </a:r>
            <a:endParaRPr/>
          </a:p>
        </p:txBody>
      </p:sp>
      <p:sp>
        <p:nvSpPr>
          <p:cNvPr id="358" name="Google Shape;358;p49"/>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p>
            <a:pPr indent="228600" lvl="0" marL="0" rtl="0" algn="l">
              <a:lnSpc>
                <a:spcPct val="90000"/>
              </a:lnSpc>
              <a:spcBef>
                <a:spcPts val="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Conta</a:t>
            </a:r>
            <a:r>
              <a:rPr lang="en-US"/>
              <a:t>t</a:t>
            </a:r>
            <a:r>
              <a:rPr b="0" i="0" lang="en-US" sz="2400" u="none" cap="none" strike="noStrike">
                <a:solidFill>
                  <a:srgbClr val="888888"/>
                </a:solidFill>
                <a:latin typeface="Calibri"/>
                <a:ea typeface="Calibri"/>
                <a:cs typeface="Calibri"/>
                <a:sym typeface="Calibri"/>
              </a:rPr>
              <a:t>to </a:t>
            </a:r>
            <a:endParaRPr/>
          </a:p>
          <a:p>
            <a:pPr indent="228600" lvl="0" marL="0" rtl="0" algn="l">
              <a:lnSpc>
                <a:spcPct val="90000"/>
              </a:lnSpc>
              <a:spcBef>
                <a:spcPts val="100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Associazione Kora</a:t>
            </a:r>
            <a:endParaRPr/>
          </a:p>
          <a:p>
            <a:pPr indent="228600" lvl="0" marL="0" rtl="0" algn="l">
              <a:lnSpc>
                <a:spcPct val="90000"/>
              </a:lnSpc>
              <a:spcBef>
                <a:spcPts val="100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Joe Short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5"/>
          <p:cNvSpPr txBox="1"/>
          <p:nvPr/>
        </p:nvSpPr>
        <p:spPr>
          <a:xfrm>
            <a:off x="4936008" y="3149600"/>
            <a:ext cx="2077456" cy="215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Helvetica Neue"/>
              <a:buNone/>
            </a:pPr>
            <a:r>
              <a:rPr b="0" i="0" lang="en-US" sz="1400" u="none" cap="none" strike="noStrike">
                <a:solidFill>
                  <a:srgbClr val="000000"/>
                </a:solidFill>
                <a:latin typeface="Helvetica Neue"/>
                <a:ea typeface="Helvetica Neue"/>
                <a:cs typeface="Helvetica Neue"/>
                <a:sym typeface="Helvetica Neue"/>
              </a:rPr>
              <a:t>VIDEO: FOOD SYSTEMS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0"/>
          <p:cNvSpPr txBox="1"/>
          <p:nvPr>
            <p:ph type="title"/>
          </p:nvPr>
        </p:nvSpPr>
        <p:spPr>
          <a:xfrm>
            <a:off x="831850" y="697734"/>
            <a:ext cx="10515600" cy="927650"/>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Glossario  </a:t>
            </a:r>
            <a:endParaRPr/>
          </a:p>
        </p:txBody>
      </p:sp>
      <p:sp>
        <p:nvSpPr>
          <p:cNvPr id="364" name="Google Shape;364;p50"/>
          <p:cNvSpPr txBox="1"/>
          <p:nvPr>
            <p:ph idx="1" type="body"/>
          </p:nvPr>
        </p:nvSpPr>
        <p:spPr>
          <a:xfrm>
            <a:off x="838200" y="1633033"/>
            <a:ext cx="10515600" cy="4302348"/>
          </a:xfrm>
          <a:prstGeom prst="rect">
            <a:avLst/>
          </a:prstGeom>
          <a:noFill/>
          <a:ln>
            <a:noFill/>
          </a:ln>
        </p:spPr>
        <p:txBody>
          <a:bodyPr anchorCtr="0" anchor="t" bIns="45675" lIns="45675" spcFirstLastPara="1" rIns="45675" wrap="square" tIns="45675">
            <a:normAutofit lnSpcReduction="10000"/>
          </a:bodyPr>
          <a:lstStyle/>
          <a:p>
            <a:pPr indent="0" lvl="0" marL="0" rtl="0" algn="l">
              <a:lnSpc>
                <a:spcPct val="90000"/>
              </a:lnSpc>
              <a:spcBef>
                <a:spcPts val="0"/>
              </a:spcBef>
              <a:spcAft>
                <a:spcPts val="0"/>
              </a:spcAft>
              <a:buClr>
                <a:srgbClr val="000000"/>
              </a:buClr>
              <a:buSzPts val="2100"/>
              <a:buFont typeface="Calibri"/>
              <a:buNone/>
            </a:pPr>
            <a:r>
              <a:rPr b="1" lang="en-US" sz="2100">
                <a:solidFill>
                  <a:srgbClr val="111827"/>
                </a:solidFill>
              </a:rPr>
              <a:t>Agroecologia</a:t>
            </a:r>
            <a:r>
              <a:rPr lang="en-US" sz="2100">
                <a:solidFill>
                  <a:srgbClr val="111827"/>
                </a:solidFill>
              </a:rPr>
              <a:t>: un approccio olistico all’agricoltura che enfatizza la gestione ecologica dei sistemi agricoli, integrando pratiche che supportano la biodiversità, la sostenibilità e la salute degli ecosistemi. </a:t>
            </a:r>
            <a:endParaRPr sz="2100">
              <a:solidFill>
                <a:srgbClr val="111827"/>
              </a:solidFill>
            </a:endParaRPr>
          </a:p>
          <a:p>
            <a:pPr indent="0" lvl="0" marL="0" rtl="0" algn="l">
              <a:lnSpc>
                <a:spcPct val="90000"/>
              </a:lnSpc>
              <a:spcBef>
                <a:spcPts val="0"/>
              </a:spcBef>
              <a:spcAft>
                <a:spcPts val="0"/>
              </a:spcAft>
              <a:buClr>
                <a:srgbClr val="000000"/>
              </a:buClr>
              <a:buSzPts val="2100"/>
              <a:buFont typeface="Calibri"/>
              <a:buNone/>
            </a:pPr>
            <a:r>
              <a:t/>
            </a:r>
            <a:endParaRPr sz="2100">
              <a:solidFill>
                <a:srgbClr val="111827"/>
              </a:solidFill>
            </a:endParaRPr>
          </a:p>
          <a:p>
            <a:pPr indent="0" lvl="0" marL="0" rtl="0" algn="l">
              <a:lnSpc>
                <a:spcPct val="90000"/>
              </a:lnSpc>
              <a:spcBef>
                <a:spcPts val="0"/>
              </a:spcBef>
              <a:spcAft>
                <a:spcPts val="0"/>
              </a:spcAft>
              <a:buClr>
                <a:srgbClr val="000000"/>
              </a:buClr>
              <a:buSzPts val="2100"/>
              <a:buFont typeface="Calibri"/>
              <a:buNone/>
            </a:pPr>
            <a:r>
              <a:rPr b="1" lang="en-US" sz="2100">
                <a:solidFill>
                  <a:srgbClr val="111827"/>
                </a:solidFill>
              </a:rPr>
              <a:t>Agroforestazione:</a:t>
            </a:r>
            <a:r>
              <a:rPr lang="en-US" sz="2100">
                <a:solidFill>
                  <a:srgbClr val="111827"/>
                </a:solidFill>
              </a:rPr>
              <a:t> sistema di gestione dell’uso del territorio in cui alberi o arbusti vengono coltivati ​​intorno o tra colture o pascoli. Questa pratica migliora la biodiversità e aumenta la produttività, la resilienza e la sostenibilità. </a:t>
            </a:r>
            <a:endParaRPr sz="2100">
              <a:solidFill>
                <a:srgbClr val="111827"/>
              </a:solidFill>
            </a:endParaRPr>
          </a:p>
          <a:p>
            <a:pPr indent="0" lvl="0" marL="0" rtl="0" algn="l">
              <a:lnSpc>
                <a:spcPct val="90000"/>
              </a:lnSpc>
              <a:spcBef>
                <a:spcPts val="0"/>
              </a:spcBef>
              <a:spcAft>
                <a:spcPts val="0"/>
              </a:spcAft>
              <a:buClr>
                <a:srgbClr val="000000"/>
              </a:buClr>
              <a:buSzPts val="2100"/>
              <a:buFont typeface="Calibri"/>
              <a:buNone/>
            </a:pPr>
            <a:r>
              <a:t/>
            </a:r>
            <a:endParaRPr sz="2100">
              <a:solidFill>
                <a:srgbClr val="111827"/>
              </a:solidFill>
            </a:endParaRPr>
          </a:p>
          <a:p>
            <a:pPr indent="0" lvl="0" marL="0" rtl="0" algn="l">
              <a:lnSpc>
                <a:spcPct val="90000"/>
              </a:lnSpc>
              <a:spcBef>
                <a:spcPts val="0"/>
              </a:spcBef>
              <a:spcAft>
                <a:spcPts val="0"/>
              </a:spcAft>
              <a:buClr>
                <a:srgbClr val="000000"/>
              </a:buClr>
              <a:buSzPts val="2100"/>
              <a:buFont typeface="Calibri"/>
              <a:buNone/>
            </a:pPr>
            <a:r>
              <a:rPr b="1" lang="en-US" sz="2100">
                <a:solidFill>
                  <a:srgbClr val="111827"/>
                </a:solidFill>
              </a:rPr>
              <a:t>Acquacoltura: </a:t>
            </a:r>
            <a:r>
              <a:rPr lang="en-US" sz="2100">
                <a:solidFill>
                  <a:srgbClr val="111827"/>
                </a:solidFill>
              </a:rPr>
              <a:t>coltivazione di organismi acquatici come pesci, molluschi e piante, tipicamente a scopo alimentare, in ambienti controllati. </a:t>
            </a:r>
            <a:endParaRPr sz="2100">
              <a:solidFill>
                <a:srgbClr val="111827"/>
              </a:solidFill>
            </a:endParaRPr>
          </a:p>
          <a:p>
            <a:pPr indent="0" lvl="0" marL="0" rtl="0" algn="l">
              <a:lnSpc>
                <a:spcPct val="90000"/>
              </a:lnSpc>
              <a:spcBef>
                <a:spcPts val="0"/>
              </a:spcBef>
              <a:spcAft>
                <a:spcPts val="0"/>
              </a:spcAft>
              <a:buClr>
                <a:srgbClr val="000000"/>
              </a:buClr>
              <a:buSzPts val="2100"/>
              <a:buFont typeface="Calibri"/>
              <a:buNone/>
            </a:pPr>
            <a:r>
              <a:t/>
            </a:r>
            <a:endParaRPr sz="2100">
              <a:solidFill>
                <a:srgbClr val="111827"/>
              </a:solidFill>
            </a:endParaRPr>
          </a:p>
          <a:p>
            <a:pPr indent="0" lvl="0" marL="0" rtl="0" algn="l">
              <a:lnSpc>
                <a:spcPct val="90000"/>
              </a:lnSpc>
              <a:spcBef>
                <a:spcPts val="0"/>
              </a:spcBef>
              <a:spcAft>
                <a:spcPts val="0"/>
              </a:spcAft>
              <a:buClr>
                <a:srgbClr val="000000"/>
              </a:buClr>
              <a:buSzPts val="2100"/>
              <a:buFont typeface="Calibri"/>
              <a:buNone/>
            </a:pPr>
            <a:r>
              <a:rPr b="1" lang="en-US" sz="2100">
                <a:solidFill>
                  <a:srgbClr val="111827"/>
                </a:solidFill>
              </a:rPr>
              <a:t>Biodiversità:</a:t>
            </a:r>
            <a:r>
              <a:rPr lang="en-US" sz="2100">
                <a:solidFill>
                  <a:srgbClr val="111827"/>
                </a:solidFill>
              </a:rPr>
              <a:t> varietà della vita nel mondo o in un particolare habitat o ecosistema. In agricoltura, la biodiversità aiuta a mantenere la stabilità dell’ecosistema, migliora la fertilità del suolo e migliora la resilienza contro parassiti e malattie.</a:t>
            </a:r>
            <a:endParaRPr sz="2100">
              <a:solidFill>
                <a:srgbClr val="111827"/>
              </a:solidFill>
            </a:endParaRPr>
          </a:p>
          <a:p>
            <a:pPr indent="0" lvl="0" marL="0" rtl="0" algn="l">
              <a:lnSpc>
                <a:spcPct val="90000"/>
              </a:lnSpc>
              <a:spcBef>
                <a:spcPts val="0"/>
              </a:spcBef>
              <a:spcAft>
                <a:spcPts val="0"/>
              </a:spcAft>
              <a:buClr>
                <a:srgbClr val="000000"/>
              </a:buClr>
              <a:buSzPts val="2100"/>
              <a:buFont typeface="Calibri"/>
              <a:buNone/>
            </a:pPr>
            <a:r>
              <a:t/>
            </a:r>
            <a:endParaRPr b="1" sz="2100">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1"/>
          <p:cNvSpPr txBox="1"/>
          <p:nvPr>
            <p:ph idx="1" type="body"/>
          </p:nvPr>
        </p:nvSpPr>
        <p:spPr>
          <a:xfrm>
            <a:off x="551750" y="768350"/>
            <a:ext cx="10895400" cy="5321400"/>
          </a:xfrm>
          <a:prstGeom prst="rect">
            <a:avLst/>
          </a:prstGeom>
          <a:noFill/>
          <a:ln>
            <a:noFill/>
          </a:ln>
        </p:spPr>
        <p:txBody>
          <a:bodyPr anchorCtr="0" anchor="t" bIns="45675" lIns="45675" spcFirstLastPara="1" rIns="45675" wrap="square" tIns="45675">
            <a:normAutofit fontScale="77500" lnSpcReduction="20000"/>
          </a:bodyPr>
          <a:lstStyle/>
          <a:p>
            <a:pPr indent="-228600" lvl="0" marL="457200" rtl="0" algn="l">
              <a:lnSpc>
                <a:spcPct val="115000"/>
              </a:lnSpc>
              <a:spcBef>
                <a:spcPts val="0"/>
              </a:spcBef>
              <a:spcAft>
                <a:spcPts val="0"/>
              </a:spcAft>
              <a:buClr>
                <a:srgbClr val="111827"/>
              </a:buClr>
              <a:buSzPct val="100000"/>
              <a:buFont typeface="Calibri"/>
              <a:buNone/>
            </a:pPr>
            <a:r>
              <a:rPr b="1" lang="en-US" sz="2450">
                <a:solidFill>
                  <a:srgbClr val="111827"/>
                </a:solidFill>
              </a:rPr>
              <a:t>Orto di comunità: </a:t>
            </a:r>
            <a:r>
              <a:rPr lang="en-US" sz="2450">
                <a:solidFill>
                  <a:srgbClr val="111827"/>
                </a:solidFill>
              </a:rPr>
              <a:t>un singolo pezzo di terreno coltivato collettivamente da un gruppo di persone. Gli orti comunitari forniscono prodotti freschi, migliorano gli ambienti urbani e favoriscono le interazioni sociali. </a:t>
            </a:r>
            <a:endParaRPr sz="2450">
              <a:solidFill>
                <a:srgbClr val="111827"/>
              </a:solidFill>
            </a:endParaRPr>
          </a:p>
          <a:p>
            <a:pPr indent="-228600" lvl="0" marL="457200" rtl="0" algn="l">
              <a:lnSpc>
                <a:spcPct val="115000"/>
              </a:lnSpc>
              <a:spcBef>
                <a:spcPts val="0"/>
              </a:spcBef>
              <a:spcAft>
                <a:spcPts val="0"/>
              </a:spcAft>
              <a:buClr>
                <a:srgbClr val="111827"/>
              </a:buClr>
              <a:buSzPct val="100000"/>
              <a:buFont typeface="Calibri"/>
              <a:buNone/>
            </a:pPr>
            <a:r>
              <a:rPr b="1" lang="en-US" sz="2450">
                <a:solidFill>
                  <a:srgbClr val="111827"/>
                </a:solidFill>
              </a:rPr>
              <a:t>Compostaggio</a:t>
            </a:r>
            <a:r>
              <a:rPr lang="en-US" sz="2450">
                <a:solidFill>
                  <a:srgbClr val="111827"/>
                </a:solidFill>
              </a:rPr>
              <a:t>: il processo di riciclaggio dei rifiuti organici, come scarti alimentari e da giardinaggio, in un prezioso ammendante del suolo noto come compost. Questo processo migliora la salute del suolo e riduce i rifiuti in discarica. </a:t>
            </a:r>
            <a:endParaRPr sz="2450">
              <a:solidFill>
                <a:srgbClr val="111827"/>
              </a:solidFill>
            </a:endParaRPr>
          </a:p>
          <a:p>
            <a:pPr indent="-228600" lvl="0" marL="457200" rtl="0" algn="l">
              <a:lnSpc>
                <a:spcPct val="115000"/>
              </a:lnSpc>
              <a:spcBef>
                <a:spcPts val="0"/>
              </a:spcBef>
              <a:spcAft>
                <a:spcPts val="0"/>
              </a:spcAft>
              <a:buClr>
                <a:srgbClr val="111827"/>
              </a:buClr>
              <a:buSzPct val="100000"/>
              <a:buFont typeface="Calibri"/>
              <a:buNone/>
            </a:pPr>
            <a:r>
              <a:rPr b="1" lang="en-US" sz="2450">
                <a:solidFill>
                  <a:srgbClr val="111827"/>
                </a:solidFill>
              </a:rPr>
              <a:t>Rotazione delle colture:</a:t>
            </a:r>
            <a:r>
              <a:rPr lang="en-US" sz="2450">
                <a:solidFill>
                  <a:srgbClr val="111827"/>
                </a:solidFill>
              </a:rPr>
              <a:t> pratica agricola che alterna</a:t>
            </a:r>
            <a:r>
              <a:rPr lang="en-US" sz="2450">
                <a:solidFill>
                  <a:srgbClr val="111827"/>
                </a:solidFill>
              </a:rPr>
              <a:t> diversi tipi di colture nella stessa area in sequenza. Aiuta a mantenere la salute de</a:t>
            </a:r>
            <a:r>
              <a:rPr lang="en-US" sz="2450">
                <a:solidFill>
                  <a:srgbClr val="111827"/>
                </a:solidFill>
              </a:rPr>
              <a:t>l suolo, a ridurre i cicli dei parassiti e le malattie e ad aumentare la resa dei raccolti. </a:t>
            </a:r>
            <a:endParaRPr sz="2450">
              <a:solidFill>
                <a:srgbClr val="111827"/>
              </a:solidFill>
            </a:endParaRPr>
          </a:p>
          <a:p>
            <a:pPr indent="-228600" lvl="0" marL="457200" rtl="0" algn="l">
              <a:lnSpc>
                <a:spcPct val="115000"/>
              </a:lnSpc>
              <a:spcBef>
                <a:spcPts val="0"/>
              </a:spcBef>
              <a:spcAft>
                <a:spcPts val="0"/>
              </a:spcAft>
              <a:buClr>
                <a:srgbClr val="111827"/>
              </a:buClr>
              <a:buSzPct val="100000"/>
              <a:buFont typeface="Calibri"/>
              <a:buNone/>
            </a:pPr>
            <a:r>
              <a:rPr b="1" lang="en-US" sz="2450">
                <a:solidFill>
                  <a:srgbClr val="111827"/>
                </a:solidFill>
              </a:rPr>
              <a:t>Distribuzione</a:t>
            </a:r>
            <a:r>
              <a:rPr lang="en-US" sz="2450">
                <a:solidFill>
                  <a:srgbClr val="111827"/>
                </a:solidFill>
              </a:rPr>
              <a:t>: il processo di trasporto del cibo dal luogo di produzione al luogo in cui verrà consumato. Una distribuzione efficace garantisce che il cibo raggiunga i consumatori in modo efficiente e rimanga fresco e sicuro da mangiare.</a:t>
            </a:r>
            <a:endParaRPr sz="2450">
              <a:solidFill>
                <a:srgbClr val="111827"/>
              </a:solidFill>
            </a:endParaRPr>
          </a:p>
          <a:p>
            <a:pPr indent="-228600" lvl="0" marL="457200" rtl="0" algn="l">
              <a:lnSpc>
                <a:spcPct val="115000"/>
              </a:lnSpc>
              <a:spcBef>
                <a:spcPts val="0"/>
              </a:spcBef>
              <a:spcAft>
                <a:spcPts val="0"/>
              </a:spcAft>
              <a:buClr>
                <a:srgbClr val="111827"/>
              </a:buClr>
              <a:buSzPct val="100000"/>
              <a:buFont typeface="Calibri"/>
              <a:buNone/>
            </a:pPr>
            <a:r>
              <a:rPr b="1" lang="en-US" sz="2450">
                <a:solidFill>
                  <a:srgbClr val="111827"/>
                </a:solidFill>
              </a:rPr>
              <a:t>Servizi ecosistemici</a:t>
            </a:r>
            <a:r>
              <a:rPr lang="en-US" sz="2450">
                <a:solidFill>
                  <a:srgbClr val="111827"/>
                </a:solidFill>
              </a:rPr>
              <a:t>: i benefici che gli esseri umani traggono dagli ecosistemi, inclusi servizi di approvvigionamento (come cibo e acqua), servizi di regolamentazione (come il controllo delle inondazioni), servizi culturali (come benefici ricreativi) e servizi di supporto (come il ciclo dei nutrienti).</a:t>
            </a:r>
            <a:endParaRPr sz="2450">
              <a:solidFill>
                <a:srgbClr val="111827"/>
              </a:solidFill>
            </a:endParaRPr>
          </a:p>
          <a:p>
            <a:pPr indent="-228600" lvl="0" marL="457200" rtl="0" algn="l">
              <a:lnSpc>
                <a:spcPct val="115000"/>
              </a:lnSpc>
              <a:spcBef>
                <a:spcPts val="0"/>
              </a:spcBef>
              <a:spcAft>
                <a:spcPts val="0"/>
              </a:spcAft>
              <a:buClr>
                <a:srgbClr val="111827"/>
              </a:buClr>
              <a:buSzPct val="100000"/>
              <a:buFont typeface="Calibri"/>
              <a:buNone/>
            </a:pPr>
            <a:r>
              <a:rPr b="1" lang="en-US" sz="2450">
                <a:solidFill>
                  <a:srgbClr val="111827"/>
                </a:solidFill>
              </a:rPr>
              <a:t>Agricoltura etica</a:t>
            </a:r>
            <a:r>
              <a:rPr lang="en-US" sz="2450">
                <a:solidFill>
                  <a:srgbClr val="111827"/>
                </a:solidFill>
              </a:rPr>
              <a:t>: pratiche agricole che danno priorità al benessere degli animali, alla sostenibilità ambientale e al trattamento equo dei lavoratori. L’agricoltura etica mira a produrre cibo in modo moralmente giusto e socialmente responsabile.</a:t>
            </a:r>
            <a:endParaRPr sz="2450">
              <a:solidFill>
                <a:srgbClr val="111827"/>
              </a:solidFill>
            </a:endParaRPr>
          </a:p>
          <a:p>
            <a:pPr indent="-228600" lvl="0" marL="457200" rtl="0" algn="l">
              <a:lnSpc>
                <a:spcPct val="115000"/>
              </a:lnSpc>
              <a:spcBef>
                <a:spcPts val="0"/>
              </a:spcBef>
              <a:spcAft>
                <a:spcPts val="0"/>
              </a:spcAft>
              <a:buClr>
                <a:srgbClr val="111827"/>
              </a:buClr>
              <a:buSzPct val="100000"/>
              <a:buFont typeface="Calibri"/>
              <a:buNone/>
            </a:pPr>
            <a:r>
              <a:t/>
            </a:r>
            <a:endParaRPr sz="2450">
              <a:solidFill>
                <a:srgbClr val="111827"/>
              </a:solidFill>
            </a:endParaRPr>
          </a:p>
          <a:p>
            <a:pPr indent="0" lvl="0" marL="0" rtl="0" algn="l">
              <a:lnSpc>
                <a:spcPct val="90000"/>
              </a:lnSpc>
              <a:spcBef>
                <a:spcPts val="600"/>
              </a:spcBef>
              <a:spcAft>
                <a:spcPts val="0"/>
              </a:spcAft>
              <a:buClr>
                <a:srgbClr val="000000"/>
              </a:buClr>
              <a:buSzPct val="90476"/>
              <a:buFont typeface="Calibri"/>
              <a:buNone/>
            </a:pPr>
            <a:r>
              <a:t/>
            </a:r>
            <a:endParaRPr b="1" sz="210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2"/>
          <p:cNvSpPr txBox="1"/>
          <p:nvPr>
            <p:ph idx="1" type="body"/>
          </p:nvPr>
        </p:nvSpPr>
        <p:spPr>
          <a:xfrm>
            <a:off x="128900" y="843275"/>
            <a:ext cx="12032100" cy="4980000"/>
          </a:xfrm>
          <a:prstGeom prst="rect">
            <a:avLst/>
          </a:prstGeom>
          <a:noFill/>
          <a:ln>
            <a:noFill/>
          </a:ln>
        </p:spPr>
        <p:txBody>
          <a:bodyPr anchorCtr="0" anchor="t" bIns="45675" lIns="45675" spcFirstLastPara="1" rIns="45675" wrap="square" tIns="45675">
            <a:noAutofit/>
          </a:bodyPr>
          <a:lstStyle/>
          <a:p>
            <a:pPr indent="-228600" lvl="0" marL="457200" rtl="0" algn="l">
              <a:lnSpc>
                <a:spcPct val="105000"/>
              </a:lnSpc>
              <a:spcBef>
                <a:spcPts val="0"/>
              </a:spcBef>
              <a:spcAft>
                <a:spcPts val="0"/>
              </a:spcAft>
              <a:buClr>
                <a:srgbClr val="111827"/>
              </a:buClr>
              <a:buSzPts val="1828"/>
              <a:buFont typeface="Calibri"/>
              <a:buNone/>
            </a:pPr>
            <a:r>
              <a:rPr b="1" lang="en-US" sz="1827">
                <a:solidFill>
                  <a:srgbClr val="111827"/>
                </a:solidFill>
              </a:rPr>
              <a:t>Deserto alimentare</a:t>
            </a:r>
            <a:r>
              <a:rPr lang="en-US" sz="1827">
                <a:solidFill>
                  <a:srgbClr val="111827"/>
                </a:solidFill>
              </a:rPr>
              <a:t>: aree urbane o rurali dove l’accesso a cibo nutriente e a prezzi accessibili è limitato. I residenti nei deserti alimentari spesso fanno affidamento su generi alimentari economici e fast food, causa di una cattiva salute alimentare. </a:t>
            </a:r>
            <a:endParaRPr sz="1827">
              <a:solidFill>
                <a:srgbClr val="111827"/>
              </a:solidFill>
            </a:endParaRPr>
          </a:p>
          <a:p>
            <a:pPr indent="-228600" lvl="0" marL="457200" rtl="0" algn="l">
              <a:lnSpc>
                <a:spcPct val="105000"/>
              </a:lnSpc>
              <a:spcBef>
                <a:spcPts val="0"/>
              </a:spcBef>
              <a:spcAft>
                <a:spcPts val="0"/>
              </a:spcAft>
              <a:buClr>
                <a:srgbClr val="111827"/>
              </a:buClr>
              <a:buSzPts val="1828"/>
              <a:buFont typeface="Calibri"/>
              <a:buNone/>
            </a:pPr>
            <a:r>
              <a:rPr b="1" lang="en-US" sz="1827">
                <a:solidFill>
                  <a:srgbClr val="111827"/>
                </a:solidFill>
              </a:rPr>
              <a:t>Ambiente alimentare:</a:t>
            </a:r>
            <a:r>
              <a:rPr lang="en-US" sz="1827">
                <a:solidFill>
                  <a:srgbClr val="111827"/>
                </a:solidFill>
              </a:rPr>
              <a:t> il contesto fisico, economico, politico e socio-culturale in cui le persone effettuano scelte alimentari. Gli ambienti alimentari influenzano la disponibilità degli alimenti, la convenienza e la desiderabilità. </a:t>
            </a:r>
            <a:endParaRPr sz="1827">
              <a:solidFill>
                <a:srgbClr val="111827"/>
              </a:solidFill>
            </a:endParaRPr>
          </a:p>
          <a:p>
            <a:pPr indent="-228600" lvl="0" marL="457200" rtl="0" algn="l">
              <a:lnSpc>
                <a:spcPct val="105000"/>
              </a:lnSpc>
              <a:spcBef>
                <a:spcPts val="0"/>
              </a:spcBef>
              <a:spcAft>
                <a:spcPts val="0"/>
              </a:spcAft>
              <a:buClr>
                <a:srgbClr val="111827"/>
              </a:buClr>
              <a:buSzPts val="1828"/>
              <a:buFont typeface="Calibri"/>
              <a:buNone/>
            </a:pPr>
            <a:r>
              <a:rPr b="1" lang="en-US" sz="1827">
                <a:solidFill>
                  <a:srgbClr val="111827"/>
                </a:solidFill>
              </a:rPr>
              <a:t>Insicurezza alimentare</a:t>
            </a:r>
            <a:r>
              <a:rPr lang="en-US" sz="1827">
                <a:solidFill>
                  <a:srgbClr val="111827"/>
                </a:solidFill>
              </a:rPr>
              <a:t>: una condizione in cui le persone non hanno accesso regolare a cibo sufficientemente sicuro e nutriente per una crescita e uno sviluppo normali e per una vita attiva e sana. </a:t>
            </a:r>
            <a:endParaRPr sz="1827">
              <a:solidFill>
                <a:srgbClr val="111827"/>
              </a:solidFill>
            </a:endParaRPr>
          </a:p>
          <a:p>
            <a:pPr indent="-228600" lvl="0" marL="457200" rtl="0" algn="l">
              <a:lnSpc>
                <a:spcPct val="105000"/>
              </a:lnSpc>
              <a:spcBef>
                <a:spcPts val="0"/>
              </a:spcBef>
              <a:spcAft>
                <a:spcPts val="0"/>
              </a:spcAft>
              <a:buClr>
                <a:srgbClr val="111827"/>
              </a:buClr>
              <a:buSzPts val="1828"/>
              <a:buFont typeface="Calibri"/>
              <a:buNone/>
            </a:pPr>
            <a:r>
              <a:rPr b="1" lang="en-US" sz="1827">
                <a:solidFill>
                  <a:srgbClr val="111827"/>
                </a:solidFill>
              </a:rPr>
              <a:t>Sistema alimentare</a:t>
            </a:r>
            <a:r>
              <a:rPr lang="en-US" sz="1827">
                <a:solidFill>
                  <a:srgbClr val="111827"/>
                </a:solidFill>
              </a:rPr>
              <a:t>: la rete interconnessa che comprende tutti gli aspetti dell’alimentazione di una popolazione, tra cui la coltivazione, la raccolta, la lavorazione, l’imballaggio, il trasporto, la commercializzazione, il consumo e lo smaltimento degli alimenti. </a:t>
            </a:r>
            <a:endParaRPr sz="1827">
              <a:solidFill>
                <a:srgbClr val="111827"/>
              </a:solidFill>
            </a:endParaRPr>
          </a:p>
          <a:p>
            <a:pPr indent="-228600" lvl="0" marL="457200" rtl="0" algn="l">
              <a:lnSpc>
                <a:spcPct val="105000"/>
              </a:lnSpc>
              <a:spcBef>
                <a:spcPts val="0"/>
              </a:spcBef>
              <a:spcAft>
                <a:spcPts val="0"/>
              </a:spcAft>
              <a:buClr>
                <a:srgbClr val="111827"/>
              </a:buClr>
              <a:buSzPts val="1828"/>
              <a:buFont typeface="Calibri"/>
              <a:buNone/>
            </a:pPr>
            <a:r>
              <a:rPr b="1" lang="en-US" sz="1827">
                <a:solidFill>
                  <a:srgbClr val="111827"/>
                </a:solidFill>
              </a:rPr>
              <a:t>Alfabetizzazione</a:t>
            </a:r>
            <a:r>
              <a:rPr b="1" lang="en-US" sz="1827">
                <a:solidFill>
                  <a:srgbClr val="111827"/>
                </a:solidFill>
              </a:rPr>
              <a:t> ai futuri</a:t>
            </a:r>
            <a:r>
              <a:rPr lang="en-US" sz="1827">
                <a:solidFill>
                  <a:srgbClr val="111827"/>
                </a:solidFill>
              </a:rPr>
              <a:t>: la capacità di immaginare e valutare possibili futuri. Consente agli individui e alle comunità di immaginare e pianificare scenari futuri sostenibili e desiderabili.</a:t>
            </a:r>
            <a:endParaRPr sz="1827">
              <a:solidFill>
                <a:srgbClr val="111827"/>
              </a:solidFill>
            </a:endParaRPr>
          </a:p>
          <a:p>
            <a:pPr indent="-228600" lvl="0" marL="457200" rtl="0" algn="l">
              <a:lnSpc>
                <a:spcPct val="105000"/>
              </a:lnSpc>
              <a:spcBef>
                <a:spcPts val="0"/>
              </a:spcBef>
              <a:spcAft>
                <a:spcPts val="0"/>
              </a:spcAft>
              <a:buClr>
                <a:srgbClr val="111827"/>
              </a:buClr>
              <a:buSzPts val="1828"/>
              <a:buFont typeface="Calibri"/>
              <a:buNone/>
            </a:pPr>
            <a:r>
              <a:rPr b="1" lang="en-US" sz="1827">
                <a:solidFill>
                  <a:srgbClr val="111827"/>
                </a:solidFill>
              </a:rPr>
              <a:t>Emissioni di gas serra</a:t>
            </a:r>
            <a:r>
              <a:rPr lang="en-US" sz="1827">
                <a:solidFill>
                  <a:srgbClr val="111827"/>
                </a:solidFill>
              </a:rPr>
              <a:t>: gas come anidride carbonica, metano e protossido di azoto che intrappolano il calore nell’atmosfera, contribuendo al riscaldamento globale e al cambiamento climatico. L’agricoltura è una fonte significativa di queste emissioni. </a:t>
            </a:r>
            <a:endParaRPr sz="1827">
              <a:solidFill>
                <a:srgbClr val="111827"/>
              </a:solidFill>
            </a:endParaRPr>
          </a:p>
          <a:p>
            <a:pPr indent="-228600" lvl="0" marL="457200" rtl="0" algn="l">
              <a:lnSpc>
                <a:spcPct val="105000"/>
              </a:lnSpc>
              <a:spcBef>
                <a:spcPts val="0"/>
              </a:spcBef>
              <a:spcAft>
                <a:spcPts val="0"/>
              </a:spcAft>
              <a:buClr>
                <a:srgbClr val="111827"/>
              </a:buClr>
              <a:buSzPts val="1828"/>
              <a:buFont typeface="Calibri"/>
              <a:buNone/>
            </a:pPr>
            <a:r>
              <a:rPr b="1" lang="en-US" sz="1827">
                <a:solidFill>
                  <a:srgbClr val="111827"/>
                </a:solidFill>
              </a:rPr>
              <a:t>Gestione integrata dei parassiti (IPM)</a:t>
            </a:r>
            <a:r>
              <a:rPr lang="en-US" sz="1827">
                <a:solidFill>
                  <a:srgbClr val="111827"/>
                </a:solidFill>
              </a:rPr>
              <a:t>: un approccio sensibile all’ambiente alla gestione dei parassiti che utilizza una combinazione di metodi biologici, culturali, fisici e chimici per ridurre al minimo l’impatto sulla salute umana, sugli organismi benefici e non bersaglio e sull’ambiente.</a:t>
            </a:r>
            <a:endParaRPr sz="1827">
              <a:solidFill>
                <a:srgbClr val="111827"/>
              </a:solidFill>
            </a:endParaRPr>
          </a:p>
          <a:p>
            <a:pPr indent="0" lvl="0" marL="0" rtl="0" algn="l">
              <a:lnSpc>
                <a:spcPct val="80000"/>
              </a:lnSpc>
              <a:spcBef>
                <a:spcPts val="600"/>
              </a:spcBef>
              <a:spcAft>
                <a:spcPts val="0"/>
              </a:spcAft>
              <a:buSzPts val="1473"/>
              <a:buNone/>
            </a:pPr>
            <a:r>
              <a:t/>
            </a:r>
            <a:endParaRPr b="1" sz="1572"/>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3"/>
          <p:cNvSpPr txBox="1"/>
          <p:nvPr>
            <p:ph idx="1" type="body"/>
          </p:nvPr>
        </p:nvSpPr>
        <p:spPr>
          <a:xfrm>
            <a:off x="75" y="745275"/>
            <a:ext cx="12192000" cy="5013900"/>
          </a:xfrm>
          <a:prstGeom prst="rect">
            <a:avLst/>
          </a:prstGeom>
          <a:noFill/>
          <a:ln>
            <a:noFill/>
          </a:ln>
        </p:spPr>
        <p:txBody>
          <a:bodyPr anchorCtr="0" anchor="t" bIns="45675" lIns="45675" spcFirstLastPara="1" rIns="45675" wrap="square" tIns="45675">
            <a:noAutofit/>
          </a:bodyPr>
          <a:lstStyle/>
          <a:p>
            <a:pPr indent="-228600" lvl="0" marL="457200" rtl="0" algn="l">
              <a:lnSpc>
                <a:spcPct val="115000"/>
              </a:lnSpc>
              <a:spcBef>
                <a:spcPts val="0"/>
              </a:spcBef>
              <a:spcAft>
                <a:spcPts val="0"/>
              </a:spcAft>
              <a:buClr>
                <a:srgbClr val="111827"/>
              </a:buClr>
              <a:buSzPts val="1900"/>
              <a:buFont typeface="Roboto"/>
              <a:buNone/>
            </a:pPr>
            <a:r>
              <a:rPr b="1" lang="en-US" sz="1900">
                <a:solidFill>
                  <a:srgbClr val="111827"/>
                </a:solidFill>
              </a:rPr>
              <a:t>Gestione </a:t>
            </a:r>
            <a:r>
              <a:rPr b="1" lang="en-US" sz="1900">
                <a:solidFill>
                  <a:srgbClr val="111827"/>
                </a:solidFill>
              </a:rPr>
              <a:t>integrata</a:t>
            </a:r>
            <a:r>
              <a:rPr b="1" lang="en-US" sz="1900">
                <a:solidFill>
                  <a:srgbClr val="111827"/>
                </a:solidFill>
              </a:rPr>
              <a:t> delle risorse</a:t>
            </a:r>
            <a:r>
              <a:rPr lang="en-US" sz="1900">
                <a:solidFill>
                  <a:srgbClr val="111827"/>
                </a:solidFill>
              </a:rPr>
              <a:t>: un approccio olistico alla gestione di tutte le risorse (terra, acqua, energia e materiali) in modo integrato per creare sistemi sostenibili ed efficienti. </a:t>
            </a:r>
            <a:endParaRPr sz="1900">
              <a:solidFill>
                <a:srgbClr val="111827"/>
              </a:solidFill>
            </a:endParaRPr>
          </a:p>
          <a:p>
            <a:pPr indent="-228600" lvl="0" marL="457200" rtl="0" algn="l">
              <a:lnSpc>
                <a:spcPct val="115000"/>
              </a:lnSpc>
              <a:spcBef>
                <a:spcPts val="0"/>
              </a:spcBef>
              <a:spcAft>
                <a:spcPts val="0"/>
              </a:spcAft>
              <a:buClr>
                <a:srgbClr val="111827"/>
              </a:buClr>
              <a:buSzPts val="1900"/>
              <a:buFont typeface="Roboto"/>
              <a:buNone/>
            </a:pPr>
            <a:r>
              <a:rPr b="1" lang="en-US" sz="1900">
                <a:solidFill>
                  <a:srgbClr val="111827"/>
                </a:solidFill>
              </a:rPr>
              <a:t>Cibo locale:</a:t>
            </a:r>
            <a:r>
              <a:rPr lang="en-US" sz="1900">
                <a:solidFill>
                  <a:srgbClr val="111827"/>
                </a:solidFill>
              </a:rPr>
              <a:t> cibo prodotto, trasformato e distribuito all'interno di una specifica area geografica. I sistemi alimentari locali sostengono le economie regionali, riducono le emissioni dei trasporti e forniscono prodotti più freschi. </a:t>
            </a:r>
            <a:endParaRPr sz="1900">
              <a:solidFill>
                <a:srgbClr val="111827"/>
              </a:solidFill>
            </a:endParaRPr>
          </a:p>
          <a:p>
            <a:pPr indent="-228600" lvl="0" marL="457200" rtl="0" algn="l">
              <a:lnSpc>
                <a:spcPct val="115000"/>
              </a:lnSpc>
              <a:spcBef>
                <a:spcPts val="0"/>
              </a:spcBef>
              <a:spcAft>
                <a:spcPts val="0"/>
              </a:spcAft>
              <a:buClr>
                <a:srgbClr val="111827"/>
              </a:buClr>
              <a:buSzPts val="1900"/>
              <a:buFont typeface="Roboto"/>
              <a:buNone/>
            </a:pPr>
            <a:r>
              <a:rPr b="1" lang="en-US" sz="1900">
                <a:solidFill>
                  <a:srgbClr val="111827"/>
                </a:solidFill>
              </a:rPr>
              <a:t>Agricoltura biologica:</a:t>
            </a:r>
            <a:r>
              <a:rPr lang="en-US" sz="1900">
                <a:solidFill>
                  <a:srgbClr val="111827"/>
                </a:solidFill>
              </a:rPr>
              <a:t> un metodo di coltivazione che utilizza processi e input naturali, evitando sostanze chimiche di sintesi e organismi geneticamente modificati (OGM). L’agricoltura biologica promuove la salute del suolo, la biodiversità e l’equilibrio ecologico. </a:t>
            </a:r>
            <a:endParaRPr sz="1900">
              <a:solidFill>
                <a:srgbClr val="111827"/>
              </a:solidFill>
            </a:endParaRPr>
          </a:p>
          <a:p>
            <a:pPr indent="-228600" lvl="0" marL="457200" rtl="0" algn="l">
              <a:lnSpc>
                <a:spcPct val="115000"/>
              </a:lnSpc>
              <a:spcBef>
                <a:spcPts val="0"/>
              </a:spcBef>
              <a:spcAft>
                <a:spcPts val="0"/>
              </a:spcAft>
              <a:buClr>
                <a:srgbClr val="111827"/>
              </a:buClr>
              <a:buSzPts val="1900"/>
              <a:buFont typeface="Roboto"/>
              <a:buNone/>
            </a:pPr>
            <a:r>
              <a:rPr b="1" lang="en-US" sz="1900">
                <a:solidFill>
                  <a:srgbClr val="111827"/>
                </a:solidFill>
              </a:rPr>
              <a:t>Permacultura</a:t>
            </a:r>
            <a:r>
              <a:rPr lang="en-US" sz="1900">
                <a:solidFill>
                  <a:srgbClr val="111827"/>
                </a:solidFill>
              </a:rPr>
              <a:t>: un sistema di progettazione per la vita e l’agricoltura sostenibili che imita gli ecosistemi naturali. I principi della permacultura includono la cura per la terra, la cura per le persone e un’equa condivisione delle risorse. </a:t>
            </a:r>
            <a:endParaRPr sz="1900">
              <a:solidFill>
                <a:srgbClr val="111827"/>
              </a:solidFill>
            </a:endParaRPr>
          </a:p>
          <a:p>
            <a:pPr indent="-228600" lvl="0" marL="457200" rtl="0" algn="l">
              <a:lnSpc>
                <a:spcPct val="115000"/>
              </a:lnSpc>
              <a:spcBef>
                <a:spcPts val="0"/>
              </a:spcBef>
              <a:spcAft>
                <a:spcPts val="0"/>
              </a:spcAft>
              <a:buClr>
                <a:srgbClr val="111827"/>
              </a:buClr>
              <a:buSzPts val="1900"/>
              <a:buFont typeface="Roboto"/>
              <a:buNone/>
            </a:pPr>
            <a:r>
              <a:rPr b="1" lang="en-US" sz="1900">
                <a:solidFill>
                  <a:srgbClr val="111827"/>
                </a:solidFill>
              </a:rPr>
              <a:t>Agricoltura rigenerativa: </a:t>
            </a:r>
            <a:r>
              <a:rPr lang="en-US" sz="1900">
                <a:solidFill>
                  <a:srgbClr val="111827"/>
                </a:solidFill>
              </a:rPr>
              <a:t>un approccio di conservazione e riabilitazione dei sistemi alimentari e agricoli che si concentra sulla rigenerazione del suolo superficiale, sull’aumento della biodiversità, sul miglioramento dei cicli dell’acqua e sul potenziamento dei servizi ecosistemici. </a:t>
            </a:r>
            <a:endParaRPr sz="1900">
              <a:solidFill>
                <a:srgbClr val="111827"/>
              </a:solidFill>
            </a:endParaRPr>
          </a:p>
          <a:p>
            <a:pPr indent="-228600" lvl="0" marL="457200" rtl="0" algn="l">
              <a:lnSpc>
                <a:spcPct val="115000"/>
              </a:lnSpc>
              <a:spcBef>
                <a:spcPts val="0"/>
              </a:spcBef>
              <a:spcAft>
                <a:spcPts val="0"/>
              </a:spcAft>
              <a:buClr>
                <a:srgbClr val="111827"/>
              </a:buClr>
              <a:buSzPts val="1900"/>
              <a:buFont typeface="Roboto"/>
              <a:buNone/>
            </a:pPr>
            <a:r>
              <a:rPr b="1" lang="en-US" sz="1900">
                <a:solidFill>
                  <a:srgbClr val="111827"/>
                </a:solidFill>
              </a:rPr>
              <a:t>Agricoltura sostenibile:</a:t>
            </a:r>
            <a:r>
              <a:rPr lang="en-US" sz="1900">
                <a:solidFill>
                  <a:srgbClr val="111827"/>
                </a:solidFill>
              </a:rPr>
              <a:t> pratiche agricole che soddisfano le attuali esigenze alimentari senza compromettere la capacità delle generazioni future di soddisfare i propri bisogni. Sottolinea la salute ambientale, la redditività economica e l’equità sociale ed economica.</a:t>
            </a:r>
            <a:endParaRPr sz="1900">
              <a:solidFill>
                <a:srgbClr val="111827"/>
              </a:solidFill>
            </a:endParaRPr>
          </a:p>
          <a:p>
            <a:pPr indent="0" lvl="0" marL="0" rtl="0" algn="l">
              <a:lnSpc>
                <a:spcPct val="90000"/>
              </a:lnSpc>
              <a:spcBef>
                <a:spcPts val="600"/>
              </a:spcBef>
              <a:spcAft>
                <a:spcPts val="0"/>
              </a:spcAft>
              <a:buSzPts val="1900"/>
              <a:buNone/>
            </a:pPr>
            <a:r>
              <a:t/>
            </a:r>
            <a:endParaRPr b="1" sz="20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4"/>
          <p:cNvSpPr txBox="1"/>
          <p:nvPr>
            <p:ph idx="1" type="body"/>
          </p:nvPr>
        </p:nvSpPr>
        <p:spPr>
          <a:xfrm>
            <a:off x="838200" y="777107"/>
            <a:ext cx="10515600" cy="5046150"/>
          </a:xfrm>
          <a:prstGeom prst="rect">
            <a:avLst/>
          </a:prstGeom>
          <a:noFill/>
          <a:ln>
            <a:noFill/>
          </a:ln>
        </p:spPr>
        <p:txBody>
          <a:bodyPr anchorCtr="0" anchor="t" bIns="45675" lIns="45675" spcFirstLastPara="1" rIns="45675" wrap="square" tIns="45675">
            <a:normAutofit/>
          </a:bodyPr>
          <a:lstStyle/>
          <a:p>
            <a:pPr indent="-228600" lvl="0" marL="457200" rtl="0" algn="l">
              <a:lnSpc>
                <a:spcPct val="115000"/>
              </a:lnSpc>
              <a:spcBef>
                <a:spcPts val="0"/>
              </a:spcBef>
              <a:spcAft>
                <a:spcPts val="0"/>
              </a:spcAft>
              <a:buClr>
                <a:srgbClr val="111827"/>
              </a:buClr>
              <a:buSzPts val="2100"/>
              <a:buFont typeface="Roboto"/>
              <a:buNone/>
            </a:pPr>
            <a:r>
              <a:rPr b="1" lang="en-US" sz="2100">
                <a:solidFill>
                  <a:srgbClr val="111827"/>
                </a:solidFill>
              </a:rPr>
              <a:t>Dieta sostenibile: </a:t>
            </a:r>
            <a:r>
              <a:rPr lang="en-US" sz="2100">
                <a:solidFill>
                  <a:srgbClr val="111827"/>
                </a:solidFill>
              </a:rPr>
              <a:t>una dieta che ha un basso impatto ambientale, contribuisce alla sicurezza alimentare e nutrizionale e sostiene una vita sana per le generazioni presenti e future. È culturalmente accettabile, economicamente giusta e nutrizionalmente adeguata. </a:t>
            </a:r>
            <a:endParaRPr sz="2100">
              <a:solidFill>
                <a:srgbClr val="111827"/>
              </a:solidFill>
            </a:endParaRPr>
          </a:p>
          <a:p>
            <a:pPr indent="-228600" lvl="0" marL="457200" rtl="0" algn="l">
              <a:lnSpc>
                <a:spcPct val="115000"/>
              </a:lnSpc>
              <a:spcBef>
                <a:spcPts val="0"/>
              </a:spcBef>
              <a:spcAft>
                <a:spcPts val="0"/>
              </a:spcAft>
              <a:buClr>
                <a:srgbClr val="111827"/>
              </a:buClr>
              <a:buSzPts val="2100"/>
              <a:buFont typeface="Roboto"/>
              <a:buNone/>
            </a:pPr>
            <a:r>
              <a:rPr b="1" lang="en-US" sz="2100">
                <a:solidFill>
                  <a:srgbClr val="111827"/>
                </a:solidFill>
              </a:rPr>
              <a:t>Gestione dei rifiuti: </a:t>
            </a:r>
            <a:r>
              <a:rPr lang="en-US" sz="2100">
                <a:solidFill>
                  <a:srgbClr val="111827"/>
                </a:solidFill>
              </a:rPr>
              <a:t>raccolta, trasporto, lavorazione, riciclo e smaltimento dei materiali di scarto. Una gestione efficace dei rifiuti riduce l’impatto ambientale e promuove il recupero delle risorse.</a:t>
            </a:r>
            <a:endParaRPr sz="2100">
              <a:solidFill>
                <a:srgbClr val="111827"/>
              </a:solidFill>
            </a:endParaRPr>
          </a:p>
          <a:p>
            <a:pPr indent="0" lvl="0" marL="0" rtl="0" algn="l">
              <a:lnSpc>
                <a:spcPct val="90000"/>
              </a:lnSpc>
              <a:spcBef>
                <a:spcPts val="1000"/>
              </a:spcBef>
              <a:spcAft>
                <a:spcPts val="0"/>
              </a:spcAft>
              <a:buSzPts val="2800"/>
              <a:buNone/>
            </a:pPr>
            <a:r>
              <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5"/>
          <p:cNvSpPr txBox="1"/>
          <p:nvPr>
            <p:ph type="title"/>
          </p:nvPr>
        </p:nvSpPr>
        <p:spPr>
          <a:xfrm>
            <a:off x="831850" y="697733"/>
            <a:ext cx="10515600" cy="2891621"/>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Materiali didattici</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6"/>
          <p:cNvSpPr txBox="1"/>
          <p:nvPr>
            <p:ph type="title"/>
          </p:nvPr>
        </p:nvSpPr>
        <p:spPr>
          <a:xfrm>
            <a:off x="831850" y="697734"/>
            <a:ext cx="10515600" cy="2891620"/>
          </a:xfrm>
          <a:prstGeom prst="rect">
            <a:avLst/>
          </a:prstGeom>
          <a:noFill/>
          <a:ln>
            <a:noFill/>
          </a:ln>
        </p:spPr>
        <p:txBody>
          <a:bodyPr anchorCtr="0" anchor="b" bIns="45675" lIns="45675" spcFirstLastPara="1" rIns="45675" wrap="square" tIns="45675">
            <a:normAutofit/>
          </a:bodyPr>
          <a:lstStyle/>
          <a:p>
            <a:pPr indent="0" lvl="0" marL="0" marR="0" rtl="0" algn="ctr">
              <a:lnSpc>
                <a:spcPct val="90000"/>
              </a:lnSpc>
              <a:spcBef>
                <a:spcPts val="0"/>
              </a:spcBef>
              <a:spcAft>
                <a:spcPts val="0"/>
              </a:spcAft>
              <a:buClr>
                <a:srgbClr val="000000"/>
              </a:buClr>
              <a:buSzPts val="6000"/>
              <a:buFont typeface="Calibri"/>
              <a:buNone/>
            </a:pPr>
            <a:r>
              <a:rPr b="1" lang="en-US" cap="small"/>
              <a:t>Case study</a:t>
            </a:r>
            <a:endParaRPr/>
          </a:p>
        </p:txBody>
      </p:sp>
      <p:sp>
        <p:nvSpPr>
          <p:cNvPr id="395" name="Google Shape;395;p56"/>
          <p:cNvSpPr txBox="1"/>
          <p:nvPr>
            <p:ph idx="1" type="body"/>
          </p:nvPr>
        </p:nvSpPr>
        <p:spPr>
          <a:xfrm>
            <a:off x="831850" y="4589462"/>
            <a:ext cx="10515600" cy="1500189"/>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888888"/>
              </a:buClr>
              <a:buSzPts val="2400"/>
              <a:buFont typeface="Calibri"/>
              <a:buNone/>
            </a:pPr>
            <a:r>
              <a:rPr b="0" i="0" lang="en-US" sz="2400" u="none" cap="none" strike="noStrike">
                <a:solidFill>
                  <a:srgbClr val="888888"/>
                </a:solidFill>
                <a:latin typeface="Calibri"/>
                <a:ea typeface="Calibri"/>
                <a:cs typeface="Calibri"/>
                <a:sym typeface="Calibri"/>
              </a:rPr>
              <a:t>Berlino</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7"/>
          <p:cNvSpPr txBox="1"/>
          <p:nvPr>
            <p:ph type="title"/>
          </p:nvPr>
        </p:nvSpPr>
        <p:spPr>
          <a:xfrm>
            <a:off x="831850" y="1029458"/>
            <a:ext cx="10515600" cy="2891620"/>
          </a:xfrm>
          <a:prstGeom prst="rect">
            <a:avLst/>
          </a:prstGeom>
          <a:noFill/>
          <a:ln>
            <a:noFill/>
          </a:ln>
        </p:spPr>
        <p:txBody>
          <a:bodyPr anchorCtr="0" anchor="b" bIns="45675" lIns="45675" spcFirstLastPara="1" rIns="45675" wrap="square" tIns="45675">
            <a:normAutofit/>
          </a:bodyPr>
          <a:lstStyle/>
          <a:p>
            <a:pPr indent="0" lvl="0" marL="0" marR="0" rtl="0" algn="ctr">
              <a:lnSpc>
                <a:spcPct val="90000"/>
              </a:lnSpc>
              <a:spcBef>
                <a:spcPts val="0"/>
              </a:spcBef>
              <a:spcAft>
                <a:spcPts val="0"/>
              </a:spcAft>
              <a:buClr>
                <a:srgbClr val="000000"/>
              </a:buClr>
              <a:buSzPts val="6000"/>
              <a:buFont typeface="Calibri"/>
              <a:buNone/>
            </a:pPr>
            <a:r>
              <a:rPr b="1" lang="en-US" cap="small"/>
              <a:t>IMMAGINARE E PROGETTARE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ph type="title"/>
          </p:nvPr>
        </p:nvSpPr>
        <p:spPr>
          <a:xfrm>
            <a:off x="975815" y="-1113227"/>
            <a:ext cx="10515602" cy="2891619"/>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Impatto dei sistemi alimentari</a:t>
            </a:r>
            <a:endParaRPr/>
          </a:p>
        </p:txBody>
      </p:sp>
      <p:sp>
        <p:nvSpPr>
          <p:cNvPr id="108" name="Google Shape;108;p6"/>
          <p:cNvSpPr txBox="1"/>
          <p:nvPr>
            <p:ph idx="1" type="body"/>
          </p:nvPr>
        </p:nvSpPr>
        <p:spPr>
          <a:xfrm>
            <a:off x="1416631" y="2184370"/>
            <a:ext cx="10725406" cy="3008201"/>
          </a:xfrm>
          <a:prstGeom prst="rect">
            <a:avLst/>
          </a:prstGeom>
          <a:noFill/>
          <a:ln>
            <a:noFill/>
          </a:ln>
        </p:spPr>
        <p:txBody>
          <a:bodyPr anchorCtr="0" anchor="t" bIns="45675" lIns="45675" spcFirstLastPara="1" rIns="45675" wrap="square" tIns="45675">
            <a:normAutofit/>
          </a:bodyPr>
          <a:lstStyle/>
          <a:p>
            <a:pPr indent="-280735" lvl="0" marL="280735" rtl="0" algn="l">
              <a:lnSpc>
                <a:spcPct val="90000"/>
              </a:lnSpc>
              <a:spcBef>
                <a:spcPts val="0"/>
              </a:spcBef>
              <a:spcAft>
                <a:spcPts val="0"/>
              </a:spcAft>
              <a:buClr>
                <a:srgbClr val="000000"/>
              </a:buClr>
              <a:buSzPts val="2800"/>
              <a:buFont typeface="Calibri"/>
              <a:buChar char="•"/>
            </a:pPr>
            <a:r>
              <a:rPr lang="en-US" sz="2800">
                <a:solidFill>
                  <a:srgbClr val="000000"/>
                </a:solidFill>
              </a:rPr>
              <a:t>Salute e scelte alimentari personali</a:t>
            </a:r>
            <a:endParaRPr/>
          </a:p>
          <a:p>
            <a:pPr indent="-280735" lvl="0" marL="280735" rtl="0" algn="l">
              <a:lnSpc>
                <a:spcPct val="90000"/>
              </a:lnSpc>
              <a:spcBef>
                <a:spcPts val="1000"/>
              </a:spcBef>
              <a:spcAft>
                <a:spcPts val="0"/>
              </a:spcAft>
              <a:buClr>
                <a:srgbClr val="000000"/>
              </a:buClr>
              <a:buSzPts val="2800"/>
              <a:buFont typeface="Calibri"/>
              <a:buChar char="•"/>
            </a:pPr>
            <a:r>
              <a:rPr lang="en-US" sz="2800">
                <a:solidFill>
                  <a:srgbClr val="000000"/>
                </a:solidFill>
              </a:rPr>
              <a:t>Salute pubblica</a:t>
            </a:r>
            <a:endParaRPr/>
          </a:p>
          <a:p>
            <a:pPr indent="-280735" lvl="0" marL="280735" rtl="0" algn="l">
              <a:lnSpc>
                <a:spcPct val="90000"/>
              </a:lnSpc>
              <a:spcBef>
                <a:spcPts val="1000"/>
              </a:spcBef>
              <a:spcAft>
                <a:spcPts val="0"/>
              </a:spcAft>
              <a:buClr>
                <a:srgbClr val="000000"/>
              </a:buClr>
              <a:buSzPts val="2800"/>
              <a:buFont typeface="Calibri"/>
              <a:buChar char="•"/>
            </a:pPr>
            <a:r>
              <a:rPr lang="en-US" sz="2800">
                <a:solidFill>
                  <a:srgbClr val="000000"/>
                </a:solidFill>
              </a:rPr>
              <a:t>Ambiente</a:t>
            </a:r>
            <a:endParaRPr/>
          </a:p>
          <a:p>
            <a:pPr indent="-280735" lvl="0" marL="280735" rtl="0" algn="l">
              <a:lnSpc>
                <a:spcPct val="90000"/>
              </a:lnSpc>
              <a:spcBef>
                <a:spcPts val="1000"/>
              </a:spcBef>
              <a:spcAft>
                <a:spcPts val="0"/>
              </a:spcAft>
              <a:buClr>
                <a:srgbClr val="000000"/>
              </a:buClr>
              <a:buSzPts val="2800"/>
              <a:buFont typeface="Calibri"/>
              <a:buChar char="•"/>
            </a:pPr>
            <a:r>
              <a:rPr lang="en-US" sz="2800">
                <a:solidFill>
                  <a:srgbClr val="000000"/>
                </a:solidFill>
              </a:rPr>
              <a:t>Impatto ambientale delle scelte alimentari</a:t>
            </a:r>
            <a:endParaRPr/>
          </a:p>
          <a:p>
            <a:pPr indent="-280735" lvl="0" marL="280735" rtl="0" algn="l">
              <a:lnSpc>
                <a:spcPct val="90000"/>
              </a:lnSpc>
              <a:spcBef>
                <a:spcPts val="1000"/>
              </a:spcBef>
              <a:spcAft>
                <a:spcPts val="0"/>
              </a:spcAft>
              <a:buClr>
                <a:srgbClr val="000000"/>
              </a:buClr>
              <a:buSzPts val="2800"/>
              <a:buFont typeface="Calibri"/>
              <a:buChar char="•"/>
            </a:pPr>
            <a:r>
              <a:rPr lang="en-US" sz="2800">
                <a:solidFill>
                  <a:srgbClr val="000000"/>
                </a:solidFill>
              </a:rPr>
              <a:t>Sostenibilità delle scelte alimentari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7"/>
          <p:cNvSpPr txBox="1"/>
          <p:nvPr>
            <p:ph type="title"/>
          </p:nvPr>
        </p:nvSpPr>
        <p:spPr>
          <a:xfrm>
            <a:off x="1302028" y="-721810"/>
            <a:ext cx="10302730" cy="2448177"/>
          </a:xfrm>
          <a:prstGeom prst="rect">
            <a:avLst/>
          </a:prstGeom>
          <a:noFill/>
          <a:ln>
            <a:noFill/>
          </a:ln>
        </p:spPr>
        <p:txBody>
          <a:bodyPr anchorCtr="0" anchor="b" bIns="45675" lIns="45675" spcFirstLastPara="1" rIns="45675" wrap="square" tIns="45675">
            <a:normAutofit/>
          </a:bodyPr>
          <a:lstStyle/>
          <a:p>
            <a:pPr indent="0" lvl="0" marL="0" marR="0" rtl="0" algn="l">
              <a:lnSpc>
                <a:spcPct val="90000"/>
              </a:lnSpc>
              <a:spcBef>
                <a:spcPts val="0"/>
              </a:spcBef>
              <a:spcAft>
                <a:spcPts val="0"/>
              </a:spcAft>
              <a:buClr>
                <a:srgbClr val="000000"/>
              </a:buClr>
              <a:buSzPts val="4400"/>
              <a:buFont typeface="Calibri"/>
              <a:buNone/>
            </a:pPr>
            <a:r>
              <a:rPr lang="en-US" sz="4400"/>
              <a:t>Riflettiamo sull’impatto delle nostre scelte</a:t>
            </a:r>
            <a:r>
              <a:rPr lang="en-US" sz="4400"/>
              <a:t>…</a:t>
            </a:r>
            <a:endParaRPr/>
          </a:p>
        </p:txBody>
      </p:sp>
      <p:sp>
        <p:nvSpPr>
          <p:cNvPr id="114" name="Google Shape;114;p7"/>
          <p:cNvSpPr txBox="1"/>
          <p:nvPr>
            <p:ph idx="1" type="body"/>
          </p:nvPr>
        </p:nvSpPr>
        <p:spPr>
          <a:xfrm>
            <a:off x="1250044" y="2201270"/>
            <a:ext cx="10656653" cy="3388076"/>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1-Qual è il vantaggio principale di scegliere cibo locale?</a:t>
            </a:r>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A. E’ sempre più economico.</a:t>
            </a:r>
            <a:br>
              <a:rPr lang="en-US" sz="2800">
                <a:solidFill>
                  <a:srgbClr val="000000"/>
                </a:solidFill>
              </a:rPr>
            </a:br>
            <a:r>
              <a:rPr lang="en-US" sz="2800">
                <a:solidFill>
                  <a:srgbClr val="000000"/>
                </a:solidFill>
              </a:rPr>
              <a:t>B. Riduce l’impronta di carbonio legata al trasporto.</a:t>
            </a:r>
            <a:br>
              <a:rPr lang="en-US" sz="2800">
                <a:solidFill>
                  <a:srgbClr val="000000"/>
                </a:solidFill>
              </a:rPr>
            </a:br>
            <a:r>
              <a:rPr lang="en-US" sz="2800">
                <a:solidFill>
                  <a:srgbClr val="000000"/>
                </a:solidFill>
              </a:rPr>
              <a:t>C. E’ più buono del cibo importato.</a:t>
            </a:r>
            <a:br>
              <a:rPr lang="en-US" sz="2800">
                <a:solidFill>
                  <a:srgbClr val="000000"/>
                </a:solidFill>
              </a:rPr>
            </a:br>
            <a:r>
              <a:rPr lang="en-US" sz="2800">
                <a:solidFill>
                  <a:srgbClr val="000000"/>
                </a:solidFill>
              </a:rPr>
              <a:t>D. Elimina la necessità del confezionamento.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8"/>
          <p:cNvSpPr txBox="1"/>
          <p:nvPr>
            <p:ph idx="1" type="body"/>
          </p:nvPr>
        </p:nvSpPr>
        <p:spPr>
          <a:xfrm>
            <a:off x="1250044" y="2201270"/>
            <a:ext cx="10656653" cy="3388077"/>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DDDDDD"/>
              </a:buClr>
              <a:buSzPts val="2800"/>
              <a:buFont typeface="Calibri"/>
              <a:buNone/>
            </a:pPr>
            <a:r>
              <a:rPr lang="en-US" sz="2800">
                <a:solidFill>
                  <a:srgbClr val="DDDDDD"/>
                </a:solidFill>
              </a:rPr>
              <a:t>1-What is a primary benefit of choosing locally sourced food?</a:t>
            </a:r>
            <a:endParaRPr/>
          </a:p>
          <a:p>
            <a:pPr indent="457200" lvl="1" marL="0" rtl="0" algn="l">
              <a:lnSpc>
                <a:spcPct val="90000"/>
              </a:lnSpc>
              <a:spcBef>
                <a:spcPts val="1000"/>
              </a:spcBef>
              <a:spcAft>
                <a:spcPts val="0"/>
              </a:spcAft>
              <a:buClr>
                <a:srgbClr val="DDDDDD"/>
              </a:buClr>
              <a:buSzPts val="2800"/>
              <a:buFont typeface="Calibri"/>
              <a:buNone/>
            </a:pPr>
            <a:r>
              <a:rPr lang="en-US" sz="2800">
                <a:solidFill>
                  <a:srgbClr val="DDDDDD"/>
                </a:solidFill>
              </a:rPr>
              <a:t>A. It is always cheaper.</a:t>
            </a:r>
            <a:br>
              <a:rPr lang="en-US" sz="2800">
                <a:solidFill>
                  <a:srgbClr val="DDDDDD"/>
                </a:solidFill>
              </a:rPr>
            </a:br>
            <a:r>
              <a:rPr b="1" lang="en-US">
                <a:solidFill>
                  <a:srgbClr val="000000"/>
                </a:solidFill>
              </a:rPr>
              <a:t>B. </a:t>
            </a:r>
            <a:r>
              <a:rPr b="1" lang="en-US">
                <a:solidFill>
                  <a:schemeClr val="dk1"/>
                </a:solidFill>
              </a:rPr>
              <a:t>Riduce l’impron</a:t>
            </a:r>
            <a:r>
              <a:rPr b="1" lang="en-US" sz="2500">
                <a:solidFill>
                  <a:schemeClr val="dk1"/>
                </a:solidFill>
              </a:rPr>
              <a:t>ta di carbonio legata al trasporto</a:t>
            </a:r>
            <a:r>
              <a:rPr b="1" lang="en-US">
                <a:solidFill>
                  <a:srgbClr val="000000"/>
                </a:solidFill>
              </a:rPr>
              <a:t>.</a:t>
            </a:r>
            <a:br>
              <a:rPr b="1" lang="en-US">
                <a:solidFill>
                  <a:srgbClr val="000000"/>
                </a:solidFill>
              </a:rPr>
            </a:br>
            <a:r>
              <a:rPr lang="en-US" sz="2800">
                <a:solidFill>
                  <a:srgbClr val="DDDDDD"/>
                </a:solidFill>
              </a:rPr>
              <a:t>C. It tastes better than imported food.</a:t>
            </a:r>
            <a:br>
              <a:rPr lang="en-US" sz="2800">
                <a:solidFill>
                  <a:srgbClr val="DDDDDD"/>
                </a:solidFill>
              </a:rPr>
            </a:br>
            <a:r>
              <a:rPr lang="en-US" sz="2800">
                <a:solidFill>
                  <a:srgbClr val="DDDDDD"/>
                </a:solidFill>
              </a:rPr>
              <a:t>D. It eliminates the need for food packaging.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9"/>
          <p:cNvSpPr txBox="1"/>
          <p:nvPr>
            <p:ph idx="1" type="body"/>
          </p:nvPr>
        </p:nvSpPr>
        <p:spPr>
          <a:xfrm>
            <a:off x="1250044" y="2201270"/>
            <a:ext cx="10656653" cy="443272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0000"/>
              </a:buClr>
              <a:buSzPts val="2800"/>
              <a:buFont typeface="Calibri"/>
              <a:buNone/>
            </a:pPr>
            <a:r>
              <a:rPr lang="en-US" sz="2800">
                <a:solidFill>
                  <a:srgbClr val="000000"/>
                </a:solidFill>
              </a:rPr>
              <a:t>2- Come può la riduzione del consumo di carne contribuire alla sostenibilità ambientale?</a:t>
            </a:r>
            <a:endParaRPr/>
          </a:p>
          <a:p>
            <a:pPr indent="0" lvl="0" marL="0" rtl="0" algn="l">
              <a:lnSpc>
                <a:spcPct val="90000"/>
              </a:lnSpc>
              <a:spcBef>
                <a:spcPts val="1000"/>
              </a:spcBef>
              <a:spcAft>
                <a:spcPts val="0"/>
              </a:spcAft>
              <a:buClr>
                <a:srgbClr val="000000"/>
              </a:buClr>
              <a:buSzPts val="2800"/>
              <a:buFont typeface="Calibri"/>
              <a:buNone/>
            </a:pPr>
            <a:r>
              <a:rPr lang="en-US" sz="2800">
                <a:solidFill>
                  <a:srgbClr val="000000"/>
                </a:solidFill>
              </a:rPr>
              <a:t>A. Aumenta il consumo di acqua.</a:t>
            </a:r>
            <a:br>
              <a:rPr lang="en-US" sz="2800">
                <a:solidFill>
                  <a:srgbClr val="000000"/>
                </a:solidFill>
              </a:rPr>
            </a:br>
            <a:r>
              <a:rPr lang="en-US" sz="2800">
                <a:solidFill>
                  <a:srgbClr val="000000"/>
                </a:solidFill>
              </a:rPr>
              <a:t>B. Riduce il bisogno di fertilizzanti sintetici.</a:t>
            </a:r>
            <a:br>
              <a:rPr lang="en-US" sz="2800">
                <a:solidFill>
                  <a:srgbClr val="000000"/>
                </a:solidFill>
              </a:rPr>
            </a:br>
            <a:r>
              <a:rPr lang="en-US" sz="2800">
                <a:solidFill>
                  <a:srgbClr val="000000"/>
                </a:solidFill>
              </a:rPr>
              <a:t>C. Riduce le emissioni di gas serra.</a:t>
            </a:r>
            <a:br>
              <a:rPr lang="en-US" sz="2800">
                <a:solidFill>
                  <a:srgbClr val="000000"/>
                </a:solidFill>
              </a:rPr>
            </a:br>
            <a:r>
              <a:rPr lang="en-US" sz="2800">
                <a:solidFill>
                  <a:srgbClr val="000000"/>
                </a:solidFill>
              </a:rPr>
              <a:t>D. Porta ad una maggiore perdita di biodiversità.</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Motyw pakietu Offic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Motyw pakietu Offic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