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359" r:id="rId2"/>
    <p:sldId id="360" r:id="rId3"/>
    <p:sldId id="361" r:id="rId4"/>
    <p:sldId id="362" r:id="rId5"/>
    <p:sldId id="363" r:id="rId6"/>
    <p:sldId id="261" r:id="rId7"/>
    <p:sldId id="364" r:id="rId8"/>
    <p:sldId id="365" r:id="rId9"/>
    <p:sldId id="366" r:id="rId10"/>
    <p:sldId id="367" r:id="rId11"/>
    <p:sldId id="368" r:id="rId12"/>
    <p:sldId id="267" r:id="rId13"/>
    <p:sldId id="268" r:id="rId14"/>
    <p:sldId id="369" r:id="rId15"/>
    <p:sldId id="370" r:id="rId16"/>
    <p:sldId id="371" r:id="rId17"/>
    <p:sldId id="372" r:id="rId18"/>
    <p:sldId id="373" r:id="rId19"/>
    <p:sldId id="374" r:id="rId20"/>
    <p:sldId id="375" r:id="rId21"/>
    <p:sldId id="276" r:id="rId22"/>
    <p:sldId id="277" r:id="rId23"/>
    <p:sldId id="278" r:id="rId24"/>
    <p:sldId id="279" r:id="rId25"/>
    <p:sldId id="376" r:id="rId26"/>
    <p:sldId id="377" r:id="rId27"/>
    <p:sldId id="378" r:id="rId28"/>
    <p:sldId id="379" r:id="rId29"/>
    <p:sldId id="380" r:id="rId30"/>
    <p:sldId id="381" r:id="rId31"/>
    <p:sldId id="382" r:id="rId32"/>
    <p:sldId id="383" r:id="rId33"/>
    <p:sldId id="384" r:id="rId34"/>
    <p:sldId id="385" r:id="rId35"/>
    <p:sldId id="290" r:id="rId36"/>
    <p:sldId id="386" r:id="rId37"/>
    <p:sldId id="387" r:id="rId38"/>
    <p:sldId id="388" r:id="rId39"/>
    <p:sldId id="389"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51" roundtripDataSignature="AMtx7mh1NDlbwm//9nxEJ6Tq3Esaxqxv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0F66A-9530-40FE-B75C-D3F9C61A738A}" v="3" dt="2024-12-02T21:31:59.740"/>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07" autoAdjust="0"/>
  </p:normalViewPr>
  <p:slideViewPr>
    <p:cSldViewPr snapToGrid="0">
      <p:cViewPr varScale="1">
        <p:scale>
          <a:sx n="70" d="100"/>
          <a:sy n="70" d="100"/>
        </p:scale>
        <p:origin x="446"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154"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157" Type="http://schemas.microsoft.com/office/2015/10/relationships/revisionInfo" Target="revisionInfo.xml"/><Relationship Id="rId5" Type="http://schemas.openxmlformats.org/officeDocument/2006/relationships/slide" Target="slides/slide4.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15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151" Type="http://customschemas.google.com/relationships/presentationmetadata" Target="metadata"/><Relationship Id="rId15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nnis Papadopoulos" userId="75d544e5-fce7-46ad-87d9-5c954a839b50" providerId="ADAL" clId="{40F6FB43-9276-441A-8065-CDA612422E65}"/>
    <pc:docChg chg="modSld">
      <pc:chgData name="Giannis Papadopoulos" userId="75d544e5-fce7-46ad-87d9-5c954a839b50" providerId="ADAL" clId="{40F6FB43-9276-441A-8065-CDA612422E65}" dt="2024-12-03T09:27:47.085" v="309" actId="20577"/>
      <pc:docMkLst>
        <pc:docMk/>
      </pc:docMkLst>
      <pc:sldChg chg="modSp mod">
        <pc:chgData name="Giannis Papadopoulos" userId="75d544e5-fce7-46ad-87d9-5c954a839b50" providerId="ADAL" clId="{40F6FB43-9276-441A-8065-CDA612422E65}" dt="2024-12-03T09:24:39.679" v="53" actId="20577"/>
        <pc:sldMkLst>
          <pc:docMk/>
          <pc:sldMk cId="0" sldId="359"/>
        </pc:sldMkLst>
        <pc:spChg chg="mod">
          <ac:chgData name="Giannis Papadopoulos" userId="75d544e5-fce7-46ad-87d9-5c954a839b50" providerId="ADAL" clId="{40F6FB43-9276-441A-8065-CDA612422E65}" dt="2024-12-03T09:24:39.679" v="53" actId="20577"/>
          <ac:spMkLst>
            <pc:docMk/>
            <pc:sldMk cId="0" sldId="359"/>
            <ac:spMk id="79" creationId="{00000000-0000-0000-0000-000000000000}"/>
          </ac:spMkLst>
        </pc:spChg>
      </pc:sldChg>
      <pc:sldChg chg="modSp mod modNotesTx">
        <pc:chgData name="Giannis Papadopoulos" userId="75d544e5-fce7-46ad-87d9-5c954a839b50" providerId="ADAL" clId="{40F6FB43-9276-441A-8065-CDA612422E65}" dt="2024-12-03T09:25:18.343" v="101" actId="20577"/>
        <pc:sldMkLst>
          <pc:docMk/>
          <pc:sldMk cId="0" sldId="360"/>
        </pc:sldMkLst>
        <pc:spChg chg="mod">
          <ac:chgData name="Giannis Papadopoulos" userId="75d544e5-fce7-46ad-87d9-5c954a839b50" providerId="ADAL" clId="{40F6FB43-9276-441A-8065-CDA612422E65}" dt="2024-12-03T09:25:04.041" v="86" actId="20577"/>
          <ac:spMkLst>
            <pc:docMk/>
            <pc:sldMk cId="0" sldId="360"/>
            <ac:spMk id="86" creationId="{00000000-0000-0000-0000-000000000000}"/>
          </ac:spMkLst>
        </pc:spChg>
      </pc:sldChg>
      <pc:sldChg chg="modSp mod modNotesTx">
        <pc:chgData name="Giannis Papadopoulos" userId="75d544e5-fce7-46ad-87d9-5c954a839b50" providerId="ADAL" clId="{40F6FB43-9276-441A-8065-CDA612422E65}" dt="2024-12-03T09:25:51.123" v="168" actId="20577"/>
        <pc:sldMkLst>
          <pc:docMk/>
          <pc:sldMk cId="0" sldId="383"/>
        </pc:sldMkLst>
        <pc:spChg chg="mod">
          <ac:chgData name="Giannis Papadopoulos" userId="75d544e5-fce7-46ad-87d9-5c954a839b50" providerId="ADAL" clId="{40F6FB43-9276-441A-8065-CDA612422E65}" dt="2024-12-03T09:25:51.123" v="168" actId="20577"/>
          <ac:spMkLst>
            <pc:docMk/>
            <pc:sldMk cId="0" sldId="383"/>
            <ac:spMk id="258" creationId="{00000000-0000-0000-0000-000000000000}"/>
          </ac:spMkLst>
        </pc:spChg>
      </pc:sldChg>
      <pc:sldChg chg="modSp mod modNotesTx">
        <pc:chgData name="Giannis Papadopoulos" userId="75d544e5-fce7-46ad-87d9-5c954a839b50" providerId="ADAL" clId="{40F6FB43-9276-441A-8065-CDA612422E65}" dt="2024-12-03T09:27:34.869" v="292" actId="6549"/>
        <pc:sldMkLst>
          <pc:docMk/>
          <pc:sldMk cId="0" sldId="389"/>
        </pc:sldMkLst>
        <pc:spChg chg="mod">
          <ac:chgData name="Giannis Papadopoulos" userId="75d544e5-fce7-46ad-87d9-5c954a839b50" providerId="ADAL" clId="{40F6FB43-9276-441A-8065-CDA612422E65}" dt="2024-12-03T09:26:05.860" v="194" actId="6549"/>
          <ac:spMkLst>
            <pc:docMk/>
            <pc:sldMk cId="0" sldId="389"/>
            <ac:spMk id="301" creationId="{00000000-0000-0000-0000-000000000000}"/>
          </ac:spMkLst>
        </pc:spChg>
      </pc:sldChg>
      <pc:sldChg chg="modNotesTx">
        <pc:chgData name="Giannis Papadopoulos" userId="75d544e5-fce7-46ad-87d9-5c954a839b50" providerId="ADAL" clId="{40F6FB43-9276-441A-8065-CDA612422E65}" dt="2024-12-03T09:27:04.075" v="218" actId="20577"/>
        <pc:sldMkLst>
          <pc:docMk/>
          <pc:sldMk cId="0" sldId="416"/>
        </pc:sldMkLst>
      </pc:sldChg>
      <pc:sldChg chg="modSp mod">
        <pc:chgData name="Giannis Papadopoulos" userId="75d544e5-fce7-46ad-87d9-5c954a839b50" providerId="ADAL" clId="{40F6FB43-9276-441A-8065-CDA612422E65}" dt="2024-12-03T09:27:47.085" v="309" actId="20577"/>
        <pc:sldMkLst>
          <pc:docMk/>
          <pc:sldMk cId="0" sldId="420"/>
        </pc:sldMkLst>
        <pc:spChg chg="mod">
          <ac:chgData name="Giannis Papadopoulos" userId="75d544e5-fce7-46ad-87d9-5c954a839b50" providerId="ADAL" clId="{40F6FB43-9276-441A-8065-CDA612422E65}" dt="2024-12-03T09:27:47.085" v="309" actId="20577"/>
          <ac:spMkLst>
            <pc:docMk/>
            <pc:sldMk cId="0" sldId="420"/>
            <ac:spMk id="374" creationId="{00000000-0000-0000-0000-000000000000}"/>
          </ac:spMkLst>
        </pc:spChg>
      </pc:sldChg>
    </pc:docChg>
  </pc:docChgLst>
  <pc:docChgLst>
    <pc:chgData name="Giannis Papadopoulos" userId="75d544e5-fce7-46ad-87d9-5c954a839b50" providerId="ADAL" clId="{1B30F66A-9530-40FE-B75C-D3F9C61A738A}"/>
    <pc:docChg chg="undo custSel addSld delSld modSld">
      <pc:chgData name="Giannis Papadopoulos" userId="75d544e5-fce7-46ad-87d9-5c954a839b50" providerId="ADAL" clId="{1B30F66A-9530-40FE-B75C-D3F9C61A738A}" dt="2024-12-02T21:46:38.003" v="713" actId="47"/>
      <pc:docMkLst>
        <pc:docMk/>
      </pc:docMkLst>
      <pc:sldChg chg="modSp del">
        <pc:chgData name="Giannis Papadopoulos" userId="75d544e5-fce7-46ad-87d9-5c954a839b50" providerId="ADAL" clId="{1B30F66A-9530-40FE-B75C-D3F9C61A738A}" dt="2024-12-02T21:46:38.003" v="713" actId="47"/>
        <pc:sldMkLst>
          <pc:docMk/>
          <pc:sldMk cId="0" sldId="256"/>
        </pc:sldMkLst>
        <pc:spChg chg="mod">
          <ac:chgData name="Giannis Papadopoulos" userId="75d544e5-fce7-46ad-87d9-5c954a839b50" providerId="ADAL" clId="{1B30F66A-9530-40FE-B75C-D3F9C61A738A}" dt="2024-12-02T21:10:45.214" v="123"/>
          <ac:spMkLst>
            <pc:docMk/>
            <pc:sldMk cId="0" sldId="256"/>
            <ac:spMk id="62" creationId="{00000000-0000-0000-0000-000000000000}"/>
          </ac:spMkLst>
        </pc:spChg>
      </pc:sldChg>
      <pc:sldChg chg="del">
        <pc:chgData name="Giannis Papadopoulos" userId="75d544e5-fce7-46ad-87d9-5c954a839b50" providerId="ADAL" clId="{1B30F66A-9530-40FE-B75C-D3F9C61A738A}" dt="2024-12-02T21:46:38.003" v="713" actId="47"/>
        <pc:sldMkLst>
          <pc:docMk/>
          <pc:sldMk cId="0" sldId="257"/>
        </pc:sldMkLst>
      </pc:sldChg>
      <pc:sldChg chg="del">
        <pc:chgData name="Giannis Papadopoulos" userId="75d544e5-fce7-46ad-87d9-5c954a839b50" providerId="ADAL" clId="{1B30F66A-9530-40FE-B75C-D3F9C61A738A}" dt="2024-12-02T21:46:38.003" v="713" actId="47"/>
        <pc:sldMkLst>
          <pc:docMk/>
          <pc:sldMk cId="0" sldId="258"/>
        </pc:sldMkLst>
      </pc:sldChg>
      <pc:sldChg chg="del">
        <pc:chgData name="Giannis Papadopoulos" userId="75d544e5-fce7-46ad-87d9-5c954a839b50" providerId="ADAL" clId="{1B30F66A-9530-40FE-B75C-D3F9C61A738A}" dt="2024-12-02T21:46:38.003" v="713" actId="47"/>
        <pc:sldMkLst>
          <pc:docMk/>
          <pc:sldMk cId="0" sldId="259"/>
        </pc:sldMkLst>
      </pc:sldChg>
      <pc:sldChg chg="del">
        <pc:chgData name="Giannis Papadopoulos" userId="75d544e5-fce7-46ad-87d9-5c954a839b50" providerId="ADAL" clId="{1B30F66A-9530-40FE-B75C-D3F9C61A738A}" dt="2024-12-02T21:46:38.003" v="713" actId="47"/>
        <pc:sldMkLst>
          <pc:docMk/>
          <pc:sldMk cId="0" sldId="260"/>
        </pc:sldMkLst>
      </pc:sldChg>
      <pc:sldChg chg="modSp mod">
        <pc:chgData name="Giannis Papadopoulos" userId="75d544e5-fce7-46ad-87d9-5c954a839b50" providerId="ADAL" clId="{1B30F66A-9530-40FE-B75C-D3F9C61A738A}" dt="2024-12-02T21:09:05.747" v="105" actId="6549"/>
        <pc:sldMkLst>
          <pc:docMk/>
          <pc:sldMk cId="0" sldId="261"/>
        </pc:sldMkLst>
        <pc:spChg chg="mod">
          <ac:chgData name="Giannis Papadopoulos" userId="75d544e5-fce7-46ad-87d9-5c954a839b50" providerId="ADAL" clId="{1B30F66A-9530-40FE-B75C-D3F9C61A738A}" dt="2024-12-02T21:09:05.747" v="105" actId="6549"/>
          <ac:spMkLst>
            <pc:docMk/>
            <pc:sldMk cId="0" sldId="261"/>
            <ac:spMk id="108" creationId="{00000000-0000-0000-0000-000000000000}"/>
          </ac:spMkLst>
        </pc:spChg>
      </pc:sldChg>
      <pc:sldChg chg="del">
        <pc:chgData name="Giannis Papadopoulos" userId="75d544e5-fce7-46ad-87d9-5c954a839b50" providerId="ADAL" clId="{1B30F66A-9530-40FE-B75C-D3F9C61A738A}" dt="2024-12-02T21:46:38.003" v="713" actId="47"/>
        <pc:sldMkLst>
          <pc:docMk/>
          <pc:sldMk cId="0" sldId="262"/>
        </pc:sldMkLst>
      </pc:sldChg>
      <pc:sldChg chg="modSp del">
        <pc:chgData name="Giannis Papadopoulos" userId="75d544e5-fce7-46ad-87d9-5c954a839b50" providerId="ADAL" clId="{1B30F66A-9530-40FE-B75C-D3F9C61A738A}" dt="2024-12-02T21:46:38.003" v="713" actId="47"/>
        <pc:sldMkLst>
          <pc:docMk/>
          <pc:sldMk cId="0" sldId="263"/>
        </pc:sldMkLst>
        <pc:spChg chg="mod">
          <ac:chgData name="Giannis Papadopoulos" userId="75d544e5-fce7-46ad-87d9-5c954a839b50" providerId="ADAL" clId="{1B30F66A-9530-40FE-B75C-D3F9C61A738A}" dt="2024-12-02T21:10:45.214" v="123"/>
          <ac:spMkLst>
            <pc:docMk/>
            <pc:sldMk cId="0" sldId="263"/>
            <ac:spMk id="5" creationId="{C8328517-EF3F-D233-E50E-BE2DAFE9BFEA}"/>
          </ac:spMkLst>
        </pc:spChg>
      </pc:sldChg>
      <pc:sldChg chg="del">
        <pc:chgData name="Giannis Papadopoulos" userId="75d544e5-fce7-46ad-87d9-5c954a839b50" providerId="ADAL" clId="{1B30F66A-9530-40FE-B75C-D3F9C61A738A}" dt="2024-12-02T21:46:38.003" v="713" actId="47"/>
        <pc:sldMkLst>
          <pc:docMk/>
          <pc:sldMk cId="0" sldId="264"/>
        </pc:sldMkLst>
      </pc:sldChg>
      <pc:sldChg chg="modSp del">
        <pc:chgData name="Giannis Papadopoulos" userId="75d544e5-fce7-46ad-87d9-5c954a839b50" providerId="ADAL" clId="{1B30F66A-9530-40FE-B75C-D3F9C61A738A}" dt="2024-12-02T21:46:38.003" v="713" actId="47"/>
        <pc:sldMkLst>
          <pc:docMk/>
          <pc:sldMk cId="0" sldId="265"/>
        </pc:sldMkLst>
        <pc:spChg chg="mod">
          <ac:chgData name="Giannis Papadopoulos" userId="75d544e5-fce7-46ad-87d9-5c954a839b50" providerId="ADAL" clId="{1B30F66A-9530-40FE-B75C-D3F9C61A738A}" dt="2024-12-02T21:10:45.214" v="123"/>
          <ac:spMkLst>
            <pc:docMk/>
            <pc:sldMk cId="0" sldId="265"/>
            <ac:spMk id="119" creationId="{00000000-0000-0000-0000-000000000000}"/>
          </ac:spMkLst>
        </pc:spChg>
      </pc:sldChg>
      <pc:sldChg chg="del">
        <pc:chgData name="Giannis Papadopoulos" userId="75d544e5-fce7-46ad-87d9-5c954a839b50" providerId="ADAL" clId="{1B30F66A-9530-40FE-B75C-D3F9C61A738A}" dt="2024-12-02T21:46:38.003" v="713" actId="47"/>
        <pc:sldMkLst>
          <pc:docMk/>
          <pc:sldMk cId="0" sldId="266"/>
        </pc:sldMkLst>
      </pc:sldChg>
      <pc:sldChg chg="modSp mod modNotes">
        <pc:chgData name="Giannis Papadopoulos" userId="75d544e5-fce7-46ad-87d9-5c954a839b50" providerId="ADAL" clId="{1B30F66A-9530-40FE-B75C-D3F9C61A738A}" dt="2024-12-02T21:10:45.214" v="123"/>
        <pc:sldMkLst>
          <pc:docMk/>
          <pc:sldMk cId="0" sldId="267"/>
        </pc:sldMkLst>
        <pc:spChg chg="mod">
          <ac:chgData name="Giannis Papadopoulos" userId="75d544e5-fce7-46ad-87d9-5c954a839b50" providerId="ADAL" clId="{1B30F66A-9530-40FE-B75C-D3F9C61A738A}" dt="2024-12-02T21:10:45.214" v="123"/>
          <ac:spMkLst>
            <pc:docMk/>
            <pc:sldMk cId="0" sldId="267"/>
            <ac:spMk id="139" creationId="{00000000-0000-0000-0000-000000000000}"/>
          </ac:spMkLst>
        </pc:spChg>
      </pc:sldChg>
      <pc:sldChg chg="modSp modNotes">
        <pc:chgData name="Giannis Papadopoulos" userId="75d544e5-fce7-46ad-87d9-5c954a839b50" providerId="ADAL" clId="{1B30F66A-9530-40FE-B75C-D3F9C61A738A}" dt="2024-12-02T21:10:45.214" v="123"/>
        <pc:sldMkLst>
          <pc:docMk/>
          <pc:sldMk cId="0" sldId="268"/>
        </pc:sldMkLst>
        <pc:spChg chg="mod">
          <ac:chgData name="Giannis Papadopoulos" userId="75d544e5-fce7-46ad-87d9-5c954a839b50" providerId="ADAL" clId="{1B30F66A-9530-40FE-B75C-D3F9C61A738A}" dt="2024-12-02T21:10:45.214" v="123"/>
          <ac:spMkLst>
            <pc:docMk/>
            <pc:sldMk cId="0" sldId="268"/>
            <ac:spMk id="145"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0" sldId="269"/>
        </pc:sldMkLst>
        <pc:spChg chg="mod">
          <ac:chgData name="Giannis Papadopoulos" userId="75d544e5-fce7-46ad-87d9-5c954a839b50" providerId="ADAL" clId="{1B30F66A-9530-40FE-B75C-D3F9C61A738A}" dt="2024-12-02T21:10:24.943" v="122"/>
          <ac:spMkLst>
            <pc:docMk/>
            <pc:sldMk cId="0" sldId="269"/>
            <ac:spMk id="4" creationId="{30074D60-2CCD-F720-1188-6471EB8A8C6A}"/>
          </ac:spMkLst>
        </pc:spChg>
      </pc:sldChg>
      <pc:sldChg chg="del">
        <pc:chgData name="Giannis Papadopoulos" userId="75d544e5-fce7-46ad-87d9-5c954a839b50" providerId="ADAL" clId="{1B30F66A-9530-40FE-B75C-D3F9C61A738A}" dt="2024-12-02T21:46:38.003" v="713" actId="47"/>
        <pc:sldMkLst>
          <pc:docMk/>
          <pc:sldMk cId="0" sldId="270"/>
        </pc:sldMkLst>
      </pc:sldChg>
      <pc:sldChg chg="modSp del">
        <pc:chgData name="Giannis Papadopoulos" userId="75d544e5-fce7-46ad-87d9-5c954a839b50" providerId="ADAL" clId="{1B30F66A-9530-40FE-B75C-D3F9C61A738A}" dt="2024-12-02T21:46:38.003" v="713" actId="47"/>
        <pc:sldMkLst>
          <pc:docMk/>
          <pc:sldMk cId="0" sldId="271"/>
        </pc:sldMkLst>
        <pc:spChg chg="mod">
          <ac:chgData name="Giannis Papadopoulos" userId="75d544e5-fce7-46ad-87d9-5c954a839b50" providerId="ADAL" clId="{1B30F66A-9530-40FE-B75C-D3F9C61A738A}" dt="2024-12-02T21:10:45.214" v="123"/>
          <ac:spMkLst>
            <pc:docMk/>
            <pc:sldMk cId="0" sldId="271"/>
            <ac:spMk id="153"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1513492185" sldId="272"/>
        </pc:sldMkLst>
        <pc:spChg chg="mod">
          <ac:chgData name="Giannis Papadopoulos" userId="75d544e5-fce7-46ad-87d9-5c954a839b50" providerId="ADAL" clId="{1B30F66A-9530-40FE-B75C-D3F9C61A738A}" dt="2024-12-02T21:10:24.943" v="122"/>
          <ac:spMkLst>
            <pc:docMk/>
            <pc:sldMk cId="1513492185" sldId="272"/>
            <ac:spMk id="3" creationId="{DFC94124-7580-3164-7119-9430713409C9}"/>
          </ac:spMkLst>
        </pc:spChg>
        <pc:spChg chg="mod">
          <ac:chgData name="Giannis Papadopoulos" userId="75d544e5-fce7-46ad-87d9-5c954a839b50" providerId="ADAL" clId="{1B30F66A-9530-40FE-B75C-D3F9C61A738A}" dt="2024-12-02T21:10:45.214" v="123"/>
          <ac:spMkLst>
            <pc:docMk/>
            <pc:sldMk cId="1513492185" sldId="272"/>
            <ac:spMk id="13" creationId="{4C9A3B37-9CD5-35A1-DDCC-37BF8BE92EF3}"/>
          </ac:spMkLst>
        </pc:spChg>
        <pc:spChg chg="mod">
          <ac:chgData name="Giannis Papadopoulos" userId="75d544e5-fce7-46ad-87d9-5c954a839b50" providerId="ADAL" clId="{1B30F66A-9530-40FE-B75C-D3F9C61A738A}" dt="2024-12-02T21:10:24.943" v="122"/>
          <ac:spMkLst>
            <pc:docMk/>
            <pc:sldMk cId="1513492185" sldId="272"/>
            <ac:spMk id="107"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2827582097" sldId="273"/>
        </pc:sldMkLst>
        <pc:spChg chg="mod">
          <ac:chgData name="Giannis Papadopoulos" userId="75d544e5-fce7-46ad-87d9-5c954a839b50" providerId="ADAL" clId="{1B30F66A-9530-40FE-B75C-D3F9C61A738A}" dt="2024-12-02T21:10:45.214" v="123"/>
          <ac:spMkLst>
            <pc:docMk/>
            <pc:sldMk cId="2827582097" sldId="273"/>
            <ac:spMk id="7" creationId="{1741D1BA-A284-CDB5-EA51-00C13A839B53}"/>
          </ac:spMkLst>
        </pc:spChg>
        <pc:spChg chg="mod">
          <ac:chgData name="Giannis Papadopoulos" userId="75d544e5-fce7-46ad-87d9-5c954a839b50" providerId="ADAL" clId="{1B30F66A-9530-40FE-B75C-D3F9C61A738A}" dt="2024-12-02T21:10:45.214" v="123"/>
          <ac:spMkLst>
            <pc:docMk/>
            <pc:sldMk cId="2827582097" sldId="273"/>
            <ac:spMk id="8" creationId="{1323F4BE-6B65-E2BD-C0D9-EAF0880EF4E6}"/>
          </ac:spMkLst>
        </pc:spChg>
        <pc:spChg chg="mod">
          <ac:chgData name="Giannis Papadopoulos" userId="75d544e5-fce7-46ad-87d9-5c954a839b50" providerId="ADAL" clId="{1B30F66A-9530-40FE-B75C-D3F9C61A738A}" dt="2024-12-02T21:10:45.214" v="123"/>
          <ac:spMkLst>
            <pc:docMk/>
            <pc:sldMk cId="2827582097" sldId="273"/>
            <ac:spMk id="107"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2845813125" sldId="274"/>
        </pc:sldMkLst>
        <pc:spChg chg="mod">
          <ac:chgData name="Giannis Papadopoulos" userId="75d544e5-fce7-46ad-87d9-5c954a839b50" providerId="ADAL" clId="{1B30F66A-9530-40FE-B75C-D3F9C61A738A}" dt="2024-12-02T21:10:24.943" v="122"/>
          <ac:spMkLst>
            <pc:docMk/>
            <pc:sldMk cId="2845813125" sldId="274"/>
            <ac:spMk id="4" creationId="{08681BDD-C5C9-A1DC-0A85-F1968801BC97}"/>
          </ac:spMkLst>
        </pc:spChg>
        <pc:spChg chg="mod">
          <ac:chgData name="Giannis Papadopoulos" userId="75d544e5-fce7-46ad-87d9-5c954a839b50" providerId="ADAL" clId="{1B30F66A-9530-40FE-B75C-D3F9C61A738A}" dt="2024-12-02T21:10:45.214" v="123"/>
          <ac:spMkLst>
            <pc:docMk/>
            <pc:sldMk cId="2845813125" sldId="274"/>
            <ac:spMk id="142"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445463333" sldId="275"/>
        </pc:sldMkLst>
        <pc:spChg chg="mod">
          <ac:chgData name="Giannis Papadopoulos" userId="75d544e5-fce7-46ad-87d9-5c954a839b50" providerId="ADAL" clId="{1B30F66A-9530-40FE-B75C-D3F9C61A738A}" dt="2024-12-02T21:10:45.214" v="123"/>
          <ac:spMkLst>
            <pc:docMk/>
            <pc:sldMk cId="445463333" sldId="275"/>
            <ac:spMk id="5" creationId="{8C65A1A7-8A73-4AD7-949E-FC73DCF7AD63}"/>
          </ac:spMkLst>
        </pc:spChg>
      </pc:sldChg>
      <pc:sldChg chg="modNotes">
        <pc:chgData name="Giannis Papadopoulos" userId="75d544e5-fce7-46ad-87d9-5c954a839b50" providerId="ADAL" clId="{1B30F66A-9530-40FE-B75C-D3F9C61A738A}" dt="2024-12-02T21:10:45.214" v="123"/>
        <pc:sldMkLst>
          <pc:docMk/>
          <pc:sldMk cId="0" sldId="276"/>
        </pc:sldMkLst>
      </pc:sldChg>
      <pc:sldChg chg="modSp mod">
        <pc:chgData name="Giannis Papadopoulos" userId="75d544e5-fce7-46ad-87d9-5c954a839b50" providerId="ADAL" clId="{1B30F66A-9530-40FE-B75C-D3F9C61A738A}" dt="2024-12-02T21:14:51.545" v="137" actId="1076"/>
        <pc:sldMkLst>
          <pc:docMk/>
          <pc:sldMk cId="0" sldId="277"/>
        </pc:sldMkLst>
        <pc:spChg chg="mod">
          <ac:chgData name="Giannis Papadopoulos" userId="75d544e5-fce7-46ad-87d9-5c954a839b50" providerId="ADAL" clId="{1B30F66A-9530-40FE-B75C-D3F9C61A738A}" dt="2024-12-02T21:14:51.545" v="137" actId="1076"/>
          <ac:spMkLst>
            <pc:docMk/>
            <pc:sldMk cId="0" sldId="277"/>
            <ac:spMk id="196" creationId="{00000000-0000-0000-0000-000000000000}"/>
          </ac:spMkLst>
        </pc:spChg>
      </pc:sldChg>
      <pc:sldChg chg="modSp mod">
        <pc:chgData name="Giannis Papadopoulos" userId="75d544e5-fce7-46ad-87d9-5c954a839b50" providerId="ADAL" clId="{1B30F66A-9530-40FE-B75C-D3F9C61A738A}" dt="2024-12-02T21:15:53.782" v="146" actId="20577"/>
        <pc:sldMkLst>
          <pc:docMk/>
          <pc:sldMk cId="0" sldId="279"/>
        </pc:sldMkLst>
        <pc:spChg chg="mod">
          <ac:chgData name="Giannis Papadopoulos" userId="75d544e5-fce7-46ad-87d9-5c954a839b50" providerId="ADAL" clId="{1B30F66A-9530-40FE-B75C-D3F9C61A738A}" dt="2024-12-02T21:15:53.782" v="146" actId="20577"/>
          <ac:spMkLst>
            <pc:docMk/>
            <pc:sldMk cId="0" sldId="279"/>
            <ac:spMk id="208"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1056995588" sldId="280"/>
        </pc:sldMkLst>
        <pc:spChg chg="mod">
          <ac:chgData name="Giannis Papadopoulos" userId="75d544e5-fce7-46ad-87d9-5c954a839b50" providerId="ADAL" clId="{1B30F66A-9530-40FE-B75C-D3F9C61A738A}" dt="2024-12-02T21:10:45.214" v="123"/>
          <ac:spMkLst>
            <pc:docMk/>
            <pc:sldMk cId="1056995588" sldId="280"/>
            <ac:spMk id="3" creationId="{462D74F4-1BE2-9F20-CA78-1A0CDCC72CE6}"/>
          </ac:spMkLst>
        </pc:spChg>
        <pc:spChg chg="mod">
          <ac:chgData name="Giannis Papadopoulos" userId="75d544e5-fce7-46ad-87d9-5c954a839b50" providerId="ADAL" clId="{1B30F66A-9530-40FE-B75C-D3F9C61A738A}" dt="2024-12-02T21:10:24.943" v="122"/>
          <ac:spMkLst>
            <pc:docMk/>
            <pc:sldMk cId="1056995588" sldId="280"/>
            <ac:spMk id="8" creationId="{87C433E8-CAD4-DD95-A7E1-45F84911F9EA}"/>
          </ac:spMkLst>
        </pc:spChg>
        <pc:spChg chg="mod">
          <ac:chgData name="Giannis Papadopoulos" userId="75d544e5-fce7-46ad-87d9-5c954a839b50" providerId="ADAL" clId="{1B30F66A-9530-40FE-B75C-D3F9C61A738A}" dt="2024-12-02T21:10:24.943" v="122"/>
          <ac:spMkLst>
            <pc:docMk/>
            <pc:sldMk cId="1056995588" sldId="280"/>
            <ac:spMk id="10" creationId="{3839BA60-5C6A-4FA5-E50D-388E5E1379C4}"/>
          </ac:spMkLst>
        </pc:spChg>
        <pc:spChg chg="mod">
          <ac:chgData name="Giannis Papadopoulos" userId="75d544e5-fce7-46ad-87d9-5c954a839b50" providerId="ADAL" clId="{1B30F66A-9530-40FE-B75C-D3F9C61A738A}" dt="2024-12-02T21:10:24.943" v="122"/>
          <ac:spMkLst>
            <pc:docMk/>
            <pc:sldMk cId="1056995588" sldId="280"/>
            <ac:spMk id="12" creationId="{35E7D6BF-D20A-E394-4849-E35D07478C9B}"/>
          </ac:spMkLst>
        </pc:spChg>
        <pc:spChg chg="mod">
          <ac:chgData name="Giannis Papadopoulos" userId="75d544e5-fce7-46ad-87d9-5c954a839b50" providerId="ADAL" clId="{1B30F66A-9530-40FE-B75C-D3F9C61A738A}" dt="2024-12-02T21:10:24.943" v="122"/>
          <ac:spMkLst>
            <pc:docMk/>
            <pc:sldMk cId="1056995588" sldId="280"/>
            <ac:spMk id="107" creationId="{00000000-0000-0000-0000-000000000000}"/>
          </ac:spMkLst>
        </pc:spChg>
      </pc:sldChg>
      <pc:sldChg chg="del">
        <pc:chgData name="Giannis Papadopoulos" userId="75d544e5-fce7-46ad-87d9-5c954a839b50" providerId="ADAL" clId="{1B30F66A-9530-40FE-B75C-D3F9C61A738A}" dt="2024-12-02T21:46:38.003" v="713" actId="47"/>
        <pc:sldMkLst>
          <pc:docMk/>
          <pc:sldMk cId="606801252" sldId="281"/>
        </pc:sldMkLst>
      </pc:sldChg>
      <pc:sldChg chg="modSp del">
        <pc:chgData name="Giannis Papadopoulos" userId="75d544e5-fce7-46ad-87d9-5c954a839b50" providerId="ADAL" clId="{1B30F66A-9530-40FE-B75C-D3F9C61A738A}" dt="2024-12-02T21:46:38.003" v="713" actId="47"/>
        <pc:sldMkLst>
          <pc:docMk/>
          <pc:sldMk cId="2337086127" sldId="282"/>
        </pc:sldMkLst>
        <pc:spChg chg="mod">
          <ac:chgData name="Giannis Papadopoulos" userId="75d544e5-fce7-46ad-87d9-5c954a839b50" providerId="ADAL" clId="{1B30F66A-9530-40FE-B75C-D3F9C61A738A}" dt="2024-12-02T21:10:45.214" v="123"/>
          <ac:spMkLst>
            <pc:docMk/>
            <pc:sldMk cId="2337086127" sldId="282"/>
            <ac:spMk id="5" creationId="{DD96CD3E-D7F2-0C55-4DCB-EB3C1C39AB4C}"/>
          </ac:spMkLst>
        </pc:spChg>
      </pc:sldChg>
      <pc:sldChg chg="del">
        <pc:chgData name="Giannis Papadopoulos" userId="75d544e5-fce7-46ad-87d9-5c954a839b50" providerId="ADAL" clId="{1B30F66A-9530-40FE-B75C-D3F9C61A738A}" dt="2024-12-02T21:46:38.003" v="713" actId="47"/>
        <pc:sldMkLst>
          <pc:docMk/>
          <pc:sldMk cId="1444591427" sldId="283"/>
        </pc:sldMkLst>
      </pc:sldChg>
      <pc:sldChg chg="del">
        <pc:chgData name="Giannis Papadopoulos" userId="75d544e5-fce7-46ad-87d9-5c954a839b50" providerId="ADAL" clId="{1B30F66A-9530-40FE-B75C-D3F9C61A738A}" dt="2024-12-02T21:46:38.003" v="713" actId="47"/>
        <pc:sldMkLst>
          <pc:docMk/>
          <pc:sldMk cId="1679961698" sldId="284"/>
        </pc:sldMkLst>
      </pc:sldChg>
      <pc:sldChg chg="del">
        <pc:chgData name="Giannis Papadopoulos" userId="75d544e5-fce7-46ad-87d9-5c954a839b50" providerId="ADAL" clId="{1B30F66A-9530-40FE-B75C-D3F9C61A738A}" dt="2024-12-02T21:46:38.003" v="713" actId="47"/>
        <pc:sldMkLst>
          <pc:docMk/>
          <pc:sldMk cId="2149658169" sldId="285"/>
        </pc:sldMkLst>
      </pc:sldChg>
      <pc:sldChg chg="del">
        <pc:chgData name="Giannis Papadopoulos" userId="75d544e5-fce7-46ad-87d9-5c954a839b50" providerId="ADAL" clId="{1B30F66A-9530-40FE-B75C-D3F9C61A738A}" dt="2024-12-02T21:46:38.003" v="713" actId="47"/>
        <pc:sldMkLst>
          <pc:docMk/>
          <pc:sldMk cId="2790238977" sldId="286"/>
        </pc:sldMkLst>
      </pc:sldChg>
      <pc:sldChg chg="modSp del">
        <pc:chgData name="Giannis Papadopoulos" userId="75d544e5-fce7-46ad-87d9-5c954a839b50" providerId="ADAL" clId="{1B30F66A-9530-40FE-B75C-D3F9C61A738A}" dt="2024-12-02T21:46:38.003" v="713" actId="47"/>
        <pc:sldMkLst>
          <pc:docMk/>
          <pc:sldMk cId="3324472213" sldId="287"/>
        </pc:sldMkLst>
        <pc:spChg chg="mod">
          <ac:chgData name="Giannis Papadopoulos" userId="75d544e5-fce7-46ad-87d9-5c954a839b50" providerId="ADAL" clId="{1B30F66A-9530-40FE-B75C-D3F9C61A738A}" dt="2024-12-02T21:10:45.214" v="123"/>
          <ac:spMkLst>
            <pc:docMk/>
            <pc:sldMk cId="3324472213" sldId="287"/>
            <ac:spMk id="3" creationId="{D5A236BB-76A5-FEC8-534F-1B136EBE01FD}"/>
          </ac:spMkLst>
        </pc:spChg>
      </pc:sldChg>
      <pc:sldChg chg="del">
        <pc:chgData name="Giannis Papadopoulos" userId="75d544e5-fce7-46ad-87d9-5c954a839b50" providerId="ADAL" clId="{1B30F66A-9530-40FE-B75C-D3F9C61A738A}" dt="2024-12-02T21:46:38.003" v="713" actId="47"/>
        <pc:sldMkLst>
          <pc:docMk/>
          <pc:sldMk cId="2420024203" sldId="288"/>
        </pc:sldMkLst>
      </pc:sldChg>
      <pc:sldChg chg="modSp del">
        <pc:chgData name="Giannis Papadopoulos" userId="75d544e5-fce7-46ad-87d9-5c954a839b50" providerId="ADAL" clId="{1B30F66A-9530-40FE-B75C-D3F9C61A738A}" dt="2024-12-02T21:46:38.003" v="713" actId="47"/>
        <pc:sldMkLst>
          <pc:docMk/>
          <pc:sldMk cId="3509999908" sldId="289"/>
        </pc:sldMkLst>
        <pc:spChg chg="mod">
          <ac:chgData name="Giannis Papadopoulos" userId="75d544e5-fce7-46ad-87d9-5c954a839b50" providerId="ADAL" clId="{1B30F66A-9530-40FE-B75C-D3F9C61A738A}" dt="2024-12-02T21:10:24.943" v="122"/>
          <ac:spMkLst>
            <pc:docMk/>
            <pc:sldMk cId="3509999908" sldId="289"/>
            <ac:spMk id="2" creationId="{E4782CE6-5B11-F1F9-26FC-BDB806D1BA4A}"/>
          </ac:spMkLst>
        </pc:spChg>
        <pc:spChg chg="mod">
          <ac:chgData name="Giannis Papadopoulos" userId="75d544e5-fce7-46ad-87d9-5c954a839b50" providerId="ADAL" clId="{1B30F66A-9530-40FE-B75C-D3F9C61A738A}" dt="2024-12-02T21:10:24.943" v="122"/>
          <ac:spMkLst>
            <pc:docMk/>
            <pc:sldMk cId="3509999908" sldId="289"/>
            <ac:spMk id="5" creationId="{1F45C441-58B1-C1D1-39EC-376EA7C55EE9}"/>
          </ac:spMkLst>
        </pc:spChg>
      </pc:sldChg>
      <pc:sldChg chg="modSp mod modNotes">
        <pc:chgData name="Giannis Papadopoulos" userId="75d544e5-fce7-46ad-87d9-5c954a839b50" providerId="ADAL" clId="{1B30F66A-9530-40FE-B75C-D3F9C61A738A}" dt="2024-12-02T21:23:38.926" v="262" actId="313"/>
        <pc:sldMkLst>
          <pc:docMk/>
          <pc:sldMk cId="0" sldId="290"/>
        </pc:sldMkLst>
        <pc:spChg chg="mod">
          <ac:chgData name="Giannis Papadopoulos" userId="75d544e5-fce7-46ad-87d9-5c954a839b50" providerId="ADAL" clId="{1B30F66A-9530-40FE-B75C-D3F9C61A738A}" dt="2024-12-02T21:23:38.926" v="262" actId="313"/>
          <ac:spMkLst>
            <pc:docMk/>
            <pc:sldMk cId="0" sldId="290"/>
            <ac:spMk id="277"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975452126" sldId="291"/>
        </pc:sldMkLst>
        <pc:spChg chg="mod">
          <ac:chgData name="Giannis Papadopoulos" userId="75d544e5-fce7-46ad-87d9-5c954a839b50" providerId="ADAL" clId="{1B30F66A-9530-40FE-B75C-D3F9C61A738A}" dt="2024-12-02T21:10:45.214" v="123"/>
          <ac:spMkLst>
            <pc:docMk/>
            <pc:sldMk cId="975452126" sldId="291"/>
            <ac:spMk id="9" creationId="{12FCDA33-86FF-FC23-C73F-690550675ABE}"/>
          </ac:spMkLst>
        </pc:spChg>
        <pc:spChg chg="mod">
          <ac:chgData name="Giannis Papadopoulos" userId="75d544e5-fce7-46ad-87d9-5c954a839b50" providerId="ADAL" clId="{1B30F66A-9530-40FE-B75C-D3F9C61A738A}" dt="2024-12-02T21:10:24.943" v="122"/>
          <ac:spMkLst>
            <pc:docMk/>
            <pc:sldMk cId="975452126" sldId="291"/>
            <ac:spMk id="11" creationId="{D3D7BE75-210E-EE4A-42DD-FFC924C8C20D}"/>
          </ac:spMkLst>
        </pc:spChg>
      </pc:sldChg>
      <pc:sldChg chg="modSp del">
        <pc:chgData name="Giannis Papadopoulos" userId="75d544e5-fce7-46ad-87d9-5c954a839b50" providerId="ADAL" clId="{1B30F66A-9530-40FE-B75C-D3F9C61A738A}" dt="2024-12-02T21:46:38.003" v="713" actId="47"/>
        <pc:sldMkLst>
          <pc:docMk/>
          <pc:sldMk cId="2868142966" sldId="292"/>
        </pc:sldMkLst>
        <pc:spChg chg="mod">
          <ac:chgData name="Giannis Papadopoulos" userId="75d544e5-fce7-46ad-87d9-5c954a839b50" providerId="ADAL" clId="{1B30F66A-9530-40FE-B75C-D3F9C61A738A}" dt="2024-12-02T21:10:45.214" v="123"/>
          <ac:spMkLst>
            <pc:docMk/>
            <pc:sldMk cId="2868142966" sldId="292"/>
            <ac:spMk id="2" creationId="{81ED92E0-ACC6-B844-50E1-D9FAD749E9FA}"/>
          </ac:spMkLst>
        </pc:spChg>
        <pc:spChg chg="mod">
          <ac:chgData name="Giannis Papadopoulos" userId="75d544e5-fce7-46ad-87d9-5c954a839b50" providerId="ADAL" clId="{1B30F66A-9530-40FE-B75C-D3F9C61A738A}" dt="2024-12-02T21:10:45.214" v="123"/>
          <ac:spMkLst>
            <pc:docMk/>
            <pc:sldMk cId="2868142966" sldId="292"/>
            <ac:spMk id="6" creationId="{CAD53796-C030-8D4D-1F90-F8CBA900E01C}"/>
          </ac:spMkLst>
        </pc:spChg>
      </pc:sldChg>
      <pc:sldChg chg="modSp del">
        <pc:chgData name="Giannis Papadopoulos" userId="75d544e5-fce7-46ad-87d9-5c954a839b50" providerId="ADAL" clId="{1B30F66A-9530-40FE-B75C-D3F9C61A738A}" dt="2024-12-02T21:46:38.003" v="713" actId="47"/>
        <pc:sldMkLst>
          <pc:docMk/>
          <pc:sldMk cId="1544795327" sldId="293"/>
        </pc:sldMkLst>
        <pc:spChg chg="mod">
          <ac:chgData name="Giannis Papadopoulos" userId="75d544e5-fce7-46ad-87d9-5c954a839b50" providerId="ADAL" clId="{1B30F66A-9530-40FE-B75C-D3F9C61A738A}" dt="2024-12-02T21:10:45.214" v="123"/>
          <ac:spMkLst>
            <pc:docMk/>
            <pc:sldMk cId="1544795327" sldId="293"/>
            <ac:spMk id="3" creationId="{782D024B-E8C1-84DF-5E44-BA52D60373E0}"/>
          </ac:spMkLst>
        </pc:spChg>
        <pc:spChg chg="mod">
          <ac:chgData name="Giannis Papadopoulos" userId="75d544e5-fce7-46ad-87d9-5c954a839b50" providerId="ADAL" clId="{1B30F66A-9530-40FE-B75C-D3F9C61A738A}" dt="2024-12-02T21:10:24.943" v="122"/>
          <ac:spMkLst>
            <pc:docMk/>
            <pc:sldMk cId="1544795327" sldId="293"/>
            <ac:spMk id="4" creationId="{06F3B77D-90BD-4F38-11E1-BDCA5E09B281}"/>
          </ac:spMkLst>
        </pc:spChg>
        <pc:spChg chg="mod">
          <ac:chgData name="Giannis Papadopoulos" userId="75d544e5-fce7-46ad-87d9-5c954a839b50" providerId="ADAL" clId="{1B30F66A-9530-40FE-B75C-D3F9C61A738A}" dt="2024-12-02T21:10:24.943" v="122"/>
          <ac:spMkLst>
            <pc:docMk/>
            <pc:sldMk cId="1544795327" sldId="293"/>
            <ac:spMk id="5" creationId="{A02C4EC8-A930-D5D8-76D5-ED513D1F8825}"/>
          </ac:spMkLst>
        </pc:spChg>
      </pc:sldChg>
      <pc:sldChg chg="modSp del">
        <pc:chgData name="Giannis Papadopoulos" userId="75d544e5-fce7-46ad-87d9-5c954a839b50" providerId="ADAL" clId="{1B30F66A-9530-40FE-B75C-D3F9C61A738A}" dt="2024-12-02T21:46:38.003" v="713" actId="47"/>
        <pc:sldMkLst>
          <pc:docMk/>
          <pc:sldMk cId="0" sldId="294"/>
        </pc:sldMkLst>
        <pc:spChg chg="mod">
          <ac:chgData name="Giannis Papadopoulos" userId="75d544e5-fce7-46ad-87d9-5c954a839b50" providerId="ADAL" clId="{1B30F66A-9530-40FE-B75C-D3F9C61A738A}" dt="2024-12-02T21:10:24.943" v="122"/>
          <ac:spMkLst>
            <pc:docMk/>
            <pc:sldMk cId="0" sldId="294"/>
            <ac:spMk id="4" creationId="{30074D60-2CCD-F720-1188-6471EB8A8C6A}"/>
          </ac:spMkLst>
        </pc:spChg>
        <pc:spChg chg="mod">
          <ac:chgData name="Giannis Papadopoulos" userId="75d544e5-fce7-46ad-87d9-5c954a839b50" providerId="ADAL" clId="{1B30F66A-9530-40FE-B75C-D3F9C61A738A}" dt="2024-12-02T21:10:45.214" v="123"/>
          <ac:spMkLst>
            <pc:docMk/>
            <pc:sldMk cId="0" sldId="294"/>
            <ac:spMk id="143"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480099028" sldId="295"/>
        </pc:sldMkLst>
        <pc:spChg chg="mod">
          <ac:chgData name="Giannis Papadopoulos" userId="75d544e5-fce7-46ad-87d9-5c954a839b50" providerId="ADAL" clId="{1B30F66A-9530-40FE-B75C-D3F9C61A738A}" dt="2024-12-02T21:10:24.943" v="122"/>
          <ac:spMkLst>
            <pc:docMk/>
            <pc:sldMk cId="480099028" sldId="295"/>
            <ac:spMk id="4" creationId="{08681BDD-C5C9-A1DC-0A85-F1968801BC97}"/>
          </ac:spMkLst>
        </pc:spChg>
      </pc:sldChg>
      <pc:sldChg chg="modSp del">
        <pc:chgData name="Giannis Papadopoulos" userId="75d544e5-fce7-46ad-87d9-5c954a839b50" providerId="ADAL" clId="{1B30F66A-9530-40FE-B75C-D3F9C61A738A}" dt="2024-12-02T21:46:38.003" v="713" actId="47"/>
        <pc:sldMkLst>
          <pc:docMk/>
          <pc:sldMk cId="2817441467" sldId="296"/>
        </pc:sldMkLst>
        <pc:spChg chg="mod">
          <ac:chgData name="Giannis Papadopoulos" userId="75d544e5-fce7-46ad-87d9-5c954a839b50" providerId="ADAL" clId="{1B30F66A-9530-40FE-B75C-D3F9C61A738A}" dt="2024-12-02T21:10:45.214" v="123"/>
          <ac:spMkLst>
            <pc:docMk/>
            <pc:sldMk cId="2817441467" sldId="296"/>
            <ac:spMk id="4" creationId="{08681BDD-C5C9-A1DC-0A85-F1968801BC97}"/>
          </ac:spMkLst>
        </pc:spChg>
        <pc:spChg chg="mod">
          <ac:chgData name="Giannis Papadopoulos" userId="75d544e5-fce7-46ad-87d9-5c954a839b50" providerId="ADAL" clId="{1B30F66A-9530-40FE-B75C-D3F9C61A738A}" dt="2024-12-02T21:10:45.214" v="123"/>
          <ac:spMkLst>
            <pc:docMk/>
            <pc:sldMk cId="2817441467" sldId="296"/>
            <ac:spMk id="142" creationId="{00000000-0000-0000-0000-000000000000}"/>
          </ac:spMkLst>
        </pc:spChg>
      </pc:sldChg>
      <pc:sldChg chg="del">
        <pc:chgData name="Giannis Papadopoulos" userId="75d544e5-fce7-46ad-87d9-5c954a839b50" providerId="ADAL" clId="{1B30F66A-9530-40FE-B75C-D3F9C61A738A}" dt="2024-12-02T21:46:38.003" v="713" actId="47"/>
        <pc:sldMkLst>
          <pc:docMk/>
          <pc:sldMk cId="2364661946" sldId="297"/>
        </pc:sldMkLst>
      </pc:sldChg>
      <pc:sldChg chg="del">
        <pc:chgData name="Giannis Papadopoulos" userId="75d544e5-fce7-46ad-87d9-5c954a839b50" providerId="ADAL" clId="{1B30F66A-9530-40FE-B75C-D3F9C61A738A}" dt="2024-12-02T21:46:38.003" v="713" actId="47"/>
        <pc:sldMkLst>
          <pc:docMk/>
          <pc:sldMk cId="3994189987" sldId="298"/>
        </pc:sldMkLst>
      </pc:sldChg>
      <pc:sldChg chg="del">
        <pc:chgData name="Giannis Papadopoulos" userId="75d544e5-fce7-46ad-87d9-5c954a839b50" providerId="ADAL" clId="{1B30F66A-9530-40FE-B75C-D3F9C61A738A}" dt="2024-12-02T21:46:38.003" v="713" actId="47"/>
        <pc:sldMkLst>
          <pc:docMk/>
          <pc:sldMk cId="2600992468" sldId="299"/>
        </pc:sldMkLst>
      </pc:sldChg>
      <pc:sldChg chg="del">
        <pc:chgData name="Giannis Papadopoulos" userId="75d544e5-fce7-46ad-87d9-5c954a839b50" providerId="ADAL" clId="{1B30F66A-9530-40FE-B75C-D3F9C61A738A}" dt="2024-12-02T21:46:38.003" v="713" actId="47"/>
        <pc:sldMkLst>
          <pc:docMk/>
          <pc:sldMk cId="854025903" sldId="300"/>
        </pc:sldMkLst>
      </pc:sldChg>
      <pc:sldChg chg="del">
        <pc:chgData name="Giannis Papadopoulos" userId="75d544e5-fce7-46ad-87d9-5c954a839b50" providerId="ADAL" clId="{1B30F66A-9530-40FE-B75C-D3F9C61A738A}" dt="2024-12-02T21:46:38.003" v="713" actId="47"/>
        <pc:sldMkLst>
          <pc:docMk/>
          <pc:sldMk cId="3354425716" sldId="301"/>
        </pc:sldMkLst>
      </pc:sldChg>
      <pc:sldChg chg="del">
        <pc:chgData name="Giannis Papadopoulos" userId="75d544e5-fce7-46ad-87d9-5c954a839b50" providerId="ADAL" clId="{1B30F66A-9530-40FE-B75C-D3F9C61A738A}" dt="2024-12-02T21:46:38.003" v="713" actId="47"/>
        <pc:sldMkLst>
          <pc:docMk/>
          <pc:sldMk cId="2567962392" sldId="302"/>
        </pc:sldMkLst>
      </pc:sldChg>
      <pc:sldChg chg="modSp del">
        <pc:chgData name="Giannis Papadopoulos" userId="75d544e5-fce7-46ad-87d9-5c954a839b50" providerId="ADAL" clId="{1B30F66A-9530-40FE-B75C-D3F9C61A738A}" dt="2024-12-02T21:46:38.003" v="713" actId="47"/>
        <pc:sldMkLst>
          <pc:docMk/>
          <pc:sldMk cId="0" sldId="303"/>
        </pc:sldMkLst>
        <pc:spChg chg="mod">
          <ac:chgData name="Giannis Papadopoulos" userId="75d544e5-fce7-46ad-87d9-5c954a839b50" providerId="ADAL" clId="{1B30F66A-9530-40FE-B75C-D3F9C61A738A}" dt="2024-12-02T21:10:45.214" v="123"/>
          <ac:spMkLst>
            <pc:docMk/>
            <pc:sldMk cId="0" sldId="303"/>
            <ac:spMk id="137"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3060048817" sldId="304"/>
        </pc:sldMkLst>
        <pc:spChg chg="mod">
          <ac:chgData name="Giannis Papadopoulos" userId="75d544e5-fce7-46ad-87d9-5c954a839b50" providerId="ADAL" clId="{1B30F66A-9530-40FE-B75C-D3F9C61A738A}" dt="2024-12-02T21:10:45.214" v="123"/>
          <ac:spMkLst>
            <pc:docMk/>
            <pc:sldMk cId="3060048817" sldId="304"/>
            <ac:spMk id="5" creationId="{882940A7-1435-F486-5E3A-EF430F10C8E0}"/>
          </ac:spMkLst>
        </pc:spChg>
        <pc:spChg chg="mod">
          <ac:chgData name="Giannis Papadopoulos" userId="75d544e5-fce7-46ad-87d9-5c954a839b50" providerId="ADAL" clId="{1B30F66A-9530-40FE-B75C-D3F9C61A738A}" dt="2024-12-02T21:10:45.214" v="123"/>
          <ac:spMkLst>
            <pc:docMk/>
            <pc:sldMk cId="3060048817" sldId="304"/>
            <ac:spMk id="6" creationId="{75621C02-33E2-A923-2F62-C21BDCFA55A7}"/>
          </ac:spMkLst>
        </pc:spChg>
        <pc:spChg chg="mod">
          <ac:chgData name="Giannis Papadopoulos" userId="75d544e5-fce7-46ad-87d9-5c954a839b50" providerId="ADAL" clId="{1B30F66A-9530-40FE-B75C-D3F9C61A738A}" dt="2024-12-02T21:10:45.214" v="123"/>
          <ac:spMkLst>
            <pc:docMk/>
            <pc:sldMk cId="3060048817" sldId="304"/>
            <ac:spMk id="130" creationId="{00000000-0000-0000-0000-000000000000}"/>
          </ac:spMkLst>
        </pc:spChg>
        <pc:spChg chg="mod">
          <ac:chgData name="Giannis Papadopoulos" userId="75d544e5-fce7-46ad-87d9-5c954a839b50" providerId="ADAL" clId="{1B30F66A-9530-40FE-B75C-D3F9C61A738A}" dt="2024-12-02T21:10:45.214" v="123"/>
          <ac:spMkLst>
            <pc:docMk/>
            <pc:sldMk cId="3060048817" sldId="304"/>
            <ac:spMk id="131"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344090402" sldId="305"/>
        </pc:sldMkLst>
        <pc:spChg chg="mod">
          <ac:chgData name="Giannis Papadopoulos" userId="75d544e5-fce7-46ad-87d9-5c954a839b50" providerId="ADAL" clId="{1B30F66A-9530-40FE-B75C-D3F9C61A738A}" dt="2024-12-02T21:10:45.214" v="123"/>
          <ac:spMkLst>
            <pc:docMk/>
            <pc:sldMk cId="344090402" sldId="305"/>
            <ac:spMk id="4" creationId="{2CC07C55-35EB-C7E7-0C36-D1A9785625F6}"/>
          </ac:spMkLst>
        </pc:spChg>
        <pc:spChg chg="mod">
          <ac:chgData name="Giannis Papadopoulos" userId="75d544e5-fce7-46ad-87d9-5c954a839b50" providerId="ADAL" clId="{1B30F66A-9530-40FE-B75C-D3F9C61A738A}" dt="2024-12-02T21:10:45.214" v="123"/>
          <ac:spMkLst>
            <pc:docMk/>
            <pc:sldMk cId="344090402" sldId="305"/>
            <ac:spMk id="131"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618920317" sldId="306"/>
        </pc:sldMkLst>
        <pc:spChg chg="mod">
          <ac:chgData name="Giannis Papadopoulos" userId="75d544e5-fce7-46ad-87d9-5c954a839b50" providerId="ADAL" clId="{1B30F66A-9530-40FE-B75C-D3F9C61A738A}" dt="2024-12-02T21:10:45.214" v="123"/>
          <ac:spMkLst>
            <pc:docMk/>
            <pc:sldMk cId="618920317" sldId="306"/>
            <ac:spMk id="4" creationId="{295D7C36-4B71-E65B-341C-BB8A32377345}"/>
          </ac:spMkLst>
        </pc:spChg>
        <pc:spChg chg="mod">
          <ac:chgData name="Giannis Papadopoulos" userId="75d544e5-fce7-46ad-87d9-5c954a839b50" providerId="ADAL" clId="{1B30F66A-9530-40FE-B75C-D3F9C61A738A}" dt="2024-12-02T21:10:45.214" v="123"/>
          <ac:spMkLst>
            <pc:docMk/>
            <pc:sldMk cId="618920317" sldId="306"/>
            <ac:spMk id="131"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1874311482" sldId="307"/>
        </pc:sldMkLst>
        <pc:spChg chg="mod">
          <ac:chgData name="Giannis Papadopoulos" userId="75d544e5-fce7-46ad-87d9-5c954a839b50" providerId="ADAL" clId="{1B30F66A-9530-40FE-B75C-D3F9C61A738A}" dt="2024-12-02T21:10:45.214" v="123"/>
          <ac:spMkLst>
            <pc:docMk/>
            <pc:sldMk cId="1874311482" sldId="307"/>
            <ac:spMk id="2" creationId="{D439CDD3-06A1-6353-A301-76DC9282D716}"/>
          </ac:spMkLst>
        </pc:spChg>
        <pc:spChg chg="mod">
          <ac:chgData name="Giannis Papadopoulos" userId="75d544e5-fce7-46ad-87d9-5c954a839b50" providerId="ADAL" clId="{1B30F66A-9530-40FE-B75C-D3F9C61A738A}" dt="2024-12-02T21:10:45.214" v="123"/>
          <ac:spMkLst>
            <pc:docMk/>
            <pc:sldMk cId="1874311482" sldId="307"/>
            <ac:spMk id="9" creationId="{33CCA9F2-D17B-563E-4A7B-CCF3F3B7C87F}"/>
          </ac:spMkLst>
        </pc:spChg>
      </pc:sldChg>
      <pc:sldChg chg="modSp del">
        <pc:chgData name="Giannis Papadopoulos" userId="75d544e5-fce7-46ad-87d9-5c954a839b50" providerId="ADAL" clId="{1B30F66A-9530-40FE-B75C-D3F9C61A738A}" dt="2024-12-02T21:46:38.003" v="713" actId="47"/>
        <pc:sldMkLst>
          <pc:docMk/>
          <pc:sldMk cId="953951266" sldId="308"/>
        </pc:sldMkLst>
        <pc:spChg chg="mod">
          <ac:chgData name="Giannis Papadopoulos" userId="75d544e5-fce7-46ad-87d9-5c954a839b50" providerId="ADAL" clId="{1B30F66A-9530-40FE-B75C-D3F9C61A738A}" dt="2024-12-02T21:10:45.214" v="123"/>
          <ac:spMkLst>
            <pc:docMk/>
            <pc:sldMk cId="953951266" sldId="308"/>
            <ac:spMk id="3" creationId="{2EA92B78-647A-D576-077A-96C4DCE68B71}"/>
          </ac:spMkLst>
        </pc:spChg>
        <pc:spChg chg="mod">
          <ac:chgData name="Giannis Papadopoulos" userId="75d544e5-fce7-46ad-87d9-5c954a839b50" providerId="ADAL" clId="{1B30F66A-9530-40FE-B75C-D3F9C61A738A}" dt="2024-12-02T21:10:45.214" v="123"/>
          <ac:spMkLst>
            <pc:docMk/>
            <pc:sldMk cId="953951266" sldId="308"/>
            <ac:spMk id="4" creationId="{9B4DCB73-31B1-2085-83C5-630214737C6E}"/>
          </ac:spMkLst>
        </pc:spChg>
        <pc:spChg chg="mod">
          <ac:chgData name="Giannis Papadopoulos" userId="75d544e5-fce7-46ad-87d9-5c954a839b50" providerId="ADAL" clId="{1B30F66A-9530-40FE-B75C-D3F9C61A738A}" dt="2024-12-02T21:10:45.214" v="123"/>
          <ac:spMkLst>
            <pc:docMk/>
            <pc:sldMk cId="953951266" sldId="308"/>
            <ac:spMk id="5" creationId="{2257C975-4BE9-FC63-3E4A-91D1F02A9116}"/>
          </ac:spMkLst>
        </pc:spChg>
        <pc:spChg chg="mod">
          <ac:chgData name="Giannis Papadopoulos" userId="75d544e5-fce7-46ad-87d9-5c954a839b50" providerId="ADAL" clId="{1B30F66A-9530-40FE-B75C-D3F9C61A738A}" dt="2024-12-02T21:10:45.214" v="123"/>
          <ac:spMkLst>
            <pc:docMk/>
            <pc:sldMk cId="953951266" sldId="308"/>
            <ac:spMk id="8" creationId="{8FEDA3B0-3F7B-1107-B416-60951228F2FF}"/>
          </ac:spMkLst>
        </pc:spChg>
        <pc:spChg chg="mod">
          <ac:chgData name="Giannis Papadopoulos" userId="75d544e5-fce7-46ad-87d9-5c954a839b50" providerId="ADAL" clId="{1B30F66A-9530-40FE-B75C-D3F9C61A738A}" dt="2024-12-02T21:10:24.943" v="122"/>
          <ac:spMkLst>
            <pc:docMk/>
            <pc:sldMk cId="953951266" sldId="308"/>
            <ac:spMk id="14" creationId="{E5AEEF4B-5684-D95A-E711-D993EBE00D4F}"/>
          </ac:spMkLst>
        </pc:spChg>
        <pc:spChg chg="mod">
          <ac:chgData name="Giannis Papadopoulos" userId="75d544e5-fce7-46ad-87d9-5c954a839b50" providerId="ADAL" clId="{1B30F66A-9530-40FE-B75C-D3F9C61A738A}" dt="2024-12-02T21:10:45.214" v="123"/>
          <ac:spMkLst>
            <pc:docMk/>
            <pc:sldMk cId="953951266" sldId="308"/>
            <ac:spMk id="18" creationId="{2A5462C3-2252-5DE3-6AFB-94E9E99425F8}"/>
          </ac:spMkLst>
        </pc:spChg>
        <pc:spChg chg="mod">
          <ac:chgData name="Giannis Papadopoulos" userId="75d544e5-fce7-46ad-87d9-5c954a839b50" providerId="ADAL" clId="{1B30F66A-9530-40FE-B75C-D3F9C61A738A}" dt="2024-12-02T21:10:45.214" v="123"/>
          <ac:spMkLst>
            <pc:docMk/>
            <pc:sldMk cId="953951266" sldId="308"/>
            <ac:spMk id="19" creationId="{50A755E9-2B12-7C3E-A36C-BFD147D97880}"/>
          </ac:spMkLst>
        </pc:spChg>
      </pc:sldChg>
      <pc:sldChg chg="modSp del">
        <pc:chgData name="Giannis Papadopoulos" userId="75d544e5-fce7-46ad-87d9-5c954a839b50" providerId="ADAL" clId="{1B30F66A-9530-40FE-B75C-D3F9C61A738A}" dt="2024-12-02T21:46:38.003" v="713" actId="47"/>
        <pc:sldMkLst>
          <pc:docMk/>
          <pc:sldMk cId="1686839991" sldId="309"/>
        </pc:sldMkLst>
        <pc:spChg chg="mod">
          <ac:chgData name="Giannis Papadopoulos" userId="75d544e5-fce7-46ad-87d9-5c954a839b50" providerId="ADAL" clId="{1B30F66A-9530-40FE-B75C-D3F9C61A738A}" dt="2024-12-02T21:10:45.214" v="123"/>
          <ac:spMkLst>
            <pc:docMk/>
            <pc:sldMk cId="1686839991" sldId="309"/>
            <ac:spMk id="3" creationId="{F5F3639D-B454-F9F8-51EE-079B6440DCAD}"/>
          </ac:spMkLst>
        </pc:spChg>
        <pc:spChg chg="mod">
          <ac:chgData name="Giannis Papadopoulos" userId="75d544e5-fce7-46ad-87d9-5c954a839b50" providerId="ADAL" clId="{1B30F66A-9530-40FE-B75C-D3F9C61A738A}" dt="2024-12-02T21:10:45.214" v="123"/>
          <ac:spMkLst>
            <pc:docMk/>
            <pc:sldMk cId="1686839991" sldId="309"/>
            <ac:spMk id="4" creationId="{FA14FE65-ABA2-E4D9-2468-E69D0B274CDF}"/>
          </ac:spMkLst>
        </pc:spChg>
        <pc:spChg chg="mod">
          <ac:chgData name="Giannis Papadopoulos" userId="75d544e5-fce7-46ad-87d9-5c954a839b50" providerId="ADAL" clId="{1B30F66A-9530-40FE-B75C-D3F9C61A738A}" dt="2024-12-02T21:10:24.943" v="122"/>
          <ac:spMkLst>
            <pc:docMk/>
            <pc:sldMk cId="1686839991" sldId="309"/>
            <ac:spMk id="8" creationId="{56C4579C-4923-690C-560F-A8FC5D097143}"/>
          </ac:spMkLst>
        </pc:spChg>
      </pc:sldChg>
      <pc:sldChg chg="modSp del">
        <pc:chgData name="Giannis Papadopoulos" userId="75d544e5-fce7-46ad-87d9-5c954a839b50" providerId="ADAL" clId="{1B30F66A-9530-40FE-B75C-D3F9C61A738A}" dt="2024-12-02T21:46:38.003" v="713" actId="47"/>
        <pc:sldMkLst>
          <pc:docMk/>
          <pc:sldMk cId="3530455311" sldId="310"/>
        </pc:sldMkLst>
        <pc:spChg chg="mod">
          <ac:chgData name="Giannis Papadopoulos" userId="75d544e5-fce7-46ad-87d9-5c954a839b50" providerId="ADAL" clId="{1B30F66A-9530-40FE-B75C-D3F9C61A738A}" dt="2024-12-02T21:10:24.943" v="122"/>
          <ac:spMkLst>
            <pc:docMk/>
            <pc:sldMk cId="3530455311" sldId="310"/>
            <ac:spMk id="4" creationId="{7CAE2734-EF79-E2EC-00BF-9EC5AB92E02F}"/>
          </ac:spMkLst>
        </pc:spChg>
      </pc:sldChg>
      <pc:sldChg chg="modSp del">
        <pc:chgData name="Giannis Papadopoulos" userId="75d544e5-fce7-46ad-87d9-5c954a839b50" providerId="ADAL" clId="{1B30F66A-9530-40FE-B75C-D3F9C61A738A}" dt="2024-12-02T21:46:38.003" v="713" actId="47"/>
        <pc:sldMkLst>
          <pc:docMk/>
          <pc:sldMk cId="2510048458" sldId="311"/>
        </pc:sldMkLst>
        <pc:spChg chg="mod">
          <ac:chgData name="Giannis Papadopoulos" userId="75d544e5-fce7-46ad-87d9-5c954a839b50" providerId="ADAL" clId="{1B30F66A-9530-40FE-B75C-D3F9C61A738A}" dt="2024-12-02T21:10:45.214" v="123"/>
          <ac:spMkLst>
            <pc:docMk/>
            <pc:sldMk cId="2510048458" sldId="311"/>
            <ac:spMk id="2" creationId="{7B32B39E-32D6-61F2-75D7-D52B8421430C}"/>
          </ac:spMkLst>
        </pc:spChg>
        <pc:spChg chg="mod">
          <ac:chgData name="Giannis Papadopoulos" userId="75d544e5-fce7-46ad-87d9-5c954a839b50" providerId="ADAL" clId="{1B30F66A-9530-40FE-B75C-D3F9C61A738A}" dt="2024-12-02T21:10:45.214" v="123"/>
          <ac:spMkLst>
            <pc:docMk/>
            <pc:sldMk cId="2510048458" sldId="311"/>
            <ac:spMk id="3" creationId="{01E3A3FF-4D69-E50E-27EB-2FC8D1092AF8}"/>
          </ac:spMkLst>
        </pc:spChg>
      </pc:sldChg>
      <pc:sldChg chg="modSp del">
        <pc:chgData name="Giannis Papadopoulos" userId="75d544e5-fce7-46ad-87d9-5c954a839b50" providerId="ADAL" clId="{1B30F66A-9530-40FE-B75C-D3F9C61A738A}" dt="2024-12-02T21:46:38.003" v="713" actId="47"/>
        <pc:sldMkLst>
          <pc:docMk/>
          <pc:sldMk cId="2163908690" sldId="312"/>
        </pc:sldMkLst>
        <pc:spChg chg="mod">
          <ac:chgData name="Giannis Papadopoulos" userId="75d544e5-fce7-46ad-87d9-5c954a839b50" providerId="ADAL" clId="{1B30F66A-9530-40FE-B75C-D3F9C61A738A}" dt="2024-12-02T21:10:45.214" v="123"/>
          <ac:spMkLst>
            <pc:docMk/>
            <pc:sldMk cId="2163908690" sldId="312"/>
            <ac:spMk id="4" creationId="{91A04D47-A7A7-38A5-2614-A4ABA71DDC95}"/>
          </ac:spMkLst>
        </pc:spChg>
        <pc:spChg chg="mod">
          <ac:chgData name="Giannis Papadopoulos" userId="75d544e5-fce7-46ad-87d9-5c954a839b50" providerId="ADAL" clId="{1B30F66A-9530-40FE-B75C-D3F9C61A738A}" dt="2024-12-02T21:10:45.214" v="123"/>
          <ac:spMkLst>
            <pc:docMk/>
            <pc:sldMk cId="2163908690" sldId="312"/>
            <ac:spMk id="23" creationId="{49B26567-9321-BCE1-67DD-E1E9A5656932}"/>
          </ac:spMkLst>
        </pc:spChg>
      </pc:sldChg>
      <pc:sldChg chg="modSp del">
        <pc:chgData name="Giannis Papadopoulos" userId="75d544e5-fce7-46ad-87d9-5c954a839b50" providerId="ADAL" clId="{1B30F66A-9530-40FE-B75C-D3F9C61A738A}" dt="2024-12-02T21:46:38.003" v="713" actId="47"/>
        <pc:sldMkLst>
          <pc:docMk/>
          <pc:sldMk cId="2239882823" sldId="313"/>
        </pc:sldMkLst>
        <pc:spChg chg="mod">
          <ac:chgData name="Giannis Papadopoulos" userId="75d544e5-fce7-46ad-87d9-5c954a839b50" providerId="ADAL" clId="{1B30F66A-9530-40FE-B75C-D3F9C61A738A}" dt="2024-12-02T21:10:45.214" v="123"/>
          <ac:spMkLst>
            <pc:docMk/>
            <pc:sldMk cId="2239882823" sldId="313"/>
            <ac:spMk id="4" creationId="{994BA502-3D70-BBBF-4282-5AAB75E440C0}"/>
          </ac:spMkLst>
        </pc:spChg>
        <pc:spChg chg="mod">
          <ac:chgData name="Giannis Papadopoulos" userId="75d544e5-fce7-46ad-87d9-5c954a839b50" providerId="ADAL" clId="{1B30F66A-9530-40FE-B75C-D3F9C61A738A}" dt="2024-12-02T21:10:45.214" v="123"/>
          <ac:spMkLst>
            <pc:docMk/>
            <pc:sldMk cId="2239882823" sldId="313"/>
            <ac:spMk id="11" creationId="{ED03895D-A947-2FA7-36AA-30CFEBCFA398}"/>
          </ac:spMkLst>
        </pc:spChg>
        <pc:spChg chg="mod">
          <ac:chgData name="Giannis Papadopoulos" userId="75d544e5-fce7-46ad-87d9-5c954a839b50" providerId="ADAL" clId="{1B30F66A-9530-40FE-B75C-D3F9C61A738A}" dt="2024-12-02T21:10:45.214" v="123"/>
          <ac:spMkLst>
            <pc:docMk/>
            <pc:sldMk cId="2239882823" sldId="313"/>
            <ac:spMk id="22" creationId="{FAEC3477-28D3-446E-A97D-00F0F5D9E54B}"/>
          </ac:spMkLst>
        </pc:spChg>
      </pc:sldChg>
      <pc:sldChg chg="modSp del">
        <pc:chgData name="Giannis Papadopoulos" userId="75d544e5-fce7-46ad-87d9-5c954a839b50" providerId="ADAL" clId="{1B30F66A-9530-40FE-B75C-D3F9C61A738A}" dt="2024-12-02T21:46:38.003" v="713" actId="47"/>
        <pc:sldMkLst>
          <pc:docMk/>
          <pc:sldMk cId="892877065" sldId="314"/>
        </pc:sldMkLst>
        <pc:spChg chg="mod">
          <ac:chgData name="Giannis Papadopoulos" userId="75d544e5-fce7-46ad-87d9-5c954a839b50" providerId="ADAL" clId="{1B30F66A-9530-40FE-B75C-D3F9C61A738A}" dt="2024-12-02T21:10:45.214" v="123"/>
          <ac:spMkLst>
            <pc:docMk/>
            <pc:sldMk cId="892877065" sldId="314"/>
            <ac:spMk id="2" creationId="{8CFCDE37-2256-2CDC-D808-2797CFC24CE5}"/>
          </ac:spMkLst>
        </pc:spChg>
        <pc:spChg chg="mod">
          <ac:chgData name="Giannis Papadopoulos" userId="75d544e5-fce7-46ad-87d9-5c954a839b50" providerId="ADAL" clId="{1B30F66A-9530-40FE-B75C-D3F9C61A738A}" dt="2024-12-02T21:10:45.214" v="123"/>
          <ac:spMkLst>
            <pc:docMk/>
            <pc:sldMk cId="892877065" sldId="314"/>
            <ac:spMk id="3" creationId="{EB913104-A5F7-166A-882A-0F80CD4C871B}"/>
          </ac:spMkLst>
        </pc:spChg>
        <pc:spChg chg="mod">
          <ac:chgData name="Giannis Papadopoulos" userId="75d544e5-fce7-46ad-87d9-5c954a839b50" providerId="ADAL" clId="{1B30F66A-9530-40FE-B75C-D3F9C61A738A}" dt="2024-12-02T21:10:45.214" v="123"/>
          <ac:spMkLst>
            <pc:docMk/>
            <pc:sldMk cId="892877065" sldId="314"/>
            <ac:spMk id="6" creationId="{75E17158-8982-5BFC-6DC2-62070F87E651}"/>
          </ac:spMkLst>
        </pc:spChg>
      </pc:sldChg>
      <pc:sldChg chg="modSp del">
        <pc:chgData name="Giannis Papadopoulos" userId="75d544e5-fce7-46ad-87d9-5c954a839b50" providerId="ADAL" clId="{1B30F66A-9530-40FE-B75C-D3F9C61A738A}" dt="2024-12-02T21:46:38.003" v="713" actId="47"/>
        <pc:sldMkLst>
          <pc:docMk/>
          <pc:sldMk cId="1799458358" sldId="317"/>
        </pc:sldMkLst>
        <pc:spChg chg="mod">
          <ac:chgData name="Giannis Papadopoulos" userId="75d544e5-fce7-46ad-87d9-5c954a839b50" providerId="ADAL" clId="{1B30F66A-9530-40FE-B75C-D3F9C61A738A}" dt="2024-12-02T21:10:45.214" v="123"/>
          <ac:spMkLst>
            <pc:docMk/>
            <pc:sldMk cId="1799458358" sldId="317"/>
            <ac:spMk id="3" creationId="{2D8DF3C9-6038-925C-153B-54B83BB2FCAA}"/>
          </ac:spMkLst>
        </pc:spChg>
        <pc:spChg chg="mod">
          <ac:chgData name="Giannis Papadopoulos" userId="75d544e5-fce7-46ad-87d9-5c954a839b50" providerId="ADAL" clId="{1B30F66A-9530-40FE-B75C-D3F9C61A738A}" dt="2024-12-02T21:10:24.943" v="122"/>
          <ac:spMkLst>
            <pc:docMk/>
            <pc:sldMk cId="1799458358" sldId="317"/>
            <ac:spMk id="5" creationId="{CD9FA8FE-C618-866E-6BA2-09146C73D64D}"/>
          </ac:spMkLst>
        </pc:spChg>
      </pc:sldChg>
      <pc:sldChg chg="del">
        <pc:chgData name="Giannis Papadopoulos" userId="75d544e5-fce7-46ad-87d9-5c954a839b50" providerId="ADAL" clId="{1B30F66A-9530-40FE-B75C-D3F9C61A738A}" dt="2024-12-02T21:46:38.003" v="713" actId="47"/>
        <pc:sldMkLst>
          <pc:docMk/>
          <pc:sldMk cId="0" sldId="318"/>
        </pc:sldMkLst>
      </pc:sldChg>
      <pc:sldChg chg="del">
        <pc:chgData name="Giannis Papadopoulos" userId="75d544e5-fce7-46ad-87d9-5c954a839b50" providerId="ADAL" clId="{1B30F66A-9530-40FE-B75C-D3F9C61A738A}" dt="2024-12-02T21:46:38.003" v="713" actId="47"/>
        <pc:sldMkLst>
          <pc:docMk/>
          <pc:sldMk cId="3383506648" sldId="319"/>
        </pc:sldMkLst>
      </pc:sldChg>
      <pc:sldChg chg="del">
        <pc:chgData name="Giannis Papadopoulos" userId="75d544e5-fce7-46ad-87d9-5c954a839b50" providerId="ADAL" clId="{1B30F66A-9530-40FE-B75C-D3F9C61A738A}" dt="2024-12-02T21:46:38.003" v="713" actId="47"/>
        <pc:sldMkLst>
          <pc:docMk/>
          <pc:sldMk cId="537545815" sldId="320"/>
        </pc:sldMkLst>
      </pc:sldChg>
      <pc:sldChg chg="modSp del">
        <pc:chgData name="Giannis Papadopoulos" userId="75d544e5-fce7-46ad-87d9-5c954a839b50" providerId="ADAL" clId="{1B30F66A-9530-40FE-B75C-D3F9C61A738A}" dt="2024-12-02T21:46:38.003" v="713" actId="47"/>
        <pc:sldMkLst>
          <pc:docMk/>
          <pc:sldMk cId="564625711" sldId="321"/>
        </pc:sldMkLst>
        <pc:spChg chg="mod">
          <ac:chgData name="Giannis Papadopoulos" userId="75d544e5-fce7-46ad-87d9-5c954a839b50" providerId="ADAL" clId="{1B30F66A-9530-40FE-B75C-D3F9C61A738A}" dt="2024-12-02T21:10:24.943" v="122"/>
          <ac:spMkLst>
            <pc:docMk/>
            <pc:sldMk cId="564625711" sldId="321"/>
            <ac:spMk id="12" creationId="{8917DF92-41AF-45C0-A96E-D726A65A97B7}"/>
          </ac:spMkLst>
        </pc:spChg>
      </pc:sldChg>
      <pc:sldChg chg="del">
        <pc:chgData name="Giannis Papadopoulos" userId="75d544e5-fce7-46ad-87d9-5c954a839b50" providerId="ADAL" clId="{1B30F66A-9530-40FE-B75C-D3F9C61A738A}" dt="2024-12-02T21:46:38.003" v="713" actId="47"/>
        <pc:sldMkLst>
          <pc:docMk/>
          <pc:sldMk cId="3728686104" sldId="322"/>
        </pc:sldMkLst>
      </pc:sldChg>
      <pc:sldChg chg="del">
        <pc:chgData name="Giannis Papadopoulos" userId="75d544e5-fce7-46ad-87d9-5c954a839b50" providerId="ADAL" clId="{1B30F66A-9530-40FE-B75C-D3F9C61A738A}" dt="2024-12-02T21:46:38.003" v="713" actId="47"/>
        <pc:sldMkLst>
          <pc:docMk/>
          <pc:sldMk cId="540917279" sldId="323"/>
        </pc:sldMkLst>
      </pc:sldChg>
      <pc:sldChg chg="del">
        <pc:chgData name="Giannis Papadopoulos" userId="75d544e5-fce7-46ad-87d9-5c954a839b50" providerId="ADAL" clId="{1B30F66A-9530-40FE-B75C-D3F9C61A738A}" dt="2024-12-02T21:46:38.003" v="713" actId="47"/>
        <pc:sldMkLst>
          <pc:docMk/>
          <pc:sldMk cId="535346672" sldId="324"/>
        </pc:sldMkLst>
      </pc:sldChg>
      <pc:sldChg chg="del">
        <pc:chgData name="Giannis Papadopoulos" userId="75d544e5-fce7-46ad-87d9-5c954a839b50" providerId="ADAL" clId="{1B30F66A-9530-40FE-B75C-D3F9C61A738A}" dt="2024-12-02T21:46:38.003" v="713" actId="47"/>
        <pc:sldMkLst>
          <pc:docMk/>
          <pc:sldMk cId="3628932839" sldId="325"/>
        </pc:sldMkLst>
      </pc:sldChg>
      <pc:sldChg chg="del">
        <pc:chgData name="Giannis Papadopoulos" userId="75d544e5-fce7-46ad-87d9-5c954a839b50" providerId="ADAL" clId="{1B30F66A-9530-40FE-B75C-D3F9C61A738A}" dt="2024-12-02T21:46:38.003" v="713" actId="47"/>
        <pc:sldMkLst>
          <pc:docMk/>
          <pc:sldMk cId="3765307543" sldId="326"/>
        </pc:sldMkLst>
      </pc:sldChg>
      <pc:sldChg chg="del">
        <pc:chgData name="Giannis Papadopoulos" userId="75d544e5-fce7-46ad-87d9-5c954a839b50" providerId="ADAL" clId="{1B30F66A-9530-40FE-B75C-D3F9C61A738A}" dt="2024-12-02T21:46:38.003" v="713" actId="47"/>
        <pc:sldMkLst>
          <pc:docMk/>
          <pc:sldMk cId="3524115378" sldId="327"/>
        </pc:sldMkLst>
      </pc:sldChg>
      <pc:sldChg chg="del">
        <pc:chgData name="Giannis Papadopoulos" userId="75d544e5-fce7-46ad-87d9-5c954a839b50" providerId="ADAL" clId="{1B30F66A-9530-40FE-B75C-D3F9C61A738A}" dt="2024-12-02T21:46:38.003" v="713" actId="47"/>
        <pc:sldMkLst>
          <pc:docMk/>
          <pc:sldMk cId="229693456" sldId="328"/>
        </pc:sldMkLst>
      </pc:sldChg>
      <pc:sldChg chg="del">
        <pc:chgData name="Giannis Papadopoulos" userId="75d544e5-fce7-46ad-87d9-5c954a839b50" providerId="ADAL" clId="{1B30F66A-9530-40FE-B75C-D3F9C61A738A}" dt="2024-12-02T21:46:38.003" v="713" actId="47"/>
        <pc:sldMkLst>
          <pc:docMk/>
          <pc:sldMk cId="28237872" sldId="329"/>
        </pc:sldMkLst>
      </pc:sldChg>
      <pc:sldChg chg="del">
        <pc:chgData name="Giannis Papadopoulos" userId="75d544e5-fce7-46ad-87d9-5c954a839b50" providerId="ADAL" clId="{1B30F66A-9530-40FE-B75C-D3F9C61A738A}" dt="2024-12-02T21:46:38.003" v="713" actId="47"/>
        <pc:sldMkLst>
          <pc:docMk/>
          <pc:sldMk cId="0" sldId="330"/>
        </pc:sldMkLst>
      </pc:sldChg>
      <pc:sldChg chg="del">
        <pc:chgData name="Giannis Papadopoulos" userId="75d544e5-fce7-46ad-87d9-5c954a839b50" providerId="ADAL" clId="{1B30F66A-9530-40FE-B75C-D3F9C61A738A}" dt="2024-12-02T21:46:38.003" v="713" actId="47"/>
        <pc:sldMkLst>
          <pc:docMk/>
          <pc:sldMk cId="4078997950" sldId="331"/>
        </pc:sldMkLst>
      </pc:sldChg>
      <pc:sldChg chg="del">
        <pc:chgData name="Giannis Papadopoulos" userId="75d544e5-fce7-46ad-87d9-5c954a839b50" providerId="ADAL" clId="{1B30F66A-9530-40FE-B75C-D3F9C61A738A}" dt="2024-12-02T21:46:38.003" v="713" actId="47"/>
        <pc:sldMkLst>
          <pc:docMk/>
          <pc:sldMk cId="2913995858" sldId="332"/>
        </pc:sldMkLst>
      </pc:sldChg>
      <pc:sldChg chg="del">
        <pc:chgData name="Giannis Papadopoulos" userId="75d544e5-fce7-46ad-87d9-5c954a839b50" providerId="ADAL" clId="{1B30F66A-9530-40FE-B75C-D3F9C61A738A}" dt="2024-12-02T21:46:38.003" v="713" actId="47"/>
        <pc:sldMkLst>
          <pc:docMk/>
          <pc:sldMk cId="219957822" sldId="333"/>
        </pc:sldMkLst>
      </pc:sldChg>
      <pc:sldChg chg="del">
        <pc:chgData name="Giannis Papadopoulos" userId="75d544e5-fce7-46ad-87d9-5c954a839b50" providerId="ADAL" clId="{1B30F66A-9530-40FE-B75C-D3F9C61A738A}" dt="2024-12-02T21:46:38.003" v="713" actId="47"/>
        <pc:sldMkLst>
          <pc:docMk/>
          <pc:sldMk cId="417068053" sldId="334"/>
        </pc:sldMkLst>
      </pc:sldChg>
      <pc:sldChg chg="del">
        <pc:chgData name="Giannis Papadopoulos" userId="75d544e5-fce7-46ad-87d9-5c954a839b50" providerId="ADAL" clId="{1B30F66A-9530-40FE-B75C-D3F9C61A738A}" dt="2024-12-02T21:46:38.003" v="713" actId="47"/>
        <pc:sldMkLst>
          <pc:docMk/>
          <pc:sldMk cId="3142967842" sldId="335"/>
        </pc:sldMkLst>
      </pc:sldChg>
      <pc:sldChg chg="del">
        <pc:chgData name="Giannis Papadopoulos" userId="75d544e5-fce7-46ad-87d9-5c954a839b50" providerId="ADAL" clId="{1B30F66A-9530-40FE-B75C-D3F9C61A738A}" dt="2024-12-02T21:46:38.003" v="713" actId="47"/>
        <pc:sldMkLst>
          <pc:docMk/>
          <pc:sldMk cId="932091757" sldId="336"/>
        </pc:sldMkLst>
      </pc:sldChg>
      <pc:sldChg chg="modSp del">
        <pc:chgData name="Giannis Papadopoulos" userId="75d544e5-fce7-46ad-87d9-5c954a839b50" providerId="ADAL" clId="{1B30F66A-9530-40FE-B75C-D3F9C61A738A}" dt="2024-12-02T21:46:38.003" v="713" actId="47"/>
        <pc:sldMkLst>
          <pc:docMk/>
          <pc:sldMk cId="3328796338" sldId="337"/>
        </pc:sldMkLst>
        <pc:spChg chg="mod">
          <ac:chgData name="Giannis Papadopoulos" userId="75d544e5-fce7-46ad-87d9-5c954a839b50" providerId="ADAL" clId="{1B30F66A-9530-40FE-B75C-D3F9C61A738A}" dt="2024-12-02T21:10:45.214" v="123"/>
          <ac:spMkLst>
            <pc:docMk/>
            <pc:sldMk cId="3328796338" sldId="337"/>
            <ac:spMk id="6" creationId="{B5673F21-1534-4CC2-D89E-F15093E457AF}"/>
          </ac:spMkLst>
        </pc:spChg>
      </pc:sldChg>
      <pc:sldChg chg="modSp del">
        <pc:chgData name="Giannis Papadopoulos" userId="75d544e5-fce7-46ad-87d9-5c954a839b50" providerId="ADAL" clId="{1B30F66A-9530-40FE-B75C-D3F9C61A738A}" dt="2024-12-02T21:46:38.003" v="713" actId="47"/>
        <pc:sldMkLst>
          <pc:docMk/>
          <pc:sldMk cId="1682125979" sldId="339"/>
        </pc:sldMkLst>
        <pc:spChg chg="mod">
          <ac:chgData name="Giannis Papadopoulos" userId="75d544e5-fce7-46ad-87d9-5c954a839b50" providerId="ADAL" clId="{1B30F66A-9530-40FE-B75C-D3F9C61A738A}" dt="2024-12-02T21:10:45.214" v="123"/>
          <ac:spMkLst>
            <pc:docMk/>
            <pc:sldMk cId="1682125979" sldId="339"/>
            <ac:spMk id="8" creationId="{D970CD17-7AC0-6C97-D84A-4CCC8012C0A1}"/>
          </ac:spMkLst>
        </pc:spChg>
      </pc:sldChg>
      <pc:sldChg chg="modSp del">
        <pc:chgData name="Giannis Papadopoulos" userId="75d544e5-fce7-46ad-87d9-5c954a839b50" providerId="ADAL" clId="{1B30F66A-9530-40FE-B75C-D3F9C61A738A}" dt="2024-12-02T21:46:38.003" v="713" actId="47"/>
        <pc:sldMkLst>
          <pc:docMk/>
          <pc:sldMk cId="4163584499" sldId="341"/>
        </pc:sldMkLst>
        <pc:spChg chg="mod">
          <ac:chgData name="Giannis Papadopoulos" userId="75d544e5-fce7-46ad-87d9-5c954a839b50" providerId="ADAL" clId="{1B30F66A-9530-40FE-B75C-D3F9C61A738A}" dt="2024-12-02T21:10:45.214" v="123"/>
          <ac:spMkLst>
            <pc:docMk/>
            <pc:sldMk cId="4163584499" sldId="341"/>
            <ac:spMk id="6" creationId="{1E9B7E2C-C740-DF88-0BEA-E5484EF54148}"/>
          </ac:spMkLst>
        </pc:spChg>
      </pc:sldChg>
      <pc:sldChg chg="modSp del">
        <pc:chgData name="Giannis Papadopoulos" userId="75d544e5-fce7-46ad-87d9-5c954a839b50" providerId="ADAL" clId="{1B30F66A-9530-40FE-B75C-D3F9C61A738A}" dt="2024-12-02T21:46:38.003" v="713" actId="47"/>
        <pc:sldMkLst>
          <pc:docMk/>
          <pc:sldMk cId="0" sldId="342"/>
        </pc:sldMkLst>
        <pc:spChg chg="mod">
          <ac:chgData name="Giannis Papadopoulos" userId="75d544e5-fce7-46ad-87d9-5c954a839b50" providerId="ADAL" clId="{1B30F66A-9530-40FE-B75C-D3F9C61A738A}" dt="2024-12-02T21:10:45.214" v="123"/>
          <ac:spMkLst>
            <pc:docMk/>
            <pc:sldMk cId="0" sldId="342"/>
            <ac:spMk id="95"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595113982" sldId="343"/>
        </pc:sldMkLst>
        <pc:spChg chg="mod">
          <ac:chgData name="Giannis Papadopoulos" userId="75d544e5-fce7-46ad-87d9-5c954a839b50" providerId="ADAL" clId="{1B30F66A-9530-40FE-B75C-D3F9C61A738A}" dt="2024-12-02T21:10:45.214" v="123"/>
          <ac:spMkLst>
            <pc:docMk/>
            <pc:sldMk cId="595113982" sldId="343"/>
            <ac:spMk id="95"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3088057222" sldId="344"/>
        </pc:sldMkLst>
        <pc:spChg chg="mod">
          <ac:chgData name="Giannis Papadopoulos" userId="75d544e5-fce7-46ad-87d9-5c954a839b50" providerId="ADAL" clId="{1B30F66A-9530-40FE-B75C-D3F9C61A738A}" dt="2024-12-02T21:10:45.214" v="123"/>
          <ac:spMkLst>
            <pc:docMk/>
            <pc:sldMk cId="3088057222" sldId="344"/>
            <ac:spMk id="95"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1157365433" sldId="345"/>
        </pc:sldMkLst>
        <pc:spChg chg="mod">
          <ac:chgData name="Giannis Papadopoulos" userId="75d544e5-fce7-46ad-87d9-5c954a839b50" providerId="ADAL" clId="{1B30F66A-9530-40FE-B75C-D3F9C61A738A}" dt="2024-12-02T21:10:45.214" v="123"/>
          <ac:spMkLst>
            <pc:docMk/>
            <pc:sldMk cId="1157365433" sldId="345"/>
            <ac:spMk id="95" creationId="{00000000-0000-0000-0000-000000000000}"/>
          </ac:spMkLst>
        </pc:spChg>
      </pc:sldChg>
      <pc:sldChg chg="modSp del">
        <pc:chgData name="Giannis Papadopoulos" userId="75d544e5-fce7-46ad-87d9-5c954a839b50" providerId="ADAL" clId="{1B30F66A-9530-40FE-B75C-D3F9C61A738A}" dt="2024-12-02T21:46:38.003" v="713" actId="47"/>
        <pc:sldMkLst>
          <pc:docMk/>
          <pc:sldMk cId="2399294339" sldId="346"/>
        </pc:sldMkLst>
        <pc:spChg chg="mod">
          <ac:chgData name="Giannis Papadopoulos" userId="75d544e5-fce7-46ad-87d9-5c954a839b50" providerId="ADAL" clId="{1B30F66A-9530-40FE-B75C-D3F9C61A738A}" dt="2024-12-02T21:10:24.943" v="122"/>
          <ac:spMkLst>
            <pc:docMk/>
            <pc:sldMk cId="2399294339" sldId="346"/>
            <ac:spMk id="10" creationId="{FC74D1D9-FDE9-D78D-6EB7-A67F0203C5EF}"/>
          </ac:spMkLst>
        </pc:spChg>
        <pc:spChg chg="mod">
          <ac:chgData name="Giannis Papadopoulos" userId="75d544e5-fce7-46ad-87d9-5c954a839b50" providerId="ADAL" clId="{1B30F66A-9530-40FE-B75C-D3F9C61A738A}" dt="2024-12-02T21:10:24.943" v="122"/>
          <ac:spMkLst>
            <pc:docMk/>
            <pc:sldMk cId="2399294339" sldId="346"/>
            <ac:spMk id="11" creationId="{8E60F90D-F97F-7A00-B5DA-063C46E75E46}"/>
          </ac:spMkLst>
        </pc:spChg>
      </pc:sldChg>
      <pc:sldChg chg="modSp del">
        <pc:chgData name="Giannis Papadopoulos" userId="75d544e5-fce7-46ad-87d9-5c954a839b50" providerId="ADAL" clId="{1B30F66A-9530-40FE-B75C-D3F9C61A738A}" dt="2024-12-02T21:46:38.003" v="713" actId="47"/>
        <pc:sldMkLst>
          <pc:docMk/>
          <pc:sldMk cId="4055231564" sldId="347"/>
        </pc:sldMkLst>
        <pc:spChg chg="mod">
          <ac:chgData name="Giannis Papadopoulos" userId="75d544e5-fce7-46ad-87d9-5c954a839b50" providerId="ADAL" clId="{1B30F66A-9530-40FE-B75C-D3F9C61A738A}" dt="2024-12-02T21:10:24.943" v="122"/>
          <ac:spMkLst>
            <pc:docMk/>
            <pc:sldMk cId="4055231564" sldId="347"/>
            <ac:spMk id="10" creationId="{A3F1B55A-8FD5-D7A3-996E-EBDCE2A17A3D}"/>
          </ac:spMkLst>
        </pc:spChg>
      </pc:sldChg>
      <pc:sldChg chg="modSp del">
        <pc:chgData name="Giannis Papadopoulos" userId="75d544e5-fce7-46ad-87d9-5c954a839b50" providerId="ADAL" clId="{1B30F66A-9530-40FE-B75C-D3F9C61A738A}" dt="2024-12-02T21:46:38.003" v="713" actId="47"/>
        <pc:sldMkLst>
          <pc:docMk/>
          <pc:sldMk cId="1506138897" sldId="348"/>
        </pc:sldMkLst>
        <pc:spChg chg="mod">
          <ac:chgData name="Giannis Papadopoulos" userId="75d544e5-fce7-46ad-87d9-5c954a839b50" providerId="ADAL" clId="{1B30F66A-9530-40FE-B75C-D3F9C61A738A}" dt="2024-12-02T21:10:45.214" v="123"/>
          <ac:spMkLst>
            <pc:docMk/>
            <pc:sldMk cId="1506138897" sldId="348"/>
            <ac:spMk id="18" creationId="{4ACCB089-6484-FEEB-EBF9-26C12CECF57D}"/>
          </ac:spMkLst>
        </pc:spChg>
        <pc:spChg chg="mod">
          <ac:chgData name="Giannis Papadopoulos" userId="75d544e5-fce7-46ad-87d9-5c954a839b50" providerId="ADAL" clId="{1B30F66A-9530-40FE-B75C-D3F9C61A738A}" dt="2024-12-02T21:10:24.943" v="122"/>
          <ac:spMkLst>
            <pc:docMk/>
            <pc:sldMk cId="1506138897" sldId="348"/>
            <ac:spMk id="24" creationId="{EF901D10-EE38-A8B3-C039-853187125BFC}"/>
          </ac:spMkLst>
        </pc:spChg>
      </pc:sldChg>
      <pc:sldChg chg="modSp del">
        <pc:chgData name="Giannis Papadopoulos" userId="75d544e5-fce7-46ad-87d9-5c954a839b50" providerId="ADAL" clId="{1B30F66A-9530-40FE-B75C-D3F9C61A738A}" dt="2024-12-02T21:46:38.003" v="713" actId="47"/>
        <pc:sldMkLst>
          <pc:docMk/>
          <pc:sldMk cId="1410906126" sldId="349"/>
        </pc:sldMkLst>
        <pc:spChg chg="mod">
          <ac:chgData name="Giannis Papadopoulos" userId="75d544e5-fce7-46ad-87d9-5c954a839b50" providerId="ADAL" clId="{1B30F66A-9530-40FE-B75C-D3F9C61A738A}" dt="2024-12-02T21:10:45.214" v="123"/>
          <ac:spMkLst>
            <pc:docMk/>
            <pc:sldMk cId="1410906126" sldId="349"/>
            <ac:spMk id="5" creationId="{39CB6F7E-792E-18B7-D852-D8415DFBB558}"/>
          </ac:spMkLst>
        </pc:spChg>
        <pc:spChg chg="mod">
          <ac:chgData name="Giannis Papadopoulos" userId="75d544e5-fce7-46ad-87d9-5c954a839b50" providerId="ADAL" clId="{1B30F66A-9530-40FE-B75C-D3F9C61A738A}" dt="2024-12-02T21:10:45.214" v="123"/>
          <ac:spMkLst>
            <pc:docMk/>
            <pc:sldMk cId="1410906126" sldId="349"/>
            <ac:spMk id="11" creationId="{1B4CBEBB-DF75-C555-0DAF-9B53399F1920}"/>
          </ac:spMkLst>
        </pc:spChg>
      </pc:sldChg>
      <pc:sldChg chg="modSp del">
        <pc:chgData name="Giannis Papadopoulos" userId="75d544e5-fce7-46ad-87d9-5c954a839b50" providerId="ADAL" clId="{1B30F66A-9530-40FE-B75C-D3F9C61A738A}" dt="2024-12-02T21:46:38.003" v="713" actId="47"/>
        <pc:sldMkLst>
          <pc:docMk/>
          <pc:sldMk cId="2096950763" sldId="350"/>
        </pc:sldMkLst>
        <pc:spChg chg="mod">
          <ac:chgData name="Giannis Papadopoulos" userId="75d544e5-fce7-46ad-87d9-5c954a839b50" providerId="ADAL" clId="{1B30F66A-9530-40FE-B75C-D3F9C61A738A}" dt="2024-12-02T21:10:45.214" v="123"/>
          <ac:spMkLst>
            <pc:docMk/>
            <pc:sldMk cId="2096950763" sldId="350"/>
            <ac:spMk id="8" creationId="{11680534-F75A-3C76-E4D0-70B5537C2401}"/>
          </ac:spMkLst>
        </pc:spChg>
        <pc:spChg chg="mod">
          <ac:chgData name="Giannis Papadopoulos" userId="75d544e5-fce7-46ad-87d9-5c954a839b50" providerId="ADAL" clId="{1B30F66A-9530-40FE-B75C-D3F9C61A738A}" dt="2024-12-02T21:10:45.214" v="123"/>
          <ac:spMkLst>
            <pc:docMk/>
            <pc:sldMk cId="2096950763" sldId="350"/>
            <ac:spMk id="10" creationId="{411638EA-DB35-C943-530E-8FA93ABF0203}"/>
          </ac:spMkLst>
        </pc:spChg>
      </pc:sldChg>
      <pc:sldChg chg="modSp del">
        <pc:chgData name="Giannis Papadopoulos" userId="75d544e5-fce7-46ad-87d9-5c954a839b50" providerId="ADAL" clId="{1B30F66A-9530-40FE-B75C-D3F9C61A738A}" dt="2024-12-02T21:46:38.003" v="713" actId="47"/>
        <pc:sldMkLst>
          <pc:docMk/>
          <pc:sldMk cId="1929117267" sldId="351"/>
        </pc:sldMkLst>
        <pc:spChg chg="mod">
          <ac:chgData name="Giannis Papadopoulos" userId="75d544e5-fce7-46ad-87d9-5c954a839b50" providerId="ADAL" clId="{1B30F66A-9530-40FE-B75C-D3F9C61A738A}" dt="2024-12-02T21:10:45.214" v="123"/>
          <ac:spMkLst>
            <pc:docMk/>
            <pc:sldMk cId="1929117267" sldId="351"/>
            <ac:spMk id="9" creationId="{6C6FC450-9A98-F4E1-ABB3-8AF28230E740}"/>
          </ac:spMkLst>
        </pc:spChg>
      </pc:sldChg>
      <pc:sldChg chg="modSp del">
        <pc:chgData name="Giannis Papadopoulos" userId="75d544e5-fce7-46ad-87d9-5c954a839b50" providerId="ADAL" clId="{1B30F66A-9530-40FE-B75C-D3F9C61A738A}" dt="2024-12-02T21:46:38.003" v="713" actId="47"/>
        <pc:sldMkLst>
          <pc:docMk/>
          <pc:sldMk cId="523023693" sldId="352"/>
        </pc:sldMkLst>
        <pc:spChg chg="mod">
          <ac:chgData name="Giannis Papadopoulos" userId="75d544e5-fce7-46ad-87d9-5c954a839b50" providerId="ADAL" clId="{1B30F66A-9530-40FE-B75C-D3F9C61A738A}" dt="2024-12-02T21:10:24.943" v="122"/>
          <ac:spMkLst>
            <pc:docMk/>
            <pc:sldMk cId="523023693" sldId="352"/>
            <ac:spMk id="9" creationId="{9B528A59-80DF-31BE-A434-EBB80C1DBD92}"/>
          </ac:spMkLst>
        </pc:spChg>
      </pc:sldChg>
      <pc:sldChg chg="modSp del">
        <pc:chgData name="Giannis Papadopoulos" userId="75d544e5-fce7-46ad-87d9-5c954a839b50" providerId="ADAL" clId="{1B30F66A-9530-40FE-B75C-D3F9C61A738A}" dt="2024-12-02T21:46:38.003" v="713" actId="47"/>
        <pc:sldMkLst>
          <pc:docMk/>
          <pc:sldMk cId="3104034277" sldId="353"/>
        </pc:sldMkLst>
        <pc:spChg chg="mod">
          <ac:chgData name="Giannis Papadopoulos" userId="75d544e5-fce7-46ad-87d9-5c954a839b50" providerId="ADAL" clId="{1B30F66A-9530-40FE-B75C-D3F9C61A738A}" dt="2024-12-02T21:10:45.214" v="123"/>
          <ac:spMkLst>
            <pc:docMk/>
            <pc:sldMk cId="3104034277" sldId="353"/>
            <ac:spMk id="5" creationId="{073BD5D6-C18B-DF59-0F82-45C157356F4E}"/>
          </ac:spMkLst>
        </pc:spChg>
        <pc:spChg chg="mod">
          <ac:chgData name="Giannis Papadopoulos" userId="75d544e5-fce7-46ad-87d9-5c954a839b50" providerId="ADAL" clId="{1B30F66A-9530-40FE-B75C-D3F9C61A738A}" dt="2024-12-02T21:10:45.214" v="123"/>
          <ac:spMkLst>
            <pc:docMk/>
            <pc:sldMk cId="3104034277" sldId="353"/>
            <ac:spMk id="9" creationId="{F61AF060-E6E5-005C-70CD-90D476EA0D9D}"/>
          </ac:spMkLst>
        </pc:spChg>
      </pc:sldChg>
      <pc:sldChg chg="modSp del">
        <pc:chgData name="Giannis Papadopoulos" userId="75d544e5-fce7-46ad-87d9-5c954a839b50" providerId="ADAL" clId="{1B30F66A-9530-40FE-B75C-D3F9C61A738A}" dt="2024-12-02T21:46:38.003" v="713" actId="47"/>
        <pc:sldMkLst>
          <pc:docMk/>
          <pc:sldMk cId="58261640" sldId="354"/>
        </pc:sldMkLst>
        <pc:spChg chg="mod">
          <ac:chgData name="Giannis Papadopoulos" userId="75d544e5-fce7-46ad-87d9-5c954a839b50" providerId="ADAL" clId="{1B30F66A-9530-40FE-B75C-D3F9C61A738A}" dt="2024-12-02T21:10:45.214" v="123"/>
          <ac:spMkLst>
            <pc:docMk/>
            <pc:sldMk cId="58261640" sldId="354"/>
            <ac:spMk id="5" creationId="{98520A17-B5D2-F4D3-1227-13C320A93E86}"/>
          </ac:spMkLst>
        </pc:spChg>
        <pc:spChg chg="mod">
          <ac:chgData name="Giannis Papadopoulos" userId="75d544e5-fce7-46ad-87d9-5c954a839b50" providerId="ADAL" clId="{1B30F66A-9530-40FE-B75C-D3F9C61A738A}" dt="2024-12-02T21:10:45.214" v="123"/>
          <ac:spMkLst>
            <pc:docMk/>
            <pc:sldMk cId="58261640" sldId="354"/>
            <ac:spMk id="27" creationId="{F628BD15-61AF-2D52-B2C9-C5035A7721E1}"/>
          </ac:spMkLst>
        </pc:spChg>
      </pc:sldChg>
      <pc:sldChg chg="modSp del">
        <pc:chgData name="Giannis Papadopoulos" userId="75d544e5-fce7-46ad-87d9-5c954a839b50" providerId="ADAL" clId="{1B30F66A-9530-40FE-B75C-D3F9C61A738A}" dt="2024-12-02T21:46:38.003" v="713" actId="47"/>
        <pc:sldMkLst>
          <pc:docMk/>
          <pc:sldMk cId="279752099" sldId="355"/>
        </pc:sldMkLst>
        <pc:spChg chg="mod">
          <ac:chgData name="Giannis Papadopoulos" userId="75d544e5-fce7-46ad-87d9-5c954a839b50" providerId="ADAL" clId="{1B30F66A-9530-40FE-B75C-D3F9C61A738A}" dt="2024-12-02T21:10:45.214" v="123"/>
          <ac:spMkLst>
            <pc:docMk/>
            <pc:sldMk cId="279752099" sldId="355"/>
            <ac:spMk id="8" creationId="{A85A9552-08B4-E1EC-C4E8-6961319CEAF8}"/>
          </ac:spMkLst>
        </pc:spChg>
        <pc:spChg chg="mod">
          <ac:chgData name="Giannis Papadopoulos" userId="75d544e5-fce7-46ad-87d9-5c954a839b50" providerId="ADAL" clId="{1B30F66A-9530-40FE-B75C-D3F9C61A738A}" dt="2024-12-02T21:10:45.214" v="123"/>
          <ac:spMkLst>
            <pc:docMk/>
            <pc:sldMk cId="279752099" sldId="355"/>
            <ac:spMk id="10" creationId="{64948E37-46DF-C489-2013-FBFA037BC8CF}"/>
          </ac:spMkLst>
        </pc:spChg>
      </pc:sldChg>
      <pc:sldChg chg="modSp del">
        <pc:chgData name="Giannis Papadopoulos" userId="75d544e5-fce7-46ad-87d9-5c954a839b50" providerId="ADAL" clId="{1B30F66A-9530-40FE-B75C-D3F9C61A738A}" dt="2024-12-02T21:46:38.003" v="713" actId="47"/>
        <pc:sldMkLst>
          <pc:docMk/>
          <pc:sldMk cId="0" sldId="356"/>
        </pc:sldMkLst>
        <pc:spChg chg="mod">
          <ac:chgData name="Giannis Papadopoulos" userId="75d544e5-fce7-46ad-87d9-5c954a839b50" providerId="ADAL" clId="{1B30F66A-9530-40FE-B75C-D3F9C61A738A}" dt="2024-12-02T21:10:45.214" v="123"/>
          <ac:spMkLst>
            <pc:docMk/>
            <pc:sldMk cId="0" sldId="356"/>
            <ac:spMk id="4" creationId="{00000000-0000-0000-0000-000000000000}"/>
          </ac:spMkLst>
        </pc:spChg>
      </pc:sldChg>
      <pc:sldChg chg="del">
        <pc:chgData name="Giannis Papadopoulos" userId="75d544e5-fce7-46ad-87d9-5c954a839b50" providerId="ADAL" clId="{1B30F66A-9530-40FE-B75C-D3F9C61A738A}" dt="2024-12-02T21:46:38.003" v="713" actId="47"/>
        <pc:sldMkLst>
          <pc:docMk/>
          <pc:sldMk cId="0" sldId="357"/>
        </pc:sldMkLst>
      </pc:sldChg>
      <pc:sldChg chg="del">
        <pc:chgData name="Giannis Papadopoulos" userId="75d544e5-fce7-46ad-87d9-5c954a839b50" providerId="ADAL" clId="{1B30F66A-9530-40FE-B75C-D3F9C61A738A}" dt="2024-12-02T21:46:38.003" v="713" actId="47"/>
        <pc:sldMkLst>
          <pc:docMk/>
          <pc:sldMk cId="0" sldId="358"/>
        </pc:sldMkLst>
      </pc:sldChg>
      <pc:sldChg chg="modSp mod">
        <pc:chgData name="Giannis Papadopoulos" userId="75d544e5-fce7-46ad-87d9-5c954a839b50" providerId="ADAL" clId="{1B30F66A-9530-40FE-B75C-D3F9C61A738A}" dt="2024-12-02T21:38:35.659" v="491" actId="20577"/>
        <pc:sldMkLst>
          <pc:docMk/>
          <pc:sldMk cId="0" sldId="359"/>
        </pc:sldMkLst>
        <pc:spChg chg="mod">
          <ac:chgData name="Giannis Papadopoulos" userId="75d544e5-fce7-46ad-87d9-5c954a839b50" providerId="ADAL" clId="{1B30F66A-9530-40FE-B75C-D3F9C61A738A}" dt="2024-12-02T21:38:35.659" v="491" actId="20577"/>
          <ac:spMkLst>
            <pc:docMk/>
            <pc:sldMk cId="0" sldId="359"/>
            <ac:spMk id="79" creationId="{00000000-0000-0000-0000-000000000000}"/>
          </ac:spMkLst>
        </pc:spChg>
      </pc:sldChg>
      <pc:sldChg chg="modSp mod modNotesTx">
        <pc:chgData name="Giannis Papadopoulos" userId="75d544e5-fce7-46ad-87d9-5c954a839b50" providerId="ADAL" clId="{1B30F66A-9530-40FE-B75C-D3F9C61A738A}" dt="2024-12-02T21:42:37.684" v="664" actId="20577"/>
        <pc:sldMkLst>
          <pc:docMk/>
          <pc:sldMk cId="0" sldId="360"/>
        </pc:sldMkLst>
        <pc:spChg chg="mod">
          <ac:chgData name="Giannis Papadopoulos" userId="75d544e5-fce7-46ad-87d9-5c954a839b50" providerId="ADAL" clId="{1B30F66A-9530-40FE-B75C-D3F9C61A738A}" dt="2024-12-02T21:40:30.036" v="598" actId="20577"/>
          <ac:spMkLst>
            <pc:docMk/>
            <pc:sldMk cId="0" sldId="360"/>
            <ac:spMk id="86" creationId="{00000000-0000-0000-0000-000000000000}"/>
          </ac:spMkLst>
        </pc:spChg>
      </pc:sldChg>
      <pc:sldChg chg="modSp mod modNotes">
        <pc:chgData name="Giannis Papadopoulos" userId="75d544e5-fce7-46ad-87d9-5c954a839b50" providerId="ADAL" clId="{1B30F66A-9530-40FE-B75C-D3F9C61A738A}" dt="2024-12-02T21:10:45.214" v="123"/>
        <pc:sldMkLst>
          <pc:docMk/>
          <pc:sldMk cId="0" sldId="364"/>
        </pc:sldMkLst>
        <pc:spChg chg="mod">
          <ac:chgData name="Giannis Papadopoulos" userId="75d544e5-fce7-46ad-87d9-5c954a839b50" providerId="ADAL" clId="{1B30F66A-9530-40FE-B75C-D3F9C61A738A}" dt="2024-12-02T21:09:35.468" v="109" actId="20577"/>
          <ac:spMkLst>
            <pc:docMk/>
            <pc:sldMk cId="0" sldId="364"/>
            <ac:spMk id="114" creationId="{00000000-0000-0000-0000-000000000000}"/>
          </ac:spMkLst>
        </pc:spChg>
      </pc:sldChg>
      <pc:sldChg chg="modSp mod modNotes">
        <pc:chgData name="Giannis Papadopoulos" userId="75d544e5-fce7-46ad-87d9-5c954a839b50" providerId="ADAL" clId="{1B30F66A-9530-40FE-B75C-D3F9C61A738A}" dt="2024-12-02T21:10:45.214" v="123"/>
        <pc:sldMkLst>
          <pc:docMk/>
          <pc:sldMk cId="0" sldId="365"/>
        </pc:sldMkLst>
        <pc:spChg chg="mod">
          <ac:chgData name="Giannis Papadopoulos" userId="75d544e5-fce7-46ad-87d9-5c954a839b50" providerId="ADAL" clId="{1B30F66A-9530-40FE-B75C-D3F9C61A738A}" dt="2024-12-02T21:09:55.351" v="117" actId="20577"/>
          <ac:spMkLst>
            <pc:docMk/>
            <pc:sldMk cId="0" sldId="365"/>
            <ac:spMk id="119" creationId="{00000000-0000-0000-0000-000000000000}"/>
          </ac:spMkLst>
        </pc:spChg>
      </pc:sldChg>
      <pc:sldChg chg="modSp mod modNotes">
        <pc:chgData name="Giannis Papadopoulos" userId="75d544e5-fce7-46ad-87d9-5c954a839b50" providerId="ADAL" clId="{1B30F66A-9530-40FE-B75C-D3F9C61A738A}" dt="2024-12-02T21:10:45.214" v="123"/>
        <pc:sldMkLst>
          <pc:docMk/>
          <pc:sldMk cId="0" sldId="366"/>
        </pc:sldMkLst>
        <pc:spChg chg="mod">
          <ac:chgData name="Giannis Papadopoulos" userId="75d544e5-fce7-46ad-87d9-5c954a839b50" providerId="ADAL" clId="{1B30F66A-9530-40FE-B75C-D3F9C61A738A}" dt="2024-12-02T21:10:45.214" v="123"/>
          <ac:spMkLst>
            <pc:docMk/>
            <pc:sldMk cId="0" sldId="366"/>
            <ac:spMk id="124" creationId="{00000000-0000-0000-0000-000000000000}"/>
          </ac:spMkLst>
        </pc:spChg>
      </pc:sldChg>
      <pc:sldChg chg="modSp mod modNotes">
        <pc:chgData name="Giannis Papadopoulos" userId="75d544e5-fce7-46ad-87d9-5c954a839b50" providerId="ADAL" clId="{1B30F66A-9530-40FE-B75C-D3F9C61A738A}" dt="2024-12-02T21:10:45.214" v="123"/>
        <pc:sldMkLst>
          <pc:docMk/>
          <pc:sldMk cId="0" sldId="367"/>
        </pc:sldMkLst>
        <pc:spChg chg="mod">
          <ac:chgData name="Giannis Papadopoulos" userId="75d544e5-fce7-46ad-87d9-5c954a839b50" providerId="ADAL" clId="{1B30F66A-9530-40FE-B75C-D3F9C61A738A}" dt="2024-12-02T21:10:45.214" v="123"/>
          <ac:spMkLst>
            <pc:docMk/>
            <pc:sldMk cId="0" sldId="367"/>
            <ac:spMk id="129" creationId="{00000000-0000-0000-0000-000000000000}"/>
          </ac:spMkLst>
        </pc:spChg>
      </pc:sldChg>
      <pc:sldChg chg="modSp mod modNotes">
        <pc:chgData name="Giannis Papadopoulos" userId="75d544e5-fce7-46ad-87d9-5c954a839b50" providerId="ADAL" clId="{1B30F66A-9530-40FE-B75C-D3F9C61A738A}" dt="2024-12-02T21:10:45.214" v="123"/>
        <pc:sldMkLst>
          <pc:docMk/>
          <pc:sldMk cId="0" sldId="368"/>
        </pc:sldMkLst>
        <pc:spChg chg="mod">
          <ac:chgData name="Giannis Papadopoulos" userId="75d544e5-fce7-46ad-87d9-5c954a839b50" providerId="ADAL" clId="{1B30F66A-9530-40FE-B75C-D3F9C61A738A}" dt="2024-12-02T21:10:45.214" v="123"/>
          <ac:spMkLst>
            <pc:docMk/>
            <pc:sldMk cId="0" sldId="368"/>
            <ac:spMk id="134" creationId="{00000000-0000-0000-0000-000000000000}"/>
          </ac:spMkLst>
        </pc:spChg>
      </pc:sldChg>
      <pc:sldChg chg="modSp modNotes">
        <pc:chgData name="Giannis Papadopoulos" userId="75d544e5-fce7-46ad-87d9-5c954a839b50" providerId="ADAL" clId="{1B30F66A-9530-40FE-B75C-D3F9C61A738A}" dt="2024-12-02T21:10:45.214" v="123"/>
        <pc:sldMkLst>
          <pc:docMk/>
          <pc:sldMk cId="0" sldId="369"/>
        </pc:sldMkLst>
        <pc:spChg chg="mod">
          <ac:chgData name="Giannis Papadopoulos" userId="75d544e5-fce7-46ad-87d9-5c954a839b50" providerId="ADAL" clId="{1B30F66A-9530-40FE-B75C-D3F9C61A738A}" dt="2024-12-02T21:10:45.214" v="123"/>
          <ac:spMkLst>
            <pc:docMk/>
            <pc:sldMk cId="0" sldId="369"/>
            <ac:spMk id="150" creationId="{00000000-0000-0000-0000-000000000000}"/>
          </ac:spMkLst>
        </pc:spChg>
      </pc:sldChg>
      <pc:sldChg chg="modSp modNotes">
        <pc:chgData name="Giannis Papadopoulos" userId="75d544e5-fce7-46ad-87d9-5c954a839b50" providerId="ADAL" clId="{1B30F66A-9530-40FE-B75C-D3F9C61A738A}" dt="2024-12-02T21:10:45.214" v="123"/>
        <pc:sldMkLst>
          <pc:docMk/>
          <pc:sldMk cId="0" sldId="370"/>
        </pc:sldMkLst>
        <pc:spChg chg="mod">
          <ac:chgData name="Giannis Papadopoulos" userId="75d544e5-fce7-46ad-87d9-5c954a839b50" providerId="ADAL" clId="{1B30F66A-9530-40FE-B75C-D3F9C61A738A}" dt="2024-12-02T21:10:45.214" v="123"/>
          <ac:spMkLst>
            <pc:docMk/>
            <pc:sldMk cId="0" sldId="370"/>
            <ac:spMk id="155" creationId="{00000000-0000-0000-0000-000000000000}"/>
          </ac:spMkLst>
        </pc:spChg>
      </pc:sldChg>
      <pc:sldChg chg="modSp modNotes">
        <pc:chgData name="Giannis Papadopoulos" userId="75d544e5-fce7-46ad-87d9-5c954a839b50" providerId="ADAL" clId="{1B30F66A-9530-40FE-B75C-D3F9C61A738A}" dt="2024-12-02T21:10:45.214" v="123"/>
        <pc:sldMkLst>
          <pc:docMk/>
          <pc:sldMk cId="0" sldId="371"/>
        </pc:sldMkLst>
        <pc:spChg chg="mod">
          <ac:chgData name="Giannis Papadopoulos" userId="75d544e5-fce7-46ad-87d9-5c954a839b50" providerId="ADAL" clId="{1B30F66A-9530-40FE-B75C-D3F9C61A738A}" dt="2024-12-02T21:10:45.214" v="123"/>
          <ac:spMkLst>
            <pc:docMk/>
            <pc:sldMk cId="0" sldId="371"/>
            <ac:spMk id="160" creationId="{00000000-0000-0000-0000-000000000000}"/>
          </ac:spMkLst>
        </pc:spChg>
      </pc:sldChg>
      <pc:sldChg chg="modSp mod">
        <pc:chgData name="Giannis Papadopoulos" userId="75d544e5-fce7-46ad-87d9-5c954a839b50" providerId="ADAL" clId="{1B30F66A-9530-40FE-B75C-D3F9C61A738A}" dt="2024-12-02T21:13:11.838" v="133" actId="20577"/>
        <pc:sldMkLst>
          <pc:docMk/>
          <pc:sldMk cId="0" sldId="373"/>
        </pc:sldMkLst>
        <pc:spChg chg="mod">
          <ac:chgData name="Giannis Papadopoulos" userId="75d544e5-fce7-46ad-87d9-5c954a839b50" providerId="ADAL" clId="{1B30F66A-9530-40FE-B75C-D3F9C61A738A}" dt="2024-12-02T21:13:11.838" v="133" actId="20577"/>
          <ac:spMkLst>
            <pc:docMk/>
            <pc:sldMk cId="0" sldId="373"/>
            <ac:spMk id="172" creationId="{00000000-0000-0000-0000-000000000000}"/>
          </ac:spMkLst>
        </pc:spChg>
      </pc:sldChg>
      <pc:sldChg chg="modSp mod">
        <pc:chgData name="Giannis Papadopoulos" userId="75d544e5-fce7-46ad-87d9-5c954a839b50" providerId="ADAL" clId="{1B30F66A-9530-40FE-B75C-D3F9C61A738A}" dt="2024-12-02T21:13:29.972" v="134" actId="1076"/>
        <pc:sldMkLst>
          <pc:docMk/>
          <pc:sldMk cId="0" sldId="374"/>
        </pc:sldMkLst>
        <pc:spChg chg="mod">
          <ac:chgData name="Giannis Papadopoulos" userId="75d544e5-fce7-46ad-87d9-5c954a839b50" providerId="ADAL" clId="{1B30F66A-9530-40FE-B75C-D3F9C61A738A}" dt="2024-12-02T21:13:29.972" v="134" actId="1076"/>
          <ac:spMkLst>
            <pc:docMk/>
            <pc:sldMk cId="0" sldId="374"/>
            <ac:spMk id="177" creationId="{00000000-0000-0000-0000-000000000000}"/>
          </ac:spMkLst>
        </pc:spChg>
      </pc:sldChg>
      <pc:sldChg chg="modSp mod modNotes">
        <pc:chgData name="Giannis Papadopoulos" userId="75d544e5-fce7-46ad-87d9-5c954a839b50" providerId="ADAL" clId="{1B30F66A-9530-40FE-B75C-D3F9C61A738A}" dt="2024-12-02T21:14:14.145" v="136" actId="20577"/>
        <pc:sldMkLst>
          <pc:docMk/>
          <pc:sldMk cId="0" sldId="375"/>
        </pc:sldMkLst>
        <pc:spChg chg="mod">
          <ac:chgData name="Giannis Papadopoulos" userId="75d544e5-fce7-46ad-87d9-5c954a839b50" providerId="ADAL" clId="{1B30F66A-9530-40FE-B75C-D3F9C61A738A}" dt="2024-12-02T21:14:14.145" v="136" actId="20577"/>
          <ac:spMkLst>
            <pc:docMk/>
            <pc:sldMk cId="0" sldId="375"/>
            <ac:spMk id="185" creationId="{00000000-0000-0000-0000-000000000000}"/>
          </ac:spMkLst>
        </pc:spChg>
      </pc:sldChg>
      <pc:sldChg chg="modSp mod">
        <pc:chgData name="Giannis Papadopoulos" userId="75d544e5-fce7-46ad-87d9-5c954a839b50" providerId="ADAL" clId="{1B30F66A-9530-40FE-B75C-D3F9C61A738A}" dt="2024-12-02T21:16:07.030" v="147" actId="1076"/>
        <pc:sldMkLst>
          <pc:docMk/>
          <pc:sldMk cId="0" sldId="376"/>
        </pc:sldMkLst>
        <pc:spChg chg="mod">
          <ac:chgData name="Giannis Papadopoulos" userId="75d544e5-fce7-46ad-87d9-5c954a839b50" providerId="ADAL" clId="{1B30F66A-9530-40FE-B75C-D3F9C61A738A}" dt="2024-12-02T21:16:07.030" v="147" actId="1076"/>
          <ac:spMkLst>
            <pc:docMk/>
            <pc:sldMk cId="0" sldId="376"/>
            <ac:spMk id="213" creationId="{00000000-0000-0000-0000-000000000000}"/>
          </ac:spMkLst>
        </pc:spChg>
      </pc:sldChg>
      <pc:sldChg chg="modSp mod">
        <pc:chgData name="Giannis Papadopoulos" userId="75d544e5-fce7-46ad-87d9-5c954a839b50" providerId="ADAL" clId="{1B30F66A-9530-40FE-B75C-D3F9C61A738A}" dt="2024-12-02T21:17:01.333" v="163" actId="20577"/>
        <pc:sldMkLst>
          <pc:docMk/>
          <pc:sldMk cId="0" sldId="377"/>
        </pc:sldMkLst>
        <pc:spChg chg="mod">
          <ac:chgData name="Giannis Papadopoulos" userId="75d544e5-fce7-46ad-87d9-5c954a839b50" providerId="ADAL" clId="{1B30F66A-9530-40FE-B75C-D3F9C61A738A}" dt="2024-12-02T21:16:27.045" v="149" actId="1076"/>
          <ac:spMkLst>
            <pc:docMk/>
            <pc:sldMk cId="0" sldId="377"/>
            <ac:spMk id="219" creationId="{00000000-0000-0000-0000-000000000000}"/>
          </ac:spMkLst>
        </pc:spChg>
        <pc:spChg chg="mod">
          <ac:chgData name="Giannis Papadopoulos" userId="75d544e5-fce7-46ad-87d9-5c954a839b50" providerId="ADAL" clId="{1B30F66A-9530-40FE-B75C-D3F9C61A738A}" dt="2024-12-02T21:17:01.333" v="163" actId="20577"/>
          <ac:spMkLst>
            <pc:docMk/>
            <pc:sldMk cId="0" sldId="377"/>
            <ac:spMk id="220" creationId="{00000000-0000-0000-0000-000000000000}"/>
          </ac:spMkLst>
        </pc:spChg>
      </pc:sldChg>
      <pc:sldChg chg="modSp mod">
        <pc:chgData name="Giannis Papadopoulos" userId="75d544e5-fce7-46ad-87d9-5c954a839b50" providerId="ADAL" clId="{1B30F66A-9530-40FE-B75C-D3F9C61A738A}" dt="2024-12-02T21:17:07.079" v="164" actId="1076"/>
        <pc:sldMkLst>
          <pc:docMk/>
          <pc:sldMk cId="0" sldId="378"/>
        </pc:sldMkLst>
        <pc:spChg chg="mod">
          <ac:chgData name="Giannis Papadopoulos" userId="75d544e5-fce7-46ad-87d9-5c954a839b50" providerId="ADAL" clId="{1B30F66A-9530-40FE-B75C-D3F9C61A738A}" dt="2024-12-02T21:17:07.079" v="164" actId="1076"/>
          <ac:spMkLst>
            <pc:docMk/>
            <pc:sldMk cId="0" sldId="378"/>
            <ac:spMk id="225" creationId="{00000000-0000-0000-0000-000000000000}"/>
          </ac:spMkLst>
        </pc:spChg>
      </pc:sldChg>
      <pc:sldChg chg="modSp mod">
        <pc:chgData name="Giannis Papadopoulos" userId="75d544e5-fce7-46ad-87d9-5c954a839b50" providerId="ADAL" clId="{1B30F66A-9530-40FE-B75C-D3F9C61A738A}" dt="2024-12-02T21:17:20.129" v="165" actId="1076"/>
        <pc:sldMkLst>
          <pc:docMk/>
          <pc:sldMk cId="0" sldId="379"/>
        </pc:sldMkLst>
        <pc:spChg chg="mod">
          <ac:chgData name="Giannis Papadopoulos" userId="75d544e5-fce7-46ad-87d9-5c954a839b50" providerId="ADAL" clId="{1B30F66A-9530-40FE-B75C-D3F9C61A738A}" dt="2024-12-02T21:17:20.129" v="165" actId="1076"/>
          <ac:spMkLst>
            <pc:docMk/>
            <pc:sldMk cId="0" sldId="379"/>
            <ac:spMk id="231" creationId="{00000000-0000-0000-0000-000000000000}"/>
          </ac:spMkLst>
        </pc:spChg>
      </pc:sldChg>
      <pc:sldChg chg="modSp mod">
        <pc:chgData name="Giannis Papadopoulos" userId="75d544e5-fce7-46ad-87d9-5c954a839b50" providerId="ADAL" clId="{1B30F66A-9530-40FE-B75C-D3F9C61A738A}" dt="2024-12-02T21:17:28.775" v="166" actId="1076"/>
        <pc:sldMkLst>
          <pc:docMk/>
          <pc:sldMk cId="0" sldId="380"/>
        </pc:sldMkLst>
        <pc:spChg chg="mod">
          <ac:chgData name="Giannis Papadopoulos" userId="75d544e5-fce7-46ad-87d9-5c954a839b50" providerId="ADAL" clId="{1B30F66A-9530-40FE-B75C-D3F9C61A738A}" dt="2024-12-02T21:17:28.775" v="166" actId="1076"/>
          <ac:spMkLst>
            <pc:docMk/>
            <pc:sldMk cId="0" sldId="380"/>
            <ac:spMk id="237" creationId="{00000000-0000-0000-0000-000000000000}"/>
          </ac:spMkLst>
        </pc:spChg>
      </pc:sldChg>
      <pc:sldChg chg="modSp mod">
        <pc:chgData name="Giannis Papadopoulos" userId="75d544e5-fce7-46ad-87d9-5c954a839b50" providerId="ADAL" clId="{1B30F66A-9530-40FE-B75C-D3F9C61A738A}" dt="2024-12-02T21:17:41.902" v="167" actId="1076"/>
        <pc:sldMkLst>
          <pc:docMk/>
          <pc:sldMk cId="0" sldId="381"/>
        </pc:sldMkLst>
        <pc:spChg chg="mod">
          <ac:chgData name="Giannis Papadopoulos" userId="75d544e5-fce7-46ad-87d9-5c954a839b50" providerId="ADAL" clId="{1B30F66A-9530-40FE-B75C-D3F9C61A738A}" dt="2024-12-02T21:17:41.902" v="167" actId="1076"/>
          <ac:spMkLst>
            <pc:docMk/>
            <pc:sldMk cId="0" sldId="381"/>
            <ac:spMk id="243" creationId="{00000000-0000-0000-0000-000000000000}"/>
          </ac:spMkLst>
        </pc:spChg>
      </pc:sldChg>
      <pc:sldChg chg="modSp mod">
        <pc:chgData name="Giannis Papadopoulos" userId="75d544e5-fce7-46ad-87d9-5c954a839b50" providerId="ADAL" clId="{1B30F66A-9530-40FE-B75C-D3F9C61A738A}" dt="2024-12-02T21:27:34.234" v="400" actId="20577"/>
        <pc:sldMkLst>
          <pc:docMk/>
          <pc:sldMk cId="0" sldId="382"/>
        </pc:sldMkLst>
        <pc:spChg chg="mod">
          <ac:chgData name="Giannis Papadopoulos" userId="75d544e5-fce7-46ad-87d9-5c954a839b50" providerId="ADAL" clId="{1B30F66A-9530-40FE-B75C-D3F9C61A738A}" dt="2024-12-02T21:27:34.234" v="400" actId="20577"/>
          <ac:spMkLst>
            <pc:docMk/>
            <pc:sldMk cId="0" sldId="382"/>
            <ac:spMk id="251" creationId="{00000000-0000-0000-0000-000000000000}"/>
          </ac:spMkLst>
        </pc:spChg>
        <pc:spChg chg="mod">
          <ac:chgData name="Giannis Papadopoulos" userId="75d544e5-fce7-46ad-87d9-5c954a839b50" providerId="ADAL" clId="{1B30F66A-9530-40FE-B75C-D3F9C61A738A}" dt="2024-12-02T21:18:24.727" v="170" actId="1076"/>
          <ac:spMkLst>
            <pc:docMk/>
            <pc:sldMk cId="0" sldId="382"/>
            <ac:spMk id="252" creationId="{00000000-0000-0000-0000-000000000000}"/>
          </ac:spMkLst>
        </pc:spChg>
      </pc:sldChg>
      <pc:sldChg chg="modSp mod modNotes modNotesTx">
        <pc:chgData name="Giannis Papadopoulos" userId="75d544e5-fce7-46ad-87d9-5c954a839b50" providerId="ADAL" clId="{1B30F66A-9530-40FE-B75C-D3F9C61A738A}" dt="2024-12-02T21:41:46.305" v="620" actId="20577"/>
        <pc:sldMkLst>
          <pc:docMk/>
          <pc:sldMk cId="0" sldId="383"/>
        </pc:sldMkLst>
        <pc:spChg chg="mod">
          <ac:chgData name="Giannis Papadopoulos" userId="75d544e5-fce7-46ad-87d9-5c954a839b50" providerId="ADAL" clId="{1B30F66A-9530-40FE-B75C-D3F9C61A738A}" dt="2024-12-02T21:20:41.204" v="183" actId="20577"/>
          <ac:spMkLst>
            <pc:docMk/>
            <pc:sldMk cId="0" sldId="383"/>
            <ac:spMk id="257" creationId="{00000000-0000-0000-0000-000000000000}"/>
          </ac:spMkLst>
        </pc:spChg>
        <pc:spChg chg="mod">
          <ac:chgData name="Giannis Papadopoulos" userId="75d544e5-fce7-46ad-87d9-5c954a839b50" providerId="ADAL" clId="{1B30F66A-9530-40FE-B75C-D3F9C61A738A}" dt="2024-12-02T21:39:36.056" v="563" actId="20577"/>
          <ac:spMkLst>
            <pc:docMk/>
            <pc:sldMk cId="0" sldId="383"/>
            <ac:spMk id="258" creationId="{00000000-0000-0000-0000-000000000000}"/>
          </ac:spMkLst>
        </pc:spChg>
        <pc:spChg chg="mod">
          <ac:chgData name="Giannis Papadopoulos" userId="75d544e5-fce7-46ad-87d9-5c954a839b50" providerId="ADAL" clId="{1B30F66A-9530-40FE-B75C-D3F9C61A738A}" dt="2024-12-02T21:27:24.643" v="395" actId="20577"/>
          <ac:spMkLst>
            <pc:docMk/>
            <pc:sldMk cId="0" sldId="383"/>
            <ac:spMk id="259" creationId="{00000000-0000-0000-0000-000000000000}"/>
          </ac:spMkLst>
        </pc:spChg>
      </pc:sldChg>
      <pc:sldChg chg="modSp mod">
        <pc:chgData name="Giannis Papadopoulos" userId="75d544e5-fce7-46ad-87d9-5c954a839b50" providerId="ADAL" clId="{1B30F66A-9530-40FE-B75C-D3F9C61A738A}" dt="2024-12-02T21:21:48.356" v="222" actId="20577"/>
        <pc:sldMkLst>
          <pc:docMk/>
          <pc:sldMk cId="0" sldId="384"/>
        </pc:sldMkLst>
        <pc:spChg chg="mod">
          <ac:chgData name="Giannis Papadopoulos" userId="75d544e5-fce7-46ad-87d9-5c954a839b50" providerId="ADAL" clId="{1B30F66A-9530-40FE-B75C-D3F9C61A738A}" dt="2024-12-02T21:21:48.356" v="222" actId="20577"/>
          <ac:spMkLst>
            <pc:docMk/>
            <pc:sldMk cId="0" sldId="384"/>
            <ac:spMk id="265" creationId="{00000000-0000-0000-0000-000000000000}"/>
          </ac:spMkLst>
        </pc:spChg>
      </pc:sldChg>
      <pc:sldChg chg="modSp mod">
        <pc:chgData name="Giannis Papadopoulos" userId="75d544e5-fce7-46ad-87d9-5c954a839b50" providerId="ADAL" clId="{1B30F66A-9530-40FE-B75C-D3F9C61A738A}" dt="2024-12-02T21:25:20.822" v="322" actId="404"/>
        <pc:sldMkLst>
          <pc:docMk/>
          <pc:sldMk cId="0" sldId="387"/>
        </pc:sldMkLst>
        <pc:spChg chg="mod">
          <ac:chgData name="Giannis Papadopoulos" userId="75d544e5-fce7-46ad-87d9-5c954a839b50" providerId="ADAL" clId="{1B30F66A-9530-40FE-B75C-D3F9C61A738A}" dt="2024-12-02T21:24:44.572" v="321" actId="404"/>
          <ac:spMkLst>
            <pc:docMk/>
            <pc:sldMk cId="0" sldId="387"/>
            <ac:spMk id="288" creationId="{00000000-0000-0000-0000-000000000000}"/>
          </ac:spMkLst>
        </pc:spChg>
        <pc:spChg chg="mod">
          <ac:chgData name="Giannis Papadopoulos" userId="75d544e5-fce7-46ad-87d9-5c954a839b50" providerId="ADAL" clId="{1B30F66A-9530-40FE-B75C-D3F9C61A738A}" dt="2024-12-02T21:25:20.822" v="322" actId="404"/>
          <ac:spMkLst>
            <pc:docMk/>
            <pc:sldMk cId="0" sldId="387"/>
            <ac:spMk id="289" creationId="{00000000-0000-0000-0000-000000000000}"/>
          </ac:spMkLst>
        </pc:spChg>
      </pc:sldChg>
      <pc:sldChg chg="modSp mod">
        <pc:chgData name="Giannis Papadopoulos" userId="75d544e5-fce7-46ad-87d9-5c954a839b50" providerId="ADAL" clId="{1B30F66A-9530-40FE-B75C-D3F9C61A738A}" dt="2024-12-02T21:25:38.175" v="325" actId="20577"/>
        <pc:sldMkLst>
          <pc:docMk/>
          <pc:sldMk cId="0" sldId="388"/>
        </pc:sldMkLst>
        <pc:spChg chg="mod">
          <ac:chgData name="Giannis Papadopoulos" userId="75d544e5-fce7-46ad-87d9-5c954a839b50" providerId="ADAL" clId="{1B30F66A-9530-40FE-B75C-D3F9C61A738A}" dt="2024-12-02T21:25:38.175" v="325" actId="20577"/>
          <ac:spMkLst>
            <pc:docMk/>
            <pc:sldMk cId="0" sldId="388"/>
            <ac:spMk id="295" creationId="{00000000-0000-0000-0000-000000000000}"/>
          </ac:spMkLst>
        </pc:spChg>
      </pc:sldChg>
      <pc:sldChg chg="modSp mod modNotes modNotesTx">
        <pc:chgData name="Giannis Papadopoulos" userId="75d544e5-fce7-46ad-87d9-5c954a839b50" providerId="ADAL" clId="{1B30F66A-9530-40FE-B75C-D3F9C61A738A}" dt="2024-12-02T21:42:19.200" v="645" actId="20577"/>
        <pc:sldMkLst>
          <pc:docMk/>
          <pc:sldMk cId="0" sldId="389"/>
        </pc:sldMkLst>
        <pc:spChg chg="mod">
          <ac:chgData name="Giannis Papadopoulos" userId="75d544e5-fce7-46ad-87d9-5c954a839b50" providerId="ADAL" clId="{1B30F66A-9530-40FE-B75C-D3F9C61A738A}" dt="2024-12-02T21:26:37.103" v="335" actId="20577"/>
          <ac:spMkLst>
            <pc:docMk/>
            <pc:sldMk cId="0" sldId="389"/>
            <ac:spMk id="300" creationId="{00000000-0000-0000-0000-000000000000}"/>
          </ac:spMkLst>
        </pc:spChg>
        <pc:spChg chg="mod">
          <ac:chgData name="Giannis Papadopoulos" userId="75d544e5-fce7-46ad-87d9-5c954a839b50" providerId="ADAL" clId="{1B30F66A-9530-40FE-B75C-D3F9C61A738A}" dt="2024-12-02T21:41:59.650" v="626" actId="6549"/>
          <ac:spMkLst>
            <pc:docMk/>
            <pc:sldMk cId="0" sldId="389"/>
            <ac:spMk id="301" creationId="{00000000-0000-0000-0000-000000000000}"/>
          </ac:spMkLst>
        </pc:spChg>
      </pc:sldChg>
      <pc:sldChg chg="modSp del mod modNotes">
        <pc:chgData name="Giannis Papadopoulos" userId="75d544e5-fce7-46ad-87d9-5c954a839b50" providerId="ADAL" clId="{1B30F66A-9530-40FE-B75C-D3F9C61A738A}" dt="2024-12-02T21:32:14.562" v="417" actId="47"/>
        <pc:sldMkLst>
          <pc:docMk/>
          <pc:sldMk cId="0" sldId="390"/>
        </pc:sldMkLst>
        <pc:spChg chg="mod">
          <ac:chgData name="Giannis Papadopoulos" userId="75d544e5-fce7-46ad-87d9-5c954a839b50" providerId="ADAL" clId="{1B30F66A-9530-40FE-B75C-D3F9C61A738A}" dt="2024-12-02T21:27:15.283" v="393" actId="20577"/>
          <ac:spMkLst>
            <pc:docMk/>
            <pc:sldMk cId="0" sldId="390"/>
            <ac:spMk id="306" creationId="{00000000-0000-0000-0000-000000000000}"/>
          </ac:spMkLst>
        </pc:spChg>
      </pc:sldChg>
      <pc:sldChg chg="modSp del mod">
        <pc:chgData name="Giannis Papadopoulos" userId="75d544e5-fce7-46ad-87d9-5c954a839b50" providerId="ADAL" clId="{1B30F66A-9530-40FE-B75C-D3F9C61A738A}" dt="2024-12-02T21:32:14.562" v="417" actId="47"/>
        <pc:sldMkLst>
          <pc:docMk/>
          <pc:sldMk cId="0" sldId="391"/>
        </pc:sldMkLst>
        <pc:spChg chg="mod">
          <ac:chgData name="Giannis Papadopoulos" userId="75d544e5-fce7-46ad-87d9-5c954a839b50" providerId="ADAL" clId="{1B30F66A-9530-40FE-B75C-D3F9C61A738A}" dt="2024-12-02T21:29:33.370" v="415" actId="313"/>
          <ac:spMkLst>
            <pc:docMk/>
            <pc:sldMk cId="0" sldId="391"/>
            <ac:spMk id="312" creationId="{00000000-0000-0000-0000-000000000000}"/>
          </ac:spMkLst>
        </pc:spChg>
      </pc:sldChg>
      <pc:sldChg chg="modSp del">
        <pc:chgData name="Giannis Papadopoulos" userId="75d544e5-fce7-46ad-87d9-5c954a839b50" providerId="ADAL" clId="{1B30F66A-9530-40FE-B75C-D3F9C61A738A}" dt="2024-12-02T21:32:14.562" v="417" actId="47"/>
        <pc:sldMkLst>
          <pc:docMk/>
          <pc:sldMk cId="0" sldId="392"/>
        </pc:sldMkLst>
        <pc:spChg chg="mod">
          <ac:chgData name="Giannis Papadopoulos" userId="75d544e5-fce7-46ad-87d9-5c954a839b50" providerId="ADAL" clId="{1B30F66A-9530-40FE-B75C-D3F9C61A738A}" dt="2024-12-02T21:10:45.214" v="123"/>
          <ac:spMkLst>
            <pc:docMk/>
            <pc:sldMk cId="0" sldId="392"/>
            <ac:spMk id="318" creationId="{00000000-0000-0000-0000-000000000000}"/>
          </ac:spMkLst>
        </pc:spChg>
      </pc:sldChg>
      <pc:sldChg chg="modSp del">
        <pc:chgData name="Giannis Papadopoulos" userId="75d544e5-fce7-46ad-87d9-5c954a839b50" providerId="ADAL" clId="{1B30F66A-9530-40FE-B75C-D3F9C61A738A}" dt="2024-12-02T21:32:14.562" v="417" actId="47"/>
        <pc:sldMkLst>
          <pc:docMk/>
          <pc:sldMk cId="0" sldId="393"/>
        </pc:sldMkLst>
        <pc:spChg chg="mod">
          <ac:chgData name="Giannis Papadopoulos" userId="75d544e5-fce7-46ad-87d9-5c954a839b50" providerId="ADAL" clId="{1B30F66A-9530-40FE-B75C-D3F9C61A738A}" dt="2024-12-02T21:10:45.214" v="123"/>
          <ac:spMkLst>
            <pc:docMk/>
            <pc:sldMk cId="0" sldId="393"/>
            <ac:spMk id="324" creationId="{00000000-0000-0000-0000-000000000000}"/>
          </ac:spMkLst>
        </pc:spChg>
      </pc:sldChg>
      <pc:sldChg chg="modSp del">
        <pc:chgData name="Giannis Papadopoulos" userId="75d544e5-fce7-46ad-87d9-5c954a839b50" providerId="ADAL" clId="{1B30F66A-9530-40FE-B75C-D3F9C61A738A}" dt="2024-12-02T21:32:14.562" v="417" actId="47"/>
        <pc:sldMkLst>
          <pc:docMk/>
          <pc:sldMk cId="0" sldId="394"/>
        </pc:sldMkLst>
        <pc:spChg chg="mod">
          <ac:chgData name="Giannis Papadopoulos" userId="75d544e5-fce7-46ad-87d9-5c954a839b50" providerId="ADAL" clId="{1B30F66A-9530-40FE-B75C-D3F9C61A738A}" dt="2024-12-02T21:10:45.214" v="123"/>
          <ac:spMkLst>
            <pc:docMk/>
            <pc:sldMk cId="0" sldId="394"/>
            <ac:spMk id="330" creationId="{00000000-0000-0000-0000-000000000000}"/>
          </ac:spMkLst>
        </pc:spChg>
      </pc:sldChg>
      <pc:sldChg chg="modSp del">
        <pc:chgData name="Giannis Papadopoulos" userId="75d544e5-fce7-46ad-87d9-5c954a839b50" providerId="ADAL" clId="{1B30F66A-9530-40FE-B75C-D3F9C61A738A}" dt="2024-12-02T21:32:14.562" v="417" actId="47"/>
        <pc:sldMkLst>
          <pc:docMk/>
          <pc:sldMk cId="0" sldId="395"/>
        </pc:sldMkLst>
        <pc:spChg chg="mod">
          <ac:chgData name="Giannis Papadopoulos" userId="75d544e5-fce7-46ad-87d9-5c954a839b50" providerId="ADAL" clId="{1B30F66A-9530-40FE-B75C-D3F9C61A738A}" dt="2024-12-02T21:10:45.214" v="123"/>
          <ac:spMkLst>
            <pc:docMk/>
            <pc:sldMk cId="0" sldId="395"/>
            <ac:spMk id="336" creationId="{00000000-0000-0000-0000-000000000000}"/>
          </ac:spMkLst>
        </pc:spChg>
      </pc:sldChg>
      <pc:sldChg chg="modSp del">
        <pc:chgData name="Giannis Papadopoulos" userId="75d544e5-fce7-46ad-87d9-5c954a839b50" providerId="ADAL" clId="{1B30F66A-9530-40FE-B75C-D3F9C61A738A}" dt="2024-12-02T21:32:14.562" v="417" actId="47"/>
        <pc:sldMkLst>
          <pc:docMk/>
          <pc:sldMk cId="0" sldId="396"/>
        </pc:sldMkLst>
        <pc:spChg chg="mod">
          <ac:chgData name="Giannis Papadopoulos" userId="75d544e5-fce7-46ad-87d9-5c954a839b50" providerId="ADAL" clId="{1B30F66A-9530-40FE-B75C-D3F9C61A738A}" dt="2024-12-02T21:10:45.214" v="123"/>
          <ac:spMkLst>
            <pc:docMk/>
            <pc:sldMk cId="0" sldId="396"/>
            <ac:spMk id="342" creationId="{00000000-0000-0000-0000-000000000000}"/>
          </ac:spMkLst>
        </pc:spChg>
      </pc:sldChg>
      <pc:sldChg chg="del">
        <pc:chgData name="Giannis Papadopoulos" userId="75d544e5-fce7-46ad-87d9-5c954a839b50" providerId="ADAL" clId="{1B30F66A-9530-40FE-B75C-D3F9C61A738A}" dt="2024-12-02T21:32:14.562" v="417" actId="47"/>
        <pc:sldMkLst>
          <pc:docMk/>
          <pc:sldMk cId="0" sldId="397"/>
        </pc:sldMkLst>
      </pc:sldChg>
      <pc:sldChg chg="del">
        <pc:chgData name="Giannis Papadopoulos" userId="75d544e5-fce7-46ad-87d9-5c954a839b50" providerId="ADAL" clId="{1B30F66A-9530-40FE-B75C-D3F9C61A738A}" dt="2024-12-02T21:32:14.562" v="417" actId="47"/>
        <pc:sldMkLst>
          <pc:docMk/>
          <pc:sldMk cId="0" sldId="398"/>
        </pc:sldMkLst>
      </pc:sldChg>
      <pc:sldChg chg="modSp del">
        <pc:chgData name="Giannis Papadopoulos" userId="75d544e5-fce7-46ad-87d9-5c954a839b50" providerId="ADAL" clId="{1B30F66A-9530-40FE-B75C-D3F9C61A738A}" dt="2024-12-02T21:32:14.562" v="417" actId="47"/>
        <pc:sldMkLst>
          <pc:docMk/>
          <pc:sldMk cId="0" sldId="399"/>
        </pc:sldMkLst>
        <pc:spChg chg="mod">
          <ac:chgData name="Giannis Papadopoulos" userId="75d544e5-fce7-46ad-87d9-5c954a839b50" providerId="ADAL" clId="{1B30F66A-9530-40FE-B75C-D3F9C61A738A}" dt="2024-12-02T21:10:24.943" v="122"/>
          <ac:spMkLst>
            <pc:docMk/>
            <pc:sldMk cId="0" sldId="399"/>
            <ac:spMk id="358" creationId="{00000000-0000-0000-0000-000000000000}"/>
          </ac:spMkLst>
        </pc:spChg>
      </pc:sldChg>
      <pc:sldChg chg="del">
        <pc:chgData name="Giannis Papadopoulos" userId="75d544e5-fce7-46ad-87d9-5c954a839b50" providerId="ADAL" clId="{1B30F66A-9530-40FE-B75C-D3F9C61A738A}" dt="2024-12-02T21:32:14.562" v="417" actId="47"/>
        <pc:sldMkLst>
          <pc:docMk/>
          <pc:sldMk cId="0" sldId="400"/>
        </pc:sldMkLst>
      </pc:sldChg>
      <pc:sldChg chg="del">
        <pc:chgData name="Giannis Papadopoulos" userId="75d544e5-fce7-46ad-87d9-5c954a839b50" providerId="ADAL" clId="{1B30F66A-9530-40FE-B75C-D3F9C61A738A}" dt="2024-12-02T21:32:14.562" v="417" actId="47"/>
        <pc:sldMkLst>
          <pc:docMk/>
          <pc:sldMk cId="0" sldId="401"/>
        </pc:sldMkLst>
      </pc:sldChg>
      <pc:sldChg chg="modSp del">
        <pc:chgData name="Giannis Papadopoulos" userId="75d544e5-fce7-46ad-87d9-5c954a839b50" providerId="ADAL" clId="{1B30F66A-9530-40FE-B75C-D3F9C61A738A}" dt="2024-12-02T21:32:14.562" v="417" actId="47"/>
        <pc:sldMkLst>
          <pc:docMk/>
          <pc:sldMk cId="0" sldId="402"/>
        </pc:sldMkLst>
        <pc:spChg chg="mod">
          <ac:chgData name="Giannis Papadopoulos" userId="75d544e5-fce7-46ad-87d9-5c954a839b50" providerId="ADAL" clId="{1B30F66A-9530-40FE-B75C-D3F9C61A738A}" dt="2024-12-02T21:10:45.214" v="123"/>
          <ac:spMkLst>
            <pc:docMk/>
            <pc:sldMk cId="0" sldId="402"/>
            <ac:spMk id="374" creationId="{00000000-0000-0000-0000-000000000000}"/>
          </ac:spMkLst>
        </pc:spChg>
      </pc:sldChg>
      <pc:sldChg chg="del">
        <pc:chgData name="Giannis Papadopoulos" userId="75d544e5-fce7-46ad-87d9-5c954a839b50" providerId="ADAL" clId="{1B30F66A-9530-40FE-B75C-D3F9C61A738A}" dt="2024-12-02T21:32:14.562" v="417" actId="47"/>
        <pc:sldMkLst>
          <pc:docMk/>
          <pc:sldMk cId="0" sldId="403"/>
        </pc:sldMkLst>
      </pc:sldChg>
      <pc:sldChg chg="del">
        <pc:chgData name="Giannis Papadopoulos" userId="75d544e5-fce7-46ad-87d9-5c954a839b50" providerId="ADAL" clId="{1B30F66A-9530-40FE-B75C-D3F9C61A738A}" dt="2024-12-02T21:32:14.562" v="417" actId="47"/>
        <pc:sldMkLst>
          <pc:docMk/>
          <pc:sldMk cId="0" sldId="404"/>
        </pc:sldMkLst>
      </pc:sldChg>
      <pc:sldChg chg="del">
        <pc:chgData name="Giannis Papadopoulos" userId="75d544e5-fce7-46ad-87d9-5c954a839b50" providerId="ADAL" clId="{1B30F66A-9530-40FE-B75C-D3F9C61A738A}" dt="2024-12-02T21:32:14.562" v="417" actId="47"/>
        <pc:sldMkLst>
          <pc:docMk/>
          <pc:sldMk cId="0" sldId="405"/>
        </pc:sldMkLst>
      </pc:sldChg>
      <pc:sldChg chg="del">
        <pc:chgData name="Giannis Papadopoulos" userId="75d544e5-fce7-46ad-87d9-5c954a839b50" providerId="ADAL" clId="{1B30F66A-9530-40FE-B75C-D3F9C61A738A}" dt="2024-12-02T21:32:14.562" v="417" actId="47"/>
        <pc:sldMkLst>
          <pc:docMk/>
          <pc:sldMk cId="0" sldId="406"/>
        </pc:sldMkLst>
      </pc:sldChg>
      <pc:sldChg chg="del">
        <pc:chgData name="Giannis Papadopoulos" userId="75d544e5-fce7-46ad-87d9-5c954a839b50" providerId="ADAL" clId="{1B30F66A-9530-40FE-B75C-D3F9C61A738A}" dt="2024-12-02T21:32:14.562" v="417" actId="47"/>
        <pc:sldMkLst>
          <pc:docMk/>
          <pc:sldMk cId="0" sldId="407"/>
        </pc:sldMkLst>
      </pc:sldChg>
      <pc:sldChg chg="add">
        <pc:chgData name="Giannis Papadopoulos" userId="75d544e5-fce7-46ad-87d9-5c954a839b50" providerId="ADAL" clId="{1B30F66A-9530-40FE-B75C-D3F9C61A738A}" dt="2024-12-02T21:31:59.724" v="416"/>
        <pc:sldMkLst>
          <pc:docMk/>
          <pc:sldMk cId="0" sldId="408"/>
        </pc:sldMkLst>
      </pc:sldChg>
      <pc:sldChg chg="add">
        <pc:chgData name="Giannis Papadopoulos" userId="75d544e5-fce7-46ad-87d9-5c954a839b50" providerId="ADAL" clId="{1B30F66A-9530-40FE-B75C-D3F9C61A738A}" dt="2024-12-02T21:31:59.724" v="416"/>
        <pc:sldMkLst>
          <pc:docMk/>
          <pc:sldMk cId="0" sldId="409"/>
        </pc:sldMkLst>
      </pc:sldChg>
      <pc:sldChg chg="modSp add mod">
        <pc:chgData name="Giannis Papadopoulos" userId="75d544e5-fce7-46ad-87d9-5c954a839b50" providerId="ADAL" clId="{1B30F66A-9530-40FE-B75C-D3F9C61A738A}" dt="2024-12-02T21:32:49.791" v="421" actId="115"/>
        <pc:sldMkLst>
          <pc:docMk/>
          <pc:sldMk cId="0" sldId="410"/>
        </pc:sldMkLst>
        <pc:spChg chg="mod">
          <ac:chgData name="Giannis Papadopoulos" userId="75d544e5-fce7-46ad-87d9-5c954a839b50" providerId="ADAL" clId="{1B30F66A-9530-40FE-B75C-D3F9C61A738A}" dt="2024-12-02T21:32:49.791" v="421" actId="115"/>
          <ac:spMkLst>
            <pc:docMk/>
            <pc:sldMk cId="0" sldId="410"/>
            <ac:spMk id="318" creationId="{00000000-0000-0000-0000-000000000000}"/>
          </ac:spMkLst>
        </pc:spChg>
      </pc:sldChg>
      <pc:sldChg chg="add">
        <pc:chgData name="Giannis Papadopoulos" userId="75d544e5-fce7-46ad-87d9-5c954a839b50" providerId="ADAL" clId="{1B30F66A-9530-40FE-B75C-D3F9C61A738A}" dt="2024-12-02T21:31:59.724" v="416"/>
        <pc:sldMkLst>
          <pc:docMk/>
          <pc:sldMk cId="0" sldId="411"/>
        </pc:sldMkLst>
      </pc:sldChg>
      <pc:sldChg chg="add">
        <pc:chgData name="Giannis Papadopoulos" userId="75d544e5-fce7-46ad-87d9-5c954a839b50" providerId="ADAL" clId="{1B30F66A-9530-40FE-B75C-D3F9C61A738A}" dt="2024-12-02T21:31:59.724" v="416"/>
        <pc:sldMkLst>
          <pc:docMk/>
          <pc:sldMk cId="0" sldId="412"/>
        </pc:sldMkLst>
      </pc:sldChg>
      <pc:sldChg chg="add">
        <pc:chgData name="Giannis Papadopoulos" userId="75d544e5-fce7-46ad-87d9-5c954a839b50" providerId="ADAL" clId="{1B30F66A-9530-40FE-B75C-D3F9C61A738A}" dt="2024-12-02T21:31:59.724" v="416"/>
        <pc:sldMkLst>
          <pc:docMk/>
          <pc:sldMk cId="0" sldId="413"/>
        </pc:sldMkLst>
      </pc:sldChg>
      <pc:sldChg chg="add">
        <pc:chgData name="Giannis Papadopoulos" userId="75d544e5-fce7-46ad-87d9-5c954a839b50" providerId="ADAL" clId="{1B30F66A-9530-40FE-B75C-D3F9C61A738A}" dt="2024-12-02T21:31:59.724" v="416"/>
        <pc:sldMkLst>
          <pc:docMk/>
          <pc:sldMk cId="0" sldId="414"/>
        </pc:sldMkLst>
      </pc:sldChg>
      <pc:sldChg chg="add">
        <pc:chgData name="Giannis Papadopoulos" userId="75d544e5-fce7-46ad-87d9-5c954a839b50" providerId="ADAL" clId="{1B30F66A-9530-40FE-B75C-D3F9C61A738A}" dt="2024-12-02T21:31:59.724" v="416"/>
        <pc:sldMkLst>
          <pc:docMk/>
          <pc:sldMk cId="0" sldId="415"/>
        </pc:sldMkLst>
      </pc:sldChg>
      <pc:sldChg chg="add modNotesTx">
        <pc:chgData name="Giannis Papadopoulos" userId="75d544e5-fce7-46ad-87d9-5c954a839b50" providerId="ADAL" clId="{1B30F66A-9530-40FE-B75C-D3F9C61A738A}" dt="2024-12-02T21:42:59.961" v="674" actId="20577"/>
        <pc:sldMkLst>
          <pc:docMk/>
          <pc:sldMk cId="0" sldId="416"/>
        </pc:sldMkLst>
      </pc:sldChg>
      <pc:sldChg chg="add">
        <pc:chgData name="Giannis Papadopoulos" userId="75d544e5-fce7-46ad-87d9-5c954a839b50" providerId="ADAL" clId="{1B30F66A-9530-40FE-B75C-D3F9C61A738A}" dt="2024-12-02T21:31:59.724" v="416"/>
        <pc:sldMkLst>
          <pc:docMk/>
          <pc:sldMk cId="0" sldId="417"/>
        </pc:sldMkLst>
      </pc:sldChg>
      <pc:sldChg chg="add">
        <pc:chgData name="Giannis Papadopoulos" userId="75d544e5-fce7-46ad-87d9-5c954a839b50" providerId="ADAL" clId="{1B30F66A-9530-40FE-B75C-D3F9C61A738A}" dt="2024-12-02T21:31:59.724" v="416"/>
        <pc:sldMkLst>
          <pc:docMk/>
          <pc:sldMk cId="0" sldId="418"/>
        </pc:sldMkLst>
      </pc:sldChg>
      <pc:sldChg chg="modSp add mod">
        <pc:chgData name="Giannis Papadopoulos" userId="75d544e5-fce7-46ad-87d9-5c954a839b50" providerId="ADAL" clId="{1B30F66A-9530-40FE-B75C-D3F9C61A738A}" dt="2024-12-02T21:34:33.200" v="427" actId="6549"/>
        <pc:sldMkLst>
          <pc:docMk/>
          <pc:sldMk cId="0" sldId="419"/>
        </pc:sldMkLst>
        <pc:spChg chg="mod">
          <ac:chgData name="Giannis Papadopoulos" userId="75d544e5-fce7-46ad-87d9-5c954a839b50" providerId="ADAL" clId="{1B30F66A-9530-40FE-B75C-D3F9C61A738A}" dt="2024-12-02T21:34:33.200" v="427" actId="6549"/>
          <ac:spMkLst>
            <pc:docMk/>
            <pc:sldMk cId="0" sldId="419"/>
            <ac:spMk id="369" creationId="{00000000-0000-0000-0000-000000000000}"/>
          </ac:spMkLst>
        </pc:spChg>
      </pc:sldChg>
      <pc:sldChg chg="modSp add mod">
        <pc:chgData name="Giannis Papadopoulos" userId="75d544e5-fce7-46ad-87d9-5c954a839b50" providerId="ADAL" clId="{1B30F66A-9530-40FE-B75C-D3F9C61A738A}" dt="2024-12-02T21:43:22.420" v="680" actId="6549"/>
        <pc:sldMkLst>
          <pc:docMk/>
          <pc:sldMk cId="0" sldId="420"/>
        </pc:sldMkLst>
        <pc:spChg chg="mod">
          <ac:chgData name="Giannis Papadopoulos" userId="75d544e5-fce7-46ad-87d9-5c954a839b50" providerId="ADAL" clId="{1B30F66A-9530-40FE-B75C-D3F9C61A738A}" dt="2024-12-02T21:43:22.420" v="680" actId="6549"/>
          <ac:spMkLst>
            <pc:docMk/>
            <pc:sldMk cId="0" sldId="420"/>
            <ac:spMk id="374" creationId="{00000000-0000-0000-0000-000000000000}"/>
          </ac:spMkLst>
        </pc:spChg>
      </pc:sldChg>
      <pc:sldChg chg="modSp add mod">
        <pc:chgData name="Giannis Papadopoulos" userId="75d544e5-fce7-46ad-87d9-5c954a839b50" providerId="ADAL" clId="{1B30F66A-9530-40FE-B75C-D3F9C61A738A}" dt="2024-12-02T21:44:40.884" v="699" actId="108"/>
        <pc:sldMkLst>
          <pc:docMk/>
          <pc:sldMk cId="0" sldId="421"/>
        </pc:sldMkLst>
        <pc:spChg chg="mod">
          <ac:chgData name="Giannis Papadopoulos" userId="75d544e5-fce7-46ad-87d9-5c954a839b50" providerId="ADAL" clId="{1B30F66A-9530-40FE-B75C-D3F9C61A738A}" dt="2024-12-02T21:44:40.884" v="699" actId="108"/>
          <ac:spMkLst>
            <pc:docMk/>
            <pc:sldMk cId="0" sldId="421"/>
            <ac:spMk id="379" creationId="{00000000-0000-0000-0000-000000000000}"/>
          </ac:spMkLst>
        </pc:spChg>
      </pc:sldChg>
      <pc:sldChg chg="modSp add mod">
        <pc:chgData name="Giannis Papadopoulos" userId="75d544e5-fce7-46ad-87d9-5c954a839b50" providerId="ADAL" clId="{1B30F66A-9530-40FE-B75C-D3F9C61A738A}" dt="2024-12-02T21:45:13.246" v="703" actId="108"/>
        <pc:sldMkLst>
          <pc:docMk/>
          <pc:sldMk cId="0" sldId="422"/>
        </pc:sldMkLst>
        <pc:spChg chg="mod">
          <ac:chgData name="Giannis Papadopoulos" userId="75d544e5-fce7-46ad-87d9-5c954a839b50" providerId="ADAL" clId="{1B30F66A-9530-40FE-B75C-D3F9C61A738A}" dt="2024-12-02T21:45:13.246" v="703" actId="108"/>
          <ac:spMkLst>
            <pc:docMk/>
            <pc:sldMk cId="0" sldId="422"/>
            <ac:spMk id="384" creationId="{00000000-0000-0000-0000-000000000000}"/>
          </ac:spMkLst>
        </pc:spChg>
      </pc:sldChg>
      <pc:sldChg chg="add">
        <pc:chgData name="Giannis Papadopoulos" userId="75d544e5-fce7-46ad-87d9-5c954a839b50" providerId="ADAL" clId="{1B30F66A-9530-40FE-B75C-D3F9C61A738A}" dt="2024-12-02T21:31:59.724" v="416"/>
        <pc:sldMkLst>
          <pc:docMk/>
          <pc:sldMk cId="0" sldId="423"/>
        </pc:sldMkLst>
      </pc:sldChg>
      <pc:sldChg chg="add">
        <pc:chgData name="Giannis Papadopoulos" userId="75d544e5-fce7-46ad-87d9-5c954a839b50" providerId="ADAL" clId="{1B30F66A-9530-40FE-B75C-D3F9C61A738A}" dt="2024-12-02T21:31:59.724" v="416"/>
        <pc:sldMkLst>
          <pc:docMk/>
          <pc:sldMk cId="0" sldId="424"/>
        </pc:sldMkLst>
      </pc:sldChg>
      <pc:sldChg chg="modSp add mod">
        <pc:chgData name="Giannis Papadopoulos" userId="75d544e5-fce7-46ad-87d9-5c954a839b50" providerId="ADAL" clId="{1B30F66A-9530-40FE-B75C-D3F9C61A738A}" dt="2024-12-02T21:45:35.518" v="712" actId="255"/>
        <pc:sldMkLst>
          <pc:docMk/>
          <pc:sldMk cId="0" sldId="425"/>
        </pc:sldMkLst>
        <pc:spChg chg="mod">
          <ac:chgData name="Giannis Papadopoulos" userId="75d544e5-fce7-46ad-87d9-5c954a839b50" providerId="ADAL" clId="{1B30F66A-9530-40FE-B75C-D3F9C61A738A}" dt="2024-12-02T21:45:35.518" v="712" actId="255"/>
          <ac:spMkLst>
            <pc:docMk/>
            <pc:sldMk cId="0" sldId="425"/>
            <ac:spMk id="400" creationId="{00000000-0000-0000-0000-000000000000}"/>
          </ac:spMkLst>
        </pc:spChg>
      </pc:sldChg>
      <pc:sldMasterChg chg="delSldLayout">
        <pc:chgData name="Giannis Papadopoulos" userId="75d544e5-fce7-46ad-87d9-5c954a839b50" providerId="ADAL" clId="{1B30F66A-9530-40FE-B75C-D3F9C61A738A}" dt="2024-12-02T21:46:38.003" v="713" actId="47"/>
        <pc:sldMasterMkLst>
          <pc:docMk/>
          <pc:sldMasterMk cId="0" sldId="2147483648"/>
        </pc:sldMasterMkLst>
        <pc:sldLayoutChg chg="del">
          <pc:chgData name="Giannis Papadopoulos" userId="75d544e5-fce7-46ad-87d9-5c954a839b50" providerId="ADAL" clId="{1B30F66A-9530-40FE-B75C-D3F9C61A738A}" dt="2024-12-02T21:46:38.003" v="713" actId="47"/>
          <pc:sldLayoutMkLst>
            <pc:docMk/>
            <pc:sldMasterMk cId="0" sldId="2147483648"/>
            <pc:sldLayoutMk cId="0" sldId="2147483649"/>
          </pc:sldLayoutMkLst>
        </pc:sldLayoutChg>
        <pc:sldLayoutChg chg="del">
          <pc:chgData name="Giannis Papadopoulos" userId="75d544e5-fce7-46ad-87d9-5c954a839b50" providerId="ADAL" clId="{1B30F66A-9530-40FE-B75C-D3F9C61A738A}" dt="2024-12-02T21:46:38.003" v="713" actId="47"/>
          <pc:sldLayoutMkLst>
            <pc:docMk/>
            <pc:sldMasterMk cId="0" sldId="2147483648"/>
            <pc:sldLayoutMk cId="0" sldId="2147483651"/>
          </pc:sldLayoutMkLst>
        </pc:sldLayoutChg>
        <pc:sldLayoutChg chg="del">
          <pc:chgData name="Giannis Papadopoulos" userId="75d544e5-fce7-46ad-87d9-5c954a839b50" providerId="ADAL" clId="{1B30F66A-9530-40FE-B75C-D3F9C61A738A}" dt="2024-12-02T21:46:38.003" v="713" actId="47"/>
          <pc:sldLayoutMkLst>
            <pc:docMk/>
            <pc:sldMasterMk cId="0" sldId="2147483648"/>
            <pc:sldLayoutMk cId="0" sldId="2147483654"/>
          </pc:sldLayoutMkLst>
        </pc:sldLayoutChg>
        <pc:sldLayoutChg chg="del">
          <pc:chgData name="Giannis Papadopoulos" userId="75d544e5-fce7-46ad-87d9-5c954a839b50" providerId="ADAL" clId="{1B30F66A-9530-40FE-B75C-D3F9C61A738A}" dt="2024-12-02T21:46:38.003" v="713" actId="47"/>
          <pc:sldLayoutMkLst>
            <pc:docMk/>
            <pc:sldMasterMk cId="0" sldId="2147483648"/>
            <pc:sldLayoutMk cId="0" sldId="2147483655"/>
          </pc:sldLayoutMkLst>
        </pc:sldLayoutChg>
        <pc:sldLayoutChg chg="del">
          <pc:chgData name="Giannis Papadopoulos" userId="75d544e5-fce7-46ad-87d9-5c954a839b50" providerId="ADAL" clId="{1B30F66A-9530-40FE-B75C-D3F9C61A738A}" dt="2024-12-02T21:46:38.003" v="713" actId="47"/>
          <pc:sldLayoutMkLst>
            <pc:docMk/>
            <pc:sldMasterMk cId="0" sldId="2147483648"/>
            <pc:sldLayoutMk cId="0" sldId="2147483656"/>
          </pc:sldLayoutMkLst>
        </pc:sldLayoutChg>
        <pc:sldLayoutChg chg="del">
          <pc:chgData name="Giannis Papadopoulos" userId="75d544e5-fce7-46ad-87d9-5c954a839b50" providerId="ADAL" clId="{1B30F66A-9530-40FE-B75C-D3F9C61A738A}" dt="2024-12-02T21:46:38.003" v="713" actId="47"/>
          <pc:sldLayoutMkLst>
            <pc:docMk/>
            <pc:sldMasterMk cId="0" sldId="2147483648"/>
            <pc:sldLayoutMk cId="747374867"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000000"/>
              </a:buClr>
              <a:buSzPts val="1100"/>
              <a:buFont typeface="Arial"/>
              <a:buChar char="●"/>
            </a:pPr>
            <a:r>
              <a:rPr lang="en-US" sz="1100" dirty="0"/>
              <a:t>Κα</a:t>
            </a:r>
            <a:r>
              <a:rPr lang="en-US" sz="1100" dirty="0" err="1"/>
              <a:t>λωσορίστε</a:t>
            </a:r>
            <a:r>
              <a:rPr lang="en-US" sz="1100" dirty="0"/>
              <a:t> </a:t>
            </a:r>
            <a:r>
              <a:rPr lang="en-US" sz="1100" dirty="0" err="1"/>
              <a:t>τους</a:t>
            </a:r>
            <a:r>
              <a:rPr lang="en-US" sz="1100" dirty="0"/>
              <a:t> </a:t>
            </a:r>
            <a:r>
              <a:rPr lang="en-US" sz="1100" dirty="0" err="1"/>
              <a:t>συμμετέχοντες</a:t>
            </a:r>
            <a:r>
              <a:rPr lang="en-US" sz="1100" dirty="0"/>
              <a:t> </a:t>
            </a:r>
            <a:r>
              <a:rPr lang="en-US" sz="1100" dirty="0" err="1"/>
              <a:t>στην</a:t>
            </a:r>
            <a:r>
              <a:rPr lang="en-US" sz="1100" dirty="0"/>
              <a:t> </a:t>
            </a:r>
            <a:r>
              <a:rPr lang="en-US" sz="1100" dirty="0" err="1"/>
              <a:t>ενότητ</a:t>
            </a:r>
            <a:r>
              <a:rPr lang="en-US" sz="1100" dirty="0"/>
              <a:t>α.</a:t>
            </a:r>
            <a:endParaRPr dirty="0"/>
          </a:p>
          <a:p>
            <a:pPr marL="457200" lvl="0" indent="-298450" algn="l" rtl="0">
              <a:spcBef>
                <a:spcPts val="0"/>
              </a:spcBef>
              <a:spcAft>
                <a:spcPts val="0"/>
              </a:spcAft>
              <a:buClr>
                <a:srgbClr val="000000"/>
              </a:buClr>
              <a:buSzPts val="1100"/>
              <a:buFont typeface="Arial"/>
              <a:buChar char="●"/>
            </a:pPr>
            <a:r>
              <a:rPr lang="en-US" sz="1100" dirty="0"/>
              <a:t>Πα</a:t>
            </a:r>
            <a:r>
              <a:rPr lang="en-US" sz="1100" dirty="0" err="1"/>
              <a:t>ρουσιάστε</a:t>
            </a:r>
            <a:r>
              <a:rPr lang="en-US" sz="1100" dirty="0"/>
              <a:t> </a:t>
            </a:r>
            <a:r>
              <a:rPr lang="en-US" sz="1100" dirty="0" err="1"/>
              <a:t>τον</a:t>
            </a:r>
            <a:r>
              <a:rPr lang="en-US" sz="1100" dirty="0"/>
              <a:t> εα</a:t>
            </a:r>
            <a:r>
              <a:rPr lang="en-US" sz="1100" dirty="0" err="1"/>
              <a:t>υτό</a:t>
            </a:r>
            <a:r>
              <a:rPr lang="en-US" sz="1100" dirty="0"/>
              <a:t> σας και </a:t>
            </a:r>
            <a:r>
              <a:rPr lang="en-US" sz="1100" dirty="0" err="1"/>
              <a:t>δώστε</a:t>
            </a:r>
            <a:r>
              <a:rPr lang="en-US" sz="1100" dirty="0"/>
              <a:t> </a:t>
            </a:r>
            <a:r>
              <a:rPr lang="en-US" sz="1100" dirty="0" err="1"/>
              <a:t>μι</a:t>
            </a:r>
            <a:r>
              <a:rPr lang="en-US" sz="1100" dirty="0"/>
              <a:t>α σύντομη επισκόπηση του ιστορικού σας και της εμπειρογνωμοσύνης σας.</a:t>
            </a:r>
            <a:endParaRPr dirty="0"/>
          </a:p>
          <a:p>
            <a:pPr marL="457200" lvl="0" indent="-298450" algn="l" rtl="0">
              <a:spcBef>
                <a:spcPts val="0"/>
              </a:spcBef>
              <a:spcAft>
                <a:spcPts val="0"/>
              </a:spcAft>
              <a:buClr>
                <a:srgbClr val="000000"/>
              </a:buClr>
              <a:buSzPts val="1100"/>
              <a:buFont typeface="Arial"/>
              <a:buChar char="●"/>
            </a:pPr>
            <a:r>
              <a:rPr lang="en-US" sz="1100" dirty="0" err="1"/>
              <a:t>Περιγράψτε</a:t>
            </a:r>
            <a:r>
              <a:rPr lang="en-US" sz="1100" dirty="0"/>
              <a:t> </a:t>
            </a:r>
            <a:r>
              <a:rPr lang="en-US" sz="1100" dirty="0" err="1"/>
              <a:t>εν</a:t>
            </a:r>
            <a:r>
              <a:rPr lang="en-US" sz="1100" dirty="0"/>
              <a:t> </a:t>
            </a:r>
            <a:r>
              <a:rPr lang="en-US" sz="1100" dirty="0" err="1"/>
              <a:t>συντομί</a:t>
            </a:r>
            <a:r>
              <a:rPr lang="en-US" sz="1100" dirty="0"/>
              <a:t>α τι θα καλύψει η συνεδρία και τη σημασία της στο πλαίσιο της εκπαίδευσης για τα διατροφικά συστήματα.</a:t>
            </a:r>
            <a:endParaRPr dirty="0"/>
          </a:p>
          <a:p>
            <a:pPr marL="0" lvl="0" indent="0" algn="l" rtl="0">
              <a:spcBef>
                <a:spcPts val="0"/>
              </a:spcBef>
              <a:spcAft>
                <a:spcPts val="0"/>
              </a:spcAft>
              <a:buNone/>
            </a:pPr>
            <a:r>
              <a:rPr lang="en-US" sz="1100" dirty="0" err="1"/>
              <a:t>Πρόσθετες</a:t>
            </a:r>
            <a:r>
              <a:rPr lang="en-US" sz="1100" dirty="0"/>
              <a:t> π</a:t>
            </a:r>
            <a:r>
              <a:rPr lang="en-US" sz="1100" dirty="0" err="1"/>
              <a:t>ληροφορίες</a:t>
            </a:r>
            <a:r>
              <a:rPr lang="en-US" sz="1100" dirty="0"/>
              <a:t>:</a:t>
            </a:r>
            <a:endParaRPr dirty="0"/>
          </a:p>
          <a:p>
            <a:pPr marL="457200" lvl="0" indent="-298450" algn="l" rtl="0">
              <a:spcBef>
                <a:spcPts val="0"/>
              </a:spcBef>
              <a:spcAft>
                <a:spcPts val="0"/>
              </a:spcAft>
              <a:buClr>
                <a:srgbClr val="000000"/>
              </a:buClr>
              <a:buSzPts val="1100"/>
              <a:buFont typeface="Arial"/>
              <a:buChar char="●"/>
            </a:pPr>
            <a:r>
              <a:rPr lang="en-US" sz="1100" dirty="0" err="1"/>
              <a:t>Ιστορικό</a:t>
            </a:r>
            <a:r>
              <a:rPr lang="en-US" sz="1100" dirty="0"/>
              <a:t>: Τα </a:t>
            </a:r>
            <a:r>
              <a:rPr lang="en-US" sz="1100" dirty="0" err="1"/>
              <a:t>συστήμ</a:t>
            </a:r>
            <a:r>
              <a:rPr lang="en-US" sz="1100" dirty="0"/>
              <a:t>ατα τροφίμων περιλαμβάνουν όλες τις διαδικασίες που εμπλέκονται στη σίτιση ενός πληθυσμού: καλλιέργεια, συγκομιδή, επεξεργασία, συσκευασία, μεταφορά, εμπορία, κατανάλωση και απόρριψη τροφίμων και ειδών που σχετίζονται με τρόφιμα.</a:t>
            </a:r>
            <a:endParaRPr dirty="0"/>
          </a:p>
          <a:p>
            <a:pPr marL="457200" lvl="0" indent="-298450" algn="l" rtl="0">
              <a:spcBef>
                <a:spcPts val="0"/>
              </a:spcBef>
              <a:spcAft>
                <a:spcPts val="0"/>
              </a:spcAft>
              <a:buClr>
                <a:srgbClr val="000000"/>
              </a:buClr>
              <a:buSzPts val="1100"/>
              <a:buFont typeface="Arial"/>
              <a:buChar char="●"/>
            </a:pPr>
            <a:r>
              <a:rPr lang="en-US" sz="1100" dirty="0" err="1"/>
              <a:t>Σημ</a:t>
            </a:r>
            <a:r>
              <a:rPr lang="en-US" sz="1100" dirty="0"/>
              <a:t>ασία: για την προώθηση βιώσιμων πρακτικών, τη βελτίωση της δημόσιας υγείας και την αντιμετώπιση των περιβαλλοντικών προκλήσεων.</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Ε2: Γ: Η </a:t>
            </a:r>
            <a:r>
              <a:rPr lang="en-US" sz="1400" dirty="0" err="1">
                <a:latin typeface="Arial"/>
                <a:ea typeface="Arial"/>
                <a:cs typeface="Arial"/>
                <a:sym typeface="Arial"/>
              </a:rPr>
              <a:t>μείωση</a:t>
            </a:r>
            <a:r>
              <a:rPr lang="en-US" sz="1400" dirty="0">
                <a:latin typeface="Arial"/>
                <a:ea typeface="Arial"/>
                <a:cs typeface="Arial"/>
                <a:sym typeface="Arial"/>
              </a:rPr>
              <a:t> </a:t>
            </a:r>
            <a:r>
              <a:rPr lang="en-US" sz="1400" dirty="0" err="1">
                <a:latin typeface="Arial"/>
                <a:ea typeface="Arial"/>
                <a:cs typeface="Arial"/>
                <a:sym typeface="Arial"/>
              </a:rPr>
              <a:t>της</a:t>
            </a:r>
            <a:r>
              <a:rPr lang="en-US" sz="1400" dirty="0">
                <a:latin typeface="Arial"/>
                <a:ea typeface="Arial"/>
                <a:cs typeface="Arial"/>
                <a:sym typeface="Arial"/>
              </a:rPr>
              <a:t> κατα</a:t>
            </a:r>
            <a:r>
              <a:rPr lang="en-US" sz="1400" dirty="0" err="1">
                <a:latin typeface="Arial"/>
                <a:ea typeface="Arial"/>
                <a:cs typeface="Arial"/>
                <a:sym typeface="Arial"/>
              </a:rPr>
              <a:t>νάλωσης</a:t>
            </a:r>
            <a:r>
              <a:rPr lang="en-US" sz="1400" dirty="0">
                <a:latin typeface="Arial"/>
                <a:ea typeface="Arial"/>
                <a:cs typeface="Arial"/>
                <a:sym typeface="Arial"/>
              </a:rPr>
              <a:t> </a:t>
            </a:r>
            <a:r>
              <a:rPr lang="en-US" sz="1400" dirty="0" err="1">
                <a:latin typeface="Arial"/>
                <a:ea typeface="Arial"/>
                <a:cs typeface="Arial"/>
                <a:sym typeface="Arial"/>
              </a:rPr>
              <a:t>κρέ</a:t>
            </a:r>
            <a:r>
              <a:rPr lang="en-US" sz="1400" dirty="0">
                <a:latin typeface="Arial"/>
                <a:ea typeface="Arial"/>
                <a:cs typeface="Arial"/>
                <a:sym typeface="Arial"/>
              </a:rPr>
              <a:t>ατος συμβάλλει στη μείωση των εκπομπών αερίων του θερμοκηπίου, καθώς η εντατική κτηνοτροφία αποτελεί σημαντική πηγή μεθανίου και άλλων αερίων του θερμοκηπίου. Η </a:t>
            </a:r>
            <a:r>
              <a:rPr lang="en-US" sz="1400" dirty="0" err="1">
                <a:latin typeface="Arial"/>
                <a:ea typeface="Arial"/>
                <a:cs typeface="Arial"/>
                <a:sym typeface="Arial"/>
              </a:rPr>
              <a:t>μείωση</a:t>
            </a:r>
            <a:r>
              <a:rPr lang="en-US" sz="1400" dirty="0">
                <a:latin typeface="Arial"/>
                <a:ea typeface="Arial"/>
                <a:cs typeface="Arial"/>
                <a:sym typeface="Arial"/>
              </a:rPr>
              <a:t> α</a:t>
            </a:r>
            <a:r>
              <a:rPr lang="en-US" sz="1400" dirty="0" err="1">
                <a:latin typeface="Arial"/>
                <a:ea typeface="Arial"/>
                <a:cs typeface="Arial"/>
                <a:sym typeface="Arial"/>
              </a:rPr>
              <a:t>υτή</a:t>
            </a:r>
            <a:r>
              <a:rPr lang="en-US" sz="1400" dirty="0">
                <a:latin typeface="Arial"/>
                <a:ea typeface="Arial"/>
                <a:cs typeface="Arial"/>
                <a:sym typeface="Arial"/>
              </a:rPr>
              <a:t> </a:t>
            </a:r>
            <a:r>
              <a:rPr lang="en-US" sz="1400" dirty="0" err="1">
                <a:latin typeface="Arial"/>
                <a:ea typeface="Arial"/>
                <a:cs typeface="Arial"/>
                <a:sym typeface="Arial"/>
              </a:rPr>
              <a:t>είν</a:t>
            </a:r>
            <a:r>
              <a:rPr lang="en-US" sz="1400" dirty="0">
                <a:latin typeface="Arial"/>
                <a:ea typeface="Arial"/>
                <a:cs typeface="Arial"/>
                <a:sym typeface="Arial"/>
              </a:rPr>
              <a:t>αι ζωτικής σημασίας για τον μετριασμό της κλιματικής αλλαγής και των επιπτώσεών της στο περιβάλλον.</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Ε3:Γ: Η </a:t>
            </a:r>
            <a:r>
              <a:rPr lang="en-US" sz="1400" dirty="0" err="1">
                <a:latin typeface="Arial"/>
                <a:ea typeface="Arial"/>
                <a:cs typeface="Arial"/>
                <a:sym typeface="Arial"/>
              </a:rPr>
              <a:t>δι</a:t>
            </a:r>
            <a:r>
              <a:rPr lang="en-US" sz="1400" dirty="0">
                <a:latin typeface="Arial"/>
                <a:ea typeface="Arial"/>
                <a:cs typeface="Arial"/>
                <a:sym typeface="Arial"/>
              </a:rPr>
              <a:t>ατροφή με βάση τα φυτά συνδέεται με χαμηλότερο κίνδυνο χρόνιων ασθενειών, όπως ο διαβήτης, οι καρδιακές παθήσεις και ορισμένοι καρκίνοι, λόγω της υψηλότερης πρόσληψης βασικών θρεπτικών συστατικών, βιταμινών και αντιοξειδωτικών και της χαμηλότερης πρόσληψης ανθυγιεινών λιπών.</a:t>
            </a:r>
            <a:endParaRPr dirty="0"/>
          </a:p>
          <a:p>
            <a:pPr marL="0" lvl="0" indent="0" algn="l" rtl="0">
              <a:spcBef>
                <a:spcPts val="0"/>
              </a:spcBef>
              <a:spcAft>
                <a:spcPts val="0"/>
              </a:spcAft>
              <a:buNone/>
            </a:pPr>
            <a:endParaRPr sz="1400" dirty="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Ε3:Γ: Η </a:t>
            </a:r>
            <a:r>
              <a:rPr lang="en-US" sz="1400" dirty="0" err="1">
                <a:latin typeface="Arial"/>
                <a:ea typeface="Arial"/>
                <a:cs typeface="Arial"/>
                <a:sym typeface="Arial"/>
              </a:rPr>
              <a:t>δι</a:t>
            </a:r>
            <a:r>
              <a:rPr lang="en-US" sz="1400" dirty="0">
                <a:latin typeface="Arial"/>
                <a:ea typeface="Arial"/>
                <a:cs typeface="Arial"/>
                <a:sym typeface="Arial"/>
              </a:rPr>
              <a:t>ατροφή με βάση τα φυτά συνδέεται με χαμηλότερο κίνδυνο χρόνιων ασθενειών, όπως ο διαβήτης, οι καρδιακές παθήσεις και ορισμένοι καρκίνοι, λόγω της υψηλότερης πρόσληψης βασικών θρεπτικών συστατικών, βιταμινών και αντιοξειδωτικών και της χαμηλότερης πρόσληψης ανθυγιεινών λιπών.</a:t>
            </a:r>
            <a:endParaRPr dirty="0"/>
          </a:p>
          <a:p>
            <a:pPr marL="0" lvl="0" indent="0" algn="l" rtl="0">
              <a:spcBef>
                <a:spcPts val="0"/>
              </a:spcBef>
              <a:spcAft>
                <a:spcPts val="0"/>
              </a:spcAft>
              <a:buNone/>
            </a:pPr>
            <a:endParaRPr sz="1400" dirty="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απλή συζήτηση στην παρουσίαση.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Q4:</a:t>
            </a:r>
            <a:r>
              <a:rPr lang="el-GR" sz="1400" dirty="0">
                <a:latin typeface="Arial"/>
                <a:ea typeface="Arial"/>
                <a:cs typeface="Arial"/>
                <a:sym typeface="Arial"/>
              </a:rPr>
              <a:t>Γ</a:t>
            </a:r>
            <a:r>
              <a:rPr lang="en-US" sz="1400" dirty="0">
                <a:latin typeface="Arial"/>
                <a:ea typeface="Arial"/>
                <a:cs typeface="Arial"/>
                <a:sym typeface="Arial"/>
              </a:rPr>
              <a:t>: </a:t>
            </a:r>
            <a:r>
              <a:rPr lang="en-US" sz="1400" dirty="0" err="1">
                <a:latin typeface="Arial"/>
                <a:ea typeface="Arial"/>
                <a:cs typeface="Arial"/>
                <a:sym typeface="Arial"/>
              </a:rPr>
              <a:t>Ότ</a:t>
            </a:r>
            <a:r>
              <a:rPr lang="en-US" sz="1400" dirty="0">
                <a:latin typeface="Arial"/>
                <a:ea typeface="Arial"/>
                <a:cs typeface="Arial"/>
                <a:sym typeface="Arial"/>
              </a:rPr>
              <a:t>αν τα απορρίμματα τροφίμων αποσυντίθενται σε χώρους υγειονομικής ταφής, παράγουν μεθάνιο, ένα ισχυρό αέριο του θερμοκηπίου που συμβάλλει σημαντικά στην κλιματική αλλαγή. Η </a:t>
            </a:r>
            <a:r>
              <a:rPr lang="en-US" sz="1400" dirty="0" err="1">
                <a:latin typeface="Arial"/>
                <a:ea typeface="Arial"/>
                <a:cs typeface="Arial"/>
                <a:sym typeface="Arial"/>
              </a:rPr>
              <a:t>μείωση</a:t>
            </a:r>
            <a:r>
              <a:rPr lang="en-US" sz="1400" dirty="0">
                <a:latin typeface="Arial"/>
                <a:ea typeface="Arial"/>
                <a:cs typeface="Arial"/>
                <a:sym typeface="Arial"/>
              </a:rPr>
              <a:t> </a:t>
            </a:r>
            <a:r>
              <a:rPr lang="en-US" sz="1400" dirty="0" err="1">
                <a:latin typeface="Arial"/>
                <a:ea typeface="Arial"/>
                <a:cs typeface="Arial"/>
                <a:sym typeface="Arial"/>
              </a:rPr>
              <a:t>των</a:t>
            </a:r>
            <a:r>
              <a:rPr lang="en-US" sz="1400" dirty="0">
                <a:latin typeface="Arial"/>
                <a:ea typeface="Arial"/>
                <a:cs typeface="Arial"/>
                <a:sym typeface="Arial"/>
              </a:rPr>
              <a:t> αποβ</a:t>
            </a:r>
            <a:r>
              <a:rPr lang="en-US" sz="1400" dirty="0" err="1">
                <a:latin typeface="Arial"/>
                <a:ea typeface="Arial"/>
                <a:cs typeface="Arial"/>
                <a:sym typeface="Arial"/>
              </a:rPr>
              <a:t>λήτων</a:t>
            </a:r>
            <a:r>
              <a:rPr lang="en-US" sz="1400" dirty="0">
                <a:latin typeface="Arial"/>
                <a:ea typeface="Arial"/>
                <a:cs typeface="Arial"/>
                <a:sym typeface="Arial"/>
              </a:rPr>
              <a:t> </a:t>
            </a:r>
            <a:r>
              <a:rPr lang="en-US" sz="1400" dirty="0" err="1">
                <a:latin typeface="Arial"/>
                <a:ea typeface="Arial"/>
                <a:cs typeface="Arial"/>
                <a:sym typeface="Arial"/>
              </a:rPr>
              <a:t>τροφίμων</a:t>
            </a:r>
            <a:r>
              <a:rPr lang="en-US" sz="1400" dirty="0">
                <a:latin typeface="Arial"/>
                <a:ea typeface="Arial"/>
                <a:cs typeface="Arial"/>
                <a:sym typeface="Arial"/>
              </a:rPr>
              <a:t> μπ</a:t>
            </a:r>
            <a:r>
              <a:rPr lang="en-US" sz="1400" dirty="0" err="1">
                <a:latin typeface="Arial"/>
                <a:ea typeface="Arial"/>
                <a:cs typeface="Arial"/>
                <a:sym typeface="Arial"/>
              </a:rPr>
              <a:t>ορεί</a:t>
            </a:r>
            <a:r>
              <a:rPr lang="en-US" sz="1400" dirty="0">
                <a:latin typeface="Arial"/>
                <a:ea typeface="Arial"/>
                <a:cs typeface="Arial"/>
                <a:sym typeface="Arial"/>
              </a:rPr>
              <a:t> να </a:t>
            </a:r>
            <a:r>
              <a:rPr lang="en-US" sz="1400" dirty="0" err="1">
                <a:latin typeface="Arial"/>
                <a:ea typeface="Arial"/>
                <a:cs typeface="Arial"/>
                <a:sym typeface="Arial"/>
              </a:rPr>
              <a:t>συμ</a:t>
            </a:r>
            <a:r>
              <a:rPr lang="en-US" sz="1400" dirty="0">
                <a:latin typeface="Arial"/>
                <a:ea typeface="Arial"/>
                <a:cs typeface="Arial"/>
                <a:sym typeface="Arial"/>
              </a:rPr>
              <a:t>βάλει στη μείωση των εκπομπών μεθανίου και στη μείωση των συνολικών περιβαλλοντικών επιπτώσεων.</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απλή συζήτηση στην παρουσίαση.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Q4:</a:t>
            </a:r>
            <a:r>
              <a:rPr lang="el-GR" sz="1400" dirty="0">
                <a:latin typeface="Arial"/>
                <a:ea typeface="Arial"/>
                <a:cs typeface="Arial"/>
                <a:sym typeface="Arial"/>
              </a:rPr>
              <a:t>Γ</a:t>
            </a:r>
            <a:r>
              <a:rPr lang="en-US" sz="1400" dirty="0">
                <a:latin typeface="Arial"/>
                <a:ea typeface="Arial"/>
                <a:cs typeface="Arial"/>
                <a:sym typeface="Arial"/>
              </a:rPr>
              <a:t>: </a:t>
            </a:r>
            <a:r>
              <a:rPr lang="en-US" sz="1400" dirty="0" err="1">
                <a:latin typeface="Arial"/>
                <a:ea typeface="Arial"/>
                <a:cs typeface="Arial"/>
                <a:sym typeface="Arial"/>
              </a:rPr>
              <a:t>Ότ</a:t>
            </a:r>
            <a:r>
              <a:rPr lang="en-US" sz="1400" dirty="0">
                <a:latin typeface="Arial"/>
                <a:ea typeface="Arial"/>
                <a:cs typeface="Arial"/>
                <a:sym typeface="Arial"/>
              </a:rPr>
              <a:t>αν τα απορρίμματα τροφίμων αποσυντίθενται σε χώρους υγειονομικής ταφής, παράγουν μεθάνιο, ένα ισχυρό αέριο του θερμοκηπίου που συμβάλλει σημαντικά στην κλιματική αλλαγή. Η </a:t>
            </a:r>
            <a:r>
              <a:rPr lang="en-US" sz="1400" dirty="0" err="1">
                <a:latin typeface="Arial"/>
                <a:ea typeface="Arial"/>
                <a:cs typeface="Arial"/>
                <a:sym typeface="Arial"/>
              </a:rPr>
              <a:t>μείωση</a:t>
            </a:r>
            <a:r>
              <a:rPr lang="en-US" sz="1400" dirty="0">
                <a:latin typeface="Arial"/>
                <a:ea typeface="Arial"/>
                <a:cs typeface="Arial"/>
                <a:sym typeface="Arial"/>
              </a:rPr>
              <a:t> </a:t>
            </a:r>
            <a:r>
              <a:rPr lang="en-US" sz="1400" dirty="0" err="1">
                <a:latin typeface="Arial"/>
                <a:ea typeface="Arial"/>
                <a:cs typeface="Arial"/>
                <a:sym typeface="Arial"/>
              </a:rPr>
              <a:t>των</a:t>
            </a:r>
            <a:r>
              <a:rPr lang="en-US" sz="1400" dirty="0">
                <a:latin typeface="Arial"/>
                <a:ea typeface="Arial"/>
                <a:cs typeface="Arial"/>
                <a:sym typeface="Arial"/>
              </a:rPr>
              <a:t> αποβ</a:t>
            </a:r>
            <a:r>
              <a:rPr lang="en-US" sz="1400" dirty="0" err="1">
                <a:latin typeface="Arial"/>
                <a:ea typeface="Arial"/>
                <a:cs typeface="Arial"/>
                <a:sym typeface="Arial"/>
              </a:rPr>
              <a:t>λήτων</a:t>
            </a:r>
            <a:r>
              <a:rPr lang="en-US" sz="1400" dirty="0">
                <a:latin typeface="Arial"/>
                <a:ea typeface="Arial"/>
                <a:cs typeface="Arial"/>
                <a:sym typeface="Arial"/>
              </a:rPr>
              <a:t> </a:t>
            </a:r>
            <a:r>
              <a:rPr lang="en-US" sz="1400" dirty="0" err="1">
                <a:latin typeface="Arial"/>
                <a:ea typeface="Arial"/>
                <a:cs typeface="Arial"/>
                <a:sym typeface="Arial"/>
              </a:rPr>
              <a:t>τροφίμων</a:t>
            </a:r>
            <a:r>
              <a:rPr lang="en-US" sz="1400" dirty="0">
                <a:latin typeface="Arial"/>
                <a:ea typeface="Arial"/>
                <a:cs typeface="Arial"/>
                <a:sym typeface="Arial"/>
              </a:rPr>
              <a:t> μπ</a:t>
            </a:r>
            <a:r>
              <a:rPr lang="en-US" sz="1400" dirty="0" err="1">
                <a:latin typeface="Arial"/>
                <a:ea typeface="Arial"/>
                <a:cs typeface="Arial"/>
                <a:sym typeface="Arial"/>
              </a:rPr>
              <a:t>ορεί</a:t>
            </a:r>
            <a:r>
              <a:rPr lang="en-US" sz="1400" dirty="0">
                <a:latin typeface="Arial"/>
                <a:ea typeface="Arial"/>
                <a:cs typeface="Arial"/>
                <a:sym typeface="Arial"/>
              </a:rPr>
              <a:t> να </a:t>
            </a:r>
            <a:r>
              <a:rPr lang="en-US" sz="1400" dirty="0" err="1">
                <a:latin typeface="Arial"/>
                <a:ea typeface="Arial"/>
                <a:cs typeface="Arial"/>
                <a:sym typeface="Arial"/>
              </a:rPr>
              <a:t>συμ</a:t>
            </a:r>
            <a:r>
              <a:rPr lang="en-US" sz="1400" dirty="0">
                <a:latin typeface="Arial"/>
                <a:ea typeface="Arial"/>
                <a:cs typeface="Arial"/>
                <a:sym typeface="Arial"/>
              </a:rPr>
              <a:t>βάλει στη μείωση των εκπομπών μεθανίου και στη μείωση των συνολικών περιβαλλοντικών επιπτώσεων.</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Ε5:Γ: Η επ</a:t>
            </a:r>
            <a:r>
              <a:rPr lang="en-US" sz="1400" dirty="0" err="1">
                <a:latin typeface="Arial"/>
                <a:ea typeface="Arial"/>
                <a:cs typeface="Arial"/>
                <a:sym typeface="Arial"/>
              </a:rPr>
              <a:t>ισιτιστική</a:t>
            </a:r>
            <a:r>
              <a:rPr lang="en-US" sz="1400" dirty="0">
                <a:latin typeface="Arial"/>
                <a:ea typeface="Arial"/>
                <a:cs typeface="Arial"/>
                <a:sym typeface="Arial"/>
              </a:rPr>
              <a:t> α</a:t>
            </a:r>
            <a:r>
              <a:rPr lang="en-US" sz="1400" dirty="0" err="1">
                <a:latin typeface="Arial"/>
                <a:ea typeface="Arial"/>
                <a:cs typeface="Arial"/>
                <a:sym typeface="Arial"/>
              </a:rPr>
              <a:t>σφάλει</a:t>
            </a:r>
            <a:r>
              <a:rPr lang="en-US" sz="1400" dirty="0">
                <a:latin typeface="Arial"/>
                <a:ea typeface="Arial"/>
                <a:cs typeface="Arial"/>
                <a:sym typeface="Arial"/>
              </a:rPr>
              <a:t>α είναι ζωτικής σημασίας για τα βιώσιμα επισιτιστικά συστήματα, διότι διασφαλίζει ότι όλοι οι άνθρωποι έχουν πρόσβαση σε αρκετά ασφαλή και θρεπτικά τρόφιμα για να διατηρήσουν μια υγιή και δραστήρια ζωή. </a:t>
            </a:r>
            <a:r>
              <a:rPr lang="en-US" sz="1400" dirty="0" err="1">
                <a:latin typeface="Arial"/>
                <a:ea typeface="Arial"/>
                <a:cs typeface="Arial"/>
                <a:sym typeface="Arial"/>
              </a:rPr>
              <a:t>Αυτό</a:t>
            </a:r>
            <a:r>
              <a:rPr lang="en-US" sz="1400" dirty="0">
                <a:latin typeface="Arial"/>
                <a:ea typeface="Arial"/>
                <a:cs typeface="Arial"/>
                <a:sym typeface="Arial"/>
              </a:rPr>
              <a:t> π</a:t>
            </a:r>
            <a:r>
              <a:rPr lang="en-US" sz="1400" dirty="0" err="1">
                <a:latin typeface="Arial"/>
                <a:ea typeface="Arial"/>
                <a:cs typeface="Arial"/>
                <a:sym typeface="Arial"/>
              </a:rPr>
              <a:t>εριλ</a:t>
            </a:r>
            <a:r>
              <a:rPr lang="en-US" sz="1400" dirty="0">
                <a:latin typeface="Arial"/>
                <a:ea typeface="Arial"/>
                <a:cs typeface="Arial"/>
                <a:sym typeface="Arial"/>
              </a:rPr>
              <a:t>αμβάνει την αντιμετώπιση ζητημάτων όπως η πείνα, ο υποσιτισμός και η δίκαιη διανομή τροφίμων.</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Ε5:Γ: Η επ</a:t>
            </a:r>
            <a:r>
              <a:rPr lang="en-US" sz="1400" dirty="0" err="1">
                <a:latin typeface="Arial"/>
                <a:ea typeface="Arial"/>
                <a:cs typeface="Arial"/>
                <a:sym typeface="Arial"/>
              </a:rPr>
              <a:t>ισιτιστική</a:t>
            </a:r>
            <a:r>
              <a:rPr lang="en-US" sz="1400" dirty="0">
                <a:latin typeface="Arial"/>
                <a:ea typeface="Arial"/>
                <a:cs typeface="Arial"/>
                <a:sym typeface="Arial"/>
              </a:rPr>
              <a:t> α</a:t>
            </a:r>
            <a:r>
              <a:rPr lang="en-US" sz="1400" dirty="0" err="1">
                <a:latin typeface="Arial"/>
                <a:ea typeface="Arial"/>
                <a:cs typeface="Arial"/>
                <a:sym typeface="Arial"/>
              </a:rPr>
              <a:t>σφάλει</a:t>
            </a:r>
            <a:r>
              <a:rPr lang="en-US" sz="1400" dirty="0">
                <a:latin typeface="Arial"/>
                <a:ea typeface="Arial"/>
                <a:cs typeface="Arial"/>
                <a:sym typeface="Arial"/>
              </a:rPr>
              <a:t>α είναι ζωτικής σημασίας για τα βιώσιμα επισιτιστικά συστήματα, διότι διασφαλίζει ότι όλοι οι άνθρωποι έχουν πρόσβαση σε αρκετά ασφαλή και θρεπτικά τρόφιμα για να διατηρήσουν μια υγιή και δραστήρια ζωή. </a:t>
            </a:r>
            <a:r>
              <a:rPr lang="en-US" sz="1400" dirty="0" err="1">
                <a:latin typeface="Arial"/>
                <a:ea typeface="Arial"/>
                <a:cs typeface="Arial"/>
                <a:sym typeface="Arial"/>
              </a:rPr>
              <a:t>Αυτό</a:t>
            </a:r>
            <a:r>
              <a:rPr lang="en-US" sz="1400" dirty="0">
                <a:latin typeface="Arial"/>
                <a:ea typeface="Arial"/>
                <a:cs typeface="Arial"/>
                <a:sym typeface="Arial"/>
              </a:rPr>
              <a:t> π</a:t>
            </a:r>
            <a:r>
              <a:rPr lang="en-US" sz="1400" dirty="0" err="1">
                <a:latin typeface="Arial"/>
                <a:ea typeface="Arial"/>
                <a:cs typeface="Arial"/>
                <a:sym typeface="Arial"/>
              </a:rPr>
              <a:t>εριλ</a:t>
            </a:r>
            <a:r>
              <a:rPr lang="en-US" sz="1400" dirty="0">
                <a:latin typeface="Arial"/>
                <a:ea typeface="Arial"/>
                <a:cs typeface="Arial"/>
                <a:sym typeface="Arial"/>
              </a:rPr>
              <a:t>αμβάνει την αντιμετώπιση ζητημάτων όπως η πείνα, ο υποσιτισμός και η δίκαιη διανομή τροφίμων.</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Συζητήστε κάθε πρόκληση και την πολυπλοκότητα και τη διασύνδεση των διατροφικών συστημάτων.</a:t>
            </a:r>
            <a:endParaRPr/>
          </a:p>
          <a:p>
            <a:pPr marL="0" lvl="0" indent="0" algn="l" rtl="0">
              <a:spcBef>
                <a:spcPts val="0"/>
              </a:spcBef>
              <a:spcAft>
                <a:spcPts val="0"/>
              </a:spcAft>
              <a:buNone/>
            </a:pPr>
            <a:r>
              <a:rPr lang="en-US" sz="1400">
                <a:latin typeface="Arial"/>
                <a:ea typeface="Arial"/>
                <a:cs typeface="Arial"/>
                <a:sym typeface="Arial"/>
              </a:rPr>
              <a:t>Επισημάνετε τις βασικές προκλήσεις που αντιμετωπίζουν σήμερα τα συστήματα τροφίμων.</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**Διαδικτυακή δραστηριότητα (Φόρουμ) που περιγράφεται στο Περιεχόμενο</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b="1"/>
              <a:t>Διασύνδεση</a:t>
            </a:r>
            <a:r>
              <a:rPr lang="en-US" b="0"/>
              <a:t>: Τα συστήματα τροφίμων συνδέονται με διάφορους τομείς, όπως το νερό, η ενέργεια και η υγεία. Οι αλλαγές σε έναν τομέα μπορεί να έχουν αλυσιδωτές επιπτώσεις σε άλλους.</a:t>
            </a:r>
            <a:endParaRPr b="0"/>
          </a:p>
          <a:p>
            <a:pPr marL="0" lvl="0" indent="0" algn="l" rtl="0">
              <a:spcBef>
                <a:spcPts val="0"/>
              </a:spcBef>
              <a:spcAft>
                <a:spcPts val="0"/>
              </a:spcAft>
              <a:buNone/>
            </a:pPr>
            <a:r>
              <a:rPr lang="en-US" sz="1400">
                <a:latin typeface="Arial"/>
                <a:ea typeface="Arial"/>
                <a:cs typeface="Arial"/>
                <a:sym typeface="Arial"/>
              </a:rPr>
              <a:t>Προκλήσεις:</a:t>
            </a:r>
            <a:endParaRPr/>
          </a:p>
          <a:p>
            <a:pPr marL="0" lvl="0" indent="0" algn="l" rtl="0">
              <a:spcBef>
                <a:spcPts val="0"/>
              </a:spcBef>
              <a:spcAft>
                <a:spcPts val="0"/>
              </a:spcAft>
              <a:buNone/>
            </a:pPr>
            <a:r>
              <a:rPr lang="en-US" b="1"/>
              <a:t>Χρήση πόρων</a:t>
            </a:r>
            <a:r>
              <a:rPr lang="en-US" b="0"/>
              <a:t>: Η αποδοτική χρήση της γης, του νερού και της ενέργειας είναι ζωτικής σημασίας για τη βιώσιμη παραγωγή τροφίμων.</a:t>
            </a:r>
            <a:endParaRPr b="0"/>
          </a:p>
          <a:p>
            <a:pPr marL="0" lvl="0" indent="0" algn="l" rtl="0">
              <a:spcBef>
                <a:spcPts val="0"/>
              </a:spcBef>
              <a:spcAft>
                <a:spcPts val="0"/>
              </a:spcAft>
              <a:buNone/>
            </a:pPr>
            <a:r>
              <a:rPr lang="en-US" b="1"/>
              <a:t>Διαχείριση αποβλήτων</a:t>
            </a:r>
            <a:r>
              <a:rPr lang="en-US" b="0"/>
              <a:t>: Μείωση της σπατάλης τροφίμων μέσω καλύτερων πρακτικών αποθήκευσης, επεξεργασίας και κατανάλωσης.</a:t>
            </a:r>
            <a:endParaRPr b="0"/>
          </a:p>
          <a:p>
            <a:pPr marL="0" lvl="0" indent="0" algn="l" rtl="0">
              <a:spcBef>
                <a:spcPts val="0"/>
              </a:spcBef>
              <a:spcAft>
                <a:spcPts val="0"/>
              </a:spcAft>
              <a:buNone/>
            </a:pPr>
            <a:r>
              <a:rPr lang="en-US" b="1"/>
              <a:t>Κλιματικές επιπτώσεις</a:t>
            </a:r>
            <a:r>
              <a:rPr lang="en-US" b="0"/>
              <a:t>: αντιμετώπιση της σημαντικής συμβολής των συστημάτων τροφίμων στις παγκόσμιες εκπομπές αερίων του θερμοκηπίου.</a:t>
            </a:r>
            <a:endParaRPr b="0"/>
          </a:p>
          <a:p>
            <a:pPr marL="0" lvl="0" indent="0" algn="l" rtl="0">
              <a:spcBef>
                <a:spcPts val="0"/>
              </a:spcBef>
              <a:spcAft>
                <a:spcPts val="0"/>
              </a:spcAft>
              <a:buNone/>
            </a:pPr>
            <a:r>
              <a:rPr lang="en-US" b="1"/>
              <a:t>Κοινωνική ισότητα</a:t>
            </a:r>
            <a:r>
              <a:rPr lang="en-US" b="0"/>
              <a:t>: Διασφάλιση δίκαιης πρόσβασης σε τρόφιμα και πόρους και υποστήριξη των αγροτών και των εργαζομένων στη βιομηχανία τροφίμων.</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Συζητήστε κάθε πρόκληση και την πολυπλοκότητα και τη διασύνδεση των διατροφικών συστημάτων.</a:t>
            </a:r>
            <a:endParaRPr/>
          </a:p>
          <a:p>
            <a:pPr marL="0" lvl="0" indent="0" algn="l" rtl="0">
              <a:spcBef>
                <a:spcPts val="0"/>
              </a:spcBef>
              <a:spcAft>
                <a:spcPts val="0"/>
              </a:spcAft>
              <a:buNone/>
            </a:pPr>
            <a:r>
              <a:rPr lang="en-US" sz="1400">
                <a:latin typeface="Arial"/>
                <a:ea typeface="Arial"/>
                <a:cs typeface="Arial"/>
                <a:sym typeface="Arial"/>
              </a:rPr>
              <a:t>Επισημάνετε τις βασικές προκλήσεις που αντιμετωπίζουν σήμερα τα συστήματα τροφίμων.</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 Διαδικτυακή δραστηριότητα (Φόρουμ) Περιγράφεται στο Περιεχόμενο</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b="1"/>
              <a:t>Διασύνδεση</a:t>
            </a:r>
            <a:r>
              <a:rPr lang="en-US" b="0"/>
              <a:t>: Τα συστήματα τροφίμων συνδέονται με διάφορους τομείς, όπως το νερό, η ενέργεια και η υγεία. Οι αλλαγές σε έναν τομέα μπορεί να έχουν αλυσιδωτές επιπτώσεις σε άλλους.</a:t>
            </a:r>
            <a:endParaRPr b="0"/>
          </a:p>
          <a:p>
            <a:pPr marL="0" lvl="0" indent="0" algn="l" rtl="0">
              <a:spcBef>
                <a:spcPts val="0"/>
              </a:spcBef>
              <a:spcAft>
                <a:spcPts val="0"/>
              </a:spcAft>
              <a:buNone/>
            </a:pPr>
            <a:r>
              <a:rPr lang="en-US" sz="1400">
                <a:latin typeface="Arial"/>
                <a:ea typeface="Arial"/>
                <a:cs typeface="Arial"/>
                <a:sym typeface="Arial"/>
              </a:rPr>
              <a:t>Προκλήσεις:</a:t>
            </a:r>
            <a:endParaRPr/>
          </a:p>
          <a:p>
            <a:pPr marL="0" lvl="0" indent="0" algn="l" rtl="0">
              <a:spcBef>
                <a:spcPts val="0"/>
              </a:spcBef>
              <a:spcAft>
                <a:spcPts val="0"/>
              </a:spcAft>
              <a:buNone/>
            </a:pPr>
            <a:r>
              <a:rPr lang="en-US" b="1"/>
              <a:t>Χρήση πόρων</a:t>
            </a:r>
            <a:r>
              <a:rPr lang="en-US" b="0"/>
              <a:t>: Η αποδοτική χρήση της γης, του νερού και της ενέργειας είναι ζωτικής σημασίας για τη βιώσιμη παραγωγή τροφίμων.</a:t>
            </a:r>
            <a:endParaRPr b="0"/>
          </a:p>
          <a:p>
            <a:pPr marL="0" lvl="0" indent="0" algn="l" rtl="0">
              <a:spcBef>
                <a:spcPts val="0"/>
              </a:spcBef>
              <a:spcAft>
                <a:spcPts val="0"/>
              </a:spcAft>
              <a:buNone/>
            </a:pPr>
            <a:r>
              <a:rPr lang="en-US" b="1"/>
              <a:t>Διαχείριση αποβλήτων</a:t>
            </a:r>
            <a:r>
              <a:rPr lang="en-US" b="0"/>
              <a:t>: Μείωση της σπατάλης τροφίμων μέσω καλύτερων πρακτικών αποθήκευσης, επεξεργασίας και κατανάλωσης.</a:t>
            </a:r>
            <a:endParaRPr b="0"/>
          </a:p>
          <a:p>
            <a:pPr marL="0" lvl="0" indent="0" algn="l" rtl="0">
              <a:spcBef>
                <a:spcPts val="0"/>
              </a:spcBef>
              <a:spcAft>
                <a:spcPts val="0"/>
              </a:spcAft>
              <a:buNone/>
            </a:pPr>
            <a:r>
              <a:rPr lang="en-US" b="1"/>
              <a:t>Κλιματικές επιπτώσεις</a:t>
            </a:r>
            <a:r>
              <a:rPr lang="en-US" b="0"/>
              <a:t>: αντιμετώπιση της σημαντικής συμβολής των συστημάτων τροφίμων στις παγκόσμιες εκπομπές αερίων του θερμοκηπίου.</a:t>
            </a:r>
            <a:endParaRPr b="0"/>
          </a:p>
          <a:p>
            <a:pPr marL="0" lvl="0" indent="0" algn="l" rtl="0">
              <a:spcBef>
                <a:spcPts val="0"/>
              </a:spcBef>
              <a:spcAft>
                <a:spcPts val="0"/>
              </a:spcAft>
              <a:buNone/>
            </a:pPr>
            <a:r>
              <a:rPr lang="en-US" b="1"/>
              <a:t>Κοινωνική ισότητα</a:t>
            </a:r>
            <a:r>
              <a:rPr lang="en-US" b="0"/>
              <a:t>: Διασφάλιση δίκαιης πρόσβασης σε τρόφιμα και πόρους και υποστήριξη των αγροτών και των εργαζομένων στη βιομηχανία τροφίμων.</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Συζητήστε κάθε πρόκληση και την πολυπλοκότητα και τη διασύνδεση των διατροφικών συστημάτων.</a:t>
            </a:r>
            <a:endParaRPr/>
          </a:p>
          <a:p>
            <a:pPr marL="0" lvl="0" indent="0" algn="l" rtl="0">
              <a:spcBef>
                <a:spcPts val="0"/>
              </a:spcBef>
              <a:spcAft>
                <a:spcPts val="0"/>
              </a:spcAft>
              <a:buNone/>
            </a:pPr>
            <a:r>
              <a:rPr lang="en-US" sz="1400">
                <a:latin typeface="Arial"/>
                <a:ea typeface="Arial"/>
                <a:cs typeface="Arial"/>
                <a:sym typeface="Arial"/>
              </a:rPr>
              <a:t>Επισημάνετε τις βασικές προκλήσεις που αντιμετωπίζουν σήμερα τα συστήματα τροφίμων.</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Εάν είναι δυνατόν, χρησιμοποιήστε τη διαδικτυακή δραστηριότητα (Φόρουμ) που περιγράφεται στην παρουσίαση Περιεχόμενο</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b="1"/>
              <a:t>Διασύνδεση</a:t>
            </a:r>
            <a:r>
              <a:rPr lang="en-US" b="0"/>
              <a:t>: Τα συστήματα τροφίμων συνδέονται με διάφορους τομείς, όπως το νερό, η ενέργεια και η υγεία. Οι αλλαγές σε έναν τομέα μπορεί να έχουν αλυσιδωτές επιπτώσεις σε άλλους.</a:t>
            </a:r>
            <a:endParaRPr b="0"/>
          </a:p>
          <a:p>
            <a:pPr marL="0" lvl="0" indent="0" algn="l" rtl="0">
              <a:spcBef>
                <a:spcPts val="0"/>
              </a:spcBef>
              <a:spcAft>
                <a:spcPts val="0"/>
              </a:spcAft>
              <a:buNone/>
            </a:pPr>
            <a:r>
              <a:rPr lang="en-US" sz="1400">
                <a:latin typeface="Arial"/>
                <a:ea typeface="Arial"/>
                <a:cs typeface="Arial"/>
                <a:sym typeface="Arial"/>
              </a:rPr>
              <a:t>Προκλήσεις:</a:t>
            </a:r>
            <a:endParaRPr/>
          </a:p>
          <a:p>
            <a:pPr marL="0" lvl="0" indent="0" algn="l" rtl="0">
              <a:spcBef>
                <a:spcPts val="0"/>
              </a:spcBef>
              <a:spcAft>
                <a:spcPts val="0"/>
              </a:spcAft>
              <a:buNone/>
            </a:pPr>
            <a:r>
              <a:rPr lang="en-US" b="1"/>
              <a:t>Χρήση πόρων</a:t>
            </a:r>
            <a:r>
              <a:rPr lang="en-US" b="0"/>
              <a:t>: Η αποδοτική χρήση της γης, του νερού και της ενέργειας είναι ζωτικής σημασίας για τη βιώσιμη παραγωγή τροφίμων.</a:t>
            </a:r>
            <a:endParaRPr b="0"/>
          </a:p>
          <a:p>
            <a:pPr marL="0" lvl="0" indent="0" algn="l" rtl="0">
              <a:spcBef>
                <a:spcPts val="0"/>
              </a:spcBef>
              <a:spcAft>
                <a:spcPts val="0"/>
              </a:spcAft>
              <a:buNone/>
            </a:pPr>
            <a:r>
              <a:rPr lang="en-US" b="1"/>
              <a:t>Διαχείριση αποβλήτων</a:t>
            </a:r>
            <a:r>
              <a:rPr lang="en-US" b="0"/>
              <a:t>: Μείωση της σπατάλης τροφίμων μέσω καλύτερων πρακτικών αποθήκευσης, επεξεργασίας και κατανάλωσης.</a:t>
            </a:r>
            <a:endParaRPr b="0"/>
          </a:p>
          <a:p>
            <a:pPr marL="0" lvl="0" indent="0" algn="l" rtl="0">
              <a:spcBef>
                <a:spcPts val="0"/>
              </a:spcBef>
              <a:spcAft>
                <a:spcPts val="0"/>
              </a:spcAft>
              <a:buNone/>
            </a:pPr>
            <a:r>
              <a:rPr lang="en-US" b="1"/>
              <a:t>Κλιματικές επιπτώσεις</a:t>
            </a:r>
            <a:r>
              <a:rPr lang="en-US" b="0"/>
              <a:t>: αντιμετώπιση της σημαντικής συμβολής των συστημάτων τροφίμων στις παγκόσμιες εκπομπές αερίων του θερμοκηπίου.</a:t>
            </a:r>
            <a:endParaRPr b="0"/>
          </a:p>
          <a:p>
            <a:pPr marL="0" lvl="0" indent="0" algn="l" rtl="0">
              <a:spcBef>
                <a:spcPts val="0"/>
              </a:spcBef>
              <a:spcAft>
                <a:spcPts val="0"/>
              </a:spcAft>
              <a:buNone/>
            </a:pPr>
            <a:r>
              <a:rPr lang="en-US" b="1"/>
              <a:t>Κοινωνική ισότητα</a:t>
            </a:r>
            <a:r>
              <a:rPr lang="en-US" b="0"/>
              <a:t>: Διασφάλιση δίκαιης πρόσβασης σε τρόφιμα και πόρους και υποστήριξη των αγροτών και των εργαζομένων στη βιομηχανία τροφίμων.</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000000"/>
              </a:buClr>
              <a:buSzPts val="1100"/>
              <a:buFont typeface="Arial"/>
              <a:buChar char="●"/>
            </a:pPr>
            <a:r>
              <a:rPr lang="en-US" sz="1100" dirty="0"/>
              <a:t>Κα</a:t>
            </a:r>
            <a:r>
              <a:rPr lang="en-US" sz="1100" dirty="0" err="1"/>
              <a:t>λωσορίστε</a:t>
            </a:r>
            <a:r>
              <a:rPr lang="en-US" sz="1100" dirty="0"/>
              <a:t> </a:t>
            </a:r>
            <a:r>
              <a:rPr lang="en-US" sz="1100" dirty="0" err="1"/>
              <a:t>θερμά</a:t>
            </a:r>
            <a:r>
              <a:rPr lang="en-US" sz="1100" dirty="0"/>
              <a:t> </a:t>
            </a:r>
            <a:r>
              <a:rPr lang="en-US" sz="1100" dirty="0" err="1"/>
              <a:t>τους</a:t>
            </a:r>
            <a:r>
              <a:rPr lang="en-US" sz="1100" dirty="0"/>
              <a:t> </a:t>
            </a:r>
            <a:r>
              <a:rPr lang="en-US" sz="1100" dirty="0" err="1"/>
              <a:t>συμμετέχοντες</a:t>
            </a:r>
            <a:r>
              <a:rPr lang="en-US" sz="1100" dirty="0"/>
              <a:t>.</a:t>
            </a:r>
            <a:endParaRPr dirty="0"/>
          </a:p>
          <a:p>
            <a:pPr marL="457200" lvl="0" indent="-298450" algn="l" rtl="0">
              <a:spcBef>
                <a:spcPts val="0"/>
              </a:spcBef>
              <a:spcAft>
                <a:spcPts val="0"/>
              </a:spcAft>
              <a:buClr>
                <a:srgbClr val="000000"/>
              </a:buClr>
              <a:buSzPts val="1100"/>
              <a:buFont typeface="Arial"/>
              <a:buChar char="●"/>
            </a:pPr>
            <a:r>
              <a:rPr lang="en-US" sz="1100" dirty="0" err="1"/>
              <a:t>Εξηγήστε</a:t>
            </a:r>
            <a:r>
              <a:rPr lang="en-US" sz="1100" dirty="0"/>
              <a:t> </a:t>
            </a:r>
            <a:r>
              <a:rPr lang="en-US" sz="1100" dirty="0" err="1"/>
              <a:t>τη</a:t>
            </a:r>
            <a:r>
              <a:rPr lang="en-US" sz="1100" dirty="0"/>
              <a:t> </a:t>
            </a:r>
            <a:r>
              <a:rPr lang="en-US" sz="1100" dirty="0" err="1"/>
              <a:t>σημ</a:t>
            </a:r>
            <a:r>
              <a:rPr lang="en-US" sz="1100" dirty="0"/>
              <a:t>ασία της εκπαίδευσης στα διατροφικά συστήματα στο σημερινό παγκόσμιο πλαίσιο.</a:t>
            </a:r>
            <a:endParaRPr dirty="0"/>
          </a:p>
          <a:p>
            <a:pPr marL="457200" lvl="0" indent="-298450" algn="l" rtl="0">
              <a:spcBef>
                <a:spcPts val="0"/>
              </a:spcBef>
              <a:spcAft>
                <a:spcPts val="0"/>
              </a:spcAft>
              <a:buClr>
                <a:srgbClr val="000000"/>
              </a:buClr>
              <a:buSzPts val="1100"/>
              <a:buFont typeface="Arial"/>
              <a:buChar char="●"/>
            </a:pPr>
            <a:r>
              <a:rPr lang="en-US" sz="1100" dirty="0"/>
              <a:t>Πα</a:t>
            </a:r>
            <a:r>
              <a:rPr lang="en-US" sz="1100" dirty="0" err="1"/>
              <a:t>ρέχετε</a:t>
            </a:r>
            <a:r>
              <a:rPr lang="en-US" sz="1100" dirty="0"/>
              <a:t> </a:t>
            </a:r>
            <a:r>
              <a:rPr lang="en-US" sz="1100" dirty="0" err="1"/>
              <a:t>μι</a:t>
            </a:r>
            <a:r>
              <a:rPr lang="en-US" sz="1100" dirty="0"/>
              <a:t>α επισκόπηση του τι θα καλυφθεί στην ενότητα.</a:t>
            </a:r>
            <a:endParaRPr dirty="0"/>
          </a:p>
          <a:p>
            <a:pPr marL="457200" lvl="0" indent="-298450" algn="l" rtl="0">
              <a:spcBef>
                <a:spcPts val="0"/>
              </a:spcBef>
              <a:spcAft>
                <a:spcPts val="0"/>
              </a:spcAft>
              <a:buClr>
                <a:srgbClr val="000000"/>
              </a:buClr>
              <a:buSzPts val="1100"/>
              <a:buFont typeface="Arial"/>
              <a:buChar char="●"/>
            </a:pPr>
            <a:r>
              <a:rPr lang="en-US" sz="1100" dirty="0"/>
              <a:t>Επ</a:t>
            </a:r>
            <a:r>
              <a:rPr lang="en-US" sz="1100" dirty="0" err="1"/>
              <a:t>ισημάνετε</a:t>
            </a:r>
            <a:r>
              <a:rPr lang="en-US" sz="1100" dirty="0"/>
              <a:t> </a:t>
            </a:r>
            <a:r>
              <a:rPr lang="en-US" sz="1100" dirty="0" err="1"/>
              <a:t>τους</a:t>
            </a:r>
            <a:r>
              <a:rPr lang="en-US" sz="1100" dirty="0"/>
              <a:t> </a:t>
            </a:r>
            <a:r>
              <a:rPr lang="en-US" sz="1100" dirty="0" err="1"/>
              <a:t>κύριους</a:t>
            </a:r>
            <a:r>
              <a:rPr lang="en-US" sz="1100" dirty="0"/>
              <a:t> </a:t>
            </a:r>
            <a:r>
              <a:rPr lang="en-US" sz="1100" dirty="0" err="1"/>
              <a:t>στόχους</a:t>
            </a:r>
            <a:r>
              <a:rPr lang="en-US" sz="1100" dirty="0"/>
              <a:t> </a:t>
            </a:r>
            <a:r>
              <a:rPr lang="en-US" sz="1100" dirty="0" err="1"/>
              <a:t>της</a:t>
            </a:r>
            <a:r>
              <a:rPr lang="en-US" sz="1100" dirty="0"/>
              <a:t> </a:t>
            </a:r>
            <a:r>
              <a:rPr lang="en-US" sz="1100" dirty="0" err="1"/>
              <a:t>συνεδρί</a:t>
            </a:r>
            <a:r>
              <a:rPr lang="en-US" sz="1100" dirty="0"/>
              <a:t>ας.</a:t>
            </a:r>
            <a:endParaRPr dirty="0"/>
          </a:p>
          <a:p>
            <a:pPr marL="457200" lvl="0" indent="-298450" algn="l" rtl="0">
              <a:spcBef>
                <a:spcPts val="0"/>
              </a:spcBef>
              <a:spcAft>
                <a:spcPts val="0"/>
              </a:spcAft>
              <a:buClr>
                <a:srgbClr val="000000"/>
              </a:buClr>
              <a:buSzPts val="1100"/>
              <a:buFont typeface="Arial"/>
              <a:buChar char="●"/>
            </a:pPr>
            <a:r>
              <a:rPr lang="en-US" sz="1100" dirty="0" err="1"/>
              <a:t>Αν</a:t>
            </a:r>
            <a:r>
              <a:rPr lang="en-US" sz="1100" dirty="0"/>
              <a:t>αφέρετε με σαφήνεια τους μαθησιακούς στόχους.</a:t>
            </a:r>
            <a:endParaRPr dirty="0"/>
          </a:p>
          <a:p>
            <a:pPr marL="457200" lvl="0" indent="-298450" algn="l" rtl="0">
              <a:spcBef>
                <a:spcPts val="0"/>
              </a:spcBef>
              <a:spcAft>
                <a:spcPts val="0"/>
              </a:spcAft>
              <a:buClr>
                <a:srgbClr val="000000"/>
              </a:buClr>
              <a:buSzPts val="1100"/>
              <a:buFont typeface="Arial"/>
              <a:buChar char="●"/>
            </a:pPr>
            <a:r>
              <a:rPr lang="en-US" sz="1100" dirty="0" err="1"/>
              <a:t>Εξηγήστε</a:t>
            </a:r>
            <a:r>
              <a:rPr lang="en-US" sz="1100" dirty="0"/>
              <a:t> π</a:t>
            </a:r>
            <a:r>
              <a:rPr lang="en-US" sz="1100" dirty="0" err="1"/>
              <a:t>ώς</a:t>
            </a:r>
            <a:r>
              <a:rPr lang="en-US" sz="1100" dirty="0"/>
              <a:t> α</a:t>
            </a:r>
            <a:r>
              <a:rPr lang="en-US" sz="1100" dirty="0" err="1"/>
              <a:t>υτοί</a:t>
            </a:r>
            <a:r>
              <a:rPr lang="en-US" sz="1100" dirty="0"/>
              <a:t> </a:t>
            </a:r>
            <a:r>
              <a:rPr lang="en-US" sz="1100" dirty="0" err="1"/>
              <a:t>οι</a:t>
            </a:r>
            <a:r>
              <a:rPr lang="en-US" sz="1100" dirty="0"/>
              <a:t> </a:t>
            </a:r>
            <a:r>
              <a:rPr lang="en-US" sz="1100" dirty="0" err="1"/>
              <a:t>στόχοι</a:t>
            </a:r>
            <a:r>
              <a:rPr lang="en-US" sz="1100" dirty="0"/>
              <a:t> θα κα</a:t>
            </a:r>
            <a:r>
              <a:rPr lang="en-US" sz="1100" dirty="0" err="1"/>
              <a:t>θοδηγήσουν</a:t>
            </a:r>
            <a:r>
              <a:rPr lang="en-US" sz="1100" dirty="0"/>
              <a:t> </a:t>
            </a:r>
            <a:r>
              <a:rPr lang="en-US" sz="1100" dirty="0" err="1"/>
              <a:t>τη</a:t>
            </a:r>
            <a:r>
              <a:rPr lang="en-US" sz="1100" dirty="0"/>
              <a:t> </a:t>
            </a:r>
            <a:r>
              <a:rPr lang="en-US" sz="1100" dirty="0" err="1"/>
              <a:t>συνεδρί</a:t>
            </a:r>
            <a:r>
              <a:rPr lang="en-US" sz="1100" dirty="0"/>
              <a:t>α και τι μπορούν να περιμένουν να μάθουν οι συμμετέχοντες.</a:t>
            </a:r>
            <a:endParaRPr dirty="0"/>
          </a:p>
          <a:p>
            <a:pPr marL="457200" lvl="0" indent="-298450" algn="l" rtl="0">
              <a:spcBef>
                <a:spcPts val="0"/>
              </a:spcBef>
              <a:spcAft>
                <a:spcPts val="0"/>
              </a:spcAft>
              <a:buClr>
                <a:srgbClr val="000000"/>
              </a:buClr>
              <a:buSzPts val="1100"/>
              <a:buFont typeface="Arial"/>
              <a:buChar char="●"/>
            </a:pPr>
            <a:r>
              <a:rPr lang="en-US" sz="1100" dirty="0" err="1"/>
              <a:t>Τονίστε</a:t>
            </a:r>
            <a:r>
              <a:rPr lang="en-US" sz="1100" dirty="0"/>
              <a:t> </a:t>
            </a:r>
            <a:r>
              <a:rPr lang="en-US" sz="1100" dirty="0" err="1"/>
              <a:t>τη</a:t>
            </a:r>
            <a:r>
              <a:rPr lang="en-US" sz="1100" dirty="0"/>
              <a:t> </a:t>
            </a:r>
            <a:r>
              <a:rPr lang="en-US" sz="1100" dirty="0" err="1"/>
              <a:t>σημ</a:t>
            </a:r>
            <a:r>
              <a:rPr lang="en-US" sz="1100" dirty="0"/>
              <a:t>ασία αυτών των στόχων για τη διαμόρφωση αποτελεσματικών διδακτικών πρακτικών.</a:t>
            </a:r>
            <a:endParaRPr dirty="0"/>
          </a:p>
          <a:p>
            <a:pPr marL="457200" lvl="0" indent="-228600" algn="l" rtl="0">
              <a:spcBef>
                <a:spcPts val="0"/>
              </a:spcBef>
              <a:spcAft>
                <a:spcPts val="0"/>
              </a:spcAft>
              <a:buClr>
                <a:srgbClr val="000000"/>
              </a:buClr>
              <a:buSzPts val="1100"/>
              <a:buFont typeface="Arial"/>
              <a:buNone/>
            </a:pPr>
            <a:endParaRPr sz="1100" dirty="0"/>
          </a:p>
          <a:p>
            <a:pPr marL="0" lvl="0" indent="0" algn="l" rtl="0">
              <a:spcBef>
                <a:spcPts val="0"/>
              </a:spcBef>
              <a:spcAft>
                <a:spcPts val="0"/>
              </a:spcAft>
              <a:buNone/>
            </a:pPr>
            <a:r>
              <a:rPr lang="en-US" sz="1100" b="1" dirty="0" err="1"/>
              <a:t>Πρόσθετες</a:t>
            </a:r>
            <a:r>
              <a:rPr lang="en-US" sz="1100" b="1" dirty="0"/>
              <a:t> π</a:t>
            </a:r>
            <a:r>
              <a:rPr lang="en-US" sz="1100" b="1" dirty="0" err="1"/>
              <a:t>ληροφορίες</a:t>
            </a:r>
            <a:r>
              <a:rPr lang="en-US" sz="1100" b="1" dirty="0"/>
              <a:t>:</a:t>
            </a:r>
            <a:endParaRPr dirty="0"/>
          </a:p>
          <a:p>
            <a:pPr marL="457200" lvl="0" indent="-298450" algn="l" rtl="0">
              <a:spcBef>
                <a:spcPts val="0"/>
              </a:spcBef>
              <a:spcAft>
                <a:spcPts val="0"/>
              </a:spcAft>
              <a:buClr>
                <a:srgbClr val="000000"/>
              </a:buClr>
              <a:buSzPts val="1100"/>
              <a:buFont typeface="Arial"/>
              <a:buChar char="●"/>
            </a:pPr>
            <a:r>
              <a:rPr lang="en-US" sz="1100" b="1" dirty="0" err="1"/>
              <a:t>Σημ</a:t>
            </a:r>
            <a:r>
              <a:rPr lang="en-US" sz="1100" b="1" dirty="0"/>
              <a:t>ασία</a:t>
            </a:r>
            <a:r>
              <a:rPr lang="en-US" b="0" dirty="0"/>
              <a:t>: Τα συστήματα τροφίμων είναι αναπόσπαστο μέρος της ανθρώπινης επιβίωσης και ευημερίας. Επ</a:t>
            </a:r>
            <a:r>
              <a:rPr lang="en-US" b="0" dirty="0" err="1"/>
              <a:t>ηρεάζουν</a:t>
            </a:r>
            <a:r>
              <a:rPr lang="en-US" b="0" dirty="0"/>
              <a:t> και επ</a:t>
            </a:r>
            <a:r>
              <a:rPr lang="en-US" b="0" dirty="0" err="1"/>
              <a:t>ηρεάζοντ</a:t>
            </a:r>
            <a:r>
              <a:rPr lang="en-US" b="0" dirty="0"/>
              <a:t>αι από διάφορα παγκόσμια ζητήματα, όπως η κλιματική αλλαγή, η υγεία και η οικονομική σταθερότητα.</a:t>
            </a:r>
            <a:endParaRPr dirty="0"/>
          </a:p>
          <a:p>
            <a:pPr marL="457200" lvl="0" indent="-298450" algn="l" rtl="0">
              <a:spcBef>
                <a:spcPts val="0"/>
              </a:spcBef>
              <a:spcAft>
                <a:spcPts val="0"/>
              </a:spcAft>
              <a:buClr>
                <a:srgbClr val="000000"/>
              </a:buClr>
              <a:buSzPts val="1100"/>
              <a:buFont typeface="Arial"/>
              <a:buChar char="●"/>
            </a:pPr>
            <a:r>
              <a:rPr lang="en-US" sz="1100" b="1" dirty="0" err="1"/>
              <a:t>Στόχοι</a:t>
            </a:r>
            <a:r>
              <a:rPr lang="en-US" sz="1100" b="1" dirty="0"/>
              <a:t> </a:t>
            </a:r>
            <a:r>
              <a:rPr lang="en-US" sz="1100" b="1" dirty="0" err="1"/>
              <a:t>συνεδρί</a:t>
            </a:r>
            <a:r>
              <a:rPr lang="en-US" sz="1100" b="1" dirty="0"/>
              <a:t>ας</a:t>
            </a:r>
            <a:r>
              <a:rPr lang="en-US" b="0" dirty="0"/>
              <a:t>: Στο τέλος αυτής της συνεδρίας, οι συμμετέχοντες θα πρέπει να κατανοήσουν την πολύπλοκη φύση των διατροφικών συστημάτων, να αναγνωρίσουν τη σημασία των βιώσιμων πρακτικών και των προσωπικών συμπεριφορών και να αισθάνονται έτοιμοι να εμπνεύσουν και να εκπαιδεύσουν τους μαθητές σε αυτά τα θέματα.</a:t>
            </a:r>
            <a:endParaRPr dirty="0"/>
          </a:p>
          <a:p>
            <a:pPr marL="457200" lvl="0" indent="-298450" algn="l" rtl="0">
              <a:spcBef>
                <a:spcPts val="0"/>
              </a:spcBef>
              <a:spcAft>
                <a:spcPts val="0"/>
              </a:spcAft>
              <a:buClr>
                <a:srgbClr val="000000"/>
              </a:buClr>
              <a:buSzPts val="1100"/>
              <a:buFont typeface="Arial"/>
              <a:buChar char="●"/>
            </a:pPr>
            <a:r>
              <a:rPr lang="en-US" sz="1100" b="1" dirty="0" err="1"/>
              <a:t>Βιώσιμες</a:t>
            </a:r>
            <a:r>
              <a:rPr lang="en-US" sz="1100" b="1" dirty="0"/>
              <a:t> </a:t>
            </a:r>
            <a:r>
              <a:rPr lang="en-US" sz="1100" b="1" dirty="0" err="1"/>
              <a:t>δι</a:t>
            </a:r>
            <a:r>
              <a:rPr lang="en-US" sz="1100" b="1" dirty="0"/>
              <a:t>ατροφικές συνήθειες</a:t>
            </a:r>
            <a:r>
              <a:rPr lang="en-US" b="0" dirty="0"/>
              <a:t>: Οι πρακτικές αυτές περιλαμβάνουν πρακτικές όπως η μείωση των αποβλήτων τροφίμων, η επιλογή τροφίμων από τοπικές πηγές και η κατανόηση του αντίκτυπου των επιλογών τροφίμων στο περιβάλλον.</a:t>
            </a:r>
            <a:endParaRPr dirty="0"/>
          </a:p>
          <a:p>
            <a:pPr marL="457200" lvl="0" indent="-298450" algn="l" rtl="0">
              <a:spcBef>
                <a:spcPts val="0"/>
              </a:spcBef>
              <a:spcAft>
                <a:spcPts val="0"/>
              </a:spcAft>
              <a:buClr>
                <a:srgbClr val="000000"/>
              </a:buClr>
              <a:buSzPts val="1100"/>
              <a:buFont typeface="Arial"/>
              <a:buChar char="●"/>
            </a:pPr>
            <a:r>
              <a:rPr lang="en-US" sz="1100" b="1" dirty="0" err="1"/>
              <a:t>Μελλοντικ</a:t>
            </a:r>
            <a:r>
              <a:rPr lang="el-GR" sz="1100" b="1" dirty="0" err="1"/>
              <a:t>ός</a:t>
            </a:r>
            <a:r>
              <a:rPr lang="en-US" sz="1100" b="1" dirty="0"/>
              <a:t> </a:t>
            </a:r>
            <a:r>
              <a:rPr lang="el-GR" sz="1100" b="1" dirty="0" err="1"/>
              <a:t>γραμματισμός</a:t>
            </a:r>
            <a:r>
              <a:rPr lang="en-US" sz="1100" b="1" dirty="0"/>
              <a:t>:</a:t>
            </a:r>
            <a:r>
              <a:rPr lang="en-US" b="0" dirty="0"/>
              <a:t> Αναφέρεται στην ικανότητα να φαντάζονται και να σχεδιάζουν μελλοντικά σενάρια που είναι βιώσιμα και δίκαια, βοηθώντας τους μαθητές να σκέφτονται κριτικά για τις μακροπρόθεσμες επιπτώσεις.</a:t>
            </a:r>
            <a:endParaRPr dirty="0"/>
          </a:p>
          <a:p>
            <a:pPr marL="457200" lvl="0" indent="-298450" algn="l" rtl="0">
              <a:spcBef>
                <a:spcPts val="0"/>
              </a:spcBef>
              <a:spcAft>
                <a:spcPts val="0"/>
              </a:spcAft>
              <a:buClr>
                <a:srgbClr val="000000"/>
              </a:buClr>
              <a:buSzPts val="1100"/>
              <a:buFont typeface="Arial"/>
              <a:buChar char="●"/>
            </a:pPr>
            <a:r>
              <a:rPr lang="en-US" sz="1100" b="1" dirty="0" err="1"/>
              <a:t>Δράση</a:t>
            </a:r>
            <a:r>
              <a:rPr lang="en-US" sz="1100" b="1" dirty="0"/>
              <a:t> </a:t>
            </a:r>
            <a:r>
              <a:rPr lang="en-US" sz="1100" b="1" dirty="0" err="1"/>
              <a:t>γι</a:t>
            </a:r>
            <a:r>
              <a:rPr lang="en-US" sz="1100" b="1" dirty="0"/>
              <a:t>α το κλίμα:</a:t>
            </a:r>
            <a:r>
              <a:rPr lang="en-US" b="0" dirty="0"/>
              <a:t> Ενθάρρυνση αλλαγών συμπεριφοράς που υποστηρίζουν την αειφορία, όπως η μείωση του αποτυπώματος άνθρακα και η προώθηση φιλικών προς το περιβάλλον πρακτικών.</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Ε5:Γ: Η επ</a:t>
            </a:r>
            <a:r>
              <a:rPr lang="en-US" sz="1400" dirty="0" err="1">
                <a:latin typeface="Arial"/>
                <a:ea typeface="Arial"/>
                <a:cs typeface="Arial"/>
                <a:sym typeface="Arial"/>
              </a:rPr>
              <a:t>ισιτιστική</a:t>
            </a:r>
            <a:r>
              <a:rPr lang="en-US" sz="1400" dirty="0">
                <a:latin typeface="Arial"/>
                <a:ea typeface="Arial"/>
                <a:cs typeface="Arial"/>
                <a:sym typeface="Arial"/>
              </a:rPr>
              <a:t> α</a:t>
            </a:r>
            <a:r>
              <a:rPr lang="en-US" sz="1400" dirty="0" err="1">
                <a:latin typeface="Arial"/>
                <a:ea typeface="Arial"/>
                <a:cs typeface="Arial"/>
                <a:sym typeface="Arial"/>
              </a:rPr>
              <a:t>σφάλει</a:t>
            </a:r>
            <a:r>
              <a:rPr lang="en-US" sz="1400" dirty="0">
                <a:latin typeface="Arial"/>
                <a:ea typeface="Arial"/>
                <a:cs typeface="Arial"/>
                <a:sym typeface="Arial"/>
              </a:rPr>
              <a:t>α είναι ζωτικής σημασίας για τα βιώσιμα επισιτιστικά συστήματα, διότι διασφαλίζει ότι όλοι οι άνθρωποι έχουν πρόσβαση σε αρκετά ασφαλή και θρεπτικά τρόφιμα για να διατηρήσουν μια υγιή και δραστήρια ζωή. </a:t>
            </a:r>
            <a:r>
              <a:rPr lang="en-US" sz="1400" dirty="0" err="1">
                <a:latin typeface="Arial"/>
                <a:ea typeface="Arial"/>
                <a:cs typeface="Arial"/>
                <a:sym typeface="Arial"/>
              </a:rPr>
              <a:t>Αυτό</a:t>
            </a:r>
            <a:r>
              <a:rPr lang="en-US" sz="1400" dirty="0">
                <a:latin typeface="Arial"/>
                <a:ea typeface="Arial"/>
                <a:cs typeface="Arial"/>
                <a:sym typeface="Arial"/>
              </a:rPr>
              <a:t> π</a:t>
            </a:r>
            <a:r>
              <a:rPr lang="en-US" sz="1400" dirty="0" err="1">
                <a:latin typeface="Arial"/>
                <a:ea typeface="Arial"/>
                <a:cs typeface="Arial"/>
                <a:sym typeface="Arial"/>
              </a:rPr>
              <a:t>εριλ</a:t>
            </a:r>
            <a:r>
              <a:rPr lang="en-US" sz="1400" dirty="0">
                <a:latin typeface="Arial"/>
                <a:ea typeface="Arial"/>
                <a:cs typeface="Arial"/>
                <a:sym typeface="Arial"/>
              </a:rPr>
              <a:t>αμβάνει την αντιμετώπιση ζητημάτων όπως η πείνα, ο υποσιτισμός και η δίκαιη διανομή τροφίμων.</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Ε5:Γ: Η επ</a:t>
            </a:r>
            <a:r>
              <a:rPr lang="en-US" sz="1400" dirty="0" err="1">
                <a:latin typeface="Arial"/>
                <a:ea typeface="Arial"/>
                <a:cs typeface="Arial"/>
                <a:sym typeface="Arial"/>
              </a:rPr>
              <a:t>ισιτιστική</a:t>
            </a:r>
            <a:r>
              <a:rPr lang="en-US" sz="1400" dirty="0">
                <a:latin typeface="Arial"/>
                <a:ea typeface="Arial"/>
                <a:cs typeface="Arial"/>
                <a:sym typeface="Arial"/>
              </a:rPr>
              <a:t> α</a:t>
            </a:r>
            <a:r>
              <a:rPr lang="en-US" sz="1400" dirty="0" err="1">
                <a:latin typeface="Arial"/>
                <a:ea typeface="Arial"/>
                <a:cs typeface="Arial"/>
                <a:sym typeface="Arial"/>
              </a:rPr>
              <a:t>σφάλει</a:t>
            </a:r>
            <a:r>
              <a:rPr lang="en-US" sz="1400" dirty="0">
                <a:latin typeface="Arial"/>
                <a:ea typeface="Arial"/>
                <a:cs typeface="Arial"/>
                <a:sym typeface="Arial"/>
              </a:rPr>
              <a:t>α είναι ζωτικής σημασίας για τα βιώσιμα επισιτιστικά συστήματα, διότι διασφαλίζει ότι όλοι οι άνθρωποι έχουν πρόσβαση σε αρκετά ασφαλή και θρεπτικά τρόφιμα για να διατηρήσουν μια υγιή και δραστήρια ζωή. </a:t>
            </a:r>
            <a:r>
              <a:rPr lang="en-US" sz="1400" dirty="0" err="1">
                <a:latin typeface="Arial"/>
                <a:ea typeface="Arial"/>
                <a:cs typeface="Arial"/>
                <a:sym typeface="Arial"/>
              </a:rPr>
              <a:t>Αυτό</a:t>
            </a:r>
            <a:r>
              <a:rPr lang="en-US" sz="1400" dirty="0">
                <a:latin typeface="Arial"/>
                <a:ea typeface="Arial"/>
                <a:cs typeface="Arial"/>
                <a:sym typeface="Arial"/>
              </a:rPr>
              <a:t> π</a:t>
            </a:r>
            <a:r>
              <a:rPr lang="en-US" sz="1400" dirty="0" err="1">
                <a:latin typeface="Arial"/>
                <a:ea typeface="Arial"/>
                <a:cs typeface="Arial"/>
                <a:sym typeface="Arial"/>
              </a:rPr>
              <a:t>εριλ</a:t>
            </a:r>
            <a:r>
              <a:rPr lang="en-US" sz="1400" dirty="0">
                <a:latin typeface="Arial"/>
                <a:ea typeface="Arial"/>
                <a:cs typeface="Arial"/>
                <a:sym typeface="Arial"/>
              </a:rPr>
              <a:t>αμβάνει την αντιμετώπιση ζητημάτων όπως η πείνα, ο υποσιτισμός και η δίκαιη διανομή τροφίμων.</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Συζητήστε διάφορες μεθόδους βιώσιμης παραγωγής τροφίμων.</a:t>
            </a:r>
            <a:endParaRPr/>
          </a:p>
          <a:p>
            <a:pPr marL="0" lvl="0" indent="0" algn="l" rtl="0">
              <a:spcBef>
                <a:spcPts val="0"/>
              </a:spcBef>
              <a:spcAft>
                <a:spcPts val="0"/>
              </a:spcAft>
              <a:buNone/>
            </a:pPr>
            <a:r>
              <a:rPr lang="en-US" sz="1400">
                <a:latin typeface="Arial"/>
                <a:ea typeface="Arial"/>
                <a:cs typeface="Arial"/>
                <a:sym typeface="Arial"/>
              </a:rPr>
              <a:t>Επισημάνετε τη σημασία της βιοποικιλότητας και της βιολογικής γεωργίας στη βιώσιμη γεωργία.</a:t>
            </a:r>
            <a:endParaRPr/>
          </a:p>
          <a:p>
            <a:pPr marL="0" lvl="0" indent="0" algn="l" rtl="0">
              <a:spcBef>
                <a:spcPts val="0"/>
              </a:spcBef>
              <a:spcAft>
                <a:spcPts val="0"/>
              </a:spcAft>
              <a:buNone/>
            </a:pPr>
            <a:r>
              <a:rPr lang="en-US" sz="1400">
                <a:latin typeface="Arial"/>
                <a:ea typeface="Arial"/>
                <a:cs typeface="Arial"/>
                <a:sym typeface="Arial"/>
              </a:rPr>
              <a:t>Βιώσιμες γεωργικές πρακτικές: Εισαγωγή της έννοιας της Περμακουλτούρας ως μιας ολοκληρωμένης μεθόδου σχεδιασμού για την αειφόρο παραγωγή τροφίμων που περιλαμβάνει τεχνικές όπως η βιολογική γεωργία, η εναλλαγή καλλιεργειών, η αγροδασοπονία, η ολοκληρωμένη φυτοπροστασία, η αναγέννηση του εδάφους και η ολοκληρωμένη διαχείριση του νερού.</a:t>
            </a:r>
            <a:endParaRPr/>
          </a:p>
          <a:p>
            <a:pPr marL="0" lvl="0" indent="0" algn="l" rtl="0">
              <a:spcBef>
                <a:spcPts val="0"/>
              </a:spcBef>
              <a:spcAft>
                <a:spcPts val="0"/>
              </a:spcAft>
              <a:buNone/>
            </a:pPr>
            <a:r>
              <a:rPr lang="en-US" sz="1400">
                <a:latin typeface="Arial"/>
                <a:ea typeface="Arial"/>
                <a:cs typeface="Arial"/>
                <a:sym typeface="Arial"/>
              </a:rPr>
              <a:t>Βιοποικιλότητα: Να τονιστεί πώς η διατήρηση μιας ποικιλίας φυτών και ζώων στη γεωργία συμβάλλει στη βελτίωση της ανθεκτικότητας και της παραγωγικότητας των οικοσυστημάτων.</a:t>
            </a:r>
            <a:endParaRPr/>
          </a:p>
          <a:p>
            <a:pPr marL="0" lvl="0" indent="0" algn="l" rtl="0">
              <a:spcBef>
                <a:spcPts val="0"/>
              </a:spcBef>
              <a:spcAft>
                <a:spcPts val="0"/>
              </a:spcAft>
              <a:buNone/>
            </a:pPr>
            <a:r>
              <a:rPr lang="en-US" sz="1400">
                <a:latin typeface="Arial"/>
                <a:ea typeface="Arial"/>
                <a:cs typeface="Arial"/>
                <a:sym typeface="Arial"/>
              </a:rPr>
              <a:t>Βιολογική γεωργία: Επισημάνετε τα οφέλη της βιολογικής γεωργίας, όπως η μειωμένη χρήση χημικών και η βελτίωση της υγείας του εδάφους.</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Παρουσιάστε το βίντεο κινουμένων σχεδίων για τις βιώσιμες γεωργικές πρακτικές και ενθαρρύνετε τους συμμετέχοντες να το παρακολουθήσουν.</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b="1"/>
              <a:t>Φυτοκυριαρχούμενη διατροφή</a:t>
            </a:r>
            <a:r>
              <a:rPr lang="en-US" b="0"/>
              <a:t>: μπορεί να μειώσει τις περιβαλλοντικές επιπτώσεις της παραγωγής τροφίμων και να βελτιώσει τα αποτελέσματα της υγείας. Σχεδιάστε τα γεύματά σας ώστε να εκμεταλλεύεστε τα εποχικά τοπικά τρόφιμα.</a:t>
            </a:r>
            <a:endParaRPr b="0"/>
          </a:p>
          <a:p>
            <a:pPr marL="140367" lvl="0" indent="-140367" algn="l" rtl="0">
              <a:spcBef>
                <a:spcPts val="0"/>
              </a:spcBef>
              <a:spcAft>
                <a:spcPts val="0"/>
              </a:spcAft>
              <a:buSzPts val="1400"/>
              <a:buFont typeface="Arial"/>
              <a:buChar char="•"/>
            </a:pPr>
            <a:r>
              <a:rPr lang="en-US" b="1"/>
              <a:t>Τοπική προμήθεια</a:t>
            </a:r>
            <a:r>
              <a:rPr lang="en-US" b="0"/>
              <a:t>: οφέλη όπως η στήριξη των τοπικών οικονομιών και η μείωση των εκπομπών από τις μεταφορές. Ρωτήστε τους προμηθευτές σας σχετικά με την προέλευση των τροφίμων και ενημερώστε τους για την προτίμησή σας στην τοπική αγορά.</a:t>
            </a:r>
            <a:endParaRPr b="0"/>
          </a:p>
          <a:p>
            <a:pPr marL="140367" lvl="0" indent="-140367" algn="l" rtl="0">
              <a:spcBef>
                <a:spcPts val="0"/>
              </a:spcBef>
              <a:spcAft>
                <a:spcPts val="0"/>
              </a:spcAft>
              <a:buSzPts val="1400"/>
              <a:buFont typeface="Arial"/>
              <a:buChar char="•"/>
            </a:pPr>
            <a:r>
              <a:rPr lang="en-US" b="1"/>
              <a:t>Συνήθειες μείωσης της σπατάλης τροφίμων</a:t>
            </a:r>
            <a:r>
              <a:rPr lang="en-US" b="0"/>
              <a:t>: όπως ο προγραμματισμός γευμάτων, η σωστή αποθήκευση τροφίμων και η κομποστοποίηση. Φτιάξτε το δικό σας ζωμό από καθαρά περισσεύματα. Μάθετε να αξιοποιείτε πλήρως όλα τα λαχανικά.</a:t>
            </a:r>
            <a:endParaRPr b="0"/>
          </a:p>
          <a:p>
            <a:pPr marL="140367" lvl="0" indent="-51467" algn="l" rtl="0">
              <a:spcBef>
                <a:spcPts val="0"/>
              </a:spcBef>
              <a:spcAft>
                <a:spcPts val="0"/>
              </a:spcAft>
              <a:buSzPts val="1400"/>
              <a:buFont typeface="Arial"/>
              <a:buNone/>
            </a:pPr>
            <a:endParaRPr b="0"/>
          </a:p>
          <a:p>
            <a:pPr marL="140367" lvl="0" indent="-140367" algn="l" rtl="0">
              <a:spcBef>
                <a:spcPts val="0"/>
              </a:spcBef>
              <a:spcAft>
                <a:spcPts val="0"/>
              </a:spcAft>
              <a:buSzPts val="1400"/>
              <a:buFont typeface="Arial"/>
              <a:buChar char="•"/>
            </a:pPr>
            <a:r>
              <a:rPr lang="en-US" sz="1400">
                <a:latin typeface="Arial"/>
                <a:ea typeface="Arial"/>
                <a:cs typeface="Arial"/>
                <a:sym typeface="Arial"/>
              </a:rPr>
              <a:t>Συζητήστε τα οφέλη της βιώσιμης διατροφής και των υγιεινών διατροφικών συνηθειών.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Τονίστε τη σημασία της μείωσης της σπατάλης τροφίμων.</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**Δραστηριότητα εργαλειοθήκης ( ΜΑΘΑΙΝΩ)</a:t>
            </a:r>
            <a:endParaRPr/>
          </a:p>
          <a:p>
            <a:pPr marL="0" lvl="0" indent="0" algn="l" rtl="0">
              <a:spcBef>
                <a:spcPts val="0"/>
              </a:spcBef>
              <a:spcAft>
                <a:spcPts val="0"/>
              </a:spcAft>
              <a:buNone/>
            </a:pPr>
            <a:r>
              <a:rPr lang="en-US" sz="1400">
                <a:latin typeface="Arial"/>
                <a:ea typeface="Arial"/>
                <a:cs typeface="Arial"/>
                <a:sym typeface="Arial"/>
              </a:rPr>
              <a:t>Κουίζ: Διατροφή και διατροφικές συνήθειες</a:t>
            </a:r>
            <a:endParaRPr/>
          </a:p>
          <a:p>
            <a:pPr marL="0" lvl="0" indent="0" algn="l" rtl="0">
              <a:spcBef>
                <a:spcPts val="0"/>
              </a:spcBef>
              <a:spcAft>
                <a:spcPts val="0"/>
              </a:spcAft>
              <a:buNone/>
            </a:pPr>
            <a:r>
              <a:rPr lang="en-US" sz="1400">
                <a:latin typeface="Arial"/>
                <a:ea typeface="Arial"/>
                <a:cs typeface="Arial"/>
                <a:sym typeface="Arial"/>
              </a:rPr>
              <a:t>Κουίζ: Ερωτήσεις σωστού/λάθους σχετικά με τις βιώσιμες δίαιτες.</a:t>
            </a:r>
            <a:endParaRPr/>
          </a:p>
          <a:p>
            <a:pPr marL="0" lvl="0" indent="0" algn="l" rtl="0">
              <a:spcBef>
                <a:spcPts val="0"/>
              </a:spcBef>
              <a:spcAft>
                <a:spcPts val="0"/>
              </a:spcAft>
              <a:buNone/>
            </a:pPr>
            <a:r>
              <a:rPr lang="en-US" sz="1400">
                <a:latin typeface="Arial"/>
                <a:ea typeface="Arial"/>
                <a:cs typeface="Arial"/>
                <a:sym typeface="Arial"/>
              </a:rPr>
              <a:t>Σημειώσεις του παρουσιαστή:</a:t>
            </a:r>
            <a:endParaRPr/>
          </a:p>
          <a:p>
            <a:pPr marL="0" lvl="0" indent="0" algn="l" rtl="0">
              <a:spcBef>
                <a:spcPts val="0"/>
              </a:spcBef>
              <a:spcAft>
                <a:spcPts val="0"/>
              </a:spcAft>
              <a:buNone/>
            </a:pPr>
            <a:r>
              <a:rPr lang="en-US" sz="1400">
                <a:latin typeface="Arial"/>
                <a:ea typeface="Arial"/>
                <a:cs typeface="Arial"/>
                <a:sym typeface="Arial"/>
              </a:rPr>
              <a:t>Παρουσιάστε το κουίζ και ενθαρρύνετε τους συμμετέχοντες να ελέγξουν την κατανόησή τους για τις βιώσιμες δίαιτες.</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Κουίζ: Ερωτήσεις σωστού/λάθους σχετικά με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Παρουσιάστε το κουίζ και ενθαρρύνετε τους συμμετέχοντες να ελέγξουν την κατανόησή τους για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Αλήθεια</a:t>
            </a:r>
            <a:endParaRPr/>
          </a:p>
          <a:p>
            <a:pPr marL="0" lvl="0" indent="0" algn="l" rtl="0">
              <a:spcBef>
                <a:spcPts val="0"/>
              </a:spcBef>
              <a:spcAft>
                <a:spcPts val="0"/>
              </a:spcAft>
              <a:buNone/>
            </a:pPr>
            <a:r>
              <a:rPr lang="en-US" sz="1400">
                <a:latin typeface="Arial"/>
                <a:ea typeface="Arial"/>
                <a:cs typeface="Arial"/>
                <a:sym typeface="Arial"/>
              </a:rPr>
              <a:t>Επεξήγηση: Απαιτούνται λιγότεροι πόροι, όπως νερό και γη, και παράγονται λιγότερα αέρια του θερμοκηπίου σε σύγκριση με μια διατροφή πλούσια σε ζωικά προϊόντα.</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Κουίζ: Ερωτήσεις σωστού/λάθους σχετικά με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Παρουσιάστε το κουίζ και ενθαρρύνετε τους συμμετέχοντες να ελέγξουν την κατανόησή τους για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Ψευδές</a:t>
            </a:r>
            <a:endParaRPr/>
          </a:p>
          <a:p>
            <a:pPr marL="0" lvl="0" indent="0" algn="l" rtl="0">
              <a:spcBef>
                <a:spcPts val="0"/>
              </a:spcBef>
              <a:spcAft>
                <a:spcPts val="0"/>
              </a:spcAft>
              <a:buNone/>
            </a:pPr>
            <a:r>
              <a:rPr lang="en-US" sz="1400">
                <a:latin typeface="Arial"/>
                <a:ea typeface="Arial"/>
                <a:cs typeface="Arial"/>
                <a:sym typeface="Arial"/>
              </a:rPr>
              <a:t>Επεξήγηση: Ενώ τα τρόφιμα που προέρχονται από την τοπική αγορά μπορούν να μειώσουν τις εκπομπές από τις μεταφορές, ο συνολικός περιβαλλοντικός αντίκτυπος εξαρτάται επίσης από τις μεθόδους παραγωγής. Για παράδειγμα, τα τοπικά παραγόμενα τρόφιμα που βασίζονται σε μεγάλο βαθμό σε ορυκτά καύσιμα ή χημικές εισροές μπορεί να εξακολουθούν να έχουν υψηλό περιβαλλοντικό αποτύπωμα.</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Κουίζ: Ερωτήσεις σωστού/λάθους σχετικά με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Παρουσιάστε το κουίζ και ενθαρρύνετε τους συμμετέχοντες να ελέγξουν την κατανόησή τους για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Αλήθεια</a:t>
            </a:r>
            <a:endParaRPr/>
          </a:p>
          <a:p>
            <a:pPr marL="0" lvl="0" indent="0" algn="l" rtl="0">
              <a:spcBef>
                <a:spcPts val="0"/>
              </a:spcBef>
              <a:spcAft>
                <a:spcPts val="0"/>
              </a:spcAft>
              <a:buNone/>
            </a:pPr>
            <a:r>
              <a:rPr lang="en-US" sz="1400">
                <a:latin typeface="Arial"/>
                <a:ea typeface="Arial"/>
                <a:cs typeface="Arial"/>
                <a:sym typeface="Arial"/>
              </a:rPr>
              <a:t>Επεξήγηση: Η μείωση των απορριμμάτων τροφίμων συμβάλλει στη διατήρηση των πόρων που χρησιμοποιούνται στην παραγωγή τροφίμων, μειώνει τις εκπομπές μεθανίου από τους χώρους υγειονομικής ταφής και διασφαλίζει ότι περισσότερα τρόφιμα είναι διαθέσιμα για τη διατροφή του παγκόσμιου πληθυσμού.</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Κουίζ: Ερωτήσεις σωστού/λάθους σχετικά με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Παρουσιάστε το κουίζ και ενθαρρύνετε τους συμμετέχοντες να ελέγξουν την κατανόησή τους για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Αλήθεια</a:t>
            </a:r>
            <a:endParaRPr/>
          </a:p>
          <a:p>
            <a:pPr marL="0" lvl="0" indent="0" algn="l" rtl="0">
              <a:spcBef>
                <a:spcPts val="0"/>
              </a:spcBef>
              <a:spcAft>
                <a:spcPts val="0"/>
              </a:spcAft>
              <a:buNone/>
            </a:pPr>
            <a:r>
              <a:rPr lang="en-US" sz="1400">
                <a:latin typeface="Arial"/>
                <a:ea typeface="Arial"/>
                <a:cs typeface="Arial"/>
                <a:sym typeface="Arial"/>
              </a:rPr>
              <a:t>Επεξήγηση: Η βιολογική γεωργία αποφεύγει τις συνθετικές χημικές ουσίες και δίνει έμφαση στις φυσικές διεργασίες, οι οποίες γενικά οδηγούν σε βελτίωση της υγείας του εδάφους μέσω της καλύτερης δομής, γονιμότητας και βιοποικιλότητας του εδάφους.</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Κουίζ: Ερωτήσεις σωστού/λάθους σχετικά με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Παρουσιάστε το κουίζ και ενθαρρύνετε τους συμμετέχοντες να ελέγξουν την κατανόησή τους για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Ψευδές</a:t>
            </a:r>
            <a:endParaRPr/>
          </a:p>
          <a:p>
            <a:pPr marL="0" lvl="0" indent="0" algn="l" rtl="0">
              <a:spcBef>
                <a:spcPts val="0"/>
              </a:spcBef>
              <a:spcAft>
                <a:spcPts val="0"/>
              </a:spcAft>
              <a:buNone/>
            </a:pPr>
            <a:r>
              <a:rPr lang="en-US" sz="1400">
                <a:latin typeface="Arial"/>
                <a:ea typeface="Arial"/>
                <a:cs typeface="Arial"/>
                <a:sym typeface="Arial"/>
              </a:rPr>
              <a:t>Επεξήγηση: Η κατανάλωση ποικίλων τροφίμων προάγει τη γεωργική βιοποικιλότητα, η οποία είναι ζωτικής σημασίας για την υγεία και την ανθεκτικότητα των οικοσυστημάτων. Μειώνει επίσης τον κίνδυνο υπερβολικής εξάρτησης από μία μόνο καλλιέργεια, η οποία μπορεί να είναι ευάλωτη σε παράσιτα και ασθένειες.</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000000"/>
              </a:buClr>
              <a:buSzPts val="1100"/>
              <a:buFont typeface="Arial"/>
              <a:buChar char="●"/>
            </a:pPr>
            <a:r>
              <a:rPr lang="en-US" sz="1100"/>
              <a:t>Ορίστε τι είναι ένα σύστημα τροφίμων.</a:t>
            </a:r>
            <a:endParaRPr/>
          </a:p>
          <a:p>
            <a:pPr marL="457200" lvl="0" indent="-298450" algn="l" rtl="0">
              <a:spcBef>
                <a:spcPts val="0"/>
              </a:spcBef>
              <a:spcAft>
                <a:spcPts val="0"/>
              </a:spcAft>
              <a:buClr>
                <a:srgbClr val="000000"/>
              </a:buClr>
              <a:buSzPts val="1100"/>
              <a:buFont typeface="Arial"/>
              <a:buChar char="●"/>
            </a:pPr>
            <a:r>
              <a:rPr lang="en-US" sz="1100"/>
              <a:t>Εξηγήστε τις συνιστώσες: παραγωγή, επεξεργασία, διανομή, κατανάλωση και διάθεση.</a:t>
            </a:r>
            <a:endParaRPr/>
          </a:p>
          <a:p>
            <a:pPr marL="457200" lvl="0" indent="-298450" algn="l" rtl="0">
              <a:spcBef>
                <a:spcPts val="0"/>
              </a:spcBef>
              <a:spcAft>
                <a:spcPts val="0"/>
              </a:spcAft>
              <a:buClr>
                <a:srgbClr val="000000"/>
              </a:buClr>
              <a:buSzPts val="1100"/>
              <a:buFont typeface="Arial"/>
              <a:buChar char="●"/>
            </a:pPr>
            <a:r>
              <a:rPr lang="en-US" sz="1100"/>
              <a:t>Συζητήστε τα στοιχεία </a:t>
            </a:r>
            <a:endParaRPr/>
          </a:p>
          <a:p>
            <a:pPr marL="457200" lvl="0" indent="-298450" algn="l" rtl="0">
              <a:spcBef>
                <a:spcPts val="0"/>
              </a:spcBef>
              <a:spcAft>
                <a:spcPts val="0"/>
              </a:spcAft>
              <a:buClr>
                <a:srgbClr val="000000"/>
              </a:buClr>
              <a:buSzPts val="1100"/>
              <a:buFont typeface="Arial"/>
              <a:buChar char="●"/>
            </a:pPr>
            <a:r>
              <a:rPr lang="en-US" sz="1100"/>
              <a:t>Εξηγήστε τη σημασία κάθε συστατικού και τον τρόπο με τον οποίο συνδέονται μεταξύ τους και δώστε παραδείγματα.</a:t>
            </a:r>
            <a:endParaRPr/>
          </a:p>
          <a:p>
            <a:pPr marL="0" lvl="0" indent="0" algn="l" rtl="0">
              <a:spcBef>
                <a:spcPts val="0"/>
              </a:spcBef>
              <a:spcAft>
                <a:spcPts val="0"/>
              </a:spcAft>
              <a:buNone/>
            </a:pPr>
            <a:r>
              <a:rPr lang="en-US" sz="1100" b="1"/>
              <a:t>Πρόσθετες πληροφορίες - Συνιστώσες ενός συστήματος τροφίμων:</a:t>
            </a:r>
            <a:endParaRPr/>
          </a:p>
          <a:p>
            <a:pPr marL="457200" lvl="0" indent="-298450" algn="l" rtl="0">
              <a:spcBef>
                <a:spcPts val="0"/>
              </a:spcBef>
              <a:spcAft>
                <a:spcPts val="0"/>
              </a:spcAft>
              <a:buClr>
                <a:srgbClr val="000000"/>
              </a:buClr>
              <a:buSzPts val="1100"/>
              <a:buFont typeface="Arial"/>
              <a:buChar char="●"/>
            </a:pPr>
            <a:r>
              <a:rPr lang="en-US" sz="1100" b="1"/>
              <a:t>Παραγωγή</a:t>
            </a:r>
            <a:r>
              <a:rPr lang="en-US" b="0"/>
              <a:t>: Παραγωγή: Το αρχικό στάδιο στο οποίο καλλιεργούνται ή εκτρέφονται τα τρόφιμα.</a:t>
            </a:r>
            <a:endParaRPr/>
          </a:p>
          <a:p>
            <a:pPr marL="457200" lvl="0" indent="-298450" algn="l" rtl="0">
              <a:spcBef>
                <a:spcPts val="0"/>
              </a:spcBef>
              <a:spcAft>
                <a:spcPts val="0"/>
              </a:spcAft>
              <a:buClr>
                <a:srgbClr val="000000"/>
              </a:buClr>
              <a:buSzPts val="1100"/>
              <a:buFont typeface="Arial"/>
              <a:buChar char="●"/>
            </a:pPr>
            <a:r>
              <a:rPr lang="en-US" sz="1100" b="1"/>
              <a:t>Επεξεργασία</a:t>
            </a:r>
            <a:r>
              <a:rPr lang="en-US" b="0"/>
              <a:t>: Μετατροπή των πρώτων υλών σε προϊόντα κατάλληλα για κατανάλωση.</a:t>
            </a:r>
            <a:endParaRPr/>
          </a:p>
          <a:p>
            <a:pPr marL="457200" lvl="0" indent="-298450" algn="l" rtl="0">
              <a:spcBef>
                <a:spcPts val="0"/>
              </a:spcBef>
              <a:spcAft>
                <a:spcPts val="0"/>
              </a:spcAft>
              <a:buClr>
                <a:srgbClr val="000000"/>
              </a:buClr>
              <a:buSzPts val="1100"/>
              <a:buFont typeface="Arial"/>
              <a:buChar char="●"/>
            </a:pPr>
            <a:r>
              <a:rPr lang="en-US" sz="1100" b="1"/>
              <a:t>Διανομή</a:t>
            </a:r>
            <a:r>
              <a:rPr lang="en-US" b="0"/>
              <a:t>: Διανομή: Η υλικοτεχνική υποστήριξη της μεταφοράς τροφίμων από τους παραγωγούς στους καταναλωτές.</a:t>
            </a:r>
            <a:endParaRPr/>
          </a:p>
          <a:p>
            <a:pPr marL="457200" lvl="0" indent="-298450" algn="l" rtl="0">
              <a:spcBef>
                <a:spcPts val="0"/>
              </a:spcBef>
              <a:spcAft>
                <a:spcPts val="0"/>
              </a:spcAft>
              <a:buClr>
                <a:srgbClr val="000000"/>
              </a:buClr>
              <a:buSzPts val="1100"/>
              <a:buFont typeface="Arial"/>
              <a:buChar char="●"/>
            </a:pPr>
            <a:r>
              <a:rPr lang="en-US" sz="1100" b="1"/>
              <a:t>Κατανάλωση</a:t>
            </a:r>
            <a:r>
              <a:rPr lang="en-US" b="0"/>
              <a:t>: Κατανάλωση: Η πράξη της κατανάλωσης ή της χρήσης προϊόντων διατροφής.</a:t>
            </a:r>
            <a:endParaRPr/>
          </a:p>
          <a:p>
            <a:pPr marL="457200" lvl="0" indent="-298450" algn="l" rtl="0">
              <a:spcBef>
                <a:spcPts val="0"/>
              </a:spcBef>
              <a:spcAft>
                <a:spcPts val="0"/>
              </a:spcAft>
              <a:buClr>
                <a:srgbClr val="000000"/>
              </a:buClr>
              <a:buSzPts val="1100"/>
              <a:buFont typeface="Arial"/>
              <a:buChar char="●"/>
            </a:pPr>
            <a:r>
              <a:rPr lang="en-US" sz="1100" b="1"/>
              <a:t>Διάθεση</a:t>
            </a:r>
            <a:r>
              <a:rPr lang="en-US" b="0"/>
              <a:t>: Το στάδιο του τέλους του κύκλου ζωής των τροφίμων, συμπεριλαμβανομένης της διαχείρισης αποβλήτων και της ανακύκλωσης.</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Κουίζ: Ερωτήσεις σωστού/λάθους σχετικά με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Παρουσιάστε το κουίζ και ενθαρρύνετε τους συμμετέχοντες να ελέγξουν την κατανόησή τους για τις βιώσιμες δίαιτες.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Ψευδές</a:t>
            </a:r>
            <a:endParaRPr/>
          </a:p>
          <a:p>
            <a:pPr marL="0" lvl="0" indent="0" algn="l" rtl="0">
              <a:spcBef>
                <a:spcPts val="0"/>
              </a:spcBef>
              <a:spcAft>
                <a:spcPts val="0"/>
              </a:spcAft>
              <a:buNone/>
            </a:pPr>
            <a:r>
              <a:rPr lang="en-US" sz="1400">
                <a:latin typeface="Arial"/>
                <a:ea typeface="Arial"/>
                <a:cs typeface="Arial"/>
                <a:sym typeface="Arial"/>
              </a:rPr>
              <a:t>Επεξήγηση: Η βιωσιμότητα των επεξεργασμένων τροφίμων εξαρτάται από διάφορους παράγοντες, συμπεριλαμβανομένων των μεθόδων παραγωγής, συσκευασίας και μεταφοράς. Ορισμένα ελάχιστα επεξεργασμένα τρόφιμα μπορεί να έχουν χαμηλότερες περιβαλλοντικές επιπτώσεις σε σύγκριση με ορισμένα πλήρη τρόφιμα που απαιτούν εκτεταμένους πόρους για την παραγωγή και τη μεταφορά τους.</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a:latin typeface="Arial"/>
                <a:ea typeface="Arial"/>
                <a:cs typeface="Arial"/>
                <a:sym typeface="Arial"/>
              </a:rPr>
              <a:t>Εξηγήστε την έννοια του διατροφικού περιβάλλοντος και τον αντίκτυπό του στις διατροφικές επιλογές.</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Συζητήστε τους παράγοντες που επηρεάζουν τα περιβάλλοντα τροφίμων.</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Προτείνετε την ανάγνωση της μελέτης περίπτωσης Δάση μελισσών</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latin typeface="Arial"/>
                <a:ea typeface="Arial"/>
                <a:cs typeface="Arial"/>
                <a:sym typeface="Arial"/>
              </a:rPr>
              <a:t>Πα</a:t>
            </a:r>
            <a:r>
              <a:rPr lang="en-US" sz="1400" dirty="0" err="1">
                <a:latin typeface="Arial"/>
                <a:ea typeface="Arial"/>
                <a:cs typeface="Arial"/>
                <a:sym typeface="Arial"/>
              </a:rPr>
              <a:t>ρουσιάστε</a:t>
            </a:r>
            <a:r>
              <a:rPr lang="en-US" sz="1400" dirty="0">
                <a:latin typeface="Arial"/>
                <a:ea typeface="Arial"/>
                <a:cs typeface="Arial"/>
                <a:sym typeface="Arial"/>
              </a:rPr>
              <a:t> </a:t>
            </a:r>
            <a:r>
              <a:rPr lang="en-US" sz="1400" dirty="0" err="1">
                <a:latin typeface="Arial"/>
                <a:ea typeface="Arial"/>
                <a:cs typeface="Arial"/>
                <a:sym typeface="Arial"/>
              </a:rPr>
              <a:t>την</a:t>
            </a:r>
            <a:r>
              <a:rPr lang="en-US" sz="1400" dirty="0">
                <a:latin typeface="Arial"/>
                <a:ea typeface="Arial"/>
                <a:cs typeface="Arial"/>
                <a:sym typeface="Arial"/>
              </a:rPr>
              <a:t> </a:t>
            </a:r>
            <a:r>
              <a:rPr lang="en-US" sz="1400" dirty="0" err="1">
                <a:latin typeface="Arial"/>
                <a:ea typeface="Arial"/>
                <a:cs typeface="Arial"/>
                <a:sym typeface="Arial"/>
              </a:rPr>
              <a:t>έννοι</a:t>
            </a:r>
            <a:r>
              <a:rPr lang="en-US" sz="1400" dirty="0">
                <a:latin typeface="Arial"/>
                <a:ea typeface="Arial"/>
                <a:cs typeface="Arial"/>
                <a:sym typeface="Arial"/>
              </a:rPr>
              <a:t>α τ</a:t>
            </a:r>
            <a:r>
              <a:rPr lang="el-GR" sz="1400" dirty="0">
                <a:latin typeface="Arial"/>
                <a:ea typeface="Arial"/>
                <a:cs typeface="Arial"/>
                <a:sym typeface="Arial"/>
              </a:rPr>
              <a:t>ου</a:t>
            </a:r>
            <a:r>
              <a:rPr lang="en-US" sz="1400" dirty="0">
                <a:latin typeface="Arial"/>
                <a:ea typeface="Arial"/>
                <a:cs typeface="Arial"/>
                <a:sym typeface="Arial"/>
              </a:rPr>
              <a:t> </a:t>
            </a:r>
            <a:r>
              <a:rPr lang="el-GR" sz="1400" dirty="0">
                <a:latin typeface="Arial"/>
                <a:ea typeface="Arial"/>
                <a:cs typeface="Arial"/>
                <a:sym typeface="Arial"/>
              </a:rPr>
              <a:t>μελλοντικού </a:t>
            </a:r>
            <a:r>
              <a:rPr lang="el-GR" sz="1400" dirty="0" err="1">
                <a:latin typeface="Arial"/>
                <a:ea typeface="Arial"/>
                <a:cs typeface="Arial"/>
                <a:sym typeface="Arial"/>
              </a:rPr>
              <a:t>γραμματισμού</a:t>
            </a:r>
            <a:r>
              <a:rPr lang="en-US" sz="1400" dirty="0">
                <a:latin typeface="Arial"/>
                <a:ea typeface="Arial"/>
                <a:cs typeface="Arial"/>
                <a:sym typeface="Arial"/>
              </a:rPr>
              <a:t> και τη </a:t>
            </a:r>
            <a:r>
              <a:rPr lang="en-US" sz="1400" dirty="0" err="1">
                <a:latin typeface="Arial"/>
                <a:ea typeface="Arial"/>
                <a:cs typeface="Arial"/>
                <a:sym typeface="Arial"/>
              </a:rPr>
              <a:t>σημ</a:t>
            </a:r>
            <a:r>
              <a:rPr lang="en-US" sz="1400" dirty="0">
                <a:latin typeface="Arial"/>
                <a:ea typeface="Arial"/>
                <a:cs typeface="Arial"/>
                <a:sym typeface="Arial"/>
              </a:rPr>
              <a:t>ασία τ</a:t>
            </a:r>
            <a:r>
              <a:rPr lang="el-GR" sz="1400" dirty="0">
                <a:latin typeface="Arial"/>
                <a:ea typeface="Arial"/>
                <a:cs typeface="Arial"/>
                <a:sym typeface="Arial"/>
              </a:rPr>
              <a:t>ου</a:t>
            </a:r>
            <a:r>
              <a:rPr lang="en-US" sz="1400" dirty="0">
                <a:latin typeface="Arial"/>
                <a:ea typeface="Arial"/>
                <a:cs typeface="Arial"/>
                <a:sym typeface="Arial"/>
              </a:rPr>
              <a:t> στην εκπαίδευση στα τρόφιμα.</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err="1">
                <a:latin typeface="Arial"/>
                <a:ea typeface="Arial"/>
                <a:cs typeface="Arial"/>
                <a:sym typeface="Arial"/>
              </a:rPr>
              <a:t>Ανάλυση</a:t>
            </a:r>
            <a:r>
              <a:rPr lang="en-US" sz="1400" dirty="0">
                <a:latin typeface="Arial"/>
                <a:ea typeface="Arial"/>
                <a:cs typeface="Arial"/>
                <a:sym typeface="Arial"/>
              </a:rPr>
              <a:t> </a:t>
            </a:r>
            <a:r>
              <a:rPr lang="en-US" sz="1400" dirty="0" err="1">
                <a:latin typeface="Arial"/>
                <a:ea typeface="Arial"/>
                <a:cs typeface="Arial"/>
                <a:sym typeface="Arial"/>
              </a:rPr>
              <a:t>σεν</a:t>
            </a:r>
            <a:r>
              <a:rPr lang="en-US" sz="1400" dirty="0">
                <a:latin typeface="Arial"/>
                <a:ea typeface="Arial"/>
                <a:cs typeface="Arial"/>
                <a:sym typeface="Arial"/>
              </a:rPr>
              <a:t>αρίων: Μια μέθοδος που χρησιμοποιείται για τη διερεύνηση και την προετοιμασία για διαφορετικές μελλοντικές δυνατότητες, λαμβάνοντας υπόψη διάφορους παράγοντες και τις πιθανές επιπτώσεις τους.</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Υπ</a:t>
            </a:r>
            <a:r>
              <a:rPr lang="en-US" sz="1400" dirty="0" err="1">
                <a:latin typeface="Arial"/>
                <a:ea typeface="Arial"/>
                <a:cs typeface="Arial"/>
                <a:sym typeface="Arial"/>
              </a:rPr>
              <a:t>άρχει</a:t>
            </a:r>
            <a:r>
              <a:rPr lang="en-US" sz="1400" dirty="0">
                <a:latin typeface="Arial"/>
                <a:ea typeface="Arial"/>
                <a:cs typeface="Arial"/>
                <a:sym typeface="Arial"/>
              </a:rPr>
              <a:t> </a:t>
            </a:r>
            <a:r>
              <a:rPr lang="en-US" sz="1400" dirty="0" err="1">
                <a:latin typeface="Arial"/>
                <a:ea typeface="Arial"/>
                <a:cs typeface="Arial"/>
                <a:sym typeface="Arial"/>
              </a:rPr>
              <a:t>μι</a:t>
            </a:r>
            <a:r>
              <a:rPr lang="en-US" sz="1400" dirty="0">
                <a:latin typeface="Arial"/>
                <a:ea typeface="Arial"/>
                <a:cs typeface="Arial"/>
                <a:sym typeface="Arial"/>
              </a:rPr>
              <a:t>α λεπτομερής δραστηριότητα που περιγράφεται στο αρχείο περιεχομένου. </a:t>
            </a:r>
            <a:r>
              <a:rPr lang="en-US" sz="1400" dirty="0" err="1">
                <a:latin typeface="Arial"/>
                <a:ea typeface="Arial"/>
                <a:cs typeface="Arial"/>
                <a:sym typeface="Arial"/>
              </a:rPr>
              <a:t>Αυτό</a:t>
            </a:r>
            <a:r>
              <a:rPr lang="en-US" sz="1400" dirty="0">
                <a:latin typeface="Arial"/>
                <a:ea typeface="Arial"/>
                <a:cs typeface="Arial"/>
                <a:sym typeface="Arial"/>
              </a:rPr>
              <a:t> μπ</a:t>
            </a:r>
            <a:r>
              <a:rPr lang="en-US" sz="1400" dirty="0" err="1">
                <a:latin typeface="Arial"/>
                <a:ea typeface="Arial"/>
                <a:cs typeface="Arial"/>
                <a:sym typeface="Arial"/>
              </a:rPr>
              <a:t>ορεί</a:t>
            </a:r>
            <a:r>
              <a:rPr lang="en-US" sz="1400" dirty="0">
                <a:latin typeface="Arial"/>
                <a:ea typeface="Arial"/>
                <a:cs typeface="Arial"/>
                <a:sym typeface="Arial"/>
              </a:rPr>
              <a:t> να </a:t>
            </a:r>
            <a:r>
              <a:rPr lang="en-US" sz="1400" dirty="0" err="1">
                <a:latin typeface="Arial"/>
                <a:ea typeface="Arial"/>
                <a:cs typeface="Arial"/>
                <a:sym typeface="Arial"/>
              </a:rPr>
              <a:t>είν</a:t>
            </a:r>
            <a:r>
              <a:rPr lang="en-US" sz="1400" dirty="0">
                <a:latin typeface="Arial"/>
                <a:ea typeface="Arial"/>
                <a:cs typeface="Arial"/>
                <a:sym typeface="Arial"/>
              </a:rPr>
              <a:t>αι ένα εργαλείο ως μέρος της εργαλειοθήκης.</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**ΔΡΑΣΤΗΡΙΟΤΗΤΑ ΕΡΓΑΛΕΙΟ (I </a:t>
            </a:r>
            <a:r>
              <a:rPr lang="en-US" sz="1400" dirty="0" err="1">
                <a:latin typeface="Arial"/>
                <a:ea typeface="Arial"/>
                <a:cs typeface="Arial"/>
                <a:sym typeface="Arial"/>
              </a:rPr>
              <a:t>Σχεδι</a:t>
            </a:r>
            <a:r>
              <a:rPr lang="en-US" sz="1400" dirty="0">
                <a:latin typeface="Arial"/>
                <a:ea typeface="Arial"/>
                <a:cs typeface="Arial"/>
                <a:sym typeface="Arial"/>
              </a:rPr>
              <a:t>ασμός): "Imagining Sustainable Foo</a:t>
            </a:r>
            <a:r>
              <a:rPr lang="el-GR" sz="1400" dirty="0">
                <a:latin typeface="Arial"/>
                <a:ea typeface="Arial"/>
                <a:cs typeface="Arial"/>
                <a:sym typeface="Arial"/>
              </a:rPr>
              <a:t>Δ</a:t>
            </a:r>
            <a:r>
              <a:rPr lang="en-US" sz="1400" dirty="0">
                <a:latin typeface="Arial"/>
                <a:ea typeface="Arial"/>
                <a:cs typeface="Arial"/>
                <a:sym typeface="Arial"/>
              </a:rPr>
              <a:t> Systems"</a:t>
            </a:r>
            <a:endParaRPr dirty="0"/>
          </a:p>
          <a:p>
            <a:pPr marL="0" lvl="0" indent="0" algn="l" rtl="0">
              <a:spcBef>
                <a:spcPts val="0"/>
              </a:spcBef>
              <a:spcAft>
                <a:spcPts val="0"/>
              </a:spcAft>
              <a:buNone/>
            </a:pPr>
            <a:r>
              <a:rPr lang="en-US" sz="1400" dirty="0" err="1">
                <a:latin typeface="Arial"/>
                <a:ea typeface="Arial"/>
                <a:cs typeface="Arial"/>
                <a:sym typeface="Arial"/>
              </a:rPr>
              <a:t>Δρ</a:t>
            </a:r>
            <a:r>
              <a:rPr lang="en-US" sz="1400" dirty="0">
                <a:latin typeface="Arial"/>
                <a:ea typeface="Arial"/>
                <a:cs typeface="Arial"/>
                <a:sym typeface="Arial"/>
              </a:rPr>
              <a:t>αστηριότητα: με τη χρήση ανάλυσης σεναρίων.</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Πα</a:t>
            </a:r>
            <a:r>
              <a:rPr lang="en-US" sz="1400" dirty="0" err="1">
                <a:latin typeface="Arial"/>
                <a:ea typeface="Arial"/>
                <a:cs typeface="Arial"/>
                <a:sym typeface="Arial"/>
              </a:rPr>
              <a:t>ρέχετε</a:t>
            </a:r>
            <a:r>
              <a:rPr lang="en-US" sz="1400" dirty="0">
                <a:latin typeface="Arial"/>
                <a:ea typeface="Arial"/>
                <a:cs typeface="Arial"/>
                <a:sym typeface="Arial"/>
              </a:rPr>
              <a:t> κα</a:t>
            </a:r>
            <a:r>
              <a:rPr lang="en-US" sz="1400" dirty="0" err="1">
                <a:latin typeface="Arial"/>
                <a:ea typeface="Arial"/>
                <a:cs typeface="Arial"/>
                <a:sym typeface="Arial"/>
              </a:rPr>
              <a:t>θοδήγηση</a:t>
            </a:r>
            <a:r>
              <a:rPr lang="en-US" sz="1400" dirty="0">
                <a:latin typeface="Arial"/>
                <a:ea typeface="Arial"/>
                <a:cs typeface="Arial"/>
                <a:sym typeface="Arial"/>
              </a:rPr>
              <a:t> </a:t>
            </a:r>
            <a:r>
              <a:rPr lang="en-US" sz="1400" dirty="0" err="1">
                <a:latin typeface="Arial"/>
                <a:ea typeface="Arial"/>
                <a:cs typeface="Arial"/>
                <a:sym typeface="Arial"/>
              </a:rPr>
              <a:t>σχετικά</a:t>
            </a:r>
            <a:r>
              <a:rPr lang="en-US" sz="1400" dirty="0">
                <a:latin typeface="Arial"/>
                <a:ea typeface="Arial"/>
                <a:cs typeface="Arial"/>
                <a:sym typeface="Arial"/>
              </a:rPr>
              <a:t> </a:t>
            </a:r>
            <a:r>
              <a:rPr lang="en-US" sz="1400" dirty="0" err="1">
                <a:latin typeface="Arial"/>
                <a:ea typeface="Arial"/>
                <a:cs typeface="Arial"/>
                <a:sym typeface="Arial"/>
              </a:rPr>
              <a:t>με</a:t>
            </a:r>
            <a:r>
              <a:rPr lang="en-US" sz="1400" dirty="0">
                <a:latin typeface="Arial"/>
                <a:ea typeface="Arial"/>
                <a:cs typeface="Arial"/>
                <a:sym typeface="Arial"/>
              </a:rPr>
              <a:t> </a:t>
            </a:r>
            <a:r>
              <a:rPr lang="en-US" sz="1400" dirty="0" err="1">
                <a:latin typeface="Arial"/>
                <a:ea typeface="Arial"/>
                <a:cs typeface="Arial"/>
                <a:sym typeface="Arial"/>
              </a:rPr>
              <a:t>τον</a:t>
            </a:r>
            <a:r>
              <a:rPr lang="en-US" sz="1400" dirty="0">
                <a:latin typeface="Arial"/>
                <a:ea typeface="Arial"/>
                <a:cs typeface="Arial"/>
                <a:sym typeface="Arial"/>
              </a:rPr>
              <a:t> </a:t>
            </a:r>
            <a:r>
              <a:rPr lang="en-US" sz="1400" dirty="0" err="1">
                <a:latin typeface="Arial"/>
                <a:ea typeface="Arial"/>
                <a:cs typeface="Arial"/>
                <a:sym typeface="Arial"/>
              </a:rPr>
              <a:t>τρό</a:t>
            </a:r>
            <a:r>
              <a:rPr lang="en-US" sz="1400" dirty="0">
                <a:latin typeface="Arial"/>
                <a:ea typeface="Arial"/>
                <a:cs typeface="Arial"/>
                <a:sym typeface="Arial"/>
              </a:rPr>
              <a:t>πο ολοκλήρωσης της άσκησης και διευκολύνετε τη συζήτηση.</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Ενεργο</a:t>
            </a:r>
            <a:r>
              <a:rPr lang="en-US" sz="1400" dirty="0">
                <a:latin typeface="Arial"/>
                <a:ea typeface="Arial"/>
                <a:cs typeface="Arial"/>
                <a:sym typeface="Arial"/>
              </a:rPr>
              <a:t>ποιήστε τους συμμετέχοντες σε μια άσκηση για να φανταστούν βιώσιμα μελλοντικά τρόφιμα με τη χρήση ανάλυσης σεναρίων.</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Κα</a:t>
            </a:r>
            <a:r>
              <a:rPr lang="en-US" sz="1400" dirty="0" err="1">
                <a:latin typeface="Arial"/>
                <a:ea typeface="Arial"/>
                <a:cs typeface="Arial"/>
                <a:sym typeface="Arial"/>
              </a:rPr>
              <a:t>θοδήγηση</a:t>
            </a:r>
            <a:r>
              <a:rPr lang="en-US" sz="1400" dirty="0">
                <a:latin typeface="Arial"/>
                <a:ea typeface="Arial"/>
                <a:cs typeface="Arial"/>
                <a:sym typeface="Arial"/>
              </a:rPr>
              <a:t> </a:t>
            </a:r>
            <a:r>
              <a:rPr lang="en-US" sz="1400" dirty="0" err="1">
                <a:latin typeface="Arial"/>
                <a:ea typeface="Arial"/>
                <a:cs typeface="Arial"/>
                <a:sym typeface="Arial"/>
              </a:rPr>
              <a:t>δρ</a:t>
            </a:r>
            <a:r>
              <a:rPr lang="en-US" sz="1400" dirty="0">
                <a:latin typeface="Arial"/>
                <a:ea typeface="Arial"/>
                <a:cs typeface="Arial"/>
                <a:sym typeface="Arial"/>
              </a:rPr>
              <a:t>αστηριότητας: Εξηγήστε πώς οι συμμετέχοντες μπορούν να χρησιμοποιήσουν την ανάλυση σεναρίων για να οραματιστούν βιώσιμα συστήματα τροφίμων στις κοινότητες ή τα σχολεία τους.</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a:latin typeface="Arial"/>
                <a:ea typeface="Arial"/>
                <a:cs typeface="Arial"/>
                <a:sym typeface="Arial"/>
              </a:rPr>
              <a:t>Προτείνετε ιδέες έργων για τους μαθητές να σχεδιάσουν βιώσιμα συστήματα τροφίμων.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	Παραδείγματα: σχολικοί κήποι, προγράμματα προμήθειας τοπικών τροφίμων, πρωτοβουλίες μείωσης των αποβλήτων.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Ενθαρρύνετε τους συμμετέχοντες να σκεφτούν τη μάθηση με βάση το έργο στις τάξεις τους.</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Προτείνετε πρακτικές ιδέες έργων για τους μαθητές.</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Αλλ</a:t>
            </a:r>
            <a:r>
              <a:rPr lang="en-US" sz="1400" dirty="0">
                <a:latin typeface="Arial"/>
                <a:ea typeface="Arial"/>
                <a:cs typeface="Arial"/>
                <a:sym typeface="Arial"/>
              </a:rPr>
              <a:t>αγή προοπτικών και συμπεριφορών</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	</a:t>
            </a:r>
            <a:r>
              <a:rPr lang="en-US" sz="1400" dirty="0" err="1">
                <a:latin typeface="Arial"/>
                <a:ea typeface="Arial"/>
                <a:cs typeface="Arial"/>
                <a:sym typeface="Arial"/>
              </a:rPr>
              <a:t>Ενθ</a:t>
            </a:r>
            <a:r>
              <a:rPr lang="en-US" sz="1400" dirty="0">
                <a:latin typeface="Arial"/>
                <a:ea typeface="Arial"/>
                <a:cs typeface="Arial"/>
                <a:sym typeface="Arial"/>
              </a:rPr>
              <a:t>αρρύνετε τους εκπαιδευτικούς να ενθαρρύνουν την κριτική σκέψη σχετικά με τις επιλογές τροφίμων.</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	</a:t>
            </a:r>
            <a:r>
              <a:rPr lang="en-US" sz="1400" dirty="0" err="1">
                <a:latin typeface="Arial"/>
                <a:ea typeface="Arial"/>
                <a:cs typeface="Arial"/>
                <a:sym typeface="Arial"/>
              </a:rPr>
              <a:t>Συζητήστε</a:t>
            </a:r>
            <a:r>
              <a:rPr lang="en-US" sz="1400" dirty="0">
                <a:latin typeface="Arial"/>
                <a:ea typeface="Arial"/>
                <a:cs typeface="Arial"/>
                <a:sym typeface="Arial"/>
              </a:rPr>
              <a:t> π</a:t>
            </a:r>
            <a:r>
              <a:rPr lang="en-US" sz="1400" dirty="0" err="1">
                <a:latin typeface="Arial"/>
                <a:ea typeface="Arial"/>
                <a:cs typeface="Arial"/>
                <a:sym typeface="Arial"/>
              </a:rPr>
              <a:t>ώς</a:t>
            </a:r>
            <a:r>
              <a:rPr lang="en-US" sz="1400" dirty="0">
                <a:latin typeface="Arial"/>
                <a:ea typeface="Arial"/>
                <a:cs typeface="Arial"/>
                <a:sym typeface="Arial"/>
              </a:rPr>
              <a:t> να παρα</a:t>
            </a:r>
            <a:r>
              <a:rPr lang="en-US" sz="1400" dirty="0" err="1">
                <a:latin typeface="Arial"/>
                <a:ea typeface="Arial"/>
                <a:cs typeface="Arial"/>
                <a:sym typeface="Arial"/>
              </a:rPr>
              <a:t>κινήσετε</a:t>
            </a:r>
            <a:r>
              <a:rPr lang="en-US" sz="1400" dirty="0">
                <a:latin typeface="Arial"/>
                <a:ea typeface="Arial"/>
                <a:cs typeface="Arial"/>
                <a:sym typeface="Arial"/>
              </a:rPr>
              <a:t> </a:t>
            </a:r>
            <a:r>
              <a:rPr lang="en-US" sz="1400" dirty="0" err="1">
                <a:latin typeface="Arial"/>
                <a:ea typeface="Arial"/>
                <a:cs typeface="Arial"/>
                <a:sym typeface="Arial"/>
              </a:rPr>
              <a:t>τους</a:t>
            </a:r>
            <a:r>
              <a:rPr lang="en-US" sz="1400" dirty="0">
                <a:latin typeface="Arial"/>
                <a:ea typeface="Arial"/>
                <a:cs typeface="Arial"/>
                <a:sym typeface="Arial"/>
              </a:rPr>
              <a:t> μα</a:t>
            </a:r>
            <a:r>
              <a:rPr lang="en-US" sz="1400" dirty="0" err="1">
                <a:latin typeface="Arial"/>
                <a:ea typeface="Arial"/>
                <a:cs typeface="Arial"/>
                <a:sym typeface="Arial"/>
              </a:rPr>
              <a:t>θητές</a:t>
            </a:r>
            <a:r>
              <a:rPr lang="en-US" sz="1400" dirty="0">
                <a:latin typeface="Arial"/>
                <a:ea typeface="Arial"/>
                <a:cs typeface="Arial"/>
                <a:sym typeface="Arial"/>
              </a:rPr>
              <a:t> να ανα</a:t>
            </a:r>
            <a:r>
              <a:rPr lang="en-US" sz="1400" dirty="0" err="1">
                <a:latin typeface="Arial"/>
                <a:ea typeface="Arial"/>
                <a:cs typeface="Arial"/>
                <a:sym typeface="Arial"/>
              </a:rPr>
              <a:t>λά</a:t>
            </a:r>
            <a:r>
              <a:rPr lang="en-US" sz="1400" dirty="0">
                <a:latin typeface="Arial"/>
                <a:ea typeface="Arial"/>
                <a:cs typeface="Arial"/>
                <a:sym typeface="Arial"/>
              </a:rPr>
              <a:t>βουν δράση στις κοινότητές τους.</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Συζητήστε</a:t>
            </a:r>
            <a:r>
              <a:rPr lang="en-US" sz="1400" dirty="0">
                <a:latin typeface="Arial"/>
                <a:ea typeface="Arial"/>
                <a:cs typeface="Arial"/>
                <a:sym typeface="Arial"/>
              </a:rPr>
              <a:t> </a:t>
            </a:r>
            <a:r>
              <a:rPr lang="en-US" sz="1400" dirty="0" err="1">
                <a:latin typeface="Arial"/>
                <a:ea typeface="Arial"/>
                <a:cs typeface="Arial"/>
                <a:sym typeface="Arial"/>
              </a:rPr>
              <a:t>τη</a:t>
            </a:r>
            <a:r>
              <a:rPr lang="en-US" sz="1400" dirty="0">
                <a:latin typeface="Arial"/>
                <a:ea typeface="Arial"/>
                <a:cs typeface="Arial"/>
                <a:sym typeface="Arial"/>
              </a:rPr>
              <a:t> </a:t>
            </a:r>
            <a:r>
              <a:rPr lang="en-US" sz="1400" dirty="0" err="1">
                <a:latin typeface="Arial"/>
                <a:ea typeface="Arial"/>
                <a:cs typeface="Arial"/>
                <a:sym typeface="Arial"/>
              </a:rPr>
              <a:t>σημ</a:t>
            </a:r>
            <a:r>
              <a:rPr lang="en-US" sz="1400" dirty="0">
                <a:latin typeface="Arial"/>
                <a:ea typeface="Arial"/>
                <a:cs typeface="Arial"/>
                <a:sym typeface="Arial"/>
              </a:rPr>
              <a:t>ασία της αλλαγής προοπτικών και συμπεριφορών για βιώσιμα συστήματα τροφίμων.</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Ενθ</a:t>
            </a:r>
            <a:r>
              <a:rPr lang="en-US" sz="1400" dirty="0">
                <a:latin typeface="Arial"/>
                <a:ea typeface="Arial"/>
                <a:cs typeface="Arial"/>
                <a:sym typeface="Arial"/>
              </a:rPr>
              <a:t>αρρύνετε τους συμμετέχοντες να εμπνεύσουν τους μαθητές τους να αναλάβουν δράση.</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b="1" dirty="0"/>
              <a:t>Πα</a:t>
            </a:r>
            <a:r>
              <a:rPr lang="en-US" b="1" dirty="0" err="1"/>
              <a:t>ρέχετε</a:t>
            </a:r>
            <a:r>
              <a:rPr lang="en-US" b="1" dirty="0"/>
              <a:t> παρα</a:t>
            </a:r>
            <a:r>
              <a:rPr lang="en-US" b="1" dirty="0" err="1"/>
              <a:t>δείγμ</a:t>
            </a:r>
            <a:r>
              <a:rPr lang="en-US" b="1" dirty="0"/>
              <a:t>ατα πρακτικών και ελκυστικών δραστηριοτήτων στην τάξη.</a:t>
            </a:r>
            <a:endParaRPr dirty="0"/>
          </a:p>
          <a:p>
            <a:pPr marL="140367" lvl="0" indent="-140367" algn="l" rtl="0">
              <a:spcBef>
                <a:spcPts val="0"/>
              </a:spcBef>
              <a:spcAft>
                <a:spcPts val="0"/>
              </a:spcAft>
              <a:buSzPts val="1400"/>
              <a:buFont typeface="Arial"/>
              <a:buChar char="•"/>
            </a:pPr>
            <a:r>
              <a:rPr lang="en-US" b="1" dirty="0" err="1"/>
              <a:t>Ενθ</a:t>
            </a:r>
            <a:r>
              <a:rPr lang="en-US" b="1" dirty="0"/>
              <a:t>αρρύνετε τους συμμετέχοντες να σκεφτούν πώς μπορούν να εφαρμόσουν αυτές τις δραστηριότητες στις τάξεις τους.</a:t>
            </a:r>
            <a:endParaRPr dirty="0"/>
          </a:p>
          <a:p>
            <a:pPr marL="140367" lvl="0" indent="-140367" algn="l" rtl="0">
              <a:spcBef>
                <a:spcPts val="0"/>
              </a:spcBef>
              <a:spcAft>
                <a:spcPts val="0"/>
              </a:spcAft>
              <a:buSzPts val="1400"/>
              <a:buFont typeface="Arial"/>
              <a:buChar char="•"/>
            </a:pPr>
            <a:r>
              <a:rPr lang="en-US" b="1" dirty="0"/>
              <a:t>Κα</a:t>
            </a:r>
            <a:r>
              <a:rPr lang="en-US" b="1" dirty="0" err="1"/>
              <a:t>θοδηγήστε</a:t>
            </a:r>
            <a:r>
              <a:rPr lang="en-US" b="1" dirty="0"/>
              <a:t> </a:t>
            </a:r>
            <a:r>
              <a:rPr lang="en-US" b="1" dirty="0" err="1"/>
              <a:t>τους</a:t>
            </a:r>
            <a:r>
              <a:rPr lang="en-US" b="1" dirty="0"/>
              <a:t> </a:t>
            </a:r>
            <a:r>
              <a:rPr lang="en-US" b="1" dirty="0" err="1"/>
              <a:t>συμμετέχοντες</a:t>
            </a:r>
            <a:r>
              <a:rPr lang="en-US" b="1" dirty="0"/>
              <a:t> </a:t>
            </a:r>
            <a:r>
              <a:rPr lang="en-US" b="1" dirty="0" err="1"/>
              <a:t>στη</a:t>
            </a:r>
            <a:r>
              <a:rPr lang="en-US" b="1" dirty="0"/>
              <a:t> </a:t>
            </a:r>
            <a:r>
              <a:rPr lang="en-US" b="1" dirty="0" err="1"/>
              <a:t>δι</a:t>
            </a:r>
            <a:r>
              <a:rPr lang="en-US" b="1" dirty="0"/>
              <a:t>αδραστική συνεδρία για τις δραστηριότητες σχεδιασμού.</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a:t>
            </a:r>
            <a:r>
              <a:rPr lang="en-US" b="1" dirty="0" err="1"/>
              <a:t>Αν</a:t>
            </a:r>
            <a:r>
              <a:rPr lang="en-US" b="1" dirty="0"/>
              <a:t>αφορά στην εργαλειοθήκη δραστηριοτήτων I A</a:t>
            </a:r>
            <a:r>
              <a:rPr lang="el-GR" b="1" dirty="0"/>
              <a:t>Γ</a:t>
            </a:r>
            <a:r>
              <a:rPr lang="en-US" b="1" dirty="0"/>
              <a:t>T</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a:latin typeface="Arial"/>
                <a:ea typeface="Arial"/>
                <a:cs typeface="Arial"/>
                <a:sym typeface="Arial"/>
              </a:rPr>
              <a:t>Παρουσιάστε την υπόθεση και συζητήστε τις βασικές πτυχές της.</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Περιγράψτε τους στόχους και τα πλεονεκτήματα του έργου</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Εξηγήστε τις λύσεις που εφαρμόστηκαν </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Επισημάνετε τα αποτελέσματα και τα οφέλη αυτών των λύσεων.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Ενθαρρύνετε τους συμμετέχοντες να προβληματιστούν σχετικά με την υπόθεση και να μοιραστούν τις σκέψεις τους στο φόρουμ συζήτησης.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*Μελέτη περίπτωσης στο αρχείο περιεχομένου</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a:latin typeface="Arial"/>
                <a:ea typeface="Arial"/>
                <a:cs typeface="Arial"/>
                <a:sym typeface="Arial"/>
              </a:rPr>
              <a:t>Παρουσιάστε την υπόθεση του Βερολίνου και συζητήστε τις βασικές πτυχές της.</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Περιγράψτε το πρόβλημα που αντιμετωπίζει το Βερολίνο όσον αφορά τα συστήματα τροφίμων.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Εξηγήστε τις λύσεις που εφαρμόστηκαν, όπως οι κοινοτικοί κήποι, τα συνεργατικά σούπερ μάρκετ και οι εφαρμογές μείωσης των αποβλήτων τροφίμων.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Επισημάνετε τα αποτελέσματα και τα οφέλη αυτών των λύσεων.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Ενθαρρύνετε τους συμμετέχοντες να προβληματιστούν σχετικά με την υπόθεση και να μοιραστούν τις σκέψεις τους στο φόρουμ συζήτησης.</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*Μελέτη περίπτωσης στο αρχείο περιεχομένου</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dirty="0">
                <a:latin typeface="Arial"/>
                <a:ea typeface="Arial"/>
                <a:cs typeface="Arial"/>
                <a:sym typeface="Arial"/>
              </a:rPr>
              <a:t>Πα</a:t>
            </a:r>
            <a:r>
              <a:rPr lang="en-US" sz="1400" dirty="0" err="1">
                <a:latin typeface="Arial"/>
                <a:ea typeface="Arial"/>
                <a:cs typeface="Arial"/>
                <a:sym typeface="Arial"/>
              </a:rPr>
              <a:t>ρουσιάστε</a:t>
            </a:r>
            <a:r>
              <a:rPr lang="en-US" sz="1400" dirty="0">
                <a:latin typeface="Arial"/>
                <a:ea typeface="Arial"/>
                <a:cs typeface="Arial"/>
                <a:sym typeface="Arial"/>
              </a:rPr>
              <a:t> </a:t>
            </a:r>
            <a:r>
              <a:rPr lang="en-US" sz="1400" dirty="0" err="1">
                <a:latin typeface="Arial"/>
                <a:ea typeface="Arial"/>
                <a:cs typeface="Arial"/>
                <a:sym typeface="Arial"/>
              </a:rPr>
              <a:t>την</a:t>
            </a:r>
            <a:r>
              <a:rPr lang="en-US" sz="1400" dirty="0">
                <a:latin typeface="Arial"/>
                <a:ea typeface="Arial"/>
                <a:cs typeface="Arial"/>
                <a:sym typeface="Arial"/>
              </a:rPr>
              <a:t> υπ</a:t>
            </a:r>
            <a:r>
              <a:rPr lang="en-US" sz="1400" dirty="0" err="1">
                <a:latin typeface="Arial"/>
                <a:ea typeface="Arial"/>
                <a:cs typeface="Arial"/>
                <a:sym typeface="Arial"/>
              </a:rPr>
              <a:t>όθεση</a:t>
            </a:r>
            <a:r>
              <a:rPr lang="en-US" sz="1400" dirty="0">
                <a:latin typeface="Arial"/>
                <a:ea typeface="Arial"/>
                <a:cs typeface="Arial"/>
                <a:sym typeface="Arial"/>
              </a:rPr>
              <a:t> και </a:t>
            </a:r>
            <a:r>
              <a:rPr lang="en-US" sz="1400" dirty="0" err="1">
                <a:latin typeface="Arial"/>
                <a:ea typeface="Arial"/>
                <a:cs typeface="Arial"/>
                <a:sym typeface="Arial"/>
              </a:rPr>
              <a:t>συζητήστε</a:t>
            </a:r>
            <a:r>
              <a:rPr lang="en-US" sz="1400" dirty="0">
                <a:latin typeface="Arial"/>
                <a:ea typeface="Arial"/>
                <a:cs typeface="Arial"/>
                <a:sym typeface="Arial"/>
              </a:rPr>
              <a:t> </a:t>
            </a:r>
            <a:r>
              <a:rPr lang="en-US" sz="1400" dirty="0" err="1">
                <a:latin typeface="Arial"/>
                <a:ea typeface="Arial"/>
                <a:cs typeface="Arial"/>
                <a:sym typeface="Arial"/>
              </a:rPr>
              <a:t>τις</a:t>
            </a:r>
            <a:r>
              <a:rPr lang="en-US" sz="1400" dirty="0">
                <a:latin typeface="Arial"/>
                <a:ea typeface="Arial"/>
                <a:cs typeface="Arial"/>
                <a:sym typeface="Arial"/>
              </a:rPr>
              <a:t> βα</a:t>
            </a:r>
            <a:r>
              <a:rPr lang="en-US" sz="1400" dirty="0" err="1">
                <a:latin typeface="Arial"/>
                <a:ea typeface="Arial"/>
                <a:cs typeface="Arial"/>
                <a:sym typeface="Arial"/>
              </a:rPr>
              <a:t>σικές</a:t>
            </a:r>
            <a:r>
              <a:rPr lang="en-US" sz="1400" dirty="0">
                <a:latin typeface="Arial"/>
                <a:ea typeface="Arial"/>
                <a:cs typeface="Arial"/>
                <a:sym typeface="Arial"/>
              </a:rPr>
              <a:t> π</a:t>
            </a:r>
            <a:r>
              <a:rPr lang="en-US" sz="1400" dirty="0" err="1">
                <a:latin typeface="Arial"/>
                <a:ea typeface="Arial"/>
                <a:cs typeface="Arial"/>
                <a:sym typeface="Arial"/>
              </a:rPr>
              <a:t>τυχές</a:t>
            </a:r>
            <a:r>
              <a:rPr lang="en-US" sz="1400" dirty="0">
                <a:latin typeface="Arial"/>
                <a:ea typeface="Arial"/>
                <a:cs typeface="Arial"/>
                <a:sym typeface="Arial"/>
              </a:rPr>
              <a:t> </a:t>
            </a:r>
            <a:r>
              <a:rPr lang="en-US" sz="1400" dirty="0" err="1">
                <a:latin typeface="Arial"/>
                <a:ea typeface="Arial"/>
                <a:cs typeface="Arial"/>
                <a:sym typeface="Arial"/>
              </a:rPr>
              <a:t>της</a:t>
            </a:r>
            <a:r>
              <a:rPr lang="en-US" sz="1400" dirty="0">
                <a:latin typeface="Arial"/>
                <a:ea typeface="Arial"/>
                <a:cs typeface="Arial"/>
                <a:sym typeface="Arial"/>
              </a:rPr>
              <a:t>.</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Περιγράψτε</a:t>
            </a:r>
            <a:r>
              <a:rPr lang="en-US" sz="1400" dirty="0">
                <a:latin typeface="Arial"/>
                <a:ea typeface="Arial"/>
                <a:cs typeface="Arial"/>
                <a:sym typeface="Arial"/>
              </a:rPr>
              <a:t> </a:t>
            </a:r>
            <a:r>
              <a:rPr lang="en-US" sz="1400" dirty="0" err="1">
                <a:latin typeface="Arial"/>
                <a:ea typeface="Arial"/>
                <a:cs typeface="Arial"/>
                <a:sym typeface="Arial"/>
              </a:rPr>
              <a:t>τους</a:t>
            </a:r>
            <a:r>
              <a:rPr lang="en-US" sz="1400" dirty="0">
                <a:latin typeface="Arial"/>
                <a:ea typeface="Arial"/>
                <a:cs typeface="Arial"/>
                <a:sym typeface="Arial"/>
              </a:rPr>
              <a:t> </a:t>
            </a:r>
            <a:r>
              <a:rPr lang="en-US" sz="1400" dirty="0" err="1">
                <a:latin typeface="Arial"/>
                <a:ea typeface="Arial"/>
                <a:cs typeface="Arial"/>
                <a:sym typeface="Arial"/>
              </a:rPr>
              <a:t>στόχους</a:t>
            </a:r>
            <a:r>
              <a:rPr lang="en-US" sz="1400" dirty="0">
                <a:latin typeface="Arial"/>
                <a:ea typeface="Arial"/>
                <a:cs typeface="Arial"/>
                <a:sym typeface="Arial"/>
              </a:rPr>
              <a:t> και τα π</a:t>
            </a:r>
            <a:r>
              <a:rPr lang="en-US" sz="1400" dirty="0" err="1">
                <a:latin typeface="Arial"/>
                <a:ea typeface="Arial"/>
                <a:cs typeface="Arial"/>
                <a:sym typeface="Arial"/>
              </a:rPr>
              <a:t>λεονεκτήμ</a:t>
            </a:r>
            <a:r>
              <a:rPr lang="en-US" sz="1400" dirty="0">
                <a:latin typeface="Arial"/>
                <a:ea typeface="Arial"/>
                <a:cs typeface="Arial"/>
                <a:sym typeface="Arial"/>
              </a:rPr>
              <a:t>ατα του έργου</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Εξηγήστε</a:t>
            </a:r>
            <a:r>
              <a:rPr lang="en-US" sz="1400" dirty="0">
                <a:latin typeface="Arial"/>
                <a:ea typeface="Arial"/>
                <a:cs typeface="Arial"/>
                <a:sym typeface="Arial"/>
              </a:rPr>
              <a:t> </a:t>
            </a:r>
            <a:r>
              <a:rPr lang="en-US" sz="1400" dirty="0" err="1">
                <a:latin typeface="Arial"/>
                <a:ea typeface="Arial"/>
                <a:cs typeface="Arial"/>
                <a:sym typeface="Arial"/>
              </a:rPr>
              <a:t>τις</a:t>
            </a:r>
            <a:r>
              <a:rPr lang="en-US" sz="1400" dirty="0">
                <a:latin typeface="Arial"/>
                <a:ea typeface="Arial"/>
                <a:cs typeface="Arial"/>
                <a:sym typeface="Arial"/>
              </a:rPr>
              <a:t> </a:t>
            </a:r>
            <a:r>
              <a:rPr lang="en-US" sz="1400" dirty="0" err="1">
                <a:latin typeface="Arial"/>
                <a:ea typeface="Arial"/>
                <a:cs typeface="Arial"/>
                <a:sym typeface="Arial"/>
              </a:rPr>
              <a:t>λύσεις</a:t>
            </a:r>
            <a:r>
              <a:rPr lang="en-US" sz="1400" dirty="0">
                <a:latin typeface="Arial"/>
                <a:ea typeface="Arial"/>
                <a:cs typeface="Arial"/>
                <a:sym typeface="Arial"/>
              </a:rPr>
              <a:t> π</a:t>
            </a:r>
            <a:r>
              <a:rPr lang="en-US" sz="1400" dirty="0" err="1">
                <a:latin typeface="Arial"/>
                <a:ea typeface="Arial"/>
                <a:cs typeface="Arial"/>
                <a:sym typeface="Arial"/>
              </a:rPr>
              <a:t>ου</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αρμόστηκαν </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Επ</a:t>
            </a:r>
            <a:r>
              <a:rPr lang="en-US" sz="1400" dirty="0" err="1">
                <a:latin typeface="Arial"/>
                <a:ea typeface="Arial"/>
                <a:cs typeface="Arial"/>
                <a:sym typeface="Arial"/>
              </a:rPr>
              <a:t>ισημάνετε</a:t>
            </a:r>
            <a:r>
              <a:rPr lang="en-US" sz="1400" dirty="0">
                <a:latin typeface="Arial"/>
                <a:ea typeface="Arial"/>
                <a:cs typeface="Arial"/>
                <a:sym typeface="Arial"/>
              </a:rPr>
              <a:t> τα απ</a:t>
            </a:r>
            <a:r>
              <a:rPr lang="en-US" sz="1400" dirty="0" err="1">
                <a:latin typeface="Arial"/>
                <a:ea typeface="Arial"/>
                <a:cs typeface="Arial"/>
                <a:sym typeface="Arial"/>
              </a:rPr>
              <a:t>οτελέσμ</a:t>
            </a:r>
            <a:r>
              <a:rPr lang="en-US" sz="1400" dirty="0">
                <a:latin typeface="Arial"/>
                <a:ea typeface="Arial"/>
                <a:cs typeface="Arial"/>
                <a:sym typeface="Arial"/>
              </a:rPr>
              <a:t>ατα και τα οφέλη αυτών των λύσεων.</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Ενθ</a:t>
            </a:r>
            <a:r>
              <a:rPr lang="en-US" sz="1400" dirty="0">
                <a:latin typeface="Arial"/>
                <a:ea typeface="Arial"/>
                <a:cs typeface="Arial"/>
                <a:sym typeface="Arial"/>
              </a:rPr>
              <a:t>αρρύνετε τους συμμετέχοντες να προβληματιστούν σχετικά με την υπόθεση και να μοιραστούν τις σκέψεις τους στο φόρουμ συζήτησης.</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a:t>
            </a:r>
            <a:r>
              <a:rPr lang="en-US" sz="1400" dirty="0" err="1">
                <a:latin typeface="Arial"/>
                <a:ea typeface="Arial"/>
                <a:cs typeface="Arial"/>
                <a:sym typeface="Arial"/>
              </a:rPr>
              <a:t>Μελέτη</a:t>
            </a:r>
            <a:r>
              <a:rPr lang="en-US" sz="1400" dirty="0">
                <a:latin typeface="Arial"/>
                <a:ea typeface="Arial"/>
                <a:cs typeface="Arial"/>
                <a:sym typeface="Arial"/>
              </a:rPr>
              <a:t> π</a:t>
            </a:r>
            <a:r>
              <a:rPr lang="en-US" sz="1400" dirty="0" err="1">
                <a:latin typeface="Arial"/>
                <a:ea typeface="Arial"/>
                <a:cs typeface="Arial"/>
                <a:sym typeface="Arial"/>
              </a:rPr>
              <a:t>ερί</a:t>
            </a:r>
            <a:r>
              <a:rPr lang="en-US" sz="1400" dirty="0">
                <a:latin typeface="Arial"/>
                <a:ea typeface="Arial"/>
                <a:cs typeface="Arial"/>
                <a:sym typeface="Arial"/>
              </a:rPr>
              <a:t>πτωσης στο αρχείο περιεχομένου</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dirty="0">
                <a:latin typeface="Arial"/>
                <a:ea typeface="Arial"/>
                <a:cs typeface="Arial"/>
                <a:sym typeface="Arial"/>
              </a:rPr>
              <a:t>Πα</a:t>
            </a:r>
            <a:r>
              <a:rPr lang="en-US" sz="1400" dirty="0" err="1">
                <a:latin typeface="Arial"/>
                <a:ea typeface="Arial"/>
                <a:cs typeface="Arial"/>
                <a:sym typeface="Arial"/>
              </a:rPr>
              <a:t>ρουσί</a:t>
            </a:r>
            <a:r>
              <a:rPr lang="en-US" sz="1400" dirty="0">
                <a:latin typeface="Arial"/>
                <a:ea typeface="Arial"/>
                <a:cs typeface="Arial"/>
                <a:sym typeface="Arial"/>
              </a:rPr>
              <a:t>αση των μεθόδων </a:t>
            </a:r>
            <a:r>
              <a:rPr lang="el-GR" sz="1400" dirty="0">
                <a:latin typeface="Arial"/>
                <a:ea typeface="Arial"/>
                <a:cs typeface="Arial"/>
                <a:sym typeface="Arial"/>
              </a:rPr>
              <a:t>μελλοντικού </a:t>
            </a:r>
            <a:r>
              <a:rPr lang="el-GR" sz="1400" dirty="0" err="1">
                <a:latin typeface="Arial"/>
                <a:ea typeface="Arial"/>
                <a:cs typeface="Arial"/>
                <a:sym typeface="Arial"/>
              </a:rPr>
              <a:t>γραμματισμού</a:t>
            </a:r>
            <a:r>
              <a:rPr lang="en-US" sz="1400" dirty="0">
                <a:latin typeface="Arial"/>
                <a:ea typeface="Arial"/>
                <a:cs typeface="Arial"/>
                <a:sym typeface="Arial"/>
              </a:rPr>
              <a:t> και της εφαρμογής τους στην εκπαίδευση για τα συστήματα τροφίμων.</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Εξηγήστε</a:t>
            </a:r>
            <a:r>
              <a:rPr lang="en-US" sz="1400" dirty="0">
                <a:latin typeface="Arial"/>
                <a:ea typeface="Arial"/>
                <a:cs typeface="Arial"/>
                <a:sym typeface="Arial"/>
              </a:rPr>
              <a:t> τα χαρα</a:t>
            </a:r>
            <a:r>
              <a:rPr lang="en-US" sz="1400" dirty="0" err="1">
                <a:latin typeface="Arial"/>
                <a:ea typeface="Arial"/>
                <a:cs typeface="Arial"/>
                <a:sym typeface="Arial"/>
              </a:rPr>
              <a:t>κτηριστικά</a:t>
            </a:r>
            <a:r>
              <a:rPr lang="en-US" sz="1400" dirty="0">
                <a:latin typeface="Arial"/>
                <a:ea typeface="Arial"/>
                <a:cs typeface="Arial"/>
                <a:sym typeface="Arial"/>
              </a:rPr>
              <a:t> και τα </a:t>
            </a:r>
            <a:r>
              <a:rPr lang="en-US" sz="1400" dirty="0" err="1">
                <a:latin typeface="Arial"/>
                <a:ea typeface="Arial"/>
                <a:cs typeface="Arial"/>
                <a:sym typeface="Arial"/>
              </a:rPr>
              <a:t>οφέλη</a:t>
            </a:r>
            <a:r>
              <a:rPr lang="en-US" sz="1400" dirty="0">
                <a:latin typeface="Arial"/>
                <a:ea typeface="Arial"/>
                <a:cs typeface="Arial"/>
                <a:sym typeface="Arial"/>
              </a:rPr>
              <a:t> </a:t>
            </a:r>
            <a:r>
              <a:rPr lang="en-US" sz="1400" dirty="0" err="1">
                <a:latin typeface="Arial"/>
                <a:ea typeface="Arial"/>
                <a:cs typeface="Arial"/>
                <a:sym typeface="Arial"/>
              </a:rPr>
              <a:t>της</a:t>
            </a:r>
            <a:r>
              <a:rPr lang="en-US" sz="1400" dirty="0">
                <a:latin typeface="Arial"/>
                <a:ea typeface="Arial"/>
                <a:cs typeface="Arial"/>
                <a:sym typeface="Arial"/>
              </a:rPr>
              <a:t> </a:t>
            </a:r>
            <a:r>
              <a:rPr lang="en-US" sz="1400" dirty="0" err="1">
                <a:latin typeface="Arial"/>
                <a:ea typeface="Arial"/>
                <a:cs typeface="Arial"/>
                <a:sym typeface="Arial"/>
              </a:rPr>
              <a:t>χρήσης</a:t>
            </a:r>
            <a:r>
              <a:rPr lang="en-US" sz="1400" dirty="0">
                <a:latin typeface="Arial"/>
                <a:ea typeface="Arial"/>
                <a:cs typeface="Arial"/>
                <a:sym typeface="Arial"/>
              </a:rPr>
              <a:t> α</a:t>
            </a:r>
            <a:r>
              <a:rPr lang="en-US" sz="1400" dirty="0" err="1">
                <a:latin typeface="Arial"/>
                <a:ea typeface="Arial"/>
                <a:cs typeface="Arial"/>
                <a:sym typeface="Arial"/>
              </a:rPr>
              <a:t>υτών</a:t>
            </a:r>
            <a:r>
              <a:rPr lang="en-US" sz="1400" dirty="0">
                <a:latin typeface="Arial"/>
                <a:ea typeface="Arial"/>
                <a:cs typeface="Arial"/>
                <a:sym typeface="Arial"/>
              </a:rPr>
              <a:t> </a:t>
            </a:r>
            <a:r>
              <a:rPr lang="en-US" sz="1400" dirty="0" err="1">
                <a:latin typeface="Arial"/>
                <a:ea typeface="Arial"/>
                <a:cs typeface="Arial"/>
                <a:sym typeface="Arial"/>
              </a:rPr>
              <a:t>των</a:t>
            </a:r>
            <a:r>
              <a:rPr lang="en-US" sz="1400" dirty="0">
                <a:latin typeface="Arial"/>
                <a:ea typeface="Arial"/>
                <a:cs typeface="Arial"/>
                <a:sym typeface="Arial"/>
              </a:rPr>
              <a:t> </a:t>
            </a:r>
            <a:r>
              <a:rPr lang="en-US" sz="1400" dirty="0" err="1">
                <a:latin typeface="Arial"/>
                <a:ea typeface="Arial"/>
                <a:cs typeface="Arial"/>
                <a:sym typeface="Arial"/>
              </a:rPr>
              <a:t>μεθόδων</a:t>
            </a:r>
            <a:r>
              <a:rPr lang="en-US" sz="1400" dirty="0">
                <a:latin typeface="Arial"/>
                <a:ea typeface="Arial"/>
                <a:cs typeface="Arial"/>
                <a:sym typeface="Arial"/>
              </a:rPr>
              <a:t>.</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Πα</a:t>
            </a:r>
            <a:r>
              <a:rPr lang="en-US" sz="1400" dirty="0" err="1">
                <a:latin typeface="Arial"/>
                <a:ea typeface="Arial"/>
                <a:cs typeface="Arial"/>
                <a:sym typeface="Arial"/>
              </a:rPr>
              <a:t>ρέχετε</a:t>
            </a:r>
            <a:r>
              <a:rPr lang="en-US" sz="1400" dirty="0">
                <a:latin typeface="Arial"/>
                <a:ea typeface="Arial"/>
                <a:cs typeface="Arial"/>
                <a:sym typeface="Arial"/>
              </a:rPr>
              <a:t> </a:t>
            </a:r>
            <a:r>
              <a:rPr lang="en-US" sz="1400" dirty="0" err="1">
                <a:latin typeface="Arial"/>
                <a:ea typeface="Arial"/>
                <a:cs typeface="Arial"/>
                <a:sym typeface="Arial"/>
              </a:rPr>
              <a:t>μι</a:t>
            </a:r>
            <a:r>
              <a:rPr lang="en-US" sz="1400" dirty="0">
                <a:latin typeface="Arial"/>
                <a:ea typeface="Arial"/>
                <a:cs typeface="Arial"/>
                <a:sym typeface="Arial"/>
              </a:rPr>
              <a:t>α βήμα προς βήμα περιγραφή του τρόπου χρήσης της μεθόδου του μελλοντικού γραμματισμού στην τάξη.</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Συζητήστε</a:t>
            </a:r>
            <a:r>
              <a:rPr lang="en-US" sz="1400" dirty="0">
                <a:latin typeface="Arial"/>
                <a:ea typeface="Arial"/>
                <a:cs typeface="Arial"/>
                <a:sym typeface="Arial"/>
              </a:rPr>
              <a:t> π</a:t>
            </a:r>
            <a:r>
              <a:rPr lang="en-US" sz="1400" dirty="0" err="1">
                <a:latin typeface="Arial"/>
                <a:ea typeface="Arial"/>
                <a:cs typeface="Arial"/>
                <a:sym typeface="Arial"/>
              </a:rPr>
              <a:t>ώς</a:t>
            </a:r>
            <a:r>
              <a:rPr lang="en-US" sz="1400" dirty="0">
                <a:latin typeface="Arial"/>
                <a:ea typeface="Arial"/>
                <a:cs typeface="Arial"/>
                <a:sym typeface="Arial"/>
              </a:rPr>
              <a:t> α</a:t>
            </a:r>
            <a:r>
              <a:rPr lang="en-US" sz="1400" dirty="0" err="1">
                <a:latin typeface="Arial"/>
                <a:ea typeface="Arial"/>
                <a:cs typeface="Arial"/>
                <a:sym typeface="Arial"/>
              </a:rPr>
              <a:t>υτές</a:t>
            </a:r>
            <a:r>
              <a:rPr lang="en-US" sz="1400" dirty="0">
                <a:latin typeface="Arial"/>
                <a:ea typeface="Arial"/>
                <a:cs typeface="Arial"/>
                <a:sym typeface="Arial"/>
              </a:rPr>
              <a:t> </a:t>
            </a:r>
            <a:r>
              <a:rPr lang="en-US" sz="1400" dirty="0" err="1">
                <a:latin typeface="Arial"/>
                <a:ea typeface="Arial"/>
                <a:cs typeface="Arial"/>
                <a:sym typeface="Arial"/>
              </a:rPr>
              <a:t>οι</a:t>
            </a:r>
            <a:r>
              <a:rPr lang="en-US" sz="1400" dirty="0">
                <a:latin typeface="Arial"/>
                <a:ea typeface="Arial"/>
                <a:cs typeface="Arial"/>
                <a:sym typeface="Arial"/>
              </a:rPr>
              <a:t> </a:t>
            </a:r>
            <a:r>
              <a:rPr lang="en-US" sz="1400" dirty="0" err="1">
                <a:latin typeface="Arial"/>
                <a:ea typeface="Arial"/>
                <a:cs typeface="Arial"/>
                <a:sym typeface="Arial"/>
              </a:rPr>
              <a:t>μέθοδοι</a:t>
            </a:r>
            <a:r>
              <a:rPr lang="en-US" sz="1400" dirty="0">
                <a:latin typeface="Arial"/>
                <a:ea typeface="Arial"/>
                <a:cs typeface="Arial"/>
                <a:sym typeface="Arial"/>
              </a:rPr>
              <a:t> μπ</a:t>
            </a:r>
            <a:r>
              <a:rPr lang="en-US" sz="1400" dirty="0" err="1">
                <a:latin typeface="Arial"/>
                <a:ea typeface="Arial"/>
                <a:cs typeface="Arial"/>
                <a:sym typeface="Arial"/>
              </a:rPr>
              <a:t>ορούν</a:t>
            </a:r>
            <a:r>
              <a:rPr lang="en-US" sz="1400" dirty="0">
                <a:latin typeface="Arial"/>
                <a:ea typeface="Arial"/>
                <a:cs typeface="Arial"/>
                <a:sym typeface="Arial"/>
              </a:rPr>
              <a:t> να </a:t>
            </a:r>
            <a:r>
              <a:rPr lang="en-US" sz="1400" dirty="0" err="1">
                <a:latin typeface="Arial"/>
                <a:ea typeface="Arial"/>
                <a:cs typeface="Arial"/>
                <a:sym typeface="Arial"/>
              </a:rPr>
              <a:t>εφ</a:t>
            </a:r>
            <a:r>
              <a:rPr lang="en-US" sz="1400" dirty="0">
                <a:latin typeface="Arial"/>
                <a:ea typeface="Arial"/>
                <a:cs typeface="Arial"/>
                <a:sym typeface="Arial"/>
              </a:rPr>
              <a:t>αρμοστούν σε άλλα θέματα.</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Κα</a:t>
            </a:r>
            <a:r>
              <a:rPr lang="en-US" sz="1400" dirty="0" err="1">
                <a:latin typeface="Arial"/>
                <a:ea typeface="Arial"/>
                <a:cs typeface="Arial"/>
                <a:sym typeface="Arial"/>
              </a:rPr>
              <a:t>θοδηγήστε</a:t>
            </a:r>
            <a:r>
              <a:rPr lang="en-US" sz="1400" dirty="0">
                <a:latin typeface="Arial"/>
                <a:ea typeface="Arial"/>
                <a:cs typeface="Arial"/>
                <a:sym typeface="Arial"/>
              </a:rPr>
              <a:t> </a:t>
            </a:r>
            <a:r>
              <a:rPr lang="en-US" sz="1400" dirty="0" err="1">
                <a:latin typeface="Arial"/>
                <a:ea typeface="Arial"/>
                <a:cs typeface="Arial"/>
                <a:sym typeface="Arial"/>
              </a:rPr>
              <a:t>τους</a:t>
            </a:r>
            <a:r>
              <a:rPr lang="en-US" sz="1400" dirty="0">
                <a:latin typeface="Arial"/>
                <a:ea typeface="Arial"/>
                <a:cs typeface="Arial"/>
                <a:sym typeface="Arial"/>
              </a:rPr>
              <a:t> </a:t>
            </a:r>
            <a:r>
              <a:rPr lang="en-US" sz="1400" dirty="0" err="1">
                <a:latin typeface="Arial"/>
                <a:ea typeface="Arial"/>
                <a:cs typeface="Arial"/>
                <a:sym typeface="Arial"/>
              </a:rPr>
              <a:t>συμμετέχοντες</a:t>
            </a:r>
            <a:r>
              <a:rPr lang="en-US" sz="1400" dirty="0">
                <a:latin typeface="Arial"/>
                <a:ea typeface="Arial"/>
                <a:cs typeface="Arial"/>
                <a:sym typeface="Arial"/>
              </a:rPr>
              <a:t> </a:t>
            </a:r>
            <a:r>
              <a:rPr lang="en-US" sz="1400" dirty="0" err="1">
                <a:latin typeface="Arial"/>
                <a:ea typeface="Arial"/>
                <a:cs typeface="Arial"/>
                <a:sym typeface="Arial"/>
              </a:rPr>
              <a:t>μέσω</a:t>
            </a:r>
            <a:r>
              <a:rPr lang="en-US" sz="1400" dirty="0">
                <a:latin typeface="Arial"/>
                <a:ea typeface="Arial"/>
                <a:cs typeface="Arial"/>
                <a:sym typeface="Arial"/>
              </a:rPr>
              <a:t> </a:t>
            </a:r>
            <a:r>
              <a:rPr lang="en-US" sz="1400" dirty="0" err="1">
                <a:latin typeface="Arial"/>
                <a:ea typeface="Arial"/>
                <a:cs typeface="Arial"/>
                <a:sym typeface="Arial"/>
              </a:rPr>
              <a:t>μι</a:t>
            </a:r>
            <a:r>
              <a:rPr lang="en-US" sz="1400" dirty="0">
                <a:latin typeface="Arial"/>
                <a:ea typeface="Arial"/>
                <a:cs typeface="Arial"/>
                <a:sym typeface="Arial"/>
              </a:rPr>
              <a:t>ας εργασίας </a:t>
            </a:r>
            <a:r>
              <a:rPr lang="el-GR" sz="1400" dirty="0">
                <a:latin typeface="Arial"/>
                <a:ea typeface="Arial"/>
                <a:cs typeface="Arial"/>
                <a:sym typeface="Arial"/>
              </a:rPr>
              <a:t>μελλοντικού </a:t>
            </a:r>
            <a:r>
              <a:rPr lang="el-GR" sz="1400" dirty="0" err="1">
                <a:latin typeface="Arial"/>
                <a:ea typeface="Arial"/>
                <a:cs typeface="Arial"/>
                <a:sym typeface="Arial"/>
              </a:rPr>
              <a:t>γραμματισμού</a:t>
            </a:r>
            <a:r>
              <a:rPr lang="en-US" sz="1400" dirty="0">
                <a:latin typeface="Arial"/>
                <a:ea typeface="Arial"/>
                <a:cs typeface="Arial"/>
                <a:sym typeface="Arial"/>
              </a:rPr>
              <a:t> για το σχεδιασμό ενός βιώσιμου συστήματος τροφίμων.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b="1" dirty="0" err="1"/>
              <a:t>Δρ</a:t>
            </a:r>
            <a:r>
              <a:rPr lang="en-US" b="1" dirty="0"/>
              <a:t>αστηριότητες εργαλειοθήκης - Πρόσθετες πληροφορίες:</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Μέθοδοι</a:t>
            </a:r>
            <a:r>
              <a:rPr lang="en-US" sz="1400" dirty="0">
                <a:latin typeface="Arial"/>
                <a:ea typeface="Arial"/>
                <a:cs typeface="Arial"/>
                <a:sym typeface="Arial"/>
              </a:rPr>
              <a:t> </a:t>
            </a:r>
            <a:r>
              <a:rPr lang="en-US" sz="1400" dirty="0" err="1">
                <a:latin typeface="Arial"/>
                <a:ea typeface="Arial"/>
                <a:cs typeface="Arial"/>
                <a:sym typeface="Arial"/>
              </a:rPr>
              <a:t>μελλοντικού</a:t>
            </a:r>
            <a:r>
              <a:rPr lang="en-US" sz="1400" dirty="0">
                <a:latin typeface="Arial"/>
                <a:ea typeface="Arial"/>
                <a:cs typeface="Arial"/>
                <a:sym typeface="Arial"/>
              </a:rPr>
              <a:t> </a:t>
            </a:r>
            <a:r>
              <a:rPr lang="en-US" sz="1400" dirty="0" err="1">
                <a:latin typeface="Arial"/>
                <a:ea typeface="Arial"/>
                <a:cs typeface="Arial"/>
                <a:sym typeface="Arial"/>
              </a:rPr>
              <a:t>γρ</a:t>
            </a:r>
            <a:r>
              <a:rPr lang="en-US" sz="1400" dirty="0">
                <a:latin typeface="Arial"/>
                <a:ea typeface="Arial"/>
                <a:cs typeface="Arial"/>
                <a:sym typeface="Arial"/>
              </a:rPr>
              <a:t>αμματισμού: Περιλαμβάνουν ασκήσεις σχεδιασμού σεναρίων, οπισθοδρόμησης και οραματισμού.</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Αιτιολόγηση</a:t>
            </a:r>
            <a:r>
              <a:rPr lang="en-US" sz="1400" dirty="0">
                <a:latin typeface="Arial"/>
                <a:ea typeface="Arial"/>
                <a:cs typeface="Arial"/>
                <a:sym typeface="Arial"/>
              </a:rPr>
              <a:t>: </a:t>
            </a:r>
            <a:r>
              <a:rPr lang="en-US" sz="1400" dirty="0" err="1">
                <a:latin typeface="Arial"/>
                <a:ea typeface="Arial"/>
                <a:cs typeface="Arial"/>
                <a:sym typeface="Arial"/>
              </a:rPr>
              <a:t>Οι</a:t>
            </a:r>
            <a:r>
              <a:rPr lang="en-US" sz="1400" dirty="0">
                <a:latin typeface="Arial"/>
                <a:ea typeface="Arial"/>
                <a:cs typeface="Arial"/>
                <a:sym typeface="Arial"/>
              </a:rPr>
              <a:t> </a:t>
            </a:r>
            <a:r>
              <a:rPr lang="en-US" sz="1400" dirty="0" err="1">
                <a:latin typeface="Arial"/>
                <a:ea typeface="Arial"/>
                <a:cs typeface="Arial"/>
                <a:sym typeface="Arial"/>
              </a:rPr>
              <a:t>μέθοδοι</a:t>
            </a:r>
            <a:r>
              <a:rPr lang="en-US" sz="1400" dirty="0">
                <a:latin typeface="Arial"/>
                <a:ea typeface="Arial"/>
                <a:cs typeface="Arial"/>
                <a:sym typeface="Arial"/>
              </a:rPr>
              <a:t> α</a:t>
            </a:r>
            <a:r>
              <a:rPr lang="en-US" sz="1400" dirty="0" err="1">
                <a:latin typeface="Arial"/>
                <a:ea typeface="Arial"/>
                <a:cs typeface="Arial"/>
                <a:sym typeface="Arial"/>
              </a:rPr>
              <a:t>υτές</a:t>
            </a:r>
            <a:r>
              <a:rPr lang="en-US" sz="1400" dirty="0">
                <a:latin typeface="Arial"/>
                <a:ea typeface="Arial"/>
                <a:cs typeface="Arial"/>
                <a:sym typeface="Arial"/>
              </a:rPr>
              <a:t> β</a:t>
            </a:r>
            <a:r>
              <a:rPr lang="en-US" sz="1400" dirty="0" err="1">
                <a:latin typeface="Arial"/>
                <a:ea typeface="Arial"/>
                <a:cs typeface="Arial"/>
                <a:sym typeface="Arial"/>
              </a:rPr>
              <a:t>οηθούν</a:t>
            </a:r>
            <a:r>
              <a:rPr lang="en-US" sz="1400" dirty="0">
                <a:latin typeface="Arial"/>
                <a:ea typeface="Arial"/>
                <a:cs typeface="Arial"/>
                <a:sym typeface="Arial"/>
              </a:rPr>
              <a:t> </a:t>
            </a:r>
            <a:r>
              <a:rPr lang="en-US" sz="1400" dirty="0" err="1">
                <a:latin typeface="Arial"/>
                <a:ea typeface="Arial"/>
                <a:cs typeface="Arial"/>
                <a:sym typeface="Arial"/>
              </a:rPr>
              <a:t>τους</a:t>
            </a:r>
            <a:r>
              <a:rPr lang="en-US" sz="1400" dirty="0">
                <a:latin typeface="Arial"/>
                <a:ea typeface="Arial"/>
                <a:cs typeface="Arial"/>
                <a:sym typeface="Arial"/>
              </a:rPr>
              <a:t> μα</a:t>
            </a:r>
            <a:r>
              <a:rPr lang="en-US" sz="1400" dirty="0" err="1">
                <a:latin typeface="Arial"/>
                <a:ea typeface="Arial"/>
                <a:cs typeface="Arial"/>
                <a:sym typeface="Arial"/>
              </a:rPr>
              <a:t>θητές</a:t>
            </a:r>
            <a:r>
              <a:rPr lang="en-US" sz="1400" dirty="0">
                <a:latin typeface="Arial"/>
                <a:ea typeface="Arial"/>
                <a:cs typeface="Arial"/>
                <a:sym typeface="Arial"/>
              </a:rPr>
              <a:t> να </a:t>
            </a:r>
            <a:r>
              <a:rPr lang="en-US" sz="1400" dirty="0" err="1">
                <a:latin typeface="Arial"/>
                <a:ea typeface="Arial"/>
                <a:cs typeface="Arial"/>
                <a:sym typeface="Arial"/>
              </a:rPr>
              <a:t>σκέφτοντ</a:t>
            </a:r>
            <a:r>
              <a:rPr lang="en-US" sz="1400" dirty="0">
                <a:latin typeface="Arial"/>
                <a:ea typeface="Arial"/>
                <a:cs typeface="Arial"/>
                <a:sym typeface="Arial"/>
              </a:rPr>
              <a:t>αι κριτικά για τις μελλοντικές δυνατότητες και να αναπτύσσουν στρατηγικές για τη βιώσιμη ανάπτυξη.</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b="1" dirty="0" err="1"/>
              <a:t>Δι</a:t>
            </a:r>
            <a:r>
              <a:rPr lang="en-US" b="1" dirty="0"/>
              <a:t>αδικασία δραστηριοτήτων:</a:t>
            </a:r>
            <a:endParaRPr dirty="0"/>
          </a:p>
          <a:p>
            <a:pPr marL="521367" lvl="1" indent="-140367" algn="l" rtl="0">
              <a:spcBef>
                <a:spcPts val="0"/>
              </a:spcBef>
              <a:spcAft>
                <a:spcPts val="0"/>
              </a:spcAft>
              <a:buSzPts val="1400"/>
              <a:buFont typeface="Arial"/>
              <a:buChar char="•"/>
            </a:pPr>
            <a:r>
              <a:rPr lang="en-US" sz="1400" dirty="0" err="1">
                <a:latin typeface="Arial"/>
                <a:ea typeface="Arial"/>
                <a:cs typeface="Arial"/>
                <a:sym typeface="Arial"/>
              </a:rPr>
              <a:t>Σχεδι</a:t>
            </a:r>
            <a:r>
              <a:rPr lang="en-US" sz="1400" dirty="0">
                <a:latin typeface="Arial"/>
                <a:ea typeface="Arial"/>
                <a:cs typeface="Arial"/>
                <a:sym typeface="Arial"/>
              </a:rPr>
              <a:t>ασμός σεναρίων: Προσδιορισμός των βασικών κινητήριων δυνάμεων της αλλαγής και ανάπτυξη διαφορετικών σεναρίων για τα μελλοντικά συστήματα τροφίμων.</a:t>
            </a:r>
            <a:endParaRPr dirty="0"/>
          </a:p>
          <a:p>
            <a:pPr marL="521367" lvl="1" indent="-140367" algn="l" rtl="0">
              <a:spcBef>
                <a:spcPts val="0"/>
              </a:spcBef>
              <a:spcAft>
                <a:spcPts val="0"/>
              </a:spcAft>
              <a:buSzPts val="1400"/>
              <a:buFont typeface="Arial"/>
              <a:buChar char="•"/>
            </a:pPr>
            <a:r>
              <a:rPr lang="en-US" sz="1400" dirty="0">
                <a:latin typeface="Arial"/>
                <a:ea typeface="Arial"/>
                <a:cs typeface="Arial"/>
                <a:sym typeface="Arial"/>
              </a:rPr>
              <a:t>Ba</a:t>
            </a:r>
            <a:r>
              <a:rPr lang="el-GR" sz="1400" dirty="0">
                <a:latin typeface="Arial"/>
                <a:ea typeface="Arial"/>
                <a:cs typeface="Arial"/>
                <a:sym typeface="Arial"/>
              </a:rPr>
              <a:t>Γ</a:t>
            </a:r>
            <a:r>
              <a:rPr lang="en-US" sz="1400" dirty="0">
                <a:latin typeface="Arial"/>
                <a:ea typeface="Arial"/>
                <a:cs typeface="Arial"/>
                <a:sym typeface="Arial"/>
              </a:rPr>
              <a:t>k</a:t>
            </a:r>
            <a:r>
              <a:rPr lang="el-GR" sz="1400" dirty="0">
                <a:latin typeface="Arial"/>
                <a:ea typeface="Arial"/>
                <a:cs typeface="Arial"/>
                <a:sym typeface="Arial"/>
              </a:rPr>
              <a:t>Γ</a:t>
            </a:r>
            <a:r>
              <a:rPr lang="en-US" sz="1400" dirty="0" err="1">
                <a:latin typeface="Arial"/>
                <a:ea typeface="Arial"/>
                <a:cs typeface="Arial"/>
                <a:sym typeface="Arial"/>
              </a:rPr>
              <a:t>asting</a:t>
            </a:r>
            <a:r>
              <a:rPr lang="en-US" sz="1400" dirty="0">
                <a:latin typeface="Arial"/>
                <a:ea typeface="Arial"/>
                <a:cs typeface="Arial"/>
                <a:sym typeface="Arial"/>
              </a:rPr>
              <a:t>: </a:t>
            </a:r>
            <a:r>
              <a:rPr lang="en-US" sz="1400" dirty="0" err="1">
                <a:latin typeface="Arial"/>
                <a:ea typeface="Arial"/>
                <a:cs typeface="Arial"/>
                <a:sym typeface="Arial"/>
              </a:rPr>
              <a:t>Ξεκινήστε</a:t>
            </a:r>
            <a:r>
              <a:rPr lang="en-US" sz="1400" dirty="0">
                <a:latin typeface="Arial"/>
                <a:ea typeface="Arial"/>
                <a:cs typeface="Arial"/>
                <a:sym typeface="Arial"/>
              </a:rPr>
              <a:t> </a:t>
            </a:r>
            <a:r>
              <a:rPr lang="en-US" sz="1400" dirty="0" err="1">
                <a:latin typeface="Arial"/>
                <a:ea typeface="Arial"/>
                <a:cs typeface="Arial"/>
                <a:sym typeface="Arial"/>
              </a:rPr>
              <a:t>με</a:t>
            </a:r>
            <a:r>
              <a:rPr lang="en-US" sz="1400" dirty="0">
                <a:latin typeface="Arial"/>
                <a:ea typeface="Arial"/>
                <a:cs typeface="Arial"/>
                <a:sym typeface="Arial"/>
              </a:rPr>
              <a:t> </a:t>
            </a:r>
            <a:r>
              <a:rPr lang="en-US" sz="1400" dirty="0" err="1">
                <a:latin typeface="Arial"/>
                <a:ea typeface="Arial"/>
                <a:cs typeface="Arial"/>
                <a:sym typeface="Arial"/>
              </a:rPr>
              <a:t>έν</a:t>
            </a:r>
            <a:r>
              <a:rPr lang="en-US" sz="1400" dirty="0">
                <a:latin typeface="Arial"/>
                <a:ea typeface="Arial"/>
                <a:cs typeface="Arial"/>
                <a:sym typeface="Arial"/>
              </a:rPr>
              <a:t>α επιθυμητό μελλοντικό αποτέλεσμα και εργαστείτε προς τα πίσω για να προσδιορίσετε τα βήματα που απαιτούνται για την επίτευξή του.</a:t>
            </a:r>
            <a:endParaRPr dirty="0"/>
          </a:p>
          <a:p>
            <a:pPr marL="521367" lvl="1" indent="-140367" algn="l" rtl="0">
              <a:spcBef>
                <a:spcPts val="0"/>
              </a:spcBef>
              <a:spcAft>
                <a:spcPts val="0"/>
              </a:spcAft>
              <a:buSzPts val="1400"/>
              <a:buFont typeface="Arial"/>
              <a:buChar char="•"/>
            </a:pPr>
            <a:r>
              <a:rPr lang="en-US" sz="1400" dirty="0" err="1">
                <a:latin typeface="Arial"/>
                <a:ea typeface="Arial"/>
                <a:cs typeface="Arial"/>
                <a:sym typeface="Arial"/>
              </a:rPr>
              <a:t>Ορ</a:t>
            </a:r>
            <a:r>
              <a:rPr lang="en-US" sz="1400" dirty="0">
                <a:latin typeface="Arial"/>
                <a:ea typeface="Arial"/>
                <a:cs typeface="Arial"/>
                <a:sym typeface="Arial"/>
              </a:rPr>
              <a:t>αματισμός: Δημιουργήστε ένα λεπτομερές και εμπνευσμένο όραμα για ένα βιώσιμο μέλλον και συζητήστε πώς μπορεί να υλοποιηθεί.</a:t>
            </a:r>
            <a:endParaRPr dirty="0"/>
          </a:p>
          <a:p>
            <a:pPr marL="0" lvl="0" indent="0" algn="l" rtl="0">
              <a:spcBef>
                <a:spcPts val="0"/>
              </a:spcBef>
              <a:spcAft>
                <a:spcPts val="0"/>
              </a:spcAft>
              <a:buNone/>
            </a:pPr>
            <a:r>
              <a:rPr lang="en-US" b="1" dirty="0" err="1"/>
              <a:t>Εργ</a:t>
            </a:r>
            <a:r>
              <a:rPr lang="en-US" b="1" dirty="0"/>
              <a:t>ασία</a:t>
            </a:r>
            <a:r>
              <a:rPr lang="en-US" b="0" dirty="0"/>
              <a:t>: Ζητήστε από τους συμμετέχοντες να οραματιστούν ένα βιώσιμο σύστημα τροφίμων στην κοινότητά τους και να περιγράψουν τα βήματα για την επίτευξή του.</a:t>
            </a:r>
            <a:endParaRPr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Εάν ο χρόνος το επιτρέπει, η εξερεύνηση του πίνακα ελέγχου των συστημάτων τροφίμων μπορεί να δείξει πώς παρακολουθούνται τα συστήματα τροφίμων σε όλο τον κόσμο. Ο ιστότοπος επιτρέπει στατιστικά στοιχεία ανά χώρα.</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Διαφορετικά, αυτή μπορεί να είναι μια δραστηριότητα για τους εκπαιδευτικούς που θα πρέπει να ερευνήσουν στο σπίτι.</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Συζητήστε για το Food Systems Dashboard και τον τρόπο με τον οποίο μπορεί να χρησιμοποιηθεί για την ανάλυση των επισιτιστικών συστημάτων.</a:t>
            </a:r>
            <a:endParaRPr/>
          </a:p>
          <a:p>
            <a:pPr marL="0" lvl="0" indent="0" algn="l" rtl="0">
              <a:spcBef>
                <a:spcPts val="0"/>
              </a:spcBef>
              <a:spcAft>
                <a:spcPts val="0"/>
              </a:spcAft>
              <a:buNone/>
            </a:pPr>
            <a:r>
              <a:rPr lang="en-US" sz="1400">
                <a:latin typeface="Arial"/>
                <a:ea typeface="Arial"/>
                <a:cs typeface="Arial"/>
                <a:sym typeface="Arial"/>
              </a:rPr>
              <a:t>Παρουσιάστε το Food Systems Dashboard ως πρακτικό παράδειγμα.</a:t>
            </a:r>
            <a:endParaRPr/>
          </a:p>
          <a:p>
            <a:pPr marL="0" lvl="0" indent="0" algn="l" rtl="0">
              <a:spcBef>
                <a:spcPts val="0"/>
              </a:spcBef>
              <a:spcAft>
                <a:spcPts val="0"/>
              </a:spcAft>
              <a:buNone/>
            </a:pPr>
            <a:r>
              <a:rPr lang="en-US" sz="1400">
                <a:latin typeface="Arial"/>
                <a:ea typeface="Arial"/>
                <a:cs typeface="Arial"/>
                <a:sym typeface="Arial"/>
              </a:rPr>
              <a:t>Παρέχετε τον σύνδεσμο για τον πίνακα ελέγχου και ενθαρρύνετε τους συμμετέχοντες να τον εξετάσουν.</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dirty="0">
                <a:latin typeface="Arial"/>
                <a:ea typeface="Arial"/>
                <a:cs typeface="Arial"/>
                <a:sym typeface="Arial"/>
              </a:rPr>
              <a:t>Πα</a:t>
            </a:r>
            <a:r>
              <a:rPr lang="en-US" sz="1400" dirty="0" err="1">
                <a:latin typeface="Arial"/>
                <a:ea typeface="Arial"/>
                <a:cs typeface="Arial"/>
                <a:sym typeface="Arial"/>
              </a:rPr>
              <a:t>ρέχετε</a:t>
            </a:r>
            <a:r>
              <a:rPr lang="en-US" sz="1400" dirty="0">
                <a:latin typeface="Arial"/>
                <a:ea typeface="Arial"/>
                <a:cs typeface="Arial"/>
                <a:sym typeface="Arial"/>
              </a:rPr>
              <a:t> </a:t>
            </a:r>
            <a:r>
              <a:rPr lang="en-US" sz="1400" dirty="0" err="1">
                <a:latin typeface="Arial"/>
                <a:ea typeface="Arial"/>
                <a:cs typeface="Arial"/>
                <a:sym typeface="Arial"/>
              </a:rPr>
              <a:t>έν</a:t>
            </a:r>
            <a:r>
              <a:rPr lang="en-US" sz="1400" dirty="0">
                <a:latin typeface="Arial"/>
                <a:ea typeface="Arial"/>
                <a:cs typeface="Arial"/>
                <a:sym typeface="Arial"/>
              </a:rPr>
              <a:t>αν πλήρη κατάλογο πηγών για περαιτέρω ανάγνωση.</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Ενθ</a:t>
            </a:r>
            <a:r>
              <a:rPr lang="en-US" sz="1400" dirty="0">
                <a:latin typeface="Arial"/>
                <a:ea typeface="Arial"/>
                <a:cs typeface="Arial"/>
                <a:sym typeface="Arial"/>
              </a:rPr>
              <a:t>αρρύνετε τους συμμετέχοντες να εξερευνήσουν αυτούς τους πόρους για συνεχή επαγγελματική ανάπτυξη.</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Υπ</a:t>
            </a:r>
            <a:r>
              <a:rPr lang="en-US" sz="1400" dirty="0" err="1">
                <a:latin typeface="Arial"/>
                <a:ea typeface="Arial"/>
                <a:cs typeface="Arial"/>
                <a:sym typeface="Arial"/>
              </a:rPr>
              <a:t>ογρ</a:t>
            </a:r>
            <a:r>
              <a:rPr lang="en-US" sz="1400" dirty="0">
                <a:latin typeface="Arial"/>
                <a:ea typeface="Arial"/>
                <a:cs typeface="Arial"/>
                <a:sym typeface="Arial"/>
              </a:rPr>
              <a:t>αμμίστε τη σημασία της συνεχούς μάθησης στον τομέα των συστημάτων τροφίμων.</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Πα</a:t>
            </a:r>
            <a:r>
              <a:rPr lang="en-US" sz="1400" dirty="0" err="1">
                <a:latin typeface="Arial"/>
                <a:ea typeface="Arial"/>
                <a:cs typeface="Arial"/>
                <a:sym typeface="Arial"/>
              </a:rPr>
              <a:t>ρουσιάστε</a:t>
            </a:r>
            <a:r>
              <a:rPr lang="en-US" sz="1400" dirty="0">
                <a:latin typeface="Arial"/>
                <a:ea typeface="Arial"/>
                <a:cs typeface="Arial"/>
                <a:sym typeface="Arial"/>
              </a:rPr>
              <a:t> </a:t>
            </a:r>
            <a:r>
              <a:rPr lang="en-US" sz="1400" dirty="0" err="1">
                <a:latin typeface="Arial"/>
                <a:ea typeface="Arial"/>
                <a:cs typeface="Arial"/>
                <a:sym typeface="Arial"/>
              </a:rPr>
              <a:t>τον</a:t>
            </a:r>
            <a:r>
              <a:rPr lang="en-US" sz="1400" dirty="0">
                <a:latin typeface="Arial"/>
                <a:ea typeface="Arial"/>
                <a:cs typeface="Arial"/>
                <a:sym typeface="Arial"/>
              </a:rPr>
              <a:t> </a:t>
            </a:r>
            <a:r>
              <a:rPr lang="en-US" sz="1400" dirty="0" err="1">
                <a:latin typeface="Arial"/>
                <a:ea typeface="Arial"/>
                <a:cs typeface="Arial"/>
                <a:sym typeface="Arial"/>
              </a:rPr>
              <a:t>δι</a:t>
            </a:r>
            <a:r>
              <a:rPr lang="en-US" sz="1400" dirty="0">
                <a:latin typeface="Arial"/>
                <a:ea typeface="Arial"/>
                <a:cs typeface="Arial"/>
                <a:sym typeface="Arial"/>
              </a:rPr>
              <a:t>αδραστικό σύνδεσμο προς τη λίστα ανάγνωσης και τις πρόσθετες πηγές.</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a:latin typeface="Arial"/>
                <a:ea typeface="Arial"/>
                <a:cs typeface="Arial"/>
                <a:sym typeface="Arial"/>
              </a:rPr>
              <a:t>Διευκολύνετε μια συνεδρία ερωτήσεων και απαντήσεων για να απαντήσετε στις ερωτήσεις των συμμετεχόντων.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Ενθαρρύνετε την ανταλλαγή ιδεών και εμπειριών μεταξύ των εκπαιδευτικών.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Διαδραστικό φόρουμ: Διαρκές φόρουμ ερωταπαντήσεων και υποστήριξης.</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Ενθαρρύνετε την ανοιχτή συζήτηση και την ανταλλαγή ιδεών.</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Εισάγετε το φόρουμ ερωτήσεων και απαντήσεων και υποστήριξης (Toolkit) για συνεχή συμμετοχή.</a:t>
            </a:r>
            <a:endParaRPr/>
          </a:p>
          <a:p>
            <a:pPr marL="0" lvl="0" indent="0" algn="l" rtl="0">
              <a:spcBef>
                <a:spcPts val="0"/>
              </a:spcBef>
              <a:spcAft>
                <a:spcPts val="0"/>
              </a:spcAft>
              <a:buNone/>
            </a:pPr>
            <a:endParaRPr sz="1400">
              <a:latin typeface="Arial"/>
              <a:ea typeface="Arial"/>
              <a:cs typeface="Arial"/>
              <a:sym typeface="Arial"/>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Διαδραστικό φόρουμ: Δημιουργήστε ένα φόρουμ όπου οι συμμετέχοντες μπορούν να υποβάλλουν ερωτήσεις και να μοιράζονται τις εμπειρίες τους. Αυτό το φόρουμ μπορεί επίσης να χρησιμοποιηθεί για συνεχή υποστήριξη και δικτύωση.Αυτό μπορεί να συνδεθεί με την ιστοσελίδα Δραστηριότητες και σχέδια τάξης.</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Ενθάρρυνση της δέσμευσης: Προσκαλέστε τους συμμετέχοντες να κάνουν ερωτήσεις και να μοιραστούν τις σκέψεις τους σχετικά με τα θέματα που συζητήθηκαν. Χρησιμοποιήστε ερωτήσεις ανοικτού τύπου για να τονώσετε τη συζήτηση.</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Συνοψίστε</a:t>
            </a:r>
            <a:r>
              <a:rPr lang="en-US" sz="1400" dirty="0">
                <a:latin typeface="Arial"/>
                <a:ea typeface="Arial"/>
                <a:cs typeface="Arial"/>
                <a:sym typeface="Arial"/>
              </a:rPr>
              <a:t> τα βα</a:t>
            </a:r>
            <a:r>
              <a:rPr lang="en-US" sz="1400" dirty="0" err="1">
                <a:latin typeface="Arial"/>
                <a:ea typeface="Arial"/>
                <a:cs typeface="Arial"/>
                <a:sym typeface="Arial"/>
              </a:rPr>
              <a:t>σικά</a:t>
            </a:r>
            <a:r>
              <a:rPr lang="en-US" sz="1400" dirty="0">
                <a:latin typeface="Arial"/>
                <a:ea typeface="Arial"/>
                <a:cs typeface="Arial"/>
                <a:sym typeface="Arial"/>
              </a:rPr>
              <a:t> </a:t>
            </a:r>
            <a:r>
              <a:rPr lang="en-US" sz="1400" dirty="0" err="1">
                <a:latin typeface="Arial"/>
                <a:ea typeface="Arial"/>
                <a:cs typeface="Arial"/>
                <a:sym typeface="Arial"/>
              </a:rPr>
              <a:t>σημεί</a:t>
            </a:r>
            <a:r>
              <a:rPr lang="en-US" sz="1400" dirty="0">
                <a:latin typeface="Arial"/>
                <a:ea typeface="Arial"/>
                <a:cs typeface="Arial"/>
                <a:sym typeface="Arial"/>
              </a:rPr>
              <a:t>α που καλύφθηκαν στην ενότητα.</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Να </a:t>
            </a:r>
            <a:r>
              <a:rPr lang="en-US" sz="1400" dirty="0" err="1">
                <a:latin typeface="Arial"/>
                <a:ea typeface="Arial"/>
                <a:cs typeface="Arial"/>
                <a:sym typeface="Arial"/>
              </a:rPr>
              <a:t>τονιστεί</a:t>
            </a:r>
            <a:r>
              <a:rPr lang="en-US" sz="1400" dirty="0">
                <a:latin typeface="Arial"/>
                <a:ea typeface="Arial"/>
                <a:cs typeface="Arial"/>
                <a:sym typeface="Arial"/>
              </a:rPr>
              <a:t> η </a:t>
            </a:r>
            <a:r>
              <a:rPr lang="en-US" sz="1400" dirty="0" err="1">
                <a:latin typeface="Arial"/>
                <a:ea typeface="Arial"/>
                <a:cs typeface="Arial"/>
                <a:sym typeface="Arial"/>
              </a:rPr>
              <a:t>σημ</a:t>
            </a:r>
            <a:r>
              <a:rPr lang="en-US" sz="1400" dirty="0">
                <a:latin typeface="Arial"/>
                <a:ea typeface="Arial"/>
                <a:cs typeface="Arial"/>
                <a:sym typeface="Arial"/>
              </a:rPr>
              <a:t>ασία της ενσωμάτωσης της εκπαίδευσης στα διατροφικά συστήματα στο πρόγραμμα σπουδών.</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Πα</a:t>
            </a:r>
            <a:r>
              <a:rPr lang="en-US" sz="1400" dirty="0" err="1">
                <a:latin typeface="Arial"/>
                <a:ea typeface="Arial"/>
                <a:cs typeface="Arial"/>
                <a:sym typeface="Arial"/>
              </a:rPr>
              <a:t>ρουσιάστε</a:t>
            </a:r>
            <a:r>
              <a:rPr lang="en-US" sz="1400" dirty="0">
                <a:latin typeface="Arial"/>
                <a:ea typeface="Arial"/>
                <a:cs typeface="Arial"/>
                <a:sym typeface="Arial"/>
              </a:rPr>
              <a:t> </a:t>
            </a:r>
            <a:r>
              <a:rPr lang="en-US" sz="1400" dirty="0" err="1">
                <a:latin typeface="Arial"/>
                <a:ea typeface="Arial"/>
                <a:cs typeface="Arial"/>
                <a:sym typeface="Arial"/>
              </a:rPr>
              <a:t>το</a:t>
            </a:r>
            <a:r>
              <a:rPr lang="en-US" sz="1400" dirty="0">
                <a:latin typeface="Arial"/>
                <a:ea typeface="Arial"/>
                <a:cs typeface="Arial"/>
                <a:sym typeface="Arial"/>
              </a:rPr>
              <a:t> β</a:t>
            </a:r>
            <a:r>
              <a:rPr lang="en-US" sz="1400" dirty="0" err="1">
                <a:latin typeface="Arial"/>
                <a:ea typeface="Arial"/>
                <a:cs typeface="Arial"/>
                <a:sym typeface="Arial"/>
              </a:rPr>
              <a:t>ίντεο</a:t>
            </a:r>
            <a:r>
              <a:rPr lang="en-US" sz="1400" dirty="0">
                <a:latin typeface="Arial"/>
                <a:ea typeface="Arial"/>
                <a:cs typeface="Arial"/>
                <a:sym typeface="Arial"/>
              </a:rPr>
              <a:t> παρα</a:t>
            </a:r>
            <a:r>
              <a:rPr lang="en-US" sz="1400" dirty="0" err="1">
                <a:latin typeface="Arial"/>
                <a:ea typeface="Arial"/>
                <a:cs typeface="Arial"/>
                <a:sym typeface="Arial"/>
              </a:rPr>
              <a:t>κίνησης</a:t>
            </a:r>
            <a:r>
              <a:rPr lang="en-US" sz="1400" dirty="0">
                <a:latin typeface="Arial"/>
                <a:ea typeface="Arial"/>
                <a:cs typeface="Arial"/>
                <a:sym typeface="Arial"/>
              </a:rPr>
              <a:t> και </a:t>
            </a:r>
            <a:r>
              <a:rPr lang="en-US" sz="1400" dirty="0" err="1">
                <a:latin typeface="Arial"/>
                <a:ea typeface="Arial"/>
                <a:cs typeface="Arial"/>
                <a:sym typeface="Arial"/>
              </a:rPr>
              <a:t>ενθ</a:t>
            </a:r>
            <a:r>
              <a:rPr lang="en-US" sz="1400" dirty="0">
                <a:latin typeface="Arial"/>
                <a:ea typeface="Arial"/>
                <a:cs typeface="Arial"/>
                <a:sym typeface="Arial"/>
              </a:rPr>
              <a:t>αρρύνετε τους συμμετέχοντες να το παρακολουθήσουν.</a:t>
            </a:r>
            <a:endParaRPr dirty="0"/>
          </a:p>
          <a:p>
            <a:pPr marL="0" lvl="0" indent="0" algn="l" rtl="0">
              <a:spcBef>
                <a:spcPts val="0"/>
              </a:spcBef>
              <a:spcAft>
                <a:spcPts val="0"/>
              </a:spcAft>
              <a:buNone/>
            </a:pPr>
            <a:r>
              <a:rPr lang="en-US" b="1" dirty="0" err="1"/>
              <a:t>Πρόσθετες</a:t>
            </a:r>
            <a:r>
              <a:rPr lang="en-US" b="1" dirty="0"/>
              <a:t> π</a:t>
            </a:r>
            <a:r>
              <a:rPr lang="en-US" b="1" dirty="0" err="1"/>
              <a:t>ληροφορίες</a:t>
            </a:r>
            <a:r>
              <a:rPr lang="en-US" b="1" dirty="0"/>
              <a:t> </a:t>
            </a:r>
            <a:r>
              <a:rPr lang="en-US" b="1" dirty="0" err="1"/>
              <a:t>γι</a:t>
            </a:r>
            <a:r>
              <a:rPr lang="en-US" b="1" dirty="0"/>
              <a:t>α τον παρουσιαστή:</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Περίληψη</a:t>
            </a:r>
            <a:r>
              <a:rPr lang="en-US" sz="1400" dirty="0">
                <a:latin typeface="Arial"/>
                <a:ea typeface="Arial"/>
                <a:cs typeface="Arial"/>
                <a:sym typeface="Arial"/>
              </a:rPr>
              <a:t>: </a:t>
            </a:r>
            <a:r>
              <a:rPr lang="en-US" sz="1400" dirty="0" err="1">
                <a:latin typeface="Arial"/>
                <a:ea typeface="Arial"/>
                <a:cs typeface="Arial"/>
                <a:sym typeface="Arial"/>
              </a:rPr>
              <a:t>Αν</a:t>
            </a:r>
            <a:r>
              <a:rPr lang="en-US" sz="1400" dirty="0">
                <a:latin typeface="Arial"/>
                <a:ea typeface="Arial"/>
                <a:cs typeface="Arial"/>
                <a:sym typeface="Arial"/>
              </a:rPr>
              <a:t>ακεφαλαιώστε τα βασικά σημεία, όπως η σημασία των βιώσιμων διατροφικών συνηθειών, η πολυπλοκότητα των διατροφικών συστημάτων και ο ρόλος τ</a:t>
            </a:r>
            <a:r>
              <a:rPr lang="el-GR" sz="1400" dirty="0">
                <a:latin typeface="Arial"/>
                <a:ea typeface="Arial"/>
                <a:cs typeface="Arial"/>
                <a:sym typeface="Arial"/>
              </a:rPr>
              <a:t>ου</a:t>
            </a:r>
            <a:r>
              <a:rPr lang="en-US" sz="1400" dirty="0">
                <a:latin typeface="Arial"/>
                <a:ea typeface="Arial"/>
                <a:cs typeface="Arial"/>
                <a:sym typeface="Arial"/>
              </a:rPr>
              <a:t> μελλοντικ</a:t>
            </a:r>
            <a:r>
              <a:rPr lang="el-GR" sz="1400" dirty="0" err="1">
                <a:latin typeface="Arial"/>
                <a:ea typeface="Arial"/>
                <a:cs typeface="Arial"/>
                <a:sym typeface="Arial"/>
              </a:rPr>
              <a:t>ού</a:t>
            </a:r>
            <a:r>
              <a:rPr lang="en-US" sz="1400" dirty="0">
                <a:latin typeface="Arial"/>
                <a:ea typeface="Arial"/>
                <a:cs typeface="Arial"/>
                <a:sym typeface="Arial"/>
              </a:rPr>
              <a:t> </a:t>
            </a:r>
            <a:r>
              <a:rPr lang="el-GR" sz="1400" dirty="0" err="1">
                <a:latin typeface="Arial"/>
                <a:ea typeface="Arial"/>
                <a:cs typeface="Arial"/>
                <a:sym typeface="Arial"/>
              </a:rPr>
              <a:t>γραμματισμού</a:t>
            </a:r>
            <a:r>
              <a:rPr lang="en-US" sz="1400" dirty="0">
                <a:latin typeface="Arial"/>
                <a:ea typeface="Arial"/>
                <a:cs typeface="Arial"/>
                <a:sym typeface="Arial"/>
              </a:rPr>
              <a:t>.</a:t>
            </a:r>
            <a:endParaRPr dirty="0"/>
          </a:p>
          <a:p>
            <a:pPr marL="140367" lvl="0" indent="-140367" algn="l" rtl="0">
              <a:spcBef>
                <a:spcPts val="0"/>
              </a:spcBef>
              <a:spcAft>
                <a:spcPts val="0"/>
              </a:spcAft>
              <a:buSzPts val="1400"/>
              <a:buFont typeface="Arial"/>
              <a:buChar char="•"/>
            </a:pPr>
            <a:r>
              <a:rPr lang="en-US" sz="1400" dirty="0" err="1">
                <a:latin typeface="Arial"/>
                <a:ea typeface="Arial"/>
                <a:cs typeface="Arial"/>
                <a:sym typeface="Arial"/>
              </a:rPr>
              <a:t>Πρόσκληση</a:t>
            </a:r>
            <a:r>
              <a:rPr lang="en-US" sz="1400" dirty="0">
                <a:latin typeface="Arial"/>
                <a:ea typeface="Arial"/>
                <a:cs typeface="Arial"/>
                <a:sym typeface="Arial"/>
              </a:rPr>
              <a:t> </a:t>
            </a:r>
            <a:r>
              <a:rPr lang="en-US" sz="1400" dirty="0" err="1">
                <a:latin typeface="Arial"/>
                <a:ea typeface="Arial"/>
                <a:cs typeface="Arial"/>
                <a:sym typeface="Arial"/>
              </a:rPr>
              <a:t>γι</a:t>
            </a:r>
            <a:r>
              <a:rPr lang="en-US" sz="1400" dirty="0">
                <a:latin typeface="Arial"/>
                <a:ea typeface="Arial"/>
                <a:cs typeface="Arial"/>
                <a:sym typeface="Arial"/>
              </a:rPr>
              <a:t>α δράση: Ενθαρρύνετε τους εκπαιδευτικούς να ενσωματώσουν την εκπαίδευση στα διατροφικά συστήματα στα μαθήματά τους και να εμπνεύσουν τους μαθητές τους να σκεφτούν κριτικά για τη βιωσιμότητα.</a:t>
            </a:r>
            <a:endParaRPr dirty="0"/>
          </a:p>
          <a:p>
            <a:pPr marL="140367" lvl="0" indent="-140367" algn="l" rtl="0">
              <a:spcBef>
                <a:spcPts val="0"/>
              </a:spcBef>
              <a:spcAft>
                <a:spcPts val="0"/>
              </a:spcAft>
              <a:buSzPts val="1400"/>
              <a:buFont typeface="Arial"/>
              <a:buChar char="•"/>
            </a:pPr>
            <a:r>
              <a:rPr lang="en-US" sz="1400" dirty="0">
                <a:latin typeface="Arial"/>
                <a:ea typeface="Arial"/>
                <a:cs typeface="Arial"/>
                <a:sym typeface="Arial"/>
              </a:rPr>
              <a:t>**</a:t>
            </a:r>
            <a:r>
              <a:rPr lang="en-US" sz="1400" dirty="0" err="1">
                <a:latin typeface="Arial"/>
                <a:ea typeface="Arial"/>
                <a:cs typeface="Arial"/>
                <a:sym typeface="Arial"/>
              </a:rPr>
              <a:t>Βίντεο</a:t>
            </a:r>
            <a:r>
              <a:rPr lang="en-US" sz="1400" dirty="0">
                <a:latin typeface="Arial"/>
                <a:ea typeface="Arial"/>
                <a:cs typeface="Arial"/>
                <a:sym typeface="Arial"/>
              </a:rPr>
              <a:t> </a:t>
            </a:r>
            <a:r>
              <a:rPr lang="en-US" sz="1400" dirty="0" err="1">
                <a:latin typeface="Arial"/>
                <a:ea typeface="Arial"/>
                <a:cs typeface="Arial"/>
                <a:sym typeface="Arial"/>
              </a:rPr>
              <a:t>κινήτρων</a:t>
            </a:r>
            <a:r>
              <a:rPr lang="en-US" sz="1400" dirty="0">
                <a:latin typeface="Arial"/>
                <a:ea typeface="Arial"/>
                <a:cs typeface="Arial"/>
                <a:sym typeface="Arial"/>
              </a:rPr>
              <a:t>: </a:t>
            </a:r>
            <a:r>
              <a:rPr lang="en-US" sz="1400" dirty="0" err="1">
                <a:latin typeface="Arial"/>
                <a:ea typeface="Arial"/>
                <a:cs typeface="Arial"/>
                <a:sym typeface="Arial"/>
              </a:rPr>
              <a:t>Χρησιμο</a:t>
            </a:r>
            <a:r>
              <a:rPr lang="en-US" sz="1400" dirty="0">
                <a:latin typeface="Arial"/>
                <a:ea typeface="Arial"/>
                <a:cs typeface="Arial"/>
                <a:sym typeface="Arial"/>
              </a:rPr>
              <a:t>ποιήστε το βίντεο για να αφήσετε στους συμμετέχοντες ένα ισχυρό και θετικό μήνυμα σχετικά με τον αντίκτυπο που μπορούν να έχουν.</a:t>
            </a: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Ευγνωμοσύνη και πληροφορίες επικοινωνίας</a:t>
            </a:r>
            <a:endParaRPr/>
          </a:p>
          <a:p>
            <a:pPr marL="0" lvl="0" indent="0" algn="l" rtl="0">
              <a:spcBef>
                <a:spcPts val="0"/>
              </a:spcBef>
              <a:spcAft>
                <a:spcPts val="0"/>
              </a:spcAft>
              <a:buNone/>
            </a:pPr>
            <a:r>
              <a:rPr lang="en-US" sz="1400">
                <a:latin typeface="Arial"/>
                <a:ea typeface="Arial"/>
                <a:cs typeface="Arial"/>
                <a:sym typeface="Arial"/>
              </a:rPr>
              <a:t>Ευχαριστήστε τους εκπαιδευτικούς για τη συμμετοχή τους.</a:t>
            </a:r>
            <a:endParaRPr/>
          </a:p>
          <a:p>
            <a:pPr marL="0" lvl="0" indent="0" algn="l" rtl="0">
              <a:spcBef>
                <a:spcPts val="0"/>
              </a:spcBef>
              <a:spcAft>
                <a:spcPts val="0"/>
              </a:spcAft>
              <a:buNone/>
            </a:pPr>
            <a:r>
              <a:rPr lang="en-US" sz="1400">
                <a:latin typeface="Arial"/>
                <a:ea typeface="Arial"/>
                <a:cs typeface="Arial"/>
                <a:sym typeface="Arial"/>
              </a:rPr>
              <a:t>Δώστε τα στοιχεία επικοινωνίας σας για περαιτέρω ερωτήσεις και συνεργασία.</a:t>
            </a:r>
            <a:endParaRPr/>
          </a:p>
          <a:p>
            <a:pPr marL="0" lvl="0" indent="0" algn="l" rtl="0">
              <a:spcBef>
                <a:spcPts val="0"/>
              </a:spcBef>
              <a:spcAft>
                <a:spcPts val="0"/>
              </a:spcAft>
              <a:buNone/>
            </a:pPr>
            <a:r>
              <a:rPr lang="en-US" sz="1400">
                <a:latin typeface="Arial"/>
                <a:ea typeface="Arial"/>
                <a:cs typeface="Arial"/>
                <a:sym typeface="Arial"/>
              </a:rPr>
              <a:t>Διαδραστικός σύνδεσμος: Φόρμα ανατροφοδότησης και στοιχεία επικοινωνίας.</a:t>
            </a:r>
            <a:endParaRPr/>
          </a:p>
          <a:p>
            <a:pPr marL="0" lvl="0" indent="0" algn="l" rtl="0">
              <a:spcBef>
                <a:spcPts val="0"/>
              </a:spcBef>
              <a:spcAft>
                <a:spcPts val="0"/>
              </a:spcAft>
              <a:buNone/>
            </a:pPr>
            <a:endParaRPr sz="1400">
              <a:latin typeface="Arial"/>
              <a:ea typeface="Arial"/>
              <a:cs typeface="Arial"/>
              <a:sym typeface="Arial"/>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Ευχαριστήστε τους συμμετέχοντες για τη δέσμευση και τη συμμετοχή τους.</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Δώστε τα στοιχεία επικοινωνίας σας για περαιτέρω ερωτήσεις και συνεργασία.</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Ενθαρρύνετε τους συμμετέχοντες να συμπληρώσουν το έντυπο ανατροφοδότησης.</a:t>
            </a:r>
            <a:endParaRPr/>
          </a:p>
          <a:p>
            <a:pPr marL="0" lvl="0" indent="0" algn="l" rtl="0">
              <a:spcBef>
                <a:spcPts val="0"/>
              </a:spcBef>
              <a:spcAft>
                <a:spcPts val="0"/>
              </a:spcAft>
              <a:buNone/>
            </a:pPr>
            <a:r>
              <a:rPr lang="en-US" b="1"/>
              <a:t>Πρόσθετες πληροφορίες για τον παρουσιαστή:</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Φόρμα ανατροφοδότησης: Δημιουργήστε μια ηλεκτρονική φόρμα όπου οι συμμετέχοντες μπορούν να παρέχουν ανατροφοδότηση σχετικά με την ενότητα. Χρησιμοποιήστε αυτή την ανατροφοδότηση για να κάνετε βελτιώσεις.</a:t>
            </a:r>
            <a:endParaRPr/>
          </a:p>
          <a:p>
            <a:pPr marL="140367" lvl="0" indent="-140367" algn="l" rtl="0">
              <a:spcBef>
                <a:spcPts val="0"/>
              </a:spcBef>
              <a:spcAft>
                <a:spcPts val="0"/>
              </a:spcAft>
              <a:buSzPts val="1400"/>
              <a:buFont typeface="Arial"/>
              <a:buChar char="•"/>
            </a:pPr>
            <a:r>
              <a:rPr lang="en-US" sz="1400">
                <a:latin typeface="Arial"/>
                <a:ea typeface="Arial"/>
                <a:cs typeface="Arial"/>
                <a:sym typeface="Arial"/>
              </a:rPr>
              <a:t>Στοιχεία επικοινωνίας: Δώστε τη διεύθυνση ηλεκτρονικού ταχυδρομείου σας και οποιαδήποτε άλλα σχετικά στοιχεία επικοινωνίας για περαιτέρω ερωτήσεις και ευκαιρίες συνεργασίας.</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98450" algn="l" rtl="0">
              <a:spcBef>
                <a:spcPts val="0"/>
              </a:spcBef>
              <a:spcAft>
                <a:spcPts val="0"/>
              </a:spcAft>
              <a:buClr>
                <a:srgbClr val="000000"/>
              </a:buClr>
              <a:buSzPts val="1100"/>
              <a:buFont typeface="Arial"/>
              <a:buChar char="●"/>
            </a:pPr>
            <a:r>
              <a:rPr lang="en-US" sz="1100"/>
              <a:t>Παρουσιάστε το βίντεο και ενθαρρύνετε τους συμμετέχοντες να το παρακολουθήσουν για μια ολοκληρωμένη επισκόπηση.</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Επιπτώσεις στην υγεία:</a:t>
            </a:r>
            <a:r>
              <a:rPr lang="en-US" b="0"/>
              <a:t> Η κακή διατροφή μπορεί να οδηγήσει σε προβλήματα υγείας, όπως η παχυσαρκία, ο διαβήτης και οι καρδιακές παθήσεις. Οι βιώσιμες δίαιτες προάγουν την καλύτερη υγεία και ευημερία.</a:t>
            </a:r>
            <a:endParaRPr b="0"/>
          </a:p>
          <a:p>
            <a:pPr marL="0" lvl="0" indent="0" algn="l" rtl="0">
              <a:spcBef>
                <a:spcPts val="0"/>
              </a:spcBef>
              <a:spcAft>
                <a:spcPts val="0"/>
              </a:spcAft>
              <a:buNone/>
            </a:pPr>
            <a:endParaRPr b="0"/>
          </a:p>
          <a:p>
            <a:pPr marL="0" lvl="0" indent="0" algn="l" rtl="0">
              <a:spcBef>
                <a:spcPts val="0"/>
              </a:spcBef>
              <a:spcAft>
                <a:spcPts val="0"/>
              </a:spcAft>
              <a:buNone/>
            </a:pPr>
            <a:r>
              <a:rPr lang="en-US" b="1"/>
              <a:t>Περιβαλλοντικές επιπτώσεις:</a:t>
            </a:r>
            <a:r>
              <a:rPr lang="en-US" b="0"/>
              <a:t> Η παραγωγή και η κατανάλωση τροφίμων συμβάλλουν σημαντικά στις εκπομπές αερίων του θερμοκηπίου, στην αποψίλωση των δασών και στην απώλεια της βιοποικιλότητας. Οι βιώσιμες πρακτικές συμβάλλουν στον μετριασμό αυτών των επιπτώσεων.</a:t>
            </a:r>
            <a:endParaRPr b="0"/>
          </a:p>
          <a:p>
            <a:pPr marL="0" lvl="0" indent="0" algn="l" rtl="0">
              <a:spcBef>
                <a:spcPts val="0"/>
              </a:spcBef>
              <a:spcAft>
                <a:spcPts val="0"/>
              </a:spcAft>
              <a:buNone/>
            </a:pPr>
            <a:endParaRPr b="0"/>
          </a:p>
          <a:p>
            <a:pPr marL="0" lvl="0" indent="0" algn="l" rtl="0">
              <a:spcBef>
                <a:spcPts val="0"/>
              </a:spcBef>
              <a:spcAft>
                <a:spcPts val="0"/>
              </a:spcAft>
              <a:buNone/>
            </a:pPr>
            <a:r>
              <a:rPr lang="en-US" b="1"/>
              <a:t>Βιωσιμότητα:</a:t>
            </a:r>
            <a:r>
              <a:rPr lang="en-US" b="0"/>
              <a:t> όπως η μείωση της κατανάλωσης κρέατος, η αποφυγή της σπατάλης τροφίμων και η επιλογή βιολογικών προϊόντων.</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Ερ:1 Β: Η 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το</a:t>
            </a:r>
            <a:r>
              <a:rPr lang="en-US" sz="1400" dirty="0">
                <a:latin typeface="Arial"/>
                <a:ea typeface="Arial"/>
                <a:cs typeface="Arial"/>
                <a:sym typeface="Arial"/>
              </a:rPr>
              <a:t>πικών τροφίμων μειώνει το αποτύπωμα άνθρακα, επειδή ελαχιστοποιεί την απόσταση που διανύουν τα τρόφιμα από το αγρόκτημα στο τραπέζι, οδηγώντας σε χαμηλότερες εκπομπές από τις μεταφορές. </a:t>
            </a:r>
            <a:r>
              <a:rPr lang="en-US" sz="1400" dirty="0" err="1">
                <a:latin typeface="Arial"/>
                <a:ea typeface="Arial"/>
                <a:cs typeface="Arial"/>
                <a:sym typeface="Arial"/>
              </a:rPr>
              <a:t>Αυτό</a:t>
            </a:r>
            <a:r>
              <a:rPr lang="en-US" sz="1400" dirty="0">
                <a:latin typeface="Arial"/>
                <a:ea typeface="Arial"/>
                <a:cs typeface="Arial"/>
                <a:sym typeface="Arial"/>
              </a:rPr>
              <a:t> </a:t>
            </a:r>
            <a:r>
              <a:rPr lang="en-US" sz="1400" dirty="0" err="1">
                <a:latin typeface="Arial"/>
                <a:ea typeface="Arial"/>
                <a:cs typeface="Arial"/>
                <a:sym typeface="Arial"/>
              </a:rPr>
              <a:t>συμ</a:t>
            </a:r>
            <a:r>
              <a:rPr lang="en-US" sz="1400" dirty="0">
                <a:latin typeface="Arial"/>
                <a:ea typeface="Arial"/>
                <a:cs typeface="Arial"/>
                <a:sym typeface="Arial"/>
              </a:rPr>
              <a:t>βάλλει στη μείωση των εκπομπών αερίων του θερμοκηπίου και στηρίζει τις τοπικές οικονομίες. </a:t>
            </a:r>
            <a:r>
              <a:rPr lang="en-US" sz="1400" dirty="0" err="1">
                <a:latin typeface="Arial"/>
                <a:ea typeface="Arial"/>
                <a:cs typeface="Arial"/>
                <a:sym typeface="Arial"/>
              </a:rPr>
              <a:t>Μερικές</a:t>
            </a:r>
            <a:r>
              <a:rPr lang="en-US" sz="1400" dirty="0">
                <a:latin typeface="Arial"/>
                <a:ea typeface="Arial"/>
                <a:cs typeface="Arial"/>
                <a:sym typeface="Arial"/>
              </a:rPr>
              <a:t> </a:t>
            </a:r>
            <a:r>
              <a:rPr lang="en-US" sz="1400" dirty="0" err="1">
                <a:latin typeface="Arial"/>
                <a:ea typeface="Arial"/>
                <a:cs typeface="Arial"/>
                <a:sym typeface="Arial"/>
              </a:rPr>
              <a:t>φορές</a:t>
            </a:r>
            <a:r>
              <a:rPr lang="en-US" sz="1400" dirty="0">
                <a:latin typeface="Arial"/>
                <a:ea typeface="Arial"/>
                <a:cs typeface="Arial"/>
                <a:sym typeface="Arial"/>
              </a:rPr>
              <a:t> τα </a:t>
            </a:r>
            <a:r>
              <a:rPr lang="en-US" sz="1400" dirty="0" err="1">
                <a:latin typeface="Arial"/>
                <a:ea typeface="Arial"/>
                <a:cs typeface="Arial"/>
                <a:sym typeface="Arial"/>
              </a:rPr>
              <a:t>το</a:t>
            </a:r>
            <a:r>
              <a:rPr lang="en-US" sz="1400" dirty="0">
                <a:latin typeface="Arial"/>
                <a:ea typeface="Arial"/>
                <a:cs typeface="Arial"/>
                <a:sym typeface="Arial"/>
              </a:rPr>
              <a:t>πικά τρόφιμα είναι φθηνότερα και τις περισσότερες φορές έχουν και καλύτερη γεύση και αν μπορείτε να αποφύγετε τη συσκευασία αγοράζοντας απευθείας από την τοπική αγορά, συμβάλλετε επίσης στη μείωση της ρύπανσης.</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Ερ:1 Β: Η 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το</a:t>
            </a:r>
            <a:r>
              <a:rPr lang="en-US" sz="1400" dirty="0">
                <a:latin typeface="Arial"/>
                <a:ea typeface="Arial"/>
                <a:cs typeface="Arial"/>
                <a:sym typeface="Arial"/>
              </a:rPr>
              <a:t>πικών τροφίμων μειώνει το αποτύπωμα άνθρακα, επειδή ελαχιστοποιεί την απόσταση που διανύουν τα τρόφιμα από το αγρόκτημα στο τραπέζι, οδηγώντας σε χαμηλότερες εκπομπές από τις μεταφορές. </a:t>
            </a:r>
            <a:r>
              <a:rPr lang="en-US" sz="1400" dirty="0" err="1">
                <a:latin typeface="Arial"/>
                <a:ea typeface="Arial"/>
                <a:cs typeface="Arial"/>
                <a:sym typeface="Arial"/>
              </a:rPr>
              <a:t>Αυτό</a:t>
            </a:r>
            <a:r>
              <a:rPr lang="en-US" sz="1400" dirty="0">
                <a:latin typeface="Arial"/>
                <a:ea typeface="Arial"/>
                <a:cs typeface="Arial"/>
                <a:sym typeface="Arial"/>
              </a:rPr>
              <a:t> </a:t>
            </a:r>
            <a:r>
              <a:rPr lang="en-US" sz="1400" dirty="0" err="1">
                <a:latin typeface="Arial"/>
                <a:ea typeface="Arial"/>
                <a:cs typeface="Arial"/>
                <a:sym typeface="Arial"/>
              </a:rPr>
              <a:t>συμ</a:t>
            </a:r>
            <a:r>
              <a:rPr lang="en-US" sz="1400" dirty="0">
                <a:latin typeface="Arial"/>
                <a:ea typeface="Arial"/>
                <a:cs typeface="Arial"/>
                <a:sym typeface="Arial"/>
              </a:rPr>
              <a:t>βάλλει στη μείωση των εκπομπών αερίων του θερμοκηπίου και στηρίζει τις τοπικές οικονομίες. </a:t>
            </a:r>
            <a:r>
              <a:rPr lang="en-US" sz="1400" dirty="0" err="1">
                <a:latin typeface="Arial"/>
                <a:ea typeface="Arial"/>
                <a:cs typeface="Arial"/>
                <a:sym typeface="Arial"/>
              </a:rPr>
              <a:t>Μερικές</a:t>
            </a:r>
            <a:r>
              <a:rPr lang="en-US" sz="1400" dirty="0">
                <a:latin typeface="Arial"/>
                <a:ea typeface="Arial"/>
                <a:cs typeface="Arial"/>
                <a:sym typeface="Arial"/>
              </a:rPr>
              <a:t> </a:t>
            </a:r>
            <a:r>
              <a:rPr lang="en-US" sz="1400" dirty="0" err="1">
                <a:latin typeface="Arial"/>
                <a:ea typeface="Arial"/>
                <a:cs typeface="Arial"/>
                <a:sym typeface="Arial"/>
              </a:rPr>
              <a:t>φορές</a:t>
            </a:r>
            <a:r>
              <a:rPr lang="en-US" sz="1400" dirty="0">
                <a:latin typeface="Arial"/>
                <a:ea typeface="Arial"/>
                <a:cs typeface="Arial"/>
                <a:sym typeface="Arial"/>
              </a:rPr>
              <a:t> τα </a:t>
            </a:r>
            <a:r>
              <a:rPr lang="en-US" sz="1400" dirty="0" err="1">
                <a:latin typeface="Arial"/>
                <a:ea typeface="Arial"/>
                <a:cs typeface="Arial"/>
                <a:sym typeface="Arial"/>
              </a:rPr>
              <a:t>το</a:t>
            </a:r>
            <a:r>
              <a:rPr lang="en-US" sz="1400" dirty="0">
                <a:latin typeface="Arial"/>
                <a:ea typeface="Arial"/>
                <a:cs typeface="Arial"/>
                <a:sym typeface="Arial"/>
              </a:rPr>
              <a:t>πικά τρόφιμα είναι φθηνότερα και τις περισσότερες φορές έχουν και καλύτερη γεύση και αν μπορείτε να αποφύγετε τη συσκευασία αγοράζοντας απευθείας από την τοπική αγορά, συμβάλλετε επίσης στη μείωση της ρύπανσης.</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Κουίζ</a:t>
            </a:r>
            <a:r>
              <a:rPr lang="en-US" sz="1400" dirty="0">
                <a:latin typeface="Arial"/>
                <a:ea typeface="Arial"/>
                <a:cs typeface="Arial"/>
                <a:sym typeface="Arial"/>
              </a:rPr>
              <a:t> π</a:t>
            </a:r>
            <a:r>
              <a:rPr lang="en-US" sz="1400" dirty="0" err="1">
                <a:latin typeface="Arial"/>
                <a:ea typeface="Arial"/>
                <a:cs typeface="Arial"/>
                <a:sym typeface="Arial"/>
              </a:rPr>
              <a:t>ολλ</a:t>
            </a:r>
            <a:r>
              <a:rPr lang="en-US" sz="1400" dirty="0">
                <a:latin typeface="Arial"/>
                <a:ea typeface="Arial"/>
                <a:cs typeface="Arial"/>
                <a:sym typeface="Arial"/>
              </a:rPr>
              <a:t>απλής επιλογής για το αρχείο με ερωτήσεις, εναλλακτικές λύσεις και επεξήγηση των σωστών απαντήσεων.</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Επ</a:t>
            </a:r>
            <a:r>
              <a:rPr lang="en-US" sz="1400" dirty="0" err="1">
                <a:latin typeface="Arial"/>
                <a:ea typeface="Arial"/>
                <a:cs typeface="Arial"/>
                <a:sym typeface="Arial"/>
              </a:rPr>
              <a:t>ιλογή</a:t>
            </a:r>
            <a:r>
              <a:rPr lang="en-US" sz="1400" dirty="0">
                <a:latin typeface="Arial"/>
                <a:ea typeface="Arial"/>
                <a:cs typeface="Arial"/>
                <a:sym typeface="Arial"/>
              </a:rPr>
              <a:t> </a:t>
            </a:r>
            <a:r>
              <a:rPr lang="en-US" sz="1400" dirty="0" err="1">
                <a:latin typeface="Arial"/>
                <a:ea typeface="Arial"/>
                <a:cs typeface="Arial"/>
                <a:sym typeface="Arial"/>
              </a:rPr>
              <a:t>εφ</a:t>
            </a:r>
            <a:r>
              <a:rPr lang="en-US" sz="1400" dirty="0">
                <a:latin typeface="Arial"/>
                <a:ea typeface="Arial"/>
                <a:cs typeface="Arial"/>
                <a:sym typeface="Arial"/>
              </a:rPr>
              <a:t>αρμογής κουίζ απευθείας στην πλατφόρμα, χρήση αρχείου P</a:t>
            </a:r>
            <a:r>
              <a:rPr lang="el-GR" sz="1400" dirty="0">
                <a:latin typeface="Arial"/>
                <a:ea typeface="Arial"/>
                <a:cs typeface="Arial"/>
                <a:sym typeface="Arial"/>
              </a:rPr>
              <a:t>Δ</a:t>
            </a:r>
            <a:r>
              <a:rPr lang="en-US" sz="1400" dirty="0">
                <a:latin typeface="Arial"/>
                <a:ea typeface="Arial"/>
                <a:cs typeface="Arial"/>
                <a:sym typeface="Arial"/>
              </a:rPr>
              <a:t>F ή απ</a:t>
            </a:r>
            <a:r>
              <a:rPr lang="en-US" sz="1400" dirty="0" err="1">
                <a:latin typeface="Arial"/>
                <a:ea typeface="Arial"/>
                <a:cs typeface="Arial"/>
                <a:sym typeface="Arial"/>
              </a:rPr>
              <a:t>λή</a:t>
            </a:r>
            <a:r>
              <a:rPr lang="en-US" sz="1400" dirty="0">
                <a:latin typeface="Arial"/>
                <a:ea typeface="Arial"/>
                <a:cs typeface="Arial"/>
                <a:sym typeface="Arial"/>
              </a:rPr>
              <a:t> </a:t>
            </a:r>
            <a:r>
              <a:rPr lang="en-US" sz="1400" dirty="0" err="1">
                <a:latin typeface="Arial"/>
                <a:ea typeface="Arial"/>
                <a:cs typeface="Arial"/>
                <a:sym typeface="Arial"/>
              </a:rPr>
              <a:t>συζήτηση</a:t>
            </a:r>
            <a:r>
              <a:rPr lang="en-US" sz="1400" dirty="0">
                <a:latin typeface="Arial"/>
                <a:ea typeface="Arial"/>
                <a:cs typeface="Arial"/>
                <a:sym typeface="Arial"/>
              </a:rPr>
              <a:t> </a:t>
            </a:r>
            <a:r>
              <a:rPr lang="en-US" sz="1400" dirty="0" err="1">
                <a:latin typeface="Arial"/>
                <a:ea typeface="Arial"/>
                <a:cs typeface="Arial"/>
                <a:sym typeface="Arial"/>
              </a:rPr>
              <a:t>στην</a:t>
            </a:r>
            <a:r>
              <a:rPr lang="en-US" sz="1400" dirty="0">
                <a:latin typeface="Arial"/>
                <a:ea typeface="Arial"/>
                <a:cs typeface="Arial"/>
                <a:sym typeface="Arial"/>
              </a:rPr>
              <a:t> πα</a:t>
            </a:r>
            <a:r>
              <a:rPr lang="en-US" sz="1400" dirty="0" err="1">
                <a:latin typeface="Arial"/>
                <a:ea typeface="Arial"/>
                <a:cs typeface="Arial"/>
                <a:sym typeface="Arial"/>
              </a:rPr>
              <a:t>ρουσί</a:t>
            </a:r>
            <a:r>
              <a:rPr lang="en-US" sz="1400" dirty="0">
                <a:latin typeface="Arial"/>
                <a:ea typeface="Arial"/>
                <a:cs typeface="Arial"/>
                <a:sym typeface="Arial"/>
              </a:rPr>
              <a:t>αση. </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Ε2: Γ: Η </a:t>
            </a:r>
            <a:r>
              <a:rPr lang="en-US" sz="1400" dirty="0" err="1">
                <a:latin typeface="Arial"/>
                <a:ea typeface="Arial"/>
                <a:cs typeface="Arial"/>
                <a:sym typeface="Arial"/>
              </a:rPr>
              <a:t>μείωση</a:t>
            </a:r>
            <a:r>
              <a:rPr lang="en-US" sz="1400" dirty="0">
                <a:latin typeface="Arial"/>
                <a:ea typeface="Arial"/>
                <a:cs typeface="Arial"/>
                <a:sym typeface="Arial"/>
              </a:rPr>
              <a:t> </a:t>
            </a:r>
            <a:r>
              <a:rPr lang="en-US" sz="1400" dirty="0" err="1">
                <a:latin typeface="Arial"/>
                <a:ea typeface="Arial"/>
                <a:cs typeface="Arial"/>
                <a:sym typeface="Arial"/>
              </a:rPr>
              <a:t>της</a:t>
            </a:r>
            <a:r>
              <a:rPr lang="en-US" sz="1400" dirty="0">
                <a:latin typeface="Arial"/>
                <a:ea typeface="Arial"/>
                <a:cs typeface="Arial"/>
                <a:sym typeface="Arial"/>
              </a:rPr>
              <a:t> κατα</a:t>
            </a:r>
            <a:r>
              <a:rPr lang="en-US" sz="1400" dirty="0" err="1">
                <a:latin typeface="Arial"/>
                <a:ea typeface="Arial"/>
                <a:cs typeface="Arial"/>
                <a:sym typeface="Arial"/>
              </a:rPr>
              <a:t>νάλωσης</a:t>
            </a:r>
            <a:r>
              <a:rPr lang="en-US" sz="1400" dirty="0">
                <a:latin typeface="Arial"/>
                <a:ea typeface="Arial"/>
                <a:cs typeface="Arial"/>
                <a:sym typeface="Arial"/>
              </a:rPr>
              <a:t> </a:t>
            </a:r>
            <a:r>
              <a:rPr lang="en-US" sz="1400" dirty="0" err="1">
                <a:latin typeface="Arial"/>
                <a:ea typeface="Arial"/>
                <a:cs typeface="Arial"/>
                <a:sym typeface="Arial"/>
              </a:rPr>
              <a:t>κρέ</a:t>
            </a:r>
            <a:r>
              <a:rPr lang="en-US" sz="1400" dirty="0">
                <a:latin typeface="Arial"/>
                <a:ea typeface="Arial"/>
                <a:cs typeface="Arial"/>
                <a:sym typeface="Arial"/>
              </a:rPr>
              <a:t>ατος συμβάλλει στη μείωση των εκπομπών αερίων του θερμοκηπίου, καθώς η εντατική κτηνοτροφία αποτελεί σημαντική πηγή μεθανίου και άλλων αερίων του θερμοκηπίου. Η </a:t>
            </a:r>
            <a:r>
              <a:rPr lang="en-US" sz="1400" dirty="0" err="1">
                <a:latin typeface="Arial"/>
                <a:ea typeface="Arial"/>
                <a:cs typeface="Arial"/>
                <a:sym typeface="Arial"/>
              </a:rPr>
              <a:t>μείωση</a:t>
            </a:r>
            <a:r>
              <a:rPr lang="en-US" sz="1400" dirty="0">
                <a:latin typeface="Arial"/>
                <a:ea typeface="Arial"/>
                <a:cs typeface="Arial"/>
                <a:sym typeface="Arial"/>
              </a:rPr>
              <a:t> α</a:t>
            </a:r>
            <a:r>
              <a:rPr lang="en-US" sz="1400" dirty="0" err="1">
                <a:latin typeface="Arial"/>
                <a:ea typeface="Arial"/>
                <a:cs typeface="Arial"/>
                <a:sym typeface="Arial"/>
              </a:rPr>
              <a:t>υτή</a:t>
            </a:r>
            <a:r>
              <a:rPr lang="en-US" sz="1400" dirty="0">
                <a:latin typeface="Arial"/>
                <a:ea typeface="Arial"/>
                <a:cs typeface="Arial"/>
                <a:sym typeface="Arial"/>
              </a:rPr>
              <a:t> </a:t>
            </a:r>
            <a:r>
              <a:rPr lang="en-US" sz="1400" dirty="0" err="1">
                <a:latin typeface="Arial"/>
                <a:ea typeface="Arial"/>
                <a:cs typeface="Arial"/>
                <a:sym typeface="Arial"/>
              </a:rPr>
              <a:t>είν</a:t>
            </a:r>
            <a:r>
              <a:rPr lang="en-US" sz="1400" dirty="0">
                <a:latin typeface="Arial"/>
                <a:ea typeface="Arial"/>
                <a:cs typeface="Arial"/>
                <a:sym typeface="Arial"/>
              </a:rPr>
              <a:t>αι ζωτικής σημασίας για τον μετριασμό της κλιματικής αλλαγής και των επιπτώσεών της στο περιβάλλον.</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1850" y="1670858"/>
            <a:ext cx="10515600" cy="2891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19"/>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8200" y="556953"/>
            <a:ext cx="10515600" cy="11337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1"/>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838200" y="556953"/>
            <a:ext cx="10515600" cy="11789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7"/>
          <p:cNvSpPr txBox="1">
            <a:spLocks noGrp="1"/>
          </p:cNvSpPr>
          <p:nvPr>
            <p:ph type="body" idx="1"/>
          </p:nvPr>
        </p:nvSpPr>
        <p:spPr>
          <a:xfrm rot="5400000">
            <a:off x="4097185" y="-1433360"/>
            <a:ext cx="399763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7"/>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rot="5400000">
            <a:off x="7233501" y="2056664"/>
            <a:ext cx="561169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rot="5400000">
            <a:off x="1899501" y="-496036"/>
            <a:ext cx="561169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8"/>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59"/>
          <p:cNvSpPr txBox="1">
            <a:spLocks noGrp="1"/>
          </p:cNvSpPr>
          <p:nvPr>
            <p:ph type="body" idx="1"/>
          </p:nvPr>
        </p:nvSpPr>
        <p:spPr>
          <a:xfrm>
            <a:off x="1524000" y="3602037"/>
            <a:ext cx="9144000" cy="1655764"/>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a:solidFill>
                  <a:srgbClr val="000000"/>
                </a:solidFill>
              </a:defRPr>
            </a:lvl1pPr>
            <a:lvl2pPr marL="914400" lvl="1" indent="-228600" algn="ctr">
              <a:lnSpc>
                <a:spcPct val="90000"/>
              </a:lnSpc>
              <a:spcBef>
                <a:spcPts val="1000"/>
              </a:spcBef>
              <a:spcAft>
                <a:spcPts val="0"/>
              </a:spcAft>
              <a:buClr>
                <a:srgbClr val="000000"/>
              </a:buClr>
              <a:buSzPts val="2400"/>
              <a:buFont typeface="Calibri"/>
              <a:buNone/>
              <a:defRPr>
                <a:solidFill>
                  <a:srgbClr val="000000"/>
                </a:solidFill>
              </a:defRPr>
            </a:lvl2pPr>
            <a:lvl3pPr marL="1371600" lvl="2" indent="-228600" algn="ctr">
              <a:lnSpc>
                <a:spcPct val="90000"/>
              </a:lnSpc>
              <a:spcBef>
                <a:spcPts val="1000"/>
              </a:spcBef>
              <a:spcAft>
                <a:spcPts val="0"/>
              </a:spcAft>
              <a:buClr>
                <a:srgbClr val="000000"/>
              </a:buClr>
              <a:buSzPts val="2400"/>
              <a:buFont typeface="Calibri"/>
              <a:buNone/>
              <a:defRPr>
                <a:solidFill>
                  <a:srgbClr val="000000"/>
                </a:solidFill>
              </a:defRPr>
            </a:lvl3pPr>
            <a:lvl4pPr marL="1828800" lvl="3" indent="-228600" algn="ctr">
              <a:lnSpc>
                <a:spcPct val="90000"/>
              </a:lnSpc>
              <a:spcBef>
                <a:spcPts val="1000"/>
              </a:spcBef>
              <a:spcAft>
                <a:spcPts val="0"/>
              </a:spcAft>
              <a:buClr>
                <a:srgbClr val="000000"/>
              </a:buClr>
              <a:buSzPts val="2400"/>
              <a:buFont typeface="Calibri"/>
              <a:buNone/>
              <a:defRPr>
                <a:solidFill>
                  <a:srgbClr val="000000"/>
                </a:solidFill>
              </a:defRPr>
            </a:lvl4pPr>
            <a:lvl5pPr marL="2286000" lvl="4" indent="-228600" algn="ctr">
              <a:lnSpc>
                <a:spcPct val="90000"/>
              </a:lnSpc>
              <a:spcBef>
                <a:spcPts val="1000"/>
              </a:spcBef>
              <a:spcAft>
                <a:spcPts val="0"/>
              </a:spcAft>
              <a:buClr>
                <a:srgbClr val="000000"/>
              </a:buClr>
              <a:buSzPts val="2400"/>
              <a:buFont typeface="Calibri"/>
              <a:buNone/>
              <a:defRPr>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13" name="Google Shape;13;p59"/>
          <p:cNvSpPr txBox="1">
            <a:spLocks noGrp="1"/>
          </p:cNvSpPr>
          <p:nvPr>
            <p:ph type="title"/>
          </p:nvPr>
        </p:nvSpPr>
        <p:spPr>
          <a:xfrm>
            <a:off x="831850" y="836222"/>
            <a:ext cx="10515600" cy="1180409"/>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4" name="Google Shape;14;p59"/>
          <p:cNvSpPr txBox="1">
            <a:spLocks noGrp="1"/>
          </p:cNvSpPr>
          <p:nvPr>
            <p:ph type="sldNum" idx="12"/>
          </p:nvPr>
        </p:nvSpPr>
        <p:spPr>
          <a:xfrm>
            <a:off x="11781019" y="6388901"/>
            <a:ext cx="258582"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765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ECT" type="tx">
  <p:cSld name="OBJECT">
    <p:spTree>
      <p:nvGrpSpPr>
        <p:cNvPr id="1" name="Shape 15"/>
        <p:cNvGrpSpPr/>
        <p:nvPr/>
      </p:nvGrpSpPr>
      <p:grpSpPr>
        <a:xfrm>
          <a:off x="0" y="0"/>
          <a:ext cx="0" cy="0"/>
          <a:chOff x="0" y="0"/>
          <a:chExt cx="0" cy="0"/>
        </a:xfrm>
      </p:grpSpPr>
      <p:sp>
        <p:nvSpPr>
          <p:cNvPr id="16" name="Google Shape;16;p60"/>
          <p:cNvSpPr txBox="1">
            <a:spLocks noGrp="1"/>
          </p:cNvSpPr>
          <p:nvPr>
            <p:ph type="title"/>
          </p:nvPr>
        </p:nvSpPr>
        <p:spPr>
          <a:xfrm>
            <a:off x="838200" y="523700"/>
            <a:ext cx="10515600" cy="1230285"/>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7" name="Google Shape;17;p60"/>
          <p:cNvSpPr txBox="1">
            <a:spLocks noGrp="1"/>
          </p:cNvSpPr>
          <p:nvPr>
            <p:ph type="body" idx="1"/>
          </p:nvPr>
        </p:nvSpPr>
        <p:spPr>
          <a:xfrm>
            <a:off x="838200" y="1825625"/>
            <a:ext cx="10515600" cy="3997632"/>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18" name="Google Shape;18;p60"/>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72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7" name="Google Shape;7;p17"/>
          <p:cNvSpPr txBox="1">
            <a:spLocks noGrp="1"/>
          </p:cNvSpPr>
          <p:nvPr>
            <p:ph type="title"/>
          </p:nvPr>
        </p:nvSpPr>
        <p:spPr>
          <a:xfrm>
            <a:off x="831850" y="836224"/>
            <a:ext cx="10515600" cy="118040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7"/>
          <p:cNvSpPr txBox="1">
            <a:spLocks noGrp="1"/>
          </p:cNvSpPr>
          <p:nvPr>
            <p:ph type="body" idx="1"/>
          </p:nvPr>
        </p:nvSpPr>
        <p:spPr>
          <a:xfrm>
            <a:off x="838200" y="2123398"/>
            <a:ext cx="10515600" cy="379277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7"/>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pic>
        <p:nvPicPr>
          <p:cNvPr id="3" name="Imagen 2">
            <a:extLst>
              <a:ext uri="{FF2B5EF4-FFF2-40B4-BE49-F238E27FC236}">
                <a16:creationId xmlns:a16="http://schemas.microsoft.com/office/drawing/2014/main" id="{018F32ED-F6B5-C842-6DE5-D3FEDDA9DBA6}"/>
              </a:ext>
            </a:extLst>
          </p:cNvPr>
          <p:cNvPicPr>
            <a:picLocks noChangeAspect="1"/>
          </p:cNvPicPr>
          <p:nvPr userDrawn="1"/>
        </p:nvPicPr>
        <p:blipFill>
          <a:blip r:embed="rId8"/>
          <a:stretch>
            <a:fillRect/>
          </a:stretch>
        </p:blipFill>
        <p:spPr>
          <a:xfrm>
            <a:off x="-6350" y="6064250"/>
            <a:ext cx="12192000" cy="793750"/>
          </a:xfrm>
          <a:prstGeom prst="rect">
            <a:avLst/>
          </a:prstGeom>
        </p:spPr>
      </p:pic>
      <p:pic>
        <p:nvPicPr>
          <p:cNvPr id="5" name="Imagen 4">
            <a:extLst>
              <a:ext uri="{FF2B5EF4-FFF2-40B4-BE49-F238E27FC236}">
                <a16:creationId xmlns:a16="http://schemas.microsoft.com/office/drawing/2014/main" id="{2A1BA474-9B82-CCD6-9DD3-4C791A4028E3}"/>
              </a:ext>
            </a:extLst>
          </p:cNvPr>
          <p:cNvPicPr>
            <a:picLocks noChangeAspect="1"/>
          </p:cNvPicPr>
          <p:nvPr userDrawn="1"/>
        </p:nvPicPr>
        <p:blipFill>
          <a:blip r:embed="rId9"/>
          <a:stretch>
            <a:fillRect/>
          </a:stretch>
        </p:blipFill>
        <p:spPr>
          <a:xfrm>
            <a:off x="-6350" y="-64293"/>
            <a:ext cx="12192000" cy="793750"/>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2"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eu-cap-network.ec.europa.eu/news/inspirational-idea-sustainable-bee-forest_en"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ec.europa.eu/food/horizontal-topics/farm-fork-strategy_en"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ec.europa.eu/info/sites/info/files/food-farming-fisheries/farming/documents/agricultural-outlook-2019-report_en.pdf" TargetMode="External"/><Relationship Id="rId5" Type="http://schemas.openxmlformats.org/officeDocument/2006/relationships/hyperlink" Target="https://www.eea.europa.eu/publications/soer-2020" TargetMode="External"/><Relationship Id="rId4" Type="http://schemas.openxmlformats.org/officeDocument/2006/relationships/hyperlink" Target="http://www.fao.org/3/I9049EN/i9049en.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atforum.org/" TargetMode="External"/><Relationship Id="rId3" Type="http://schemas.openxmlformats.org/officeDocument/2006/relationships/hyperlink" Target="https://ec.europa.eu/food/horizontal-topics/farm-fork-strategy_en" TargetMode="External"/><Relationship Id="rId7" Type="http://schemas.openxmlformats.org/officeDocument/2006/relationships/hyperlink" Target="https://sustainablefoodtrust.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www.ipes-food.org/" TargetMode="External"/><Relationship Id="rId5" Type="http://schemas.openxmlformats.org/officeDocument/2006/relationships/hyperlink" Target="https://www.eea.europa.eu/" TargetMode="External"/><Relationship Id="rId4" Type="http://schemas.openxmlformats.org/officeDocument/2006/relationships/hyperlink" Target="http://www.fao.org/sustainability/en/" TargetMode="External"/><Relationship Id="rId9" Type="http://schemas.openxmlformats.org/officeDocument/2006/relationships/hyperlink" Target="https://foodsystemsdashboard.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c.europa.eu/food/sites/food/files/safety/docs/f2f_action-plan_2020_strategy-info_en.pdf"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ec.europa.eu/food/sites/food/files/safety/docs/fw_eu-actions_food-waste-com_2018_en.pdf" TargetMode="External"/><Relationship Id="rId5" Type="http://schemas.openxmlformats.org/officeDocument/2006/relationships/hyperlink" Target="https://www.eea.europa.eu/publications/food-in-a-green-light" TargetMode="External"/><Relationship Id="rId4" Type="http://schemas.openxmlformats.org/officeDocument/2006/relationships/hyperlink" Target="http://www.fao.org/3/I8429EN/i8429en.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nature.com/articles/nature13959"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ec.europa.eu/education/" TargetMode="External"/><Relationship Id="rId7" Type="http://schemas.openxmlformats.org/officeDocument/2006/relationships/hyperlink" Target="https://www.foodforlife.org.uk/"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https://www.eionet.europa.eu/" TargetMode="External"/><Relationship Id="rId5" Type="http://schemas.openxmlformats.org/officeDocument/2006/relationships/hyperlink" Target="https://www.ecoschools.global/" TargetMode="External"/><Relationship Id="rId4" Type="http://schemas.openxmlformats.org/officeDocument/2006/relationships/hyperlink" Target="http://www.eun.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uroparl.europa.eu/RegData/etudes/BRIE/2020/649359/EPRS_BRI(2020)649359_EN.pdf"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s://www.springer.com/gp/book/9783030393122"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p:nvPr/>
        </p:nvSpPr>
        <p:spPr>
          <a:xfrm>
            <a:off x="8735358" y="4362927"/>
            <a:ext cx="3294377" cy="1293305"/>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Πα</a:t>
            </a:r>
            <a:r>
              <a:rPr lang="en-US" sz="1400" b="0" i="0" u="none" strike="noStrike" cap="none" dirty="0" err="1">
                <a:solidFill>
                  <a:srgbClr val="000000"/>
                </a:solidFill>
                <a:latin typeface="Arial"/>
                <a:ea typeface="Arial"/>
                <a:cs typeface="Arial"/>
                <a:sym typeface="Arial"/>
              </a:rPr>
              <a:t>ρουσιάζετ</a:t>
            </a:r>
            <a:r>
              <a:rPr lang="en-US" sz="1400" b="0" i="0" u="none" strike="noStrike" cap="none" dirty="0">
                <a:solidFill>
                  <a:srgbClr val="000000"/>
                </a:solidFill>
                <a:latin typeface="Arial"/>
                <a:ea typeface="Arial"/>
                <a:cs typeface="Arial"/>
                <a:sym typeface="Arial"/>
              </a:rPr>
              <a:t>αι από:</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Joe Short</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Arial"/>
                <a:ea typeface="Arial"/>
                <a:cs typeface="Arial"/>
                <a:sym typeface="Arial"/>
              </a:rPr>
              <a:t>Ίδρυμ</a:t>
            </a:r>
            <a:r>
              <a:rPr lang="en-US" sz="1400" b="0" i="0" u="none" strike="noStrike" cap="none" dirty="0">
                <a:solidFill>
                  <a:srgbClr val="000000"/>
                </a:solidFill>
                <a:latin typeface="Arial"/>
                <a:ea typeface="Arial"/>
                <a:cs typeface="Arial"/>
                <a:sym typeface="Arial"/>
              </a:rPr>
              <a:t>α:</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Kora</a:t>
            </a:r>
            <a:endParaRPr dirty="0"/>
          </a:p>
        </p:txBody>
      </p:sp>
      <p:sp>
        <p:nvSpPr>
          <p:cNvPr id="79" name="Google Shape;79;p1"/>
          <p:cNvSpPr txBox="1">
            <a:spLocks noGrp="1"/>
          </p:cNvSpPr>
          <p:nvPr>
            <p:ph type="ctrTitle" idx="4294967295"/>
          </p:nvPr>
        </p:nvSpPr>
        <p:spPr>
          <a:xfrm>
            <a:off x="1610305" y="1041400"/>
            <a:ext cx="9144001" cy="238760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0" i="0" u="none" strike="noStrike" cap="none" dirty="0" err="1">
                <a:solidFill>
                  <a:srgbClr val="000000"/>
                </a:solidFill>
                <a:latin typeface="Calibri"/>
                <a:ea typeface="Calibri"/>
                <a:cs typeface="Calibri"/>
                <a:sym typeface="Calibri"/>
              </a:rPr>
              <a:t>Συστήμ</a:t>
            </a:r>
            <a:r>
              <a:rPr lang="en-US" sz="4400" b="0" i="0" u="none" strike="noStrike" cap="none" dirty="0">
                <a:solidFill>
                  <a:srgbClr val="000000"/>
                </a:solidFill>
                <a:latin typeface="Calibri"/>
                <a:ea typeface="Calibri"/>
                <a:cs typeface="Calibri"/>
                <a:sym typeface="Calibri"/>
              </a:rPr>
              <a:t>ατα τροφίμων</a:t>
            </a:r>
            <a:endParaRPr dirty="0"/>
          </a:p>
          <a:p>
            <a:pPr marL="0" marR="0" lvl="0" indent="0" algn="l" rtl="0">
              <a:lnSpc>
                <a:spcPct val="90000"/>
              </a:lnSpc>
              <a:spcBef>
                <a:spcPts val="1000"/>
              </a:spcBef>
              <a:spcAft>
                <a:spcPts val="0"/>
              </a:spcAft>
              <a:buClr>
                <a:srgbClr val="000000"/>
              </a:buClr>
              <a:buSzPts val="2800"/>
              <a:buFont typeface="Calibri"/>
              <a:buNone/>
            </a:pPr>
            <a:r>
              <a:rPr lang="en-US" sz="2800" b="0" i="0" u="none" strike="noStrike" cap="none" dirty="0" err="1">
                <a:solidFill>
                  <a:srgbClr val="000000"/>
                </a:solidFill>
                <a:latin typeface="Calibri"/>
                <a:ea typeface="Calibri"/>
                <a:cs typeface="Calibri"/>
                <a:sym typeface="Calibri"/>
              </a:rPr>
              <a:t>Προώθηση</a:t>
            </a:r>
            <a:r>
              <a:rPr lang="en-US" sz="2800" b="0" i="0" u="none" strike="noStrike" cap="none" dirty="0">
                <a:solidFill>
                  <a:srgbClr val="000000"/>
                </a:solidFill>
                <a:latin typeface="Calibri"/>
                <a:ea typeface="Calibri"/>
                <a:cs typeface="Calibri"/>
                <a:sym typeface="Calibri"/>
              </a:rPr>
              <a:t> β</a:t>
            </a:r>
            <a:r>
              <a:rPr lang="en-US" sz="2800" b="0" i="0" u="none" strike="noStrike" cap="none" dirty="0" err="1">
                <a:solidFill>
                  <a:srgbClr val="000000"/>
                </a:solidFill>
                <a:latin typeface="Calibri"/>
                <a:ea typeface="Calibri"/>
                <a:cs typeface="Calibri"/>
                <a:sym typeface="Calibri"/>
              </a:rPr>
              <a:t>ιώσιμων</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δι</a:t>
            </a:r>
            <a:r>
              <a:rPr lang="en-US" sz="2800" b="0" i="0" u="none" strike="noStrike" cap="none" dirty="0">
                <a:solidFill>
                  <a:srgbClr val="000000"/>
                </a:solidFill>
                <a:latin typeface="Calibri"/>
                <a:ea typeface="Calibri"/>
                <a:cs typeface="Calibri"/>
                <a:sym typeface="Calibri"/>
              </a:rPr>
              <a:t>ατροφικών συνηθειών και </a:t>
            </a:r>
            <a:r>
              <a:rPr lang="el-GR" sz="2800" dirty="0">
                <a:solidFill>
                  <a:srgbClr val="000000"/>
                </a:solidFill>
              </a:rPr>
              <a:t>μελλοντικός </a:t>
            </a:r>
            <a:r>
              <a:rPr lang="el-GR" sz="2800" dirty="0" err="1">
                <a:solidFill>
                  <a:srgbClr val="000000"/>
                </a:solidFill>
              </a:rPr>
              <a:t>γραμματισμός</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a:spLocks noGrp="1"/>
          </p:cNvSpPr>
          <p:nvPr>
            <p:ph type="body" idx="1"/>
          </p:nvPr>
        </p:nvSpPr>
        <p:spPr>
          <a:xfrm>
            <a:off x="1250044" y="2201270"/>
            <a:ext cx="10656653" cy="443272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en-US" sz="2800" dirty="0">
                <a:solidFill>
                  <a:srgbClr val="DDDDDD"/>
                </a:solidFill>
              </a:rPr>
              <a:t>2-Πώς μπ</a:t>
            </a:r>
            <a:r>
              <a:rPr lang="en-US" sz="2800" dirty="0" err="1">
                <a:solidFill>
                  <a:srgbClr val="DDDDDD"/>
                </a:solidFill>
              </a:rPr>
              <a:t>ορεί</a:t>
            </a:r>
            <a:r>
              <a:rPr lang="en-US" sz="2800" dirty="0">
                <a:solidFill>
                  <a:srgbClr val="DDDDDD"/>
                </a:solidFill>
              </a:rPr>
              <a:t> η </a:t>
            </a:r>
            <a:r>
              <a:rPr lang="en-US" sz="2800" dirty="0" err="1">
                <a:solidFill>
                  <a:srgbClr val="DDDDDD"/>
                </a:solidFill>
              </a:rPr>
              <a:t>μείωση</a:t>
            </a:r>
            <a:r>
              <a:rPr lang="en-US" sz="2800" dirty="0">
                <a:solidFill>
                  <a:srgbClr val="DDDDDD"/>
                </a:solidFill>
              </a:rPr>
              <a:t> </a:t>
            </a:r>
            <a:r>
              <a:rPr lang="en-US" sz="2800" dirty="0" err="1">
                <a:solidFill>
                  <a:srgbClr val="DDDDDD"/>
                </a:solidFill>
              </a:rPr>
              <a:t>της</a:t>
            </a:r>
            <a:r>
              <a:rPr lang="en-US" sz="2800" dirty="0">
                <a:solidFill>
                  <a:srgbClr val="DDDDDD"/>
                </a:solidFill>
              </a:rPr>
              <a:t> κατα</a:t>
            </a:r>
            <a:r>
              <a:rPr lang="en-US" sz="2800" dirty="0" err="1">
                <a:solidFill>
                  <a:srgbClr val="DDDDDD"/>
                </a:solidFill>
              </a:rPr>
              <a:t>νάλωσης</a:t>
            </a:r>
            <a:r>
              <a:rPr lang="en-US" sz="2800" dirty="0">
                <a:solidFill>
                  <a:srgbClr val="DDDDDD"/>
                </a:solidFill>
              </a:rPr>
              <a:t> </a:t>
            </a:r>
            <a:r>
              <a:rPr lang="en-US" sz="2800" dirty="0" err="1">
                <a:solidFill>
                  <a:srgbClr val="DDDDDD"/>
                </a:solidFill>
              </a:rPr>
              <a:t>κρέ</a:t>
            </a:r>
            <a:r>
              <a:rPr lang="en-US" sz="2800" dirty="0">
                <a:solidFill>
                  <a:srgbClr val="DDDDDD"/>
                </a:solidFill>
              </a:rPr>
              <a:t>ατος να συμβάλει στην περιβαλλοντική βιωσιμότητα;</a:t>
            </a:r>
            <a:endParaRPr dirty="0"/>
          </a:p>
          <a:p>
            <a:pPr marL="0" lvl="1" indent="457200" algn="l" rtl="0">
              <a:lnSpc>
                <a:spcPct val="90000"/>
              </a:lnSpc>
              <a:spcBef>
                <a:spcPts val="1000"/>
              </a:spcBef>
              <a:spcAft>
                <a:spcPts val="0"/>
              </a:spcAft>
              <a:buClr>
                <a:srgbClr val="DDDDDD"/>
              </a:buClr>
              <a:buSzPts val="2800"/>
              <a:buFont typeface="Calibri"/>
              <a:buNone/>
            </a:pPr>
            <a:r>
              <a:rPr lang="en-US" sz="2800" dirty="0">
                <a:solidFill>
                  <a:srgbClr val="DDDDDD"/>
                </a:solidFill>
              </a:rPr>
              <a:t>A. </a:t>
            </a:r>
            <a:r>
              <a:rPr lang="en-US" sz="2800" dirty="0" err="1">
                <a:solidFill>
                  <a:srgbClr val="DDDDDD"/>
                </a:solidFill>
              </a:rPr>
              <a:t>Αυξάνει</a:t>
            </a:r>
            <a:r>
              <a:rPr lang="en-US" sz="2800" dirty="0">
                <a:solidFill>
                  <a:srgbClr val="DDDDDD"/>
                </a:solidFill>
              </a:rPr>
              <a:t> </a:t>
            </a:r>
            <a:r>
              <a:rPr lang="en-US" sz="2800" dirty="0" err="1">
                <a:solidFill>
                  <a:srgbClr val="DDDDDD"/>
                </a:solidFill>
              </a:rPr>
              <a:t>τη</a:t>
            </a:r>
            <a:r>
              <a:rPr lang="en-US" sz="2800" dirty="0">
                <a:solidFill>
                  <a:srgbClr val="DDDDDD"/>
                </a:solidFill>
              </a:rPr>
              <a:t> </a:t>
            </a:r>
            <a:r>
              <a:rPr lang="en-US" sz="2800" dirty="0" err="1">
                <a:solidFill>
                  <a:srgbClr val="DDDDDD"/>
                </a:solidFill>
              </a:rPr>
              <a:t>χρήση</a:t>
            </a:r>
            <a:r>
              <a:rPr lang="en-US" sz="2800" dirty="0">
                <a:solidFill>
                  <a:srgbClr val="DDDDDD"/>
                </a:solidFill>
              </a:rPr>
              <a:t> </a:t>
            </a:r>
            <a:r>
              <a:rPr lang="en-US" sz="2800" dirty="0" err="1">
                <a:solidFill>
                  <a:srgbClr val="DDDDDD"/>
                </a:solidFill>
              </a:rPr>
              <a:t>νερού</a:t>
            </a:r>
            <a:r>
              <a:rPr lang="en-US" sz="2800" dirty="0">
                <a:solidFill>
                  <a:srgbClr val="DDDDDD"/>
                </a:solidFill>
              </a:rPr>
              <a:t>.</a:t>
            </a:r>
            <a:br>
              <a:rPr lang="en-US" sz="2800" dirty="0">
                <a:solidFill>
                  <a:srgbClr val="DDDDDD"/>
                </a:solidFill>
              </a:rPr>
            </a:br>
            <a:r>
              <a:rPr lang="en-US" sz="2800" dirty="0">
                <a:solidFill>
                  <a:srgbClr val="DDDDDD"/>
                </a:solidFill>
              </a:rPr>
              <a:t>B. </a:t>
            </a:r>
            <a:r>
              <a:rPr lang="en-US" sz="2800" dirty="0" err="1">
                <a:solidFill>
                  <a:srgbClr val="DDDDDD"/>
                </a:solidFill>
              </a:rPr>
              <a:t>Μειώνει</a:t>
            </a:r>
            <a:r>
              <a:rPr lang="en-US" sz="2800" dirty="0">
                <a:solidFill>
                  <a:srgbClr val="DDDDDD"/>
                </a:solidFill>
              </a:rPr>
              <a:t> </a:t>
            </a:r>
            <a:r>
              <a:rPr lang="en-US" sz="2800" dirty="0" err="1">
                <a:solidFill>
                  <a:srgbClr val="DDDDDD"/>
                </a:solidFill>
              </a:rPr>
              <a:t>την</a:t>
            </a:r>
            <a:r>
              <a:rPr lang="en-US" sz="2800" dirty="0">
                <a:solidFill>
                  <a:srgbClr val="DDDDDD"/>
                </a:solidFill>
              </a:rPr>
              <a:t> α</a:t>
            </a:r>
            <a:r>
              <a:rPr lang="en-US" sz="2800" dirty="0" err="1">
                <a:solidFill>
                  <a:srgbClr val="DDDDDD"/>
                </a:solidFill>
              </a:rPr>
              <a:t>νάγκη</a:t>
            </a:r>
            <a:r>
              <a:rPr lang="en-US" sz="2800" dirty="0">
                <a:solidFill>
                  <a:srgbClr val="DDDDDD"/>
                </a:solidFill>
              </a:rPr>
              <a:t> </a:t>
            </a:r>
            <a:r>
              <a:rPr lang="en-US" sz="2800" dirty="0" err="1">
                <a:solidFill>
                  <a:srgbClr val="DDDDDD"/>
                </a:solidFill>
              </a:rPr>
              <a:t>γι</a:t>
            </a:r>
            <a:r>
              <a:rPr lang="en-US" sz="2800" dirty="0">
                <a:solidFill>
                  <a:srgbClr val="DDDDDD"/>
                </a:solidFill>
              </a:rPr>
              <a:t>α συνθετικά λιπάσματα.</a:t>
            </a:r>
            <a:br>
              <a:rPr lang="en-US" sz="2800" dirty="0">
                <a:solidFill>
                  <a:srgbClr val="DDDDDD"/>
                </a:solidFill>
              </a:rPr>
            </a:br>
            <a:r>
              <a:rPr lang="el-GR" b="1" dirty="0">
                <a:solidFill>
                  <a:srgbClr val="000000"/>
                </a:solidFill>
              </a:rPr>
              <a:t>Γ</a:t>
            </a:r>
            <a:r>
              <a:rPr lang="en-US" b="1" dirty="0">
                <a:solidFill>
                  <a:srgbClr val="000000"/>
                </a:solidFill>
              </a:rPr>
              <a:t>. </a:t>
            </a:r>
            <a:r>
              <a:rPr lang="en-US" b="1" dirty="0" err="1">
                <a:solidFill>
                  <a:srgbClr val="000000"/>
                </a:solidFill>
              </a:rPr>
              <a:t>Μειώνει</a:t>
            </a:r>
            <a:r>
              <a:rPr lang="en-US" b="1" dirty="0">
                <a:solidFill>
                  <a:srgbClr val="000000"/>
                </a:solidFill>
              </a:rPr>
              <a:t> </a:t>
            </a:r>
            <a:r>
              <a:rPr lang="en-US" b="1" dirty="0" err="1">
                <a:solidFill>
                  <a:srgbClr val="000000"/>
                </a:solidFill>
              </a:rPr>
              <a:t>τις</a:t>
            </a:r>
            <a:r>
              <a:rPr lang="en-US" b="1" dirty="0">
                <a:solidFill>
                  <a:srgbClr val="000000"/>
                </a:solidFill>
              </a:rPr>
              <a:t> </a:t>
            </a:r>
            <a:r>
              <a:rPr lang="en-US" b="1" dirty="0" err="1">
                <a:solidFill>
                  <a:srgbClr val="000000"/>
                </a:solidFill>
              </a:rPr>
              <a:t>εκ</a:t>
            </a:r>
            <a:r>
              <a:rPr lang="en-US" b="1" dirty="0">
                <a:solidFill>
                  <a:srgbClr val="000000"/>
                </a:solidFill>
              </a:rPr>
              <a:t>πομπές αερίων του θερμοκηπίου.</a:t>
            </a:r>
            <a:br>
              <a:rPr lang="en-US" b="1" dirty="0">
                <a:solidFill>
                  <a:srgbClr val="000000"/>
                </a:solidFill>
              </a:rPr>
            </a:br>
            <a:r>
              <a:rPr lang="el-GR" sz="2800" dirty="0">
                <a:solidFill>
                  <a:srgbClr val="DDDDDD"/>
                </a:solidFill>
              </a:rPr>
              <a:t>Δ</a:t>
            </a:r>
            <a:r>
              <a:rPr lang="en-US" sz="2800" dirty="0">
                <a:solidFill>
                  <a:srgbClr val="DDDDDD"/>
                </a:solidFill>
              </a:rPr>
              <a:t>. </a:t>
            </a:r>
            <a:r>
              <a:rPr lang="en-US" sz="2800" dirty="0" err="1">
                <a:solidFill>
                  <a:srgbClr val="DDDDDD"/>
                </a:solidFill>
              </a:rPr>
              <a:t>Οδηγεί</a:t>
            </a:r>
            <a:r>
              <a:rPr lang="en-US" sz="2800" dirty="0">
                <a:solidFill>
                  <a:srgbClr val="DDDDDD"/>
                </a:solidFill>
              </a:rPr>
              <a:t> </a:t>
            </a:r>
            <a:r>
              <a:rPr lang="en-US" sz="2800" dirty="0" err="1">
                <a:solidFill>
                  <a:srgbClr val="DDDDDD"/>
                </a:solidFill>
              </a:rPr>
              <a:t>σε</a:t>
            </a:r>
            <a:r>
              <a:rPr lang="en-US" sz="2800" dirty="0">
                <a:solidFill>
                  <a:srgbClr val="DDDDDD"/>
                </a:solidFill>
              </a:rPr>
              <a:t> </a:t>
            </a:r>
            <a:r>
              <a:rPr lang="en-US" sz="2800" dirty="0" err="1">
                <a:solidFill>
                  <a:srgbClr val="DDDDDD"/>
                </a:solidFill>
              </a:rPr>
              <a:t>μεγ</a:t>
            </a:r>
            <a:r>
              <a:rPr lang="en-US" sz="2800" dirty="0">
                <a:solidFill>
                  <a:srgbClr val="DDDDDD"/>
                </a:solidFill>
              </a:rPr>
              <a:t>αλύτερη απώλεια βιοποικιλότητας.</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1"/>
          <p:cNvSpPr txBox="1">
            <a:spLocks noGrp="1"/>
          </p:cNvSpPr>
          <p:nvPr>
            <p:ph type="body" idx="1"/>
          </p:nvPr>
        </p:nvSpPr>
        <p:spPr>
          <a:xfrm>
            <a:off x="1250044" y="2201270"/>
            <a:ext cx="10656653" cy="366962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rPr>
              <a:t>3-Ποιο </a:t>
            </a:r>
            <a:r>
              <a:rPr lang="en-US" sz="2800" dirty="0" err="1">
                <a:solidFill>
                  <a:srgbClr val="000000"/>
                </a:solidFill>
              </a:rPr>
              <a:t>είν</a:t>
            </a:r>
            <a:r>
              <a:rPr lang="en-US" sz="2800" dirty="0">
                <a:solidFill>
                  <a:srgbClr val="000000"/>
                </a:solidFill>
              </a:rPr>
              <a:t>αι το όφελος για την υγεία από την κατανάλωση λιγότερου κρέατος και περισσότερων λαχανικών;</a:t>
            </a:r>
            <a:endParaRPr dirty="0"/>
          </a:p>
          <a:p>
            <a:pPr marL="0" lvl="0" indent="0" algn="l" rtl="0">
              <a:lnSpc>
                <a:spcPct val="90000"/>
              </a:lnSpc>
              <a:spcBef>
                <a:spcPts val="1000"/>
              </a:spcBef>
              <a:spcAft>
                <a:spcPts val="0"/>
              </a:spcAft>
              <a:buClr>
                <a:srgbClr val="000000"/>
              </a:buClr>
              <a:buSzPts val="2800"/>
              <a:buFont typeface="Calibri"/>
              <a:buNone/>
            </a:pPr>
            <a:endParaRPr sz="2800" dirty="0">
              <a:solidFill>
                <a:srgbClr val="000000"/>
              </a:solidFill>
            </a:endParaRPr>
          </a:p>
          <a:p>
            <a:pPr marL="0" lvl="0" indent="0" algn="l" rtl="0">
              <a:lnSpc>
                <a:spcPct val="90000"/>
              </a:lnSpc>
              <a:spcBef>
                <a:spcPts val="1000"/>
              </a:spcBef>
              <a:spcAft>
                <a:spcPts val="0"/>
              </a:spcAft>
              <a:buClr>
                <a:srgbClr val="000000"/>
              </a:buClr>
              <a:buSzPts val="2800"/>
              <a:buFont typeface="Calibri"/>
              <a:buNone/>
            </a:pPr>
            <a:r>
              <a:rPr lang="en-US" sz="2800" dirty="0">
                <a:solidFill>
                  <a:srgbClr val="000000"/>
                </a:solidFill>
              </a:rPr>
              <a:t>A. </a:t>
            </a:r>
            <a:r>
              <a:rPr lang="en-US" sz="2800" dirty="0" err="1">
                <a:solidFill>
                  <a:srgbClr val="000000"/>
                </a:solidFill>
              </a:rPr>
              <a:t>Αυξημένος</a:t>
            </a:r>
            <a:r>
              <a:rPr lang="en-US" sz="2800" dirty="0">
                <a:solidFill>
                  <a:srgbClr val="000000"/>
                </a:solidFill>
              </a:rPr>
              <a:t> </a:t>
            </a:r>
            <a:r>
              <a:rPr lang="en-US" sz="2800" dirty="0" err="1">
                <a:solidFill>
                  <a:srgbClr val="000000"/>
                </a:solidFill>
              </a:rPr>
              <a:t>κίνδυνος</a:t>
            </a:r>
            <a:r>
              <a:rPr lang="en-US" sz="2800" dirty="0">
                <a:solidFill>
                  <a:srgbClr val="000000"/>
                </a:solidFill>
              </a:rPr>
              <a:t> κα</a:t>
            </a:r>
            <a:r>
              <a:rPr lang="en-US" sz="2800" dirty="0" err="1">
                <a:solidFill>
                  <a:srgbClr val="000000"/>
                </a:solidFill>
              </a:rPr>
              <a:t>ρδι</a:t>
            </a:r>
            <a:r>
              <a:rPr lang="en-US" sz="2800" dirty="0">
                <a:solidFill>
                  <a:srgbClr val="000000"/>
                </a:solidFill>
              </a:rPr>
              <a:t>ακής νόσου.</a:t>
            </a:r>
            <a:br>
              <a:rPr lang="en-US" sz="2800" dirty="0">
                <a:solidFill>
                  <a:srgbClr val="000000"/>
                </a:solidFill>
              </a:rPr>
            </a:br>
            <a:r>
              <a:rPr lang="en-US" sz="2800" dirty="0">
                <a:solidFill>
                  <a:srgbClr val="000000"/>
                </a:solidFill>
              </a:rPr>
              <a:t>B. </a:t>
            </a:r>
            <a:r>
              <a:rPr lang="en-US" sz="2800" dirty="0" err="1">
                <a:solidFill>
                  <a:srgbClr val="000000"/>
                </a:solidFill>
              </a:rPr>
              <a:t>Υψηλότερ</a:t>
            </a:r>
            <a:r>
              <a:rPr lang="en-US" sz="2800" dirty="0">
                <a:solidFill>
                  <a:srgbClr val="000000"/>
                </a:solidFill>
              </a:rPr>
              <a:t>α επίπεδα χοληστερόλης.</a:t>
            </a:r>
            <a:br>
              <a:rPr lang="en-US" sz="2800" dirty="0">
                <a:solidFill>
                  <a:srgbClr val="000000"/>
                </a:solidFill>
              </a:rPr>
            </a:br>
            <a:r>
              <a:rPr lang="el-GR" sz="2800" dirty="0">
                <a:solidFill>
                  <a:srgbClr val="000000"/>
                </a:solidFill>
              </a:rPr>
              <a:t>Γ</a:t>
            </a:r>
            <a:r>
              <a:rPr lang="en-US" sz="2800" dirty="0">
                <a:solidFill>
                  <a:srgbClr val="000000"/>
                </a:solidFill>
              </a:rPr>
              <a:t>. Χα</a:t>
            </a:r>
            <a:r>
              <a:rPr lang="en-US" sz="2800" dirty="0" err="1">
                <a:solidFill>
                  <a:srgbClr val="000000"/>
                </a:solidFill>
              </a:rPr>
              <a:t>μηλότερος</a:t>
            </a:r>
            <a:r>
              <a:rPr lang="en-US" sz="2800" dirty="0">
                <a:solidFill>
                  <a:srgbClr val="000000"/>
                </a:solidFill>
              </a:rPr>
              <a:t> </a:t>
            </a:r>
            <a:r>
              <a:rPr lang="en-US" sz="2800" dirty="0" err="1">
                <a:solidFill>
                  <a:srgbClr val="000000"/>
                </a:solidFill>
              </a:rPr>
              <a:t>κίνδυνος</a:t>
            </a:r>
            <a:r>
              <a:rPr lang="en-US" sz="2800" dirty="0">
                <a:solidFill>
                  <a:srgbClr val="000000"/>
                </a:solidFill>
              </a:rPr>
              <a:t> </a:t>
            </a:r>
            <a:r>
              <a:rPr lang="en-US" sz="2800" dirty="0" err="1">
                <a:solidFill>
                  <a:srgbClr val="000000"/>
                </a:solidFill>
              </a:rPr>
              <a:t>χρόνιων</a:t>
            </a:r>
            <a:r>
              <a:rPr lang="en-US" sz="2800" dirty="0">
                <a:solidFill>
                  <a:srgbClr val="000000"/>
                </a:solidFill>
              </a:rPr>
              <a:t> α</a:t>
            </a:r>
            <a:r>
              <a:rPr lang="en-US" sz="2800" dirty="0" err="1">
                <a:solidFill>
                  <a:srgbClr val="000000"/>
                </a:solidFill>
              </a:rPr>
              <a:t>σθενειών</a:t>
            </a:r>
            <a:r>
              <a:rPr lang="en-US" sz="2800" dirty="0">
                <a:solidFill>
                  <a:srgbClr val="000000"/>
                </a:solidFill>
              </a:rPr>
              <a:t> όπ</a:t>
            </a:r>
            <a:r>
              <a:rPr lang="en-US" sz="2800" dirty="0" err="1">
                <a:solidFill>
                  <a:srgbClr val="000000"/>
                </a:solidFill>
              </a:rPr>
              <a:t>ως</a:t>
            </a:r>
            <a:r>
              <a:rPr lang="en-US" sz="2800" dirty="0">
                <a:solidFill>
                  <a:srgbClr val="000000"/>
                </a:solidFill>
              </a:rPr>
              <a:t> ο </a:t>
            </a:r>
            <a:r>
              <a:rPr lang="en-US" sz="2800" dirty="0" err="1">
                <a:solidFill>
                  <a:srgbClr val="000000"/>
                </a:solidFill>
              </a:rPr>
              <a:t>δι</a:t>
            </a:r>
            <a:r>
              <a:rPr lang="en-US" sz="2800" dirty="0">
                <a:solidFill>
                  <a:srgbClr val="000000"/>
                </a:solidFill>
              </a:rPr>
              <a:t>αβήτης.</a:t>
            </a:r>
            <a:br>
              <a:rPr lang="en-US" sz="2800" dirty="0">
                <a:solidFill>
                  <a:srgbClr val="000000"/>
                </a:solidFill>
              </a:rPr>
            </a:br>
            <a:r>
              <a:rPr lang="el-GR" sz="2800" dirty="0">
                <a:solidFill>
                  <a:srgbClr val="000000"/>
                </a:solidFill>
              </a:rPr>
              <a:t>Δ</a:t>
            </a:r>
            <a:r>
              <a:rPr lang="en-US" sz="2800" dirty="0">
                <a:solidFill>
                  <a:srgbClr val="000000"/>
                </a:solidFill>
              </a:rPr>
              <a:t>. </a:t>
            </a:r>
            <a:r>
              <a:rPr lang="en-US" sz="2800" dirty="0" err="1">
                <a:solidFill>
                  <a:srgbClr val="000000"/>
                </a:solidFill>
              </a:rPr>
              <a:t>Μειωμένη</a:t>
            </a:r>
            <a:r>
              <a:rPr lang="en-US" sz="2800" dirty="0">
                <a:solidFill>
                  <a:srgbClr val="000000"/>
                </a:solidFill>
              </a:rPr>
              <a:t> π</a:t>
            </a:r>
            <a:r>
              <a:rPr lang="en-US" sz="2800" dirty="0" err="1">
                <a:solidFill>
                  <a:srgbClr val="000000"/>
                </a:solidFill>
              </a:rPr>
              <a:t>ρόσληψη</a:t>
            </a:r>
            <a:r>
              <a:rPr lang="en-US" sz="2800" dirty="0">
                <a:solidFill>
                  <a:srgbClr val="000000"/>
                </a:solidFill>
              </a:rPr>
              <a:t> </a:t>
            </a:r>
            <a:r>
              <a:rPr lang="en-US" sz="2800" dirty="0" err="1">
                <a:solidFill>
                  <a:srgbClr val="000000"/>
                </a:solidFill>
              </a:rPr>
              <a:t>δι</a:t>
            </a:r>
            <a:r>
              <a:rPr lang="en-US" sz="2800" dirty="0">
                <a:solidFill>
                  <a:srgbClr val="000000"/>
                </a:solidFill>
              </a:rPr>
              <a:t>αιτητικών ινών.</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body" idx="1"/>
          </p:nvPr>
        </p:nvSpPr>
        <p:spPr>
          <a:xfrm>
            <a:off x="1250044" y="2201270"/>
            <a:ext cx="10656653" cy="366962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en-US" sz="2800" dirty="0">
                <a:solidFill>
                  <a:srgbClr val="DDDDDD"/>
                </a:solidFill>
              </a:rPr>
              <a:t>3-Ποιο </a:t>
            </a:r>
            <a:r>
              <a:rPr lang="en-US" sz="2800" dirty="0" err="1">
                <a:solidFill>
                  <a:srgbClr val="DDDDDD"/>
                </a:solidFill>
              </a:rPr>
              <a:t>είν</a:t>
            </a:r>
            <a:r>
              <a:rPr lang="en-US" sz="2800" dirty="0">
                <a:solidFill>
                  <a:srgbClr val="DDDDDD"/>
                </a:solidFill>
              </a:rPr>
              <a:t>αι το όφελος για την υγεία από την κατανάλωση λιγότερου κρέατος και περισσότερων λαχανικών;</a:t>
            </a:r>
            <a:endParaRPr dirty="0"/>
          </a:p>
          <a:p>
            <a:pPr marL="0" lvl="1" indent="457200" algn="l" rtl="0">
              <a:lnSpc>
                <a:spcPct val="90000"/>
              </a:lnSpc>
              <a:spcBef>
                <a:spcPts val="1000"/>
              </a:spcBef>
              <a:spcAft>
                <a:spcPts val="0"/>
              </a:spcAft>
              <a:buClr>
                <a:srgbClr val="DDDDDD"/>
              </a:buClr>
              <a:buSzPts val="2800"/>
              <a:buFont typeface="Calibri"/>
              <a:buNone/>
            </a:pPr>
            <a:r>
              <a:rPr lang="en-US" sz="2800" dirty="0">
                <a:solidFill>
                  <a:srgbClr val="DDDDDD"/>
                </a:solidFill>
              </a:rPr>
              <a:t>A. </a:t>
            </a:r>
            <a:r>
              <a:rPr lang="en-US" sz="2800" dirty="0" err="1">
                <a:solidFill>
                  <a:srgbClr val="DDDDDD"/>
                </a:solidFill>
              </a:rPr>
              <a:t>Αυξημένος</a:t>
            </a:r>
            <a:r>
              <a:rPr lang="en-US" sz="2800" dirty="0">
                <a:solidFill>
                  <a:srgbClr val="DDDDDD"/>
                </a:solidFill>
              </a:rPr>
              <a:t> </a:t>
            </a:r>
            <a:r>
              <a:rPr lang="en-US" sz="2800" dirty="0" err="1">
                <a:solidFill>
                  <a:srgbClr val="DDDDDD"/>
                </a:solidFill>
              </a:rPr>
              <a:t>κίνδυνος</a:t>
            </a:r>
            <a:r>
              <a:rPr lang="en-US" sz="2800" dirty="0">
                <a:solidFill>
                  <a:srgbClr val="DDDDDD"/>
                </a:solidFill>
              </a:rPr>
              <a:t> κα</a:t>
            </a:r>
            <a:r>
              <a:rPr lang="en-US" sz="2800" dirty="0" err="1">
                <a:solidFill>
                  <a:srgbClr val="DDDDDD"/>
                </a:solidFill>
              </a:rPr>
              <a:t>ρδι</a:t>
            </a:r>
            <a:r>
              <a:rPr lang="en-US" sz="2800" dirty="0">
                <a:solidFill>
                  <a:srgbClr val="DDDDDD"/>
                </a:solidFill>
              </a:rPr>
              <a:t>ακής νόσου.</a:t>
            </a:r>
            <a:br>
              <a:rPr lang="en-US" sz="2800" dirty="0">
                <a:solidFill>
                  <a:srgbClr val="DDDDDD"/>
                </a:solidFill>
              </a:rPr>
            </a:br>
            <a:r>
              <a:rPr lang="en-US" sz="2800" dirty="0">
                <a:solidFill>
                  <a:srgbClr val="DDDDDD"/>
                </a:solidFill>
              </a:rPr>
              <a:t>B. </a:t>
            </a:r>
            <a:r>
              <a:rPr lang="en-US" sz="2800" dirty="0" err="1">
                <a:solidFill>
                  <a:srgbClr val="DDDDDD"/>
                </a:solidFill>
              </a:rPr>
              <a:t>Υψηλότερ</a:t>
            </a:r>
            <a:r>
              <a:rPr lang="en-US" sz="2800" dirty="0">
                <a:solidFill>
                  <a:srgbClr val="DDDDDD"/>
                </a:solidFill>
              </a:rPr>
              <a:t>α επίπεδα χοληστερόλης.</a:t>
            </a:r>
            <a:br>
              <a:rPr lang="en-US" sz="2800" dirty="0">
                <a:solidFill>
                  <a:srgbClr val="DDDDDD"/>
                </a:solidFill>
              </a:rPr>
            </a:br>
            <a:r>
              <a:rPr lang="el-GR" b="1" dirty="0">
                <a:solidFill>
                  <a:srgbClr val="000000"/>
                </a:solidFill>
              </a:rPr>
              <a:t>Γ</a:t>
            </a:r>
            <a:r>
              <a:rPr lang="en-US" b="1" dirty="0">
                <a:solidFill>
                  <a:srgbClr val="000000"/>
                </a:solidFill>
              </a:rPr>
              <a:t>. Χα</a:t>
            </a:r>
            <a:r>
              <a:rPr lang="en-US" b="1" dirty="0" err="1">
                <a:solidFill>
                  <a:srgbClr val="000000"/>
                </a:solidFill>
              </a:rPr>
              <a:t>μηλότερος</a:t>
            </a:r>
            <a:r>
              <a:rPr lang="en-US" b="1" dirty="0">
                <a:solidFill>
                  <a:srgbClr val="000000"/>
                </a:solidFill>
              </a:rPr>
              <a:t> </a:t>
            </a:r>
            <a:r>
              <a:rPr lang="en-US" b="1" dirty="0" err="1">
                <a:solidFill>
                  <a:srgbClr val="000000"/>
                </a:solidFill>
              </a:rPr>
              <a:t>κίνδυνος</a:t>
            </a:r>
            <a:r>
              <a:rPr lang="en-US" b="1" dirty="0">
                <a:solidFill>
                  <a:srgbClr val="000000"/>
                </a:solidFill>
              </a:rPr>
              <a:t> </a:t>
            </a:r>
            <a:r>
              <a:rPr lang="en-US" b="1" dirty="0" err="1">
                <a:solidFill>
                  <a:srgbClr val="000000"/>
                </a:solidFill>
              </a:rPr>
              <a:t>χρόνιων</a:t>
            </a:r>
            <a:r>
              <a:rPr lang="en-US" b="1" dirty="0">
                <a:solidFill>
                  <a:srgbClr val="000000"/>
                </a:solidFill>
              </a:rPr>
              <a:t> α</a:t>
            </a:r>
            <a:r>
              <a:rPr lang="en-US" b="1" dirty="0" err="1">
                <a:solidFill>
                  <a:srgbClr val="000000"/>
                </a:solidFill>
              </a:rPr>
              <a:t>σθενειών</a:t>
            </a:r>
            <a:r>
              <a:rPr lang="en-US" b="1" dirty="0">
                <a:solidFill>
                  <a:srgbClr val="000000"/>
                </a:solidFill>
              </a:rPr>
              <a:t> όπ</a:t>
            </a:r>
            <a:r>
              <a:rPr lang="en-US" b="1" dirty="0" err="1">
                <a:solidFill>
                  <a:srgbClr val="000000"/>
                </a:solidFill>
              </a:rPr>
              <a:t>ως</a:t>
            </a:r>
            <a:r>
              <a:rPr lang="en-US" b="1" dirty="0">
                <a:solidFill>
                  <a:srgbClr val="000000"/>
                </a:solidFill>
              </a:rPr>
              <a:t> ο </a:t>
            </a:r>
            <a:r>
              <a:rPr lang="en-US" b="1" dirty="0" err="1">
                <a:solidFill>
                  <a:srgbClr val="000000"/>
                </a:solidFill>
              </a:rPr>
              <a:t>δι</a:t>
            </a:r>
            <a:r>
              <a:rPr lang="en-US" b="1" dirty="0">
                <a:solidFill>
                  <a:srgbClr val="000000"/>
                </a:solidFill>
              </a:rPr>
              <a:t>αβήτης.</a:t>
            </a:r>
            <a:br>
              <a:rPr lang="en-US" b="1" dirty="0">
                <a:solidFill>
                  <a:srgbClr val="000000"/>
                </a:solidFill>
              </a:rPr>
            </a:br>
            <a:r>
              <a:rPr lang="el-GR" sz="2800" dirty="0">
                <a:solidFill>
                  <a:srgbClr val="DDDDDD"/>
                </a:solidFill>
              </a:rPr>
              <a:t>Δ</a:t>
            </a:r>
            <a:r>
              <a:rPr lang="en-US" sz="2800" dirty="0">
                <a:solidFill>
                  <a:srgbClr val="DDDDDD"/>
                </a:solidFill>
              </a:rPr>
              <a:t>. </a:t>
            </a:r>
            <a:r>
              <a:rPr lang="en-US" sz="2800" dirty="0" err="1">
                <a:solidFill>
                  <a:srgbClr val="DDDDDD"/>
                </a:solidFill>
              </a:rPr>
              <a:t>Μειωμένη</a:t>
            </a:r>
            <a:r>
              <a:rPr lang="en-US" sz="2800" dirty="0">
                <a:solidFill>
                  <a:srgbClr val="DDDDDD"/>
                </a:solidFill>
              </a:rPr>
              <a:t> π</a:t>
            </a:r>
            <a:r>
              <a:rPr lang="en-US" sz="2800" dirty="0" err="1">
                <a:solidFill>
                  <a:srgbClr val="DDDDDD"/>
                </a:solidFill>
              </a:rPr>
              <a:t>ρόσληψη</a:t>
            </a:r>
            <a:r>
              <a:rPr lang="en-US" sz="2800" dirty="0">
                <a:solidFill>
                  <a:srgbClr val="DDDDDD"/>
                </a:solidFill>
              </a:rPr>
              <a:t> </a:t>
            </a:r>
            <a:r>
              <a:rPr lang="en-US" sz="2800" dirty="0" err="1">
                <a:solidFill>
                  <a:srgbClr val="DDDDDD"/>
                </a:solidFill>
              </a:rPr>
              <a:t>δι</a:t>
            </a:r>
            <a:r>
              <a:rPr lang="en-US" sz="2800" dirty="0">
                <a:solidFill>
                  <a:srgbClr val="DDDDDD"/>
                </a:solidFill>
              </a:rPr>
              <a:t>αιτητικών ινών.</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565206" y="-925932"/>
            <a:ext cx="11590339"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Σημασία των επισιτιστικών συστημάτων</a:t>
            </a:r>
            <a:endParaRPr/>
          </a:p>
        </p:txBody>
      </p:sp>
      <p:sp>
        <p:nvSpPr>
          <p:cNvPr id="145" name="Google Shape;145;p13"/>
          <p:cNvSpPr txBox="1">
            <a:spLocks noGrp="1"/>
          </p:cNvSpPr>
          <p:nvPr>
            <p:ph type="body" idx="1"/>
          </p:nvPr>
        </p:nvSpPr>
        <p:spPr>
          <a:xfrm>
            <a:off x="1250044" y="2201270"/>
            <a:ext cx="10656653" cy="372552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rPr>
              <a:t>4-Ποια </a:t>
            </a:r>
            <a:r>
              <a:rPr lang="en-US" sz="2800" dirty="0" err="1">
                <a:solidFill>
                  <a:srgbClr val="000000"/>
                </a:solidFill>
              </a:rPr>
              <a:t>είν</a:t>
            </a:r>
            <a:r>
              <a:rPr lang="en-US" sz="2800" dirty="0">
                <a:solidFill>
                  <a:srgbClr val="000000"/>
                </a:solidFill>
              </a:rPr>
              <a:t>αι η σημαντικότερη περιβαλλοντική επίπτωση των αποβλήτων τροφίμων;</a:t>
            </a:r>
            <a:endParaRPr dirty="0"/>
          </a:p>
          <a:p>
            <a:pPr marL="0" lvl="0" indent="0" algn="l" rtl="0">
              <a:lnSpc>
                <a:spcPct val="90000"/>
              </a:lnSpc>
              <a:spcBef>
                <a:spcPts val="1000"/>
              </a:spcBef>
              <a:spcAft>
                <a:spcPts val="0"/>
              </a:spcAft>
              <a:buClr>
                <a:srgbClr val="000000"/>
              </a:buClr>
              <a:buSzPts val="2800"/>
              <a:buFont typeface="Calibri"/>
              <a:buNone/>
            </a:pPr>
            <a:endParaRPr sz="2800" dirty="0">
              <a:solidFill>
                <a:srgbClr val="000000"/>
              </a:solidFill>
            </a:endParaRPr>
          </a:p>
          <a:p>
            <a:pPr marL="0" lvl="0" indent="0" algn="l" rtl="0">
              <a:lnSpc>
                <a:spcPct val="90000"/>
              </a:lnSpc>
              <a:spcBef>
                <a:spcPts val="1000"/>
              </a:spcBef>
              <a:spcAft>
                <a:spcPts val="0"/>
              </a:spcAft>
              <a:buClr>
                <a:srgbClr val="000000"/>
              </a:buClr>
              <a:buSzPts val="2800"/>
              <a:buFont typeface="Calibri"/>
              <a:buNone/>
            </a:pPr>
            <a:r>
              <a:rPr lang="en-US" sz="2800" dirty="0">
                <a:solidFill>
                  <a:srgbClr val="000000"/>
                </a:solidFill>
              </a:rPr>
              <a:t>A. </a:t>
            </a:r>
            <a:r>
              <a:rPr lang="en-US" sz="2800" dirty="0" err="1">
                <a:solidFill>
                  <a:srgbClr val="000000"/>
                </a:solidFill>
              </a:rPr>
              <a:t>Αυξημένη</a:t>
            </a:r>
            <a:r>
              <a:rPr lang="en-US" sz="2800" dirty="0">
                <a:solidFill>
                  <a:srgbClr val="000000"/>
                </a:solidFill>
              </a:rPr>
              <a:t> β</a:t>
            </a:r>
            <a:r>
              <a:rPr lang="en-US" sz="2800" dirty="0" err="1">
                <a:solidFill>
                  <a:srgbClr val="000000"/>
                </a:solidFill>
              </a:rPr>
              <a:t>ιο</a:t>
            </a:r>
            <a:r>
              <a:rPr lang="en-US" sz="2800" dirty="0">
                <a:solidFill>
                  <a:srgbClr val="000000"/>
                </a:solidFill>
              </a:rPr>
              <a:t>ποικιλότητα.</a:t>
            </a:r>
            <a:br>
              <a:rPr lang="en-US" sz="2800" dirty="0">
                <a:solidFill>
                  <a:srgbClr val="000000"/>
                </a:solidFill>
              </a:rPr>
            </a:br>
            <a:r>
              <a:rPr lang="en-US" sz="2800" dirty="0">
                <a:solidFill>
                  <a:srgbClr val="000000"/>
                </a:solidFill>
              </a:rPr>
              <a:t>B. </a:t>
            </a:r>
            <a:r>
              <a:rPr lang="en-US" sz="2800" dirty="0" err="1">
                <a:solidFill>
                  <a:srgbClr val="000000"/>
                </a:solidFill>
              </a:rPr>
              <a:t>Ενισχυμένη</a:t>
            </a:r>
            <a:r>
              <a:rPr lang="en-US" sz="2800" dirty="0">
                <a:solidFill>
                  <a:srgbClr val="000000"/>
                </a:solidFill>
              </a:rPr>
              <a:t> </a:t>
            </a:r>
            <a:r>
              <a:rPr lang="en-US" sz="2800" dirty="0" err="1">
                <a:solidFill>
                  <a:srgbClr val="000000"/>
                </a:solidFill>
              </a:rPr>
              <a:t>γονιμότητ</a:t>
            </a:r>
            <a:r>
              <a:rPr lang="en-US" sz="2800" dirty="0">
                <a:solidFill>
                  <a:srgbClr val="000000"/>
                </a:solidFill>
              </a:rPr>
              <a:t>α του εδάφους.</a:t>
            </a:r>
            <a:br>
              <a:rPr lang="en-US" sz="2800" dirty="0">
                <a:solidFill>
                  <a:srgbClr val="000000"/>
                </a:solidFill>
              </a:rPr>
            </a:br>
            <a:r>
              <a:rPr lang="el-GR" sz="2800" dirty="0">
                <a:solidFill>
                  <a:srgbClr val="000000"/>
                </a:solidFill>
              </a:rPr>
              <a:t>Γ</a:t>
            </a:r>
            <a:r>
              <a:rPr lang="en-US" sz="2800" dirty="0">
                <a:solidFill>
                  <a:srgbClr val="000000"/>
                </a:solidFill>
              </a:rPr>
              <a:t>. </a:t>
            </a:r>
            <a:r>
              <a:rPr lang="en-US" sz="2800" dirty="0" err="1">
                <a:solidFill>
                  <a:srgbClr val="000000"/>
                </a:solidFill>
              </a:rPr>
              <a:t>Εκ</a:t>
            </a:r>
            <a:r>
              <a:rPr lang="en-US" sz="2800" dirty="0">
                <a:solidFill>
                  <a:srgbClr val="000000"/>
                </a:solidFill>
              </a:rPr>
              <a:t>πομπές μεθανίου από την αποσύνθεση των τροφίμων στις χωματερές.</a:t>
            </a:r>
            <a:br>
              <a:rPr lang="en-US" sz="2800" dirty="0">
                <a:solidFill>
                  <a:srgbClr val="000000"/>
                </a:solidFill>
              </a:rPr>
            </a:br>
            <a:r>
              <a:rPr lang="el-GR" sz="2800" dirty="0">
                <a:solidFill>
                  <a:srgbClr val="000000"/>
                </a:solidFill>
              </a:rPr>
              <a:t>Δ</a:t>
            </a:r>
            <a:r>
              <a:rPr lang="en-US" sz="2800" dirty="0">
                <a:solidFill>
                  <a:srgbClr val="000000"/>
                </a:solidFill>
              </a:rPr>
              <a:t>. </a:t>
            </a:r>
            <a:r>
              <a:rPr lang="en-US" sz="2800" dirty="0" err="1">
                <a:solidFill>
                  <a:srgbClr val="000000"/>
                </a:solidFill>
              </a:rPr>
              <a:t>Μειωμένη</a:t>
            </a:r>
            <a:r>
              <a:rPr lang="en-US" sz="2800" dirty="0">
                <a:solidFill>
                  <a:srgbClr val="000000"/>
                </a:solidFill>
              </a:rPr>
              <a:t> </a:t>
            </a:r>
            <a:r>
              <a:rPr lang="en-US" sz="2800" dirty="0" err="1">
                <a:solidFill>
                  <a:srgbClr val="000000"/>
                </a:solidFill>
              </a:rPr>
              <a:t>ρύ</a:t>
            </a:r>
            <a:r>
              <a:rPr lang="en-US" sz="2800" dirty="0">
                <a:solidFill>
                  <a:srgbClr val="000000"/>
                </a:solidFill>
              </a:rPr>
              <a:t>πανση των υδάτων.</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a:spLocks noGrp="1"/>
          </p:cNvSpPr>
          <p:nvPr>
            <p:ph type="body" idx="1"/>
          </p:nvPr>
        </p:nvSpPr>
        <p:spPr>
          <a:xfrm>
            <a:off x="1250044" y="2201270"/>
            <a:ext cx="10656653" cy="372552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en-US" sz="2800" dirty="0">
                <a:solidFill>
                  <a:srgbClr val="DDDDDD"/>
                </a:solidFill>
              </a:rPr>
              <a:t>4-Ποια </a:t>
            </a:r>
            <a:r>
              <a:rPr lang="en-US" sz="2800" dirty="0" err="1">
                <a:solidFill>
                  <a:srgbClr val="DDDDDD"/>
                </a:solidFill>
              </a:rPr>
              <a:t>είν</a:t>
            </a:r>
            <a:r>
              <a:rPr lang="en-US" sz="2800" dirty="0">
                <a:solidFill>
                  <a:srgbClr val="DDDDDD"/>
                </a:solidFill>
              </a:rPr>
              <a:t>αι η σημαντικότερη περιβαλλοντική επίπτωση των αποβλήτων τροφίμων;</a:t>
            </a:r>
            <a:endParaRPr dirty="0"/>
          </a:p>
          <a:p>
            <a:pPr marL="0" lvl="1" indent="457200" algn="l" rtl="0">
              <a:lnSpc>
                <a:spcPct val="90000"/>
              </a:lnSpc>
              <a:spcBef>
                <a:spcPts val="1000"/>
              </a:spcBef>
              <a:spcAft>
                <a:spcPts val="0"/>
              </a:spcAft>
              <a:buClr>
                <a:srgbClr val="DDDDDD"/>
              </a:buClr>
              <a:buSzPts val="2800"/>
              <a:buFont typeface="Calibri"/>
              <a:buNone/>
            </a:pPr>
            <a:r>
              <a:rPr lang="en-US" sz="2800" dirty="0">
                <a:solidFill>
                  <a:srgbClr val="DDDDDD"/>
                </a:solidFill>
              </a:rPr>
              <a:t>A. </a:t>
            </a:r>
            <a:r>
              <a:rPr lang="en-US" sz="2800" dirty="0" err="1">
                <a:solidFill>
                  <a:srgbClr val="DDDDDD"/>
                </a:solidFill>
              </a:rPr>
              <a:t>Αυξημένη</a:t>
            </a:r>
            <a:r>
              <a:rPr lang="en-US" sz="2800" dirty="0">
                <a:solidFill>
                  <a:srgbClr val="DDDDDD"/>
                </a:solidFill>
              </a:rPr>
              <a:t> β</a:t>
            </a:r>
            <a:r>
              <a:rPr lang="en-US" sz="2800" dirty="0" err="1">
                <a:solidFill>
                  <a:srgbClr val="DDDDDD"/>
                </a:solidFill>
              </a:rPr>
              <a:t>ιο</a:t>
            </a:r>
            <a:r>
              <a:rPr lang="en-US" sz="2800" dirty="0">
                <a:solidFill>
                  <a:srgbClr val="DDDDDD"/>
                </a:solidFill>
              </a:rPr>
              <a:t>ποικιλότητα.</a:t>
            </a:r>
            <a:br>
              <a:rPr lang="en-US" sz="2800" dirty="0">
                <a:solidFill>
                  <a:srgbClr val="DDDDDD"/>
                </a:solidFill>
              </a:rPr>
            </a:br>
            <a:r>
              <a:rPr lang="en-US" sz="2800" dirty="0">
                <a:solidFill>
                  <a:srgbClr val="DDDDDD"/>
                </a:solidFill>
              </a:rPr>
              <a:t>B. </a:t>
            </a:r>
            <a:r>
              <a:rPr lang="en-US" sz="2800" dirty="0" err="1">
                <a:solidFill>
                  <a:srgbClr val="DDDDDD"/>
                </a:solidFill>
              </a:rPr>
              <a:t>Ενισχυμένη</a:t>
            </a:r>
            <a:r>
              <a:rPr lang="en-US" sz="2800" dirty="0">
                <a:solidFill>
                  <a:srgbClr val="DDDDDD"/>
                </a:solidFill>
              </a:rPr>
              <a:t> </a:t>
            </a:r>
            <a:r>
              <a:rPr lang="en-US" sz="2800" dirty="0" err="1">
                <a:solidFill>
                  <a:srgbClr val="DDDDDD"/>
                </a:solidFill>
              </a:rPr>
              <a:t>γονιμότητ</a:t>
            </a:r>
            <a:r>
              <a:rPr lang="en-US" sz="2800" dirty="0">
                <a:solidFill>
                  <a:srgbClr val="DDDDDD"/>
                </a:solidFill>
              </a:rPr>
              <a:t>α του εδάφους.</a:t>
            </a:r>
            <a:br>
              <a:rPr lang="en-US" sz="2800" dirty="0">
                <a:solidFill>
                  <a:srgbClr val="DDDDDD"/>
                </a:solidFill>
              </a:rPr>
            </a:br>
            <a:r>
              <a:rPr lang="el-GR" b="1" dirty="0">
                <a:solidFill>
                  <a:srgbClr val="000000"/>
                </a:solidFill>
              </a:rPr>
              <a:t>Γ</a:t>
            </a:r>
            <a:r>
              <a:rPr lang="en-US" b="1" dirty="0">
                <a:solidFill>
                  <a:srgbClr val="000000"/>
                </a:solidFill>
              </a:rPr>
              <a:t>. </a:t>
            </a:r>
            <a:r>
              <a:rPr lang="en-US" b="1" dirty="0" err="1">
                <a:solidFill>
                  <a:srgbClr val="000000"/>
                </a:solidFill>
              </a:rPr>
              <a:t>Εκ</a:t>
            </a:r>
            <a:r>
              <a:rPr lang="en-US" b="1" dirty="0">
                <a:solidFill>
                  <a:srgbClr val="000000"/>
                </a:solidFill>
              </a:rPr>
              <a:t>πομπές μεθανίου από την αποσύνθεση των τροφίμων στις χωματερές.</a:t>
            </a:r>
            <a:br>
              <a:rPr lang="en-US" b="1" dirty="0">
                <a:solidFill>
                  <a:srgbClr val="000000"/>
                </a:solidFill>
              </a:rPr>
            </a:br>
            <a:r>
              <a:rPr lang="el-GR" sz="2800" dirty="0">
                <a:solidFill>
                  <a:srgbClr val="DDDDDD"/>
                </a:solidFill>
              </a:rPr>
              <a:t>Δ</a:t>
            </a:r>
            <a:r>
              <a:rPr lang="en-US" sz="2800" dirty="0">
                <a:solidFill>
                  <a:srgbClr val="DDDDDD"/>
                </a:solidFill>
              </a:rPr>
              <a:t>. </a:t>
            </a:r>
            <a:r>
              <a:rPr lang="en-US" sz="2800" dirty="0" err="1">
                <a:solidFill>
                  <a:srgbClr val="DDDDDD"/>
                </a:solidFill>
              </a:rPr>
              <a:t>Μειωμένη</a:t>
            </a:r>
            <a:r>
              <a:rPr lang="en-US" sz="2800" dirty="0">
                <a:solidFill>
                  <a:srgbClr val="DDDDDD"/>
                </a:solidFill>
              </a:rPr>
              <a:t> </a:t>
            </a:r>
            <a:r>
              <a:rPr lang="en-US" sz="2800" dirty="0" err="1">
                <a:solidFill>
                  <a:srgbClr val="DDDDDD"/>
                </a:solidFill>
              </a:rPr>
              <a:t>ρύ</a:t>
            </a:r>
            <a:r>
              <a:rPr lang="en-US" sz="2800" dirty="0">
                <a:solidFill>
                  <a:srgbClr val="DDDDDD"/>
                </a:solidFill>
              </a:rPr>
              <a:t>πανση των υδάτων.</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5"/>
          <p:cNvSpPr txBox="1">
            <a:spLocks noGrp="1"/>
          </p:cNvSpPr>
          <p:nvPr>
            <p:ph type="body" idx="1"/>
          </p:nvPr>
        </p:nvSpPr>
        <p:spPr>
          <a:xfrm>
            <a:off x="1199244" y="1655170"/>
            <a:ext cx="10656653" cy="443272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rPr>
              <a:t>5-Για</a:t>
            </a:r>
            <a:r>
              <a:rPr lang="en-US" sz="2800" dirty="0" err="1">
                <a:solidFill>
                  <a:srgbClr val="000000"/>
                </a:solidFill>
              </a:rPr>
              <a:t>τί</a:t>
            </a:r>
            <a:r>
              <a:rPr lang="en-US" sz="2800" dirty="0">
                <a:solidFill>
                  <a:srgbClr val="000000"/>
                </a:solidFill>
              </a:rPr>
              <a:t> η επ</a:t>
            </a:r>
            <a:r>
              <a:rPr lang="en-US" sz="2800" dirty="0" err="1">
                <a:solidFill>
                  <a:srgbClr val="000000"/>
                </a:solidFill>
              </a:rPr>
              <a:t>ισιτιστική</a:t>
            </a:r>
            <a:r>
              <a:rPr lang="en-US" sz="2800" dirty="0">
                <a:solidFill>
                  <a:srgbClr val="000000"/>
                </a:solidFill>
              </a:rPr>
              <a:t> α</a:t>
            </a:r>
            <a:r>
              <a:rPr lang="en-US" sz="2800" dirty="0" err="1">
                <a:solidFill>
                  <a:srgbClr val="000000"/>
                </a:solidFill>
              </a:rPr>
              <a:t>σφάλει</a:t>
            </a:r>
            <a:r>
              <a:rPr lang="en-US" sz="2800" dirty="0">
                <a:solidFill>
                  <a:srgbClr val="000000"/>
                </a:solidFill>
              </a:rPr>
              <a:t>α αποτελεί σημαντική πτυχή των βιώσιμων επισιτιστικών συστημάτων;</a:t>
            </a:r>
            <a:endParaRPr dirty="0"/>
          </a:p>
          <a:p>
            <a:pPr marL="0" lvl="0" indent="0" algn="l" rtl="0">
              <a:lnSpc>
                <a:spcPct val="90000"/>
              </a:lnSpc>
              <a:spcBef>
                <a:spcPts val="1000"/>
              </a:spcBef>
              <a:spcAft>
                <a:spcPts val="0"/>
              </a:spcAft>
              <a:buClr>
                <a:srgbClr val="000000"/>
              </a:buClr>
              <a:buSzPts val="2800"/>
              <a:buFont typeface="Calibri"/>
              <a:buNone/>
            </a:pPr>
            <a:endParaRPr sz="2800" dirty="0">
              <a:solidFill>
                <a:srgbClr val="000000"/>
              </a:solidFill>
            </a:endParaRPr>
          </a:p>
          <a:p>
            <a:pPr marL="0" lvl="0" indent="0" algn="l" rtl="0">
              <a:lnSpc>
                <a:spcPct val="90000"/>
              </a:lnSpc>
              <a:spcBef>
                <a:spcPts val="1000"/>
              </a:spcBef>
              <a:spcAft>
                <a:spcPts val="0"/>
              </a:spcAft>
              <a:buClr>
                <a:srgbClr val="000000"/>
              </a:buClr>
              <a:buSzPts val="2800"/>
              <a:buFont typeface="Calibri"/>
              <a:buNone/>
            </a:pPr>
            <a:r>
              <a:rPr lang="en-US" sz="2800" dirty="0">
                <a:solidFill>
                  <a:srgbClr val="000000"/>
                </a:solidFill>
              </a:rPr>
              <a:t>A. </a:t>
            </a:r>
            <a:r>
              <a:rPr lang="en-US" sz="2800" dirty="0" err="1">
                <a:solidFill>
                  <a:srgbClr val="000000"/>
                </a:solidFill>
              </a:rPr>
              <a:t>Εξ</a:t>
            </a:r>
            <a:r>
              <a:rPr lang="en-US" sz="2800" dirty="0">
                <a:solidFill>
                  <a:srgbClr val="000000"/>
                </a:solidFill>
              </a:rPr>
              <a:t>ασφαλίζει ότι όλες οι κοινότητες έχουν πρόσβαση σε τρόφιμα υψηλής θερμιδικής αξίας.</a:t>
            </a:r>
            <a:br>
              <a:rPr lang="en-US" sz="2800" dirty="0">
                <a:solidFill>
                  <a:srgbClr val="000000"/>
                </a:solidFill>
              </a:rPr>
            </a:br>
            <a:r>
              <a:rPr lang="en-US" sz="2800" dirty="0">
                <a:solidFill>
                  <a:srgbClr val="000000"/>
                </a:solidFill>
              </a:rPr>
              <a:t>B. </a:t>
            </a:r>
            <a:r>
              <a:rPr lang="en-US" sz="2800" dirty="0" err="1">
                <a:solidFill>
                  <a:srgbClr val="000000"/>
                </a:solidFill>
              </a:rPr>
              <a:t>Προωθεί</a:t>
            </a:r>
            <a:r>
              <a:rPr lang="en-US" sz="2800" dirty="0">
                <a:solidFill>
                  <a:srgbClr val="000000"/>
                </a:solidFill>
              </a:rPr>
              <a:t> </a:t>
            </a:r>
            <a:r>
              <a:rPr lang="en-US" sz="2800" dirty="0" err="1">
                <a:solidFill>
                  <a:srgbClr val="000000"/>
                </a:solidFill>
              </a:rPr>
              <a:t>τη</a:t>
            </a:r>
            <a:r>
              <a:rPr lang="en-US" sz="2800" dirty="0">
                <a:solidFill>
                  <a:srgbClr val="000000"/>
                </a:solidFill>
              </a:rPr>
              <a:t> </a:t>
            </a:r>
            <a:r>
              <a:rPr lang="en-US" sz="2800" dirty="0" err="1">
                <a:solidFill>
                  <a:srgbClr val="000000"/>
                </a:solidFill>
              </a:rPr>
              <a:t>χρήση</a:t>
            </a:r>
            <a:r>
              <a:rPr lang="en-US" sz="2800" dirty="0">
                <a:solidFill>
                  <a:srgbClr val="000000"/>
                </a:solidFill>
              </a:rPr>
              <a:t> </a:t>
            </a:r>
            <a:r>
              <a:rPr lang="en-US" sz="2800" dirty="0" err="1">
                <a:solidFill>
                  <a:srgbClr val="000000"/>
                </a:solidFill>
              </a:rPr>
              <a:t>γενετικά</a:t>
            </a:r>
            <a:r>
              <a:rPr lang="en-US" sz="2800" dirty="0">
                <a:solidFill>
                  <a:srgbClr val="000000"/>
                </a:solidFill>
              </a:rPr>
              <a:t> </a:t>
            </a:r>
            <a:r>
              <a:rPr lang="en-US" sz="2800" dirty="0" err="1">
                <a:solidFill>
                  <a:srgbClr val="000000"/>
                </a:solidFill>
              </a:rPr>
              <a:t>τρο</a:t>
            </a:r>
            <a:r>
              <a:rPr lang="en-US" sz="2800" dirty="0">
                <a:solidFill>
                  <a:srgbClr val="000000"/>
                </a:solidFill>
              </a:rPr>
              <a:t>ποποιημένων οργανισμών (ΓΤΟ).</a:t>
            </a:r>
            <a:br>
              <a:rPr lang="en-US" sz="2800" dirty="0">
                <a:solidFill>
                  <a:srgbClr val="000000"/>
                </a:solidFill>
              </a:rPr>
            </a:br>
            <a:r>
              <a:rPr lang="el-GR" sz="2800" dirty="0">
                <a:solidFill>
                  <a:srgbClr val="000000"/>
                </a:solidFill>
              </a:rPr>
              <a:t>Γ</a:t>
            </a:r>
            <a:r>
              <a:rPr lang="en-US" sz="2800" dirty="0">
                <a:solidFill>
                  <a:srgbClr val="000000"/>
                </a:solidFill>
              </a:rPr>
              <a:t>. </a:t>
            </a:r>
            <a:r>
              <a:rPr lang="en-US" sz="2800" dirty="0" err="1">
                <a:solidFill>
                  <a:srgbClr val="000000"/>
                </a:solidFill>
              </a:rPr>
              <a:t>Εξ</a:t>
            </a:r>
            <a:r>
              <a:rPr lang="en-US" sz="2800" dirty="0">
                <a:solidFill>
                  <a:srgbClr val="000000"/>
                </a:solidFill>
              </a:rPr>
              <a:t>ασφαλίζει ότι όλοι οι άνθρωποι έχουν πρόσβαση σε επαρκή, ασφαλή και θρεπτικά τρόφιμα.</a:t>
            </a:r>
            <a:br>
              <a:rPr lang="en-US" sz="2800" dirty="0">
                <a:solidFill>
                  <a:srgbClr val="000000"/>
                </a:solidFill>
              </a:rPr>
            </a:br>
            <a:r>
              <a:rPr lang="el-GR" sz="2800" dirty="0">
                <a:solidFill>
                  <a:srgbClr val="000000"/>
                </a:solidFill>
              </a:rPr>
              <a:t>Δ</a:t>
            </a:r>
            <a:r>
              <a:rPr lang="en-US" sz="2800" dirty="0">
                <a:solidFill>
                  <a:srgbClr val="000000"/>
                </a:solidFill>
              </a:rPr>
              <a:t>. </a:t>
            </a:r>
            <a:r>
              <a:rPr lang="en-US" sz="2800" dirty="0" err="1">
                <a:solidFill>
                  <a:srgbClr val="000000"/>
                </a:solidFill>
              </a:rPr>
              <a:t>Ενθ</a:t>
            </a:r>
            <a:r>
              <a:rPr lang="en-US" sz="2800" dirty="0">
                <a:solidFill>
                  <a:srgbClr val="000000"/>
                </a:solidFill>
              </a:rPr>
              <a:t>αρρύνει την παγκόσμια διανομή τροφίμων.</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body" idx="1"/>
          </p:nvPr>
        </p:nvSpPr>
        <p:spPr>
          <a:xfrm>
            <a:off x="1250044" y="2201270"/>
            <a:ext cx="10656653" cy="443272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en-US" sz="2800" dirty="0">
                <a:solidFill>
                  <a:srgbClr val="DDDDDD"/>
                </a:solidFill>
              </a:rPr>
              <a:t>5-Για</a:t>
            </a:r>
            <a:r>
              <a:rPr lang="en-US" sz="2800" dirty="0" err="1">
                <a:solidFill>
                  <a:srgbClr val="DDDDDD"/>
                </a:solidFill>
              </a:rPr>
              <a:t>τί</a:t>
            </a:r>
            <a:r>
              <a:rPr lang="en-US" sz="2800" dirty="0">
                <a:solidFill>
                  <a:srgbClr val="DDDDDD"/>
                </a:solidFill>
              </a:rPr>
              <a:t> η επ</a:t>
            </a:r>
            <a:r>
              <a:rPr lang="en-US" sz="2800" dirty="0" err="1">
                <a:solidFill>
                  <a:srgbClr val="DDDDDD"/>
                </a:solidFill>
              </a:rPr>
              <a:t>ισιτιστική</a:t>
            </a:r>
            <a:r>
              <a:rPr lang="en-US" sz="2800" dirty="0">
                <a:solidFill>
                  <a:srgbClr val="DDDDDD"/>
                </a:solidFill>
              </a:rPr>
              <a:t> α</a:t>
            </a:r>
            <a:r>
              <a:rPr lang="en-US" sz="2800" dirty="0" err="1">
                <a:solidFill>
                  <a:srgbClr val="DDDDDD"/>
                </a:solidFill>
              </a:rPr>
              <a:t>σφάλει</a:t>
            </a:r>
            <a:r>
              <a:rPr lang="en-US" sz="2800" dirty="0">
                <a:solidFill>
                  <a:srgbClr val="DDDDDD"/>
                </a:solidFill>
              </a:rPr>
              <a:t>α αποτελεί σημαντική πτυχή των βιώσιμων επισιτιστικών συστημάτων;</a:t>
            </a:r>
            <a:endParaRPr dirty="0"/>
          </a:p>
          <a:p>
            <a:pPr marL="0" lvl="1" indent="457200" algn="l" rtl="0">
              <a:lnSpc>
                <a:spcPct val="90000"/>
              </a:lnSpc>
              <a:spcBef>
                <a:spcPts val="1000"/>
              </a:spcBef>
              <a:spcAft>
                <a:spcPts val="0"/>
              </a:spcAft>
              <a:buClr>
                <a:srgbClr val="DDDDDD"/>
              </a:buClr>
              <a:buSzPts val="2800"/>
              <a:buFont typeface="Calibri"/>
              <a:buNone/>
            </a:pPr>
            <a:r>
              <a:rPr lang="en-US" sz="2800" dirty="0">
                <a:solidFill>
                  <a:srgbClr val="DDDDDD"/>
                </a:solidFill>
              </a:rPr>
              <a:t>A. </a:t>
            </a:r>
            <a:r>
              <a:rPr lang="en-US" sz="2800" dirty="0" err="1">
                <a:solidFill>
                  <a:srgbClr val="DDDDDD"/>
                </a:solidFill>
              </a:rPr>
              <a:t>Εξ</a:t>
            </a:r>
            <a:r>
              <a:rPr lang="en-US" sz="2800" dirty="0">
                <a:solidFill>
                  <a:srgbClr val="DDDDDD"/>
                </a:solidFill>
              </a:rPr>
              <a:t>ασφαλίζει ότι όλες οι κοινότητες έχουν πρόσβαση σε τρόφιμα υψηλής θερμιδικής αξίας.</a:t>
            </a:r>
            <a:br>
              <a:rPr lang="en-US" sz="2800" dirty="0">
                <a:solidFill>
                  <a:srgbClr val="DDDDDD"/>
                </a:solidFill>
              </a:rPr>
            </a:br>
            <a:r>
              <a:rPr lang="en-US" sz="2800" dirty="0">
                <a:solidFill>
                  <a:srgbClr val="DDDDDD"/>
                </a:solidFill>
              </a:rPr>
              <a:t>B. </a:t>
            </a:r>
            <a:r>
              <a:rPr lang="en-US" sz="2800" dirty="0" err="1">
                <a:solidFill>
                  <a:srgbClr val="DDDDDD"/>
                </a:solidFill>
              </a:rPr>
              <a:t>Προωθεί</a:t>
            </a:r>
            <a:r>
              <a:rPr lang="en-US" sz="2800" dirty="0">
                <a:solidFill>
                  <a:srgbClr val="DDDDDD"/>
                </a:solidFill>
              </a:rPr>
              <a:t> </a:t>
            </a:r>
            <a:r>
              <a:rPr lang="en-US" sz="2800" dirty="0" err="1">
                <a:solidFill>
                  <a:srgbClr val="DDDDDD"/>
                </a:solidFill>
              </a:rPr>
              <a:t>τη</a:t>
            </a:r>
            <a:r>
              <a:rPr lang="en-US" sz="2800" dirty="0">
                <a:solidFill>
                  <a:srgbClr val="DDDDDD"/>
                </a:solidFill>
              </a:rPr>
              <a:t> </a:t>
            </a:r>
            <a:r>
              <a:rPr lang="en-US" sz="2800" dirty="0" err="1">
                <a:solidFill>
                  <a:srgbClr val="DDDDDD"/>
                </a:solidFill>
              </a:rPr>
              <a:t>χρήση</a:t>
            </a:r>
            <a:r>
              <a:rPr lang="en-US" sz="2800" dirty="0">
                <a:solidFill>
                  <a:srgbClr val="DDDDDD"/>
                </a:solidFill>
              </a:rPr>
              <a:t> </a:t>
            </a:r>
            <a:r>
              <a:rPr lang="en-US" sz="2800" dirty="0" err="1">
                <a:solidFill>
                  <a:srgbClr val="DDDDDD"/>
                </a:solidFill>
              </a:rPr>
              <a:t>γενετικά</a:t>
            </a:r>
            <a:r>
              <a:rPr lang="en-US" sz="2800" dirty="0">
                <a:solidFill>
                  <a:srgbClr val="DDDDDD"/>
                </a:solidFill>
              </a:rPr>
              <a:t> </a:t>
            </a:r>
            <a:r>
              <a:rPr lang="en-US" sz="2800" dirty="0" err="1">
                <a:solidFill>
                  <a:srgbClr val="DDDDDD"/>
                </a:solidFill>
              </a:rPr>
              <a:t>τρο</a:t>
            </a:r>
            <a:r>
              <a:rPr lang="en-US" sz="2800" dirty="0">
                <a:solidFill>
                  <a:srgbClr val="DDDDDD"/>
                </a:solidFill>
              </a:rPr>
              <a:t>ποποιημένων οργανισμών (ΓΤΟ).</a:t>
            </a:r>
            <a:br>
              <a:rPr lang="en-US" sz="2800" dirty="0">
                <a:solidFill>
                  <a:srgbClr val="DDDDDD"/>
                </a:solidFill>
              </a:rPr>
            </a:br>
            <a:r>
              <a:rPr lang="el-GR" b="1" dirty="0">
                <a:solidFill>
                  <a:srgbClr val="000000"/>
                </a:solidFill>
              </a:rPr>
              <a:t>Γ</a:t>
            </a:r>
            <a:r>
              <a:rPr lang="en-US" b="1" dirty="0">
                <a:solidFill>
                  <a:srgbClr val="000000"/>
                </a:solidFill>
              </a:rPr>
              <a:t>. </a:t>
            </a:r>
            <a:r>
              <a:rPr lang="en-US" b="1" dirty="0" err="1">
                <a:solidFill>
                  <a:srgbClr val="000000"/>
                </a:solidFill>
              </a:rPr>
              <a:t>Εξ</a:t>
            </a:r>
            <a:r>
              <a:rPr lang="en-US" b="1" dirty="0">
                <a:solidFill>
                  <a:srgbClr val="000000"/>
                </a:solidFill>
              </a:rPr>
              <a:t>ασφαλίζει ότι όλοι οι άνθρωποι έχουν πρόσβαση σε επαρκή, ασφαλή και θρεπτικά τρόφιμα.</a:t>
            </a:r>
            <a:br>
              <a:rPr lang="en-US" b="1" dirty="0">
                <a:solidFill>
                  <a:srgbClr val="000000"/>
                </a:solidFill>
              </a:rPr>
            </a:br>
            <a:r>
              <a:rPr lang="el-GR" sz="2800" dirty="0">
                <a:solidFill>
                  <a:srgbClr val="DDDDDD"/>
                </a:solidFill>
              </a:rPr>
              <a:t>Δ</a:t>
            </a:r>
            <a:r>
              <a:rPr lang="en-US" sz="2800" dirty="0">
                <a:solidFill>
                  <a:srgbClr val="DDDDDD"/>
                </a:solidFill>
              </a:rPr>
              <a:t>. </a:t>
            </a:r>
            <a:r>
              <a:rPr lang="en-US" sz="2800" dirty="0" err="1">
                <a:solidFill>
                  <a:srgbClr val="DDDDDD"/>
                </a:solidFill>
              </a:rPr>
              <a:t>Ενθ</a:t>
            </a:r>
            <a:r>
              <a:rPr lang="en-US" sz="2800" dirty="0">
                <a:solidFill>
                  <a:srgbClr val="DDDDDD"/>
                </a:solidFill>
              </a:rPr>
              <a:t>αρρύνει την παγκόσμια διανομή τροφίμων.</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647889" y="-895947"/>
            <a:ext cx="10515601"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 Προκλήσεις που αντιμετωπίζουμε με τα διατροφικά μας συστήματα</a:t>
            </a:r>
            <a:endParaRPr/>
          </a:p>
        </p:txBody>
      </p:sp>
      <p:sp>
        <p:nvSpPr>
          <p:cNvPr id="166" name="Google Shape;166;p17"/>
          <p:cNvSpPr txBox="1">
            <a:spLocks noGrp="1"/>
          </p:cNvSpPr>
          <p:nvPr>
            <p:ph type="body" idx="1"/>
          </p:nvPr>
        </p:nvSpPr>
        <p:spPr>
          <a:xfrm>
            <a:off x="1018481" y="2384431"/>
            <a:ext cx="10515601" cy="4244980"/>
          </a:xfrm>
          <a:prstGeom prst="rect">
            <a:avLst/>
          </a:prstGeom>
          <a:noFill/>
          <a:ln>
            <a:noFill/>
          </a:ln>
        </p:spPr>
        <p:txBody>
          <a:bodyPr spcFirstLastPara="1" wrap="square" lIns="45675" tIns="45675" rIns="45675" bIns="45675" anchor="t" anchorCtr="0">
            <a:normAutofit/>
          </a:bodyPr>
          <a:lstStyle/>
          <a:p>
            <a:pPr marL="136914" lvl="0" indent="-177800" algn="l" rtl="0">
              <a:lnSpc>
                <a:spcPct val="90000"/>
              </a:lnSpc>
              <a:spcBef>
                <a:spcPts val="0"/>
              </a:spcBef>
              <a:spcAft>
                <a:spcPts val="0"/>
              </a:spcAft>
              <a:buClr>
                <a:srgbClr val="000000"/>
              </a:buClr>
              <a:buSzPts val="2800"/>
              <a:buFont typeface="Calibri"/>
              <a:buChar char="•"/>
            </a:pPr>
            <a:r>
              <a:rPr lang="en-US" b="1"/>
              <a:t>Πολύπλοκος Ιστός</a:t>
            </a:r>
            <a:r>
              <a:rPr lang="en-US" sz="2800">
                <a:solidFill>
                  <a:srgbClr val="000000"/>
                </a:solidFill>
              </a:rPr>
              <a:t>: Τα συστήματα τροφίμων είναι ένας περίπλοκος ιστός παραγωγής, επεξεργασίας, διανομής, κατανάλωσης και διάθεσης.</a:t>
            </a:r>
            <a:endParaRPr/>
          </a:p>
          <a:p>
            <a:pPr marL="136914" lvl="0" indent="-177800" algn="l" rtl="0">
              <a:lnSpc>
                <a:spcPct val="90000"/>
              </a:lnSpc>
              <a:spcBef>
                <a:spcPts val="1000"/>
              </a:spcBef>
              <a:spcAft>
                <a:spcPts val="0"/>
              </a:spcAft>
              <a:buClr>
                <a:srgbClr val="000000"/>
              </a:buClr>
              <a:buSzPts val="2800"/>
              <a:buFont typeface="Calibri"/>
              <a:buChar char="•"/>
            </a:pPr>
            <a:r>
              <a:rPr lang="en-US" b="1"/>
              <a:t>Αλληλεξάρτηση</a:t>
            </a:r>
            <a:r>
              <a:rPr lang="en-US" sz="2800">
                <a:solidFill>
                  <a:srgbClr val="000000"/>
                </a:solidFill>
              </a:rPr>
              <a:t>: Κάθε στοιχείο εξαρτάται από τα άλλα - οι αλλαγές σε ένα επηρεάζουν όλα.</a:t>
            </a:r>
            <a:endParaRPr/>
          </a:p>
          <a:p>
            <a:pPr marL="136914" lvl="0" indent="-177800" algn="l" rtl="0">
              <a:lnSpc>
                <a:spcPct val="90000"/>
              </a:lnSpc>
              <a:spcBef>
                <a:spcPts val="1000"/>
              </a:spcBef>
              <a:spcAft>
                <a:spcPts val="0"/>
              </a:spcAft>
              <a:buClr>
                <a:srgbClr val="000000"/>
              </a:buClr>
              <a:buSzPts val="2800"/>
              <a:buFont typeface="Calibri"/>
              <a:buChar char="•"/>
            </a:pPr>
            <a:r>
              <a:rPr lang="en-US" b="1"/>
              <a:t>Παγκόσμιος αντίκτυπος</a:t>
            </a:r>
            <a:r>
              <a:rPr lang="en-US" sz="2800">
                <a:solidFill>
                  <a:srgbClr val="000000"/>
                </a:solidFill>
              </a:rPr>
              <a:t>: Οι επιλογές που γίνονται σε τοπικό επίπεδο μπορούν να έχουν παγκόσμιες περιβαλλοντικές, οικονομικές και κοινωνικές επιπτώσεις.</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838199" y="-884627"/>
            <a:ext cx="10515602"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 Προκλήσεις που αντιμετωπίζουμε με τα διατροφικά μας συστήματα</a:t>
            </a:r>
            <a:endParaRPr/>
          </a:p>
        </p:txBody>
      </p:sp>
      <p:sp>
        <p:nvSpPr>
          <p:cNvPr id="172" name="Google Shape;172;p18"/>
          <p:cNvSpPr txBox="1">
            <a:spLocks noGrp="1"/>
          </p:cNvSpPr>
          <p:nvPr>
            <p:ph type="body" idx="1"/>
          </p:nvPr>
        </p:nvSpPr>
        <p:spPr>
          <a:xfrm>
            <a:off x="1130133" y="2367316"/>
            <a:ext cx="10515601" cy="4260133"/>
          </a:xfrm>
          <a:prstGeom prst="rect">
            <a:avLst/>
          </a:prstGeom>
          <a:noFill/>
          <a:ln>
            <a:noFill/>
          </a:ln>
        </p:spPr>
        <p:txBody>
          <a:bodyPr spcFirstLastPara="1" wrap="square" lIns="45675" tIns="45675" rIns="45675" bIns="45675" anchor="t" anchorCtr="0">
            <a:normAutofit/>
          </a:bodyPr>
          <a:lstStyle/>
          <a:p>
            <a:pPr marL="136914" lvl="0" indent="-177800" algn="l" rtl="0">
              <a:lnSpc>
                <a:spcPct val="90000"/>
              </a:lnSpc>
              <a:spcBef>
                <a:spcPts val="0"/>
              </a:spcBef>
              <a:spcAft>
                <a:spcPts val="0"/>
              </a:spcAft>
              <a:buClr>
                <a:srgbClr val="000000"/>
              </a:buClr>
              <a:buSzPts val="2800"/>
              <a:buFont typeface="Calibri"/>
              <a:buChar char="•"/>
            </a:pPr>
            <a:r>
              <a:rPr lang="el-GR" b="1" dirty="0" err="1"/>
              <a:t>Απαιτιτική</a:t>
            </a:r>
            <a:r>
              <a:rPr lang="en-US" b="1" dirty="0"/>
              <a:t> σε πόρους</a:t>
            </a:r>
            <a:r>
              <a:rPr lang="en-US" sz="2800" dirty="0">
                <a:solidFill>
                  <a:srgbClr val="000000"/>
                </a:solidFill>
              </a:rPr>
              <a:t>: Υψηλή ζήτηση για νερό, ενέργεια και εδαφικούς πόρους.</a:t>
            </a:r>
            <a:endParaRPr dirty="0"/>
          </a:p>
          <a:p>
            <a:pPr marL="136914" lvl="0" indent="-177800" algn="l" rtl="0">
              <a:lnSpc>
                <a:spcPct val="90000"/>
              </a:lnSpc>
              <a:spcBef>
                <a:spcPts val="1000"/>
              </a:spcBef>
              <a:spcAft>
                <a:spcPts val="0"/>
              </a:spcAft>
              <a:buClr>
                <a:srgbClr val="000000"/>
              </a:buClr>
              <a:buSzPts val="2800"/>
              <a:buFont typeface="Calibri"/>
              <a:buChar char="•"/>
            </a:pPr>
            <a:r>
              <a:rPr lang="en-US" b="1" dirty="0" err="1"/>
              <a:t>Κλιμ</a:t>
            </a:r>
            <a:r>
              <a:rPr lang="en-US" b="1" dirty="0"/>
              <a:t>ατική αλλαγή</a:t>
            </a:r>
            <a:r>
              <a:rPr lang="en-US" sz="2800" dirty="0">
                <a:solidFill>
                  <a:srgbClr val="000000"/>
                </a:solidFill>
              </a:rPr>
              <a:t>: Η γεωργία συμβάλλει σημαντικά στις εκπομπές αερίων του θερμοκηπίου.</a:t>
            </a:r>
            <a:endParaRPr dirty="0"/>
          </a:p>
          <a:p>
            <a:pPr marL="136914" lvl="0" indent="-177800" algn="l" rtl="0">
              <a:lnSpc>
                <a:spcPct val="90000"/>
              </a:lnSpc>
              <a:spcBef>
                <a:spcPts val="1000"/>
              </a:spcBef>
              <a:spcAft>
                <a:spcPts val="0"/>
              </a:spcAft>
              <a:buClr>
                <a:srgbClr val="000000"/>
              </a:buClr>
              <a:buSzPts val="2800"/>
              <a:buFont typeface="Calibri"/>
              <a:buChar char="•"/>
            </a:pPr>
            <a:r>
              <a:rPr lang="en-US" b="1" dirty="0"/>
              <a:t>Επ</a:t>
            </a:r>
            <a:r>
              <a:rPr lang="en-US" b="1" dirty="0" err="1"/>
              <a:t>ισιτιστική</a:t>
            </a:r>
            <a:r>
              <a:rPr lang="en-US" b="1" dirty="0"/>
              <a:t> α</a:t>
            </a:r>
            <a:r>
              <a:rPr lang="en-US" b="1" dirty="0" err="1"/>
              <a:t>σφάλει</a:t>
            </a:r>
            <a:r>
              <a:rPr lang="en-US" b="1" dirty="0"/>
              <a:t>α</a:t>
            </a:r>
            <a:r>
              <a:rPr lang="en-US" sz="2800" dirty="0">
                <a:solidFill>
                  <a:srgbClr val="000000"/>
                </a:solidFill>
              </a:rPr>
              <a:t>: Ασφάλεια τροφίμων: Εξασφάλιση της πρόσβασης όλων σε επαρκή, ασφαλή και θρεπτικά τρόφιμα.</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1033300" y="-889832"/>
            <a:ext cx="10515601"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a:t> </a:t>
            </a:r>
            <a:r>
              <a:rPr lang="en-US" sz="4400" dirty="0" err="1"/>
              <a:t>Προκλήσεις</a:t>
            </a:r>
            <a:r>
              <a:rPr lang="en-US" sz="4400" dirty="0"/>
              <a:t> π</a:t>
            </a:r>
            <a:r>
              <a:rPr lang="en-US" sz="4400" dirty="0" err="1"/>
              <a:t>ου</a:t>
            </a:r>
            <a:r>
              <a:rPr lang="en-US" sz="4400" dirty="0"/>
              <a:t> α</a:t>
            </a:r>
            <a:r>
              <a:rPr lang="en-US" sz="4400" dirty="0" err="1"/>
              <a:t>ντιμετω</a:t>
            </a:r>
            <a:r>
              <a:rPr lang="en-US" sz="4400" dirty="0"/>
              <a:t>πίζουμε με τα διατροφικά μας συστήματα</a:t>
            </a:r>
            <a:endParaRPr dirty="0"/>
          </a:p>
        </p:txBody>
      </p:sp>
      <p:sp>
        <p:nvSpPr>
          <p:cNvPr id="178" name="Google Shape;178;p19"/>
          <p:cNvSpPr txBox="1">
            <a:spLocks noGrp="1"/>
          </p:cNvSpPr>
          <p:nvPr>
            <p:ph type="body" idx="1"/>
          </p:nvPr>
        </p:nvSpPr>
        <p:spPr>
          <a:xfrm>
            <a:off x="948391" y="1980632"/>
            <a:ext cx="10515601" cy="4321390"/>
          </a:xfrm>
          <a:prstGeom prst="rect">
            <a:avLst/>
          </a:prstGeom>
          <a:noFill/>
          <a:ln>
            <a:noFill/>
          </a:ln>
        </p:spPr>
        <p:txBody>
          <a:bodyPr spcFirstLastPara="1" wrap="square" lIns="45675" tIns="45675" rIns="45675" bIns="45675" anchor="t" anchorCtr="0">
            <a:normAutofit/>
          </a:bodyPr>
          <a:lstStyle/>
          <a:p>
            <a:pPr marL="141064" lvl="0" indent="-177800" algn="l" rtl="0">
              <a:lnSpc>
                <a:spcPct val="90000"/>
              </a:lnSpc>
              <a:spcBef>
                <a:spcPts val="0"/>
              </a:spcBef>
              <a:spcAft>
                <a:spcPts val="0"/>
              </a:spcAft>
              <a:buClr>
                <a:srgbClr val="000000"/>
              </a:buClr>
              <a:buSzPts val="2800"/>
              <a:buFont typeface="Calibri"/>
              <a:buChar char="•"/>
            </a:pPr>
            <a:r>
              <a:rPr lang="en-US" b="1"/>
              <a:t>Απώλεια βιοποικιλότητας</a:t>
            </a:r>
            <a:r>
              <a:rPr lang="en-US" sz="2800">
                <a:solidFill>
                  <a:srgbClr val="000000"/>
                </a:solidFill>
              </a:rPr>
              <a:t>: Η μονοκαλλιέργεια μειώνει τη βιοποικιλότητα, επηρεάζοντας την υγεία του οικοσυστήματος.</a:t>
            </a:r>
            <a:endParaRPr/>
          </a:p>
          <a:p>
            <a:pPr marL="141064" lvl="0" indent="-177800" algn="l" rtl="0">
              <a:lnSpc>
                <a:spcPct val="90000"/>
              </a:lnSpc>
              <a:spcBef>
                <a:spcPts val="1000"/>
              </a:spcBef>
              <a:spcAft>
                <a:spcPts val="0"/>
              </a:spcAft>
              <a:buClr>
                <a:srgbClr val="000000"/>
              </a:buClr>
              <a:buSzPts val="2800"/>
              <a:buFont typeface="Calibri"/>
              <a:buChar char="•"/>
            </a:pPr>
            <a:r>
              <a:rPr lang="en-US" b="1"/>
              <a:t>Απόβλητα</a:t>
            </a:r>
            <a:r>
              <a:rPr lang="en-US" sz="2800">
                <a:solidFill>
                  <a:srgbClr val="000000"/>
                </a:solidFill>
              </a:rPr>
              <a:t>: Σημαντικά απόβλητα τροφίμων σε όλα τα στάδια - από την παραγωγή έως την κατανάλωση.</a:t>
            </a:r>
            <a:endParaRPr/>
          </a:p>
          <a:p>
            <a:pPr marL="141064" lvl="0" indent="-177800" algn="l" rtl="0">
              <a:lnSpc>
                <a:spcPct val="90000"/>
              </a:lnSpc>
              <a:spcBef>
                <a:spcPts val="1000"/>
              </a:spcBef>
              <a:spcAft>
                <a:spcPts val="0"/>
              </a:spcAft>
              <a:buClr>
                <a:srgbClr val="000000"/>
              </a:buClr>
              <a:buSzPts val="2800"/>
              <a:buFont typeface="Calibri"/>
              <a:buChar char="•"/>
            </a:pPr>
            <a:r>
              <a:rPr lang="en-US" b="1"/>
              <a:t>Κοινωνική ισότητα</a:t>
            </a:r>
            <a:r>
              <a:rPr lang="en-US" sz="2800">
                <a:solidFill>
                  <a:srgbClr val="000000"/>
                </a:solidFill>
              </a:rPr>
              <a:t>: Ανισότητες στην πρόσβαση και την ποιότητα των τροφίμων σε διάφορες περιοχές και κοινότητες.</a:t>
            </a:r>
            <a:endParaRPr/>
          </a:p>
          <a:p>
            <a:pPr marL="141064" lvl="0" indent="-177800" algn="l" rtl="0">
              <a:lnSpc>
                <a:spcPct val="90000"/>
              </a:lnSpc>
              <a:spcBef>
                <a:spcPts val="1000"/>
              </a:spcBef>
              <a:spcAft>
                <a:spcPts val="0"/>
              </a:spcAft>
              <a:buClr>
                <a:srgbClr val="000000"/>
              </a:buClr>
              <a:buSzPts val="2800"/>
              <a:buFont typeface="Calibri"/>
              <a:buChar char="•"/>
            </a:pPr>
            <a:r>
              <a:rPr lang="en-US" b="1"/>
              <a:t>Βιωσιμότητα</a:t>
            </a:r>
            <a:r>
              <a:rPr lang="en-US" sz="2800">
                <a:solidFill>
                  <a:srgbClr val="000000"/>
                </a:solidFill>
              </a:rPr>
              <a:t>: Αειφορία: Εξισορρόπηση της ανάγκης να τραφεί ο αυξανόμενος πληθυσμός με την ανάγκη να διατηρηθεί ο πλανήτης.</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74467" y="821588"/>
            <a:ext cx="10515601" cy="1008223"/>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sz="4400"/>
              <a:t>Μαθησιακοί στόχοι</a:t>
            </a:r>
            <a:endParaRPr/>
          </a:p>
        </p:txBody>
      </p:sp>
      <p:sp>
        <p:nvSpPr>
          <p:cNvPr id="85" name="Google Shape;85;p2"/>
          <p:cNvSpPr txBox="1"/>
          <p:nvPr/>
        </p:nvSpPr>
        <p:spPr>
          <a:xfrm>
            <a:off x="420193" y="5266349"/>
            <a:ext cx="10424150" cy="1008223"/>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Διάρκεια: 1,5 ώρες</a:t>
            </a:r>
            <a:endParaRPr/>
          </a:p>
        </p:txBody>
      </p:sp>
      <p:sp>
        <p:nvSpPr>
          <p:cNvPr id="86" name="Google Shape;86;p2"/>
          <p:cNvSpPr txBox="1"/>
          <p:nvPr/>
        </p:nvSpPr>
        <p:spPr>
          <a:xfrm>
            <a:off x="601371" y="2253250"/>
            <a:ext cx="10320516" cy="2971070"/>
          </a:xfrm>
          <a:prstGeom prst="rect">
            <a:avLst/>
          </a:prstGeom>
          <a:noFill/>
          <a:ln>
            <a:noFill/>
          </a:ln>
        </p:spPr>
        <p:txBody>
          <a:bodyPr spcFirstLastPara="1" wrap="square" lIns="0" tIns="0" rIns="0" bIns="0" anchor="t" anchorCtr="0">
            <a:spAutoFit/>
          </a:bodyPr>
          <a:lstStyle/>
          <a:p>
            <a:pPr marL="893232" marR="0" lvl="1" indent="-296332" algn="l" rtl="0">
              <a:lnSpc>
                <a:spcPct val="90000"/>
              </a:lnSpc>
              <a:spcBef>
                <a:spcPts val="0"/>
              </a:spcBef>
              <a:spcAft>
                <a:spcPts val="0"/>
              </a:spcAft>
              <a:buClr>
                <a:srgbClr val="000000"/>
              </a:buClr>
              <a:buSzPts val="2800"/>
              <a:buFont typeface="Calibri"/>
              <a:buAutoNum type="arabicPeriod"/>
            </a:pPr>
            <a:r>
              <a:rPr lang="el-GR" sz="2800" b="0" i="0" u="none" strike="noStrike" cap="none" dirty="0">
                <a:solidFill>
                  <a:srgbClr val="000000"/>
                </a:solidFill>
                <a:latin typeface="Calibri"/>
                <a:ea typeface="Calibri"/>
                <a:cs typeface="Calibri"/>
                <a:sym typeface="Calibri"/>
              </a:rPr>
              <a:t>Κατανόηση</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τη</a:t>
            </a:r>
            <a:r>
              <a:rPr lang="el-GR" sz="2800" b="0" i="0" u="none" strike="noStrike" cap="none" dirty="0">
                <a:solidFill>
                  <a:srgbClr val="000000"/>
                </a:solidFill>
                <a:latin typeface="Calibri"/>
                <a:ea typeface="Calibri"/>
                <a:cs typeface="Calibri"/>
                <a:sym typeface="Calibri"/>
              </a:rPr>
              <a:t>ς</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σημ</a:t>
            </a:r>
            <a:r>
              <a:rPr lang="en-US" sz="2800" b="0" i="0" u="none" strike="noStrike" cap="none" dirty="0">
                <a:solidFill>
                  <a:srgbClr val="000000"/>
                </a:solidFill>
                <a:latin typeface="Calibri"/>
                <a:ea typeface="Calibri"/>
                <a:cs typeface="Calibri"/>
                <a:sym typeface="Calibri"/>
              </a:rPr>
              <a:t>ασία</a:t>
            </a:r>
            <a:r>
              <a:rPr lang="el-GR" sz="2800" b="0" i="0" u="none" strike="noStrike" cap="none" dirty="0">
                <a:solidFill>
                  <a:srgbClr val="000000"/>
                </a:solidFill>
                <a:latin typeface="Calibri"/>
                <a:ea typeface="Calibri"/>
                <a:cs typeface="Calibri"/>
                <a:sym typeface="Calibri"/>
              </a:rPr>
              <a:t>ς</a:t>
            </a:r>
            <a:r>
              <a:rPr lang="en-US" sz="2800" b="0" i="0" u="none" strike="noStrike" cap="none" dirty="0">
                <a:solidFill>
                  <a:srgbClr val="000000"/>
                </a:solidFill>
                <a:latin typeface="Calibri"/>
                <a:ea typeface="Calibri"/>
                <a:cs typeface="Calibri"/>
                <a:sym typeface="Calibri"/>
              </a:rPr>
              <a:t> των βιώσιμων διατροφικών συνηθειών και τη</a:t>
            </a:r>
            <a:r>
              <a:rPr lang="el-GR" sz="2800" b="0" i="0" u="none" strike="noStrike" cap="none" dirty="0">
                <a:solidFill>
                  <a:srgbClr val="000000"/>
                </a:solidFill>
                <a:latin typeface="Calibri"/>
                <a:ea typeface="Calibri"/>
                <a:cs typeface="Calibri"/>
                <a:sym typeface="Calibri"/>
              </a:rPr>
              <a:t>ς</a:t>
            </a:r>
            <a:r>
              <a:rPr lang="en-US" sz="2800" b="0" i="0" u="none" strike="noStrike" cap="none" dirty="0">
                <a:solidFill>
                  <a:srgbClr val="000000"/>
                </a:solidFill>
                <a:latin typeface="Calibri"/>
                <a:ea typeface="Calibri"/>
                <a:cs typeface="Calibri"/>
                <a:sym typeface="Calibri"/>
              </a:rPr>
              <a:t> π</a:t>
            </a:r>
            <a:r>
              <a:rPr lang="en-US" sz="2800" b="0" i="0" u="none" strike="noStrike" cap="none" dirty="0" err="1">
                <a:solidFill>
                  <a:srgbClr val="000000"/>
                </a:solidFill>
                <a:latin typeface="Calibri"/>
                <a:ea typeface="Calibri"/>
                <a:cs typeface="Calibri"/>
                <a:sym typeface="Calibri"/>
              </a:rPr>
              <a:t>ολυ</a:t>
            </a:r>
            <a:r>
              <a:rPr lang="en-US" sz="2800" b="0" i="0" u="none" strike="noStrike" cap="none" dirty="0">
                <a:solidFill>
                  <a:srgbClr val="000000"/>
                </a:solidFill>
                <a:latin typeface="Calibri"/>
                <a:ea typeface="Calibri"/>
                <a:cs typeface="Calibri"/>
                <a:sym typeface="Calibri"/>
              </a:rPr>
              <a:t>πλοκότητα</a:t>
            </a:r>
            <a:r>
              <a:rPr lang="el-GR" sz="2800" b="0" i="0" u="none" strike="noStrike" cap="none" dirty="0">
                <a:solidFill>
                  <a:srgbClr val="000000"/>
                </a:solidFill>
                <a:latin typeface="Calibri"/>
                <a:ea typeface="Calibri"/>
                <a:cs typeface="Calibri"/>
                <a:sym typeface="Calibri"/>
              </a:rPr>
              <a:t>ς</a:t>
            </a:r>
            <a:r>
              <a:rPr lang="en-US" sz="2800" b="0" i="0" u="none" strike="noStrike" cap="none" dirty="0">
                <a:solidFill>
                  <a:srgbClr val="000000"/>
                </a:solidFill>
                <a:latin typeface="Calibri"/>
                <a:ea typeface="Calibri"/>
                <a:cs typeface="Calibri"/>
                <a:sym typeface="Calibri"/>
              </a:rPr>
              <a:t> των διατροφικών συστημάτων.</a:t>
            </a:r>
            <a:endParaRPr dirty="0"/>
          </a:p>
          <a:p>
            <a:pPr marL="893232" marR="0" lvl="1" indent="-296332" algn="l" rtl="0">
              <a:lnSpc>
                <a:spcPct val="90000"/>
              </a:lnSpc>
              <a:spcBef>
                <a:spcPts val="1000"/>
              </a:spcBef>
              <a:spcAft>
                <a:spcPts val="0"/>
              </a:spcAft>
              <a:buClr>
                <a:srgbClr val="000000"/>
              </a:buClr>
              <a:buSzPts val="2800"/>
              <a:buFont typeface="Calibri"/>
              <a:buAutoNum type="arabicPeriod"/>
            </a:pPr>
            <a:r>
              <a:rPr lang="en-US" sz="2800" b="0" i="0" u="none" strike="noStrike" cap="none" dirty="0" err="1">
                <a:solidFill>
                  <a:srgbClr val="000000"/>
                </a:solidFill>
                <a:latin typeface="Calibri"/>
                <a:ea typeface="Calibri"/>
                <a:cs typeface="Calibri"/>
                <a:sym typeface="Calibri"/>
              </a:rPr>
              <a:t>Ανά</a:t>
            </a:r>
            <a:r>
              <a:rPr lang="en-US" sz="2800" b="0" i="0" u="none" strike="noStrike" cap="none" dirty="0">
                <a:solidFill>
                  <a:srgbClr val="000000"/>
                </a:solidFill>
                <a:latin typeface="Calibri"/>
                <a:ea typeface="Calibri"/>
                <a:cs typeface="Calibri"/>
                <a:sym typeface="Calibri"/>
              </a:rPr>
              <a:t>πτυξη ικανοτήτων </a:t>
            </a:r>
            <a:r>
              <a:rPr lang="el-GR" sz="2800" b="0" i="0" u="none" strike="noStrike" cap="none" dirty="0">
                <a:solidFill>
                  <a:srgbClr val="000000"/>
                </a:solidFill>
                <a:latin typeface="Calibri"/>
                <a:ea typeface="Calibri"/>
                <a:cs typeface="Calibri"/>
                <a:sym typeface="Calibri"/>
              </a:rPr>
              <a:t>μελλοντικού </a:t>
            </a:r>
            <a:r>
              <a:rPr lang="el-GR" sz="2800" b="0" i="0" u="none" strike="noStrike" cap="none" dirty="0" err="1">
                <a:solidFill>
                  <a:srgbClr val="000000"/>
                </a:solidFill>
                <a:latin typeface="Calibri"/>
                <a:ea typeface="Calibri"/>
                <a:cs typeface="Calibri"/>
                <a:sym typeface="Calibri"/>
              </a:rPr>
              <a:t>γραμματισμού</a:t>
            </a:r>
            <a:r>
              <a:rPr lang="el-GR"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με</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τη</a:t>
            </a:r>
            <a:r>
              <a:rPr lang="en-US" sz="2800" b="0" i="0" u="none" strike="noStrike" cap="none" dirty="0">
                <a:solidFill>
                  <a:srgbClr val="000000"/>
                </a:solidFill>
                <a:latin typeface="Calibri"/>
                <a:ea typeface="Calibri"/>
                <a:cs typeface="Calibri"/>
                <a:sym typeface="Calibri"/>
              </a:rPr>
              <a:t> </a:t>
            </a:r>
            <a:r>
              <a:rPr lang="el-GR" sz="2800" b="0" i="0" u="none" strike="noStrike" cap="none" dirty="0">
                <a:solidFill>
                  <a:srgbClr val="000000"/>
                </a:solidFill>
                <a:latin typeface="Calibri"/>
                <a:ea typeface="Calibri"/>
                <a:cs typeface="Calibri"/>
                <a:sym typeface="Calibri"/>
              </a:rPr>
              <a:t>σύλληψη</a:t>
            </a:r>
            <a:r>
              <a:rPr lang="en-US" sz="2800" b="0" i="0" u="none" strike="noStrike" cap="none" dirty="0">
                <a:solidFill>
                  <a:srgbClr val="000000"/>
                </a:solidFill>
                <a:latin typeface="Calibri"/>
                <a:ea typeface="Calibri"/>
                <a:cs typeface="Calibri"/>
                <a:sym typeface="Calibri"/>
              </a:rPr>
              <a:t> και το σχεδιασμό βιώσιμων συστημάτων τροφίμων.</a:t>
            </a:r>
            <a:endParaRPr dirty="0"/>
          </a:p>
          <a:p>
            <a:pPr marL="893232" marR="0" lvl="1" indent="-296332" algn="l" rtl="0">
              <a:lnSpc>
                <a:spcPct val="90000"/>
              </a:lnSpc>
              <a:spcBef>
                <a:spcPts val="1000"/>
              </a:spcBef>
              <a:spcAft>
                <a:spcPts val="0"/>
              </a:spcAft>
              <a:buClr>
                <a:srgbClr val="000000"/>
              </a:buClr>
              <a:buSzPts val="2800"/>
              <a:buFont typeface="Calibri"/>
              <a:buAutoNum type="arabicPeriod"/>
            </a:pPr>
            <a:r>
              <a:rPr lang="en-US" sz="2800" b="0" i="0" u="none" strike="noStrike" cap="none" dirty="0" err="1">
                <a:solidFill>
                  <a:srgbClr val="000000"/>
                </a:solidFill>
                <a:latin typeface="Calibri"/>
                <a:ea typeface="Calibri"/>
                <a:cs typeface="Calibri"/>
                <a:sym typeface="Calibri"/>
              </a:rPr>
              <a:t>Δράση</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γι</a:t>
            </a:r>
            <a:r>
              <a:rPr lang="en-US" sz="2800" b="0" i="0" u="none" strike="noStrike" cap="none" dirty="0">
                <a:solidFill>
                  <a:srgbClr val="000000"/>
                </a:solidFill>
                <a:latin typeface="Calibri"/>
                <a:ea typeface="Calibri"/>
                <a:cs typeface="Calibri"/>
                <a:sym typeface="Calibri"/>
              </a:rPr>
              <a:t>α το κλίμα και τα βιώσιμα συστήματα τροφίμων, ενθαρρύνοντας μια αλλαγή στον τρόπο σκέψης.</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0" descr="ENGLISH.jpg"/>
          <p:cNvPicPr preferRelativeResize="0"/>
          <p:nvPr/>
        </p:nvPicPr>
        <p:blipFill rotWithShape="1">
          <a:blip r:embed="rId3">
            <a:alphaModFix/>
          </a:blip>
          <a:srcRect/>
          <a:stretch/>
        </p:blipFill>
        <p:spPr>
          <a:xfrm>
            <a:off x="4523356" y="834515"/>
            <a:ext cx="7248484" cy="5124678"/>
          </a:xfrm>
          <a:prstGeom prst="rect">
            <a:avLst/>
          </a:prstGeom>
          <a:noFill/>
          <a:ln>
            <a:noFill/>
          </a:ln>
        </p:spPr>
      </p:pic>
      <p:sp>
        <p:nvSpPr>
          <p:cNvPr id="184" name="Google Shape;184;p20"/>
          <p:cNvSpPr txBox="1">
            <a:spLocks noGrp="1"/>
          </p:cNvSpPr>
          <p:nvPr>
            <p:ph type="title"/>
          </p:nvPr>
        </p:nvSpPr>
        <p:spPr>
          <a:xfrm>
            <a:off x="217820" y="-1171797"/>
            <a:ext cx="8685550" cy="259570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3000"/>
              <a:buFont typeface="Calibri"/>
              <a:buNone/>
            </a:pPr>
            <a:r>
              <a:rPr lang="en-US" sz="3000" dirty="0"/>
              <a:t>ΔΙΔΑΣΚΑΛΊΑ ΓΙΑ ΤΑ ΔΙΑΤΡΟΦΙΚΆ ΣΥΣΤΉΜΑΤΑ</a:t>
            </a:r>
            <a:endParaRPr dirty="0"/>
          </a:p>
        </p:txBody>
      </p:sp>
      <p:sp>
        <p:nvSpPr>
          <p:cNvPr id="185" name="Google Shape;185;p20"/>
          <p:cNvSpPr txBox="1"/>
          <p:nvPr/>
        </p:nvSpPr>
        <p:spPr>
          <a:xfrm>
            <a:off x="653037" y="2045186"/>
            <a:ext cx="4600514" cy="12926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dirty="0">
                <a:solidFill>
                  <a:srgbClr val="000000"/>
                </a:solidFill>
                <a:latin typeface="Helvetica Neue"/>
                <a:ea typeface="Helvetica Neue"/>
                <a:cs typeface="Helvetica Neue"/>
                <a:sym typeface="Helvetica Neue"/>
              </a:rPr>
              <a:t>ΜΠΟΡΕΊΤΕ ΝΑ ΔΙΔΆΞΕΤΕ ΓΙΑ ΤΑ ΣΥΣΤΉΜΑΤΑ ΤΡΟΦΊΜΩΝ</a:t>
            </a:r>
            <a:r>
              <a:rPr lang="el-GR" sz="1400" b="0" i="0" u="none" strike="noStrike" cap="none" dirty="0">
                <a:solidFill>
                  <a:srgbClr val="000000"/>
                </a:solidFill>
                <a:latin typeface="Helvetica Neue"/>
                <a:ea typeface="Helvetica Neue"/>
                <a:cs typeface="Helvetica Neue"/>
                <a:sym typeface="Helvetica Neue"/>
              </a:rPr>
              <a:t> </a:t>
            </a:r>
            <a:r>
              <a:rPr lang="en-US" sz="1400" b="0" i="0" u="none" strike="noStrike" cap="none" dirty="0">
                <a:solidFill>
                  <a:srgbClr val="000000"/>
                </a:solidFill>
                <a:latin typeface="Helvetica Neue"/>
                <a:ea typeface="Helvetica Neue"/>
                <a:cs typeface="Helvetica Neue"/>
                <a:sym typeface="Helvetica Neue"/>
              </a:rPr>
              <a:t>ΣΕ ΟΠΟΙΟΔΉΠΟΤΕ ΚΛΆΔΟ.</a:t>
            </a:r>
            <a:endParaRPr dirty="0"/>
          </a:p>
          <a:p>
            <a:pPr marL="0" marR="0" lvl="0" indent="0" algn="l" rtl="0">
              <a:lnSpc>
                <a:spcPct val="100000"/>
              </a:lnSpc>
              <a:spcBef>
                <a:spcPts val="0"/>
              </a:spcBef>
              <a:spcAft>
                <a:spcPts val="0"/>
              </a:spcAft>
              <a:buClr>
                <a:srgbClr val="000000"/>
              </a:buClr>
              <a:buSzPts val="1400"/>
              <a:buFont typeface="Helvetica Neue"/>
              <a:buNone/>
            </a:pPr>
            <a:endParaRPr sz="1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dirty="0">
                <a:solidFill>
                  <a:srgbClr val="000000"/>
                </a:solidFill>
                <a:latin typeface="Helvetica Neue"/>
                <a:ea typeface="Helvetica Neue"/>
                <a:cs typeface="Helvetica Neue"/>
                <a:sym typeface="Helvetica Neue"/>
              </a:rPr>
              <a:t>ΥΠΆΡΧΟΥΝ ΠΟΛΛΆ ΘΈΜΑΤΑ ΚΑΙ ΕΥΚΑΙΡΊΕΣ </a:t>
            </a:r>
            <a:endParaRPr dirty="0"/>
          </a:p>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dirty="0">
                <a:solidFill>
                  <a:srgbClr val="000000"/>
                </a:solidFill>
                <a:latin typeface="Helvetica Neue"/>
                <a:ea typeface="Helvetica Neue"/>
                <a:cs typeface="Helvetica Neue"/>
                <a:sym typeface="Helvetica Neue"/>
              </a:rPr>
              <a:t>ΝΑ ΣΥΜΠΕΡΙΛΆΒΕΤΕ ΤΑ ΔΙΑΤΡΟΦΙΚΆ ΣΥΣΤΉΜΑΤΑ ΣΤΑ ΣΧΈΔΙΑ ΤΗΣ ΤΆΞΗΣ ΣΑΣ</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1" descr="ENGLISH.jpg"/>
          <p:cNvPicPr preferRelativeResize="0"/>
          <p:nvPr/>
        </p:nvPicPr>
        <p:blipFill rotWithShape="1">
          <a:blip r:embed="rId3">
            <a:alphaModFix/>
          </a:blip>
          <a:srcRect/>
          <a:stretch/>
        </p:blipFill>
        <p:spPr>
          <a:xfrm>
            <a:off x="1620770" y="593165"/>
            <a:ext cx="9167163" cy="6481184"/>
          </a:xfrm>
          <a:prstGeom prst="rect">
            <a:avLst/>
          </a:prstGeom>
          <a:noFill/>
          <a:ln>
            <a:noFill/>
          </a:ln>
        </p:spPr>
      </p:pic>
      <p:sp>
        <p:nvSpPr>
          <p:cNvPr id="191" name="Google Shape;191;p21"/>
          <p:cNvSpPr txBox="1"/>
          <p:nvPr/>
        </p:nvSpPr>
        <p:spPr>
          <a:xfrm>
            <a:off x="5926608" y="726793"/>
            <a:ext cx="2772855" cy="2159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dirty="0">
                <a:solidFill>
                  <a:srgbClr val="000000"/>
                </a:solidFill>
                <a:latin typeface="Helvetica Neue"/>
                <a:ea typeface="Helvetica Neue"/>
                <a:cs typeface="Helvetica Neue"/>
                <a:sym typeface="Helvetica Neue"/>
              </a:rPr>
              <a:t>ΠΟΛΛΆ ΘΈΜΑΤΑ ΠΡΟΣ ΕΠΙΛΟΓΉ</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1251228" y="-242669"/>
            <a:ext cx="9108996"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err="1"/>
              <a:t>Ξεκινώντ</a:t>
            </a:r>
            <a:r>
              <a:rPr lang="en-US" sz="4400" dirty="0"/>
              <a:t>ας με την παραγωγή. </a:t>
            </a:r>
            <a:r>
              <a:rPr lang="en-US" sz="4400" dirty="0" err="1"/>
              <a:t>Γι</a:t>
            </a:r>
            <a:r>
              <a:rPr lang="en-US" sz="4400" dirty="0"/>
              <a:t>ατί χρειαζόμαστε βιώσιμη παραγωγή τροφίμων;</a:t>
            </a:r>
            <a:endParaRPr dirty="0"/>
          </a:p>
        </p:txBody>
      </p:sp>
      <p:sp>
        <p:nvSpPr>
          <p:cNvPr id="197" name="Google Shape;197;p22"/>
          <p:cNvSpPr txBox="1">
            <a:spLocks noGrp="1"/>
          </p:cNvSpPr>
          <p:nvPr>
            <p:ph type="body" idx="1"/>
          </p:nvPr>
        </p:nvSpPr>
        <p:spPr>
          <a:xfrm>
            <a:off x="3607293" y="2735611"/>
            <a:ext cx="7588248" cy="3086661"/>
          </a:xfrm>
          <a:prstGeom prst="rect">
            <a:avLst/>
          </a:prstGeom>
          <a:noFill/>
          <a:ln>
            <a:noFill/>
          </a:ln>
        </p:spPr>
        <p:txBody>
          <a:bodyPr spcFirstLastPara="1" wrap="square" lIns="45675" tIns="45675" rIns="45675" bIns="45675" anchor="t" anchorCtr="0">
            <a:normAutofit/>
          </a:bodyPr>
          <a:lstStyle/>
          <a:p>
            <a:pPr marL="948592" lvl="1" indent="-351692" algn="l" rtl="0">
              <a:lnSpc>
                <a:spcPct val="90000"/>
              </a:lnSpc>
              <a:spcBef>
                <a:spcPts val="0"/>
              </a:spcBef>
              <a:spcAft>
                <a:spcPts val="0"/>
              </a:spcAft>
              <a:buClr>
                <a:srgbClr val="0D0D0D"/>
              </a:buClr>
              <a:buSzPts val="2800"/>
              <a:buFont typeface="Helvetica Neue"/>
              <a:buChar char="•"/>
            </a:pPr>
            <a:r>
              <a:rPr lang="en-US" sz="2800">
                <a:solidFill>
                  <a:srgbClr val="000000"/>
                </a:solidFill>
              </a:rPr>
              <a:t>Τα αγροκτήματα ως καλλιεργούμενα οικοσυστήματα</a:t>
            </a:r>
            <a:endParaRPr/>
          </a:p>
          <a:p>
            <a:pPr marL="948592" lvl="1" indent="-351692" algn="l" rtl="0">
              <a:lnSpc>
                <a:spcPct val="90000"/>
              </a:lnSpc>
              <a:spcBef>
                <a:spcPts val="1000"/>
              </a:spcBef>
              <a:spcAft>
                <a:spcPts val="0"/>
              </a:spcAft>
              <a:buClr>
                <a:srgbClr val="0D0D0D"/>
              </a:buClr>
              <a:buSzPts val="2800"/>
              <a:buFont typeface="Helvetica Neue"/>
              <a:buChar char="•"/>
            </a:pPr>
            <a:r>
              <a:rPr lang="en-US" sz="2800">
                <a:solidFill>
                  <a:srgbClr val="000000"/>
                </a:solidFill>
              </a:rPr>
              <a:t>Ολοκληρωμένος σχεδιασμός: για αποθήκευση ενέργειας, νερού και γονιμότητας με καλλιεργούμενη βιοποικιλότητα και επιταχυνόμενη διαδοχή στις μεθόδους καλλιέργειάς μας.</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p:nvPr/>
        </p:nvSpPr>
        <p:spPr>
          <a:xfrm>
            <a:off x="4478808" y="3041650"/>
            <a:ext cx="2736392" cy="215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ΒΊΝΤΕΟ: ΒΙΏΣΙΜΗ ΓΕΩΡΓΊΑ</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130300" y="-894109"/>
            <a:ext cx="10515600"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Ας μιλήσουμε για βιώσιμες διατροφικές συνήθειες;</a:t>
            </a:r>
            <a:endParaRPr/>
          </a:p>
        </p:txBody>
      </p:sp>
      <p:sp>
        <p:nvSpPr>
          <p:cNvPr id="208" name="Google Shape;208;p24"/>
          <p:cNvSpPr txBox="1">
            <a:spLocks noGrp="1"/>
          </p:cNvSpPr>
          <p:nvPr>
            <p:ph type="body" idx="1"/>
          </p:nvPr>
        </p:nvSpPr>
        <p:spPr>
          <a:xfrm>
            <a:off x="2270957" y="2257765"/>
            <a:ext cx="10515601" cy="2342470"/>
          </a:xfrm>
          <a:prstGeom prst="rect">
            <a:avLst/>
          </a:prstGeom>
          <a:noFill/>
          <a:ln>
            <a:noFill/>
          </a:ln>
        </p:spPr>
        <p:txBody>
          <a:bodyPr spcFirstLastPara="1" wrap="square" lIns="45675" tIns="45675" rIns="45675" bIns="45675" anchor="t" anchorCtr="0">
            <a:normAutofit/>
          </a:bodyPr>
          <a:lstStyle/>
          <a:p>
            <a:pPr marL="280735" lvl="0" indent="-280735" algn="l" rtl="0">
              <a:lnSpc>
                <a:spcPct val="90000"/>
              </a:lnSpc>
              <a:spcBef>
                <a:spcPts val="0"/>
              </a:spcBef>
              <a:spcAft>
                <a:spcPts val="0"/>
              </a:spcAft>
              <a:buClr>
                <a:srgbClr val="000000"/>
              </a:buClr>
              <a:buSzPts val="3000"/>
              <a:buFont typeface="Calibri"/>
              <a:buChar char="•"/>
            </a:pPr>
            <a:r>
              <a:rPr lang="en-US" sz="3000" dirty="0" err="1">
                <a:solidFill>
                  <a:srgbClr val="000000"/>
                </a:solidFill>
              </a:rPr>
              <a:t>Φυτικές</a:t>
            </a:r>
            <a:r>
              <a:rPr lang="en-US" sz="3000" dirty="0">
                <a:solidFill>
                  <a:srgbClr val="000000"/>
                </a:solidFill>
              </a:rPr>
              <a:t> </a:t>
            </a:r>
            <a:r>
              <a:rPr lang="en-US" sz="3000" dirty="0" err="1">
                <a:solidFill>
                  <a:srgbClr val="000000"/>
                </a:solidFill>
              </a:rPr>
              <a:t>δί</a:t>
            </a:r>
            <a:r>
              <a:rPr lang="en-US" sz="3000" dirty="0">
                <a:solidFill>
                  <a:srgbClr val="000000"/>
                </a:solidFill>
              </a:rPr>
              <a:t>αιτες (με ή χωρίς κρέας;)</a:t>
            </a:r>
            <a:endParaRPr dirty="0"/>
          </a:p>
          <a:p>
            <a:pPr marL="280735" lvl="0" indent="-280735" algn="l" rtl="0">
              <a:lnSpc>
                <a:spcPct val="90000"/>
              </a:lnSpc>
              <a:spcBef>
                <a:spcPts val="1000"/>
              </a:spcBef>
              <a:spcAft>
                <a:spcPts val="0"/>
              </a:spcAft>
              <a:buClr>
                <a:srgbClr val="000000"/>
              </a:buClr>
              <a:buSzPts val="3000"/>
              <a:buFont typeface="Calibri"/>
              <a:buChar char="•"/>
            </a:pPr>
            <a:r>
              <a:rPr lang="en-US" sz="3000" dirty="0" err="1">
                <a:solidFill>
                  <a:srgbClr val="000000"/>
                </a:solidFill>
              </a:rPr>
              <a:t>Το</a:t>
            </a:r>
            <a:r>
              <a:rPr lang="en-US" sz="3000" dirty="0">
                <a:solidFill>
                  <a:srgbClr val="000000"/>
                </a:solidFill>
              </a:rPr>
              <a:t>πική προμήθεια τροφίμων (αγορά Χ σούπερ μάρκετ)</a:t>
            </a:r>
            <a:endParaRPr dirty="0"/>
          </a:p>
          <a:p>
            <a:pPr marL="280735" lvl="0" indent="-280735" algn="l" rtl="0">
              <a:lnSpc>
                <a:spcPct val="90000"/>
              </a:lnSpc>
              <a:spcBef>
                <a:spcPts val="1000"/>
              </a:spcBef>
              <a:spcAft>
                <a:spcPts val="0"/>
              </a:spcAft>
              <a:buClr>
                <a:srgbClr val="000000"/>
              </a:buClr>
              <a:buSzPts val="3000"/>
              <a:buFont typeface="Calibri"/>
              <a:buChar char="•"/>
            </a:pPr>
            <a:r>
              <a:rPr lang="en-US" sz="3000" dirty="0" err="1">
                <a:solidFill>
                  <a:srgbClr val="000000"/>
                </a:solidFill>
              </a:rPr>
              <a:t>Μείωση</a:t>
            </a:r>
            <a:r>
              <a:rPr lang="en-US" sz="3000" dirty="0">
                <a:solidFill>
                  <a:srgbClr val="000000"/>
                </a:solidFill>
              </a:rPr>
              <a:t> </a:t>
            </a:r>
            <a:r>
              <a:rPr lang="en-US" sz="3000" dirty="0" err="1">
                <a:solidFill>
                  <a:srgbClr val="000000"/>
                </a:solidFill>
              </a:rPr>
              <a:t>των</a:t>
            </a:r>
            <a:r>
              <a:rPr lang="en-US" sz="3000" dirty="0">
                <a:solidFill>
                  <a:srgbClr val="000000"/>
                </a:solidFill>
              </a:rPr>
              <a:t> απ</a:t>
            </a:r>
            <a:r>
              <a:rPr lang="en-US" sz="3000" dirty="0" err="1">
                <a:solidFill>
                  <a:srgbClr val="000000"/>
                </a:solidFill>
              </a:rPr>
              <a:t>ορριμμάτων</a:t>
            </a:r>
            <a:r>
              <a:rPr lang="en-US" sz="3000" dirty="0">
                <a:solidFill>
                  <a:srgbClr val="000000"/>
                </a:solidFill>
              </a:rPr>
              <a:t> </a:t>
            </a:r>
            <a:r>
              <a:rPr lang="en-US" sz="3000" dirty="0" err="1">
                <a:solidFill>
                  <a:srgbClr val="000000"/>
                </a:solidFill>
              </a:rPr>
              <a:t>τροφίμων</a:t>
            </a:r>
            <a:r>
              <a:rPr lang="en-US" sz="3000" dirty="0">
                <a:solidFill>
                  <a:srgbClr val="000000"/>
                </a:solidFill>
              </a:rPr>
              <a:t> (</a:t>
            </a:r>
            <a:r>
              <a:rPr lang="el-GR" sz="3000" dirty="0">
                <a:solidFill>
                  <a:srgbClr val="000000"/>
                </a:solidFill>
              </a:rPr>
              <a:t>φαγητό</a:t>
            </a:r>
            <a:r>
              <a:rPr lang="en-US" sz="3000" dirty="0">
                <a:solidFill>
                  <a:srgbClr val="000000"/>
                </a:solidFill>
              </a:rPr>
              <a:t> στο σπίτι;)</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423027" y="-742803"/>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err="1"/>
              <a:t>Βιώσιμες</a:t>
            </a:r>
            <a:r>
              <a:rPr lang="en-US" sz="4400" dirty="0"/>
              <a:t> </a:t>
            </a:r>
            <a:r>
              <a:rPr lang="en-US" sz="4400" dirty="0" err="1"/>
              <a:t>δι</a:t>
            </a:r>
            <a:r>
              <a:rPr lang="en-US" sz="4400" dirty="0"/>
              <a:t>ατροφικές συνήθειες - Σωστό ή Λάθος;</a:t>
            </a:r>
            <a:endParaRPr dirty="0"/>
          </a:p>
        </p:txBody>
      </p:sp>
      <p:sp>
        <p:nvSpPr>
          <p:cNvPr id="214" name="Google Shape;214;p25"/>
          <p:cNvSpPr txBox="1">
            <a:spLocks noGrp="1"/>
          </p:cNvSpPr>
          <p:nvPr>
            <p:ph type="body" idx="1"/>
          </p:nvPr>
        </p:nvSpPr>
        <p:spPr>
          <a:xfrm>
            <a:off x="923990" y="2425054"/>
            <a:ext cx="9309014" cy="142369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800"/>
              <a:buFont typeface="Calibri"/>
              <a:buNone/>
            </a:pPr>
            <a:r>
              <a:rPr lang="en-US" sz="2800">
                <a:solidFill>
                  <a:srgbClr val="000000"/>
                </a:solidFill>
              </a:rPr>
              <a:t>1- Μια διατροφή με βάση τα φυτά θεωρείται πιο βιώσιμη από μια διατροφή πλούσια σε ζωικά προϊόντα.</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868259" y="-669675"/>
            <a:ext cx="11590338"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err="1"/>
              <a:t>Βιώσιμες</a:t>
            </a:r>
            <a:r>
              <a:rPr lang="en-US" sz="4400" dirty="0"/>
              <a:t> </a:t>
            </a:r>
            <a:r>
              <a:rPr lang="en-US" sz="4400" dirty="0" err="1"/>
              <a:t>δι</a:t>
            </a:r>
            <a:r>
              <a:rPr lang="en-US" sz="4400" dirty="0"/>
              <a:t>ατροφικές συνήθειες - Σωστό ή Λάθος;</a:t>
            </a:r>
            <a:endParaRPr dirty="0"/>
          </a:p>
        </p:txBody>
      </p:sp>
      <p:sp>
        <p:nvSpPr>
          <p:cNvPr id="220" name="Google Shape;220;p26"/>
          <p:cNvSpPr txBox="1">
            <a:spLocks noGrp="1"/>
          </p:cNvSpPr>
          <p:nvPr>
            <p:ph type="body" idx="1"/>
          </p:nvPr>
        </p:nvSpPr>
        <p:spPr>
          <a:xfrm>
            <a:off x="1335102" y="2685008"/>
            <a:ext cx="10656653" cy="142369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800"/>
              <a:buFont typeface="Calibri"/>
              <a:buNone/>
            </a:pPr>
            <a:r>
              <a:rPr lang="en-US" sz="2800" dirty="0">
                <a:solidFill>
                  <a:srgbClr val="000000"/>
                </a:solidFill>
              </a:rPr>
              <a:t>2 - Η επ</a:t>
            </a:r>
            <a:r>
              <a:rPr lang="en-US" sz="2800" dirty="0" err="1">
                <a:solidFill>
                  <a:srgbClr val="000000"/>
                </a:solidFill>
              </a:rPr>
              <a:t>ιλογή</a:t>
            </a:r>
            <a:r>
              <a:rPr lang="en-US" sz="2800" dirty="0">
                <a:solidFill>
                  <a:srgbClr val="000000"/>
                </a:solidFill>
              </a:rPr>
              <a:t> </a:t>
            </a:r>
            <a:r>
              <a:rPr lang="en-US" sz="2800" dirty="0" err="1">
                <a:solidFill>
                  <a:srgbClr val="000000"/>
                </a:solidFill>
              </a:rPr>
              <a:t>τροφίμων</a:t>
            </a:r>
            <a:r>
              <a:rPr lang="en-US" sz="2800" dirty="0">
                <a:solidFill>
                  <a:srgbClr val="000000"/>
                </a:solidFill>
              </a:rPr>
              <a:t> π</a:t>
            </a:r>
            <a:r>
              <a:rPr lang="en-US" sz="2800" dirty="0" err="1">
                <a:solidFill>
                  <a:srgbClr val="000000"/>
                </a:solidFill>
              </a:rPr>
              <a:t>ου</a:t>
            </a:r>
            <a:r>
              <a:rPr lang="en-US" sz="2800" dirty="0">
                <a:solidFill>
                  <a:srgbClr val="000000"/>
                </a:solidFill>
              </a:rPr>
              <a:t> π</a:t>
            </a:r>
            <a:r>
              <a:rPr lang="en-US" sz="2800" dirty="0" err="1">
                <a:solidFill>
                  <a:srgbClr val="000000"/>
                </a:solidFill>
              </a:rPr>
              <a:t>ροέρχοντ</a:t>
            </a:r>
            <a:r>
              <a:rPr lang="en-US" sz="2800" dirty="0">
                <a:solidFill>
                  <a:srgbClr val="000000"/>
                </a:solidFill>
              </a:rPr>
              <a:t>αι από την </a:t>
            </a:r>
            <a:r>
              <a:rPr lang="el-GR" sz="2800" dirty="0">
                <a:solidFill>
                  <a:srgbClr val="000000"/>
                </a:solidFill>
              </a:rPr>
              <a:t>κοντινή </a:t>
            </a:r>
            <a:r>
              <a:rPr lang="en-US" sz="2800" dirty="0">
                <a:solidFill>
                  <a:srgbClr val="000000"/>
                </a:solidFill>
              </a:rPr>
              <a:t>π</a:t>
            </a:r>
            <a:r>
              <a:rPr lang="en-US" sz="2800" dirty="0" err="1">
                <a:solidFill>
                  <a:srgbClr val="000000"/>
                </a:solidFill>
              </a:rPr>
              <a:t>εριοχή</a:t>
            </a:r>
            <a:r>
              <a:rPr lang="en-US" sz="2800" dirty="0">
                <a:solidFill>
                  <a:srgbClr val="000000"/>
                </a:solidFill>
              </a:rPr>
              <a:t> </a:t>
            </a:r>
            <a:r>
              <a:rPr lang="en-US" sz="2800" dirty="0" err="1">
                <a:solidFill>
                  <a:srgbClr val="000000"/>
                </a:solidFill>
              </a:rPr>
              <a:t>σημ</a:t>
            </a:r>
            <a:r>
              <a:rPr lang="en-US" sz="2800" dirty="0">
                <a:solidFill>
                  <a:srgbClr val="000000"/>
                </a:solidFill>
              </a:rPr>
              <a:t>αίνει πάντα μικρότερες περιβαλλοντικές επιπτώσεις.</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601661" y="-479269"/>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err="1"/>
              <a:t>Βιώσιμες</a:t>
            </a:r>
            <a:r>
              <a:rPr lang="en-US" sz="4400" dirty="0"/>
              <a:t> </a:t>
            </a:r>
            <a:r>
              <a:rPr lang="en-US" sz="4400" dirty="0" err="1"/>
              <a:t>δι</a:t>
            </a:r>
            <a:r>
              <a:rPr lang="en-US" sz="4400" dirty="0"/>
              <a:t>ατροφικές συνήθειες - Σωστό ή Λάθος;</a:t>
            </a:r>
            <a:endParaRPr dirty="0"/>
          </a:p>
        </p:txBody>
      </p:sp>
      <p:sp>
        <p:nvSpPr>
          <p:cNvPr id="226" name="Google Shape;226;p27"/>
          <p:cNvSpPr txBox="1">
            <a:spLocks noGrp="1"/>
          </p:cNvSpPr>
          <p:nvPr>
            <p:ph type="body" idx="1"/>
          </p:nvPr>
        </p:nvSpPr>
        <p:spPr>
          <a:xfrm>
            <a:off x="1349278" y="2685008"/>
            <a:ext cx="10656653" cy="142369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800"/>
              <a:buFont typeface="Calibri"/>
              <a:buNone/>
            </a:pPr>
            <a:r>
              <a:rPr lang="en-US" sz="2800">
                <a:solidFill>
                  <a:srgbClr val="000000"/>
                </a:solidFill>
              </a:rPr>
              <a:t>3- Η μείωση των αποβλήτων τροφίμων αποτελεί βασικό συστατικό μιας βιώσιμης διατροφής.</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507556" y="-628731"/>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err="1"/>
              <a:t>Βιώσιμες</a:t>
            </a:r>
            <a:r>
              <a:rPr lang="en-US" sz="4400" dirty="0"/>
              <a:t> </a:t>
            </a:r>
            <a:r>
              <a:rPr lang="en-US" sz="4400" dirty="0" err="1"/>
              <a:t>δι</a:t>
            </a:r>
            <a:r>
              <a:rPr lang="en-US" sz="4400" dirty="0"/>
              <a:t>ατροφικές συνήθειες - Σωστό ή Λάθος;</a:t>
            </a:r>
            <a:endParaRPr dirty="0"/>
          </a:p>
        </p:txBody>
      </p:sp>
      <p:sp>
        <p:nvSpPr>
          <p:cNvPr id="232" name="Google Shape;232;p28"/>
          <p:cNvSpPr txBox="1">
            <a:spLocks noGrp="1"/>
          </p:cNvSpPr>
          <p:nvPr>
            <p:ph type="body" idx="1"/>
          </p:nvPr>
        </p:nvSpPr>
        <p:spPr>
          <a:xfrm>
            <a:off x="1193339" y="2541500"/>
            <a:ext cx="10656653" cy="142369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900"/>
              <a:buFont typeface="Calibri"/>
              <a:buNone/>
            </a:pPr>
            <a:r>
              <a:rPr lang="en-US" sz="2900">
                <a:solidFill>
                  <a:srgbClr val="000000"/>
                </a:solidFill>
              </a:rPr>
              <a:t>4- Οι πρακτικές βιολογικής γεωργίας εγγυώνται πάντα καλύτερη υγεία του εδάφους.</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515966" y="-656027"/>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err="1"/>
              <a:t>Βιώσιμες</a:t>
            </a:r>
            <a:r>
              <a:rPr lang="en-US" sz="4400" dirty="0"/>
              <a:t> </a:t>
            </a:r>
            <a:r>
              <a:rPr lang="en-US" sz="4400" dirty="0" err="1"/>
              <a:t>δι</a:t>
            </a:r>
            <a:r>
              <a:rPr lang="en-US" sz="4400" dirty="0"/>
              <a:t>ατροφικές συνήθειες - Σωστό ή Λάθος;</a:t>
            </a:r>
            <a:endParaRPr dirty="0"/>
          </a:p>
        </p:txBody>
      </p:sp>
      <p:sp>
        <p:nvSpPr>
          <p:cNvPr id="238" name="Google Shape;238;p29"/>
          <p:cNvSpPr txBox="1">
            <a:spLocks noGrp="1"/>
          </p:cNvSpPr>
          <p:nvPr>
            <p:ph type="body" idx="1"/>
          </p:nvPr>
        </p:nvSpPr>
        <p:spPr>
          <a:xfrm>
            <a:off x="1250044" y="2556870"/>
            <a:ext cx="10656653" cy="142369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900"/>
              <a:buFont typeface="Calibri"/>
              <a:buNone/>
            </a:pPr>
            <a:r>
              <a:rPr lang="en-US" sz="2900">
                <a:solidFill>
                  <a:srgbClr val="000000"/>
                </a:solidFill>
              </a:rPr>
              <a:t>5- Η κατανάλωση ποικιλίας τροφίμων δεν είναι σημαντική για τη βιωσιμότητα.</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540430" y="-1113228"/>
            <a:ext cx="10515601"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Τι είναι ένα σύστημα τροφίμων;</a:t>
            </a:r>
            <a:endParaRPr/>
          </a:p>
        </p:txBody>
      </p:sp>
      <p:sp>
        <p:nvSpPr>
          <p:cNvPr id="92" name="Google Shape;92;p3"/>
          <p:cNvSpPr txBox="1"/>
          <p:nvPr/>
        </p:nvSpPr>
        <p:spPr>
          <a:xfrm>
            <a:off x="1990530" y="2343143"/>
            <a:ext cx="8210940" cy="1939192"/>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Ένα σύστημα τροφίμων περιλαμβάνει όλες τις διαδικασίες και τις υποδομές που εμπλέκονται στη σίτιση ενός πληθυσμού: την καλλιέργεια, τη συγκομιδή, την επεξεργασία, τη συσκευασία, τη μεταφορά, την εμπορία, την κατανάλωση και την απόρριψη των τροφίμων και των ειδών που σχετίζονται με τα τρόφιμα.</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675029" y="-587788"/>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err="1"/>
              <a:t>Βιώσιμες</a:t>
            </a:r>
            <a:r>
              <a:rPr lang="en-US" sz="4400" dirty="0"/>
              <a:t> </a:t>
            </a:r>
            <a:r>
              <a:rPr lang="en-US" sz="4400" dirty="0" err="1"/>
              <a:t>δι</a:t>
            </a:r>
            <a:r>
              <a:rPr lang="en-US" sz="4400" dirty="0"/>
              <a:t>ατροφικές συνήθειες - Σωστό ή Λάθος;</a:t>
            </a:r>
            <a:endParaRPr dirty="0"/>
          </a:p>
        </p:txBody>
      </p:sp>
      <p:sp>
        <p:nvSpPr>
          <p:cNvPr id="244" name="Google Shape;244;p30"/>
          <p:cNvSpPr txBox="1">
            <a:spLocks noGrp="1"/>
          </p:cNvSpPr>
          <p:nvPr>
            <p:ph type="body" idx="1"/>
          </p:nvPr>
        </p:nvSpPr>
        <p:spPr>
          <a:xfrm>
            <a:off x="1275444" y="2569570"/>
            <a:ext cx="10656653" cy="142369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900"/>
              <a:buFont typeface="Calibri"/>
              <a:buNone/>
            </a:pPr>
            <a:r>
              <a:rPr lang="en-US" sz="2900">
                <a:solidFill>
                  <a:srgbClr val="000000"/>
                </a:solidFill>
              </a:rPr>
              <a:t>6- Τα επεξεργασμένα τρόφιμα είναι πάντα λιγότερο βιώσιμα από τα πλήρη τρόφιμα.</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a:spLocks noGrp="1"/>
          </p:cNvSpPr>
          <p:nvPr>
            <p:ph type="title"/>
          </p:nvPr>
        </p:nvSpPr>
        <p:spPr>
          <a:xfrm>
            <a:off x="838200" y="-111322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Περιβάλλοντα τροφίμων</a:t>
            </a:r>
            <a:endParaRPr/>
          </a:p>
        </p:txBody>
      </p:sp>
      <p:sp>
        <p:nvSpPr>
          <p:cNvPr id="250" name="Google Shape;250;p31"/>
          <p:cNvSpPr txBox="1"/>
          <p:nvPr/>
        </p:nvSpPr>
        <p:spPr>
          <a:xfrm>
            <a:off x="1269455" y="1911524"/>
            <a:ext cx="10197607" cy="26845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dirty="0" err="1">
                <a:solidFill>
                  <a:srgbClr val="000000"/>
                </a:solidFill>
                <a:latin typeface="Calibri"/>
                <a:ea typeface="Calibri"/>
                <a:cs typeface="Calibri"/>
                <a:sym typeface="Calibri"/>
              </a:rPr>
              <a:t>Πρόκειτ</a:t>
            </a:r>
            <a:r>
              <a:rPr lang="en-US" sz="2600" b="0" i="0" u="none" strike="noStrike" cap="none" dirty="0">
                <a:solidFill>
                  <a:srgbClr val="000000"/>
                </a:solidFill>
                <a:latin typeface="Calibri"/>
                <a:ea typeface="Calibri"/>
                <a:cs typeface="Calibri"/>
                <a:sym typeface="Calibri"/>
              </a:rPr>
              <a:t>αι για το φυσικό, κοινωνικό, οικονομικό και πολιτισμικό περιβάλλον που επηρεάζει τις διατροφικές επιλογές και τις διατροφικές συμπεριφορές των ανθρώπων.</a:t>
            </a:r>
            <a:endParaRPr dirty="0"/>
          </a:p>
          <a:p>
            <a:pPr marL="426473" marR="0" lvl="0" indent="-286773" algn="l" rtl="0">
              <a:lnSpc>
                <a:spcPct val="90000"/>
              </a:lnSpc>
              <a:spcBef>
                <a:spcPts val="1000"/>
              </a:spcBef>
              <a:spcAft>
                <a:spcPts val="0"/>
              </a:spcAft>
              <a:buClr>
                <a:srgbClr val="000000"/>
              </a:buClr>
              <a:buSzPts val="2500"/>
              <a:buFont typeface="Helvetica Neue"/>
              <a:buChar char="•"/>
            </a:pPr>
            <a:r>
              <a:rPr lang="en-US" sz="2500" b="0" i="0" u="none" strike="noStrike" cap="none" dirty="0" err="1">
                <a:solidFill>
                  <a:srgbClr val="000000"/>
                </a:solidFill>
                <a:latin typeface="Calibri"/>
                <a:ea typeface="Calibri"/>
                <a:cs typeface="Calibri"/>
                <a:sym typeface="Calibri"/>
              </a:rPr>
              <a:t>Δι</a:t>
            </a:r>
            <a:r>
              <a:rPr lang="en-US" sz="2500" b="0" i="0" u="none" strike="noStrike" cap="none" dirty="0">
                <a:solidFill>
                  <a:srgbClr val="000000"/>
                </a:solidFill>
                <a:latin typeface="Calibri"/>
                <a:ea typeface="Calibri"/>
                <a:cs typeface="Calibri"/>
                <a:sym typeface="Calibri"/>
              </a:rPr>
              <a:t>αθεσιμότητα: Η παρουσία επιλογών υγιεινών τροφίμων στην κοινότητα.</a:t>
            </a:r>
            <a:endParaRPr dirty="0"/>
          </a:p>
          <a:p>
            <a:pPr marL="426473" marR="0" lvl="0" indent="-286773" algn="l" rtl="0">
              <a:lnSpc>
                <a:spcPct val="90000"/>
              </a:lnSpc>
              <a:spcBef>
                <a:spcPts val="1000"/>
              </a:spcBef>
              <a:spcAft>
                <a:spcPts val="0"/>
              </a:spcAft>
              <a:buClr>
                <a:srgbClr val="000000"/>
              </a:buClr>
              <a:buSzPts val="2500"/>
              <a:buFont typeface="Helvetica Neue"/>
              <a:buChar char="•"/>
            </a:pPr>
            <a:r>
              <a:rPr lang="en-US" sz="2500" b="0" i="0" u="none" strike="noStrike" cap="none" dirty="0" err="1">
                <a:solidFill>
                  <a:srgbClr val="000000"/>
                </a:solidFill>
                <a:latin typeface="Calibri"/>
                <a:ea typeface="Calibri"/>
                <a:cs typeface="Calibri"/>
                <a:sym typeface="Calibri"/>
              </a:rPr>
              <a:t>Προσιτότητ</a:t>
            </a:r>
            <a:r>
              <a:rPr lang="en-US" sz="2500" b="0" i="0" u="none" strike="noStrike" cap="none" dirty="0">
                <a:solidFill>
                  <a:srgbClr val="000000"/>
                </a:solidFill>
                <a:latin typeface="Calibri"/>
                <a:ea typeface="Calibri"/>
                <a:cs typeface="Calibri"/>
                <a:sym typeface="Calibri"/>
              </a:rPr>
              <a:t>α: Το κόστος των υγιεινών τροφίμων σε σχέση με τα επίπεδα εισοδήματος.</a:t>
            </a:r>
            <a:endParaRPr dirty="0"/>
          </a:p>
          <a:p>
            <a:pPr marL="426473" marR="0" lvl="0" indent="-286773" algn="l" rtl="0">
              <a:lnSpc>
                <a:spcPct val="90000"/>
              </a:lnSpc>
              <a:spcBef>
                <a:spcPts val="1000"/>
              </a:spcBef>
              <a:spcAft>
                <a:spcPts val="0"/>
              </a:spcAft>
              <a:buClr>
                <a:srgbClr val="000000"/>
              </a:buClr>
              <a:buSzPts val="2500"/>
              <a:buFont typeface="Helvetica Neue"/>
              <a:buChar char="•"/>
            </a:pPr>
            <a:r>
              <a:rPr lang="en-US" sz="2500" b="0" i="0" u="none" strike="noStrike" cap="none" dirty="0" err="1">
                <a:solidFill>
                  <a:srgbClr val="000000"/>
                </a:solidFill>
                <a:latin typeface="Calibri"/>
                <a:ea typeface="Calibri"/>
                <a:cs typeface="Calibri"/>
                <a:sym typeface="Calibri"/>
              </a:rPr>
              <a:t>Ασφάλει</a:t>
            </a:r>
            <a:r>
              <a:rPr lang="en-US" sz="2500" b="0" i="0" u="none" strike="noStrike" cap="none" dirty="0">
                <a:solidFill>
                  <a:srgbClr val="000000"/>
                </a:solidFill>
                <a:latin typeface="Calibri"/>
                <a:ea typeface="Calibri"/>
                <a:cs typeface="Calibri"/>
                <a:sym typeface="Calibri"/>
              </a:rPr>
              <a:t>α: Η ασφάλεια και η υγιεινή των διαθέσιμων τροφίμων.</a:t>
            </a:r>
            <a:endParaRPr dirty="0"/>
          </a:p>
          <a:p>
            <a:pPr marL="426473" marR="0" lvl="0" indent="-286773" algn="l" rtl="0">
              <a:lnSpc>
                <a:spcPct val="90000"/>
              </a:lnSpc>
              <a:spcBef>
                <a:spcPts val="1000"/>
              </a:spcBef>
              <a:spcAft>
                <a:spcPts val="0"/>
              </a:spcAft>
              <a:buClr>
                <a:srgbClr val="000000"/>
              </a:buClr>
              <a:buSzPts val="2500"/>
              <a:buFont typeface="Helvetica Neue"/>
              <a:buChar char="•"/>
            </a:pPr>
            <a:r>
              <a:rPr lang="en-US" sz="2500" b="0" i="0" u="none" strike="noStrike" cap="none" dirty="0" err="1">
                <a:solidFill>
                  <a:srgbClr val="000000"/>
                </a:solidFill>
                <a:latin typeface="Calibri"/>
                <a:ea typeface="Calibri"/>
                <a:cs typeface="Calibri"/>
                <a:sym typeface="Calibri"/>
              </a:rPr>
              <a:t>Ποιότητ</a:t>
            </a:r>
            <a:r>
              <a:rPr lang="en-US" sz="2500" b="0" i="0" u="none" strike="noStrike" cap="none" dirty="0">
                <a:solidFill>
                  <a:srgbClr val="000000"/>
                </a:solidFill>
                <a:latin typeface="Calibri"/>
                <a:ea typeface="Calibri"/>
                <a:cs typeface="Calibri"/>
                <a:sym typeface="Calibri"/>
              </a:rPr>
              <a:t>α: Η διατροφική αξία και η φρεσκάδα των διαθέσιμων τροφίμων.</a:t>
            </a:r>
            <a:endParaRPr dirty="0"/>
          </a:p>
        </p:txBody>
      </p:sp>
      <p:sp>
        <p:nvSpPr>
          <p:cNvPr id="251" name="Google Shape;251;p31"/>
          <p:cNvSpPr txBox="1"/>
          <p:nvPr/>
        </p:nvSpPr>
        <p:spPr>
          <a:xfrm>
            <a:off x="603017" y="5205762"/>
            <a:ext cx="10962108" cy="677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FF"/>
              </a:buClr>
              <a:buSzPts val="2200"/>
              <a:buFont typeface="Helvetica Neue"/>
              <a:buNone/>
            </a:pPr>
            <a:r>
              <a:rPr lang="en-US" sz="2200" b="0" i="0" u="sng" strike="noStrike" cap="none" dirty="0" err="1">
                <a:solidFill>
                  <a:srgbClr val="0000FF"/>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Beeforest</a:t>
            </a:r>
            <a:endParaRPr dirty="0"/>
          </a:p>
          <a:p>
            <a:pPr marL="0" marR="0" lvl="0" indent="0" algn="l" rtl="0">
              <a:lnSpc>
                <a:spcPct val="100000"/>
              </a:lnSpc>
              <a:spcBef>
                <a:spcPts val="0"/>
              </a:spcBef>
              <a:spcAft>
                <a:spcPts val="0"/>
              </a:spcAft>
              <a:buClr>
                <a:srgbClr val="0076BA"/>
              </a:buClr>
              <a:buSzPts val="2200"/>
              <a:buFont typeface="Helvetica Neue"/>
              <a:buNone/>
            </a:pPr>
            <a:r>
              <a:rPr lang="en-US" sz="2200" b="0" i="0" u="none" strike="noStrike" cap="none" dirty="0">
                <a:solidFill>
                  <a:srgbClr val="0076BA"/>
                </a:solidFill>
                <a:latin typeface="Helvetica Neue"/>
                <a:ea typeface="Helvetica Neue"/>
                <a:cs typeface="Helvetica Neue"/>
                <a:sym typeface="Helvetica Neue"/>
              </a:rPr>
              <a:t>https://eu-cap-network.ec.europa.eu/news/inspirational-i</a:t>
            </a:r>
            <a:r>
              <a:rPr lang="en-US" sz="2200" dirty="0">
                <a:solidFill>
                  <a:srgbClr val="0076BA"/>
                </a:solidFill>
                <a:latin typeface="Helvetica Neue"/>
                <a:ea typeface="Helvetica Neue"/>
                <a:cs typeface="Helvetica Neue"/>
                <a:sym typeface="Helvetica Neue"/>
              </a:rPr>
              <a:t>d</a:t>
            </a:r>
            <a:r>
              <a:rPr lang="en-US" sz="2200" b="0" i="0" u="none" strike="noStrike" cap="none" dirty="0">
                <a:solidFill>
                  <a:srgbClr val="0076BA"/>
                </a:solidFill>
                <a:latin typeface="Helvetica Neue"/>
                <a:ea typeface="Helvetica Neue"/>
                <a:cs typeface="Helvetica Neue"/>
                <a:sym typeface="Helvetica Neue"/>
              </a:rPr>
              <a:t>ea-sustainable-bee-forest_en</a:t>
            </a:r>
            <a:endParaRPr dirty="0"/>
          </a:p>
        </p:txBody>
      </p:sp>
      <p:sp>
        <p:nvSpPr>
          <p:cNvPr id="252" name="Google Shape;252;p31"/>
          <p:cNvSpPr txBox="1"/>
          <p:nvPr/>
        </p:nvSpPr>
        <p:spPr>
          <a:xfrm>
            <a:off x="603017" y="4774875"/>
            <a:ext cx="642580"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dirty="0" err="1">
                <a:solidFill>
                  <a:srgbClr val="000000"/>
                </a:solidFill>
                <a:latin typeface="Helvetica Neue"/>
                <a:ea typeface="Helvetica Neue"/>
                <a:cs typeface="Helvetica Neue"/>
                <a:sym typeface="Helvetica Neue"/>
              </a:rPr>
              <a:t>Ελέγξτε</a:t>
            </a:r>
            <a:r>
              <a:rPr lang="en-US" sz="1400" b="0" i="0" u="none" strike="noStrike" cap="none" dirty="0">
                <a:solidFill>
                  <a:srgbClr val="000000"/>
                </a:solidFill>
                <a:latin typeface="Helvetica Neue"/>
                <a:ea typeface="Helvetica Neue"/>
                <a:cs typeface="Helvetica Neue"/>
                <a:sym typeface="Helvetica Neue"/>
              </a:rPr>
              <a:t> </a:t>
            </a:r>
            <a:r>
              <a:rPr lang="en-US" sz="1400" b="0" i="0" u="none" strike="noStrike" cap="none" dirty="0" err="1">
                <a:solidFill>
                  <a:srgbClr val="000000"/>
                </a:solidFill>
                <a:latin typeface="Helvetica Neue"/>
                <a:ea typeface="Helvetica Neue"/>
                <a:cs typeface="Helvetica Neue"/>
                <a:sym typeface="Helvetica Neue"/>
              </a:rPr>
              <a:t>το</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666620" y="-765209"/>
            <a:ext cx="10515601"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l-GR" sz="4400" dirty="0"/>
              <a:t>Φανταζόμαστε</a:t>
            </a:r>
            <a:r>
              <a:rPr lang="en-US" sz="4400" dirty="0"/>
              <a:t> βιώσιμα συστήματα τροφίμων</a:t>
            </a:r>
            <a:endParaRPr dirty="0"/>
          </a:p>
        </p:txBody>
      </p:sp>
      <p:sp>
        <p:nvSpPr>
          <p:cNvPr id="258" name="Google Shape;258;p32"/>
          <p:cNvSpPr txBox="1">
            <a:spLocks noGrp="1"/>
          </p:cNvSpPr>
          <p:nvPr>
            <p:ph type="body" idx="1"/>
          </p:nvPr>
        </p:nvSpPr>
        <p:spPr>
          <a:xfrm>
            <a:off x="1098196" y="2342684"/>
            <a:ext cx="10515601" cy="1500189"/>
          </a:xfrm>
          <a:prstGeom prst="rect">
            <a:avLst/>
          </a:prstGeom>
          <a:noFill/>
          <a:ln>
            <a:noFill/>
          </a:ln>
        </p:spPr>
        <p:txBody>
          <a:bodyPr spcFirstLastPara="1" wrap="square" lIns="45675" tIns="45675" rIns="45675" bIns="45675" anchor="t" anchorCtr="0">
            <a:normAutofit/>
          </a:bodyPr>
          <a:lstStyle/>
          <a:p>
            <a:pPr marL="149628" marR="0" lvl="0" indent="-177800" algn="l" rtl="0">
              <a:lnSpc>
                <a:spcPct val="90000"/>
              </a:lnSpc>
              <a:spcBef>
                <a:spcPts val="0"/>
              </a:spcBef>
              <a:spcAft>
                <a:spcPts val="0"/>
              </a:spcAft>
              <a:buClr>
                <a:srgbClr val="000000"/>
              </a:buClr>
              <a:buSzPts val="2800"/>
              <a:buFont typeface="Calibri"/>
              <a:buChar char="•"/>
            </a:pPr>
            <a:r>
              <a:rPr lang="el-GR" sz="2800" dirty="0">
                <a:solidFill>
                  <a:srgbClr val="000000"/>
                </a:solidFill>
              </a:rPr>
              <a:t>Μελλοντικός </a:t>
            </a:r>
            <a:r>
              <a:rPr lang="el-GR" sz="2800" dirty="0" err="1">
                <a:solidFill>
                  <a:srgbClr val="000000"/>
                </a:solidFill>
              </a:rPr>
              <a:t>γραμματισμός</a:t>
            </a:r>
            <a:r>
              <a:rPr lang="en-US" sz="2800" dirty="0">
                <a:solidFill>
                  <a:srgbClr val="000000"/>
                </a:solidFill>
              </a:rPr>
              <a:t>: Η </a:t>
            </a:r>
            <a:r>
              <a:rPr lang="en-US" sz="2800" dirty="0" err="1">
                <a:solidFill>
                  <a:srgbClr val="000000"/>
                </a:solidFill>
              </a:rPr>
              <a:t>ικ</a:t>
            </a:r>
            <a:r>
              <a:rPr lang="en-US" sz="2800" dirty="0">
                <a:solidFill>
                  <a:srgbClr val="000000"/>
                </a:solidFill>
              </a:rPr>
              <a:t>ανότητα </a:t>
            </a:r>
            <a:r>
              <a:rPr lang="el-GR" sz="2800" dirty="0">
                <a:solidFill>
                  <a:srgbClr val="000000"/>
                </a:solidFill>
              </a:rPr>
              <a:t>σύλληψης</a:t>
            </a:r>
            <a:r>
              <a:rPr lang="en-US" sz="2800" dirty="0">
                <a:solidFill>
                  <a:srgbClr val="000000"/>
                </a:solidFill>
              </a:rPr>
              <a:t> και δημιουργίας διαφορετικών μελλοντικών σεναρίων, η οποία βοηθά στο σχεδιασμό και τη λήψη αποφάσεων.</a:t>
            </a:r>
            <a:endParaRPr dirty="0"/>
          </a:p>
        </p:txBody>
      </p:sp>
      <p:sp>
        <p:nvSpPr>
          <p:cNvPr id="259" name="Google Shape;259;p32"/>
          <p:cNvSpPr txBox="1"/>
          <p:nvPr/>
        </p:nvSpPr>
        <p:spPr>
          <a:xfrm>
            <a:off x="1668868" y="3494498"/>
            <a:ext cx="8225639" cy="8536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76BA"/>
              </a:buClr>
              <a:buSzPts val="2800"/>
              <a:buFont typeface="Helvetica Neue"/>
              <a:buNone/>
            </a:pPr>
            <a:r>
              <a:rPr lang="en-US" sz="2800" b="0" i="0" u="none" strike="noStrike" cap="none" dirty="0">
                <a:solidFill>
                  <a:srgbClr val="0076BA"/>
                </a:solidFill>
                <a:latin typeface="Helvetica Neue"/>
                <a:ea typeface="Helvetica Neue"/>
                <a:cs typeface="Helvetica Neue"/>
                <a:sym typeface="Helvetica Neue"/>
              </a:rPr>
              <a:t>https://illuminem.com/category/sustainable-lifestyle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200118" y="-1316428"/>
            <a:ext cx="11234403"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Σχεδιασμός βιώσιμων συστημάτων τροφίμων</a:t>
            </a:r>
            <a:endParaRPr/>
          </a:p>
        </p:txBody>
      </p:sp>
      <p:sp>
        <p:nvSpPr>
          <p:cNvPr id="265" name="Google Shape;265;p33"/>
          <p:cNvSpPr txBox="1">
            <a:spLocks noGrp="1"/>
          </p:cNvSpPr>
          <p:nvPr>
            <p:ph type="body" idx="1"/>
          </p:nvPr>
        </p:nvSpPr>
        <p:spPr>
          <a:xfrm>
            <a:off x="838200" y="1799440"/>
            <a:ext cx="10515600" cy="3945992"/>
          </a:xfrm>
          <a:prstGeom prst="rect">
            <a:avLst/>
          </a:prstGeom>
          <a:noFill/>
          <a:ln>
            <a:noFill/>
          </a:ln>
        </p:spPr>
        <p:txBody>
          <a:bodyPr spcFirstLastPara="1" wrap="square" lIns="45675" tIns="45675" rIns="45675" bIns="45675" anchor="t" anchorCtr="0">
            <a:normAutofit fontScale="92500" lnSpcReduction="10000"/>
          </a:bodyPr>
          <a:lstStyle/>
          <a:p>
            <a:pPr marL="376366" lvl="0" indent="-247841" algn="l" rtl="0">
              <a:lnSpc>
                <a:spcPct val="90000"/>
              </a:lnSpc>
              <a:spcBef>
                <a:spcPts val="0"/>
              </a:spcBef>
              <a:spcAft>
                <a:spcPts val="0"/>
              </a:spcAft>
              <a:buClr>
                <a:srgbClr val="0D0D0D"/>
              </a:buClr>
              <a:buSzPts val="2500"/>
              <a:buFont typeface="Helvetica Neue"/>
              <a:buChar char="•"/>
            </a:pPr>
            <a:r>
              <a:rPr lang="en-US" b="1" dirty="0" err="1"/>
              <a:t>Μάθηση</a:t>
            </a:r>
            <a:r>
              <a:rPr lang="en-US" b="1" dirty="0"/>
              <a:t> </a:t>
            </a:r>
            <a:r>
              <a:rPr lang="en-US" b="1" dirty="0" err="1"/>
              <a:t>με</a:t>
            </a:r>
            <a:r>
              <a:rPr lang="en-US" b="1" dirty="0"/>
              <a:t> β</a:t>
            </a:r>
            <a:r>
              <a:rPr lang="en-US" b="1" dirty="0" err="1"/>
              <a:t>άση</a:t>
            </a:r>
            <a:r>
              <a:rPr lang="en-US" b="1" dirty="0"/>
              <a:t> τα </a:t>
            </a:r>
            <a:r>
              <a:rPr lang="en-US" b="1" dirty="0" err="1"/>
              <a:t>έργ</a:t>
            </a:r>
            <a:r>
              <a:rPr lang="en-US" b="1" dirty="0"/>
              <a:t>α</a:t>
            </a:r>
            <a:r>
              <a:rPr lang="en-US" sz="2500" dirty="0">
                <a:solidFill>
                  <a:srgbClr val="000000"/>
                </a:solidFill>
              </a:rPr>
              <a:t>: οι μαθητές μαθαίνουν συμμετέχοντας ενεργά σε project πραγματικού κόσμου με νόημα.</a:t>
            </a:r>
            <a:endParaRPr dirty="0"/>
          </a:p>
          <a:p>
            <a:pPr marL="376366" lvl="0" indent="-247841" algn="l" rtl="0">
              <a:lnSpc>
                <a:spcPct val="90000"/>
              </a:lnSpc>
              <a:spcBef>
                <a:spcPts val="900"/>
              </a:spcBef>
              <a:spcAft>
                <a:spcPts val="0"/>
              </a:spcAft>
              <a:buClr>
                <a:srgbClr val="0D0D0D"/>
              </a:buClr>
              <a:buSzPts val="2500"/>
              <a:buFont typeface="Helvetica Neue"/>
              <a:buChar char="•"/>
            </a:pPr>
            <a:r>
              <a:rPr lang="en-US" b="1" dirty="0" err="1"/>
              <a:t>Σχολικοί</a:t>
            </a:r>
            <a:r>
              <a:rPr lang="en-US" b="1" dirty="0"/>
              <a:t> </a:t>
            </a:r>
            <a:r>
              <a:rPr lang="en-US" b="1" dirty="0" err="1"/>
              <a:t>κή</a:t>
            </a:r>
            <a:r>
              <a:rPr lang="en-US" b="1" dirty="0"/>
              <a:t>ποι</a:t>
            </a:r>
            <a:r>
              <a:rPr lang="en-US" sz="2500" dirty="0">
                <a:solidFill>
                  <a:srgbClr val="000000"/>
                </a:solidFill>
              </a:rPr>
              <a:t>: Τα οφέλη περιλαμβάνουν πρακτική μάθηση, κατανόηση της παραγωγής τροφίμων και προώθηση υγιεινών διατροφικών συνηθειών.</a:t>
            </a:r>
            <a:endParaRPr dirty="0"/>
          </a:p>
          <a:p>
            <a:pPr marL="376366" lvl="0" indent="-247841" algn="l" rtl="0">
              <a:lnSpc>
                <a:spcPct val="90000"/>
              </a:lnSpc>
              <a:spcBef>
                <a:spcPts val="900"/>
              </a:spcBef>
              <a:spcAft>
                <a:spcPts val="0"/>
              </a:spcAft>
              <a:buClr>
                <a:srgbClr val="0D0D0D"/>
              </a:buClr>
              <a:buSzPts val="2500"/>
              <a:buFont typeface="Helvetica Neue"/>
              <a:buChar char="•"/>
            </a:pPr>
            <a:r>
              <a:rPr lang="en-US" b="1" dirty="0" err="1"/>
              <a:t>Έργ</a:t>
            </a:r>
            <a:r>
              <a:rPr lang="en-US" b="1" dirty="0"/>
              <a:t>α προμήθειας τοπικών τροφίμων</a:t>
            </a:r>
            <a:r>
              <a:rPr lang="en-US" sz="2500" dirty="0">
                <a:solidFill>
                  <a:srgbClr val="000000"/>
                </a:solidFill>
              </a:rPr>
              <a:t>: Ενθαρρύνετε τους μαθητές να ερευνήσουν και να προμηθευτούν τοπικά τρόφιμα για τα σχολικά γεύματα ή τις εκδηλώσεις.</a:t>
            </a:r>
            <a:endParaRPr dirty="0"/>
          </a:p>
          <a:p>
            <a:pPr marL="376366" lvl="0" indent="-247841" algn="l" rtl="0">
              <a:lnSpc>
                <a:spcPct val="90000"/>
              </a:lnSpc>
              <a:spcBef>
                <a:spcPts val="900"/>
              </a:spcBef>
              <a:spcAft>
                <a:spcPts val="0"/>
              </a:spcAft>
              <a:buClr>
                <a:srgbClr val="0D0D0D"/>
              </a:buClr>
              <a:buSzPts val="2500"/>
              <a:buFont typeface="Helvetica Neue"/>
              <a:buChar char="•"/>
            </a:pPr>
            <a:r>
              <a:rPr lang="en-US" b="1" dirty="0" err="1"/>
              <a:t>Πρωτο</a:t>
            </a:r>
            <a:r>
              <a:rPr lang="en-US" b="1" dirty="0"/>
              <a:t>βουλίες για τη μείωση των αποβλήτων</a:t>
            </a:r>
            <a:r>
              <a:rPr lang="en-US" sz="2500" dirty="0">
                <a:solidFill>
                  <a:srgbClr val="000000"/>
                </a:solidFill>
              </a:rPr>
              <a:t>: Προγράμματα που επικεντρώνονται στη μείωση, επαναχρησιμοποίηση και ανακύκλωση των αποβλήτων τροφίμων στα σχολεία.</a:t>
            </a:r>
            <a:endParaRPr dirty="0"/>
          </a:p>
          <a:p>
            <a:pPr marL="376366" lvl="0" indent="-247841" algn="l" rtl="0">
              <a:lnSpc>
                <a:spcPct val="90000"/>
              </a:lnSpc>
              <a:spcBef>
                <a:spcPts val="900"/>
              </a:spcBef>
              <a:spcAft>
                <a:spcPts val="0"/>
              </a:spcAft>
              <a:buClr>
                <a:srgbClr val="0D0D0D"/>
              </a:buClr>
              <a:buSzPts val="2500"/>
              <a:buFont typeface="Helvetica Neue"/>
              <a:buChar char="•"/>
            </a:pPr>
            <a:r>
              <a:rPr lang="en-US" b="1" dirty="0"/>
              <a:t>Εβ</a:t>
            </a:r>
            <a:r>
              <a:rPr lang="en-US" b="1" dirty="0" err="1"/>
              <a:t>δομάδ</a:t>
            </a:r>
            <a:r>
              <a:rPr lang="en-US" b="1" dirty="0"/>
              <a:t>α σχολικής διατροφής</a:t>
            </a:r>
            <a:r>
              <a:rPr lang="en-US" sz="2500" dirty="0">
                <a:solidFill>
                  <a:srgbClr val="000000"/>
                </a:solidFill>
              </a:rPr>
              <a:t>: εμπλέξτε ολόκληρο το σχολείο σε ένα πρόγραμμα για τα συστήματα τροφίμων</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490802" y="-642589"/>
            <a:ext cx="10515601"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Δράση για το κλίμα και τα βιώσιμα συστήματα τροφίμων</a:t>
            </a:r>
            <a:endParaRPr/>
          </a:p>
        </p:txBody>
      </p:sp>
      <p:sp>
        <p:nvSpPr>
          <p:cNvPr id="271" name="Google Shape;271;p34"/>
          <p:cNvSpPr txBox="1">
            <a:spLocks noGrp="1"/>
          </p:cNvSpPr>
          <p:nvPr>
            <p:ph type="body" idx="1"/>
          </p:nvPr>
        </p:nvSpPr>
        <p:spPr>
          <a:xfrm>
            <a:off x="838200" y="2646759"/>
            <a:ext cx="10515600" cy="3019762"/>
          </a:xfrm>
          <a:prstGeom prst="rect">
            <a:avLst/>
          </a:prstGeom>
          <a:noFill/>
          <a:ln>
            <a:noFill/>
          </a:ln>
        </p:spPr>
        <p:txBody>
          <a:bodyPr spcFirstLastPara="1" wrap="square" lIns="45675" tIns="45675" rIns="45675" bIns="45675" anchor="t" anchorCtr="0">
            <a:normAutofit/>
          </a:bodyPr>
          <a:lstStyle/>
          <a:p>
            <a:pPr marL="512706" lvl="0" indent="-373006" algn="l" rtl="0">
              <a:lnSpc>
                <a:spcPct val="90000"/>
              </a:lnSpc>
              <a:spcBef>
                <a:spcPts val="0"/>
              </a:spcBef>
              <a:spcAft>
                <a:spcPts val="0"/>
              </a:spcAft>
              <a:buClr>
                <a:srgbClr val="0D0D0D"/>
              </a:buClr>
              <a:buSzPts val="2800"/>
              <a:buFont typeface="Helvetica Neue"/>
              <a:buChar char="•"/>
            </a:pPr>
            <a:r>
              <a:rPr lang="en-US" b="1"/>
              <a:t>Κριτική σκέψη</a:t>
            </a:r>
            <a:r>
              <a:rPr lang="en-US" sz="2800">
                <a:solidFill>
                  <a:srgbClr val="000000"/>
                </a:solidFill>
              </a:rPr>
              <a:t>: αμφισβητήστε και αναλύστε τον αντίκτυπο των διατροφικών σας επιλογών στο περιβάλλον και την κοινωνία.</a:t>
            </a:r>
            <a:endParaRPr/>
          </a:p>
          <a:p>
            <a:pPr marL="512706" lvl="0" indent="-373006" algn="l" rtl="0">
              <a:lnSpc>
                <a:spcPct val="90000"/>
              </a:lnSpc>
              <a:spcBef>
                <a:spcPts val="1000"/>
              </a:spcBef>
              <a:spcAft>
                <a:spcPts val="0"/>
              </a:spcAft>
              <a:buClr>
                <a:srgbClr val="0D0D0D"/>
              </a:buClr>
              <a:buSzPts val="2800"/>
              <a:buFont typeface="Helvetica Neue"/>
              <a:buChar char="•"/>
            </a:pPr>
            <a:r>
              <a:rPr lang="en-US" b="1"/>
              <a:t>Παρακίνηση δράσης</a:t>
            </a:r>
            <a:r>
              <a:rPr lang="en-US" sz="2800">
                <a:solidFill>
                  <a:srgbClr val="000000"/>
                </a:solidFill>
              </a:rPr>
              <a:t>: πρωτοβουλίες υπό την καθοδήγηση των μαθητών που έχουν θετικό αντίκτυπο στις κοινότητές τους.</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523887" y="-723387"/>
            <a:ext cx="10515601"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Πρακτικές δραστηριότητες που συνδέονται με το πρόγραμμα σπουδών </a:t>
            </a:r>
            <a:endParaRPr/>
          </a:p>
        </p:txBody>
      </p:sp>
      <p:sp>
        <p:nvSpPr>
          <p:cNvPr id="277" name="Google Shape;277;p35"/>
          <p:cNvSpPr txBox="1">
            <a:spLocks noGrp="1"/>
          </p:cNvSpPr>
          <p:nvPr>
            <p:ph type="body" idx="1"/>
          </p:nvPr>
        </p:nvSpPr>
        <p:spPr>
          <a:xfrm>
            <a:off x="1105250" y="2167020"/>
            <a:ext cx="10515601" cy="3269818"/>
          </a:xfrm>
          <a:prstGeom prst="rect">
            <a:avLst/>
          </a:prstGeom>
          <a:noFill/>
          <a:ln>
            <a:noFill/>
          </a:ln>
        </p:spPr>
        <p:txBody>
          <a:bodyPr spcFirstLastPara="1" wrap="square" lIns="45675" tIns="45675" rIns="45675" bIns="45675" anchor="t" anchorCtr="0">
            <a:normAutofit fontScale="92500" lnSpcReduction="10000"/>
          </a:bodyPr>
          <a:lstStyle/>
          <a:p>
            <a:pPr marL="492652" lvl="0" indent="-352952" algn="l" rtl="0">
              <a:lnSpc>
                <a:spcPct val="90000"/>
              </a:lnSpc>
              <a:spcBef>
                <a:spcPts val="0"/>
              </a:spcBef>
              <a:spcAft>
                <a:spcPts val="0"/>
              </a:spcAft>
              <a:buClr>
                <a:srgbClr val="0D0D0D"/>
              </a:buClr>
              <a:buSzPts val="2800"/>
              <a:buFont typeface="Helvetica Neue"/>
              <a:buChar char="•"/>
            </a:pPr>
            <a:r>
              <a:rPr lang="en-US" b="1" dirty="0" err="1"/>
              <a:t>Δρ</a:t>
            </a:r>
            <a:r>
              <a:rPr lang="en-US" b="1" dirty="0"/>
              <a:t>αστηριότητες στην τάξη</a:t>
            </a:r>
            <a:r>
              <a:rPr lang="en-US" sz="2800" dirty="0">
                <a:solidFill>
                  <a:srgbClr val="000000"/>
                </a:solidFill>
              </a:rPr>
              <a:t>: μαθήματα μαγειρικής, έλεγχοι αποβλήτων τροφίμων, επισκέψεις σε τοπικές φάρμες κ.λπ.</a:t>
            </a:r>
            <a:endParaRPr dirty="0"/>
          </a:p>
          <a:p>
            <a:pPr marL="492652" lvl="0" indent="-352952" algn="l" rtl="0">
              <a:lnSpc>
                <a:spcPct val="90000"/>
              </a:lnSpc>
              <a:spcBef>
                <a:spcPts val="1000"/>
              </a:spcBef>
              <a:spcAft>
                <a:spcPts val="0"/>
              </a:spcAft>
              <a:buClr>
                <a:srgbClr val="0D0D0D"/>
              </a:buClr>
              <a:buSzPts val="2800"/>
              <a:buFont typeface="Helvetica Neue"/>
              <a:buChar char="•"/>
            </a:pPr>
            <a:r>
              <a:rPr lang="en-US" b="1" dirty="0" err="1"/>
              <a:t>Ομ</a:t>
            </a:r>
            <a:r>
              <a:rPr lang="en-US" b="1" dirty="0"/>
              <a:t>αδικές συζητήσεις</a:t>
            </a:r>
            <a:r>
              <a:rPr lang="en-US" sz="2800" dirty="0">
                <a:solidFill>
                  <a:srgbClr val="000000"/>
                </a:solidFill>
              </a:rPr>
              <a:t>: Διευκολύνετε συζητήσεις για θέματα όπως ο αντίκτυπος των συστημάτων διατροφής στην υγεία μας και το περιβάλλον.</a:t>
            </a:r>
            <a:endParaRPr dirty="0"/>
          </a:p>
          <a:p>
            <a:pPr marL="492652" lvl="0" indent="-352952" algn="l" rtl="0">
              <a:lnSpc>
                <a:spcPct val="90000"/>
              </a:lnSpc>
              <a:spcBef>
                <a:spcPts val="1000"/>
              </a:spcBef>
              <a:spcAft>
                <a:spcPts val="0"/>
              </a:spcAft>
              <a:buClr>
                <a:srgbClr val="0D0D0D"/>
              </a:buClr>
              <a:buSzPts val="2800"/>
              <a:buFont typeface="Helvetica Neue"/>
              <a:buChar char="•"/>
            </a:pPr>
            <a:r>
              <a:rPr lang="el-GR" b="1" dirty="0"/>
              <a:t>Χειρωνακτική εργασία</a:t>
            </a:r>
            <a:r>
              <a:rPr lang="en-US" sz="2800" dirty="0">
                <a:solidFill>
                  <a:srgbClr val="000000"/>
                </a:solidFill>
              </a:rPr>
              <a:t>: Έργα που περιλαμβάνουν την καλλιέργεια τροφίμων, το μαγείρεμα, την ανακύκλωση συσκευασιών ή τη δημιουργία εκστρατειών ευαισθητοποίησης σχετικά με βιώσιμες διατροφικές συνήθειες.</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838200" y="-881630"/>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Μελέτη περίπτωσης: - φιλικές προς το κλίμα σχολικές κουζίνες - Εσθονία</a:t>
            </a:r>
            <a:endParaRPr/>
          </a:p>
        </p:txBody>
      </p:sp>
      <p:sp>
        <p:nvSpPr>
          <p:cNvPr id="283" name="Google Shape;283;p36"/>
          <p:cNvSpPr txBox="1">
            <a:spLocks noGrp="1"/>
          </p:cNvSpPr>
          <p:nvPr>
            <p:ph type="body" idx="1"/>
          </p:nvPr>
        </p:nvSpPr>
        <p:spPr>
          <a:xfrm>
            <a:off x="838200" y="1960878"/>
            <a:ext cx="10515600" cy="4532966"/>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Το έργο έδωσε σε οκτώ εσθονικά νηπιαγωγεία και σχολεία την ευκαιρία να αξιολογήσουν τον εξοπλισμό της κουζίνας τους, το μενού, τις πρακτικές μαγειρέματος και τη διαχείριση των αποβλήτων. </a:t>
            </a:r>
            <a:endParaRPr/>
          </a:p>
          <a:p>
            <a:pPr marL="0" lvl="0" indent="0" algn="l" rtl="0">
              <a:lnSpc>
                <a:spcPct val="90000"/>
              </a:lnSpc>
              <a:spcBef>
                <a:spcPts val="1000"/>
              </a:spcBef>
              <a:spcAft>
                <a:spcPts val="0"/>
              </a:spcAft>
              <a:buClr>
                <a:srgbClr val="000000"/>
              </a:buClr>
              <a:buSzPts val="2800"/>
              <a:buFont typeface="Calibri"/>
              <a:buNone/>
            </a:pPr>
            <a:r>
              <a:rPr lang="en-US" b="1"/>
              <a:t>Παράδειγμα</a:t>
            </a:r>
            <a:r>
              <a:rPr lang="en-US" sz="2800">
                <a:solidFill>
                  <a:srgbClr val="000000"/>
                </a:solidFill>
              </a:rPr>
              <a:t>: Αυτό παρέχει χρήσιμες πληροφορίες για τους μαθητές, τη διοίκηση του σχολείου και τον προμηθευτή τροφίμων. Η καφετέρια τηρεί καθημερινά αρχείο με τα απορρίμματα φαγητού, το οποίο δείχνει τον αριθμό των μαθητών που τρώνε και την ποσότητα του φαγητού που περισσεύει σε λίτρα</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838200" y="-1460625"/>
            <a:ext cx="10515600"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000" dirty="0" err="1"/>
              <a:t>Μελέτη</a:t>
            </a:r>
            <a:r>
              <a:rPr lang="en-US" sz="4000" dirty="0"/>
              <a:t> π</a:t>
            </a:r>
            <a:r>
              <a:rPr lang="en-US" sz="4000" dirty="0" err="1"/>
              <a:t>ερί</a:t>
            </a:r>
            <a:r>
              <a:rPr lang="en-US" sz="4000" dirty="0"/>
              <a:t>πτωσης: </a:t>
            </a:r>
            <a:r>
              <a:rPr lang="el-GR" sz="4000" dirty="0"/>
              <a:t>Η πρόκληση του </a:t>
            </a:r>
            <a:r>
              <a:rPr lang="en-US" sz="4000" dirty="0" err="1"/>
              <a:t>Βερολί</a:t>
            </a:r>
            <a:r>
              <a:rPr lang="el-GR" sz="4000" dirty="0"/>
              <a:t>νου</a:t>
            </a:r>
            <a:endParaRPr sz="5400" dirty="0"/>
          </a:p>
        </p:txBody>
      </p:sp>
      <p:sp>
        <p:nvSpPr>
          <p:cNvPr id="289" name="Google Shape;289;p37"/>
          <p:cNvSpPr txBox="1">
            <a:spLocks noGrp="1"/>
          </p:cNvSpPr>
          <p:nvPr>
            <p:ph type="body" idx="1"/>
          </p:nvPr>
        </p:nvSpPr>
        <p:spPr>
          <a:xfrm>
            <a:off x="1069798" y="1481138"/>
            <a:ext cx="10515601" cy="4532967"/>
          </a:xfrm>
          <a:prstGeom prst="rect">
            <a:avLst/>
          </a:prstGeom>
          <a:noFill/>
          <a:ln>
            <a:noFill/>
          </a:ln>
        </p:spPr>
        <p:txBody>
          <a:bodyPr spcFirstLastPara="1" wrap="square" lIns="45675" tIns="45675" rIns="45675" bIns="45675" anchor="t" anchorCtr="0">
            <a:normAutofit/>
          </a:bodyPr>
          <a:lstStyle/>
          <a:p>
            <a:pPr marL="483972" lvl="0" indent="-359639" algn="l" rtl="0">
              <a:lnSpc>
                <a:spcPct val="90000"/>
              </a:lnSpc>
              <a:spcBef>
                <a:spcPts val="0"/>
              </a:spcBef>
              <a:spcAft>
                <a:spcPts val="0"/>
              </a:spcAft>
              <a:buClr>
                <a:srgbClr val="0D0D0D"/>
              </a:buClr>
              <a:buSzPts val="2400"/>
              <a:buFont typeface="Helvetica Neue"/>
              <a:buChar char="•"/>
            </a:pPr>
            <a:r>
              <a:rPr lang="en-US" b="1" dirty="0" err="1"/>
              <a:t>Πρό</a:t>
            </a:r>
            <a:r>
              <a:rPr lang="en-US" b="1" dirty="0"/>
              <a:t>βλημα</a:t>
            </a:r>
            <a:r>
              <a:rPr lang="en-US" dirty="0">
                <a:solidFill>
                  <a:srgbClr val="000000"/>
                </a:solidFill>
              </a:rPr>
              <a:t>: Το Βερολίνο αντιμετώπιζε προκλήσεις όσον αφορά την επισιτιστική ασφάλεια, την πρόσβαση σε φρέσκα προϊόντα και τη διαχείριση των αποβλήτων τροφίμων.</a:t>
            </a:r>
            <a:endParaRPr dirty="0"/>
          </a:p>
          <a:p>
            <a:pPr marL="483972" lvl="0" indent="-359639" algn="l" rtl="0">
              <a:lnSpc>
                <a:spcPct val="90000"/>
              </a:lnSpc>
              <a:spcBef>
                <a:spcPts val="800"/>
              </a:spcBef>
              <a:spcAft>
                <a:spcPts val="0"/>
              </a:spcAft>
              <a:buClr>
                <a:srgbClr val="0D0D0D"/>
              </a:buClr>
              <a:buSzPts val="2400"/>
              <a:buFont typeface="Helvetica Neue"/>
              <a:buChar char="•"/>
            </a:pPr>
            <a:r>
              <a:rPr lang="en-US" b="1" dirty="0" err="1"/>
              <a:t>Λύσεις</a:t>
            </a:r>
            <a:r>
              <a:rPr lang="en-US" dirty="0">
                <a:solidFill>
                  <a:srgbClr val="000000"/>
                </a:solidFill>
              </a:rPr>
              <a:t>:</a:t>
            </a:r>
            <a:endParaRPr dirty="0"/>
          </a:p>
          <a:p>
            <a:pPr marL="890880" lvl="1" indent="-359639" algn="l" rtl="0">
              <a:lnSpc>
                <a:spcPct val="90000"/>
              </a:lnSpc>
              <a:spcBef>
                <a:spcPts val="800"/>
              </a:spcBef>
              <a:spcAft>
                <a:spcPts val="0"/>
              </a:spcAft>
              <a:buClr>
                <a:srgbClr val="0D0D0D"/>
              </a:buClr>
              <a:buSzPts val="2400"/>
              <a:buFont typeface="Helvetica Neue"/>
              <a:buChar char="•"/>
            </a:pPr>
            <a:r>
              <a:rPr lang="en-US" dirty="0" err="1">
                <a:solidFill>
                  <a:srgbClr val="000000"/>
                </a:solidFill>
              </a:rPr>
              <a:t>Κοινοτικοί</a:t>
            </a:r>
            <a:r>
              <a:rPr lang="en-US" dirty="0">
                <a:solidFill>
                  <a:srgbClr val="000000"/>
                </a:solidFill>
              </a:rPr>
              <a:t> </a:t>
            </a:r>
            <a:r>
              <a:rPr lang="en-US" dirty="0" err="1">
                <a:solidFill>
                  <a:srgbClr val="000000"/>
                </a:solidFill>
              </a:rPr>
              <a:t>κή</a:t>
            </a:r>
            <a:r>
              <a:rPr lang="en-US" dirty="0">
                <a:solidFill>
                  <a:srgbClr val="000000"/>
                </a:solidFill>
              </a:rPr>
              <a:t>ποι: Πρόσβαση των κατοίκων της περιοχής σε φρέσκα προϊόντα και χώρους πρασίνου.</a:t>
            </a:r>
            <a:endParaRPr dirty="0"/>
          </a:p>
          <a:p>
            <a:pPr marL="890880" lvl="1" indent="-359639" algn="l" rtl="0">
              <a:lnSpc>
                <a:spcPct val="90000"/>
              </a:lnSpc>
              <a:spcBef>
                <a:spcPts val="800"/>
              </a:spcBef>
              <a:spcAft>
                <a:spcPts val="0"/>
              </a:spcAft>
              <a:buClr>
                <a:srgbClr val="0D0D0D"/>
              </a:buClr>
              <a:buSzPts val="2400"/>
              <a:buFont typeface="Helvetica Neue"/>
              <a:buChar char="•"/>
            </a:pPr>
            <a:r>
              <a:rPr lang="en-US" dirty="0" err="1">
                <a:solidFill>
                  <a:srgbClr val="000000"/>
                </a:solidFill>
              </a:rPr>
              <a:t>Συνετ</a:t>
            </a:r>
            <a:r>
              <a:rPr lang="en-US" dirty="0">
                <a:solidFill>
                  <a:srgbClr val="000000"/>
                </a:solidFill>
              </a:rPr>
              <a:t>αιριστικά σούπερ μάρκετ: Έδωσαν τη δυνατότητα στους καταναλωτές να έχουν μεγαλύτερο έλεγχο των τροφίμων που αγοράζουν και να στηρίζουν τους τοπικούς παραγωγούς.</a:t>
            </a:r>
            <a:endParaRPr dirty="0"/>
          </a:p>
          <a:p>
            <a:pPr marL="890880" lvl="1" indent="-359639" algn="l" rtl="0">
              <a:lnSpc>
                <a:spcPct val="90000"/>
              </a:lnSpc>
              <a:spcBef>
                <a:spcPts val="800"/>
              </a:spcBef>
              <a:spcAft>
                <a:spcPts val="0"/>
              </a:spcAft>
              <a:buClr>
                <a:srgbClr val="0D0D0D"/>
              </a:buClr>
              <a:buSzPts val="2400"/>
              <a:buFont typeface="Helvetica Neue"/>
              <a:buChar char="•"/>
            </a:pPr>
            <a:r>
              <a:rPr lang="en-US" dirty="0" err="1">
                <a:solidFill>
                  <a:srgbClr val="000000"/>
                </a:solidFill>
              </a:rPr>
              <a:t>Εφ</a:t>
            </a:r>
            <a:r>
              <a:rPr lang="en-US" dirty="0">
                <a:solidFill>
                  <a:srgbClr val="000000"/>
                </a:solidFill>
              </a:rPr>
              <a:t>αρμογές μείωσης των αποβλήτων τροφίμων: Μείωση της σπατάλης τροφίμων.</a:t>
            </a:r>
            <a:endParaRPr dirty="0"/>
          </a:p>
          <a:p>
            <a:pPr marL="483972" lvl="0" indent="-359639" algn="l" rtl="0">
              <a:lnSpc>
                <a:spcPct val="90000"/>
              </a:lnSpc>
              <a:spcBef>
                <a:spcPts val="800"/>
              </a:spcBef>
              <a:spcAft>
                <a:spcPts val="0"/>
              </a:spcAft>
              <a:buClr>
                <a:srgbClr val="0D0D0D"/>
              </a:buClr>
              <a:buSzPts val="2400"/>
              <a:buFont typeface="Helvetica Neue"/>
              <a:buChar char="•"/>
            </a:pPr>
            <a:r>
              <a:rPr lang="en-US" b="1" dirty="0"/>
              <a:t>Απ</a:t>
            </a:r>
            <a:r>
              <a:rPr lang="en-US" b="1" dirty="0" err="1"/>
              <a:t>οτελέσμ</a:t>
            </a:r>
            <a:r>
              <a:rPr lang="en-US" b="1" dirty="0"/>
              <a:t>ατα</a:t>
            </a:r>
            <a:r>
              <a:rPr lang="en-US" dirty="0">
                <a:solidFill>
                  <a:srgbClr val="000000"/>
                </a:solidFill>
              </a:rPr>
              <a:t>: </a:t>
            </a:r>
            <a:r>
              <a:rPr lang="en-US" sz="2000" dirty="0">
                <a:solidFill>
                  <a:srgbClr val="000000"/>
                </a:solidFill>
              </a:rPr>
              <a:t>Βελτιωμένη επισιτιστική ασφάλεια, ενισχυμένη δέσμευση της κοινότητας και μείωση της σπατάλης τροφίμων.</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838200" y="-914715"/>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Μελέτη περίπτωσης: Εσθονία</a:t>
            </a:r>
            <a:endParaRPr/>
          </a:p>
        </p:txBody>
      </p:sp>
      <p:sp>
        <p:nvSpPr>
          <p:cNvPr id="295" name="Google Shape;295;p38"/>
          <p:cNvSpPr txBox="1">
            <a:spLocks noGrp="1"/>
          </p:cNvSpPr>
          <p:nvPr>
            <p:ph type="body" idx="1"/>
          </p:nvPr>
        </p:nvSpPr>
        <p:spPr>
          <a:xfrm>
            <a:off x="1135969" y="2076676"/>
            <a:ext cx="10515601" cy="453296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en-US" dirty="0">
                <a:solidFill>
                  <a:srgbClr val="000000"/>
                </a:solidFill>
              </a:rPr>
              <a:t>Η κα</a:t>
            </a:r>
            <a:r>
              <a:rPr lang="en-US" dirty="0" err="1">
                <a:solidFill>
                  <a:srgbClr val="000000"/>
                </a:solidFill>
              </a:rPr>
              <a:t>λοκ</a:t>
            </a:r>
            <a:r>
              <a:rPr lang="en-US" dirty="0">
                <a:solidFill>
                  <a:srgbClr val="000000"/>
                </a:solidFill>
              </a:rPr>
              <a:t>αιρινή κατασκήνωση Ranna Rancho προσφέρει στα παιδιά την ευκαιρία να αποκτήσουν μια νέα οπτική για τη φύση, συμπεριλαμβανομένης της διαδικασίας καλλιέργειας τροφίμων. Κα</a:t>
            </a:r>
            <a:r>
              <a:rPr lang="en-US" dirty="0" err="1">
                <a:solidFill>
                  <a:srgbClr val="000000"/>
                </a:solidFill>
              </a:rPr>
              <a:t>τά</a:t>
            </a:r>
            <a:r>
              <a:rPr lang="en-US" dirty="0">
                <a:solidFill>
                  <a:srgbClr val="000000"/>
                </a:solidFill>
              </a:rPr>
              <a:t> </a:t>
            </a:r>
            <a:r>
              <a:rPr lang="en-US" dirty="0" err="1">
                <a:solidFill>
                  <a:srgbClr val="000000"/>
                </a:solidFill>
              </a:rPr>
              <a:t>τη</a:t>
            </a:r>
            <a:r>
              <a:rPr lang="en-US" dirty="0">
                <a:solidFill>
                  <a:srgbClr val="000000"/>
                </a:solidFill>
              </a:rPr>
              <a:t> </a:t>
            </a:r>
            <a:r>
              <a:rPr lang="en-US" dirty="0" err="1">
                <a:solidFill>
                  <a:srgbClr val="000000"/>
                </a:solidFill>
              </a:rPr>
              <a:t>διάρκει</a:t>
            </a:r>
            <a:r>
              <a:rPr lang="en-US" dirty="0">
                <a:solidFill>
                  <a:srgbClr val="000000"/>
                </a:solidFill>
              </a:rPr>
              <a:t>α της κατασκήνωσης, τα παιδιά ζουν μέσα στη φύση και ασχολούνται με απλές, παραδοσιακές δραστηριότητες στην ύπαιθρο.</a:t>
            </a:r>
            <a:endParaRPr sz="2000" dirty="0"/>
          </a:p>
          <a:p>
            <a:pPr marL="0" lvl="0" indent="0" algn="l" rtl="0">
              <a:lnSpc>
                <a:spcPct val="90000"/>
              </a:lnSpc>
              <a:spcBef>
                <a:spcPts val="1000"/>
              </a:spcBef>
              <a:spcAft>
                <a:spcPts val="0"/>
              </a:spcAft>
              <a:buClr>
                <a:srgbClr val="000000"/>
              </a:buClr>
              <a:buSzPts val="2800"/>
              <a:buFont typeface="Calibri"/>
              <a:buNone/>
            </a:pPr>
            <a:r>
              <a:rPr lang="en-US" dirty="0">
                <a:solidFill>
                  <a:srgbClr val="000000"/>
                </a:solidFill>
              </a:rPr>
              <a:t>Τα πα</a:t>
            </a:r>
            <a:r>
              <a:rPr lang="en-US" dirty="0" err="1">
                <a:solidFill>
                  <a:srgbClr val="000000"/>
                </a:solidFill>
              </a:rPr>
              <a:t>ιδιά</a:t>
            </a:r>
            <a:r>
              <a:rPr lang="en-US" dirty="0">
                <a:solidFill>
                  <a:srgbClr val="000000"/>
                </a:solidFill>
              </a:rPr>
              <a:t> απ</a:t>
            </a:r>
            <a:r>
              <a:rPr lang="en-US" dirty="0" err="1">
                <a:solidFill>
                  <a:srgbClr val="000000"/>
                </a:solidFill>
              </a:rPr>
              <a:t>οκτούν</a:t>
            </a:r>
            <a:r>
              <a:rPr lang="en-US" dirty="0">
                <a:solidFill>
                  <a:srgbClr val="000000"/>
                </a:solidFill>
              </a:rPr>
              <a:t> π</a:t>
            </a:r>
            <a:r>
              <a:rPr lang="en-US" dirty="0" err="1">
                <a:solidFill>
                  <a:srgbClr val="000000"/>
                </a:solidFill>
              </a:rPr>
              <a:t>ολύτιμες</a:t>
            </a:r>
            <a:r>
              <a:rPr lang="en-US" dirty="0">
                <a:solidFill>
                  <a:srgbClr val="000000"/>
                </a:solidFill>
              </a:rPr>
              <a:t> </a:t>
            </a:r>
            <a:r>
              <a:rPr lang="en-US" dirty="0" err="1">
                <a:solidFill>
                  <a:srgbClr val="000000"/>
                </a:solidFill>
              </a:rPr>
              <a:t>γνώσεις</a:t>
            </a:r>
            <a:r>
              <a:rPr lang="en-US" dirty="0">
                <a:solidFill>
                  <a:srgbClr val="000000"/>
                </a:solidFill>
              </a:rPr>
              <a:t> και </a:t>
            </a:r>
            <a:r>
              <a:rPr lang="en-US" dirty="0" err="1">
                <a:solidFill>
                  <a:srgbClr val="000000"/>
                </a:solidFill>
              </a:rPr>
              <a:t>εμ</a:t>
            </a:r>
            <a:r>
              <a:rPr lang="en-US" dirty="0">
                <a:solidFill>
                  <a:srgbClr val="000000"/>
                </a:solidFill>
              </a:rPr>
              <a:t>πειρίες σχετικά με τη διατροφική παιδεία, συγκεκριμένα τη διαδικασία ανάπτυξης των τροφίμων, τα οφέλη των διαφόρων φυτών για την υγεία, τη δημιουργία συνταγών με ελάχιστη σπατάλη τροφίμων κ.λπ. Η </a:t>
            </a:r>
            <a:r>
              <a:rPr lang="en-US" dirty="0" err="1">
                <a:solidFill>
                  <a:srgbClr val="000000"/>
                </a:solidFill>
              </a:rPr>
              <a:t>φροντίδ</a:t>
            </a:r>
            <a:r>
              <a:rPr lang="en-US" dirty="0">
                <a:solidFill>
                  <a:srgbClr val="000000"/>
                </a:solidFill>
              </a:rPr>
              <a:t>α των αγροτικών ζώων καλλιεργεί επίσης την ενσυναίσθηση και τον σεβασμό για τα ζώα. </a:t>
            </a:r>
            <a:endParaRPr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838200" y="-913583"/>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l-GR" sz="4000" dirty="0"/>
              <a:t>Σύλληψη</a:t>
            </a:r>
            <a:r>
              <a:rPr lang="en-US" sz="4000" dirty="0"/>
              <a:t> και σχεδιασμός μελλοντικών συστημάτων τροφίμων</a:t>
            </a:r>
            <a:endParaRPr sz="5400" dirty="0"/>
          </a:p>
        </p:txBody>
      </p:sp>
      <p:sp>
        <p:nvSpPr>
          <p:cNvPr id="301" name="Google Shape;301;p39"/>
          <p:cNvSpPr txBox="1">
            <a:spLocks noGrp="1"/>
          </p:cNvSpPr>
          <p:nvPr>
            <p:ph type="body" idx="1"/>
          </p:nvPr>
        </p:nvSpPr>
        <p:spPr>
          <a:xfrm>
            <a:off x="838200" y="2136518"/>
            <a:ext cx="10515600" cy="403238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b="1" dirty="0" err="1">
                <a:solidFill>
                  <a:srgbClr val="000000"/>
                </a:solidFill>
              </a:rPr>
              <a:t>Μέθοδοι</a:t>
            </a:r>
            <a:r>
              <a:rPr lang="en-US" sz="2800" b="1" dirty="0">
                <a:solidFill>
                  <a:srgbClr val="000000"/>
                </a:solidFill>
              </a:rPr>
              <a:t> </a:t>
            </a:r>
            <a:r>
              <a:rPr lang="el-GR" sz="2800" b="1" dirty="0">
                <a:solidFill>
                  <a:srgbClr val="000000"/>
                </a:solidFill>
              </a:rPr>
              <a:t>μελλοντικού </a:t>
            </a:r>
            <a:r>
              <a:rPr lang="el-GR" sz="2800" b="1" dirty="0" err="1">
                <a:solidFill>
                  <a:srgbClr val="000000"/>
                </a:solidFill>
              </a:rPr>
              <a:t>γραμματισμού</a:t>
            </a:r>
            <a:endParaRPr dirty="0"/>
          </a:p>
          <a:p>
            <a:pPr marL="721128" lvl="5" indent="-177800" algn="l" rtl="0">
              <a:lnSpc>
                <a:spcPct val="90000"/>
              </a:lnSpc>
              <a:spcBef>
                <a:spcPts val="1000"/>
              </a:spcBef>
              <a:spcAft>
                <a:spcPts val="0"/>
              </a:spcAft>
              <a:buClr>
                <a:srgbClr val="000000"/>
              </a:buClr>
              <a:buSzPts val="2800"/>
              <a:buFont typeface="Calibri"/>
              <a:buChar char="•"/>
            </a:pPr>
            <a:r>
              <a:rPr lang="en-US" sz="2800" dirty="0" err="1">
                <a:solidFill>
                  <a:srgbClr val="000000"/>
                </a:solidFill>
              </a:rPr>
              <a:t>Σχεδι</a:t>
            </a:r>
            <a:r>
              <a:rPr lang="en-US" sz="2800" dirty="0">
                <a:solidFill>
                  <a:srgbClr val="000000"/>
                </a:solidFill>
              </a:rPr>
              <a:t>ασμός σεναρίων: </a:t>
            </a:r>
            <a:endParaRPr dirty="0"/>
          </a:p>
          <a:p>
            <a:pPr marL="721128" lvl="5" indent="-177800" algn="l" rtl="0">
              <a:lnSpc>
                <a:spcPct val="90000"/>
              </a:lnSpc>
              <a:spcBef>
                <a:spcPts val="1000"/>
              </a:spcBef>
              <a:spcAft>
                <a:spcPts val="0"/>
              </a:spcAft>
              <a:buClr>
                <a:srgbClr val="000000"/>
              </a:buClr>
              <a:buSzPts val="2800"/>
              <a:buFont typeface="Calibri"/>
              <a:buChar char="•"/>
            </a:pPr>
            <a:r>
              <a:rPr lang="en-US" sz="2800" dirty="0" err="1">
                <a:solidFill>
                  <a:srgbClr val="000000"/>
                </a:solidFill>
              </a:rPr>
              <a:t>Backcasting</a:t>
            </a:r>
            <a:endParaRPr dirty="0"/>
          </a:p>
          <a:p>
            <a:pPr marL="721128" lvl="5" indent="-177800" algn="l" rtl="0">
              <a:lnSpc>
                <a:spcPct val="90000"/>
              </a:lnSpc>
              <a:spcBef>
                <a:spcPts val="1000"/>
              </a:spcBef>
              <a:spcAft>
                <a:spcPts val="0"/>
              </a:spcAft>
              <a:buClr>
                <a:srgbClr val="000000"/>
              </a:buClr>
              <a:buSzPts val="2800"/>
              <a:buFont typeface="Calibri"/>
              <a:buChar char="•"/>
            </a:pPr>
            <a:r>
              <a:rPr lang="en-US" sz="2800" dirty="0" err="1">
                <a:solidFill>
                  <a:srgbClr val="000000"/>
                </a:solidFill>
              </a:rPr>
              <a:t>Ασκήσεις</a:t>
            </a:r>
            <a:r>
              <a:rPr lang="en-US" sz="2800" dirty="0">
                <a:solidFill>
                  <a:srgbClr val="000000"/>
                </a:solidFill>
              </a:rPr>
              <a:t> </a:t>
            </a:r>
            <a:r>
              <a:rPr lang="en-US" sz="2800" dirty="0" err="1">
                <a:solidFill>
                  <a:srgbClr val="000000"/>
                </a:solidFill>
              </a:rPr>
              <a:t>ορ</a:t>
            </a:r>
            <a:r>
              <a:rPr lang="en-US" sz="2800" dirty="0">
                <a:solidFill>
                  <a:srgbClr val="000000"/>
                </a:solidFill>
              </a:rPr>
              <a:t>αματισμού.</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4" descr="ENGLISH.jpg"/>
          <p:cNvPicPr preferRelativeResize="0"/>
          <p:nvPr/>
        </p:nvPicPr>
        <p:blipFill rotWithShape="1">
          <a:blip r:embed="rId3">
            <a:alphaModFix/>
          </a:blip>
          <a:srcRect/>
          <a:stretch/>
        </p:blipFill>
        <p:spPr>
          <a:xfrm>
            <a:off x="2285378" y="784963"/>
            <a:ext cx="7479593" cy="52880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title"/>
          </p:nvPr>
        </p:nvSpPr>
        <p:spPr>
          <a:xfrm>
            <a:off x="551494" y="34357"/>
            <a:ext cx="11800096" cy="3937258"/>
          </a:xfrm>
          <a:prstGeom prst="rect">
            <a:avLst/>
          </a:prstGeom>
          <a:noFill/>
          <a:ln>
            <a:noFill/>
          </a:ln>
        </p:spPr>
        <p:txBody>
          <a:bodyPr spcFirstLastPara="1" wrap="square" lIns="45675" tIns="45675" rIns="45675" bIns="45675" anchor="b" anchorCtr="0">
            <a:normAutofit/>
          </a:bodyPr>
          <a:lstStyle/>
          <a:p>
            <a:pPr marL="0" lvl="0" indent="0" algn="l" rtl="0">
              <a:lnSpc>
                <a:spcPct val="90000"/>
              </a:lnSpc>
              <a:spcBef>
                <a:spcPts val="0"/>
              </a:spcBef>
              <a:spcAft>
                <a:spcPts val="0"/>
              </a:spcAft>
              <a:buClr>
                <a:srgbClr val="000000"/>
              </a:buClr>
              <a:buSzPts val="4400"/>
              <a:buFont typeface="Calibri"/>
              <a:buNone/>
            </a:pPr>
            <a:r>
              <a:rPr lang="en-US" sz="4400" dirty="0"/>
              <a:t>Ο </a:t>
            </a:r>
            <a:r>
              <a:rPr lang="en-US" sz="4400" dirty="0" err="1"/>
              <a:t>ιστότο</a:t>
            </a:r>
            <a:r>
              <a:rPr lang="en-US" sz="4400" dirty="0"/>
              <a:t>πος Food Systems Dashboard</a:t>
            </a:r>
            <a:endParaRPr dirty="0"/>
          </a:p>
          <a:p>
            <a:pPr marL="0" lvl="0" indent="0" algn="l" rtl="0">
              <a:lnSpc>
                <a:spcPct val="100000"/>
              </a:lnSpc>
              <a:spcBef>
                <a:spcPts val="0"/>
              </a:spcBef>
              <a:spcAft>
                <a:spcPts val="0"/>
              </a:spcAft>
              <a:buClr>
                <a:srgbClr val="000000"/>
              </a:buClr>
              <a:buSzPts val="4400"/>
              <a:buFont typeface="Helvetica Neue"/>
              <a:buNone/>
            </a:pPr>
            <a:endParaRPr sz="4400" dirty="0"/>
          </a:p>
          <a:p>
            <a:pPr marL="0" lvl="0" indent="0" algn="l" rtl="0">
              <a:lnSpc>
                <a:spcPct val="100000"/>
              </a:lnSpc>
              <a:spcBef>
                <a:spcPts val="0"/>
              </a:spcBef>
              <a:spcAft>
                <a:spcPts val="0"/>
              </a:spcAft>
              <a:buClr>
                <a:srgbClr val="0076BA"/>
              </a:buClr>
              <a:buSzPts val="4600"/>
              <a:buFont typeface="Helvetica Neue"/>
              <a:buNone/>
            </a:pPr>
            <a:r>
              <a:rPr lang="en-US" sz="4600" dirty="0">
                <a:solidFill>
                  <a:srgbClr val="0076BA"/>
                </a:solidFill>
                <a:latin typeface="Helvetica Neue"/>
                <a:ea typeface="Helvetica Neue"/>
                <a:cs typeface="Helvetica Neue"/>
                <a:sym typeface="Helvetica Neue"/>
              </a:rPr>
              <a:t>https://www.foodsystemsdashboard.org/</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838200" y="-111322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ΑΝΑΦΟΡΕΣ</a:t>
            </a:r>
            <a:endParaRPr/>
          </a:p>
        </p:txBody>
      </p:sp>
      <p:sp>
        <p:nvSpPr>
          <p:cNvPr id="312" name="Google Shape;312;p41"/>
          <p:cNvSpPr txBox="1">
            <a:spLocks noGrp="1"/>
          </p:cNvSpPr>
          <p:nvPr>
            <p:ph type="body" idx="1"/>
          </p:nvPr>
        </p:nvSpPr>
        <p:spPr>
          <a:xfrm>
            <a:off x="838200" y="1886424"/>
            <a:ext cx="10515600" cy="3939259"/>
          </a:xfrm>
          <a:prstGeom prst="rect">
            <a:avLst/>
          </a:prstGeom>
          <a:noFill/>
          <a:ln>
            <a:noFill/>
          </a:ln>
        </p:spPr>
        <p:txBody>
          <a:bodyPr spcFirstLastPara="1" wrap="square" lIns="45675" tIns="45675" rIns="45675" bIns="45675" anchor="t" anchorCtr="0">
            <a:normAutofit fontScale="85000" lnSpcReduction="10000"/>
          </a:bodyPr>
          <a:lstStyle/>
          <a:p>
            <a:pPr marL="0" lvl="0" indent="0" algn="l" rtl="0">
              <a:lnSpc>
                <a:spcPct val="90000"/>
              </a:lnSpc>
              <a:spcBef>
                <a:spcPts val="0"/>
              </a:spcBef>
              <a:spcAft>
                <a:spcPts val="0"/>
              </a:spcAft>
              <a:buClr>
                <a:srgbClr val="000000"/>
              </a:buClr>
              <a:buSzPts val="1600"/>
              <a:buFont typeface="Calibri"/>
              <a:buNone/>
            </a:pPr>
            <a:r>
              <a:rPr lang="en-US" sz="1600" dirty="0" err="1">
                <a:solidFill>
                  <a:srgbClr val="000000"/>
                </a:solidFill>
              </a:rPr>
              <a:t>Βι</a:t>
            </a:r>
            <a:r>
              <a:rPr lang="en-US" sz="1600" dirty="0">
                <a:solidFill>
                  <a:srgbClr val="000000"/>
                </a:solidFill>
              </a:rPr>
              <a:t>βλία και Εκδόσεις</a:t>
            </a:r>
            <a:endParaRPr dirty="0"/>
          </a:p>
          <a:p>
            <a:pPr marL="224182" lvl="0" indent="-141758" algn="l" rtl="0">
              <a:lnSpc>
                <a:spcPct val="90000"/>
              </a:lnSpc>
              <a:spcBef>
                <a:spcPts val="500"/>
              </a:spcBef>
              <a:spcAft>
                <a:spcPts val="0"/>
              </a:spcAft>
              <a:buClr>
                <a:srgbClr val="0D0D0D"/>
              </a:buClr>
              <a:buSzPts val="1600"/>
              <a:buFont typeface="Calibri"/>
              <a:buAutoNum type="arabicPeriod"/>
            </a:pPr>
            <a:r>
              <a:rPr lang="en-US" sz="1600" dirty="0">
                <a:solidFill>
                  <a:srgbClr val="000000"/>
                </a:solidFill>
              </a:rPr>
              <a:t>Legan, L. (2020). Planet Schooling: </a:t>
            </a:r>
            <a:r>
              <a:rPr lang="en-US" sz="1600" dirty="0" err="1">
                <a:solidFill>
                  <a:srgbClr val="000000"/>
                </a:solidFill>
              </a:rPr>
              <a:t>Πώς</a:t>
            </a:r>
            <a:r>
              <a:rPr lang="en-US" sz="1600" dirty="0">
                <a:solidFill>
                  <a:srgbClr val="000000"/>
                </a:solidFill>
              </a:rPr>
              <a:t> να </a:t>
            </a:r>
            <a:r>
              <a:rPr lang="en-US" sz="1600" dirty="0" err="1">
                <a:solidFill>
                  <a:srgbClr val="000000"/>
                </a:solidFill>
              </a:rPr>
              <a:t>δημιουργήσετε</a:t>
            </a:r>
            <a:r>
              <a:rPr lang="en-US" sz="1600" dirty="0">
                <a:solidFill>
                  <a:srgbClr val="000000"/>
                </a:solidFill>
              </a:rPr>
              <a:t> </a:t>
            </a:r>
            <a:r>
              <a:rPr lang="en-US" sz="1600" dirty="0" err="1">
                <a:solidFill>
                  <a:srgbClr val="000000"/>
                </a:solidFill>
              </a:rPr>
              <a:t>έν</a:t>
            </a:r>
            <a:r>
              <a:rPr lang="en-US" sz="1600" dirty="0">
                <a:solidFill>
                  <a:srgbClr val="000000"/>
                </a:solidFill>
              </a:rPr>
              <a:t>α ζωντανό εργαστήριο περμακουλτούρας στην αυλή σας. CreateSpace Independent Publishing Platform.</a:t>
            </a:r>
            <a:endParaRPr dirty="0"/>
          </a:p>
          <a:p>
            <a:pPr marL="153302" lvl="0" indent="-70879" algn="l" rtl="0">
              <a:lnSpc>
                <a:spcPct val="100000"/>
              </a:lnSpc>
              <a:spcBef>
                <a:spcPts val="0"/>
              </a:spcBef>
              <a:spcAft>
                <a:spcPts val="0"/>
              </a:spcAft>
              <a:buClr>
                <a:srgbClr val="0D0D0D"/>
              </a:buClr>
              <a:buSzPts val="800"/>
              <a:buFont typeface="Arial"/>
              <a:buAutoNum type="arabicPeriod"/>
            </a:pPr>
            <a:r>
              <a:rPr lang="en-US" sz="800" dirty="0" err="1">
                <a:solidFill>
                  <a:srgbClr val="000000"/>
                </a:solidFill>
                <a:latin typeface="Arial"/>
                <a:ea typeface="Arial"/>
                <a:cs typeface="Arial"/>
                <a:sym typeface="Arial"/>
              </a:rPr>
              <a:t>Ευρω</a:t>
            </a:r>
            <a:r>
              <a:rPr lang="en-US" sz="800" dirty="0">
                <a:solidFill>
                  <a:srgbClr val="000000"/>
                </a:solidFill>
                <a:latin typeface="Arial"/>
                <a:ea typeface="Arial"/>
                <a:cs typeface="Arial"/>
                <a:sym typeface="Arial"/>
              </a:rPr>
              <a:t>παϊκή Επιτροπή. (2020). </a:t>
            </a:r>
            <a:r>
              <a:rPr lang="en-US" sz="800" dirty="0" err="1">
                <a:solidFill>
                  <a:srgbClr val="000000"/>
                </a:solidFill>
                <a:latin typeface="Arial"/>
                <a:ea typeface="Arial"/>
                <a:cs typeface="Arial"/>
                <a:sym typeface="Arial"/>
              </a:rPr>
              <a:t>Στρ</a:t>
            </a:r>
            <a:r>
              <a:rPr lang="en-US" sz="800" dirty="0">
                <a:solidFill>
                  <a:srgbClr val="000000"/>
                </a:solidFill>
                <a:latin typeface="Arial"/>
                <a:ea typeface="Arial"/>
                <a:cs typeface="Arial"/>
                <a:sym typeface="Arial"/>
              </a:rPr>
              <a:t>ατηγική "Από το αγρόκτημα στο πιρούνι": Για ένα δίκαιο, υγιές και φιλικό προς το περιβάλλον σύστημα τροφίμων. </a:t>
            </a:r>
            <a:r>
              <a:rPr lang="en-US" sz="800" dirty="0" err="1">
                <a:solidFill>
                  <a:srgbClr val="000000"/>
                </a:solidFill>
                <a:latin typeface="Arial"/>
                <a:ea typeface="Arial"/>
                <a:cs typeface="Arial"/>
                <a:sym typeface="Arial"/>
              </a:rPr>
              <a:t>Αν</a:t>
            </a:r>
            <a:r>
              <a:rPr lang="en-US" sz="800" dirty="0">
                <a:solidFill>
                  <a:srgbClr val="000000"/>
                </a:solidFill>
                <a:latin typeface="Arial"/>
                <a:ea typeface="Arial"/>
                <a:cs typeface="Arial"/>
                <a:sym typeface="Arial"/>
              </a:rPr>
              <a:t>ακτήθηκε από </a:t>
            </a:r>
            <a:r>
              <a:rPr lang="en-US" u="sng" dirty="0">
                <a:solidFill>
                  <a:srgbClr val="0000FF"/>
                </a:solidFill>
                <a:hlinkClick r:id="rId3">
                  <a:extLst>
                    <a:ext uri="{A12FA001-AC4F-418D-AE19-62706E023703}">
                      <ahyp:hlinkClr xmlns:ahyp="http://schemas.microsoft.com/office/drawing/2018/hyperlinkcolor" val="tx"/>
                    </a:ext>
                  </a:extLst>
                </a:hlinkClick>
              </a:rPr>
              <a:t>https://ec.europa.eu/food/horizontal-topics/farm-fork-strategy_en</a:t>
            </a:r>
            <a:endParaRPr dirty="0"/>
          </a:p>
          <a:p>
            <a:pPr marL="224182" lvl="0" indent="-141758" algn="l" rtl="0">
              <a:lnSpc>
                <a:spcPct val="90000"/>
              </a:lnSpc>
              <a:spcBef>
                <a:spcPts val="500"/>
              </a:spcBef>
              <a:spcAft>
                <a:spcPts val="0"/>
              </a:spcAft>
              <a:buClr>
                <a:srgbClr val="0D0D0D"/>
              </a:buClr>
              <a:buSzPts val="1600"/>
              <a:buFont typeface="Calibri"/>
              <a:buAutoNum type="arabicPeriod"/>
            </a:pPr>
            <a:r>
              <a:rPr lang="en-US" sz="1600" dirty="0" err="1">
                <a:solidFill>
                  <a:srgbClr val="000000"/>
                </a:solidFill>
              </a:rPr>
              <a:t>Οργ</a:t>
            </a:r>
            <a:r>
              <a:rPr lang="en-US" sz="1600" dirty="0">
                <a:solidFill>
                  <a:srgbClr val="000000"/>
                </a:solidFill>
              </a:rPr>
              <a:t>ανισμός Τροφίμων και Γεωργίας των Ηνωμένων Εθνών (FAO). (2018). </a:t>
            </a:r>
            <a:r>
              <a:rPr lang="en-US" sz="1600" dirty="0" err="1">
                <a:solidFill>
                  <a:srgbClr val="000000"/>
                </a:solidFill>
              </a:rPr>
              <a:t>Αγροοικολογί</a:t>
            </a:r>
            <a:r>
              <a:rPr lang="en-US" sz="1600" dirty="0">
                <a:solidFill>
                  <a:srgbClr val="000000"/>
                </a:solidFill>
              </a:rPr>
              <a:t>α: Scaling up Agroecology to Achieve the Sustainable Development Goals. </a:t>
            </a:r>
            <a:r>
              <a:rPr lang="en-US" sz="1600" dirty="0" err="1">
                <a:solidFill>
                  <a:srgbClr val="000000"/>
                </a:solidFill>
              </a:rPr>
              <a:t>Αν</a:t>
            </a:r>
            <a:r>
              <a:rPr lang="en-US" sz="1600" dirty="0">
                <a:solidFill>
                  <a:srgbClr val="000000"/>
                </a:solidFill>
              </a:rPr>
              <a:t>ακτήθηκε από </a:t>
            </a:r>
            <a:r>
              <a:rPr lang="en-US" u="sng" dirty="0">
                <a:solidFill>
                  <a:srgbClr val="0000FF"/>
                </a:solidFill>
                <a:hlinkClick r:id="rId4">
                  <a:extLst>
                    <a:ext uri="{A12FA001-AC4F-418D-AE19-62706E023703}">
                      <ahyp:hlinkClr xmlns:ahyp="http://schemas.microsoft.com/office/drawing/2018/hyperlinkcolor" val="tx"/>
                    </a:ext>
                  </a:extLst>
                </a:hlinkClick>
              </a:rPr>
              <a:t>http://www.fao.org/3/I9049EN/i9049en.pdf.</a:t>
            </a:r>
            <a:endParaRPr dirty="0"/>
          </a:p>
          <a:p>
            <a:pPr marL="224182" lvl="0" indent="-141758" algn="l" rtl="0">
              <a:lnSpc>
                <a:spcPct val="90000"/>
              </a:lnSpc>
              <a:spcBef>
                <a:spcPts val="500"/>
              </a:spcBef>
              <a:spcAft>
                <a:spcPts val="0"/>
              </a:spcAft>
              <a:buClr>
                <a:srgbClr val="0D0D0D"/>
              </a:buClr>
              <a:buSzPts val="1600"/>
              <a:buFont typeface="Calibri"/>
              <a:buAutoNum type="arabicPeriod"/>
            </a:pPr>
            <a:r>
              <a:rPr lang="en-US" sz="1600" dirty="0" err="1">
                <a:solidFill>
                  <a:srgbClr val="000000"/>
                </a:solidFill>
              </a:rPr>
              <a:t>Ευρω</a:t>
            </a:r>
            <a:r>
              <a:rPr lang="en-US" sz="1600" dirty="0">
                <a:solidFill>
                  <a:srgbClr val="000000"/>
                </a:solidFill>
              </a:rPr>
              <a:t>παϊκός Οργανισμός Περιβάλλοντος (ΕΟΠ). (2019). </a:t>
            </a:r>
            <a:r>
              <a:rPr lang="en-US" sz="1600" dirty="0" err="1">
                <a:solidFill>
                  <a:srgbClr val="000000"/>
                </a:solidFill>
              </a:rPr>
              <a:t>Το</a:t>
            </a:r>
            <a:r>
              <a:rPr lang="en-US" sz="1600" dirty="0">
                <a:solidFill>
                  <a:srgbClr val="000000"/>
                </a:solidFill>
              </a:rPr>
              <a:t> </a:t>
            </a:r>
            <a:r>
              <a:rPr lang="en-US" sz="1600" dirty="0" err="1">
                <a:solidFill>
                  <a:srgbClr val="000000"/>
                </a:solidFill>
              </a:rPr>
              <a:t>ευρω</a:t>
            </a:r>
            <a:r>
              <a:rPr lang="en-US" sz="1600" dirty="0">
                <a:solidFill>
                  <a:srgbClr val="000000"/>
                </a:solidFill>
              </a:rPr>
              <a:t>παϊκό περιβάλλον - Κατάσταση και προοπτικές για το 2020: Γνώση για τη μετάβαση σε μια βιώσιμη Ευρώπη. </a:t>
            </a:r>
            <a:r>
              <a:rPr lang="en-US" sz="1600" dirty="0" err="1">
                <a:solidFill>
                  <a:srgbClr val="000000"/>
                </a:solidFill>
              </a:rPr>
              <a:t>Αν</a:t>
            </a:r>
            <a:r>
              <a:rPr lang="en-US" sz="1600" dirty="0">
                <a:solidFill>
                  <a:srgbClr val="000000"/>
                </a:solidFill>
              </a:rPr>
              <a:t>ακτήθηκε από </a:t>
            </a:r>
            <a:r>
              <a:rPr lang="en-US" u="sng" dirty="0">
                <a:solidFill>
                  <a:srgbClr val="0000FF"/>
                </a:solidFill>
                <a:hlinkClick r:id="rId5">
                  <a:extLst>
                    <a:ext uri="{A12FA001-AC4F-418D-AE19-62706E023703}">
                      <ahyp:hlinkClr xmlns:ahyp="http://schemas.microsoft.com/office/drawing/2018/hyperlinkcolor" val="tx"/>
                    </a:ext>
                  </a:extLst>
                </a:hlinkClick>
              </a:rPr>
              <a:t>https://www.eea.europa.eu/publications/soer-2020.</a:t>
            </a:r>
            <a:endParaRPr dirty="0"/>
          </a:p>
          <a:p>
            <a:pPr marL="224182" lvl="0" indent="-141758" algn="l" rtl="0">
              <a:lnSpc>
                <a:spcPct val="90000"/>
              </a:lnSpc>
              <a:spcBef>
                <a:spcPts val="500"/>
              </a:spcBef>
              <a:spcAft>
                <a:spcPts val="0"/>
              </a:spcAft>
              <a:buClr>
                <a:srgbClr val="0D0D0D"/>
              </a:buClr>
              <a:buSzPts val="1600"/>
              <a:buFont typeface="Calibri"/>
              <a:buAutoNum type="arabicPeriod"/>
            </a:pPr>
            <a:r>
              <a:rPr lang="en-US" sz="1600" dirty="0" err="1">
                <a:solidFill>
                  <a:srgbClr val="000000"/>
                </a:solidFill>
              </a:rPr>
              <a:t>Διεθνής</a:t>
            </a:r>
            <a:r>
              <a:rPr lang="en-US" sz="1600" dirty="0">
                <a:solidFill>
                  <a:srgbClr val="000000"/>
                </a:solidFill>
              </a:rPr>
              <a:t> </a:t>
            </a:r>
            <a:r>
              <a:rPr lang="en-US" sz="1600" dirty="0" err="1">
                <a:solidFill>
                  <a:srgbClr val="000000"/>
                </a:solidFill>
              </a:rPr>
              <a:t>ομάδ</a:t>
            </a:r>
            <a:r>
              <a:rPr lang="en-US" sz="1600" dirty="0">
                <a:solidFill>
                  <a:srgbClr val="000000"/>
                </a:solidFill>
              </a:rPr>
              <a:t>α εμπειρογνωμόνων για τα βιώσιμα συστήματα τροφίμων (IPES-Food). (2016). Από </a:t>
            </a:r>
            <a:r>
              <a:rPr lang="en-US" sz="1600" dirty="0" err="1">
                <a:solidFill>
                  <a:srgbClr val="000000"/>
                </a:solidFill>
              </a:rPr>
              <a:t>την</a:t>
            </a:r>
            <a:r>
              <a:rPr lang="en-US" sz="1600" dirty="0">
                <a:solidFill>
                  <a:srgbClr val="000000"/>
                </a:solidFill>
              </a:rPr>
              <a:t> </a:t>
            </a:r>
            <a:r>
              <a:rPr lang="en-US" sz="1600" dirty="0" err="1">
                <a:solidFill>
                  <a:srgbClr val="000000"/>
                </a:solidFill>
              </a:rPr>
              <a:t>ομοιομορφί</a:t>
            </a:r>
            <a:r>
              <a:rPr lang="en-US" sz="1600" dirty="0">
                <a:solidFill>
                  <a:srgbClr val="000000"/>
                </a:solidFill>
              </a:rPr>
              <a:t>α στην ποικιλομορφία: Αλλαγή παραδείγματος από τη βιομηχανική γεωργία σε διαφοροποιημένα αγροοικολογικά συστήματα. </a:t>
            </a:r>
            <a:r>
              <a:rPr lang="en-US" sz="1600" dirty="0" err="1">
                <a:solidFill>
                  <a:srgbClr val="000000"/>
                </a:solidFill>
              </a:rPr>
              <a:t>Αν</a:t>
            </a:r>
            <a:r>
              <a:rPr lang="en-US" sz="1600" dirty="0">
                <a:solidFill>
                  <a:srgbClr val="000000"/>
                </a:solidFill>
              </a:rPr>
              <a:t>ακτήθηκε από </a:t>
            </a:r>
            <a:r>
              <a:rPr lang="en-US" dirty="0">
                <a:solidFill>
                  <a:srgbClr val="2964AA"/>
                </a:solidFill>
              </a:rPr>
              <a:t>http://www.ipes-food.org/_img/upload/files/UniformityToDiversity_FULL.pdf.</a:t>
            </a:r>
            <a:endParaRPr dirty="0"/>
          </a:p>
          <a:p>
            <a:pPr marL="224182" lvl="0" indent="-141758" algn="l" rtl="0">
              <a:lnSpc>
                <a:spcPct val="90000"/>
              </a:lnSpc>
              <a:spcBef>
                <a:spcPts val="500"/>
              </a:spcBef>
              <a:spcAft>
                <a:spcPts val="0"/>
              </a:spcAft>
              <a:buClr>
                <a:srgbClr val="0D0D0D"/>
              </a:buClr>
              <a:buSzPts val="1600"/>
              <a:buFont typeface="Calibri"/>
              <a:buAutoNum type="arabicPeriod"/>
            </a:pPr>
            <a:r>
              <a:rPr lang="en-US" sz="1600" dirty="0" err="1">
                <a:solidFill>
                  <a:srgbClr val="0D0D0D"/>
                </a:solidFill>
              </a:rPr>
              <a:t>Ευρω</a:t>
            </a:r>
            <a:r>
              <a:rPr lang="en-US" sz="1600" dirty="0">
                <a:solidFill>
                  <a:srgbClr val="0D0D0D"/>
                </a:solidFill>
              </a:rPr>
              <a:t>παϊκή Ένωση. (2019). </a:t>
            </a:r>
            <a:r>
              <a:rPr lang="en-US" sz="1600" dirty="0" err="1">
                <a:solidFill>
                  <a:srgbClr val="0D0D0D"/>
                </a:solidFill>
              </a:rPr>
              <a:t>Αγροτικές</a:t>
            </a:r>
            <a:r>
              <a:rPr lang="en-US" sz="1600" dirty="0">
                <a:solidFill>
                  <a:srgbClr val="0D0D0D"/>
                </a:solidFill>
              </a:rPr>
              <a:t> π</a:t>
            </a:r>
            <a:r>
              <a:rPr lang="en-US" sz="1600" dirty="0" err="1">
                <a:solidFill>
                  <a:srgbClr val="0D0D0D"/>
                </a:solidFill>
              </a:rPr>
              <a:t>ροο</a:t>
            </a:r>
            <a:r>
              <a:rPr lang="en-US" sz="1600" dirty="0">
                <a:solidFill>
                  <a:srgbClr val="0D0D0D"/>
                </a:solidFill>
              </a:rPr>
              <a:t>πτικές της ΕΕ για τις αγορές και το εισόδημα 2019-2030. </a:t>
            </a:r>
            <a:r>
              <a:rPr lang="en-US" sz="1600" dirty="0" err="1">
                <a:solidFill>
                  <a:srgbClr val="0D0D0D"/>
                </a:solidFill>
              </a:rPr>
              <a:t>Αν</a:t>
            </a:r>
            <a:r>
              <a:rPr lang="en-US" sz="1600" dirty="0">
                <a:solidFill>
                  <a:srgbClr val="0D0D0D"/>
                </a:solidFill>
              </a:rPr>
              <a:t>ακτήθηκε από </a:t>
            </a:r>
            <a:r>
              <a:rPr lang="en-US" u="sng" dirty="0">
                <a:solidFill>
                  <a:srgbClr val="0000FF"/>
                </a:solidFill>
                <a:hlinkClick r:id="rId6">
                  <a:extLst>
                    <a:ext uri="{A12FA001-AC4F-418D-AE19-62706E023703}">
                      <ahyp:hlinkClr xmlns:ahyp="http://schemas.microsoft.com/office/drawing/2018/hyperlinkcolor" val="tx"/>
                    </a:ext>
                  </a:extLst>
                </a:hlinkClick>
              </a:rPr>
              <a:t>https://ec.europa.eu/info/sites/info/files/food-farming-fisheries/farming/documents/agricultural-outlook-2019-report_en.pdf.</a:t>
            </a:r>
            <a:endParaRPr dirty="0"/>
          </a:p>
          <a:p>
            <a:pPr marL="224182" lvl="0" indent="-141758" algn="l" rtl="0">
              <a:lnSpc>
                <a:spcPct val="90000"/>
              </a:lnSpc>
              <a:spcBef>
                <a:spcPts val="500"/>
              </a:spcBef>
              <a:spcAft>
                <a:spcPts val="0"/>
              </a:spcAft>
              <a:buClr>
                <a:srgbClr val="0D0D0D"/>
              </a:buClr>
              <a:buSzPts val="1600"/>
              <a:buFont typeface="Calibri"/>
              <a:buAutoNum type="arabicPeriod"/>
            </a:pPr>
            <a:r>
              <a:rPr lang="en-US" sz="1600" dirty="0">
                <a:solidFill>
                  <a:srgbClr val="0D0D0D"/>
                </a:solidFill>
              </a:rPr>
              <a:t>WWF. (2019). Living Planet Report 2019: Aiming Higher. </a:t>
            </a:r>
            <a:r>
              <a:rPr lang="en-US" sz="1600" dirty="0" err="1">
                <a:solidFill>
                  <a:srgbClr val="0D0D0D"/>
                </a:solidFill>
              </a:rPr>
              <a:t>Αν</a:t>
            </a:r>
            <a:r>
              <a:rPr lang="en-US" sz="1600" dirty="0">
                <a:solidFill>
                  <a:srgbClr val="0D0D0D"/>
                </a:solidFill>
              </a:rPr>
              <a:t>ακτήθηκε από </a:t>
            </a:r>
            <a:r>
              <a:rPr lang="en-US" dirty="0">
                <a:solidFill>
                  <a:srgbClr val="000000"/>
                </a:solidFill>
              </a:rPr>
              <a:t>https://wwf.panda.org/knowledge_hub/all_publications/living_planet_report_2019/.</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838200" y="-1493710"/>
            <a:ext cx="10515600"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ΑΝΑΦΟΡΕΣ</a:t>
            </a:r>
            <a:endParaRPr/>
          </a:p>
        </p:txBody>
      </p:sp>
      <p:sp>
        <p:nvSpPr>
          <p:cNvPr id="318" name="Google Shape;318;p42"/>
          <p:cNvSpPr txBox="1">
            <a:spLocks noGrp="1"/>
          </p:cNvSpPr>
          <p:nvPr>
            <p:ph type="body" idx="1"/>
          </p:nvPr>
        </p:nvSpPr>
        <p:spPr>
          <a:xfrm>
            <a:off x="838200" y="1845155"/>
            <a:ext cx="10515600" cy="4152329"/>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000000"/>
              </a:buClr>
              <a:buSzPts val="1400"/>
              <a:buFont typeface="Arial"/>
              <a:buNone/>
            </a:pPr>
            <a:r>
              <a:rPr lang="en-US" sz="1400" dirty="0" err="1">
                <a:solidFill>
                  <a:srgbClr val="000000"/>
                </a:solidFill>
                <a:latin typeface="Arial"/>
                <a:ea typeface="Arial"/>
                <a:cs typeface="Arial"/>
                <a:sym typeface="Arial"/>
              </a:rPr>
              <a:t>Ιστοσελίδες</a:t>
            </a:r>
            <a:endParaRPr dirty="0"/>
          </a:p>
          <a:p>
            <a:pPr marL="266700" lvl="0" indent="-127000" algn="l" rtl="0">
              <a:lnSpc>
                <a:spcPct val="100000"/>
              </a:lnSpc>
              <a:spcBef>
                <a:spcPts val="0"/>
              </a:spcBef>
              <a:spcAft>
                <a:spcPts val="0"/>
              </a:spcAft>
              <a:buClr>
                <a:srgbClr val="0D0D0D"/>
              </a:buClr>
              <a:buSzPts val="1400"/>
              <a:buFont typeface="Arial"/>
              <a:buAutoNum type="arabicPeriod"/>
            </a:pPr>
            <a:r>
              <a:rPr lang="en-US" sz="1400" dirty="0" err="1">
                <a:solidFill>
                  <a:srgbClr val="0D0D0D"/>
                </a:solidFill>
                <a:latin typeface="Arial"/>
                <a:ea typeface="Arial"/>
                <a:cs typeface="Arial"/>
                <a:sym typeface="Arial"/>
              </a:rPr>
              <a:t>Ευρω</a:t>
            </a:r>
            <a:r>
              <a:rPr lang="en-US" sz="1400" dirty="0">
                <a:solidFill>
                  <a:srgbClr val="0D0D0D"/>
                </a:solidFill>
                <a:latin typeface="Arial"/>
                <a:ea typeface="Arial"/>
                <a:cs typeface="Arial"/>
                <a:sym typeface="Arial"/>
              </a:rPr>
              <a:t>παϊκή Επιτροπή - Στρατηγική "από το αγρόκτημα στο πιρούνι</a:t>
            </a:r>
            <a:r>
              <a:rPr lang="en-US" u="sng" dirty="0">
                <a:solidFill>
                  <a:srgbClr val="0000FF"/>
                </a:solidFill>
                <a:hlinkClick r:id="rId3">
                  <a:extLst>
                    <a:ext uri="{A12FA001-AC4F-418D-AE19-62706E023703}">
                      <ahyp:hlinkClr xmlns:ahyp="http://schemas.microsoft.com/office/drawing/2018/hyperlinkcolor" val="tx"/>
                    </a:ext>
                  </a:extLst>
                </a:hlinkClick>
              </a:rPr>
              <a:t>": https://ec.europa.eu/food/horizontal-topics/farm-fork-strategy_en</a:t>
            </a:r>
            <a:endParaRPr dirty="0"/>
          </a:p>
          <a:p>
            <a:pPr marL="266700" lvl="0" indent="-127000" algn="l" rtl="0">
              <a:lnSpc>
                <a:spcPct val="100000"/>
              </a:lnSpc>
              <a:spcBef>
                <a:spcPts val="0"/>
              </a:spcBef>
              <a:spcAft>
                <a:spcPts val="0"/>
              </a:spcAft>
              <a:buClr>
                <a:srgbClr val="0D0D0D"/>
              </a:buClr>
              <a:buSzPts val="1400"/>
              <a:buFont typeface="Arial"/>
              <a:buAutoNum type="arabicPeriod"/>
            </a:pPr>
            <a:r>
              <a:rPr lang="en-US" sz="1400" dirty="0" err="1">
                <a:solidFill>
                  <a:srgbClr val="000000"/>
                </a:solidFill>
                <a:latin typeface="Arial"/>
                <a:ea typeface="Arial"/>
                <a:cs typeface="Arial"/>
                <a:sym typeface="Arial"/>
              </a:rPr>
              <a:t>Οργ</a:t>
            </a:r>
            <a:r>
              <a:rPr lang="en-US" sz="1400" dirty="0">
                <a:solidFill>
                  <a:srgbClr val="000000"/>
                </a:solidFill>
                <a:latin typeface="Arial"/>
                <a:ea typeface="Arial"/>
                <a:cs typeface="Arial"/>
                <a:sym typeface="Arial"/>
              </a:rPr>
              <a:t>ανισμός Τροφίμων και Γεωργίας (FAO) - Βιώσιμη διατροφή και γεωργία: </a:t>
            </a:r>
            <a:r>
              <a:rPr lang="en-US" u="sng" dirty="0">
                <a:solidFill>
                  <a:srgbClr val="0000FF"/>
                </a:solidFill>
                <a:hlinkClick r:id="rId4">
                  <a:extLst>
                    <a:ext uri="{A12FA001-AC4F-418D-AE19-62706E023703}">
                      <ahyp:hlinkClr xmlns:ahyp="http://schemas.microsoft.com/office/drawing/2018/hyperlinkcolor" val="tx"/>
                    </a:ext>
                  </a:extLst>
                </a:hlinkClick>
              </a:rPr>
              <a:t>http://www.fao.org/sustainability/en/</a:t>
            </a:r>
            <a:endParaRPr dirty="0"/>
          </a:p>
          <a:p>
            <a:pPr marL="266700" lvl="0" indent="-127000" algn="l" rtl="0">
              <a:lnSpc>
                <a:spcPct val="100000"/>
              </a:lnSpc>
              <a:spcBef>
                <a:spcPts val="0"/>
              </a:spcBef>
              <a:spcAft>
                <a:spcPts val="0"/>
              </a:spcAft>
              <a:buClr>
                <a:srgbClr val="0D0D0D"/>
              </a:buClr>
              <a:buSzPts val="1400"/>
              <a:buFont typeface="Arial"/>
              <a:buAutoNum type="arabicPeriod"/>
            </a:pPr>
            <a:r>
              <a:rPr lang="en-US" sz="1400" dirty="0" err="1">
                <a:solidFill>
                  <a:srgbClr val="000000"/>
                </a:solidFill>
                <a:latin typeface="Arial"/>
                <a:ea typeface="Arial"/>
                <a:cs typeface="Arial"/>
                <a:sym typeface="Arial"/>
              </a:rPr>
              <a:t>Ευρω</a:t>
            </a:r>
            <a:r>
              <a:rPr lang="en-US" sz="1400" dirty="0">
                <a:solidFill>
                  <a:srgbClr val="000000"/>
                </a:solidFill>
                <a:latin typeface="Arial"/>
                <a:ea typeface="Arial"/>
                <a:cs typeface="Arial"/>
                <a:sym typeface="Arial"/>
              </a:rPr>
              <a:t>παϊκός Οργανισμός Περιβάλλοντος (</a:t>
            </a:r>
            <a:r>
              <a:rPr lang="en-US" sz="1400" dirty="0">
                <a:solidFill>
                  <a:srgbClr val="000000"/>
                </a:solidFill>
                <a:latin typeface="Arial"/>
                <a:cs typeface="Arial"/>
                <a:sym typeface="Arial"/>
              </a:rPr>
              <a:t>ΕΟΠ</a:t>
            </a:r>
            <a:r>
              <a:rPr lang="en-US" sz="1400" dirty="0">
                <a:solidFill>
                  <a:srgbClr val="000000"/>
                </a:solidFill>
                <a:latin typeface="Arial"/>
                <a:cs typeface="Arial"/>
                <a:hlinkClick r:id="rId5">
                  <a:extLst>
                    <a:ext uri="{A12FA001-AC4F-418D-AE19-62706E023703}">
                      <ahyp:hlinkClr xmlns:ahyp="http://schemas.microsoft.com/office/drawing/2018/hyperlinkcolor" val="tx"/>
                    </a:ext>
                  </a:extLst>
                </a:hlinkClick>
              </a:rPr>
              <a:t>) : </a:t>
            </a:r>
            <a:r>
              <a:rPr lang="en-US" u="sng" dirty="0">
                <a:solidFill>
                  <a:srgbClr val="0000FF"/>
                </a:solidFill>
                <a:hlinkClick r:id="rId5">
                  <a:extLst>
                    <a:ext uri="{A12FA001-AC4F-418D-AE19-62706E023703}">
                      <ahyp:hlinkClr xmlns:ahyp="http://schemas.microsoft.com/office/drawing/2018/hyperlinkcolor" val="tx"/>
                    </a:ext>
                  </a:extLst>
                </a:hlinkClick>
              </a:rPr>
              <a:t>https://www.eea.europa.eu/</a:t>
            </a:r>
            <a:endParaRPr dirty="0"/>
          </a:p>
          <a:p>
            <a:pPr marL="266700" lvl="0" indent="-127000" algn="l" rtl="0">
              <a:lnSpc>
                <a:spcPct val="100000"/>
              </a:lnSpc>
              <a:spcBef>
                <a:spcPts val="0"/>
              </a:spcBef>
              <a:spcAft>
                <a:spcPts val="0"/>
              </a:spcAft>
              <a:buClr>
                <a:srgbClr val="0D0D0D"/>
              </a:buClr>
              <a:buSzPts val="1400"/>
              <a:buFont typeface="Arial"/>
              <a:buAutoNum type="arabicPeriod"/>
            </a:pPr>
            <a:r>
              <a:rPr lang="en-US" sz="1400" dirty="0" err="1">
                <a:solidFill>
                  <a:srgbClr val="000000"/>
                </a:solidFill>
                <a:latin typeface="Arial"/>
                <a:ea typeface="Arial"/>
                <a:cs typeface="Arial"/>
                <a:sym typeface="Arial"/>
              </a:rPr>
              <a:t>Διεθνής</a:t>
            </a:r>
            <a:r>
              <a:rPr lang="en-US" sz="1400" dirty="0">
                <a:solidFill>
                  <a:srgbClr val="000000"/>
                </a:solidFill>
                <a:latin typeface="Arial"/>
                <a:ea typeface="Arial"/>
                <a:cs typeface="Arial"/>
                <a:sym typeface="Arial"/>
              </a:rPr>
              <a:t> </a:t>
            </a:r>
            <a:r>
              <a:rPr lang="en-US" sz="1400" dirty="0" err="1">
                <a:solidFill>
                  <a:srgbClr val="000000"/>
                </a:solidFill>
                <a:latin typeface="Arial"/>
                <a:ea typeface="Arial"/>
                <a:cs typeface="Arial"/>
                <a:sym typeface="Arial"/>
              </a:rPr>
              <a:t>ομάδ</a:t>
            </a:r>
            <a:r>
              <a:rPr lang="en-US" sz="1400" dirty="0">
                <a:solidFill>
                  <a:srgbClr val="000000"/>
                </a:solidFill>
                <a:latin typeface="Arial"/>
                <a:ea typeface="Arial"/>
                <a:cs typeface="Arial"/>
                <a:sym typeface="Arial"/>
              </a:rPr>
              <a:t>α εμπειρογνωμόνων για τα βιώσιμα συστήματα τροφίμων (IPES-Food): </a:t>
            </a:r>
            <a:r>
              <a:rPr lang="en-US" u="sng" dirty="0">
                <a:solidFill>
                  <a:srgbClr val="0000FF"/>
                </a:solidFill>
                <a:hlinkClick r:id="rId6">
                  <a:extLst>
                    <a:ext uri="{A12FA001-AC4F-418D-AE19-62706E023703}">
                      <ahyp:hlinkClr xmlns:ahyp="http://schemas.microsoft.com/office/drawing/2018/hyperlinkcolor" val="tx"/>
                    </a:ext>
                  </a:extLst>
                </a:hlinkClick>
              </a:rPr>
              <a:t>http://www.ipes-food.org/</a:t>
            </a:r>
            <a:endParaRPr dirty="0"/>
          </a:p>
          <a:p>
            <a:pPr marL="266700" lvl="0" indent="-127000" algn="l" rtl="0">
              <a:lnSpc>
                <a:spcPct val="100000"/>
              </a:lnSpc>
              <a:spcBef>
                <a:spcPts val="0"/>
              </a:spcBef>
              <a:spcAft>
                <a:spcPts val="0"/>
              </a:spcAft>
              <a:buClr>
                <a:srgbClr val="0D0D0D"/>
              </a:buClr>
              <a:buSzPts val="1400"/>
              <a:buFont typeface="Arial"/>
              <a:buAutoNum type="arabicPeriod"/>
            </a:pPr>
            <a:r>
              <a:rPr lang="en-US" sz="1400" dirty="0">
                <a:solidFill>
                  <a:srgbClr val="0D0D0D"/>
                </a:solidFill>
                <a:latin typeface="Arial"/>
                <a:ea typeface="Arial"/>
                <a:cs typeface="Arial"/>
                <a:sym typeface="Arial"/>
              </a:rPr>
              <a:t>Sustainable Food Trust: </a:t>
            </a:r>
            <a:r>
              <a:rPr lang="en-US" u="sng" dirty="0">
                <a:solidFill>
                  <a:srgbClr val="0000FF"/>
                </a:solidFill>
                <a:hlinkClick r:id="rId7">
                  <a:extLst>
                    <a:ext uri="{A12FA001-AC4F-418D-AE19-62706E023703}">
                      <ahyp:hlinkClr xmlns:ahyp="http://schemas.microsoft.com/office/drawing/2018/hyperlinkcolor" val="tx"/>
                    </a:ext>
                  </a:extLst>
                </a:hlinkClick>
              </a:rPr>
              <a:t>https://sustainablefoodtrust.org/</a:t>
            </a:r>
            <a:endParaRPr dirty="0"/>
          </a:p>
          <a:p>
            <a:pPr marL="266700" lvl="0" indent="-127000" algn="l" rtl="0">
              <a:lnSpc>
                <a:spcPct val="100000"/>
              </a:lnSpc>
              <a:spcBef>
                <a:spcPts val="0"/>
              </a:spcBef>
              <a:spcAft>
                <a:spcPts val="0"/>
              </a:spcAft>
              <a:buClr>
                <a:srgbClr val="0D0D0D"/>
              </a:buClr>
              <a:buSzPts val="1400"/>
              <a:buFont typeface="Arial"/>
              <a:buAutoNum type="arabicPeriod"/>
            </a:pPr>
            <a:r>
              <a:rPr lang="en-US" sz="1400" dirty="0">
                <a:solidFill>
                  <a:srgbClr val="0D0D0D"/>
                </a:solidFill>
                <a:latin typeface="Arial"/>
                <a:ea typeface="Arial"/>
                <a:cs typeface="Arial"/>
                <a:sym typeface="Arial"/>
              </a:rPr>
              <a:t>EAT Forum: </a:t>
            </a:r>
            <a:r>
              <a:rPr lang="en-US" u="sng" dirty="0">
                <a:solidFill>
                  <a:srgbClr val="0000FF"/>
                </a:solidFill>
                <a:hlinkClick r:id="rId8">
                  <a:extLst>
                    <a:ext uri="{A12FA001-AC4F-418D-AE19-62706E023703}">
                      <ahyp:hlinkClr xmlns:ahyp="http://schemas.microsoft.com/office/drawing/2018/hyperlinkcolor" val="tx"/>
                    </a:ext>
                  </a:extLst>
                </a:hlinkClick>
              </a:rPr>
              <a:t>https://eatforum.org/</a:t>
            </a:r>
            <a:endParaRPr dirty="0"/>
          </a:p>
          <a:p>
            <a:pPr marL="266700" lvl="0" indent="-127000" algn="l" rtl="0">
              <a:lnSpc>
                <a:spcPct val="100000"/>
              </a:lnSpc>
              <a:spcBef>
                <a:spcPts val="0"/>
              </a:spcBef>
              <a:spcAft>
                <a:spcPts val="0"/>
              </a:spcAft>
              <a:buClr>
                <a:srgbClr val="0D0D0D"/>
              </a:buClr>
              <a:buSzPts val="1400"/>
              <a:buFont typeface="Arial"/>
              <a:buAutoNum type="arabicPeriod"/>
            </a:pPr>
            <a:r>
              <a:rPr lang="en-US" sz="1400" dirty="0">
                <a:solidFill>
                  <a:srgbClr val="000000"/>
                </a:solidFill>
                <a:latin typeface="Arial"/>
                <a:ea typeface="Arial"/>
                <a:cs typeface="Arial"/>
                <a:sym typeface="Arial"/>
              </a:rPr>
              <a:t>Agroecology and Sustainable Food Systems Journal: </a:t>
            </a:r>
            <a:r>
              <a:rPr lang="en-US" dirty="0">
                <a:solidFill>
                  <a:srgbClr val="2964AA"/>
                </a:solidFill>
              </a:rPr>
              <a:t>https://www.tandfonline.com/toc/wjsa20/current</a:t>
            </a:r>
            <a:endParaRPr dirty="0"/>
          </a:p>
          <a:p>
            <a:pPr marL="266700" lvl="0" indent="-127000" algn="l" rtl="0">
              <a:lnSpc>
                <a:spcPct val="100000"/>
              </a:lnSpc>
              <a:spcBef>
                <a:spcPts val="0"/>
              </a:spcBef>
              <a:spcAft>
                <a:spcPts val="0"/>
              </a:spcAft>
              <a:buClr>
                <a:srgbClr val="0D0D0D"/>
              </a:buClr>
              <a:buSzPts val="1400"/>
              <a:buFont typeface="Arial"/>
              <a:buAutoNum type="arabicPeriod"/>
            </a:pPr>
            <a:r>
              <a:rPr lang="en-US" sz="1400" dirty="0">
                <a:solidFill>
                  <a:srgbClr val="0D0D0D"/>
                </a:solidFill>
                <a:latin typeface="Arial"/>
                <a:ea typeface="Arial"/>
                <a:cs typeface="Arial"/>
                <a:sym typeface="Arial"/>
              </a:rPr>
              <a:t>Ταμπ</a:t>
            </a:r>
            <a:r>
              <a:rPr lang="en-US" sz="1400" dirty="0" err="1">
                <a:solidFill>
                  <a:srgbClr val="0D0D0D"/>
                </a:solidFill>
                <a:latin typeface="Arial"/>
                <a:ea typeface="Arial"/>
                <a:cs typeface="Arial"/>
                <a:sym typeface="Arial"/>
              </a:rPr>
              <a:t>λό</a:t>
            </a:r>
            <a:r>
              <a:rPr lang="en-US" sz="1400" dirty="0">
                <a:solidFill>
                  <a:srgbClr val="0D0D0D"/>
                </a:solidFill>
                <a:latin typeface="Arial"/>
                <a:ea typeface="Arial"/>
                <a:cs typeface="Arial"/>
                <a:sym typeface="Arial"/>
              </a:rPr>
              <a:t> </a:t>
            </a:r>
            <a:r>
              <a:rPr lang="en-US" sz="1400" dirty="0" err="1">
                <a:solidFill>
                  <a:srgbClr val="0D0D0D"/>
                </a:solidFill>
                <a:latin typeface="Arial"/>
                <a:ea typeface="Arial"/>
                <a:cs typeface="Arial"/>
                <a:sym typeface="Arial"/>
              </a:rPr>
              <a:t>Συστημάτων</a:t>
            </a:r>
            <a:r>
              <a:rPr lang="en-US" sz="1400" dirty="0">
                <a:solidFill>
                  <a:srgbClr val="0D0D0D"/>
                </a:solidFill>
                <a:latin typeface="Arial"/>
                <a:ea typeface="Arial"/>
                <a:cs typeface="Arial"/>
                <a:sym typeface="Arial"/>
              </a:rPr>
              <a:t> </a:t>
            </a:r>
            <a:r>
              <a:rPr lang="en-US" sz="1400" dirty="0" err="1">
                <a:solidFill>
                  <a:srgbClr val="0D0D0D"/>
                </a:solidFill>
                <a:latin typeface="Arial"/>
                <a:ea typeface="Arial"/>
                <a:cs typeface="Arial"/>
                <a:sym typeface="Arial"/>
              </a:rPr>
              <a:t>Τροφίμων</a:t>
            </a:r>
            <a:r>
              <a:rPr lang="en-US" sz="1400" dirty="0">
                <a:solidFill>
                  <a:srgbClr val="0D0D0D"/>
                </a:solidFill>
                <a:latin typeface="Arial"/>
                <a:ea typeface="Arial"/>
                <a:cs typeface="Arial"/>
                <a:sym typeface="Arial"/>
              </a:rPr>
              <a:t>: </a:t>
            </a:r>
            <a:r>
              <a:rPr lang="en-US" u="sng" dirty="0">
                <a:solidFill>
                  <a:srgbClr val="0000FF"/>
                </a:solidFill>
                <a:hlinkClick r:id="rId9">
                  <a:extLst>
                    <a:ext uri="{A12FA001-AC4F-418D-AE19-62706E023703}">
                      <ahyp:hlinkClr xmlns:ahyp="http://schemas.microsoft.com/office/drawing/2018/hyperlinkcolor" val="tx"/>
                    </a:ext>
                  </a:extLst>
                </a:hlinkClick>
              </a:rPr>
              <a:t>https://foodsystemsdashboard.org/</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838200" y="-1298491"/>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ΑΝΑΦΟΡΕΣ</a:t>
            </a:r>
            <a:endParaRPr/>
          </a:p>
        </p:txBody>
      </p:sp>
      <p:sp>
        <p:nvSpPr>
          <p:cNvPr id="324" name="Google Shape;324;p43"/>
          <p:cNvSpPr txBox="1">
            <a:spLocks noGrp="1"/>
          </p:cNvSpPr>
          <p:nvPr>
            <p:ph type="body" idx="1"/>
          </p:nvPr>
        </p:nvSpPr>
        <p:spPr>
          <a:xfrm>
            <a:off x="838200" y="1762619"/>
            <a:ext cx="10515600" cy="4132138"/>
          </a:xfrm>
          <a:prstGeom prst="rect">
            <a:avLst/>
          </a:prstGeom>
          <a:noFill/>
          <a:ln>
            <a:noFill/>
          </a:ln>
        </p:spPr>
        <p:txBody>
          <a:bodyPr spcFirstLastPara="1" wrap="square" lIns="45675" tIns="45675" rIns="45675" bIns="45675" anchor="t" anchorCtr="0">
            <a:normAutofit lnSpcReduction="10000"/>
          </a:bodyPr>
          <a:lstStyle/>
          <a:p>
            <a:pPr marL="0" lvl="0" indent="0" algn="l" rtl="0">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Εκθέσεις και έγγραφα</a:t>
            </a:r>
            <a:endParaRPr/>
          </a:p>
          <a:p>
            <a:pPr marL="270434" lvl="0" indent="-130734"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Ευρωπαϊκή Επιτροπή. (2020). Στρατηγική "από το αγρόκτημα στο πιρούνι" για ένα δίκαιο, υγιές και φιλικό προς το περιβάλλον σύστημα τροφίμων. Ανακτήθηκε από </a:t>
            </a:r>
            <a:r>
              <a:rPr lang="en-US" u="sng">
                <a:solidFill>
                  <a:srgbClr val="0000FF"/>
                </a:solidFill>
                <a:hlinkClick r:id="rId3">
                  <a:extLst>
                    <a:ext uri="{A12FA001-AC4F-418D-AE19-62706E023703}">
                      <ahyp:hlinkClr xmlns:ahyp="http://schemas.microsoft.com/office/drawing/2018/hyperlinkcolor" val="tx"/>
                    </a:ext>
                  </a:extLst>
                </a:hlinkClick>
              </a:rPr>
              <a:t>https://ec.europa.eu/food/sites/food/files/safety/docs/f2f_action-plan_2020_strategy-info_en.pdf</a:t>
            </a:r>
            <a:endParaRPr/>
          </a:p>
          <a:p>
            <a:pPr marL="270434" lvl="0" indent="-130734"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FAO. (2018). Το μέλλον των τροφίμων και της γεωργίας: Εναλλακτικά μονοπάτια έως το 2050. Ανακτήθηκε από </a:t>
            </a:r>
            <a:r>
              <a:rPr lang="en-US" u="sng">
                <a:solidFill>
                  <a:srgbClr val="0000FF"/>
                </a:solidFill>
                <a:hlinkClick r:id="rId4">
                  <a:extLst>
                    <a:ext uri="{A12FA001-AC4F-418D-AE19-62706E023703}">
                      <ahyp:hlinkClr xmlns:ahyp="http://schemas.microsoft.com/office/drawing/2018/hyperlinkcolor" val="tx"/>
                    </a:ext>
                  </a:extLst>
                </a:hlinkClick>
              </a:rPr>
              <a:t>http://www.fao.org/3/I8429EN/i8429en.pdf.</a:t>
            </a:r>
            <a:endParaRPr/>
          </a:p>
          <a:p>
            <a:pPr marL="270434" lvl="0" indent="-130734"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ΕΟΧ. (2020). Τρόφιμα με πράσινο φως: Μια συστημική προσέγγιση για τα βιώσιμα τρόφιμα. Ανακτήθηκε από </a:t>
            </a:r>
            <a:r>
              <a:rPr lang="en-US" u="sng">
                <a:solidFill>
                  <a:srgbClr val="0000FF"/>
                </a:solidFill>
                <a:hlinkClick r:id="rId5">
                  <a:extLst>
                    <a:ext uri="{A12FA001-AC4F-418D-AE19-62706E023703}">
                      <ahyp:hlinkClr xmlns:ahyp="http://schemas.microsoft.com/office/drawing/2018/hyperlinkcolor" val="tx"/>
                    </a:ext>
                  </a:extLst>
                </a:hlinkClick>
              </a:rPr>
              <a:t>https://www.eea.europa.eu/publications/food-in-a-green-light.</a:t>
            </a:r>
            <a:endParaRPr/>
          </a:p>
          <a:p>
            <a:pPr marL="270434" lvl="0" indent="-130734"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IPES-τρόφιμα. (2019). Προς μια κοινή πολιτική τροφίμων για την Ευρωπαϊκή Ένωση: Η μεταρρύθμιση και ο αναπροσανατολισμός της πολιτικής που απαιτείται για την οικοδόμηση βιώσιμων συστημάτων τροφίμων στην Ευρώπη. Ανακτήθηκε από </a:t>
            </a:r>
            <a:r>
              <a:rPr lang="en-US">
                <a:solidFill>
                  <a:srgbClr val="2964AA"/>
                </a:solidFill>
              </a:rPr>
              <a:t>http://www.ipes-food.org/_img/upload/files/CFP_FullReport.pdf.</a:t>
            </a:r>
            <a:endParaRPr/>
          </a:p>
          <a:p>
            <a:pPr marL="270434" lvl="0" indent="-130734" algn="l" rtl="0">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Ευρωπαϊκή Επιτροπή. (2018). Απώλειες και απόβλητα τροφίμων στην ΕΕ. Ανακτήθηκε από </a:t>
            </a:r>
            <a:r>
              <a:rPr lang="en-US" u="sng">
                <a:solidFill>
                  <a:srgbClr val="0000FF"/>
                </a:solidFill>
                <a:hlinkClick r:id="rId6">
                  <a:extLst>
                    <a:ext uri="{A12FA001-AC4F-418D-AE19-62706E023703}">
                      <ahyp:hlinkClr xmlns:ahyp="http://schemas.microsoft.com/office/drawing/2018/hyperlinkcolor" val="tx"/>
                    </a:ext>
                  </a:extLst>
                </a:hlinkClick>
              </a:rPr>
              <a:t>https://ec.europa.eu/food/sites/food/files/safety/docs/fw_eu-actions_food-waste-com_2018_en.pdf</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838200" y="-111322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ΑΝΑΦΟΡΕΣ</a:t>
            </a:r>
            <a:endParaRPr/>
          </a:p>
        </p:txBody>
      </p:sp>
      <p:sp>
        <p:nvSpPr>
          <p:cNvPr id="330" name="Google Shape;330;p44"/>
          <p:cNvSpPr txBox="1">
            <a:spLocks noGrp="1"/>
          </p:cNvSpPr>
          <p:nvPr>
            <p:ph type="body" idx="1"/>
          </p:nvPr>
        </p:nvSpPr>
        <p:spPr>
          <a:xfrm>
            <a:off x="838200" y="1803887"/>
            <a:ext cx="10515600" cy="4125448"/>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Άρθρα και περιοδικά</a:t>
            </a:r>
            <a:endParaRPr/>
          </a:p>
          <a:p>
            <a:pPr marL="292974" lvl="0" indent="-153274"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Garnett, T. (2014). Τι είναι μια βιώσιμη υγιεινή διατροφή;. Food Climate Research Network. Ανακτήθηκε από </a:t>
            </a:r>
            <a:r>
              <a:rPr lang="en-US">
                <a:solidFill>
                  <a:srgbClr val="2964AA"/>
                </a:solidFill>
              </a:rPr>
              <a:t>https://www.fcrn.org.uk/sites/default/files/fcrn_what_is_a_sustainable_healthy_diet_final.pdf</a:t>
            </a:r>
            <a:endParaRPr/>
          </a:p>
          <a:p>
            <a:pPr marL="292974" lvl="0" indent="-153274"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Tilman, D., &amp; Clark, M. (2014). Global Diets Link Environmental Sustainability and Human Health. Nature, 515(7528), 518-522. Ανακτήθηκε από </a:t>
            </a:r>
            <a:r>
              <a:rPr lang="en-US" u="sng">
                <a:solidFill>
                  <a:srgbClr val="0000FF"/>
                </a:solidFill>
                <a:hlinkClick r:id="rId3">
                  <a:extLst>
                    <a:ext uri="{A12FA001-AC4F-418D-AE19-62706E023703}">
                      <ahyp:hlinkClr xmlns:ahyp="http://schemas.microsoft.com/office/drawing/2018/hyperlinkcolor" val="tx"/>
                    </a:ext>
                  </a:extLst>
                </a:hlinkClick>
              </a:rPr>
              <a:t>https://www.nature.com/articles/nature13959</a:t>
            </a:r>
            <a:endParaRPr/>
          </a:p>
          <a:p>
            <a:pPr marL="292974" lvl="0" indent="-153274"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Gliessman, S. R. (2018). Αγροοικολογία: Γηροκομία: Η οικολογία των βιώσιμων διατροφικών συστημάτων: Η οικολογία των βιώσιμων διατροφικών συστημάτων. CRC Press.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838200" y="-131283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Εκπαιδευτικές πηγές της ΕΕ</a:t>
            </a:r>
            <a:endParaRPr/>
          </a:p>
        </p:txBody>
      </p:sp>
      <p:sp>
        <p:nvSpPr>
          <p:cNvPr id="336" name="Google Shape;336;p45"/>
          <p:cNvSpPr txBox="1">
            <a:spLocks noGrp="1"/>
          </p:cNvSpPr>
          <p:nvPr>
            <p:ph type="body" idx="1"/>
          </p:nvPr>
        </p:nvSpPr>
        <p:spPr>
          <a:xfrm>
            <a:off x="838200" y="1824521"/>
            <a:ext cx="10515600" cy="3993988"/>
          </a:xfrm>
          <a:prstGeom prst="rect">
            <a:avLst/>
          </a:prstGeom>
          <a:noFill/>
          <a:ln>
            <a:noFill/>
          </a:ln>
        </p:spPr>
        <p:txBody>
          <a:bodyPr spcFirstLastPara="1" wrap="square" lIns="45675" tIns="45675" rIns="45675" bIns="45675" anchor="t" anchorCtr="0">
            <a:normAutofit/>
          </a:bodyPr>
          <a:lstStyle/>
          <a:p>
            <a:pPr marL="287866" lvl="0" indent="-148166"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Ευρωπαϊκή Επιτροπή - Εκπαίδευση και κατάρτιση: </a:t>
            </a:r>
            <a:r>
              <a:rPr lang="en-US" u="sng">
                <a:solidFill>
                  <a:srgbClr val="0000FF"/>
                </a:solidFill>
                <a:hlinkClick r:id="rId3">
                  <a:extLst>
                    <a:ext uri="{A12FA001-AC4F-418D-AE19-62706E023703}">
                      <ahyp:hlinkClr xmlns:ahyp="http://schemas.microsoft.com/office/drawing/2018/hyperlinkcolor" val="tx"/>
                    </a:ext>
                  </a:extLst>
                </a:hlinkClick>
              </a:rPr>
              <a:t>https://ec.europa.eu/education/</a:t>
            </a:r>
            <a:endParaRPr/>
          </a:p>
          <a:p>
            <a:pPr marL="287866" lvl="0" indent="-148166"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Schoolnet: </a:t>
            </a:r>
            <a:r>
              <a:rPr lang="en-US" u="sng">
                <a:solidFill>
                  <a:srgbClr val="0000FF"/>
                </a:solidFill>
                <a:hlinkClick r:id="rId4">
                  <a:extLst>
                    <a:ext uri="{A12FA001-AC4F-418D-AE19-62706E023703}">
                      <ahyp:hlinkClr xmlns:ahyp="http://schemas.microsoft.com/office/drawing/2018/hyperlinkcolor" val="tx"/>
                    </a:ext>
                  </a:extLst>
                </a:hlinkClick>
              </a:rPr>
              <a:t>http://www.eun.org/</a:t>
            </a:r>
            <a:endParaRPr/>
          </a:p>
          <a:p>
            <a:pPr marL="287866" lvl="0" indent="-148166" algn="l" rtl="0">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Πρόγραμμα οικολογικών σχολείων: </a:t>
            </a:r>
            <a:r>
              <a:rPr lang="en-US" u="sng">
                <a:solidFill>
                  <a:srgbClr val="0000FF"/>
                </a:solidFill>
                <a:hlinkClick r:id="rId5">
                  <a:extLst>
                    <a:ext uri="{A12FA001-AC4F-418D-AE19-62706E023703}">
                      <ahyp:hlinkClr xmlns:ahyp="http://schemas.microsoft.com/office/drawing/2018/hyperlinkcolor" val="tx"/>
                    </a:ext>
                  </a:extLst>
                </a:hlinkClick>
              </a:rPr>
              <a:t>https://www.ecoschools.global/</a:t>
            </a:r>
            <a:endParaRPr/>
          </a:p>
          <a:p>
            <a:pPr marL="287866" lvl="0" indent="-148166"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Ευρωπαϊκό Δίκτυο Πληροφοριών και Παρατηρήσεων για το Περιβάλλον (Eionet): </a:t>
            </a:r>
            <a:r>
              <a:rPr lang="en-US" u="sng">
                <a:solidFill>
                  <a:srgbClr val="0000FF"/>
                </a:solidFill>
                <a:hlinkClick r:id="rId6">
                  <a:extLst>
                    <a:ext uri="{A12FA001-AC4F-418D-AE19-62706E023703}">
                      <ahyp:hlinkClr xmlns:ahyp="http://schemas.microsoft.com/office/drawing/2018/hyperlinkcolor" val="tx"/>
                    </a:ext>
                  </a:extLst>
                </a:hlinkClick>
              </a:rPr>
              <a:t>https://www.eionet.europa.eu/</a:t>
            </a:r>
            <a:endParaRPr/>
          </a:p>
          <a:p>
            <a:pPr marL="287866" lvl="0" indent="-148166" algn="l" rtl="0">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Σύμπραξη "Τρόφιμα για τη Ζωή</a:t>
            </a:r>
            <a:r>
              <a:rPr lang="en-US" u="sng">
                <a:solidFill>
                  <a:srgbClr val="0000FF"/>
                </a:solidFill>
                <a:hlinkClick r:id="rId7">
                  <a:extLst>
                    <a:ext uri="{A12FA001-AC4F-418D-AE19-62706E023703}">
                      <ahyp:hlinkClr xmlns:ahyp="http://schemas.microsoft.com/office/drawing/2018/hyperlinkcolor" val="tx"/>
                    </a:ext>
                  </a:extLst>
                </a:hlinkClick>
              </a:rPr>
              <a:t>": https://www.foodforlife.org.uk/</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a:spLocks noGrp="1"/>
          </p:cNvSpPr>
          <p:nvPr>
            <p:ph type="title"/>
          </p:nvPr>
        </p:nvSpPr>
        <p:spPr>
          <a:xfrm>
            <a:off x="838200" y="-111322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Περαιτέρω αναγνώσεις</a:t>
            </a:r>
            <a:endParaRPr/>
          </a:p>
        </p:txBody>
      </p:sp>
      <p:sp>
        <p:nvSpPr>
          <p:cNvPr id="342" name="Google Shape;342;p46"/>
          <p:cNvSpPr txBox="1">
            <a:spLocks noGrp="1"/>
          </p:cNvSpPr>
          <p:nvPr>
            <p:ph type="body" idx="1"/>
          </p:nvPr>
        </p:nvSpPr>
        <p:spPr>
          <a:xfrm>
            <a:off x="838200" y="1741986"/>
            <a:ext cx="10515600" cy="4296241"/>
          </a:xfrm>
          <a:prstGeom prst="rect">
            <a:avLst/>
          </a:prstGeom>
          <a:noFill/>
          <a:ln>
            <a:noFill/>
          </a:ln>
        </p:spPr>
        <p:txBody>
          <a:bodyPr spcFirstLastPara="1" wrap="square" lIns="45675" tIns="45675" rIns="45675" bIns="45675" anchor="t" anchorCtr="0">
            <a:normAutofit/>
          </a:bodyPr>
          <a:lstStyle/>
          <a:p>
            <a:pPr marL="310661" lvl="0" indent="-170961"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Γεωργία για το μέλλον: (2020). Ευρωπαϊκό Κοινοβούλιο. Ανακτήθηκε από </a:t>
            </a:r>
            <a:r>
              <a:rPr lang="en-US" u="sng">
                <a:solidFill>
                  <a:srgbClr val="0000FF"/>
                </a:solidFill>
                <a:hlinkClick r:id="rId3">
                  <a:extLst>
                    <a:ext uri="{A12FA001-AC4F-418D-AE19-62706E023703}">
                      <ahyp:hlinkClr xmlns:ahyp="http://schemas.microsoft.com/office/drawing/2018/hyperlinkcolor" val="tx"/>
                    </a:ext>
                  </a:extLst>
                </a:hlinkClick>
              </a:rPr>
              <a:t>https://www.europarl.europa.eu/RegData/etudes/BRIE/2020/649359/EPRS_BRI(2020)649359_EN.pdf</a:t>
            </a:r>
            <a:endParaRPr/>
          </a:p>
          <a:p>
            <a:pPr marL="310661" lvl="0" indent="-170961"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Μετάβαση στην αγροοικολογία: Για έναν μετασχηματισμό του συστήματος τροφίμων στην Ευρώπη (2019). Έκθεση του IDDRI και της Agroecology Europe. Ανακτήθηκε από </a:t>
            </a:r>
            <a:r>
              <a:rPr lang="en-US">
                <a:solidFill>
                  <a:srgbClr val="2964AA"/>
                </a:solidFill>
              </a:rPr>
              <a:t>https://www.agroecology-europe.org/wp-content/uploads/2019/04/Agroecology-IDDRI-Report.pdf.</a:t>
            </a:r>
            <a:endParaRPr/>
          </a:p>
          <a:p>
            <a:pPr marL="310661" lvl="0" indent="-170961" algn="l" rtl="0">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Επανεξέταση των τροφίμων και της γεωργίας: Νέοι δρόμοι προς τα εμπρός (2020). Springer Nature. Ανακτήθηκε από </a:t>
            </a:r>
            <a:r>
              <a:rPr lang="en-US" u="sng">
                <a:solidFill>
                  <a:srgbClr val="0000FF"/>
                </a:solidFill>
                <a:hlinkClick r:id="rId4">
                  <a:extLst>
                    <a:ext uri="{A12FA001-AC4F-418D-AE19-62706E023703}">
                      <ahyp:hlinkClr xmlns:ahyp="http://schemas.microsoft.com/office/drawing/2018/hyperlinkcolor" val="tx"/>
                    </a:ext>
                  </a:extLst>
                </a:hlinkClick>
              </a:rPr>
              <a:t>https://www.springer.com/gp/book/9783030393122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1471500" y="783600"/>
            <a:ext cx="10515601"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Ο χώρος είναι ανοιχτός για ερωτήσεις</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8"/>
          <p:cNvSpPr txBox="1">
            <a:spLocks noGrp="1"/>
          </p:cNvSpPr>
          <p:nvPr>
            <p:ph type="title"/>
          </p:nvPr>
        </p:nvSpPr>
        <p:spPr>
          <a:xfrm>
            <a:off x="1123950" y="1366058"/>
            <a:ext cx="10515600" cy="2891618"/>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Γίνε η αλλαγή! Επιλέξτε βιώσιμες διατροφικές συνήθειες σήμερα για ένα πιο υγιές αύριο. Ας προστατεύσουμε τον πλανήτη μας με ένα γεύμα τη φορά!</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a:xfrm>
            <a:off x="831850" y="1670858"/>
            <a:ext cx="10515600" cy="2891618"/>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Σας ευχαριστώ!</a:t>
            </a:r>
            <a:endParaRPr/>
          </a:p>
        </p:txBody>
      </p:sp>
      <p:sp>
        <p:nvSpPr>
          <p:cNvPr id="358" name="Google Shape;358;p49"/>
          <p:cNvSpPr txBox="1">
            <a:spLocks noGrp="1"/>
          </p:cNvSpPr>
          <p:nvPr>
            <p:ph type="body" idx="1"/>
          </p:nvPr>
        </p:nvSpPr>
        <p:spPr>
          <a:xfrm>
            <a:off x="831850" y="4589462"/>
            <a:ext cx="10515600" cy="1500189"/>
          </a:xfrm>
          <a:prstGeom prst="rect">
            <a:avLst/>
          </a:prstGeom>
          <a:noFill/>
          <a:ln>
            <a:noFill/>
          </a:ln>
        </p:spPr>
        <p:txBody>
          <a:bodyPr spcFirstLastPara="1" wrap="square" lIns="45675" tIns="45675" rIns="45675" bIns="45675" anchor="t" anchorCtr="0">
            <a:normAutofit/>
          </a:bodyPr>
          <a:lstStyle/>
          <a:p>
            <a:pPr marL="0" lvl="0" indent="228600" algn="l" rtl="0">
              <a:lnSpc>
                <a:spcPct val="90000"/>
              </a:lnSpc>
              <a:spcBef>
                <a:spcPts val="0"/>
              </a:spcBef>
              <a:spcAft>
                <a:spcPts val="0"/>
              </a:spcAft>
              <a:buClr>
                <a:srgbClr val="888888"/>
              </a:buClr>
              <a:buSzPts val="2400"/>
              <a:buFont typeface="Calibri"/>
              <a:buNone/>
            </a:pPr>
            <a:r>
              <a:rPr lang="en-US" sz="2400" b="0" i="0" u="none" strike="noStrike" cap="none">
                <a:solidFill>
                  <a:srgbClr val="888888"/>
                </a:solidFill>
                <a:latin typeface="Calibri"/>
                <a:ea typeface="Calibri"/>
                <a:cs typeface="Calibri"/>
                <a:sym typeface="Calibri"/>
              </a:rPr>
              <a:t>Επικοινωνία </a:t>
            </a:r>
            <a:endParaRPr/>
          </a:p>
          <a:p>
            <a:pPr marL="0" lvl="0" indent="228600" algn="l" rtl="0">
              <a:lnSpc>
                <a:spcPct val="90000"/>
              </a:lnSpc>
              <a:spcBef>
                <a:spcPts val="1000"/>
              </a:spcBef>
              <a:spcAft>
                <a:spcPts val="0"/>
              </a:spcAft>
              <a:buClr>
                <a:srgbClr val="888888"/>
              </a:buClr>
              <a:buSzPts val="2400"/>
              <a:buFont typeface="Calibri"/>
              <a:buNone/>
            </a:pPr>
            <a:r>
              <a:rPr lang="en-US" sz="2400" b="0" i="0" u="none" strike="noStrike" cap="none">
                <a:solidFill>
                  <a:srgbClr val="888888"/>
                </a:solidFill>
                <a:latin typeface="Calibri"/>
                <a:ea typeface="Calibri"/>
                <a:cs typeface="Calibri"/>
                <a:sym typeface="Calibri"/>
              </a:rPr>
              <a:t>Associazione Kora</a:t>
            </a:r>
            <a:endParaRPr/>
          </a:p>
          <a:p>
            <a:pPr marL="0" lvl="0" indent="228600" algn="l" rtl="0">
              <a:lnSpc>
                <a:spcPct val="90000"/>
              </a:lnSpc>
              <a:spcBef>
                <a:spcPts val="1000"/>
              </a:spcBef>
              <a:spcAft>
                <a:spcPts val="0"/>
              </a:spcAft>
              <a:buClr>
                <a:srgbClr val="888888"/>
              </a:buClr>
              <a:buSzPts val="2400"/>
              <a:buFont typeface="Calibri"/>
              <a:buNone/>
            </a:pPr>
            <a:r>
              <a:rPr lang="en-US" sz="2400" b="0" i="0" u="none" strike="noStrike" cap="none">
                <a:solidFill>
                  <a:srgbClr val="888888"/>
                </a:solidFill>
                <a:latin typeface="Calibri"/>
                <a:ea typeface="Calibri"/>
                <a:cs typeface="Calibri"/>
                <a:sym typeface="Calibri"/>
              </a:rPr>
              <a:t>Joe Short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p:nvPr/>
        </p:nvSpPr>
        <p:spPr>
          <a:xfrm>
            <a:off x="4936008" y="3149600"/>
            <a:ext cx="2077456" cy="215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dirty="0">
                <a:solidFill>
                  <a:srgbClr val="000000"/>
                </a:solidFill>
                <a:latin typeface="Helvetica Neue"/>
                <a:ea typeface="Helvetica Neue"/>
                <a:cs typeface="Helvetica Neue"/>
                <a:sym typeface="Helvetica Neue"/>
              </a:rPr>
              <a:t>ΒΙΝΤΕΟ: ΣΥΣΤΗΜΑΤΑ ΤΡΟΦΙΜΩΝ</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0"/>
          <p:cNvSpPr txBox="1">
            <a:spLocks noGrp="1"/>
          </p:cNvSpPr>
          <p:nvPr>
            <p:ph type="title"/>
          </p:nvPr>
        </p:nvSpPr>
        <p:spPr>
          <a:xfrm>
            <a:off x="831850" y="697734"/>
            <a:ext cx="10515600" cy="92765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Γλωσσάριο  </a:t>
            </a:r>
            <a:endParaRPr/>
          </a:p>
        </p:txBody>
      </p:sp>
      <p:sp>
        <p:nvSpPr>
          <p:cNvPr id="364" name="Google Shape;364;p50"/>
          <p:cNvSpPr txBox="1">
            <a:spLocks noGrp="1"/>
          </p:cNvSpPr>
          <p:nvPr>
            <p:ph type="body" idx="1"/>
          </p:nvPr>
        </p:nvSpPr>
        <p:spPr>
          <a:xfrm>
            <a:off x="838200" y="1633033"/>
            <a:ext cx="10515600" cy="4302348"/>
          </a:xfrm>
          <a:prstGeom prst="rect">
            <a:avLst/>
          </a:prstGeom>
          <a:noFill/>
          <a:ln>
            <a:noFill/>
          </a:ln>
        </p:spPr>
        <p:txBody>
          <a:bodyPr spcFirstLastPara="1" wrap="square" lIns="45675" tIns="45675" rIns="45675" bIns="45675" anchor="t" anchorCtr="0">
            <a:normAutofit lnSpcReduction="10000"/>
          </a:bodyPr>
          <a:lstStyle/>
          <a:p>
            <a:pPr marL="0" lvl="0" indent="0" algn="l" rtl="0">
              <a:lnSpc>
                <a:spcPct val="90000"/>
              </a:lnSpc>
              <a:spcBef>
                <a:spcPts val="0"/>
              </a:spcBef>
              <a:spcAft>
                <a:spcPts val="0"/>
              </a:spcAft>
              <a:buClr>
                <a:srgbClr val="000000"/>
              </a:buClr>
              <a:buSzPts val="2100"/>
              <a:buFont typeface="Calibri"/>
              <a:buNone/>
            </a:pPr>
            <a:r>
              <a:rPr lang="en-US" sz="2100" b="1">
                <a:solidFill>
                  <a:srgbClr val="000000"/>
                </a:solidFill>
              </a:rPr>
              <a:t>Αγροοικολογία</a:t>
            </a:r>
            <a:r>
              <a:rPr lang="en-US" b="0"/>
              <a:t>: Ολιστική προσέγγιση της γεωργίας που δίνει έμφαση στην οικολογική διαχείριση των γεωργικών συστημάτων, ενσωματώνοντας πρακτικές που υποστηρίζουν τη βιοποικιλότητα, τη βιωσιμότητα και την υγεία των οικοσυστημάτων.</a:t>
            </a:r>
            <a:endParaRPr/>
          </a:p>
          <a:p>
            <a:pPr marL="0" lvl="0" indent="0" algn="l" rtl="0">
              <a:lnSpc>
                <a:spcPct val="90000"/>
              </a:lnSpc>
              <a:spcBef>
                <a:spcPts val="700"/>
              </a:spcBef>
              <a:spcAft>
                <a:spcPts val="0"/>
              </a:spcAft>
              <a:buClr>
                <a:srgbClr val="000000"/>
              </a:buClr>
              <a:buSzPts val="2100"/>
              <a:buFont typeface="Calibri"/>
              <a:buNone/>
            </a:pPr>
            <a:r>
              <a:rPr lang="en-US" sz="2100" b="1">
                <a:solidFill>
                  <a:srgbClr val="000000"/>
                </a:solidFill>
              </a:rPr>
              <a:t>Αγροδασοκομία</a:t>
            </a:r>
            <a:r>
              <a:rPr lang="en-US" b="0"/>
              <a:t>: Δέντρα ή θάμνοι καλλιεργούνται γύρω ή ανάμεσα σε καλλιέργειες ή βοσκότοπους. Η πρακτική αυτή ενισχύει τη βιοποικιλότητα και αυξάνει την παραγωγικότητα, την ανθεκτικότητα και τη βιωσιμότητα.</a:t>
            </a:r>
            <a:endParaRPr/>
          </a:p>
          <a:p>
            <a:pPr marL="0" lvl="0" indent="0" algn="l" rtl="0">
              <a:lnSpc>
                <a:spcPct val="90000"/>
              </a:lnSpc>
              <a:spcBef>
                <a:spcPts val="700"/>
              </a:spcBef>
              <a:spcAft>
                <a:spcPts val="0"/>
              </a:spcAft>
              <a:buClr>
                <a:srgbClr val="000000"/>
              </a:buClr>
              <a:buSzPts val="2100"/>
              <a:buFont typeface="Calibri"/>
              <a:buNone/>
            </a:pPr>
            <a:r>
              <a:rPr lang="en-US" sz="2100" b="1">
                <a:solidFill>
                  <a:srgbClr val="000000"/>
                </a:solidFill>
              </a:rPr>
              <a:t>Υδατοκαλλιέργεια</a:t>
            </a:r>
            <a:r>
              <a:rPr lang="en-US" b="0"/>
              <a:t>: Η καλλιέργεια υδρόβιων οργανισμών, όπως ψάρια, οστρακοειδή και φυτά, συνήθως για τρόφιμα, σε ελεγχόμενο περιβάλλον.</a:t>
            </a:r>
            <a:endParaRPr/>
          </a:p>
          <a:p>
            <a:pPr marL="0" lvl="0" indent="0" algn="l" rtl="0">
              <a:lnSpc>
                <a:spcPct val="90000"/>
              </a:lnSpc>
              <a:spcBef>
                <a:spcPts val="700"/>
              </a:spcBef>
              <a:spcAft>
                <a:spcPts val="0"/>
              </a:spcAft>
              <a:buClr>
                <a:srgbClr val="000000"/>
              </a:buClr>
              <a:buSzPts val="2100"/>
              <a:buFont typeface="Calibri"/>
              <a:buNone/>
            </a:pPr>
            <a:r>
              <a:rPr lang="en-US" sz="2100" b="1">
                <a:solidFill>
                  <a:srgbClr val="000000"/>
                </a:solidFill>
              </a:rPr>
              <a:t>Βιοποικιλότητα</a:t>
            </a:r>
            <a:r>
              <a:rPr lang="en-US" b="0"/>
              <a:t>: Η ποικιλία της ζωής στον κόσμο ή σε ένα συγκεκριμένο βιότοπο ή οικοσύστημα. Στη γεωργία, η βιοποικιλότητα συμβάλλει στη διατήρηση της σταθερότητας του οικοσυστήματος, ενισχύει τη γονιμότητα του εδάφους και βελτιώνει την ανθεκτικότητα έναντι παρασίτων και ασθενειών.</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body" idx="1"/>
          </p:nvPr>
        </p:nvSpPr>
        <p:spPr>
          <a:xfrm>
            <a:off x="831850" y="768348"/>
            <a:ext cx="10515600" cy="5321303"/>
          </a:xfrm>
          <a:prstGeom prst="rect">
            <a:avLst/>
          </a:prstGeom>
          <a:noFill/>
          <a:ln>
            <a:noFill/>
          </a:ln>
        </p:spPr>
        <p:txBody>
          <a:bodyPr spcFirstLastPara="1" wrap="square" lIns="45675" tIns="45675" rIns="45675" bIns="45675" anchor="t" anchorCtr="0">
            <a:normAutofit fontScale="85000" lnSpcReduction="20000"/>
          </a:bodyPr>
          <a:lstStyle/>
          <a:p>
            <a:pPr marL="0" lvl="0" indent="0" algn="l" rtl="0">
              <a:lnSpc>
                <a:spcPct val="90000"/>
              </a:lnSpc>
              <a:spcBef>
                <a:spcPts val="0"/>
              </a:spcBef>
              <a:spcAft>
                <a:spcPts val="0"/>
              </a:spcAft>
              <a:buClr>
                <a:srgbClr val="000000"/>
              </a:buClr>
              <a:buSzPts val="1900"/>
              <a:buFont typeface="Calibri"/>
              <a:buNone/>
            </a:pPr>
            <a:r>
              <a:rPr lang="en-US" sz="1900" b="1" dirty="0" err="1">
                <a:solidFill>
                  <a:srgbClr val="000000"/>
                </a:solidFill>
              </a:rPr>
              <a:t>Κοινοτικός</a:t>
            </a:r>
            <a:r>
              <a:rPr lang="en-US" sz="1900" b="1" dirty="0">
                <a:solidFill>
                  <a:srgbClr val="000000"/>
                </a:solidFill>
              </a:rPr>
              <a:t> </a:t>
            </a:r>
            <a:r>
              <a:rPr lang="en-US" sz="1900" b="1" dirty="0" err="1">
                <a:solidFill>
                  <a:srgbClr val="000000"/>
                </a:solidFill>
              </a:rPr>
              <a:t>κή</a:t>
            </a:r>
            <a:r>
              <a:rPr lang="en-US" sz="1900" b="1" dirty="0">
                <a:solidFill>
                  <a:srgbClr val="000000"/>
                </a:solidFill>
              </a:rPr>
              <a:t>πος</a:t>
            </a:r>
            <a:r>
              <a:rPr lang="en-US" b="0" dirty="0"/>
              <a:t>: Ένα ενιαίο κομμάτι γης που καλλιεργείται συλλογικά από μια ομάδα ανθρώπων. </a:t>
            </a:r>
            <a:r>
              <a:rPr lang="en-US" b="0" dirty="0" err="1"/>
              <a:t>Οι</a:t>
            </a:r>
            <a:r>
              <a:rPr lang="en-US" b="0" dirty="0"/>
              <a:t> </a:t>
            </a:r>
            <a:r>
              <a:rPr lang="en-US" b="0" dirty="0" err="1"/>
              <a:t>κοινοτικοί</a:t>
            </a:r>
            <a:r>
              <a:rPr lang="en-US" b="0" dirty="0"/>
              <a:t> </a:t>
            </a:r>
            <a:r>
              <a:rPr lang="en-US" b="0" dirty="0" err="1"/>
              <a:t>κή</a:t>
            </a:r>
            <a:r>
              <a:rPr lang="en-US" b="0" dirty="0"/>
              <a:t>ποι παρέχουν φρέσκα προϊόντα, βελτιώνουν το αστικό περιβάλλον και ενισχύουν τις κοινωνικές αλληλεπιδράσεις.</a:t>
            </a:r>
            <a:endParaRPr dirty="0"/>
          </a:p>
          <a:p>
            <a:pPr marL="0" lvl="0" indent="0" algn="l" rtl="0">
              <a:lnSpc>
                <a:spcPct val="90000"/>
              </a:lnSpc>
              <a:spcBef>
                <a:spcPts val="600"/>
              </a:spcBef>
              <a:spcAft>
                <a:spcPts val="0"/>
              </a:spcAft>
              <a:buClr>
                <a:srgbClr val="000000"/>
              </a:buClr>
              <a:buSzPts val="1900"/>
              <a:buFont typeface="Calibri"/>
              <a:buNone/>
            </a:pPr>
            <a:r>
              <a:rPr lang="en-US" sz="1900" b="1" dirty="0" err="1">
                <a:solidFill>
                  <a:srgbClr val="000000"/>
                </a:solidFill>
              </a:rPr>
              <a:t>Κομ</a:t>
            </a:r>
            <a:r>
              <a:rPr lang="en-US" sz="1900" b="1" dirty="0">
                <a:solidFill>
                  <a:srgbClr val="000000"/>
                </a:solidFill>
              </a:rPr>
              <a:t>ποστοποίηση</a:t>
            </a:r>
            <a:r>
              <a:rPr lang="en-US" b="0" dirty="0"/>
              <a:t>: Η διαδικασία ανακύκλωσης οργανικών αποβλήτων, όπως υπολείμματα τροφίμων και απορρίμματα κήπων, σε πολύτιμο εδαφοβελτιωτικό, γνωστό ως κομπόστ. Η </a:t>
            </a:r>
            <a:r>
              <a:rPr lang="en-US" b="0" dirty="0" err="1"/>
              <a:t>δι</a:t>
            </a:r>
            <a:r>
              <a:rPr lang="en-US" b="0" dirty="0"/>
              <a:t>αδικασία αυτή ενισχύει την υγεία του εδάφους και μειώνει τα απορρίμματα που καταλήγουν σε χώρους υγειονομικής ταφής.</a:t>
            </a:r>
            <a:endParaRPr dirty="0"/>
          </a:p>
          <a:p>
            <a:pPr marL="0" lvl="0" indent="0" algn="l" rtl="0">
              <a:lnSpc>
                <a:spcPct val="90000"/>
              </a:lnSpc>
              <a:spcBef>
                <a:spcPts val="600"/>
              </a:spcBef>
              <a:spcAft>
                <a:spcPts val="0"/>
              </a:spcAft>
              <a:buClr>
                <a:srgbClr val="000000"/>
              </a:buClr>
              <a:buSzPts val="1900"/>
              <a:buFont typeface="Calibri"/>
              <a:buNone/>
            </a:pPr>
            <a:r>
              <a:rPr lang="en-US" sz="1900" b="1" dirty="0" err="1">
                <a:solidFill>
                  <a:srgbClr val="000000"/>
                </a:solidFill>
              </a:rPr>
              <a:t>Αμειψισ</a:t>
            </a:r>
            <a:r>
              <a:rPr lang="en-US" sz="1900" b="1" dirty="0">
                <a:solidFill>
                  <a:srgbClr val="000000"/>
                </a:solidFill>
              </a:rPr>
              <a:t>πορά</a:t>
            </a:r>
            <a:r>
              <a:rPr lang="en-US" b="0" dirty="0"/>
              <a:t>: Η πρακτική της καλλιέργειας διαφορετικών τύπων καλλιεργειών στην ίδια περιοχή σε διαδοχικές εποχές. </a:t>
            </a:r>
            <a:r>
              <a:rPr lang="en-US" b="0" dirty="0" err="1"/>
              <a:t>Συμ</a:t>
            </a:r>
            <a:r>
              <a:rPr lang="en-US" b="0" dirty="0"/>
              <a:t>βάλλει στη διατήρηση της υγείας του εδάφους, στη μείωση των κύκλων παρασίτων και ασθενειών και στην αύξηση της απόδοσης των καλλιεργειών.</a:t>
            </a:r>
            <a:endParaRPr dirty="0"/>
          </a:p>
          <a:p>
            <a:pPr marL="0" lvl="0" indent="0" algn="l" rtl="0">
              <a:lnSpc>
                <a:spcPct val="90000"/>
              </a:lnSpc>
              <a:spcBef>
                <a:spcPts val="600"/>
              </a:spcBef>
              <a:spcAft>
                <a:spcPts val="0"/>
              </a:spcAft>
              <a:buClr>
                <a:srgbClr val="000000"/>
              </a:buClr>
              <a:buSzPts val="1900"/>
              <a:buFont typeface="Calibri"/>
              <a:buNone/>
            </a:pPr>
            <a:r>
              <a:rPr lang="en-US" sz="1900" b="1" dirty="0" err="1">
                <a:solidFill>
                  <a:srgbClr val="000000"/>
                </a:solidFill>
              </a:rPr>
              <a:t>Δι</a:t>
            </a:r>
            <a:r>
              <a:rPr lang="en-US" sz="1900" b="1" dirty="0">
                <a:solidFill>
                  <a:srgbClr val="000000"/>
                </a:solidFill>
              </a:rPr>
              <a:t>ανομή</a:t>
            </a:r>
            <a:r>
              <a:rPr lang="en-US" b="0" dirty="0"/>
              <a:t>: Η διαδικασία μεταφοράς τροφίμων από τον τόπο παραγωγής στον τόπο κατανάλωσής τους. Η απ</a:t>
            </a:r>
            <a:r>
              <a:rPr lang="en-US" b="0" dirty="0" err="1"/>
              <a:t>οτελεσμ</a:t>
            </a:r>
            <a:r>
              <a:rPr lang="en-US" b="0" dirty="0"/>
              <a:t>ατική διανομή διασφαλίζει ότι τα τρόφιμα φθάνουν αποτελεσματικά στους καταναλωτές και παραμένουν φρέσκα και ασφαλή για κατανάλωση.</a:t>
            </a:r>
            <a:endParaRPr dirty="0"/>
          </a:p>
          <a:p>
            <a:pPr marL="0" lvl="0" indent="0" algn="l" rtl="0">
              <a:lnSpc>
                <a:spcPct val="90000"/>
              </a:lnSpc>
              <a:spcBef>
                <a:spcPts val="600"/>
              </a:spcBef>
              <a:spcAft>
                <a:spcPts val="0"/>
              </a:spcAft>
              <a:buClr>
                <a:srgbClr val="000000"/>
              </a:buClr>
              <a:buSzPts val="1900"/>
              <a:buFont typeface="Calibri"/>
              <a:buNone/>
            </a:pPr>
            <a:r>
              <a:rPr lang="en-US" sz="1900" b="1" dirty="0">
                <a:solidFill>
                  <a:srgbClr val="000000"/>
                </a:solidFill>
              </a:rPr>
              <a:t>Υπ</a:t>
            </a:r>
            <a:r>
              <a:rPr lang="en-US" sz="1900" b="1" dirty="0" err="1">
                <a:solidFill>
                  <a:srgbClr val="000000"/>
                </a:solidFill>
              </a:rPr>
              <a:t>ηρεσίες</a:t>
            </a:r>
            <a:r>
              <a:rPr lang="en-US" sz="1900" b="1" dirty="0">
                <a:solidFill>
                  <a:srgbClr val="000000"/>
                </a:solidFill>
              </a:rPr>
              <a:t> </a:t>
            </a:r>
            <a:r>
              <a:rPr lang="en-US" sz="1900" b="1" dirty="0" err="1">
                <a:solidFill>
                  <a:srgbClr val="000000"/>
                </a:solidFill>
              </a:rPr>
              <a:t>οικοσυστημάτων</a:t>
            </a:r>
            <a:r>
              <a:rPr lang="en-US" b="0" dirty="0"/>
              <a:t>: </a:t>
            </a:r>
            <a:r>
              <a:rPr lang="en-US" b="0" dirty="0" err="1"/>
              <a:t>συμ</a:t>
            </a:r>
            <a:r>
              <a:rPr lang="en-US" b="0" dirty="0"/>
              <a:t>περιλαμβανομένων των υπηρεσιών παροχής (όπως η τροφή και το νερό), των ρυθμιστικών υπηρεσιών (όπως ο έλεγχος των πλημμυρών), των πολιτιστικών υπηρεσιών (όπως τα οφέλη αναψυχής) και των υποστηρικτικών υπηρεσιών (όπως ο κύκλος των θρεπτικών ουσιών).</a:t>
            </a:r>
            <a:endParaRPr dirty="0"/>
          </a:p>
          <a:p>
            <a:pPr marL="0" lvl="0" indent="0" algn="l" rtl="0">
              <a:lnSpc>
                <a:spcPct val="90000"/>
              </a:lnSpc>
              <a:spcBef>
                <a:spcPts val="600"/>
              </a:spcBef>
              <a:spcAft>
                <a:spcPts val="0"/>
              </a:spcAft>
              <a:buClr>
                <a:srgbClr val="000000"/>
              </a:buClr>
              <a:buSzPts val="1900"/>
              <a:buFont typeface="Calibri"/>
              <a:buNone/>
            </a:pPr>
            <a:r>
              <a:rPr lang="en-US" sz="1900" b="1" dirty="0" err="1">
                <a:solidFill>
                  <a:srgbClr val="000000"/>
                </a:solidFill>
              </a:rPr>
              <a:t>Ηθική</a:t>
            </a:r>
            <a:r>
              <a:rPr lang="en-US" sz="1900" b="1" dirty="0">
                <a:solidFill>
                  <a:srgbClr val="000000"/>
                </a:solidFill>
              </a:rPr>
              <a:t> </a:t>
            </a:r>
            <a:r>
              <a:rPr lang="en-US" sz="1900" b="1" dirty="0" err="1">
                <a:solidFill>
                  <a:srgbClr val="000000"/>
                </a:solidFill>
              </a:rPr>
              <a:t>γεωργί</a:t>
            </a:r>
            <a:r>
              <a:rPr lang="en-US" sz="1900" b="1" dirty="0">
                <a:solidFill>
                  <a:srgbClr val="000000"/>
                </a:solidFill>
              </a:rPr>
              <a:t>α</a:t>
            </a:r>
            <a:r>
              <a:rPr lang="en-US" b="0" dirty="0"/>
              <a:t>: Γεωργικές πρακτικές που δίνουν προτεραιότητα στην καλή διαβίωση των ζώων, την περιβαλλοντική βιωσιμότητα και τη δίκαιη μεταχείριση των εργαζομένων. Η </a:t>
            </a:r>
            <a:r>
              <a:rPr lang="en-US" b="0" dirty="0" err="1"/>
              <a:t>ηθική</a:t>
            </a:r>
            <a:r>
              <a:rPr lang="en-US" b="0" dirty="0"/>
              <a:t> </a:t>
            </a:r>
            <a:r>
              <a:rPr lang="en-US" b="0" dirty="0" err="1"/>
              <a:t>γεωργί</a:t>
            </a:r>
            <a:r>
              <a:rPr lang="en-US" b="0" dirty="0"/>
              <a:t>α στοχεύει στην παραγωγή τροφίμων με τρόπο που είναι ηθικά ορθός και κοινωνικά υπεύθυνος.</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body" idx="1"/>
          </p:nvPr>
        </p:nvSpPr>
        <p:spPr>
          <a:xfrm>
            <a:off x="838200" y="843281"/>
            <a:ext cx="10515600" cy="4979975"/>
          </a:xfrm>
          <a:prstGeom prst="rect">
            <a:avLst/>
          </a:prstGeom>
          <a:noFill/>
          <a:ln>
            <a:noFill/>
          </a:ln>
        </p:spPr>
        <p:txBody>
          <a:bodyPr spcFirstLastPara="1" wrap="square" lIns="45675" tIns="45675" rIns="45675" bIns="45675" anchor="t" anchorCtr="0">
            <a:normAutofit fontScale="55000" lnSpcReduction="20000"/>
          </a:bodyPr>
          <a:lstStyle/>
          <a:p>
            <a:pPr marL="0" lvl="0" indent="0" algn="l" rtl="0">
              <a:lnSpc>
                <a:spcPct val="90000"/>
              </a:lnSpc>
              <a:spcBef>
                <a:spcPts val="0"/>
              </a:spcBef>
              <a:spcAft>
                <a:spcPts val="0"/>
              </a:spcAft>
              <a:buSzPts val="1900"/>
              <a:buNone/>
            </a:pPr>
            <a:r>
              <a:rPr lang="en-US" sz="2600" b="1" dirty="0" err="1"/>
              <a:t>Τροφική</a:t>
            </a:r>
            <a:r>
              <a:rPr lang="en-US" sz="2600" b="1" dirty="0"/>
              <a:t> </a:t>
            </a:r>
            <a:r>
              <a:rPr lang="en-US" sz="2600" b="1" dirty="0" err="1"/>
              <a:t>έρημος</a:t>
            </a:r>
            <a:r>
              <a:rPr lang="en-US" sz="2600" b="1" dirty="0"/>
              <a:t>: </a:t>
            </a:r>
            <a:r>
              <a:rPr lang="en-US" sz="3200" dirty="0" err="1">
                <a:solidFill>
                  <a:srgbClr val="888888"/>
                </a:solidFill>
              </a:rPr>
              <a:t>Αστικές</a:t>
            </a:r>
            <a:r>
              <a:rPr lang="en-US" sz="3200" dirty="0">
                <a:solidFill>
                  <a:srgbClr val="888888"/>
                </a:solidFill>
              </a:rPr>
              <a:t> ή α</a:t>
            </a:r>
            <a:r>
              <a:rPr lang="en-US" sz="3200" dirty="0" err="1">
                <a:solidFill>
                  <a:srgbClr val="888888"/>
                </a:solidFill>
              </a:rPr>
              <a:t>γροτικές</a:t>
            </a:r>
            <a:r>
              <a:rPr lang="en-US" sz="3200" dirty="0">
                <a:solidFill>
                  <a:srgbClr val="888888"/>
                </a:solidFill>
              </a:rPr>
              <a:t> π</a:t>
            </a:r>
            <a:r>
              <a:rPr lang="en-US" sz="3200" dirty="0" err="1">
                <a:solidFill>
                  <a:srgbClr val="888888"/>
                </a:solidFill>
              </a:rPr>
              <a:t>εριοχές</a:t>
            </a:r>
            <a:r>
              <a:rPr lang="en-US" sz="3200" dirty="0">
                <a:solidFill>
                  <a:srgbClr val="888888"/>
                </a:solidFill>
              </a:rPr>
              <a:t> όπ</a:t>
            </a:r>
            <a:r>
              <a:rPr lang="en-US" sz="3200" dirty="0" err="1">
                <a:solidFill>
                  <a:srgbClr val="888888"/>
                </a:solidFill>
              </a:rPr>
              <a:t>ου</a:t>
            </a:r>
            <a:r>
              <a:rPr lang="en-US" sz="3200" dirty="0">
                <a:solidFill>
                  <a:srgbClr val="888888"/>
                </a:solidFill>
              </a:rPr>
              <a:t> η π</a:t>
            </a:r>
            <a:r>
              <a:rPr lang="en-US" sz="3200" dirty="0" err="1">
                <a:solidFill>
                  <a:srgbClr val="888888"/>
                </a:solidFill>
              </a:rPr>
              <a:t>ρόσ</a:t>
            </a:r>
            <a:r>
              <a:rPr lang="en-US" sz="3200" dirty="0">
                <a:solidFill>
                  <a:srgbClr val="888888"/>
                </a:solidFill>
              </a:rPr>
              <a:t>βαση σε προσιτά και θρεπτικά τρόφιμα είναι περιορισμένη. </a:t>
            </a:r>
            <a:r>
              <a:rPr lang="en-US" sz="3200" dirty="0" err="1">
                <a:solidFill>
                  <a:srgbClr val="888888"/>
                </a:solidFill>
              </a:rPr>
              <a:t>Οι</a:t>
            </a:r>
            <a:r>
              <a:rPr lang="en-US" sz="3200" dirty="0">
                <a:solidFill>
                  <a:srgbClr val="888888"/>
                </a:solidFill>
              </a:rPr>
              <a:t> </a:t>
            </a:r>
            <a:r>
              <a:rPr lang="en-US" sz="3200" dirty="0" err="1">
                <a:solidFill>
                  <a:srgbClr val="888888"/>
                </a:solidFill>
              </a:rPr>
              <a:t>κάτοικοι</a:t>
            </a:r>
            <a:r>
              <a:rPr lang="en-US" sz="3200" dirty="0">
                <a:solidFill>
                  <a:srgbClr val="888888"/>
                </a:solidFill>
              </a:rPr>
              <a:t> </a:t>
            </a:r>
            <a:r>
              <a:rPr lang="en-US" sz="3200" dirty="0" err="1">
                <a:solidFill>
                  <a:srgbClr val="888888"/>
                </a:solidFill>
              </a:rPr>
              <a:t>σε</a:t>
            </a:r>
            <a:r>
              <a:rPr lang="en-US" sz="3200" dirty="0">
                <a:solidFill>
                  <a:srgbClr val="888888"/>
                </a:solidFill>
              </a:rPr>
              <a:t> επ</a:t>
            </a:r>
            <a:r>
              <a:rPr lang="en-US" sz="3200" dirty="0" err="1">
                <a:solidFill>
                  <a:srgbClr val="888888"/>
                </a:solidFill>
              </a:rPr>
              <a:t>ισιτιστικές</a:t>
            </a:r>
            <a:r>
              <a:rPr lang="en-US" sz="3200" dirty="0">
                <a:solidFill>
                  <a:srgbClr val="888888"/>
                </a:solidFill>
              </a:rPr>
              <a:t> </a:t>
            </a:r>
            <a:r>
              <a:rPr lang="en-US" sz="3200" dirty="0" err="1">
                <a:solidFill>
                  <a:srgbClr val="888888"/>
                </a:solidFill>
              </a:rPr>
              <a:t>ερήμους</a:t>
            </a:r>
            <a:r>
              <a:rPr lang="en-US" sz="3200" dirty="0">
                <a:solidFill>
                  <a:srgbClr val="888888"/>
                </a:solidFill>
              </a:rPr>
              <a:t> </a:t>
            </a:r>
            <a:r>
              <a:rPr lang="en-US" sz="3200" dirty="0" err="1">
                <a:solidFill>
                  <a:srgbClr val="888888"/>
                </a:solidFill>
              </a:rPr>
              <a:t>συχνά</a:t>
            </a:r>
            <a:r>
              <a:rPr lang="en-US" sz="3200" dirty="0">
                <a:solidFill>
                  <a:srgbClr val="888888"/>
                </a:solidFill>
              </a:rPr>
              <a:t> βα</a:t>
            </a:r>
            <a:r>
              <a:rPr lang="en-US" sz="3200" dirty="0" err="1">
                <a:solidFill>
                  <a:srgbClr val="888888"/>
                </a:solidFill>
              </a:rPr>
              <a:t>σίζοντ</a:t>
            </a:r>
            <a:r>
              <a:rPr lang="en-US" sz="3200" dirty="0">
                <a:solidFill>
                  <a:srgbClr val="888888"/>
                </a:solidFill>
              </a:rPr>
              <a:t>αι σε καταστήματα ψιλικών και fast food, με αποτέλεσμα την κακή διατροφική υγεία.</a:t>
            </a:r>
            <a:endParaRPr sz="3200" dirty="0">
              <a:solidFill>
                <a:srgbClr val="888888"/>
              </a:solidFill>
            </a:endParaRPr>
          </a:p>
          <a:p>
            <a:pPr marL="0" lvl="0" indent="0" algn="l" rtl="0">
              <a:lnSpc>
                <a:spcPct val="90000"/>
              </a:lnSpc>
              <a:spcBef>
                <a:spcPts val="600"/>
              </a:spcBef>
              <a:spcAft>
                <a:spcPts val="0"/>
              </a:spcAft>
              <a:buSzPts val="1900"/>
              <a:buNone/>
            </a:pPr>
            <a:r>
              <a:rPr lang="en-US" sz="2600" b="1" dirty="0" err="1"/>
              <a:t>Περι</a:t>
            </a:r>
            <a:r>
              <a:rPr lang="en-US" sz="2600" b="1" dirty="0"/>
              <a:t>βάλλον τροφίμων: </a:t>
            </a:r>
            <a:r>
              <a:rPr lang="en-US" sz="3200" dirty="0">
                <a:solidFill>
                  <a:srgbClr val="888888"/>
                </a:solidFill>
              </a:rPr>
              <a:t>Το φυσικό, οικονομικό, πολιτικό και κοινωνικοπολιτισμικό πλαίσιο στο οποίο οι άνθρωποι κάνουν τις επιλογές τους σε τρόφιμα. Τα π</a:t>
            </a:r>
            <a:r>
              <a:rPr lang="en-US" sz="3200" dirty="0" err="1">
                <a:solidFill>
                  <a:srgbClr val="888888"/>
                </a:solidFill>
              </a:rPr>
              <a:t>ερι</a:t>
            </a:r>
            <a:r>
              <a:rPr lang="en-US" sz="3200" dirty="0">
                <a:solidFill>
                  <a:srgbClr val="888888"/>
                </a:solidFill>
              </a:rPr>
              <a:t>βάλλοντα τροφίμων επηρεάζουν ποια τρόφιμα είναι διαθέσιμα, προσιτά και επιθυμητά.</a:t>
            </a:r>
            <a:endParaRPr sz="3200" dirty="0">
              <a:solidFill>
                <a:srgbClr val="888888"/>
              </a:solidFill>
            </a:endParaRPr>
          </a:p>
          <a:p>
            <a:pPr marL="0" indent="0">
              <a:spcBef>
                <a:spcPts val="600"/>
              </a:spcBef>
              <a:buSzPts val="1900"/>
              <a:buNone/>
            </a:pPr>
            <a:r>
              <a:rPr lang="en-US" sz="2600" b="1" dirty="0"/>
              <a:t>Επ</a:t>
            </a:r>
            <a:r>
              <a:rPr lang="en-US" sz="2600" b="1" dirty="0" err="1"/>
              <a:t>ισιτιστική</a:t>
            </a:r>
            <a:r>
              <a:rPr lang="en-US" sz="2600" b="1" dirty="0"/>
              <a:t> ανα</a:t>
            </a:r>
            <a:r>
              <a:rPr lang="en-US" sz="2600" b="1" dirty="0" err="1"/>
              <a:t>σφάλει</a:t>
            </a:r>
            <a:r>
              <a:rPr lang="en-US" sz="2600" b="1" dirty="0"/>
              <a:t>α: </a:t>
            </a:r>
            <a:r>
              <a:rPr lang="en-US" sz="3200" dirty="0">
                <a:solidFill>
                  <a:srgbClr val="888888"/>
                </a:solidFill>
              </a:rPr>
              <a:t>Η κατάσταση κατά την οποία οι άνθρωποι δεν έχουν τακτική πρόσβαση σε αρκετά ασφαλή και θρεπτικά τρόφιμα για την κανονική ανάπτυξη και εξέλιξη και μια ενεργή, υγιή ζωή.</a:t>
            </a:r>
            <a:endParaRPr sz="3200" dirty="0">
              <a:solidFill>
                <a:srgbClr val="888888"/>
              </a:solidFill>
            </a:endParaRPr>
          </a:p>
          <a:p>
            <a:pPr marL="0" lvl="0" indent="0">
              <a:spcBef>
                <a:spcPts val="600"/>
              </a:spcBef>
              <a:buSzPts val="1900"/>
              <a:buNone/>
            </a:pPr>
            <a:r>
              <a:rPr lang="en-US" sz="2600" b="1" dirty="0" err="1"/>
              <a:t>Σύστημ</a:t>
            </a:r>
            <a:r>
              <a:rPr lang="en-US" sz="2600" b="1" dirty="0"/>
              <a:t>α τροφίμων: </a:t>
            </a:r>
            <a:r>
              <a:rPr lang="en-US" sz="3200" dirty="0">
                <a:solidFill>
                  <a:srgbClr val="888888"/>
                </a:solidFill>
              </a:rPr>
              <a:t>Το διασυνδεδεμένο δίκτυο που περιλαμβάνει όλες τις πτυχές της σίτισης ενός πληθυσμού, συμπεριλαμβανομένης της καλλιέργειας, της συγκομιδής, της επεξεργασίας, της συσκευασίας, της μεταφοράς, της εμπορίας, της κατανάλωσης και της διάθεσης των τροφίμων.</a:t>
            </a:r>
            <a:endParaRPr sz="3200" dirty="0">
              <a:solidFill>
                <a:srgbClr val="888888"/>
              </a:solidFill>
            </a:endParaRPr>
          </a:p>
          <a:p>
            <a:pPr marL="0" indent="0">
              <a:spcBef>
                <a:spcPts val="600"/>
              </a:spcBef>
              <a:buSzPts val="1900"/>
              <a:buNone/>
            </a:pPr>
            <a:r>
              <a:rPr lang="el-GR" sz="2600" b="1" dirty="0"/>
              <a:t>Μελλοντικός </a:t>
            </a:r>
            <a:r>
              <a:rPr lang="el-GR" sz="2600" b="1" dirty="0" err="1"/>
              <a:t>γραμματισμός</a:t>
            </a:r>
            <a:r>
              <a:rPr lang="en-US" sz="2600" b="1" dirty="0"/>
              <a:t>: </a:t>
            </a:r>
            <a:r>
              <a:rPr lang="en-US" sz="3200" dirty="0">
                <a:solidFill>
                  <a:srgbClr val="888888"/>
                </a:solidFill>
              </a:rPr>
              <a:t>Η ικανότητα να φαντάζεται και να αξιολογεί κανείς πιθανά μέλλοντα. Επ</a:t>
            </a:r>
            <a:r>
              <a:rPr lang="en-US" sz="3200" dirty="0" err="1">
                <a:solidFill>
                  <a:srgbClr val="888888"/>
                </a:solidFill>
              </a:rPr>
              <a:t>ιτρέ</a:t>
            </a:r>
            <a:r>
              <a:rPr lang="en-US" sz="3200" dirty="0">
                <a:solidFill>
                  <a:srgbClr val="888888"/>
                </a:solidFill>
              </a:rPr>
              <a:t>πει στα άτομα και τις κοινότητες να οραματίζονται και να σχεδιάζουν βιώσιμα και επιθυμητά μελλοντικά σενάρια.</a:t>
            </a:r>
            <a:endParaRPr sz="3200" dirty="0">
              <a:solidFill>
                <a:srgbClr val="888888"/>
              </a:solidFill>
            </a:endParaRPr>
          </a:p>
          <a:p>
            <a:pPr marL="0" lvl="0" indent="0">
              <a:spcBef>
                <a:spcPts val="600"/>
              </a:spcBef>
              <a:buSzPts val="1900"/>
              <a:buNone/>
            </a:pPr>
            <a:r>
              <a:rPr lang="en-US" sz="2600" b="1" dirty="0" err="1"/>
              <a:t>Εκ</a:t>
            </a:r>
            <a:r>
              <a:rPr lang="en-US" sz="2600" b="1" dirty="0"/>
              <a:t>πομπές αερίων θερμοκηπίου: </a:t>
            </a:r>
            <a:r>
              <a:rPr lang="en-US" sz="3300" dirty="0">
                <a:solidFill>
                  <a:srgbClr val="888888"/>
                </a:solidFill>
              </a:rPr>
              <a:t>Αέρια όπως το διοξείδιο του άνθρακα, το μεθάνιο και το οξείδιο του αζώτου που παγιδεύουν θερμότητα στην ατμόσφαιρα, συμβάλλοντας στην υπερθέρμανση του πλανήτη και την κλιματική αλλαγή. Η </a:t>
            </a:r>
            <a:r>
              <a:rPr lang="en-US" sz="3300" dirty="0" err="1">
                <a:solidFill>
                  <a:srgbClr val="888888"/>
                </a:solidFill>
              </a:rPr>
              <a:t>γεωργί</a:t>
            </a:r>
            <a:r>
              <a:rPr lang="en-US" sz="3300" dirty="0">
                <a:solidFill>
                  <a:srgbClr val="888888"/>
                </a:solidFill>
              </a:rPr>
              <a:t>α αποτελεί σημαντική πηγή αυτών των εκπομπών.</a:t>
            </a:r>
            <a:endParaRPr sz="3300" dirty="0">
              <a:solidFill>
                <a:srgbClr val="888888"/>
              </a:solidFill>
            </a:endParaRPr>
          </a:p>
          <a:p>
            <a:pPr marL="0" lvl="0" indent="0" algn="l" rtl="0">
              <a:lnSpc>
                <a:spcPct val="90000"/>
              </a:lnSpc>
              <a:spcBef>
                <a:spcPts val="600"/>
              </a:spcBef>
              <a:spcAft>
                <a:spcPts val="0"/>
              </a:spcAft>
              <a:buSzPts val="1900"/>
              <a:buNone/>
            </a:pPr>
            <a:r>
              <a:rPr lang="en-US" sz="2600" b="1" dirty="0" err="1"/>
              <a:t>Ολοκληρωμένη</a:t>
            </a:r>
            <a:r>
              <a:rPr lang="en-US" sz="2600" b="1" dirty="0"/>
              <a:t> </a:t>
            </a:r>
            <a:r>
              <a:rPr lang="en-US" sz="2600" b="1" dirty="0" err="1"/>
              <a:t>Δι</a:t>
            </a:r>
            <a:r>
              <a:rPr lang="en-US" sz="2600" b="1" dirty="0"/>
              <a:t>αχείριση Παρασίτων (ΟΔΠ): </a:t>
            </a:r>
            <a:r>
              <a:rPr lang="en-US" sz="3300" dirty="0">
                <a:solidFill>
                  <a:srgbClr val="888888"/>
                </a:solidFill>
              </a:rPr>
              <a:t>Μια περιβαλλοντικά ευαίσθητη προσέγγιση στη διαχείριση παρασίτων που χρησιμοποιεί ένα συνδυασμό βιολογικών, πολιτιστικών, φυσικών και χημικών μεθόδων για την ελαχιστοποίηση των επιπτώσεων στην ανθρώπινη υγεία, στους ωφέλιμους και μη οργανισμούς-στόχους και στο περιβάλλον.</a:t>
            </a:r>
            <a:endParaRPr sz="3300" dirty="0">
              <a:solidFill>
                <a:srgbClr val="888888"/>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body" idx="1"/>
          </p:nvPr>
        </p:nvSpPr>
        <p:spPr>
          <a:xfrm>
            <a:off x="641976" y="922098"/>
            <a:ext cx="10515601" cy="5013804"/>
          </a:xfrm>
          <a:prstGeom prst="rect">
            <a:avLst/>
          </a:prstGeom>
          <a:noFill/>
          <a:ln>
            <a:noFill/>
          </a:ln>
        </p:spPr>
        <p:txBody>
          <a:bodyPr spcFirstLastPara="1" wrap="square" lIns="45675" tIns="45675" rIns="45675" bIns="45675" anchor="t" anchorCtr="0">
            <a:normAutofit fontScale="77500" lnSpcReduction="20000"/>
          </a:bodyPr>
          <a:lstStyle/>
          <a:p>
            <a:pPr marL="0" lvl="0" indent="0" algn="l" rtl="0">
              <a:lnSpc>
                <a:spcPct val="90000"/>
              </a:lnSpc>
              <a:spcBef>
                <a:spcPts val="0"/>
              </a:spcBef>
              <a:spcAft>
                <a:spcPts val="0"/>
              </a:spcAft>
              <a:buSzPts val="1900"/>
              <a:buNone/>
            </a:pPr>
            <a:r>
              <a:rPr lang="en-US" sz="2000" b="1" dirty="0" err="1"/>
              <a:t>Ολοκληρωμένη</a:t>
            </a:r>
            <a:r>
              <a:rPr lang="en-US" sz="2000" b="1" dirty="0"/>
              <a:t> </a:t>
            </a:r>
            <a:r>
              <a:rPr lang="en-US" sz="2000" b="1" dirty="0" err="1"/>
              <a:t>δι</a:t>
            </a:r>
            <a:r>
              <a:rPr lang="en-US" sz="2000" b="1" dirty="0"/>
              <a:t>αχείριση πόρων: </a:t>
            </a:r>
            <a:r>
              <a:rPr lang="en-US" sz="2600" dirty="0">
                <a:solidFill>
                  <a:srgbClr val="888888"/>
                </a:solidFill>
              </a:rPr>
              <a:t>Ολιστική προσέγγιση για τη διαχείριση όλων των πόρων - γη, νερό, ενέργεια και υλικά - με ολοκληρωμένο τρόπο για τη δημιουργία βιώσιμων και αποδοτικών συστημάτων.</a:t>
            </a:r>
            <a:endParaRPr sz="2600" dirty="0">
              <a:solidFill>
                <a:srgbClr val="888888"/>
              </a:solidFill>
            </a:endParaRPr>
          </a:p>
          <a:p>
            <a:pPr marL="0" indent="0">
              <a:spcBef>
                <a:spcPts val="0"/>
              </a:spcBef>
              <a:buSzPts val="1900"/>
              <a:buNone/>
            </a:pPr>
            <a:r>
              <a:rPr lang="en-US" sz="2100" b="1" dirty="0" err="1"/>
              <a:t>Το</a:t>
            </a:r>
            <a:r>
              <a:rPr lang="en-US" sz="2100" b="1" dirty="0"/>
              <a:t>πικά τρόφιμα: </a:t>
            </a:r>
            <a:r>
              <a:rPr lang="en-US" sz="2600" dirty="0">
                <a:solidFill>
                  <a:srgbClr val="888888"/>
                </a:solidFill>
              </a:rPr>
              <a:t>τρόφιμα που παράγονται, επεξεργάζονται και διανέμονται σε μια συγκεκριμένη γεωγραφική περιοχή. Τα </a:t>
            </a:r>
            <a:r>
              <a:rPr lang="en-US" sz="2600" dirty="0" err="1">
                <a:solidFill>
                  <a:srgbClr val="888888"/>
                </a:solidFill>
              </a:rPr>
              <a:t>το</a:t>
            </a:r>
            <a:r>
              <a:rPr lang="en-US" sz="2600" dirty="0">
                <a:solidFill>
                  <a:srgbClr val="888888"/>
                </a:solidFill>
              </a:rPr>
              <a:t>πικά συστήματα τροφίμων υποστηρίζουν τις περιφερειακές οικονομίες, μειώνουν τις εκπομπές από τις μεταφορές και παρέχουν πιο φρέσκα προϊόντα.</a:t>
            </a:r>
            <a:endParaRPr sz="2600" dirty="0">
              <a:solidFill>
                <a:srgbClr val="888888"/>
              </a:solidFill>
            </a:endParaRPr>
          </a:p>
          <a:p>
            <a:pPr marL="0" lvl="0" indent="0">
              <a:spcBef>
                <a:spcPts val="0"/>
              </a:spcBef>
              <a:buSzPts val="1900"/>
              <a:buNone/>
            </a:pPr>
            <a:r>
              <a:rPr lang="en-US" sz="2100" b="1" dirty="0" err="1"/>
              <a:t>Βιολογική</a:t>
            </a:r>
            <a:r>
              <a:rPr lang="en-US" sz="2100" b="1" dirty="0"/>
              <a:t> </a:t>
            </a:r>
            <a:r>
              <a:rPr lang="en-US" sz="2100" b="1" dirty="0" err="1"/>
              <a:t>γεωργί</a:t>
            </a:r>
            <a:r>
              <a:rPr lang="en-US" sz="2100" b="1" dirty="0"/>
              <a:t>α: </a:t>
            </a:r>
            <a:r>
              <a:rPr lang="en-US" sz="2600" dirty="0">
                <a:solidFill>
                  <a:srgbClr val="888888"/>
                </a:solidFill>
              </a:rPr>
              <a:t>Αποφεύγονται τα συνθετικά χημικά και οι γενετικά τροποποιημένοι οργανισμοί (ΓΤΟ). Η β</a:t>
            </a:r>
            <a:r>
              <a:rPr lang="en-US" sz="2600" dirty="0" err="1">
                <a:solidFill>
                  <a:srgbClr val="888888"/>
                </a:solidFill>
              </a:rPr>
              <a:t>ιολογική</a:t>
            </a:r>
            <a:r>
              <a:rPr lang="en-US" sz="2600" dirty="0">
                <a:solidFill>
                  <a:srgbClr val="888888"/>
                </a:solidFill>
              </a:rPr>
              <a:t> </a:t>
            </a:r>
            <a:r>
              <a:rPr lang="en-US" sz="2600" dirty="0" err="1">
                <a:solidFill>
                  <a:srgbClr val="888888"/>
                </a:solidFill>
              </a:rPr>
              <a:t>γεωργί</a:t>
            </a:r>
            <a:r>
              <a:rPr lang="en-US" sz="2600" dirty="0">
                <a:solidFill>
                  <a:srgbClr val="888888"/>
                </a:solidFill>
              </a:rPr>
              <a:t>α προάγει την υγεία του εδάφους, τη βιοποικιλότητα και την οικολογική ισορροπία.</a:t>
            </a:r>
            <a:endParaRPr sz="2600" dirty="0">
              <a:solidFill>
                <a:srgbClr val="888888"/>
              </a:solidFill>
            </a:endParaRPr>
          </a:p>
          <a:p>
            <a:pPr marL="0" indent="0">
              <a:spcBef>
                <a:spcPts val="0"/>
              </a:spcBef>
              <a:buSzPts val="1900"/>
              <a:buNone/>
            </a:pPr>
            <a:r>
              <a:rPr lang="en-US" sz="2100" b="1" dirty="0" err="1"/>
              <a:t>Περμ</a:t>
            </a:r>
            <a:r>
              <a:rPr lang="en-US" sz="2100" b="1" dirty="0"/>
              <a:t>ακουλτούρα: </a:t>
            </a:r>
            <a:r>
              <a:rPr lang="en-US" sz="2600" dirty="0">
                <a:solidFill>
                  <a:srgbClr val="888888"/>
                </a:solidFill>
              </a:rPr>
              <a:t>Ένα σύστημα σχεδιασμού για βιώσιμη διαβίωση και γεωργία που μιμείται τα φυσικά οικοσυστήματα. </a:t>
            </a:r>
            <a:r>
              <a:rPr lang="en-US" sz="2600" dirty="0" err="1">
                <a:solidFill>
                  <a:srgbClr val="888888"/>
                </a:solidFill>
              </a:rPr>
              <a:t>Οι</a:t>
            </a:r>
            <a:r>
              <a:rPr lang="en-US" sz="2600" dirty="0">
                <a:solidFill>
                  <a:srgbClr val="888888"/>
                </a:solidFill>
              </a:rPr>
              <a:t> α</a:t>
            </a:r>
            <a:r>
              <a:rPr lang="en-US" sz="2600" dirty="0" err="1">
                <a:solidFill>
                  <a:srgbClr val="888888"/>
                </a:solidFill>
              </a:rPr>
              <a:t>ρχές</a:t>
            </a:r>
            <a:r>
              <a:rPr lang="en-US" sz="2600" dirty="0">
                <a:solidFill>
                  <a:srgbClr val="888888"/>
                </a:solidFill>
              </a:rPr>
              <a:t> </a:t>
            </a:r>
            <a:r>
              <a:rPr lang="en-US" sz="2600" dirty="0" err="1">
                <a:solidFill>
                  <a:srgbClr val="888888"/>
                </a:solidFill>
              </a:rPr>
              <a:t>της</a:t>
            </a:r>
            <a:r>
              <a:rPr lang="en-US" sz="2600" dirty="0">
                <a:solidFill>
                  <a:srgbClr val="888888"/>
                </a:solidFill>
              </a:rPr>
              <a:t> π</a:t>
            </a:r>
            <a:r>
              <a:rPr lang="en-US" sz="2600" dirty="0" err="1">
                <a:solidFill>
                  <a:srgbClr val="888888"/>
                </a:solidFill>
              </a:rPr>
              <a:t>ερμ</a:t>
            </a:r>
            <a:r>
              <a:rPr lang="en-US" sz="2600" dirty="0">
                <a:solidFill>
                  <a:srgbClr val="888888"/>
                </a:solidFill>
              </a:rPr>
              <a:t>ακουλτούρας περιλαμβάνουν τη φροντίδα για τη γη, τη φροντίδα για τους ανθρώπους και τη δίκαιη κατανομή των πόρων.</a:t>
            </a:r>
            <a:endParaRPr sz="2600" dirty="0">
              <a:solidFill>
                <a:srgbClr val="888888"/>
              </a:solidFill>
            </a:endParaRPr>
          </a:p>
          <a:p>
            <a:pPr marL="0" lvl="0" indent="0">
              <a:spcBef>
                <a:spcPts val="0"/>
              </a:spcBef>
              <a:buSzPts val="1900"/>
              <a:buNone/>
            </a:pPr>
            <a:r>
              <a:rPr lang="en-US" sz="2100" b="1" dirty="0" err="1"/>
              <a:t>Αν</a:t>
            </a:r>
            <a:r>
              <a:rPr lang="en-US" sz="2100" b="1" dirty="0"/>
              <a:t>αγεννητική γεωργία: </a:t>
            </a:r>
            <a:r>
              <a:rPr lang="en-US" sz="2600" dirty="0">
                <a:solidFill>
                  <a:srgbClr val="888888"/>
                </a:solidFill>
              </a:rPr>
              <a:t>Η προσέγγιση της διατήρησης και αποκατάστασης των συστημάτων διατροφής και γεωργίας που επικεντρώνεται στην αναγέννηση του επιφανειακού εδάφους, στην αύξηση της βιοποικιλότητας, στη βελτίωση των κύκλων του νερού και στην ενίσχυση των υπηρεσιών του οικοσυστήματος.</a:t>
            </a:r>
            <a:endParaRPr sz="2600" dirty="0">
              <a:solidFill>
                <a:srgbClr val="888888"/>
              </a:solidFill>
            </a:endParaRPr>
          </a:p>
          <a:p>
            <a:pPr marL="0" lvl="0" indent="0" algn="l" rtl="0">
              <a:lnSpc>
                <a:spcPct val="90000"/>
              </a:lnSpc>
              <a:spcBef>
                <a:spcPts val="600"/>
              </a:spcBef>
              <a:spcAft>
                <a:spcPts val="0"/>
              </a:spcAft>
              <a:buSzPts val="1900"/>
              <a:buNone/>
            </a:pPr>
            <a:r>
              <a:rPr lang="en-US" sz="2100" b="1" dirty="0" err="1"/>
              <a:t>Βιώσιμη</a:t>
            </a:r>
            <a:r>
              <a:rPr lang="en-US" sz="2100" b="1" dirty="0"/>
              <a:t> </a:t>
            </a:r>
            <a:r>
              <a:rPr lang="en-US" sz="2100" b="1" dirty="0" err="1"/>
              <a:t>γεωργί</a:t>
            </a:r>
            <a:r>
              <a:rPr lang="en-US" sz="2100" b="1" dirty="0"/>
              <a:t>α: </a:t>
            </a:r>
            <a:r>
              <a:rPr lang="en-US" sz="2600" dirty="0">
                <a:solidFill>
                  <a:srgbClr val="888888"/>
                </a:solidFill>
              </a:rPr>
              <a:t>Γεωργικές πρακτικές που καλύπτουν τις σημερινές ανάγκες σε τρόφιμα χωρίς να θέτουν σε κίνδυνο την ικανότητα των μελλοντικών γενεών να καλύψουν τις ανάγκες τους. </a:t>
            </a:r>
            <a:r>
              <a:rPr lang="en-US" sz="2600" dirty="0" err="1">
                <a:solidFill>
                  <a:srgbClr val="888888"/>
                </a:solidFill>
              </a:rPr>
              <a:t>Δίνει</a:t>
            </a:r>
            <a:r>
              <a:rPr lang="en-US" sz="2600" dirty="0">
                <a:solidFill>
                  <a:srgbClr val="888888"/>
                </a:solidFill>
              </a:rPr>
              <a:t> </a:t>
            </a:r>
            <a:r>
              <a:rPr lang="en-US" sz="2600" dirty="0" err="1">
                <a:solidFill>
                  <a:srgbClr val="888888"/>
                </a:solidFill>
              </a:rPr>
              <a:t>έμφ</a:t>
            </a:r>
            <a:r>
              <a:rPr lang="en-US" sz="2600" dirty="0">
                <a:solidFill>
                  <a:srgbClr val="888888"/>
                </a:solidFill>
              </a:rPr>
              <a:t>αση στην περιβαλλοντική υγεία, την οικονομική κερδοφορία και την κοινωνική και οικονομική ισότητα.</a:t>
            </a:r>
            <a:endParaRPr sz="2600" dirty="0">
              <a:solidFill>
                <a:srgbClr val="888888"/>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4"/>
          <p:cNvSpPr txBox="1">
            <a:spLocks noGrp="1"/>
          </p:cNvSpPr>
          <p:nvPr>
            <p:ph type="body" idx="1"/>
          </p:nvPr>
        </p:nvSpPr>
        <p:spPr>
          <a:xfrm>
            <a:off x="838200" y="777107"/>
            <a:ext cx="10515600" cy="504615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SzPts val="2800"/>
              <a:buNone/>
            </a:pPr>
            <a:r>
              <a:rPr lang="en-US" sz="1600" b="1" dirty="0" err="1"/>
              <a:t>Βιώσιμη</a:t>
            </a:r>
            <a:r>
              <a:rPr lang="en-US" sz="1600" b="1" dirty="0"/>
              <a:t> </a:t>
            </a:r>
            <a:r>
              <a:rPr lang="en-US" sz="1600" b="1" dirty="0" err="1"/>
              <a:t>δι</a:t>
            </a:r>
            <a:r>
              <a:rPr lang="en-US" sz="1600" b="1" dirty="0"/>
              <a:t>ατροφή: </a:t>
            </a:r>
            <a:r>
              <a:rPr lang="en-US" sz="2000" dirty="0">
                <a:solidFill>
                  <a:srgbClr val="888888"/>
                </a:solidFill>
              </a:rPr>
              <a:t>συμβάλλει στην επισιτιστική και διατροφική ασφάλεια και υποστηρίζει μια υγιή ζωή για τις σημερινές και τις μελλοντικές γενιές. </a:t>
            </a:r>
            <a:r>
              <a:rPr lang="en-US" sz="2000" dirty="0" err="1">
                <a:solidFill>
                  <a:srgbClr val="888888"/>
                </a:solidFill>
              </a:rPr>
              <a:t>Είν</a:t>
            </a:r>
            <a:r>
              <a:rPr lang="en-US" sz="2000" dirty="0">
                <a:solidFill>
                  <a:srgbClr val="888888"/>
                </a:solidFill>
              </a:rPr>
              <a:t>αι πολιτισμικά αποδεκτή, οικονομικά δίκαιη και διατροφικά επαρκής.</a:t>
            </a:r>
            <a:endParaRPr sz="2000" dirty="0">
              <a:solidFill>
                <a:srgbClr val="888888"/>
              </a:solidFill>
            </a:endParaRPr>
          </a:p>
          <a:p>
            <a:pPr marL="0" lvl="0" indent="0" algn="l" rtl="0">
              <a:lnSpc>
                <a:spcPct val="90000"/>
              </a:lnSpc>
              <a:spcBef>
                <a:spcPts val="1000"/>
              </a:spcBef>
              <a:spcAft>
                <a:spcPts val="0"/>
              </a:spcAft>
              <a:buSzPts val="2800"/>
              <a:buNone/>
            </a:pPr>
            <a:r>
              <a:rPr lang="en-US" sz="1600" b="1" dirty="0" err="1"/>
              <a:t>Δι</a:t>
            </a:r>
            <a:r>
              <a:rPr lang="en-US" sz="1600" b="1" dirty="0"/>
              <a:t>αχείριση αποβλήτων: </a:t>
            </a:r>
            <a:r>
              <a:rPr lang="en-US" sz="2000" dirty="0">
                <a:solidFill>
                  <a:srgbClr val="888888"/>
                </a:solidFill>
              </a:rPr>
              <a:t>Η συλλογή, μεταφορά, επεξεργασία, ανακύκλωση και διάθεση των αποβλήτων. Η απ</a:t>
            </a:r>
            <a:r>
              <a:rPr lang="en-US" sz="2000" dirty="0" err="1">
                <a:solidFill>
                  <a:srgbClr val="888888"/>
                </a:solidFill>
              </a:rPr>
              <a:t>οτελεσμ</a:t>
            </a:r>
            <a:r>
              <a:rPr lang="en-US" sz="2000" dirty="0">
                <a:solidFill>
                  <a:srgbClr val="888888"/>
                </a:solidFill>
              </a:rPr>
              <a:t>ατική διαχείριση αποβλήτων μειώνει τις περιβαλλοντικές επιπτώσεις και προωθεί την ανάκτηση πόρων.</a:t>
            </a:r>
            <a:endParaRPr sz="2000" dirty="0">
              <a:solidFill>
                <a:srgbClr val="888888"/>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5"/>
          <p:cNvSpPr txBox="1">
            <a:spLocks noGrp="1"/>
          </p:cNvSpPr>
          <p:nvPr>
            <p:ph type="title"/>
          </p:nvPr>
        </p:nvSpPr>
        <p:spPr>
          <a:xfrm>
            <a:off x="831850" y="697733"/>
            <a:ext cx="10515600" cy="2891621"/>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Διδακτικό υλικό</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title"/>
          </p:nvPr>
        </p:nvSpPr>
        <p:spPr>
          <a:xfrm>
            <a:off x="831850" y="697734"/>
            <a:ext cx="10515600" cy="2891620"/>
          </a:xfrm>
          <a:prstGeom prst="rect">
            <a:avLst/>
          </a:prstGeom>
          <a:noFill/>
          <a:ln>
            <a:noFill/>
          </a:ln>
        </p:spPr>
        <p:txBody>
          <a:bodyPr spcFirstLastPara="1" wrap="square" lIns="45675" tIns="45675" rIns="45675" bIns="45675" anchor="b" anchorCtr="0">
            <a:normAutofit/>
          </a:bodyPr>
          <a:lstStyle/>
          <a:p>
            <a:pPr marL="0" marR="0" lvl="0" indent="0" algn="ctr" rtl="0">
              <a:lnSpc>
                <a:spcPct val="90000"/>
              </a:lnSpc>
              <a:spcBef>
                <a:spcPts val="0"/>
              </a:spcBef>
              <a:spcAft>
                <a:spcPts val="0"/>
              </a:spcAft>
              <a:buClr>
                <a:srgbClr val="000000"/>
              </a:buClr>
              <a:buSzPts val="6000"/>
              <a:buFont typeface="Calibri"/>
              <a:buNone/>
            </a:pPr>
            <a:r>
              <a:rPr lang="en-US" b="1" cap="small"/>
              <a:t>Μελέτη περίπτωσης</a:t>
            </a:r>
            <a:endParaRPr/>
          </a:p>
        </p:txBody>
      </p:sp>
      <p:sp>
        <p:nvSpPr>
          <p:cNvPr id="395" name="Google Shape;395;p56"/>
          <p:cNvSpPr txBox="1">
            <a:spLocks noGrp="1"/>
          </p:cNvSpPr>
          <p:nvPr>
            <p:ph type="body" idx="1"/>
          </p:nvPr>
        </p:nvSpPr>
        <p:spPr>
          <a:xfrm>
            <a:off x="831850" y="4589462"/>
            <a:ext cx="10515600" cy="1500189"/>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888888"/>
              </a:buClr>
              <a:buSzPts val="2400"/>
              <a:buFont typeface="Calibri"/>
              <a:buNone/>
            </a:pPr>
            <a:r>
              <a:rPr lang="en-US" sz="2400" b="0" i="0" u="none" strike="noStrike" cap="none">
                <a:solidFill>
                  <a:srgbClr val="888888"/>
                </a:solidFill>
                <a:latin typeface="Calibri"/>
                <a:ea typeface="Calibri"/>
                <a:cs typeface="Calibri"/>
                <a:sym typeface="Calibri"/>
              </a:rPr>
              <a:t>Βερολίνο</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title"/>
          </p:nvPr>
        </p:nvSpPr>
        <p:spPr>
          <a:xfrm>
            <a:off x="831850" y="1029458"/>
            <a:ext cx="10515600" cy="2891620"/>
          </a:xfrm>
          <a:prstGeom prst="rect">
            <a:avLst/>
          </a:prstGeom>
          <a:noFill/>
          <a:ln>
            <a:noFill/>
          </a:ln>
        </p:spPr>
        <p:txBody>
          <a:bodyPr spcFirstLastPara="1" wrap="square" lIns="45675" tIns="45675" rIns="45675" bIns="45675" anchor="b" anchorCtr="0">
            <a:normAutofit/>
          </a:bodyPr>
          <a:lstStyle/>
          <a:p>
            <a:pPr marL="0" marR="0" lvl="0" indent="0" algn="ctr" rtl="0">
              <a:lnSpc>
                <a:spcPct val="90000"/>
              </a:lnSpc>
              <a:spcBef>
                <a:spcPts val="0"/>
              </a:spcBef>
              <a:spcAft>
                <a:spcPts val="0"/>
              </a:spcAft>
              <a:buClr>
                <a:srgbClr val="000000"/>
              </a:buClr>
              <a:buSzPts val="6000"/>
              <a:buFont typeface="Calibri"/>
              <a:buNone/>
            </a:pPr>
            <a:r>
              <a:rPr lang="el-GR" b="1" cap="small" dirty="0"/>
              <a:t>ΣΥΛΛΗΨΗ</a:t>
            </a:r>
            <a:r>
              <a:rPr lang="en-US" b="1" cap="small" dirty="0"/>
              <a:t> και </a:t>
            </a:r>
            <a:r>
              <a:rPr lang="en-US" b="1" cap="small" dirty="0" err="1"/>
              <a:t>σχεδι</a:t>
            </a:r>
            <a:r>
              <a:rPr lang="en-US" b="1" cap="small" dirty="0"/>
              <a:t>ασμός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975815" y="-1113227"/>
            <a:ext cx="10515602"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Επιπτώσεις των συστημάτων τροφίμων</a:t>
            </a:r>
            <a:endParaRPr/>
          </a:p>
        </p:txBody>
      </p:sp>
      <p:sp>
        <p:nvSpPr>
          <p:cNvPr id="108" name="Google Shape;108;p6"/>
          <p:cNvSpPr txBox="1">
            <a:spLocks noGrp="1"/>
          </p:cNvSpPr>
          <p:nvPr>
            <p:ph type="body" idx="1"/>
          </p:nvPr>
        </p:nvSpPr>
        <p:spPr>
          <a:xfrm>
            <a:off x="1416631" y="2184370"/>
            <a:ext cx="10725406" cy="3008201"/>
          </a:xfrm>
          <a:prstGeom prst="rect">
            <a:avLst/>
          </a:prstGeom>
          <a:noFill/>
          <a:ln>
            <a:noFill/>
          </a:ln>
        </p:spPr>
        <p:txBody>
          <a:bodyPr spcFirstLastPara="1" wrap="square" lIns="45675" tIns="45675" rIns="45675" bIns="45675" anchor="t" anchorCtr="0">
            <a:normAutofit/>
          </a:bodyPr>
          <a:lstStyle/>
          <a:p>
            <a:pPr marL="280735" lvl="0" indent="-280735" algn="l" rtl="0">
              <a:lnSpc>
                <a:spcPct val="90000"/>
              </a:lnSpc>
              <a:spcBef>
                <a:spcPts val="0"/>
              </a:spcBef>
              <a:spcAft>
                <a:spcPts val="0"/>
              </a:spcAft>
              <a:buClr>
                <a:srgbClr val="000000"/>
              </a:buClr>
              <a:buSzPts val="2800"/>
              <a:buFont typeface="Calibri"/>
              <a:buChar char="•"/>
            </a:pPr>
            <a:r>
              <a:rPr lang="en-US" sz="2800" dirty="0" err="1">
                <a:solidFill>
                  <a:srgbClr val="000000"/>
                </a:solidFill>
              </a:rPr>
              <a:t>Προσω</a:t>
            </a:r>
            <a:r>
              <a:rPr lang="en-US" sz="2800" dirty="0">
                <a:solidFill>
                  <a:srgbClr val="000000"/>
                </a:solidFill>
              </a:rPr>
              <a:t>πική υγεία και επιλογές τροφίμων</a:t>
            </a:r>
            <a:endParaRPr dirty="0"/>
          </a:p>
          <a:p>
            <a:pPr marL="280735" lvl="0" indent="-280735" algn="l" rtl="0">
              <a:lnSpc>
                <a:spcPct val="90000"/>
              </a:lnSpc>
              <a:spcBef>
                <a:spcPts val="1000"/>
              </a:spcBef>
              <a:spcAft>
                <a:spcPts val="0"/>
              </a:spcAft>
              <a:buClr>
                <a:srgbClr val="000000"/>
              </a:buClr>
              <a:buSzPts val="2800"/>
              <a:buFont typeface="Calibri"/>
              <a:buChar char="•"/>
            </a:pPr>
            <a:r>
              <a:rPr lang="en-US" sz="2800" dirty="0" err="1">
                <a:solidFill>
                  <a:srgbClr val="000000"/>
                </a:solidFill>
              </a:rPr>
              <a:t>Δημόσι</a:t>
            </a:r>
            <a:r>
              <a:rPr lang="en-US" sz="2800" dirty="0">
                <a:solidFill>
                  <a:srgbClr val="000000"/>
                </a:solidFill>
              </a:rPr>
              <a:t>α Υγεία</a:t>
            </a:r>
            <a:endParaRPr dirty="0"/>
          </a:p>
          <a:p>
            <a:pPr marL="280735" lvl="0" indent="-280735" algn="l" rtl="0">
              <a:lnSpc>
                <a:spcPct val="90000"/>
              </a:lnSpc>
              <a:spcBef>
                <a:spcPts val="1000"/>
              </a:spcBef>
              <a:spcAft>
                <a:spcPts val="0"/>
              </a:spcAft>
              <a:buClr>
                <a:srgbClr val="000000"/>
              </a:buClr>
              <a:buSzPts val="2800"/>
              <a:buFont typeface="Calibri"/>
              <a:buChar char="•"/>
            </a:pPr>
            <a:r>
              <a:rPr lang="en-US" sz="2800" dirty="0" err="1">
                <a:solidFill>
                  <a:srgbClr val="000000"/>
                </a:solidFill>
              </a:rPr>
              <a:t>Περι</a:t>
            </a:r>
            <a:r>
              <a:rPr lang="en-US" sz="2800" dirty="0">
                <a:solidFill>
                  <a:srgbClr val="000000"/>
                </a:solidFill>
              </a:rPr>
              <a:t>βάλλον</a:t>
            </a:r>
            <a:endParaRPr dirty="0"/>
          </a:p>
          <a:p>
            <a:pPr marL="280735" lvl="0" indent="-280735" algn="l" rtl="0">
              <a:lnSpc>
                <a:spcPct val="90000"/>
              </a:lnSpc>
              <a:spcBef>
                <a:spcPts val="1000"/>
              </a:spcBef>
              <a:spcAft>
                <a:spcPts val="0"/>
              </a:spcAft>
              <a:buClr>
                <a:srgbClr val="000000"/>
              </a:buClr>
              <a:buSzPts val="2800"/>
              <a:buFont typeface="Calibri"/>
              <a:buChar char="•"/>
            </a:pPr>
            <a:r>
              <a:rPr lang="en-US" sz="2800" dirty="0" err="1">
                <a:solidFill>
                  <a:srgbClr val="000000"/>
                </a:solidFill>
              </a:rPr>
              <a:t>Περι</a:t>
            </a:r>
            <a:r>
              <a:rPr lang="en-US" sz="2800" dirty="0">
                <a:solidFill>
                  <a:srgbClr val="000000"/>
                </a:solidFill>
              </a:rPr>
              <a:t>βαλλοντικός αντίκτυπος των </a:t>
            </a:r>
            <a:r>
              <a:rPr lang="el-GR" sz="2800" dirty="0">
                <a:solidFill>
                  <a:srgbClr val="000000"/>
                </a:solidFill>
              </a:rPr>
              <a:t>διατροφικών </a:t>
            </a:r>
            <a:r>
              <a:rPr lang="en-US" sz="2800" dirty="0">
                <a:solidFill>
                  <a:srgbClr val="000000"/>
                </a:solidFill>
              </a:rPr>
              <a:t>επ</a:t>
            </a:r>
            <a:r>
              <a:rPr lang="en-US" sz="2800" dirty="0" err="1">
                <a:solidFill>
                  <a:srgbClr val="000000"/>
                </a:solidFill>
              </a:rPr>
              <a:t>ιλογών</a:t>
            </a:r>
            <a:endParaRPr dirty="0"/>
          </a:p>
          <a:p>
            <a:pPr marL="280735" lvl="0" indent="-280735" algn="l" rtl="0">
              <a:lnSpc>
                <a:spcPct val="90000"/>
              </a:lnSpc>
              <a:spcBef>
                <a:spcPts val="1000"/>
              </a:spcBef>
              <a:spcAft>
                <a:spcPts val="0"/>
              </a:spcAft>
              <a:buClr>
                <a:srgbClr val="000000"/>
              </a:buClr>
              <a:buSzPts val="2800"/>
              <a:buFont typeface="Calibri"/>
              <a:buChar char="•"/>
            </a:pPr>
            <a:r>
              <a:rPr lang="en-US" sz="2800" dirty="0" err="1">
                <a:solidFill>
                  <a:srgbClr val="000000"/>
                </a:solidFill>
              </a:rPr>
              <a:t>Βιωσιμότητ</a:t>
            </a:r>
            <a:r>
              <a:rPr lang="en-US" sz="2800" dirty="0">
                <a:solidFill>
                  <a:srgbClr val="000000"/>
                </a:solidFill>
              </a:rPr>
              <a:t>α των διατροφικών συνηθειών</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1302028" y="-246910"/>
            <a:ext cx="10302600" cy="244830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t>Ας σκεφτούμε τον αντίκτυπο των επιλογών μας...</a:t>
            </a:r>
            <a:endParaRPr/>
          </a:p>
        </p:txBody>
      </p:sp>
      <p:sp>
        <p:nvSpPr>
          <p:cNvPr id="114" name="Google Shape;114;p7"/>
          <p:cNvSpPr txBox="1">
            <a:spLocks noGrp="1"/>
          </p:cNvSpPr>
          <p:nvPr>
            <p:ph type="body" idx="1"/>
          </p:nvPr>
        </p:nvSpPr>
        <p:spPr>
          <a:xfrm>
            <a:off x="1250044" y="2201270"/>
            <a:ext cx="10656653" cy="3388076"/>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rPr>
              <a:t>1-Ποιο </a:t>
            </a:r>
            <a:r>
              <a:rPr lang="en-US" sz="2800" dirty="0" err="1">
                <a:solidFill>
                  <a:srgbClr val="000000"/>
                </a:solidFill>
              </a:rPr>
              <a:t>είν</a:t>
            </a:r>
            <a:r>
              <a:rPr lang="en-US" sz="2800" dirty="0">
                <a:solidFill>
                  <a:srgbClr val="000000"/>
                </a:solidFill>
              </a:rPr>
              <a:t>αι το κύριο πλεονέκτημα της επιλογής τοπικών τροφίμων;</a:t>
            </a:r>
            <a:endParaRPr dirty="0"/>
          </a:p>
          <a:p>
            <a:pPr marL="0" lvl="0" indent="0" algn="l" rtl="0">
              <a:lnSpc>
                <a:spcPct val="90000"/>
              </a:lnSpc>
              <a:spcBef>
                <a:spcPts val="1000"/>
              </a:spcBef>
              <a:spcAft>
                <a:spcPts val="0"/>
              </a:spcAft>
              <a:buClr>
                <a:srgbClr val="000000"/>
              </a:buClr>
              <a:buSzPts val="2800"/>
              <a:buFont typeface="Calibri"/>
              <a:buNone/>
            </a:pPr>
            <a:r>
              <a:rPr lang="el-GR" sz="2800" dirty="0">
                <a:solidFill>
                  <a:srgbClr val="000000"/>
                </a:solidFill>
              </a:rPr>
              <a:t>Α</a:t>
            </a:r>
            <a:r>
              <a:rPr lang="en-US" sz="2800" dirty="0">
                <a:solidFill>
                  <a:srgbClr val="000000"/>
                </a:solidFill>
              </a:rPr>
              <a:t>. </a:t>
            </a:r>
            <a:r>
              <a:rPr lang="en-US" sz="2800" dirty="0" err="1">
                <a:solidFill>
                  <a:srgbClr val="000000"/>
                </a:solidFill>
              </a:rPr>
              <a:t>Είν</a:t>
            </a:r>
            <a:r>
              <a:rPr lang="en-US" sz="2800" dirty="0">
                <a:solidFill>
                  <a:srgbClr val="000000"/>
                </a:solidFill>
              </a:rPr>
              <a:t>αι πάντα φθηνότερο.</a:t>
            </a:r>
            <a:br>
              <a:rPr lang="en-US" sz="2800" dirty="0">
                <a:solidFill>
                  <a:srgbClr val="000000"/>
                </a:solidFill>
              </a:rPr>
            </a:br>
            <a:r>
              <a:rPr lang="el-GR" sz="2800" dirty="0">
                <a:solidFill>
                  <a:srgbClr val="000000"/>
                </a:solidFill>
              </a:rPr>
              <a:t>Β</a:t>
            </a:r>
            <a:r>
              <a:rPr lang="en-US" sz="2800" dirty="0">
                <a:solidFill>
                  <a:srgbClr val="000000"/>
                </a:solidFill>
              </a:rPr>
              <a:t>. </a:t>
            </a:r>
            <a:r>
              <a:rPr lang="en-US" sz="2800" dirty="0" err="1">
                <a:solidFill>
                  <a:srgbClr val="000000"/>
                </a:solidFill>
              </a:rPr>
              <a:t>Μειώνει</a:t>
            </a:r>
            <a:r>
              <a:rPr lang="en-US" sz="2800" dirty="0">
                <a:solidFill>
                  <a:srgbClr val="000000"/>
                </a:solidFill>
              </a:rPr>
              <a:t> </a:t>
            </a:r>
            <a:r>
              <a:rPr lang="en-US" sz="2800" dirty="0" err="1">
                <a:solidFill>
                  <a:srgbClr val="000000"/>
                </a:solidFill>
              </a:rPr>
              <a:t>το</a:t>
            </a:r>
            <a:r>
              <a:rPr lang="en-US" sz="2800" dirty="0">
                <a:solidFill>
                  <a:srgbClr val="000000"/>
                </a:solidFill>
              </a:rPr>
              <a:t> απ</a:t>
            </a:r>
            <a:r>
              <a:rPr lang="en-US" sz="2800" dirty="0" err="1">
                <a:solidFill>
                  <a:srgbClr val="000000"/>
                </a:solidFill>
              </a:rPr>
              <a:t>οτύ</a:t>
            </a:r>
            <a:r>
              <a:rPr lang="en-US" sz="2800" dirty="0">
                <a:solidFill>
                  <a:srgbClr val="000000"/>
                </a:solidFill>
              </a:rPr>
              <a:t>πωμα άνθρακα που σχετίζεται με τη μεταφορά τροφίμων.</a:t>
            </a:r>
            <a:br>
              <a:rPr lang="en-US" sz="2800" dirty="0">
                <a:solidFill>
                  <a:srgbClr val="000000"/>
                </a:solidFill>
              </a:rPr>
            </a:br>
            <a:r>
              <a:rPr lang="el-GR" sz="2800" dirty="0">
                <a:solidFill>
                  <a:srgbClr val="000000"/>
                </a:solidFill>
              </a:rPr>
              <a:t>Γ</a:t>
            </a:r>
            <a:r>
              <a:rPr lang="en-US" sz="2800" dirty="0">
                <a:solidFill>
                  <a:srgbClr val="000000"/>
                </a:solidFill>
              </a:rPr>
              <a:t>. </a:t>
            </a:r>
            <a:r>
              <a:rPr lang="en-US" sz="2800" dirty="0" err="1">
                <a:solidFill>
                  <a:srgbClr val="000000"/>
                </a:solidFill>
              </a:rPr>
              <a:t>Έχει</a:t>
            </a:r>
            <a:r>
              <a:rPr lang="en-US" sz="2800" dirty="0">
                <a:solidFill>
                  <a:srgbClr val="000000"/>
                </a:solidFill>
              </a:rPr>
              <a:t> κα</a:t>
            </a:r>
            <a:r>
              <a:rPr lang="en-US" sz="2800" dirty="0" err="1">
                <a:solidFill>
                  <a:srgbClr val="000000"/>
                </a:solidFill>
              </a:rPr>
              <a:t>λύτερη</a:t>
            </a:r>
            <a:r>
              <a:rPr lang="en-US" sz="2800" dirty="0">
                <a:solidFill>
                  <a:srgbClr val="000000"/>
                </a:solidFill>
              </a:rPr>
              <a:t> </a:t>
            </a:r>
            <a:r>
              <a:rPr lang="en-US" sz="2800" dirty="0" err="1">
                <a:solidFill>
                  <a:srgbClr val="000000"/>
                </a:solidFill>
              </a:rPr>
              <a:t>γεύση</a:t>
            </a:r>
            <a:r>
              <a:rPr lang="en-US" sz="2800" dirty="0">
                <a:solidFill>
                  <a:srgbClr val="000000"/>
                </a:solidFill>
              </a:rPr>
              <a:t> από τα </a:t>
            </a:r>
            <a:r>
              <a:rPr lang="en-US" sz="2800" dirty="0" err="1">
                <a:solidFill>
                  <a:srgbClr val="000000"/>
                </a:solidFill>
              </a:rPr>
              <a:t>εισ</a:t>
            </a:r>
            <a:r>
              <a:rPr lang="en-US" sz="2800" dirty="0">
                <a:solidFill>
                  <a:srgbClr val="000000"/>
                </a:solidFill>
              </a:rPr>
              <a:t>αγόμενα τρόφιμα.</a:t>
            </a:r>
            <a:br>
              <a:rPr lang="en-US" sz="2800" dirty="0">
                <a:solidFill>
                  <a:srgbClr val="000000"/>
                </a:solidFill>
              </a:rPr>
            </a:br>
            <a:r>
              <a:rPr lang="el-GR" sz="2800" dirty="0">
                <a:solidFill>
                  <a:srgbClr val="000000"/>
                </a:solidFill>
              </a:rPr>
              <a:t>Δ</a:t>
            </a:r>
            <a:r>
              <a:rPr lang="en-US" sz="2800" dirty="0">
                <a:solidFill>
                  <a:srgbClr val="000000"/>
                </a:solidFill>
              </a:rPr>
              <a:t>. </a:t>
            </a:r>
            <a:r>
              <a:rPr lang="en-US" sz="2800" dirty="0" err="1">
                <a:solidFill>
                  <a:srgbClr val="000000"/>
                </a:solidFill>
              </a:rPr>
              <a:t>Εξ</a:t>
            </a:r>
            <a:r>
              <a:rPr lang="en-US" sz="2800" dirty="0">
                <a:solidFill>
                  <a:srgbClr val="000000"/>
                </a:solidFill>
              </a:rPr>
              <a:t>αλείφει την ανάγκη για συσκευασία τροφίμων.</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body" idx="1"/>
          </p:nvPr>
        </p:nvSpPr>
        <p:spPr>
          <a:xfrm>
            <a:off x="1250044" y="2201270"/>
            <a:ext cx="10656653" cy="338807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en-US" sz="2800" dirty="0">
                <a:solidFill>
                  <a:srgbClr val="DDDDDD"/>
                </a:solidFill>
              </a:rPr>
              <a:t>1-Ποιο </a:t>
            </a:r>
            <a:r>
              <a:rPr lang="en-US" sz="2800" dirty="0" err="1">
                <a:solidFill>
                  <a:srgbClr val="DDDDDD"/>
                </a:solidFill>
              </a:rPr>
              <a:t>είν</a:t>
            </a:r>
            <a:r>
              <a:rPr lang="en-US" sz="2800" dirty="0">
                <a:solidFill>
                  <a:srgbClr val="DDDDDD"/>
                </a:solidFill>
              </a:rPr>
              <a:t>αι το κύριο πλεονέκτημα της επιλογής τοπικών τροφίμων;</a:t>
            </a:r>
            <a:endParaRPr dirty="0"/>
          </a:p>
          <a:p>
            <a:pPr marL="0" lvl="1" indent="457200" algn="l" rtl="0">
              <a:lnSpc>
                <a:spcPct val="90000"/>
              </a:lnSpc>
              <a:spcBef>
                <a:spcPts val="1000"/>
              </a:spcBef>
              <a:spcAft>
                <a:spcPts val="0"/>
              </a:spcAft>
              <a:buClr>
                <a:srgbClr val="DDDDDD"/>
              </a:buClr>
              <a:buSzPts val="2800"/>
              <a:buFont typeface="Calibri"/>
              <a:buNone/>
            </a:pPr>
            <a:r>
              <a:rPr lang="el-GR" sz="2800" dirty="0">
                <a:solidFill>
                  <a:srgbClr val="DDDDDD"/>
                </a:solidFill>
              </a:rPr>
              <a:t>Α</a:t>
            </a:r>
            <a:r>
              <a:rPr lang="en-US" sz="2800" dirty="0">
                <a:solidFill>
                  <a:srgbClr val="DDDDDD"/>
                </a:solidFill>
              </a:rPr>
              <a:t>. </a:t>
            </a:r>
            <a:r>
              <a:rPr lang="en-US" sz="2800" dirty="0" err="1">
                <a:solidFill>
                  <a:srgbClr val="DDDDDD"/>
                </a:solidFill>
              </a:rPr>
              <a:t>Είν</a:t>
            </a:r>
            <a:r>
              <a:rPr lang="en-US" sz="2800" dirty="0">
                <a:solidFill>
                  <a:srgbClr val="DDDDDD"/>
                </a:solidFill>
              </a:rPr>
              <a:t>αι πάντα φθηνότερο.</a:t>
            </a:r>
            <a:br>
              <a:rPr lang="en-US" sz="2800" dirty="0">
                <a:solidFill>
                  <a:srgbClr val="DDDDDD"/>
                </a:solidFill>
              </a:rPr>
            </a:br>
            <a:r>
              <a:rPr lang="el-GR" sz="2800" b="1" dirty="0">
                <a:solidFill>
                  <a:srgbClr val="000000"/>
                </a:solidFill>
              </a:rPr>
              <a:t>Β</a:t>
            </a:r>
            <a:r>
              <a:rPr lang="en-US" b="1" dirty="0">
                <a:solidFill>
                  <a:srgbClr val="000000"/>
                </a:solidFill>
              </a:rPr>
              <a:t>. </a:t>
            </a:r>
            <a:r>
              <a:rPr lang="en-US" b="1" dirty="0" err="1">
                <a:solidFill>
                  <a:srgbClr val="000000"/>
                </a:solidFill>
              </a:rPr>
              <a:t>Μειώνει</a:t>
            </a:r>
            <a:r>
              <a:rPr lang="en-US" b="1" dirty="0">
                <a:solidFill>
                  <a:srgbClr val="000000"/>
                </a:solidFill>
              </a:rPr>
              <a:t> </a:t>
            </a:r>
            <a:r>
              <a:rPr lang="en-US" b="1" dirty="0" err="1">
                <a:solidFill>
                  <a:srgbClr val="000000"/>
                </a:solidFill>
              </a:rPr>
              <a:t>το</a:t>
            </a:r>
            <a:r>
              <a:rPr lang="en-US" b="1" dirty="0">
                <a:solidFill>
                  <a:srgbClr val="000000"/>
                </a:solidFill>
              </a:rPr>
              <a:t> απ</a:t>
            </a:r>
            <a:r>
              <a:rPr lang="en-US" b="1" dirty="0" err="1">
                <a:solidFill>
                  <a:srgbClr val="000000"/>
                </a:solidFill>
              </a:rPr>
              <a:t>οτύ</a:t>
            </a:r>
            <a:r>
              <a:rPr lang="en-US" b="1" dirty="0">
                <a:solidFill>
                  <a:srgbClr val="000000"/>
                </a:solidFill>
              </a:rPr>
              <a:t>πωμα άνθρακα που σχετίζεται με τη μεταφορά τροφίμων.</a:t>
            </a:r>
            <a:br>
              <a:rPr lang="en-US" b="1" dirty="0">
                <a:solidFill>
                  <a:srgbClr val="000000"/>
                </a:solidFill>
              </a:rPr>
            </a:br>
            <a:r>
              <a:rPr lang="el-GR" sz="2800" b="1" dirty="0">
                <a:solidFill>
                  <a:srgbClr val="DDDDDD"/>
                </a:solidFill>
              </a:rPr>
              <a:t>Γ</a:t>
            </a:r>
            <a:r>
              <a:rPr lang="en-US" sz="2800" dirty="0">
                <a:solidFill>
                  <a:srgbClr val="DDDDDD"/>
                </a:solidFill>
              </a:rPr>
              <a:t>. </a:t>
            </a:r>
            <a:r>
              <a:rPr lang="en-US" sz="2800" dirty="0" err="1">
                <a:solidFill>
                  <a:srgbClr val="DDDDDD"/>
                </a:solidFill>
              </a:rPr>
              <a:t>Έχει</a:t>
            </a:r>
            <a:r>
              <a:rPr lang="en-US" sz="2800" dirty="0">
                <a:solidFill>
                  <a:srgbClr val="DDDDDD"/>
                </a:solidFill>
              </a:rPr>
              <a:t> κα</a:t>
            </a:r>
            <a:r>
              <a:rPr lang="en-US" sz="2800" dirty="0" err="1">
                <a:solidFill>
                  <a:srgbClr val="DDDDDD"/>
                </a:solidFill>
              </a:rPr>
              <a:t>λύτερη</a:t>
            </a:r>
            <a:r>
              <a:rPr lang="en-US" sz="2800" dirty="0">
                <a:solidFill>
                  <a:srgbClr val="DDDDDD"/>
                </a:solidFill>
              </a:rPr>
              <a:t> </a:t>
            </a:r>
            <a:r>
              <a:rPr lang="en-US" sz="2800" dirty="0" err="1">
                <a:solidFill>
                  <a:srgbClr val="DDDDDD"/>
                </a:solidFill>
              </a:rPr>
              <a:t>γεύση</a:t>
            </a:r>
            <a:r>
              <a:rPr lang="en-US" sz="2800" dirty="0">
                <a:solidFill>
                  <a:srgbClr val="DDDDDD"/>
                </a:solidFill>
              </a:rPr>
              <a:t> από τα </a:t>
            </a:r>
            <a:r>
              <a:rPr lang="en-US" sz="2800" dirty="0" err="1">
                <a:solidFill>
                  <a:srgbClr val="DDDDDD"/>
                </a:solidFill>
              </a:rPr>
              <a:t>εισ</a:t>
            </a:r>
            <a:r>
              <a:rPr lang="en-US" sz="2800" dirty="0">
                <a:solidFill>
                  <a:srgbClr val="DDDDDD"/>
                </a:solidFill>
              </a:rPr>
              <a:t>αγόμενα τρόφιμα.</a:t>
            </a:r>
            <a:br>
              <a:rPr lang="en-US" sz="2800" dirty="0">
                <a:solidFill>
                  <a:srgbClr val="DDDDDD"/>
                </a:solidFill>
              </a:rPr>
            </a:br>
            <a:r>
              <a:rPr lang="el-GR" sz="2800" dirty="0">
                <a:solidFill>
                  <a:srgbClr val="DDDDDD"/>
                </a:solidFill>
              </a:rPr>
              <a:t>Δ</a:t>
            </a:r>
            <a:r>
              <a:rPr lang="en-US" sz="2800" dirty="0">
                <a:solidFill>
                  <a:srgbClr val="DDDDDD"/>
                </a:solidFill>
              </a:rPr>
              <a:t>. </a:t>
            </a:r>
            <a:r>
              <a:rPr lang="en-US" sz="2800" dirty="0" err="1">
                <a:solidFill>
                  <a:srgbClr val="DDDDDD"/>
                </a:solidFill>
              </a:rPr>
              <a:t>Εξ</a:t>
            </a:r>
            <a:r>
              <a:rPr lang="en-US" sz="2800" dirty="0">
                <a:solidFill>
                  <a:srgbClr val="DDDDDD"/>
                </a:solidFill>
              </a:rPr>
              <a:t>αλείφει την ανάγκη για συσκευασία τροφίμων.</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body" idx="1"/>
          </p:nvPr>
        </p:nvSpPr>
        <p:spPr>
          <a:xfrm>
            <a:off x="1250044" y="2201270"/>
            <a:ext cx="10656653" cy="443272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rPr>
              <a:t>2-Πώς μπ</a:t>
            </a:r>
            <a:r>
              <a:rPr lang="en-US" sz="2800" dirty="0" err="1">
                <a:solidFill>
                  <a:srgbClr val="000000"/>
                </a:solidFill>
              </a:rPr>
              <a:t>ορεί</a:t>
            </a:r>
            <a:r>
              <a:rPr lang="en-US" sz="2800" dirty="0">
                <a:solidFill>
                  <a:srgbClr val="000000"/>
                </a:solidFill>
              </a:rPr>
              <a:t> η </a:t>
            </a:r>
            <a:r>
              <a:rPr lang="en-US" sz="2800" dirty="0" err="1">
                <a:solidFill>
                  <a:srgbClr val="000000"/>
                </a:solidFill>
              </a:rPr>
              <a:t>μείωση</a:t>
            </a:r>
            <a:r>
              <a:rPr lang="en-US" sz="2800" dirty="0">
                <a:solidFill>
                  <a:srgbClr val="000000"/>
                </a:solidFill>
              </a:rPr>
              <a:t> </a:t>
            </a:r>
            <a:r>
              <a:rPr lang="en-US" sz="2800" dirty="0" err="1">
                <a:solidFill>
                  <a:srgbClr val="000000"/>
                </a:solidFill>
              </a:rPr>
              <a:t>της</a:t>
            </a:r>
            <a:r>
              <a:rPr lang="en-US" sz="2800" dirty="0">
                <a:solidFill>
                  <a:srgbClr val="000000"/>
                </a:solidFill>
              </a:rPr>
              <a:t> κατα</a:t>
            </a:r>
            <a:r>
              <a:rPr lang="en-US" sz="2800" dirty="0" err="1">
                <a:solidFill>
                  <a:srgbClr val="000000"/>
                </a:solidFill>
              </a:rPr>
              <a:t>νάλωσης</a:t>
            </a:r>
            <a:r>
              <a:rPr lang="en-US" sz="2800" dirty="0">
                <a:solidFill>
                  <a:srgbClr val="000000"/>
                </a:solidFill>
              </a:rPr>
              <a:t> </a:t>
            </a:r>
            <a:r>
              <a:rPr lang="en-US" sz="2800" dirty="0" err="1">
                <a:solidFill>
                  <a:srgbClr val="000000"/>
                </a:solidFill>
              </a:rPr>
              <a:t>κρέ</a:t>
            </a:r>
            <a:r>
              <a:rPr lang="en-US" sz="2800" dirty="0">
                <a:solidFill>
                  <a:srgbClr val="000000"/>
                </a:solidFill>
              </a:rPr>
              <a:t>ατος να συμβάλει στην περιβαλλοντική βιωσιμότητα;</a:t>
            </a:r>
            <a:endParaRPr dirty="0"/>
          </a:p>
          <a:p>
            <a:pPr marL="0" lvl="0" indent="0" algn="l" rtl="0">
              <a:lnSpc>
                <a:spcPct val="90000"/>
              </a:lnSpc>
              <a:spcBef>
                <a:spcPts val="1000"/>
              </a:spcBef>
              <a:spcAft>
                <a:spcPts val="0"/>
              </a:spcAft>
              <a:buClr>
                <a:srgbClr val="000000"/>
              </a:buClr>
              <a:buSzPts val="2800"/>
              <a:buFont typeface="Calibri"/>
              <a:buNone/>
            </a:pPr>
            <a:r>
              <a:rPr lang="en-US" sz="2800" dirty="0">
                <a:solidFill>
                  <a:srgbClr val="000000"/>
                </a:solidFill>
              </a:rPr>
              <a:t>A. </a:t>
            </a:r>
            <a:r>
              <a:rPr lang="en-US" sz="2800" dirty="0" err="1">
                <a:solidFill>
                  <a:srgbClr val="000000"/>
                </a:solidFill>
              </a:rPr>
              <a:t>Αυξάνει</a:t>
            </a:r>
            <a:r>
              <a:rPr lang="en-US" sz="2800" dirty="0">
                <a:solidFill>
                  <a:srgbClr val="000000"/>
                </a:solidFill>
              </a:rPr>
              <a:t> </a:t>
            </a:r>
            <a:r>
              <a:rPr lang="en-US" sz="2800" dirty="0" err="1">
                <a:solidFill>
                  <a:srgbClr val="000000"/>
                </a:solidFill>
              </a:rPr>
              <a:t>τη</a:t>
            </a:r>
            <a:r>
              <a:rPr lang="en-US" sz="2800" dirty="0">
                <a:solidFill>
                  <a:srgbClr val="000000"/>
                </a:solidFill>
              </a:rPr>
              <a:t> </a:t>
            </a:r>
            <a:r>
              <a:rPr lang="en-US" sz="2800" dirty="0" err="1">
                <a:solidFill>
                  <a:srgbClr val="000000"/>
                </a:solidFill>
              </a:rPr>
              <a:t>χρήση</a:t>
            </a:r>
            <a:r>
              <a:rPr lang="en-US" sz="2800" dirty="0">
                <a:solidFill>
                  <a:srgbClr val="000000"/>
                </a:solidFill>
              </a:rPr>
              <a:t> </a:t>
            </a:r>
            <a:r>
              <a:rPr lang="en-US" sz="2800" dirty="0" err="1">
                <a:solidFill>
                  <a:srgbClr val="000000"/>
                </a:solidFill>
              </a:rPr>
              <a:t>νερού</a:t>
            </a:r>
            <a:r>
              <a:rPr lang="en-US" sz="2800" dirty="0">
                <a:solidFill>
                  <a:srgbClr val="000000"/>
                </a:solidFill>
              </a:rPr>
              <a:t>.</a:t>
            </a:r>
            <a:br>
              <a:rPr lang="en-US" sz="2800" dirty="0">
                <a:solidFill>
                  <a:srgbClr val="000000"/>
                </a:solidFill>
              </a:rPr>
            </a:br>
            <a:r>
              <a:rPr lang="en-US" sz="2800" dirty="0">
                <a:solidFill>
                  <a:srgbClr val="000000"/>
                </a:solidFill>
              </a:rPr>
              <a:t>B. </a:t>
            </a:r>
            <a:r>
              <a:rPr lang="en-US" sz="2800" dirty="0" err="1">
                <a:solidFill>
                  <a:srgbClr val="000000"/>
                </a:solidFill>
              </a:rPr>
              <a:t>Μειώνει</a:t>
            </a:r>
            <a:r>
              <a:rPr lang="en-US" sz="2800" dirty="0">
                <a:solidFill>
                  <a:srgbClr val="000000"/>
                </a:solidFill>
              </a:rPr>
              <a:t> </a:t>
            </a:r>
            <a:r>
              <a:rPr lang="en-US" sz="2800" dirty="0" err="1">
                <a:solidFill>
                  <a:srgbClr val="000000"/>
                </a:solidFill>
              </a:rPr>
              <a:t>την</a:t>
            </a:r>
            <a:r>
              <a:rPr lang="en-US" sz="2800" dirty="0">
                <a:solidFill>
                  <a:srgbClr val="000000"/>
                </a:solidFill>
              </a:rPr>
              <a:t> α</a:t>
            </a:r>
            <a:r>
              <a:rPr lang="en-US" sz="2800" dirty="0" err="1">
                <a:solidFill>
                  <a:srgbClr val="000000"/>
                </a:solidFill>
              </a:rPr>
              <a:t>νάγκη</a:t>
            </a:r>
            <a:r>
              <a:rPr lang="en-US" sz="2800" dirty="0">
                <a:solidFill>
                  <a:srgbClr val="000000"/>
                </a:solidFill>
              </a:rPr>
              <a:t> </a:t>
            </a:r>
            <a:r>
              <a:rPr lang="en-US" sz="2800" dirty="0" err="1">
                <a:solidFill>
                  <a:srgbClr val="000000"/>
                </a:solidFill>
              </a:rPr>
              <a:t>γι</a:t>
            </a:r>
            <a:r>
              <a:rPr lang="en-US" sz="2800" dirty="0">
                <a:solidFill>
                  <a:srgbClr val="000000"/>
                </a:solidFill>
              </a:rPr>
              <a:t>α συνθετικά λιπάσματα.</a:t>
            </a:r>
            <a:br>
              <a:rPr lang="en-US" sz="2800" dirty="0">
                <a:solidFill>
                  <a:srgbClr val="000000"/>
                </a:solidFill>
              </a:rPr>
            </a:br>
            <a:r>
              <a:rPr lang="el-GR" sz="2800" dirty="0">
                <a:solidFill>
                  <a:srgbClr val="000000"/>
                </a:solidFill>
              </a:rPr>
              <a:t>Γ</a:t>
            </a:r>
            <a:r>
              <a:rPr lang="en-US" sz="2800" dirty="0">
                <a:solidFill>
                  <a:srgbClr val="000000"/>
                </a:solidFill>
              </a:rPr>
              <a:t>. </a:t>
            </a:r>
            <a:r>
              <a:rPr lang="en-US" sz="2800" dirty="0" err="1">
                <a:solidFill>
                  <a:srgbClr val="000000"/>
                </a:solidFill>
              </a:rPr>
              <a:t>Μειώνει</a:t>
            </a:r>
            <a:r>
              <a:rPr lang="en-US" sz="2800" dirty="0">
                <a:solidFill>
                  <a:srgbClr val="000000"/>
                </a:solidFill>
              </a:rPr>
              <a:t> </a:t>
            </a:r>
            <a:r>
              <a:rPr lang="en-US" sz="2800" dirty="0" err="1">
                <a:solidFill>
                  <a:srgbClr val="000000"/>
                </a:solidFill>
              </a:rPr>
              <a:t>τις</a:t>
            </a:r>
            <a:r>
              <a:rPr lang="en-US" sz="2800" dirty="0">
                <a:solidFill>
                  <a:srgbClr val="000000"/>
                </a:solidFill>
              </a:rPr>
              <a:t> </a:t>
            </a:r>
            <a:r>
              <a:rPr lang="en-US" sz="2800" dirty="0" err="1">
                <a:solidFill>
                  <a:srgbClr val="000000"/>
                </a:solidFill>
              </a:rPr>
              <a:t>εκ</a:t>
            </a:r>
            <a:r>
              <a:rPr lang="en-US" sz="2800" dirty="0">
                <a:solidFill>
                  <a:srgbClr val="000000"/>
                </a:solidFill>
              </a:rPr>
              <a:t>πομπές αερίων του θερμοκηπίου.</a:t>
            </a:r>
            <a:br>
              <a:rPr lang="en-US" sz="2800" dirty="0">
                <a:solidFill>
                  <a:srgbClr val="000000"/>
                </a:solidFill>
              </a:rPr>
            </a:br>
            <a:r>
              <a:rPr lang="el-GR" sz="2800" dirty="0">
                <a:solidFill>
                  <a:srgbClr val="000000"/>
                </a:solidFill>
              </a:rPr>
              <a:t>Δ</a:t>
            </a:r>
            <a:r>
              <a:rPr lang="en-US" sz="2800" dirty="0">
                <a:solidFill>
                  <a:srgbClr val="000000"/>
                </a:solidFill>
              </a:rPr>
              <a:t>. </a:t>
            </a:r>
            <a:r>
              <a:rPr lang="en-US" sz="2800" dirty="0" err="1">
                <a:solidFill>
                  <a:srgbClr val="000000"/>
                </a:solidFill>
              </a:rPr>
              <a:t>Οδηγεί</a:t>
            </a:r>
            <a:r>
              <a:rPr lang="en-US" sz="2800" dirty="0">
                <a:solidFill>
                  <a:srgbClr val="000000"/>
                </a:solidFill>
              </a:rPr>
              <a:t> </a:t>
            </a:r>
            <a:r>
              <a:rPr lang="en-US" sz="2800" dirty="0" err="1">
                <a:solidFill>
                  <a:srgbClr val="000000"/>
                </a:solidFill>
              </a:rPr>
              <a:t>σε</a:t>
            </a:r>
            <a:r>
              <a:rPr lang="en-US" sz="2800" dirty="0">
                <a:solidFill>
                  <a:srgbClr val="000000"/>
                </a:solidFill>
              </a:rPr>
              <a:t> </a:t>
            </a:r>
            <a:r>
              <a:rPr lang="en-US" sz="2800" dirty="0" err="1">
                <a:solidFill>
                  <a:srgbClr val="000000"/>
                </a:solidFill>
              </a:rPr>
              <a:t>μεγ</a:t>
            </a:r>
            <a:r>
              <a:rPr lang="en-US" sz="2800" dirty="0">
                <a:solidFill>
                  <a:srgbClr val="000000"/>
                </a:solidFill>
              </a:rPr>
              <a:t>αλύτερη απώλεια βιοποικιλότητας.</a:t>
            </a:r>
            <a:endParaRPr dirty="0"/>
          </a:p>
        </p:txBody>
      </p:sp>
    </p:spTree>
  </p:cSld>
  <p:clrMapOvr>
    <a:masterClrMapping/>
  </p:clrMapOvr>
</p:sld>
</file>

<file path=ppt/theme/theme1.xml><?xml version="1.0" encoding="utf-8"?>
<a:theme xmlns:a="http://schemas.openxmlformats.org/drawingml/2006/main" name="Motyw pakietu Office">
  <a:themeElements>
    <a:clrScheme name="Niebieski">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3257</TotalTime>
  <Words>7928</Words>
  <Application>Microsoft Office PowerPoint</Application>
  <PresentationFormat>Ευρεία οθόνη</PresentationFormat>
  <Paragraphs>501</Paragraphs>
  <Slides>57</Slides>
  <Notes>57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57</vt:i4>
      </vt:variant>
    </vt:vector>
  </HeadingPairs>
  <TitlesOfParts>
    <vt:vector size="61" baseType="lpstr">
      <vt:lpstr>Arial</vt:lpstr>
      <vt:lpstr>Calibri</vt:lpstr>
      <vt:lpstr>Helvetica Neue</vt:lpstr>
      <vt:lpstr>Motyw pakietu Office</vt:lpstr>
      <vt:lpstr>Συστήματα τροφίμων Προώθηση βιώσιμων διατροφικών συνηθειών και μελλοντικός γραμματισμός</vt:lpstr>
      <vt:lpstr>Μαθησιακοί στόχοι</vt:lpstr>
      <vt:lpstr>Τι είναι ένα σύστημα τροφίμων;</vt:lpstr>
      <vt:lpstr>Παρουσίαση του PowerPoint</vt:lpstr>
      <vt:lpstr>Παρουσίαση του PowerPoint</vt:lpstr>
      <vt:lpstr>Επιπτώσεις των συστημάτων τροφίμων</vt:lpstr>
      <vt:lpstr>Ας σκεφτούμε τον αντίκτυπο των επιλογών μας...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Σημασία των επισιτιστικών συστημάτων</vt:lpstr>
      <vt:lpstr>Παρουσίαση του PowerPoint</vt:lpstr>
      <vt:lpstr>Παρουσίαση του PowerPoint</vt:lpstr>
      <vt:lpstr>Παρουσίαση του PowerPoint</vt:lpstr>
      <vt:lpstr> Προκλήσεις που αντιμετωπίζουμε με τα διατροφικά μας συστήματα</vt:lpstr>
      <vt:lpstr> Προκλήσεις που αντιμετωπίζουμε με τα διατροφικά μας συστήματα</vt:lpstr>
      <vt:lpstr> Προκλήσεις που αντιμετωπίζουμε με τα διατροφικά μας συστήματα</vt:lpstr>
      <vt:lpstr>ΔΙΔΑΣΚΑΛΊΑ ΓΙΑ ΤΑ ΔΙΑΤΡΟΦΙΚΆ ΣΥΣΤΉΜΑΤΑ</vt:lpstr>
      <vt:lpstr>Παρουσίαση του PowerPoint</vt:lpstr>
      <vt:lpstr>Ξεκινώντας με την παραγωγή. Γιατί χρειαζόμαστε βιώσιμη παραγωγή τροφίμων;</vt:lpstr>
      <vt:lpstr>Παρουσίαση του PowerPoint</vt:lpstr>
      <vt:lpstr>Ας μιλήσουμε για βιώσιμες διατροφικές συνήθειες;</vt:lpstr>
      <vt:lpstr>Βιώσιμες διατροφικές συνήθειες - Σωστό ή Λάθος;</vt:lpstr>
      <vt:lpstr>Βιώσιμες διατροφικές συνήθειες - Σωστό ή Λάθος;</vt:lpstr>
      <vt:lpstr>Βιώσιμες διατροφικές συνήθειες - Σωστό ή Λάθος;</vt:lpstr>
      <vt:lpstr>Βιώσιμες διατροφικές συνήθειες - Σωστό ή Λάθος;</vt:lpstr>
      <vt:lpstr>Βιώσιμες διατροφικές συνήθειες - Σωστό ή Λάθος;</vt:lpstr>
      <vt:lpstr>Βιώσιμες διατροφικές συνήθειες - Σωστό ή Λάθος;</vt:lpstr>
      <vt:lpstr>Περιβάλλοντα τροφίμων</vt:lpstr>
      <vt:lpstr>Φανταζόμαστε βιώσιμα συστήματα τροφίμων</vt:lpstr>
      <vt:lpstr>Σχεδιασμός βιώσιμων συστημάτων τροφίμων</vt:lpstr>
      <vt:lpstr>Δράση για το κλίμα και τα βιώσιμα συστήματα τροφίμων</vt:lpstr>
      <vt:lpstr>Πρακτικές δραστηριότητες που συνδέονται με το πρόγραμμα σπουδών </vt:lpstr>
      <vt:lpstr>Μελέτη περίπτωσης: - φιλικές προς το κλίμα σχολικές κουζίνες - Εσθονία</vt:lpstr>
      <vt:lpstr>Μελέτη περίπτωσης: Η πρόκληση του Βερολίνου</vt:lpstr>
      <vt:lpstr>Μελέτη περίπτωσης: Εσθονία</vt:lpstr>
      <vt:lpstr>Σύλληψη και σχεδιασμός μελλοντικών συστημάτων τροφίμων</vt:lpstr>
      <vt:lpstr>Ο ιστότοπος Food Systems Dashboard  https://www.foodsystemsdashboard.org/</vt:lpstr>
      <vt:lpstr>ΑΝΑΦΟΡΕΣ</vt:lpstr>
      <vt:lpstr>ΑΝΑΦΟΡΕΣ</vt:lpstr>
      <vt:lpstr>ΑΝΑΦΟΡΕΣ</vt:lpstr>
      <vt:lpstr>ΑΝΑΦΟΡΕΣ</vt:lpstr>
      <vt:lpstr>Εκπαιδευτικές πηγές της ΕΕ</vt:lpstr>
      <vt:lpstr>Περαιτέρω αναγνώσεις</vt:lpstr>
      <vt:lpstr>Ο χώρος είναι ανοιχτός για ερωτήσεις</vt:lpstr>
      <vt:lpstr>Γίνε η αλλαγή! Επιλέξτε βιώσιμες διατροφικές συνήθειες σήμερα για ένα πιο υγιές αύριο. Ας προστατεύσουμε τον πλανήτη μας με ένα γεύμα τη φορά!</vt:lpstr>
      <vt:lpstr>Σας ευχαριστώ!</vt:lpstr>
      <vt:lpstr>Γλωσσάριο  </vt:lpstr>
      <vt:lpstr>Παρουσίαση του PowerPoint</vt:lpstr>
      <vt:lpstr>Παρουσίαση του PowerPoint</vt:lpstr>
      <vt:lpstr>Παρουσίαση του PowerPoint</vt:lpstr>
      <vt:lpstr>Παρουσίαση του PowerPoint</vt:lpstr>
      <vt:lpstr>Διδακτικό υλικό</vt:lpstr>
      <vt:lpstr>Μελέτη περίπτωσης</vt:lpstr>
      <vt:lpstr>ΣΥΛΛΗΨΗ και σχεδιασμός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XXXX</dc:title>
  <dc:creator>Danuta Szpilko</dc:creator>
  <cp:keywords>, docId:0B9619FC8F35A18CD890C22FA7807AFB</cp:keywords>
  <cp:lastModifiedBy>Giannis Papadopoulos</cp:lastModifiedBy>
  <cp:revision>553</cp:revision>
  <dcterms:created xsi:type="dcterms:W3CDTF">2021-03-17T15:35:01Z</dcterms:created>
  <dcterms:modified xsi:type="dcterms:W3CDTF">2024-12-03T09:27:51Z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0x0101006BB1CE6E337D584EAB9F6A325E920394</vt:lpwstr>
  </property>
</Properties>
</file>