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12192000" cy="6858000"/>
  <p:notesSz cx="6858000" cy="9144000"/>
  <p:embeddedFontLst>
    <p:embeddedFont>
      <p:font typeface="Helvetica Neue" panose="020B0604020202020204" charset="0"/>
      <p:regular r:id="rId60"/>
      <p:bold r:id="rId61"/>
      <p:italic r:id="rId62"/>
      <p:boldItalic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66" roundtripDataSignature="AMtx7mhwEcqYo7kN7c9VoTa32iIqfe2+9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D2597C-C209-4CBE-9CF9-2706E2B27AC5}" v="708" dt="2025-01-20T14:27:14.023"/>
    <p1510:client id="{A9442978-9C32-4CDD-8666-42F37BEA363F}" v="198" dt="2025-01-20T14:28:07.9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4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customschemas.google.com/relationships/presentationmetadata" Target="metadata"/><Relationship Id="rId5" Type="http://schemas.openxmlformats.org/officeDocument/2006/relationships/slide" Target="slides/slide4.xml"/><Relationship Id="rId61" Type="http://schemas.openxmlformats.org/officeDocument/2006/relationships/font" Target="fonts/font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 sz="1100"/>
              <a:t>Powitanie uczestników modułu.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 sz="1100"/>
              <a:t>Przedstaw się i przedstaw krótko swoje doświadczenie i wiedzę specjalistyczną.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 sz="1100"/>
              <a:t>Krótko nakreśl, czego będzie dotyczyć sesja i jakie jest jej znaczenie w kontekście edukacji w zakresie systemów żywnościowych.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Dodatkowe informacje: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 sz="1100"/>
              <a:t>Wprowadzenie: Systemy żywnościowe obejmują wszystkie procesy związane z wyżywieniem ludności: uprawę, zbiory, przetwarzanie, pakowanie, transport, marketing, konsumpcję i utylizację żywności i produktów z nią związanych.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 sz="1100"/>
              <a:t>Znaczenie: Zrozumienie systemów żywnościowych ma kluczowe znaczenie dla promowania zrównoważonych praktyk, poprawy zdrowia publicznego i sprostania wyzwaniom środowiskowym.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Google Shape;127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Quiz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wielokrotnego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wyboru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temat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pliku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z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pytaniami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alternatywami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wyjaśnieniem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prawidłowych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odpowiedzi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Możliwość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zastosowania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quizu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bezpośrednio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platformie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użycia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pliku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PDF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lub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po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prostu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omówienia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w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prezentacji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Q2: C: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Zmniejszenie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spożycia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mięsa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pomaga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obniżyć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emisję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gazów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cieplarnianych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ponieważ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intensywna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hodowla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zwierząt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jest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znaczącym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źródłem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metanu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innych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gazów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cieplarnianych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Redukcja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ta ma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kluczowe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znaczenie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dla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łagodzenia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zmian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klimatycznych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ich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wpływu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środowisko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" name="Google Shape;132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Quiz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wielokrotnego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wyboru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temat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pliku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z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pytaniami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alternatywami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wyjaśnieniem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prawidłowych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odpowiedzi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Możliwość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zastosowania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quizu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bezpośrednio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platformie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użycia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pliku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PDF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lub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po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prostu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omówienia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w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prezentacji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Q3:C: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Dieta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roślinna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wiąże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się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z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niższym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ryzykiem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chorób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przewlekłych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takich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jak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cukrzyca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choroby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serca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niektóre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nowotwory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ze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względu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wyższe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spożycie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niezbędnych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składników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odżywczych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witamin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przeciwutleniaczy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oraz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niższe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spożycie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niezdrowych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tłuszczów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Google Shape;137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Quiz wielokrotnego wyboru na temat pliku z pytaniami, alternatywami i wyjaśnieniem prawidłowych odpowiedzi.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Możliwość zastosowania quizu bezpośrednio na platformie, użycia pliku PDF lub po prostu omówienia w prezentacji.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Q3:C: Dieta roślinna wiąże się z niższym ryzykiem chorób przewlekłych, takich jak cukrzyca, choroby serca i niektóre nowotwory, ze względu na wyższe spożycie niezbędnych składników odżywczych, witamin i przeciwutleniaczy oraz niższe spożycie niezdrowych tłuszczów.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2" name="Google Shape;142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Quiz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wielokrotnego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wyboru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temat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pliku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z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pytaniami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alternatywami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wyjaśnieniem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prawidłowych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odpowiedzi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Możliwość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zastosowania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quizu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bezpośrednio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platformie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użycia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pliku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PDF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lub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po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prostu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omówienia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w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prezentacji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Q4:C: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Kiedy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odpady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żywnościowe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rozkładają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się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wysypiskach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wytwarzają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metan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silny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gaz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cieplarniany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który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znacząco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przyczynia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się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zmian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klimatycznych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Zmniejszenie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ilości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odpadów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żywnościowych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może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pomóc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obniżyć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emisję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metanu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zmniejszyć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ogólny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wpływ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środowisko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8" name="Google Shape;148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Quiz wielokrotnego wyboru na temat pliku z pytaniami, alternatywami i wyjaśnieniem prawidłowych odpowiedzi.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Możliwość zastosowania quizu bezpośrednio na platformie, użycia pliku PDF lub po prostu omówienia w prezentacji.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Q4:C: Kiedy odpady żywnościowe rozkładają się na wysypiskach, wytwarzają metan, silny gaz cieplarniany, który znacząco przyczynia się do zmian klimatycznych. Zmniejszenie ilości odpadów żywnościowych może pomóc obniżyć emisję metanu i zmniejszyć ogólny wpływ na środowisko.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Google Shape;153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Quiz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wielokrotnego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wyboru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temat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pliku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z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pytaniami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alternatywami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wyjaśnieniem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prawidłowych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odpowiedzi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Możliwość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zastosowania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quizu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bezpośrednio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platformie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użycia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pliku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PDF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lub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po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prostu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omówienia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w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prezentacji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Q5:C: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Bezpieczeństwo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żywnościowe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ma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kluczowe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znaczenie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dla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zrównoważonych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systemów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żywnościowych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ponieważ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zapewnia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wszystkim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ludziom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dostęp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wystarczającej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ilości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bezpiecznej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pożywnej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żywności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aby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utrzymać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zdrowe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aktywne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życie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Obejmuje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rozwiązywanie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problemów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takich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jak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głód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niedożywienie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sprawiedliwa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dystrybucja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żywności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8" name="Google Shape;158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Quiz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wielokrotnego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wyboru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temat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pliku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z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pytaniami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alternatywami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wyjaśnieniem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prawidłowych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odpowiedzi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Możliwość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zastosowania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quizu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bezpośrednio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platformie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użycia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pliku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PDF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lub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po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prostu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omówienia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w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prezentacji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Q5:C: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Bezpieczeństwo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żywnościowe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ma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kluczowe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znaczenie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dla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zrównoważonych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systemów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żywnościowych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ponieważ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zapewnia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wszystkim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ludziom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dostęp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wystarczającej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ilości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bezpiecznej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pożywnej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żywności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aby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utrzymać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zdrowe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aktywne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życie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Obejmuje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zajęcie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się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kwestiami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takimi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jak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głód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niedożywienie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sprawiedliwa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dystrybucja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żywności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3" name="Google Shape;163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Omów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każde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wyzwanie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oraz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złożoność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wzajemne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powiązania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systemów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żywnościowych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Podkreślenie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kluczowych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wyzwań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stojących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obecnie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przed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systemami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żywnościowymi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**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Aktywność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online (forum)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opisana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w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treści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err="1"/>
              <a:t>Wzajemne</a:t>
            </a:r>
            <a:r>
              <a:rPr lang="en-US" b="1"/>
              <a:t> </a:t>
            </a:r>
            <a:r>
              <a:rPr lang="en-US" b="1" err="1"/>
              <a:t>powiązania</a:t>
            </a:r>
            <a:r>
              <a:rPr lang="en-US" b="0"/>
              <a:t>: </a:t>
            </a:r>
            <a:r>
              <a:rPr lang="en-US" b="0" err="1"/>
              <a:t>Systemy</a:t>
            </a:r>
            <a:r>
              <a:rPr lang="en-US" b="0"/>
              <a:t> </a:t>
            </a:r>
            <a:r>
              <a:rPr lang="en-US" b="0" err="1"/>
              <a:t>żywnościowe</a:t>
            </a:r>
            <a:r>
              <a:rPr lang="en-US" b="0"/>
              <a:t> </a:t>
            </a:r>
            <a:r>
              <a:rPr lang="en-US" b="0" err="1"/>
              <a:t>są</a:t>
            </a:r>
            <a:r>
              <a:rPr lang="en-US" b="0"/>
              <a:t> </a:t>
            </a:r>
            <a:r>
              <a:rPr lang="en-US" b="0" err="1"/>
              <a:t>powiązane</a:t>
            </a:r>
            <a:r>
              <a:rPr lang="en-US" b="0"/>
              <a:t> z </a:t>
            </a:r>
            <a:r>
              <a:rPr lang="en-US" b="0" err="1"/>
              <a:t>różnymi</a:t>
            </a:r>
            <a:r>
              <a:rPr lang="en-US" b="0"/>
              <a:t> </a:t>
            </a:r>
            <a:r>
              <a:rPr lang="en-US" b="0" err="1"/>
              <a:t>sektorami</a:t>
            </a:r>
            <a:r>
              <a:rPr lang="en-US" b="0"/>
              <a:t>, </a:t>
            </a:r>
            <a:r>
              <a:rPr lang="en-US" b="0" err="1"/>
              <a:t>takimi</a:t>
            </a:r>
            <a:r>
              <a:rPr lang="en-US" b="0"/>
              <a:t> jak </a:t>
            </a:r>
            <a:r>
              <a:rPr lang="en-US" b="0" err="1"/>
              <a:t>woda</a:t>
            </a:r>
            <a:r>
              <a:rPr lang="en-US" b="0"/>
              <a:t>, </a:t>
            </a:r>
            <a:r>
              <a:rPr lang="en-US" b="0" err="1"/>
              <a:t>energia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zdrowie</a:t>
            </a:r>
            <a:r>
              <a:rPr lang="en-US" b="0"/>
              <a:t>. </a:t>
            </a:r>
            <a:r>
              <a:rPr lang="en-US" b="0" err="1"/>
              <a:t>Zmiany</a:t>
            </a:r>
            <a:r>
              <a:rPr lang="en-US" b="0"/>
              <a:t> w </a:t>
            </a:r>
            <a:r>
              <a:rPr lang="en-US" b="0" err="1"/>
              <a:t>jednym</a:t>
            </a:r>
            <a:r>
              <a:rPr lang="en-US" b="0"/>
              <a:t> </a:t>
            </a:r>
            <a:r>
              <a:rPr lang="en-US" b="0" err="1"/>
              <a:t>obszarze</a:t>
            </a:r>
            <a:r>
              <a:rPr lang="en-US" b="0"/>
              <a:t> </a:t>
            </a:r>
            <a:r>
              <a:rPr lang="en-US" b="0" err="1"/>
              <a:t>mogą</a:t>
            </a:r>
            <a:r>
              <a:rPr lang="en-US" b="0"/>
              <a:t> </a:t>
            </a:r>
            <a:r>
              <a:rPr lang="en-US" b="0" err="1"/>
              <a:t>mieć</a:t>
            </a:r>
            <a:r>
              <a:rPr lang="en-US" b="0"/>
              <a:t> </a:t>
            </a:r>
            <a:r>
              <a:rPr lang="en-US" b="0" err="1"/>
              <a:t>kaskadowy</a:t>
            </a:r>
            <a:r>
              <a:rPr lang="en-US" b="0"/>
              <a:t> </a:t>
            </a:r>
            <a:r>
              <a:rPr lang="en-US" b="0" err="1"/>
              <a:t>wpływ</a:t>
            </a:r>
            <a:r>
              <a:rPr lang="en-US" b="0"/>
              <a:t> </a:t>
            </a:r>
            <a:r>
              <a:rPr lang="en-US" b="0" err="1"/>
              <a:t>na</a:t>
            </a:r>
            <a:r>
              <a:rPr lang="en-US" b="0"/>
              <a:t> </a:t>
            </a:r>
            <a:r>
              <a:rPr lang="en-US" b="0" err="1"/>
              <a:t>inne</a:t>
            </a:r>
            <a:r>
              <a:rPr lang="en-US" b="0"/>
              <a:t>.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Wyzwania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err="1"/>
              <a:t>Wykorzystanie</a:t>
            </a:r>
            <a:r>
              <a:rPr lang="en-US" b="1"/>
              <a:t> </a:t>
            </a:r>
            <a:r>
              <a:rPr lang="en-US" b="1" err="1"/>
              <a:t>zasobów</a:t>
            </a:r>
            <a:r>
              <a:rPr lang="en-US" b="0"/>
              <a:t>: </a:t>
            </a:r>
            <a:r>
              <a:rPr lang="en-US" b="0" err="1"/>
              <a:t>Efektywne</a:t>
            </a:r>
            <a:r>
              <a:rPr lang="en-US" b="0"/>
              <a:t> </a:t>
            </a:r>
            <a:r>
              <a:rPr lang="en-US" b="0" err="1"/>
              <a:t>wykorzystanie</a:t>
            </a:r>
            <a:r>
              <a:rPr lang="en-US" b="0"/>
              <a:t> </a:t>
            </a:r>
            <a:r>
              <a:rPr lang="en-US" b="0" err="1"/>
              <a:t>gruntów</a:t>
            </a:r>
            <a:r>
              <a:rPr lang="en-US" b="0"/>
              <a:t>, </a:t>
            </a:r>
            <a:r>
              <a:rPr lang="en-US" b="0" err="1"/>
              <a:t>wody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energii</a:t>
            </a:r>
            <a:r>
              <a:rPr lang="en-US" b="0"/>
              <a:t> ma </a:t>
            </a:r>
            <a:r>
              <a:rPr lang="en-US" b="0" err="1"/>
              <a:t>kluczowe</a:t>
            </a:r>
            <a:r>
              <a:rPr lang="en-US" b="0"/>
              <a:t> </a:t>
            </a:r>
            <a:r>
              <a:rPr lang="en-US" b="0" err="1"/>
              <a:t>znaczenie</a:t>
            </a:r>
            <a:r>
              <a:rPr lang="en-US" b="0"/>
              <a:t> </a:t>
            </a:r>
            <a:r>
              <a:rPr lang="en-US" b="0" err="1"/>
              <a:t>dla</a:t>
            </a:r>
            <a:r>
              <a:rPr lang="en-US" b="0"/>
              <a:t> </a:t>
            </a:r>
            <a:r>
              <a:rPr lang="en-US" b="0" err="1"/>
              <a:t>zrównoważonej</a:t>
            </a:r>
            <a:r>
              <a:rPr lang="en-US" b="0"/>
              <a:t> </a:t>
            </a:r>
            <a:r>
              <a:rPr lang="en-US" b="0" err="1"/>
              <a:t>produkcji</a:t>
            </a:r>
            <a:r>
              <a:rPr lang="en-US" b="0"/>
              <a:t> </a:t>
            </a:r>
            <a:r>
              <a:rPr lang="en-US" b="0" err="1"/>
              <a:t>żywności</a:t>
            </a:r>
            <a:r>
              <a:rPr lang="en-US" b="0"/>
              <a:t>.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err="1"/>
              <a:t>Zarządzanie</a:t>
            </a:r>
            <a:r>
              <a:rPr lang="en-US" b="1"/>
              <a:t> </a:t>
            </a:r>
            <a:r>
              <a:rPr lang="en-US" b="1" err="1"/>
              <a:t>odpadami</a:t>
            </a:r>
            <a:r>
              <a:rPr lang="en-US" b="0"/>
              <a:t>: </a:t>
            </a:r>
            <a:r>
              <a:rPr lang="en-US" b="0" err="1"/>
              <a:t>Zmniejszenie</a:t>
            </a:r>
            <a:r>
              <a:rPr lang="en-US" b="0"/>
              <a:t> </a:t>
            </a:r>
            <a:r>
              <a:rPr lang="en-US" b="0" err="1"/>
              <a:t>marnotrawstwa</a:t>
            </a:r>
            <a:r>
              <a:rPr lang="en-US" b="0"/>
              <a:t> </a:t>
            </a:r>
            <a:r>
              <a:rPr lang="en-US" b="0" err="1"/>
              <a:t>żywności</a:t>
            </a:r>
            <a:r>
              <a:rPr lang="en-US" b="0"/>
              <a:t> </a:t>
            </a:r>
            <a:r>
              <a:rPr lang="en-US" b="0" err="1"/>
              <a:t>poprzez</a:t>
            </a:r>
            <a:r>
              <a:rPr lang="en-US" b="0"/>
              <a:t> </a:t>
            </a:r>
            <a:r>
              <a:rPr lang="en-US" b="0" err="1"/>
              <a:t>lepsze</a:t>
            </a:r>
            <a:r>
              <a:rPr lang="en-US" b="0"/>
              <a:t> </a:t>
            </a:r>
            <a:r>
              <a:rPr lang="en-US" b="0" err="1"/>
              <a:t>praktyki</a:t>
            </a:r>
            <a:r>
              <a:rPr lang="en-US" b="0"/>
              <a:t> </a:t>
            </a:r>
            <a:r>
              <a:rPr lang="en-US" b="0" err="1"/>
              <a:t>przechowywania</a:t>
            </a:r>
            <a:r>
              <a:rPr lang="en-US" b="0"/>
              <a:t>, </a:t>
            </a:r>
            <a:r>
              <a:rPr lang="en-US" b="0" err="1"/>
              <a:t>przetwarzania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konsumpcji</a:t>
            </a:r>
            <a:r>
              <a:rPr lang="en-US" b="0"/>
              <a:t>.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err="1"/>
              <a:t>Wpływ</a:t>
            </a:r>
            <a:r>
              <a:rPr lang="en-US" b="1"/>
              <a:t> </a:t>
            </a:r>
            <a:r>
              <a:rPr lang="en-US" b="1" err="1"/>
              <a:t>na</a:t>
            </a:r>
            <a:r>
              <a:rPr lang="en-US" b="1"/>
              <a:t> </a:t>
            </a:r>
            <a:r>
              <a:rPr lang="en-US" b="1" err="1"/>
              <a:t>klimat</a:t>
            </a:r>
            <a:r>
              <a:rPr lang="en-US" b="0"/>
              <a:t>: </a:t>
            </a:r>
            <a:r>
              <a:rPr lang="en-US" b="0" err="1"/>
              <a:t>Zajęcie</a:t>
            </a:r>
            <a:r>
              <a:rPr lang="en-US" b="0"/>
              <a:t> </a:t>
            </a:r>
            <a:r>
              <a:rPr lang="en-US" b="0" err="1"/>
              <a:t>się</a:t>
            </a:r>
            <a:r>
              <a:rPr lang="en-US" b="0"/>
              <a:t> </a:t>
            </a:r>
            <a:r>
              <a:rPr lang="en-US" b="0" err="1"/>
              <a:t>znaczącym</a:t>
            </a:r>
            <a:r>
              <a:rPr lang="en-US" b="0"/>
              <a:t> </a:t>
            </a:r>
            <a:r>
              <a:rPr lang="en-US" b="0" err="1"/>
              <a:t>wkładem</a:t>
            </a:r>
            <a:r>
              <a:rPr lang="en-US" b="0"/>
              <a:t> </a:t>
            </a:r>
            <a:r>
              <a:rPr lang="en-US" b="0" err="1"/>
              <a:t>systemów</a:t>
            </a:r>
            <a:r>
              <a:rPr lang="en-US" b="0"/>
              <a:t> </a:t>
            </a:r>
            <a:r>
              <a:rPr lang="en-US" b="0" err="1"/>
              <a:t>żywnościowych</a:t>
            </a:r>
            <a:r>
              <a:rPr lang="en-US" b="0"/>
              <a:t> w </a:t>
            </a:r>
            <a:r>
              <a:rPr lang="en-US" b="0" err="1"/>
              <a:t>globalne</a:t>
            </a:r>
            <a:r>
              <a:rPr lang="en-US" b="0"/>
              <a:t> </a:t>
            </a:r>
            <a:r>
              <a:rPr lang="en-US" b="0" err="1"/>
              <a:t>emisje</a:t>
            </a:r>
            <a:r>
              <a:rPr lang="en-US" b="0"/>
              <a:t> </a:t>
            </a:r>
            <a:r>
              <a:rPr lang="en-US" b="0" err="1"/>
              <a:t>gazów</a:t>
            </a:r>
            <a:r>
              <a:rPr lang="en-US" b="0"/>
              <a:t> </a:t>
            </a:r>
            <a:r>
              <a:rPr lang="en-US" b="0" err="1"/>
              <a:t>cieplarnianych</a:t>
            </a:r>
            <a:r>
              <a:rPr lang="en-US" b="0"/>
              <a:t>.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err="1"/>
              <a:t>Równość</a:t>
            </a:r>
            <a:r>
              <a:rPr lang="en-US" b="1"/>
              <a:t> </a:t>
            </a:r>
            <a:r>
              <a:rPr lang="en-US" b="1" err="1"/>
              <a:t>społeczna</a:t>
            </a:r>
            <a:r>
              <a:rPr lang="en-US" b="0"/>
              <a:t>: </a:t>
            </a:r>
            <a:r>
              <a:rPr lang="en-US" b="0" err="1"/>
              <a:t>Zapewnienie</a:t>
            </a:r>
            <a:r>
              <a:rPr lang="en-US" b="0"/>
              <a:t> </a:t>
            </a:r>
            <a:r>
              <a:rPr lang="en-US" b="0" err="1"/>
              <a:t>sprawiedliwego</a:t>
            </a:r>
            <a:r>
              <a:rPr lang="en-US" b="0"/>
              <a:t> </a:t>
            </a:r>
            <a:r>
              <a:rPr lang="en-US" b="0" err="1"/>
              <a:t>dostępu</a:t>
            </a:r>
            <a:r>
              <a:rPr lang="en-US" b="0"/>
              <a:t> do </a:t>
            </a:r>
            <a:r>
              <a:rPr lang="en-US" b="0" err="1"/>
              <a:t>żywności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zasobów</a:t>
            </a:r>
            <a:r>
              <a:rPr lang="en-US" b="0"/>
              <a:t> </a:t>
            </a:r>
            <a:r>
              <a:rPr lang="en-US" b="0" err="1"/>
              <a:t>oraz</a:t>
            </a:r>
            <a:r>
              <a:rPr lang="en-US" b="0"/>
              <a:t> </a:t>
            </a:r>
            <a:r>
              <a:rPr lang="en-US" b="0" err="1"/>
              <a:t>wspieranie</a:t>
            </a:r>
            <a:r>
              <a:rPr lang="en-US" b="0"/>
              <a:t> </a:t>
            </a:r>
            <a:r>
              <a:rPr lang="en-US" b="0" err="1"/>
              <a:t>rolników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pracowników</a:t>
            </a:r>
            <a:r>
              <a:rPr lang="en-US" b="0"/>
              <a:t> </a:t>
            </a:r>
            <a:r>
              <a:rPr lang="en-US" b="0" err="1"/>
              <a:t>przemysłu</a:t>
            </a:r>
            <a:r>
              <a:rPr lang="en-US" b="0"/>
              <a:t> </a:t>
            </a:r>
            <a:r>
              <a:rPr lang="en-US" b="0" err="1"/>
              <a:t>spożywczego</a:t>
            </a:r>
            <a:r>
              <a:rPr lang="en-US" b="0"/>
              <a:t>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Omów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każde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wyzwanie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oraz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złożoność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wzajemne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powiązania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systemów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żywnościowych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Podkreślenie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kluczowych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wyzwań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stojących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obecnie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przed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systemami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żywnościowymi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**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Aktywność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online (forum)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opisana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w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treści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err="1"/>
              <a:t>Wzajemne</a:t>
            </a:r>
            <a:r>
              <a:rPr lang="en-US" b="1"/>
              <a:t> </a:t>
            </a:r>
            <a:r>
              <a:rPr lang="en-US" b="1" err="1"/>
              <a:t>powiązania</a:t>
            </a:r>
            <a:r>
              <a:rPr lang="en-US" b="0"/>
              <a:t>: </a:t>
            </a:r>
            <a:r>
              <a:rPr lang="en-US" b="0" err="1"/>
              <a:t>Systemy</a:t>
            </a:r>
            <a:r>
              <a:rPr lang="en-US" b="0"/>
              <a:t> </a:t>
            </a:r>
            <a:r>
              <a:rPr lang="en-US" b="0" err="1"/>
              <a:t>żywnościowe</a:t>
            </a:r>
            <a:r>
              <a:rPr lang="en-US" b="0"/>
              <a:t> </a:t>
            </a:r>
            <a:r>
              <a:rPr lang="en-US" b="0" err="1"/>
              <a:t>są</a:t>
            </a:r>
            <a:r>
              <a:rPr lang="en-US" b="0"/>
              <a:t> </a:t>
            </a:r>
            <a:r>
              <a:rPr lang="en-US" b="0" err="1"/>
              <a:t>powiązane</a:t>
            </a:r>
            <a:r>
              <a:rPr lang="en-US" b="0"/>
              <a:t> z </a:t>
            </a:r>
            <a:r>
              <a:rPr lang="en-US" b="0" err="1"/>
              <a:t>różnymi</a:t>
            </a:r>
            <a:r>
              <a:rPr lang="en-US" b="0"/>
              <a:t> </a:t>
            </a:r>
            <a:r>
              <a:rPr lang="en-US" b="0" err="1"/>
              <a:t>sektorami</a:t>
            </a:r>
            <a:r>
              <a:rPr lang="en-US" b="0"/>
              <a:t>, </a:t>
            </a:r>
            <a:r>
              <a:rPr lang="en-US" b="0" err="1"/>
              <a:t>takimi</a:t>
            </a:r>
            <a:r>
              <a:rPr lang="en-US" b="0"/>
              <a:t> jak </a:t>
            </a:r>
            <a:r>
              <a:rPr lang="en-US" b="0" err="1"/>
              <a:t>woda</a:t>
            </a:r>
            <a:r>
              <a:rPr lang="en-US" b="0"/>
              <a:t>, </a:t>
            </a:r>
            <a:r>
              <a:rPr lang="en-US" b="0" err="1"/>
              <a:t>energia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zdrowie</a:t>
            </a:r>
            <a:r>
              <a:rPr lang="en-US" b="0"/>
              <a:t>. </a:t>
            </a:r>
            <a:r>
              <a:rPr lang="en-US" b="0" err="1"/>
              <a:t>Zmiany</a:t>
            </a:r>
            <a:r>
              <a:rPr lang="en-US" b="0"/>
              <a:t> w </a:t>
            </a:r>
            <a:r>
              <a:rPr lang="en-US" b="0" err="1"/>
              <a:t>jednym</a:t>
            </a:r>
            <a:r>
              <a:rPr lang="en-US" b="0"/>
              <a:t> </a:t>
            </a:r>
            <a:r>
              <a:rPr lang="en-US" b="0" err="1"/>
              <a:t>obszarze</a:t>
            </a:r>
            <a:r>
              <a:rPr lang="en-US" b="0"/>
              <a:t> </a:t>
            </a:r>
            <a:r>
              <a:rPr lang="en-US" b="0" err="1"/>
              <a:t>mogą</a:t>
            </a:r>
            <a:r>
              <a:rPr lang="en-US" b="0"/>
              <a:t> </a:t>
            </a:r>
            <a:r>
              <a:rPr lang="en-US" b="0" err="1"/>
              <a:t>mieć</a:t>
            </a:r>
            <a:r>
              <a:rPr lang="en-US" b="0"/>
              <a:t> </a:t>
            </a:r>
            <a:r>
              <a:rPr lang="en-US" b="0" err="1"/>
              <a:t>kaskadowy</a:t>
            </a:r>
            <a:r>
              <a:rPr lang="en-US" b="0"/>
              <a:t> </a:t>
            </a:r>
            <a:r>
              <a:rPr lang="en-US" b="0" err="1"/>
              <a:t>wpływ</a:t>
            </a:r>
            <a:r>
              <a:rPr lang="en-US" b="0"/>
              <a:t> </a:t>
            </a:r>
            <a:r>
              <a:rPr lang="en-US" b="0" err="1"/>
              <a:t>na</a:t>
            </a:r>
            <a:r>
              <a:rPr lang="en-US" b="0"/>
              <a:t> </a:t>
            </a:r>
            <a:r>
              <a:rPr lang="en-US" b="0" err="1"/>
              <a:t>inne</a:t>
            </a:r>
            <a:r>
              <a:rPr lang="en-US" b="0"/>
              <a:t>.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Wyzwania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err="1"/>
              <a:t>Wykorzystanie</a:t>
            </a:r>
            <a:r>
              <a:rPr lang="en-US" b="1"/>
              <a:t> </a:t>
            </a:r>
            <a:r>
              <a:rPr lang="en-US" b="1" err="1"/>
              <a:t>zasobów</a:t>
            </a:r>
            <a:r>
              <a:rPr lang="en-US" b="0"/>
              <a:t>: </a:t>
            </a:r>
            <a:r>
              <a:rPr lang="en-US" b="0" err="1"/>
              <a:t>Efektywne</a:t>
            </a:r>
            <a:r>
              <a:rPr lang="en-US" b="0"/>
              <a:t> </a:t>
            </a:r>
            <a:r>
              <a:rPr lang="en-US" b="0" err="1"/>
              <a:t>wykorzystanie</a:t>
            </a:r>
            <a:r>
              <a:rPr lang="en-US" b="0"/>
              <a:t> </a:t>
            </a:r>
            <a:r>
              <a:rPr lang="en-US" b="0" err="1"/>
              <a:t>gruntów</a:t>
            </a:r>
            <a:r>
              <a:rPr lang="en-US" b="0"/>
              <a:t>, </a:t>
            </a:r>
            <a:r>
              <a:rPr lang="en-US" b="0" err="1"/>
              <a:t>wody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energii</a:t>
            </a:r>
            <a:r>
              <a:rPr lang="en-US" b="0"/>
              <a:t> ma </a:t>
            </a:r>
            <a:r>
              <a:rPr lang="en-US" b="0" err="1"/>
              <a:t>kluczowe</a:t>
            </a:r>
            <a:r>
              <a:rPr lang="en-US" b="0"/>
              <a:t> </a:t>
            </a:r>
            <a:r>
              <a:rPr lang="en-US" b="0" err="1"/>
              <a:t>znaczenie</a:t>
            </a:r>
            <a:r>
              <a:rPr lang="en-US" b="0"/>
              <a:t> </a:t>
            </a:r>
            <a:r>
              <a:rPr lang="en-US" b="0" err="1"/>
              <a:t>dla</a:t>
            </a:r>
            <a:r>
              <a:rPr lang="en-US" b="0"/>
              <a:t> </a:t>
            </a:r>
            <a:r>
              <a:rPr lang="en-US" b="0" err="1"/>
              <a:t>zrównoważonej</a:t>
            </a:r>
            <a:r>
              <a:rPr lang="en-US" b="0"/>
              <a:t> </a:t>
            </a:r>
            <a:r>
              <a:rPr lang="en-US" b="0" err="1"/>
              <a:t>produkcji</a:t>
            </a:r>
            <a:r>
              <a:rPr lang="en-US" b="0"/>
              <a:t> </a:t>
            </a:r>
            <a:r>
              <a:rPr lang="en-US" b="0" err="1"/>
              <a:t>żywności</a:t>
            </a:r>
            <a:r>
              <a:rPr lang="en-US" b="0"/>
              <a:t>.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err="1"/>
              <a:t>Zarządzanie</a:t>
            </a:r>
            <a:r>
              <a:rPr lang="en-US" b="1"/>
              <a:t> </a:t>
            </a:r>
            <a:r>
              <a:rPr lang="en-US" b="1" err="1"/>
              <a:t>odpadami</a:t>
            </a:r>
            <a:r>
              <a:rPr lang="en-US" b="0"/>
              <a:t>: </a:t>
            </a:r>
            <a:r>
              <a:rPr lang="en-US" b="0" err="1"/>
              <a:t>Zmniejszenie</a:t>
            </a:r>
            <a:r>
              <a:rPr lang="en-US" b="0"/>
              <a:t> </a:t>
            </a:r>
            <a:r>
              <a:rPr lang="en-US" b="0" err="1"/>
              <a:t>marnotrawstwa</a:t>
            </a:r>
            <a:r>
              <a:rPr lang="en-US" b="0"/>
              <a:t> </a:t>
            </a:r>
            <a:r>
              <a:rPr lang="en-US" b="0" err="1"/>
              <a:t>żywności</a:t>
            </a:r>
            <a:r>
              <a:rPr lang="en-US" b="0"/>
              <a:t> </a:t>
            </a:r>
            <a:r>
              <a:rPr lang="en-US" b="0" err="1"/>
              <a:t>poprzez</a:t>
            </a:r>
            <a:r>
              <a:rPr lang="en-US" b="0"/>
              <a:t> </a:t>
            </a:r>
            <a:r>
              <a:rPr lang="en-US" b="0" err="1"/>
              <a:t>lepsze</a:t>
            </a:r>
            <a:r>
              <a:rPr lang="en-US" b="0"/>
              <a:t> </a:t>
            </a:r>
            <a:r>
              <a:rPr lang="en-US" b="0" err="1"/>
              <a:t>praktyki</a:t>
            </a:r>
            <a:r>
              <a:rPr lang="en-US" b="0"/>
              <a:t> </a:t>
            </a:r>
            <a:r>
              <a:rPr lang="en-US" b="0" err="1"/>
              <a:t>przechowywania</a:t>
            </a:r>
            <a:r>
              <a:rPr lang="en-US" b="0"/>
              <a:t>, </a:t>
            </a:r>
            <a:r>
              <a:rPr lang="en-US" b="0" err="1"/>
              <a:t>przetwarzania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konsumpcji</a:t>
            </a:r>
            <a:r>
              <a:rPr lang="en-US" b="0"/>
              <a:t>.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err="1"/>
              <a:t>Wpływ</a:t>
            </a:r>
            <a:r>
              <a:rPr lang="en-US" b="1"/>
              <a:t> </a:t>
            </a:r>
            <a:r>
              <a:rPr lang="en-US" b="1" err="1"/>
              <a:t>na</a:t>
            </a:r>
            <a:r>
              <a:rPr lang="en-US" b="1"/>
              <a:t> </a:t>
            </a:r>
            <a:r>
              <a:rPr lang="en-US" b="1" err="1"/>
              <a:t>klimat</a:t>
            </a:r>
            <a:r>
              <a:rPr lang="en-US" b="0"/>
              <a:t>: </a:t>
            </a:r>
            <a:r>
              <a:rPr lang="en-US" b="0" err="1"/>
              <a:t>Zajęcie</a:t>
            </a:r>
            <a:r>
              <a:rPr lang="en-US" b="0"/>
              <a:t> </a:t>
            </a:r>
            <a:r>
              <a:rPr lang="en-US" b="0" err="1"/>
              <a:t>się</a:t>
            </a:r>
            <a:r>
              <a:rPr lang="en-US" b="0"/>
              <a:t> </a:t>
            </a:r>
            <a:r>
              <a:rPr lang="en-US" b="0" err="1"/>
              <a:t>znaczącym</a:t>
            </a:r>
            <a:r>
              <a:rPr lang="en-US" b="0"/>
              <a:t> </a:t>
            </a:r>
            <a:r>
              <a:rPr lang="en-US" b="0" err="1"/>
              <a:t>wkładem</a:t>
            </a:r>
            <a:r>
              <a:rPr lang="en-US" b="0"/>
              <a:t> </a:t>
            </a:r>
            <a:r>
              <a:rPr lang="en-US" b="0" err="1"/>
              <a:t>systemów</a:t>
            </a:r>
            <a:r>
              <a:rPr lang="en-US" b="0"/>
              <a:t> </a:t>
            </a:r>
            <a:r>
              <a:rPr lang="en-US" b="0" err="1"/>
              <a:t>żywnościowych</a:t>
            </a:r>
            <a:r>
              <a:rPr lang="en-US" b="0"/>
              <a:t> w </a:t>
            </a:r>
            <a:r>
              <a:rPr lang="en-US" b="0" err="1"/>
              <a:t>globalne</a:t>
            </a:r>
            <a:r>
              <a:rPr lang="en-US" b="0"/>
              <a:t> </a:t>
            </a:r>
            <a:r>
              <a:rPr lang="en-US" b="0" err="1"/>
              <a:t>emisje</a:t>
            </a:r>
            <a:r>
              <a:rPr lang="en-US" b="0"/>
              <a:t> </a:t>
            </a:r>
            <a:r>
              <a:rPr lang="en-US" b="0" err="1"/>
              <a:t>gazów</a:t>
            </a:r>
            <a:r>
              <a:rPr lang="en-US" b="0"/>
              <a:t> </a:t>
            </a:r>
            <a:r>
              <a:rPr lang="en-US" b="0" err="1"/>
              <a:t>cieplarnianych</a:t>
            </a:r>
            <a:r>
              <a:rPr lang="en-US" b="0"/>
              <a:t>.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err="1"/>
              <a:t>Równość</a:t>
            </a:r>
            <a:r>
              <a:rPr lang="en-US" b="1"/>
              <a:t> </a:t>
            </a:r>
            <a:r>
              <a:rPr lang="en-US" b="1" err="1"/>
              <a:t>społeczna</a:t>
            </a:r>
            <a:r>
              <a:rPr lang="en-US" b="0"/>
              <a:t>: </a:t>
            </a:r>
            <a:r>
              <a:rPr lang="en-US" b="0" err="1"/>
              <a:t>Zapewnienie</a:t>
            </a:r>
            <a:r>
              <a:rPr lang="en-US" b="0"/>
              <a:t> </a:t>
            </a:r>
            <a:r>
              <a:rPr lang="en-US" b="0" err="1"/>
              <a:t>sprawiedliwego</a:t>
            </a:r>
            <a:r>
              <a:rPr lang="en-US" b="0"/>
              <a:t> </a:t>
            </a:r>
            <a:r>
              <a:rPr lang="en-US" b="0" err="1"/>
              <a:t>dostępu</a:t>
            </a:r>
            <a:r>
              <a:rPr lang="en-US" b="0"/>
              <a:t> do </a:t>
            </a:r>
            <a:r>
              <a:rPr lang="en-US" b="0" err="1"/>
              <a:t>żywności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zasobów</a:t>
            </a:r>
            <a:r>
              <a:rPr lang="en-US" b="0"/>
              <a:t> </a:t>
            </a:r>
            <a:r>
              <a:rPr lang="en-US" b="0" err="1"/>
              <a:t>oraz</a:t>
            </a:r>
            <a:r>
              <a:rPr lang="en-US" b="0"/>
              <a:t> </a:t>
            </a:r>
            <a:r>
              <a:rPr lang="en-US" b="0" err="1"/>
              <a:t>wspieranie</a:t>
            </a:r>
            <a:r>
              <a:rPr lang="en-US" b="0"/>
              <a:t> </a:t>
            </a:r>
            <a:r>
              <a:rPr lang="en-US" b="0" err="1"/>
              <a:t>rolników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pracowników</a:t>
            </a:r>
            <a:r>
              <a:rPr lang="en-US" b="0"/>
              <a:t> </a:t>
            </a:r>
            <a:r>
              <a:rPr lang="en-US" b="0" err="1"/>
              <a:t>przemysłu</a:t>
            </a:r>
            <a:r>
              <a:rPr lang="en-US" b="0"/>
              <a:t> </a:t>
            </a:r>
            <a:r>
              <a:rPr lang="en-US" b="0" err="1"/>
              <a:t>spożywczego</a:t>
            </a:r>
            <a:r>
              <a:rPr lang="en-US" b="0"/>
              <a:t>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5" name="Google Shape;175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Omów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każde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wyzwanie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oraz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złożoność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wzajemne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powiązania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systemów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żywnościowych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Podkreślenie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kluczowych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wyzwań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stojących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obecnie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przed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systemami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żywnościowymi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Jeśli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możliwe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skorzystaj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z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aktywności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online (forum)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opisanej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w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treści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prezentacji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err="1"/>
              <a:t>Wzajemne</a:t>
            </a:r>
            <a:r>
              <a:rPr lang="en-US" b="1"/>
              <a:t> </a:t>
            </a:r>
            <a:r>
              <a:rPr lang="en-US" b="1" err="1"/>
              <a:t>powiązania</a:t>
            </a:r>
            <a:r>
              <a:rPr lang="en-US" b="0"/>
              <a:t>: </a:t>
            </a:r>
            <a:r>
              <a:rPr lang="en-US" b="0" err="1"/>
              <a:t>Systemy</a:t>
            </a:r>
            <a:r>
              <a:rPr lang="en-US" b="0"/>
              <a:t> </a:t>
            </a:r>
            <a:r>
              <a:rPr lang="en-US" b="0" err="1"/>
              <a:t>żywnościowe</a:t>
            </a:r>
            <a:r>
              <a:rPr lang="en-US" b="0"/>
              <a:t> </a:t>
            </a:r>
            <a:r>
              <a:rPr lang="en-US" b="0" err="1"/>
              <a:t>są</a:t>
            </a:r>
            <a:r>
              <a:rPr lang="en-US" b="0"/>
              <a:t> </a:t>
            </a:r>
            <a:r>
              <a:rPr lang="en-US" b="0" err="1"/>
              <a:t>powiązane</a:t>
            </a:r>
            <a:r>
              <a:rPr lang="en-US" b="0"/>
              <a:t> z </a:t>
            </a:r>
            <a:r>
              <a:rPr lang="en-US" b="0" err="1"/>
              <a:t>różnymi</a:t>
            </a:r>
            <a:r>
              <a:rPr lang="en-US" b="0"/>
              <a:t> </a:t>
            </a:r>
            <a:r>
              <a:rPr lang="en-US" b="0" err="1"/>
              <a:t>sektorami</a:t>
            </a:r>
            <a:r>
              <a:rPr lang="en-US" b="0"/>
              <a:t>, </a:t>
            </a:r>
            <a:r>
              <a:rPr lang="en-US" b="0" err="1"/>
              <a:t>takimi</a:t>
            </a:r>
            <a:r>
              <a:rPr lang="en-US" b="0"/>
              <a:t> jak </a:t>
            </a:r>
            <a:r>
              <a:rPr lang="en-US" b="0" err="1"/>
              <a:t>woda</a:t>
            </a:r>
            <a:r>
              <a:rPr lang="en-US" b="0"/>
              <a:t>, </a:t>
            </a:r>
            <a:r>
              <a:rPr lang="en-US" b="0" err="1"/>
              <a:t>energia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zdrowie</a:t>
            </a:r>
            <a:r>
              <a:rPr lang="en-US" b="0"/>
              <a:t>. </a:t>
            </a:r>
            <a:r>
              <a:rPr lang="en-US" b="0" err="1"/>
              <a:t>Zmiany</a:t>
            </a:r>
            <a:r>
              <a:rPr lang="en-US" b="0"/>
              <a:t> w </a:t>
            </a:r>
            <a:r>
              <a:rPr lang="en-US" b="0" err="1"/>
              <a:t>jednym</a:t>
            </a:r>
            <a:r>
              <a:rPr lang="en-US" b="0"/>
              <a:t> </a:t>
            </a:r>
            <a:r>
              <a:rPr lang="en-US" b="0" err="1"/>
              <a:t>obszarze</a:t>
            </a:r>
            <a:r>
              <a:rPr lang="en-US" b="0"/>
              <a:t> </a:t>
            </a:r>
            <a:r>
              <a:rPr lang="en-US" b="0" err="1"/>
              <a:t>mogą</a:t>
            </a:r>
            <a:r>
              <a:rPr lang="en-US" b="0"/>
              <a:t> </a:t>
            </a:r>
            <a:r>
              <a:rPr lang="en-US" b="0" err="1"/>
              <a:t>mieć</a:t>
            </a:r>
            <a:r>
              <a:rPr lang="en-US" b="0"/>
              <a:t> </a:t>
            </a:r>
            <a:r>
              <a:rPr lang="en-US" b="0" err="1"/>
              <a:t>kaskadowy</a:t>
            </a:r>
            <a:r>
              <a:rPr lang="en-US" b="0"/>
              <a:t> </a:t>
            </a:r>
            <a:r>
              <a:rPr lang="en-US" b="0" err="1"/>
              <a:t>wpływ</a:t>
            </a:r>
            <a:r>
              <a:rPr lang="en-US" b="0"/>
              <a:t> </a:t>
            </a:r>
            <a:r>
              <a:rPr lang="en-US" b="0" err="1"/>
              <a:t>na</a:t>
            </a:r>
            <a:r>
              <a:rPr lang="en-US" b="0"/>
              <a:t> </a:t>
            </a:r>
            <a:r>
              <a:rPr lang="en-US" b="0" err="1"/>
              <a:t>inne</a:t>
            </a:r>
            <a:r>
              <a:rPr lang="en-US" b="0"/>
              <a:t>.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Wyzwania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err="1"/>
              <a:t>Wykorzystanie</a:t>
            </a:r>
            <a:r>
              <a:rPr lang="en-US" b="1"/>
              <a:t> </a:t>
            </a:r>
            <a:r>
              <a:rPr lang="en-US" b="1" err="1"/>
              <a:t>zasobów</a:t>
            </a:r>
            <a:r>
              <a:rPr lang="en-US" b="0"/>
              <a:t>: </a:t>
            </a:r>
            <a:r>
              <a:rPr lang="en-US" b="0" err="1"/>
              <a:t>Efektywne</a:t>
            </a:r>
            <a:r>
              <a:rPr lang="en-US" b="0"/>
              <a:t> </a:t>
            </a:r>
            <a:r>
              <a:rPr lang="en-US" b="0" err="1"/>
              <a:t>wykorzystanie</a:t>
            </a:r>
            <a:r>
              <a:rPr lang="en-US" b="0"/>
              <a:t> </a:t>
            </a:r>
            <a:r>
              <a:rPr lang="en-US" b="0" err="1"/>
              <a:t>gruntów</a:t>
            </a:r>
            <a:r>
              <a:rPr lang="en-US" b="0"/>
              <a:t>, </a:t>
            </a:r>
            <a:r>
              <a:rPr lang="en-US" b="0" err="1"/>
              <a:t>wody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energii</a:t>
            </a:r>
            <a:r>
              <a:rPr lang="en-US" b="0"/>
              <a:t> ma </a:t>
            </a:r>
            <a:r>
              <a:rPr lang="en-US" b="0" err="1"/>
              <a:t>kluczowe</a:t>
            </a:r>
            <a:r>
              <a:rPr lang="en-US" b="0"/>
              <a:t> </a:t>
            </a:r>
            <a:r>
              <a:rPr lang="en-US" b="0" err="1"/>
              <a:t>znaczenie</a:t>
            </a:r>
            <a:r>
              <a:rPr lang="en-US" b="0"/>
              <a:t> </a:t>
            </a:r>
            <a:r>
              <a:rPr lang="en-US" b="0" err="1"/>
              <a:t>dla</a:t>
            </a:r>
            <a:r>
              <a:rPr lang="en-US" b="0"/>
              <a:t> </a:t>
            </a:r>
            <a:r>
              <a:rPr lang="en-US" b="0" err="1"/>
              <a:t>zrównoważonej</a:t>
            </a:r>
            <a:r>
              <a:rPr lang="en-US" b="0"/>
              <a:t> </a:t>
            </a:r>
            <a:r>
              <a:rPr lang="en-US" b="0" err="1"/>
              <a:t>produkcji</a:t>
            </a:r>
            <a:r>
              <a:rPr lang="en-US" b="0"/>
              <a:t> </a:t>
            </a:r>
            <a:r>
              <a:rPr lang="en-US" b="0" err="1"/>
              <a:t>żywności</a:t>
            </a:r>
            <a:r>
              <a:rPr lang="en-US" b="0"/>
              <a:t>.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err="1"/>
              <a:t>Zarządzanie</a:t>
            </a:r>
            <a:r>
              <a:rPr lang="en-US" b="1"/>
              <a:t> </a:t>
            </a:r>
            <a:r>
              <a:rPr lang="en-US" b="1" err="1"/>
              <a:t>odpadami</a:t>
            </a:r>
            <a:r>
              <a:rPr lang="en-US" b="0"/>
              <a:t>: </a:t>
            </a:r>
            <a:r>
              <a:rPr lang="en-US" b="0" err="1"/>
              <a:t>Zmniejszenie</a:t>
            </a:r>
            <a:r>
              <a:rPr lang="en-US" b="0"/>
              <a:t> </a:t>
            </a:r>
            <a:r>
              <a:rPr lang="en-US" b="0" err="1"/>
              <a:t>marnotrawstwa</a:t>
            </a:r>
            <a:r>
              <a:rPr lang="en-US" b="0"/>
              <a:t> </a:t>
            </a:r>
            <a:r>
              <a:rPr lang="en-US" b="0" err="1"/>
              <a:t>żywności</a:t>
            </a:r>
            <a:r>
              <a:rPr lang="en-US" b="0"/>
              <a:t> </a:t>
            </a:r>
            <a:r>
              <a:rPr lang="en-US" b="0" err="1"/>
              <a:t>poprzez</a:t>
            </a:r>
            <a:r>
              <a:rPr lang="en-US" b="0"/>
              <a:t> </a:t>
            </a:r>
            <a:r>
              <a:rPr lang="en-US" b="0" err="1"/>
              <a:t>lepsze</a:t>
            </a:r>
            <a:r>
              <a:rPr lang="en-US" b="0"/>
              <a:t> </a:t>
            </a:r>
            <a:r>
              <a:rPr lang="en-US" b="0" err="1"/>
              <a:t>praktyki</a:t>
            </a:r>
            <a:r>
              <a:rPr lang="en-US" b="0"/>
              <a:t> </a:t>
            </a:r>
            <a:r>
              <a:rPr lang="en-US" b="0" err="1"/>
              <a:t>przechowywania</a:t>
            </a:r>
            <a:r>
              <a:rPr lang="en-US" b="0"/>
              <a:t>, </a:t>
            </a:r>
            <a:r>
              <a:rPr lang="en-US" b="0" err="1"/>
              <a:t>przetwarzania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konsumpcji</a:t>
            </a:r>
            <a:r>
              <a:rPr lang="en-US" b="0"/>
              <a:t>.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err="1"/>
              <a:t>Wpływ</a:t>
            </a:r>
            <a:r>
              <a:rPr lang="en-US" b="1"/>
              <a:t> </a:t>
            </a:r>
            <a:r>
              <a:rPr lang="en-US" b="1" err="1"/>
              <a:t>na</a:t>
            </a:r>
            <a:r>
              <a:rPr lang="en-US" b="1"/>
              <a:t> </a:t>
            </a:r>
            <a:r>
              <a:rPr lang="en-US" b="1" err="1"/>
              <a:t>klimat</a:t>
            </a:r>
            <a:r>
              <a:rPr lang="en-US" b="0"/>
              <a:t>: </a:t>
            </a:r>
            <a:r>
              <a:rPr lang="en-US" b="0" err="1"/>
              <a:t>Zajęcie</a:t>
            </a:r>
            <a:r>
              <a:rPr lang="en-US" b="0"/>
              <a:t> </a:t>
            </a:r>
            <a:r>
              <a:rPr lang="en-US" b="0" err="1"/>
              <a:t>się</a:t>
            </a:r>
            <a:r>
              <a:rPr lang="en-US" b="0"/>
              <a:t> </a:t>
            </a:r>
            <a:r>
              <a:rPr lang="en-US" b="0" err="1"/>
              <a:t>znaczącym</a:t>
            </a:r>
            <a:r>
              <a:rPr lang="en-US" b="0"/>
              <a:t> </a:t>
            </a:r>
            <a:r>
              <a:rPr lang="en-US" b="0" err="1"/>
              <a:t>wkładem</a:t>
            </a:r>
            <a:r>
              <a:rPr lang="en-US" b="0"/>
              <a:t> </a:t>
            </a:r>
            <a:r>
              <a:rPr lang="en-US" b="0" err="1"/>
              <a:t>systemów</a:t>
            </a:r>
            <a:r>
              <a:rPr lang="en-US" b="0"/>
              <a:t> </a:t>
            </a:r>
            <a:r>
              <a:rPr lang="en-US" b="0" err="1"/>
              <a:t>żywnościowych</a:t>
            </a:r>
            <a:r>
              <a:rPr lang="en-US" b="0"/>
              <a:t> w </a:t>
            </a:r>
            <a:r>
              <a:rPr lang="en-US" b="0" err="1"/>
              <a:t>globalne</a:t>
            </a:r>
            <a:r>
              <a:rPr lang="en-US" b="0"/>
              <a:t> </a:t>
            </a:r>
            <a:r>
              <a:rPr lang="en-US" b="0" err="1"/>
              <a:t>emisje</a:t>
            </a:r>
            <a:r>
              <a:rPr lang="en-US" b="0"/>
              <a:t> </a:t>
            </a:r>
            <a:r>
              <a:rPr lang="en-US" b="0" err="1"/>
              <a:t>gazów</a:t>
            </a:r>
            <a:r>
              <a:rPr lang="en-US" b="0"/>
              <a:t> </a:t>
            </a:r>
            <a:r>
              <a:rPr lang="en-US" b="0" err="1"/>
              <a:t>cieplarnianych</a:t>
            </a:r>
            <a:r>
              <a:rPr lang="en-US" b="0"/>
              <a:t>.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err="1"/>
              <a:t>Równość</a:t>
            </a:r>
            <a:r>
              <a:rPr lang="en-US" b="1"/>
              <a:t> </a:t>
            </a:r>
            <a:r>
              <a:rPr lang="en-US" b="1" err="1"/>
              <a:t>społeczna</a:t>
            </a:r>
            <a:r>
              <a:rPr lang="en-US" b="0"/>
              <a:t>: </a:t>
            </a:r>
            <a:r>
              <a:rPr lang="en-US" b="0" err="1"/>
              <a:t>Zapewnienie</a:t>
            </a:r>
            <a:r>
              <a:rPr lang="en-US" b="0"/>
              <a:t> </a:t>
            </a:r>
            <a:r>
              <a:rPr lang="en-US" b="0" err="1"/>
              <a:t>sprawiedliwego</a:t>
            </a:r>
            <a:r>
              <a:rPr lang="en-US" b="0"/>
              <a:t> </a:t>
            </a:r>
            <a:r>
              <a:rPr lang="en-US" b="0" err="1"/>
              <a:t>dostępu</a:t>
            </a:r>
            <a:r>
              <a:rPr lang="en-US" b="0"/>
              <a:t> do </a:t>
            </a:r>
            <a:r>
              <a:rPr lang="en-US" b="0" err="1"/>
              <a:t>żywności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zasobów</a:t>
            </a:r>
            <a:r>
              <a:rPr lang="en-US" b="0"/>
              <a:t> </a:t>
            </a:r>
            <a:r>
              <a:rPr lang="en-US" b="0" err="1"/>
              <a:t>oraz</a:t>
            </a:r>
            <a:r>
              <a:rPr lang="en-US" b="0"/>
              <a:t> </a:t>
            </a:r>
            <a:r>
              <a:rPr lang="en-US" b="0" err="1"/>
              <a:t>wspieranie</a:t>
            </a:r>
            <a:r>
              <a:rPr lang="en-US" b="0"/>
              <a:t> </a:t>
            </a:r>
            <a:r>
              <a:rPr lang="en-US" b="0" err="1"/>
              <a:t>rolników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pracowników</a:t>
            </a:r>
            <a:r>
              <a:rPr lang="en-US" b="0"/>
              <a:t> </a:t>
            </a:r>
            <a:r>
              <a:rPr lang="en-US" b="0" err="1"/>
              <a:t>przemysłu</a:t>
            </a:r>
            <a:r>
              <a:rPr lang="en-US" b="0"/>
              <a:t> </a:t>
            </a:r>
            <a:r>
              <a:rPr lang="en-US" b="0" err="1"/>
              <a:t>spożywczego</a:t>
            </a:r>
            <a:r>
              <a:rPr lang="en-US" b="0"/>
              <a:t>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 sz="1100" err="1"/>
              <a:t>Serdecznie</a:t>
            </a:r>
            <a:r>
              <a:rPr lang="en-US" sz="1100"/>
              <a:t> </a:t>
            </a:r>
            <a:r>
              <a:rPr lang="en-US" sz="1100" err="1"/>
              <a:t>powitaj</a:t>
            </a:r>
            <a:r>
              <a:rPr lang="en-US" sz="1100"/>
              <a:t> </a:t>
            </a:r>
            <a:r>
              <a:rPr lang="en-US" sz="1100" err="1"/>
              <a:t>uczestników</a:t>
            </a:r>
            <a:r>
              <a:rPr lang="en-US" sz="1100"/>
              <a:t>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 sz="1100" err="1"/>
              <a:t>Wyjaśni</a:t>
            </a:r>
            <a:r>
              <a:rPr lang="pl-PL" sz="1100"/>
              <a:t>j</a:t>
            </a:r>
            <a:r>
              <a:rPr lang="en-US" sz="1100"/>
              <a:t> </a:t>
            </a:r>
            <a:r>
              <a:rPr lang="en-US" sz="1100" err="1"/>
              <a:t>znaczenie</a:t>
            </a:r>
            <a:r>
              <a:rPr lang="en-US" sz="1100"/>
              <a:t> </a:t>
            </a:r>
            <a:r>
              <a:rPr lang="en-US" sz="1100" err="1"/>
              <a:t>edukacji</a:t>
            </a:r>
            <a:r>
              <a:rPr lang="en-US" sz="1100"/>
              <a:t> w </a:t>
            </a:r>
            <a:r>
              <a:rPr lang="en-US" sz="1100" err="1"/>
              <a:t>zakresie</a:t>
            </a:r>
            <a:r>
              <a:rPr lang="en-US" sz="1100"/>
              <a:t> </a:t>
            </a:r>
            <a:r>
              <a:rPr lang="en-US" sz="1100" err="1"/>
              <a:t>systemów</a:t>
            </a:r>
            <a:r>
              <a:rPr lang="en-US" sz="1100"/>
              <a:t> </a:t>
            </a:r>
            <a:r>
              <a:rPr lang="en-US" sz="1100" err="1"/>
              <a:t>żywnościowych</a:t>
            </a:r>
            <a:r>
              <a:rPr lang="en-US" sz="1100"/>
              <a:t> w </a:t>
            </a:r>
            <a:r>
              <a:rPr lang="en-US" sz="1100" err="1"/>
              <a:t>obecnym</a:t>
            </a:r>
            <a:r>
              <a:rPr lang="en-US" sz="1100"/>
              <a:t> </a:t>
            </a:r>
            <a:r>
              <a:rPr lang="en-US" sz="1100" err="1"/>
              <a:t>kontekście</a:t>
            </a:r>
            <a:r>
              <a:rPr lang="en-US" sz="1100"/>
              <a:t> </a:t>
            </a:r>
            <a:r>
              <a:rPr lang="en-US" sz="1100" err="1"/>
              <a:t>globalnym</a:t>
            </a:r>
            <a:r>
              <a:rPr lang="en-US" sz="1100"/>
              <a:t>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pl-PL" sz="1100"/>
              <a:t>Przekaż, </a:t>
            </a:r>
            <a:r>
              <a:rPr lang="en-US" sz="1100"/>
              <a:t>co </a:t>
            </a:r>
            <a:r>
              <a:rPr lang="en-US" sz="1100" err="1"/>
              <a:t>zostanie</a:t>
            </a:r>
            <a:r>
              <a:rPr lang="en-US" sz="1100"/>
              <a:t> </a:t>
            </a:r>
            <a:r>
              <a:rPr lang="en-US" sz="1100" err="1"/>
              <a:t>omówione</a:t>
            </a:r>
            <a:r>
              <a:rPr lang="en-US" sz="1100"/>
              <a:t> w module.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 sz="1100" err="1"/>
              <a:t>Podkreśl</a:t>
            </a:r>
            <a:r>
              <a:rPr lang="en-US" sz="1100"/>
              <a:t> </a:t>
            </a:r>
            <a:r>
              <a:rPr lang="en-US" sz="1100" err="1"/>
              <a:t>główne</a:t>
            </a:r>
            <a:r>
              <a:rPr lang="en-US" sz="1100"/>
              <a:t> </a:t>
            </a:r>
            <a:r>
              <a:rPr lang="en-US" sz="1100" err="1"/>
              <a:t>cele</a:t>
            </a:r>
            <a:r>
              <a:rPr lang="en-US" sz="1100"/>
              <a:t> </a:t>
            </a:r>
            <a:r>
              <a:rPr lang="en-US" sz="1100" err="1"/>
              <a:t>sesji</a:t>
            </a:r>
            <a:r>
              <a:rPr lang="en-US" sz="1100"/>
              <a:t>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 sz="1100" err="1"/>
              <a:t>Jasno</a:t>
            </a:r>
            <a:r>
              <a:rPr lang="en-US" sz="1100"/>
              <a:t> </a:t>
            </a:r>
            <a:r>
              <a:rPr lang="en-US" sz="1100" err="1"/>
              <a:t>określ</a:t>
            </a:r>
            <a:r>
              <a:rPr lang="en-US" sz="1100"/>
              <a:t> </a:t>
            </a:r>
            <a:r>
              <a:rPr lang="en-US" sz="1100" err="1"/>
              <a:t>cele</a:t>
            </a:r>
            <a:r>
              <a:rPr lang="en-US" sz="1100"/>
              <a:t> </a:t>
            </a:r>
            <a:r>
              <a:rPr lang="en-US" sz="1100" err="1"/>
              <a:t>nauczania</a:t>
            </a:r>
            <a:r>
              <a:rPr lang="en-US" sz="1100"/>
              <a:t>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 sz="1100" err="1"/>
              <a:t>Wyjaśnij</a:t>
            </a:r>
            <a:r>
              <a:rPr lang="en-US" sz="1100"/>
              <a:t>, w </a:t>
            </a:r>
            <a:r>
              <a:rPr lang="en-US" sz="1100" err="1"/>
              <a:t>jaki</a:t>
            </a:r>
            <a:r>
              <a:rPr lang="en-US" sz="1100"/>
              <a:t> </a:t>
            </a:r>
            <a:r>
              <a:rPr lang="en-US" sz="1100" err="1"/>
              <a:t>sposób</a:t>
            </a:r>
            <a:r>
              <a:rPr lang="en-US" sz="1100"/>
              <a:t> </a:t>
            </a:r>
            <a:r>
              <a:rPr lang="en-US" sz="1100" err="1"/>
              <a:t>te</a:t>
            </a:r>
            <a:r>
              <a:rPr lang="en-US" sz="1100"/>
              <a:t> </a:t>
            </a:r>
            <a:r>
              <a:rPr lang="en-US" sz="1100" err="1"/>
              <a:t>cele</a:t>
            </a:r>
            <a:r>
              <a:rPr lang="en-US" sz="1100"/>
              <a:t> </a:t>
            </a:r>
            <a:r>
              <a:rPr lang="pl-PL" sz="1100"/>
              <a:t>zostaną w trakcie</a:t>
            </a:r>
            <a:r>
              <a:rPr lang="en-US" sz="1100"/>
              <a:t> </a:t>
            </a:r>
            <a:r>
              <a:rPr lang="en-US" sz="1100" err="1"/>
              <a:t>sesję</a:t>
            </a:r>
            <a:r>
              <a:rPr lang="en-US" sz="1100"/>
              <a:t> </a:t>
            </a:r>
            <a:r>
              <a:rPr lang="pl-PL" sz="1100"/>
              <a:t>zrealizowane </a:t>
            </a:r>
            <a:r>
              <a:rPr lang="en-US" sz="1100" err="1"/>
              <a:t>i</a:t>
            </a:r>
            <a:r>
              <a:rPr lang="en-US" sz="1100"/>
              <a:t> </a:t>
            </a:r>
            <a:r>
              <a:rPr lang="en-US" sz="1100" err="1"/>
              <a:t>czego</a:t>
            </a:r>
            <a:r>
              <a:rPr lang="en-US" sz="1100"/>
              <a:t> </a:t>
            </a:r>
            <a:r>
              <a:rPr lang="en-US" sz="1100" err="1"/>
              <a:t>uczestnicy</a:t>
            </a:r>
            <a:r>
              <a:rPr lang="en-US" sz="1100"/>
              <a:t> </a:t>
            </a:r>
            <a:r>
              <a:rPr lang="en-US" sz="1100" err="1"/>
              <a:t>mogą</a:t>
            </a:r>
            <a:r>
              <a:rPr lang="en-US" sz="1100"/>
              <a:t> </a:t>
            </a:r>
            <a:r>
              <a:rPr lang="en-US" sz="1100" err="1"/>
              <a:t>się</a:t>
            </a:r>
            <a:r>
              <a:rPr lang="en-US" sz="1100"/>
              <a:t> </a:t>
            </a:r>
            <a:r>
              <a:rPr lang="en-US" sz="1100" err="1"/>
              <a:t>spodziewać</a:t>
            </a:r>
            <a:r>
              <a:rPr lang="en-US" sz="1100"/>
              <a:t>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 sz="1100" err="1"/>
              <a:t>Podkreśl</a:t>
            </a:r>
            <a:r>
              <a:rPr lang="en-US" sz="1100"/>
              <a:t> </a:t>
            </a:r>
            <a:r>
              <a:rPr lang="en-US" sz="1100" err="1"/>
              <a:t>znaczenie</a:t>
            </a:r>
            <a:r>
              <a:rPr lang="en-US" sz="1100"/>
              <a:t> </a:t>
            </a:r>
            <a:r>
              <a:rPr lang="en-US" sz="1100" err="1"/>
              <a:t>tych</a:t>
            </a:r>
            <a:r>
              <a:rPr lang="en-US" sz="1100"/>
              <a:t> </a:t>
            </a:r>
            <a:r>
              <a:rPr lang="en-US" sz="1100" err="1"/>
              <a:t>celów</a:t>
            </a:r>
            <a:r>
              <a:rPr lang="en-US" sz="1100"/>
              <a:t> w </a:t>
            </a:r>
            <a:r>
              <a:rPr lang="en-US" sz="1100" err="1"/>
              <a:t>kształtowaniu</a:t>
            </a:r>
            <a:r>
              <a:rPr lang="en-US" sz="1100"/>
              <a:t> </a:t>
            </a:r>
            <a:r>
              <a:rPr lang="en-US" sz="1100" err="1"/>
              <a:t>skutecznych</a:t>
            </a:r>
            <a:r>
              <a:rPr lang="en-US" sz="1100"/>
              <a:t> </a:t>
            </a:r>
            <a:r>
              <a:rPr lang="en-US" sz="1100" err="1"/>
              <a:t>praktyk</a:t>
            </a:r>
            <a:r>
              <a:rPr lang="en-US" sz="1100"/>
              <a:t> </a:t>
            </a:r>
            <a:r>
              <a:rPr lang="en-US" sz="1100" err="1"/>
              <a:t>nauczania</a:t>
            </a:r>
            <a:r>
              <a:rPr lang="en-US" sz="1100"/>
              <a:t>.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err="1"/>
              <a:t>Dodatkowe</a:t>
            </a:r>
            <a:r>
              <a:rPr lang="en-US" sz="1100" b="1"/>
              <a:t> </a:t>
            </a:r>
            <a:r>
              <a:rPr lang="en-US" sz="1100" b="1" err="1"/>
              <a:t>informacje</a:t>
            </a:r>
            <a:r>
              <a:rPr lang="en-US" sz="1100" b="1"/>
              <a:t>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 sz="1100" b="1" err="1"/>
              <a:t>Znaczenie</a:t>
            </a:r>
            <a:r>
              <a:rPr lang="en-US" b="0"/>
              <a:t>: </a:t>
            </a:r>
            <a:r>
              <a:rPr lang="en-US" b="0" err="1"/>
              <a:t>Systemy</a:t>
            </a:r>
            <a:r>
              <a:rPr lang="en-US" b="0"/>
              <a:t> </a:t>
            </a:r>
            <a:r>
              <a:rPr lang="en-US" b="0" err="1"/>
              <a:t>żywnościowe</a:t>
            </a:r>
            <a:r>
              <a:rPr lang="en-US" b="0"/>
              <a:t> </a:t>
            </a:r>
            <a:r>
              <a:rPr lang="en-US" b="0" err="1"/>
              <a:t>są</a:t>
            </a:r>
            <a:r>
              <a:rPr lang="en-US" b="0"/>
              <a:t> </a:t>
            </a:r>
            <a:r>
              <a:rPr lang="en-US" b="0" err="1"/>
              <a:t>integralną</a:t>
            </a:r>
            <a:r>
              <a:rPr lang="en-US" b="0"/>
              <a:t> </a:t>
            </a:r>
            <a:r>
              <a:rPr lang="en-US" b="0" err="1"/>
              <a:t>częścią</a:t>
            </a:r>
            <a:r>
              <a:rPr lang="en-US" b="0"/>
              <a:t> </a:t>
            </a:r>
            <a:r>
              <a:rPr lang="en-US" b="0" err="1"/>
              <a:t>ludzkiego</a:t>
            </a:r>
            <a:r>
              <a:rPr lang="en-US" b="0"/>
              <a:t> </a:t>
            </a:r>
            <a:r>
              <a:rPr lang="en-US" b="0" err="1"/>
              <a:t>przetrwania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dobrobytu</a:t>
            </a:r>
            <a:r>
              <a:rPr lang="en-US" b="0"/>
              <a:t>. </a:t>
            </a:r>
            <a:r>
              <a:rPr lang="en-US" b="0" err="1"/>
              <a:t>Mają</a:t>
            </a:r>
            <a:r>
              <a:rPr lang="en-US" b="0"/>
              <a:t> one </a:t>
            </a:r>
            <a:r>
              <a:rPr lang="en-US" b="0" err="1"/>
              <a:t>wpływ</a:t>
            </a:r>
            <a:r>
              <a:rPr lang="en-US" b="0"/>
              <a:t> </a:t>
            </a:r>
            <a:r>
              <a:rPr lang="en-US" b="0" err="1"/>
              <a:t>na</a:t>
            </a:r>
            <a:r>
              <a:rPr lang="en-US" b="0"/>
              <a:t> </a:t>
            </a:r>
            <a:r>
              <a:rPr lang="en-US" b="0" err="1"/>
              <a:t>kilka</a:t>
            </a:r>
            <a:r>
              <a:rPr lang="en-US" b="0"/>
              <a:t> </a:t>
            </a:r>
            <a:r>
              <a:rPr lang="en-US" b="0" err="1"/>
              <a:t>globalnych</a:t>
            </a:r>
            <a:r>
              <a:rPr lang="en-US" b="0"/>
              <a:t> </a:t>
            </a:r>
            <a:r>
              <a:rPr lang="en-US" b="0" err="1"/>
              <a:t>kwestii</a:t>
            </a:r>
            <a:r>
              <a:rPr lang="en-US" b="0"/>
              <a:t>, w </a:t>
            </a:r>
            <a:r>
              <a:rPr lang="en-US" b="0" err="1"/>
              <a:t>tym</a:t>
            </a:r>
            <a:r>
              <a:rPr lang="en-US" b="0"/>
              <a:t> </a:t>
            </a:r>
            <a:r>
              <a:rPr lang="en-US" b="0" err="1"/>
              <a:t>zmiany</a:t>
            </a:r>
            <a:r>
              <a:rPr lang="en-US" b="0"/>
              <a:t> </a:t>
            </a:r>
            <a:r>
              <a:rPr lang="en-US" b="0" err="1"/>
              <a:t>klimatu</a:t>
            </a:r>
            <a:r>
              <a:rPr lang="en-US" b="0"/>
              <a:t>, </a:t>
            </a:r>
            <a:r>
              <a:rPr lang="en-US" b="0" err="1"/>
              <a:t>zdrowie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stabilność</a:t>
            </a:r>
            <a:r>
              <a:rPr lang="en-US" b="0"/>
              <a:t> </a:t>
            </a:r>
            <a:r>
              <a:rPr lang="en-US" b="0" err="1"/>
              <a:t>gospodarczą</a:t>
            </a:r>
            <a:r>
              <a:rPr lang="en-US" b="0"/>
              <a:t>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 sz="1100" b="1"/>
              <a:t>Cele </a:t>
            </a:r>
            <a:r>
              <a:rPr lang="en-US" sz="1100" b="1" err="1"/>
              <a:t>sesji</a:t>
            </a:r>
            <a:r>
              <a:rPr lang="en-US" b="0"/>
              <a:t>: Pod </a:t>
            </a:r>
            <a:r>
              <a:rPr lang="en-US" b="0" err="1"/>
              <a:t>koniec</a:t>
            </a:r>
            <a:r>
              <a:rPr lang="en-US" b="0"/>
              <a:t> </a:t>
            </a:r>
            <a:r>
              <a:rPr lang="en-US" b="0" err="1"/>
              <a:t>tej</a:t>
            </a:r>
            <a:r>
              <a:rPr lang="en-US" b="0"/>
              <a:t> </a:t>
            </a:r>
            <a:r>
              <a:rPr lang="en-US" b="0" err="1"/>
              <a:t>sesji</a:t>
            </a:r>
            <a:r>
              <a:rPr lang="en-US" b="0"/>
              <a:t> </a:t>
            </a:r>
            <a:r>
              <a:rPr lang="en-US" b="0" err="1"/>
              <a:t>uczestnicy</a:t>
            </a:r>
            <a:r>
              <a:rPr lang="en-US" b="0"/>
              <a:t> </a:t>
            </a:r>
            <a:r>
              <a:rPr lang="en-US" b="0" err="1"/>
              <a:t>powinni</a:t>
            </a:r>
            <a:r>
              <a:rPr lang="en-US" b="0"/>
              <a:t> </a:t>
            </a:r>
            <a:r>
              <a:rPr lang="en-US" b="0" err="1"/>
              <a:t>zrozumieć</a:t>
            </a:r>
            <a:r>
              <a:rPr lang="en-US" b="0"/>
              <a:t> </a:t>
            </a:r>
            <a:r>
              <a:rPr lang="en-US" b="0" err="1"/>
              <a:t>złożoną</a:t>
            </a:r>
            <a:r>
              <a:rPr lang="en-US" b="0"/>
              <a:t> </a:t>
            </a:r>
            <a:r>
              <a:rPr lang="en-US" b="0" err="1"/>
              <a:t>naturę</a:t>
            </a:r>
            <a:r>
              <a:rPr lang="en-US" b="0"/>
              <a:t> </a:t>
            </a:r>
            <a:r>
              <a:rPr lang="en-US" b="0" err="1"/>
              <a:t>systemów</a:t>
            </a:r>
            <a:r>
              <a:rPr lang="en-US" b="0"/>
              <a:t> </a:t>
            </a:r>
            <a:r>
              <a:rPr lang="en-US" b="0" err="1"/>
              <a:t>żywnościowych</a:t>
            </a:r>
            <a:r>
              <a:rPr lang="en-US" b="0"/>
              <a:t>, </a:t>
            </a:r>
            <a:r>
              <a:rPr lang="en-US" b="0" err="1"/>
              <a:t>uznać</a:t>
            </a:r>
            <a:r>
              <a:rPr lang="en-US" b="0"/>
              <a:t> </a:t>
            </a:r>
            <a:r>
              <a:rPr lang="en-US" b="0" err="1"/>
              <a:t>znaczenie</a:t>
            </a:r>
            <a:r>
              <a:rPr lang="en-US" b="0"/>
              <a:t> </a:t>
            </a:r>
            <a:r>
              <a:rPr lang="en-US" b="0" err="1"/>
              <a:t>zrównoważonych</a:t>
            </a:r>
            <a:r>
              <a:rPr lang="en-US" b="0"/>
              <a:t> </a:t>
            </a:r>
            <a:r>
              <a:rPr lang="en-US" b="0" err="1"/>
              <a:t>praktyk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osobistych</a:t>
            </a:r>
            <a:r>
              <a:rPr lang="en-US" b="0"/>
              <a:t> </a:t>
            </a:r>
            <a:r>
              <a:rPr lang="en-US" b="0" err="1"/>
              <a:t>zachowań</a:t>
            </a:r>
            <a:r>
              <a:rPr lang="en-US" b="0"/>
              <a:t> </a:t>
            </a:r>
            <a:r>
              <a:rPr lang="en-US" b="0" err="1"/>
              <a:t>oraz</a:t>
            </a:r>
            <a:r>
              <a:rPr lang="en-US" b="0"/>
              <a:t> </a:t>
            </a:r>
            <a:r>
              <a:rPr lang="en-US" b="0" err="1"/>
              <a:t>czuć</a:t>
            </a:r>
            <a:r>
              <a:rPr lang="en-US" b="0"/>
              <a:t> </a:t>
            </a:r>
            <a:r>
              <a:rPr lang="en-US" b="0" err="1"/>
              <a:t>się</a:t>
            </a:r>
            <a:r>
              <a:rPr lang="en-US" b="0"/>
              <a:t> </a:t>
            </a:r>
            <a:r>
              <a:rPr lang="en-US" b="0" err="1"/>
              <a:t>przygotowani</a:t>
            </a:r>
            <a:r>
              <a:rPr lang="en-US" b="0"/>
              <a:t> do </a:t>
            </a:r>
            <a:r>
              <a:rPr lang="en-US" b="0" err="1"/>
              <a:t>inspirowania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edukowania</a:t>
            </a:r>
            <a:r>
              <a:rPr lang="en-US" b="0"/>
              <a:t> </a:t>
            </a:r>
            <a:r>
              <a:rPr lang="en-US" b="0" err="1"/>
              <a:t>uczniów</a:t>
            </a:r>
            <a:r>
              <a:rPr lang="en-US" b="0"/>
              <a:t> w </a:t>
            </a:r>
            <a:r>
              <a:rPr lang="en-US" b="0" err="1"/>
              <a:t>tych</a:t>
            </a:r>
            <a:r>
              <a:rPr lang="en-US" b="0"/>
              <a:t> </a:t>
            </a:r>
            <a:r>
              <a:rPr lang="en-US" b="0" err="1"/>
              <a:t>tematach</a:t>
            </a:r>
            <a:r>
              <a:rPr lang="en-US" b="0"/>
              <a:t>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 sz="1100" b="1" err="1"/>
              <a:t>Zrównoważone</a:t>
            </a:r>
            <a:r>
              <a:rPr lang="en-US" sz="1100" b="1"/>
              <a:t> </a:t>
            </a:r>
            <a:r>
              <a:rPr lang="en-US" sz="1100" b="1" err="1"/>
              <a:t>nawyki</a:t>
            </a:r>
            <a:r>
              <a:rPr lang="en-US" sz="1100" b="1"/>
              <a:t> </a:t>
            </a:r>
            <a:r>
              <a:rPr lang="en-US" sz="1100" b="1" err="1"/>
              <a:t>żywieniowe</a:t>
            </a:r>
            <a:r>
              <a:rPr lang="en-US" b="0"/>
              <a:t>: </a:t>
            </a:r>
            <a:r>
              <a:rPr lang="en-US" b="0" err="1"/>
              <a:t>Obejmują</a:t>
            </a:r>
            <a:r>
              <a:rPr lang="en-US" b="0"/>
              <a:t> one </a:t>
            </a:r>
            <a:r>
              <a:rPr lang="en-US" b="0" err="1"/>
              <a:t>takie</a:t>
            </a:r>
            <a:r>
              <a:rPr lang="en-US" b="0"/>
              <a:t> </a:t>
            </a:r>
            <a:r>
              <a:rPr lang="en-US" b="0" err="1"/>
              <a:t>praktyki</a:t>
            </a:r>
            <a:r>
              <a:rPr lang="en-US" b="0"/>
              <a:t>, jak </a:t>
            </a:r>
            <a:r>
              <a:rPr lang="en-US" b="0" err="1"/>
              <a:t>ograniczanie</a:t>
            </a:r>
            <a:r>
              <a:rPr lang="en-US" b="0"/>
              <a:t> </a:t>
            </a:r>
            <a:r>
              <a:rPr lang="en-US" b="0" err="1"/>
              <a:t>marnowania</a:t>
            </a:r>
            <a:r>
              <a:rPr lang="en-US" b="0"/>
              <a:t> </a:t>
            </a:r>
            <a:r>
              <a:rPr lang="en-US" b="0" err="1"/>
              <a:t>żywności</a:t>
            </a:r>
            <a:r>
              <a:rPr lang="en-US" b="0"/>
              <a:t>, </a:t>
            </a:r>
            <a:r>
              <a:rPr lang="en-US" b="0" err="1"/>
              <a:t>wybieranie</a:t>
            </a:r>
            <a:r>
              <a:rPr lang="en-US" b="0"/>
              <a:t> </a:t>
            </a:r>
            <a:r>
              <a:rPr lang="en-US" b="0" err="1"/>
              <a:t>żywności</a:t>
            </a:r>
            <a:r>
              <a:rPr lang="en-US" b="0"/>
              <a:t> </a:t>
            </a:r>
            <a:r>
              <a:rPr lang="en-US" b="0" err="1"/>
              <a:t>pochodzącej</a:t>
            </a:r>
            <a:r>
              <a:rPr lang="en-US" b="0"/>
              <a:t> z </a:t>
            </a:r>
            <a:r>
              <a:rPr lang="en-US" b="0" err="1"/>
              <a:t>lokalnych</a:t>
            </a:r>
            <a:r>
              <a:rPr lang="en-US" b="0"/>
              <a:t> </a:t>
            </a:r>
            <a:r>
              <a:rPr lang="en-US" b="0" err="1"/>
              <a:t>źródeł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zrozumienie</a:t>
            </a:r>
            <a:r>
              <a:rPr lang="en-US" b="0"/>
              <a:t> </a:t>
            </a:r>
            <a:r>
              <a:rPr lang="en-US" b="0" err="1"/>
              <a:t>wpływu</a:t>
            </a:r>
            <a:r>
              <a:rPr lang="en-US" b="0"/>
              <a:t> </a:t>
            </a:r>
            <a:r>
              <a:rPr lang="en-US" b="0" err="1"/>
              <a:t>wyborów</a:t>
            </a:r>
            <a:r>
              <a:rPr lang="en-US" b="0"/>
              <a:t> </a:t>
            </a:r>
            <a:r>
              <a:rPr lang="en-US" b="0" err="1"/>
              <a:t>żywieniowych</a:t>
            </a:r>
            <a:r>
              <a:rPr lang="en-US" b="0"/>
              <a:t> </a:t>
            </a:r>
            <a:r>
              <a:rPr lang="en-US" b="0" err="1"/>
              <a:t>na</a:t>
            </a:r>
            <a:r>
              <a:rPr lang="en-US" b="0"/>
              <a:t> </a:t>
            </a:r>
            <a:r>
              <a:rPr lang="en-US" b="0" err="1"/>
              <a:t>środowisko</a:t>
            </a:r>
            <a:r>
              <a:rPr lang="en-US" b="0"/>
              <a:t>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 sz="1100" b="1" err="1"/>
              <a:t>Znajomość</a:t>
            </a:r>
            <a:r>
              <a:rPr lang="en-US" sz="1100" b="1"/>
              <a:t> </a:t>
            </a:r>
            <a:r>
              <a:rPr lang="en-US" sz="1100" b="1" err="1"/>
              <a:t>przyszłości</a:t>
            </a:r>
            <a:r>
              <a:rPr lang="en-US" sz="1100" b="1"/>
              <a:t>:</a:t>
            </a:r>
            <a:r>
              <a:rPr lang="en-US" b="0"/>
              <a:t> </a:t>
            </a:r>
            <a:r>
              <a:rPr lang="en-US" b="0" err="1"/>
              <a:t>Odnosi</a:t>
            </a:r>
            <a:r>
              <a:rPr lang="en-US" b="0"/>
              <a:t> </a:t>
            </a:r>
            <a:r>
              <a:rPr lang="en-US" b="0" err="1"/>
              <a:t>się</a:t>
            </a:r>
            <a:r>
              <a:rPr lang="en-US" b="0"/>
              <a:t> to do </a:t>
            </a:r>
            <a:r>
              <a:rPr lang="en-US" b="0" err="1"/>
              <a:t>umiejętności</a:t>
            </a:r>
            <a:r>
              <a:rPr lang="en-US" b="0"/>
              <a:t> </a:t>
            </a:r>
            <a:r>
              <a:rPr lang="en-US" b="0" err="1"/>
              <a:t>wyobrażania</a:t>
            </a:r>
            <a:r>
              <a:rPr lang="en-US" b="0"/>
              <a:t> </a:t>
            </a:r>
            <a:r>
              <a:rPr lang="en-US" b="0" err="1"/>
              <a:t>sobie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projektowania</a:t>
            </a:r>
            <a:r>
              <a:rPr lang="en-US" b="0"/>
              <a:t> </a:t>
            </a:r>
            <a:r>
              <a:rPr lang="en-US" b="0" err="1"/>
              <a:t>przyszłych</a:t>
            </a:r>
            <a:r>
              <a:rPr lang="en-US" b="0"/>
              <a:t> </a:t>
            </a:r>
            <a:r>
              <a:rPr lang="en-US" b="0" err="1"/>
              <a:t>scenariuszy</a:t>
            </a:r>
            <a:r>
              <a:rPr lang="en-US" b="0"/>
              <a:t>, </a:t>
            </a:r>
            <a:r>
              <a:rPr lang="en-US" b="0" err="1"/>
              <a:t>które</a:t>
            </a:r>
            <a:r>
              <a:rPr lang="en-US" b="0"/>
              <a:t> </a:t>
            </a:r>
            <a:r>
              <a:rPr lang="en-US" b="0" err="1"/>
              <a:t>są</a:t>
            </a:r>
            <a:r>
              <a:rPr lang="en-US" b="0"/>
              <a:t> </a:t>
            </a:r>
            <a:r>
              <a:rPr lang="en-US" b="0" err="1"/>
              <a:t>zrównoważone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sprawiedliwe</a:t>
            </a:r>
            <a:r>
              <a:rPr lang="en-US" b="0"/>
              <a:t>, </a:t>
            </a:r>
            <a:r>
              <a:rPr lang="en-US" b="0" err="1"/>
              <a:t>pomagając</a:t>
            </a:r>
            <a:r>
              <a:rPr lang="en-US" b="0"/>
              <a:t> </a:t>
            </a:r>
            <a:r>
              <a:rPr lang="en-US" b="0" err="1"/>
              <a:t>uczniom</a:t>
            </a:r>
            <a:r>
              <a:rPr lang="en-US" b="0"/>
              <a:t> </a:t>
            </a:r>
            <a:r>
              <a:rPr lang="en-US" b="0" err="1"/>
              <a:t>krytycznie</a:t>
            </a:r>
            <a:r>
              <a:rPr lang="en-US" b="0"/>
              <a:t> </a:t>
            </a:r>
            <a:r>
              <a:rPr lang="en-US" b="0" err="1"/>
              <a:t>myśleć</a:t>
            </a:r>
            <a:r>
              <a:rPr lang="en-US" b="0"/>
              <a:t> o </a:t>
            </a:r>
            <a:r>
              <a:rPr lang="en-US" b="0" err="1"/>
              <a:t>długoterminowych</a:t>
            </a:r>
            <a:r>
              <a:rPr lang="en-US" b="0"/>
              <a:t> </a:t>
            </a:r>
            <a:r>
              <a:rPr lang="en-US" b="0" err="1"/>
              <a:t>skutkach</a:t>
            </a:r>
            <a:r>
              <a:rPr lang="en-US" b="0"/>
              <a:t>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 sz="1100" b="1" err="1"/>
              <a:t>Działania</a:t>
            </a:r>
            <a:r>
              <a:rPr lang="en-US" sz="1100" b="1"/>
              <a:t> </a:t>
            </a:r>
            <a:r>
              <a:rPr lang="en-US" sz="1100" b="1" err="1"/>
              <a:t>na</a:t>
            </a:r>
            <a:r>
              <a:rPr lang="en-US" sz="1100" b="1"/>
              <a:t> </a:t>
            </a:r>
            <a:r>
              <a:rPr lang="en-US" sz="1100" b="1" err="1"/>
              <a:t>rzecz</a:t>
            </a:r>
            <a:r>
              <a:rPr lang="en-US" sz="1100" b="1"/>
              <a:t> </a:t>
            </a:r>
            <a:r>
              <a:rPr lang="en-US" sz="1100" b="1" err="1"/>
              <a:t>klimatu</a:t>
            </a:r>
            <a:r>
              <a:rPr lang="en-US" sz="1100" b="1"/>
              <a:t>:</a:t>
            </a:r>
            <a:r>
              <a:rPr lang="en-US" b="0"/>
              <a:t> </a:t>
            </a:r>
            <a:r>
              <a:rPr lang="en-US" b="0" err="1"/>
              <a:t>Zachęcanie</a:t>
            </a:r>
            <a:r>
              <a:rPr lang="en-US" b="0"/>
              <a:t> do </a:t>
            </a:r>
            <a:r>
              <a:rPr lang="en-US" b="0" err="1"/>
              <a:t>zmian</a:t>
            </a:r>
            <a:r>
              <a:rPr lang="en-US" b="0"/>
              <a:t> </a:t>
            </a:r>
            <a:r>
              <a:rPr lang="en-US" b="0" err="1"/>
              <a:t>zachowań</a:t>
            </a:r>
            <a:r>
              <a:rPr lang="en-US" b="0"/>
              <a:t> </a:t>
            </a:r>
            <a:r>
              <a:rPr lang="en-US" b="0" err="1"/>
              <a:t>wspierających</a:t>
            </a:r>
            <a:r>
              <a:rPr lang="en-US" b="0"/>
              <a:t> </a:t>
            </a:r>
            <a:r>
              <a:rPr lang="en-US" b="0" err="1"/>
              <a:t>zrównoważony</a:t>
            </a:r>
            <a:r>
              <a:rPr lang="en-US" b="0"/>
              <a:t> </a:t>
            </a:r>
            <a:r>
              <a:rPr lang="en-US" b="0" err="1"/>
              <a:t>rozwój</a:t>
            </a:r>
            <a:r>
              <a:rPr lang="en-US" b="0"/>
              <a:t>, </a:t>
            </a:r>
            <a:r>
              <a:rPr lang="en-US" b="0" err="1"/>
              <a:t>takich</a:t>
            </a:r>
            <a:r>
              <a:rPr lang="en-US" b="0"/>
              <a:t> jak </a:t>
            </a:r>
            <a:r>
              <a:rPr lang="en-US" b="0" err="1"/>
              <a:t>zmniejszenie</a:t>
            </a:r>
            <a:r>
              <a:rPr lang="en-US" b="0"/>
              <a:t> </a:t>
            </a:r>
            <a:r>
              <a:rPr lang="en-US" b="0" err="1"/>
              <a:t>śladu</a:t>
            </a:r>
            <a:r>
              <a:rPr lang="en-US" b="0"/>
              <a:t> </a:t>
            </a:r>
            <a:r>
              <a:rPr lang="en-US" b="0" err="1"/>
              <a:t>węglowego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promowanie</a:t>
            </a:r>
            <a:r>
              <a:rPr lang="en-US" b="0"/>
              <a:t> </a:t>
            </a:r>
            <a:r>
              <a:rPr lang="en-US" b="0" err="1"/>
              <a:t>praktyk</a:t>
            </a:r>
            <a:r>
              <a:rPr lang="en-US" b="0"/>
              <a:t> </a:t>
            </a:r>
            <a:r>
              <a:rPr lang="en-US" b="0" err="1"/>
              <a:t>przyjaznych</a:t>
            </a:r>
            <a:r>
              <a:rPr lang="en-US" b="0"/>
              <a:t> </a:t>
            </a:r>
            <a:r>
              <a:rPr lang="en-US" b="0" err="1"/>
              <a:t>dla</a:t>
            </a:r>
            <a:r>
              <a:rPr lang="en-US" b="0"/>
              <a:t> </a:t>
            </a:r>
            <a:r>
              <a:rPr lang="en-US" b="0" err="1"/>
              <a:t>środowiska</a:t>
            </a:r>
            <a:r>
              <a:rPr lang="en-US" b="0"/>
              <a:t>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Google Shape;181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Quiz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wielokrotnego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wyboru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temat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pliku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z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pytaniami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alternatywami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wyjaśnieniem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prawidłowych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odpowiedzi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Możliwość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zastosowania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quizu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bezpośrednio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platformie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użycia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pliku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PDF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lub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po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prostu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omówienia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w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prezentacji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Q5:C: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Bezpieczeństwo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żywnościowe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ma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kluczowe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znaczenie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dla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zrównoważonych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systemów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żywnościowych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ponieważ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zapewnia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wszystkim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ludziom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dostęp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wystarczającej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ilości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bezpiecznej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pożywnej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żywności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aby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utrzymać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zdrowe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aktywne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życie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Obejmuje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rozwiązywanie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problemów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takich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jak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głód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niedożywienie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sprawiedliwa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dystrybucja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żywności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Google Shape;188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Quiz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wielokrotnego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wyboru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temat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pliku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z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pytaniami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alternatywami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wyjaśnieniem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prawidłowych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odpowiedzi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Możliwość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zastosowania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quizu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bezpośrednio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platformie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użycia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pliku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PDF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lub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po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prostu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omówienia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w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prezentacji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Q5:C: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Bezpieczeństwo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żywnościowe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ma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kluczowe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znaczenie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dla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zrównoważonych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systemów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żywnościowych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ponieważ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zapewnia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wszystkim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ludziom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dostęp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wystarczającej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ilości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bezpiecznej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pożywnej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żywności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aby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utrzymać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zdrowe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aktywne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życie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Obejmuje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rozwiązywanie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problemów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takich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jak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głód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niedożywienie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sprawiedliwa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dystrybucja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żywności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4" name="Google Shape;194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Omówienie różnych metod zrównoważonej produkcji żywności.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Podkreślenie znaczenia bioróżnorodności i rolnictwa ekologicznego w zrównoważonym rolnictwie.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Zrównoważone praktyki rolnicze: Wprowadzenie koncepcji permakultury jako integralnej metody projektowania zrównoważonej produkcji żywności, która obejmuje techniki takie jak rolnictwo ekologiczne, płodozmian, agroleśnictwo, zintegrowana ochrona przed szkodnikami, regeneracja gleby i integralna gospodarka wodna.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Bioróżnorodność: Podkreślenie, w jaki sposób utrzymanie różnorodności roślin i zwierząt w rolnictwie pomaga poprawić odporność i produktywność ekosystemu.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Rolnictwo ekologiczne: Podkreśl korzyści płynące z rolnictwa ekologicznego, takie jak mniejsze zużycie chemikaliów i lepszy stan gleby.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Przedstaw animowany film na temat zrównoważonych praktyk rolniczych i zachęć uczestników do jego obejrzenia.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5" name="Google Shape;205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b="1"/>
              <a:t>Diety z przewagą roślin</a:t>
            </a:r>
            <a:r>
              <a:rPr lang="en-US" b="0"/>
              <a:t>: mogą zmniejszyć wpływ produkcji żywności na środowisko i poprawić wyniki zdrowotne. Planuj posiłki tak, aby korzystać z lokalnych produktów sezonowych.</a:t>
            </a:r>
            <a:endParaRPr b="0"/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b="1"/>
              <a:t>Lokalne źródła zaopatrzenia</a:t>
            </a:r>
            <a:r>
              <a:rPr lang="en-US" b="0"/>
              <a:t>: korzyści takie jak wspieranie lokalnych gospodarek i zmniejszenie emisji z transportu. Zapytaj swoich dostawców o pochodzenie żywności i poinformuj ich, że preferujesz produkty lokalne.</a:t>
            </a:r>
            <a:endParaRPr b="0"/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b="1"/>
              <a:t>Nawyki ograniczania marnowania </a:t>
            </a:r>
            <a:r>
              <a:rPr lang="en-US" b="0"/>
              <a:t>żywności: takie jak planowanie posiłków, właściwe przechowywanie żywności i kompostowanie. Przygotowywanie własnego bulionu z czystych resztek. Naucz się w pełni wykorzystywać wszystkie warzywa.</a:t>
            </a:r>
            <a:endParaRPr b="0"/>
          </a:p>
          <a:p>
            <a:pPr marL="140367" lvl="0" indent="-514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b="0"/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Omówienie korzyści płynących ze zrównoważonej diety i zdrowych nawyków żywieniowych.</a:t>
            </a:r>
            <a:endParaRPr/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Podkreśl znaczenie ograniczenia marnowania żywności.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**Zestaw narzędzi Aktywność ( UCZĘ SIĘ)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Quiz: Zrównoważone diety i nawyki żywieniowe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Quiz: Pytania prawda/fałsz dotyczące zrównoważonej diety.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Uwagi prezentera: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Przedstaw quiz i zachęć uczestników do sprawdzenia swojej wiedzy na temat zrównoważonej diety.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1" name="Google Shape;211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Quiz: Pytania prawda/fałsz dotyczące zrównoważonej diety.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Przedstaw quiz i zachęć uczestników do sprawdzenia swojej wiedzy na temat zrównoważonej diety.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Prawda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Wyjaśnienie: Dieta roślinna ma ogólnie mniejszy wpływ na środowisko, wymagając mniej zasobów, takich jak woda i ziemia, oraz wytwarzając mniej gazów cieplarnianych w porównaniu z dietą bogatą w produkty pochodzenia zwierzęcego.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7" name="Google Shape;217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Quiz: Pytania prawda/fałsz dotyczące zrównoważonej diety.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Przedstaw quiz i zachęć uczestników do sprawdzenia swojej wiedzy na temat zrównoważonej diety.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Fałsz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Wyjaśnienie: Podczas gdy lokalnie pozyskiwana żywność może zmniejszyć emisje związane z transportem, ogólny wpływ na środowisko zależy również od metod produkcji. Na przykład lokalnie uprawiana żywność, która w dużym stopniu opiera się na paliwach kopalnych lub środkach chemicznych, może nadal mieć duży wpływ na środowisko.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Quiz: Pytania prawda/fałsz dotyczące zrównoważonej diety.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Przedstaw quiz i zachęć uczestników do sprawdzenia swojej wiedzy na temat zrównoważonej diety.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Prawda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Wyjaśnienie: Ograniczenie marnowania żywności pomaga chronić zasoby wykorzystywane do produkcji żywności, zmniejsza emisję metanu ze składowisk odpadów i zapewnia, że więcej żywności jest dostępne do wyżywienia globalnej populacji.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9" name="Google Shape;229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Quiz: Pytania prawda/fałsz dotyczące zrównoważonej diety.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Przedstaw quiz i zachęć uczestników do sprawdzenia swojej wiedzy na temat zrównoważonej diety.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Prawda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Wyjaśnienie: Rolnictwo ekologiczne unika syntetycznych chemikaliów i kładzie nacisk na naturalne procesy, co ogólnie prowadzi do poprawy zdrowia gleby poprzez lepszą strukturę gleby, żyzność i różnorodność biologiczną.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5" name="Google Shape;235;p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Quiz: Pytania prawda/fałsz dotyczące zrównoważonej diety.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Przedstaw quiz i zachęć uczestników do sprawdzenia swojej wiedzy na temat zrównoważonej diety.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Fałsz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Wyjaśnienie: Spożywanie zróżnicowanej żywności promuje bioróżnorodność w rolnictwie, która ma kluczowe znaczenie dla zdrowia i odporności ekosystemu. Zmniejsza również ryzyko nadmiernego polegania na jednej uprawie, która może być podatna na szkodniki i choroby.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 sz="1100" err="1"/>
              <a:t>Zdefiniuj</a:t>
            </a:r>
            <a:r>
              <a:rPr lang="en-US" sz="1100"/>
              <a:t>, </a:t>
            </a:r>
            <a:r>
              <a:rPr lang="en-US" sz="1100" err="1"/>
              <a:t>czym</a:t>
            </a:r>
            <a:r>
              <a:rPr lang="en-US" sz="1100"/>
              <a:t> jest system </a:t>
            </a:r>
            <a:r>
              <a:rPr lang="en-US" sz="1100" err="1"/>
              <a:t>żywnościowy</a:t>
            </a:r>
            <a:r>
              <a:rPr lang="en-US" sz="1100"/>
              <a:t>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 sz="1100" err="1"/>
              <a:t>Wyjaśnij</a:t>
            </a:r>
            <a:r>
              <a:rPr lang="en-US" sz="1100"/>
              <a:t> </a:t>
            </a:r>
            <a:r>
              <a:rPr lang="en-US" sz="1100" err="1"/>
              <a:t>elementy</a:t>
            </a:r>
            <a:r>
              <a:rPr lang="en-US" sz="1100"/>
              <a:t>: </a:t>
            </a:r>
            <a:r>
              <a:rPr lang="en-US" sz="1100" err="1"/>
              <a:t>produkcja</a:t>
            </a:r>
            <a:r>
              <a:rPr lang="en-US" sz="1100"/>
              <a:t>, </a:t>
            </a:r>
            <a:r>
              <a:rPr lang="en-US" sz="1100" err="1"/>
              <a:t>przetwarzanie</a:t>
            </a:r>
            <a:r>
              <a:rPr lang="en-US" sz="1100"/>
              <a:t>, </a:t>
            </a:r>
            <a:r>
              <a:rPr lang="en-US" sz="1100" err="1"/>
              <a:t>dystrybucja</a:t>
            </a:r>
            <a:r>
              <a:rPr lang="en-US" sz="1100"/>
              <a:t>, </a:t>
            </a:r>
            <a:r>
              <a:rPr lang="en-US" sz="1100" err="1"/>
              <a:t>konsumpcja</a:t>
            </a:r>
            <a:r>
              <a:rPr lang="en-US" sz="1100"/>
              <a:t> </a:t>
            </a:r>
            <a:r>
              <a:rPr lang="en-US" sz="1100" err="1"/>
              <a:t>i</a:t>
            </a:r>
            <a:r>
              <a:rPr lang="en-US" sz="1100"/>
              <a:t> </a:t>
            </a:r>
            <a:r>
              <a:rPr lang="en-US" sz="1100" err="1"/>
              <a:t>utylizacja</a:t>
            </a:r>
            <a:r>
              <a:rPr lang="en-US" sz="1100"/>
              <a:t>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 sz="1100" err="1"/>
              <a:t>Omów</a:t>
            </a:r>
            <a:r>
              <a:rPr lang="en-US" sz="1100"/>
              <a:t> </a:t>
            </a:r>
            <a:r>
              <a:rPr lang="en-US" sz="1100" err="1"/>
              <a:t>składnik</a:t>
            </a:r>
            <a:r>
              <a:rPr lang="pl-PL" sz="1100"/>
              <a:t>i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 sz="1100" err="1"/>
              <a:t>Wyjaśnij</a:t>
            </a:r>
            <a:r>
              <a:rPr lang="en-US" sz="1100"/>
              <a:t> </a:t>
            </a:r>
            <a:r>
              <a:rPr lang="en-US" sz="1100" err="1"/>
              <a:t>znaczenie</a:t>
            </a:r>
            <a:r>
              <a:rPr lang="en-US" sz="1100"/>
              <a:t> </a:t>
            </a:r>
            <a:r>
              <a:rPr lang="en-US" sz="1100" err="1"/>
              <a:t>każdego</a:t>
            </a:r>
            <a:r>
              <a:rPr lang="en-US" sz="1100"/>
              <a:t> </a:t>
            </a:r>
            <a:r>
              <a:rPr lang="en-US" sz="1100" err="1"/>
              <a:t>elementu</a:t>
            </a:r>
            <a:r>
              <a:rPr lang="en-US" sz="1100"/>
              <a:t> </a:t>
            </a:r>
            <a:r>
              <a:rPr lang="en-US" sz="1100" err="1"/>
              <a:t>i</a:t>
            </a:r>
            <a:r>
              <a:rPr lang="en-US" sz="1100"/>
              <a:t> </a:t>
            </a:r>
            <a:r>
              <a:rPr lang="en-US" sz="1100" err="1"/>
              <a:t>sposób</a:t>
            </a:r>
            <a:r>
              <a:rPr lang="en-US" sz="1100"/>
              <a:t> ich </a:t>
            </a:r>
            <a:r>
              <a:rPr lang="en-US" sz="1100" err="1"/>
              <a:t>wzajemnego</a:t>
            </a:r>
            <a:r>
              <a:rPr lang="en-US" sz="1100"/>
              <a:t> </a:t>
            </a:r>
            <a:r>
              <a:rPr lang="en-US" sz="1100" err="1"/>
              <a:t>powiązania</a:t>
            </a:r>
            <a:r>
              <a:rPr lang="en-US" sz="1100"/>
              <a:t> </a:t>
            </a:r>
            <a:r>
              <a:rPr lang="en-US" sz="1100" err="1"/>
              <a:t>oraz</a:t>
            </a:r>
            <a:r>
              <a:rPr lang="en-US" sz="1100"/>
              <a:t> </a:t>
            </a:r>
            <a:r>
              <a:rPr lang="en-US" sz="1100" err="1"/>
              <a:t>podaj</a:t>
            </a:r>
            <a:r>
              <a:rPr lang="en-US" sz="1100"/>
              <a:t> </a:t>
            </a:r>
            <a:r>
              <a:rPr lang="en-US" sz="1100" err="1"/>
              <a:t>przykłady</a:t>
            </a:r>
            <a:r>
              <a:rPr lang="en-US" sz="1100"/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err="1"/>
              <a:t>Dodatkowe</a:t>
            </a:r>
            <a:r>
              <a:rPr lang="en-US" sz="1100" b="1"/>
              <a:t> </a:t>
            </a:r>
            <a:r>
              <a:rPr lang="en-US" sz="1100" b="1" err="1"/>
              <a:t>informacje</a:t>
            </a:r>
            <a:r>
              <a:rPr lang="en-US" sz="1100" b="1"/>
              <a:t> - </a:t>
            </a:r>
            <a:r>
              <a:rPr lang="en-US" sz="1100" b="1" err="1"/>
              <a:t>Składniki</a:t>
            </a:r>
            <a:r>
              <a:rPr lang="en-US" sz="1100" b="1"/>
              <a:t> </a:t>
            </a:r>
            <a:r>
              <a:rPr lang="en-US" sz="1100" b="1" err="1"/>
              <a:t>systemu</a:t>
            </a:r>
            <a:r>
              <a:rPr lang="en-US" sz="1100" b="1"/>
              <a:t> </a:t>
            </a:r>
            <a:r>
              <a:rPr lang="en-US" sz="1100" b="1" err="1"/>
              <a:t>żywnościowego</a:t>
            </a:r>
            <a:r>
              <a:rPr lang="en-US" sz="1100" b="1"/>
              <a:t>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 sz="1100" b="1" err="1"/>
              <a:t>Produkcja</a:t>
            </a:r>
            <a:r>
              <a:rPr lang="en-US" b="0"/>
              <a:t>: </a:t>
            </a:r>
            <a:r>
              <a:rPr lang="en-US" b="0" err="1"/>
              <a:t>Początkowy</a:t>
            </a:r>
            <a:r>
              <a:rPr lang="en-US" b="0"/>
              <a:t> </a:t>
            </a:r>
            <a:r>
              <a:rPr lang="en-US" b="0" err="1"/>
              <a:t>etap</a:t>
            </a:r>
            <a:r>
              <a:rPr lang="en-US" b="0"/>
              <a:t>, w </a:t>
            </a:r>
            <a:r>
              <a:rPr lang="en-US" b="0" err="1"/>
              <a:t>którym</a:t>
            </a:r>
            <a:r>
              <a:rPr lang="en-US" b="0"/>
              <a:t> </a:t>
            </a:r>
            <a:r>
              <a:rPr lang="en-US" b="0" err="1"/>
              <a:t>żywność</a:t>
            </a:r>
            <a:r>
              <a:rPr lang="en-US" b="0"/>
              <a:t> jest </a:t>
            </a:r>
            <a:r>
              <a:rPr lang="en-US" b="0" err="1"/>
              <a:t>uprawiana</a:t>
            </a:r>
            <a:r>
              <a:rPr lang="en-US" b="0"/>
              <a:t> </a:t>
            </a:r>
            <a:r>
              <a:rPr lang="en-US" b="0" err="1"/>
              <a:t>lub</a:t>
            </a:r>
            <a:r>
              <a:rPr lang="en-US" b="0"/>
              <a:t> </a:t>
            </a:r>
            <a:r>
              <a:rPr lang="en-US" b="0" err="1"/>
              <a:t>hodowana</a:t>
            </a:r>
            <a:r>
              <a:rPr lang="en-US" b="0"/>
              <a:t>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 sz="1100" b="1" err="1"/>
              <a:t>Przetwarzanie</a:t>
            </a:r>
            <a:r>
              <a:rPr lang="en-US" b="0"/>
              <a:t>: </a:t>
            </a:r>
            <a:r>
              <a:rPr lang="en-US" b="0" err="1"/>
              <a:t>Przekształcanie</a:t>
            </a:r>
            <a:r>
              <a:rPr lang="en-US" b="0"/>
              <a:t> </a:t>
            </a:r>
            <a:r>
              <a:rPr lang="en-US" b="0" err="1"/>
              <a:t>surowych</a:t>
            </a:r>
            <a:r>
              <a:rPr lang="en-US" b="0"/>
              <a:t> </a:t>
            </a:r>
            <a:r>
              <a:rPr lang="en-US" b="0" err="1"/>
              <a:t>składników</a:t>
            </a:r>
            <a:r>
              <a:rPr lang="en-US" b="0"/>
              <a:t> w </a:t>
            </a:r>
            <a:r>
              <a:rPr lang="en-US" b="0" err="1"/>
              <a:t>produkty</a:t>
            </a:r>
            <a:r>
              <a:rPr lang="en-US" b="0"/>
              <a:t> </a:t>
            </a:r>
            <a:r>
              <a:rPr lang="en-US" b="0" err="1"/>
              <a:t>nadające</a:t>
            </a:r>
            <a:r>
              <a:rPr lang="en-US" b="0"/>
              <a:t> </a:t>
            </a:r>
            <a:r>
              <a:rPr lang="en-US" b="0" err="1"/>
              <a:t>się</a:t>
            </a:r>
            <a:r>
              <a:rPr lang="en-US" b="0"/>
              <a:t> do </a:t>
            </a:r>
            <a:r>
              <a:rPr lang="en-US" b="0" err="1"/>
              <a:t>spożycia</a:t>
            </a:r>
            <a:r>
              <a:rPr lang="en-US" b="0"/>
              <a:t>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 sz="1100" b="1" err="1"/>
              <a:t>Dystrybucja</a:t>
            </a:r>
            <a:r>
              <a:rPr lang="en-US" b="0"/>
              <a:t>: </a:t>
            </a:r>
            <a:r>
              <a:rPr lang="en-US" b="0" err="1"/>
              <a:t>Logistyka</a:t>
            </a:r>
            <a:r>
              <a:rPr lang="en-US" b="0"/>
              <a:t> </a:t>
            </a:r>
            <a:r>
              <a:rPr lang="en-US" b="0" err="1"/>
              <a:t>transportu</a:t>
            </a:r>
            <a:r>
              <a:rPr lang="en-US" b="0"/>
              <a:t> </a:t>
            </a:r>
            <a:r>
              <a:rPr lang="en-US" b="0" err="1"/>
              <a:t>żywności</a:t>
            </a:r>
            <a:r>
              <a:rPr lang="en-US" b="0"/>
              <a:t> od </a:t>
            </a:r>
            <a:r>
              <a:rPr lang="en-US" b="0" err="1"/>
              <a:t>producentów</a:t>
            </a:r>
            <a:r>
              <a:rPr lang="en-US" b="0"/>
              <a:t> do </a:t>
            </a:r>
            <a:r>
              <a:rPr lang="en-US" b="0" err="1"/>
              <a:t>konsumentów</a:t>
            </a:r>
            <a:r>
              <a:rPr lang="en-US" b="0"/>
              <a:t>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 sz="1100" b="1" err="1"/>
              <a:t>Konsumpcja</a:t>
            </a:r>
            <a:r>
              <a:rPr lang="en-US" b="0"/>
              <a:t>: </a:t>
            </a:r>
            <a:r>
              <a:rPr lang="en-US" b="0" err="1"/>
              <a:t>Czynność</a:t>
            </a:r>
            <a:r>
              <a:rPr lang="en-US" b="0"/>
              <a:t> </a:t>
            </a:r>
            <a:r>
              <a:rPr lang="en-US" b="0" err="1"/>
              <a:t>polegająca</a:t>
            </a:r>
            <a:r>
              <a:rPr lang="en-US" b="0"/>
              <a:t> </a:t>
            </a:r>
            <a:r>
              <a:rPr lang="en-US" b="0" err="1"/>
              <a:t>na</a:t>
            </a:r>
            <a:r>
              <a:rPr lang="en-US" b="0"/>
              <a:t> </a:t>
            </a:r>
            <a:r>
              <a:rPr lang="en-US" b="0" err="1"/>
              <a:t>spożywaniu</a:t>
            </a:r>
            <a:r>
              <a:rPr lang="en-US" b="0"/>
              <a:t> </a:t>
            </a:r>
            <a:r>
              <a:rPr lang="en-US" b="0" err="1"/>
              <a:t>lub</a:t>
            </a:r>
            <a:r>
              <a:rPr lang="en-US" b="0"/>
              <a:t> </a:t>
            </a:r>
            <a:r>
              <a:rPr lang="en-US" b="0" err="1"/>
              <a:t>używaniu</a:t>
            </a:r>
            <a:r>
              <a:rPr lang="en-US" b="0"/>
              <a:t> </a:t>
            </a:r>
            <a:r>
              <a:rPr lang="en-US" b="0" err="1"/>
              <a:t>produktów</a:t>
            </a:r>
            <a:r>
              <a:rPr lang="en-US" b="0"/>
              <a:t> </a:t>
            </a:r>
            <a:r>
              <a:rPr lang="en-US" b="0" err="1"/>
              <a:t>spożywczych</a:t>
            </a:r>
            <a:r>
              <a:rPr lang="en-US" b="0"/>
              <a:t>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 sz="1100" b="1" err="1"/>
              <a:t>Utylizacja</a:t>
            </a:r>
            <a:r>
              <a:rPr lang="en-US" b="0"/>
              <a:t>: </a:t>
            </a:r>
            <a:r>
              <a:rPr lang="en-US" b="0" err="1"/>
              <a:t>Końcowy</a:t>
            </a:r>
            <a:r>
              <a:rPr lang="en-US" b="0"/>
              <a:t> </a:t>
            </a:r>
            <a:r>
              <a:rPr lang="en-US" b="0" err="1"/>
              <a:t>etap</a:t>
            </a:r>
            <a:r>
              <a:rPr lang="en-US" b="0"/>
              <a:t> </a:t>
            </a:r>
            <a:r>
              <a:rPr lang="en-US" b="0" err="1"/>
              <a:t>życia</a:t>
            </a:r>
            <a:r>
              <a:rPr lang="en-US" b="0"/>
              <a:t> </a:t>
            </a:r>
            <a:r>
              <a:rPr lang="en-US" b="0" err="1"/>
              <a:t>żywności</a:t>
            </a:r>
            <a:r>
              <a:rPr lang="en-US" b="0"/>
              <a:t>, w </a:t>
            </a:r>
            <a:r>
              <a:rPr lang="en-US" b="0" err="1"/>
              <a:t>tym</a:t>
            </a:r>
            <a:r>
              <a:rPr lang="en-US" b="0"/>
              <a:t> </a:t>
            </a:r>
            <a:r>
              <a:rPr lang="en-US" b="0" err="1"/>
              <a:t>zarządzanie</a:t>
            </a:r>
            <a:r>
              <a:rPr lang="en-US" b="0"/>
              <a:t> </a:t>
            </a:r>
            <a:r>
              <a:rPr lang="en-US" b="0" err="1"/>
              <a:t>odpadami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recykling</a:t>
            </a:r>
            <a:r>
              <a:rPr lang="en-US" b="0"/>
              <a:t>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1" name="Google Shape;241;p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Quiz: Pytania prawda/fałsz dotyczące zrównoważonej diety.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Przedstaw quiz i zachęć uczestników do sprawdzenia swojej wiedzy na temat zrównoważonej diety.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Fałsz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Wyjaśnienie: Zrównoważony rozwój przetworzonej żywności zależy od różnych czynników, w tym metod produkcji, pakowania i transportu. Niektóre minimalnie przetworzone produkty spożywcze mogą mieć mniejszy wpływ na środowisko w porównaniu z niektórymi pełnymi produktami spożywczymi, których produkcja i transport wymagają dużych zasobów.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7" name="Google Shape;247;p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Wyjaśnij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pojęcie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środowiska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żywnościowego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jego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wpływ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wybory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żywieniowe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Omów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czynniki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wpływające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środowisko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żywności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Sugerowana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lektura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studium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przypadku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140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Lasy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pszczele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5" name="Google Shape;255;p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Przedstawienie koncepcji znajomości przyszłości i jej znaczenia w edukacji żywieniowej.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Analiza scenariuszy: Metoda stosowana w celu zbadania i przygotowania się na różne przyszłe możliwości poprzez rozważenie różnych czynników i ich potencjalnego wpływu.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Szczegółowa aktywność jest opisana w pliku zawartości. Może to być narzędzie stanowiące część zestawu narzędzi.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**ZESTAW NARZĘDZI (I Projekt): "Wyobrażanie sobie zrównoważonych systemów żywnościowych"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Działanie: Ćwiczenie w zakresie znajomości przyszłości z wykorzystaniem analizy scenariuszy.</a:t>
            </a:r>
            <a:endParaRPr/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Zapewnij wskazówki dotyczące sposobu wykonania ćwiczenia i ułatw dyskusję.</a:t>
            </a:r>
            <a:endParaRPr/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Zaangażowanie uczestników w ćwiczenie mające na celu wyobrażenie sobie przyszłości zrównoważonej żywności przy użyciu analizy scenariuszy.</a:t>
            </a:r>
            <a:endParaRPr/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Wskazówki dotyczące działania: Wyjaśnij, w jaki sposób uczestnicy mogą wykorzystać analizę scenariuszy, aby wyobrazić sobie zrównoważone systemy żywnościowe w swoich społecznościach lub szkołach.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2" name="Google Shape;262;p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Zaproponuj uczniom pomysły na projekty dotyczące zrównoważonych systemów żywnościowych.</a:t>
            </a:r>
            <a:endParaRPr/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	Przykłady: ogrody szkolne, lokalne projekty pozyskiwania żywności, inicjatywy redukcji odpadów.</a:t>
            </a:r>
            <a:endParaRPr/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Zachęć uczestników do zastanowienia się nad uczeniem się opartym na projektach w ich klasach.</a:t>
            </a:r>
            <a:endParaRPr/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Zaproponuj uczniom praktyczne pomysły na projekty.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8" name="Google Shape;268;p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Zmiana perspektyw i zachowań</a:t>
            </a:r>
            <a:endParaRPr/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	Zachęcanie nauczycieli do rozwijania krytycznego myślenia o wyborach żywieniowych.</a:t>
            </a:r>
            <a:endParaRPr/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	Omówienie sposobów motywowania uczniów do podejmowania działań w swoich społecznościach.</a:t>
            </a:r>
            <a:endParaRPr/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Omówienie znaczenia zmiany perspektyw i zachowań dla zrównoważonych systemów żywnościowych.</a:t>
            </a:r>
            <a:endParaRPr/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Zachęcaj uczestników do inspirowania uczniów do podejmowania działań.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4" name="Google Shape;274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b="1" err="1"/>
              <a:t>Podaj</a:t>
            </a:r>
            <a:r>
              <a:rPr lang="en-US" b="1"/>
              <a:t> </a:t>
            </a:r>
            <a:r>
              <a:rPr lang="en-US" b="1" err="1"/>
              <a:t>przykłady</a:t>
            </a:r>
            <a:r>
              <a:rPr lang="en-US" b="1"/>
              <a:t> </a:t>
            </a:r>
            <a:r>
              <a:rPr lang="en-US" b="1" err="1"/>
              <a:t>praktycznych</a:t>
            </a:r>
            <a:r>
              <a:rPr lang="en-US" b="1"/>
              <a:t> </a:t>
            </a:r>
            <a:r>
              <a:rPr lang="en-US" b="1" err="1"/>
              <a:t>i</a:t>
            </a:r>
            <a:r>
              <a:rPr lang="en-US" b="1"/>
              <a:t> </a:t>
            </a:r>
            <a:r>
              <a:rPr lang="en-US" b="1" err="1"/>
              <a:t>angażujących</a:t>
            </a:r>
            <a:r>
              <a:rPr lang="en-US" b="1"/>
              <a:t> </a:t>
            </a:r>
            <a:r>
              <a:rPr lang="en-US" b="1" err="1"/>
              <a:t>zajęć</a:t>
            </a:r>
            <a:r>
              <a:rPr lang="en-US" b="1"/>
              <a:t> w </a:t>
            </a:r>
            <a:r>
              <a:rPr lang="en-US" b="1" err="1"/>
              <a:t>klasie</a:t>
            </a:r>
            <a:r>
              <a:rPr lang="en-US" b="1"/>
              <a:t>.</a:t>
            </a:r>
            <a:endParaRPr/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b="1" err="1"/>
              <a:t>Zachęć</a:t>
            </a:r>
            <a:r>
              <a:rPr lang="en-US" b="1"/>
              <a:t> </a:t>
            </a:r>
            <a:r>
              <a:rPr lang="en-US" b="1" err="1"/>
              <a:t>uczestników</a:t>
            </a:r>
            <a:r>
              <a:rPr lang="en-US" b="1"/>
              <a:t> do </a:t>
            </a:r>
            <a:r>
              <a:rPr lang="en-US" b="1" err="1"/>
              <a:t>zastanowienia</a:t>
            </a:r>
            <a:r>
              <a:rPr lang="en-US" b="1"/>
              <a:t> </a:t>
            </a:r>
            <a:r>
              <a:rPr lang="en-US" b="1" err="1"/>
              <a:t>się</a:t>
            </a:r>
            <a:r>
              <a:rPr lang="en-US" b="1"/>
              <a:t>, w </a:t>
            </a:r>
            <a:r>
              <a:rPr lang="en-US" b="1" err="1"/>
              <a:t>jaki</a:t>
            </a:r>
            <a:r>
              <a:rPr lang="en-US" b="1"/>
              <a:t> </a:t>
            </a:r>
            <a:r>
              <a:rPr lang="en-US" b="1" err="1"/>
              <a:t>sposób</a:t>
            </a:r>
            <a:r>
              <a:rPr lang="en-US" b="1"/>
              <a:t> </a:t>
            </a:r>
            <a:r>
              <a:rPr lang="en-US" b="1" err="1"/>
              <a:t>mogą</a:t>
            </a:r>
            <a:r>
              <a:rPr lang="en-US" b="1"/>
              <a:t> </a:t>
            </a:r>
            <a:r>
              <a:rPr lang="en-US" b="1" err="1"/>
              <a:t>wdrożyć</a:t>
            </a:r>
            <a:r>
              <a:rPr lang="en-US" b="1"/>
              <a:t> </a:t>
            </a:r>
            <a:r>
              <a:rPr lang="en-US" b="1" err="1"/>
              <a:t>te</a:t>
            </a:r>
            <a:r>
              <a:rPr lang="en-US" b="1"/>
              <a:t> </a:t>
            </a:r>
            <a:r>
              <a:rPr lang="en-US" b="1" err="1"/>
              <a:t>działania</a:t>
            </a:r>
            <a:r>
              <a:rPr lang="en-US" b="1"/>
              <a:t> w </a:t>
            </a:r>
            <a:r>
              <a:rPr lang="en-US" b="1" err="1"/>
              <a:t>swoich</a:t>
            </a:r>
            <a:r>
              <a:rPr lang="en-US" b="1"/>
              <a:t> </a:t>
            </a:r>
            <a:r>
              <a:rPr lang="en-US" b="1" err="1"/>
              <a:t>klasach</a:t>
            </a:r>
            <a:r>
              <a:rPr lang="en-US" b="1"/>
              <a:t>.</a:t>
            </a:r>
            <a:endParaRPr/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b="1" err="1"/>
              <a:t>Poprowadź</a:t>
            </a:r>
            <a:r>
              <a:rPr lang="en-US" b="1"/>
              <a:t> </a:t>
            </a:r>
            <a:r>
              <a:rPr lang="en-US" b="1" err="1"/>
              <a:t>uczestników</a:t>
            </a:r>
            <a:r>
              <a:rPr lang="en-US" b="1"/>
              <a:t> </a:t>
            </a:r>
            <a:r>
              <a:rPr lang="en-US" b="1" err="1"/>
              <a:t>przez</a:t>
            </a:r>
            <a:r>
              <a:rPr lang="en-US" b="1"/>
              <a:t> </a:t>
            </a:r>
            <a:r>
              <a:rPr lang="en-US" b="1" err="1"/>
              <a:t>interaktywną</a:t>
            </a:r>
            <a:r>
              <a:rPr lang="en-US" b="1"/>
              <a:t> </a:t>
            </a:r>
            <a:r>
              <a:rPr lang="en-US" b="1" err="1"/>
              <a:t>sesję</a:t>
            </a:r>
            <a:r>
              <a:rPr lang="en-US" b="1"/>
              <a:t> </a:t>
            </a:r>
            <a:r>
              <a:rPr lang="en-US" b="1" err="1"/>
              <a:t>dotyczącą</a:t>
            </a:r>
            <a:r>
              <a:rPr lang="en-US" b="1"/>
              <a:t> </a:t>
            </a:r>
            <a:r>
              <a:rPr lang="en-US" b="1" err="1"/>
              <a:t>planowania</a:t>
            </a:r>
            <a:r>
              <a:rPr lang="en-US" b="1"/>
              <a:t> </a:t>
            </a:r>
            <a:r>
              <a:rPr lang="en-US" b="1" err="1"/>
              <a:t>działań</a:t>
            </a:r>
            <a:r>
              <a:rPr lang="en-US" b="1"/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**</a:t>
            </a:r>
            <a:r>
              <a:rPr lang="en-US" b="1" err="1"/>
              <a:t>Odniesienie</a:t>
            </a:r>
            <a:r>
              <a:rPr lang="en-US" b="1"/>
              <a:t> do </a:t>
            </a:r>
            <a:r>
              <a:rPr lang="en-US" b="1" err="1"/>
              <a:t>zestawu</a:t>
            </a:r>
            <a:r>
              <a:rPr lang="en-US" b="1"/>
              <a:t> </a:t>
            </a:r>
            <a:r>
              <a:rPr lang="en-US" b="1" err="1"/>
              <a:t>narzędzi</a:t>
            </a:r>
            <a:r>
              <a:rPr lang="en-US" b="1"/>
              <a:t> </a:t>
            </a:r>
            <a:r>
              <a:rPr lang="en-US" b="1" err="1"/>
              <a:t>działań</a:t>
            </a:r>
            <a:r>
              <a:rPr lang="en-US" b="1"/>
              <a:t> I ACT</a:t>
            </a:r>
            <a:r>
              <a:rPr lang="pl-PL" b="1"/>
              <a:t> (Działaj)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0" name="Google Shape;280;p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Przedstaw sprawę i omów jej kluczowe aspekty.</a:t>
            </a:r>
            <a:endParaRPr/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Opisz cele i mocne strony projektu</a:t>
            </a:r>
            <a:endParaRPr/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Wyjaśnij wdrożone rozwiązania </a:t>
            </a:r>
            <a:endParaRPr/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Podkreśl wyniki i korzyści płynące z tych rozwiązań.</a:t>
            </a:r>
            <a:endParaRPr/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Zachęć uczestników do zastanowienia się nad sprawą i podzielenia się swoimi przemyśleniami na forum dyskusyjnym.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*Studium przypadku w pliku zawartości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6" name="Google Shape;286;p3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Przedstawienie sprawy berlińskiej i omówienie jej kluczowych aspektów.</a:t>
            </a:r>
            <a:endParaRPr/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Opisz problem, z jakim boryka się Berlin w zakresie systemów żywnościowych.</a:t>
            </a:r>
            <a:endParaRPr/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Wyjaśnij wdrożone rozwiązania, takie jak ogrody społecznościowe, supermarkety spółdzielcze i aplikacje ograniczające marnowanie żywności.</a:t>
            </a:r>
            <a:endParaRPr/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Podkreśl wyniki i korzyści płynące z tych rozwiązań.</a:t>
            </a:r>
            <a:endParaRPr/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Zachęć uczestników do zastanowienia się nad sprawą i podzielenia się swoimi przemyśleniami na forum dyskusyjnym.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*Studium przypadku w pliku treści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2" name="Google Shape;292;p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Przedstaw sprawę i omów jej kluczowe aspekty.</a:t>
            </a:r>
            <a:endParaRPr/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Opisz cele i mocne strony projektu</a:t>
            </a:r>
            <a:endParaRPr/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Wyjaśnij wdrożone rozwiązania </a:t>
            </a:r>
            <a:endParaRPr/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Podkreśl wyniki i korzyści płynące z tych rozwiązań.</a:t>
            </a:r>
            <a:endParaRPr/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Zachęć uczestników do zastanowienia się nad sprawą i podzielenia się swoimi przemyśleniami na forum dyskusyjnym.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*Studium przypadku w pliku zawartości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8" name="Google Shape;298;p3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Przedstawienie metod alfabetyzacji przyszłości i ich zastosowania w edukacji na temat systemów żywnościowych.</a:t>
            </a:r>
            <a:endParaRPr/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Wyjaśnij cechy charakterystyczne i korzyści wynikające ze stosowania tych metod.</a:t>
            </a:r>
            <a:endParaRPr/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Przedstawienie krok po kroku, w jaki sposób korzystać z metody alfabetyzacji przyszłości w klasie.</a:t>
            </a:r>
            <a:endParaRPr/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Omów, w jaki sposób metody te można zastosować do innych przedmiotów.</a:t>
            </a:r>
            <a:endParaRPr/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Poprowadź uczestników przez zadanie z zakresu wiedzy o przyszłości w celu zaprojektowania zrównoważonego systemu żywnościowego.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Zestaw narzędzi - dodatkowe informacje:</a:t>
            </a:r>
            <a:endParaRPr/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Futures Literacy Methods: Obejmują planowanie scenariuszy, backcasting i ćwiczenia wizjonerskie.</a:t>
            </a:r>
            <a:endParaRPr/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Uzasadnienie: Metody te pomagają uczniom krytycznie myśleć o przyszłych możliwościach i opracowywać strategie zrównoważonego rozwoju.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Procedura działań:</a:t>
            </a:r>
            <a:endParaRPr/>
          </a:p>
          <a:p>
            <a:pPr marL="521367" lvl="1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Planowanie scenariuszy: Identyfikacja kluczowych czynników zmian i opracowanie różnych scenariuszy dla przyszłych systemów żywnościowych.</a:t>
            </a:r>
            <a:endParaRPr/>
          </a:p>
          <a:p>
            <a:pPr marL="521367" lvl="1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Backcasting: Zacznij od pożądanego przyszłego wyniku i pracuj wstecz, aby zidentyfikować kroki potrzebne do jego osiągnięcia.</a:t>
            </a:r>
            <a:endParaRPr/>
          </a:p>
          <a:p>
            <a:pPr marL="521367" lvl="1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Wizualizacja: Stwórz szczegółową i inspirującą wizję zrównoważonej przyszłości i przedyskutuj, w jaki sposób można ją zrealizować.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Zadanie</a:t>
            </a:r>
            <a:r>
              <a:rPr lang="en-US" b="0"/>
              <a:t>: Poproś uczestników, aby wyobrazili sobie zrównoważony system żywnościowy w swojej społeczności i nakreślili kroki do jego osiągnięcia.</a:t>
            </a:r>
            <a:endParaRPr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4" name="Google Shape;304;p4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Jeśli czas na to pozwoli, eksploracja pulpitu nawigacyjnego systemów żywnościowych może pokazać, w jaki sposób monitorowane są systemy żywnościowe na całym świecie. Strona internetowa pozwala na uzyskanie statystyk dla poszczególnych krajów.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W przeciwnym razie może to być ćwiczenie dla nauczycieli do zbadania w domu.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Omówienie tablicy rozdzielczej systemów żywnościowych i sposobu jej wykorzystania do analizy systemów żywnościowych.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Przedstaw tablicę systemów żywnościowych jako praktyczny przykład.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Podaj link do pulpitu nawigacyjnego i zachęć uczestników do zapoznania się z nim.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9" name="Google Shape;309;p4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Zapewnienie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kompleksowej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listy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zasobów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dalszej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lektury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Zachęć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uczestników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zapoznania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się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z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tymi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zasobami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w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celu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ciągłego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rozwoju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zawodowego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Podkreślenie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znaczenia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ciągłego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uczenia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się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w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dziedzinie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systemów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żywnościowych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Przedstaw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interaktywny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link do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wyselekcjonowanej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listy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lektur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dodatkowych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zasobów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Google Shape;345;p4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Poprowadź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sesję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pytań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odpowiedzi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aby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odpowiedzieć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pytania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uczestników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Zachę</a:t>
            </a:r>
            <a:r>
              <a:rPr lang="pl-PL" sz="1400">
                <a:latin typeface="Arial"/>
                <a:ea typeface="Arial"/>
                <a:cs typeface="Arial"/>
                <a:sym typeface="Arial"/>
              </a:rPr>
              <a:t>ć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nauczycieli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dzielenia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się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pomysłami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doświadczeniami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Interaktywne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forum: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Bieżące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pytania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odpowiedzi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oraz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forum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wsparcia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Zachęcaj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otwartej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dyskusji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dzielenia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się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pomysłami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pl-PL" sz="1400">
                <a:latin typeface="Arial"/>
                <a:ea typeface="Arial"/>
                <a:cs typeface="Arial"/>
                <a:sym typeface="Arial"/>
              </a:rPr>
              <a:t>Przedstaw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forum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pytań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odpowiedzi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oraz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wsparcia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(Toolkit) w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celu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ciągłego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zaangażowania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Interaktywne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forum: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Utwórz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forum,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którym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uczestnicy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będą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mogli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zadawać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pytania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dzielić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się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swoimi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doświadczeniami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 Forum to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może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być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również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wykorzystywane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bieżącego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wsparcia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nawiązywania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kontaktów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Można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je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połączyć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ze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stroną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internetową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poświęconą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aktywnościom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planom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zajęć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Zachęca</a:t>
            </a:r>
            <a:r>
              <a:rPr lang="pl-PL" sz="140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zaangażowania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Zaproś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uczestników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zadawania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pytań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dzielenia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się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swoimi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przemyśleniami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omawiane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tematy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Używaj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pytań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otwartych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aby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stymulować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dyskusję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0" name="Google Shape;350;p4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Podsumuj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kluczowe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punkty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omówione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w module.</a:t>
            </a:r>
            <a:endParaRPr/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Podkreśl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znaczeni</a:t>
            </a:r>
            <a:r>
              <a:rPr lang="pl-PL" sz="14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włączenia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edukacji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w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zakresie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systemów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żywnościowych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programu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nauczania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Przedstaw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film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motywacyjny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zachęć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uczestników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jego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obejrzenia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err="1"/>
              <a:t>Dodatkowe</a:t>
            </a:r>
            <a:r>
              <a:rPr lang="en-US" b="1"/>
              <a:t> </a:t>
            </a:r>
            <a:r>
              <a:rPr lang="en-US" b="1" err="1"/>
              <a:t>informacje</a:t>
            </a:r>
            <a:r>
              <a:rPr lang="en-US" b="1"/>
              <a:t>:</a:t>
            </a:r>
            <a:endParaRPr/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Podsumowanie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Podsumuj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kluczowe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punkty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takie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jak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znaczenie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zrównoważonych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nawyków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żywieniowych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złożoność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systemów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żywnościowych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rola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znajomości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przyszłości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Wezwanie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działania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Zachęcaj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nauczycieli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włączania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edukacji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systemach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żywnościowych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swoich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lekcji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inspirowania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uczniów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krytycznego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myślenia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zrównoważonym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rozwoju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**Film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motywacyjny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Użyj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wideo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aby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pozostawić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uczestnikom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silny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pozytywny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przekaz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temat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wpływu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jaki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mogą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wywrzeć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5" name="Google Shape;355;p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Podziękowania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informacje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kontaktowe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Podziękuj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nauczycielom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za ich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udział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Podaj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swoje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dane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kontaktowe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w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przypadku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dalszych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pytań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współpracy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Interaktywne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łącze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Formularz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opinii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dane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kontaktowe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Podziękuj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uczestnikom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za ich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zaangażowanie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udział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Podaj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swoje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dane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kontaktowe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w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przypadku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dalszych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pytań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współpracy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Zachęć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uczestników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wypełnienia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formularza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opinii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err="1"/>
              <a:t>Dodatkowe</a:t>
            </a:r>
            <a:r>
              <a:rPr lang="en-US" b="1"/>
              <a:t> </a:t>
            </a:r>
            <a:r>
              <a:rPr lang="en-US" b="1" err="1"/>
              <a:t>informacje</a:t>
            </a:r>
            <a:r>
              <a:rPr lang="en-US" b="1"/>
              <a:t> o </a:t>
            </a:r>
            <a:r>
              <a:rPr lang="en-US" b="1" err="1"/>
              <a:t>prezenterze</a:t>
            </a:r>
            <a:r>
              <a:rPr lang="en-US" b="1"/>
              <a:t>:</a:t>
            </a:r>
            <a:endParaRPr/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Formularz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opinii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Skonfiguruj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formularz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online, w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którym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uczestnicy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mogą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przekazywać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opinie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temat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modułu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Wykorzystaj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opinie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wprowadzenia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ulepszeń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140367" lvl="0" indent="-14036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Informacje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kontaktowe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Podaj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swój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adres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e-mail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wszelkie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inne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istotne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dane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kontaktowe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w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przypadku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dalszych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pytań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możliwości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współpracy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 sz="1100" err="1"/>
              <a:t>Przedstaw</a:t>
            </a:r>
            <a:r>
              <a:rPr lang="en-US" sz="1100"/>
              <a:t> </a:t>
            </a:r>
            <a:r>
              <a:rPr lang="en-US" sz="1100" err="1"/>
              <a:t>wideo</a:t>
            </a:r>
            <a:r>
              <a:rPr lang="en-US" sz="1100"/>
              <a:t> </a:t>
            </a:r>
            <a:r>
              <a:rPr lang="en-US" sz="1100" err="1"/>
              <a:t>i</a:t>
            </a:r>
            <a:r>
              <a:rPr lang="en-US" sz="1100"/>
              <a:t> </a:t>
            </a:r>
            <a:r>
              <a:rPr lang="en-US" sz="1100" err="1"/>
              <a:t>zachęć</a:t>
            </a:r>
            <a:r>
              <a:rPr lang="en-US" sz="1100"/>
              <a:t> </a:t>
            </a:r>
            <a:r>
              <a:rPr lang="en-US" sz="1100" err="1"/>
              <a:t>uczestników</a:t>
            </a:r>
            <a:r>
              <a:rPr lang="en-US" sz="1100"/>
              <a:t> do </a:t>
            </a:r>
            <a:r>
              <a:rPr lang="en-US" sz="1100" err="1"/>
              <a:t>jego</a:t>
            </a:r>
            <a:r>
              <a:rPr lang="en-US" sz="1100"/>
              <a:t> </a:t>
            </a:r>
            <a:r>
              <a:rPr lang="en-US" sz="1100" err="1"/>
              <a:t>obejrzenia</a:t>
            </a:r>
            <a:r>
              <a:rPr lang="en-US" sz="1100"/>
              <a:t> w </a:t>
            </a:r>
            <a:r>
              <a:rPr lang="en-US" sz="1100" err="1"/>
              <a:t>celu</a:t>
            </a:r>
            <a:r>
              <a:rPr lang="en-US" sz="1100"/>
              <a:t> </a:t>
            </a:r>
            <a:r>
              <a:rPr lang="en-US" sz="1100" err="1"/>
              <a:t>uzyskania</a:t>
            </a:r>
            <a:r>
              <a:rPr lang="en-US" sz="1100"/>
              <a:t> </a:t>
            </a:r>
            <a:r>
              <a:rPr lang="pl-PL" sz="1100"/>
              <a:t>szerszego wglądu</a:t>
            </a:r>
            <a:r>
              <a:rPr lang="en-US" sz="1100"/>
              <a:t>.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Google Shape;105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err="1"/>
              <a:t>Wpływ</a:t>
            </a:r>
            <a:r>
              <a:rPr lang="en-US" b="1"/>
              <a:t> </a:t>
            </a:r>
            <a:r>
              <a:rPr lang="en-US" b="1" err="1"/>
              <a:t>na</a:t>
            </a:r>
            <a:r>
              <a:rPr lang="en-US" b="1"/>
              <a:t> </a:t>
            </a:r>
            <a:r>
              <a:rPr lang="en-US" b="1" err="1"/>
              <a:t>zdrowie</a:t>
            </a:r>
            <a:r>
              <a:rPr lang="en-US" b="1"/>
              <a:t>:</a:t>
            </a:r>
            <a:r>
              <a:rPr lang="en-US" b="0"/>
              <a:t> </a:t>
            </a:r>
            <a:r>
              <a:rPr lang="en-US" b="0" err="1"/>
              <a:t>Złe</a:t>
            </a:r>
            <a:r>
              <a:rPr lang="en-US" b="0"/>
              <a:t> </a:t>
            </a:r>
            <a:r>
              <a:rPr lang="en-US" b="0" err="1"/>
              <a:t>wybory</a:t>
            </a:r>
            <a:r>
              <a:rPr lang="en-US" b="0"/>
              <a:t> </a:t>
            </a:r>
            <a:r>
              <a:rPr lang="en-US" b="0" err="1"/>
              <a:t>żywieniowe</a:t>
            </a:r>
            <a:r>
              <a:rPr lang="en-US" b="0"/>
              <a:t> </a:t>
            </a:r>
            <a:r>
              <a:rPr lang="en-US" b="0" err="1"/>
              <a:t>mogą</a:t>
            </a:r>
            <a:r>
              <a:rPr lang="en-US" b="0"/>
              <a:t> </a:t>
            </a:r>
            <a:r>
              <a:rPr lang="en-US" b="0" err="1"/>
              <a:t>prowadzić</a:t>
            </a:r>
            <a:r>
              <a:rPr lang="en-US" b="0"/>
              <a:t> do </a:t>
            </a:r>
            <a:r>
              <a:rPr lang="en-US" b="0" err="1"/>
              <a:t>problemów</a:t>
            </a:r>
            <a:r>
              <a:rPr lang="en-US" b="0"/>
              <a:t> </a:t>
            </a:r>
            <a:r>
              <a:rPr lang="en-US" b="0" err="1"/>
              <a:t>zdrowotnych</a:t>
            </a:r>
            <a:r>
              <a:rPr lang="en-US" b="0"/>
              <a:t>, </a:t>
            </a:r>
            <a:r>
              <a:rPr lang="en-US" b="0" err="1"/>
              <a:t>takich</a:t>
            </a:r>
            <a:r>
              <a:rPr lang="en-US" b="0"/>
              <a:t> jak </a:t>
            </a:r>
            <a:r>
              <a:rPr lang="en-US" b="0" err="1"/>
              <a:t>otyłość</a:t>
            </a:r>
            <a:r>
              <a:rPr lang="en-US" b="0"/>
              <a:t>, </a:t>
            </a:r>
            <a:r>
              <a:rPr lang="en-US" b="0" err="1"/>
              <a:t>cukrzyca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choroby</a:t>
            </a:r>
            <a:r>
              <a:rPr lang="en-US" b="0"/>
              <a:t> </a:t>
            </a:r>
            <a:r>
              <a:rPr lang="en-US" b="0" err="1"/>
              <a:t>serca</a:t>
            </a:r>
            <a:r>
              <a:rPr lang="en-US" b="0"/>
              <a:t>. </a:t>
            </a:r>
            <a:r>
              <a:rPr lang="en-US" b="0" err="1"/>
              <a:t>Zrównoważone</a:t>
            </a:r>
            <a:r>
              <a:rPr lang="en-US" b="0"/>
              <a:t> </a:t>
            </a:r>
            <a:r>
              <a:rPr lang="en-US" b="0" err="1"/>
              <a:t>diety</a:t>
            </a:r>
            <a:r>
              <a:rPr lang="en-US" b="0"/>
              <a:t> </a:t>
            </a:r>
            <a:r>
              <a:rPr lang="en-US" b="0" err="1"/>
              <a:t>promują</a:t>
            </a:r>
            <a:r>
              <a:rPr lang="en-US" b="0"/>
              <a:t> </a:t>
            </a:r>
            <a:r>
              <a:rPr lang="en-US" b="0" err="1"/>
              <a:t>lepsze</a:t>
            </a:r>
            <a:r>
              <a:rPr lang="en-US" b="0"/>
              <a:t> </a:t>
            </a:r>
            <a:r>
              <a:rPr lang="en-US" b="0" err="1"/>
              <a:t>zdrowie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samopoczucie</a:t>
            </a:r>
            <a:r>
              <a:rPr lang="en-US" b="0"/>
              <a:t>.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err="1"/>
              <a:t>Wpływ</a:t>
            </a:r>
            <a:r>
              <a:rPr lang="en-US" b="1"/>
              <a:t> </a:t>
            </a:r>
            <a:r>
              <a:rPr lang="en-US" b="1" err="1"/>
              <a:t>na</a:t>
            </a:r>
            <a:r>
              <a:rPr lang="en-US" b="1"/>
              <a:t> </a:t>
            </a:r>
            <a:r>
              <a:rPr lang="en-US" b="1" err="1"/>
              <a:t>środowisko</a:t>
            </a:r>
            <a:r>
              <a:rPr lang="en-US" b="1"/>
              <a:t>:</a:t>
            </a:r>
            <a:r>
              <a:rPr lang="en-US" b="0"/>
              <a:t> </a:t>
            </a:r>
            <a:r>
              <a:rPr lang="en-US" b="0" err="1"/>
              <a:t>Produkcja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konsumpcja</a:t>
            </a:r>
            <a:r>
              <a:rPr lang="en-US" b="0"/>
              <a:t> </a:t>
            </a:r>
            <a:r>
              <a:rPr lang="en-US" b="0" err="1"/>
              <a:t>żywności</a:t>
            </a:r>
            <a:r>
              <a:rPr lang="en-US" b="0"/>
              <a:t> </a:t>
            </a:r>
            <a:r>
              <a:rPr lang="en-US" b="0" err="1"/>
              <a:t>są</a:t>
            </a:r>
            <a:r>
              <a:rPr lang="en-US" b="0"/>
              <a:t> </a:t>
            </a:r>
            <a:r>
              <a:rPr lang="en-US" b="0" err="1"/>
              <a:t>głównymi</a:t>
            </a:r>
            <a:r>
              <a:rPr lang="en-US" b="0"/>
              <a:t> </a:t>
            </a:r>
            <a:r>
              <a:rPr lang="en-US" b="0" err="1"/>
              <a:t>czynnikami</a:t>
            </a:r>
            <a:r>
              <a:rPr lang="en-US" b="0"/>
              <a:t> </a:t>
            </a:r>
            <a:r>
              <a:rPr lang="en-US" b="0" err="1"/>
              <a:t>przyczyniającymi</a:t>
            </a:r>
            <a:r>
              <a:rPr lang="en-US" b="0"/>
              <a:t> </a:t>
            </a:r>
            <a:r>
              <a:rPr lang="en-US" b="0" err="1"/>
              <a:t>się</a:t>
            </a:r>
            <a:r>
              <a:rPr lang="en-US" b="0"/>
              <a:t> do </a:t>
            </a:r>
            <a:r>
              <a:rPr lang="en-US" b="0" err="1"/>
              <a:t>emisji</a:t>
            </a:r>
            <a:r>
              <a:rPr lang="en-US" b="0"/>
              <a:t> </a:t>
            </a:r>
            <a:r>
              <a:rPr lang="en-US" b="0" err="1"/>
              <a:t>gazów</a:t>
            </a:r>
            <a:r>
              <a:rPr lang="en-US" b="0"/>
              <a:t> </a:t>
            </a:r>
            <a:r>
              <a:rPr lang="en-US" b="0" err="1"/>
              <a:t>cieplarnianych</a:t>
            </a:r>
            <a:r>
              <a:rPr lang="en-US" b="0"/>
              <a:t>, </a:t>
            </a:r>
            <a:r>
              <a:rPr lang="en-US" b="0" err="1"/>
              <a:t>wylesiania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utraty</a:t>
            </a:r>
            <a:r>
              <a:rPr lang="en-US" b="0"/>
              <a:t> </a:t>
            </a:r>
            <a:r>
              <a:rPr lang="en-US" b="0" err="1"/>
              <a:t>różnorodności</a:t>
            </a:r>
            <a:r>
              <a:rPr lang="en-US" b="0"/>
              <a:t> </a:t>
            </a:r>
            <a:r>
              <a:rPr lang="en-US" b="0" err="1"/>
              <a:t>biologicznej</a:t>
            </a:r>
            <a:r>
              <a:rPr lang="en-US" b="0"/>
              <a:t>. </a:t>
            </a:r>
            <a:r>
              <a:rPr lang="en-US" b="0" err="1"/>
              <a:t>Zrównoważone</a:t>
            </a:r>
            <a:r>
              <a:rPr lang="en-US" b="0"/>
              <a:t> </a:t>
            </a:r>
            <a:r>
              <a:rPr lang="en-US" b="0" err="1"/>
              <a:t>praktyki</a:t>
            </a:r>
            <a:r>
              <a:rPr lang="en-US" b="0"/>
              <a:t> </a:t>
            </a:r>
            <a:r>
              <a:rPr lang="en-US" b="0" err="1"/>
              <a:t>pomagają</a:t>
            </a:r>
            <a:r>
              <a:rPr lang="en-US" b="0"/>
              <a:t> </a:t>
            </a:r>
            <a:r>
              <a:rPr lang="en-US" b="0" err="1"/>
              <a:t>złagodzić</a:t>
            </a:r>
            <a:r>
              <a:rPr lang="en-US" b="0"/>
              <a:t> </a:t>
            </a:r>
            <a:r>
              <a:rPr lang="en-US" b="0" err="1"/>
              <a:t>te</a:t>
            </a:r>
            <a:r>
              <a:rPr lang="en-US" b="0"/>
              <a:t> </a:t>
            </a:r>
            <a:r>
              <a:rPr lang="en-US" b="0" err="1"/>
              <a:t>skutki</a:t>
            </a:r>
            <a:r>
              <a:rPr lang="en-US" b="0"/>
              <a:t>.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err="1"/>
              <a:t>Zrównoważony</a:t>
            </a:r>
            <a:r>
              <a:rPr lang="en-US" b="1"/>
              <a:t> </a:t>
            </a:r>
            <a:r>
              <a:rPr lang="en-US" b="1" err="1"/>
              <a:t>rozwój</a:t>
            </a:r>
            <a:r>
              <a:rPr lang="en-US" b="1"/>
              <a:t>:</a:t>
            </a:r>
            <a:r>
              <a:rPr lang="en-US" b="0"/>
              <a:t> </a:t>
            </a:r>
            <a:r>
              <a:rPr lang="en-US" b="0" err="1"/>
              <a:t>Podkreślanie</a:t>
            </a:r>
            <a:r>
              <a:rPr lang="en-US" b="0"/>
              <a:t> </a:t>
            </a:r>
            <a:r>
              <a:rPr lang="en-US" b="0" err="1"/>
              <a:t>potrzeby</a:t>
            </a:r>
            <a:r>
              <a:rPr lang="en-US" b="0"/>
              <a:t> </a:t>
            </a:r>
            <a:r>
              <a:rPr lang="en-US" b="0" err="1"/>
              <a:t>nawyków</a:t>
            </a:r>
            <a:r>
              <a:rPr lang="en-US" b="0"/>
              <a:t>, </a:t>
            </a:r>
            <a:r>
              <a:rPr lang="en-US" b="0" err="1"/>
              <a:t>które</a:t>
            </a:r>
            <a:r>
              <a:rPr lang="en-US" b="0"/>
              <a:t> </a:t>
            </a:r>
            <a:r>
              <a:rPr lang="en-US" b="0" err="1"/>
              <a:t>wspierają</a:t>
            </a:r>
            <a:r>
              <a:rPr lang="en-US" b="0"/>
              <a:t> </a:t>
            </a:r>
            <a:r>
              <a:rPr lang="en-US" b="0" err="1"/>
              <a:t>długoterminową</a:t>
            </a:r>
            <a:r>
              <a:rPr lang="en-US" b="0"/>
              <a:t> </a:t>
            </a:r>
            <a:r>
              <a:rPr lang="en-US" b="0" err="1"/>
              <a:t>równowagę</a:t>
            </a:r>
            <a:r>
              <a:rPr lang="en-US" b="0"/>
              <a:t> </a:t>
            </a:r>
            <a:r>
              <a:rPr lang="en-US" b="0" err="1"/>
              <a:t>ekologiczną</a:t>
            </a:r>
            <a:r>
              <a:rPr lang="en-US" b="0"/>
              <a:t>, </a:t>
            </a:r>
            <a:r>
              <a:rPr lang="en-US" b="0" err="1"/>
              <a:t>takich</a:t>
            </a:r>
            <a:r>
              <a:rPr lang="en-US" b="0"/>
              <a:t> jak </a:t>
            </a:r>
            <a:r>
              <a:rPr lang="en-US" b="0" err="1"/>
              <a:t>ograniczenie</a:t>
            </a:r>
            <a:r>
              <a:rPr lang="en-US" b="0"/>
              <a:t> </a:t>
            </a:r>
            <a:r>
              <a:rPr lang="en-US" b="0" err="1"/>
              <a:t>spożycia</a:t>
            </a:r>
            <a:r>
              <a:rPr lang="en-US" b="0"/>
              <a:t> </a:t>
            </a:r>
            <a:r>
              <a:rPr lang="en-US" b="0" err="1"/>
              <a:t>mięsa</a:t>
            </a:r>
            <a:r>
              <a:rPr lang="en-US" b="0"/>
              <a:t>, </a:t>
            </a:r>
            <a:r>
              <a:rPr lang="en-US" b="0" err="1"/>
              <a:t>unikanie</a:t>
            </a:r>
            <a:r>
              <a:rPr lang="en-US" b="0"/>
              <a:t> </a:t>
            </a:r>
            <a:r>
              <a:rPr lang="en-US" b="0" err="1"/>
              <a:t>marnowania</a:t>
            </a:r>
            <a:r>
              <a:rPr lang="en-US" b="0"/>
              <a:t> </a:t>
            </a:r>
            <a:r>
              <a:rPr lang="en-US" b="0" err="1"/>
              <a:t>żywności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wybieranie</a:t>
            </a:r>
            <a:r>
              <a:rPr lang="en-US" b="0"/>
              <a:t> </a:t>
            </a:r>
            <a:r>
              <a:rPr lang="en-US" b="0" err="1"/>
              <a:t>produktów</a:t>
            </a:r>
            <a:r>
              <a:rPr lang="en-US" b="0"/>
              <a:t> </a:t>
            </a:r>
            <a:r>
              <a:rPr lang="en-US" b="0" err="1"/>
              <a:t>ekologicznych</a:t>
            </a:r>
            <a:r>
              <a:rPr lang="en-US" b="0"/>
              <a:t>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Quiz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wielokrotnego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wyboru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temat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pliku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z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pytaniami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alternatywami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wyjaśnieniem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prawidłowych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odpowiedzi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Możliwość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zastosowania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quizu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bezpośrednio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platformie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użycia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pliku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PDF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lub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po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prostu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omówienia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w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prezentacji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P:1 B: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Wybieranie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żywności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pochodzącej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z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lokalnych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źródeł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zmniejsza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ślad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węglowy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ponieważ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minimalizuje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odległość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jaką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żywność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pokonuje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od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gospodarstwa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stołu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co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prowadzi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niższych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emisji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z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transportu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Pomaga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zmniejszyć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emisję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gazów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cieplarnianych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wspiera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lokalną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gospodarkę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Czasami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lokalna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żywność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jest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tańsza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przez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większość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czasu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smakuje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również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lepiej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a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jeśli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możesz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uniknąć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opakowań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kupując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bezpośrednio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z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lokalnego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rynku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przyczyniasz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się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również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zmniejszenia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zanieczyszczenia</a:t>
            </a:r>
            <a:r>
              <a:rPr lang="pl-PL" sz="1400">
                <a:latin typeface="Arial"/>
                <a:ea typeface="Arial"/>
                <a:cs typeface="Arial"/>
                <a:sym typeface="Arial"/>
              </a:rPr>
              <a:t> środowiska opakowaniami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" name="Google Shape;117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>
                <a:latin typeface="Arial"/>
                <a:ea typeface="Arial"/>
                <a:cs typeface="Arial"/>
                <a:sym typeface="Arial"/>
              </a:rPr>
              <a:t>Quiz wielokrotnego wyboru na temat pliku z pytaniami, alternatywami i wyjaśnieniem prawidłowych odpowiedzi.</a:t>
            </a:r>
            <a:endParaRPr lang="pl-PL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>
                <a:latin typeface="Arial"/>
                <a:ea typeface="Arial"/>
                <a:cs typeface="Arial"/>
                <a:sym typeface="Arial"/>
              </a:rPr>
              <a:t>Możliwość zastosowania quizu bezpośrednio na platformie, użycia pliku PDF lub po prostu omówienia w prezentacji. </a:t>
            </a:r>
            <a:endParaRPr lang="pl-PL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>
                <a:latin typeface="Arial"/>
                <a:ea typeface="Arial"/>
                <a:cs typeface="Arial"/>
                <a:sym typeface="Arial"/>
              </a:rPr>
              <a:t>P:1 B: Wybieranie żywności pochodzącej z lokalnych źródeł zmniejsza ślad węglowy, ponieważ minimalizuje odległość, jaką żywność pokonuje od gospodarstwa do stołu, co prowadzi do niższych emisji z transportu. Pomaga to zmniejszyć emisję gazów cieplarnianych i wspiera lokalną gospodarkę. Czasami lokalna żywność jest tańsza i przez większość czasu smakuje również lepiej, a jeśli możesz uniknąć opakowań, kupując bezpośrednio z lokalnego rynku, przyczyniasz się również do zmniejszenia zanieczyszczenia środowiska opakowaniami.</a:t>
            </a:r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" name="Google Shape;122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Quiz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wielokrotnego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wyboru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temat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pliku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z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pytaniami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alternatywami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wyjaśnieniem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prawidłowych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odpowiedzi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Możliwość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zastosowania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quizu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bezpośrednio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platformie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użycia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pliku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PDF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lub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po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prostu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omówienia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w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prezentacji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Q2: C: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Zmniejszenie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spożycia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mięsa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pomaga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obniżyć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emisję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gazów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cieplarnianych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ponieważ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intensywna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hodowla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zwierząt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jest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znaczącym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źródłem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metanu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innych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gazów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cieplarnianych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Redukcja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ta ma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kluczowe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znaczenie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dla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łagodzenia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zmian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klimatycznych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ich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wpływu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latin typeface="Arial"/>
                <a:ea typeface="Arial"/>
                <a:cs typeface="Arial"/>
                <a:sym typeface="Arial"/>
              </a:rPr>
              <a:t>środowisko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9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>
                <a:solidFill>
                  <a:srgbClr val="000000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>
                <a:solidFill>
                  <a:srgbClr val="000000"/>
                </a:solidFill>
              </a:defRPr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>
                <a:solidFill>
                  <a:srgbClr val="000000"/>
                </a:solidFill>
              </a:defRPr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>
                <a:solidFill>
                  <a:srgbClr val="000000"/>
                </a:solidFill>
              </a:defRPr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>
                <a:solidFill>
                  <a:srgbClr val="000000"/>
                </a:solidFill>
              </a:defRPr>
            </a:lvl5pPr>
            <a:lvl6pPr marL="2743200" lvl="5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59"/>
          <p:cNvSpPr txBox="1">
            <a:spLocks noGrp="1"/>
          </p:cNvSpPr>
          <p:nvPr>
            <p:ph type="title"/>
          </p:nvPr>
        </p:nvSpPr>
        <p:spPr>
          <a:xfrm>
            <a:off x="831850" y="836222"/>
            <a:ext cx="10515600" cy="1180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9"/>
          <p:cNvSpPr txBox="1">
            <a:spLocks noGrp="1"/>
          </p:cNvSpPr>
          <p:nvPr>
            <p:ph type="sldNum" idx="12"/>
          </p:nvPr>
        </p:nvSpPr>
        <p:spPr>
          <a:xfrm>
            <a:off x="11781019" y="6388901"/>
            <a:ext cx="258582" cy="24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_TEXT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68" descr="Google Shape;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350" y="6064250"/>
            <a:ext cx="12192000" cy="79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68" descr="Google Shape;1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350" y="-64293"/>
            <a:ext cx="12192000" cy="79375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68"/>
          <p:cNvSpPr txBox="1">
            <a:spLocks noGrp="1"/>
          </p:cNvSpPr>
          <p:nvPr>
            <p:ph type="title"/>
          </p:nvPr>
        </p:nvSpPr>
        <p:spPr>
          <a:xfrm>
            <a:off x="838200" y="556953"/>
            <a:ext cx="10515600" cy="1178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8"/>
          <p:cNvSpPr txBox="1">
            <a:spLocks noGrp="1"/>
          </p:cNvSpPr>
          <p:nvPr>
            <p:ph type="body" idx="1"/>
          </p:nvPr>
        </p:nvSpPr>
        <p:spPr>
          <a:xfrm rot="5400000">
            <a:off x="4097185" y="-1433360"/>
            <a:ext cx="3997632" cy="1051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solidFill>
                  <a:srgbClr val="000000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solidFill>
                  <a:srgbClr val="000000"/>
                </a:solidFill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solidFill>
                  <a:srgbClr val="000000"/>
                </a:solidFill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solidFill>
                  <a:srgbClr val="000000"/>
                </a:solidFill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solidFill>
                  <a:srgbClr val="000000"/>
                </a:solidFill>
              </a:defRPr>
            </a:lvl5pPr>
            <a:lvl6pPr marL="2743200" lvl="5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68"/>
          <p:cNvSpPr txBox="1">
            <a:spLocks noGrp="1"/>
          </p:cNvSpPr>
          <p:nvPr>
            <p:ph type="sldNum" idx="12"/>
          </p:nvPr>
        </p:nvSpPr>
        <p:spPr>
          <a:xfrm>
            <a:off x="11837090" y="6403228"/>
            <a:ext cx="258583" cy="24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_TITLE_AND_VERTICAL_TEXT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69" descr="Google Shape;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350" y="6064250"/>
            <a:ext cx="12192000" cy="79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69" descr="Google Shape;1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350" y="-64293"/>
            <a:ext cx="12192000" cy="79375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69"/>
          <p:cNvSpPr txBox="1">
            <a:spLocks noGrp="1"/>
          </p:cNvSpPr>
          <p:nvPr>
            <p:ph type="title"/>
          </p:nvPr>
        </p:nvSpPr>
        <p:spPr>
          <a:xfrm rot="5400000">
            <a:off x="7233501" y="2056663"/>
            <a:ext cx="5611700" cy="2628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9"/>
          <p:cNvSpPr txBox="1">
            <a:spLocks noGrp="1"/>
          </p:cNvSpPr>
          <p:nvPr>
            <p:ph type="body" idx="1"/>
          </p:nvPr>
        </p:nvSpPr>
        <p:spPr>
          <a:xfrm rot="5400000">
            <a:off x="1899499" y="-496038"/>
            <a:ext cx="5611702" cy="7734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solidFill>
                  <a:srgbClr val="000000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solidFill>
                  <a:srgbClr val="000000"/>
                </a:solidFill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solidFill>
                  <a:srgbClr val="000000"/>
                </a:solidFill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solidFill>
                  <a:srgbClr val="000000"/>
                </a:solidFill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solidFill>
                  <a:srgbClr val="000000"/>
                </a:solidFill>
              </a:defRPr>
            </a:lvl5pPr>
            <a:lvl6pPr marL="2743200" lvl="5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69"/>
          <p:cNvSpPr txBox="1">
            <a:spLocks noGrp="1"/>
          </p:cNvSpPr>
          <p:nvPr>
            <p:ph type="sldNum" idx="12"/>
          </p:nvPr>
        </p:nvSpPr>
        <p:spPr>
          <a:xfrm>
            <a:off x="11837090" y="6403228"/>
            <a:ext cx="258583" cy="24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0"/>
          <p:cNvSpPr txBox="1">
            <a:spLocks noGrp="1"/>
          </p:cNvSpPr>
          <p:nvPr>
            <p:ph type="title"/>
          </p:nvPr>
        </p:nvSpPr>
        <p:spPr>
          <a:xfrm>
            <a:off x="838200" y="523700"/>
            <a:ext cx="10515600" cy="123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9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solidFill>
                  <a:srgbClr val="000000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solidFill>
                  <a:srgbClr val="000000"/>
                </a:solidFill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solidFill>
                  <a:srgbClr val="000000"/>
                </a:solidFill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solidFill>
                  <a:srgbClr val="000000"/>
                </a:solidFill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solidFill>
                  <a:srgbClr val="000000"/>
                </a:solidFill>
              </a:defRPr>
            </a:lvl5pPr>
            <a:lvl6pPr marL="2743200" lvl="5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60"/>
          <p:cNvSpPr txBox="1">
            <a:spLocks noGrp="1"/>
          </p:cNvSpPr>
          <p:nvPr>
            <p:ph type="sldNum" idx="12"/>
          </p:nvPr>
        </p:nvSpPr>
        <p:spPr>
          <a:xfrm>
            <a:off x="11837090" y="6403228"/>
            <a:ext cx="258583" cy="24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1"/>
          <p:cNvSpPr txBox="1">
            <a:spLocks noGrp="1"/>
          </p:cNvSpPr>
          <p:nvPr>
            <p:ph type="title"/>
          </p:nvPr>
        </p:nvSpPr>
        <p:spPr>
          <a:xfrm>
            <a:off x="831850" y="1670858"/>
            <a:ext cx="10515600" cy="289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5pPr>
            <a:lvl6pPr marL="2743200" lvl="5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61"/>
          <p:cNvSpPr txBox="1">
            <a:spLocks noGrp="1"/>
          </p:cNvSpPr>
          <p:nvPr>
            <p:ph type="sldNum" idx="12"/>
          </p:nvPr>
        </p:nvSpPr>
        <p:spPr>
          <a:xfrm>
            <a:off x="11837090" y="6403228"/>
            <a:ext cx="258583" cy="24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_OBJECTS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62" descr="Google Shape;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350" y="6064250"/>
            <a:ext cx="12192000" cy="79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62" descr="Google Shape;1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350" y="-64293"/>
            <a:ext cx="12192000" cy="79375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62"/>
          <p:cNvSpPr txBox="1">
            <a:spLocks noGrp="1"/>
          </p:cNvSpPr>
          <p:nvPr>
            <p:ph type="title"/>
          </p:nvPr>
        </p:nvSpPr>
        <p:spPr>
          <a:xfrm>
            <a:off x="838200" y="556953"/>
            <a:ext cx="10515600" cy="113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solidFill>
                  <a:srgbClr val="000000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solidFill>
                  <a:srgbClr val="000000"/>
                </a:solidFill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solidFill>
                  <a:srgbClr val="000000"/>
                </a:solidFill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solidFill>
                  <a:srgbClr val="000000"/>
                </a:solidFill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solidFill>
                  <a:srgbClr val="000000"/>
                </a:solidFill>
              </a:defRPr>
            </a:lvl5pPr>
            <a:lvl6pPr marL="2743200" lvl="5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5pPr>
            <a:lvl6pPr marL="2743200" lvl="5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62"/>
          <p:cNvSpPr txBox="1">
            <a:spLocks noGrp="1"/>
          </p:cNvSpPr>
          <p:nvPr>
            <p:ph type="sldNum" idx="12"/>
          </p:nvPr>
        </p:nvSpPr>
        <p:spPr>
          <a:xfrm>
            <a:off x="11837090" y="6403228"/>
            <a:ext cx="258583" cy="24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_OBJECTS_WITH_TEXT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63" descr="Google Shape;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350" y="6064250"/>
            <a:ext cx="12192000" cy="79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63" descr="Google Shape;1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350" y="-64293"/>
            <a:ext cx="12192000" cy="79375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3"/>
          <p:cNvSpPr txBox="1">
            <a:spLocks noGrp="1"/>
          </p:cNvSpPr>
          <p:nvPr>
            <p:ph type="title"/>
          </p:nvPr>
        </p:nvSpPr>
        <p:spPr>
          <a:xfrm>
            <a:off x="839787" y="556953"/>
            <a:ext cx="10515601" cy="113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3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>
                <a:solidFill>
                  <a:srgbClr val="00000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>
                <a:solidFill>
                  <a:srgbClr val="00000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>
                <a:solidFill>
                  <a:srgbClr val="00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>
                <a:solidFill>
                  <a:srgbClr val="000000"/>
                </a:solidFill>
              </a:defRPr>
            </a:lvl5pPr>
            <a:lvl6pPr marL="2743200" lvl="5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3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5pPr>
            <a:lvl6pPr marL="2743200" lvl="5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5pPr>
            <a:lvl6pPr marL="2743200" lvl="5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5pPr>
            <a:lvl6pPr marL="2743200" lvl="5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3"/>
          <p:cNvSpPr txBox="1">
            <a:spLocks noGrp="1"/>
          </p:cNvSpPr>
          <p:nvPr>
            <p:ph type="sldNum" idx="12"/>
          </p:nvPr>
        </p:nvSpPr>
        <p:spPr>
          <a:xfrm>
            <a:off x="11837090" y="6403228"/>
            <a:ext cx="258583" cy="24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64" descr="Google Shape;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350" y="6064250"/>
            <a:ext cx="12192000" cy="79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64" descr="Google Shape;1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350" y="-64293"/>
            <a:ext cx="12192000" cy="793752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64"/>
          <p:cNvSpPr txBox="1">
            <a:spLocks noGrp="1"/>
          </p:cNvSpPr>
          <p:nvPr>
            <p:ph type="title"/>
          </p:nvPr>
        </p:nvSpPr>
        <p:spPr>
          <a:xfrm>
            <a:off x="838200" y="531377"/>
            <a:ext cx="10515600" cy="1325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4"/>
          <p:cNvSpPr txBox="1">
            <a:spLocks noGrp="1"/>
          </p:cNvSpPr>
          <p:nvPr>
            <p:ph type="sldNum" idx="12"/>
          </p:nvPr>
        </p:nvSpPr>
        <p:spPr>
          <a:xfrm>
            <a:off x="11837090" y="6403228"/>
            <a:ext cx="258583" cy="24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65" descr="Google Shape;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350" y="6064250"/>
            <a:ext cx="12192000" cy="79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65" descr="Google Shape;1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350" y="-64293"/>
            <a:ext cx="12192000" cy="79375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65"/>
          <p:cNvSpPr txBox="1">
            <a:spLocks noGrp="1"/>
          </p:cNvSpPr>
          <p:nvPr>
            <p:ph type="sldNum" idx="12"/>
          </p:nvPr>
        </p:nvSpPr>
        <p:spPr>
          <a:xfrm>
            <a:off x="11837090" y="6403228"/>
            <a:ext cx="258583" cy="24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JECT_WITH_CAPTION_TEXT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66" descr="Google Shape;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350" y="6064250"/>
            <a:ext cx="12192000" cy="79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66" descr="Google Shape;1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350" y="-64293"/>
            <a:ext cx="12192000" cy="793752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6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>
                <a:solidFill>
                  <a:srgbClr val="000000"/>
                </a:solidFill>
              </a:defRPr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>
                <a:solidFill>
                  <a:srgbClr val="000000"/>
                </a:solidFill>
              </a:defRPr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>
                <a:solidFill>
                  <a:srgbClr val="000000"/>
                </a:solidFill>
              </a:defRPr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>
                <a:solidFill>
                  <a:srgbClr val="000000"/>
                </a:solidFill>
              </a:defRPr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>
                <a:solidFill>
                  <a:srgbClr val="000000"/>
                </a:solidFill>
              </a:defRPr>
            </a:lvl5pPr>
            <a:lvl6pPr marL="2743200" lvl="5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66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5pPr>
            <a:lvl6pPr marL="2743200" lvl="5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66"/>
          <p:cNvSpPr txBox="1">
            <a:spLocks noGrp="1"/>
          </p:cNvSpPr>
          <p:nvPr>
            <p:ph type="sldNum" idx="12"/>
          </p:nvPr>
        </p:nvSpPr>
        <p:spPr>
          <a:xfrm>
            <a:off x="11837090" y="6403228"/>
            <a:ext cx="258583" cy="24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_WITH_CAPTION_TEXT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67" descr="Google Shape;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350" y="6064250"/>
            <a:ext cx="12192000" cy="79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67" descr="Google Shape;1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350" y="-64293"/>
            <a:ext cx="12192000" cy="793752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67"/>
          <p:cNvSpPr txBox="1">
            <a:spLocks noGrp="1"/>
          </p:cNvSpPr>
          <p:nvPr>
            <p:ph type="title"/>
          </p:nvPr>
        </p:nvSpPr>
        <p:spPr>
          <a:xfrm>
            <a:off x="839787" y="540325"/>
            <a:ext cx="3932240" cy="1517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7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67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>
                <a:solidFill>
                  <a:srgbClr val="00000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>
                <a:solidFill>
                  <a:srgbClr val="00000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>
                <a:solidFill>
                  <a:srgbClr val="00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>
                <a:solidFill>
                  <a:srgbClr val="000000"/>
                </a:solidFill>
              </a:defRPr>
            </a:lvl5pPr>
            <a:lvl6pPr marL="2743200" lvl="5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67"/>
          <p:cNvSpPr txBox="1">
            <a:spLocks noGrp="1"/>
          </p:cNvSpPr>
          <p:nvPr>
            <p:ph type="sldNum" idx="12"/>
          </p:nvPr>
        </p:nvSpPr>
        <p:spPr>
          <a:xfrm>
            <a:off x="11837090" y="6403228"/>
            <a:ext cx="258583" cy="24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58" descr="Google Shape;9;p1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6350" y="6064250"/>
            <a:ext cx="12192000" cy="79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58" descr="Google Shape;10;p1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6350" y="-64293"/>
            <a:ext cx="12192000" cy="7937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58"/>
          <p:cNvSpPr txBox="1">
            <a:spLocks noGrp="1"/>
          </p:cNvSpPr>
          <p:nvPr>
            <p:ph type="title"/>
          </p:nvPr>
        </p:nvSpPr>
        <p:spPr>
          <a:xfrm>
            <a:off x="831850" y="1670858"/>
            <a:ext cx="10515600" cy="289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8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8"/>
          <p:cNvSpPr txBox="1">
            <a:spLocks noGrp="1"/>
          </p:cNvSpPr>
          <p:nvPr>
            <p:ph type="sldNum" idx="12"/>
          </p:nvPr>
        </p:nvSpPr>
        <p:spPr>
          <a:xfrm>
            <a:off x="11837090" y="6403228"/>
            <a:ext cx="258583" cy="24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u-cap-network.ec.europa.eu/news/inspirational-idea-sustainable-bee-forest_en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food/horizontal-topics/farm-fork-strategy_en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c.europa.eu/info/sites/info/files/food-farming-fisheries/farming/documents/agricultural-outlook-2019-report_en.pdf" TargetMode="External"/><Relationship Id="rId5" Type="http://schemas.openxmlformats.org/officeDocument/2006/relationships/hyperlink" Target="https://www.eea.europa.eu/publications/soer-2020" TargetMode="External"/><Relationship Id="rId4" Type="http://schemas.openxmlformats.org/officeDocument/2006/relationships/hyperlink" Target="http://www.fao.org/3/I9049EN/i9049en.pdf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eatforum.org/" TargetMode="External"/><Relationship Id="rId3" Type="http://schemas.openxmlformats.org/officeDocument/2006/relationships/hyperlink" Target="https://ec.europa.eu/food/horizontal-topics/farm-fork-strategy_en" TargetMode="External"/><Relationship Id="rId7" Type="http://schemas.openxmlformats.org/officeDocument/2006/relationships/hyperlink" Target="https://sustainablefoodtrust.org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ipes-food.org/" TargetMode="External"/><Relationship Id="rId5" Type="http://schemas.openxmlformats.org/officeDocument/2006/relationships/hyperlink" Target="https://www.eea.europa.eu/" TargetMode="External"/><Relationship Id="rId4" Type="http://schemas.openxmlformats.org/officeDocument/2006/relationships/hyperlink" Target="http://www.fao.org/sustainability/en/" TargetMode="External"/><Relationship Id="rId9" Type="http://schemas.openxmlformats.org/officeDocument/2006/relationships/hyperlink" Target="https://foodsystemsdashboard.org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food/sites/food/files/safety/docs/f2f_action-plan_2020_strategy-info_en.pdf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c.europa.eu/food/sites/food/files/safety/docs/fw_eu-actions_food-waste-com_2018_en.pdf" TargetMode="External"/><Relationship Id="rId5" Type="http://schemas.openxmlformats.org/officeDocument/2006/relationships/hyperlink" Target="https://www.eea.europa.eu/publications/food-in-a-green-light" TargetMode="External"/><Relationship Id="rId4" Type="http://schemas.openxmlformats.org/officeDocument/2006/relationships/hyperlink" Target="http://www.fao.org/3/I8429EN/i8429en.pdf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nature13959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ducation/" TargetMode="External"/><Relationship Id="rId7" Type="http://schemas.openxmlformats.org/officeDocument/2006/relationships/hyperlink" Target="https://www.foodforlife.org.uk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eionet.europa.eu/" TargetMode="External"/><Relationship Id="rId5" Type="http://schemas.openxmlformats.org/officeDocument/2006/relationships/hyperlink" Target="https://www.ecoschools.global/" TargetMode="External"/><Relationship Id="rId4" Type="http://schemas.openxmlformats.org/officeDocument/2006/relationships/hyperlink" Target="http://www.eun.org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arl.europa.eu/RegData/etudes/BRIE/2020/649359/EPRS_BRI(2020)649359_EN.pdf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springer.com/gp/book/9783030393122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 txBox="1"/>
          <p:nvPr/>
        </p:nvSpPr>
        <p:spPr>
          <a:xfrm>
            <a:off x="8735358" y="4362927"/>
            <a:ext cx="3294377" cy="129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Prezentowane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przez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Joe Short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Instytucja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Kora</a:t>
            </a:r>
            <a:endParaRPr/>
          </a:p>
        </p:txBody>
      </p:sp>
      <p:sp>
        <p:nvSpPr>
          <p:cNvPr id="79" name="Google Shape;79;p1"/>
          <p:cNvSpPr txBox="1">
            <a:spLocks noGrp="1"/>
          </p:cNvSpPr>
          <p:nvPr>
            <p:ph type="ctrTitle" idx="4294967295"/>
          </p:nvPr>
        </p:nvSpPr>
        <p:spPr>
          <a:xfrm>
            <a:off x="1610305" y="1041400"/>
            <a:ext cx="9144001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Systemy żywnościowe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Promowanie zrównoważonych nawyków żywieniowych i wiedzy o przyszłości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"/>
          <p:cNvSpPr txBox="1">
            <a:spLocks noGrp="1"/>
          </p:cNvSpPr>
          <p:nvPr>
            <p:ph type="body" idx="1"/>
          </p:nvPr>
        </p:nvSpPr>
        <p:spPr>
          <a:xfrm>
            <a:off x="1250044" y="2201270"/>
            <a:ext cx="10656653" cy="443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2800"/>
              <a:buFont typeface="Calibri"/>
              <a:buNone/>
            </a:pPr>
            <a:r>
              <a:rPr lang="en-US" sz="2800">
                <a:solidFill>
                  <a:srgbClr val="DDDDDD"/>
                </a:solidFill>
              </a:rPr>
              <a:t>2-W jaki sposób ograniczenie spożycia mięsa może przyczynić się do zrównoważonego rozwoju środowiska?</a:t>
            </a:r>
            <a:endParaRPr/>
          </a:p>
          <a:p>
            <a:pPr marL="0" lvl="1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DDDDD"/>
              </a:buClr>
              <a:buSzPts val="2800"/>
              <a:buFont typeface="Calibri"/>
              <a:buNone/>
            </a:pPr>
            <a:r>
              <a:rPr lang="en-US" sz="2800">
                <a:solidFill>
                  <a:srgbClr val="DDDDDD"/>
                </a:solidFill>
              </a:rPr>
              <a:t>A. Zwiększa zużycie wody.</a:t>
            </a:r>
            <a:br>
              <a:rPr lang="en-US" sz="2800">
                <a:solidFill>
                  <a:srgbClr val="DDDDDD"/>
                </a:solidFill>
              </a:rPr>
            </a:br>
            <a:r>
              <a:rPr lang="en-US" sz="2800">
                <a:solidFill>
                  <a:srgbClr val="DDDDDD"/>
                </a:solidFill>
              </a:rPr>
              <a:t>B. Zmniejsza zapotrzebowanie na nawozy sztuczne.</a:t>
            </a:r>
            <a:br>
              <a:rPr lang="en-US" sz="2800">
                <a:solidFill>
                  <a:srgbClr val="DDDDDD"/>
                </a:solidFill>
              </a:rPr>
            </a:br>
            <a:r>
              <a:rPr lang="en-US" b="1">
                <a:solidFill>
                  <a:srgbClr val="000000"/>
                </a:solidFill>
              </a:rPr>
              <a:t>C. Zmniejsza emisję gazów cieplarnianych.</a:t>
            </a:r>
            <a:br>
              <a:rPr lang="en-US" b="1">
                <a:solidFill>
                  <a:srgbClr val="000000"/>
                </a:solidFill>
              </a:rPr>
            </a:br>
            <a:r>
              <a:rPr lang="en-US" sz="2800">
                <a:solidFill>
                  <a:srgbClr val="DDDDDD"/>
                </a:solidFill>
              </a:rPr>
              <a:t>D. Prowadzi do większej utraty bioróżnorodności.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"/>
          <p:cNvSpPr txBox="1">
            <a:spLocks noGrp="1"/>
          </p:cNvSpPr>
          <p:nvPr>
            <p:ph type="body" idx="1"/>
          </p:nvPr>
        </p:nvSpPr>
        <p:spPr>
          <a:xfrm>
            <a:off x="1250044" y="2201270"/>
            <a:ext cx="10656653" cy="366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>
                <a:solidFill>
                  <a:srgbClr val="000000"/>
                </a:solidFill>
              </a:rPr>
              <a:t>3-Jaka jest korzyść zdrowotna z jedzenia mniejszej ilości mięsa i większej ilości warzyw?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2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>
                <a:solidFill>
                  <a:srgbClr val="000000"/>
                </a:solidFill>
              </a:rPr>
              <a:t>A. Zwiększone ryzyko chorób serca.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B. Wyższy poziom cholesterolu.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C. Niższe ryzyko chorób przewlekłych, takich jak cukrzyca.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D. Zmniejszone spożycie błonnika pokarmowego.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"/>
          <p:cNvSpPr txBox="1">
            <a:spLocks noGrp="1"/>
          </p:cNvSpPr>
          <p:nvPr>
            <p:ph type="body" idx="1"/>
          </p:nvPr>
        </p:nvSpPr>
        <p:spPr>
          <a:xfrm>
            <a:off x="1250044" y="2201270"/>
            <a:ext cx="10656653" cy="366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2800"/>
              <a:buFont typeface="Calibri"/>
              <a:buNone/>
            </a:pPr>
            <a:r>
              <a:rPr lang="en-US" sz="2800">
                <a:solidFill>
                  <a:srgbClr val="DDDDDD"/>
                </a:solidFill>
              </a:rPr>
              <a:t>3-Jaka jest korzyść zdrowotna z jedzenia mniejszej ilości mięsa i większej ilości warzyw?</a:t>
            </a:r>
            <a:endParaRPr/>
          </a:p>
          <a:p>
            <a:pPr marL="0" lvl="1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DDDDD"/>
              </a:buClr>
              <a:buSzPts val="2800"/>
              <a:buFont typeface="Calibri"/>
              <a:buNone/>
            </a:pPr>
            <a:r>
              <a:rPr lang="en-US" sz="2800">
                <a:solidFill>
                  <a:srgbClr val="DDDDDD"/>
                </a:solidFill>
              </a:rPr>
              <a:t>A. Zwiększone ryzyko chorób serca.</a:t>
            </a:r>
            <a:br>
              <a:rPr lang="en-US" sz="2800">
                <a:solidFill>
                  <a:srgbClr val="DDDDDD"/>
                </a:solidFill>
              </a:rPr>
            </a:br>
            <a:r>
              <a:rPr lang="en-US" sz="2800">
                <a:solidFill>
                  <a:srgbClr val="DDDDDD"/>
                </a:solidFill>
              </a:rPr>
              <a:t>B. Wyższy poziom cholesterolu.</a:t>
            </a:r>
            <a:br>
              <a:rPr lang="en-US" sz="2800">
                <a:solidFill>
                  <a:srgbClr val="DDDDDD"/>
                </a:solidFill>
              </a:rPr>
            </a:br>
            <a:r>
              <a:rPr lang="en-US" b="1">
                <a:solidFill>
                  <a:srgbClr val="000000"/>
                </a:solidFill>
              </a:rPr>
              <a:t>C. Niższe ryzyko chorób przewlekłych, takich jak cukrzyca.</a:t>
            </a:r>
            <a:br>
              <a:rPr lang="en-US" b="1">
                <a:solidFill>
                  <a:srgbClr val="000000"/>
                </a:solidFill>
              </a:rPr>
            </a:br>
            <a:r>
              <a:rPr lang="en-US" sz="2800">
                <a:solidFill>
                  <a:srgbClr val="DDDDDD"/>
                </a:solidFill>
              </a:rPr>
              <a:t>D. Zmniejszone spożycie błonnika pokarmowego.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"/>
          <p:cNvSpPr txBox="1">
            <a:spLocks noGrp="1"/>
          </p:cNvSpPr>
          <p:nvPr>
            <p:ph type="title"/>
          </p:nvPr>
        </p:nvSpPr>
        <p:spPr>
          <a:xfrm>
            <a:off x="565206" y="-925932"/>
            <a:ext cx="11590339" cy="2891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/>
              <a:t>Znaczenie systemów żywnościowych</a:t>
            </a:r>
            <a:endParaRPr/>
          </a:p>
        </p:txBody>
      </p:sp>
      <p:sp>
        <p:nvSpPr>
          <p:cNvPr id="145" name="Google Shape;145;p13"/>
          <p:cNvSpPr txBox="1">
            <a:spLocks noGrp="1"/>
          </p:cNvSpPr>
          <p:nvPr>
            <p:ph type="body" idx="1"/>
          </p:nvPr>
        </p:nvSpPr>
        <p:spPr>
          <a:xfrm>
            <a:off x="1250044" y="2201270"/>
            <a:ext cx="10656653" cy="3725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>
                <a:solidFill>
                  <a:srgbClr val="000000"/>
                </a:solidFill>
              </a:rPr>
              <a:t>4-Jaki jest główny wpływ marnowania żywności na środowisko?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2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>
                <a:solidFill>
                  <a:srgbClr val="000000"/>
                </a:solidFill>
              </a:rPr>
              <a:t>A. Zwiększona bioróżnorodność.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B. Zwiększona żyzność gleby.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C. Emisje metanu z rozkładającej się żywności na wysypiskach śmieci.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D. Zmniejszone zanieczyszczenie wody.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"/>
          <p:cNvSpPr txBox="1">
            <a:spLocks noGrp="1"/>
          </p:cNvSpPr>
          <p:nvPr>
            <p:ph type="body" idx="1"/>
          </p:nvPr>
        </p:nvSpPr>
        <p:spPr>
          <a:xfrm>
            <a:off x="1250044" y="2201270"/>
            <a:ext cx="10656653" cy="3725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2800"/>
              <a:buFont typeface="Calibri"/>
              <a:buNone/>
            </a:pPr>
            <a:r>
              <a:rPr lang="en-US" sz="2800">
                <a:solidFill>
                  <a:srgbClr val="DDDDDD"/>
                </a:solidFill>
              </a:rPr>
              <a:t>4-Jaki jest główny wpływ marnowania żywności na środowisko?</a:t>
            </a:r>
            <a:endParaRPr/>
          </a:p>
          <a:p>
            <a:pPr marL="0" lvl="1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DDDDD"/>
              </a:buClr>
              <a:buSzPts val="2800"/>
              <a:buFont typeface="Calibri"/>
              <a:buNone/>
            </a:pPr>
            <a:r>
              <a:rPr lang="en-US" sz="2800">
                <a:solidFill>
                  <a:srgbClr val="DDDDDD"/>
                </a:solidFill>
              </a:rPr>
              <a:t>A. Zwiększona bioróżnorodność.</a:t>
            </a:r>
            <a:br>
              <a:rPr lang="en-US" sz="2800">
                <a:solidFill>
                  <a:srgbClr val="DDDDDD"/>
                </a:solidFill>
              </a:rPr>
            </a:br>
            <a:r>
              <a:rPr lang="en-US" sz="2800">
                <a:solidFill>
                  <a:srgbClr val="DDDDDD"/>
                </a:solidFill>
              </a:rPr>
              <a:t>B. Zwiększona żyzność gleby.</a:t>
            </a:r>
            <a:br>
              <a:rPr lang="en-US" sz="2800">
                <a:solidFill>
                  <a:srgbClr val="DDDDDD"/>
                </a:solidFill>
              </a:rPr>
            </a:br>
            <a:r>
              <a:rPr lang="en-US" b="1">
                <a:solidFill>
                  <a:srgbClr val="000000"/>
                </a:solidFill>
              </a:rPr>
              <a:t>C. Emisje metanu z rozkładającej się żywności na wysypiskach śmieci.</a:t>
            </a:r>
            <a:br>
              <a:rPr lang="en-US" b="1">
                <a:solidFill>
                  <a:srgbClr val="000000"/>
                </a:solidFill>
              </a:rPr>
            </a:br>
            <a:r>
              <a:rPr lang="en-US" sz="2800">
                <a:solidFill>
                  <a:srgbClr val="DDDDDD"/>
                </a:solidFill>
              </a:rPr>
              <a:t>D. Zmniejszone zanieczyszczenie wody.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 txBox="1">
            <a:spLocks noGrp="1"/>
          </p:cNvSpPr>
          <p:nvPr>
            <p:ph type="body" idx="1"/>
          </p:nvPr>
        </p:nvSpPr>
        <p:spPr>
          <a:xfrm>
            <a:off x="1199244" y="1655170"/>
            <a:ext cx="10656653" cy="443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>
                <a:solidFill>
                  <a:srgbClr val="000000"/>
                </a:solidFill>
              </a:rPr>
              <a:t>5-Dlaczego bezpieczeństwo żywnościowe jest ważnym aspektem zrównoważonych systemów żywnościowych?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2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>
                <a:solidFill>
                  <a:srgbClr val="000000"/>
                </a:solidFill>
              </a:rPr>
              <a:t>A. Zapewnia wszystkim społecznościom dostęp do wysokokalorycznej żywności.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B. Promuje stosowanie organizmów modyfikowanych genetycznie (GMO).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C. Zapewnia wszystkim ludziom dostęp do wystarczającej ilości bezpiecznej i pożywnej żywności.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D. Zachęca do globalnej dystrybucji żywności.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 txBox="1">
            <a:spLocks noGrp="1"/>
          </p:cNvSpPr>
          <p:nvPr>
            <p:ph type="body" idx="1"/>
          </p:nvPr>
        </p:nvSpPr>
        <p:spPr>
          <a:xfrm>
            <a:off x="1250044" y="2201270"/>
            <a:ext cx="10656653" cy="443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2800"/>
              <a:buFont typeface="Calibri"/>
              <a:buNone/>
            </a:pPr>
            <a:r>
              <a:rPr lang="en-US" sz="2800">
                <a:solidFill>
                  <a:srgbClr val="DDDDDD"/>
                </a:solidFill>
              </a:rPr>
              <a:t>5-Dlaczego bezpieczeństwo żywnościowe jest ważnym aspektem zrównoważonych systemów żywnościowych?</a:t>
            </a:r>
            <a:endParaRPr/>
          </a:p>
          <a:p>
            <a:pPr marL="0" lvl="1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DDDDD"/>
              </a:buClr>
              <a:buSzPts val="2800"/>
              <a:buFont typeface="Calibri"/>
              <a:buNone/>
            </a:pPr>
            <a:r>
              <a:rPr lang="en-US" sz="2800">
                <a:solidFill>
                  <a:srgbClr val="DDDDDD"/>
                </a:solidFill>
              </a:rPr>
              <a:t>A. Zapewnia wszystkim społecznościom dostęp do wysokokalorycznej żywności.</a:t>
            </a:r>
            <a:br>
              <a:rPr lang="en-US" sz="2800">
                <a:solidFill>
                  <a:srgbClr val="DDDDDD"/>
                </a:solidFill>
              </a:rPr>
            </a:br>
            <a:r>
              <a:rPr lang="en-US" sz="2800">
                <a:solidFill>
                  <a:srgbClr val="DDDDDD"/>
                </a:solidFill>
              </a:rPr>
              <a:t>B. Promuje stosowanie organizmów modyfikowanych genetycznie (GMO).</a:t>
            </a:r>
            <a:br>
              <a:rPr lang="en-US" sz="2800">
                <a:solidFill>
                  <a:srgbClr val="DDDDDD"/>
                </a:solidFill>
              </a:rPr>
            </a:br>
            <a:r>
              <a:rPr lang="en-US" b="1">
                <a:solidFill>
                  <a:srgbClr val="000000"/>
                </a:solidFill>
              </a:rPr>
              <a:t>C. Zapewnia wszystkim ludziom dostęp do wystarczającej ilości bezpiecznej i pożywnej żywności.</a:t>
            </a:r>
            <a:br>
              <a:rPr lang="en-US" b="1">
                <a:solidFill>
                  <a:srgbClr val="000000"/>
                </a:solidFill>
              </a:rPr>
            </a:br>
            <a:r>
              <a:rPr lang="en-US" sz="2800">
                <a:solidFill>
                  <a:srgbClr val="DDDDDD"/>
                </a:solidFill>
              </a:rPr>
              <a:t>D. Zachęca do globalnej dystrybucji żywności.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"/>
          <p:cNvSpPr txBox="1">
            <a:spLocks noGrp="1"/>
          </p:cNvSpPr>
          <p:nvPr>
            <p:ph type="body" idx="1"/>
          </p:nvPr>
        </p:nvSpPr>
        <p:spPr>
          <a:xfrm>
            <a:off x="1018481" y="2384431"/>
            <a:ext cx="10515601" cy="4244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136914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•"/>
            </a:pPr>
            <a:r>
              <a:rPr lang="en-US" b="1"/>
              <a:t>Złożona sieć</a:t>
            </a:r>
            <a:r>
              <a:rPr lang="en-US" sz="2800">
                <a:solidFill>
                  <a:srgbClr val="000000"/>
                </a:solidFill>
              </a:rPr>
              <a:t>: Systemy żywnościowe to skomplikowana sieć produkcji, przetwarzania, dystrybucji, konsumpcji i utylizacji.</a:t>
            </a:r>
            <a:endParaRPr/>
          </a:p>
          <a:p>
            <a:pPr marL="136914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•"/>
            </a:pPr>
            <a:r>
              <a:rPr lang="en-US" b="1"/>
              <a:t>Współzależność</a:t>
            </a:r>
            <a:r>
              <a:rPr lang="en-US" sz="2800">
                <a:solidFill>
                  <a:srgbClr val="000000"/>
                </a:solidFill>
              </a:rPr>
              <a:t>: Każdy komponent opiera się na innych - zmiany w jednym wpływają na wszystkie.</a:t>
            </a:r>
            <a:endParaRPr/>
          </a:p>
          <a:p>
            <a:pPr marL="136914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•"/>
            </a:pPr>
            <a:r>
              <a:rPr lang="en-US" b="1"/>
              <a:t>Globalny wpływ</a:t>
            </a:r>
            <a:r>
              <a:rPr lang="en-US" sz="2800">
                <a:solidFill>
                  <a:srgbClr val="000000"/>
                </a:solidFill>
              </a:rPr>
              <a:t>: Wybory dokonywane lokalnie mogą mieć globalny wpływ na środowisko, gospodarkę i społeczeństwo.</a:t>
            </a:r>
            <a:endParaRPr/>
          </a:p>
        </p:txBody>
      </p:sp>
      <p:sp>
        <p:nvSpPr>
          <p:cNvPr id="4" name="Google Shape;177;p19">
            <a:extLst>
              <a:ext uri="{FF2B5EF4-FFF2-40B4-BE49-F238E27FC236}">
                <a16:creationId xmlns:a16="http://schemas.microsoft.com/office/drawing/2014/main" id="{A5CF8313-BD0D-D275-31AD-5556E59773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" y="716280"/>
            <a:ext cx="12192000" cy="1111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3600"/>
              <a:t> </a:t>
            </a:r>
            <a:r>
              <a:rPr lang="en-US" sz="3600" err="1"/>
              <a:t>Wyzwania</a:t>
            </a:r>
            <a:r>
              <a:rPr lang="en-US" sz="3600"/>
              <a:t> </a:t>
            </a:r>
            <a:r>
              <a:rPr lang="en-US" sz="3600" err="1"/>
              <a:t>stojące</a:t>
            </a:r>
            <a:r>
              <a:rPr lang="en-US" sz="3600"/>
              <a:t> </a:t>
            </a:r>
            <a:r>
              <a:rPr lang="en-US" sz="3600" err="1"/>
              <a:t>przed</a:t>
            </a:r>
            <a:r>
              <a:rPr lang="en-US" sz="3600"/>
              <a:t> </a:t>
            </a:r>
            <a:r>
              <a:rPr lang="en-US" sz="3600" err="1"/>
              <a:t>naszymi</a:t>
            </a:r>
            <a:r>
              <a:rPr lang="en-US" sz="3600"/>
              <a:t> </a:t>
            </a:r>
            <a:r>
              <a:rPr lang="pl-PL" sz="3600"/>
              <a:t>S</a:t>
            </a:r>
            <a:r>
              <a:rPr lang="en-US" sz="3600" err="1"/>
              <a:t>ystemami</a:t>
            </a:r>
            <a:r>
              <a:rPr lang="en-US" sz="3600"/>
              <a:t> </a:t>
            </a:r>
            <a:r>
              <a:rPr lang="pl-PL" sz="3600"/>
              <a:t>Ż</a:t>
            </a:r>
            <a:r>
              <a:rPr lang="en-US" sz="3600" err="1"/>
              <a:t>ywnościowymi</a:t>
            </a:r>
            <a:endParaRPr sz="4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"/>
          <p:cNvSpPr txBox="1">
            <a:spLocks noGrp="1"/>
          </p:cNvSpPr>
          <p:nvPr>
            <p:ph type="body" idx="1"/>
          </p:nvPr>
        </p:nvSpPr>
        <p:spPr>
          <a:xfrm>
            <a:off x="1130133" y="2367316"/>
            <a:ext cx="10515601" cy="4260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136914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•"/>
            </a:pPr>
            <a:r>
              <a:rPr lang="en-US" b="1"/>
              <a:t>Intensywne korzystanie z zasobów</a:t>
            </a:r>
            <a:r>
              <a:rPr lang="en-US" sz="2800">
                <a:solidFill>
                  <a:srgbClr val="000000"/>
                </a:solidFill>
              </a:rPr>
              <a:t>: Wysokie zapotrzebowanie na wodę, energię i grunty.</a:t>
            </a:r>
            <a:endParaRPr/>
          </a:p>
          <a:p>
            <a:pPr marL="136914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•"/>
            </a:pPr>
            <a:r>
              <a:rPr lang="en-US" b="1"/>
              <a:t>Zmiany klimatu</a:t>
            </a:r>
            <a:r>
              <a:rPr lang="en-US" sz="2800">
                <a:solidFill>
                  <a:srgbClr val="000000"/>
                </a:solidFill>
              </a:rPr>
              <a:t>: Rolnictwo jest głównym czynnikiem przyczyniającym się do emisji gazów cieplarnianych.</a:t>
            </a:r>
            <a:endParaRPr/>
          </a:p>
          <a:p>
            <a:pPr marL="136914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•"/>
            </a:pPr>
            <a:r>
              <a:rPr lang="en-US" b="1"/>
              <a:t>Bezpieczeństwo żywnościowe</a:t>
            </a:r>
            <a:r>
              <a:rPr lang="en-US" sz="2800">
                <a:solidFill>
                  <a:srgbClr val="000000"/>
                </a:solidFill>
              </a:rPr>
              <a:t>: Zapewnienie każdemu dostępu do wystarczającej ilości bezpiecznej i pożywnej żywności.</a:t>
            </a:r>
            <a:endParaRPr/>
          </a:p>
        </p:txBody>
      </p:sp>
      <p:sp>
        <p:nvSpPr>
          <p:cNvPr id="2" name="Google Shape;177;p19">
            <a:extLst>
              <a:ext uri="{FF2B5EF4-FFF2-40B4-BE49-F238E27FC236}">
                <a16:creationId xmlns:a16="http://schemas.microsoft.com/office/drawing/2014/main" id="{0C180395-2F5C-62C4-95DF-88DD159E3FA0}"/>
              </a:ext>
            </a:extLst>
          </p:cNvPr>
          <p:cNvSpPr txBox="1">
            <a:spLocks/>
          </p:cNvSpPr>
          <p:nvPr/>
        </p:nvSpPr>
        <p:spPr>
          <a:xfrm>
            <a:off x="1" y="716280"/>
            <a:ext cx="12192000" cy="1111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6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6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6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6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6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6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6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6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6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buSzPts val="4400"/>
            </a:pPr>
            <a:r>
              <a:rPr lang="pl-PL" sz="3600"/>
              <a:t> Wyzwania stojące przed naszymi Systemami Żywnościowymi</a:t>
            </a:r>
            <a:endParaRPr lang="pl-PL" sz="4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 txBox="1">
            <a:spLocks noGrp="1"/>
          </p:cNvSpPr>
          <p:nvPr>
            <p:ph type="title"/>
          </p:nvPr>
        </p:nvSpPr>
        <p:spPr>
          <a:xfrm>
            <a:off x="1" y="716280"/>
            <a:ext cx="12192000" cy="1111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3600"/>
              <a:t> </a:t>
            </a:r>
            <a:r>
              <a:rPr lang="en-US" sz="3600" err="1"/>
              <a:t>Wyzwania</a:t>
            </a:r>
            <a:r>
              <a:rPr lang="en-US" sz="3600"/>
              <a:t> </a:t>
            </a:r>
            <a:r>
              <a:rPr lang="en-US" sz="3600" err="1"/>
              <a:t>stojące</a:t>
            </a:r>
            <a:r>
              <a:rPr lang="en-US" sz="3600"/>
              <a:t> </a:t>
            </a:r>
            <a:r>
              <a:rPr lang="en-US" sz="3600" err="1"/>
              <a:t>przed</a:t>
            </a:r>
            <a:r>
              <a:rPr lang="en-US" sz="3600"/>
              <a:t> </a:t>
            </a:r>
            <a:r>
              <a:rPr lang="en-US" sz="3600" err="1"/>
              <a:t>naszymi</a:t>
            </a:r>
            <a:r>
              <a:rPr lang="en-US" sz="3600"/>
              <a:t> </a:t>
            </a:r>
            <a:r>
              <a:rPr lang="pl-PL" sz="3600"/>
              <a:t>S</a:t>
            </a:r>
            <a:r>
              <a:rPr lang="en-US" sz="3600" err="1"/>
              <a:t>ystemami</a:t>
            </a:r>
            <a:r>
              <a:rPr lang="en-US" sz="3600"/>
              <a:t> </a:t>
            </a:r>
            <a:r>
              <a:rPr lang="pl-PL" sz="3600"/>
              <a:t>Ż</a:t>
            </a:r>
            <a:r>
              <a:rPr lang="en-US" sz="3600" err="1"/>
              <a:t>ywnościowymi</a:t>
            </a:r>
            <a:endParaRPr sz="4800"/>
          </a:p>
        </p:txBody>
      </p:sp>
      <p:sp>
        <p:nvSpPr>
          <p:cNvPr id="178" name="Google Shape;178;p19"/>
          <p:cNvSpPr txBox="1">
            <a:spLocks noGrp="1"/>
          </p:cNvSpPr>
          <p:nvPr>
            <p:ph type="body" idx="1"/>
          </p:nvPr>
        </p:nvSpPr>
        <p:spPr>
          <a:xfrm>
            <a:off x="948391" y="1980632"/>
            <a:ext cx="10515601" cy="4321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141064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•"/>
            </a:pPr>
            <a:r>
              <a:rPr lang="en-US" b="1" err="1"/>
              <a:t>Utrata</a:t>
            </a:r>
            <a:r>
              <a:rPr lang="en-US" b="1"/>
              <a:t> </a:t>
            </a:r>
            <a:r>
              <a:rPr lang="en-US" b="1" err="1"/>
              <a:t>bioróżnorodności</a:t>
            </a:r>
            <a:r>
              <a:rPr lang="en-US" sz="2800">
                <a:solidFill>
                  <a:srgbClr val="000000"/>
                </a:solidFill>
              </a:rPr>
              <a:t>: </a:t>
            </a:r>
            <a:r>
              <a:rPr lang="en-US" sz="2800" err="1">
                <a:solidFill>
                  <a:srgbClr val="000000"/>
                </a:solidFill>
              </a:rPr>
              <a:t>Uprawy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monokulturowe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zmniejszają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bioróżnorodność</a:t>
            </a:r>
            <a:r>
              <a:rPr lang="en-US" sz="2800">
                <a:solidFill>
                  <a:srgbClr val="000000"/>
                </a:solidFill>
              </a:rPr>
              <a:t>, </a:t>
            </a:r>
            <a:r>
              <a:rPr lang="en-US" sz="2800" err="1">
                <a:solidFill>
                  <a:srgbClr val="000000"/>
                </a:solidFill>
              </a:rPr>
              <a:t>wpływając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na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zdrowie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ekosystemu</a:t>
            </a:r>
            <a:r>
              <a:rPr lang="en-US" sz="2800">
                <a:solidFill>
                  <a:srgbClr val="000000"/>
                </a:solidFill>
              </a:rPr>
              <a:t>.</a:t>
            </a:r>
            <a:endParaRPr/>
          </a:p>
          <a:p>
            <a:pPr marL="141064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•"/>
            </a:pPr>
            <a:r>
              <a:rPr lang="en-US" b="1" err="1"/>
              <a:t>Odpady</a:t>
            </a:r>
            <a:r>
              <a:rPr lang="en-US" sz="2800">
                <a:solidFill>
                  <a:srgbClr val="000000"/>
                </a:solidFill>
              </a:rPr>
              <a:t>: </a:t>
            </a:r>
            <a:r>
              <a:rPr lang="en-US" sz="2800" err="1">
                <a:solidFill>
                  <a:srgbClr val="000000"/>
                </a:solidFill>
              </a:rPr>
              <a:t>Znaczne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marnotrawstwo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żywności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na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wszystkich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etapach</a:t>
            </a:r>
            <a:r>
              <a:rPr lang="en-US" sz="2800">
                <a:solidFill>
                  <a:srgbClr val="000000"/>
                </a:solidFill>
              </a:rPr>
              <a:t> - od </a:t>
            </a:r>
            <a:r>
              <a:rPr lang="en-US" sz="2800" err="1">
                <a:solidFill>
                  <a:srgbClr val="000000"/>
                </a:solidFill>
              </a:rPr>
              <a:t>produkcji</a:t>
            </a:r>
            <a:r>
              <a:rPr lang="en-US" sz="2800">
                <a:solidFill>
                  <a:srgbClr val="000000"/>
                </a:solidFill>
              </a:rPr>
              <a:t> do </a:t>
            </a:r>
            <a:r>
              <a:rPr lang="en-US" sz="2800" err="1">
                <a:solidFill>
                  <a:srgbClr val="000000"/>
                </a:solidFill>
              </a:rPr>
              <a:t>konsumpcji</a:t>
            </a:r>
            <a:r>
              <a:rPr lang="en-US" sz="2800">
                <a:solidFill>
                  <a:srgbClr val="000000"/>
                </a:solidFill>
              </a:rPr>
              <a:t>.</a:t>
            </a:r>
            <a:endParaRPr/>
          </a:p>
          <a:p>
            <a:pPr marL="141064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•"/>
            </a:pPr>
            <a:r>
              <a:rPr lang="en-US" b="1" err="1"/>
              <a:t>Równość</a:t>
            </a:r>
            <a:r>
              <a:rPr lang="en-US" b="1"/>
              <a:t> </a:t>
            </a:r>
            <a:r>
              <a:rPr lang="en-US" b="1" err="1"/>
              <a:t>społeczna</a:t>
            </a:r>
            <a:r>
              <a:rPr lang="en-US" sz="2800">
                <a:solidFill>
                  <a:srgbClr val="000000"/>
                </a:solidFill>
              </a:rPr>
              <a:t>: </a:t>
            </a:r>
            <a:r>
              <a:rPr lang="en-US" sz="2800" err="1">
                <a:solidFill>
                  <a:srgbClr val="000000"/>
                </a:solidFill>
              </a:rPr>
              <a:t>Różnice</a:t>
            </a:r>
            <a:r>
              <a:rPr lang="en-US" sz="2800">
                <a:solidFill>
                  <a:srgbClr val="000000"/>
                </a:solidFill>
              </a:rPr>
              <a:t> w </a:t>
            </a:r>
            <a:r>
              <a:rPr lang="en-US" sz="2800" err="1">
                <a:solidFill>
                  <a:srgbClr val="000000"/>
                </a:solidFill>
              </a:rPr>
              <a:t>dostępie</a:t>
            </a:r>
            <a:r>
              <a:rPr lang="en-US" sz="2800">
                <a:solidFill>
                  <a:srgbClr val="000000"/>
                </a:solidFill>
              </a:rPr>
              <a:t> do </a:t>
            </a:r>
            <a:r>
              <a:rPr lang="en-US" sz="2800" err="1">
                <a:solidFill>
                  <a:srgbClr val="000000"/>
                </a:solidFill>
              </a:rPr>
              <a:t>żywności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i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jej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jakości</a:t>
            </a:r>
            <a:r>
              <a:rPr lang="en-US" sz="2800">
                <a:solidFill>
                  <a:srgbClr val="000000"/>
                </a:solidFill>
              </a:rPr>
              <a:t> w </a:t>
            </a:r>
            <a:r>
              <a:rPr lang="en-US" sz="2800" err="1">
                <a:solidFill>
                  <a:srgbClr val="000000"/>
                </a:solidFill>
              </a:rPr>
              <a:t>różnych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regionach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i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społecznościach</a:t>
            </a:r>
            <a:r>
              <a:rPr lang="en-US" sz="2800">
                <a:solidFill>
                  <a:srgbClr val="000000"/>
                </a:solidFill>
              </a:rPr>
              <a:t>.</a:t>
            </a:r>
            <a:endParaRPr/>
          </a:p>
          <a:p>
            <a:pPr marL="141064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•"/>
            </a:pPr>
            <a:r>
              <a:rPr lang="en-US" b="1" err="1"/>
              <a:t>Zrównoważony</a:t>
            </a:r>
            <a:r>
              <a:rPr lang="en-US" b="1"/>
              <a:t> </a:t>
            </a:r>
            <a:r>
              <a:rPr lang="en-US" b="1" err="1"/>
              <a:t>rozwój</a:t>
            </a:r>
            <a:r>
              <a:rPr lang="en-US" sz="2800">
                <a:solidFill>
                  <a:srgbClr val="000000"/>
                </a:solidFill>
              </a:rPr>
              <a:t>: </a:t>
            </a:r>
            <a:r>
              <a:rPr lang="en-US" sz="2800" err="1">
                <a:solidFill>
                  <a:srgbClr val="000000"/>
                </a:solidFill>
              </a:rPr>
              <a:t>Równoważenie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potrzeby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wyżywienia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rosnącej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populacji</a:t>
            </a:r>
            <a:r>
              <a:rPr lang="en-US" sz="2800">
                <a:solidFill>
                  <a:srgbClr val="000000"/>
                </a:solidFill>
              </a:rPr>
              <a:t> z </a:t>
            </a:r>
            <a:r>
              <a:rPr lang="en-US" sz="2800" err="1">
                <a:solidFill>
                  <a:srgbClr val="000000"/>
                </a:solidFill>
              </a:rPr>
              <a:t>potrzebą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ochrony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planety</a:t>
            </a:r>
            <a:r>
              <a:rPr lang="en-US" sz="2800">
                <a:solidFill>
                  <a:srgbClr val="000000"/>
                </a:solidFill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 txBox="1">
            <a:spLocks noGrp="1"/>
          </p:cNvSpPr>
          <p:nvPr>
            <p:ph type="title"/>
          </p:nvPr>
        </p:nvSpPr>
        <p:spPr>
          <a:xfrm>
            <a:off x="374467" y="821588"/>
            <a:ext cx="10515601" cy="100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/>
              <a:t>Cele nauczania</a:t>
            </a:r>
            <a:endParaRPr/>
          </a:p>
        </p:txBody>
      </p:sp>
      <p:sp>
        <p:nvSpPr>
          <p:cNvPr id="85" name="Google Shape;85;p2"/>
          <p:cNvSpPr txBox="1"/>
          <p:nvPr/>
        </p:nvSpPr>
        <p:spPr>
          <a:xfrm>
            <a:off x="420193" y="5266349"/>
            <a:ext cx="10424150" cy="100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Czas trwania: 1,5 godz.</a:t>
            </a:r>
            <a:endParaRPr/>
          </a:p>
        </p:txBody>
      </p:sp>
      <p:sp>
        <p:nvSpPr>
          <p:cNvPr id="86" name="Google Shape;86;p2"/>
          <p:cNvSpPr txBox="1"/>
          <p:nvPr/>
        </p:nvSpPr>
        <p:spPr>
          <a:xfrm>
            <a:off x="601371" y="2253250"/>
            <a:ext cx="10320516" cy="258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93232" marR="0" lvl="1" indent="-29633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rabicPeriod"/>
            </a:pPr>
            <a:r>
              <a:rPr lang="en-US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Zrozumienie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znaczenia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zrównoważonych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nawyków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żywieniowych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złożoności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systemów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żywnościowych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893232" marR="0" lvl="1" indent="-29633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rabicPeriod"/>
            </a:pPr>
            <a:r>
              <a:rPr lang="en-US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Rozwi</a:t>
            </a: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nięcie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umiejętności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związan</a:t>
            </a:r>
            <a:r>
              <a:rPr lang="pl-PL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ych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z </a:t>
            </a:r>
            <a:r>
              <a:rPr lang="en-US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przyszłością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wyobrażając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sobie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projektując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zrównoważone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systemy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żywnościowe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893232" marR="0" lvl="1" indent="-29633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rabicPeriod"/>
            </a:pPr>
            <a:r>
              <a:rPr lang="en-US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Działa</a:t>
            </a: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rzecz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klimatu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zrównoważonych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systemów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żywnościowych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zachęcając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zmiany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sposobu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myślenia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0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4523356" y="874713"/>
            <a:ext cx="7248484" cy="5108573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0"/>
          <p:cNvSpPr txBox="1">
            <a:spLocks noGrp="1"/>
          </p:cNvSpPr>
          <p:nvPr>
            <p:ph type="title"/>
          </p:nvPr>
        </p:nvSpPr>
        <p:spPr>
          <a:xfrm>
            <a:off x="180581" y="-789320"/>
            <a:ext cx="8685550" cy="25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en-US" sz="3000"/>
              <a:t>NAUCZANIE O SYSTEMACH </a:t>
            </a:r>
            <a:br>
              <a:rPr lang="pl-PL" sz="3000"/>
            </a:br>
            <a:r>
              <a:rPr lang="en-US" sz="3000"/>
              <a:t>ŻYWNOŚCIOWYCH</a:t>
            </a:r>
            <a:endParaRPr/>
          </a:p>
        </p:txBody>
      </p:sp>
      <p:sp>
        <p:nvSpPr>
          <p:cNvPr id="185" name="Google Shape;185;p20"/>
          <p:cNvSpPr txBox="1"/>
          <p:nvPr/>
        </p:nvSpPr>
        <p:spPr>
          <a:xfrm>
            <a:off x="51712" y="2349499"/>
            <a:ext cx="4600514" cy="1079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MOŻESZ UCZYĆ O SYSTEMACH ŻYWNOŚCIOWYCH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 KAŻDEJ DYSCYPLINIE.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ISTNIEJE WIELE TEMATÓW I MOŻLIWOŚCI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UWZGLĘDNIENIE SYSTEMÓW ŻYWNOŚCIOWYCH W PLANACH ZAJĘĆ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1"/>
          <p:cNvPicPr preferRelativeResize="0"/>
          <p:nvPr/>
        </p:nvPicPr>
        <p:blipFill rotWithShape="1">
          <a:blip r:embed="rId3"/>
          <a:srcRect t="2059"/>
          <a:stretch/>
        </p:blipFill>
        <p:spPr>
          <a:xfrm>
            <a:off x="1036321" y="726792"/>
            <a:ext cx="10308098" cy="613120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1"/>
          <p:cNvSpPr txBox="1"/>
          <p:nvPr/>
        </p:nvSpPr>
        <p:spPr>
          <a:xfrm>
            <a:off x="5906288" y="787711"/>
            <a:ext cx="2772855" cy="2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WIELE TEMATÓW DO WYBORU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"/>
          <p:cNvSpPr txBox="1">
            <a:spLocks noGrp="1"/>
          </p:cNvSpPr>
          <p:nvPr>
            <p:ph type="title"/>
          </p:nvPr>
        </p:nvSpPr>
        <p:spPr>
          <a:xfrm>
            <a:off x="375920" y="-624807"/>
            <a:ext cx="11399520" cy="289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err="1"/>
              <a:t>Zaczynając</a:t>
            </a:r>
            <a:r>
              <a:rPr lang="en-US" sz="4400"/>
              <a:t> od </a:t>
            </a:r>
            <a:r>
              <a:rPr lang="en-US" sz="4400" err="1"/>
              <a:t>produkcji</a:t>
            </a:r>
            <a:r>
              <a:rPr lang="en-US" sz="4400"/>
              <a:t>. </a:t>
            </a:r>
            <a:r>
              <a:rPr lang="en-US" sz="4400" err="1"/>
              <a:t>Dlaczego</a:t>
            </a:r>
            <a:r>
              <a:rPr lang="en-US" sz="4400"/>
              <a:t> </a:t>
            </a:r>
            <a:r>
              <a:rPr lang="en-US" sz="4400" err="1"/>
              <a:t>potrzebujemy</a:t>
            </a:r>
            <a:r>
              <a:rPr lang="en-US" sz="4400"/>
              <a:t> </a:t>
            </a:r>
            <a:r>
              <a:rPr lang="en-US" sz="4400" err="1"/>
              <a:t>zrównoważonej</a:t>
            </a:r>
            <a:r>
              <a:rPr lang="en-US" sz="4400"/>
              <a:t> </a:t>
            </a:r>
            <a:r>
              <a:rPr lang="en-US" sz="4400" err="1"/>
              <a:t>produkcji</a:t>
            </a:r>
            <a:r>
              <a:rPr lang="en-US" sz="4400"/>
              <a:t> </a:t>
            </a:r>
            <a:r>
              <a:rPr lang="en-US" sz="4400" err="1"/>
              <a:t>żywności</a:t>
            </a:r>
            <a:r>
              <a:rPr lang="en-US" sz="4400"/>
              <a:t>?</a:t>
            </a:r>
            <a:endParaRPr/>
          </a:p>
        </p:txBody>
      </p:sp>
      <p:sp>
        <p:nvSpPr>
          <p:cNvPr id="197" name="Google Shape;197;p22"/>
          <p:cNvSpPr txBox="1">
            <a:spLocks noGrp="1"/>
          </p:cNvSpPr>
          <p:nvPr>
            <p:ph type="body" idx="1"/>
          </p:nvPr>
        </p:nvSpPr>
        <p:spPr>
          <a:xfrm>
            <a:off x="3607293" y="2735611"/>
            <a:ext cx="7588248" cy="3086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948592" lvl="1" indent="-3516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Helvetica Neue"/>
              <a:buChar char="•"/>
            </a:pPr>
            <a:r>
              <a:rPr lang="en-US" sz="2800">
                <a:solidFill>
                  <a:srgbClr val="000000"/>
                </a:solidFill>
              </a:rPr>
              <a:t>Gospodarstwa rolne jako ekosystemy uprawne</a:t>
            </a:r>
            <a:endParaRPr/>
          </a:p>
          <a:p>
            <a:pPr marL="948592" lvl="1" indent="-3516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Helvetica Neue"/>
              <a:buChar char="•"/>
            </a:pPr>
            <a:r>
              <a:rPr lang="en-US" sz="2800">
                <a:solidFill>
                  <a:srgbClr val="000000"/>
                </a:solidFill>
              </a:rPr>
              <a:t>Zintegrowany projekt: dla magazynów energii, wody i płodności z kultywowaną bioróżnorodnością i przyspieszoną sukcesją naszych metod uprawy.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"/>
          <p:cNvSpPr txBox="1"/>
          <p:nvPr/>
        </p:nvSpPr>
        <p:spPr>
          <a:xfrm>
            <a:off x="4478808" y="3041650"/>
            <a:ext cx="2736392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WIDEO: ZRÓWNOWAŻONE ROLNICTWO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 txBox="1">
            <a:spLocks noGrp="1"/>
          </p:cNvSpPr>
          <p:nvPr>
            <p:ph type="title"/>
          </p:nvPr>
        </p:nvSpPr>
        <p:spPr>
          <a:xfrm>
            <a:off x="1130300" y="-894109"/>
            <a:ext cx="10515600" cy="289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/>
              <a:t>Porozmawiajmy o zrównoważonych nawykach żywieniowych.</a:t>
            </a:r>
            <a:endParaRPr/>
          </a:p>
        </p:txBody>
      </p:sp>
      <p:sp>
        <p:nvSpPr>
          <p:cNvPr id="208" name="Google Shape;208;p24"/>
          <p:cNvSpPr txBox="1">
            <a:spLocks noGrp="1"/>
          </p:cNvSpPr>
          <p:nvPr>
            <p:ph type="body" idx="1"/>
          </p:nvPr>
        </p:nvSpPr>
        <p:spPr>
          <a:xfrm>
            <a:off x="2878282" y="2257765"/>
            <a:ext cx="10515601" cy="234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280735" lvl="0" indent="-28073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•"/>
            </a:pPr>
            <a:r>
              <a:rPr lang="en-US" sz="3000">
                <a:solidFill>
                  <a:srgbClr val="000000"/>
                </a:solidFill>
              </a:rPr>
              <a:t>Diety z przewagą roślin (mięso czy jego brak?)</a:t>
            </a:r>
            <a:endParaRPr/>
          </a:p>
          <a:p>
            <a:pPr marL="280735" lvl="0" indent="-2807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•"/>
            </a:pPr>
            <a:r>
              <a:rPr lang="en-US" sz="3000">
                <a:solidFill>
                  <a:srgbClr val="000000"/>
                </a:solidFill>
              </a:rPr>
              <a:t>Lokalne zaopatrzenie w żywność (rynek X supermarkety)</a:t>
            </a:r>
            <a:endParaRPr/>
          </a:p>
          <a:p>
            <a:pPr marL="280735" lvl="0" indent="-2807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•"/>
            </a:pPr>
            <a:r>
              <a:rPr lang="en-US" sz="3000">
                <a:solidFill>
                  <a:srgbClr val="000000"/>
                </a:solidFill>
              </a:rPr>
              <a:t>Ograniczenie marnowania żywności (jedzenie w domu?)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 txBox="1">
            <a:spLocks noGrp="1"/>
          </p:cNvSpPr>
          <p:nvPr>
            <p:ph type="title"/>
          </p:nvPr>
        </p:nvSpPr>
        <p:spPr>
          <a:xfrm>
            <a:off x="457147" y="-666831"/>
            <a:ext cx="11590339" cy="289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err="1"/>
              <a:t>Zrównoważone</a:t>
            </a:r>
            <a:r>
              <a:rPr lang="en-US" sz="4400"/>
              <a:t> </a:t>
            </a:r>
            <a:r>
              <a:rPr lang="en-US" sz="4400" err="1"/>
              <a:t>nawyki</a:t>
            </a:r>
            <a:r>
              <a:rPr lang="en-US" sz="4400"/>
              <a:t> </a:t>
            </a:r>
            <a:r>
              <a:rPr lang="en-US" sz="4400" err="1"/>
              <a:t>żywieniowe</a:t>
            </a:r>
            <a:r>
              <a:rPr lang="en-US" sz="4400"/>
              <a:t> - </a:t>
            </a:r>
            <a:r>
              <a:rPr lang="en-US" sz="4400" err="1"/>
              <a:t>prawda</a:t>
            </a:r>
            <a:r>
              <a:rPr lang="en-US" sz="4400"/>
              <a:t> </a:t>
            </a:r>
            <a:r>
              <a:rPr lang="en-US" sz="4400" err="1"/>
              <a:t>czy</a:t>
            </a:r>
            <a:r>
              <a:rPr lang="en-US" sz="4400"/>
              <a:t> </a:t>
            </a:r>
            <a:r>
              <a:rPr lang="en-US" sz="4400" err="1"/>
              <a:t>fałsz</a:t>
            </a:r>
            <a:r>
              <a:rPr lang="en-US" sz="4400"/>
              <a:t>?</a:t>
            </a:r>
            <a:endParaRPr/>
          </a:p>
        </p:txBody>
      </p:sp>
      <p:sp>
        <p:nvSpPr>
          <p:cNvPr id="214" name="Google Shape;214;p25"/>
          <p:cNvSpPr txBox="1">
            <a:spLocks noGrp="1"/>
          </p:cNvSpPr>
          <p:nvPr>
            <p:ph type="body" idx="1"/>
          </p:nvPr>
        </p:nvSpPr>
        <p:spPr>
          <a:xfrm>
            <a:off x="923990" y="2425054"/>
            <a:ext cx="9309014" cy="1423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>
                <a:solidFill>
                  <a:srgbClr val="000000"/>
                </a:solidFill>
              </a:rPr>
              <a:t>1- Dieta roślinna jest uważana za bardziej zrównoważoną niż dieta bogata w produkty pochodzenia zwierzęcego.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 txBox="1">
            <a:spLocks noGrp="1"/>
          </p:cNvSpPr>
          <p:nvPr>
            <p:ph type="title"/>
          </p:nvPr>
        </p:nvSpPr>
        <p:spPr>
          <a:xfrm>
            <a:off x="868259" y="-457907"/>
            <a:ext cx="11590338" cy="289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err="1"/>
              <a:t>Zrównoważone</a:t>
            </a:r>
            <a:r>
              <a:rPr lang="en-US" sz="4400"/>
              <a:t> </a:t>
            </a:r>
            <a:r>
              <a:rPr lang="en-US" sz="4400" err="1"/>
              <a:t>nawyki</a:t>
            </a:r>
            <a:r>
              <a:rPr lang="en-US" sz="4400"/>
              <a:t> </a:t>
            </a:r>
            <a:r>
              <a:rPr lang="en-US" sz="4400" err="1"/>
              <a:t>żywieniowe</a:t>
            </a:r>
            <a:r>
              <a:rPr lang="en-US" sz="4400"/>
              <a:t> - </a:t>
            </a:r>
            <a:r>
              <a:rPr lang="en-US" sz="4400" err="1"/>
              <a:t>prawda</a:t>
            </a:r>
            <a:r>
              <a:rPr lang="en-US" sz="4400"/>
              <a:t> </a:t>
            </a:r>
            <a:r>
              <a:rPr lang="en-US" sz="4400" err="1"/>
              <a:t>czy</a:t>
            </a:r>
            <a:r>
              <a:rPr lang="en-US" sz="4400"/>
              <a:t> </a:t>
            </a:r>
            <a:r>
              <a:rPr lang="en-US" sz="4400" err="1"/>
              <a:t>fałsz</a:t>
            </a:r>
            <a:r>
              <a:rPr lang="en-US" sz="4400"/>
              <a:t>?</a:t>
            </a:r>
            <a:endParaRPr/>
          </a:p>
        </p:txBody>
      </p:sp>
      <p:sp>
        <p:nvSpPr>
          <p:cNvPr id="220" name="Google Shape;220;p26"/>
          <p:cNvSpPr txBox="1">
            <a:spLocks noGrp="1"/>
          </p:cNvSpPr>
          <p:nvPr>
            <p:ph type="body" idx="1"/>
          </p:nvPr>
        </p:nvSpPr>
        <p:spPr>
          <a:xfrm>
            <a:off x="1335102" y="2685008"/>
            <a:ext cx="10656653" cy="1423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>
                <a:solidFill>
                  <a:srgbClr val="000000"/>
                </a:solidFill>
              </a:rPr>
              <a:t>2- Wybieranie żywności pochodzącej z lokalnych źródeł zawsze oznacza mniejszy wpływ na środowisko.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 txBox="1">
            <a:spLocks noGrp="1"/>
          </p:cNvSpPr>
          <p:nvPr>
            <p:ph type="title"/>
          </p:nvPr>
        </p:nvSpPr>
        <p:spPr>
          <a:xfrm>
            <a:off x="570557" y="-461981"/>
            <a:ext cx="11590339" cy="289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err="1"/>
              <a:t>Zrównoważone</a:t>
            </a:r>
            <a:r>
              <a:rPr lang="en-US" sz="4400"/>
              <a:t> </a:t>
            </a:r>
            <a:r>
              <a:rPr lang="en-US" sz="4400" err="1"/>
              <a:t>nawyki</a:t>
            </a:r>
            <a:r>
              <a:rPr lang="en-US" sz="4400"/>
              <a:t> </a:t>
            </a:r>
            <a:r>
              <a:rPr lang="en-US" sz="4400" err="1"/>
              <a:t>żywieniowe</a:t>
            </a:r>
            <a:r>
              <a:rPr lang="en-US" sz="4400"/>
              <a:t> - </a:t>
            </a:r>
            <a:r>
              <a:rPr lang="en-US" sz="4400" err="1"/>
              <a:t>prawda</a:t>
            </a:r>
            <a:r>
              <a:rPr lang="en-US" sz="4400"/>
              <a:t> </a:t>
            </a:r>
            <a:r>
              <a:rPr lang="en-US" sz="4400" err="1"/>
              <a:t>czy</a:t>
            </a:r>
            <a:r>
              <a:rPr lang="en-US" sz="4400"/>
              <a:t> </a:t>
            </a:r>
            <a:r>
              <a:rPr lang="en-US" sz="4400" err="1"/>
              <a:t>fałsz</a:t>
            </a:r>
            <a:r>
              <a:rPr lang="en-US" sz="4400"/>
              <a:t>?</a:t>
            </a:r>
            <a:endParaRPr/>
          </a:p>
        </p:txBody>
      </p:sp>
      <p:sp>
        <p:nvSpPr>
          <p:cNvPr id="226" name="Google Shape;226;p27"/>
          <p:cNvSpPr txBox="1">
            <a:spLocks noGrp="1"/>
          </p:cNvSpPr>
          <p:nvPr>
            <p:ph type="body" idx="1"/>
          </p:nvPr>
        </p:nvSpPr>
        <p:spPr>
          <a:xfrm>
            <a:off x="1349278" y="2685008"/>
            <a:ext cx="10656653" cy="1423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>
                <a:solidFill>
                  <a:srgbClr val="000000"/>
                </a:solidFill>
              </a:rPr>
              <a:t>3- Ograniczenie marnowania żywności jest kluczowym elementem zrównoważonej diety.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"/>
          <p:cNvSpPr txBox="1">
            <a:spLocks noGrp="1"/>
          </p:cNvSpPr>
          <p:nvPr>
            <p:ph type="title"/>
          </p:nvPr>
        </p:nvSpPr>
        <p:spPr>
          <a:xfrm>
            <a:off x="528028" y="-640787"/>
            <a:ext cx="11590339" cy="289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err="1"/>
              <a:t>Zrównoważone</a:t>
            </a:r>
            <a:r>
              <a:rPr lang="en-US" sz="4400"/>
              <a:t> </a:t>
            </a:r>
            <a:r>
              <a:rPr lang="en-US" sz="4400" err="1"/>
              <a:t>nawyki</a:t>
            </a:r>
            <a:r>
              <a:rPr lang="en-US" sz="4400"/>
              <a:t> </a:t>
            </a:r>
            <a:r>
              <a:rPr lang="en-US" sz="4400" err="1"/>
              <a:t>żywieniowe</a:t>
            </a:r>
            <a:r>
              <a:rPr lang="en-US" sz="4400"/>
              <a:t> - </a:t>
            </a:r>
            <a:r>
              <a:rPr lang="en-US" sz="4400" err="1"/>
              <a:t>prawda</a:t>
            </a:r>
            <a:r>
              <a:rPr lang="en-US" sz="4400"/>
              <a:t> </a:t>
            </a:r>
            <a:r>
              <a:rPr lang="en-US" sz="4400" err="1"/>
              <a:t>czy</a:t>
            </a:r>
            <a:r>
              <a:rPr lang="en-US" sz="4400"/>
              <a:t> </a:t>
            </a:r>
            <a:r>
              <a:rPr lang="en-US" sz="4400" err="1"/>
              <a:t>fałsz</a:t>
            </a:r>
            <a:r>
              <a:rPr lang="en-US" sz="4400"/>
              <a:t>?</a:t>
            </a:r>
            <a:endParaRPr/>
          </a:p>
        </p:txBody>
      </p:sp>
      <p:sp>
        <p:nvSpPr>
          <p:cNvPr id="232" name="Google Shape;232;p28"/>
          <p:cNvSpPr txBox="1">
            <a:spLocks noGrp="1"/>
          </p:cNvSpPr>
          <p:nvPr>
            <p:ph type="body" idx="1"/>
          </p:nvPr>
        </p:nvSpPr>
        <p:spPr>
          <a:xfrm>
            <a:off x="1193339" y="2541500"/>
            <a:ext cx="10656653" cy="14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Calibri"/>
              <a:buNone/>
            </a:pPr>
            <a:r>
              <a:rPr lang="en-US" sz="2900">
                <a:solidFill>
                  <a:srgbClr val="000000"/>
                </a:solidFill>
              </a:rPr>
              <a:t>4- Praktyki rolnictwa ekologicznego zawsze gwarantują lepsze zdrowie gleby.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"/>
          <p:cNvSpPr txBox="1">
            <a:spLocks noGrp="1"/>
          </p:cNvSpPr>
          <p:nvPr>
            <p:ph type="title"/>
          </p:nvPr>
        </p:nvSpPr>
        <p:spPr>
          <a:xfrm>
            <a:off x="570557" y="-412187"/>
            <a:ext cx="11590339" cy="289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err="1"/>
              <a:t>Zrównoważone</a:t>
            </a:r>
            <a:r>
              <a:rPr lang="en-US" sz="4400"/>
              <a:t> </a:t>
            </a:r>
            <a:r>
              <a:rPr lang="en-US" sz="4400" err="1"/>
              <a:t>nawyki</a:t>
            </a:r>
            <a:r>
              <a:rPr lang="en-US" sz="4400"/>
              <a:t> </a:t>
            </a:r>
            <a:r>
              <a:rPr lang="en-US" sz="4400" err="1"/>
              <a:t>żywieniowe</a:t>
            </a:r>
            <a:r>
              <a:rPr lang="en-US" sz="4400"/>
              <a:t> - </a:t>
            </a:r>
            <a:r>
              <a:rPr lang="en-US" sz="4400" err="1"/>
              <a:t>prawda</a:t>
            </a:r>
            <a:r>
              <a:rPr lang="en-US" sz="4400"/>
              <a:t> </a:t>
            </a:r>
            <a:r>
              <a:rPr lang="en-US" sz="4400" err="1"/>
              <a:t>czy</a:t>
            </a:r>
            <a:r>
              <a:rPr lang="en-US" sz="4400"/>
              <a:t> </a:t>
            </a:r>
            <a:r>
              <a:rPr lang="en-US" sz="4400" err="1"/>
              <a:t>fałsz</a:t>
            </a:r>
            <a:r>
              <a:rPr lang="en-US" sz="4400"/>
              <a:t>?</a:t>
            </a:r>
            <a:endParaRPr/>
          </a:p>
        </p:txBody>
      </p:sp>
      <p:sp>
        <p:nvSpPr>
          <p:cNvPr id="238" name="Google Shape;238;p29"/>
          <p:cNvSpPr txBox="1">
            <a:spLocks noGrp="1"/>
          </p:cNvSpPr>
          <p:nvPr>
            <p:ph type="body" idx="1"/>
          </p:nvPr>
        </p:nvSpPr>
        <p:spPr>
          <a:xfrm>
            <a:off x="1250044" y="2556870"/>
            <a:ext cx="10656653" cy="14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Calibri"/>
              <a:buNone/>
            </a:pPr>
            <a:r>
              <a:rPr lang="en-US" sz="2900">
                <a:solidFill>
                  <a:srgbClr val="000000"/>
                </a:solidFill>
              </a:rPr>
              <a:t>5- Spożywanie różnorodnych pokarmów nie jest ważne dla zrównoważonego rozwoju.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>
            <a:spLocks noGrp="1"/>
          </p:cNvSpPr>
          <p:nvPr>
            <p:ph type="title"/>
          </p:nvPr>
        </p:nvSpPr>
        <p:spPr>
          <a:xfrm>
            <a:off x="540430" y="-1113228"/>
            <a:ext cx="10515601" cy="2891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/>
              <a:t>Czym jest system żywnościowy?</a:t>
            </a:r>
            <a:endParaRPr/>
          </a:p>
        </p:txBody>
      </p:sp>
      <p:sp>
        <p:nvSpPr>
          <p:cNvPr id="92" name="Google Shape;92;p3"/>
          <p:cNvSpPr txBox="1"/>
          <p:nvPr/>
        </p:nvSpPr>
        <p:spPr>
          <a:xfrm>
            <a:off x="1990530" y="2343143"/>
            <a:ext cx="8210940" cy="1939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System </a:t>
            </a:r>
            <a:r>
              <a:rPr lang="en-US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żywnościowy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obejmuje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wszystkie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procesy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infrastrukturę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związaną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z </a:t>
            </a:r>
            <a:r>
              <a:rPr lang="en-US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wyżywieniem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populacji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uprawę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zbiory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przetwarzanie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pakowanie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transport, marketing, </a:t>
            </a:r>
            <a:r>
              <a:rPr lang="en-US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konsumpcję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utylizację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żywności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produktów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z </a:t>
            </a:r>
            <a:r>
              <a:rPr lang="en-US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nią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związanych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 txBox="1">
            <a:spLocks noGrp="1"/>
          </p:cNvSpPr>
          <p:nvPr>
            <p:ph type="title"/>
          </p:nvPr>
        </p:nvSpPr>
        <p:spPr>
          <a:xfrm>
            <a:off x="627262" y="-320747"/>
            <a:ext cx="11590339" cy="289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err="1"/>
              <a:t>Zrównoważone</a:t>
            </a:r>
            <a:r>
              <a:rPr lang="en-US" sz="4400"/>
              <a:t> </a:t>
            </a:r>
            <a:r>
              <a:rPr lang="en-US" sz="4400" err="1"/>
              <a:t>nawyki</a:t>
            </a:r>
            <a:r>
              <a:rPr lang="en-US" sz="4400"/>
              <a:t> </a:t>
            </a:r>
            <a:r>
              <a:rPr lang="en-US" sz="4400" err="1"/>
              <a:t>żywieniowe</a:t>
            </a:r>
            <a:r>
              <a:rPr lang="en-US" sz="4400"/>
              <a:t> - </a:t>
            </a:r>
            <a:r>
              <a:rPr lang="en-US" sz="4400" err="1"/>
              <a:t>prawda</a:t>
            </a:r>
            <a:r>
              <a:rPr lang="en-US" sz="4400"/>
              <a:t> </a:t>
            </a:r>
            <a:r>
              <a:rPr lang="en-US" sz="4400" err="1"/>
              <a:t>czy</a:t>
            </a:r>
            <a:r>
              <a:rPr lang="en-US" sz="4400"/>
              <a:t> </a:t>
            </a:r>
            <a:r>
              <a:rPr lang="en-US" sz="4400" err="1"/>
              <a:t>fałsz</a:t>
            </a:r>
            <a:r>
              <a:rPr lang="en-US" sz="4400"/>
              <a:t>?</a:t>
            </a:r>
            <a:endParaRPr/>
          </a:p>
        </p:txBody>
      </p:sp>
      <p:sp>
        <p:nvSpPr>
          <p:cNvPr id="244" name="Google Shape;244;p30"/>
          <p:cNvSpPr txBox="1">
            <a:spLocks noGrp="1"/>
          </p:cNvSpPr>
          <p:nvPr>
            <p:ph type="body" idx="1"/>
          </p:nvPr>
        </p:nvSpPr>
        <p:spPr>
          <a:xfrm>
            <a:off x="1275444" y="2569570"/>
            <a:ext cx="10656653" cy="14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Calibri"/>
              <a:buNone/>
            </a:pPr>
            <a:r>
              <a:rPr lang="en-US" sz="2900">
                <a:solidFill>
                  <a:srgbClr val="000000"/>
                </a:solidFill>
              </a:rPr>
              <a:t>6- Przetworzona żywność jest zawsze mniej zrównoważona niż cała żywność.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1"/>
          <p:cNvSpPr txBox="1">
            <a:spLocks noGrp="1"/>
          </p:cNvSpPr>
          <p:nvPr>
            <p:ph type="title"/>
          </p:nvPr>
        </p:nvSpPr>
        <p:spPr>
          <a:xfrm>
            <a:off x="838200" y="-1113228"/>
            <a:ext cx="10515600" cy="2891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/>
              <a:t>Środowisko żywności</a:t>
            </a:r>
            <a:endParaRPr/>
          </a:p>
        </p:txBody>
      </p:sp>
      <p:sp>
        <p:nvSpPr>
          <p:cNvPr id="250" name="Google Shape;250;p31"/>
          <p:cNvSpPr txBox="1"/>
          <p:nvPr/>
        </p:nvSpPr>
        <p:spPr>
          <a:xfrm>
            <a:off x="1269455" y="1911524"/>
            <a:ext cx="10197607" cy="268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Jest to </a:t>
            </a:r>
            <a:r>
              <a:rPr lang="en-US" sz="26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fizyczne</a:t>
            </a: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6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społeczne</a:t>
            </a: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6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ekonomiczne</a:t>
            </a: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kulturowe</a:t>
            </a: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otoczenie</a:t>
            </a: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6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które</a:t>
            </a: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wpływa</a:t>
            </a: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wybory</a:t>
            </a: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żywieniowe</a:t>
            </a: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zachowania</a:t>
            </a: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żywieniowe</a:t>
            </a: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ludzi</a:t>
            </a: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426473" marR="0" lvl="0" indent="-28677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Helvetica Neue"/>
              <a:buChar char="•"/>
            </a:pPr>
            <a:r>
              <a:rPr lang="en-US" sz="25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Dostępność</a:t>
            </a:r>
            <a:r>
              <a:rPr lang="en-US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5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Obecność</a:t>
            </a:r>
            <a:r>
              <a:rPr lang="en-US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opcji</a:t>
            </a:r>
            <a:r>
              <a:rPr lang="en-US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zdrowej</a:t>
            </a:r>
            <a:r>
              <a:rPr lang="en-US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żywności</a:t>
            </a:r>
            <a:r>
              <a:rPr lang="en-US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 </a:t>
            </a:r>
            <a:r>
              <a:rPr lang="en-US" sz="25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danej</a:t>
            </a:r>
            <a:r>
              <a:rPr lang="en-US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społeczności</a:t>
            </a:r>
            <a:r>
              <a:rPr lang="en-US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426473" marR="0" lvl="0" indent="-28677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Helvetica Neue"/>
              <a:buChar char="•"/>
            </a:pPr>
            <a:r>
              <a:rPr lang="en-US" sz="25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Przystępność</a:t>
            </a:r>
            <a:r>
              <a:rPr lang="en-US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cenowa</a:t>
            </a:r>
            <a:r>
              <a:rPr lang="en-US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5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Koszt</a:t>
            </a:r>
            <a:r>
              <a:rPr lang="en-US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zdrowej</a:t>
            </a:r>
            <a:r>
              <a:rPr lang="en-US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żywności</a:t>
            </a:r>
            <a:r>
              <a:rPr lang="en-US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 </a:t>
            </a:r>
            <a:r>
              <a:rPr lang="en-US" sz="25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stosunku</a:t>
            </a:r>
            <a:r>
              <a:rPr lang="en-US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25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poziomu</a:t>
            </a:r>
            <a:r>
              <a:rPr lang="en-US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dochodów</a:t>
            </a:r>
            <a:r>
              <a:rPr lang="en-US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426473" marR="0" lvl="0" indent="-28677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Helvetica Neue"/>
              <a:buChar char="•"/>
            </a:pPr>
            <a:r>
              <a:rPr lang="en-US" sz="25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Bezpieczeństwo</a:t>
            </a:r>
            <a:r>
              <a:rPr lang="en-US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5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Bezpieczeństwo</a:t>
            </a:r>
            <a:r>
              <a:rPr lang="en-US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higiena</a:t>
            </a:r>
            <a:r>
              <a:rPr lang="en-US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dostępnej</a:t>
            </a:r>
            <a:r>
              <a:rPr lang="en-US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żywności</a:t>
            </a:r>
            <a:r>
              <a:rPr lang="en-US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426473" marR="0" lvl="0" indent="-28677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Helvetica Neue"/>
              <a:buChar char="•"/>
            </a:pPr>
            <a:r>
              <a:rPr lang="en-US" sz="25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Jakość</a:t>
            </a:r>
            <a:r>
              <a:rPr lang="en-US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5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Wartość</a:t>
            </a:r>
            <a:r>
              <a:rPr lang="en-US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odżywcza</a:t>
            </a:r>
            <a:r>
              <a:rPr lang="en-US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świeżość</a:t>
            </a:r>
            <a:r>
              <a:rPr lang="en-US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dostępnej</a:t>
            </a:r>
            <a:r>
              <a:rPr lang="en-US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żywności</a:t>
            </a:r>
            <a:r>
              <a:rPr lang="en-US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51" name="Google Shape;251;p31"/>
          <p:cNvSpPr txBox="1"/>
          <p:nvPr/>
        </p:nvSpPr>
        <p:spPr>
          <a:xfrm>
            <a:off x="603016" y="5205762"/>
            <a:ext cx="11177503" cy="677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Font typeface="Helvetica Neue"/>
              <a:buNone/>
            </a:pPr>
            <a:r>
              <a:rPr lang="en-US" sz="2200" b="0" i="0" u="sng" strike="noStrike" cap="none" err="1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Beeforest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6BA"/>
              </a:buClr>
              <a:buSzPts val="2200"/>
              <a:buFont typeface="Helvetica Neue"/>
              <a:buNone/>
            </a:pPr>
            <a:r>
              <a:rPr lang="en-US" sz="2200" b="0" i="0" u="none" strike="noStrike" cap="none">
                <a:solidFill>
                  <a:srgbClr val="0076B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https://eu-cap-network.ec.europa.eu/news/inspirational-idea-sustainable-bee-forest_en</a:t>
            </a:r>
            <a:endParaRPr/>
          </a:p>
        </p:txBody>
      </p:sp>
      <p:sp>
        <p:nvSpPr>
          <p:cNvPr id="252" name="Google Shape;252;p31"/>
          <p:cNvSpPr txBox="1"/>
          <p:nvPr/>
        </p:nvSpPr>
        <p:spPr>
          <a:xfrm>
            <a:off x="637058" y="4978400"/>
            <a:ext cx="97838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rPr lang="en-US" sz="1400" b="0" i="0" u="none" strike="noStrike" cap="none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Sprawdź</a:t>
            </a:r>
            <a:r>
              <a:rPr lang="pl-PL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2"/>
          <p:cNvSpPr txBox="1">
            <a:spLocks noGrp="1"/>
          </p:cNvSpPr>
          <p:nvPr>
            <p:ph type="title"/>
          </p:nvPr>
        </p:nvSpPr>
        <p:spPr>
          <a:xfrm>
            <a:off x="714387" y="-747467"/>
            <a:ext cx="10515601" cy="289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err="1"/>
              <a:t>Wyobrażanie</a:t>
            </a:r>
            <a:r>
              <a:rPr lang="en-US" sz="4400"/>
              <a:t> </a:t>
            </a:r>
            <a:r>
              <a:rPr lang="en-US" sz="4400" err="1"/>
              <a:t>sobie</a:t>
            </a:r>
            <a:r>
              <a:rPr lang="en-US" sz="4400"/>
              <a:t> </a:t>
            </a:r>
            <a:r>
              <a:rPr lang="en-US" sz="4400" err="1"/>
              <a:t>zrównoważonych</a:t>
            </a:r>
            <a:r>
              <a:rPr lang="en-US" sz="4400"/>
              <a:t> </a:t>
            </a:r>
            <a:r>
              <a:rPr lang="en-US" sz="4400" err="1"/>
              <a:t>systemów</a:t>
            </a:r>
            <a:r>
              <a:rPr lang="en-US" sz="4400"/>
              <a:t> </a:t>
            </a:r>
            <a:r>
              <a:rPr lang="en-US" sz="4400" err="1"/>
              <a:t>żywnościowych</a:t>
            </a:r>
            <a:endParaRPr/>
          </a:p>
        </p:txBody>
      </p:sp>
      <p:sp>
        <p:nvSpPr>
          <p:cNvPr id="258" name="Google Shape;258;p32"/>
          <p:cNvSpPr txBox="1">
            <a:spLocks noGrp="1"/>
          </p:cNvSpPr>
          <p:nvPr>
            <p:ph type="body" idx="1"/>
          </p:nvPr>
        </p:nvSpPr>
        <p:spPr>
          <a:xfrm>
            <a:off x="1098196" y="2342684"/>
            <a:ext cx="10515601" cy="15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149628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rgbClr val="000000"/>
                </a:solidFill>
              </a:rPr>
              <a:t>Znajomość przyszłości: Zdolność do wyobrażania sobie i tworzenia różnych scenariuszy przyszłości, co pomaga w planowaniu i podejmowaniu decyzji.</a:t>
            </a:r>
            <a:endParaRPr/>
          </a:p>
        </p:txBody>
      </p:sp>
      <p:sp>
        <p:nvSpPr>
          <p:cNvPr id="259" name="Google Shape;259;p32"/>
          <p:cNvSpPr txBox="1"/>
          <p:nvPr/>
        </p:nvSpPr>
        <p:spPr>
          <a:xfrm>
            <a:off x="1668868" y="3494498"/>
            <a:ext cx="8225639" cy="85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</a:pPr>
            <a:endParaRPr sz="2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6BA"/>
              </a:buClr>
              <a:buSzPts val="2800"/>
              <a:buFont typeface="Helvetica Neue"/>
              <a:buNone/>
            </a:pPr>
            <a:r>
              <a:rPr lang="en-US" sz="2800" b="0" i="0" u="none" strike="noStrike" cap="none">
                <a:solidFill>
                  <a:srgbClr val="0076B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https://illuminem.com/category/sustainable-lifestyle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3"/>
          <p:cNvSpPr txBox="1">
            <a:spLocks noGrp="1"/>
          </p:cNvSpPr>
          <p:nvPr>
            <p:ph type="title"/>
          </p:nvPr>
        </p:nvSpPr>
        <p:spPr>
          <a:xfrm>
            <a:off x="478798" y="-802620"/>
            <a:ext cx="11234403" cy="2891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err="1"/>
              <a:t>Projektowanie</a:t>
            </a:r>
            <a:r>
              <a:rPr lang="en-US" sz="4400"/>
              <a:t> </a:t>
            </a:r>
            <a:r>
              <a:rPr lang="en-US" sz="4400" err="1"/>
              <a:t>zrównoważonych</a:t>
            </a:r>
            <a:r>
              <a:rPr lang="en-US" sz="4400"/>
              <a:t> </a:t>
            </a:r>
            <a:r>
              <a:rPr lang="en-US" sz="4400" err="1"/>
              <a:t>systemów</a:t>
            </a:r>
            <a:r>
              <a:rPr lang="en-US" sz="4400"/>
              <a:t> </a:t>
            </a:r>
            <a:r>
              <a:rPr lang="en-US" sz="4400" err="1"/>
              <a:t>żywnościowych</a:t>
            </a:r>
            <a:endParaRPr/>
          </a:p>
        </p:txBody>
      </p:sp>
      <p:sp>
        <p:nvSpPr>
          <p:cNvPr id="265" name="Google Shape;265;p33"/>
          <p:cNvSpPr txBox="1">
            <a:spLocks noGrp="1"/>
          </p:cNvSpPr>
          <p:nvPr>
            <p:ph type="body" idx="1"/>
          </p:nvPr>
        </p:nvSpPr>
        <p:spPr>
          <a:xfrm>
            <a:off x="838200" y="2089000"/>
            <a:ext cx="10515600" cy="394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 lnSpcReduction="10000"/>
          </a:bodyPr>
          <a:lstStyle/>
          <a:p>
            <a:pPr marL="376366" lvl="0" indent="-24784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Font typeface="Helvetica Neue"/>
              <a:buChar char="•"/>
            </a:pPr>
            <a:r>
              <a:rPr lang="en-US" b="1" err="1"/>
              <a:t>Uczenie</a:t>
            </a:r>
            <a:r>
              <a:rPr lang="en-US" b="1"/>
              <a:t> </a:t>
            </a:r>
            <a:r>
              <a:rPr lang="en-US" b="1" err="1"/>
              <a:t>się</a:t>
            </a:r>
            <a:r>
              <a:rPr lang="en-US" b="1"/>
              <a:t> w </a:t>
            </a:r>
            <a:r>
              <a:rPr lang="en-US" b="1" err="1"/>
              <a:t>oparciu</a:t>
            </a:r>
            <a:r>
              <a:rPr lang="en-US" b="1"/>
              <a:t> o </a:t>
            </a:r>
            <a:r>
              <a:rPr lang="en-US" b="1" err="1"/>
              <a:t>projekty</a:t>
            </a:r>
            <a:r>
              <a:rPr lang="en-US" sz="2500">
                <a:solidFill>
                  <a:srgbClr val="000000"/>
                </a:solidFill>
              </a:rPr>
              <a:t>: </a:t>
            </a:r>
            <a:r>
              <a:rPr lang="en-US" sz="2500" err="1">
                <a:solidFill>
                  <a:srgbClr val="000000"/>
                </a:solidFill>
              </a:rPr>
              <a:t>uczniowie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 err="1">
                <a:solidFill>
                  <a:srgbClr val="000000"/>
                </a:solidFill>
              </a:rPr>
              <a:t>uczą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 err="1">
                <a:solidFill>
                  <a:srgbClr val="000000"/>
                </a:solidFill>
              </a:rPr>
              <a:t>się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 err="1">
                <a:solidFill>
                  <a:srgbClr val="000000"/>
                </a:solidFill>
              </a:rPr>
              <a:t>poprzez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 err="1">
                <a:solidFill>
                  <a:srgbClr val="000000"/>
                </a:solidFill>
              </a:rPr>
              <a:t>aktywne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 err="1">
                <a:solidFill>
                  <a:srgbClr val="000000"/>
                </a:solidFill>
              </a:rPr>
              <a:t>angażowanie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 err="1">
                <a:solidFill>
                  <a:srgbClr val="000000"/>
                </a:solidFill>
              </a:rPr>
              <a:t>się</a:t>
            </a:r>
            <a:r>
              <a:rPr lang="en-US" sz="2500">
                <a:solidFill>
                  <a:srgbClr val="000000"/>
                </a:solidFill>
              </a:rPr>
              <a:t> w </a:t>
            </a:r>
            <a:r>
              <a:rPr lang="en-US" sz="2500" err="1">
                <a:solidFill>
                  <a:srgbClr val="000000"/>
                </a:solidFill>
              </a:rPr>
              <a:t>rzeczywiste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 err="1">
                <a:solidFill>
                  <a:srgbClr val="000000"/>
                </a:solidFill>
              </a:rPr>
              <a:t>i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 err="1">
                <a:solidFill>
                  <a:srgbClr val="000000"/>
                </a:solidFill>
              </a:rPr>
              <a:t>znaczące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 err="1">
                <a:solidFill>
                  <a:srgbClr val="000000"/>
                </a:solidFill>
              </a:rPr>
              <a:t>projekty</a:t>
            </a:r>
            <a:r>
              <a:rPr lang="en-US" sz="2500">
                <a:solidFill>
                  <a:srgbClr val="000000"/>
                </a:solidFill>
              </a:rPr>
              <a:t>.</a:t>
            </a:r>
            <a:endParaRPr/>
          </a:p>
          <a:p>
            <a:pPr marL="376366" lvl="0" indent="-24784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D0D0D"/>
              </a:buClr>
              <a:buSzPts val="2500"/>
              <a:buFont typeface="Helvetica Neue"/>
              <a:buChar char="•"/>
            </a:pPr>
            <a:r>
              <a:rPr lang="en-US" b="1" err="1"/>
              <a:t>Ogrody</a:t>
            </a:r>
            <a:r>
              <a:rPr lang="en-US" b="1"/>
              <a:t> </a:t>
            </a:r>
            <a:r>
              <a:rPr lang="en-US" b="1" err="1"/>
              <a:t>szkolne</a:t>
            </a:r>
            <a:r>
              <a:rPr lang="en-US" sz="2500">
                <a:solidFill>
                  <a:srgbClr val="000000"/>
                </a:solidFill>
              </a:rPr>
              <a:t>: </a:t>
            </a:r>
            <a:r>
              <a:rPr lang="en-US" sz="2500" err="1">
                <a:solidFill>
                  <a:srgbClr val="000000"/>
                </a:solidFill>
              </a:rPr>
              <a:t>Korzyści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 err="1">
                <a:solidFill>
                  <a:srgbClr val="000000"/>
                </a:solidFill>
              </a:rPr>
              <a:t>obejmują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 err="1">
                <a:solidFill>
                  <a:srgbClr val="000000"/>
                </a:solidFill>
              </a:rPr>
              <a:t>praktyczną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 err="1">
                <a:solidFill>
                  <a:srgbClr val="000000"/>
                </a:solidFill>
              </a:rPr>
              <a:t>naukę</a:t>
            </a:r>
            <a:r>
              <a:rPr lang="en-US" sz="2500">
                <a:solidFill>
                  <a:srgbClr val="000000"/>
                </a:solidFill>
              </a:rPr>
              <a:t>, </a:t>
            </a:r>
            <a:r>
              <a:rPr lang="en-US" sz="2500" err="1">
                <a:solidFill>
                  <a:srgbClr val="000000"/>
                </a:solidFill>
              </a:rPr>
              <a:t>zrozumienie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 err="1">
                <a:solidFill>
                  <a:srgbClr val="000000"/>
                </a:solidFill>
              </a:rPr>
              <a:t>produkcji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 err="1">
                <a:solidFill>
                  <a:srgbClr val="000000"/>
                </a:solidFill>
              </a:rPr>
              <a:t>żywności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 err="1">
                <a:solidFill>
                  <a:srgbClr val="000000"/>
                </a:solidFill>
              </a:rPr>
              <a:t>i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 err="1">
                <a:solidFill>
                  <a:srgbClr val="000000"/>
                </a:solidFill>
              </a:rPr>
              <a:t>promowanie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 err="1">
                <a:solidFill>
                  <a:srgbClr val="000000"/>
                </a:solidFill>
              </a:rPr>
              <a:t>zdrowych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 err="1">
                <a:solidFill>
                  <a:srgbClr val="000000"/>
                </a:solidFill>
              </a:rPr>
              <a:t>nawyków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 err="1">
                <a:solidFill>
                  <a:srgbClr val="000000"/>
                </a:solidFill>
              </a:rPr>
              <a:t>żywieniowych</a:t>
            </a:r>
            <a:r>
              <a:rPr lang="en-US" sz="2500">
                <a:solidFill>
                  <a:srgbClr val="000000"/>
                </a:solidFill>
              </a:rPr>
              <a:t>.</a:t>
            </a:r>
            <a:endParaRPr/>
          </a:p>
          <a:p>
            <a:pPr marL="376366" lvl="0" indent="-24784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D0D0D"/>
              </a:buClr>
              <a:buSzPts val="2500"/>
              <a:buFont typeface="Helvetica Neue"/>
              <a:buChar char="•"/>
            </a:pPr>
            <a:r>
              <a:rPr lang="en-US" b="1" err="1"/>
              <a:t>Projekty</a:t>
            </a:r>
            <a:r>
              <a:rPr lang="en-US" b="1"/>
              <a:t> </a:t>
            </a:r>
            <a:r>
              <a:rPr lang="en-US" b="1" err="1"/>
              <a:t>pozyskiwania</a:t>
            </a:r>
            <a:r>
              <a:rPr lang="en-US" b="1"/>
              <a:t> </a:t>
            </a:r>
            <a:r>
              <a:rPr lang="en-US" b="1" err="1"/>
              <a:t>lokalnej</a:t>
            </a:r>
            <a:r>
              <a:rPr lang="en-US" b="1"/>
              <a:t> </a:t>
            </a:r>
            <a:r>
              <a:rPr lang="en-US" b="1" err="1"/>
              <a:t>żywności</a:t>
            </a:r>
            <a:r>
              <a:rPr lang="en-US" sz="2500">
                <a:solidFill>
                  <a:srgbClr val="000000"/>
                </a:solidFill>
              </a:rPr>
              <a:t>: </a:t>
            </a:r>
            <a:r>
              <a:rPr lang="en-US" sz="2500" err="1">
                <a:solidFill>
                  <a:srgbClr val="000000"/>
                </a:solidFill>
              </a:rPr>
              <a:t>Zachęcanie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 err="1">
                <a:solidFill>
                  <a:srgbClr val="000000"/>
                </a:solidFill>
              </a:rPr>
              <a:t>uczniów</a:t>
            </a:r>
            <a:r>
              <a:rPr lang="en-US" sz="2500">
                <a:solidFill>
                  <a:srgbClr val="000000"/>
                </a:solidFill>
              </a:rPr>
              <a:t> do </a:t>
            </a:r>
            <a:r>
              <a:rPr lang="en-US" sz="2500" err="1">
                <a:solidFill>
                  <a:srgbClr val="000000"/>
                </a:solidFill>
              </a:rPr>
              <a:t>poszukiwania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 err="1">
                <a:solidFill>
                  <a:srgbClr val="000000"/>
                </a:solidFill>
              </a:rPr>
              <a:t>i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 err="1">
                <a:solidFill>
                  <a:srgbClr val="000000"/>
                </a:solidFill>
              </a:rPr>
              <a:t>pozyskiwania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 err="1">
                <a:solidFill>
                  <a:srgbClr val="000000"/>
                </a:solidFill>
              </a:rPr>
              <a:t>lokalnej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 err="1">
                <a:solidFill>
                  <a:srgbClr val="000000"/>
                </a:solidFill>
              </a:rPr>
              <a:t>żywności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 err="1">
                <a:solidFill>
                  <a:srgbClr val="000000"/>
                </a:solidFill>
              </a:rPr>
              <a:t>na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 err="1">
                <a:solidFill>
                  <a:srgbClr val="000000"/>
                </a:solidFill>
              </a:rPr>
              <a:t>szkolne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 err="1">
                <a:solidFill>
                  <a:srgbClr val="000000"/>
                </a:solidFill>
              </a:rPr>
              <a:t>posiłki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 err="1">
                <a:solidFill>
                  <a:srgbClr val="000000"/>
                </a:solidFill>
              </a:rPr>
              <a:t>lub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 err="1">
                <a:solidFill>
                  <a:srgbClr val="000000"/>
                </a:solidFill>
              </a:rPr>
              <a:t>imprezy</a:t>
            </a:r>
            <a:r>
              <a:rPr lang="en-US" sz="2500">
                <a:solidFill>
                  <a:srgbClr val="000000"/>
                </a:solidFill>
              </a:rPr>
              <a:t>.</a:t>
            </a:r>
            <a:endParaRPr/>
          </a:p>
          <a:p>
            <a:pPr marL="376366" lvl="0" indent="-24784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D0D0D"/>
              </a:buClr>
              <a:buSzPts val="2500"/>
              <a:buFont typeface="Helvetica Neue"/>
              <a:buChar char="•"/>
            </a:pPr>
            <a:r>
              <a:rPr lang="en-US" b="1" err="1"/>
              <a:t>Inicjatywy</a:t>
            </a:r>
            <a:r>
              <a:rPr lang="en-US" b="1"/>
              <a:t> </a:t>
            </a:r>
            <a:r>
              <a:rPr lang="en-US" b="1" err="1"/>
              <a:t>na</a:t>
            </a:r>
            <a:r>
              <a:rPr lang="en-US" b="1"/>
              <a:t> </a:t>
            </a:r>
            <a:r>
              <a:rPr lang="en-US" b="1" err="1"/>
              <a:t>rzecz</a:t>
            </a:r>
            <a:r>
              <a:rPr lang="en-US" b="1"/>
              <a:t> </a:t>
            </a:r>
            <a:r>
              <a:rPr lang="en-US" b="1" err="1"/>
              <a:t>redukcji</a:t>
            </a:r>
            <a:r>
              <a:rPr lang="en-US" b="1"/>
              <a:t> </a:t>
            </a:r>
            <a:r>
              <a:rPr lang="en-US" b="1" err="1"/>
              <a:t>odpadów</a:t>
            </a:r>
            <a:r>
              <a:rPr lang="en-US" sz="2500">
                <a:solidFill>
                  <a:srgbClr val="000000"/>
                </a:solidFill>
              </a:rPr>
              <a:t>: </a:t>
            </a:r>
            <a:r>
              <a:rPr lang="en-US" sz="2500" err="1">
                <a:solidFill>
                  <a:srgbClr val="000000"/>
                </a:solidFill>
              </a:rPr>
              <a:t>Projekty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 err="1">
                <a:solidFill>
                  <a:srgbClr val="000000"/>
                </a:solidFill>
              </a:rPr>
              <a:t>skupiające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 err="1">
                <a:solidFill>
                  <a:srgbClr val="000000"/>
                </a:solidFill>
              </a:rPr>
              <a:t>się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 err="1">
                <a:solidFill>
                  <a:srgbClr val="000000"/>
                </a:solidFill>
              </a:rPr>
              <a:t>na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 err="1">
                <a:solidFill>
                  <a:srgbClr val="000000"/>
                </a:solidFill>
              </a:rPr>
              <a:t>redukcji</a:t>
            </a:r>
            <a:r>
              <a:rPr lang="en-US" sz="2500">
                <a:solidFill>
                  <a:srgbClr val="000000"/>
                </a:solidFill>
              </a:rPr>
              <a:t>, </a:t>
            </a:r>
            <a:r>
              <a:rPr lang="en-US" sz="2500" err="1">
                <a:solidFill>
                  <a:srgbClr val="000000"/>
                </a:solidFill>
              </a:rPr>
              <a:t>ponownym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 err="1">
                <a:solidFill>
                  <a:srgbClr val="000000"/>
                </a:solidFill>
              </a:rPr>
              <a:t>wykorzystaniu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 err="1">
                <a:solidFill>
                  <a:srgbClr val="000000"/>
                </a:solidFill>
              </a:rPr>
              <a:t>i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 err="1">
                <a:solidFill>
                  <a:srgbClr val="000000"/>
                </a:solidFill>
              </a:rPr>
              <a:t>recyklingu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 err="1">
                <a:solidFill>
                  <a:srgbClr val="000000"/>
                </a:solidFill>
              </a:rPr>
              <a:t>odpadów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 err="1">
                <a:solidFill>
                  <a:srgbClr val="000000"/>
                </a:solidFill>
              </a:rPr>
              <a:t>żywnościowych</a:t>
            </a:r>
            <a:r>
              <a:rPr lang="en-US" sz="2500">
                <a:solidFill>
                  <a:srgbClr val="000000"/>
                </a:solidFill>
              </a:rPr>
              <a:t> w </a:t>
            </a:r>
            <a:r>
              <a:rPr lang="en-US" sz="2500" err="1">
                <a:solidFill>
                  <a:srgbClr val="000000"/>
                </a:solidFill>
              </a:rPr>
              <a:t>szkołach</a:t>
            </a:r>
            <a:r>
              <a:rPr lang="en-US" sz="2500">
                <a:solidFill>
                  <a:srgbClr val="000000"/>
                </a:solidFill>
              </a:rPr>
              <a:t>.</a:t>
            </a:r>
            <a:endParaRPr/>
          </a:p>
          <a:p>
            <a:pPr marL="376366" lvl="0" indent="-24784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D0D0D"/>
              </a:buClr>
              <a:buSzPts val="2500"/>
              <a:buFont typeface="Helvetica Neue"/>
              <a:buChar char="•"/>
            </a:pPr>
            <a:r>
              <a:rPr lang="en-US" b="1" err="1"/>
              <a:t>Tydzień</a:t>
            </a:r>
            <a:r>
              <a:rPr lang="en-US" b="1"/>
              <a:t> </a:t>
            </a:r>
            <a:r>
              <a:rPr lang="en-US" b="1" err="1"/>
              <a:t>żywności</a:t>
            </a:r>
            <a:r>
              <a:rPr lang="en-US" b="1"/>
              <a:t> w </a:t>
            </a:r>
            <a:r>
              <a:rPr lang="en-US" b="1" err="1"/>
              <a:t>szkole</a:t>
            </a:r>
            <a:r>
              <a:rPr lang="en-US" sz="2500">
                <a:solidFill>
                  <a:srgbClr val="000000"/>
                </a:solidFill>
              </a:rPr>
              <a:t>: </a:t>
            </a:r>
            <a:r>
              <a:rPr lang="en-US" sz="2500" err="1">
                <a:solidFill>
                  <a:srgbClr val="000000"/>
                </a:solidFill>
              </a:rPr>
              <a:t>zaangażowanie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 err="1">
                <a:solidFill>
                  <a:srgbClr val="000000"/>
                </a:solidFill>
              </a:rPr>
              <a:t>całej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 err="1">
                <a:solidFill>
                  <a:srgbClr val="000000"/>
                </a:solidFill>
              </a:rPr>
              <a:t>szkoły</a:t>
            </a:r>
            <a:r>
              <a:rPr lang="en-US" sz="2500">
                <a:solidFill>
                  <a:srgbClr val="000000"/>
                </a:solidFill>
              </a:rPr>
              <a:t> w </a:t>
            </a:r>
            <a:r>
              <a:rPr lang="en-US" sz="2500" err="1">
                <a:solidFill>
                  <a:srgbClr val="000000"/>
                </a:solidFill>
              </a:rPr>
              <a:t>projekt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 err="1">
                <a:solidFill>
                  <a:srgbClr val="000000"/>
                </a:solidFill>
              </a:rPr>
              <a:t>dotyczący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 err="1">
                <a:solidFill>
                  <a:srgbClr val="000000"/>
                </a:solidFill>
              </a:rPr>
              <a:t>systemów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 err="1">
                <a:solidFill>
                  <a:srgbClr val="000000"/>
                </a:solidFill>
              </a:rPr>
              <a:t>żywnościowych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4"/>
          <p:cNvSpPr txBox="1">
            <a:spLocks noGrp="1"/>
          </p:cNvSpPr>
          <p:nvPr>
            <p:ph type="title"/>
          </p:nvPr>
        </p:nvSpPr>
        <p:spPr>
          <a:xfrm>
            <a:off x="490802" y="-642589"/>
            <a:ext cx="10515601" cy="2891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/>
              <a:t>Działanie na rzecz klimatu i zrównoważonych systemów żywnościowych</a:t>
            </a:r>
            <a:endParaRPr/>
          </a:p>
        </p:txBody>
      </p:sp>
      <p:sp>
        <p:nvSpPr>
          <p:cNvPr id="271" name="Google Shape;271;p34"/>
          <p:cNvSpPr txBox="1">
            <a:spLocks noGrp="1"/>
          </p:cNvSpPr>
          <p:nvPr>
            <p:ph type="body" idx="1"/>
          </p:nvPr>
        </p:nvSpPr>
        <p:spPr>
          <a:xfrm>
            <a:off x="838200" y="2646759"/>
            <a:ext cx="10515600" cy="301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512706" lvl="0" indent="-37300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Helvetica Neue"/>
              <a:buChar char="•"/>
            </a:pPr>
            <a:r>
              <a:rPr lang="en-US" b="1"/>
              <a:t>Krytyczne myślenie</a:t>
            </a:r>
            <a:r>
              <a:rPr lang="en-US" sz="2800">
                <a:solidFill>
                  <a:srgbClr val="000000"/>
                </a:solidFill>
              </a:rPr>
              <a:t>: kwestionuj i analizuj wpływ swoich wyborów żywieniowych na środowisko i społeczeństwo.</a:t>
            </a:r>
            <a:endParaRPr/>
          </a:p>
          <a:p>
            <a:pPr marL="512706" lvl="0" indent="-37300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Helvetica Neue"/>
              <a:buChar char="•"/>
            </a:pPr>
            <a:r>
              <a:rPr lang="en-US" b="1"/>
              <a:t>Motywowanie do działania</a:t>
            </a:r>
            <a:r>
              <a:rPr lang="en-US" sz="2800">
                <a:solidFill>
                  <a:srgbClr val="000000"/>
                </a:solidFill>
              </a:rPr>
              <a:t>: inicjatywy prowadzone przez studentów, które mają pozytywny wpływ na ich społeczności.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5"/>
          <p:cNvSpPr txBox="1">
            <a:spLocks noGrp="1"/>
          </p:cNvSpPr>
          <p:nvPr>
            <p:ph type="title"/>
          </p:nvPr>
        </p:nvSpPr>
        <p:spPr>
          <a:xfrm>
            <a:off x="523887" y="-723387"/>
            <a:ext cx="10515601" cy="2891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/>
              <a:t>Zajęcia praktyczne związane z programem nauczania </a:t>
            </a:r>
            <a:endParaRPr/>
          </a:p>
        </p:txBody>
      </p:sp>
      <p:sp>
        <p:nvSpPr>
          <p:cNvPr id="277" name="Google Shape;277;p35"/>
          <p:cNvSpPr txBox="1">
            <a:spLocks noGrp="1"/>
          </p:cNvSpPr>
          <p:nvPr>
            <p:ph type="body" idx="1"/>
          </p:nvPr>
        </p:nvSpPr>
        <p:spPr>
          <a:xfrm>
            <a:off x="1105250" y="2167020"/>
            <a:ext cx="10515601" cy="3269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 lnSpcReduction="10000"/>
          </a:bodyPr>
          <a:lstStyle/>
          <a:p>
            <a:pPr marL="492652" lvl="0" indent="-35295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Helvetica Neue"/>
              <a:buChar char="•"/>
            </a:pPr>
            <a:r>
              <a:rPr lang="en-US" b="1" err="1"/>
              <a:t>Zajęcia</a:t>
            </a:r>
            <a:r>
              <a:rPr lang="en-US" b="1"/>
              <a:t> w </a:t>
            </a:r>
            <a:r>
              <a:rPr lang="en-US" b="1" err="1"/>
              <a:t>klasie</a:t>
            </a:r>
            <a:r>
              <a:rPr lang="en-US" sz="2800">
                <a:solidFill>
                  <a:srgbClr val="000000"/>
                </a:solidFill>
              </a:rPr>
              <a:t>: </a:t>
            </a:r>
            <a:r>
              <a:rPr lang="en-US" sz="2800" err="1">
                <a:solidFill>
                  <a:srgbClr val="000000"/>
                </a:solidFill>
              </a:rPr>
              <a:t>lekcje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gotowania</a:t>
            </a:r>
            <a:r>
              <a:rPr lang="en-US" sz="2800">
                <a:solidFill>
                  <a:srgbClr val="000000"/>
                </a:solidFill>
              </a:rPr>
              <a:t>, </a:t>
            </a:r>
            <a:r>
              <a:rPr lang="en-US" sz="2800" err="1">
                <a:solidFill>
                  <a:srgbClr val="000000"/>
                </a:solidFill>
              </a:rPr>
              <a:t>audyty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odpadów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żywnościowych</a:t>
            </a:r>
            <a:r>
              <a:rPr lang="en-US" sz="2800">
                <a:solidFill>
                  <a:srgbClr val="000000"/>
                </a:solidFill>
              </a:rPr>
              <a:t>, </a:t>
            </a:r>
            <a:r>
              <a:rPr lang="en-US" sz="2800" err="1">
                <a:solidFill>
                  <a:srgbClr val="000000"/>
                </a:solidFill>
              </a:rPr>
              <a:t>wizyty</a:t>
            </a:r>
            <a:r>
              <a:rPr lang="en-US" sz="2800">
                <a:solidFill>
                  <a:srgbClr val="000000"/>
                </a:solidFill>
              </a:rPr>
              <a:t> w </a:t>
            </a:r>
            <a:r>
              <a:rPr lang="en-US" sz="2800" err="1">
                <a:solidFill>
                  <a:srgbClr val="000000"/>
                </a:solidFill>
              </a:rPr>
              <a:t>lokalnych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gospodarstwach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rolnych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itp</a:t>
            </a:r>
            <a:r>
              <a:rPr lang="en-US" sz="2800">
                <a:solidFill>
                  <a:srgbClr val="000000"/>
                </a:solidFill>
              </a:rPr>
              <a:t>.</a:t>
            </a:r>
            <a:endParaRPr/>
          </a:p>
          <a:p>
            <a:pPr marL="492652" lvl="0" indent="-35295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Helvetica Neue"/>
              <a:buChar char="•"/>
            </a:pPr>
            <a:r>
              <a:rPr lang="en-US" b="1" err="1"/>
              <a:t>Dyskusje</a:t>
            </a:r>
            <a:r>
              <a:rPr lang="en-US" b="1"/>
              <a:t> </a:t>
            </a:r>
            <a:r>
              <a:rPr lang="en-US" b="1" err="1"/>
              <a:t>grupowe</a:t>
            </a:r>
            <a:r>
              <a:rPr lang="en-US" sz="2800">
                <a:solidFill>
                  <a:srgbClr val="000000"/>
                </a:solidFill>
              </a:rPr>
              <a:t>: </a:t>
            </a:r>
            <a:r>
              <a:rPr lang="en-US" sz="2800" err="1">
                <a:solidFill>
                  <a:srgbClr val="000000"/>
                </a:solidFill>
              </a:rPr>
              <a:t>Prowadzenie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dyskusji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na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tematy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takie</a:t>
            </a:r>
            <a:r>
              <a:rPr lang="en-US" sz="2800">
                <a:solidFill>
                  <a:srgbClr val="000000"/>
                </a:solidFill>
              </a:rPr>
              <a:t> jak </a:t>
            </a:r>
            <a:r>
              <a:rPr lang="en-US" sz="2800" err="1">
                <a:solidFill>
                  <a:srgbClr val="000000"/>
                </a:solidFill>
              </a:rPr>
              <a:t>wpływ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systemów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żywnościowych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na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nasze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zdrowie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i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środowisko</a:t>
            </a:r>
            <a:r>
              <a:rPr lang="en-US" sz="2800">
                <a:solidFill>
                  <a:srgbClr val="000000"/>
                </a:solidFill>
              </a:rPr>
              <a:t>.</a:t>
            </a:r>
            <a:endParaRPr/>
          </a:p>
          <a:p>
            <a:pPr marL="492652" lvl="0" indent="-35295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Helvetica Neue"/>
              <a:buChar char="•"/>
            </a:pPr>
            <a:r>
              <a:rPr lang="en-US" b="1" err="1"/>
              <a:t>Projekty</a:t>
            </a:r>
            <a:r>
              <a:rPr lang="en-US" b="1"/>
              <a:t> </a:t>
            </a:r>
            <a:r>
              <a:rPr lang="en-US" b="1" err="1"/>
              <a:t>praktyczne</a:t>
            </a:r>
            <a:r>
              <a:rPr lang="en-US" sz="2800">
                <a:solidFill>
                  <a:srgbClr val="000000"/>
                </a:solidFill>
              </a:rPr>
              <a:t>: </a:t>
            </a:r>
            <a:r>
              <a:rPr lang="en-US" sz="2800" err="1">
                <a:solidFill>
                  <a:srgbClr val="000000"/>
                </a:solidFill>
              </a:rPr>
              <a:t>Projekty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obejmujące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uprawę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żywności</a:t>
            </a:r>
            <a:r>
              <a:rPr lang="en-US" sz="2800">
                <a:solidFill>
                  <a:srgbClr val="000000"/>
                </a:solidFill>
              </a:rPr>
              <a:t>, </a:t>
            </a:r>
            <a:r>
              <a:rPr lang="en-US" sz="2800" err="1">
                <a:solidFill>
                  <a:srgbClr val="000000"/>
                </a:solidFill>
              </a:rPr>
              <a:t>gotowanie</a:t>
            </a:r>
            <a:r>
              <a:rPr lang="en-US" sz="2800">
                <a:solidFill>
                  <a:srgbClr val="000000"/>
                </a:solidFill>
              </a:rPr>
              <a:t>, </a:t>
            </a:r>
            <a:r>
              <a:rPr lang="en-US" sz="2800" err="1">
                <a:solidFill>
                  <a:srgbClr val="000000"/>
                </a:solidFill>
              </a:rPr>
              <a:t>recykling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opakowań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lub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tworzenie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kampanii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uświadamiających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na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temat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zrównoważonych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nawyków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żywieniowych</a:t>
            </a:r>
            <a:r>
              <a:rPr lang="en-US" sz="2800">
                <a:solidFill>
                  <a:srgbClr val="000000"/>
                </a:solidFill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6"/>
          <p:cNvSpPr txBox="1">
            <a:spLocks noGrp="1"/>
          </p:cNvSpPr>
          <p:nvPr>
            <p:ph type="title"/>
          </p:nvPr>
        </p:nvSpPr>
        <p:spPr>
          <a:xfrm>
            <a:off x="838200" y="-881630"/>
            <a:ext cx="10515600" cy="2891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/>
              <a:t>Studium przypadku: Sieć CLIKIS - przyjazne dla klimatu kuchnie szkolne - Estonia</a:t>
            </a:r>
            <a:endParaRPr/>
          </a:p>
        </p:txBody>
      </p:sp>
      <p:sp>
        <p:nvSpPr>
          <p:cNvPr id="283" name="Google Shape;283;p36"/>
          <p:cNvSpPr txBox="1">
            <a:spLocks noGrp="1"/>
          </p:cNvSpPr>
          <p:nvPr>
            <p:ph type="body" idx="1"/>
          </p:nvPr>
        </p:nvSpPr>
        <p:spPr>
          <a:xfrm>
            <a:off x="838200" y="1960878"/>
            <a:ext cx="10515600" cy="4532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>
                <a:solidFill>
                  <a:srgbClr val="000000"/>
                </a:solidFill>
              </a:rPr>
              <a:t>Projekt zapewnił ośmiu estońskim przedszkolom i szkołom możliwość oceny ich wyposażenia kuchennego, menu, praktyk kulinarnych i gospodarki odpadami.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b="1"/>
              <a:t>Przykład</a:t>
            </a:r>
            <a:r>
              <a:rPr lang="en-US" sz="2800">
                <a:solidFill>
                  <a:srgbClr val="000000"/>
                </a:solidFill>
              </a:rPr>
              <a:t>: Szkoła Tartu Kivilinna wprowadziła ważenie odpadów żywnościowych pozostawionych na talerzu, co dostarcza przydatnych informacji uczniom, administracji szkoły i firmie cateringowej. Stołówka prowadzi codzienny rejestr odpadów żywnościowych, który pokazuje liczbę uczniów, którzy jedzą i ilość resztek jedzenia w litrach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7"/>
          <p:cNvSpPr txBox="1">
            <a:spLocks noGrp="1"/>
          </p:cNvSpPr>
          <p:nvPr>
            <p:ph type="title"/>
          </p:nvPr>
        </p:nvSpPr>
        <p:spPr>
          <a:xfrm>
            <a:off x="838200" y="-1460625"/>
            <a:ext cx="10515600" cy="289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/>
              <a:t>Studium przypadku: Berlin Challenge</a:t>
            </a:r>
            <a:endParaRPr/>
          </a:p>
        </p:txBody>
      </p:sp>
      <p:sp>
        <p:nvSpPr>
          <p:cNvPr id="289" name="Google Shape;289;p37"/>
          <p:cNvSpPr txBox="1">
            <a:spLocks noGrp="1"/>
          </p:cNvSpPr>
          <p:nvPr>
            <p:ph type="body" idx="1"/>
          </p:nvPr>
        </p:nvSpPr>
        <p:spPr>
          <a:xfrm>
            <a:off x="1069798" y="1481138"/>
            <a:ext cx="10515601" cy="4532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 lnSpcReduction="10000"/>
          </a:bodyPr>
          <a:lstStyle/>
          <a:p>
            <a:pPr marL="483972" lvl="0" indent="-35963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400"/>
              <a:buFont typeface="Helvetica Neue"/>
              <a:buChar char="•"/>
            </a:pPr>
            <a:r>
              <a:rPr lang="en-US" b="1"/>
              <a:t>Problem</a:t>
            </a:r>
            <a:r>
              <a:rPr lang="en-US">
                <a:solidFill>
                  <a:srgbClr val="000000"/>
                </a:solidFill>
              </a:rPr>
              <a:t>: Berlin stanął w obliczu wyzwań związanych z bezpieczeństwem żywnościowym, dostępem do świeżych produktów i gospodarką odpadami żywnościowymi.</a:t>
            </a:r>
            <a:endParaRPr/>
          </a:p>
          <a:p>
            <a:pPr marL="483972" lvl="0" indent="-35963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D0D0D"/>
              </a:buClr>
              <a:buSzPts val="2400"/>
              <a:buFont typeface="Helvetica Neue"/>
              <a:buChar char="•"/>
            </a:pPr>
            <a:r>
              <a:rPr lang="en-US" b="1"/>
              <a:t>Rozwiązania</a:t>
            </a:r>
            <a:r>
              <a:rPr lang="en-US">
                <a:solidFill>
                  <a:srgbClr val="000000"/>
                </a:solidFill>
              </a:rPr>
              <a:t>:</a:t>
            </a:r>
            <a:endParaRPr/>
          </a:p>
          <a:p>
            <a:pPr marL="890880" lvl="1" indent="-35963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D0D0D"/>
              </a:buClr>
              <a:buSzPts val="2400"/>
              <a:buFont typeface="Helvetica Neue"/>
              <a:buChar char="•"/>
            </a:pPr>
            <a:r>
              <a:rPr lang="en-US">
                <a:solidFill>
                  <a:srgbClr val="000000"/>
                </a:solidFill>
              </a:rPr>
              <a:t>Ogrody społecznościowe: Zapewniały lokalnym mieszkańcom dostęp do świeżych produktów i terenów zielonych.</a:t>
            </a:r>
            <a:endParaRPr/>
          </a:p>
          <a:p>
            <a:pPr marL="890880" lvl="1" indent="-35963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D0D0D"/>
              </a:buClr>
              <a:buSzPts val="2400"/>
              <a:buFont typeface="Helvetica Neue"/>
              <a:buChar char="•"/>
            </a:pPr>
            <a:r>
              <a:rPr lang="en-US">
                <a:solidFill>
                  <a:srgbClr val="000000"/>
                </a:solidFill>
              </a:rPr>
              <a:t>Supermarkety spółdzielcze: Umożliwiły konsumentom większą kontrolę nad kupowaną żywnością i wsparcie lokalnych producentów.</a:t>
            </a:r>
            <a:endParaRPr/>
          </a:p>
          <a:p>
            <a:pPr marL="890880" lvl="1" indent="-35963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D0D0D"/>
              </a:buClr>
              <a:buSzPts val="2400"/>
              <a:buFont typeface="Helvetica Neue"/>
              <a:buChar char="•"/>
            </a:pPr>
            <a:r>
              <a:rPr lang="en-US">
                <a:solidFill>
                  <a:srgbClr val="000000"/>
                </a:solidFill>
              </a:rPr>
              <a:t>Aplikacje ograniczające marnowanie żywności: Łączy nadwyżki żywności z potrzebującymi, zmniejszając marnotrawstwo żywności.</a:t>
            </a:r>
            <a:endParaRPr/>
          </a:p>
          <a:p>
            <a:pPr marL="483972" lvl="0" indent="-35963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D0D0D"/>
              </a:buClr>
              <a:buSzPts val="2400"/>
              <a:buFont typeface="Helvetica Neue"/>
              <a:buChar char="•"/>
            </a:pPr>
            <a:r>
              <a:rPr lang="en-US" b="1"/>
              <a:t>Wyniki</a:t>
            </a:r>
            <a:r>
              <a:rPr lang="en-US">
                <a:solidFill>
                  <a:srgbClr val="000000"/>
                </a:solidFill>
              </a:rPr>
              <a:t>: Zwiększone bezpieczeństwo żywnościowe, większe zaangażowanie społeczności i ograniczenie marnowania żywności.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8"/>
          <p:cNvSpPr txBox="1">
            <a:spLocks noGrp="1"/>
          </p:cNvSpPr>
          <p:nvPr>
            <p:ph type="title"/>
          </p:nvPr>
        </p:nvSpPr>
        <p:spPr>
          <a:xfrm>
            <a:off x="838200" y="-914715"/>
            <a:ext cx="10515600" cy="2891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/>
              <a:t>Studium </a:t>
            </a:r>
            <a:r>
              <a:rPr lang="en-US" sz="4400" err="1"/>
              <a:t>przypadku</a:t>
            </a:r>
            <a:r>
              <a:rPr lang="en-US" sz="4400"/>
              <a:t>: </a:t>
            </a:r>
            <a:r>
              <a:rPr lang="pl-PL" sz="4400"/>
              <a:t>O</a:t>
            </a:r>
            <a:r>
              <a:rPr lang="en-US" sz="4400" err="1"/>
              <a:t>bóz</a:t>
            </a:r>
            <a:r>
              <a:rPr lang="en-US" sz="4400"/>
              <a:t> </a:t>
            </a:r>
            <a:r>
              <a:rPr lang="pl-PL" sz="4400"/>
              <a:t>letni </a:t>
            </a:r>
            <a:r>
              <a:rPr lang="en-US" sz="4400" err="1"/>
              <a:t>dla</a:t>
            </a:r>
            <a:r>
              <a:rPr lang="en-US" sz="4400"/>
              <a:t> </a:t>
            </a:r>
            <a:r>
              <a:rPr lang="en-US" sz="4400" err="1"/>
              <a:t>dzieci</a:t>
            </a:r>
            <a:r>
              <a:rPr lang="en-US" sz="4400"/>
              <a:t> </a:t>
            </a:r>
            <a:r>
              <a:rPr lang="en-US" sz="4400" err="1"/>
              <a:t>na</a:t>
            </a:r>
            <a:r>
              <a:rPr lang="en-US" sz="4400"/>
              <a:t> </a:t>
            </a:r>
            <a:r>
              <a:rPr lang="en-US" sz="4400" err="1"/>
              <a:t>farmie</a:t>
            </a:r>
            <a:r>
              <a:rPr lang="en-US" sz="4400"/>
              <a:t> - Estonia</a:t>
            </a:r>
            <a:endParaRPr/>
          </a:p>
        </p:txBody>
      </p:sp>
      <p:sp>
        <p:nvSpPr>
          <p:cNvPr id="295" name="Google Shape;295;p38"/>
          <p:cNvSpPr txBox="1">
            <a:spLocks noGrp="1"/>
          </p:cNvSpPr>
          <p:nvPr>
            <p:ph type="body" idx="1"/>
          </p:nvPr>
        </p:nvSpPr>
        <p:spPr>
          <a:xfrm>
            <a:off x="1135969" y="2076676"/>
            <a:ext cx="10515601" cy="4532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err="1">
                <a:solidFill>
                  <a:srgbClr val="000000"/>
                </a:solidFill>
              </a:rPr>
              <a:t>Letni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obóz</a:t>
            </a:r>
            <a:r>
              <a:rPr lang="en-US" sz="2800">
                <a:solidFill>
                  <a:srgbClr val="000000"/>
                </a:solidFill>
              </a:rPr>
              <a:t> Ranna Rancho </a:t>
            </a:r>
            <a:r>
              <a:rPr lang="en-US" sz="2800" err="1">
                <a:solidFill>
                  <a:srgbClr val="000000"/>
                </a:solidFill>
              </a:rPr>
              <a:t>oferuje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dzieciom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możliwość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zdobycia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nowe</a:t>
            </a:r>
            <a:r>
              <a:rPr lang="pl-PL" sz="2800">
                <a:solidFill>
                  <a:srgbClr val="000000"/>
                </a:solidFill>
              </a:rPr>
              <a:t>j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pl-PL" sz="2800">
                <a:solidFill>
                  <a:srgbClr val="000000"/>
                </a:solidFill>
              </a:rPr>
              <a:t>perspektywy w patrzeniu na </a:t>
            </a:r>
            <a:r>
              <a:rPr lang="en-US" sz="2800" err="1">
                <a:solidFill>
                  <a:srgbClr val="000000"/>
                </a:solidFill>
              </a:rPr>
              <a:t>naturę</a:t>
            </a:r>
            <a:r>
              <a:rPr lang="en-US" sz="2800">
                <a:solidFill>
                  <a:srgbClr val="000000"/>
                </a:solidFill>
              </a:rPr>
              <a:t>, w </a:t>
            </a:r>
            <a:r>
              <a:rPr lang="en-US" sz="2800" err="1">
                <a:solidFill>
                  <a:srgbClr val="000000"/>
                </a:solidFill>
              </a:rPr>
              <a:t>tym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na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proces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uprawy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żywności</a:t>
            </a:r>
            <a:r>
              <a:rPr lang="en-US" sz="2800">
                <a:solidFill>
                  <a:srgbClr val="000000"/>
                </a:solidFill>
              </a:rPr>
              <a:t>. </a:t>
            </a:r>
            <a:r>
              <a:rPr lang="en-US" sz="2800" err="1">
                <a:solidFill>
                  <a:srgbClr val="000000"/>
                </a:solidFill>
              </a:rPr>
              <a:t>Podczas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obozu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dzieci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żyją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wśród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natury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i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angażują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się</a:t>
            </a:r>
            <a:r>
              <a:rPr lang="en-US" sz="2800">
                <a:solidFill>
                  <a:srgbClr val="000000"/>
                </a:solidFill>
              </a:rPr>
              <a:t> w </a:t>
            </a:r>
            <a:r>
              <a:rPr lang="en-US" sz="2800" err="1">
                <a:solidFill>
                  <a:srgbClr val="000000"/>
                </a:solidFill>
              </a:rPr>
              <a:t>proste</a:t>
            </a:r>
            <a:r>
              <a:rPr lang="en-US" sz="2800">
                <a:solidFill>
                  <a:srgbClr val="000000"/>
                </a:solidFill>
              </a:rPr>
              <a:t>, </a:t>
            </a:r>
            <a:r>
              <a:rPr lang="en-US" sz="2800" err="1">
                <a:solidFill>
                  <a:srgbClr val="000000"/>
                </a:solidFill>
              </a:rPr>
              <a:t>tradycyjne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zajęcia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wiejskie</a:t>
            </a:r>
            <a:r>
              <a:rPr lang="en-US" sz="2800">
                <a:solidFill>
                  <a:srgbClr val="000000"/>
                </a:solidFill>
              </a:rPr>
              <a:t>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err="1">
                <a:solidFill>
                  <a:srgbClr val="000000"/>
                </a:solidFill>
              </a:rPr>
              <a:t>Dzieci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zdobywają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cenną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wiedzę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i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doświadczenie</a:t>
            </a:r>
            <a:r>
              <a:rPr lang="en-US" sz="2800">
                <a:solidFill>
                  <a:srgbClr val="000000"/>
                </a:solidFill>
              </a:rPr>
              <a:t> w </a:t>
            </a:r>
            <a:r>
              <a:rPr lang="en-US" sz="2800" err="1">
                <a:solidFill>
                  <a:srgbClr val="000000"/>
                </a:solidFill>
              </a:rPr>
              <a:t>zakresie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umiejętności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żywieniowych</a:t>
            </a:r>
            <a:r>
              <a:rPr lang="en-US" sz="2800">
                <a:solidFill>
                  <a:srgbClr val="000000"/>
                </a:solidFill>
              </a:rPr>
              <a:t>, w </a:t>
            </a:r>
            <a:r>
              <a:rPr lang="en-US" sz="2800" err="1">
                <a:solidFill>
                  <a:srgbClr val="000000"/>
                </a:solidFill>
              </a:rPr>
              <a:t>szczególności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procesu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wzrostu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żywności</a:t>
            </a:r>
            <a:r>
              <a:rPr lang="en-US" sz="2800">
                <a:solidFill>
                  <a:srgbClr val="000000"/>
                </a:solidFill>
              </a:rPr>
              <a:t>, </a:t>
            </a:r>
            <a:r>
              <a:rPr lang="en-US" sz="2800" err="1">
                <a:solidFill>
                  <a:srgbClr val="000000"/>
                </a:solidFill>
              </a:rPr>
              <a:t>korzyści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zdrowotnych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różnych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roślin</a:t>
            </a:r>
            <a:r>
              <a:rPr lang="en-US" sz="2800">
                <a:solidFill>
                  <a:srgbClr val="000000"/>
                </a:solidFill>
              </a:rPr>
              <a:t>, </a:t>
            </a:r>
            <a:r>
              <a:rPr lang="en-US" sz="2800" err="1">
                <a:solidFill>
                  <a:srgbClr val="000000"/>
                </a:solidFill>
              </a:rPr>
              <a:t>tworzenia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przepisów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przy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minimalnym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marnowaniu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żywności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itp</a:t>
            </a:r>
            <a:r>
              <a:rPr lang="en-US" sz="2800">
                <a:solidFill>
                  <a:srgbClr val="000000"/>
                </a:solidFill>
              </a:rPr>
              <a:t>. </a:t>
            </a:r>
            <a:r>
              <a:rPr lang="en-US" sz="2800" err="1">
                <a:solidFill>
                  <a:srgbClr val="000000"/>
                </a:solidFill>
              </a:rPr>
              <a:t>Opieka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nad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zwierzętami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gospodarskimi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sprzyja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również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empatii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i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szacunkowi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pl-PL" sz="2800">
                <a:solidFill>
                  <a:srgbClr val="000000"/>
                </a:solidFill>
              </a:rPr>
              <a:t>w stosunku do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zwierząt</a:t>
            </a:r>
            <a:r>
              <a:rPr lang="en-US" sz="2800">
                <a:solidFill>
                  <a:srgbClr val="000000"/>
                </a:solidFill>
              </a:rPr>
              <a:t>. 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9"/>
          <p:cNvSpPr txBox="1">
            <a:spLocks noGrp="1"/>
          </p:cNvSpPr>
          <p:nvPr>
            <p:ph type="title"/>
          </p:nvPr>
        </p:nvSpPr>
        <p:spPr>
          <a:xfrm>
            <a:off x="838200" y="-1323016"/>
            <a:ext cx="10515600" cy="2891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err="1"/>
              <a:t>Wyobrażanie</a:t>
            </a:r>
            <a:r>
              <a:rPr lang="en-US" sz="4400"/>
              <a:t> </a:t>
            </a:r>
            <a:r>
              <a:rPr lang="en-US" sz="4400" err="1"/>
              <a:t>sobie</a:t>
            </a:r>
            <a:r>
              <a:rPr lang="en-US" sz="4400"/>
              <a:t> </a:t>
            </a:r>
            <a:r>
              <a:rPr lang="en-US" sz="4400" err="1"/>
              <a:t>i</a:t>
            </a:r>
            <a:r>
              <a:rPr lang="en-US" sz="4400"/>
              <a:t> </a:t>
            </a:r>
            <a:r>
              <a:rPr lang="en-US" sz="4400" err="1"/>
              <a:t>projektowanie</a:t>
            </a:r>
            <a:r>
              <a:rPr lang="en-US" sz="4400"/>
              <a:t> </a:t>
            </a:r>
            <a:r>
              <a:rPr lang="en-US" sz="4400" err="1"/>
              <a:t>przyszłych</a:t>
            </a:r>
            <a:r>
              <a:rPr lang="en-US" sz="4400"/>
              <a:t> </a:t>
            </a:r>
            <a:r>
              <a:rPr lang="en-US" sz="4400" err="1"/>
              <a:t>systemów</a:t>
            </a:r>
            <a:r>
              <a:rPr lang="en-US" sz="4400"/>
              <a:t> </a:t>
            </a:r>
            <a:r>
              <a:rPr lang="en-US" sz="4400" err="1"/>
              <a:t>żywnościowych</a:t>
            </a:r>
            <a:endParaRPr/>
          </a:p>
        </p:txBody>
      </p:sp>
      <p:sp>
        <p:nvSpPr>
          <p:cNvPr id="301" name="Google Shape;301;p39"/>
          <p:cNvSpPr txBox="1">
            <a:spLocks noGrp="1"/>
          </p:cNvSpPr>
          <p:nvPr>
            <p:ph type="body" idx="1"/>
          </p:nvPr>
        </p:nvSpPr>
        <p:spPr>
          <a:xfrm>
            <a:off x="838200" y="1863563"/>
            <a:ext cx="10515600" cy="403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1" err="1">
                <a:solidFill>
                  <a:srgbClr val="000000"/>
                </a:solidFill>
              </a:rPr>
              <a:t>Metody</a:t>
            </a:r>
            <a:r>
              <a:rPr lang="en-US" sz="2800" b="1">
                <a:solidFill>
                  <a:srgbClr val="000000"/>
                </a:solidFill>
              </a:rPr>
              <a:t> </a:t>
            </a:r>
            <a:r>
              <a:rPr lang="pl-PL" sz="2800" b="1">
                <a:solidFill>
                  <a:srgbClr val="000000"/>
                </a:solidFill>
              </a:rPr>
              <a:t>przewidywania </a:t>
            </a:r>
            <a:r>
              <a:rPr lang="en-US" sz="2800" b="1" err="1">
                <a:solidFill>
                  <a:srgbClr val="000000"/>
                </a:solidFill>
              </a:rPr>
              <a:t>przyszłości</a:t>
            </a:r>
            <a:endParaRPr/>
          </a:p>
          <a:p>
            <a:pPr marL="721128" lvl="5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•"/>
            </a:pPr>
            <a:r>
              <a:rPr lang="en-US" sz="2800" err="1">
                <a:solidFill>
                  <a:srgbClr val="000000"/>
                </a:solidFill>
              </a:rPr>
              <a:t>Planowanie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scenariuszy</a:t>
            </a:r>
            <a:r>
              <a:rPr lang="en-US" sz="2800">
                <a:solidFill>
                  <a:srgbClr val="000000"/>
                </a:solidFill>
              </a:rPr>
              <a:t>: </a:t>
            </a:r>
            <a:endParaRPr/>
          </a:p>
          <a:p>
            <a:pPr marL="721128" lvl="5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•"/>
            </a:pPr>
            <a:r>
              <a:rPr lang="pl-PL" sz="2800">
                <a:solidFill>
                  <a:srgbClr val="000000"/>
                </a:solidFill>
              </a:rPr>
              <a:t>Badania wsteczne</a:t>
            </a:r>
            <a:endParaRPr/>
          </a:p>
          <a:p>
            <a:pPr marL="721128" lvl="5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•"/>
            </a:pPr>
            <a:r>
              <a:rPr lang="en-US" sz="2800" err="1">
                <a:solidFill>
                  <a:srgbClr val="000000"/>
                </a:solidFill>
              </a:rPr>
              <a:t>Ćwiczenia</a:t>
            </a:r>
            <a:r>
              <a:rPr lang="en-US" sz="2800">
                <a:solidFill>
                  <a:srgbClr val="000000"/>
                </a:solidFill>
              </a:rPr>
              <a:t> z </a:t>
            </a:r>
            <a:r>
              <a:rPr lang="pl-PL" sz="2800">
                <a:solidFill>
                  <a:srgbClr val="000000"/>
                </a:solidFill>
              </a:rPr>
              <a:t>tworzenia </a:t>
            </a:r>
            <a:r>
              <a:rPr lang="en-US" sz="2800">
                <a:solidFill>
                  <a:srgbClr val="000000"/>
                </a:solidFill>
              </a:rPr>
              <a:t>wizji.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4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768118" y="784963"/>
            <a:ext cx="6514114" cy="528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0"/>
          <p:cNvSpPr txBox="1">
            <a:spLocks noGrp="1"/>
          </p:cNvSpPr>
          <p:nvPr>
            <p:ph type="title"/>
          </p:nvPr>
        </p:nvSpPr>
        <p:spPr>
          <a:xfrm>
            <a:off x="551494" y="34357"/>
            <a:ext cx="11800096" cy="393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/>
              <a:t>Strona internetowa Food Systems Dashboard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</a:pPr>
            <a:endParaRPr sz="4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6BA"/>
              </a:buClr>
              <a:buSzPts val="4600"/>
              <a:buFont typeface="Helvetica Neue"/>
              <a:buNone/>
            </a:pPr>
            <a:r>
              <a:rPr lang="en-US" sz="4600">
                <a:solidFill>
                  <a:srgbClr val="0076B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https://www.foodsystemsdashboard.org/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1"/>
          <p:cNvSpPr txBox="1">
            <a:spLocks noGrp="1"/>
          </p:cNvSpPr>
          <p:nvPr>
            <p:ph type="title"/>
          </p:nvPr>
        </p:nvSpPr>
        <p:spPr>
          <a:xfrm>
            <a:off x="838200" y="-1113228"/>
            <a:ext cx="10515600" cy="2891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pl-PL" sz="4400"/>
              <a:t>ŹRÓDŁA</a:t>
            </a:r>
            <a:endParaRPr/>
          </a:p>
        </p:txBody>
      </p:sp>
      <p:sp>
        <p:nvSpPr>
          <p:cNvPr id="312" name="Google Shape;312;p41"/>
          <p:cNvSpPr txBox="1">
            <a:spLocks noGrp="1"/>
          </p:cNvSpPr>
          <p:nvPr>
            <p:ph type="body" idx="1"/>
          </p:nvPr>
        </p:nvSpPr>
        <p:spPr>
          <a:xfrm>
            <a:off x="838200" y="1886424"/>
            <a:ext cx="10515600" cy="393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err="1">
                <a:solidFill>
                  <a:srgbClr val="000000"/>
                </a:solidFill>
              </a:rPr>
              <a:t>Książki</a:t>
            </a:r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600" err="1">
                <a:solidFill>
                  <a:srgbClr val="000000"/>
                </a:solidFill>
              </a:rPr>
              <a:t>i</a:t>
            </a:r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600" err="1">
                <a:solidFill>
                  <a:srgbClr val="000000"/>
                </a:solidFill>
              </a:rPr>
              <a:t>publikacje</a:t>
            </a:r>
            <a:endParaRPr/>
          </a:p>
          <a:p>
            <a:pPr marL="224182" lvl="0" indent="-14175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0D0D"/>
              </a:buClr>
              <a:buSzPts val="1600"/>
              <a:buFont typeface="Calibri"/>
              <a:buAutoNum type="arabicPeriod"/>
            </a:pPr>
            <a:r>
              <a:rPr lang="en-US" sz="1600">
                <a:solidFill>
                  <a:srgbClr val="000000"/>
                </a:solidFill>
              </a:rPr>
              <a:t>Legan, L. (2020). Planet Schooling: How to Create a Permaculture Living Laboratory in Your Back Yard. CreateSpace Independent Publishing Platform.</a:t>
            </a:r>
            <a:endParaRPr/>
          </a:p>
          <a:p>
            <a:pPr marL="153302" lvl="0" indent="-708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800"/>
              <a:buFont typeface="Arial"/>
              <a:buAutoNum type="arabicPeriod"/>
            </a:pPr>
            <a:r>
              <a:rPr lang="en-US" sz="80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Komisja</a:t>
            </a:r>
            <a:r>
              <a:rPr lang="en-US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Europejska</a:t>
            </a:r>
            <a:r>
              <a:rPr lang="en-US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(2020). Farm to Fork Strategy: For a Fair, Healthy and Environmentally-Friendly Food System. </a:t>
            </a:r>
            <a:r>
              <a:rPr lang="pl-PL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Dostęp internetowy: </a:t>
            </a:r>
            <a:r>
              <a:rPr lang="en-US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https://ec.europa.eu/food/horizontal-topics/farm-fork-strategy_en</a:t>
            </a:r>
            <a:endParaRPr/>
          </a:p>
          <a:p>
            <a:pPr marL="224182" lvl="0" indent="-14175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0D0D"/>
              </a:buClr>
              <a:buSzPts val="1600"/>
              <a:buFont typeface="Calibri"/>
              <a:buAutoNum type="arabicPeriod"/>
            </a:pPr>
            <a:r>
              <a:rPr lang="en-US" sz="1600">
                <a:solidFill>
                  <a:srgbClr val="000000"/>
                </a:solidFill>
              </a:rPr>
              <a:t>Food and Agriculture Organization of the United Nations (FAO). (2018). Agroecology: Scaling up Agroecology to Achieve the Sustainable Development Goals. </a:t>
            </a:r>
            <a:r>
              <a:rPr lang="pl-PL" sz="1600">
                <a:solidFill>
                  <a:srgbClr val="000000"/>
                </a:solidFill>
              </a:rPr>
              <a:t>Dostęp internetowy: </a:t>
            </a:r>
            <a:r>
              <a:rPr lang="en-US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http://www.fao.org/3/I9049EN/i9049en.pdf</a:t>
            </a:r>
            <a:endParaRPr/>
          </a:p>
          <a:p>
            <a:pPr marL="224182" lvl="0" indent="-14175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0D0D"/>
              </a:buClr>
              <a:buSzPts val="1600"/>
              <a:buFont typeface="Calibri"/>
              <a:buAutoNum type="arabicPeriod"/>
            </a:pPr>
            <a:r>
              <a:rPr lang="en-US" sz="1600">
                <a:solidFill>
                  <a:srgbClr val="000000"/>
                </a:solidFill>
              </a:rPr>
              <a:t>European Environment Agency (EEA). (2019). The European Environment – State and Outlook 2020: Knowledge for Transition to a Sustainable Europe. </a:t>
            </a:r>
            <a:r>
              <a:rPr lang="pl-PL" sz="1600">
                <a:solidFill>
                  <a:srgbClr val="000000"/>
                </a:solidFill>
              </a:rPr>
              <a:t>Dostęp internetowy: </a:t>
            </a:r>
            <a:r>
              <a:rPr lang="en-US" u="sng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https://www.eea.europa.eu/publications/soer-2020</a:t>
            </a:r>
            <a:endParaRPr/>
          </a:p>
          <a:p>
            <a:pPr marL="224182" lvl="0" indent="-14175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0D0D"/>
              </a:buClr>
              <a:buSzPts val="1600"/>
              <a:buFont typeface="Calibri"/>
              <a:buAutoNum type="arabicPeriod"/>
            </a:pPr>
            <a:r>
              <a:rPr lang="en-US" sz="1600">
                <a:solidFill>
                  <a:srgbClr val="000000"/>
                </a:solidFill>
              </a:rPr>
              <a:t>International Panel of Experts on Sustainable Food Systems (IPES-Food). (2016). From Uniformity to Diversity: A Paradigm Shift from Industrial Agriculture to Diversified Agroecological Systems. </a:t>
            </a:r>
            <a:r>
              <a:rPr lang="pl-PL" sz="1600">
                <a:solidFill>
                  <a:srgbClr val="000000"/>
                </a:solidFill>
              </a:rPr>
              <a:t>Dostęp internetowy: </a:t>
            </a:r>
            <a:r>
              <a:rPr lang="en-US">
                <a:solidFill>
                  <a:srgbClr val="2964AA"/>
                </a:solidFill>
              </a:rPr>
              <a:t>http://www.ipes-food.org/_img/upload/files/UniformityToDiversity_FULL.pdf</a:t>
            </a:r>
            <a:endParaRPr/>
          </a:p>
          <a:p>
            <a:pPr marL="224182" lvl="0" indent="-14175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0D0D"/>
              </a:buClr>
              <a:buSzPts val="1600"/>
              <a:buFont typeface="Calibri"/>
              <a:buAutoNum type="arabicPeriod"/>
            </a:pPr>
            <a:r>
              <a:rPr lang="en-US" sz="1600">
                <a:solidFill>
                  <a:srgbClr val="0D0D0D"/>
                </a:solidFill>
              </a:rPr>
              <a:t>European Union. (2019). EU Agricultural Outlook for Markets and Income 2019-2030. </a:t>
            </a:r>
            <a:r>
              <a:rPr lang="pl-PL" sz="1600">
                <a:solidFill>
                  <a:srgbClr val="000000"/>
                </a:solidFill>
              </a:rPr>
              <a:t>Dostęp internetowy: </a:t>
            </a:r>
            <a:r>
              <a:rPr lang="en-US" u="sng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https://ec.europa.eu/info/sites/info/files/food-farming-fisheries/farming/documents/agricultural-outlook-2019-report_en.pdf</a:t>
            </a:r>
            <a:endParaRPr/>
          </a:p>
          <a:p>
            <a:pPr marL="224182" lvl="0" indent="-14175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0D0D"/>
              </a:buClr>
              <a:buSzPts val="1600"/>
              <a:buFont typeface="Calibri"/>
              <a:buAutoNum type="arabicPeriod"/>
            </a:pPr>
            <a:r>
              <a:rPr lang="en-US" sz="1600">
                <a:solidFill>
                  <a:srgbClr val="0D0D0D"/>
                </a:solidFill>
              </a:rPr>
              <a:t>WWF. (2019). Living Planet Report 2019: Aiming Higher. </a:t>
            </a:r>
            <a:r>
              <a:rPr lang="pl-PL" sz="1600">
                <a:solidFill>
                  <a:srgbClr val="000000"/>
                </a:solidFill>
              </a:rPr>
              <a:t>Dostęp internetowy: </a:t>
            </a:r>
            <a:r>
              <a:rPr lang="en-US">
                <a:solidFill>
                  <a:srgbClr val="000000"/>
                </a:solidFill>
              </a:rPr>
              <a:t>https://wwf.panda.org/knowledge_hub/all_publications/living_planet_report_2019/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2"/>
          <p:cNvSpPr txBox="1">
            <a:spLocks noGrp="1"/>
          </p:cNvSpPr>
          <p:nvPr>
            <p:ph type="title"/>
          </p:nvPr>
        </p:nvSpPr>
        <p:spPr>
          <a:xfrm>
            <a:off x="838200" y="-1493710"/>
            <a:ext cx="10515600" cy="289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pl-PL" sz="4400"/>
              <a:t>ŹRÓDŁA</a:t>
            </a:r>
            <a:endParaRPr lang="pl-PL"/>
          </a:p>
        </p:txBody>
      </p:sp>
      <p:sp>
        <p:nvSpPr>
          <p:cNvPr id="318" name="Google Shape;318;p42"/>
          <p:cNvSpPr txBox="1">
            <a:spLocks noGrp="1"/>
          </p:cNvSpPr>
          <p:nvPr>
            <p:ph type="body" idx="1"/>
          </p:nvPr>
        </p:nvSpPr>
        <p:spPr>
          <a:xfrm>
            <a:off x="838200" y="1845155"/>
            <a:ext cx="10515600" cy="4152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Strony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internetowe</a:t>
            </a:r>
            <a:endParaRPr/>
          </a:p>
          <a:p>
            <a:pPr marL="26670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400"/>
              <a:buFont typeface="Arial"/>
              <a:buAutoNum type="arabicPeriod"/>
            </a:pPr>
            <a:r>
              <a:rPr lang="en-US" sz="140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Komisja</a:t>
            </a:r>
            <a:r>
              <a:rPr lang="en-US" sz="1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Europejska</a:t>
            </a:r>
            <a:r>
              <a:rPr lang="en-US" sz="1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- Farm to Fork Strategy: </a:t>
            </a:r>
            <a:r>
              <a:rPr lang="en-US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https://ec.europa.eu/food/horizontal-topics/farm-fork-strategy_en</a:t>
            </a:r>
            <a:endParaRPr/>
          </a:p>
          <a:p>
            <a:pPr marL="26670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Food and Agriculture Organization (FAO) – Sustainable Food and Agriculture: </a:t>
            </a:r>
            <a:r>
              <a:rPr lang="en-US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http://www.fao.org/sustainability/en/</a:t>
            </a:r>
            <a:endParaRPr/>
          </a:p>
          <a:p>
            <a:pPr marL="26670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European Environment Agency (EEA): </a:t>
            </a:r>
            <a:r>
              <a:rPr lang="en-US" u="sng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https://www.eea.europa.eu/</a:t>
            </a:r>
            <a:endParaRPr/>
          </a:p>
          <a:p>
            <a:pPr marL="26670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International Panel of Experts on Sustainable Food Systems (IPES-Food</a:t>
            </a:r>
            <a:r>
              <a:rPr lang="pl-PL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u="sng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http://www.ipes-food.org/</a:t>
            </a:r>
            <a:endParaRPr/>
          </a:p>
          <a:p>
            <a:pPr marL="26670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Sustainable Food Trust: </a:t>
            </a:r>
            <a:r>
              <a:rPr lang="en-US" u="sng">
                <a:solidFill>
                  <a:srgbClr val="0000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https://sustainablefoodtrust.org/</a:t>
            </a:r>
            <a:endParaRPr/>
          </a:p>
          <a:p>
            <a:pPr marL="26670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Forum EAT: </a:t>
            </a:r>
            <a:r>
              <a:rPr lang="en-US" u="sng">
                <a:solidFill>
                  <a:srgbClr val="0000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https://eatforum.org/</a:t>
            </a:r>
            <a:endParaRPr/>
          </a:p>
          <a:p>
            <a:pPr marL="26670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Agroecology and Sustainable Food Systems Journal: </a:t>
            </a:r>
            <a:r>
              <a:rPr lang="en-US">
                <a:solidFill>
                  <a:srgbClr val="2964AA"/>
                </a:solidFill>
              </a:rPr>
              <a:t>https://www.tandfonline.com/toc/wjsa20/current</a:t>
            </a:r>
            <a:endParaRPr/>
          </a:p>
          <a:p>
            <a:pPr marL="26670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Food Systems Dashboard: </a:t>
            </a:r>
            <a:r>
              <a:rPr lang="en-US" u="sng">
                <a:solidFill>
                  <a:srgbClr val="0000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https://foodsystemsdashboard.org/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3"/>
          <p:cNvSpPr txBox="1">
            <a:spLocks noGrp="1"/>
          </p:cNvSpPr>
          <p:nvPr>
            <p:ph type="title"/>
          </p:nvPr>
        </p:nvSpPr>
        <p:spPr>
          <a:xfrm>
            <a:off x="838200" y="-1298491"/>
            <a:ext cx="10515600" cy="2891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pl-PL" sz="4400"/>
              <a:t>ŹRÓDŁA</a:t>
            </a:r>
            <a:endParaRPr lang="pl-PL"/>
          </a:p>
        </p:txBody>
      </p:sp>
      <p:sp>
        <p:nvSpPr>
          <p:cNvPr id="324" name="Google Shape;324;p43"/>
          <p:cNvSpPr txBox="1">
            <a:spLocks noGrp="1"/>
          </p:cNvSpPr>
          <p:nvPr>
            <p:ph type="body" idx="1"/>
          </p:nvPr>
        </p:nvSpPr>
        <p:spPr>
          <a:xfrm>
            <a:off x="838200" y="1762619"/>
            <a:ext cx="10515600" cy="4132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Raporty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dokumenty</a:t>
            </a:r>
            <a:endParaRPr/>
          </a:p>
          <a:p>
            <a:pPr marL="270434" lvl="0" indent="-1307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400"/>
              <a:buFont typeface="Arial"/>
              <a:buAutoNum type="arabicPeriod"/>
            </a:pPr>
            <a:r>
              <a:rPr lang="en-US" sz="140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Komisja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Europejska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(2020). A Farm to Fork Strategy for a Fair, Healthy and Environmentally-Friendly Food System. </a:t>
            </a:r>
            <a:r>
              <a:rPr lang="pl-PL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Dostęp internetowy: </a:t>
            </a:r>
            <a:r>
              <a:rPr lang="en-US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https://ec.europa.eu/food/sites/food/files/safety/docs/f2f_action-plan_2020_strategy-info_en.pdf</a:t>
            </a:r>
            <a:endParaRPr/>
          </a:p>
          <a:p>
            <a:pPr marL="270434" lvl="0" indent="-1307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FAO. (2018). The Future of Food and Agriculture: Alternative Pathways to 2050</a:t>
            </a:r>
            <a:r>
              <a:rPr lang="pl-PL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Dostęp internetowy: </a:t>
            </a:r>
            <a:r>
              <a:rPr lang="en-US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http://www.fao.org/3/I8429EN/i8429en.pdf</a:t>
            </a:r>
            <a:endParaRPr/>
          </a:p>
          <a:p>
            <a:pPr marL="270434" lvl="0" indent="-1307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EEA. (2020). Food in a Green Light: A Systems Approach to Sustainable Food. </a:t>
            </a:r>
            <a:r>
              <a:rPr lang="pl-PL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Dostęp internetowy: </a:t>
            </a:r>
            <a:r>
              <a:rPr lang="en-US" u="sng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https://www.eea.europa.eu/publications/food-in-a-green-light</a:t>
            </a:r>
            <a:endParaRPr/>
          </a:p>
          <a:p>
            <a:pPr marL="270434" lvl="0" indent="-1307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IPES-Food. (2019). Towards a Common Food Policy for the European Union: The Policy Reform and Realignment That Is Required to Build Sustainable Food Systems in Europe. </a:t>
            </a:r>
            <a:r>
              <a:rPr lang="pl-PL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Dostęp internetowy </a:t>
            </a:r>
            <a:r>
              <a:rPr lang="en-US">
                <a:solidFill>
                  <a:srgbClr val="2964AA"/>
                </a:solidFill>
              </a:rPr>
              <a:t>http://www.ipes-food.org/_img/upload/files/CFP_FullReport.pdf</a:t>
            </a:r>
            <a:endParaRPr/>
          </a:p>
          <a:p>
            <a:pPr marL="270434" lvl="0" indent="-1307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400"/>
              <a:buFont typeface="Arial"/>
              <a:buAutoNum type="arabicPeriod"/>
            </a:pPr>
            <a:r>
              <a:rPr lang="en-US" sz="140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Komisja</a:t>
            </a:r>
            <a:r>
              <a:rPr lang="en-US" sz="1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Europejska</a:t>
            </a:r>
            <a:r>
              <a:rPr lang="en-US" sz="1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. (2018). EU Food Losses and Waste. </a:t>
            </a:r>
            <a:r>
              <a:rPr lang="pl-PL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Dostęp internetowy </a:t>
            </a:r>
            <a:r>
              <a:rPr lang="en-US" u="sng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https://ec.europa.eu/food/sites/food/files/safety/docs/fw_eu-actions_food-waste-com_2018_en.pdf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4"/>
          <p:cNvSpPr txBox="1">
            <a:spLocks noGrp="1"/>
          </p:cNvSpPr>
          <p:nvPr>
            <p:ph type="title"/>
          </p:nvPr>
        </p:nvSpPr>
        <p:spPr>
          <a:xfrm>
            <a:off x="838200" y="-1113228"/>
            <a:ext cx="10515600" cy="2891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pl-PL" sz="4400"/>
              <a:t>ŹRÓDŁA</a:t>
            </a:r>
          </a:p>
        </p:txBody>
      </p:sp>
      <p:sp>
        <p:nvSpPr>
          <p:cNvPr id="330" name="Google Shape;330;p44"/>
          <p:cNvSpPr txBox="1">
            <a:spLocks noGrp="1"/>
          </p:cNvSpPr>
          <p:nvPr>
            <p:ph type="body" idx="1"/>
          </p:nvPr>
        </p:nvSpPr>
        <p:spPr>
          <a:xfrm>
            <a:off x="838200" y="1803887"/>
            <a:ext cx="10515600" cy="4125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Artykuły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czasopisma</a:t>
            </a:r>
            <a:endParaRPr/>
          </a:p>
          <a:p>
            <a:pPr marL="292974" lvl="0" indent="-15327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Garnett, T. (2014). What is a Sustainable Healthy Diet?. Food Climate Research Network. </a:t>
            </a:r>
            <a:r>
              <a:rPr lang="pl-PL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Dostęp internetowy: </a:t>
            </a:r>
            <a:r>
              <a:rPr lang="en-US">
                <a:solidFill>
                  <a:srgbClr val="2964AA"/>
                </a:solidFill>
              </a:rPr>
              <a:t>https://www.fcrn.org.uk/sites/default/files/fcrn_what_is_a_sustainable_healthy_diet_final.pdf</a:t>
            </a:r>
            <a:endParaRPr/>
          </a:p>
          <a:p>
            <a:pPr marL="292974" lvl="0" indent="-15327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Tilman, D., &amp; Clark, M. (2014). Global Diets Link Environmental Sustainability and Human Health. Nature, 515(7528), 518-522. </a:t>
            </a:r>
            <a:r>
              <a:rPr lang="pl-PL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Dostęp internetowy: </a:t>
            </a:r>
            <a:r>
              <a:rPr lang="en-US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https://www.nature.com/articles/nature13959</a:t>
            </a:r>
            <a:endParaRPr/>
          </a:p>
          <a:p>
            <a:pPr marL="292974" lvl="0" indent="-15327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400"/>
              <a:buFont typeface="Arial"/>
              <a:buAutoNum type="arabicPeriod"/>
            </a:pPr>
            <a:r>
              <a:rPr lang="en-US" sz="140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Gliessman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S. R. (2018). Agroecology: The Ecology of Sustainable Food Systems. CRC Press.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 txBox="1">
            <a:spLocks noGrp="1"/>
          </p:cNvSpPr>
          <p:nvPr>
            <p:ph type="title"/>
          </p:nvPr>
        </p:nvSpPr>
        <p:spPr>
          <a:xfrm>
            <a:off x="838200" y="-1312838"/>
            <a:ext cx="10515600" cy="2891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/>
              <a:t>Źródła edukacyjne UE</a:t>
            </a:r>
            <a:endParaRPr/>
          </a:p>
        </p:txBody>
      </p:sp>
      <p:sp>
        <p:nvSpPr>
          <p:cNvPr id="336" name="Google Shape;336;p45"/>
          <p:cNvSpPr txBox="1">
            <a:spLocks noGrp="1"/>
          </p:cNvSpPr>
          <p:nvPr>
            <p:ph type="body" idx="1"/>
          </p:nvPr>
        </p:nvSpPr>
        <p:spPr>
          <a:xfrm>
            <a:off x="838200" y="1824521"/>
            <a:ext cx="10515600" cy="3993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287866" lvl="0" indent="-1481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400"/>
              <a:buFont typeface="Arial"/>
              <a:buAutoNum type="arabicPeriod"/>
            </a:pPr>
            <a:r>
              <a:rPr lang="en-US" sz="140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Komisja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Europejska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40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Edukacja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szkolenia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https://ec.europa.eu/education/</a:t>
            </a:r>
            <a:endParaRPr/>
          </a:p>
          <a:p>
            <a:pPr marL="287866" lvl="0" indent="-1481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European </a:t>
            </a:r>
            <a:r>
              <a:rPr lang="en-US" sz="140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Schoolnet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http://www.eun.org/</a:t>
            </a:r>
            <a:endParaRPr/>
          </a:p>
          <a:p>
            <a:pPr marL="287866" lvl="0" indent="-1481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Program Eco-Schools: </a:t>
            </a:r>
            <a:r>
              <a:rPr lang="en-US" u="sng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https://www.ecoschools.global/</a:t>
            </a:r>
            <a:endParaRPr/>
          </a:p>
          <a:p>
            <a:pPr marL="287866" lvl="0" indent="-1481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400"/>
              <a:buFont typeface="Arial"/>
              <a:buAutoNum type="arabicPeriod"/>
            </a:pPr>
            <a:r>
              <a:rPr lang="en-US" sz="140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Europejska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Sieć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Informacji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Obserwacji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Środowiska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(Eionet): </a:t>
            </a:r>
            <a:r>
              <a:rPr lang="en-US" u="sng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https://www.eionet.europa.eu/</a:t>
            </a:r>
            <a:endParaRPr/>
          </a:p>
          <a:p>
            <a:pPr marL="287866" lvl="0" indent="-1481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400"/>
              <a:buFont typeface="Arial"/>
              <a:buAutoNum type="arabicPeriod"/>
            </a:pPr>
            <a:r>
              <a:rPr lang="en-US" sz="140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Partnerstwo</a:t>
            </a:r>
            <a:r>
              <a:rPr lang="en-US" sz="1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Food for Life: </a:t>
            </a:r>
            <a:r>
              <a:rPr lang="en-US" u="sng">
                <a:solidFill>
                  <a:srgbClr val="0000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https://www.foodforlife.org.uk/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6"/>
          <p:cNvSpPr txBox="1">
            <a:spLocks noGrp="1"/>
          </p:cNvSpPr>
          <p:nvPr>
            <p:ph type="title"/>
          </p:nvPr>
        </p:nvSpPr>
        <p:spPr>
          <a:xfrm>
            <a:off x="838200" y="-1113228"/>
            <a:ext cx="10515600" cy="2891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pl-PL" sz="4400"/>
              <a:t>Źródła c.d.</a:t>
            </a:r>
            <a:endParaRPr/>
          </a:p>
        </p:txBody>
      </p:sp>
      <p:sp>
        <p:nvSpPr>
          <p:cNvPr id="3" name="Google Shape;342;p46">
            <a:extLst>
              <a:ext uri="{FF2B5EF4-FFF2-40B4-BE49-F238E27FC236}">
                <a16:creationId xmlns:a16="http://schemas.microsoft.com/office/drawing/2014/main" id="{A63A9FEF-BC77-B16F-07B2-0BC2F70C4C94}"/>
              </a:ext>
            </a:extLst>
          </p:cNvPr>
          <p:cNvSpPr txBox="1">
            <a:spLocks/>
          </p:cNvSpPr>
          <p:nvPr/>
        </p:nvSpPr>
        <p:spPr>
          <a:xfrm>
            <a:off x="838200" y="1741986"/>
            <a:ext cx="10515600" cy="429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10661" indent="-170961">
              <a:lnSpc>
                <a:spcPct val="100000"/>
              </a:lnSpc>
              <a:spcBef>
                <a:spcPts val="0"/>
              </a:spcBef>
              <a:buClr>
                <a:srgbClr val="0D0D0D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Farming for the Future: Sustainable Agriculture and Food Systems (2020). </a:t>
            </a:r>
            <a:r>
              <a:rPr lang="pl-PL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Parlament Europejski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pl-PL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Dostęp internetowy: </a:t>
            </a:r>
            <a:r>
              <a:rPr lang="en-US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https://www.europarl.europa.eu/RegData/etudes/BRIE/2020/649359/EPRS_BRI(2020)649359_EN.pdf</a:t>
            </a:r>
            <a:endParaRPr lang="en-US"/>
          </a:p>
          <a:p>
            <a:pPr marL="310661" indent="-170961">
              <a:lnSpc>
                <a:spcPct val="100000"/>
              </a:lnSpc>
              <a:spcBef>
                <a:spcPts val="0"/>
              </a:spcBef>
              <a:buClr>
                <a:srgbClr val="0D0D0D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Transition to Agroecology: For a Food System Transformation in Europe (2019). </a:t>
            </a:r>
            <a:r>
              <a:rPr lang="pl-PL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Raport stworzony przez 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IDDRI and Agroecology Europe. </a:t>
            </a:r>
            <a:r>
              <a:rPr lang="pl-PL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Dostęp internetowy: </a:t>
            </a:r>
            <a:r>
              <a:rPr lang="en-US">
                <a:solidFill>
                  <a:srgbClr val="2964AA"/>
                </a:solidFill>
              </a:rPr>
              <a:t>https://www.agroecology-europe.org/wp-content/uploads/2019/04/Agroecology-IDDRI-Report.pdf</a:t>
            </a:r>
            <a:endParaRPr lang="en-US"/>
          </a:p>
          <a:p>
            <a:pPr marL="310661" indent="-170961">
              <a:lnSpc>
                <a:spcPct val="100000"/>
              </a:lnSpc>
              <a:spcBef>
                <a:spcPts val="0"/>
              </a:spcBef>
              <a:buClr>
                <a:srgbClr val="0D0D0D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Rethinking Food and Agriculture: New Ways Forward (2020). Springer Nature. </a:t>
            </a:r>
            <a:r>
              <a:rPr lang="pl-PL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Dostęp internetowy: </a:t>
            </a:r>
            <a:r>
              <a:rPr lang="en-US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https://www.springer.com/gp/book/9783030393122</a:t>
            </a:r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7"/>
          <p:cNvSpPr txBox="1">
            <a:spLocks noGrp="1"/>
          </p:cNvSpPr>
          <p:nvPr>
            <p:ph type="title"/>
          </p:nvPr>
        </p:nvSpPr>
        <p:spPr>
          <a:xfrm>
            <a:off x="1471500" y="783600"/>
            <a:ext cx="10515601" cy="2891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pl-PL" sz="4400"/>
              <a:t>Pytania i odpowiedzi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8"/>
          <p:cNvSpPr txBox="1">
            <a:spLocks noGrp="1"/>
          </p:cNvSpPr>
          <p:nvPr>
            <p:ph type="title"/>
          </p:nvPr>
        </p:nvSpPr>
        <p:spPr>
          <a:xfrm>
            <a:off x="1123950" y="1366058"/>
            <a:ext cx="10515600" cy="2891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err="1"/>
              <a:t>Bądź</a:t>
            </a:r>
            <a:r>
              <a:rPr lang="en-US" sz="4400"/>
              <a:t> </a:t>
            </a:r>
            <a:r>
              <a:rPr lang="en-US" sz="4400" err="1"/>
              <a:t>zmianą</a:t>
            </a:r>
            <a:r>
              <a:rPr lang="en-US" sz="4400"/>
              <a:t>! </a:t>
            </a:r>
            <a:r>
              <a:rPr lang="en-US" sz="4400" err="1"/>
              <a:t>Wybierz</a:t>
            </a:r>
            <a:r>
              <a:rPr lang="en-US" sz="4400"/>
              <a:t> </a:t>
            </a:r>
            <a:r>
              <a:rPr lang="en-US" sz="4400" err="1"/>
              <a:t>zrównoważone</a:t>
            </a:r>
            <a:r>
              <a:rPr lang="en-US" sz="4400"/>
              <a:t> </a:t>
            </a:r>
            <a:r>
              <a:rPr lang="en-US" sz="4400" err="1"/>
              <a:t>nawyki</a:t>
            </a:r>
            <a:r>
              <a:rPr lang="en-US" sz="4400"/>
              <a:t> </a:t>
            </a:r>
            <a:r>
              <a:rPr lang="en-US" sz="4400" err="1"/>
              <a:t>żywieniowe</a:t>
            </a:r>
            <a:r>
              <a:rPr lang="en-US" sz="4400"/>
              <a:t> </a:t>
            </a:r>
            <a:r>
              <a:rPr lang="pl-PL" sz="4400"/>
              <a:t>dla zdrowszego jutra</a:t>
            </a:r>
            <a:r>
              <a:rPr lang="en-US" sz="4400"/>
              <a:t>. </a:t>
            </a:r>
            <a:r>
              <a:rPr lang="en-US" sz="4400" err="1"/>
              <a:t>Chrońmy</a:t>
            </a:r>
            <a:r>
              <a:rPr lang="en-US" sz="4400"/>
              <a:t> </a:t>
            </a:r>
            <a:r>
              <a:rPr lang="en-US" sz="4400" err="1"/>
              <a:t>naszą</a:t>
            </a:r>
            <a:r>
              <a:rPr lang="en-US" sz="4400"/>
              <a:t> </a:t>
            </a:r>
            <a:r>
              <a:rPr lang="en-US" sz="4400" err="1"/>
              <a:t>planetę</a:t>
            </a:r>
            <a:r>
              <a:rPr lang="en-US" sz="4400"/>
              <a:t> </a:t>
            </a:r>
            <a:r>
              <a:rPr lang="en-US" sz="4400" err="1"/>
              <a:t>jednym</a:t>
            </a:r>
            <a:r>
              <a:rPr lang="en-US" sz="4400"/>
              <a:t> </a:t>
            </a:r>
            <a:r>
              <a:rPr lang="en-US" sz="4400" err="1"/>
              <a:t>posiłkiem</a:t>
            </a:r>
            <a:r>
              <a:rPr lang="en-US" sz="4400"/>
              <a:t> </a:t>
            </a:r>
            <a:r>
              <a:rPr lang="en-US" sz="4400" err="1"/>
              <a:t>na</a:t>
            </a:r>
            <a:r>
              <a:rPr lang="en-US" sz="4400"/>
              <a:t> </a:t>
            </a:r>
            <a:r>
              <a:rPr lang="en-US" sz="4400" err="1"/>
              <a:t>raz</a:t>
            </a:r>
            <a:r>
              <a:rPr lang="en-US" sz="4400"/>
              <a:t>!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9"/>
          <p:cNvSpPr txBox="1">
            <a:spLocks noGrp="1"/>
          </p:cNvSpPr>
          <p:nvPr>
            <p:ph type="title"/>
          </p:nvPr>
        </p:nvSpPr>
        <p:spPr>
          <a:xfrm>
            <a:off x="831850" y="1670858"/>
            <a:ext cx="10515600" cy="2891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/>
              <a:t>Dziękuję!</a:t>
            </a:r>
            <a:endParaRPr/>
          </a:p>
        </p:txBody>
      </p:sp>
      <p:sp>
        <p:nvSpPr>
          <p:cNvPr id="358" name="Google Shape;358;p49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0" lvl="0" indent="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</a:pPr>
            <a:r>
              <a:rPr lang="en-US" sz="2400" b="0" i="0" u="none" strike="noStrike" cap="none" err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Kontakt</a:t>
            </a:r>
            <a:r>
              <a:rPr lang="en-US"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lvl="0" indent="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</a:pPr>
            <a:r>
              <a:rPr lang="en-US" sz="2400" b="0" i="0" u="none" strike="noStrike" cap="none" err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Associazione</a:t>
            </a:r>
            <a:r>
              <a:rPr lang="en-US"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Kora</a:t>
            </a:r>
            <a:endParaRPr/>
          </a:p>
          <a:p>
            <a:pPr marL="0" lvl="0" indent="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Joe Short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"/>
          <p:cNvSpPr txBox="1"/>
          <p:nvPr/>
        </p:nvSpPr>
        <p:spPr>
          <a:xfrm>
            <a:off x="4936008" y="3149600"/>
            <a:ext cx="2077456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WIDEO: SYSTEMY ŻYWNOŚCIOWE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0"/>
          <p:cNvSpPr txBox="1">
            <a:spLocks noGrp="1"/>
          </p:cNvSpPr>
          <p:nvPr>
            <p:ph type="title"/>
          </p:nvPr>
        </p:nvSpPr>
        <p:spPr>
          <a:xfrm>
            <a:off x="831850" y="697734"/>
            <a:ext cx="10515600" cy="92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/>
              <a:t>Słowniczek  </a:t>
            </a:r>
            <a:endParaRPr/>
          </a:p>
        </p:txBody>
      </p:sp>
      <p:sp>
        <p:nvSpPr>
          <p:cNvPr id="364" name="Google Shape;364;p50"/>
          <p:cNvSpPr txBox="1">
            <a:spLocks noGrp="1"/>
          </p:cNvSpPr>
          <p:nvPr>
            <p:ph type="body" idx="1"/>
          </p:nvPr>
        </p:nvSpPr>
        <p:spPr>
          <a:xfrm>
            <a:off x="838200" y="1633033"/>
            <a:ext cx="10515600" cy="43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lang="en-US" sz="2100" b="1" err="1">
                <a:solidFill>
                  <a:srgbClr val="000000"/>
                </a:solidFill>
              </a:rPr>
              <a:t>Agroekologia</a:t>
            </a:r>
            <a:r>
              <a:rPr lang="en-US" b="0"/>
              <a:t>: </a:t>
            </a:r>
            <a:r>
              <a:rPr lang="en-US" b="0" err="1"/>
              <a:t>Holistyczne</a:t>
            </a:r>
            <a:r>
              <a:rPr lang="en-US" b="0"/>
              <a:t> </a:t>
            </a:r>
            <a:r>
              <a:rPr lang="en-US" b="0" err="1"/>
              <a:t>podejście</a:t>
            </a:r>
            <a:r>
              <a:rPr lang="en-US" b="0"/>
              <a:t> do </a:t>
            </a:r>
            <a:r>
              <a:rPr lang="en-US" b="0" err="1"/>
              <a:t>rolnictwa</a:t>
            </a:r>
            <a:r>
              <a:rPr lang="en-US" b="0"/>
              <a:t>, </a:t>
            </a:r>
            <a:r>
              <a:rPr lang="en-US" b="0" err="1"/>
              <a:t>które</a:t>
            </a:r>
            <a:r>
              <a:rPr lang="en-US" b="0"/>
              <a:t> </a:t>
            </a:r>
            <a:r>
              <a:rPr lang="en-US" b="0" err="1"/>
              <a:t>kładzie</a:t>
            </a:r>
            <a:r>
              <a:rPr lang="en-US" b="0"/>
              <a:t> </a:t>
            </a:r>
            <a:r>
              <a:rPr lang="en-US" b="0" err="1"/>
              <a:t>nacisk</a:t>
            </a:r>
            <a:r>
              <a:rPr lang="en-US" b="0"/>
              <a:t> </a:t>
            </a:r>
            <a:r>
              <a:rPr lang="en-US" b="0" err="1"/>
              <a:t>na</a:t>
            </a:r>
            <a:r>
              <a:rPr lang="en-US" b="0"/>
              <a:t> </a:t>
            </a:r>
            <a:r>
              <a:rPr lang="en-US" b="0" err="1"/>
              <a:t>ekologiczne</a:t>
            </a:r>
            <a:r>
              <a:rPr lang="en-US" b="0"/>
              <a:t> </a:t>
            </a:r>
            <a:r>
              <a:rPr lang="en-US" b="0" err="1"/>
              <a:t>zarządzanie</a:t>
            </a:r>
            <a:r>
              <a:rPr lang="en-US" b="0"/>
              <a:t> </a:t>
            </a:r>
            <a:r>
              <a:rPr lang="en-US" b="0" err="1"/>
              <a:t>systemami</a:t>
            </a:r>
            <a:r>
              <a:rPr lang="en-US" b="0"/>
              <a:t> </a:t>
            </a:r>
            <a:r>
              <a:rPr lang="en-US" b="0" err="1"/>
              <a:t>rolniczymi</a:t>
            </a:r>
            <a:r>
              <a:rPr lang="en-US" b="0"/>
              <a:t>, </a:t>
            </a:r>
            <a:r>
              <a:rPr lang="en-US" b="0" err="1"/>
              <a:t>integrując</a:t>
            </a:r>
            <a:r>
              <a:rPr lang="en-US" b="0"/>
              <a:t> </a:t>
            </a:r>
            <a:r>
              <a:rPr lang="en-US" b="0" err="1"/>
              <a:t>praktyki</a:t>
            </a:r>
            <a:r>
              <a:rPr lang="en-US" b="0"/>
              <a:t> </a:t>
            </a:r>
            <a:r>
              <a:rPr lang="en-US" b="0" err="1"/>
              <a:t>wspierające</a:t>
            </a:r>
            <a:r>
              <a:rPr lang="en-US" b="0"/>
              <a:t> </a:t>
            </a:r>
            <a:r>
              <a:rPr lang="en-US" b="0" err="1"/>
              <a:t>bioróżnorodność</a:t>
            </a:r>
            <a:r>
              <a:rPr lang="en-US" b="0"/>
              <a:t>, </a:t>
            </a:r>
            <a:r>
              <a:rPr lang="en-US" b="0" err="1"/>
              <a:t>zrównoważony</a:t>
            </a:r>
            <a:r>
              <a:rPr lang="en-US" b="0"/>
              <a:t> </a:t>
            </a:r>
            <a:r>
              <a:rPr lang="en-US" b="0" err="1"/>
              <a:t>rozwój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zdrowie</a:t>
            </a:r>
            <a:r>
              <a:rPr lang="en-US" b="0"/>
              <a:t> </a:t>
            </a:r>
            <a:r>
              <a:rPr lang="en-US" b="0" err="1"/>
              <a:t>ekosystemów</a:t>
            </a:r>
            <a:r>
              <a:rPr lang="en-US" b="0"/>
              <a:t>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lang="en-US" sz="2100" b="1" err="1">
                <a:solidFill>
                  <a:srgbClr val="000000"/>
                </a:solidFill>
              </a:rPr>
              <a:t>Agroleśnictwo</a:t>
            </a:r>
            <a:r>
              <a:rPr lang="en-US" b="0"/>
              <a:t>: System </a:t>
            </a:r>
            <a:r>
              <a:rPr lang="en-US" b="0" err="1"/>
              <a:t>zarządzania</a:t>
            </a:r>
            <a:r>
              <a:rPr lang="en-US" b="0"/>
              <a:t> </a:t>
            </a:r>
            <a:r>
              <a:rPr lang="en-US" b="0" err="1"/>
              <a:t>użytkowaniem</a:t>
            </a:r>
            <a:r>
              <a:rPr lang="en-US" b="0"/>
              <a:t> </a:t>
            </a:r>
            <a:r>
              <a:rPr lang="en-US" b="0" err="1"/>
              <a:t>gruntów</a:t>
            </a:r>
            <a:r>
              <a:rPr lang="en-US" b="0"/>
              <a:t>, w </a:t>
            </a:r>
            <a:r>
              <a:rPr lang="en-US" b="0" err="1"/>
              <a:t>którym</a:t>
            </a:r>
            <a:r>
              <a:rPr lang="en-US" b="0"/>
              <a:t> </a:t>
            </a:r>
            <a:r>
              <a:rPr lang="en-US" b="0" err="1"/>
              <a:t>drzewa</a:t>
            </a:r>
            <a:r>
              <a:rPr lang="en-US" b="0"/>
              <a:t> </a:t>
            </a:r>
            <a:r>
              <a:rPr lang="en-US" b="0" err="1"/>
              <a:t>lub</a:t>
            </a:r>
            <a:r>
              <a:rPr lang="en-US" b="0"/>
              <a:t> </a:t>
            </a:r>
            <a:r>
              <a:rPr lang="en-US" b="0" err="1"/>
              <a:t>krzewy</a:t>
            </a:r>
            <a:r>
              <a:rPr lang="en-US" b="0"/>
              <a:t> </a:t>
            </a:r>
            <a:r>
              <a:rPr lang="en-US" b="0" err="1"/>
              <a:t>są</a:t>
            </a:r>
            <a:r>
              <a:rPr lang="en-US" b="0"/>
              <a:t> </a:t>
            </a:r>
            <a:r>
              <a:rPr lang="en-US" b="0" err="1"/>
              <a:t>uprawiane</a:t>
            </a:r>
            <a:r>
              <a:rPr lang="en-US" b="0"/>
              <a:t> </a:t>
            </a:r>
            <a:r>
              <a:rPr lang="en-US" b="0" err="1"/>
              <a:t>wokół</a:t>
            </a:r>
            <a:r>
              <a:rPr lang="en-US" b="0"/>
              <a:t> </a:t>
            </a:r>
            <a:r>
              <a:rPr lang="en-US" b="0" err="1"/>
              <a:t>lub</a:t>
            </a:r>
            <a:r>
              <a:rPr lang="en-US" b="0"/>
              <a:t> </a:t>
            </a:r>
            <a:r>
              <a:rPr lang="en-US" b="0" err="1"/>
              <a:t>wśród</a:t>
            </a:r>
            <a:r>
              <a:rPr lang="en-US" b="0"/>
              <a:t> </a:t>
            </a:r>
            <a:r>
              <a:rPr lang="en-US" b="0" err="1"/>
              <a:t>upraw</a:t>
            </a:r>
            <a:r>
              <a:rPr lang="en-US" b="0"/>
              <a:t> </a:t>
            </a:r>
            <a:r>
              <a:rPr lang="en-US" b="0" err="1"/>
              <a:t>lub</a:t>
            </a:r>
            <a:r>
              <a:rPr lang="en-US" b="0"/>
              <a:t> </a:t>
            </a:r>
            <a:r>
              <a:rPr lang="en-US" b="0" err="1"/>
              <a:t>pastwisk</a:t>
            </a:r>
            <a:r>
              <a:rPr lang="en-US" b="0"/>
              <a:t>. </a:t>
            </a:r>
            <a:r>
              <a:rPr lang="en-US" b="0" err="1"/>
              <a:t>Praktyka</a:t>
            </a:r>
            <a:r>
              <a:rPr lang="en-US" b="0"/>
              <a:t> ta </a:t>
            </a:r>
            <a:r>
              <a:rPr lang="en-US" b="0" err="1"/>
              <a:t>zwiększa</a:t>
            </a:r>
            <a:r>
              <a:rPr lang="en-US" b="0"/>
              <a:t> </a:t>
            </a:r>
            <a:r>
              <a:rPr lang="en-US" b="0" err="1"/>
              <a:t>bioróżnorodność</a:t>
            </a:r>
            <a:r>
              <a:rPr lang="en-US" b="0"/>
              <a:t> </a:t>
            </a:r>
            <a:r>
              <a:rPr lang="en-US" b="0" err="1"/>
              <a:t>oraz</a:t>
            </a:r>
            <a:r>
              <a:rPr lang="en-US" b="0"/>
              <a:t> </a:t>
            </a:r>
            <a:r>
              <a:rPr lang="en-US" b="0" err="1"/>
              <a:t>produktywność</a:t>
            </a:r>
            <a:r>
              <a:rPr lang="en-US" b="0"/>
              <a:t>, </a:t>
            </a:r>
            <a:r>
              <a:rPr lang="en-US" b="0" err="1"/>
              <a:t>odporność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zrównoważony</a:t>
            </a:r>
            <a:r>
              <a:rPr lang="en-US" b="0"/>
              <a:t> </a:t>
            </a:r>
            <a:r>
              <a:rPr lang="en-US" b="0" err="1"/>
              <a:t>rozwój</a:t>
            </a:r>
            <a:r>
              <a:rPr lang="en-US" b="0"/>
              <a:t>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lang="en-US" sz="2100" b="1" err="1">
                <a:solidFill>
                  <a:srgbClr val="000000"/>
                </a:solidFill>
              </a:rPr>
              <a:t>Akwakultura</a:t>
            </a:r>
            <a:r>
              <a:rPr lang="en-US" b="0"/>
              <a:t>: </a:t>
            </a:r>
            <a:r>
              <a:rPr lang="en-US" b="0" err="1"/>
              <a:t>Uprawa</a:t>
            </a:r>
            <a:r>
              <a:rPr lang="en-US" b="0"/>
              <a:t> </a:t>
            </a:r>
            <a:r>
              <a:rPr lang="en-US" b="0" err="1"/>
              <a:t>organizmów</a:t>
            </a:r>
            <a:r>
              <a:rPr lang="en-US" b="0"/>
              <a:t> </a:t>
            </a:r>
            <a:r>
              <a:rPr lang="en-US" b="0" err="1"/>
              <a:t>wodnych</a:t>
            </a:r>
            <a:r>
              <a:rPr lang="en-US" b="0"/>
              <a:t>, </a:t>
            </a:r>
            <a:r>
              <a:rPr lang="en-US" b="0" err="1"/>
              <a:t>takich</a:t>
            </a:r>
            <a:r>
              <a:rPr lang="en-US" b="0"/>
              <a:t> jak </a:t>
            </a:r>
            <a:r>
              <a:rPr lang="en-US" b="0" err="1"/>
              <a:t>ryby</a:t>
            </a:r>
            <a:r>
              <a:rPr lang="en-US" b="0"/>
              <a:t>, </a:t>
            </a:r>
            <a:r>
              <a:rPr lang="en-US" b="0" err="1"/>
              <a:t>skorupiaki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rośliny</a:t>
            </a:r>
            <a:r>
              <a:rPr lang="en-US" b="0"/>
              <a:t>, </a:t>
            </a:r>
            <a:r>
              <a:rPr lang="en-US" b="0" err="1"/>
              <a:t>zazwyczaj</a:t>
            </a:r>
            <a:r>
              <a:rPr lang="en-US" b="0"/>
              <a:t> w </a:t>
            </a:r>
            <a:r>
              <a:rPr lang="en-US" b="0" err="1"/>
              <a:t>celach</a:t>
            </a:r>
            <a:r>
              <a:rPr lang="en-US" b="0"/>
              <a:t> </a:t>
            </a:r>
            <a:r>
              <a:rPr lang="en-US" b="0" err="1"/>
              <a:t>spożywczych</a:t>
            </a:r>
            <a:r>
              <a:rPr lang="en-US" b="0"/>
              <a:t>, w </a:t>
            </a:r>
            <a:r>
              <a:rPr lang="en-US" b="0" err="1"/>
              <a:t>kontrolowanych</a:t>
            </a:r>
            <a:r>
              <a:rPr lang="en-US" b="0"/>
              <a:t> </a:t>
            </a:r>
            <a:r>
              <a:rPr lang="en-US" b="0" err="1"/>
              <a:t>środowiskach</a:t>
            </a:r>
            <a:r>
              <a:rPr lang="en-US" b="0"/>
              <a:t>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lang="en-US" sz="2100" b="1" err="1">
                <a:solidFill>
                  <a:srgbClr val="000000"/>
                </a:solidFill>
              </a:rPr>
              <a:t>Bioróżnorodność</a:t>
            </a:r>
            <a:r>
              <a:rPr lang="en-US" b="0"/>
              <a:t>: </a:t>
            </a:r>
            <a:r>
              <a:rPr lang="en-US" b="0" err="1"/>
              <a:t>Różnorodność</a:t>
            </a:r>
            <a:r>
              <a:rPr lang="en-US" b="0"/>
              <a:t> </a:t>
            </a:r>
            <a:r>
              <a:rPr lang="en-US" b="0" err="1"/>
              <a:t>życia</a:t>
            </a:r>
            <a:r>
              <a:rPr lang="en-US" b="0"/>
              <a:t> </a:t>
            </a:r>
            <a:r>
              <a:rPr lang="en-US" b="0" err="1"/>
              <a:t>na</a:t>
            </a:r>
            <a:r>
              <a:rPr lang="en-US" b="0"/>
              <a:t> </a:t>
            </a:r>
            <a:r>
              <a:rPr lang="en-US" b="0" err="1"/>
              <a:t>świecie</a:t>
            </a:r>
            <a:r>
              <a:rPr lang="pl-PL"/>
              <a:t>,</a:t>
            </a:r>
            <a:r>
              <a:rPr lang="en-US" b="0"/>
              <a:t> w </a:t>
            </a:r>
            <a:r>
              <a:rPr lang="en-US" b="0" err="1"/>
              <a:t>określonym</a:t>
            </a:r>
            <a:r>
              <a:rPr lang="en-US" b="0"/>
              <a:t> </a:t>
            </a:r>
            <a:r>
              <a:rPr lang="en-US" b="0" err="1"/>
              <a:t>siedlisku</a:t>
            </a:r>
            <a:r>
              <a:rPr lang="en-US" b="0"/>
              <a:t> </a:t>
            </a:r>
            <a:r>
              <a:rPr lang="en-US" b="0" err="1"/>
              <a:t>lub</a:t>
            </a:r>
            <a:r>
              <a:rPr lang="en-US" b="0"/>
              <a:t> </a:t>
            </a:r>
            <a:r>
              <a:rPr lang="en-US" b="0" err="1"/>
              <a:t>ekosystemie</a:t>
            </a:r>
            <a:r>
              <a:rPr lang="en-US" b="0"/>
              <a:t>. W </a:t>
            </a:r>
            <a:r>
              <a:rPr lang="en-US" b="0" err="1"/>
              <a:t>rolnictwie</a:t>
            </a:r>
            <a:r>
              <a:rPr lang="en-US" b="0"/>
              <a:t> </a:t>
            </a:r>
            <a:r>
              <a:rPr lang="en-US" b="0" err="1"/>
              <a:t>bioróżnorodność</a:t>
            </a:r>
            <a:r>
              <a:rPr lang="en-US" b="0"/>
              <a:t> </a:t>
            </a:r>
            <a:r>
              <a:rPr lang="en-US" b="0" err="1"/>
              <a:t>pomaga</a:t>
            </a:r>
            <a:r>
              <a:rPr lang="en-US" b="0"/>
              <a:t> </a:t>
            </a:r>
            <a:r>
              <a:rPr lang="en-US" b="0" err="1"/>
              <a:t>utrzymać</a:t>
            </a:r>
            <a:r>
              <a:rPr lang="en-US" b="0"/>
              <a:t> </a:t>
            </a:r>
            <a:r>
              <a:rPr lang="en-US" b="0" err="1"/>
              <a:t>stabilność</a:t>
            </a:r>
            <a:r>
              <a:rPr lang="en-US" b="0"/>
              <a:t> </a:t>
            </a:r>
            <a:r>
              <a:rPr lang="en-US" b="0" err="1"/>
              <a:t>ekosystemu</a:t>
            </a:r>
            <a:r>
              <a:rPr lang="en-US" b="0"/>
              <a:t>, </a:t>
            </a:r>
            <a:r>
              <a:rPr lang="en-US" b="0" err="1"/>
              <a:t>zwiększa</a:t>
            </a:r>
            <a:r>
              <a:rPr lang="en-US" b="0"/>
              <a:t> </a:t>
            </a:r>
            <a:r>
              <a:rPr lang="en-US" b="0" err="1"/>
              <a:t>żyzność</a:t>
            </a:r>
            <a:r>
              <a:rPr lang="en-US" b="0"/>
              <a:t> </a:t>
            </a:r>
            <a:r>
              <a:rPr lang="en-US" b="0" err="1"/>
              <a:t>gleby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poprawia</a:t>
            </a:r>
            <a:r>
              <a:rPr lang="en-US" b="0"/>
              <a:t> </a:t>
            </a:r>
            <a:r>
              <a:rPr lang="en-US" b="0" err="1"/>
              <a:t>odporność</a:t>
            </a:r>
            <a:r>
              <a:rPr lang="en-US" b="0"/>
              <a:t> </a:t>
            </a:r>
            <a:r>
              <a:rPr lang="en-US" b="0" err="1"/>
              <a:t>na</a:t>
            </a:r>
            <a:r>
              <a:rPr lang="en-US" b="0"/>
              <a:t> </a:t>
            </a:r>
            <a:r>
              <a:rPr lang="en-US" b="0" err="1"/>
              <a:t>szkodniki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choroby</a:t>
            </a:r>
            <a:r>
              <a:rPr lang="en-US" b="0"/>
              <a:t>.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1"/>
          <p:cNvSpPr txBox="1">
            <a:spLocks noGrp="1"/>
          </p:cNvSpPr>
          <p:nvPr>
            <p:ph type="body" idx="1"/>
          </p:nvPr>
        </p:nvSpPr>
        <p:spPr>
          <a:xfrm>
            <a:off x="831850" y="768348"/>
            <a:ext cx="10515600" cy="5321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</a:pPr>
            <a:r>
              <a:rPr lang="pl-PL" sz="1900" b="1">
                <a:solidFill>
                  <a:srgbClr val="000000"/>
                </a:solidFill>
              </a:rPr>
              <a:t>Ogród</a:t>
            </a:r>
            <a:r>
              <a:rPr lang="en-US" sz="1900" b="1">
                <a:solidFill>
                  <a:srgbClr val="000000"/>
                </a:solidFill>
              </a:rPr>
              <a:t> </a:t>
            </a:r>
            <a:r>
              <a:rPr lang="en-US" sz="1900" b="1" err="1">
                <a:solidFill>
                  <a:srgbClr val="000000"/>
                </a:solidFill>
              </a:rPr>
              <a:t>społecznościowy</a:t>
            </a:r>
            <a:r>
              <a:rPr lang="en-US" b="0"/>
              <a:t>: </a:t>
            </a:r>
            <a:r>
              <a:rPr lang="en-US" b="0" err="1"/>
              <a:t>Pojedynczy</a:t>
            </a:r>
            <a:r>
              <a:rPr lang="en-US" b="0"/>
              <a:t> </a:t>
            </a:r>
            <a:r>
              <a:rPr lang="en-US" b="0" err="1"/>
              <a:t>kawałek</a:t>
            </a:r>
            <a:r>
              <a:rPr lang="en-US" b="0"/>
              <a:t> </a:t>
            </a:r>
            <a:r>
              <a:rPr lang="en-US" b="0" err="1"/>
              <a:t>ziemi</a:t>
            </a:r>
            <a:r>
              <a:rPr lang="en-US" b="0"/>
              <a:t> </a:t>
            </a:r>
            <a:r>
              <a:rPr lang="en-US" b="0" err="1"/>
              <a:t>uprawiany</a:t>
            </a:r>
            <a:r>
              <a:rPr lang="en-US" b="0"/>
              <a:t> </a:t>
            </a:r>
            <a:r>
              <a:rPr lang="en-US" b="0" err="1"/>
              <a:t>wspólnie</a:t>
            </a:r>
            <a:r>
              <a:rPr lang="en-US" b="0"/>
              <a:t> </a:t>
            </a:r>
            <a:r>
              <a:rPr lang="en-US" b="0" err="1"/>
              <a:t>przez</a:t>
            </a:r>
            <a:r>
              <a:rPr lang="en-US" b="0"/>
              <a:t> </a:t>
            </a:r>
            <a:r>
              <a:rPr lang="en-US" b="0" err="1"/>
              <a:t>grupę</a:t>
            </a:r>
            <a:r>
              <a:rPr lang="en-US" b="0"/>
              <a:t> </a:t>
            </a:r>
            <a:r>
              <a:rPr lang="en-US" b="0" err="1"/>
              <a:t>ludzi</a:t>
            </a:r>
            <a:r>
              <a:rPr lang="en-US" b="0"/>
              <a:t>. </a:t>
            </a:r>
            <a:r>
              <a:rPr lang="en-US" b="0" err="1"/>
              <a:t>Ogrody</a:t>
            </a:r>
            <a:r>
              <a:rPr lang="en-US" b="0"/>
              <a:t> </a:t>
            </a:r>
            <a:r>
              <a:rPr lang="en-US" b="0" err="1"/>
              <a:t>społecznościowe</a:t>
            </a:r>
            <a:r>
              <a:rPr lang="en-US" b="0"/>
              <a:t> </a:t>
            </a:r>
            <a:r>
              <a:rPr lang="en-US" b="0" err="1"/>
              <a:t>zapewniają</a:t>
            </a:r>
            <a:r>
              <a:rPr lang="en-US" b="0"/>
              <a:t> </a:t>
            </a:r>
            <a:r>
              <a:rPr lang="en-US" b="0" err="1"/>
              <a:t>świeże</a:t>
            </a:r>
            <a:r>
              <a:rPr lang="en-US" b="0"/>
              <a:t> </a:t>
            </a:r>
            <a:r>
              <a:rPr lang="en-US" b="0" err="1"/>
              <a:t>produkty</a:t>
            </a:r>
            <a:r>
              <a:rPr lang="en-US" b="0"/>
              <a:t>, </a:t>
            </a:r>
            <a:r>
              <a:rPr lang="en-US" b="0" err="1"/>
              <a:t>poprawiają</a:t>
            </a:r>
            <a:r>
              <a:rPr lang="en-US" b="0"/>
              <a:t> </a:t>
            </a:r>
            <a:r>
              <a:rPr lang="en-US" b="0" err="1"/>
              <a:t>środowisko</a:t>
            </a:r>
            <a:r>
              <a:rPr lang="en-US" b="0"/>
              <a:t> </a:t>
            </a:r>
            <a:r>
              <a:rPr lang="en-US" b="0" err="1"/>
              <a:t>miejskie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sprzyjają</a:t>
            </a:r>
            <a:r>
              <a:rPr lang="en-US" b="0"/>
              <a:t> </a:t>
            </a:r>
            <a:r>
              <a:rPr lang="en-US" b="0" err="1"/>
              <a:t>interakcjom</a:t>
            </a:r>
            <a:r>
              <a:rPr lang="en-US" b="0"/>
              <a:t> </a:t>
            </a:r>
            <a:r>
              <a:rPr lang="en-US" b="0" err="1"/>
              <a:t>społecznym</a:t>
            </a:r>
            <a:r>
              <a:rPr lang="en-US" b="0"/>
              <a:t>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</a:pPr>
            <a:r>
              <a:rPr lang="en-US" sz="1900" b="1" err="1">
                <a:solidFill>
                  <a:srgbClr val="000000"/>
                </a:solidFill>
              </a:rPr>
              <a:t>Kompostowanie</a:t>
            </a:r>
            <a:r>
              <a:rPr lang="en-US" b="0"/>
              <a:t>: </a:t>
            </a:r>
            <a:r>
              <a:rPr lang="en-US" b="0" err="1"/>
              <a:t>Proces</a:t>
            </a:r>
            <a:r>
              <a:rPr lang="en-US" b="0"/>
              <a:t> </a:t>
            </a:r>
            <a:r>
              <a:rPr lang="en-US" b="0" err="1"/>
              <a:t>recyklingu</a:t>
            </a:r>
            <a:r>
              <a:rPr lang="en-US" b="0"/>
              <a:t> </a:t>
            </a:r>
            <a:r>
              <a:rPr lang="en-US" b="0" err="1"/>
              <a:t>odpadów</a:t>
            </a:r>
            <a:r>
              <a:rPr lang="en-US" b="0"/>
              <a:t> </a:t>
            </a:r>
            <a:r>
              <a:rPr lang="en-US" b="0" err="1"/>
              <a:t>organicznych</a:t>
            </a:r>
            <a:r>
              <a:rPr lang="en-US" b="0"/>
              <a:t>, </a:t>
            </a:r>
            <a:r>
              <a:rPr lang="en-US" b="0" err="1"/>
              <a:t>takich</a:t>
            </a:r>
            <a:r>
              <a:rPr lang="en-US" b="0"/>
              <a:t> jak </a:t>
            </a:r>
            <a:r>
              <a:rPr lang="en-US" b="0" err="1"/>
              <a:t>resztki</a:t>
            </a:r>
            <a:r>
              <a:rPr lang="en-US" b="0"/>
              <a:t> </a:t>
            </a:r>
            <a:r>
              <a:rPr lang="en-US" b="0" err="1"/>
              <a:t>żywności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odpady</a:t>
            </a:r>
            <a:r>
              <a:rPr lang="en-US" b="0"/>
              <a:t> </a:t>
            </a:r>
            <a:r>
              <a:rPr lang="pl-PL" b="0"/>
              <a:t>ogrodowe</a:t>
            </a:r>
            <a:r>
              <a:rPr lang="en-US" b="0"/>
              <a:t>, w </a:t>
            </a:r>
            <a:r>
              <a:rPr lang="en-US" b="0" err="1"/>
              <a:t>cenn</a:t>
            </a:r>
            <a:r>
              <a:rPr lang="pl-PL" b="0"/>
              <a:t>y</a:t>
            </a:r>
            <a:r>
              <a:rPr lang="en-US" b="0"/>
              <a:t> </a:t>
            </a:r>
            <a:r>
              <a:rPr lang="pl-PL" b="0"/>
              <a:t>dodatek do</a:t>
            </a:r>
            <a:r>
              <a:rPr lang="en-US" b="0"/>
              <a:t> </a:t>
            </a:r>
            <a:r>
              <a:rPr lang="en-US" b="0" err="1"/>
              <a:t>gleby</a:t>
            </a:r>
            <a:r>
              <a:rPr lang="en-US" b="0"/>
              <a:t> </a:t>
            </a:r>
            <a:r>
              <a:rPr lang="en-US" b="0" err="1"/>
              <a:t>znan</a:t>
            </a:r>
            <a:r>
              <a:rPr lang="pl-PL" b="0"/>
              <a:t>y</a:t>
            </a:r>
            <a:r>
              <a:rPr lang="en-US" b="0"/>
              <a:t> </a:t>
            </a:r>
            <a:r>
              <a:rPr lang="en-US" b="0" err="1"/>
              <a:t>jako</a:t>
            </a:r>
            <a:r>
              <a:rPr lang="en-US" b="0"/>
              <a:t> </a:t>
            </a:r>
            <a:r>
              <a:rPr lang="en-US" b="0" err="1"/>
              <a:t>kompost</a:t>
            </a:r>
            <a:r>
              <a:rPr lang="en-US" b="0"/>
              <a:t>. </a:t>
            </a:r>
            <a:r>
              <a:rPr lang="en-US" b="0" err="1"/>
              <a:t>Proces</a:t>
            </a:r>
            <a:r>
              <a:rPr lang="en-US" b="0"/>
              <a:t> ten </a:t>
            </a:r>
            <a:r>
              <a:rPr lang="en-US" b="0" err="1"/>
              <a:t>poprawia</a:t>
            </a:r>
            <a:r>
              <a:rPr lang="en-US" b="0"/>
              <a:t> </a:t>
            </a:r>
            <a:r>
              <a:rPr lang="en-US" b="0" err="1"/>
              <a:t>zdrowie</a:t>
            </a:r>
            <a:r>
              <a:rPr lang="en-US" b="0"/>
              <a:t> </a:t>
            </a:r>
            <a:r>
              <a:rPr lang="en-US" b="0" err="1"/>
              <a:t>gleby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zmniejsza</a:t>
            </a:r>
            <a:r>
              <a:rPr lang="en-US" b="0"/>
              <a:t> </a:t>
            </a:r>
            <a:r>
              <a:rPr lang="en-US" b="0" err="1"/>
              <a:t>ilość</a:t>
            </a:r>
            <a:r>
              <a:rPr lang="en-US" b="0"/>
              <a:t> </a:t>
            </a:r>
            <a:r>
              <a:rPr lang="en-US" b="0" err="1"/>
              <a:t>odpadów</a:t>
            </a:r>
            <a:r>
              <a:rPr lang="en-US" b="0"/>
              <a:t> </a:t>
            </a:r>
            <a:r>
              <a:rPr lang="en-US" b="0" err="1"/>
              <a:t>składowanych</a:t>
            </a:r>
            <a:r>
              <a:rPr lang="en-US" b="0"/>
              <a:t> </a:t>
            </a:r>
            <a:r>
              <a:rPr lang="en-US" b="0" err="1"/>
              <a:t>na</a:t>
            </a:r>
            <a:r>
              <a:rPr lang="en-US" b="0"/>
              <a:t> </a:t>
            </a:r>
            <a:r>
              <a:rPr lang="en-US" b="0" err="1"/>
              <a:t>wysypiskach</a:t>
            </a:r>
            <a:r>
              <a:rPr lang="en-US" b="0"/>
              <a:t>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</a:pPr>
            <a:r>
              <a:rPr lang="en-US" sz="1900" b="1" err="1">
                <a:solidFill>
                  <a:srgbClr val="000000"/>
                </a:solidFill>
              </a:rPr>
              <a:t>Płodozmian</a:t>
            </a:r>
            <a:r>
              <a:rPr lang="en-US" b="0"/>
              <a:t>: </a:t>
            </a:r>
            <a:r>
              <a:rPr lang="en-US" b="0" err="1"/>
              <a:t>Praktyka</a:t>
            </a:r>
            <a:r>
              <a:rPr lang="en-US" b="0"/>
              <a:t> </a:t>
            </a:r>
            <a:r>
              <a:rPr lang="en-US" b="0" err="1"/>
              <a:t>uprawy</a:t>
            </a:r>
            <a:r>
              <a:rPr lang="en-US" b="0"/>
              <a:t> </a:t>
            </a:r>
            <a:r>
              <a:rPr lang="en-US" b="0" err="1"/>
              <a:t>różnych</a:t>
            </a:r>
            <a:r>
              <a:rPr lang="en-US" b="0"/>
              <a:t> </a:t>
            </a:r>
            <a:r>
              <a:rPr lang="en-US" b="0" err="1"/>
              <a:t>rodzajów</a:t>
            </a:r>
            <a:r>
              <a:rPr lang="en-US" b="0"/>
              <a:t> </a:t>
            </a:r>
            <a:r>
              <a:rPr lang="en-US" b="0" err="1"/>
              <a:t>roślin</a:t>
            </a:r>
            <a:r>
              <a:rPr lang="en-US" b="0"/>
              <a:t> </a:t>
            </a:r>
            <a:r>
              <a:rPr lang="en-US" b="0" err="1"/>
              <a:t>na</a:t>
            </a:r>
            <a:r>
              <a:rPr lang="en-US" b="0"/>
              <a:t> </a:t>
            </a:r>
            <a:r>
              <a:rPr lang="en-US" b="0" err="1"/>
              <a:t>tym</a:t>
            </a:r>
            <a:r>
              <a:rPr lang="en-US" b="0"/>
              <a:t> </a:t>
            </a:r>
            <a:r>
              <a:rPr lang="en-US" b="0" err="1"/>
              <a:t>samym</a:t>
            </a:r>
            <a:r>
              <a:rPr lang="en-US" b="0"/>
              <a:t> </a:t>
            </a:r>
            <a:r>
              <a:rPr lang="en-US" b="0" err="1"/>
              <a:t>obszarze</a:t>
            </a:r>
            <a:r>
              <a:rPr lang="en-US" b="0"/>
              <a:t> w </a:t>
            </a:r>
            <a:r>
              <a:rPr lang="en-US" b="0" err="1"/>
              <a:t>kolejnych</a:t>
            </a:r>
            <a:r>
              <a:rPr lang="en-US" b="0"/>
              <a:t> </a:t>
            </a:r>
            <a:r>
              <a:rPr lang="en-US" b="0" err="1"/>
              <a:t>sezonach</a:t>
            </a:r>
            <a:r>
              <a:rPr lang="en-US" b="0"/>
              <a:t>. </a:t>
            </a:r>
            <a:r>
              <a:rPr lang="en-US" b="0" err="1"/>
              <a:t>Pomaga</a:t>
            </a:r>
            <a:r>
              <a:rPr lang="en-US" b="0"/>
              <a:t> </a:t>
            </a:r>
            <a:r>
              <a:rPr lang="en-US" b="0" err="1"/>
              <a:t>utrzymać</a:t>
            </a:r>
            <a:r>
              <a:rPr lang="en-US" b="0"/>
              <a:t> </a:t>
            </a:r>
            <a:r>
              <a:rPr lang="en-US" b="0" err="1"/>
              <a:t>zdrowie</a:t>
            </a:r>
            <a:r>
              <a:rPr lang="en-US" b="0"/>
              <a:t> </a:t>
            </a:r>
            <a:r>
              <a:rPr lang="en-US" b="0" err="1"/>
              <a:t>gleby</a:t>
            </a:r>
            <a:r>
              <a:rPr lang="en-US" b="0"/>
              <a:t>, </a:t>
            </a:r>
            <a:r>
              <a:rPr lang="en-US" b="0" err="1"/>
              <a:t>ograniczyć</a:t>
            </a:r>
            <a:r>
              <a:rPr lang="en-US" b="0"/>
              <a:t> </a:t>
            </a:r>
            <a:r>
              <a:rPr lang="en-US" b="0" err="1"/>
              <a:t>cykle</a:t>
            </a:r>
            <a:r>
              <a:rPr lang="en-US" b="0"/>
              <a:t> </a:t>
            </a:r>
            <a:r>
              <a:rPr lang="en-US" b="0" err="1"/>
              <a:t>szkodników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chorób</a:t>
            </a:r>
            <a:r>
              <a:rPr lang="en-US" b="0"/>
              <a:t> </a:t>
            </a:r>
            <a:r>
              <a:rPr lang="en-US" b="0" err="1"/>
              <a:t>oraz</a:t>
            </a:r>
            <a:r>
              <a:rPr lang="en-US" b="0"/>
              <a:t> </a:t>
            </a:r>
            <a:r>
              <a:rPr lang="en-US" b="0" err="1"/>
              <a:t>zwiększyć</a:t>
            </a:r>
            <a:r>
              <a:rPr lang="en-US" b="0"/>
              <a:t> </a:t>
            </a:r>
            <a:r>
              <a:rPr lang="en-US" b="0" err="1"/>
              <a:t>plony</a:t>
            </a:r>
            <a:r>
              <a:rPr lang="en-US" b="0"/>
              <a:t>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</a:pPr>
            <a:r>
              <a:rPr lang="en-US" sz="1900" b="1" err="1">
                <a:solidFill>
                  <a:srgbClr val="000000"/>
                </a:solidFill>
              </a:rPr>
              <a:t>Dystrybucja</a:t>
            </a:r>
            <a:r>
              <a:rPr lang="en-US" b="0"/>
              <a:t>: </a:t>
            </a:r>
            <a:r>
              <a:rPr lang="en-US" b="0" err="1"/>
              <a:t>Proces</a:t>
            </a:r>
            <a:r>
              <a:rPr lang="en-US" b="0"/>
              <a:t> </a:t>
            </a:r>
            <a:r>
              <a:rPr lang="en-US" b="0" err="1"/>
              <a:t>transportu</a:t>
            </a:r>
            <a:r>
              <a:rPr lang="en-US" b="0"/>
              <a:t> </a:t>
            </a:r>
            <a:r>
              <a:rPr lang="en-US" b="0" err="1"/>
              <a:t>żywności</a:t>
            </a:r>
            <a:r>
              <a:rPr lang="en-US" b="0"/>
              <a:t> z </a:t>
            </a:r>
            <a:r>
              <a:rPr lang="en-US" b="0" err="1"/>
              <a:t>miejsca</a:t>
            </a:r>
            <a:r>
              <a:rPr lang="en-US" b="0"/>
              <a:t> </a:t>
            </a:r>
            <a:r>
              <a:rPr lang="en-US" b="0" err="1"/>
              <a:t>produkcji</a:t>
            </a:r>
            <a:r>
              <a:rPr lang="en-US" b="0"/>
              <a:t> do </a:t>
            </a:r>
            <a:r>
              <a:rPr lang="en-US" b="0" err="1"/>
              <a:t>miejsca</a:t>
            </a:r>
            <a:r>
              <a:rPr lang="en-US" b="0"/>
              <a:t> </a:t>
            </a:r>
            <a:r>
              <a:rPr lang="en-US" b="0" err="1"/>
              <a:t>jej</a:t>
            </a:r>
            <a:r>
              <a:rPr lang="en-US" b="0"/>
              <a:t> </a:t>
            </a:r>
            <a:r>
              <a:rPr lang="en-US" b="0" err="1"/>
              <a:t>konsumpcji</a:t>
            </a:r>
            <a:r>
              <a:rPr lang="en-US" b="0"/>
              <a:t>. </a:t>
            </a:r>
            <a:r>
              <a:rPr lang="en-US" b="0" err="1"/>
              <a:t>Skuteczna</a:t>
            </a:r>
            <a:r>
              <a:rPr lang="en-US" b="0"/>
              <a:t> </a:t>
            </a:r>
            <a:r>
              <a:rPr lang="en-US" b="0" err="1"/>
              <a:t>dystrybucja</a:t>
            </a:r>
            <a:r>
              <a:rPr lang="en-US" b="0"/>
              <a:t> </a:t>
            </a:r>
            <a:r>
              <a:rPr lang="en-US" b="0" err="1"/>
              <a:t>zapewnia</a:t>
            </a:r>
            <a:r>
              <a:rPr lang="en-US" b="0"/>
              <a:t>, </a:t>
            </a:r>
            <a:r>
              <a:rPr lang="en-US" b="0" err="1"/>
              <a:t>że</a:t>
            </a:r>
            <a:r>
              <a:rPr lang="en-US" b="0"/>
              <a:t> </a:t>
            </a:r>
            <a:r>
              <a:rPr lang="en-US" b="0" err="1"/>
              <a:t>żywność</a:t>
            </a:r>
            <a:r>
              <a:rPr lang="en-US" b="0"/>
              <a:t> </a:t>
            </a:r>
            <a:r>
              <a:rPr lang="en-US" b="0" err="1"/>
              <a:t>dociera</a:t>
            </a:r>
            <a:r>
              <a:rPr lang="en-US" b="0"/>
              <a:t> do </a:t>
            </a:r>
            <a:r>
              <a:rPr lang="en-US" b="0" err="1"/>
              <a:t>konsumentów</a:t>
            </a:r>
            <a:r>
              <a:rPr lang="en-US" b="0"/>
              <a:t> w </a:t>
            </a:r>
            <a:r>
              <a:rPr lang="en-US" b="0" err="1"/>
              <a:t>sposób</a:t>
            </a:r>
            <a:r>
              <a:rPr lang="en-US" b="0"/>
              <a:t> </a:t>
            </a:r>
            <a:r>
              <a:rPr lang="en-US" b="0" err="1"/>
              <a:t>efektywny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pozostaje</a:t>
            </a:r>
            <a:r>
              <a:rPr lang="en-US" b="0"/>
              <a:t> </a:t>
            </a:r>
            <a:r>
              <a:rPr lang="en-US" b="0" err="1"/>
              <a:t>świeża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bezpieczna</a:t>
            </a:r>
            <a:r>
              <a:rPr lang="en-US" b="0"/>
              <a:t> do </a:t>
            </a:r>
            <a:r>
              <a:rPr lang="en-US" b="0" err="1"/>
              <a:t>spożycia</a:t>
            </a:r>
            <a:r>
              <a:rPr lang="en-US" b="0"/>
              <a:t>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</a:pPr>
            <a:r>
              <a:rPr lang="en-US" sz="1900" b="1" err="1">
                <a:solidFill>
                  <a:srgbClr val="000000"/>
                </a:solidFill>
              </a:rPr>
              <a:t>Usługi</a:t>
            </a:r>
            <a:r>
              <a:rPr lang="en-US" sz="1900" b="1">
                <a:solidFill>
                  <a:srgbClr val="000000"/>
                </a:solidFill>
              </a:rPr>
              <a:t> </a:t>
            </a:r>
            <a:r>
              <a:rPr lang="en-US" sz="1900" b="1" err="1">
                <a:solidFill>
                  <a:srgbClr val="000000"/>
                </a:solidFill>
              </a:rPr>
              <a:t>ekosystemów</a:t>
            </a:r>
            <a:r>
              <a:rPr lang="en-US" b="0"/>
              <a:t>: </a:t>
            </a:r>
            <a:r>
              <a:rPr lang="en-US" b="0" err="1"/>
              <a:t>Korzyści</a:t>
            </a:r>
            <a:r>
              <a:rPr lang="en-US" b="0"/>
              <a:t>, </a:t>
            </a:r>
            <a:r>
              <a:rPr lang="en-US" b="0" err="1"/>
              <a:t>jakie</a:t>
            </a:r>
            <a:r>
              <a:rPr lang="en-US" b="0"/>
              <a:t> </a:t>
            </a:r>
            <a:r>
              <a:rPr lang="en-US" b="0" err="1"/>
              <a:t>ludzie</a:t>
            </a:r>
            <a:r>
              <a:rPr lang="en-US" b="0"/>
              <a:t> </a:t>
            </a:r>
            <a:r>
              <a:rPr lang="en-US" b="0" err="1"/>
              <a:t>czerpią</a:t>
            </a:r>
            <a:r>
              <a:rPr lang="en-US" b="0"/>
              <a:t> z </a:t>
            </a:r>
            <a:r>
              <a:rPr lang="en-US" b="0" err="1"/>
              <a:t>ekosystemów</a:t>
            </a:r>
            <a:r>
              <a:rPr lang="en-US" b="0"/>
              <a:t>, w </a:t>
            </a:r>
            <a:r>
              <a:rPr lang="en-US" b="0" err="1"/>
              <a:t>tym</a:t>
            </a:r>
            <a:r>
              <a:rPr lang="en-US" b="0"/>
              <a:t> </a:t>
            </a:r>
            <a:r>
              <a:rPr lang="en-US" b="0" err="1"/>
              <a:t>usługi</a:t>
            </a:r>
            <a:r>
              <a:rPr lang="en-US" b="0"/>
              <a:t> </a:t>
            </a:r>
            <a:r>
              <a:rPr lang="en-US" b="0" err="1"/>
              <a:t>zaopatrzeniowe</a:t>
            </a:r>
            <a:r>
              <a:rPr lang="en-US" b="0"/>
              <a:t> (</a:t>
            </a:r>
            <a:r>
              <a:rPr lang="en-US" b="0" err="1"/>
              <a:t>takie</a:t>
            </a:r>
            <a:r>
              <a:rPr lang="en-US" b="0"/>
              <a:t> jak </a:t>
            </a:r>
            <a:r>
              <a:rPr lang="en-US" b="0" err="1"/>
              <a:t>żywność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woda</a:t>
            </a:r>
            <a:r>
              <a:rPr lang="en-US" b="0"/>
              <a:t>), </a:t>
            </a:r>
            <a:r>
              <a:rPr lang="en-US" b="0" err="1"/>
              <a:t>usługi</a:t>
            </a:r>
            <a:r>
              <a:rPr lang="en-US" b="0"/>
              <a:t> </a:t>
            </a:r>
            <a:r>
              <a:rPr lang="en-US" b="0" err="1"/>
              <a:t>regulacyjne</a:t>
            </a:r>
            <a:r>
              <a:rPr lang="en-US" b="0"/>
              <a:t> (</a:t>
            </a:r>
            <a:r>
              <a:rPr lang="en-US" b="0" err="1"/>
              <a:t>takie</a:t>
            </a:r>
            <a:r>
              <a:rPr lang="en-US" b="0"/>
              <a:t> jak </a:t>
            </a:r>
            <a:r>
              <a:rPr lang="en-US" b="0" err="1"/>
              <a:t>ochrona</a:t>
            </a:r>
            <a:r>
              <a:rPr lang="en-US" b="0"/>
              <a:t> </a:t>
            </a:r>
            <a:r>
              <a:rPr lang="en-US" b="0" err="1"/>
              <a:t>przeciwpowodziowa</a:t>
            </a:r>
            <a:r>
              <a:rPr lang="en-US" b="0"/>
              <a:t>), </a:t>
            </a:r>
            <a:r>
              <a:rPr lang="en-US" b="0" err="1"/>
              <a:t>usługi</a:t>
            </a:r>
            <a:r>
              <a:rPr lang="en-US" b="0"/>
              <a:t> </a:t>
            </a:r>
            <a:r>
              <a:rPr lang="en-US" b="0" err="1"/>
              <a:t>kulturalne</a:t>
            </a:r>
            <a:r>
              <a:rPr lang="en-US" b="0"/>
              <a:t> (</a:t>
            </a:r>
            <a:r>
              <a:rPr lang="en-US" b="0" err="1"/>
              <a:t>takie</a:t>
            </a:r>
            <a:r>
              <a:rPr lang="en-US" b="0"/>
              <a:t> jak </a:t>
            </a:r>
            <a:r>
              <a:rPr lang="en-US" b="0" err="1"/>
              <a:t>korzyści</a:t>
            </a:r>
            <a:r>
              <a:rPr lang="en-US" b="0"/>
              <a:t> </a:t>
            </a:r>
            <a:r>
              <a:rPr lang="en-US" b="0" err="1"/>
              <a:t>rekreacyjne</a:t>
            </a:r>
            <a:r>
              <a:rPr lang="en-US" b="0"/>
              <a:t>)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usługi</a:t>
            </a:r>
            <a:r>
              <a:rPr lang="en-US" b="0"/>
              <a:t> </a:t>
            </a:r>
            <a:r>
              <a:rPr lang="en-US" b="0" err="1"/>
              <a:t>wspierające</a:t>
            </a:r>
            <a:r>
              <a:rPr lang="en-US" b="0"/>
              <a:t> (</a:t>
            </a:r>
            <a:r>
              <a:rPr lang="en-US" b="0" err="1"/>
              <a:t>takie</a:t>
            </a:r>
            <a:r>
              <a:rPr lang="en-US" b="0"/>
              <a:t> jak </a:t>
            </a:r>
            <a:r>
              <a:rPr lang="en-US" b="0" err="1"/>
              <a:t>obieg</a:t>
            </a:r>
            <a:r>
              <a:rPr lang="en-US" b="0"/>
              <a:t> </a:t>
            </a:r>
            <a:r>
              <a:rPr lang="en-US" b="0" err="1"/>
              <a:t>składników</a:t>
            </a:r>
            <a:r>
              <a:rPr lang="en-US" b="0"/>
              <a:t> </a:t>
            </a:r>
            <a:r>
              <a:rPr lang="en-US" b="0" err="1"/>
              <a:t>odżywczych</a:t>
            </a:r>
            <a:r>
              <a:rPr lang="en-US" b="0"/>
              <a:t>).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</a:pPr>
            <a:r>
              <a:rPr lang="en-US" sz="1900" b="1" err="1">
                <a:solidFill>
                  <a:srgbClr val="000000"/>
                </a:solidFill>
              </a:rPr>
              <a:t>Etyczne</a:t>
            </a:r>
            <a:r>
              <a:rPr lang="en-US" sz="1900" b="1">
                <a:solidFill>
                  <a:srgbClr val="000000"/>
                </a:solidFill>
              </a:rPr>
              <a:t> </a:t>
            </a:r>
            <a:r>
              <a:rPr lang="en-US" sz="1900" b="1" err="1">
                <a:solidFill>
                  <a:srgbClr val="000000"/>
                </a:solidFill>
              </a:rPr>
              <a:t>rolnictwo</a:t>
            </a:r>
            <a:r>
              <a:rPr lang="en-US" b="0"/>
              <a:t>: </a:t>
            </a:r>
            <a:r>
              <a:rPr lang="en-US" b="0" err="1"/>
              <a:t>Praktyki</a:t>
            </a:r>
            <a:r>
              <a:rPr lang="en-US" b="0"/>
              <a:t> </a:t>
            </a:r>
            <a:r>
              <a:rPr lang="en-US" b="0" err="1"/>
              <a:t>rolnicze</a:t>
            </a:r>
            <a:r>
              <a:rPr lang="en-US" b="0"/>
              <a:t>, </a:t>
            </a:r>
            <a:r>
              <a:rPr lang="en-US" b="0" err="1"/>
              <a:t>które</a:t>
            </a:r>
            <a:r>
              <a:rPr lang="en-US" b="0"/>
              <a:t> </a:t>
            </a:r>
            <a:r>
              <a:rPr lang="en-US" b="0" err="1"/>
              <a:t>priorytetowo</a:t>
            </a:r>
            <a:r>
              <a:rPr lang="en-US" b="0"/>
              <a:t> </a:t>
            </a:r>
            <a:r>
              <a:rPr lang="en-US" b="0" err="1"/>
              <a:t>traktują</a:t>
            </a:r>
            <a:r>
              <a:rPr lang="en-US" b="0"/>
              <a:t> </a:t>
            </a:r>
            <a:r>
              <a:rPr lang="en-US" b="0" err="1"/>
              <a:t>dobrostan</a:t>
            </a:r>
            <a:r>
              <a:rPr lang="en-US" b="0"/>
              <a:t> </a:t>
            </a:r>
            <a:r>
              <a:rPr lang="en-US" b="0" err="1"/>
              <a:t>zwierząt</a:t>
            </a:r>
            <a:r>
              <a:rPr lang="en-US" b="0"/>
              <a:t>, </a:t>
            </a:r>
            <a:r>
              <a:rPr lang="en-US" b="0" err="1"/>
              <a:t>zrównoważony</a:t>
            </a:r>
            <a:r>
              <a:rPr lang="en-US" b="0"/>
              <a:t> </a:t>
            </a:r>
            <a:r>
              <a:rPr lang="en-US" b="0" err="1"/>
              <a:t>rozwój</a:t>
            </a:r>
            <a:r>
              <a:rPr lang="en-US" b="0"/>
              <a:t> </a:t>
            </a:r>
            <a:r>
              <a:rPr lang="en-US" b="0" err="1"/>
              <a:t>środowiska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sprawiedliwe</a:t>
            </a:r>
            <a:r>
              <a:rPr lang="en-US" b="0"/>
              <a:t> </a:t>
            </a:r>
            <a:r>
              <a:rPr lang="en-US" b="0" err="1"/>
              <a:t>traktowanie</a:t>
            </a:r>
            <a:r>
              <a:rPr lang="en-US" b="0"/>
              <a:t> </a:t>
            </a:r>
            <a:r>
              <a:rPr lang="en-US" b="0" err="1"/>
              <a:t>pracowników</a:t>
            </a:r>
            <a:r>
              <a:rPr lang="en-US" b="0"/>
              <a:t>. </a:t>
            </a:r>
            <a:r>
              <a:rPr lang="en-US" b="0" err="1"/>
              <a:t>Etyczne</a:t>
            </a:r>
            <a:r>
              <a:rPr lang="en-US" b="0"/>
              <a:t> </a:t>
            </a:r>
            <a:r>
              <a:rPr lang="en-US" b="0" err="1"/>
              <a:t>rolnictwo</a:t>
            </a:r>
            <a:r>
              <a:rPr lang="en-US" b="0"/>
              <a:t> ma </a:t>
            </a:r>
            <a:r>
              <a:rPr lang="en-US" b="0" err="1"/>
              <a:t>na</a:t>
            </a:r>
            <a:r>
              <a:rPr lang="en-US" b="0"/>
              <a:t> </a:t>
            </a:r>
            <a:r>
              <a:rPr lang="en-US" b="0" err="1"/>
              <a:t>celu</a:t>
            </a:r>
            <a:r>
              <a:rPr lang="en-US" b="0"/>
              <a:t> </a:t>
            </a:r>
            <a:r>
              <a:rPr lang="en-US" b="0" err="1"/>
              <a:t>produkcję</a:t>
            </a:r>
            <a:r>
              <a:rPr lang="en-US" b="0"/>
              <a:t> </a:t>
            </a:r>
            <a:r>
              <a:rPr lang="en-US" b="0" err="1"/>
              <a:t>żywności</a:t>
            </a:r>
            <a:r>
              <a:rPr lang="en-US" b="0"/>
              <a:t> w </a:t>
            </a:r>
            <a:r>
              <a:rPr lang="en-US" b="0" err="1"/>
              <a:t>sposób</a:t>
            </a:r>
            <a:r>
              <a:rPr lang="en-US" b="0"/>
              <a:t> </a:t>
            </a:r>
            <a:r>
              <a:rPr lang="en-US" b="0" err="1"/>
              <a:t>moralnie</a:t>
            </a:r>
            <a:r>
              <a:rPr lang="en-US" b="0"/>
              <a:t> </a:t>
            </a:r>
            <a:r>
              <a:rPr lang="en-US" b="0" err="1"/>
              <a:t>właściwy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społecznie</a:t>
            </a:r>
            <a:r>
              <a:rPr lang="en-US" b="0"/>
              <a:t> </a:t>
            </a:r>
            <a:r>
              <a:rPr lang="en-US" b="0" err="1"/>
              <a:t>odpowiedzialny</a:t>
            </a:r>
            <a:r>
              <a:rPr lang="en-US" b="0"/>
              <a:t>.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2"/>
          <p:cNvSpPr txBox="1">
            <a:spLocks noGrp="1"/>
          </p:cNvSpPr>
          <p:nvPr>
            <p:ph type="body" idx="1"/>
          </p:nvPr>
        </p:nvSpPr>
        <p:spPr>
          <a:xfrm>
            <a:off x="838200" y="843281"/>
            <a:ext cx="10515600" cy="497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900" b="1" err="1"/>
              <a:t>Pustynia</a:t>
            </a:r>
            <a:r>
              <a:rPr lang="en-US" sz="1900" b="1"/>
              <a:t> </a:t>
            </a:r>
            <a:r>
              <a:rPr lang="en-US" sz="1900" b="1" err="1"/>
              <a:t>żywnościowa</a:t>
            </a:r>
            <a:r>
              <a:rPr lang="en-US" b="0"/>
              <a:t>: </a:t>
            </a:r>
            <a:r>
              <a:rPr lang="en-US" b="0" err="1"/>
              <a:t>Obszary</a:t>
            </a:r>
            <a:r>
              <a:rPr lang="en-US" b="0"/>
              <a:t> </a:t>
            </a:r>
            <a:r>
              <a:rPr lang="en-US" b="0" err="1"/>
              <a:t>miejskie</a:t>
            </a:r>
            <a:r>
              <a:rPr lang="en-US" b="0"/>
              <a:t> </a:t>
            </a:r>
            <a:r>
              <a:rPr lang="en-US" b="0" err="1"/>
              <a:t>lub</a:t>
            </a:r>
            <a:r>
              <a:rPr lang="en-US" b="0"/>
              <a:t> </a:t>
            </a:r>
            <a:r>
              <a:rPr lang="en-US" b="0" err="1"/>
              <a:t>wiejskie</a:t>
            </a:r>
            <a:r>
              <a:rPr lang="en-US" b="0"/>
              <a:t>, </a:t>
            </a:r>
            <a:r>
              <a:rPr lang="en-US" b="0" err="1"/>
              <a:t>gdzie</a:t>
            </a:r>
            <a:r>
              <a:rPr lang="en-US" b="0"/>
              <a:t> </a:t>
            </a:r>
            <a:r>
              <a:rPr lang="en-US" b="0" err="1"/>
              <a:t>dostęp</a:t>
            </a:r>
            <a:r>
              <a:rPr lang="en-US" b="0"/>
              <a:t> do </a:t>
            </a:r>
            <a:r>
              <a:rPr lang="en-US" b="0" err="1"/>
              <a:t>pożywnej</a:t>
            </a:r>
            <a:r>
              <a:rPr lang="en-US" b="0"/>
              <a:t> </a:t>
            </a:r>
            <a:r>
              <a:rPr lang="en-US" b="0" err="1"/>
              <a:t>żywności</a:t>
            </a:r>
            <a:r>
              <a:rPr lang="en-US" b="0"/>
              <a:t> </a:t>
            </a:r>
            <a:r>
              <a:rPr lang="pl-PL" b="0"/>
              <a:t>w przystępnej cenie </a:t>
            </a:r>
            <a:r>
              <a:rPr lang="en-US" b="0"/>
              <a:t>jest </a:t>
            </a:r>
            <a:r>
              <a:rPr lang="en-US" b="0" err="1"/>
              <a:t>ograniczony</a:t>
            </a:r>
            <a:r>
              <a:rPr lang="en-US" b="0"/>
              <a:t>. </a:t>
            </a:r>
            <a:r>
              <a:rPr lang="en-US" b="0" err="1"/>
              <a:t>Mieszkańcy</a:t>
            </a:r>
            <a:r>
              <a:rPr lang="en-US" b="0"/>
              <a:t> </a:t>
            </a:r>
            <a:r>
              <a:rPr lang="en-US" b="0" err="1"/>
              <a:t>pustyń</a:t>
            </a:r>
            <a:r>
              <a:rPr lang="en-US" b="0"/>
              <a:t> </a:t>
            </a:r>
            <a:r>
              <a:rPr lang="en-US" b="0" err="1"/>
              <a:t>żywnościowych</a:t>
            </a:r>
            <a:r>
              <a:rPr lang="en-US" b="0"/>
              <a:t> </a:t>
            </a:r>
            <a:r>
              <a:rPr lang="en-US" b="0" err="1"/>
              <a:t>często</a:t>
            </a:r>
            <a:r>
              <a:rPr lang="en-US" b="0"/>
              <a:t> </a:t>
            </a:r>
            <a:r>
              <a:rPr lang="en-US" b="0" err="1"/>
              <a:t>polegają</a:t>
            </a:r>
            <a:r>
              <a:rPr lang="en-US" b="0"/>
              <a:t> </a:t>
            </a:r>
            <a:r>
              <a:rPr lang="en-US" b="0" err="1"/>
              <a:t>na</a:t>
            </a:r>
            <a:r>
              <a:rPr lang="en-US" b="0"/>
              <a:t> </a:t>
            </a:r>
            <a:r>
              <a:rPr lang="en-US" b="0" err="1"/>
              <a:t>sklepach</a:t>
            </a:r>
            <a:r>
              <a:rPr lang="en-US" b="0"/>
              <a:t> </a:t>
            </a:r>
            <a:r>
              <a:rPr lang="en-US" b="0" err="1"/>
              <a:t>ogólnospożywczych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fast </a:t>
            </a:r>
            <a:r>
              <a:rPr lang="en-US" b="0" err="1"/>
              <a:t>foodach</a:t>
            </a:r>
            <a:r>
              <a:rPr lang="en-US" b="0"/>
              <a:t>, co </a:t>
            </a:r>
            <a:r>
              <a:rPr lang="en-US" b="0" err="1"/>
              <a:t>prowadzi</a:t>
            </a:r>
            <a:r>
              <a:rPr lang="en-US" b="0"/>
              <a:t> do </a:t>
            </a:r>
            <a:r>
              <a:rPr lang="pl-PL" b="0"/>
              <a:t>słabego</a:t>
            </a:r>
            <a:r>
              <a:rPr lang="en-US" b="0"/>
              <a:t> </a:t>
            </a:r>
            <a:r>
              <a:rPr lang="en-US" b="0" err="1"/>
              <a:t>stanu</a:t>
            </a:r>
            <a:r>
              <a:rPr lang="en-US" b="0"/>
              <a:t> </a:t>
            </a:r>
            <a:r>
              <a:rPr lang="en-US" b="0" err="1"/>
              <a:t>zdrowia</a:t>
            </a:r>
            <a:r>
              <a:rPr lang="en-US" b="0"/>
              <a:t>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900"/>
              <a:buNone/>
            </a:pPr>
            <a:r>
              <a:rPr lang="en-US" sz="1900" b="1" err="1"/>
              <a:t>Środowisko</a:t>
            </a:r>
            <a:r>
              <a:rPr lang="en-US" sz="1900" b="1"/>
              <a:t> </a:t>
            </a:r>
            <a:r>
              <a:rPr lang="en-US" sz="1900" b="1" err="1"/>
              <a:t>żywnościowe</a:t>
            </a:r>
            <a:r>
              <a:rPr lang="en-US" b="0"/>
              <a:t>: </a:t>
            </a:r>
            <a:r>
              <a:rPr lang="en-US" b="0" err="1"/>
              <a:t>Fizyczny</a:t>
            </a:r>
            <a:r>
              <a:rPr lang="en-US" b="0"/>
              <a:t>, </a:t>
            </a:r>
            <a:r>
              <a:rPr lang="en-US" b="0" err="1"/>
              <a:t>ekonomiczny</a:t>
            </a:r>
            <a:r>
              <a:rPr lang="en-US" b="0"/>
              <a:t>, </a:t>
            </a:r>
            <a:r>
              <a:rPr lang="en-US" b="0" err="1"/>
              <a:t>polityczny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społeczno-kulturowy</a:t>
            </a:r>
            <a:r>
              <a:rPr lang="en-US" b="0"/>
              <a:t> </a:t>
            </a:r>
            <a:r>
              <a:rPr lang="en-US" b="0" err="1"/>
              <a:t>kontekst</a:t>
            </a:r>
            <a:r>
              <a:rPr lang="en-US" b="0"/>
              <a:t>, w </a:t>
            </a:r>
            <a:r>
              <a:rPr lang="en-US" b="0" err="1"/>
              <a:t>którym</a:t>
            </a:r>
            <a:r>
              <a:rPr lang="en-US" b="0"/>
              <a:t> </a:t>
            </a:r>
            <a:r>
              <a:rPr lang="en-US" b="0" err="1"/>
              <a:t>ludzie</a:t>
            </a:r>
            <a:r>
              <a:rPr lang="en-US" b="0"/>
              <a:t> </a:t>
            </a:r>
            <a:r>
              <a:rPr lang="en-US" b="0" err="1"/>
              <a:t>dokonują</a:t>
            </a:r>
            <a:r>
              <a:rPr lang="en-US" b="0"/>
              <a:t> </a:t>
            </a:r>
            <a:r>
              <a:rPr lang="en-US" b="0" err="1"/>
              <a:t>wyborów</a:t>
            </a:r>
            <a:r>
              <a:rPr lang="en-US" b="0"/>
              <a:t> </a:t>
            </a:r>
            <a:r>
              <a:rPr lang="en-US" b="0" err="1"/>
              <a:t>żywieniowych</a:t>
            </a:r>
            <a:r>
              <a:rPr lang="en-US" b="0"/>
              <a:t>. </a:t>
            </a:r>
            <a:r>
              <a:rPr lang="en-US" b="0" err="1"/>
              <a:t>Środowisko</a:t>
            </a:r>
            <a:r>
              <a:rPr lang="en-US" b="0"/>
              <a:t> </a:t>
            </a:r>
            <a:r>
              <a:rPr lang="en-US" b="0" err="1"/>
              <a:t>żywnościowe</a:t>
            </a:r>
            <a:r>
              <a:rPr lang="en-US" b="0"/>
              <a:t> </a:t>
            </a:r>
            <a:r>
              <a:rPr lang="en-US" b="0" err="1"/>
              <a:t>wpływa</a:t>
            </a:r>
            <a:r>
              <a:rPr lang="en-US" b="0"/>
              <a:t> </a:t>
            </a:r>
            <a:r>
              <a:rPr lang="en-US" b="0" err="1"/>
              <a:t>na</a:t>
            </a:r>
            <a:r>
              <a:rPr lang="en-US" b="0"/>
              <a:t> to, </a:t>
            </a:r>
            <a:r>
              <a:rPr lang="en-US" b="0" err="1"/>
              <a:t>jaka</a:t>
            </a:r>
            <a:r>
              <a:rPr lang="en-US" b="0"/>
              <a:t> </a:t>
            </a:r>
            <a:r>
              <a:rPr lang="en-US" b="0" err="1"/>
              <a:t>żywność</a:t>
            </a:r>
            <a:r>
              <a:rPr lang="en-US" b="0"/>
              <a:t> jest </a:t>
            </a:r>
            <a:r>
              <a:rPr lang="en-US" b="0" err="1"/>
              <a:t>dostępna</a:t>
            </a:r>
            <a:r>
              <a:rPr lang="en-US" b="0"/>
              <a:t>, </a:t>
            </a:r>
            <a:r>
              <a:rPr lang="en-US" b="0" err="1"/>
              <a:t>niedroga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pożądana</a:t>
            </a:r>
            <a:r>
              <a:rPr lang="en-US" b="0"/>
              <a:t>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900"/>
              <a:buNone/>
            </a:pPr>
            <a:r>
              <a:rPr lang="en-US" sz="1900" b="1"/>
              <a:t>Brak </a:t>
            </a:r>
            <a:r>
              <a:rPr lang="en-US" sz="1900" b="1" err="1"/>
              <a:t>bezpieczeństwa</a:t>
            </a:r>
            <a:r>
              <a:rPr lang="en-US" sz="1900" b="1"/>
              <a:t> </a:t>
            </a:r>
            <a:r>
              <a:rPr lang="en-US" sz="1900" b="1" err="1"/>
              <a:t>żywnościowego</a:t>
            </a:r>
            <a:r>
              <a:rPr lang="en-US" b="0"/>
              <a:t>: Stan, w </a:t>
            </a:r>
            <a:r>
              <a:rPr lang="en-US" b="0" err="1"/>
              <a:t>którym</a:t>
            </a:r>
            <a:r>
              <a:rPr lang="en-US" b="0"/>
              <a:t> </a:t>
            </a:r>
            <a:r>
              <a:rPr lang="en-US" b="0" err="1"/>
              <a:t>ludzie</a:t>
            </a:r>
            <a:r>
              <a:rPr lang="en-US" b="0"/>
              <a:t> </a:t>
            </a:r>
            <a:r>
              <a:rPr lang="en-US" b="0" err="1"/>
              <a:t>nie</a:t>
            </a:r>
            <a:r>
              <a:rPr lang="en-US" b="0"/>
              <a:t> </a:t>
            </a:r>
            <a:r>
              <a:rPr lang="en-US" b="0" err="1"/>
              <a:t>mają</a:t>
            </a:r>
            <a:r>
              <a:rPr lang="en-US" b="0"/>
              <a:t> </a:t>
            </a:r>
            <a:r>
              <a:rPr lang="en-US" b="0" err="1"/>
              <a:t>regularnego</a:t>
            </a:r>
            <a:r>
              <a:rPr lang="en-US" b="0"/>
              <a:t> </a:t>
            </a:r>
            <a:r>
              <a:rPr lang="en-US" b="0" err="1"/>
              <a:t>dostępu</a:t>
            </a:r>
            <a:r>
              <a:rPr lang="en-US" b="0"/>
              <a:t> do </a:t>
            </a:r>
            <a:r>
              <a:rPr lang="en-US" b="0" err="1"/>
              <a:t>bezpiecznej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pl-PL" b="0"/>
              <a:t>odżywczej</a:t>
            </a:r>
            <a:r>
              <a:rPr lang="en-US" b="0"/>
              <a:t> </a:t>
            </a:r>
            <a:r>
              <a:rPr lang="en-US" b="0" err="1"/>
              <a:t>żywności</a:t>
            </a:r>
            <a:r>
              <a:rPr lang="en-US" b="0"/>
              <a:t> </a:t>
            </a:r>
            <a:r>
              <a:rPr lang="pl-PL" b="0"/>
              <a:t>potrzebnej</a:t>
            </a:r>
            <a:r>
              <a:rPr lang="en-US" b="0"/>
              <a:t> do </a:t>
            </a:r>
            <a:r>
              <a:rPr lang="en-US" b="0" err="1"/>
              <a:t>prawidłowego</a:t>
            </a:r>
            <a:r>
              <a:rPr lang="en-US" b="0"/>
              <a:t> </a:t>
            </a:r>
            <a:r>
              <a:rPr lang="en-US" b="0" err="1"/>
              <a:t>wzrostu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rozwoju</a:t>
            </a:r>
            <a:r>
              <a:rPr lang="en-US" b="0"/>
              <a:t> </a:t>
            </a:r>
            <a:r>
              <a:rPr lang="en-US" b="0" err="1"/>
              <a:t>oraz</a:t>
            </a:r>
            <a:r>
              <a:rPr lang="en-US" b="0"/>
              <a:t> </a:t>
            </a:r>
            <a:r>
              <a:rPr lang="en-US" b="0" err="1"/>
              <a:t>aktywnego</a:t>
            </a:r>
            <a:r>
              <a:rPr lang="en-US" b="0"/>
              <a:t>, </a:t>
            </a:r>
            <a:r>
              <a:rPr lang="en-US" b="0" err="1"/>
              <a:t>zdrowego</a:t>
            </a:r>
            <a:r>
              <a:rPr lang="en-US" b="0"/>
              <a:t> </a:t>
            </a:r>
            <a:r>
              <a:rPr lang="en-US" b="0" err="1"/>
              <a:t>życia</a:t>
            </a:r>
            <a:r>
              <a:rPr lang="en-US" b="0"/>
              <a:t>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900"/>
              <a:buNone/>
            </a:pPr>
            <a:r>
              <a:rPr lang="en-US" sz="1900" b="1"/>
              <a:t>System </a:t>
            </a:r>
            <a:r>
              <a:rPr lang="en-US" sz="1900" b="1" err="1"/>
              <a:t>żywnościowy</a:t>
            </a:r>
            <a:r>
              <a:rPr lang="en-US" b="0"/>
              <a:t>: </a:t>
            </a:r>
            <a:r>
              <a:rPr lang="en-US" b="0" err="1"/>
              <a:t>Połączona</a:t>
            </a:r>
            <a:r>
              <a:rPr lang="en-US" b="0"/>
              <a:t> </a:t>
            </a:r>
            <a:r>
              <a:rPr lang="en-US" b="0" err="1"/>
              <a:t>sieć</a:t>
            </a:r>
            <a:r>
              <a:rPr lang="en-US" b="0"/>
              <a:t>, </a:t>
            </a:r>
            <a:r>
              <a:rPr lang="en-US" b="0" err="1"/>
              <a:t>która</a:t>
            </a:r>
            <a:r>
              <a:rPr lang="en-US" b="0"/>
              <a:t> </a:t>
            </a:r>
            <a:r>
              <a:rPr lang="en-US" b="0" err="1"/>
              <a:t>obejmuje</a:t>
            </a:r>
            <a:r>
              <a:rPr lang="en-US" b="0"/>
              <a:t> </a:t>
            </a:r>
            <a:r>
              <a:rPr lang="en-US" b="0" err="1"/>
              <a:t>wszystkie</a:t>
            </a:r>
            <a:r>
              <a:rPr lang="en-US" b="0"/>
              <a:t> </a:t>
            </a:r>
            <a:r>
              <a:rPr lang="en-US" b="0" err="1"/>
              <a:t>aspekty</a:t>
            </a:r>
            <a:r>
              <a:rPr lang="en-US" b="0"/>
              <a:t> </a:t>
            </a:r>
            <a:r>
              <a:rPr lang="en-US" b="0" err="1"/>
              <a:t>żywienia</a:t>
            </a:r>
            <a:r>
              <a:rPr lang="en-US" b="0"/>
              <a:t> </a:t>
            </a:r>
            <a:r>
              <a:rPr lang="en-US" b="0" err="1"/>
              <a:t>ludności</a:t>
            </a:r>
            <a:r>
              <a:rPr lang="en-US" b="0"/>
              <a:t>, w </a:t>
            </a:r>
            <a:r>
              <a:rPr lang="en-US" b="0" err="1"/>
              <a:t>tym</a:t>
            </a:r>
            <a:r>
              <a:rPr lang="en-US" b="0"/>
              <a:t> </a:t>
            </a:r>
            <a:r>
              <a:rPr lang="en-US" b="0" err="1"/>
              <a:t>uprawę</a:t>
            </a:r>
            <a:r>
              <a:rPr lang="en-US" b="0"/>
              <a:t>, </a:t>
            </a:r>
            <a:r>
              <a:rPr lang="en-US" b="0" err="1"/>
              <a:t>zbiory</a:t>
            </a:r>
            <a:r>
              <a:rPr lang="en-US" b="0"/>
              <a:t>, </a:t>
            </a:r>
            <a:r>
              <a:rPr lang="en-US" b="0" err="1"/>
              <a:t>przetwarzanie</a:t>
            </a:r>
            <a:r>
              <a:rPr lang="en-US" b="0"/>
              <a:t>, </a:t>
            </a:r>
            <a:r>
              <a:rPr lang="en-US" b="0" err="1"/>
              <a:t>pakowanie</a:t>
            </a:r>
            <a:r>
              <a:rPr lang="en-US" b="0"/>
              <a:t>, transport, marketing, </a:t>
            </a:r>
            <a:r>
              <a:rPr lang="en-US" b="0" err="1"/>
              <a:t>konsumpcję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utylizację</a:t>
            </a:r>
            <a:r>
              <a:rPr lang="en-US" b="0"/>
              <a:t> </a:t>
            </a:r>
            <a:r>
              <a:rPr lang="en-US" b="0" err="1"/>
              <a:t>żywności</a:t>
            </a:r>
            <a:r>
              <a:rPr lang="en-US" b="0"/>
              <a:t>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900"/>
              <a:buNone/>
            </a:pPr>
            <a:r>
              <a:rPr lang="en-US" sz="1900" b="1" err="1"/>
              <a:t>Znajomość</a:t>
            </a:r>
            <a:r>
              <a:rPr lang="en-US" sz="1900" b="1"/>
              <a:t> </a:t>
            </a:r>
            <a:r>
              <a:rPr lang="en-US" sz="1900" b="1" err="1"/>
              <a:t>przyszłości</a:t>
            </a:r>
            <a:r>
              <a:rPr lang="en-US" b="0"/>
              <a:t>: </a:t>
            </a:r>
            <a:r>
              <a:rPr lang="en-US" b="0" err="1"/>
              <a:t>Zdolność</a:t>
            </a:r>
            <a:r>
              <a:rPr lang="en-US" b="0"/>
              <a:t> do </a:t>
            </a:r>
            <a:r>
              <a:rPr lang="en-US" b="0" err="1"/>
              <a:t>wyobrażania</a:t>
            </a:r>
            <a:r>
              <a:rPr lang="en-US" b="0"/>
              <a:t> </a:t>
            </a:r>
            <a:r>
              <a:rPr lang="en-US" b="0" err="1"/>
              <a:t>sobie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oceny</a:t>
            </a:r>
            <a:r>
              <a:rPr lang="en-US" b="0"/>
              <a:t> </a:t>
            </a:r>
            <a:r>
              <a:rPr lang="en-US" b="0" err="1"/>
              <a:t>możliwych</a:t>
            </a:r>
            <a:r>
              <a:rPr lang="en-US" b="0"/>
              <a:t> </a:t>
            </a:r>
            <a:r>
              <a:rPr lang="en-US" b="0" err="1"/>
              <a:t>przyszłości</a:t>
            </a:r>
            <a:r>
              <a:rPr lang="en-US" b="0"/>
              <a:t>. </a:t>
            </a:r>
            <a:r>
              <a:rPr lang="en-US" b="0" err="1"/>
              <a:t>Umożliwia</a:t>
            </a:r>
            <a:r>
              <a:rPr lang="en-US" b="0"/>
              <a:t> </a:t>
            </a:r>
            <a:r>
              <a:rPr lang="en-US" b="0" err="1"/>
              <a:t>jednostkom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społecznościom</a:t>
            </a:r>
            <a:r>
              <a:rPr lang="en-US" b="0"/>
              <a:t> </a:t>
            </a:r>
            <a:r>
              <a:rPr lang="pl-PL" b="0"/>
              <a:t>przewidywanie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planowanie</a:t>
            </a:r>
            <a:r>
              <a:rPr lang="en-US" b="0"/>
              <a:t> </a:t>
            </a:r>
            <a:r>
              <a:rPr lang="en-US" b="0" err="1"/>
              <a:t>zrównoważonych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pożądanych</a:t>
            </a:r>
            <a:r>
              <a:rPr lang="en-US" b="0"/>
              <a:t> </a:t>
            </a:r>
            <a:r>
              <a:rPr lang="en-US" b="0" err="1"/>
              <a:t>scenariuszy</a:t>
            </a:r>
            <a:r>
              <a:rPr lang="en-US" b="0"/>
              <a:t> </a:t>
            </a:r>
            <a:r>
              <a:rPr lang="en-US" b="0" err="1"/>
              <a:t>przyszłości</a:t>
            </a:r>
            <a:r>
              <a:rPr lang="en-US" b="0"/>
              <a:t>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900"/>
              <a:buNone/>
            </a:pPr>
            <a:r>
              <a:rPr lang="en-US" sz="1900" b="1" err="1"/>
              <a:t>Emisje</a:t>
            </a:r>
            <a:r>
              <a:rPr lang="en-US" sz="1900" b="1"/>
              <a:t> </a:t>
            </a:r>
            <a:r>
              <a:rPr lang="en-US" sz="1900" b="1" err="1"/>
              <a:t>gazów</a:t>
            </a:r>
            <a:r>
              <a:rPr lang="en-US" sz="1900" b="1"/>
              <a:t> </a:t>
            </a:r>
            <a:r>
              <a:rPr lang="en-US" sz="1900" b="1" err="1"/>
              <a:t>cieplarnianych</a:t>
            </a:r>
            <a:r>
              <a:rPr lang="en-US" b="0"/>
              <a:t>: </a:t>
            </a:r>
            <a:r>
              <a:rPr lang="en-US" b="0" err="1"/>
              <a:t>Gazy</a:t>
            </a:r>
            <a:r>
              <a:rPr lang="en-US" b="0"/>
              <a:t> </a:t>
            </a:r>
            <a:r>
              <a:rPr lang="en-US" b="0" err="1"/>
              <a:t>takie</a:t>
            </a:r>
            <a:r>
              <a:rPr lang="en-US" b="0"/>
              <a:t> jak </a:t>
            </a:r>
            <a:r>
              <a:rPr lang="en-US" b="0" err="1"/>
              <a:t>dwutlenek</a:t>
            </a:r>
            <a:r>
              <a:rPr lang="en-US" b="0"/>
              <a:t> </a:t>
            </a:r>
            <a:r>
              <a:rPr lang="en-US" b="0" err="1"/>
              <a:t>węgla</a:t>
            </a:r>
            <a:r>
              <a:rPr lang="en-US" b="0"/>
              <a:t>, </a:t>
            </a:r>
            <a:r>
              <a:rPr lang="en-US" b="0" err="1"/>
              <a:t>metan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podtlenek</a:t>
            </a:r>
            <a:r>
              <a:rPr lang="en-US" b="0"/>
              <a:t> </a:t>
            </a:r>
            <a:r>
              <a:rPr lang="en-US" b="0" err="1"/>
              <a:t>azotu</a:t>
            </a:r>
            <a:r>
              <a:rPr lang="en-US" b="0"/>
              <a:t>, </a:t>
            </a:r>
            <a:r>
              <a:rPr lang="en-US" b="0" err="1"/>
              <a:t>które</a:t>
            </a:r>
            <a:r>
              <a:rPr lang="en-US" b="0"/>
              <a:t> </a:t>
            </a:r>
            <a:r>
              <a:rPr lang="en-US" b="0" err="1"/>
              <a:t>zatrzymują</a:t>
            </a:r>
            <a:r>
              <a:rPr lang="en-US" b="0"/>
              <a:t> </a:t>
            </a:r>
            <a:r>
              <a:rPr lang="en-US" b="0" err="1"/>
              <a:t>ciepło</a:t>
            </a:r>
            <a:r>
              <a:rPr lang="en-US" b="0"/>
              <a:t> w </a:t>
            </a:r>
            <a:r>
              <a:rPr lang="en-US" b="0" err="1"/>
              <a:t>atmosferze</a:t>
            </a:r>
            <a:r>
              <a:rPr lang="en-US" b="0"/>
              <a:t>, </a:t>
            </a:r>
            <a:r>
              <a:rPr lang="en-US" b="0" err="1"/>
              <a:t>przyczyniając</a:t>
            </a:r>
            <a:r>
              <a:rPr lang="en-US" b="0"/>
              <a:t> </a:t>
            </a:r>
            <a:r>
              <a:rPr lang="en-US" b="0" err="1"/>
              <a:t>się</a:t>
            </a:r>
            <a:r>
              <a:rPr lang="en-US" b="0"/>
              <a:t> do </a:t>
            </a:r>
            <a:r>
              <a:rPr lang="en-US" b="0" err="1"/>
              <a:t>globalnego</a:t>
            </a:r>
            <a:r>
              <a:rPr lang="en-US" b="0"/>
              <a:t> </a:t>
            </a:r>
            <a:r>
              <a:rPr lang="en-US" b="0" err="1"/>
              <a:t>ocieplenia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zmian</a:t>
            </a:r>
            <a:r>
              <a:rPr lang="en-US" b="0"/>
              <a:t> </a:t>
            </a:r>
            <a:r>
              <a:rPr lang="en-US" b="0" err="1"/>
              <a:t>klimatycznych</a:t>
            </a:r>
            <a:r>
              <a:rPr lang="en-US" b="0"/>
              <a:t>. </a:t>
            </a:r>
            <a:r>
              <a:rPr lang="en-US" b="0" err="1"/>
              <a:t>Rolnictwo</a:t>
            </a:r>
            <a:r>
              <a:rPr lang="en-US" b="0"/>
              <a:t> jest </a:t>
            </a:r>
            <a:r>
              <a:rPr lang="en-US" b="0" err="1"/>
              <a:t>znaczącym</a:t>
            </a:r>
            <a:r>
              <a:rPr lang="en-US" b="0"/>
              <a:t> </a:t>
            </a:r>
            <a:r>
              <a:rPr lang="en-US" b="0" err="1"/>
              <a:t>źródłem</a:t>
            </a:r>
            <a:r>
              <a:rPr lang="en-US" b="0"/>
              <a:t> </a:t>
            </a:r>
            <a:r>
              <a:rPr lang="en-US" b="0" err="1"/>
              <a:t>tych</a:t>
            </a:r>
            <a:r>
              <a:rPr lang="en-US" b="0"/>
              <a:t> </a:t>
            </a:r>
            <a:r>
              <a:rPr lang="en-US" b="0" err="1"/>
              <a:t>emisji</a:t>
            </a:r>
            <a:r>
              <a:rPr lang="en-US" b="0"/>
              <a:t>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900"/>
              <a:buNone/>
            </a:pPr>
            <a:r>
              <a:rPr lang="en-US" sz="1900" b="1" err="1"/>
              <a:t>Zintegrowana</a:t>
            </a:r>
            <a:r>
              <a:rPr lang="en-US" sz="1900" b="1"/>
              <a:t> </a:t>
            </a:r>
            <a:r>
              <a:rPr lang="en-US" sz="1900" b="1" err="1"/>
              <a:t>ochrona</a:t>
            </a:r>
            <a:r>
              <a:rPr lang="en-US" sz="1900" b="1"/>
              <a:t> </a:t>
            </a:r>
            <a:r>
              <a:rPr lang="en-US" sz="1900" b="1" err="1"/>
              <a:t>przed</a:t>
            </a:r>
            <a:r>
              <a:rPr lang="en-US" sz="1900" b="1"/>
              <a:t> </a:t>
            </a:r>
            <a:r>
              <a:rPr lang="en-US" sz="1900" b="1" err="1"/>
              <a:t>szkodnikami</a:t>
            </a:r>
            <a:r>
              <a:rPr lang="en-US" sz="1900" b="1"/>
              <a:t> (IPM)</a:t>
            </a:r>
            <a:r>
              <a:rPr lang="en-US" b="0"/>
              <a:t>: </a:t>
            </a:r>
            <a:r>
              <a:rPr lang="en-US" b="0" err="1"/>
              <a:t>Wrażliwe</a:t>
            </a:r>
            <a:r>
              <a:rPr lang="en-US" b="0"/>
              <a:t> </a:t>
            </a:r>
            <a:r>
              <a:rPr lang="en-US" b="0" err="1"/>
              <a:t>na</a:t>
            </a:r>
            <a:r>
              <a:rPr lang="en-US" b="0"/>
              <a:t> </a:t>
            </a:r>
            <a:r>
              <a:rPr lang="en-US" b="0" err="1"/>
              <a:t>środowisko</a:t>
            </a:r>
            <a:r>
              <a:rPr lang="en-US" b="0"/>
              <a:t> </a:t>
            </a:r>
            <a:r>
              <a:rPr lang="en-US" b="0" err="1"/>
              <a:t>podejście</a:t>
            </a:r>
            <a:r>
              <a:rPr lang="en-US" b="0"/>
              <a:t> do </a:t>
            </a:r>
            <a:r>
              <a:rPr lang="en-US" b="0" err="1"/>
              <a:t>zwalczania</a:t>
            </a:r>
            <a:r>
              <a:rPr lang="en-US" b="0"/>
              <a:t> </a:t>
            </a:r>
            <a:r>
              <a:rPr lang="en-US" b="0" err="1"/>
              <a:t>szkodników</a:t>
            </a:r>
            <a:r>
              <a:rPr lang="en-US" b="0"/>
              <a:t>, </a:t>
            </a:r>
            <a:r>
              <a:rPr lang="en-US" b="0" err="1"/>
              <a:t>które</a:t>
            </a:r>
            <a:r>
              <a:rPr lang="en-US" b="0"/>
              <a:t> </a:t>
            </a:r>
            <a:r>
              <a:rPr lang="en-US" b="0" err="1"/>
              <a:t>wykorzystuje</a:t>
            </a:r>
            <a:r>
              <a:rPr lang="en-US" b="0"/>
              <a:t> </a:t>
            </a:r>
            <a:r>
              <a:rPr lang="en-US" b="0" err="1"/>
              <a:t>kombinację</a:t>
            </a:r>
            <a:r>
              <a:rPr lang="en-US" b="0"/>
              <a:t> </a:t>
            </a:r>
            <a:r>
              <a:rPr lang="en-US" b="0" err="1"/>
              <a:t>metod</a:t>
            </a:r>
            <a:r>
              <a:rPr lang="en-US" b="0"/>
              <a:t> </a:t>
            </a:r>
            <a:r>
              <a:rPr lang="en-US" b="0" err="1"/>
              <a:t>biologicznych</a:t>
            </a:r>
            <a:r>
              <a:rPr lang="en-US" b="0"/>
              <a:t>, </a:t>
            </a:r>
            <a:r>
              <a:rPr lang="en-US" b="0" err="1"/>
              <a:t>kulturowych</a:t>
            </a:r>
            <a:r>
              <a:rPr lang="en-US" b="0"/>
              <a:t>, </a:t>
            </a:r>
            <a:r>
              <a:rPr lang="en-US" b="0" err="1"/>
              <a:t>fizycznych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chemicznych</a:t>
            </a:r>
            <a:r>
              <a:rPr lang="en-US" b="0"/>
              <a:t> w </a:t>
            </a:r>
            <a:r>
              <a:rPr lang="en-US" b="0" err="1"/>
              <a:t>celu</a:t>
            </a:r>
            <a:r>
              <a:rPr lang="en-US" b="0"/>
              <a:t> </a:t>
            </a:r>
            <a:r>
              <a:rPr lang="en-US" b="0" err="1"/>
              <a:t>zminimalizowania</a:t>
            </a:r>
            <a:r>
              <a:rPr lang="en-US" b="0"/>
              <a:t> </a:t>
            </a:r>
            <a:r>
              <a:rPr lang="en-US" b="0" err="1"/>
              <a:t>wpływu</a:t>
            </a:r>
            <a:r>
              <a:rPr lang="en-US" b="0"/>
              <a:t> </a:t>
            </a:r>
            <a:r>
              <a:rPr lang="en-US" b="0" err="1"/>
              <a:t>na</a:t>
            </a:r>
            <a:r>
              <a:rPr lang="en-US" b="0"/>
              <a:t> </a:t>
            </a:r>
            <a:r>
              <a:rPr lang="en-US" b="0" err="1"/>
              <a:t>zdrowie</a:t>
            </a:r>
            <a:r>
              <a:rPr lang="en-US" b="0"/>
              <a:t> </a:t>
            </a:r>
            <a:r>
              <a:rPr lang="en-US" b="0" err="1"/>
              <a:t>ludzi</a:t>
            </a:r>
            <a:r>
              <a:rPr lang="en-US" b="0"/>
              <a:t>, </a:t>
            </a:r>
            <a:r>
              <a:rPr lang="en-US" b="0" err="1"/>
              <a:t>organizmy</a:t>
            </a:r>
            <a:r>
              <a:rPr lang="en-US" b="0"/>
              <a:t> </a:t>
            </a:r>
            <a:r>
              <a:rPr lang="en-US" b="0" err="1"/>
              <a:t>pożyteczne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niedocelowe</a:t>
            </a:r>
            <a:r>
              <a:rPr lang="en-US" b="0"/>
              <a:t> </a:t>
            </a:r>
            <a:r>
              <a:rPr lang="en-US" b="0" err="1"/>
              <a:t>oraz</a:t>
            </a:r>
            <a:r>
              <a:rPr lang="en-US" b="0"/>
              <a:t> </a:t>
            </a:r>
            <a:r>
              <a:rPr lang="en-US" b="0" err="1"/>
              <a:t>środowisko</a:t>
            </a:r>
            <a:r>
              <a:rPr lang="en-US" b="0"/>
              <a:t>.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3"/>
          <p:cNvSpPr txBox="1">
            <a:spLocks noGrp="1"/>
          </p:cNvSpPr>
          <p:nvPr>
            <p:ph type="body" idx="1"/>
          </p:nvPr>
        </p:nvSpPr>
        <p:spPr>
          <a:xfrm>
            <a:off x="641976" y="922098"/>
            <a:ext cx="10515601" cy="5013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900" b="1" err="1"/>
              <a:t>Zintegrowane</a:t>
            </a:r>
            <a:r>
              <a:rPr lang="en-US" sz="1900" b="1"/>
              <a:t> </a:t>
            </a:r>
            <a:r>
              <a:rPr lang="en-US" sz="1900" b="1" err="1"/>
              <a:t>zarządzanie</a:t>
            </a:r>
            <a:r>
              <a:rPr lang="en-US" sz="1900" b="1"/>
              <a:t> </a:t>
            </a:r>
            <a:r>
              <a:rPr lang="en-US" sz="1900" b="1" err="1"/>
              <a:t>zasobami</a:t>
            </a:r>
            <a:r>
              <a:rPr lang="en-US" sz="1900" b="1"/>
              <a:t>:</a:t>
            </a:r>
            <a:r>
              <a:rPr lang="en-US" b="0"/>
              <a:t> </a:t>
            </a:r>
            <a:r>
              <a:rPr lang="en-US" b="0" err="1"/>
              <a:t>Holistyczne</a:t>
            </a:r>
            <a:r>
              <a:rPr lang="en-US" b="0"/>
              <a:t> </a:t>
            </a:r>
            <a:r>
              <a:rPr lang="en-US" b="0" err="1"/>
              <a:t>podejście</a:t>
            </a:r>
            <a:r>
              <a:rPr lang="en-US" b="0"/>
              <a:t> do </a:t>
            </a:r>
            <a:r>
              <a:rPr lang="en-US" b="0" err="1"/>
              <a:t>zarządzania</a:t>
            </a:r>
            <a:r>
              <a:rPr lang="en-US" b="0"/>
              <a:t> </a:t>
            </a:r>
            <a:r>
              <a:rPr lang="en-US" b="0" err="1"/>
              <a:t>wszystkimi</a:t>
            </a:r>
            <a:r>
              <a:rPr lang="en-US" b="0"/>
              <a:t> </a:t>
            </a:r>
            <a:r>
              <a:rPr lang="en-US" b="0" err="1"/>
              <a:t>zasobami</a:t>
            </a:r>
            <a:r>
              <a:rPr lang="en-US" b="0"/>
              <a:t> - </a:t>
            </a:r>
            <a:r>
              <a:rPr lang="en-US" b="0" err="1"/>
              <a:t>ziemią</a:t>
            </a:r>
            <a:r>
              <a:rPr lang="en-US" b="0"/>
              <a:t>, </a:t>
            </a:r>
            <a:r>
              <a:rPr lang="en-US" b="0" err="1"/>
              <a:t>wodą</a:t>
            </a:r>
            <a:r>
              <a:rPr lang="en-US" b="0"/>
              <a:t>, </a:t>
            </a:r>
            <a:r>
              <a:rPr lang="en-US" b="0" err="1"/>
              <a:t>energią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materiałami</a:t>
            </a:r>
            <a:r>
              <a:rPr lang="en-US" b="0"/>
              <a:t> - w </a:t>
            </a:r>
            <a:r>
              <a:rPr lang="en-US" b="0" err="1"/>
              <a:t>zintegrowany</a:t>
            </a:r>
            <a:r>
              <a:rPr lang="en-US" b="0"/>
              <a:t> </a:t>
            </a:r>
            <a:r>
              <a:rPr lang="en-US" b="0" err="1"/>
              <a:t>sposób</a:t>
            </a:r>
            <a:r>
              <a:rPr lang="en-US" b="0"/>
              <a:t> w </a:t>
            </a:r>
            <a:r>
              <a:rPr lang="en-US" b="0" err="1"/>
              <a:t>celu</a:t>
            </a:r>
            <a:r>
              <a:rPr lang="en-US" b="0"/>
              <a:t> </a:t>
            </a:r>
            <a:r>
              <a:rPr lang="en-US" b="0" err="1"/>
              <a:t>stworzenia</a:t>
            </a:r>
            <a:r>
              <a:rPr lang="en-US" b="0"/>
              <a:t> </a:t>
            </a:r>
            <a:r>
              <a:rPr lang="en-US" b="0" err="1"/>
              <a:t>zrównoważonych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wydajnych</a:t>
            </a:r>
            <a:r>
              <a:rPr lang="en-US" b="0"/>
              <a:t> </a:t>
            </a:r>
            <a:r>
              <a:rPr lang="en-US" b="0" err="1"/>
              <a:t>systemów</a:t>
            </a:r>
            <a:r>
              <a:rPr lang="en-US" b="0"/>
              <a:t>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900"/>
              <a:buNone/>
            </a:pPr>
            <a:r>
              <a:rPr lang="en-US" sz="1900" b="1" err="1"/>
              <a:t>Żywność</a:t>
            </a:r>
            <a:r>
              <a:rPr lang="en-US" sz="1900" b="1"/>
              <a:t> </a:t>
            </a:r>
            <a:r>
              <a:rPr lang="en-US" sz="1900" b="1" err="1"/>
              <a:t>lokalna</a:t>
            </a:r>
            <a:r>
              <a:rPr lang="en-US" b="0"/>
              <a:t>: </a:t>
            </a:r>
            <a:r>
              <a:rPr lang="en-US" b="0" err="1"/>
              <a:t>Żywność</a:t>
            </a:r>
            <a:r>
              <a:rPr lang="en-US" b="0"/>
              <a:t> </a:t>
            </a:r>
            <a:r>
              <a:rPr lang="en-US" b="0" err="1"/>
              <a:t>produkowana</a:t>
            </a:r>
            <a:r>
              <a:rPr lang="en-US" b="0"/>
              <a:t>, </a:t>
            </a:r>
            <a:r>
              <a:rPr lang="en-US" b="0" err="1"/>
              <a:t>przetwarzana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dystrybuowana</a:t>
            </a:r>
            <a:r>
              <a:rPr lang="en-US" b="0"/>
              <a:t> </a:t>
            </a:r>
            <a:r>
              <a:rPr lang="en-US" b="0" err="1"/>
              <a:t>na</a:t>
            </a:r>
            <a:r>
              <a:rPr lang="en-US" b="0"/>
              <a:t> </a:t>
            </a:r>
            <a:r>
              <a:rPr lang="en-US" b="0" err="1"/>
              <a:t>określonym</a:t>
            </a:r>
            <a:r>
              <a:rPr lang="en-US" b="0"/>
              <a:t> </a:t>
            </a:r>
            <a:r>
              <a:rPr lang="en-US" b="0" err="1"/>
              <a:t>obszarze</a:t>
            </a:r>
            <a:r>
              <a:rPr lang="en-US" b="0"/>
              <a:t> </a:t>
            </a:r>
            <a:r>
              <a:rPr lang="en-US" b="0" err="1"/>
              <a:t>geograficznym</a:t>
            </a:r>
            <a:r>
              <a:rPr lang="en-US" b="0"/>
              <a:t>. </a:t>
            </a:r>
            <a:r>
              <a:rPr lang="en-US" b="0" err="1"/>
              <a:t>Lokalne</a:t>
            </a:r>
            <a:r>
              <a:rPr lang="en-US" b="0"/>
              <a:t> </a:t>
            </a:r>
            <a:r>
              <a:rPr lang="en-US" b="0" err="1"/>
              <a:t>systemy</a:t>
            </a:r>
            <a:r>
              <a:rPr lang="en-US" b="0"/>
              <a:t> </a:t>
            </a:r>
            <a:r>
              <a:rPr lang="en-US" b="0" err="1"/>
              <a:t>żywnościowe</a:t>
            </a:r>
            <a:r>
              <a:rPr lang="en-US" b="0"/>
              <a:t> </a:t>
            </a:r>
            <a:r>
              <a:rPr lang="en-US" b="0" err="1"/>
              <a:t>wspierają</a:t>
            </a:r>
            <a:r>
              <a:rPr lang="en-US" b="0"/>
              <a:t> </a:t>
            </a:r>
            <a:r>
              <a:rPr lang="en-US" b="0" err="1"/>
              <a:t>gospodarkę</a:t>
            </a:r>
            <a:r>
              <a:rPr lang="en-US" b="0"/>
              <a:t> </a:t>
            </a:r>
            <a:r>
              <a:rPr lang="en-US" b="0" err="1"/>
              <a:t>regionalną</a:t>
            </a:r>
            <a:r>
              <a:rPr lang="en-US" b="0"/>
              <a:t>, </a:t>
            </a:r>
            <a:r>
              <a:rPr lang="en-US" b="0" err="1"/>
              <a:t>zmniejszają</a:t>
            </a:r>
            <a:r>
              <a:rPr lang="en-US" b="0"/>
              <a:t> </a:t>
            </a:r>
            <a:r>
              <a:rPr lang="en-US" b="0" err="1"/>
              <a:t>emisję</a:t>
            </a:r>
            <a:r>
              <a:rPr lang="en-US" b="0"/>
              <a:t> </a:t>
            </a:r>
            <a:r>
              <a:rPr lang="en-US" b="0" err="1"/>
              <a:t>spalin</a:t>
            </a:r>
            <a:r>
              <a:rPr lang="en-US" b="0"/>
              <a:t> w </a:t>
            </a:r>
            <a:r>
              <a:rPr lang="en-US" b="0" err="1"/>
              <a:t>transporcie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zapewniają</a:t>
            </a:r>
            <a:r>
              <a:rPr lang="en-US" b="0"/>
              <a:t> </a:t>
            </a:r>
            <a:r>
              <a:rPr lang="en-US" b="0" err="1"/>
              <a:t>świeższe</a:t>
            </a:r>
            <a:r>
              <a:rPr lang="en-US" b="0"/>
              <a:t> </a:t>
            </a:r>
            <a:r>
              <a:rPr lang="en-US" b="0" err="1"/>
              <a:t>produkty</a:t>
            </a:r>
            <a:r>
              <a:rPr lang="en-US" b="0"/>
              <a:t>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900"/>
              <a:buNone/>
            </a:pPr>
            <a:r>
              <a:rPr lang="en-US" sz="1900" b="1" err="1"/>
              <a:t>Rolnictwo</a:t>
            </a:r>
            <a:r>
              <a:rPr lang="en-US" sz="1900" b="1"/>
              <a:t> </a:t>
            </a:r>
            <a:r>
              <a:rPr lang="pl-PL" sz="1900" b="1"/>
              <a:t>organiczne</a:t>
            </a:r>
            <a:r>
              <a:rPr lang="en-US" sz="1900" b="1"/>
              <a:t>:</a:t>
            </a:r>
            <a:r>
              <a:rPr lang="en-US" b="0"/>
              <a:t> </a:t>
            </a:r>
            <a:r>
              <a:rPr lang="en-US" b="0" err="1"/>
              <a:t>Metoda</a:t>
            </a:r>
            <a:r>
              <a:rPr lang="en-US" b="0"/>
              <a:t> </a:t>
            </a:r>
            <a:r>
              <a:rPr lang="en-US" b="0" err="1"/>
              <a:t>rolnictwa</a:t>
            </a:r>
            <a:r>
              <a:rPr lang="en-US" b="0"/>
              <a:t>, </a:t>
            </a:r>
            <a:r>
              <a:rPr lang="en-US" b="0" err="1"/>
              <a:t>która</a:t>
            </a:r>
            <a:r>
              <a:rPr lang="en-US" b="0"/>
              <a:t> </a:t>
            </a:r>
            <a:r>
              <a:rPr lang="en-US" b="0" err="1"/>
              <a:t>wykorzystuje</a:t>
            </a:r>
            <a:r>
              <a:rPr lang="en-US" b="0"/>
              <a:t> </a:t>
            </a:r>
            <a:r>
              <a:rPr lang="en-US" b="0" err="1"/>
              <a:t>naturalne</a:t>
            </a:r>
            <a:r>
              <a:rPr lang="en-US" b="0"/>
              <a:t> </a:t>
            </a:r>
            <a:r>
              <a:rPr lang="en-US" b="0" err="1"/>
              <a:t>procesy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nakłady</a:t>
            </a:r>
            <a:r>
              <a:rPr lang="en-US" b="0"/>
              <a:t>, </a:t>
            </a:r>
            <a:r>
              <a:rPr lang="en-US" b="0" err="1"/>
              <a:t>unikając</a:t>
            </a:r>
            <a:r>
              <a:rPr lang="en-US" b="0"/>
              <a:t> </a:t>
            </a:r>
            <a:r>
              <a:rPr lang="en-US" b="0" err="1"/>
              <a:t>syntetycznych</a:t>
            </a:r>
            <a:r>
              <a:rPr lang="en-US" b="0"/>
              <a:t> </a:t>
            </a:r>
            <a:r>
              <a:rPr lang="en-US" b="0" err="1"/>
              <a:t>chemikaliów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organizmów</a:t>
            </a:r>
            <a:r>
              <a:rPr lang="en-US" b="0"/>
              <a:t> </a:t>
            </a:r>
            <a:r>
              <a:rPr lang="en-US" b="0" err="1"/>
              <a:t>modyfikowanych</a:t>
            </a:r>
            <a:r>
              <a:rPr lang="en-US" b="0"/>
              <a:t> </a:t>
            </a:r>
            <a:r>
              <a:rPr lang="en-US" b="0" err="1"/>
              <a:t>genetycznie</a:t>
            </a:r>
            <a:r>
              <a:rPr lang="en-US" b="0"/>
              <a:t> (GMO). </a:t>
            </a:r>
            <a:r>
              <a:rPr lang="en-US" b="0" err="1"/>
              <a:t>Rolnictwo</a:t>
            </a:r>
            <a:r>
              <a:rPr lang="en-US" b="0"/>
              <a:t> </a:t>
            </a:r>
            <a:r>
              <a:rPr lang="pl-PL" b="0"/>
              <a:t>organiczne</a:t>
            </a:r>
            <a:r>
              <a:rPr lang="en-US" b="0"/>
              <a:t> </a:t>
            </a:r>
            <a:r>
              <a:rPr lang="en-US" b="0" err="1"/>
              <a:t>promuje</a:t>
            </a:r>
            <a:r>
              <a:rPr lang="en-US" b="0"/>
              <a:t> </a:t>
            </a:r>
            <a:r>
              <a:rPr lang="en-US" b="0" err="1"/>
              <a:t>zdrowie</a:t>
            </a:r>
            <a:r>
              <a:rPr lang="en-US" b="0"/>
              <a:t> </a:t>
            </a:r>
            <a:r>
              <a:rPr lang="en-US" b="0" err="1"/>
              <a:t>gleby</a:t>
            </a:r>
            <a:r>
              <a:rPr lang="en-US" b="0"/>
              <a:t>, </a:t>
            </a:r>
            <a:r>
              <a:rPr lang="en-US" b="0" err="1"/>
              <a:t>bioróżnorodność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równowagę</a:t>
            </a:r>
            <a:r>
              <a:rPr lang="en-US" b="0"/>
              <a:t> </a:t>
            </a:r>
            <a:r>
              <a:rPr lang="en-US" b="0" err="1"/>
              <a:t>ekologiczną</a:t>
            </a:r>
            <a:r>
              <a:rPr lang="en-US" b="0"/>
              <a:t>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900"/>
              <a:buNone/>
            </a:pPr>
            <a:r>
              <a:rPr lang="en-US" sz="1900" b="1" err="1"/>
              <a:t>Permakultura</a:t>
            </a:r>
            <a:r>
              <a:rPr lang="en-US" b="0"/>
              <a:t>: System </a:t>
            </a:r>
            <a:r>
              <a:rPr lang="en-US" b="0" err="1"/>
              <a:t>projektowania</a:t>
            </a:r>
            <a:r>
              <a:rPr lang="en-US" b="0"/>
              <a:t> </a:t>
            </a:r>
            <a:r>
              <a:rPr lang="en-US" b="0" err="1"/>
              <a:t>zrównoważonego</a:t>
            </a:r>
            <a:r>
              <a:rPr lang="en-US" b="0"/>
              <a:t> </a:t>
            </a:r>
            <a:r>
              <a:rPr lang="en-US" b="0" err="1"/>
              <a:t>życia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rolnictwa</a:t>
            </a:r>
            <a:r>
              <a:rPr lang="en-US" b="0"/>
              <a:t>, </a:t>
            </a:r>
            <a:r>
              <a:rPr lang="en-US" b="0" err="1"/>
              <a:t>który</a:t>
            </a:r>
            <a:r>
              <a:rPr lang="en-US" b="0"/>
              <a:t> </a:t>
            </a:r>
            <a:r>
              <a:rPr lang="en-US" b="0" err="1"/>
              <a:t>naśladuje</a:t>
            </a:r>
            <a:r>
              <a:rPr lang="en-US" b="0"/>
              <a:t> </a:t>
            </a:r>
            <a:r>
              <a:rPr lang="en-US" b="0" err="1"/>
              <a:t>naturalne</a:t>
            </a:r>
            <a:r>
              <a:rPr lang="en-US" b="0"/>
              <a:t> </a:t>
            </a:r>
            <a:r>
              <a:rPr lang="en-US" b="0" err="1"/>
              <a:t>ekosystemy</a:t>
            </a:r>
            <a:r>
              <a:rPr lang="en-US" b="0"/>
              <a:t>. </a:t>
            </a:r>
            <a:r>
              <a:rPr lang="en-US" b="0" err="1"/>
              <a:t>Zasady</a:t>
            </a:r>
            <a:r>
              <a:rPr lang="en-US" b="0"/>
              <a:t> </a:t>
            </a:r>
            <a:r>
              <a:rPr lang="en-US" b="0" err="1"/>
              <a:t>permakultury</a:t>
            </a:r>
            <a:r>
              <a:rPr lang="en-US" b="0"/>
              <a:t> </a:t>
            </a:r>
            <a:r>
              <a:rPr lang="en-US" b="0" err="1"/>
              <a:t>obejmują</a:t>
            </a:r>
            <a:r>
              <a:rPr lang="en-US" b="0"/>
              <a:t> </a:t>
            </a:r>
            <a:r>
              <a:rPr lang="en-US" b="0" err="1"/>
              <a:t>troskę</a:t>
            </a:r>
            <a:r>
              <a:rPr lang="en-US" b="0"/>
              <a:t> o </a:t>
            </a:r>
            <a:r>
              <a:rPr lang="en-US" b="0" err="1"/>
              <a:t>ziemię</a:t>
            </a:r>
            <a:r>
              <a:rPr lang="en-US" b="0"/>
              <a:t>, </a:t>
            </a:r>
            <a:r>
              <a:rPr lang="en-US" b="0" err="1"/>
              <a:t>troskę</a:t>
            </a:r>
            <a:r>
              <a:rPr lang="en-US" b="0"/>
              <a:t> o </a:t>
            </a:r>
            <a:r>
              <a:rPr lang="en-US" b="0" err="1"/>
              <a:t>ludzi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sprawiedliwy</a:t>
            </a:r>
            <a:r>
              <a:rPr lang="en-US" b="0"/>
              <a:t> </a:t>
            </a:r>
            <a:r>
              <a:rPr lang="en-US" b="0" err="1"/>
              <a:t>podział</a:t>
            </a:r>
            <a:r>
              <a:rPr lang="en-US" b="0"/>
              <a:t> </a:t>
            </a:r>
            <a:r>
              <a:rPr lang="en-US" b="0" err="1"/>
              <a:t>zasobów</a:t>
            </a:r>
            <a:r>
              <a:rPr lang="en-US" b="0"/>
              <a:t>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900"/>
              <a:buNone/>
            </a:pPr>
            <a:r>
              <a:rPr lang="en-US" sz="1900" b="1" err="1"/>
              <a:t>Rolnictwo</a:t>
            </a:r>
            <a:r>
              <a:rPr lang="en-US" sz="1900" b="1"/>
              <a:t> </a:t>
            </a:r>
            <a:r>
              <a:rPr lang="en-US" sz="1900" b="1" err="1"/>
              <a:t>regeneracyjne</a:t>
            </a:r>
            <a:r>
              <a:rPr lang="en-US" b="0"/>
              <a:t>: </a:t>
            </a:r>
            <a:r>
              <a:rPr lang="en-US" b="0" err="1"/>
              <a:t>Podejście</a:t>
            </a:r>
            <a:r>
              <a:rPr lang="en-US" b="0"/>
              <a:t> </a:t>
            </a:r>
            <a:r>
              <a:rPr lang="pl-PL"/>
              <a:t>zakładające</a:t>
            </a:r>
            <a:r>
              <a:rPr lang="en-US" b="0"/>
              <a:t> </a:t>
            </a:r>
            <a:r>
              <a:rPr lang="en-US" b="0" err="1"/>
              <a:t>ochron</a:t>
            </a:r>
            <a:r>
              <a:rPr lang="pl-PL" b="0"/>
              <a:t>ę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odnow</a:t>
            </a:r>
            <a:r>
              <a:rPr lang="pl-PL" b="0"/>
              <a:t>ę</a:t>
            </a:r>
            <a:r>
              <a:rPr lang="en-US" b="0"/>
              <a:t> </a:t>
            </a:r>
            <a:r>
              <a:rPr lang="en-US" b="0" err="1"/>
              <a:t>systemów</a:t>
            </a:r>
            <a:r>
              <a:rPr lang="en-US" b="0"/>
              <a:t> </a:t>
            </a:r>
            <a:r>
              <a:rPr lang="en-US" b="0" err="1"/>
              <a:t>żywnościowych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rolniczych</a:t>
            </a:r>
            <a:r>
              <a:rPr lang="en-US" b="0"/>
              <a:t>, </a:t>
            </a:r>
            <a:r>
              <a:rPr lang="en-US" b="0" err="1"/>
              <a:t>które</a:t>
            </a:r>
            <a:r>
              <a:rPr lang="en-US" b="0"/>
              <a:t> </a:t>
            </a:r>
            <a:r>
              <a:rPr lang="en-US" b="0" err="1"/>
              <a:t>koncentruje</a:t>
            </a:r>
            <a:r>
              <a:rPr lang="en-US" b="0"/>
              <a:t> </a:t>
            </a:r>
            <a:r>
              <a:rPr lang="en-US" b="0" err="1"/>
              <a:t>się</a:t>
            </a:r>
            <a:r>
              <a:rPr lang="en-US" b="0"/>
              <a:t> </a:t>
            </a:r>
            <a:r>
              <a:rPr lang="en-US" b="0" err="1"/>
              <a:t>na</a:t>
            </a:r>
            <a:r>
              <a:rPr lang="en-US" b="0"/>
              <a:t> </a:t>
            </a:r>
            <a:r>
              <a:rPr lang="en-US" b="0" err="1"/>
              <a:t>regeneracji</a:t>
            </a:r>
            <a:r>
              <a:rPr lang="en-US" b="0"/>
              <a:t> </a:t>
            </a:r>
            <a:r>
              <a:rPr lang="en-US" b="0" err="1"/>
              <a:t>wierzchniej</a:t>
            </a:r>
            <a:r>
              <a:rPr lang="en-US" b="0"/>
              <a:t> </a:t>
            </a:r>
            <a:r>
              <a:rPr lang="en-US" b="0" err="1"/>
              <a:t>warstwy</a:t>
            </a:r>
            <a:r>
              <a:rPr lang="en-US" b="0"/>
              <a:t> </a:t>
            </a:r>
            <a:r>
              <a:rPr lang="en-US" b="0" err="1"/>
              <a:t>gleby</a:t>
            </a:r>
            <a:r>
              <a:rPr lang="en-US" b="0"/>
              <a:t>, </a:t>
            </a:r>
            <a:r>
              <a:rPr lang="en-US" b="0" err="1"/>
              <a:t>zwiększaniu</a:t>
            </a:r>
            <a:r>
              <a:rPr lang="en-US" b="0"/>
              <a:t> </a:t>
            </a:r>
            <a:r>
              <a:rPr lang="en-US" b="0" err="1"/>
              <a:t>różnorodności</a:t>
            </a:r>
            <a:r>
              <a:rPr lang="en-US" b="0"/>
              <a:t> </a:t>
            </a:r>
            <a:r>
              <a:rPr lang="en-US" b="0" err="1"/>
              <a:t>biologicznej</a:t>
            </a:r>
            <a:r>
              <a:rPr lang="en-US" b="0"/>
              <a:t>, </a:t>
            </a:r>
            <a:r>
              <a:rPr lang="en-US" b="0" err="1"/>
              <a:t>poprawie</a:t>
            </a:r>
            <a:r>
              <a:rPr lang="en-US" b="0"/>
              <a:t> </a:t>
            </a:r>
            <a:r>
              <a:rPr lang="en-US" b="0" err="1"/>
              <a:t>obiegu</a:t>
            </a:r>
            <a:r>
              <a:rPr lang="en-US" b="0"/>
              <a:t> </a:t>
            </a:r>
            <a:r>
              <a:rPr lang="en-US" b="0" err="1"/>
              <a:t>wody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zwiększaniu</a:t>
            </a:r>
            <a:r>
              <a:rPr lang="en-US" b="0"/>
              <a:t> </a:t>
            </a:r>
            <a:r>
              <a:rPr lang="en-US" b="0" err="1"/>
              <a:t>usług</a:t>
            </a:r>
            <a:r>
              <a:rPr lang="en-US" b="0"/>
              <a:t> </a:t>
            </a:r>
            <a:r>
              <a:rPr lang="en-US" b="0" err="1"/>
              <a:t>ekosystemowych</a:t>
            </a:r>
            <a:r>
              <a:rPr lang="en-US" b="0"/>
              <a:t>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900"/>
              <a:buNone/>
            </a:pPr>
            <a:r>
              <a:rPr lang="en-US" sz="1900" b="1" err="1"/>
              <a:t>Zrównoważone</a:t>
            </a:r>
            <a:r>
              <a:rPr lang="en-US" sz="1900" b="1"/>
              <a:t> </a:t>
            </a:r>
            <a:r>
              <a:rPr lang="en-US" sz="1900" b="1" err="1"/>
              <a:t>rolnictwo</a:t>
            </a:r>
            <a:r>
              <a:rPr lang="en-US" sz="1900" b="1"/>
              <a:t>:</a:t>
            </a:r>
            <a:r>
              <a:rPr lang="en-US" b="0"/>
              <a:t> </a:t>
            </a:r>
            <a:r>
              <a:rPr lang="en-US" b="0" err="1"/>
              <a:t>Praktyki</a:t>
            </a:r>
            <a:r>
              <a:rPr lang="en-US" b="0"/>
              <a:t> </a:t>
            </a:r>
            <a:r>
              <a:rPr lang="en-US" b="0" err="1"/>
              <a:t>rolnicze</a:t>
            </a:r>
            <a:r>
              <a:rPr lang="en-US" b="0"/>
              <a:t>, </a:t>
            </a:r>
            <a:r>
              <a:rPr lang="en-US" b="0" err="1"/>
              <a:t>które</a:t>
            </a:r>
            <a:r>
              <a:rPr lang="en-US" b="0"/>
              <a:t> </a:t>
            </a:r>
            <a:r>
              <a:rPr lang="en-US" b="0" err="1"/>
              <a:t>zaspokajają</a:t>
            </a:r>
            <a:r>
              <a:rPr lang="en-US" b="0"/>
              <a:t> </a:t>
            </a:r>
            <a:r>
              <a:rPr lang="en-US" b="0" err="1"/>
              <a:t>obecne</a:t>
            </a:r>
            <a:r>
              <a:rPr lang="en-US" b="0"/>
              <a:t> </a:t>
            </a:r>
            <a:r>
              <a:rPr lang="en-US" b="0" err="1"/>
              <a:t>potrzeby</a:t>
            </a:r>
            <a:r>
              <a:rPr lang="en-US" b="0"/>
              <a:t> </a:t>
            </a:r>
            <a:r>
              <a:rPr lang="en-US" b="0" err="1"/>
              <a:t>żywnościowe</a:t>
            </a:r>
            <a:r>
              <a:rPr lang="en-US" b="0"/>
              <a:t> bez </a:t>
            </a:r>
            <a:r>
              <a:rPr lang="en-US" b="0" err="1"/>
              <a:t>narażania</a:t>
            </a:r>
            <a:r>
              <a:rPr lang="en-US" b="0"/>
              <a:t> </a:t>
            </a:r>
            <a:r>
              <a:rPr lang="en-US" b="0" err="1"/>
              <a:t>zdolności</a:t>
            </a:r>
            <a:r>
              <a:rPr lang="en-US" b="0"/>
              <a:t> </a:t>
            </a:r>
            <a:r>
              <a:rPr lang="en-US" b="0" err="1"/>
              <a:t>przyszłych</a:t>
            </a:r>
            <a:r>
              <a:rPr lang="en-US" b="0"/>
              <a:t> </a:t>
            </a:r>
            <a:r>
              <a:rPr lang="en-US" b="0" err="1"/>
              <a:t>pokoleń</a:t>
            </a:r>
            <a:r>
              <a:rPr lang="en-US" b="0"/>
              <a:t> do </a:t>
            </a:r>
            <a:r>
              <a:rPr lang="en-US" b="0" err="1"/>
              <a:t>zaspokojenia</a:t>
            </a:r>
            <a:r>
              <a:rPr lang="en-US" b="0"/>
              <a:t> ich </a:t>
            </a:r>
            <a:r>
              <a:rPr lang="en-US" b="0" err="1"/>
              <a:t>potrzeb</a:t>
            </a:r>
            <a:r>
              <a:rPr lang="en-US" b="0"/>
              <a:t>. </a:t>
            </a:r>
            <a:r>
              <a:rPr lang="en-US" b="0" err="1"/>
              <a:t>Kładzie</a:t>
            </a:r>
            <a:r>
              <a:rPr lang="en-US" b="0"/>
              <a:t> </a:t>
            </a:r>
            <a:r>
              <a:rPr lang="en-US" b="0" err="1"/>
              <a:t>nacisk</a:t>
            </a:r>
            <a:r>
              <a:rPr lang="en-US" b="0"/>
              <a:t> </a:t>
            </a:r>
            <a:r>
              <a:rPr lang="en-US" b="0" err="1"/>
              <a:t>na</a:t>
            </a:r>
            <a:r>
              <a:rPr lang="en-US" b="0"/>
              <a:t> </a:t>
            </a:r>
            <a:r>
              <a:rPr lang="en-US" b="0" err="1"/>
              <a:t>zdrowie</a:t>
            </a:r>
            <a:r>
              <a:rPr lang="en-US" b="0"/>
              <a:t> </a:t>
            </a:r>
            <a:r>
              <a:rPr lang="en-US" b="0" err="1"/>
              <a:t>środowiska</a:t>
            </a:r>
            <a:r>
              <a:rPr lang="en-US" b="0"/>
              <a:t>, </a:t>
            </a:r>
            <a:r>
              <a:rPr lang="en-US" b="0" err="1"/>
              <a:t>rentowność</a:t>
            </a:r>
            <a:r>
              <a:rPr lang="en-US" b="0"/>
              <a:t> </a:t>
            </a:r>
            <a:r>
              <a:rPr lang="en-US" b="0" err="1"/>
              <a:t>ekonomiczną</a:t>
            </a:r>
            <a:r>
              <a:rPr lang="en-US" b="0"/>
              <a:t> </a:t>
            </a:r>
            <a:r>
              <a:rPr lang="en-US" b="0" err="1"/>
              <a:t>oraz</a:t>
            </a:r>
            <a:r>
              <a:rPr lang="en-US" b="0"/>
              <a:t> </a:t>
            </a:r>
            <a:r>
              <a:rPr lang="pl-PL" b="0"/>
              <a:t>równość</a:t>
            </a:r>
            <a:r>
              <a:rPr lang="en-US" b="0"/>
              <a:t> </a:t>
            </a:r>
            <a:r>
              <a:rPr lang="en-US" b="0" err="1"/>
              <a:t>społeczną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ekonomiczną</a:t>
            </a:r>
            <a:r>
              <a:rPr lang="en-US" b="0"/>
              <a:t>.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4"/>
          <p:cNvSpPr txBox="1">
            <a:spLocks noGrp="1"/>
          </p:cNvSpPr>
          <p:nvPr>
            <p:ph type="body" idx="1"/>
          </p:nvPr>
        </p:nvSpPr>
        <p:spPr>
          <a:xfrm>
            <a:off x="838200" y="777107"/>
            <a:ext cx="10515600" cy="50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 err="1"/>
              <a:t>Zrównoważona</a:t>
            </a:r>
            <a:r>
              <a:rPr lang="en-US" b="1"/>
              <a:t> </a:t>
            </a:r>
            <a:r>
              <a:rPr lang="en-US" b="1" err="1"/>
              <a:t>dieta</a:t>
            </a:r>
            <a:r>
              <a:rPr lang="en-US" b="0"/>
              <a:t>: </a:t>
            </a:r>
            <a:r>
              <a:rPr lang="en-US" b="0" err="1"/>
              <a:t>Dieta</a:t>
            </a:r>
            <a:r>
              <a:rPr lang="en-US" b="0"/>
              <a:t>, </a:t>
            </a:r>
            <a:r>
              <a:rPr lang="en-US" b="0" err="1"/>
              <a:t>która</a:t>
            </a:r>
            <a:r>
              <a:rPr lang="en-US" b="0"/>
              <a:t> ma </a:t>
            </a:r>
            <a:r>
              <a:rPr lang="en-US" b="0" err="1"/>
              <a:t>niewielki</a:t>
            </a:r>
            <a:r>
              <a:rPr lang="en-US" b="0"/>
              <a:t> </a:t>
            </a:r>
            <a:r>
              <a:rPr lang="en-US" b="0" err="1"/>
              <a:t>wpływ</a:t>
            </a:r>
            <a:r>
              <a:rPr lang="en-US" b="0"/>
              <a:t> </a:t>
            </a:r>
            <a:r>
              <a:rPr lang="en-US" b="0" err="1"/>
              <a:t>na</a:t>
            </a:r>
            <a:r>
              <a:rPr lang="en-US" b="0"/>
              <a:t> </a:t>
            </a:r>
            <a:r>
              <a:rPr lang="en-US" b="0" err="1"/>
              <a:t>środowisko</a:t>
            </a:r>
            <a:r>
              <a:rPr lang="en-US" b="0"/>
              <a:t>, </a:t>
            </a:r>
            <a:r>
              <a:rPr lang="en-US" b="0" err="1"/>
              <a:t>przyczynia</a:t>
            </a:r>
            <a:r>
              <a:rPr lang="en-US" b="0"/>
              <a:t> </a:t>
            </a:r>
            <a:r>
              <a:rPr lang="en-US" b="0" err="1"/>
              <a:t>się</a:t>
            </a:r>
            <a:r>
              <a:rPr lang="en-US" b="0"/>
              <a:t> do </a:t>
            </a:r>
            <a:r>
              <a:rPr lang="en-US" b="0" err="1"/>
              <a:t>bezpieczeństwa</a:t>
            </a:r>
            <a:r>
              <a:rPr lang="en-US" b="0"/>
              <a:t> </a:t>
            </a:r>
            <a:r>
              <a:rPr lang="en-US" b="0" err="1"/>
              <a:t>żywności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żywieni</a:t>
            </a:r>
            <a:r>
              <a:rPr lang="pl-PL" b="0"/>
              <a:t>a </a:t>
            </a:r>
            <a:r>
              <a:rPr lang="en-US" b="0" err="1"/>
              <a:t>oraz</a:t>
            </a:r>
            <a:r>
              <a:rPr lang="en-US" b="0"/>
              <a:t> </a:t>
            </a:r>
            <a:r>
              <a:rPr lang="en-US" b="0" err="1"/>
              <a:t>wspiera</a:t>
            </a:r>
            <a:r>
              <a:rPr lang="en-US" b="0"/>
              <a:t> </a:t>
            </a:r>
            <a:r>
              <a:rPr lang="en-US" b="0" err="1"/>
              <a:t>zdrowe</a:t>
            </a:r>
            <a:r>
              <a:rPr lang="en-US" b="0"/>
              <a:t> </a:t>
            </a:r>
            <a:r>
              <a:rPr lang="en-US" b="0" err="1"/>
              <a:t>życie</a:t>
            </a:r>
            <a:r>
              <a:rPr lang="en-US" b="0"/>
              <a:t> </a:t>
            </a:r>
            <a:r>
              <a:rPr lang="en-US" b="0" err="1"/>
              <a:t>obecnych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przyszłych</a:t>
            </a:r>
            <a:r>
              <a:rPr lang="en-US" b="0"/>
              <a:t> </a:t>
            </a:r>
            <a:r>
              <a:rPr lang="en-US" b="0" err="1"/>
              <a:t>pokoleń</a:t>
            </a:r>
            <a:r>
              <a:rPr lang="en-US" b="0"/>
              <a:t>. Jest</a:t>
            </a:r>
            <a:r>
              <a:rPr lang="pl-PL" b="0"/>
              <a:t> ona</a:t>
            </a:r>
            <a:r>
              <a:rPr lang="en-US" b="0"/>
              <a:t> </a:t>
            </a:r>
            <a:r>
              <a:rPr lang="en-US" b="0" err="1"/>
              <a:t>akceptowalna</a:t>
            </a:r>
            <a:r>
              <a:rPr lang="en-US" b="0"/>
              <a:t> </a:t>
            </a:r>
            <a:r>
              <a:rPr lang="en-US" b="0" err="1"/>
              <a:t>kulturowo</a:t>
            </a:r>
            <a:r>
              <a:rPr lang="en-US" b="0"/>
              <a:t>, </a:t>
            </a:r>
            <a:r>
              <a:rPr lang="en-US" b="0" err="1"/>
              <a:t>sprawiedliwa</a:t>
            </a:r>
            <a:r>
              <a:rPr lang="en-US" b="0"/>
              <a:t> </a:t>
            </a:r>
            <a:r>
              <a:rPr lang="en-US" b="0" err="1"/>
              <a:t>ekonomicznie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odpowiednia</a:t>
            </a:r>
            <a:r>
              <a:rPr lang="en-US" b="0"/>
              <a:t> pod </a:t>
            </a:r>
            <a:r>
              <a:rPr lang="en-US" b="0" err="1"/>
              <a:t>względem</a:t>
            </a:r>
            <a:r>
              <a:rPr lang="en-US" b="0"/>
              <a:t> </a:t>
            </a:r>
            <a:r>
              <a:rPr lang="en-US" b="0" err="1"/>
              <a:t>odżywczym</a:t>
            </a:r>
            <a:r>
              <a:rPr lang="en-US" b="0"/>
              <a:t>.</a:t>
            </a:r>
            <a:endParaRPr b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b="1" err="1"/>
              <a:t>Zarządzanie</a:t>
            </a:r>
            <a:r>
              <a:rPr lang="en-US" b="1"/>
              <a:t> </a:t>
            </a:r>
            <a:r>
              <a:rPr lang="en-US" b="1" err="1"/>
              <a:t>odpadami</a:t>
            </a:r>
            <a:r>
              <a:rPr lang="en-US" b="0"/>
              <a:t>: </a:t>
            </a:r>
            <a:r>
              <a:rPr lang="en-US" b="0" err="1"/>
              <a:t>Zbieranie</a:t>
            </a:r>
            <a:r>
              <a:rPr lang="en-US" b="0"/>
              <a:t>, transport</a:t>
            </a:r>
            <a:r>
              <a:rPr lang="pl-PL" b="0" err="1"/>
              <a:t>owanie</a:t>
            </a:r>
            <a:r>
              <a:rPr lang="en-US" b="0"/>
              <a:t>, </a:t>
            </a:r>
            <a:r>
              <a:rPr lang="en-US" b="0" err="1"/>
              <a:t>przetwarzanie</a:t>
            </a:r>
            <a:r>
              <a:rPr lang="en-US" b="0"/>
              <a:t>, </a:t>
            </a:r>
            <a:r>
              <a:rPr lang="en-US" b="0" err="1"/>
              <a:t>recykling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usuwanie</a:t>
            </a:r>
            <a:r>
              <a:rPr lang="en-US" b="0"/>
              <a:t> </a:t>
            </a:r>
            <a:r>
              <a:rPr lang="en-US" b="0" err="1"/>
              <a:t>odpadów</a:t>
            </a:r>
            <a:r>
              <a:rPr lang="en-US" b="0"/>
              <a:t>. </a:t>
            </a:r>
            <a:r>
              <a:rPr lang="en-US" b="0" err="1"/>
              <a:t>Skuteczne</a:t>
            </a:r>
            <a:r>
              <a:rPr lang="en-US" b="0"/>
              <a:t> </a:t>
            </a:r>
            <a:r>
              <a:rPr lang="en-US" b="0" err="1"/>
              <a:t>zarządzanie</a:t>
            </a:r>
            <a:r>
              <a:rPr lang="en-US" b="0"/>
              <a:t> </a:t>
            </a:r>
            <a:r>
              <a:rPr lang="en-US" b="0" err="1"/>
              <a:t>odpadami</a:t>
            </a:r>
            <a:r>
              <a:rPr lang="en-US" b="0"/>
              <a:t> </a:t>
            </a:r>
            <a:r>
              <a:rPr lang="en-US" b="0" err="1"/>
              <a:t>zmniejsza</a:t>
            </a:r>
            <a:r>
              <a:rPr lang="en-US" b="0"/>
              <a:t> </a:t>
            </a:r>
            <a:r>
              <a:rPr lang="en-US" b="0" err="1"/>
              <a:t>wpływ</a:t>
            </a:r>
            <a:r>
              <a:rPr lang="en-US" b="0"/>
              <a:t> </a:t>
            </a:r>
            <a:r>
              <a:rPr lang="en-US" b="0" err="1"/>
              <a:t>na</a:t>
            </a:r>
            <a:r>
              <a:rPr lang="en-US" b="0"/>
              <a:t> </a:t>
            </a:r>
            <a:r>
              <a:rPr lang="en-US" b="0" err="1"/>
              <a:t>środowisko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promuje</a:t>
            </a:r>
            <a:r>
              <a:rPr lang="en-US" b="0"/>
              <a:t> </a:t>
            </a:r>
            <a:r>
              <a:rPr lang="en-US" b="0" err="1"/>
              <a:t>odzyskiwanie</a:t>
            </a:r>
            <a:r>
              <a:rPr lang="en-US" b="0"/>
              <a:t> </a:t>
            </a:r>
            <a:r>
              <a:rPr lang="en-US" b="0" err="1"/>
              <a:t>zasobów</a:t>
            </a:r>
            <a:r>
              <a:rPr lang="en-US" b="0"/>
              <a:t>.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5"/>
          <p:cNvSpPr txBox="1">
            <a:spLocks noGrp="1"/>
          </p:cNvSpPr>
          <p:nvPr>
            <p:ph type="title"/>
          </p:nvPr>
        </p:nvSpPr>
        <p:spPr>
          <a:xfrm>
            <a:off x="831850" y="697733"/>
            <a:ext cx="10515600" cy="289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/>
              <a:t>Materiały dydaktyczne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6"/>
          <p:cNvSpPr txBox="1">
            <a:spLocks noGrp="1"/>
          </p:cNvSpPr>
          <p:nvPr>
            <p:ph type="title"/>
          </p:nvPr>
        </p:nvSpPr>
        <p:spPr>
          <a:xfrm>
            <a:off x="831850" y="697734"/>
            <a:ext cx="10515600" cy="2891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r>
              <a:rPr lang="en-US" b="1" cap="small"/>
              <a:t>Studium przypadku</a:t>
            </a:r>
            <a:endParaRPr/>
          </a:p>
        </p:txBody>
      </p:sp>
      <p:sp>
        <p:nvSpPr>
          <p:cNvPr id="395" name="Google Shape;395;p56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Berlin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7"/>
          <p:cNvSpPr txBox="1">
            <a:spLocks noGrp="1"/>
          </p:cNvSpPr>
          <p:nvPr>
            <p:ph type="title"/>
          </p:nvPr>
        </p:nvSpPr>
        <p:spPr>
          <a:xfrm>
            <a:off x="831850" y="1029458"/>
            <a:ext cx="10515600" cy="2891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r>
              <a:rPr lang="en-US" b="1" cap="small"/>
              <a:t>Wyobraźnia i projektowanie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 txBox="1">
            <a:spLocks noGrp="1"/>
          </p:cNvSpPr>
          <p:nvPr>
            <p:ph type="title"/>
          </p:nvPr>
        </p:nvSpPr>
        <p:spPr>
          <a:xfrm>
            <a:off x="975815" y="-1113227"/>
            <a:ext cx="10515602" cy="289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/>
              <a:t>Wpływ systemów żywnościowych</a:t>
            </a:r>
            <a:endParaRPr/>
          </a:p>
        </p:txBody>
      </p:sp>
      <p:sp>
        <p:nvSpPr>
          <p:cNvPr id="108" name="Google Shape;108;p6"/>
          <p:cNvSpPr txBox="1">
            <a:spLocks noGrp="1"/>
          </p:cNvSpPr>
          <p:nvPr>
            <p:ph type="body" idx="1"/>
          </p:nvPr>
        </p:nvSpPr>
        <p:spPr>
          <a:xfrm>
            <a:off x="1416631" y="2184370"/>
            <a:ext cx="10725406" cy="300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280735" lvl="0" indent="-28073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rgbClr val="000000"/>
                </a:solidFill>
              </a:rPr>
              <a:t>Zdrowie osobiste i wybory żywieniowe</a:t>
            </a:r>
            <a:endParaRPr/>
          </a:p>
          <a:p>
            <a:pPr marL="280735" lvl="0" indent="-2807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rgbClr val="000000"/>
                </a:solidFill>
              </a:rPr>
              <a:t>Zdrowie publiczne</a:t>
            </a:r>
            <a:endParaRPr/>
          </a:p>
          <a:p>
            <a:pPr marL="280735" lvl="0" indent="-2807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rgbClr val="000000"/>
                </a:solidFill>
              </a:rPr>
              <a:t>Środowisko</a:t>
            </a:r>
            <a:endParaRPr/>
          </a:p>
          <a:p>
            <a:pPr marL="280735" lvl="0" indent="-2807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rgbClr val="000000"/>
                </a:solidFill>
              </a:rPr>
              <a:t>Wpływ wyborów żywieniowych na środowisko</a:t>
            </a:r>
            <a:endParaRPr/>
          </a:p>
          <a:p>
            <a:pPr marL="280735" lvl="0" indent="-2807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rgbClr val="000000"/>
                </a:solidFill>
              </a:rPr>
              <a:t>Zrównoważony rozwój nawyków żywieniowych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"/>
          <p:cNvSpPr txBox="1">
            <a:spLocks noGrp="1"/>
          </p:cNvSpPr>
          <p:nvPr>
            <p:ph type="title"/>
          </p:nvPr>
        </p:nvSpPr>
        <p:spPr>
          <a:xfrm>
            <a:off x="1302028" y="-246910"/>
            <a:ext cx="10302600" cy="24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/>
              <a:t>Zastanówmy się nad wpływem naszych wyborów...</a:t>
            </a:r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body" idx="1"/>
          </p:nvPr>
        </p:nvSpPr>
        <p:spPr>
          <a:xfrm>
            <a:off x="1250044" y="2201270"/>
            <a:ext cx="10656653" cy="3388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>
                <a:solidFill>
                  <a:srgbClr val="000000"/>
                </a:solidFill>
              </a:rPr>
              <a:t>1-Jaka jest główna korzyść z wybierania lokalnej żywności?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>
                <a:solidFill>
                  <a:srgbClr val="000000"/>
                </a:solidFill>
              </a:rPr>
              <a:t>A. Jest zawsze tańszy.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B. Zmniejsza ślad węglowy związany z transportem żywności.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C. Smakuje lepiej niż importowana żywność.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D. Eliminuje potrzebę pakowania żywności.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"/>
          <p:cNvSpPr txBox="1">
            <a:spLocks noGrp="1"/>
          </p:cNvSpPr>
          <p:nvPr>
            <p:ph type="body" idx="1"/>
          </p:nvPr>
        </p:nvSpPr>
        <p:spPr>
          <a:xfrm>
            <a:off x="1250044" y="2201270"/>
            <a:ext cx="10656653" cy="3388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2800"/>
              <a:buFont typeface="Calibri"/>
              <a:buNone/>
            </a:pPr>
            <a:r>
              <a:rPr lang="en-US" sz="2800">
                <a:solidFill>
                  <a:srgbClr val="DDDDDD"/>
                </a:solidFill>
              </a:rPr>
              <a:t>1-Jaka jest główna korzyść z wybierania lokalnej żywności?</a:t>
            </a:r>
            <a:endParaRPr/>
          </a:p>
          <a:p>
            <a:pPr marL="0" lvl="1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DDDDD"/>
              </a:buClr>
              <a:buSzPts val="2800"/>
              <a:buFont typeface="Calibri"/>
              <a:buNone/>
            </a:pPr>
            <a:r>
              <a:rPr lang="en-US" sz="2800">
                <a:solidFill>
                  <a:srgbClr val="DDDDDD"/>
                </a:solidFill>
              </a:rPr>
              <a:t>A. Jest zawsze tańszy.</a:t>
            </a:r>
            <a:br>
              <a:rPr lang="en-US" sz="2800">
                <a:solidFill>
                  <a:srgbClr val="DDDDDD"/>
                </a:solidFill>
              </a:rPr>
            </a:br>
            <a:r>
              <a:rPr lang="en-US" b="1">
                <a:solidFill>
                  <a:srgbClr val="000000"/>
                </a:solidFill>
              </a:rPr>
              <a:t>B. Zmniejsza ślad węglowy związany z transportem żywności.</a:t>
            </a:r>
            <a:br>
              <a:rPr lang="en-US" b="1">
                <a:solidFill>
                  <a:srgbClr val="000000"/>
                </a:solidFill>
              </a:rPr>
            </a:br>
            <a:r>
              <a:rPr lang="en-US" sz="2800">
                <a:solidFill>
                  <a:srgbClr val="DDDDDD"/>
                </a:solidFill>
              </a:rPr>
              <a:t>C. Smakuje lepiej niż importowana żywność.</a:t>
            </a:r>
            <a:br>
              <a:rPr lang="en-US" sz="2800">
                <a:solidFill>
                  <a:srgbClr val="DDDDDD"/>
                </a:solidFill>
              </a:rPr>
            </a:br>
            <a:r>
              <a:rPr lang="en-US" sz="2800">
                <a:solidFill>
                  <a:srgbClr val="DDDDDD"/>
                </a:solidFill>
              </a:rPr>
              <a:t>D. Eliminuje potrzebę pakowania żywności.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body" idx="1"/>
          </p:nvPr>
        </p:nvSpPr>
        <p:spPr>
          <a:xfrm>
            <a:off x="1250044" y="2201270"/>
            <a:ext cx="10656653" cy="443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>
                <a:solidFill>
                  <a:srgbClr val="000000"/>
                </a:solidFill>
              </a:rPr>
              <a:t>2-W jaki sposób ograniczenie spożycia mięsa może przyczynić się do zrównoważonego rozwoju środowiska?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>
                <a:solidFill>
                  <a:srgbClr val="000000"/>
                </a:solidFill>
              </a:rPr>
              <a:t>A. Zwiększa zużycie wody.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B. Zmniejsza zapotrzebowanie na nawozy sztuczne.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C. Zmniejsza emisję gazów cieplarnianych.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D. Prowadzi do większej utraty bioróżnorodności.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7094</Words>
  <Application>Microsoft Office PowerPoint</Application>
  <PresentationFormat>Panoramiczny</PresentationFormat>
  <Paragraphs>502</Paragraphs>
  <Slides>57</Slides>
  <Notes>57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57</vt:i4>
      </vt:variant>
    </vt:vector>
  </HeadingPairs>
  <TitlesOfParts>
    <vt:vector size="61" baseType="lpstr">
      <vt:lpstr>Arial</vt:lpstr>
      <vt:lpstr>Calibri</vt:lpstr>
      <vt:lpstr>Helvetica Neue</vt:lpstr>
      <vt:lpstr>Motyw pakietu Office</vt:lpstr>
      <vt:lpstr>Systemy żywnościowe Promowanie zrównoważonych nawyków żywieniowych i wiedzy o przyszłości</vt:lpstr>
      <vt:lpstr>Cele nauczania</vt:lpstr>
      <vt:lpstr>Czym jest system żywnościowy?</vt:lpstr>
      <vt:lpstr>Prezentacja programu PowerPoint</vt:lpstr>
      <vt:lpstr>Prezentacja programu PowerPoint</vt:lpstr>
      <vt:lpstr>Wpływ systemów żywnościowych</vt:lpstr>
      <vt:lpstr>Zastanówmy się nad wpływem naszych wyborów...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Znaczenie systemów żywnościowych</vt:lpstr>
      <vt:lpstr>Prezentacja programu PowerPoint</vt:lpstr>
      <vt:lpstr>Prezentacja programu PowerPoint</vt:lpstr>
      <vt:lpstr>Prezentacja programu PowerPoint</vt:lpstr>
      <vt:lpstr> Wyzwania stojące przed naszymi Systemami Żywnościowymi</vt:lpstr>
      <vt:lpstr>Prezentacja programu PowerPoint</vt:lpstr>
      <vt:lpstr> Wyzwania stojące przed naszymi Systemami Żywnościowymi</vt:lpstr>
      <vt:lpstr>NAUCZANIE O SYSTEMACH  ŻYWNOŚCIOWYCH</vt:lpstr>
      <vt:lpstr>Prezentacja programu PowerPoint</vt:lpstr>
      <vt:lpstr>Zaczynając od produkcji. Dlaczego potrzebujemy zrównoważonej produkcji żywności?</vt:lpstr>
      <vt:lpstr>Prezentacja programu PowerPoint</vt:lpstr>
      <vt:lpstr>Porozmawiajmy o zrównoważonych nawykach żywieniowych.</vt:lpstr>
      <vt:lpstr>Zrównoważone nawyki żywieniowe - prawda czy fałsz?</vt:lpstr>
      <vt:lpstr>Zrównoważone nawyki żywieniowe - prawda czy fałsz?</vt:lpstr>
      <vt:lpstr>Zrównoważone nawyki żywieniowe - prawda czy fałsz?</vt:lpstr>
      <vt:lpstr>Zrównoważone nawyki żywieniowe - prawda czy fałsz?</vt:lpstr>
      <vt:lpstr>Zrównoważone nawyki żywieniowe - prawda czy fałsz?</vt:lpstr>
      <vt:lpstr>Zrównoważone nawyki żywieniowe - prawda czy fałsz?</vt:lpstr>
      <vt:lpstr>Środowisko żywności</vt:lpstr>
      <vt:lpstr>Wyobrażanie sobie zrównoważonych systemów żywnościowych</vt:lpstr>
      <vt:lpstr>Projektowanie zrównoważonych systemów żywnościowych</vt:lpstr>
      <vt:lpstr>Działanie na rzecz klimatu i zrównoważonych systemów żywnościowych</vt:lpstr>
      <vt:lpstr>Zajęcia praktyczne związane z programem nauczania </vt:lpstr>
      <vt:lpstr>Studium przypadku: Sieć CLIKIS - przyjazne dla klimatu kuchnie szkolne - Estonia</vt:lpstr>
      <vt:lpstr>Studium przypadku: Berlin Challenge</vt:lpstr>
      <vt:lpstr>Studium przypadku: Obóz letni dla dzieci na farmie - Estonia</vt:lpstr>
      <vt:lpstr>Wyobrażanie sobie i projektowanie przyszłych systemów żywnościowych</vt:lpstr>
      <vt:lpstr>Strona internetowa Food Systems Dashboard  https://www.foodsystemsdashboard.org/</vt:lpstr>
      <vt:lpstr>ŹRÓDŁA</vt:lpstr>
      <vt:lpstr>ŹRÓDŁA</vt:lpstr>
      <vt:lpstr>ŹRÓDŁA</vt:lpstr>
      <vt:lpstr>ŹRÓDŁA</vt:lpstr>
      <vt:lpstr>Źródła edukacyjne UE</vt:lpstr>
      <vt:lpstr>Źródła c.d.</vt:lpstr>
      <vt:lpstr>Pytania i odpowiedzi</vt:lpstr>
      <vt:lpstr>Bądź zmianą! Wybierz zrównoważone nawyki żywieniowe dla zdrowszego jutra. Chrońmy naszą planetę jednym posiłkiem na raz!</vt:lpstr>
      <vt:lpstr>Dziękuję!</vt:lpstr>
      <vt:lpstr>Słowniczek  </vt:lpstr>
      <vt:lpstr>Prezentacja programu PowerPoint</vt:lpstr>
      <vt:lpstr>Prezentacja programu PowerPoint</vt:lpstr>
      <vt:lpstr>Prezentacja programu PowerPoint</vt:lpstr>
      <vt:lpstr>Prezentacja programu PowerPoint</vt:lpstr>
      <vt:lpstr>Materiały dydaktyczne</vt:lpstr>
      <vt:lpstr>Studium przypadku</vt:lpstr>
      <vt:lpstr>Wyobraźnia i projektowanie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Julia</dc:creator>
  <cp:keywords>, docId:5FBF09D1AC4C6FA7F0215799D3C85551</cp:keywords>
  <cp:lastModifiedBy>Julia Siderska</cp:lastModifiedBy>
  <cp:revision>2</cp:revision>
  <dcterms:modified xsi:type="dcterms:W3CDTF">2025-01-20T15:09:22Z</dcterms:modified>
</cp:coreProperties>
</file>