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embeddedFontLst>
    <p:embeddedFont>
      <p:font typeface="Century Schoolbook" panose="02040604050505020304"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wfjB8pDpXx+94DTpJjSVsCtfs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2B8DB-0DA3-48F8-A9D7-AD419D511EE1}" v="5" dt="2024-12-08T11:17:45.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microsoft.com/office/2015/10/relationships/revisionInfo" Target="revisionInfo.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5" name="Google Shape;13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4" name="Google Shape;17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 name="Google Shape;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4" name="Google Shape;28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0" name="Google Shape;35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9" name="Google Shape;35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2" name="Google Shape;3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0" name="Google Shape;3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 name="Google Shape;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18"/>
          <p:cNvSpPr txBox="1">
            <a:spLocks noGrp="1"/>
          </p:cNvSpPr>
          <p:nvPr>
            <p:ph type="sldNum" idx="12"/>
          </p:nvPr>
        </p:nvSpPr>
        <p:spPr>
          <a:xfrm>
            <a:off x="9296400" y="633047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
        <p:nvSpPr>
          <p:cNvPr id="14" name="Google Shape;14;p18"/>
          <p:cNvSpPr txBox="1">
            <a:spLocks noGrp="1"/>
          </p:cNvSpPr>
          <p:nvPr>
            <p:ph type="title"/>
          </p:nvPr>
        </p:nvSpPr>
        <p:spPr>
          <a:xfrm>
            <a:off x="831850" y="836224"/>
            <a:ext cx="10515600" cy="118040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rot="5400000">
            <a:off x="7233501" y="2056664"/>
            <a:ext cx="561169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body" idx="1"/>
          </p:nvPr>
        </p:nvSpPr>
        <p:spPr>
          <a:xfrm rot="5400000">
            <a:off x="1899501" y="-496036"/>
            <a:ext cx="561169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8"/>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523701"/>
            <a:ext cx="10515600" cy="12302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831850" y="1670858"/>
            <a:ext cx="10515600" cy="2891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 name="Google Shape;22;p19"/>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839788" y="540326"/>
            <a:ext cx="3932237" cy="15170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a:spLocks noGrp="1"/>
          </p:cNvSpPr>
          <p:nvPr>
            <p:ph type="pic" idx="2"/>
          </p:nvPr>
        </p:nvSpPr>
        <p:spPr>
          <a:xfrm>
            <a:off x="5183188" y="987425"/>
            <a:ext cx="6172200" cy="4873625"/>
          </a:xfrm>
          <a:prstGeom prst="rect">
            <a:avLst/>
          </a:prstGeom>
          <a:noFill/>
          <a:ln>
            <a:noFill/>
          </a:ln>
        </p:spPr>
      </p:sp>
      <p:sp>
        <p:nvSpPr>
          <p:cNvPr id="26" name="Google Shape;26;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 name="Google Shape;27;p26"/>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8200" y="53137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839788" y="556953"/>
            <a:ext cx="10515600" cy="11337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38"/>
        <p:cNvGrpSpPr/>
        <p:nvPr/>
      </p:nvGrpSpPr>
      <p:grpSpPr>
        <a:xfrm>
          <a:off x="0" y="0"/>
          <a:ext cx="0" cy="0"/>
          <a:chOff x="0" y="0"/>
          <a:chExt cx="0" cy="0"/>
        </a:xfrm>
      </p:grpSpPr>
      <p:sp>
        <p:nvSpPr>
          <p:cNvPr id="39" name="Google Shape;39;p24"/>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25"/>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8200" y="556953"/>
            <a:ext cx="10515600" cy="11789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4097185" y="-1433360"/>
            <a:ext cx="399763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1850" y="836224"/>
            <a:ext cx="10515600" cy="118040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2123398"/>
            <a:ext cx="10515600" cy="379277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pic>
        <p:nvPicPr>
          <p:cNvPr id="9" name="Google Shape;9;p17"/>
          <p:cNvPicPr preferRelativeResize="0"/>
          <p:nvPr/>
        </p:nvPicPr>
        <p:blipFill rotWithShape="1">
          <a:blip r:embed="rId12">
            <a:alphaModFix/>
          </a:blip>
          <a:srcRect/>
          <a:stretch/>
        </p:blipFill>
        <p:spPr>
          <a:xfrm>
            <a:off x="-6350" y="6064250"/>
            <a:ext cx="12192000" cy="793750"/>
          </a:xfrm>
          <a:prstGeom prst="rect">
            <a:avLst/>
          </a:prstGeom>
          <a:noFill/>
          <a:ln>
            <a:noFill/>
          </a:ln>
        </p:spPr>
      </p:pic>
      <p:pic>
        <p:nvPicPr>
          <p:cNvPr id="10" name="Google Shape;10;p17"/>
          <p:cNvPicPr preferRelativeResize="0"/>
          <p:nvPr/>
        </p:nvPicPr>
        <p:blipFill rotWithShape="1">
          <a:blip r:embed="rId13">
            <a:alphaModFix/>
          </a:blip>
          <a:srcRect/>
          <a:stretch/>
        </p:blipFill>
        <p:spPr>
          <a:xfrm>
            <a:off x="-6350" y="-64293"/>
            <a:ext cx="12192000" cy="793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ations.jrc.ec.europa.eu/repository/handle/JRC12804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publications.jrc.ec.europa.eu/repository/handle/JRC128415" TargetMode="External"/><Relationship Id="rId4" Type="http://schemas.openxmlformats.org/officeDocument/2006/relationships/hyperlink" Target="https://joint-research-centre.ec.europa.eu/lifecomp_en"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spreadsheets/d/1GDUXvYfc0rse0nTQ_zdGiYEYVU3N39FxDYXft48e7h0/edit?gid=0#gid=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787/eed9bb04-e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
          <p:cNvSpPr txBox="1"/>
          <p:nvPr/>
        </p:nvSpPr>
        <p:spPr>
          <a:xfrm>
            <a:off x="8689633" y="4362927"/>
            <a:ext cx="3385826" cy="129330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chemeClr val="dk1"/>
              </a:buClr>
              <a:buSzPct val="100000"/>
              <a:buFont typeface="Arial"/>
              <a:buNone/>
            </a:pPr>
            <a:r>
              <a:rPr lang="is-IS" sz="2000" b="0" i="0" u="none" strike="noStrike" cap="none" dirty="0">
                <a:solidFill>
                  <a:schemeClr val="dk1"/>
                </a:solidFill>
                <a:latin typeface="Calibri"/>
                <a:ea typeface="Calibri"/>
                <a:cs typeface="Calibri"/>
                <a:sym typeface="Calibri"/>
              </a:rPr>
              <a:t>Höfundur</a:t>
            </a:r>
            <a:r>
              <a:rPr lang="pl-PL"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r>
              <a:rPr lang="pl-PL" sz="2000" b="0" i="0" u="none" strike="noStrike" cap="none" dirty="0">
                <a:solidFill>
                  <a:schemeClr val="dk1"/>
                </a:solidFill>
                <a:latin typeface="Calibri"/>
                <a:ea typeface="Calibri"/>
                <a:cs typeface="Calibri"/>
                <a:sym typeface="Calibri"/>
              </a:rPr>
              <a:t>Evie Kouroumichaki</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r>
              <a:rPr lang="is-IS" sz="2000" b="0" i="0" u="none" strike="noStrike" cap="none" dirty="0">
                <a:solidFill>
                  <a:schemeClr val="dk1"/>
                </a:solidFill>
                <a:latin typeface="Calibri"/>
                <a:ea typeface="Calibri"/>
                <a:cs typeface="Calibri"/>
                <a:sym typeface="Calibri"/>
              </a:rPr>
              <a:t>Stofnun</a:t>
            </a:r>
            <a:r>
              <a:rPr lang="pl-PL"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r>
              <a:rPr lang="pl-PL" sz="2000" b="0" i="0" u="none" strike="noStrike" cap="none" dirty="0">
                <a:solidFill>
                  <a:schemeClr val="dk1"/>
                </a:solidFill>
                <a:latin typeface="Calibri"/>
                <a:ea typeface="Calibri"/>
                <a:cs typeface="Calibri"/>
                <a:sym typeface="Calibri"/>
              </a:rPr>
              <a:t>Stimmuli for Social Change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p:txBody>
      </p:sp>
      <p:sp>
        <p:nvSpPr>
          <p:cNvPr id="58" name="Google Shape;58;p1"/>
          <p:cNvSpPr txBox="1">
            <a:spLocks noGrp="1"/>
          </p:cNvSpPr>
          <p:nvPr>
            <p:ph type="ctrTitle" idx="4294967295"/>
          </p:nvPr>
        </p:nvSpPr>
        <p:spPr>
          <a:xfrm>
            <a:off x="1610305" y="1041400"/>
            <a:ext cx="9144000" cy="23876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6000"/>
              <a:buFont typeface="Calibri"/>
              <a:buNone/>
            </a:pPr>
            <a:r>
              <a:rPr lang="is-IS" sz="4400" b="1" i="0" u="none" strike="noStrike" cap="small" dirty="0">
                <a:solidFill>
                  <a:schemeClr val="dk1"/>
                </a:solidFill>
                <a:latin typeface="Calibri"/>
                <a:ea typeface="Calibri"/>
                <a:cs typeface="Calibri"/>
                <a:sym typeface="Calibri"/>
              </a:rPr>
              <a:t>Námsþáttur</a:t>
            </a:r>
            <a:r>
              <a:rPr lang="pl-PL" sz="4400" b="1" i="0" u="none" strike="noStrike" cap="small" dirty="0">
                <a:solidFill>
                  <a:schemeClr val="dk1"/>
                </a:solidFill>
                <a:latin typeface="Calibri"/>
                <a:ea typeface="Calibri"/>
                <a:cs typeface="Calibri"/>
                <a:sym typeface="Calibri"/>
              </a:rPr>
              <a:t> 4. </a:t>
            </a:r>
            <a:r>
              <a:rPr lang="is-IS" sz="4400" b="1" i="0" u="none" strike="noStrike" cap="small" dirty="0">
                <a:solidFill>
                  <a:schemeClr val="dk1"/>
                </a:solidFill>
                <a:latin typeface="Calibri"/>
                <a:ea typeface="Calibri"/>
                <a:cs typeface="Calibri"/>
                <a:sym typeface="Calibri"/>
              </a:rPr>
              <a:t>Námsmat</a:t>
            </a:r>
            <a:endParaRPr sz="4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671209" y="1670858"/>
            <a:ext cx="10676241" cy="289161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is-IS" sz="5400" dirty="0"/>
              <a:t>Námsmat og mat á menntun</a:t>
            </a:r>
            <a:endParaRPr sz="5400" dirty="0"/>
          </a:p>
        </p:txBody>
      </p:sp>
      <p:sp>
        <p:nvSpPr>
          <p:cNvPr id="125" name="Google Shape;125;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888888"/>
              </a:buClr>
              <a:buSzPts val="2400"/>
              <a:buNone/>
            </a:pPr>
            <a:r>
              <a:rPr lang="is-IS" dirty="0"/>
              <a:t>Að meta námsferlið og niðurstöður </a:t>
            </a:r>
            <a:r>
              <a:rPr lang="pl-PL" dirty="0"/>
              <a:t>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3"/>
          <p:cNvSpPr txBox="1">
            <a:spLocks noGrp="1"/>
          </p:cNvSpPr>
          <p:nvPr>
            <p:ph type="title"/>
          </p:nvPr>
        </p:nvSpPr>
        <p:spPr>
          <a:xfrm>
            <a:off x="784853" y="1172183"/>
            <a:ext cx="4208867" cy="77328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3200"/>
              <a:buNone/>
            </a:pPr>
            <a:r>
              <a:rPr lang="is-IS" sz="4400" dirty="0"/>
              <a:t>Námsmat</a:t>
            </a:r>
            <a:r>
              <a:rPr lang="pl-PL" sz="4400" dirty="0"/>
              <a:t> </a:t>
            </a:r>
            <a:endParaRPr sz="4400" dirty="0"/>
          </a:p>
        </p:txBody>
      </p:sp>
      <p:pic>
        <p:nvPicPr>
          <p:cNvPr id="131" name="Google Shape;131;p33" descr="A hand holding a pen and shading circles on a sheet"/>
          <p:cNvPicPr preferRelativeResize="0">
            <a:picLocks noGrp="1"/>
          </p:cNvPicPr>
          <p:nvPr>
            <p:ph type="pic" idx="2"/>
          </p:nvPr>
        </p:nvPicPr>
        <p:blipFill rotWithShape="1">
          <a:blip r:embed="rId3">
            <a:alphaModFix/>
          </a:blip>
          <a:srcRect l="13049" r="13047"/>
          <a:stretch/>
        </p:blipFill>
        <p:spPr>
          <a:xfrm>
            <a:off x="5745804" y="1172183"/>
            <a:ext cx="5661343" cy="4513634"/>
          </a:xfrm>
          <a:prstGeom prst="roundRect">
            <a:avLst>
              <a:gd name="adj" fmla="val 16667"/>
            </a:avLst>
          </a:prstGeom>
          <a:noFill/>
          <a:ln>
            <a:noFill/>
          </a:ln>
          <a:effectLst>
            <a:outerShdw blurRad="50800" dist="38100" dir="8100000" algn="tr" rotWithShape="0">
              <a:srgbClr val="000000">
                <a:alpha val="40000"/>
              </a:srgbClr>
            </a:outerShdw>
          </a:effectLst>
        </p:spPr>
      </p:pic>
      <p:sp>
        <p:nvSpPr>
          <p:cNvPr id="132" name="Google Shape;132;p33"/>
          <p:cNvSpPr txBox="1">
            <a:spLocks noGrp="1"/>
          </p:cNvSpPr>
          <p:nvPr>
            <p:ph type="body" idx="1"/>
          </p:nvPr>
        </p:nvSpPr>
        <p:spPr>
          <a:xfrm>
            <a:off x="573933" y="2110902"/>
            <a:ext cx="4419788" cy="3448455"/>
          </a:xfrm>
          <a:prstGeom prst="rect">
            <a:avLst/>
          </a:prstGeom>
          <a:solidFill>
            <a:srgbClr val="E4F4DE"/>
          </a:solidFill>
          <a:ln>
            <a:noFill/>
          </a:ln>
          <a:effectLst>
            <a:outerShdw blurRad="149987" dist="250190" dir="8460000" algn="ctr">
              <a:srgbClr val="000000">
                <a:alpha val="27450"/>
              </a:srgbClr>
            </a:outerShdw>
          </a:effectLst>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600"/>
              <a:buNone/>
            </a:pPr>
            <a:r>
              <a:rPr lang="is-IS" b="1" cap="all" dirty="0">
                <a:solidFill>
                  <a:schemeClr val="dk1"/>
                </a:solidFill>
                <a:latin typeface="Arial"/>
                <a:ea typeface="Arial"/>
                <a:cs typeface="Arial"/>
                <a:sym typeface="Arial"/>
              </a:rPr>
              <a:t>Af hverju?</a:t>
            </a:r>
            <a:endParaRPr cap="all" dirty="0"/>
          </a:p>
          <a:p>
            <a:pPr marL="457200" lvl="0" indent="-228600" algn="l" rtl="0">
              <a:lnSpc>
                <a:spcPct val="90000"/>
              </a:lnSpc>
              <a:spcBef>
                <a:spcPts val="1000"/>
              </a:spcBef>
              <a:spcAft>
                <a:spcPts val="0"/>
              </a:spcAft>
              <a:buClr>
                <a:schemeClr val="dk1"/>
              </a:buClr>
              <a:buSzPts val="1600"/>
              <a:buNone/>
            </a:pPr>
            <a:r>
              <a:rPr lang="pl-PL" dirty="0">
                <a:solidFill>
                  <a:schemeClr val="dk1"/>
                </a:solidFill>
                <a:latin typeface="Arial"/>
                <a:ea typeface="Arial"/>
                <a:cs typeface="Arial"/>
                <a:sym typeface="Arial"/>
              </a:rPr>
              <a:t>Staðfestingaraðferð(ir) sem kennarinn notar </a:t>
            </a:r>
            <a:r>
              <a:rPr lang="is-IS" dirty="0">
                <a:latin typeface="Arial"/>
                <a:ea typeface="Arial"/>
                <a:cs typeface="Arial"/>
                <a:sym typeface="Arial"/>
              </a:rPr>
              <a:t>til að </a:t>
            </a:r>
            <a:r>
              <a:rPr lang="pl-PL" dirty="0">
                <a:solidFill>
                  <a:schemeClr val="dk1"/>
                </a:solidFill>
                <a:latin typeface="Arial"/>
                <a:ea typeface="Arial"/>
                <a:cs typeface="Arial"/>
                <a:sym typeface="Arial"/>
              </a:rPr>
              <a:t>gefa sjálfum sér og nemendum upplýsingar í fyrsta lagi og stjórnendum, samstarfsfólki og foreldrum í öðru lagi um </a:t>
            </a:r>
            <a:r>
              <a:rPr lang="is-IS" dirty="0">
                <a:solidFill>
                  <a:schemeClr val="dk1"/>
                </a:solidFill>
                <a:latin typeface="Arial"/>
                <a:ea typeface="Arial"/>
                <a:cs typeface="Arial"/>
                <a:sym typeface="Arial"/>
              </a:rPr>
              <a:t>framvindu og mælikvarða náms</a:t>
            </a:r>
            <a:r>
              <a:rPr lang="pl-PL" dirty="0">
                <a:solidFill>
                  <a:schemeClr val="dk1"/>
                </a:solidFill>
                <a:latin typeface="Arial"/>
                <a:ea typeface="Arial"/>
                <a:cs typeface="Arial"/>
                <a:sym typeface="Arial"/>
              </a:rPr>
              <a:t>.</a:t>
            </a:r>
            <a:endParaRPr lang="is-IS" dirty="0">
              <a:solidFill>
                <a:schemeClr val="dk1"/>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600"/>
              <a:buNone/>
            </a:pPr>
            <a:r>
              <a:rPr lang="is-IS" b="1" dirty="0">
                <a:solidFill>
                  <a:schemeClr val="dk1"/>
                </a:solidFill>
                <a:latin typeface="Arial"/>
                <a:ea typeface="Arial"/>
                <a:cs typeface="Arial"/>
                <a:sym typeface="Arial"/>
              </a:rPr>
              <a:t>HVERNIG</a:t>
            </a:r>
            <a:endParaRPr dirty="0"/>
          </a:p>
          <a:p>
            <a:pPr marL="457200" lvl="0" indent="-228600" algn="l" rtl="0">
              <a:lnSpc>
                <a:spcPct val="90000"/>
              </a:lnSpc>
              <a:spcBef>
                <a:spcPts val="1000"/>
              </a:spcBef>
              <a:spcAft>
                <a:spcPts val="0"/>
              </a:spcAft>
              <a:buClr>
                <a:schemeClr val="dk1"/>
              </a:buClr>
              <a:buSzPts val="1600"/>
              <a:buNone/>
            </a:pPr>
            <a:r>
              <a:rPr lang="pl-PL" dirty="0">
                <a:solidFill>
                  <a:schemeClr val="dk1"/>
                </a:solidFill>
                <a:latin typeface="Arial"/>
                <a:ea typeface="Arial"/>
                <a:cs typeface="Arial"/>
                <a:sym typeface="Arial"/>
              </a:rPr>
              <a:t>Það eru nokkrir möguleikar fyrir kennara að </a:t>
            </a:r>
            <a:r>
              <a:rPr lang="is-IS" dirty="0">
                <a:solidFill>
                  <a:schemeClr val="dk1"/>
                </a:solidFill>
                <a:latin typeface="Arial"/>
                <a:ea typeface="Arial"/>
                <a:cs typeface="Arial"/>
                <a:sym typeface="Arial"/>
              </a:rPr>
              <a:t> námsmati</a:t>
            </a:r>
            <a:r>
              <a:rPr lang="pl-PL" dirty="0">
                <a:solidFill>
                  <a:schemeClr val="dk1"/>
                </a:solidFill>
                <a:latin typeface="Arial"/>
                <a:ea typeface="Arial"/>
                <a:cs typeface="Arial"/>
                <a:sym typeface="Arial"/>
              </a:rPr>
              <a:t>.</a:t>
            </a:r>
            <a:endParaRPr lang="is-IS" dirty="0">
              <a:solidFill>
                <a:schemeClr val="dk1"/>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600"/>
              <a:buNone/>
            </a:pPr>
            <a:r>
              <a:rPr lang="is-IS" dirty="0">
                <a:solidFill>
                  <a:schemeClr val="dk1"/>
                </a:solidFill>
                <a:latin typeface="Arial"/>
                <a:ea typeface="Arial"/>
                <a:cs typeface="Arial"/>
                <a:sym typeface="Arial"/>
              </a:rPr>
              <a:t>Tvær algengustu aðferðirnar eru</a:t>
            </a:r>
            <a:r>
              <a:rPr lang="pl-PL" dirty="0">
                <a:solidFill>
                  <a:schemeClr val="dk1"/>
                </a:solidFill>
                <a:latin typeface="Arial"/>
                <a:ea typeface="Arial"/>
                <a:cs typeface="Arial"/>
                <a:sym typeface="Arial"/>
              </a:rPr>
              <a:t> </a:t>
            </a:r>
            <a:r>
              <a:rPr lang="is-IS" b="1" dirty="0">
                <a:latin typeface="Arial"/>
                <a:ea typeface="Arial"/>
                <a:cs typeface="Arial"/>
                <a:sym typeface="Arial"/>
              </a:rPr>
              <a:t>símat</a:t>
            </a:r>
            <a:r>
              <a:rPr lang="pl-PL" dirty="0">
                <a:solidFill>
                  <a:schemeClr val="dk1"/>
                </a:solidFill>
                <a:latin typeface="Arial"/>
                <a:ea typeface="Arial"/>
                <a:cs typeface="Arial"/>
                <a:sym typeface="Arial"/>
              </a:rPr>
              <a:t> </a:t>
            </a:r>
            <a:r>
              <a:rPr lang="en-US" dirty="0" err="1">
                <a:latin typeface="Arial"/>
                <a:ea typeface="Arial"/>
                <a:cs typeface="Arial"/>
                <a:sym typeface="Arial"/>
              </a:rPr>
              <a:t>og</a:t>
            </a:r>
            <a:r>
              <a:rPr lang="pl-PL" dirty="0">
                <a:solidFill>
                  <a:schemeClr val="dk1"/>
                </a:solidFill>
                <a:latin typeface="Arial"/>
                <a:ea typeface="Arial"/>
                <a:cs typeface="Arial"/>
                <a:sym typeface="Arial"/>
              </a:rPr>
              <a:t> </a:t>
            </a:r>
            <a:r>
              <a:rPr lang="is-IS" b="1" dirty="0">
                <a:latin typeface="Arial"/>
                <a:ea typeface="Arial"/>
                <a:cs typeface="Arial"/>
                <a:sym typeface="Arial"/>
              </a:rPr>
              <a:t>heildarmat</a:t>
            </a:r>
            <a:r>
              <a:rPr lang="pl-PL" dirty="0">
                <a:solidFill>
                  <a:schemeClr val="dk1"/>
                </a:solidFill>
                <a:latin typeface="Arial"/>
                <a:ea typeface="Arial"/>
                <a:cs typeface="Arial"/>
                <a:sym typeface="Arial"/>
              </a:rPr>
              <a: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4"/>
          <p:cNvSpPr txBox="1">
            <a:spLocks noGrp="1"/>
          </p:cNvSpPr>
          <p:nvPr>
            <p:ph type="title"/>
          </p:nvPr>
        </p:nvSpPr>
        <p:spPr>
          <a:xfrm>
            <a:off x="831850" y="836224"/>
            <a:ext cx="10515600" cy="11804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a:t>Mikilvægi Námsmats</a:t>
            </a:r>
            <a:endParaRPr dirty="0"/>
          </a:p>
        </p:txBody>
      </p:sp>
      <p:grpSp>
        <p:nvGrpSpPr>
          <p:cNvPr id="138" name="Google Shape;138;p34"/>
          <p:cNvGrpSpPr/>
          <p:nvPr/>
        </p:nvGrpSpPr>
        <p:grpSpPr>
          <a:xfrm>
            <a:off x="1294646" y="2173454"/>
            <a:ext cx="9786796" cy="3520552"/>
            <a:chOff x="0" y="622"/>
            <a:chExt cx="9786796" cy="3520552"/>
          </a:xfrm>
        </p:grpSpPr>
        <p:sp>
          <p:nvSpPr>
            <p:cNvPr id="139" name="Google Shape;139;p34"/>
            <p:cNvSpPr/>
            <p:nvPr/>
          </p:nvSpPr>
          <p:spPr>
            <a:xfrm>
              <a:off x="0" y="2651043"/>
              <a:ext cx="9786796" cy="870131"/>
            </a:xfrm>
            <a:prstGeom prst="rect">
              <a:avLst/>
            </a:prstGeom>
            <a:solidFill>
              <a:srgbClr val="AFDF9F"/>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4"/>
            <p:cNvSpPr txBox="1"/>
            <p:nvPr/>
          </p:nvSpPr>
          <p:spPr>
            <a:xfrm>
              <a:off x="0" y="2651043"/>
              <a:ext cx="9786796" cy="870131"/>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pl-PL" sz="1800" b="0" i="0" u="none" strike="noStrike" cap="none" dirty="0">
                  <a:solidFill>
                    <a:schemeClr val="lt1"/>
                  </a:solidFill>
                  <a:latin typeface="Arial"/>
                  <a:ea typeface="Arial"/>
                  <a:cs typeface="Arial"/>
                  <a:sym typeface="Arial"/>
                </a:rPr>
                <a:t>Mat nemenda </a:t>
              </a:r>
              <a:r>
                <a:rPr lang="is-IS" sz="1800" b="0" i="0" u="none" strike="noStrike" cap="none" dirty="0">
                  <a:solidFill>
                    <a:schemeClr val="lt1"/>
                  </a:solidFill>
                  <a:latin typeface="Arial"/>
                  <a:ea typeface="Arial"/>
                  <a:cs typeface="Arial"/>
                  <a:sym typeface="Arial"/>
                </a:rPr>
                <a:t>þarf að endurspegla hvar þeir eru staddir í náminu</a:t>
              </a:r>
              <a:r>
                <a:rPr lang="is-IS" sz="1800" dirty="0">
                  <a:solidFill>
                    <a:schemeClr val="lt1"/>
                  </a:solidFill>
                </a:rPr>
                <a:t> og þá </a:t>
              </a:r>
              <a:r>
                <a:rPr lang="pl-PL" sz="1800" b="0" i="0" u="none" strike="noStrike" cap="none" dirty="0">
                  <a:solidFill>
                    <a:schemeClr val="lt1"/>
                  </a:solidFill>
                  <a:latin typeface="Arial"/>
                  <a:ea typeface="Arial"/>
                  <a:cs typeface="Arial"/>
                  <a:sym typeface="Arial"/>
                </a:rPr>
                <a:t>þætti </a:t>
              </a:r>
              <a:br>
                <a:rPr lang="is-IS" sz="1800" b="0" i="0" u="none" strike="noStrike" cap="none" dirty="0">
                  <a:solidFill>
                    <a:schemeClr val="lt1"/>
                  </a:solidFill>
                  <a:latin typeface="Arial"/>
                  <a:ea typeface="Arial"/>
                  <a:cs typeface="Arial"/>
                  <a:sym typeface="Arial"/>
                </a:rPr>
              </a:br>
              <a:r>
                <a:rPr lang="pl-PL" sz="1800" b="0" i="0" u="none" strike="noStrike" cap="none" dirty="0">
                  <a:solidFill>
                    <a:schemeClr val="lt1"/>
                  </a:solidFill>
                  <a:latin typeface="Arial"/>
                  <a:ea typeface="Arial"/>
                  <a:cs typeface="Arial"/>
                  <a:sym typeface="Arial"/>
                </a:rPr>
                <a:t>sem hafa áhrif á </a:t>
              </a:r>
              <a:r>
                <a:rPr lang="is-IS" sz="1800" b="0" i="0" u="none" strike="noStrike" cap="none" dirty="0">
                  <a:solidFill>
                    <a:schemeClr val="lt1"/>
                  </a:solidFill>
                  <a:latin typeface="Arial"/>
                  <a:ea typeface="Arial"/>
                  <a:cs typeface="Arial"/>
                  <a:sym typeface="Arial"/>
                </a:rPr>
                <a:t>árangur</a:t>
              </a:r>
              <a:r>
                <a:rPr lang="pl-PL" sz="1800" b="0" i="0" u="none" strike="noStrike" cap="none" dirty="0">
                  <a:solidFill>
                    <a:schemeClr val="lt1"/>
                  </a:solidFill>
                  <a:latin typeface="Arial"/>
                  <a:ea typeface="Arial"/>
                  <a:cs typeface="Arial"/>
                  <a:sym typeface="Arial"/>
                </a:rPr>
                <a:t> og </a:t>
              </a:r>
              <a:r>
                <a:rPr lang="is-IS" sz="1800" b="0" i="0" u="none" strike="noStrike" cap="none" dirty="0">
                  <a:solidFill>
                    <a:schemeClr val="lt1"/>
                  </a:solidFill>
                  <a:latin typeface="Arial"/>
                  <a:ea typeface="Arial"/>
                  <a:cs typeface="Arial"/>
                  <a:sym typeface="Arial"/>
                </a:rPr>
                <a:t>færniþróun</a:t>
              </a:r>
              <a:r>
                <a:rPr lang="pl-PL" sz="1800" b="0" i="0" u="none" strike="noStrike" cap="none" dirty="0">
                  <a:solidFill>
                    <a:schemeClr val="lt1"/>
                  </a:solidFill>
                  <a:latin typeface="Arial"/>
                  <a:ea typeface="Arial"/>
                  <a:cs typeface="Arial"/>
                  <a:sym typeface="Arial"/>
                </a:rPr>
                <a:t>.</a:t>
              </a:r>
              <a:endParaRPr sz="1800" b="0" i="0" u="none" strike="noStrike" cap="none" dirty="0">
                <a:solidFill>
                  <a:schemeClr val="lt1"/>
                </a:solidFill>
                <a:latin typeface="Arial"/>
                <a:ea typeface="Arial"/>
                <a:cs typeface="Arial"/>
                <a:sym typeface="Arial"/>
              </a:endParaRPr>
            </a:p>
          </p:txBody>
        </p:sp>
        <p:sp>
          <p:nvSpPr>
            <p:cNvPr id="141" name="Google Shape;141;p34"/>
            <p:cNvSpPr/>
            <p:nvPr/>
          </p:nvSpPr>
          <p:spPr>
            <a:xfrm rot="10800000">
              <a:off x="0" y="1325832"/>
              <a:ext cx="9786796" cy="1338262"/>
            </a:xfrm>
            <a:prstGeom prst="upArrowCallout">
              <a:avLst>
                <a:gd name="adj1" fmla="val 25000"/>
                <a:gd name="adj2" fmla="val 25000"/>
                <a:gd name="adj3" fmla="val 25000"/>
                <a:gd name="adj4" fmla="val 64977"/>
              </a:avLst>
            </a:prstGeom>
            <a:solidFill>
              <a:srgbClr val="527F6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4"/>
            <p:cNvSpPr txBox="1"/>
            <p:nvPr/>
          </p:nvSpPr>
          <p:spPr>
            <a:xfrm>
              <a:off x="0" y="1325832"/>
              <a:ext cx="9786796" cy="86956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is-IS" sz="1800" b="0" i="0" u="none" strike="noStrike" cap="none" dirty="0">
                  <a:solidFill>
                    <a:schemeClr val="lt1"/>
                  </a:solidFill>
                  <a:latin typeface="Arial"/>
                  <a:ea typeface="Arial"/>
                  <a:cs typeface="Arial"/>
                  <a:sym typeface="Arial"/>
                </a:rPr>
                <a:t>Umbætur </a:t>
              </a:r>
              <a:r>
                <a:rPr lang="pl-PL" sz="1800" b="0" i="0" u="none" strike="noStrike" cap="none" dirty="0">
                  <a:solidFill>
                    <a:schemeClr val="lt1"/>
                  </a:solidFill>
                  <a:latin typeface="Arial"/>
                  <a:ea typeface="Arial"/>
                  <a:cs typeface="Arial"/>
                  <a:sym typeface="Arial"/>
                </a:rPr>
                <a:t>í kennslu k</a:t>
              </a:r>
              <a:r>
                <a:rPr lang="is-IS" sz="1800" b="0" i="0" u="none" strike="noStrike" cap="none" dirty="0">
                  <a:solidFill>
                    <a:schemeClr val="lt1"/>
                  </a:solidFill>
                  <a:latin typeface="Arial"/>
                  <a:ea typeface="Arial"/>
                  <a:cs typeface="Arial"/>
                  <a:sym typeface="Arial"/>
                </a:rPr>
                <a:t>alla á námsmat frá b</a:t>
              </a:r>
              <a:r>
                <a:rPr lang="pl-PL" sz="1800" b="0" i="0" u="none" strike="noStrike" cap="none" dirty="0">
                  <a:solidFill>
                    <a:schemeClr val="lt1"/>
                  </a:solidFill>
                  <a:latin typeface="Arial"/>
                  <a:ea typeface="Arial"/>
                  <a:cs typeface="Arial"/>
                  <a:sym typeface="Arial"/>
                </a:rPr>
                <a:t>æði nemend</a:t>
              </a:r>
              <a:r>
                <a:rPr lang="is-IS" sz="1800" b="0" i="0" u="none" strike="noStrike" cap="none" dirty="0">
                  <a:solidFill>
                    <a:schemeClr val="lt1"/>
                  </a:solidFill>
                  <a:latin typeface="Arial"/>
                  <a:ea typeface="Arial"/>
                  <a:cs typeface="Arial"/>
                  <a:sym typeface="Arial"/>
                </a:rPr>
                <a:t>um</a:t>
              </a:r>
              <a:r>
                <a:rPr lang="pl-PL" sz="1800" b="0" i="0" u="none" strike="noStrike" cap="none" dirty="0">
                  <a:solidFill>
                    <a:schemeClr val="lt1"/>
                  </a:solidFill>
                  <a:latin typeface="Arial"/>
                  <a:ea typeface="Arial"/>
                  <a:cs typeface="Arial"/>
                  <a:sym typeface="Arial"/>
                </a:rPr>
                <a:t> og kenn</a:t>
              </a:r>
              <a:r>
                <a:rPr lang="is-IS" sz="1800" b="0" i="0" u="none" strike="noStrike" cap="none" dirty="0">
                  <a:solidFill>
                    <a:schemeClr val="lt1"/>
                  </a:solidFill>
                  <a:latin typeface="Arial"/>
                  <a:ea typeface="Arial"/>
                  <a:cs typeface="Arial"/>
                  <a:sym typeface="Arial"/>
                </a:rPr>
                <a:t>urum.</a:t>
              </a:r>
              <a:r>
                <a:rPr lang="pl-PL" sz="1800" b="0" i="0" u="none" strike="noStrike" cap="none" dirty="0">
                  <a:solidFill>
                    <a:schemeClr val="lt1"/>
                  </a:solidFill>
                  <a:latin typeface="Arial"/>
                  <a:ea typeface="Arial"/>
                  <a:cs typeface="Arial"/>
                  <a:sym typeface="Arial"/>
                </a:rPr>
                <a:t> </a:t>
              </a:r>
              <a:endParaRPr sz="1800" b="0" i="0" u="none" strike="noStrike" cap="none" dirty="0">
                <a:solidFill>
                  <a:schemeClr val="lt1"/>
                </a:solidFill>
                <a:latin typeface="Arial"/>
                <a:ea typeface="Arial"/>
                <a:cs typeface="Arial"/>
                <a:sym typeface="Arial"/>
              </a:endParaRPr>
            </a:p>
          </p:txBody>
        </p:sp>
        <p:sp>
          <p:nvSpPr>
            <p:cNvPr id="143" name="Google Shape;143;p34"/>
            <p:cNvSpPr/>
            <p:nvPr/>
          </p:nvSpPr>
          <p:spPr>
            <a:xfrm rot="10800000">
              <a:off x="0" y="622"/>
              <a:ext cx="9786796" cy="1338262"/>
            </a:xfrm>
            <a:prstGeom prst="upArrowCallout">
              <a:avLst>
                <a:gd name="adj1" fmla="val 25000"/>
                <a:gd name="adj2" fmla="val 25000"/>
                <a:gd name="adj3" fmla="val 25000"/>
                <a:gd name="adj4" fmla="val 64977"/>
              </a:avLst>
            </a:prstGeom>
            <a:solidFill>
              <a:srgbClr val="07674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4"/>
            <p:cNvSpPr txBox="1"/>
            <p:nvPr/>
          </p:nvSpPr>
          <p:spPr>
            <a:xfrm>
              <a:off x="0" y="622"/>
              <a:ext cx="9786796" cy="86956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is-IS" sz="1800" b="0" i="0" u="none" strike="noStrike" cap="none" dirty="0">
                  <a:solidFill>
                    <a:schemeClr val="lt1"/>
                  </a:solidFill>
                  <a:latin typeface="Arial"/>
                  <a:ea typeface="Arial"/>
                  <a:cs typeface="Arial"/>
                  <a:sym typeface="Arial"/>
                </a:rPr>
                <a:t>Megin</a:t>
              </a:r>
              <a:r>
                <a:rPr lang="pl-PL" sz="1800" b="0" i="0" u="none" strike="noStrike" cap="none" dirty="0">
                  <a:solidFill>
                    <a:schemeClr val="lt1"/>
                  </a:solidFill>
                  <a:latin typeface="Arial"/>
                  <a:ea typeface="Arial"/>
                  <a:cs typeface="Arial"/>
                  <a:sym typeface="Arial"/>
                </a:rPr>
                <a:t>markmið námsmats</a:t>
              </a:r>
              <a:r>
                <a:rPr lang="is-IS" sz="1800" b="0" i="0" u="none" strike="noStrike" cap="none" dirty="0">
                  <a:solidFill>
                    <a:schemeClr val="lt1"/>
                  </a:solidFill>
                  <a:latin typeface="Arial"/>
                  <a:ea typeface="Arial"/>
                  <a:cs typeface="Arial"/>
                  <a:sym typeface="Arial"/>
                </a:rPr>
                <a:t> </a:t>
              </a:r>
              <a:r>
                <a:rPr lang="pl-PL" sz="1800" b="0" i="0" u="none" strike="noStrike" cap="none" dirty="0">
                  <a:solidFill>
                    <a:schemeClr val="lt1"/>
                  </a:solidFill>
                  <a:latin typeface="Arial"/>
                  <a:ea typeface="Arial"/>
                  <a:cs typeface="Arial"/>
                  <a:sym typeface="Arial"/>
                </a:rPr>
                <a:t>er að </a:t>
              </a:r>
              <a:r>
                <a:rPr lang="is-IS" sz="1800" dirty="0">
                  <a:solidFill>
                    <a:schemeClr val="lt1"/>
                  </a:solidFill>
                </a:rPr>
                <a:t>bæta </a:t>
              </a:r>
              <a:r>
                <a:rPr lang="pl-PL" sz="1800" b="0" i="0" u="none" strike="noStrike" cap="none" dirty="0">
                  <a:solidFill>
                    <a:schemeClr val="lt1"/>
                  </a:solidFill>
                  <a:latin typeface="Arial"/>
                  <a:ea typeface="Arial"/>
                  <a:cs typeface="Arial"/>
                  <a:sym typeface="Arial"/>
                </a:rPr>
                <a:t>kennslu.</a:t>
              </a:r>
              <a:endParaRPr sz="18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5"/>
          <p:cNvSpPr txBox="1">
            <a:spLocks noGrp="1"/>
          </p:cNvSpPr>
          <p:nvPr>
            <p:ph type="title"/>
          </p:nvPr>
        </p:nvSpPr>
        <p:spPr>
          <a:xfrm>
            <a:off x="791109" y="1255481"/>
            <a:ext cx="3323691" cy="11804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45454"/>
              <a:buNone/>
            </a:pPr>
            <a:r>
              <a:rPr lang="is-IS" dirty="0"/>
              <a:t>Matsferli</a:t>
            </a:r>
            <a:endParaRPr dirty="0"/>
          </a:p>
        </p:txBody>
      </p:sp>
      <p:pic>
        <p:nvPicPr>
          <p:cNvPr id="150" name="Google Shape;150;p35" descr="A screenshot of a cell phone&#10;&#10;Description automatically generated"/>
          <p:cNvPicPr preferRelativeResize="0"/>
          <p:nvPr/>
        </p:nvPicPr>
        <p:blipFill rotWithShape="1">
          <a:blip r:embed="rId3">
            <a:alphaModFix/>
          </a:blip>
          <a:srcRect/>
          <a:stretch/>
        </p:blipFill>
        <p:spPr>
          <a:xfrm>
            <a:off x="6826597" y="910829"/>
            <a:ext cx="3694806" cy="5226034"/>
          </a:xfrm>
          <a:prstGeom prst="rect">
            <a:avLst/>
          </a:prstGeom>
          <a:noFill/>
          <a:ln>
            <a:noFill/>
          </a:ln>
        </p:spPr>
      </p:pic>
      <p:sp>
        <p:nvSpPr>
          <p:cNvPr id="151" name="Google Shape;151;p35"/>
          <p:cNvSpPr txBox="1"/>
          <p:nvPr/>
        </p:nvSpPr>
        <p:spPr>
          <a:xfrm>
            <a:off x="896293" y="2897109"/>
            <a:ext cx="37752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s-IS" sz="1400" b="0" i="0" u="none" strike="noStrike" cap="none" dirty="0">
                <a:solidFill>
                  <a:srgbClr val="000000"/>
                </a:solidFill>
                <a:latin typeface="Arial"/>
                <a:ea typeface="Arial"/>
                <a:cs typeface="Arial"/>
                <a:sym typeface="Arial"/>
              </a:rPr>
              <a:t>Dæmi um </a:t>
            </a:r>
            <a:r>
              <a:rPr lang="is-IS" dirty="0"/>
              <a:t>matsferli, sjá mynd</a:t>
            </a:r>
            <a:r>
              <a:rPr lang="pl-PL"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6"/>
          <p:cNvSpPr/>
          <p:nvPr/>
        </p:nvSpPr>
        <p:spPr>
          <a:xfrm>
            <a:off x="4239636" y="2005131"/>
            <a:ext cx="3589507" cy="3473816"/>
          </a:xfrm>
          <a:prstGeom prst="roundRect">
            <a:avLst>
              <a:gd name="adj" fmla="val 16667"/>
            </a:avLst>
          </a:prstGeom>
          <a:solidFill>
            <a:schemeClr val="lt1"/>
          </a:solidFill>
          <a:ln w="25400" cap="flat" cmpd="sng">
            <a:solidFill>
              <a:srgbClr val="527F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7" name="Google Shape;157;p36"/>
          <p:cNvSpPr/>
          <p:nvPr/>
        </p:nvSpPr>
        <p:spPr>
          <a:xfrm>
            <a:off x="476655" y="2022311"/>
            <a:ext cx="3589507" cy="3473816"/>
          </a:xfrm>
          <a:prstGeom prst="roundRect">
            <a:avLst>
              <a:gd name="adj" fmla="val 16667"/>
            </a:avLst>
          </a:prstGeom>
          <a:solidFill>
            <a:schemeClr val="lt1"/>
          </a:solidFill>
          <a:ln w="25400" cap="flat" cmpd="sng">
            <a:solidFill>
              <a:srgbClr val="527F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8" name="Google Shape;158;p36"/>
          <p:cNvSpPr txBox="1"/>
          <p:nvPr/>
        </p:nvSpPr>
        <p:spPr>
          <a:xfrm>
            <a:off x="685799" y="2389613"/>
            <a:ext cx="3171217" cy="24621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dirty="0">
                <a:solidFill>
                  <a:srgbClr val="333333"/>
                </a:solidFill>
                <a:highlight>
                  <a:srgbClr val="FFFFFF"/>
                </a:highlight>
                <a:latin typeface="Calibri"/>
                <a:ea typeface="Calibri"/>
                <a:cs typeface="Calibri"/>
                <a:sym typeface="Calibri"/>
              </a:rPr>
              <a:t>Það eru margar tegundir af námsmati, þær algengustu byggðar á </a:t>
            </a:r>
            <a:r>
              <a:rPr lang="pl-PL" sz="1800" b="1" i="0" u="none" strike="noStrike" cap="none" dirty="0">
                <a:solidFill>
                  <a:srgbClr val="333333"/>
                </a:solidFill>
                <a:highlight>
                  <a:srgbClr val="FFFFFF"/>
                </a:highlight>
                <a:latin typeface="Calibri"/>
                <a:ea typeface="Calibri"/>
                <a:cs typeface="Calibri"/>
                <a:sym typeface="Calibri"/>
              </a:rPr>
              <a:t>námsferlinu </a:t>
            </a:r>
            <a:r>
              <a:rPr lang="pl-PL" sz="1800" b="0" i="0" u="none" strike="noStrike" cap="none" dirty="0">
                <a:solidFill>
                  <a:srgbClr val="333333"/>
                </a:solidFill>
                <a:highlight>
                  <a:srgbClr val="FFFFFF"/>
                </a:highlight>
                <a:latin typeface="Calibri"/>
                <a:ea typeface="Calibri"/>
                <a:cs typeface="Calibri"/>
                <a:sym typeface="Calibri"/>
              </a:rPr>
              <a:t>eru:</a:t>
            </a:r>
            <a:br>
              <a:rPr lang="is-IS" sz="1800" b="0" i="0" u="none" strike="noStrike" cap="none" dirty="0">
                <a:solidFill>
                  <a:srgbClr val="333333"/>
                </a:solidFill>
                <a:highlight>
                  <a:srgbClr val="FFFFFF"/>
                </a:highlight>
                <a:latin typeface="Calibri"/>
                <a:ea typeface="Calibri"/>
                <a:cs typeface="Calibri"/>
                <a:sym typeface="Calibri"/>
              </a:rPr>
            </a:br>
            <a:endParaRPr sz="1400" b="0" i="0" u="none" strike="noStrike" cap="none" dirty="0">
              <a:solidFill>
                <a:srgbClr val="333333"/>
              </a:solidFill>
              <a:highlight>
                <a:srgbClr val="FFFFFF"/>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Char char="•"/>
            </a:pPr>
            <a:r>
              <a:rPr lang="is-IS" sz="1800" dirty="0">
                <a:solidFill>
                  <a:srgbClr val="333333"/>
                </a:solidFill>
                <a:highlight>
                  <a:srgbClr val="FFFFFF"/>
                </a:highlight>
                <a:latin typeface="Calibri"/>
                <a:ea typeface="Calibri"/>
                <a:cs typeface="Calibri"/>
                <a:sym typeface="Calibri"/>
              </a:rPr>
              <a:t> Format</a:t>
            </a:r>
            <a:r>
              <a:rPr lang="is-IS" sz="1800" b="0" i="0" u="none" strike="noStrike" cap="none" dirty="0">
                <a:solidFill>
                  <a:srgbClr val="333333"/>
                </a:solidFill>
                <a:highlight>
                  <a:srgbClr val="FFFFFF"/>
                </a:highlight>
                <a:latin typeface="Calibri"/>
                <a:ea typeface="Calibri"/>
                <a:cs typeface="Calibri"/>
                <a:sym typeface="Calibri"/>
              </a:rPr>
              <a:t> </a:t>
            </a:r>
            <a:endParaRPr sz="1400" b="0" i="0" u="none" strike="noStrike" cap="none" dirty="0">
              <a:solidFill>
                <a:srgbClr val="333333"/>
              </a:solidFill>
              <a:highlight>
                <a:srgbClr val="FFFFFF"/>
              </a:highlight>
              <a:latin typeface="Calibri"/>
              <a:ea typeface="Calibri"/>
              <a:cs typeface="Calibri"/>
              <a:sym typeface="Calibri"/>
            </a:endParaRPr>
          </a:p>
          <a:p>
            <a:pPr marL="285750" marR="0" lvl="0" indent="-285750" algn="ctr" rtl="0">
              <a:lnSpc>
                <a:spcPct val="100000"/>
              </a:lnSpc>
              <a:spcBef>
                <a:spcPts val="0"/>
              </a:spcBef>
              <a:spcAft>
                <a:spcPts val="0"/>
              </a:spcAft>
              <a:buClr>
                <a:srgbClr val="000000"/>
              </a:buClr>
              <a:buSzPts val="1800"/>
              <a:buFont typeface="Arial" panose="020B0604020202020204" pitchFamily="34" charset="0"/>
              <a:buChar char="•"/>
            </a:pPr>
            <a:r>
              <a:rPr lang="is-IS" sz="1800" b="1" dirty="0">
                <a:solidFill>
                  <a:srgbClr val="0B9B74"/>
                </a:solidFill>
                <a:highlight>
                  <a:srgbClr val="FFFFFF"/>
                </a:highlight>
                <a:latin typeface="Calibri"/>
                <a:ea typeface="Calibri"/>
                <a:cs typeface="Calibri"/>
                <a:sym typeface="Calibri"/>
              </a:rPr>
              <a:t>Símat</a:t>
            </a:r>
            <a:endParaRPr sz="1400" b="1" i="0" u="none" strike="noStrike" cap="none" dirty="0">
              <a:solidFill>
                <a:srgbClr val="0B9B74"/>
              </a:solidFill>
              <a:highlight>
                <a:srgbClr val="FFFFFF"/>
              </a:highlight>
              <a:latin typeface="Calibri"/>
              <a:ea typeface="Calibri"/>
              <a:cs typeface="Calibri"/>
              <a:sym typeface="Calibri"/>
            </a:endParaRPr>
          </a:p>
          <a:p>
            <a:pPr marL="285750" marR="0" lvl="0" indent="-285750" algn="ctr" rtl="0">
              <a:lnSpc>
                <a:spcPct val="100000"/>
              </a:lnSpc>
              <a:spcBef>
                <a:spcPts val="0"/>
              </a:spcBef>
              <a:spcAft>
                <a:spcPts val="0"/>
              </a:spcAft>
              <a:buClr>
                <a:srgbClr val="000000"/>
              </a:buClr>
              <a:buSzPts val="1800"/>
              <a:buFont typeface="Arial" panose="020B0604020202020204" pitchFamily="34" charset="0"/>
              <a:buChar char="•"/>
            </a:pPr>
            <a:r>
              <a:rPr lang="is-IS" sz="1800" b="1" i="0" u="none" strike="noStrike" cap="none" dirty="0">
                <a:solidFill>
                  <a:srgbClr val="FFC000"/>
                </a:solidFill>
                <a:highlight>
                  <a:srgbClr val="FFFFFF"/>
                </a:highlight>
                <a:latin typeface="Calibri"/>
                <a:ea typeface="Calibri"/>
                <a:cs typeface="Calibri"/>
                <a:sym typeface="Calibri"/>
              </a:rPr>
              <a:t>Greiningarmat</a:t>
            </a:r>
            <a:endParaRPr sz="1400" b="1" i="0" u="none" strike="noStrike" cap="none" dirty="0">
              <a:solidFill>
                <a:srgbClr val="FFC000"/>
              </a:solidFill>
              <a:highlight>
                <a:srgbClr val="FFFFFF"/>
              </a:highlight>
              <a:latin typeface="Calibri"/>
              <a:ea typeface="Calibri"/>
              <a:cs typeface="Calibri"/>
              <a:sym typeface="Calibri"/>
            </a:endParaRPr>
          </a:p>
          <a:p>
            <a:pPr marL="285750" marR="0" lvl="0" indent="-285750" algn="ctr" rtl="0">
              <a:lnSpc>
                <a:spcPct val="100000"/>
              </a:lnSpc>
              <a:spcBef>
                <a:spcPts val="0"/>
              </a:spcBef>
              <a:spcAft>
                <a:spcPts val="0"/>
              </a:spcAft>
              <a:buClr>
                <a:srgbClr val="000000"/>
              </a:buClr>
              <a:buSzPts val="1800"/>
              <a:buFont typeface="Arial" panose="020B0604020202020204" pitchFamily="34" charset="0"/>
              <a:buChar char="•"/>
            </a:pPr>
            <a:r>
              <a:rPr lang="is-IS" sz="1800" b="0" i="0" u="none" strike="noStrike" cap="none" dirty="0">
                <a:solidFill>
                  <a:srgbClr val="333333"/>
                </a:solidFill>
                <a:highlight>
                  <a:srgbClr val="FFFFFF"/>
                </a:highlight>
                <a:latin typeface="Calibri"/>
                <a:ea typeface="Calibri"/>
                <a:cs typeface="Calibri"/>
                <a:sym typeface="Calibri"/>
              </a:rPr>
              <a:t>Heildarmat</a:t>
            </a:r>
            <a:endParaRPr sz="1400" b="0" i="0" u="none" strike="noStrike" cap="none" dirty="0">
              <a:solidFill>
                <a:srgbClr val="333333"/>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9" name="Google Shape;159;p36"/>
          <p:cNvSpPr txBox="1">
            <a:spLocks noGrp="1"/>
          </p:cNvSpPr>
          <p:nvPr>
            <p:ph type="title"/>
          </p:nvPr>
        </p:nvSpPr>
        <p:spPr>
          <a:xfrm>
            <a:off x="564204" y="696749"/>
            <a:ext cx="1081877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dirty="0"/>
              <a:t>Flokkun á námsmati</a:t>
            </a:r>
            <a:endParaRPr dirty="0"/>
          </a:p>
        </p:txBody>
      </p:sp>
      <p:sp>
        <p:nvSpPr>
          <p:cNvPr id="160" name="Google Shape;160;p36"/>
          <p:cNvSpPr txBox="1"/>
          <p:nvPr/>
        </p:nvSpPr>
        <p:spPr>
          <a:xfrm>
            <a:off x="4430948" y="2650475"/>
            <a:ext cx="3171217"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dirty="0">
                <a:solidFill>
                  <a:srgbClr val="333333"/>
                </a:solidFill>
                <a:highlight>
                  <a:srgbClr val="FFFFFF"/>
                </a:highlight>
                <a:latin typeface="Calibri"/>
                <a:ea typeface="Calibri"/>
                <a:cs typeface="Calibri"/>
                <a:sym typeface="Calibri"/>
              </a:rPr>
              <a:t>Það eru margar tegundir af námsmati, þær algengustu eru:</a:t>
            </a:r>
            <a:br>
              <a:rPr lang="is-IS" sz="1800" b="0" i="0" u="none" strike="noStrike" cap="none" dirty="0">
                <a:solidFill>
                  <a:srgbClr val="333333"/>
                </a:solidFill>
                <a:highlight>
                  <a:srgbClr val="FFFFFF"/>
                </a:highlight>
                <a:latin typeface="Calibri"/>
                <a:ea typeface="Calibri"/>
                <a:cs typeface="Calibri"/>
                <a:sym typeface="Calibri"/>
              </a:rPr>
            </a:br>
            <a:endParaRPr sz="1400" b="0" i="0" u="none" strike="noStrike" cap="none" dirty="0">
              <a:solidFill>
                <a:srgbClr val="333333"/>
              </a:solidFill>
              <a:highlight>
                <a:srgbClr val="FFFFFF"/>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Char char="•"/>
            </a:pPr>
            <a:r>
              <a:rPr lang="is-IS" sz="1800" b="0" i="0" u="none" strike="noStrike" cap="none" dirty="0">
                <a:solidFill>
                  <a:srgbClr val="333333"/>
                </a:solidFill>
                <a:highlight>
                  <a:srgbClr val="FFFFFF"/>
                </a:highlight>
                <a:latin typeface="Calibri"/>
                <a:ea typeface="Calibri"/>
                <a:cs typeface="Calibri"/>
                <a:sym typeface="Calibri"/>
              </a:rPr>
              <a:t>Mat kennara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Char char="•"/>
            </a:pPr>
            <a:r>
              <a:rPr lang="is-IS" sz="1800" dirty="0">
                <a:solidFill>
                  <a:srgbClr val="333333"/>
                </a:solidFill>
                <a:highlight>
                  <a:srgbClr val="FFFFFF"/>
                </a:highlight>
                <a:latin typeface="Calibri"/>
                <a:ea typeface="Calibri"/>
                <a:cs typeface="Calibri"/>
                <a:sym typeface="Calibri"/>
              </a:rPr>
              <a:t>Mat nemanda</a:t>
            </a:r>
            <a:endParaRPr sz="1400" b="0" i="0" u="none" strike="noStrike" cap="none" dirty="0">
              <a:solidFill>
                <a:srgbClr val="333333"/>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1" name="Google Shape;161;p36"/>
          <p:cNvSpPr/>
          <p:nvPr/>
        </p:nvSpPr>
        <p:spPr>
          <a:xfrm>
            <a:off x="8038289" y="2006174"/>
            <a:ext cx="3589507" cy="3473816"/>
          </a:xfrm>
          <a:prstGeom prst="roundRect">
            <a:avLst>
              <a:gd name="adj" fmla="val 16667"/>
            </a:avLst>
          </a:prstGeom>
          <a:solidFill>
            <a:schemeClr val="lt1"/>
          </a:solidFill>
          <a:ln w="25400" cap="flat" cmpd="sng">
            <a:solidFill>
              <a:srgbClr val="527F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62" name="Google Shape;162;p36"/>
          <p:cNvSpPr txBox="1"/>
          <p:nvPr/>
        </p:nvSpPr>
        <p:spPr>
          <a:xfrm>
            <a:off x="8211766" y="2680891"/>
            <a:ext cx="3171217"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dirty="0">
                <a:solidFill>
                  <a:srgbClr val="333333"/>
                </a:solidFill>
                <a:highlight>
                  <a:srgbClr val="FFFFFF"/>
                </a:highlight>
                <a:latin typeface="Calibri"/>
                <a:ea typeface="Calibri"/>
                <a:cs typeface="Calibri"/>
                <a:sym typeface="Calibri"/>
              </a:rPr>
              <a:t>Það eru margar tegundir af námsmati, þær algengustu </a:t>
            </a:r>
            <a:r>
              <a:rPr lang="is-IS" sz="1800" b="0" i="0" u="none" strike="noStrike" cap="none" dirty="0">
                <a:solidFill>
                  <a:srgbClr val="333333"/>
                </a:solidFill>
                <a:highlight>
                  <a:srgbClr val="FFFFFF"/>
                </a:highlight>
                <a:latin typeface="Calibri"/>
                <a:ea typeface="Calibri"/>
                <a:cs typeface="Calibri"/>
                <a:sym typeface="Calibri"/>
              </a:rPr>
              <a:t>meta </a:t>
            </a:r>
            <a:r>
              <a:rPr lang="pl-PL" sz="1800" b="1" i="0" u="none" strike="noStrike" cap="none" dirty="0">
                <a:solidFill>
                  <a:srgbClr val="333333"/>
                </a:solidFill>
                <a:highlight>
                  <a:srgbClr val="FFFFFF"/>
                </a:highlight>
                <a:latin typeface="Calibri"/>
                <a:ea typeface="Calibri"/>
                <a:cs typeface="Calibri"/>
                <a:sym typeface="Calibri"/>
              </a:rPr>
              <a:t>námsárang</a:t>
            </a:r>
            <a:r>
              <a:rPr lang="is-IS" sz="1800" b="1" i="0" u="none" strike="noStrike" cap="none" dirty="0">
                <a:solidFill>
                  <a:srgbClr val="333333"/>
                </a:solidFill>
                <a:highlight>
                  <a:srgbClr val="FFFFFF"/>
                </a:highlight>
                <a:latin typeface="Calibri"/>
                <a:ea typeface="Calibri"/>
                <a:cs typeface="Calibri"/>
                <a:sym typeface="Calibri"/>
              </a:rPr>
              <a:t>ur m.t.t.</a:t>
            </a:r>
            <a:r>
              <a:rPr lang="pl-PL" sz="1800" b="0" i="0" u="none" strike="noStrike" cap="none" dirty="0">
                <a:solidFill>
                  <a:srgbClr val="333333"/>
                </a:solidFill>
                <a:highlight>
                  <a:srgbClr val="FFFFFF"/>
                </a:highlight>
                <a:latin typeface="Calibri"/>
                <a:ea typeface="Calibri"/>
                <a:cs typeface="Calibri"/>
                <a:sym typeface="Calibri"/>
              </a:rPr>
              <a:t>:</a:t>
            </a:r>
            <a:endParaRPr sz="1400" b="0" i="0" u="none" strike="noStrike" cap="none" dirty="0">
              <a:solidFill>
                <a:srgbClr val="333333"/>
              </a:solidFill>
              <a:highlight>
                <a:srgbClr val="FFFFFF"/>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Char char="•"/>
            </a:pPr>
            <a:r>
              <a:rPr lang="is-IS" sz="1800" dirty="0">
                <a:solidFill>
                  <a:srgbClr val="333333"/>
                </a:solidFill>
                <a:highlight>
                  <a:srgbClr val="FFFFFF"/>
                </a:highlight>
                <a:latin typeface="Calibri"/>
                <a:ea typeface="Calibri"/>
                <a:cs typeface="Calibri"/>
                <a:sym typeface="Calibri"/>
              </a:rPr>
              <a:t>Þekkingar</a:t>
            </a:r>
            <a:r>
              <a:rPr lang="pl-PL" sz="1800" b="0" i="0" u="none" strike="noStrike" cap="none" dirty="0">
                <a:solidFill>
                  <a:srgbClr val="333333"/>
                </a:solidFill>
                <a:highlight>
                  <a:srgbClr val="FFFFFF"/>
                </a:highlight>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Char char="•"/>
            </a:pPr>
            <a:r>
              <a:rPr lang="is-IS" sz="1800" dirty="0">
                <a:solidFill>
                  <a:srgbClr val="0B9B74"/>
                </a:solidFill>
                <a:highlight>
                  <a:srgbClr val="FFFFFF"/>
                </a:highlight>
                <a:latin typeface="Calibri"/>
                <a:ea typeface="Calibri"/>
                <a:cs typeface="Calibri"/>
                <a:sym typeface="Calibri"/>
              </a:rPr>
              <a:t>Færni </a:t>
            </a:r>
            <a:r>
              <a:rPr lang="pl-PL" sz="1800" b="0" i="0" u="none" strike="noStrike" cap="none" dirty="0">
                <a:solidFill>
                  <a:srgbClr val="333333"/>
                </a:solidFill>
                <a:highlight>
                  <a:srgbClr val="FFFFFF"/>
                </a:highlight>
                <a:latin typeface="Calibri"/>
                <a:ea typeface="Calibri"/>
                <a:cs typeface="Calibri"/>
                <a:sym typeface="Calibri"/>
              </a:rPr>
              <a:t> </a:t>
            </a:r>
            <a:endParaRPr sz="1800" b="0" i="0" u="none" strike="noStrike" cap="none" dirty="0">
              <a:solidFill>
                <a:srgbClr val="333333"/>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838200" y="751927"/>
            <a:ext cx="10515600" cy="11337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pl-PL" sz="4000" dirty="0"/>
              <a:t>1/</a:t>
            </a:r>
            <a:r>
              <a:rPr lang="is-IS" sz="4000" dirty="0"/>
              <a:t>flokkun útfrá námsferlinu </a:t>
            </a:r>
            <a:r>
              <a:rPr lang="pl-PL" sz="4000" dirty="0"/>
              <a:t> </a:t>
            </a:r>
            <a:endParaRPr sz="4000" dirty="0"/>
          </a:p>
        </p:txBody>
      </p:sp>
      <p:sp>
        <p:nvSpPr>
          <p:cNvPr id="168" name="Google Shape;168;p37"/>
          <p:cNvSpPr txBox="1">
            <a:spLocks noGrp="1"/>
          </p:cNvSpPr>
          <p:nvPr>
            <p:ph type="body" idx="1"/>
          </p:nvPr>
        </p:nvSpPr>
        <p:spPr>
          <a:xfrm>
            <a:off x="382588" y="1837666"/>
            <a:ext cx="5157787" cy="510905"/>
          </a:xfrm>
          <a:prstGeom prst="rect">
            <a:avLst/>
          </a:prstGeom>
          <a:noFill/>
          <a:ln>
            <a:noFill/>
          </a:ln>
        </p:spPr>
        <p:txBody>
          <a:bodyPr spcFirstLastPara="1" wrap="square" lIns="91425" tIns="45700" rIns="91425" bIns="45700" anchor="b" anchorCtr="0">
            <a:normAutofit fontScale="85000" lnSpcReduction="20000"/>
          </a:bodyPr>
          <a:lstStyle/>
          <a:p>
            <a:pPr marL="457200" lvl="0" indent="-228600" algn="ctr" rtl="0">
              <a:lnSpc>
                <a:spcPct val="90000"/>
              </a:lnSpc>
              <a:spcBef>
                <a:spcPts val="1000"/>
              </a:spcBef>
              <a:spcAft>
                <a:spcPts val="0"/>
              </a:spcAft>
              <a:buSzPct val="117646"/>
              <a:buNone/>
            </a:pPr>
            <a:r>
              <a:rPr lang="is-IS" u="sng" dirty="0"/>
              <a:t>Símat</a:t>
            </a:r>
            <a:r>
              <a:rPr lang="pl-PL" u="sng" dirty="0"/>
              <a:t> </a:t>
            </a:r>
            <a:endParaRPr dirty="0"/>
          </a:p>
        </p:txBody>
      </p:sp>
      <p:sp>
        <p:nvSpPr>
          <p:cNvPr id="169" name="Google Shape;169;p37"/>
          <p:cNvSpPr txBox="1">
            <a:spLocks noGrp="1"/>
          </p:cNvSpPr>
          <p:nvPr>
            <p:ph type="body" idx="2"/>
          </p:nvPr>
        </p:nvSpPr>
        <p:spPr>
          <a:xfrm>
            <a:off x="498881" y="2348571"/>
            <a:ext cx="5520920" cy="3684588"/>
          </a:xfrm>
          <a:prstGeom prst="rect">
            <a:avLst/>
          </a:prstGeom>
          <a:noFill/>
          <a:ln>
            <a:noFill/>
          </a:ln>
        </p:spPr>
        <p:txBody>
          <a:bodyPr spcFirstLastPara="1" wrap="square" lIns="91425" tIns="45700" rIns="91425" bIns="45700" anchor="t" anchorCtr="0">
            <a:normAutofit/>
          </a:bodyPr>
          <a:lstStyle/>
          <a:p>
            <a:pPr marL="457200" lvl="0" indent="-342900" algn="just" rtl="0">
              <a:lnSpc>
                <a:spcPct val="90000"/>
              </a:lnSpc>
              <a:spcBef>
                <a:spcPts val="1000"/>
              </a:spcBef>
              <a:spcAft>
                <a:spcPts val="0"/>
              </a:spcAft>
              <a:buSzPts val="1800"/>
              <a:buChar char="•"/>
            </a:pPr>
            <a:r>
              <a:rPr lang="en-US" sz="2200" dirty="0"/>
              <a:t>Er mat </a:t>
            </a:r>
            <a:r>
              <a:rPr lang="en-US" sz="2200" b="1" dirty="0">
                <a:solidFill>
                  <a:schemeClr val="accent4">
                    <a:lumMod val="75000"/>
                  </a:schemeClr>
                </a:solidFill>
              </a:rPr>
              <a:t>á</a:t>
            </a:r>
            <a:r>
              <a:rPr lang="en-US" sz="2200" dirty="0"/>
              <a:t> </a:t>
            </a:r>
            <a:r>
              <a:rPr lang="en-US" sz="2200" dirty="0" err="1"/>
              <a:t>náminu</a:t>
            </a:r>
            <a:r>
              <a:rPr lang="en-US" sz="2200" dirty="0"/>
              <a:t>/</a:t>
            </a:r>
            <a:r>
              <a:rPr lang="en-US" sz="2200" dirty="0" err="1"/>
              <a:t>lærdóm</a:t>
            </a:r>
            <a:r>
              <a:rPr lang="en-US" sz="2200" dirty="0"/>
              <a:t>.</a:t>
            </a:r>
            <a:endParaRPr lang="en-US" dirty="0"/>
          </a:p>
          <a:p>
            <a:pPr marL="457200" lvl="0" indent="-342900" algn="just" rtl="0">
              <a:lnSpc>
                <a:spcPct val="90000"/>
              </a:lnSpc>
              <a:spcBef>
                <a:spcPts val="1000"/>
              </a:spcBef>
              <a:spcAft>
                <a:spcPts val="0"/>
              </a:spcAft>
              <a:buSzPts val="1800"/>
              <a:buChar char="•"/>
            </a:pPr>
            <a:r>
              <a:rPr lang="en-US" sz="2200" dirty="0" err="1"/>
              <a:t>Hjálpar</a:t>
            </a:r>
            <a:r>
              <a:rPr lang="en-US" sz="2200" dirty="0"/>
              <a:t> </a:t>
            </a:r>
            <a:r>
              <a:rPr lang="en-US" sz="2200" dirty="0" err="1"/>
              <a:t>kennara</a:t>
            </a:r>
            <a:r>
              <a:rPr lang="en-US" sz="2200" dirty="0"/>
              <a:t>/</a:t>
            </a:r>
            <a:r>
              <a:rPr lang="en-US" sz="2200" dirty="0" err="1"/>
              <a:t>nemanda</a:t>
            </a:r>
            <a:r>
              <a:rPr lang="en-US" sz="2200" dirty="0"/>
              <a:t> </a:t>
            </a:r>
            <a:r>
              <a:rPr lang="en-US" sz="2200" dirty="0" err="1"/>
              <a:t>að</a:t>
            </a:r>
            <a:r>
              <a:rPr lang="en-US" sz="2200" dirty="0"/>
              <a:t> </a:t>
            </a:r>
            <a:r>
              <a:rPr lang="en-US" sz="2200" dirty="0" err="1"/>
              <a:t>skilja</a:t>
            </a:r>
            <a:r>
              <a:rPr lang="en-US" sz="2200" dirty="0"/>
              <a:t> </a:t>
            </a:r>
            <a:r>
              <a:rPr lang="en-US" sz="2200" dirty="0" err="1"/>
              <a:t>hvað</a:t>
            </a:r>
            <a:r>
              <a:rPr lang="en-US" sz="2200" dirty="0"/>
              <a:t> </a:t>
            </a:r>
            <a:r>
              <a:rPr lang="en-US" sz="2200" b="1" dirty="0" err="1"/>
              <a:t>þeir</a:t>
            </a:r>
            <a:r>
              <a:rPr lang="en-US" sz="2200" b="1" dirty="0"/>
              <a:t> vita </a:t>
            </a:r>
            <a:r>
              <a:rPr lang="en-US" sz="2200" b="1" dirty="0" err="1"/>
              <a:t>þegar</a:t>
            </a:r>
            <a:r>
              <a:rPr lang="en-US" sz="2200" b="1" dirty="0"/>
              <a:t> </a:t>
            </a:r>
            <a:r>
              <a:rPr lang="en-US" sz="2200" dirty="0"/>
              <a:t>og </a:t>
            </a:r>
            <a:r>
              <a:rPr lang="en-US" sz="2200" dirty="0" err="1"/>
              <a:t>hvernig</a:t>
            </a:r>
            <a:r>
              <a:rPr lang="en-US" sz="2200" dirty="0"/>
              <a:t> </a:t>
            </a:r>
            <a:r>
              <a:rPr lang="en-US" sz="2200" dirty="0" err="1"/>
              <a:t>þeir</a:t>
            </a:r>
            <a:r>
              <a:rPr lang="en-US" sz="2200" dirty="0"/>
              <a:t> </a:t>
            </a:r>
            <a:r>
              <a:rPr lang="en-US" sz="2200" dirty="0" err="1"/>
              <a:t>læra</a:t>
            </a:r>
            <a:r>
              <a:rPr lang="en-US" sz="2200" dirty="0"/>
              <a:t>.</a:t>
            </a:r>
          </a:p>
          <a:p>
            <a:pPr marL="457200" lvl="0" indent="-342900" algn="just" rtl="0">
              <a:lnSpc>
                <a:spcPct val="90000"/>
              </a:lnSpc>
              <a:spcBef>
                <a:spcPts val="1000"/>
              </a:spcBef>
              <a:spcAft>
                <a:spcPts val="0"/>
              </a:spcAft>
              <a:buSzPts val="1800"/>
              <a:buChar char="•"/>
            </a:pPr>
            <a:r>
              <a:rPr lang="en-US" sz="2200" dirty="0"/>
              <a:t>Mat á </a:t>
            </a:r>
            <a:r>
              <a:rPr lang="en-US" sz="2200" dirty="0" err="1"/>
              <a:t>framför</a:t>
            </a:r>
            <a:r>
              <a:rPr lang="en-US" sz="2200" dirty="0"/>
              <a:t> </a:t>
            </a:r>
            <a:r>
              <a:rPr lang="en-US" sz="2200" dirty="0" err="1"/>
              <a:t>nemenda</a:t>
            </a:r>
            <a:r>
              <a:rPr lang="en-US" sz="2200" dirty="0"/>
              <a:t> í </a:t>
            </a:r>
            <a:r>
              <a:rPr lang="en-US" sz="2200" dirty="0" err="1"/>
              <a:t>kennslunni</a:t>
            </a:r>
            <a:r>
              <a:rPr lang="en-US" sz="2200" dirty="0"/>
              <a:t>.</a:t>
            </a:r>
          </a:p>
          <a:p>
            <a:pPr marL="457200" lvl="0" indent="-342900" algn="just" rtl="0">
              <a:lnSpc>
                <a:spcPct val="90000"/>
              </a:lnSpc>
              <a:spcBef>
                <a:spcPts val="1000"/>
              </a:spcBef>
              <a:spcAft>
                <a:spcPts val="0"/>
              </a:spcAft>
              <a:buSzPts val="1800"/>
              <a:buChar char="•"/>
            </a:pPr>
            <a:r>
              <a:rPr lang="en-US" sz="2200" dirty="0" err="1"/>
              <a:t>Má</a:t>
            </a:r>
            <a:r>
              <a:rPr lang="en-US" sz="2200" dirty="0"/>
              <a:t> </a:t>
            </a:r>
            <a:r>
              <a:rPr lang="en-US" sz="2200" dirty="0" err="1"/>
              <a:t>framkvæma</a:t>
            </a:r>
            <a:r>
              <a:rPr lang="en-US" sz="2200" dirty="0"/>
              <a:t> með: </a:t>
            </a:r>
            <a:r>
              <a:rPr lang="en-US" sz="2200" dirty="0" err="1"/>
              <a:t>skyndiprófi</a:t>
            </a:r>
            <a:r>
              <a:rPr lang="en-US" sz="2200" dirty="0"/>
              <a:t>, </a:t>
            </a:r>
            <a:r>
              <a:rPr lang="en-US" sz="2200" dirty="0" err="1"/>
              <a:t>leikjum</a:t>
            </a:r>
            <a:r>
              <a:rPr lang="en-US" sz="2200" dirty="0"/>
              <a:t>, </a:t>
            </a:r>
            <a:r>
              <a:rPr lang="en-US" sz="2200" dirty="0" err="1"/>
              <a:t>verkefnum</a:t>
            </a:r>
            <a:r>
              <a:rPr lang="en-US" sz="2200" dirty="0"/>
              <a:t>, </a:t>
            </a:r>
            <a:r>
              <a:rPr lang="en-US" sz="2200" dirty="0" err="1"/>
              <a:t>kynningum</a:t>
            </a:r>
            <a:r>
              <a:rPr lang="en-US" sz="2200" dirty="0"/>
              <a:t>, </a:t>
            </a:r>
            <a:r>
              <a:rPr lang="en-US" sz="2200" dirty="0" err="1"/>
              <a:t>umræðum</a:t>
            </a:r>
            <a:r>
              <a:rPr lang="en-US" sz="2200" dirty="0"/>
              <a:t>.</a:t>
            </a:r>
            <a:endParaRPr lang="en-US" dirty="0"/>
          </a:p>
        </p:txBody>
      </p:sp>
      <p:sp>
        <p:nvSpPr>
          <p:cNvPr id="170" name="Google Shape;170;p37"/>
          <p:cNvSpPr txBox="1">
            <a:spLocks noGrp="1"/>
          </p:cNvSpPr>
          <p:nvPr>
            <p:ph type="body" idx="3"/>
          </p:nvPr>
        </p:nvSpPr>
        <p:spPr>
          <a:xfrm>
            <a:off x="6170612" y="1915487"/>
            <a:ext cx="5183188" cy="433084"/>
          </a:xfrm>
          <a:prstGeom prst="rect">
            <a:avLst/>
          </a:prstGeom>
          <a:noFill/>
          <a:ln>
            <a:noFill/>
          </a:ln>
        </p:spPr>
        <p:txBody>
          <a:bodyPr spcFirstLastPara="1" wrap="square" lIns="91425" tIns="45700" rIns="91425" bIns="45700" anchor="b" anchorCtr="0">
            <a:normAutofit fontScale="85000" lnSpcReduction="20000"/>
          </a:bodyPr>
          <a:lstStyle/>
          <a:p>
            <a:pPr marL="457200" lvl="0" indent="-228600" algn="ctr" rtl="0">
              <a:lnSpc>
                <a:spcPct val="90000"/>
              </a:lnSpc>
              <a:spcBef>
                <a:spcPts val="1000"/>
              </a:spcBef>
              <a:spcAft>
                <a:spcPts val="0"/>
              </a:spcAft>
              <a:buSzPct val="117646"/>
              <a:buNone/>
            </a:pPr>
            <a:r>
              <a:rPr lang="is-IS" u="sng" dirty="0"/>
              <a:t>Heildarmat</a:t>
            </a:r>
            <a:r>
              <a:rPr lang="pl-PL" u="sng" dirty="0"/>
              <a:t> </a:t>
            </a:r>
            <a:endParaRPr dirty="0"/>
          </a:p>
        </p:txBody>
      </p:sp>
      <p:sp>
        <p:nvSpPr>
          <p:cNvPr id="171" name="Google Shape;171;p37"/>
          <p:cNvSpPr txBox="1">
            <a:spLocks noGrp="1"/>
          </p:cNvSpPr>
          <p:nvPr>
            <p:ph type="body" idx="4"/>
          </p:nvPr>
        </p:nvSpPr>
        <p:spPr>
          <a:xfrm>
            <a:off x="6149974" y="2421485"/>
            <a:ext cx="5783234" cy="3684588"/>
          </a:xfrm>
          <a:prstGeom prst="rect">
            <a:avLst/>
          </a:prstGeom>
          <a:noFill/>
          <a:ln>
            <a:noFill/>
          </a:ln>
        </p:spPr>
        <p:txBody>
          <a:bodyPr spcFirstLastPara="1" wrap="square" lIns="91425" tIns="45700" rIns="91425" bIns="45700" anchor="t" anchorCtr="0">
            <a:normAutofit/>
          </a:bodyPr>
          <a:lstStyle/>
          <a:p>
            <a:pPr marL="457200" lvl="0" indent="-342900" rtl="0">
              <a:lnSpc>
                <a:spcPct val="90000"/>
              </a:lnSpc>
              <a:spcBef>
                <a:spcPts val="1000"/>
              </a:spcBef>
              <a:spcAft>
                <a:spcPts val="0"/>
              </a:spcAft>
              <a:buSzPts val="1800"/>
              <a:buChar char="•"/>
            </a:pPr>
            <a:r>
              <a:rPr lang="is-IS" sz="2200" dirty="0"/>
              <a:t>Er mat</a:t>
            </a:r>
            <a:r>
              <a:rPr lang="pl-PL" sz="2200" dirty="0"/>
              <a:t> </a:t>
            </a:r>
            <a:r>
              <a:rPr lang="is-IS" sz="2200" b="1" dirty="0">
                <a:solidFill>
                  <a:srgbClr val="FFC000"/>
                </a:solidFill>
              </a:rPr>
              <a:t>á</a:t>
            </a:r>
            <a:r>
              <a:rPr lang="pl-PL" sz="2200" dirty="0"/>
              <a:t> </a:t>
            </a:r>
            <a:r>
              <a:rPr lang="is-IS" sz="2200" dirty="0"/>
              <a:t>námi/lærdóm</a:t>
            </a:r>
            <a:r>
              <a:rPr lang="pl-PL" sz="2200" dirty="0"/>
              <a:t>. </a:t>
            </a:r>
            <a:endParaRPr dirty="0"/>
          </a:p>
          <a:p>
            <a:pPr marL="457200" lvl="0" indent="-342900" rtl="0">
              <a:lnSpc>
                <a:spcPct val="90000"/>
              </a:lnSpc>
              <a:spcBef>
                <a:spcPts val="1000"/>
              </a:spcBef>
              <a:spcAft>
                <a:spcPts val="0"/>
              </a:spcAft>
              <a:buSzPts val="1800"/>
              <a:buChar char="•"/>
            </a:pPr>
            <a:r>
              <a:rPr lang="pl-PL" sz="2200" dirty="0"/>
              <a:t>Hjálpar kennara</a:t>
            </a:r>
            <a:r>
              <a:rPr lang="is-IS" sz="2200" dirty="0"/>
              <a:t>/</a:t>
            </a:r>
            <a:r>
              <a:rPr lang="pl-PL" sz="2200" dirty="0"/>
              <a:t>nemanda að skilja </a:t>
            </a:r>
            <a:r>
              <a:rPr lang="is-IS" sz="2200" b="1" dirty="0"/>
              <a:t>hvað</a:t>
            </a:r>
            <a:r>
              <a:rPr lang="pl-PL" sz="2200" b="1" dirty="0"/>
              <a:t> þeir hafa lært</a:t>
            </a:r>
            <a:r>
              <a:rPr lang="pl-PL" sz="2200" dirty="0"/>
              <a:t>.</a:t>
            </a:r>
          </a:p>
          <a:p>
            <a:pPr marL="457200" lvl="0" indent="-342900" rtl="0">
              <a:lnSpc>
                <a:spcPct val="90000"/>
              </a:lnSpc>
              <a:spcBef>
                <a:spcPts val="1000"/>
              </a:spcBef>
              <a:spcAft>
                <a:spcPts val="0"/>
              </a:spcAft>
              <a:buSzPts val="1800"/>
              <a:buChar char="•"/>
            </a:pPr>
            <a:r>
              <a:rPr lang="pl-PL" sz="2200" dirty="0"/>
              <a:t>Metur námsárangur nemanda í lok náms.</a:t>
            </a:r>
          </a:p>
          <a:p>
            <a:pPr marL="457200" lvl="0" indent="-342900" rtl="0">
              <a:lnSpc>
                <a:spcPct val="90000"/>
              </a:lnSpc>
              <a:spcBef>
                <a:spcPts val="1000"/>
              </a:spcBef>
              <a:spcAft>
                <a:spcPts val="0"/>
              </a:spcAft>
              <a:buSzPts val="1800"/>
              <a:buChar char="•"/>
            </a:pPr>
            <a:r>
              <a:rPr lang="en-US" sz="2200" dirty="0" err="1"/>
              <a:t>Má</a:t>
            </a:r>
            <a:r>
              <a:rPr lang="en-US" sz="2200" dirty="0"/>
              <a:t> </a:t>
            </a:r>
            <a:r>
              <a:rPr lang="en-US" sz="2200" dirty="0" err="1"/>
              <a:t>framkvæma</a:t>
            </a:r>
            <a:r>
              <a:rPr lang="en-US" sz="2200" dirty="0"/>
              <a:t> með: </a:t>
            </a:r>
            <a:r>
              <a:rPr lang="pl-PL" sz="2200" dirty="0"/>
              <a:t>lokapróf</a:t>
            </a:r>
            <a:r>
              <a:rPr lang="is-IS" sz="2200" dirty="0"/>
              <a:t>i</a:t>
            </a:r>
            <a:r>
              <a:rPr lang="pl-PL" sz="2200" dirty="0"/>
              <a:t>, skýrslu, ritgerð, lokaverkefni, opn</a:t>
            </a:r>
            <a:r>
              <a:rPr lang="is-IS" sz="2200" dirty="0"/>
              <a:t>um</a:t>
            </a:r>
            <a:r>
              <a:rPr lang="pl-PL" sz="2200" dirty="0"/>
              <a:t> umræðu</a:t>
            </a:r>
            <a:r>
              <a:rPr lang="is-IS" sz="2200" dirty="0"/>
              <a:t>m</a:t>
            </a:r>
            <a:r>
              <a:rPr lang="pl-PL" sz="2200" dirty="0"/>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838200" y="805579"/>
            <a:ext cx="10515600" cy="11337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5454"/>
              <a:buNone/>
            </a:pPr>
            <a:r>
              <a:rPr lang="pl-PL" dirty="0"/>
              <a:t>2/</a:t>
            </a:r>
            <a:r>
              <a:rPr lang="is-IS" dirty="0"/>
              <a:t>Flokkun út frá matshópnum</a:t>
            </a:r>
            <a:endParaRPr dirty="0"/>
          </a:p>
        </p:txBody>
      </p:sp>
      <p:sp>
        <p:nvSpPr>
          <p:cNvPr id="177" name="Google Shape;177;p38"/>
          <p:cNvSpPr txBox="1">
            <a:spLocks noGrp="1"/>
          </p:cNvSpPr>
          <p:nvPr>
            <p:ph type="body" idx="1"/>
          </p:nvPr>
        </p:nvSpPr>
        <p:spPr>
          <a:xfrm>
            <a:off x="533977" y="1681163"/>
            <a:ext cx="5157787" cy="823912"/>
          </a:xfrm>
          <a:prstGeom prst="rect">
            <a:avLst/>
          </a:prstGeom>
          <a:noFill/>
          <a:ln>
            <a:noFill/>
          </a:ln>
        </p:spPr>
        <p:txBody>
          <a:bodyPr spcFirstLastPara="1" wrap="square" lIns="91425" tIns="45700" rIns="91425" bIns="45700" anchor="b" anchorCtr="0">
            <a:normAutofit/>
          </a:bodyPr>
          <a:lstStyle/>
          <a:p>
            <a:pPr marL="457200" lvl="0" indent="-228600" algn="ctr" rtl="0">
              <a:lnSpc>
                <a:spcPct val="90000"/>
              </a:lnSpc>
              <a:spcBef>
                <a:spcPts val="1000"/>
              </a:spcBef>
              <a:spcAft>
                <a:spcPts val="0"/>
              </a:spcAft>
              <a:buSzPts val="2400"/>
              <a:buNone/>
            </a:pPr>
            <a:r>
              <a:rPr lang="is-IS" u="sng" dirty="0"/>
              <a:t>Mat kennara</a:t>
            </a:r>
            <a:endParaRPr u="sng" dirty="0"/>
          </a:p>
        </p:txBody>
      </p:sp>
      <p:sp>
        <p:nvSpPr>
          <p:cNvPr id="178" name="Google Shape;178;p38"/>
          <p:cNvSpPr txBox="1">
            <a:spLocks noGrp="1"/>
          </p:cNvSpPr>
          <p:nvPr>
            <p:ph type="body" idx="2"/>
          </p:nvPr>
        </p:nvSpPr>
        <p:spPr>
          <a:xfrm>
            <a:off x="402566" y="2471072"/>
            <a:ext cx="5457645" cy="3684588"/>
          </a:xfrm>
          <a:prstGeom prst="rect">
            <a:avLst/>
          </a:prstGeom>
          <a:noFill/>
          <a:ln>
            <a:noFill/>
          </a:ln>
        </p:spPr>
        <p:txBody>
          <a:bodyPr spcFirstLastPara="1" wrap="square" lIns="91425" tIns="45700" rIns="91425" bIns="45700" anchor="t" anchorCtr="0">
            <a:normAutofit/>
          </a:bodyPr>
          <a:lstStyle/>
          <a:p>
            <a:pPr marL="457200" lvl="0" indent="-342900" rtl="0">
              <a:lnSpc>
                <a:spcPct val="90000"/>
              </a:lnSpc>
              <a:spcBef>
                <a:spcPts val="1000"/>
              </a:spcBef>
              <a:spcAft>
                <a:spcPts val="0"/>
              </a:spcAft>
              <a:buSzPts val="1800"/>
              <a:buFont typeface="Courier New"/>
              <a:buChar char="o"/>
            </a:pPr>
            <a:r>
              <a:rPr lang="pl-PL" sz="2400" dirty="0"/>
              <a:t>Þegar mats</a:t>
            </a:r>
            <a:r>
              <a:rPr lang="is-IS" sz="2400" dirty="0"/>
              <a:t>aðilar </a:t>
            </a:r>
            <a:r>
              <a:rPr lang="pl-PL" sz="2400" dirty="0"/>
              <a:t>námsferlisins eru kennarar.</a:t>
            </a:r>
          </a:p>
          <a:p>
            <a:pPr marL="457200" lvl="0" indent="-342900" rtl="0">
              <a:lnSpc>
                <a:spcPct val="90000"/>
              </a:lnSpc>
              <a:spcBef>
                <a:spcPts val="1000"/>
              </a:spcBef>
              <a:spcAft>
                <a:spcPts val="0"/>
              </a:spcAft>
              <a:buSzPts val="1800"/>
              <a:buFont typeface="Courier New"/>
              <a:buChar char="o"/>
            </a:pPr>
            <a:r>
              <a:rPr lang="is-IS" sz="2400" dirty="0"/>
              <a:t>N</a:t>
            </a:r>
            <a:r>
              <a:rPr lang="pl-PL" sz="2400" dirty="0"/>
              <a:t>ámsmats</a:t>
            </a:r>
            <a:r>
              <a:rPr lang="is-IS" sz="2400" dirty="0"/>
              <a:t> sem byggir á </a:t>
            </a:r>
            <a:r>
              <a:rPr lang="pl-PL" sz="2400" dirty="0"/>
              <a:t>hefðbundn</a:t>
            </a:r>
            <a:r>
              <a:rPr lang="is-IS" sz="2400" dirty="0"/>
              <a:t>um</a:t>
            </a:r>
            <a:r>
              <a:rPr lang="pl-PL" sz="2400" dirty="0"/>
              <a:t> náms</a:t>
            </a:r>
            <a:r>
              <a:rPr lang="is-IS" sz="2400" dirty="0"/>
              <a:t>aðferðum</a:t>
            </a:r>
            <a:r>
              <a:rPr lang="pl-PL" sz="2400" dirty="0"/>
              <a:t>.</a:t>
            </a:r>
            <a:endParaRPr dirty="0"/>
          </a:p>
        </p:txBody>
      </p:sp>
      <p:sp>
        <p:nvSpPr>
          <p:cNvPr id="179" name="Google Shape;179;p38"/>
          <p:cNvSpPr txBox="1">
            <a:spLocks noGrp="1"/>
          </p:cNvSpPr>
          <p:nvPr>
            <p:ph type="body" idx="3"/>
          </p:nvPr>
        </p:nvSpPr>
        <p:spPr>
          <a:xfrm>
            <a:off x="6474835" y="1681163"/>
            <a:ext cx="5183188" cy="823912"/>
          </a:xfrm>
          <a:prstGeom prst="rect">
            <a:avLst/>
          </a:prstGeom>
          <a:noFill/>
          <a:ln>
            <a:noFill/>
          </a:ln>
        </p:spPr>
        <p:txBody>
          <a:bodyPr spcFirstLastPara="1" wrap="square" lIns="91425" tIns="45700" rIns="91425" bIns="45700" anchor="b" anchorCtr="0">
            <a:normAutofit/>
          </a:bodyPr>
          <a:lstStyle/>
          <a:p>
            <a:pPr marL="457200" lvl="0" indent="-228600" algn="ctr" rtl="0">
              <a:lnSpc>
                <a:spcPct val="90000"/>
              </a:lnSpc>
              <a:spcBef>
                <a:spcPts val="1000"/>
              </a:spcBef>
              <a:spcAft>
                <a:spcPts val="0"/>
              </a:spcAft>
              <a:buSzPts val="2400"/>
              <a:buNone/>
            </a:pPr>
            <a:r>
              <a:rPr lang="is-IS" u="sng" dirty="0"/>
              <a:t>Mat nemenda</a:t>
            </a:r>
            <a:r>
              <a:rPr lang="pl-PL" u="sng" dirty="0"/>
              <a:t> </a:t>
            </a:r>
            <a:endParaRPr u="sng" dirty="0"/>
          </a:p>
        </p:txBody>
      </p:sp>
      <p:sp>
        <p:nvSpPr>
          <p:cNvPr id="180" name="Google Shape;180;p38"/>
          <p:cNvSpPr txBox="1">
            <a:spLocks noGrp="1"/>
          </p:cNvSpPr>
          <p:nvPr>
            <p:ph type="body" idx="4"/>
          </p:nvPr>
        </p:nvSpPr>
        <p:spPr>
          <a:xfrm>
            <a:off x="6500236" y="2471072"/>
            <a:ext cx="5570994" cy="3684588"/>
          </a:xfrm>
          <a:prstGeom prst="rect">
            <a:avLst/>
          </a:prstGeom>
          <a:noFill/>
          <a:ln>
            <a:noFill/>
          </a:ln>
        </p:spPr>
        <p:txBody>
          <a:bodyPr spcFirstLastPara="1" wrap="square" lIns="91425" tIns="45700" rIns="91425" bIns="45700" anchor="t" anchorCtr="0">
            <a:normAutofit/>
          </a:bodyPr>
          <a:lstStyle/>
          <a:p>
            <a:pPr marL="457200" lvl="0" indent="-342900" rtl="0">
              <a:lnSpc>
                <a:spcPct val="90000"/>
              </a:lnSpc>
              <a:spcBef>
                <a:spcPts val="1000"/>
              </a:spcBef>
              <a:spcAft>
                <a:spcPts val="0"/>
              </a:spcAft>
              <a:buSzPts val="1800"/>
              <a:buFont typeface="Courier New"/>
              <a:buChar char="o"/>
            </a:pPr>
            <a:r>
              <a:rPr lang="pl-PL" sz="2400" dirty="0"/>
              <a:t>Þegar mat</a:t>
            </a:r>
            <a:r>
              <a:rPr lang="is-IS" sz="2400" dirty="0"/>
              <a:t>ið er framkvæmt af </a:t>
            </a:r>
            <a:r>
              <a:rPr lang="pl-PL" sz="2400" dirty="0"/>
              <a:t>nemendu</a:t>
            </a:r>
            <a:r>
              <a:rPr lang="is-IS" sz="2400" dirty="0"/>
              <a:t>m</a:t>
            </a:r>
            <a:r>
              <a:rPr lang="pl-PL" sz="2400" dirty="0"/>
              <a:t>.</a:t>
            </a:r>
          </a:p>
          <a:p>
            <a:pPr marL="457200" lvl="0" indent="-342900" rtl="0">
              <a:lnSpc>
                <a:spcPct val="90000"/>
              </a:lnSpc>
              <a:spcBef>
                <a:spcPts val="1000"/>
              </a:spcBef>
              <a:spcAft>
                <a:spcPts val="0"/>
              </a:spcAft>
              <a:buSzPts val="1800"/>
              <a:buFont typeface="Courier New"/>
              <a:buChar char="o"/>
            </a:pPr>
            <a:r>
              <a:rPr lang="is-IS" sz="2400" dirty="0"/>
              <a:t>N</a:t>
            </a:r>
            <a:r>
              <a:rPr lang="pl-PL" sz="2400" dirty="0"/>
              <a:t>ámsmats</a:t>
            </a:r>
            <a:r>
              <a:rPr lang="is-IS" sz="2400" dirty="0"/>
              <a:t> sem byggir á jafningjamati, sjálfstæðum og skapandi námsa</a:t>
            </a:r>
            <a:r>
              <a:rPr lang="pl-PL" sz="2400" dirty="0"/>
              <a:t>ðferðum.</a:t>
            </a:r>
            <a:endParaRPr lang="is-IS" sz="2400" dirty="0"/>
          </a:p>
          <a:p>
            <a:pPr marL="114300" lvl="0" indent="0" algn="just" rtl="0">
              <a:lnSpc>
                <a:spcPct val="90000"/>
              </a:lnSpc>
              <a:spcBef>
                <a:spcPts val="1000"/>
              </a:spcBef>
              <a:spcAft>
                <a:spcPts val="0"/>
              </a:spcAft>
              <a:buSzPts val="1800"/>
              <a:buNone/>
            </a:pPr>
            <a:r>
              <a:rPr lang="is-IS" sz="2400" b="1" u="sng" dirty="0"/>
              <a:t>Leiðbeinandi</a:t>
            </a:r>
            <a:r>
              <a:rPr lang="pl-PL" sz="2400" b="1" u="sng" dirty="0"/>
              <a:t> </a:t>
            </a:r>
            <a:endParaRPr dirty="0"/>
          </a:p>
          <a:p>
            <a:pPr marL="114300" lvl="0" indent="0" algn="just" rtl="0">
              <a:lnSpc>
                <a:spcPct val="90000"/>
              </a:lnSpc>
              <a:spcBef>
                <a:spcPts val="1000"/>
              </a:spcBef>
              <a:spcAft>
                <a:spcPts val="0"/>
              </a:spcAft>
              <a:buSzPts val="1800"/>
              <a:buNone/>
            </a:pPr>
            <a:r>
              <a:rPr lang="pl-PL" sz="2400" dirty="0"/>
              <a:t>Sjálfsmat // </a:t>
            </a:r>
            <a:r>
              <a:rPr lang="is-IS" sz="2400" dirty="0"/>
              <a:t>Jafningjam</a:t>
            </a:r>
            <a:r>
              <a:rPr lang="pl-PL" sz="2400" dirty="0"/>
              <a:t>at // </a:t>
            </a:r>
            <a:r>
              <a:rPr lang="is-IS" sz="2400" dirty="0"/>
              <a:t>Mat hópsins</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9"/>
          <p:cNvSpPr txBox="1">
            <a:spLocks noGrp="1"/>
          </p:cNvSpPr>
          <p:nvPr>
            <p:ph type="title"/>
          </p:nvPr>
        </p:nvSpPr>
        <p:spPr>
          <a:xfrm>
            <a:off x="838200" y="757165"/>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sz="4000" dirty="0"/>
              <a:t>Sjálfsmat nemenda</a:t>
            </a:r>
            <a:endParaRPr sz="4000" dirty="0"/>
          </a:p>
        </p:txBody>
      </p:sp>
      <p:pic>
        <p:nvPicPr>
          <p:cNvPr id="186" name="Google Shape;186;p39" descr="A person holding a tablet&#10;&#10;Description automatically generated"/>
          <p:cNvPicPr preferRelativeResize="0"/>
          <p:nvPr/>
        </p:nvPicPr>
        <p:blipFill rotWithShape="1">
          <a:blip r:embed="rId3">
            <a:alphaModFix/>
          </a:blip>
          <a:srcRect/>
          <a:stretch/>
        </p:blipFill>
        <p:spPr>
          <a:xfrm>
            <a:off x="6935822" y="-70253"/>
            <a:ext cx="4893012" cy="8698688"/>
          </a:xfrm>
          <a:prstGeom prst="rect">
            <a:avLst/>
          </a:prstGeom>
          <a:noFill/>
          <a:ln>
            <a:noFill/>
          </a:ln>
        </p:spPr>
      </p:pic>
      <p:sp>
        <p:nvSpPr>
          <p:cNvPr id="187" name="Google Shape;187;p39"/>
          <p:cNvSpPr txBox="1">
            <a:spLocks noGrp="1"/>
          </p:cNvSpPr>
          <p:nvPr>
            <p:ph type="body" idx="1"/>
          </p:nvPr>
        </p:nvSpPr>
        <p:spPr>
          <a:xfrm>
            <a:off x="838200" y="1825625"/>
            <a:ext cx="5257800" cy="399763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pl-PL" dirty="0"/>
              <a:t>Sjálfsmat </a:t>
            </a:r>
            <a:r>
              <a:rPr lang="is-IS" dirty="0"/>
              <a:t>er </a:t>
            </a:r>
            <a:r>
              <a:rPr lang="pl-PL" dirty="0"/>
              <a:t>aðferð</a:t>
            </a:r>
            <a:r>
              <a:rPr lang="is-IS" dirty="0"/>
              <a:t> til að meta námsferli og kennslu </a:t>
            </a:r>
            <a:r>
              <a:rPr lang="pl-PL" dirty="0"/>
              <a:t>þar sem nemandinn </a:t>
            </a:r>
            <a:r>
              <a:rPr lang="pl-PL" dirty="0">
                <a:solidFill>
                  <a:srgbClr val="54A838"/>
                </a:solidFill>
              </a:rPr>
              <a:t>1)</a:t>
            </a:r>
            <a:r>
              <a:rPr lang="is-IS" dirty="0">
                <a:solidFill>
                  <a:srgbClr val="54A838"/>
                </a:solidFill>
              </a:rPr>
              <a:t>tekur virkan þátt í námsferlinu</a:t>
            </a:r>
            <a:r>
              <a:rPr lang="pl-PL" dirty="0"/>
              <a:t>, </a:t>
            </a:r>
            <a:r>
              <a:rPr lang="pl-PL" dirty="0">
                <a:solidFill>
                  <a:schemeClr val="accent6"/>
                </a:solidFill>
              </a:rPr>
              <a:t>2)</a:t>
            </a:r>
            <a:r>
              <a:rPr lang="is-IS" dirty="0">
                <a:solidFill>
                  <a:schemeClr val="accent6"/>
                </a:solidFill>
              </a:rPr>
              <a:t>fer yfir framvinduna</a:t>
            </a:r>
            <a:r>
              <a:rPr lang="pl-PL" dirty="0">
                <a:solidFill>
                  <a:schemeClr val="accent6"/>
                </a:solidFill>
              </a:rPr>
              <a:t> </a:t>
            </a:r>
            <a:r>
              <a:rPr lang="is-IS" dirty="0"/>
              <a:t>og</a:t>
            </a:r>
            <a:r>
              <a:rPr lang="pl-PL" dirty="0"/>
              <a:t> </a:t>
            </a:r>
            <a:r>
              <a:rPr lang="pl-PL" dirty="0">
                <a:solidFill>
                  <a:srgbClr val="546321"/>
                </a:solidFill>
              </a:rPr>
              <a:t>3)</a:t>
            </a:r>
            <a:r>
              <a:rPr lang="is-IS" dirty="0">
                <a:solidFill>
                  <a:srgbClr val="546321"/>
                </a:solidFill>
              </a:rPr>
              <a:t>metur árangur af náminu</a:t>
            </a:r>
            <a:r>
              <a:rPr lang="pl-PL" dirty="0">
                <a:solidFill>
                  <a:srgbClr val="546321"/>
                </a:solidFill>
              </a:rPr>
              <a:t>. </a:t>
            </a:r>
            <a:endParaRPr dirty="0">
              <a:solidFill>
                <a:srgbClr val="54632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title"/>
          </p:nvPr>
        </p:nvSpPr>
        <p:spPr>
          <a:xfrm>
            <a:off x="831850" y="836224"/>
            <a:ext cx="10515600" cy="11804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dirty="0"/>
              <a:t>Jafningjamat</a:t>
            </a:r>
            <a:r>
              <a:rPr lang="pl-PL" dirty="0"/>
              <a:t> &amp; </a:t>
            </a:r>
            <a:r>
              <a:rPr lang="is-IS" dirty="0"/>
              <a:t>sameiginlegt mat</a:t>
            </a:r>
            <a:r>
              <a:rPr lang="pl-PL" dirty="0"/>
              <a:t> </a:t>
            </a:r>
            <a:endParaRPr dirty="0"/>
          </a:p>
        </p:txBody>
      </p:sp>
      <p:grpSp>
        <p:nvGrpSpPr>
          <p:cNvPr id="193" name="Google Shape;193;p40"/>
          <p:cNvGrpSpPr/>
          <p:nvPr/>
        </p:nvGrpSpPr>
        <p:grpSpPr>
          <a:xfrm>
            <a:off x="623039" y="1954133"/>
            <a:ext cx="10724410" cy="3862209"/>
            <a:chOff x="-208811" y="-252998"/>
            <a:chExt cx="10724410" cy="3862209"/>
          </a:xfrm>
        </p:grpSpPr>
        <p:sp>
          <p:nvSpPr>
            <p:cNvPr id="194" name="Google Shape;194;p40"/>
            <p:cNvSpPr/>
            <p:nvPr/>
          </p:nvSpPr>
          <p:spPr>
            <a:xfrm>
              <a:off x="-208811" y="-252998"/>
              <a:ext cx="4505585" cy="2861046"/>
            </a:xfrm>
            <a:prstGeom prst="roundRect">
              <a:avLst>
                <a:gd name="adj" fmla="val 10000"/>
              </a:avLst>
            </a:prstGeom>
            <a:solidFill>
              <a:srgbClr val="0767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0"/>
            <p:cNvSpPr/>
            <p:nvPr/>
          </p:nvSpPr>
          <p:spPr>
            <a:xfrm>
              <a:off x="291808" y="222590"/>
              <a:ext cx="4505585" cy="2861046"/>
            </a:xfrm>
            <a:prstGeom prst="roundRect">
              <a:avLst>
                <a:gd name="adj" fmla="val 10000"/>
              </a:avLst>
            </a:prstGeom>
            <a:solidFill>
              <a:schemeClr val="lt1">
                <a:alpha val="89411"/>
              </a:schemeClr>
            </a:solidFill>
            <a:ln w="25400" cap="flat" cmpd="sng">
              <a:solidFill>
                <a:srgbClr val="38702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40"/>
            <p:cNvSpPr txBox="1"/>
            <p:nvPr/>
          </p:nvSpPr>
          <p:spPr>
            <a:xfrm>
              <a:off x="375605" y="306387"/>
              <a:ext cx="4337991" cy="269345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is-IS" sz="2100" b="0" i="0" u="none" strike="noStrike" cap="none" dirty="0">
                  <a:solidFill>
                    <a:srgbClr val="0B9B74"/>
                  </a:solidFill>
                  <a:latin typeface="Arial"/>
                  <a:ea typeface="Arial"/>
                  <a:cs typeface="Arial"/>
                  <a:sym typeface="Arial"/>
                </a:rPr>
                <a:t>Jafningjamat</a:t>
              </a:r>
              <a:r>
                <a:rPr lang="pl-PL" sz="2100" b="0" i="0" u="none" strike="noStrike" cap="none" dirty="0">
                  <a:solidFill>
                    <a:srgbClr val="0B9B74"/>
                  </a:solidFill>
                  <a:latin typeface="Arial"/>
                  <a:ea typeface="Arial"/>
                  <a:cs typeface="Arial"/>
                  <a:sym typeface="Arial"/>
                </a:rPr>
                <a:t> </a:t>
              </a:r>
              <a:r>
                <a:rPr lang="pl-PL" sz="2100" b="0" i="0" u="none" strike="noStrike" cap="none" dirty="0">
                  <a:solidFill>
                    <a:srgbClr val="000000"/>
                  </a:solidFill>
                  <a:latin typeface="Arial"/>
                  <a:ea typeface="Arial"/>
                  <a:cs typeface="Arial"/>
                  <a:sym typeface="Arial"/>
                </a:rPr>
                <a:t>vísar til mats þar sem hópur einstaklinga (að minnsta kosti 2) gefur hver öðrum einkunn. Jafningjamat hjálpar nemendum að </a:t>
              </a:r>
              <a:r>
                <a:rPr lang="is-IS" sz="2100" b="0" i="0" u="none" strike="noStrike" cap="none" dirty="0">
                  <a:solidFill>
                    <a:srgbClr val="000000"/>
                  </a:solidFill>
                  <a:latin typeface="Arial"/>
                  <a:ea typeface="Arial"/>
                  <a:cs typeface="Arial"/>
                  <a:sym typeface="Arial"/>
                </a:rPr>
                <a:t>bera</a:t>
              </a:r>
              <a:r>
                <a:rPr lang="pl-PL" sz="2100" b="0" i="0" u="none" strike="noStrike" cap="none" dirty="0">
                  <a:solidFill>
                    <a:srgbClr val="000000"/>
                  </a:solidFill>
                  <a:latin typeface="Arial"/>
                  <a:ea typeface="Arial"/>
                  <a:cs typeface="Arial"/>
                  <a:sym typeface="Arial"/>
                </a:rPr>
                <a:t> ábyrg</a:t>
              </a:r>
              <a:r>
                <a:rPr lang="is-IS" sz="2100" b="0" i="0" u="none" strike="noStrike" cap="none" dirty="0">
                  <a:solidFill>
                    <a:srgbClr val="000000"/>
                  </a:solidFill>
                  <a:latin typeface="Arial"/>
                  <a:ea typeface="Arial"/>
                  <a:cs typeface="Arial"/>
                  <a:sym typeface="Arial"/>
                </a:rPr>
                <a:t>ð</a:t>
              </a:r>
              <a:r>
                <a:rPr lang="pl-PL" sz="2100" b="0" i="0" u="none" strike="noStrike" cap="none" dirty="0">
                  <a:solidFill>
                    <a:srgbClr val="000000"/>
                  </a:solidFill>
                  <a:latin typeface="Arial"/>
                  <a:ea typeface="Arial"/>
                  <a:cs typeface="Arial"/>
                  <a:sym typeface="Arial"/>
                </a:rPr>
                <a:t> og fá innsýn í þau viðmið sem ákvarða námsframvindu.</a:t>
              </a:r>
              <a:endParaRPr sz="1400" b="0" i="0" u="none" strike="noStrike" cap="none" dirty="0">
                <a:solidFill>
                  <a:srgbClr val="000000"/>
                </a:solidFill>
                <a:latin typeface="Arial"/>
                <a:ea typeface="Arial"/>
                <a:cs typeface="Arial"/>
                <a:sym typeface="Arial"/>
              </a:endParaRPr>
            </a:p>
          </p:txBody>
        </p:sp>
        <p:sp>
          <p:nvSpPr>
            <p:cNvPr id="197" name="Google Shape;197;p40"/>
            <p:cNvSpPr/>
            <p:nvPr/>
          </p:nvSpPr>
          <p:spPr>
            <a:xfrm>
              <a:off x="5509393" y="272575"/>
              <a:ext cx="4505585" cy="2861046"/>
            </a:xfrm>
            <a:prstGeom prst="roundRect">
              <a:avLst>
                <a:gd name="adj" fmla="val 10000"/>
              </a:avLst>
            </a:prstGeom>
            <a:solidFill>
              <a:srgbClr val="CAE9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40"/>
            <p:cNvSpPr/>
            <p:nvPr/>
          </p:nvSpPr>
          <p:spPr>
            <a:xfrm>
              <a:off x="6010014" y="748165"/>
              <a:ext cx="4505585" cy="2861046"/>
            </a:xfrm>
            <a:prstGeom prst="roundRect">
              <a:avLst>
                <a:gd name="adj" fmla="val 10000"/>
              </a:avLst>
            </a:prstGeom>
            <a:solidFill>
              <a:schemeClr val="lt1">
                <a:alpha val="89411"/>
              </a:schemeClr>
            </a:solidFill>
            <a:ln w="25400" cap="flat" cmpd="sng">
              <a:solidFill>
                <a:srgbClr val="38702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0"/>
            <p:cNvSpPr txBox="1"/>
            <p:nvPr/>
          </p:nvSpPr>
          <p:spPr>
            <a:xfrm>
              <a:off x="6093811" y="831962"/>
              <a:ext cx="4337991" cy="269345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is-IS" sz="2100" b="0" i="0" u="none" strike="noStrike" cap="none" dirty="0">
                  <a:solidFill>
                    <a:schemeClr val="accent6"/>
                  </a:solidFill>
                  <a:latin typeface="Arial"/>
                  <a:ea typeface="Arial"/>
                  <a:cs typeface="Arial"/>
                  <a:sym typeface="Arial"/>
                </a:rPr>
                <a:t>Sameiginlegt mat</a:t>
              </a:r>
              <a:r>
                <a:rPr lang="pl-PL" sz="2100" b="0" i="0" u="none" strike="noStrike" cap="none" dirty="0">
                  <a:solidFill>
                    <a:schemeClr val="accent6"/>
                  </a:solidFill>
                  <a:latin typeface="Arial"/>
                  <a:ea typeface="Arial"/>
                  <a:cs typeface="Arial"/>
                  <a:sym typeface="Arial"/>
                </a:rPr>
                <a:t> </a:t>
              </a:r>
              <a:r>
                <a:rPr lang="pl-PL" sz="2100" b="0" i="0" u="none" strike="noStrike" cap="none" dirty="0">
                  <a:solidFill>
                    <a:srgbClr val="000000"/>
                  </a:solidFill>
                  <a:latin typeface="Arial"/>
                  <a:ea typeface="Arial"/>
                  <a:cs typeface="Arial"/>
                  <a:sym typeface="Arial"/>
                </a:rPr>
                <a:t>er matsaðferð þar sem bæði nemendur og kennarar taka þátt í matinu. Það er ekki nauðsynlegt fyrir nemandann að gefa sjálfum sér einkunn </a:t>
              </a:r>
              <a:r>
                <a:rPr lang="is-IS" sz="2100" dirty="0"/>
                <a:t>þó að hann taki </a:t>
              </a:r>
              <a:r>
                <a:rPr lang="pl-PL" sz="2100" b="0" i="0" u="none" strike="noStrike" cap="none" dirty="0">
                  <a:solidFill>
                    <a:srgbClr val="000000"/>
                  </a:solidFill>
                  <a:latin typeface="Arial"/>
                  <a:ea typeface="Arial"/>
                  <a:cs typeface="Arial"/>
                  <a:sym typeface="Arial"/>
                </a:rPr>
                <a:t>þátt í ferlinu</a:t>
              </a:r>
              <a:r>
                <a:rPr lang="is-IS" sz="2100" b="0" i="0" u="none" strike="noStrike" cap="none" dirty="0">
                  <a:solidFill>
                    <a:srgbClr val="000000"/>
                  </a:solidFill>
                  <a:latin typeface="Arial"/>
                  <a:ea typeface="Arial"/>
                  <a:cs typeface="Arial"/>
                  <a:sym typeface="Arial"/>
                </a:rPr>
                <a:t> og ræði við kennara. </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1"/>
          <p:cNvSpPr txBox="1">
            <a:spLocks noGrp="1"/>
          </p:cNvSpPr>
          <p:nvPr>
            <p:ph type="title"/>
          </p:nvPr>
        </p:nvSpPr>
        <p:spPr>
          <a:xfrm>
            <a:off x="660903" y="914986"/>
            <a:ext cx="10769097" cy="11337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45454"/>
              <a:buNone/>
            </a:pPr>
            <a:r>
              <a:rPr lang="pl-PL" dirty="0"/>
              <a:t>3/</a:t>
            </a:r>
            <a:r>
              <a:rPr lang="is-IS" dirty="0"/>
              <a:t>Flokkun sem byggir á mati á niðurstöðu</a:t>
            </a:r>
            <a:endParaRPr dirty="0"/>
          </a:p>
        </p:txBody>
      </p:sp>
      <p:sp>
        <p:nvSpPr>
          <p:cNvPr id="205" name="Google Shape;205;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457200" lvl="0" indent="-228600" algn="ctr" rtl="0">
              <a:lnSpc>
                <a:spcPct val="90000"/>
              </a:lnSpc>
              <a:spcBef>
                <a:spcPts val="1000"/>
              </a:spcBef>
              <a:spcAft>
                <a:spcPts val="0"/>
              </a:spcAft>
              <a:buSzPts val="2400"/>
              <a:buNone/>
            </a:pPr>
            <a:r>
              <a:rPr lang="is-IS" u="sng" dirty="0"/>
              <a:t>Mat á þekkingu</a:t>
            </a:r>
            <a:endParaRPr u="sng" dirty="0"/>
          </a:p>
        </p:txBody>
      </p:sp>
      <p:sp>
        <p:nvSpPr>
          <p:cNvPr id="206" name="Google Shape;206;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1000"/>
              </a:spcBef>
              <a:spcAft>
                <a:spcPts val="0"/>
              </a:spcAft>
              <a:buSzPts val="1800"/>
              <a:buNone/>
            </a:pPr>
            <a:endParaRPr b="0" i="0" dirty="0">
              <a:solidFill>
                <a:srgbClr val="202124"/>
              </a:solidFill>
              <a:highlight>
                <a:srgbClr val="FFFFFF"/>
              </a:highlight>
              <a:latin typeface="Arial"/>
              <a:ea typeface="Arial"/>
              <a:cs typeface="Arial"/>
              <a:sym typeface="Arial"/>
            </a:endParaRPr>
          </a:p>
          <a:p>
            <a:pPr marL="114300" lvl="0" indent="0" algn="ctr" rtl="0">
              <a:lnSpc>
                <a:spcPct val="90000"/>
              </a:lnSpc>
              <a:spcBef>
                <a:spcPts val="1000"/>
              </a:spcBef>
              <a:spcAft>
                <a:spcPts val="0"/>
              </a:spcAft>
              <a:buSzPts val="1800"/>
              <a:buNone/>
            </a:pPr>
            <a:r>
              <a:rPr lang="pl-PL" b="0" i="0" dirty="0">
                <a:solidFill>
                  <a:srgbClr val="202124"/>
                </a:solidFill>
                <a:highlight>
                  <a:srgbClr val="FFFFFF"/>
                </a:highlight>
                <a:latin typeface="Arial"/>
                <a:ea typeface="Arial"/>
                <a:cs typeface="Arial"/>
                <a:sym typeface="Arial"/>
              </a:rPr>
              <a:t>Metur þá þekkingu </a:t>
            </a:r>
            <a:r>
              <a:rPr lang="is-IS" b="0" i="0" dirty="0">
                <a:solidFill>
                  <a:srgbClr val="202124"/>
                </a:solidFill>
                <a:highlight>
                  <a:srgbClr val="FFFFFF"/>
                </a:highlight>
                <a:latin typeface="Arial"/>
                <a:ea typeface="Arial"/>
                <a:cs typeface="Arial"/>
                <a:sym typeface="Arial"/>
              </a:rPr>
              <a:t>miðað við námsviðmið</a:t>
            </a:r>
            <a:r>
              <a:rPr lang="pl-PL" b="0" i="0" dirty="0">
                <a:solidFill>
                  <a:srgbClr val="202124"/>
                </a:solidFill>
                <a:highlight>
                  <a:srgbClr val="FFFFFF"/>
                </a:highlight>
                <a:latin typeface="Arial"/>
                <a:ea typeface="Arial"/>
                <a:cs typeface="Arial"/>
                <a:sym typeface="Arial"/>
              </a:rPr>
              <a:t>.</a:t>
            </a:r>
            <a:endParaRPr dirty="0"/>
          </a:p>
        </p:txBody>
      </p:sp>
      <p:sp>
        <p:nvSpPr>
          <p:cNvPr id="207" name="Google Shape;207;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457200" lvl="0" indent="-228600" algn="ctr" rtl="0">
              <a:lnSpc>
                <a:spcPct val="90000"/>
              </a:lnSpc>
              <a:spcBef>
                <a:spcPts val="1000"/>
              </a:spcBef>
              <a:spcAft>
                <a:spcPts val="0"/>
              </a:spcAft>
              <a:buSzPts val="2400"/>
              <a:buNone/>
            </a:pPr>
            <a:r>
              <a:rPr lang="is-IS" u="sng" dirty="0"/>
              <a:t>Mat á færni</a:t>
            </a:r>
            <a:endParaRPr u="sng" dirty="0"/>
          </a:p>
        </p:txBody>
      </p:sp>
      <p:sp>
        <p:nvSpPr>
          <p:cNvPr id="208" name="Google Shape;208;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1000"/>
              </a:spcBef>
              <a:spcAft>
                <a:spcPts val="0"/>
              </a:spcAft>
              <a:buSzPts val="1800"/>
              <a:buNone/>
            </a:pPr>
            <a:endParaRPr dirty="0">
              <a:solidFill>
                <a:srgbClr val="202124"/>
              </a:solidFill>
              <a:highlight>
                <a:srgbClr val="FFFFFF"/>
              </a:highlight>
              <a:latin typeface="Arial"/>
              <a:ea typeface="Arial"/>
              <a:cs typeface="Arial"/>
              <a:sym typeface="Arial"/>
            </a:endParaRPr>
          </a:p>
          <a:p>
            <a:pPr marL="114300" lvl="0" indent="0" algn="ctr" rtl="0">
              <a:lnSpc>
                <a:spcPct val="90000"/>
              </a:lnSpc>
              <a:spcBef>
                <a:spcPts val="1000"/>
              </a:spcBef>
              <a:spcAft>
                <a:spcPts val="0"/>
              </a:spcAft>
              <a:buSzPts val="1800"/>
              <a:buNone/>
            </a:pPr>
            <a:r>
              <a:rPr lang="pl-PL" dirty="0">
                <a:solidFill>
                  <a:srgbClr val="202124"/>
                </a:solidFill>
                <a:highlight>
                  <a:srgbClr val="FFFFFF"/>
                </a:highlight>
                <a:latin typeface="Arial"/>
                <a:ea typeface="Arial"/>
                <a:cs typeface="Arial"/>
                <a:sym typeface="Arial"/>
              </a:rPr>
              <a:t>Metur </a:t>
            </a:r>
            <a:r>
              <a:rPr lang="is-IS" dirty="0">
                <a:solidFill>
                  <a:srgbClr val="202124"/>
                </a:solidFill>
                <a:highlight>
                  <a:srgbClr val="FFFFFF"/>
                </a:highlight>
                <a:latin typeface="Arial"/>
                <a:ea typeface="Arial"/>
                <a:cs typeface="Arial"/>
                <a:sym typeface="Arial"/>
              </a:rPr>
              <a:t>hæfni </a:t>
            </a:r>
            <a:r>
              <a:rPr lang="pl-PL" dirty="0">
                <a:solidFill>
                  <a:srgbClr val="202124"/>
                </a:solidFill>
                <a:highlight>
                  <a:srgbClr val="FFFFFF"/>
                </a:highlight>
                <a:latin typeface="Arial"/>
                <a:ea typeface="Arial"/>
                <a:cs typeface="Arial"/>
                <a:sym typeface="Arial"/>
              </a:rPr>
              <a:t>einstakling</a:t>
            </a:r>
            <a:r>
              <a:rPr lang="is-IS" dirty="0">
                <a:solidFill>
                  <a:srgbClr val="202124"/>
                </a:solidFill>
                <a:highlight>
                  <a:srgbClr val="FFFFFF"/>
                </a:highlight>
                <a:latin typeface="Arial"/>
                <a:ea typeface="Arial"/>
                <a:cs typeface="Arial"/>
                <a:sym typeface="Arial"/>
              </a:rPr>
              <a:t>s</a:t>
            </a:r>
            <a:r>
              <a:rPr lang="pl-PL" dirty="0">
                <a:solidFill>
                  <a:srgbClr val="202124"/>
                </a:solidFill>
                <a:highlight>
                  <a:srgbClr val="FFFFFF"/>
                </a:highlight>
                <a:latin typeface="Arial"/>
                <a:ea typeface="Arial"/>
                <a:cs typeface="Arial"/>
                <a:sym typeface="Arial"/>
              </a:rPr>
              <a:t> í að beita þekkingu og </a:t>
            </a:r>
            <a:r>
              <a:rPr lang="is-IS" dirty="0">
                <a:solidFill>
                  <a:srgbClr val="202124"/>
                </a:solidFill>
                <a:highlight>
                  <a:srgbClr val="FFFFFF"/>
                </a:highlight>
                <a:latin typeface="Arial"/>
                <a:ea typeface="Arial"/>
                <a:cs typeface="Arial"/>
                <a:sym typeface="Arial"/>
              </a:rPr>
              <a:t>byggja þannig upp </a:t>
            </a:r>
            <a:r>
              <a:rPr lang="pl-PL" dirty="0">
                <a:solidFill>
                  <a:srgbClr val="202124"/>
                </a:solidFill>
                <a:highlight>
                  <a:srgbClr val="FFFFFF"/>
                </a:highlight>
                <a:latin typeface="Arial"/>
                <a:ea typeface="Arial"/>
                <a:cs typeface="Arial"/>
                <a:sym typeface="Arial"/>
              </a:rPr>
              <a:t>færni.</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838200" y="742112"/>
            <a:ext cx="10515600" cy="100822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pl-PL" dirty="0"/>
            </a:br>
            <a:r>
              <a:rPr lang="is-IS" b="1" dirty="0"/>
              <a:t>Efnisyfirlit </a:t>
            </a:r>
            <a:endParaRPr dirty="0"/>
          </a:p>
        </p:txBody>
      </p:sp>
      <p:sp>
        <p:nvSpPr>
          <p:cNvPr id="64" name="Google Shape;64;p3"/>
          <p:cNvSpPr txBox="1">
            <a:spLocks noGrp="1"/>
          </p:cNvSpPr>
          <p:nvPr>
            <p:ph type="body" idx="1"/>
          </p:nvPr>
        </p:nvSpPr>
        <p:spPr>
          <a:xfrm>
            <a:off x="838200" y="1553481"/>
            <a:ext cx="10515600" cy="286768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ct val="117646"/>
              <a:buNone/>
            </a:pPr>
            <a:endParaRPr dirty="0"/>
          </a:p>
          <a:p>
            <a:pPr marL="514350" lvl="0" indent="-514350" algn="l" rtl="0">
              <a:lnSpc>
                <a:spcPct val="90000"/>
              </a:lnSpc>
              <a:spcBef>
                <a:spcPts val="1000"/>
              </a:spcBef>
              <a:spcAft>
                <a:spcPts val="0"/>
              </a:spcAft>
              <a:buClr>
                <a:schemeClr val="dk1"/>
              </a:buClr>
              <a:buSzPct val="117646"/>
              <a:buFont typeface="+mj-lt"/>
              <a:buAutoNum type="arabicPeriod"/>
            </a:pPr>
            <a:r>
              <a:rPr lang="is-IS" sz="2200" dirty="0"/>
              <a:t>Markmið </a:t>
            </a:r>
            <a:endParaRPr sz="2200" dirty="0"/>
          </a:p>
          <a:p>
            <a:pPr marL="514350" lvl="0" indent="-514350" algn="l" rtl="0">
              <a:lnSpc>
                <a:spcPct val="90000"/>
              </a:lnSpc>
              <a:spcBef>
                <a:spcPts val="1000"/>
              </a:spcBef>
              <a:spcAft>
                <a:spcPts val="0"/>
              </a:spcAft>
              <a:buClr>
                <a:schemeClr val="dk1"/>
              </a:buClr>
              <a:buSzPct val="117646"/>
              <a:buFont typeface="+mj-lt"/>
              <a:buAutoNum type="arabicPeriod"/>
            </a:pPr>
            <a:r>
              <a:rPr lang="is-IS" sz="2200" dirty="0"/>
              <a:t>Glósur</a:t>
            </a:r>
            <a:r>
              <a:rPr lang="pl-PL" sz="2200" dirty="0"/>
              <a:t> – </a:t>
            </a:r>
            <a:r>
              <a:rPr lang="is-IS" sz="2200" dirty="0"/>
              <a:t>Fræðilegur bakgrunnur</a:t>
            </a:r>
            <a:r>
              <a:rPr lang="pl-PL" sz="2200" dirty="0"/>
              <a:t> </a:t>
            </a:r>
            <a:endParaRPr sz="2200" dirty="0"/>
          </a:p>
          <a:p>
            <a:pPr marL="514350" lvl="0" indent="-514350" algn="l" rtl="0">
              <a:lnSpc>
                <a:spcPct val="90000"/>
              </a:lnSpc>
              <a:spcBef>
                <a:spcPts val="1000"/>
              </a:spcBef>
              <a:spcAft>
                <a:spcPts val="0"/>
              </a:spcAft>
              <a:buClr>
                <a:schemeClr val="dk1"/>
              </a:buClr>
              <a:buSzPct val="117646"/>
              <a:buFont typeface="+mj-lt"/>
              <a:buAutoNum type="arabicPeriod"/>
            </a:pPr>
            <a:r>
              <a:rPr lang="is-IS" sz="2200" dirty="0"/>
              <a:t>Námsefni</a:t>
            </a:r>
            <a:r>
              <a:rPr lang="pl-PL" sz="2200" dirty="0"/>
              <a:t> </a:t>
            </a:r>
            <a:endParaRPr sz="2200" dirty="0"/>
          </a:p>
          <a:p>
            <a:pPr marL="514350" lvl="0" indent="-514350" algn="l" rtl="0">
              <a:lnSpc>
                <a:spcPct val="90000"/>
              </a:lnSpc>
              <a:spcBef>
                <a:spcPts val="1000"/>
              </a:spcBef>
              <a:spcAft>
                <a:spcPts val="0"/>
              </a:spcAft>
              <a:buClr>
                <a:schemeClr val="dk1"/>
              </a:buClr>
              <a:buSzPct val="117646"/>
              <a:buFont typeface="+mj-lt"/>
              <a:buAutoNum type="arabicPeriod"/>
            </a:pPr>
            <a:r>
              <a:rPr lang="is-IS" sz="2200" dirty="0"/>
              <a:t>Viðbótarnámsefni </a:t>
            </a:r>
          </a:p>
          <a:p>
            <a:pPr marL="514350" lvl="0" indent="-514350" algn="l" rtl="0">
              <a:lnSpc>
                <a:spcPct val="90000"/>
              </a:lnSpc>
              <a:spcBef>
                <a:spcPts val="1000"/>
              </a:spcBef>
              <a:spcAft>
                <a:spcPts val="0"/>
              </a:spcAft>
              <a:buClr>
                <a:schemeClr val="dk1"/>
              </a:buClr>
              <a:buSzPct val="117646"/>
              <a:buFont typeface="+mj-lt"/>
              <a:buAutoNum type="arabicPeriod"/>
            </a:pPr>
            <a:r>
              <a:rPr lang="is-IS" sz="2200" dirty="0"/>
              <a:t>Fyrirmyndir (</a:t>
            </a:r>
            <a:r>
              <a:rPr lang="pl-PL" sz="2200" dirty="0"/>
              <a:t>Case study</a:t>
            </a:r>
            <a:r>
              <a:rPr lang="is-IS" sz="2200" dirty="0"/>
              <a:t>)</a:t>
            </a:r>
            <a:r>
              <a:rPr lang="pl-PL" sz="2200" dirty="0"/>
              <a:t> </a:t>
            </a:r>
            <a:endParaRPr sz="2200" dirty="0"/>
          </a:p>
          <a:p>
            <a:pPr marL="514350" lvl="0" indent="-514350" algn="l" rtl="0">
              <a:lnSpc>
                <a:spcPct val="90000"/>
              </a:lnSpc>
              <a:spcBef>
                <a:spcPts val="1000"/>
              </a:spcBef>
              <a:spcAft>
                <a:spcPts val="0"/>
              </a:spcAft>
              <a:buClr>
                <a:schemeClr val="dk1"/>
              </a:buClr>
              <a:buSzPct val="117646"/>
              <a:buFont typeface="+mj-lt"/>
              <a:buAutoNum type="arabicPeriod"/>
            </a:pPr>
            <a:r>
              <a:rPr lang="is-IS" sz="2200" dirty="0"/>
              <a:t>Heimildir</a:t>
            </a:r>
            <a:endParaRPr sz="2200" dirty="0"/>
          </a:p>
          <a:p>
            <a:pPr marL="514350" lvl="0" indent="-336550" algn="l" rtl="0">
              <a:lnSpc>
                <a:spcPct val="90000"/>
              </a:lnSpc>
              <a:spcBef>
                <a:spcPts val="1000"/>
              </a:spcBef>
              <a:spcAft>
                <a:spcPts val="0"/>
              </a:spcAft>
              <a:buClr>
                <a:schemeClr val="dk1"/>
              </a:buClr>
              <a:buSzPct val="117646"/>
              <a:buFont typeface="Calibri"/>
              <a:buNone/>
            </a:pPr>
            <a:endParaRPr dirty="0"/>
          </a:p>
          <a:p>
            <a:pPr marL="514350" lvl="0" indent="-336550" algn="l" rtl="0">
              <a:lnSpc>
                <a:spcPct val="90000"/>
              </a:lnSpc>
              <a:spcBef>
                <a:spcPts val="1000"/>
              </a:spcBef>
              <a:spcAft>
                <a:spcPts val="0"/>
              </a:spcAft>
              <a:buClr>
                <a:schemeClr val="dk1"/>
              </a:buClr>
              <a:buSzPct val="117646"/>
              <a:buFont typeface="Calibri"/>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8"/>
          <p:cNvSpPr txBox="1">
            <a:spLocks noGrp="1"/>
          </p:cNvSpPr>
          <p:nvPr>
            <p:ph type="title"/>
          </p:nvPr>
        </p:nvSpPr>
        <p:spPr>
          <a:xfrm>
            <a:off x="831850" y="836224"/>
            <a:ext cx="10515600" cy="11804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sz="4000" dirty="0"/>
              <a:t>Hæfnimat</a:t>
            </a:r>
            <a:r>
              <a:rPr lang="pl-PL" sz="4000" dirty="0"/>
              <a:t> </a:t>
            </a:r>
            <a:endParaRPr sz="4000" dirty="0"/>
          </a:p>
        </p:txBody>
      </p:sp>
      <p:grpSp>
        <p:nvGrpSpPr>
          <p:cNvPr id="214" name="Google Shape;214;p8"/>
          <p:cNvGrpSpPr/>
          <p:nvPr/>
        </p:nvGrpSpPr>
        <p:grpSpPr>
          <a:xfrm>
            <a:off x="1231704" y="2165724"/>
            <a:ext cx="9761140" cy="3142253"/>
            <a:chOff x="399854" y="600618"/>
            <a:chExt cx="9761140" cy="3142253"/>
          </a:xfrm>
        </p:grpSpPr>
        <p:sp>
          <p:nvSpPr>
            <p:cNvPr id="215" name="Google Shape;215;p8"/>
            <p:cNvSpPr/>
            <p:nvPr/>
          </p:nvSpPr>
          <p:spPr>
            <a:xfrm>
              <a:off x="1212569" y="600618"/>
              <a:ext cx="1300252" cy="130025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399854" y="2364746"/>
              <a:ext cx="2889450" cy="1378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8"/>
            <p:cNvSpPr txBox="1"/>
            <p:nvPr/>
          </p:nvSpPr>
          <p:spPr>
            <a:xfrm>
              <a:off x="399854" y="2364746"/>
              <a:ext cx="2889450" cy="1378125"/>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0"/>
                </a:spcBef>
                <a:spcAft>
                  <a:spcPts val="0"/>
                </a:spcAft>
                <a:buClr>
                  <a:srgbClr val="000000"/>
                </a:buClr>
                <a:buSzPts val="1400"/>
                <a:buFont typeface="Arial"/>
                <a:buNone/>
              </a:pPr>
              <a:r>
                <a:rPr lang="pl-PL" sz="1400" b="0" i="0" u="none" strike="noStrike" cap="none" dirty="0">
                  <a:solidFill>
                    <a:srgbClr val="000000"/>
                  </a:solidFill>
                  <a:latin typeface="Calibri"/>
                  <a:ea typeface="Calibri"/>
                  <a:cs typeface="Calibri"/>
                  <a:sym typeface="Calibri"/>
                </a:rPr>
                <a:t>Hæfni er „</a:t>
              </a:r>
              <a:r>
                <a:rPr lang="pl-PL" sz="1400" b="1" i="0" u="none" strike="noStrike" cap="none" dirty="0">
                  <a:solidFill>
                    <a:srgbClr val="000000"/>
                  </a:solidFill>
                  <a:latin typeface="Calibri"/>
                  <a:ea typeface="Calibri"/>
                  <a:cs typeface="Calibri"/>
                  <a:sym typeface="Calibri"/>
                </a:rPr>
                <a:t>s</a:t>
              </a:r>
              <a:r>
                <a:rPr lang="is-IS" b="1" dirty="0">
                  <a:latin typeface="Calibri"/>
                  <a:ea typeface="Calibri"/>
                  <a:cs typeface="Calibri"/>
                  <a:sym typeface="Calibri"/>
                </a:rPr>
                <a:t>értæk </a:t>
              </a:r>
              <a:r>
                <a:rPr lang="pl-PL" sz="1400" b="1" i="0" u="none" strike="noStrike" cap="none" dirty="0">
                  <a:solidFill>
                    <a:srgbClr val="000000"/>
                  </a:solidFill>
                  <a:latin typeface="Calibri"/>
                  <a:ea typeface="Calibri"/>
                  <a:cs typeface="Calibri"/>
                  <a:sym typeface="Calibri"/>
                </a:rPr>
                <a:t>vitræn tilhneiging</a:t>
              </a:r>
              <a:r>
                <a:rPr lang="pl-PL" sz="1400" b="0" i="0" u="none" strike="noStrike" cap="none" dirty="0">
                  <a:solidFill>
                    <a:srgbClr val="000000"/>
                  </a:solidFill>
                  <a:latin typeface="Calibri"/>
                  <a:ea typeface="Calibri"/>
                  <a:cs typeface="Calibri"/>
                  <a:sym typeface="Calibri"/>
                </a:rPr>
                <a:t>“ sem er frábrugðin </a:t>
              </a:r>
              <a:r>
                <a:rPr lang="pl-PL" sz="1400" b="1" i="0" u="none" strike="noStrike" cap="none" dirty="0">
                  <a:solidFill>
                    <a:srgbClr val="000000"/>
                  </a:solidFill>
                  <a:latin typeface="Calibri"/>
                  <a:ea typeface="Calibri"/>
                  <a:cs typeface="Calibri"/>
                  <a:sym typeface="Calibri"/>
                </a:rPr>
                <a:t>hugmyndum</a:t>
              </a:r>
              <a:r>
                <a:rPr lang="pl-PL" sz="1400" b="0" i="0" u="none" strike="noStrike" cap="none" dirty="0">
                  <a:solidFill>
                    <a:srgbClr val="000000"/>
                  </a:solidFill>
                  <a:latin typeface="Calibri"/>
                  <a:ea typeface="Calibri"/>
                  <a:cs typeface="Calibri"/>
                  <a:sym typeface="Calibri"/>
                </a:rPr>
                <a:t> eins og „</a:t>
              </a:r>
              <a:r>
                <a:rPr lang="pl-PL" sz="1400" b="1" i="0" u="none" strike="noStrike" cap="none" dirty="0">
                  <a:solidFill>
                    <a:srgbClr val="000000"/>
                  </a:solidFill>
                  <a:latin typeface="Calibri"/>
                  <a:ea typeface="Calibri"/>
                  <a:cs typeface="Calibri"/>
                  <a:sym typeface="Calibri"/>
                </a:rPr>
                <a:t>greind</a:t>
              </a:r>
              <a:r>
                <a:rPr lang="pl-PL" sz="1400" b="0" i="0" u="none" strike="noStrike" cap="none" dirty="0">
                  <a:solidFill>
                    <a:srgbClr val="000000"/>
                  </a:solidFill>
                  <a:latin typeface="Calibri"/>
                  <a:ea typeface="Calibri"/>
                  <a:cs typeface="Calibri"/>
                  <a:sym typeface="Calibri"/>
                </a:rPr>
                <a:t>“ eða „</a:t>
              </a:r>
              <a:r>
                <a:rPr lang="pl-PL" sz="1400" b="1" i="0" u="none" strike="noStrike" cap="none" dirty="0">
                  <a:solidFill>
                    <a:srgbClr val="000000"/>
                  </a:solidFill>
                  <a:latin typeface="Calibri"/>
                  <a:ea typeface="Calibri"/>
                  <a:cs typeface="Calibri"/>
                  <a:sym typeface="Calibri"/>
                </a:rPr>
                <a:t>andleg</a:t>
              </a:r>
              <a:r>
                <a:rPr lang="is-IS" sz="1400" b="1" i="0" u="none" strike="noStrike" cap="none" dirty="0">
                  <a:solidFill>
                    <a:srgbClr val="000000"/>
                  </a:solidFill>
                  <a:latin typeface="Calibri"/>
                  <a:ea typeface="Calibri"/>
                  <a:cs typeface="Calibri"/>
                  <a:sym typeface="Calibri"/>
                </a:rPr>
                <a:t> færni</a:t>
              </a:r>
              <a:r>
                <a:rPr lang="pl-PL" sz="1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sp>
          <p:nvSpPr>
            <p:cNvPr id="218" name="Google Shape;218;p8"/>
            <p:cNvSpPr/>
            <p:nvPr/>
          </p:nvSpPr>
          <p:spPr>
            <a:xfrm>
              <a:off x="4607673" y="600618"/>
              <a:ext cx="1300252" cy="130025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8"/>
            <p:cNvSpPr/>
            <p:nvPr/>
          </p:nvSpPr>
          <p:spPr>
            <a:xfrm>
              <a:off x="3819431" y="2328529"/>
              <a:ext cx="2889450" cy="1378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8"/>
            <p:cNvSpPr txBox="1"/>
            <p:nvPr/>
          </p:nvSpPr>
          <p:spPr>
            <a:xfrm>
              <a:off x="3819431" y="2328529"/>
              <a:ext cx="2889450" cy="1378125"/>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rgbClr val="000000"/>
                </a:buClr>
                <a:buSzPts val="1400"/>
                <a:buFont typeface="Arial"/>
                <a:buNone/>
              </a:pPr>
              <a:r>
                <a:rPr lang="pl-PL" sz="1400" b="0" i="0" u="none" strike="noStrike" cap="none" dirty="0">
                  <a:solidFill>
                    <a:srgbClr val="000000"/>
                  </a:solidFill>
                  <a:latin typeface="Calibri"/>
                  <a:ea typeface="Calibri"/>
                  <a:cs typeface="Calibri"/>
                  <a:sym typeface="Calibri"/>
                </a:rPr>
                <a:t>Hæfni einstakling</a:t>
              </a:r>
              <a:r>
                <a:rPr lang="is-IS" sz="1400" b="0" i="0" u="none" strike="noStrike" cap="none" dirty="0">
                  <a:solidFill>
                    <a:srgbClr val="000000"/>
                  </a:solidFill>
                  <a:latin typeface="Calibri"/>
                  <a:ea typeface="Calibri"/>
                  <a:cs typeface="Calibri"/>
                  <a:sym typeface="Calibri"/>
                </a:rPr>
                <a:t>a</a:t>
              </a:r>
              <a:r>
                <a:rPr lang="pl-PL" sz="1400" b="0" i="0" u="none" strike="noStrike" cap="none" dirty="0">
                  <a:solidFill>
                    <a:srgbClr val="000000"/>
                  </a:solidFill>
                  <a:latin typeface="Calibri"/>
                  <a:ea typeface="Calibri"/>
                  <a:cs typeface="Calibri"/>
                  <a:sym typeface="Calibri"/>
                </a:rPr>
                <a:t> til að </a:t>
              </a:r>
              <a:r>
                <a:rPr lang="is-IS" sz="1400" b="1" i="0" u="none" strike="noStrike" cap="none" dirty="0">
                  <a:solidFill>
                    <a:srgbClr val="000000"/>
                  </a:solidFill>
                  <a:latin typeface="Calibri"/>
                  <a:ea typeface="Calibri"/>
                  <a:cs typeface="Calibri"/>
                  <a:sym typeface="Calibri"/>
                </a:rPr>
                <a:t>takast á við </a:t>
              </a:r>
              <a:r>
                <a:rPr lang="pl-PL" sz="1400" b="1" i="0" u="none" strike="noStrike" cap="none" dirty="0">
                  <a:solidFill>
                    <a:srgbClr val="000000"/>
                  </a:solidFill>
                  <a:latin typeface="Calibri"/>
                  <a:ea typeface="Calibri"/>
                  <a:cs typeface="Calibri"/>
                  <a:sym typeface="Calibri"/>
                </a:rPr>
                <a:t>áskor</a:t>
              </a:r>
              <a:r>
                <a:rPr lang="is-IS" sz="1400" b="1" i="0" u="none" strike="noStrike" cap="none" dirty="0">
                  <a:solidFill>
                    <a:srgbClr val="000000"/>
                  </a:solidFill>
                  <a:latin typeface="Calibri"/>
                  <a:ea typeface="Calibri"/>
                  <a:cs typeface="Calibri"/>
                  <a:sym typeface="Calibri"/>
                </a:rPr>
                <a:t>anir </a:t>
              </a:r>
              <a:r>
                <a:rPr lang="pl-PL" sz="1400" b="0" i="0" u="none" strike="noStrike" cap="none" dirty="0">
                  <a:solidFill>
                    <a:srgbClr val="000000"/>
                  </a:solidFill>
                  <a:latin typeface="Calibri"/>
                  <a:ea typeface="Calibri"/>
                  <a:cs typeface="Calibri"/>
                  <a:sym typeface="Calibri"/>
                </a:rPr>
                <a:t>í </a:t>
              </a:r>
              <a:r>
                <a:rPr lang="is-IS" sz="1400" b="0" i="0" u="none" strike="noStrike" cap="none" dirty="0">
                  <a:solidFill>
                    <a:srgbClr val="000000"/>
                  </a:solidFill>
                  <a:latin typeface="Calibri"/>
                  <a:ea typeface="Calibri"/>
                  <a:cs typeface="Calibri"/>
                  <a:sym typeface="Calibri"/>
                </a:rPr>
                <a:t>ákveðnum</a:t>
              </a:r>
              <a:r>
                <a:rPr lang="pl-PL" sz="1400" b="0" i="0" u="none" strike="noStrike" cap="none" dirty="0">
                  <a:solidFill>
                    <a:srgbClr val="000000"/>
                  </a:solidFill>
                  <a:latin typeface="Calibri"/>
                  <a:ea typeface="Calibri"/>
                  <a:cs typeface="Calibri"/>
                  <a:sym typeface="Calibri"/>
                </a:rPr>
                <a:t> aðstæðum </a:t>
              </a:r>
              <a:r>
                <a:rPr lang="is-IS" sz="1400" b="0" i="0" u="none" strike="noStrike" cap="none" dirty="0">
                  <a:solidFill>
                    <a:srgbClr val="000000"/>
                  </a:solidFill>
                  <a:latin typeface="Calibri"/>
                  <a:ea typeface="Calibri"/>
                  <a:cs typeface="Calibri"/>
                  <a:sym typeface="Calibri"/>
                </a:rPr>
                <a:t>tendar </a:t>
              </a:r>
              <a:r>
                <a:rPr lang="pl-PL" sz="1400" b="0" i="0" u="none" strike="noStrike" cap="none" dirty="0">
                  <a:solidFill>
                    <a:srgbClr val="000000"/>
                  </a:solidFill>
                  <a:latin typeface="Calibri"/>
                  <a:ea typeface="Calibri"/>
                  <a:cs typeface="Calibri"/>
                  <a:sym typeface="Calibri"/>
                </a:rPr>
                <a:t>tilteknum sviðum, þar sem greind tengist færni </a:t>
              </a:r>
              <a:r>
                <a:rPr lang="en-US" sz="1400" b="0" i="0" u="none" strike="noStrike" cap="none" dirty="0" err="1">
                  <a:solidFill>
                    <a:srgbClr val="000000"/>
                  </a:solidFill>
                  <a:latin typeface="Calibri"/>
                  <a:ea typeface="Calibri"/>
                  <a:cs typeface="Calibri"/>
                  <a:sym typeface="Calibri"/>
                </a:rPr>
                <a:t>og</a:t>
              </a:r>
              <a:r>
                <a:rPr lang="pl-PL" sz="1400" b="0" i="0" u="none" strike="noStrike" cap="none" dirty="0">
                  <a:solidFill>
                    <a:srgbClr val="000000"/>
                  </a:solidFill>
                  <a:latin typeface="Calibri"/>
                  <a:ea typeface="Calibri"/>
                  <a:cs typeface="Calibri"/>
                  <a:sym typeface="Calibri"/>
                </a:rPr>
                <a:t>/</a:t>
              </a:r>
              <a:r>
                <a:rPr lang="en-US" sz="1400" b="0" i="0" u="none" strike="noStrike" cap="none" dirty="0" err="1">
                  <a:solidFill>
                    <a:srgbClr val="000000"/>
                  </a:solidFill>
                  <a:latin typeface="Calibri"/>
                  <a:ea typeface="Calibri"/>
                  <a:cs typeface="Calibri"/>
                  <a:sym typeface="Calibri"/>
                </a:rPr>
                <a:t>eða</a:t>
              </a:r>
              <a:r>
                <a:rPr lang="pl-PL" sz="1400" b="0" i="0" u="none" strike="noStrike" cap="none" dirty="0">
                  <a:solidFill>
                    <a:srgbClr val="000000"/>
                  </a:solidFill>
                  <a:latin typeface="Calibri"/>
                  <a:ea typeface="Calibri"/>
                  <a:cs typeface="Calibri"/>
                  <a:sym typeface="Calibri"/>
                </a:rPr>
                <a:t> hæfileik</a:t>
              </a:r>
              <a:r>
                <a:rPr lang="is-IS" sz="1400" b="0" i="0" u="none" strike="noStrike" cap="none" dirty="0">
                  <a:solidFill>
                    <a:srgbClr val="000000"/>
                  </a:solidFill>
                  <a:latin typeface="Calibri"/>
                  <a:ea typeface="Calibri"/>
                  <a:cs typeface="Calibri"/>
                  <a:sym typeface="Calibri"/>
                </a:rPr>
                <a:t>um</a:t>
              </a:r>
              <a:r>
                <a:rPr lang="pl-PL" sz="1400" b="0" i="0" u="none" strike="noStrike" cap="none" dirty="0">
                  <a:solidFill>
                    <a:srgbClr val="000000"/>
                  </a:solidFill>
                  <a:latin typeface="Calibri"/>
                  <a:ea typeface="Calibri"/>
                  <a:cs typeface="Calibri"/>
                  <a:sym typeface="Calibri"/>
                </a:rPr>
                <a:t>, </a:t>
              </a:r>
              <a:r>
                <a:rPr lang="is-IS" sz="1400" b="0" i="0" u="none" strike="noStrike" cap="none" dirty="0">
                  <a:solidFill>
                    <a:srgbClr val="000000"/>
                  </a:solidFill>
                  <a:latin typeface="Calibri"/>
                  <a:ea typeface="Calibri"/>
                  <a:cs typeface="Calibri"/>
                  <a:sym typeface="Calibri"/>
                </a:rPr>
                <a:t>og </a:t>
              </a:r>
              <a:r>
                <a:rPr lang="pl-PL" sz="1400" b="0" i="0" u="none" strike="noStrike" cap="none" dirty="0">
                  <a:solidFill>
                    <a:srgbClr val="000000"/>
                  </a:solidFill>
                  <a:latin typeface="Calibri"/>
                  <a:ea typeface="Calibri"/>
                  <a:cs typeface="Calibri"/>
                  <a:sym typeface="Calibri"/>
                </a:rPr>
                <a:t>viðhorfum sem </a:t>
              </a:r>
              <a:r>
                <a:rPr lang="is-IS" dirty="0">
                  <a:latin typeface="Calibri"/>
                  <a:ea typeface="Calibri"/>
                  <a:cs typeface="Calibri"/>
                  <a:sym typeface="Calibri"/>
                </a:rPr>
                <a:t>mikilvæg eru </a:t>
              </a:r>
              <a:r>
                <a:rPr lang="pl-PL" sz="1400" b="0" i="0" u="none" strike="noStrike" cap="none" dirty="0">
                  <a:solidFill>
                    <a:srgbClr val="000000"/>
                  </a:solidFill>
                  <a:latin typeface="Calibri"/>
                  <a:ea typeface="Calibri"/>
                  <a:cs typeface="Calibri"/>
                  <a:sym typeface="Calibri"/>
                </a:rPr>
                <a:t>til að </a:t>
              </a:r>
              <a:r>
                <a:rPr lang="is-IS" sz="1400" b="0" i="0" u="none" strike="noStrike" cap="none" dirty="0">
                  <a:solidFill>
                    <a:srgbClr val="000000"/>
                  </a:solidFill>
                  <a:latin typeface="Calibri"/>
                  <a:ea typeface="Calibri"/>
                  <a:cs typeface="Calibri"/>
                  <a:sym typeface="Calibri"/>
                </a:rPr>
                <a:t>yfirstíga</a:t>
              </a:r>
              <a:r>
                <a:rPr lang="pl-PL" sz="1400" b="0" i="0" u="none" strike="noStrike" cap="none" dirty="0">
                  <a:solidFill>
                    <a:srgbClr val="000000"/>
                  </a:solidFill>
                  <a:latin typeface="Calibri"/>
                  <a:ea typeface="Calibri"/>
                  <a:cs typeface="Calibri"/>
                  <a:sym typeface="Calibri"/>
                </a:rPr>
                <a:t> </a:t>
              </a:r>
              <a:r>
                <a:rPr lang="is-IS" sz="1400" b="0" i="0" u="none" strike="noStrike" cap="none" dirty="0">
                  <a:solidFill>
                    <a:srgbClr val="000000"/>
                  </a:solidFill>
                  <a:latin typeface="Calibri"/>
                  <a:ea typeface="Calibri"/>
                  <a:cs typeface="Calibri"/>
                  <a:sym typeface="Calibri"/>
                </a:rPr>
                <a:t>slíkar </a:t>
              </a:r>
              <a:r>
                <a:rPr lang="pl-PL" sz="1400" b="0" i="0" u="none" strike="noStrike" cap="none" dirty="0">
                  <a:solidFill>
                    <a:srgbClr val="000000"/>
                  </a:solidFill>
                  <a:latin typeface="Calibri"/>
                  <a:ea typeface="Calibri"/>
                  <a:cs typeface="Calibri"/>
                  <a:sym typeface="Calibri"/>
                </a:rPr>
                <a:t>áskor</a:t>
              </a:r>
              <a:r>
                <a:rPr lang="is-IS" sz="1400" b="0" i="0" u="none" strike="noStrike" cap="none" dirty="0">
                  <a:solidFill>
                    <a:srgbClr val="000000"/>
                  </a:solidFill>
                  <a:latin typeface="Calibri"/>
                  <a:ea typeface="Calibri"/>
                  <a:cs typeface="Calibri"/>
                  <a:sym typeface="Calibri"/>
                </a:rPr>
                <a:t>anir. </a:t>
              </a:r>
              <a:endParaRPr sz="1400" b="0" i="0" u="none" strike="noStrike" cap="none" dirty="0">
                <a:solidFill>
                  <a:srgbClr val="000000"/>
                </a:solidFill>
                <a:latin typeface="Calibri"/>
                <a:ea typeface="Calibri"/>
                <a:cs typeface="Calibri"/>
                <a:sym typeface="Calibri"/>
              </a:endParaRPr>
            </a:p>
          </p:txBody>
        </p:sp>
        <p:sp>
          <p:nvSpPr>
            <p:cNvPr id="221" name="Google Shape;221;p8"/>
            <p:cNvSpPr/>
            <p:nvPr/>
          </p:nvSpPr>
          <p:spPr>
            <a:xfrm>
              <a:off x="8002777" y="600618"/>
              <a:ext cx="1300252" cy="130025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8"/>
            <p:cNvSpPr/>
            <p:nvPr/>
          </p:nvSpPr>
          <p:spPr>
            <a:xfrm>
              <a:off x="7271544" y="2301366"/>
              <a:ext cx="2889450" cy="1378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8"/>
            <p:cNvSpPr txBox="1"/>
            <p:nvPr/>
          </p:nvSpPr>
          <p:spPr>
            <a:xfrm>
              <a:off x="7271544" y="2301366"/>
              <a:ext cx="2889450" cy="1378125"/>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rgbClr val="000000"/>
                </a:buClr>
                <a:buSzPts val="1400"/>
                <a:buFont typeface="Arial"/>
                <a:buNone/>
              </a:pPr>
              <a:r>
                <a:rPr lang="pl-PL" sz="1400" b="0" i="0" u="none" strike="noStrike" cap="none" dirty="0">
                  <a:solidFill>
                    <a:srgbClr val="000000"/>
                  </a:solidFill>
                  <a:latin typeface="Calibri"/>
                  <a:ea typeface="Calibri"/>
                  <a:cs typeface="Calibri"/>
                  <a:sym typeface="Calibri"/>
                </a:rPr>
                <a:t>Samkvæmt OECD er skilgreining á hæfni í samræmi við það hvernig hugtakið „</a:t>
              </a:r>
              <a:r>
                <a:rPr lang="pl-PL" sz="1400" b="1" i="0" u="none" strike="noStrike" cap="none" dirty="0">
                  <a:solidFill>
                    <a:srgbClr val="000000"/>
                  </a:solidFill>
                  <a:latin typeface="Calibri"/>
                  <a:ea typeface="Calibri"/>
                  <a:cs typeface="Calibri"/>
                  <a:sym typeface="Calibri"/>
                </a:rPr>
                <a:t>hæfni</a:t>
              </a:r>
              <a:r>
                <a:rPr lang="pl-PL" sz="1400" b="0" i="0" u="none" strike="noStrike" cap="none" dirty="0">
                  <a:solidFill>
                    <a:srgbClr val="000000"/>
                  </a:solidFill>
                  <a:latin typeface="Calibri"/>
                  <a:ea typeface="Calibri"/>
                  <a:cs typeface="Calibri"/>
                  <a:sym typeface="Calibri"/>
                </a:rPr>
                <a:t>“ er notað í alþjóðlegum matsrannsóknum</a:t>
              </a:r>
              <a:r>
                <a:rPr lang="is-IS" sz="1400" b="0" i="0" u="none" strike="noStrike" cap="none" dirty="0">
                  <a:solidFill>
                    <a:srgbClr val="000000"/>
                  </a:solidFill>
                  <a:latin typeface="Calibri"/>
                  <a:ea typeface="Calibri"/>
                  <a:cs typeface="Calibri"/>
                  <a:sym typeface="Calibri"/>
                </a:rPr>
                <a:t> s.s.</a:t>
              </a:r>
              <a:r>
                <a:rPr lang="pl-PL" sz="1400" b="0" i="0" u="none" strike="noStrike" cap="none" dirty="0">
                  <a:solidFill>
                    <a:srgbClr val="000000"/>
                  </a:solidFill>
                  <a:latin typeface="Calibri"/>
                  <a:ea typeface="Calibri"/>
                  <a:cs typeface="Calibri"/>
                  <a:sym typeface="Calibri"/>
                </a:rPr>
                <a:t> PISA eða PIRLS.</a:t>
              </a:r>
              <a:endParaRPr sz="1400" b="0"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a:spLocks noGrp="1"/>
          </p:cNvSpPr>
          <p:nvPr>
            <p:ph type="title"/>
          </p:nvPr>
        </p:nvSpPr>
        <p:spPr>
          <a:xfrm>
            <a:off x="831850" y="836224"/>
            <a:ext cx="10515600" cy="11804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dirty="0"/>
              <a:t>Hæfnimat</a:t>
            </a:r>
            <a:r>
              <a:rPr lang="pl-PL" dirty="0"/>
              <a:t> </a:t>
            </a:r>
            <a:endParaRPr dirty="0"/>
          </a:p>
        </p:txBody>
      </p:sp>
      <p:grpSp>
        <p:nvGrpSpPr>
          <p:cNvPr id="229" name="Google Shape;229;p42"/>
          <p:cNvGrpSpPr/>
          <p:nvPr/>
        </p:nvGrpSpPr>
        <p:grpSpPr>
          <a:xfrm>
            <a:off x="831850" y="2656003"/>
            <a:ext cx="10515599" cy="2190202"/>
            <a:chOff x="0" y="1081170"/>
            <a:chExt cx="10515599" cy="2190202"/>
          </a:xfrm>
        </p:grpSpPr>
        <p:sp>
          <p:nvSpPr>
            <p:cNvPr id="230" name="Google Shape;230;p42"/>
            <p:cNvSpPr/>
            <p:nvPr/>
          </p:nvSpPr>
          <p:spPr>
            <a:xfrm>
              <a:off x="0" y="1081170"/>
              <a:ext cx="2957512" cy="1878020"/>
            </a:xfrm>
            <a:prstGeom prst="roundRect">
              <a:avLst>
                <a:gd name="adj" fmla="val 10000"/>
              </a:avLst>
            </a:prstGeom>
            <a:solidFill>
              <a:srgbClr val="DBE6B4"/>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2"/>
            <p:cNvSpPr/>
            <p:nvPr/>
          </p:nvSpPr>
          <p:spPr>
            <a:xfrm>
              <a:off x="328612" y="1393352"/>
              <a:ext cx="2957512" cy="1878020"/>
            </a:xfrm>
            <a:prstGeom prst="roundRect">
              <a:avLst>
                <a:gd name="adj" fmla="val 10000"/>
              </a:avLst>
            </a:prstGeom>
            <a:solidFill>
              <a:schemeClr val="lt1">
                <a:alpha val="89411"/>
              </a:schemeClr>
            </a:solidFill>
            <a:ln w="9525" cap="flat" cmpd="sng">
              <a:solidFill>
                <a:srgbClr val="7E95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2"/>
            <p:cNvSpPr txBox="1"/>
            <p:nvPr/>
          </p:nvSpPr>
          <p:spPr>
            <a:xfrm>
              <a:off x="383617" y="1448357"/>
              <a:ext cx="2847502" cy="176801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pl-PL" sz="1400" b="0" i="0" u="none" strike="noStrike" cap="none" dirty="0">
                  <a:solidFill>
                    <a:srgbClr val="000000"/>
                  </a:solidFill>
                  <a:latin typeface="Arial"/>
                  <a:ea typeface="Arial"/>
                  <a:cs typeface="Arial"/>
                  <a:sym typeface="Arial"/>
                </a:rPr>
                <a:t>Færni er „</a:t>
              </a:r>
              <a:r>
                <a:rPr lang="is-IS" sz="1400" b="0" i="0" u="none" strike="noStrike" cap="none" dirty="0">
                  <a:solidFill>
                    <a:srgbClr val="000000"/>
                  </a:solidFill>
                  <a:latin typeface="Arial"/>
                  <a:ea typeface="Arial"/>
                  <a:cs typeface="Arial"/>
                  <a:sym typeface="Arial"/>
                </a:rPr>
                <a:t>vitræn geta tengd ákveðnu samhengi</a:t>
              </a:r>
              <a:r>
                <a:rPr lang="pl-PL" sz="1400" b="0" i="0" u="none" strike="noStrike" cap="none" dirty="0">
                  <a:solidFill>
                    <a:srgbClr val="000000"/>
                  </a:solidFill>
                  <a:latin typeface="Arial"/>
                  <a:ea typeface="Arial"/>
                  <a:cs typeface="Arial"/>
                  <a:sym typeface="Arial"/>
                </a:rPr>
                <a:t>“</a:t>
              </a:r>
              <a:r>
                <a:rPr lang="is-IS" sz="1400" b="0" i="0" u="none" strike="noStrike" cap="none" dirty="0">
                  <a:solidFill>
                    <a:srgbClr val="000000"/>
                  </a:solidFill>
                  <a:latin typeface="Arial"/>
                  <a:ea typeface="Arial"/>
                  <a:cs typeface="Arial"/>
                  <a:sym typeface="Arial"/>
                </a:rPr>
                <a:t> ólíkt fyrirbærum á borð við</a:t>
              </a:r>
              <a:r>
                <a:rPr lang="pl-PL" sz="1400" b="0" i="0" u="none" strike="noStrike" cap="none" dirty="0">
                  <a:solidFill>
                    <a:srgbClr val="000000"/>
                  </a:solidFill>
                  <a:latin typeface="Arial"/>
                  <a:ea typeface="Arial"/>
                  <a:cs typeface="Arial"/>
                  <a:sym typeface="Arial"/>
                </a:rPr>
                <a:t> „greind“ eða „vitsmunaþroska“.</a:t>
              </a:r>
              <a:endParaRPr sz="1400" b="0" i="0" u="none" strike="noStrike" cap="none" dirty="0">
                <a:solidFill>
                  <a:srgbClr val="000000"/>
                </a:solidFill>
                <a:latin typeface="Arial"/>
                <a:ea typeface="Arial"/>
                <a:cs typeface="Arial"/>
                <a:sym typeface="Arial"/>
              </a:endParaRPr>
            </a:p>
          </p:txBody>
        </p:sp>
        <p:sp>
          <p:nvSpPr>
            <p:cNvPr id="233" name="Google Shape;233;p42"/>
            <p:cNvSpPr/>
            <p:nvPr/>
          </p:nvSpPr>
          <p:spPr>
            <a:xfrm>
              <a:off x="3614737" y="1081170"/>
              <a:ext cx="2957512" cy="1878020"/>
            </a:xfrm>
            <a:prstGeom prst="roundRect">
              <a:avLst>
                <a:gd name="adj" fmla="val 10000"/>
              </a:avLst>
            </a:prstGeom>
            <a:solidFill>
              <a:srgbClr val="DBE6B4"/>
            </a:solidFill>
            <a:ln w="9525" cap="flat" cmpd="sng">
              <a:solidFill>
                <a:srgbClr val="7E953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42"/>
            <p:cNvSpPr/>
            <p:nvPr/>
          </p:nvSpPr>
          <p:spPr>
            <a:xfrm>
              <a:off x="3943350" y="1393352"/>
              <a:ext cx="2957512" cy="1878020"/>
            </a:xfrm>
            <a:prstGeom prst="roundRect">
              <a:avLst>
                <a:gd name="adj" fmla="val 10000"/>
              </a:avLst>
            </a:prstGeom>
            <a:solidFill>
              <a:schemeClr val="lt1">
                <a:alpha val="89411"/>
              </a:schemeClr>
            </a:solidFill>
            <a:ln w="9525" cap="flat" cmpd="sng">
              <a:solidFill>
                <a:srgbClr val="0D6D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2"/>
            <p:cNvSpPr txBox="1"/>
            <p:nvPr/>
          </p:nvSpPr>
          <p:spPr>
            <a:xfrm>
              <a:off x="3998355" y="1448357"/>
              <a:ext cx="2847502" cy="176801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pl-PL" sz="1400" b="0" i="0" u="none" strike="noStrike" cap="none" dirty="0">
                  <a:solidFill>
                    <a:srgbClr val="000000"/>
                  </a:solidFill>
                  <a:latin typeface="Arial"/>
                  <a:ea typeface="Arial"/>
                  <a:cs typeface="Arial"/>
                  <a:sym typeface="Arial"/>
                </a:rPr>
                <a:t>Færni vísar til </a:t>
              </a:r>
              <a:r>
                <a:rPr lang="is-IS" sz="1400" b="0" i="0" u="none" strike="noStrike" cap="none" dirty="0">
                  <a:solidFill>
                    <a:srgbClr val="000000"/>
                  </a:solidFill>
                  <a:latin typeface="Arial"/>
                  <a:ea typeface="Arial"/>
                  <a:cs typeface="Arial"/>
                  <a:sym typeface="Arial"/>
                </a:rPr>
                <a:t>getu</a:t>
              </a:r>
              <a:r>
                <a:rPr lang="pl-PL" sz="1400" b="0" i="0" u="none" strike="noStrike" cap="none" dirty="0">
                  <a:solidFill>
                    <a:srgbClr val="000000"/>
                  </a:solidFill>
                  <a:latin typeface="Arial"/>
                  <a:ea typeface="Arial"/>
                  <a:cs typeface="Arial"/>
                  <a:sym typeface="Arial"/>
                </a:rPr>
                <a:t> einstaklings til að </a:t>
              </a:r>
              <a:r>
                <a:rPr lang="is-IS" sz="1400" b="0" i="0" u="none" strike="noStrike" cap="none" dirty="0">
                  <a:solidFill>
                    <a:srgbClr val="000000"/>
                  </a:solidFill>
                  <a:latin typeface="Arial"/>
                  <a:ea typeface="Arial"/>
                  <a:cs typeface="Arial"/>
                  <a:sym typeface="Arial"/>
                </a:rPr>
                <a:t>takast á við </a:t>
              </a:r>
              <a:r>
                <a:rPr lang="pl-PL" sz="1400" b="0" i="0" u="none" strike="noStrike" cap="none" dirty="0">
                  <a:solidFill>
                    <a:srgbClr val="000000"/>
                  </a:solidFill>
                  <a:latin typeface="Arial"/>
                  <a:ea typeface="Arial"/>
                  <a:cs typeface="Arial"/>
                  <a:sym typeface="Arial"/>
                </a:rPr>
                <a:t>ákveð</a:t>
              </a:r>
              <a:r>
                <a:rPr lang="is-IS" sz="1400" b="0" i="0" u="none" strike="noStrike" cap="none" dirty="0">
                  <a:solidFill>
                    <a:srgbClr val="000000"/>
                  </a:solidFill>
                  <a:latin typeface="Arial"/>
                  <a:ea typeface="Arial"/>
                  <a:cs typeface="Arial"/>
                  <a:sym typeface="Arial"/>
                </a:rPr>
                <a:t>na</a:t>
              </a:r>
              <a:r>
                <a:rPr lang="pl-PL" sz="1400" b="0" i="0" u="none" strike="noStrike" cap="none" dirty="0">
                  <a:solidFill>
                    <a:srgbClr val="000000"/>
                  </a:solidFill>
                  <a:latin typeface="Arial"/>
                  <a:ea typeface="Arial"/>
                  <a:cs typeface="Arial"/>
                  <a:sym typeface="Arial"/>
                </a:rPr>
                <a:t> áskorun í tilteknum aðstæðum á tilteknum sviðum, </a:t>
              </a:r>
              <a:r>
                <a:rPr lang="is-IS" sz="1400" b="0" i="0" u="none" strike="noStrike" cap="none" dirty="0">
                  <a:solidFill>
                    <a:srgbClr val="000000"/>
                  </a:solidFill>
                  <a:latin typeface="Arial"/>
                  <a:ea typeface="Arial"/>
                  <a:cs typeface="Arial"/>
                  <a:sym typeface="Arial"/>
                </a:rPr>
                <a:t>á meðan </a:t>
              </a:r>
              <a:r>
                <a:rPr lang="pl-PL" sz="1400" b="0" i="0" u="none" strike="noStrike" cap="none" dirty="0">
                  <a:solidFill>
                    <a:srgbClr val="000000"/>
                  </a:solidFill>
                  <a:latin typeface="Arial"/>
                  <a:ea typeface="Arial"/>
                  <a:cs typeface="Arial"/>
                  <a:sym typeface="Arial"/>
                </a:rPr>
                <a:t>greind vísar til </a:t>
              </a:r>
              <a:r>
                <a:rPr lang="is-IS" sz="1400" b="0" i="0" u="none" strike="noStrike" cap="none" dirty="0">
                  <a:solidFill>
                    <a:srgbClr val="000000"/>
                  </a:solidFill>
                  <a:latin typeface="Arial"/>
                  <a:ea typeface="Arial"/>
                  <a:cs typeface="Arial"/>
                  <a:sym typeface="Arial"/>
                </a:rPr>
                <a:t>ýmiskonar</a:t>
              </a:r>
              <a:r>
                <a:rPr lang="pl-PL" sz="1400" b="0" i="0" u="none" strike="noStrike" cap="none" dirty="0">
                  <a:solidFill>
                    <a:srgbClr val="000000"/>
                  </a:solidFill>
                  <a:latin typeface="Arial"/>
                  <a:ea typeface="Arial"/>
                  <a:cs typeface="Arial"/>
                  <a:sym typeface="Arial"/>
                </a:rPr>
                <a:t> færni og/eða andlegrar getu og viðhorfa sem hægt er að nota til að takast á við áskoranirnar.</a:t>
              </a:r>
              <a:endParaRPr sz="1400" b="0" i="0" u="none" strike="noStrike" cap="none" dirty="0">
                <a:solidFill>
                  <a:srgbClr val="000000"/>
                </a:solidFill>
                <a:latin typeface="Arial"/>
                <a:ea typeface="Arial"/>
                <a:cs typeface="Arial"/>
                <a:sym typeface="Arial"/>
              </a:endParaRPr>
            </a:p>
          </p:txBody>
        </p:sp>
        <p:sp>
          <p:nvSpPr>
            <p:cNvPr id="236" name="Google Shape;236;p42"/>
            <p:cNvSpPr/>
            <p:nvPr/>
          </p:nvSpPr>
          <p:spPr>
            <a:xfrm>
              <a:off x="7229475" y="1081170"/>
              <a:ext cx="2957512" cy="1878020"/>
            </a:xfrm>
            <a:prstGeom prst="roundRect">
              <a:avLst>
                <a:gd name="adj" fmla="val 10000"/>
              </a:avLst>
            </a:prstGeom>
            <a:solidFill>
              <a:srgbClr val="DBE6B4"/>
            </a:solidFill>
            <a:ln w="9525" cap="flat" cmpd="sng">
              <a:solidFill>
                <a:srgbClr val="7E953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2"/>
            <p:cNvSpPr/>
            <p:nvPr/>
          </p:nvSpPr>
          <p:spPr>
            <a:xfrm>
              <a:off x="7558087" y="1393352"/>
              <a:ext cx="2957512" cy="1878020"/>
            </a:xfrm>
            <a:prstGeom prst="roundRect">
              <a:avLst>
                <a:gd name="adj" fmla="val 10000"/>
              </a:avLst>
            </a:prstGeom>
            <a:solidFill>
              <a:schemeClr val="lt1">
                <a:alpha val="89411"/>
              </a:schemeClr>
            </a:solidFill>
            <a:ln w="9525" cap="flat" cmpd="sng">
              <a:solidFill>
                <a:srgbClr val="0D6D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2"/>
            <p:cNvSpPr txBox="1"/>
            <p:nvPr/>
          </p:nvSpPr>
          <p:spPr>
            <a:xfrm>
              <a:off x="7613092" y="1448357"/>
              <a:ext cx="2847502" cy="176801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pl-PL" sz="1400" b="0" i="0" u="none" strike="noStrike" cap="none" dirty="0">
                  <a:solidFill>
                    <a:srgbClr val="000000"/>
                  </a:solidFill>
                  <a:latin typeface="Arial"/>
                  <a:ea typeface="Arial"/>
                  <a:cs typeface="Arial"/>
                  <a:sym typeface="Arial"/>
                </a:rPr>
                <a:t>Samkvæmt OECD er skilgreining á hæfni </a:t>
              </a:r>
              <a:r>
                <a:rPr lang="is-IS" sz="1400" b="0" i="0" u="none" strike="noStrike" cap="none" dirty="0">
                  <a:solidFill>
                    <a:srgbClr val="000000"/>
                  </a:solidFill>
                  <a:latin typeface="Arial"/>
                  <a:ea typeface="Arial"/>
                  <a:cs typeface="Arial"/>
                  <a:sym typeface="Arial"/>
                </a:rPr>
                <a:t>samhljóða því</a:t>
              </a:r>
              <a:r>
                <a:rPr lang="pl-PL" sz="1400" b="0" i="0" u="none" strike="noStrike" cap="none" dirty="0">
                  <a:solidFill>
                    <a:srgbClr val="000000"/>
                  </a:solidFill>
                  <a:latin typeface="Arial"/>
                  <a:ea typeface="Arial"/>
                  <a:cs typeface="Arial"/>
                  <a:sym typeface="Arial"/>
                </a:rPr>
                <a:t> hvernig hugtakið „hæfni“ er notað í alþjóðlegum matsrannsóknum </a:t>
              </a:r>
              <a:r>
                <a:rPr lang="is-IS" sz="1400" b="0" i="0" u="none" strike="noStrike" cap="none" dirty="0">
                  <a:solidFill>
                    <a:srgbClr val="000000"/>
                  </a:solidFill>
                  <a:latin typeface="Arial"/>
                  <a:ea typeface="Arial"/>
                  <a:cs typeface="Arial"/>
                  <a:sym typeface="Arial"/>
                </a:rPr>
                <a:t>á borð við</a:t>
              </a:r>
              <a:r>
                <a:rPr lang="pl-PL" sz="1400" b="0" i="0" u="none" strike="noStrike" cap="none" dirty="0">
                  <a:solidFill>
                    <a:srgbClr val="000000"/>
                  </a:solidFill>
                  <a:latin typeface="Arial"/>
                  <a:ea typeface="Arial"/>
                  <a:cs typeface="Arial"/>
                  <a:sym typeface="Arial"/>
                </a:rPr>
                <a:t> PISA eða PIRLS.</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title"/>
          </p:nvPr>
        </p:nvSpPr>
        <p:spPr>
          <a:xfrm>
            <a:off x="831850" y="1670858"/>
            <a:ext cx="10515600" cy="289161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is-IS" dirty="0"/>
              <a:t>Matstæki</a:t>
            </a:r>
            <a:endParaRPr dirty="0"/>
          </a:p>
        </p:txBody>
      </p:sp>
      <p:sp>
        <p:nvSpPr>
          <p:cNvPr id="244" name="Google Shape;244;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888888"/>
              </a:buClr>
              <a:buSzPts val="2400"/>
              <a:buNone/>
            </a:pPr>
            <a:r>
              <a:rPr lang="pl-PL" dirty="0"/>
              <a:t>Verkfæri og aðferðir </a:t>
            </a:r>
            <a:r>
              <a:rPr lang="is-IS" dirty="0"/>
              <a:t>til að meta</a:t>
            </a:r>
            <a:r>
              <a:rPr lang="pl-PL" dirty="0"/>
              <a:t> hæfni</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4"/>
          <p:cNvSpPr txBox="1">
            <a:spLocks noGrp="1"/>
          </p:cNvSpPr>
          <p:nvPr>
            <p:ph type="title"/>
          </p:nvPr>
        </p:nvSpPr>
        <p:spPr>
          <a:xfrm>
            <a:off x="838200" y="722877"/>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dirty="0"/>
              <a:t>Matstæki</a:t>
            </a:r>
            <a:endParaRPr dirty="0"/>
          </a:p>
        </p:txBody>
      </p:sp>
      <p:sp>
        <p:nvSpPr>
          <p:cNvPr id="250" name="Google Shape;250;p44"/>
          <p:cNvSpPr txBox="1">
            <a:spLocks noGrp="1"/>
          </p:cNvSpPr>
          <p:nvPr>
            <p:ph type="body" idx="1"/>
          </p:nvPr>
        </p:nvSpPr>
        <p:spPr>
          <a:xfrm>
            <a:off x="2693922" y="2158562"/>
            <a:ext cx="2937095" cy="1722775"/>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is-IS" sz="3200" dirty="0"/>
              <a:t>Hefðbundin matstæki </a:t>
            </a:r>
            <a:endParaRPr sz="3200" dirty="0"/>
          </a:p>
        </p:txBody>
      </p:sp>
      <p:pic>
        <p:nvPicPr>
          <p:cNvPr id="251" name="Google Shape;251;p44" descr="A group of people in a circle&#10;&#10;Description automatically generated"/>
          <p:cNvPicPr preferRelativeResize="0"/>
          <p:nvPr/>
        </p:nvPicPr>
        <p:blipFill rotWithShape="1">
          <a:blip r:embed="rId3">
            <a:alphaModFix/>
          </a:blip>
          <a:srcRect/>
          <a:stretch/>
        </p:blipFill>
        <p:spPr>
          <a:xfrm>
            <a:off x="5374384" y="1953160"/>
            <a:ext cx="2758973" cy="4904840"/>
          </a:xfrm>
          <a:prstGeom prst="rect">
            <a:avLst/>
          </a:prstGeom>
          <a:noFill/>
          <a:ln>
            <a:noFill/>
          </a:ln>
        </p:spPr>
      </p:pic>
      <p:pic>
        <p:nvPicPr>
          <p:cNvPr id="252" name="Google Shape;252;p44" descr="A group of papers with a pen&#10;&#10;Description automatically generated"/>
          <p:cNvPicPr preferRelativeResize="0"/>
          <p:nvPr/>
        </p:nvPicPr>
        <p:blipFill rotWithShape="1">
          <a:blip r:embed="rId4">
            <a:alphaModFix/>
          </a:blip>
          <a:srcRect/>
          <a:stretch/>
        </p:blipFill>
        <p:spPr>
          <a:xfrm>
            <a:off x="305583" y="835560"/>
            <a:ext cx="2388339" cy="4245936"/>
          </a:xfrm>
          <a:prstGeom prst="rect">
            <a:avLst/>
          </a:prstGeom>
          <a:noFill/>
          <a:ln>
            <a:noFill/>
          </a:ln>
        </p:spPr>
      </p:pic>
      <p:sp>
        <p:nvSpPr>
          <p:cNvPr id="253" name="Google Shape;253;p44"/>
          <p:cNvSpPr txBox="1"/>
          <p:nvPr/>
        </p:nvSpPr>
        <p:spPr>
          <a:xfrm>
            <a:off x="8019357" y="3357583"/>
            <a:ext cx="2428150" cy="2050996"/>
          </a:xfrm>
          <a:prstGeom prst="rect">
            <a:avLst/>
          </a:prstGeom>
          <a:noFill/>
          <a:ln>
            <a:noFill/>
          </a:ln>
        </p:spPr>
        <p:txBody>
          <a:bodyPr spcFirstLastPara="1" wrap="square" lIns="91425" tIns="45700" rIns="91425" bIns="45700" anchor="t" anchorCtr="0">
            <a:normAutofit/>
          </a:bodyPr>
          <a:lstStyle/>
          <a:p>
            <a:pPr marL="114300" marR="0" lvl="0" indent="0" algn="l" rtl="0">
              <a:lnSpc>
                <a:spcPct val="90000"/>
              </a:lnSpc>
              <a:spcBef>
                <a:spcPts val="1000"/>
              </a:spcBef>
              <a:spcAft>
                <a:spcPts val="0"/>
              </a:spcAft>
              <a:buClr>
                <a:schemeClr val="dk1"/>
              </a:buClr>
              <a:buSzPts val="1800"/>
              <a:buFont typeface="Arial"/>
              <a:buNone/>
            </a:pPr>
            <a:r>
              <a:rPr lang="pl-PL" sz="3200" b="0" i="0" u="none" strike="noStrike" cap="none" dirty="0">
                <a:solidFill>
                  <a:schemeClr val="dk1"/>
                </a:solidFill>
                <a:latin typeface="Calibri"/>
                <a:ea typeface="Calibri"/>
                <a:cs typeface="Calibri"/>
                <a:sym typeface="Calibri"/>
              </a:rPr>
              <a:t>Önnur matstæki</a:t>
            </a: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5"/>
          <p:cNvSpPr txBox="1">
            <a:spLocks noGrp="1"/>
          </p:cNvSpPr>
          <p:nvPr>
            <p:ph type="title"/>
          </p:nvPr>
        </p:nvSpPr>
        <p:spPr>
          <a:xfrm>
            <a:off x="838200" y="722877"/>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dirty="0"/>
              <a:t>Matstæki </a:t>
            </a:r>
            <a:r>
              <a:rPr lang="pl-PL" dirty="0"/>
              <a:t>– </a:t>
            </a:r>
            <a:r>
              <a:rPr lang="is-IS" dirty="0"/>
              <a:t>Hefbundin</a:t>
            </a:r>
            <a:endParaRPr dirty="0"/>
          </a:p>
        </p:txBody>
      </p:sp>
      <p:sp>
        <p:nvSpPr>
          <p:cNvPr id="259" name="Google Shape;259;p45"/>
          <p:cNvSpPr txBox="1">
            <a:spLocks noGrp="1"/>
          </p:cNvSpPr>
          <p:nvPr>
            <p:ph type="body" idx="1"/>
          </p:nvPr>
        </p:nvSpPr>
        <p:spPr>
          <a:xfrm>
            <a:off x="3234078" y="2108453"/>
            <a:ext cx="3994063" cy="2817749"/>
          </a:xfrm>
          <a:prstGeom prst="rect">
            <a:avLst/>
          </a:prstGeom>
          <a:solidFill>
            <a:srgbClr val="E4F4DE"/>
          </a:solidFill>
          <a:ln>
            <a:noFill/>
          </a:ln>
          <a:effectLst>
            <a:outerShdw blurRad="190500" dist="228600" dir="2700000" algn="ctr">
              <a:srgbClr val="000000">
                <a:alpha val="29411"/>
              </a:srgbClr>
            </a:outerShdw>
          </a:effectLst>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pl-PL" sz="2600" dirty="0">
                <a:solidFill>
                  <a:srgbClr val="07674D"/>
                </a:solidFill>
                <a:latin typeface="Arial"/>
                <a:ea typeface="Arial"/>
                <a:cs typeface="Arial"/>
                <a:sym typeface="Arial"/>
              </a:rPr>
              <a:t>Opið próf</a:t>
            </a:r>
            <a:r>
              <a:rPr lang="is-IS" sz="2600" dirty="0">
                <a:solidFill>
                  <a:srgbClr val="07674D"/>
                </a:solidFill>
                <a:latin typeface="Arial"/>
                <a:ea typeface="Arial"/>
                <a:cs typeface="Arial"/>
                <a:sym typeface="Arial"/>
              </a:rPr>
              <a:t> (spurningar) </a:t>
            </a:r>
            <a:endParaRPr lang="pl-PL" sz="2600" dirty="0">
              <a:solidFill>
                <a:srgbClr val="07674D"/>
              </a:solidFill>
              <a:latin typeface="Arial"/>
              <a:ea typeface="Arial"/>
              <a:cs typeface="Arial"/>
              <a:sym typeface="Arial"/>
            </a:endParaRPr>
          </a:p>
          <a:p>
            <a:pPr marL="0" lvl="0" indent="0" algn="l" rtl="0">
              <a:lnSpc>
                <a:spcPct val="90000"/>
              </a:lnSpc>
              <a:spcBef>
                <a:spcPts val="1000"/>
              </a:spcBef>
              <a:spcAft>
                <a:spcPts val="0"/>
              </a:spcAft>
              <a:buSzPts val="1800"/>
              <a:buNone/>
            </a:pPr>
            <a:r>
              <a:rPr lang="is-IS" sz="2600" dirty="0">
                <a:solidFill>
                  <a:srgbClr val="07674D"/>
                </a:solidFill>
                <a:latin typeface="Arial"/>
                <a:ea typeface="Arial"/>
                <a:cs typeface="Arial"/>
                <a:sym typeface="Arial"/>
              </a:rPr>
              <a:t>Krossa</a:t>
            </a:r>
            <a:r>
              <a:rPr lang="pl-PL" sz="2600" dirty="0">
                <a:solidFill>
                  <a:srgbClr val="07674D"/>
                </a:solidFill>
                <a:latin typeface="Arial"/>
                <a:ea typeface="Arial"/>
                <a:cs typeface="Arial"/>
                <a:sym typeface="Arial"/>
              </a:rPr>
              <a:t>próf</a:t>
            </a:r>
            <a:r>
              <a:rPr lang="is-IS" sz="2600" dirty="0">
                <a:solidFill>
                  <a:srgbClr val="07674D"/>
                </a:solidFill>
                <a:latin typeface="Arial"/>
                <a:ea typeface="Arial"/>
                <a:cs typeface="Arial"/>
                <a:sym typeface="Arial"/>
              </a:rPr>
              <a:t> (rétt/rangt)</a:t>
            </a:r>
            <a:endParaRPr lang="pl-PL" sz="2600" dirty="0">
              <a:solidFill>
                <a:srgbClr val="07674D"/>
              </a:solidFill>
              <a:latin typeface="Arial"/>
              <a:ea typeface="Arial"/>
              <a:cs typeface="Arial"/>
              <a:sym typeface="Arial"/>
            </a:endParaRPr>
          </a:p>
          <a:p>
            <a:pPr marL="0" lvl="0" indent="0" algn="l" rtl="0">
              <a:lnSpc>
                <a:spcPct val="90000"/>
              </a:lnSpc>
              <a:spcBef>
                <a:spcPts val="1000"/>
              </a:spcBef>
              <a:spcAft>
                <a:spcPts val="0"/>
              </a:spcAft>
              <a:buSzPts val="1800"/>
              <a:buNone/>
            </a:pPr>
            <a:r>
              <a:rPr lang="pl-PL" sz="2600" dirty="0">
                <a:solidFill>
                  <a:srgbClr val="07674D"/>
                </a:solidFill>
                <a:latin typeface="Arial"/>
                <a:ea typeface="Arial"/>
                <a:cs typeface="Arial"/>
                <a:sym typeface="Arial"/>
              </a:rPr>
              <a:t>Fjölvalspróf</a:t>
            </a:r>
          </a:p>
          <a:p>
            <a:pPr marL="0" lvl="0" indent="0" algn="l" rtl="0">
              <a:lnSpc>
                <a:spcPct val="90000"/>
              </a:lnSpc>
              <a:spcBef>
                <a:spcPts val="1000"/>
              </a:spcBef>
              <a:spcAft>
                <a:spcPts val="0"/>
              </a:spcAft>
              <a:buSzPts val="1800"/>
              <a:buNone/>
            </a:pPr>
            <a:r>
              <a:rPr lang="is-IS" sz="2600" dirty="0">
                <a:solidFill>
                  <a:srgbClr val="07674D"/>
                </a:solidFill>
                <a:latin typeface="Arial"/>
                <a:ea typeface="Arial"/>
                <a:cs typeface="Arial"/>
                <a:sym typeface="Arial"/>
              </a:rPr>
              <a:t>Samsvörunar</a:t>
            </a:r>
            <a:r>
              <a:rPr lang="pl-PL" sz="2600" dirty="0">
                <a:solidFill>
                  <a:srgbClr val="07674D"/>
                </a:solidFill>
                <a:latin typeface="Arial"/>
                <a:ea typeface="Arial"/>
                <a:cs typeface="Arial"/>
                <a:sym typeface="Arial"/>
              </a:rPr>
              <a:t>próf</a:t>
            </a:r>
          </a:p>
          <a:p>
            <a:pPr marL="0" lvl="0" indent="0" algn="l" rtl="0">
              <a:lnSpc>
                <a:spcPct val="90000"/>
              </a:lnSpc>
              <a:spcBef>
                <a:spcPts val="1000"/>
              </a:spcBef>
              <a:spcAft>
                <a:spcPts val="0"/>
              </a:spcAft>
              <a:buSzPts val="1800"/>
              <a:buNone/>
            </a:pPr>
            <a:r>
              <a:rPr lang="pl-PL" sz="2600" dirty="0">
                <a:solidFill>
                  <a:srgbClr val="07674D"/>
                </a:solidFill>
                <a:latin typeface="Arial"/>
                <a:ea typeface="Arial"/>
                <a:cs typeface="Arial"/>
                <a:sym typeface="Arial"/>
              </a:rPr>
              <a:t>Munnlegt próf</a:t>
            </a:r>
            <a:endParaRPr sz="2600" dirty="0">
              <a:solidFill>
                <a:srgbClr val="07674D"/>
              </a:solidFill>
            </a:endParaRPr>
          </a:p>
        </p:txBody>
      </p:sp>
      <p:pic>
        <p:nvPicPr>
          <p:cNvPr id="260" name="Google Shape;260;p45" descr="A group of papers with a pen&#10;&#10;Description automatically generated"/>
          <p:cNvPicPr preferRelativeResize="0"/>
          <p:nvPr/>
        </p:nvPicPr>
        <p:blipFill rotWithShape="1">
          <a:blip r:embed="rId3">
            <a:alphaModFix/>
          </a:blip>
          <a:srcRect/>
          <a:stretch/>
        </p:blipFill>
        <p:spPr>
          <a:xfrm>
            <a:off x="461226" y="835560"/>
            <a:ext cx="2388339" cy="424593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6"/>
          <p:cNvSpPr txBox="1">
            <a:spLocks noGrp="1"/>
          </p:cNvSpPr>
          <p:nvPr>
            <p:ph type="title"/>
          </p:nvPr>
        </p:nvSpPr>
        <p:spPr>
          <a:xfrm>
            <a:off x="838200" y="820154"/>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dirty="0"/>
              <a:t>Matstæki </a:t>
            </a:r>
            <a:r>
              <a:rPr lang="pl-PL" dirty="0"/>
              <a:t>– </a:t>
            </a:r>
            <a:r>
              <a:rPr lang="is-IS" dirty="0"/>
              <a:t>Aðrir valkostir</a:t>
            </a:r>
            <a:endParaRPr dirty="0"/>
          </a:p>
        </p:txBody>
      </p:sp>
      <p:pic>
        <p:nvPicPr>
          <p:cNvPr id="266" name="Google Shape;266;p46" descr="A group of people in a circle&#10;&#10;Description automatically generated"/>
          <p:cNvPicPr preferRelativeResize="0"/>
          <p:nvPr/>
        </p:nvPicPr>
        <p:blipFill rotWithShape="1">
          <a:blip r:embed="rId3">
            <a:alphaModFix/>
          </a:blip>
          <a:srcRect/>
          <a:stretch/>
        </p:blipFill>
        <p:spPr>
          <a:xfrm>
            <a:off x="399932" y="620736"/>
            <a:ext cx="2758973" cy="4904840"/>
          </a:xfrm>
          <a:prstGeom prst="rect">
            <a:avLst/>
          </a:prstGeom>
          <a:noFill/>
          <a:ln>
            <a:noFill/>
          </a:ln>
        </p:spPr>
      </p:pic>
      <p:sp>
        <p:nvSpPr>
          <p:cNvPr id="267" name="Google Shape;267;p46"/>
          <p:cNvSpPr txBox="1">
            <a:spLocks noGrp="1"/>
          </p:cNvSpPr>
          <p:nvPr>
            <p:ph type="body" idx="1"/>
          </p:nvPr>
        </p:nvSpPr>
        <p:spPr>
          <a:xfrm>
            <a:off x="3597173" y="2050437"/>
            <a:ext cx="5147993" cy="3406780"/>
          </a:xfrm>
          <a:prstGeom prst="rect">
            <a:avLst/>
          </a:prstGeom>
          <a:solidFill>
            <a:srgbClr val="E4F4DE"/>
          </a:solidFill>
          <a:ln>
            <a:noFill/>
          </a:ln>
          <a:effectLst>
            <a:outerShdw blurRad="190500" dist="228600" dir="2700000" algn="ctr">
              <a:srgbClr val="000000">
                <a:alpha val="29411"/>
              </a:srgbClr>
            </a:outerShdw>
          </a:effectLst>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pl-PL" sz="1600" dirty="0">
                <a:solidFill>
                  <a:srgbClr val="07674D"/>
                </a:solidFill>
              </a:rPr>
              <a:t>Frammistöðuverkefni</a:t>
            </a:r>
          </a:p>
          <a:p>
            <a:pPr marL="114300" lvl="0" indent="0" algn="l" rtl="0">
              <a:lnSpc>
                <a:spcPct val="90000"/>
              </a:lnSpc>
              <a:spcBef>
                <a:spcPts val="1000"/>
              </a:spcBef>
              <a:spcAft>
                <a:spcPts val="0"/>
              </a:spcAft>
              <a:buSzPts val="1800"/>
              <a:buNone/>
            </a:pPr>
            <a:r>
              <a:rPr lang="pl-PL" sz="1600" dirty="0">
                <a:solidFill>
                  <a:srgbClr val="07674D"/>
                </a:solidFill>
              </a:rPr>
              <a:t>Verkefnavinna (</a:t>
            </a:r>
            <a:r>
              <a:rPr lang="is-IS" sz="1600" dirty="0">
                <a:solidFill>
                  <a:srgbClr val="07674D"/>
                </a:solidFill>
              </a:rPr>
              <a:t>problem based learning</a:t>
            </a:r>
            <a:r>
              <a:rPr lang="pl-PL" sz="1600" dirty="0">
                <a:solidFill>
                  <a:srgbClr val="07674D"/>
                </a:solidFill>
              </a:rPr>
              <a:t>)</a:t>
            </a:r>
          </a:p>
          <a:p>
            <a:pPr marL="114300" lvl="0" indent="0" algn="l" rtl="0">
              <a:lnSpc>
                <a:spcPct val="90000"/>
              </a:lnSpc>
              <a:spcBef>
                <a:spcPts val="1000"/>
              </a:spcBef>
              <a:spcAft>
                <a:spcPts val="0"/>
              </a:spcAft>
              <a:buSzPts val="1800"/>
              <a:buNone/>
            </a:pPr>
            <a:r>
              <a:rPr lang="is-IS" sz="1600" dirty="0">
                <a:solidFill>
                  <a:srgbClr val="07674D"/>
                </a:solidFill>
              </a:rPr>
              <a:t>Matskvarðar (Structured grid – </a:t>
            </a:r>
            <a:r>
              <a:rPr lang="pl-PL" sz="1600" dirty="0">
                <a:solidFill>
                  <a:srgbClr val="07674D"/>
                </a:solidFill>
              </a:rPr>
              <a:t>Rubric</a:t>
            </a:r>
            <a:r>
              <a:rPr lang="is-IS" sz="1600" dirty="0">
                <a:solidFill>
                  <a:srgbClr val="07674D"/>
                </a:solidFill>
              </a:rPr>
              <a:t>)</a:t>
            </a:r>
            <a:endParaRPr lang="pl-PL" sz="1600" dirty="0">
              <a:solidFill>
                <a:srgbClr val="07674D"/>
              </a:solidFill>
            </a:endParaRPr>
          </a:p>
          <a:p>
            <a:pPr marL="114300" lvl="0" indent="0" algn="l" rtl="0">
              <a:lnSpc>
                <a:spcPct val="90000"/>
              </a:lnSpc>
              <a:spcBef>
                <a:spcPts val="1000"/>
              </a:spcBef>
              <a:spcAft>
                <a:spcPts val="0"/>
              </a:spcAft>
              <a:buSzPts val="1800"/>
              <a:buNone/>
            </a:pPr>
            <a:r>
              <a:rPr lang="is-IS" sz="1600" dirty="0">
                <a:solidFill>
                  <a:srgbClr val="07674D"/>
                </a:solidFill>
              </a:rPr>
              <a:t>Verkefna- eða ferilmappa</a:t>
            </a:r>
            <a:endParaRPr lang="pl-PL" sz="1600" dirty="0">
              <a:solidFill>
                <a:srgbClr val="07674D"/>
              </a:solidFill>
            </a:endParaRPr>
          </a:p>
          <a:p>
            <a:pPr marL="114300" lvl="0" indent="0" algn="l" rtl="0">
              <a:lnSpc>
                <a:spcPct val="90000"/>
              </a:lnSpc>
              <a:spcBef>
                <a:spcPts val="1000"/>
              </a:spcBef>
              <a:spcAft>
                <a:spcPts val="0"/>
              </a:spcAft>
              <a:buSzPts val="1800"/>
              <a:buNone/>
            </a:pPr>
            <a:r>
              <a:rPr lang="pl-PL" sz="1600" dirty="0">
                <a:solidFill>
                  <a:srgbClr val="07674D"/>
                </a:solidFill>
              </a:rPr>
              <a:t>Jafningjamat </a:t>
            </a:r>
            <a:r>
              <a:rPr lang="en-US" sz="1600" dirty="0" err="1">
                <a:solidFill>
                  <a:srgbClr val="07674D"/>
                </a:solidFill>
              </a:rPr>
              <a:t>og</a:t>
            </a:r>
            <a:r>
              <a:rPr lang="pl-PL" sz="1600" dirty="0">
                <a:solidFill>
                  <a:srgbClr val="07674D"/>
                </a:solidFill>
              </a:rPr>
              <a:t> Sammat </a:t>
            </a:r>
          </a:p>
          <a:p>
            <a:pPr marL="114300" lvl="0" indent="0" algn="l" rtl="0">
              <a:lnSpc>
                <a:spcPct val="90000"/>
              </a:lnSpc>
              <a:spcBef>
                <a:spcPts val="1000"/>
              </a:spcBef>
              <a:spcAft>
                <a:spcPts val="0"/>
              </a:spcAft>
              <a:buSzPts val="1800"/>
              <a:buNone/>
            </a:pPr>
            <a:r>
              <a:rPr lang="pl-PL" sz="1600" dirty="0">
                <a:solidFill>
                  <a:srgbClr val="07674D"/>
                </a:solidFill>
              </a:rPr>
              <a:t>Sjálfsmat</a:t>
            </a:r>
          </a:p>
          <a:p>
            <a:pPr marL="114300" lvl="0" indent="0" algn="l" rtl="0">
              <a:lnSpc>
                <a:spcPct val="90000"/>
              </a:lnSpc>
              <a:spcBef>
                <a:spcPts val="1000"/>
              </a:spcBef>
              <a:spcAft>
                <a:spcPts val="0"/>
              </a:spcAft>
              <a:buSzPts val="1800"/>
              <a:buNone/>
            </a:pPr>
            <a:r>
              <a:rPr lang="pl-PL" sz="1600" dirty="0">
                <a:solidFill>
                  <a:srgbClr val="07674D"/>
                </a:solidFill>
              </a:rPr>
              <a:t>Hug</a:t>
            </a:r>
            <a:r>
              <a:rPr lang="is-IS" sz="1600" dirty="0">
                <a:solidFill>
                  <a:srgbClr val="07674D"/>
                </a:solidFill>
              </a:rPr>
              <a:t>taka</a:t>
            </a:r>
            <a:r>
              <a:rPr lang="pl-PL" sz="1600" dirty="0">
                <a:solidFill>
                  <a:srgbClr val="07674D"/>
                </a:solidFill>
              </a:rPr>
              <a:t>kort</a:t>
            </a:r>
          </a:p>
          <a:p>
            <a:pPr marL="114300" lvl="0" indent="0" algn="l" rtl="0">
              <a:lnSpc>
                <a:spcPct val="90000"/>
              </a:lnSpc>
              <a:spcBef>
                <a:spcPts val="1000"/>
              </a:spcBef>
              <a:spcAft>
                <a:spcPts val="0"/>
              </a:spcAft>
              <a:buSzPts val="1800"/>
              <a:buNone/>
            </a:pPr>
            <a:r>
              <a:rPr lang="pl-PL" sz="1600" dirty="0">
                <a:solidFill>
                  <a:srgbClr val="07674D"/>
                </a:solidFill>
              </a:rPr>
              <a:t>Viðtal</a:t>
            </a:r>
          </a:p>
          <a:p>
            <a:pPr marL="114300" lvl="0" indent="0" algn="l" rtl="0">
              <a:lnSpc>
                <a:spcPct val="90000"/>
              </a:lnSpc>
              <a:spcBef>
                <a:spcPts val="1000"/>
              </a:spcBef>
              <a:spcAft>
                <a:spcPts val="0"/>
              </a:spcAft>
              <a:buSzPts val="1800"/>
              <a:buNone/>
            </a:pPr>
            <a:r>
              <a:rPr lang="pl-PL" sz="1600" dirty="0">
                <a:solidFill>
                  <a:srgbClr val="07674D"/>
                </a:solidFill>
              </a:rPr>
              <a:t>Viðhorfskvarði</a:t>
            </a:r>
            <a:endParaRPr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title"/>
          </p:nvPr>
        </p:nvSpPr>
        <p:spPr>
          <a:xfrm>
            <a:off x="942196" y="838533"/>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dirty="0"/>
              <a:t>Matskvarðar</a:t>
            </a:r>
            <a:endParaRPr dirty="0"/>
          </a:p>
        </p:txBody>
      </p:sp>
      <p:sp>
        <p:nvSpPr>
          <p:cNvPr id="273" name="Google Shape;273;p47"/>
          <p:cNvSpPr txBox="1">
            <a:spLocks noGrp="1"/>
          </p:cNvSpPr>
          <p:nvPr>
            <p:ph type="body" idx="1"/>
          </p:nvPr>
        </p:nvSpPr>
        <p:spPr>
          <a:xfrm>
            <a:off x="838200" y="2068816"/>
            <a:ext cx="10515600" cy="3950651"/>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pl-PL" dirty="0"/>
              <a:t> </a:t>
            </a:r>
            <a:r>
              <a:rPr lang="en-US" dirty="0" err="1"/>
              <a:t>Matskvarðar</a:t>
            </a:r>
            <a:r>
              <a:rPr lang="en-US" dirty="0"/>
              <a:t> geta </a:t>
            </a:r>
            <a:r>
              <a:rPr lang="en-US" dirty="0" err="1"/>
              <a:t>stutt</a:t>
            </a:r>
            <a:r>
              <a:rPr lang="en-US" dirty="0"/>
              <a:t> </a:t>
            </a:r>
            <a:r>
              <a:rPr lang="en-US" dirty="0" err="1"/>
              <a:t>við</a:t>
            </a:r>
            <a:r>
              <a:rPr lang="en-US" dirty="0"/>
              <a:t> </a:t>
            </a:r>
            <a:r>
              <a:rPr lang="en-US" dirty="0" err="1"/>
              <a:t>bæði</a:t>
            </a:r>
            <a:r>
              <a:rPr lang="en-US" dirty="0"/>
              <a:t> </a:t>
            </a:r>
            <a:r>
              <a:rPr lang="en-US" dirty="0" err="1"/>
              <a:t>menntun</a:t>
            </a:r>
            <a:r>
              <a:rPr lang="en-US" dirty="0"/>
              <a:t> og </a:t>
            </a:r>
            <a:r>
              <a:rPr lang="en-US" dirty="0" err="1"/>
              <a:t>námsmat</a:t>
            </a:r>
            <a:r>
              <a:rPr lang="en-US" dirty="0"/>
              <a:t>. </a:t>
            </a:r>
            <a:r>
              <a:rPr lang="en-US" dirty="0" err="1"/>
              <a:t>Þegar</a:t>
            </a:r>
            <a:r>
              <a:rPr lang="en-US" dirty="0"/>
              <a:t> </a:t>
            </a:r>
            <a:r>
              <a:rPr lang="en-US" dirty="0" err="1"/>
              <a:t>þau</a:t>
            </a:r>
            <a:r>
              <a:rPr lang="en-US" dirty="0"/>
              <a:t> </a:t>
            </a:r>
            <a:r>
              <a:rPr lang="en-US" dirty="0" err="1"/>
              <a:t>eru</a:t>
            </a:r>
            <a:r>
              <a:rPr lang="en-US" dirty="0"/>
              <a:t> </a:t>
            </a:r>
            <a:r>
              <a:rPr lang="en-US" dirty="0" err="1"/>
              <a:t>samþætt</a:t>
            </a:r>
            <a:r>
              <a:rPr lang="en-US" dirty="0"/>
              <a:t> í </a:t>
            </a:r>
            <a:r>
              <a:rPr lang="en-US" dirty="0" err="1"/>
              <a:t>námsmati</a:t>
            </a:r>
            <a:r>
              <a:rPr lang="en-US" dirty="0"/>
              <a:t> er </a:t>
            </a:r>
            <a:r>
              <a:rPr lang="en-US" dirty="0" err="1"/>
              <a:t>lögð</a:t>
            </a:r>
            <a:r>
              <a:rPr lang="en-US" dirty="0"/>
              <a:t> </a:t>
            </a:r>
            <a:r>
              <a:rPr lang="en-US" dirty="0" err="1"/>
              <a:t>áhersla</a:t>
            </a:r>
            <a:r>
              <a:rPr lang="en-US" dirty="0"/>
              <a:t> á </a:t>
            </a:r>
            <a:r>
              <a:rPr lang="en-US" dirty="0" err="1"/>
              <a:t>nemendur</a:t>
            </a:r>
            <a:r>
              <a:rPr lang="en-US" dirty="0"/>
              <a:t> og </a:t>
            </a:r>
            <a:r>
              <a:rPr lang="en-US" dirty="0" err="1"/>
              <a:t>þroska</a:t>
            </a:r>
            <a:r>
              <a:rPr lang="en-US" dirty="0"/>
              <a:t> </a:t>
            </a:r>
            <a:r>
              <a:rPr lang="en-US" dirty="0" err="1"/>
              <a:t>þeirra</a:t>
            </a:r>
            <a:r>
              <a:rPr lang="en-US" dirty="0"/>
              <a:t>,  </a:t>
            </a:r>
            <a:r>
              <a:rPr lang="en-US" dirty="0" err="1"/>
              <a:t>matsviðmið</a:t>
            </a:r>
            <a:r>
              <a:rPr lang="en-US" dirty="0"/>
              <a:t> geta </a:t>
            </a:r>
            <a:r>
              <a:rPr lang="en-US" dirty="0" err="1"/>
              <a:t>stutt</a:t>
            </a:r>
            <a:r>
              <a:rPr lang="en-US" dirty="0"/>
              <a:t> </a:t>
            </a:r>
            <a:r>
              <a:rPr lang="en-US" dirty="0" err="1"/>
              <a:t>nemendur</a:t>
            </a:r>
            <a:r>
              <a:rPr lang="en-US" dirty="0"/>
              <a:t> í </a:t>
            </a:r>
            <a:r>
              <a:rPr lang="en-US" dirty="0" err="1"/>
              <a:t>að</a:t>
            </a:r>
            <a:r>
              <a:rPr lang="en-US" dirty="0"/>
              <a:t> </a:t>
            </a:r>
            <a:r>
              <a:rPr lang="en-US" dirty="0" err="1"/>
              <a:t>byggja</a:t>
            </a:r>
            <a:r>
              <a:rPr lang="en-US" dirty="0"/>
              <a:t> </a:t>
            </a:r>
            <a:r>
              <a:rPr lang="en-US" dirty="0" err="1"/>
              <a:t>upp</a:t>
            </a:r>
            <a:r>
              <a:rPr lang="en-US" dirty="0"/>
              <a:t> </a:t>
            </a:r>
            <a:r>
              <a:rPr lang="en-US" dirty="0" err="1"/>
              <a:t>skilning</a:t>
            </a:r>
            <a:r>
              <a:rPr lang="en-US" dirty="0"/>
              <a:t>, </a:t>
            </a:r>
            <a:r>
              <a:rPr lang="en-US" dirty="0" err="1"/>
              <a:t>hæfni</a:t>
            </a:r>
            <a:r>
              <a:rPr lang="en-US" dirty="0"/>
              <a:t> og </a:t>
            </a:r>
            <a:r>
              <a:rPr lang="en-US" dirty="0" err="1"/>
              <a:t>þekkingu</a:t>
            </a:r>
            <a:r>
              <a:rPr lang="en-US" dirty="0"/>
              <a:t>, auk </a:t>
            </a:r>
            <a:r>
              <a:rPr lang="en-US" dirty="0" err="1"/>
              <a:t>þess</a:t>
            </a:r>
            <a:r>
              <a:rPr lang="en-US" dirty="0"/>
              <a:t> </a:t>
            </a:r>
            <a:r>
              <a:rPr lang="en-US" dirty="0" err="1"/>
              <a:t>að</a:t>
            </a:r>
            <a:r>
              <a:rPr lang="en-US" dirty="0"/>
              <a:t> </a:t>
            </a:r>
            <a:r>
              <a:rPr lang="en-US" dirty="0" err="1"/>
              <a:t>gera</a:t>
            </a:r>
            <a:r>
              <a:rPr lang="en-US" dirty="0"/>
              <a:t> </a:t>
            </a:r>
            <a:r>
              <a:rPr lang="en-US" dirty="0" err="1"/>
              <a:t>þeim</a:t>
            </a:r>
            <a:r>
              <a:rPr lang="en-US" dirty="0"/>
              <a:t> </a:t>
            </a:r>
            <a:r>
              <a:rPr lang="en-US" dirty="0" err="1"/>
              <a:t>kleift</a:t>
            </a:r>
            <a:r>
              <a:rPr lang="en-US" dirty="0"/>
              <a:t> </a:t>
            </a:r>
            <a:r>
              <a:rPr lang="en-US" dirty="0" err="1"/>
              <a:t>að</a:t>
            </a:r>
            <a:r>
              <a:rPr lang="en-US" dirty="0"/>
              <a:t> meta </a:t>
            </a:r>
            <a:r>
              <a:rPr lang="en-US" dirty="0" err="1"/>
              <a:t>gæði</a:t>
            </a:r>
            <a:r>
              <a:rPr lang="en-US" dirty="0"/>
              <a:t> </a:t>
            </a:r>
            <a:r>
              <a:rPr lang="en-US" dirty="0" err="1"/>
              <a:t>eigin</a:t>
            </a:r>
            <a:r>
              <a:rPr lang="en-US" dirty="0"/>
              <a:t> </a:t>
            </a:r>
            <a:r>
              <a:rPr lang="en-US" dirty="0" err="1"/>
              <a:t>vinnu</a:t>
            </a:r>
            <a:r>
              <a:rPr lang="en-US" dirty="0"/>
              <a: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932468" y="770303"/>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dirty="0"/>
              <a:t>Matskvarðar í námsmati</a:t>
            </a:r>
            <a:endParaRPr dirty="0"/>
          </a:p>
        </p:txBody>
      </p:sp>
      <p:sp>
        <p:nvSpPr>
          <p:cNvPr id="279" name="Google Shape;279;p48"/>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pl-PL"/>
              <a:t> </a:t>
            </a:r>
            <a:endParaRPr/>
          </a:p>
        </p:txBody>
      </p:sp>
      <p:sp>
        <p:nvSpPr>
          <p:cNvPr id="280" name="Google Shape;280;p48"/>
          <p:cNvSpPr txBox="1"/>
          <p:nvPr/>
        </p:nvSpPr>
        <p:spPr>
          <a:xfrm>
            <a:off x="325925" y="5260064"/>
            <a:ext cx="1147074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l-PL" sz="1600" b="0" i="1" u="none" strike="noStrike" cap="none" dirty="0">
                <a:solidFill>
                  <a:srgbClr val="000000"/>
                </a:solidFill>
                <a:latin typeface="Century Schoolbook"/>
                <a:ea typeface="Century Schoolbook"/>
                <a:cs typeface="Century Schoolbook"/>
                <a:sym typeface="Century Schoolbook"/>
              </a:rPr>
              <a:t>*Hugmyndirnar sem hér eru settar fram eiga við fyrir alla sem vilja eða nota ritmál í kennslustofunni, óháð fræðigreinum eða bekkjarstigi.</a:t>
            </a:r>
            <a:endParaRPr sz="1200" b="0" i="1" u="none" strike="noStrike" cap="none" dirty="0">
              <a:solidFill>
                <a:srgbClr val="000000"/>
              </a:solidFill>
              <a:latin typeface="Arial"/>
              <a:ea typeface="Arial"/>
              <a:cs typeface="Arial"/>
              <a:sym typeface="Arial"/>
            </a:endParaRPr>
          </a:p>
        </p:txBody>
      </p:sp>
      <p:sp>
        <p:nvSpPr>
          <p:cNvPr id="281" name="Google Shape;281;p48"/>
          <p:cNvSpPr txBox="1"/>
          <p:nvPr/>
        </p:nvSpPr>
        <p:spPr>
          <a:xfrm>
            <a:off x="1706104" y="2155967"/>
            <a:ext cx="8401357"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rgbClr val="000000"/>
                </a:solidFill>
                <a:latin typeface="Calibri"/>
                <a:ea typeface="Calibri"/>
                <a:cs typeface="Calibri"/>
                <a:sym typeface="Calibri"/>
              </a:rPr>
              <a:t>Hæfni eru almennar fullyrðingar sem lýsa annaðhvort mengi æskilegrar þekkingar, færni og viðhorfa nemenda, eða einni ákveðinni færni, þegar nemendur ljúka námsferlinu.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9"/>
          <p:cNvSpPr txBox="1">
            <a:spLocks noGrp="1"/>
          </p:cNvSpPr>
          <p:nvPr>
            <p:ph type="title"/>
          </p:nvPr>
        </p:nvSpPr>
        <p:spPr>
          <a:xfrm>
            <a:off x="831849" y="836224"/>
            <a:ext cx="10647033" cy="1180407"/>
          </a:xfrm>
          <a:prstGeom prst="rect">
            <a:avLst/>
          </a:prstGeom>
          <a:noFill/>
          <a:ln>
            <a:noFill/>
          </a:ln>
        </p:spPr>
        <p:txBody>
          <a:bodyPr spcFirstLastPara="1" wrap="square" lIns="91425" tIns="45700" rIns="91425" bIns="45700" anchor="ctr" anchorCtr="0">
            <a:normAutofit fontScale="90000"/>
          </a:bodyPr>
          <a:lstStyle/>
          <a:p>
            <a:pPr marL="228600" lvl="0" indent="-50800" algn="l" rtl="0">
              <a:lnSpc>
                <a:spcPct val="90000"/>
              </a:lnSpc>
              <a:spcBef>
                <a:spcPts val="0"/>
              </a:spcBef>
              <a:spcAft>
                <a:spcPts val="0"/>
              </a:spcAft>
              <a:buClr>
                <a:schemeClr val="dk1"/>
              </a:buClr>
              <a:buSzPts val="2800"/>
              <a:buNone/>
            </a:pPr>
            <a:r>
              <a:rPr lang="is-IS" dirty="0"/>
              <a:t>Matskvarðar (</a:t>
            </a:r>
            <a:r>
              <a:rPr lang="pl-PL" dirty="0"/>
              <a:t>Rubrics</a:t>
            </a:r>
            <a:r>
              <a:rPr lang="is-IS" dirty="0"/>
              <a:t>)</a:t>
            </a:r>
            <a:r>
              <a:rPr lang="pl-PL" dirty="0"/>
              <a:t> – </a:t>
            </a:r>
            <a:r>
              <a:rPr lang="is-IS" dirty="0"/>
              <a:t>Að hanna matskvarða</a:t>
            </a:r>
            <a:endParaRPr dirty="0"/>
          </a:p>
        </p:txBody>
      </p:sp>
      <p:grpSp>
        <p:nvGrpSpPr>
          <p:cNvPr id="287" name="Google Shape;287;p49"/>
          <p:cNvGrpSpPr/>
          <p:nvPr/>
        </p:nvGrpSpPr>
        <p:grpSpPr>
          <a:xfrm>
            <a:off x="1147864" y="2017106"/>
            <a:ext cx="10199586" cy="3900066"/>
            <a:chOff x="0" y="476"/>
            <a:chExt cx="10199586" cy="3900066"/>
          </a:xfrm>
        </p:grpSpPr>
        <p:sp>
          <p:nvSpPr>
            <p:cNvPr id="288" name="Google Shape;288;p49"/>
            <p:cNvSpPr/>
            <p:nvPr/>
          </p:nvSpPr>
          <p:spPr>
            <a:xfrm>
              <a:off x="0" y="476"/>
              <a:ext cx="10199586" cy="1114304"/>
            </a:xfrm>
            <a:prstGeom prst="roundRect">
              <a:avLst>
                <a:gd name="adj" fmla="val 10000"/>
              </a:avLst>
            </a:prstGeom>
            <a:solidFill>
              <a:srgbClr val="D6EC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9"/>
            <p:cNvSpPr/>
            <p:nvPr/>
          </p:nvSpPr>
          <p:spPr>
            <a:xfrm>
              <a:off x="337077" y="251194"/>
              <a:ext cx="612867" cy="612867"/>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9"/>
            <p:cNvSpPr/>
            <p:nvPr/>
          </p:nvSpPr>
          <p:spPr>
            <a:xfrm>
              <a:off x="1287021" y="476"/>
              <a:ext cx="8912564" cy="11143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9"/>
            <p:cNvSpPr txBox="1"/>
            <p:nvPr/>
          </p:nvSpPr>
          <p:spPr>
            <a:xfrm>
              <a:off x="1287021" y="476"/>
              <a:ext cx="8912564" cy="1114304"/>
            </a:xfrm>
            <a:prstGeom prst="rect">
              <a:avLst/>
            </a:prstGeom>
            <a:noFill/>
            <a:ln>
              <a:noFill/>
            </a:ln>
          </p:spPr>
          <p:txBody>
            <a:bodyPr spcFirstLastPara="1" wrap="square" lIns="117925" tIns="117925" rIns="117925" bIns="1179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nn-NO" sz="2300" b="0" i="0" u="none" strike="noStrike" cap="none" dirty="0">
                  <a:solidFill>
                    <a:srgbClr val="000000"/>
                  </a:solidFill>
                  <a:latin typeface="Calibri"/>
                  <a:ea typeface="Calibri"/>
                  <a:cs typeface="Calibri"/>
                  <a:sym typeface="Calibri"/>
                </a:rPr>
                <a:t>Greining á eiginleikum og viðhorfum sem þróast hjá nemanda.</a:t>
              </a:r>
              <a:endParaRPr sz="2300" b="0" i="0" u="none" strike="noStrike" cap="none" dirty="0">
                <a:solidFill>
                  <a:srgbClr val="000000"/>
                </a:solidFill>
                <a:latin typeface="Calibri"/>
                <a:ea typeface="Calibri"/>
                <a:cs typeface="Calibri"/>
                <a:sym typeface="Calibri"/>
              </a:endParaRPr>
            </a:p>
          </p:txBody>
        </p:sp>
        <p:sp>
          <p:nvSpPr>
            <p:cNvPr id="292" name="Google Shape;292;p49"/>
            <p:cNvSpPr/>
            <p:nvPr/>
          </p:nvSpPr>
          <p:spPr>
            <a:xfrm>
              <a:off x="0" y="1393357"/>
              <a:ext cx="10199586" cy="1114304"/>
            </a:xfrm>
            <a:prstGeom prst="roundRect">
              <a:avLst>
                <a:gd name="adj" fmla="val 10000"/>
              </a:avLst>
            </a:prstGeom>
            <a:solidFill>
              <a:srgbClr val="D6EC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9"/>
            <p:cNvSpPr/>
            <p:nvPr/>
          </p:nvSpPr>
          <p:spPr>
            <a:xfrm>
              <a:off x="337077" y="1644075"/>
              <a:ext cx="612867" cy="612867"/>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9"/>
            <p:cNvSpPr/>
            <p:nvPr/>
          </p:nvSpPr>
          <p:spPr>
            <a:xfrm>
              <a:off x="1287021" y="1393357"/>
              <a:ext cx="8912564" cy="11143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9"/>
            <p:cNvSpPr txBox="1"/>
            <p:nvPr/>
          </p:nvSpPr>
          <p:spPr>
            <a:xfrm>
              <a:off x="1287021" y="1393357"/>
              <a:ext cx="8912564" cy="1114304"/>
            </a:xfrm>
            <a:prstGeom prst="rect">
              <a:avLst/>
            </a:prstGeom>
            <a:noFill/>
            <a:ln>
              <a:noFill/>
            </a:ln>
          </p:spPr>
          <p:txBody>
            <a:bodyPr spcFirstLastPara="1" wrap="square" lIns="117925" tIns="117925" rIns="117925" bIns="1179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pl-PL" sz="2300" b="0" i="0" u="none" strike="noStrike" cap="none" dirty="0">
                  <a:solidFill>
                    <a:srgbClr val="000000"/>
                  </a:solidFill>
                  <a:latin typeface="Calibri"/>
                  <a:ea typeface="Calibri"/>
                  <a:cs typeface="Calibri"/>
                  <a:sym typeface="Calibri"/>
                </a:rPr>
                <a:t>Se</a:t>
              </a:r>
              <a:r>
                <a:rPr lang="is-IS" sz="2300" b="0" i="0" u="none" strike="noStrike" cap="none" dirty="0">
                  <a:solidFill>
                    <a:srgbClr val="000000"/>
                  </a:solidFill>
                  <a:latin typeface="Calibri"/>
                  <a:ea typeface="Calibri"/>
                  <a:cs typeface="Calibri"/>
                  <a:sym typeface="Calibri"/>
                </a:rPr>
                <a:t>tja fram lýsandi </a:t>
              </a:r>
              <a:r>
                <a:rPr lang="pl-PL" sz="2300" b="0" i="0" u="none" strike="noStrike" cap="none" dirty="0">
                  <a:solidFill>
                    <a:srgbClr val="000000"/>
                  </a:solidFill>
                  <a:latin typeface="Calibri"/>
                  <a:ea typeface="Calibri"/>
                  <a:cs typeface="Calibri"/>
                  <a:sym typeface="Calibri"/>
                </a:rPr>
                <a:t>námsmarkmið.</a:t>
              </a:r>
              <a:endParaRPr sz="2300" b="0" i="0" u="none" strike="noStrike" cap="none" dirty="0">
                <a:solidFill>
                  <a:srgbClr val="000000"/>
                </a:solidFill>
                <a:latin typeface="Calibri"/>
                <a:ea typeface="Calibri"/>
                <a:cs typeface="Calibri"/>
                <a:sym typeface="Calibri"/>
              </a:endParaRPr>
            </a:p>
          </p:txBody>
        </p:sp>
        <p:sp>
          <p:nvSpPr>
            <p:cNvPr id="296" name="Google Shape;296;p49"/>
            <p:cNvSpPr/>
            <p:nvPr/>
          </p:nvSpPr>
          <p:spPr>
            <a:xfrm>
              <a:off x="0" y="2786238"/>
              <a:ext cx="10199586" cy="1114304"/>
            </a:xfrm>
            <a:prstGeom prst="roundRect">
              <a:avLst>
                <a:gd name="adj" fmla="val 10000"/>
              </a:avLst>
            </a:prstGeom>
            <a:solidFill>
              <a:srgbClr val="D6EC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9"/>
            <p:cNvSpPr/>
            <p:nvPr/>
          </p:nvSpPr>
          <p:spPr>
            <a:xfrm>
              <a:off x="337077" y="3036956"/>
              <a:ext cx="612867" cy="612867"/>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9"/>
            <p:cNvSpPr/>
            <p:nvPr/>
          </p:nvSpPr>
          <p:spPr>
            <a:xfrm>
              <a:off x="1287021" y="2786238"/>
              <a:ext cx="8912564" cy="11143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9"/>
            <p:cNvSpPr txBox="1"/>
            <p:nvPr/>
          </p:nvSpPr>
          <p:spPr>
            <a:xfrm>
              <a:off x="1287021" y="2786238"/>
              <a:ext cx="8912564" cy="1114304"/>
            </a:xfrm>
            <a:prstGeom prst="rect">
              <a:avLst/>
            </a:prstGeom>
            <a:noFill/>
            <a:ln>
              <a:noFill/>
            </a:ln>
          </p:spPr>
          <p:txBody>
            <a:bodyPr spcFirstLastPara="1" wrap="square" lIns="117925" tIns="117925" rIns="117925" bIns="1179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pl-PL" sz="2300" b="0" i="0" u="none" strike="noStrike" cap="none" dirty="0">
                  <a:solidFill>
                    <a:srgbClr val="000000"/>
                  </a:solidFill>
                  <a:latin typeface="Calibri"/>
                  <a:ea typeface="Calibri"/>
                  <a:cs typeface="Calibri"/>
                  <a:sym typeface="Calibri"/>
                </a:rPr>
                <a:t>Ákveð</a:t>
              </a:r>
              <a:r>
                <a:rPr lang="is-IS" sz="2300" b="0" i="0" u="none" strike="noStrike" cap="none" dirty="0">
                  <a:solidFill>
                    <a:srgbClr val="000000"/>
                  </a:solidFill>
                  <a:latin typeface="Calibri"/>
                  <a:ea typeface="Calibri"/>
                  <a:cs typeface="Calibri"/>
                  <a:sym typeface="Calibri"/>
                </a:rPr>
                <a:t>nir</a:t>
              </a:r>
              <a:r>
                <a:rPr lang="pl-PL" sz="2300" b="0" i="0" u="none" strike="noStrike" cap="none" dirty="0">
                  <a:solidFill>
                    <a:srgbClr val="000000"/>
                  </a:solidFill>
                  <a:latin typeface="Calibri"/>
                  <a:ea typeface="Calibri"/>
                  <a:cs typeface="Calibri"/>
                  <a:sym typeface="Calibri"/>
                </a:rPr>
                <a:t> mælikvarða </a:t>
              </a:r>
              <a:r>
                <a:rPr lang="is-IS" sz="2300" b="0" i="0" u="none" strike="noStrike" cap="none" dirty="0">
                  <a:solidFill>
                    <a:srgbClr val="000000"/>
                  </a:solidFill>
                  <a:latin typeface="Calibri"/>
                  <a:ea typeface="Calibri"/>
                  <a:cs typeface="Calibri"/>
                  <a:sym typeface="Calibri"/>
                </a:rPr>
                <a:t>í töflu</a:t>
              </a:r>
              <a:r>
                <a:rPr lang="pl-PL" sz="2300" b="0" i="0" u="none" strike="noStrike" cap="none" dirty="0">
                  <a:solidFill>
                    <a:srgbClr val="000000"/>
                  </a:solidFill>
                  <a:latin typeface="Calibri"/>
                  <a:ea typeface="Calibri"/>
                  <a:cs typeface="Calibri"/>
                  <a:sym typeface="Calibri"/>
                </a:rPr>
                <a:t>, flóknari töflur, með 5 mælikvarða, </a:t>
              </a:r>
              <a:r>
                <a:rPr lang="is-IS" sz="2300" b="0" i="0" u="none" strike="noStrike" cap="none" dirty="0">
                  <a:solidFill>
                    <a:srgbClr val="000000"/>
                  </a:solidFill>
                  <a:latin typeface="Calibri"/>
                  <a:ea typeface="Calibri"/>
                  <a:cs typeface="Calibri"/>
                  <a:sym typeface="Calibri"/>
                </a:rPr>
                <a:t>einfaldari með </a:t>
              </a:r>
              <a:r>
                <a:rPr lang="en-US" sz="2300" b="0" i="0" u="none" strike="noStrike" cap="none" dirty="0">
                  <a:solidFill>
                    <a:srgbClr val="000000"/>
                  </a:solidFill>
                  <a:latin typeface="Calibri"/>
                  <a:ea typeface="Calibri"/>
                  <a:cs typeface="Calibri"/>
                  <a:sym typeface="Calibri"/>
                </a:rPr>
                <a:t>3</a:t>
              </a:r>
              <a:r>
                <a:rPr lang="pl-PL" sz="2300" b="0" i="0" u="none" strike="noStrike" cap="none" dirty="0">
                  <a:solidFill>
                    <a:srgbClr val="000000"/>
                  </a:solidFill>
                  <a:latin typeface="Calibri"/>
                  <a:ea typeface="Calibri"/>
                  <a:cs typeface="Calibri"/>
                  <a:sym typeface="Calibri"/>
                </a:rPr>
                <a:t> eða </a:t>
              </a:r>
              <a:r>
                <a:rPr lang="en-US" sz="2300" b="0" i="0" u="none" strike="noStrike" cap="none" dirty="0">
                  <a:solidFill>
                    <a:srgbClr val="000000"/>
                  </a:solidFill>
                  <a:latin typeface="Calibri"/>
                  <a:ea typeface="Calibri"/>
                  <a:cs typeface="Calibri"/>
                  <a:sym typeface="Calibri"/>
                </a:rPr>
                <a:t>4</a:t>
              </a:r>
              <a:r>
                <a:rPr lang="pl-PL" sz="2300" b="0" i="0" u="none" strike="noStrike" cap="none" dirty="0">
                  <a:solidFill>
                    <a:srgbClr val="000000"/>
                  </a:solidFill>
                  <a:latin typeface="Calibri"/>
                  <a:ea typeface="Calibri"/>
                  <a:cs typeface="Calibri"/>
                  <a:sym typeface="Calibri"/>
                </a:rPr>
                <a:t> </a:t>
              </a:r>
              <a:r>
                <a:rPr lang="is-IS" sz="2300" dirty="0">
                  <a:latin typeface="Calibri"/>
                  <a:ea typeface="Calibri"/>
                  <a:cs typeface="Calibri"/>
                  <a:sym typeface="Calibri"/>
                </a:rPr>
                <a:t>mælikvörðum</a:t>
              </a:r>
              <a:r>
                <a:rPr lang="pl-PL" sz="2300" b="0" i="0" u="none" strike="noStrike" cap="none" dirty="0">
                  <a:solidFill>
                    <a:srgbClr val="000000"/>
                  </a:solidFill>
                  <a:latin typeface="Calibri"/>
                  <a:ea typeface="Calibri"/>
                  <a:cs typeface="Calibri"/>
                  <a:sym typeface="Calibri"/>
                </a:rPr>
                <a:t>.</a:t>
              </a:r>
              <a:endParaRPr sz="2300" b="0"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838200" y="744718"/>
            <a:ext cx="10515600" cy="1080907"/>
          </a:xfrm>
          <a:prstGeom prst="rect">
            <a:avLst/>
          </a:prstGeom>
          <a:noFill/>
          <a:ln>
            <a:noFill/>
          </a:ln>
        </p:spPr>
        <p:txBody>
          <a:bodyPr spcFirstLastPara="1" wrap="square" lIns="91425" tIns="45700" rIns="91425" bIns="45700" anchor="ctr" anchorCtr="0">
            <a:normAutofit/>
          </a:bodyPr>
          <a:lstStyle/>
          <a:p>
            <a:pPr marL="228600" lvl="0" indent="-50800" algn="ctr" rtl="0">
              <a:lnSpc>
                <a:spcPct val="90000"/>
              </a:lnSpc>
              <a:spcBef>
                <a:spcPts val="0"/>
              </a:spcBef>
              <a:spcAft>
                <a:spcPts val="0"/>
              </a:spcAft>
              <a:buClr>
                <a:schemeClr val="dk1"/>
              </a:buClr>
              <a:buSzPts val="2800"/>
              <a:buNone/>
            </a:pPr>
            <a:r>
              <a:rPr lang="is-IS" dirty="0"/>
              <a:t>Matsviðmið</a:t>
            </a:r>
            <a:r>
              <a:rPr lang="pl-PL" dirty="0"/>
              <a:t> – </a:t>
            </a:r>
            <a:r>
              <a:rPr lang="is-IS" dirty="0"/>
              <a:t>Að hanna matskvarða</a:t>
            </a:r>
            <a:endParaRPr dirty="0"/>
          </a:p>
        </p:txBody>
      </p:sp>
      <p:pic>
        <p:nvPicPr>
          <p:cNvPr id="305" name="Google Shape;305;p50" descr="A chart with text on it&#10;&#10;Description automatically generated"/>
          <p:cNvPicPr preferRelativeResize="0"/>
          <p:nvPr/>
        </p:nvPicPr>
        <p:blipFill rotWithShape="1">
          <a:blip r:embed="rId3">
            <a:alphaModFix/>
          </a:blip>
          <a:srcRect/>
          <a:stretch/>
        </p:blipFill>
        <p:spPr>
          <a:xfrm>
            <a:off x="7095516" y="2419754"/>
            <a:ext cx="4850071" cy="3429000"/>
          </a:xfrm>
          <a:prstGeom prst="rect">
            <a:avLst/>
          </a:prstGeom>
          <a:noFill/>
          <a:ln>
            <a:noFill/>
          </a:ln>
        </p:spPr>
      </p:pic>
      <p:pic>
        <p:nvPicPr>
          <p:cNvPr id="306" name="Google Shape;306;p50" descr="A table with text on it&#10;&#10;Description automatically generated"/>
          <p:cNvPicPr preferRelativeResize="0"/>
          <p:nvPr/>
        </p:nvPicPr>
        <p:blipFill rotWithShape="1">
          <a:blip r:embed="rId4">
            <a:alphaModFix/>
          </a:blip>
          <a:srcRect/>
          <a:stretch/>
        </p:blipFill>
        <p:spPr>
          <a:xfrm>
            <a:off x="314507" y="1654313"/>
            <a:ext cx="6504291" cy="26017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5"/>
          <p:cNvSpPr txBox="1">
            <a:spLocks noGrp="1"/>
          </p:cNvSpPr>
          <p:nvPr>
            <p:ph type="title"/>
          </p:nvPr>
        </p:nvSpPr>
        <p:spPr>
          <a:xfrm>
            <a:off x="831850" y="697735"/>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s-IS" b="1" cap="small" dirty="0"/>
              <a:t>Markmið</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1"/>
          <p:cNvSpPr txBox="1">
            <a:spLocks noGrp="1"/>
          </p:cNvSpPr>
          <p:nvPr>
            <p:ph type="title"/>
          </p:nvPr>
        </p:nvSpPr>
        <p:spPr>
          <a:xfrm>
            <a:off x="932468" y="721664"/>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dirty="0"/>
              <a:t>Matsviðmið</a:t>
            </a:r>
            <a:r>
              <a:rPr lang="pl-PL" dirty="0"/>
              <a:t> – </a:t>
            </a:r>
            <a:r>
              <a:rPr lang="is-IS" dirty="0"/>
              <a:t>Að hanna matskvarða</a:t>
            </a:r>
            <a:endParaRPr dirty="0"/>
          </a:p>
        </p:txBody>
      </p:sp>
      <p:sp>
        <p:nvSpPr>
          <p:cNvPr id="312" name="Google Shape;312;p51"/>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pl-PL" dirty="0"/>
              <a:t> </a:t>
            </a:r>
            <a:endParaRPr dirty="0"/>
          </a:p>
        </p:txBody>
      </p:sp>
      <p:sp>
        <p:nvSpPr>
          <p:cNvPr id="313" name="Google Shape;313;p51"/>
          <p:cNvSpPr txBox="1"/>
          <p:nvPr/>
        </p:nvSpPr>
        <p:spPr>
          <a:xfrm>
            <a:off x="1192378" y="1767231"/>
            <a:ext cx="1025569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l-PL" sz="1600" b="0" i="0" u="none" strike="noStrike" cap="none" dirty="0">
                <a:solidFill>
                  <a:srgbClr val="000000"/>
                </a:solidFill>
                <a:latin typeface="Calibri"/>
                <a:ea typeface="Calibri"/>
                <a:cs typeface="Calibri"/>
                <a:sym typeface="Calibri"/>
              </a:rPr>
              <a:t>3 flokkar eru almennt </a:t>
            </a:r>
            <a:r>
              <a:rPr lang="is-IS" sz="1600" b="0" i="0" u="none" strike="noStrike" cap="none" dirty="0">
                <a:solidFill>
                  <a:srgbClr val="000000"/>
                </a:solidFill>
                <a:latin typeface="Calibri"/>
                <a:ea typeface="Calibri"/>
                <a:cs typeface="Calibri"/>
                <a:sym typeface="Calibri"/>
              </a:rPr>
              <a:t>notaðir til að stuðla að </a:t>
            </a:r>
            <a:r>
              <a:rPr lang="pl-PL" sz="1600" b="0" i="0" u="none" strike="noStrike" cap="none" dirty="0">
                <a:solidFill>
                  <a:srgbClr val="000000"/>
                </a:solidFill>
                <a:latin typeface="Calibri"/>
                <a:ea typeface="Calibri"/>
                <a:cs typeface="Calibri"/>
                <a:sym typeface="Calibri"/>
              </a:rPr>
              <a:t>rétt</a:t>
            </a:r>
            <a:r>
              <a:rPr lang="is-IS" sz="1600" b="0" i="0" u="none" strike="noStrike" cap="none" dirty="0">
                <a:solidFill>
                  <a:srgbClr val="000000"/>
                </a:solidFill>
                <a:latin typeface="Calibri"/>
                <a:ea typeface="Calibri"/>
                <a:cs typeface="Calibri"/>
                <a:sym typeface="Calibri"/>
              </a:rPr>
              <a:t>látu mati</a:t>
            </a:r>
            <a:r>
              <a:rPr lang="pl-PL" sz="1600" b="0" i="0" u="none" strike="noStrike" cap="none" dirty="0">
                <a:solidFill>
                  <a:srgbClr val="000000"/>
                </a:solidFill>
                <a:latin typeface="Calibri"/>
                <a:ea typeface="Calibri"/>
                <a:cs typeface="Calibri"/>
                <a:sym typeface="Calibri"/>
              </a:rPr>
              <a:t> og ætti að hafa í huga við þróun </a:t>
            </a:r>
            <a:r>
              <a:rPr lang="is-IS" sz="1600" dirty="0">
                <a:latin typeface="Calibri"/>
                <a:ea typeface="Calibri"/>
                <a:cs typeface="Calibri"/>
                <a:sym typeface="Calibri"/>
              </a:rPr>
              <a:t>matskvarða</a:t>
            </a:r>
            <a:r>
              <a:rPr lang="pl-PL" sz="16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314" name="Google Shape;314;p51"/>
          <p:cNvGrpSpPr/>
          <p:nvPr/>
        </p:nvGrpSpPr>
        <p:grpSpPr>
          <a:xfrm>
            <a:off x="4613811" y="2302680"/>
            <a:ext cx="3385865" cy="2781911"/>
            <a:chOff x="1073906" y="0"/>
            <a:chExt cx="3385865" cy="2781911"/>
          </a:xfrm>
        </p:grpSpPr>
        <p:sp>
          <p:nvSpPr>
            <p:cNvPr id="315" name="Google Shape;315;p51"/>
            <p:cNvSpPr/>
            <p:nvPr/>
          </p:nvSpPr>
          <p:spPr>
            <a:xfrm>
              <a:off x="1073906" y="0"/>
              <a:ext cx="1668892" cy="1668869"/>
            </a:xfrm>
            <a:prstGeom prst="ellipse">
              <a:avLst/>
            </a:prstGeom>
            <a:gradFill>
              <a:gsLst>
                <a:gs pos="0">
                  <a:srgbClr val="69C449">
                    <a:alpha val="49411"/>
                  </a:srgbClr>
                </a:gs>
                <a:gs pos="100000">
                  <a:srgbClr val="B0FF9F">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51"/>
            <p:cNvSpPr txBox="1"/>
            <p:nvPr/>
          </p:nvSpPr>
          <p:spPr>
            <a:xfrm>
              <a:off x="1318310" y="244400"/>
              <a:ext cx="1180084" cy="118006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is-IS" sz="1900" dirty="0">
                  <a:solidFill>
                    <a:schemeClr val="dk1"/>
                  </a:solidFill>
                  <a:latin typeface="Calibri"/>
                  <a:ea typeface="Calibri"/>
                  <a:cs typeface="Calibri"/>
                  <a:sym typeface="Calibri"/>
                </a:rPr>
                <a:t>Sanngirni</a:t>
              </a:r>
              <a:endParaRPr sz="1900" b="0" i="0" u="none" strike="noStrike" cap="none" dirty="0">
                <a:solidFill>
                  <a:schemeClr val="dk1"/>
                </a:solidFill>
                <a:latin typeface="Calibri"/>
                <a:ea typeface="Calibri"/>
                <a:cs typeface="Calibri"/>
                <a:sym typeface="Calibri"/>
              </a:endParaRPr>
            </a:p>
          </p:txBody>
        </p:sp>
        <p:sp>
          <p:nvSpPr>
            <p:cNvPr id="317" name="Google Shape;317;p51"/>
            <p:cNvSpPr/>
            <p:nvPr/>
          </p:nvSpPr>
          <p:spPr>
            <a:xfrm>
              <a:off x="1932900" y="1113042"/>
              <a:ext cx="1668892" cy="1668869"/>
            </a:xfrm>
            <a:prstGeom prst="ellipse">
              <a:avLst/>
            </a:prstGeom>
            <a:gradFill>
              <a:gsLst>
                <a:gs pos="0">
                  <a:srgbClr val="87D372">
                    <a:alpha val="49411"/>
                  </a:srgbClr>
                </a:gs>
                <a:gs pos="100000">
                  <a:srgbClr val="BCFFAA">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51"/>
            <p:cNvSpPr txBox="1"/>
            <p:nvPr/>
          </p:nvSpPr>
          <p:spPr>
            <a:xfrm>
              <a:off x="2177304" y="1357442"/>
              <a:ext cx="1180084" cy="118006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is-IS" sz="1900" b="0" i="0" u="none" strike="noStrike" cap="none" dirty="0">
                  <a:solidFill>
                    <a:schemeClr val="dk1"/>
                  </a:solidFill>
                  <a:latin typeface="Calibri"/>
                  <a:ea typeface="Calibri"/>
                  <a:cs typeface="Calibri"/>
                  <a:sym typeface="Calibri"/>
                </a:rPr>
                <a:t>Gagnsæi viðmiða</a:t>
              </a:r>
              <a:endParaRPr sz="1900" b="0" i="0" u="none" strike="noStrike" cap="none" dirty="0">
                <a:solidFill>
                  <a:schemeClr val="dk1"/>
                </a:solidFill>
                <a:latin typeface="Calibri"/>
                <a:ea typeface="Calibri"/>
                <a:cs typeface="Calibri"/>
                <a:sym typeface="Calibri"/>
              </a:endParaRPr>
            </a:p>
          </p:txBody>
        </p:sp>
        <p:sp>
          <p:nvSpPr>
            <p:cNvPr id="319" name="Google Shape;319;p51"/>
            <p:cNvSpPr/>
            <p:nvPr/>
          </p:nvSpPr>
          <p:spPr>
            <a:xfrm>
              <a:off x="2790879" y="0"/>
              <a:ext cx="1668892" cy="1668869"/>
            </a:xfrm>
            <a:prstGeom prst="ellipse">
              <a:avLst/>
            </a:prstGeom>
            <a:gradFill>
              <a:gsLst>
                <a:gs pos="0">
                  <a:srgbClr val="ABE19E">
                    <a:alpha val="49411"/>
                  </a:srgbClr>
                </a:gs>
                <a:gs pos="100000">
                  <a:srgbClr val="CBFFBD">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51"/>
            <p:cNvSpPr txBox="1"/>
            <p:nvPr/>
          </p:nvSpPr>
          <p:spPr>
            <a:xfrm>
              <a:off x="3035283" y="244400"/>
              <a:ext cx="1180084" cy="118006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is-IS" sz="1900" b="0" i="0" u="none" strike="noStrike" cap="none" dirty="0">
                  <a:solidFill>
                    <a:schemeClr val="dk1"/>
                  </a:solidFill>
                  <a:latin typeface="Calibri"/>
                  <a:ea typeface="Calibri"/>
                  <a:cs typeface="Calibri"/>
                  <a:sym typeface="Calibri"/>
                </a:rPr>
                <a:t>Rekjan-leiki</a:t>
              </a:r>
              <a:endParaRPr sz="1900" b="0" i="0" u="none" strike="noStrike" cap="none" dirty="0">
                <a:solidFill>
                  <a:schemeClr val="dk1"/>
                </a:solidFill>
                <a:latin typeface="Calibri"/>
                <a:ea typeface="Calibri"/>
                <a:cs typeface="Calibri"/>
                <a:sym typeface="Calibri"/>
              </a:endParaRPr>
            </a:p>
          </p:txBody>
        </p:sp>
      </p:grpSp>
      <p:sp>
        <p:nvSpPr>
          <p:cNvPr id="321" name="Google Shape;321;p51"/>
          <p:cNvSpPr txBox="1"/>
          <p:nvPr/>
        </p:nvSpPr>
        <p:spPr>
          <a:xfrm>
            <a:off x="1192378" y="5435325"/>
            <a:ext cx="1025569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l-PL" sz="1400" b="0" i="1" u="none" strike="noStrike" cap="none" dirty="0">
                <a:solidFill>
                  <a:srgbClr val="000000"/>
                </a:solidFill>
                <a:latin typeface="Calibri"/>
                <a:ea typeface="Calibri"/>
                <a:cs typeface="Calibri"/>
                <a:sym typeface="Calibri"/>
              </a:rPr>
              <a:t>*Þessir flokkar eru notaðir til að sannprófa matstæki almennt, ekki aðeins fyrir námsefni.</a:t>
            </a:r>
          </a:p>
          <a:p>
            <a:pPr marL="0" marR="0" lvl="0" indent="0" algn="l" rtl="0">
              <a:lnSpc>
                <a:spcPct val="100000"/>
              </a:lnSpc>
              <a:spcBef>
                <a:spcPts val="0"/>
              </a:spcBef>
              <a:spcAft>
                <a:spcPts val="0"/>
              </a:spcAft>
              <a:buClr>
                <a:srgbClr val="000000"/>
              </a:buClr>
              <a:buSzPts val="1400"/>
              <a:buFont typeface="Arial"/>
              <a:buNone/>
            </a:pPr>
            <a:r>
              <a:rPr lang="pl-PL" sz="1400" b="0" i="1" u="none" strike="noStrike" cap="none" dirty="0">
                <a:solidFill>
                  <a:srgbClr val="000000"/>
                </a:solidFill>
                <a:latin typeface="Calibri"/>
                <a:ea typeface="Calibri"/>
                <a:cs typeface="Calibri"/>
                <a:sym typeface="Calibri"/>
              </a:rPr>
              <a:t>** </a:t>
            </a:r>
            <a:r>
              <a:rPr lang="is-IS" sz="1400" b="0" i="1" u="none" strike="noStrike" cap="none" dirty="0">
                <a:solidFill>
                  <a:srgbClr val="000000"/>
                </a:solidFill>
                <a:latin typeface="Calibri"/>
                <a:ea typeface="Calibri"/>
                <a:cs typeface="Calibri"/>
                <a:sym typeface="Calibri"/>
              </a:rPr>
              <a:t>Gott er að hafa þá ávallt í huga</a:t>
            </a:r>
            <a:r>
              <a:rPr lang="pl-PL" sz="1400" b="0" i="1"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2"/>
          <p:cNvSpPr txBox="1">
            <a:spLocks noGrp="1"/>
          </p:cNvSpPr>
          <p:nvPr>
            <p:ph type="title"/>
          </p:nvPr>
        </p:nvSpPr>
        <p:spPr>
          <a:xfrm>
            <a:off x="932468" y="721664"/>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s-IS" dirty="0"/>
              <a:t>Matsviðmið</a:t>
            </a:r>
            <a:r>
              <a:rPr lang="pl-PL" dirty="0"/>
              <a:t> – </a:t>
            </a:r>
            <a:r>
              <a:rPr lang="is-IS" dirty="0"/>
              <a:t>Að hanna góðan matskvarða</a:t>
            </a:r>
            <a:endParaRPr dirty="0"/>
          </a:p>
        </p:txBody>
      </p:sp>
      <p:sp>
        <p:nvSpPr>
          <p:cNvPr id="327" name="Google Shape;327;p52"/>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pl-PL" dirty="0"/>
              <a:t> </a:t>
            </a:r>
            <a:endParaRPr dirty="0"/>
          </a:p>
        </p:txBody>
      </p:sp>
      <p:grpSp>
        <p:nvGrpSpPr>
          <p:cNvPr id="328" name="Google Shape;328;p52"/>
          <p:cNvGrpSpPr/>
          <p:nvPr/>
        </p:nvGrpSpPr>
        <p:grpSpPr>
          <a:xfrm>
            <a:off x="4573676" y="2473451"/>
            <a:ext cx="2596578" cy="2133413"/>
            <a:chOff x="657259" y="0"/>
            <a:chExt cx="2596578" cy="2133413"/>
          </a:xfrm>
        </p:grpSpPr>
        <p:sp>
          <p:nvSpPr>
            <p:cNvPr id="329" name="Google Shape;329;p52"/>
            <p:cNvSpPr/>
            <p:nvPr/>
          </p:nvSpPr>
          <p:spPr>
            <a:xfrm>
              <a:off x="657259" y="0"/>
              <a:ext cx="1279853" cy="1279835"/>
            </a:xfrm>
            <a:prstGeom prst="ellipse">
              <a:avLst/>
            </a:prstGeom>
            <a:gradFill>
              <a:gsLst>
                <a:gs pos="0">
                  <a:srgbClr val="69C449">
                    <a:alpha val="49411"/>
                  </a:srgbClr>
                </a:gs>
                <a:gs pos="100000">
                  <a:srgbClr val="B0FF9F">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52"/>
            <p:cNvSpPr txBox="1"/>
            <p:nvPr/>
          </p:nvSpPr>
          <p:spPr>
            <a:xfrm>
              <a:off x="844689" y="187427"/>
              <a:ext cx="904993" cy="90498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s-IS" sz="1400" b="0" i="0" u="none" strike="noStrike" cap="none" dirty="0">
                  <a:solidFill>
                    <a:schemeClr val="dk1"/>
                  </a:solidFill>
                  <a:latin typeface="Calibri"/>
                  <a:ea typeface="Calibri"/>
                  <a:cs typeface="Calibri"/>
                  <a:sym typeface="Calibri"/>
                </a:rPr>
                <a:t>Sanngirni</a:t>
              </a:r>
              <a:endParaRPr sz="1400" b="0" i="0" u="none" strike="noStrike" cap="none" dirty="0">
                <a:solidFill>
                  <a:srgbClr val="000000"/>
                </a:solidFill>
                <a:latin typeface="Arial"/>
                <a:ea typeface="Arial"/>
                <a:cs typeface="Arial"/>
                <a:sym typeface="Arial"/>
              </a:endParaRPr>
            </a:p>
          </p:txBody>
        </p:sp>
        <p:sp>
          <p:nvSpPr>
            <p:cNvPr id="331" name="Google Shape;331;p52"/>
            <p:cNvSpPr/>
            <p:nvPr/>
          </p:nvSpPr>
          <p:spPr>
            <a:xfrm>
              <a:off x="1316011" y="853578"/>
              <a:ext cx="1279853" cy="1279835"/>
            </a:xfrm>
            <a:prstGeom prst="ellipse">
              <a:avLst/>
            </a:prstGeom>
            <a:gradFill>
              <a:gsLst>
                <a:gs pos="0">
                  <a:srgbClr val="87D372">
                    <a:alpha val="49411"/>
                  </a:srgbClr>
                </a:gs>
                <a:gs pos="100000">
                  <a:srgbClr val="BCFFAA">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52"/>
            <p:cNvSpPr txBox="1"/>
            <p:nvPr/>
          </p:nvSpPr>
          <p:spPr>
            <a:xfrm>
              <a:off x="1503441" y="1041005"/>
              <a:ext cx="904993" cy="90498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s-IS" sz="1400" b="0" i="0" u="none" strike="noStrike" cap="none" dirty="0">
                  <a:solidFill>
                    <a:schemeClr val="dk1"/>
                  </a:solidFill>
                  <a:latin typeface="Calibri"/>
                  <a:ea typeface="Calibri"/>
                  <a:cs typeface="Calibri"/>
                  <a:sym typeface="Calibri"/>
                </a:rPr>
                <a:t>Gagnsæi viðmiða</a:t>
              </a:r>
              <a:endParaRPr sz="1400" b="0" i="0" u="none" strike="noStrike" cap="none" dirty="0">
                <a:solidFill>
                  <a:schemeClr val="dk1"/>
                </a:solidFill>
                <a:latin typeface="Calibri"/>
                <a:ea typeface="Calibri"/>
                <a:cs typeface="Calibri"/>
                <a:sym typeface="Calibri"/>
              </a:endParaRPr>
            </a:p>
          </p:txBody>
        </p:sp>
        <p:sp>
          <p:nvSpPr>
            <p:cNvPr id="333" name="Google Shape;333;p52"/>
            <p:cNvSpPr/>
            <p:nvPr/>
          </p:nvSpPr>
          <p:spPr>
            <a:xfrm>
              <a:off x="1973984" y="0"/>
              <a:ext cx="1279853" cy="1279835"/>
            </a:xfrm>
            <a:prstGeom prst="ellipse">
              <a:avLst/>
            </a:prstGeom>
            <a:gradFill>
              <a:gsLst>
                <a:gs pos="0">
                  <a:srgbClr val="ABE19E">
                    <a:alpha val="49411"/>
                  </a:srgbClr>
                </a:gs>
                <a:gs pos="100000">
                  <a:srgbClr val="CBFFBD">
                    <a:alpha val="49411"/>
                  </a:srgbClr>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52"/>
            <p:cNvSpPr txBox="1"/>
            <p:nvPr/>
          </p:nvSpPr>
          <p:spPr>
            <a:xfrm>
              <a:off x="2161414" y="187427"/>
              <a:ext cx="904993" cy="90498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s-IS" sz="1400" b="0" i="0" u="none" strike="noStrike" cap="none" dirty="0">
                  <a:solidFill>
                    <a:schemeClr val="dk1"/>
                  </a:solidFill>
                  <a:latin typeface="Calibri"/>
                  <a:ea typeface="Calibri"/>
                  <a:cs typeface="Calibri"/>
                  <a:sym typeface="Calibri"/>
                </a:rPr>
                <a:t>Rekjanleiki</a:t>
              </a:r>
              <a:endParaRPr sz="1400" b="0" i="0" u="none" strike="noStrike" cap="none" dirty="0">
                <a:solidFill>
                  <a:schemeClr val="dk1"/>
                </a:solidFill>
                <a:latin typeface="Calibri"/>
                <a:ea typeface="Calibri"/>
                <a:cs typeface="Calibri"/>
                <a:sym typeface="Calibri"/>
              </a:endParaRPr>
            </a:p>
          </p:txBody>
        </p:sp>
      </p:grpSp>
      <p:sp>
        <p:nvSpPr>
          <p:cNvPr id="335" name="Google Shape;335;p52"/>
          <p:cNvSpPr/>
          <p:nvPr/>
        </p:nvSpPr>
        <p:spPr>
          <a:xfrm>
            <a:off x="7175433" y="2580223"/>
            <a:ext cx="1475715" cy="552276"/>
          </a:xfrm>
          <a:custGeom>
            <a:avLst/>
            <a:gdLst/>
            <a:ahLst/>
            <a:cxnLst/>
            <a:rect l="l" t="t" r="r" b="b"/>
            <a:pathLst>
              <a:path w="1475715" h="552276" extrusionOk="0">
                <a:moveTo>
                  <a:pt x="0" y="507009"/>
                </a:moveTo>
                <a:cubicBezTo>
                  <a:pt x="212002" y="255021"/>
                  <a:pt x="424004" y="3033"/>
                  <a:pt x="561315" y="15"/>
                </a:cubicBezTo>
                <a:cubicBezTo>
                  <a:pt x="698626" y="-3003"/>
                  <a:pt x="716733" y="436090"/>
                  <a:pt x="823866" y="488902"/>
                </a:cubicBezTo>
                <a:cubicBezTo>
                  <a:pt x="930999" y="541714"/>
                  <a:pt x="1095470" y="306324"/>
                  <a:pt x="1204111" y="316886"/>
                </a:cubicBezTo>
                <a:cubicBezTo>
                  <a:pt x="1312753" y="327448"/>
                  <a:pt x="1475715" y="552276"/>
                  <a:pt x="1475715" y="552276"/>
                </a:cubicBezTo>
                <a:lnTo>
                  <a:pt x="1475715" y="552276"/>
                </a:lnTo>
              </a:path>
            </a:pathLst>
          </a:custGeom>
          <a:noFill/>
          <a:ln w="9525" cap="flat" cmpd="sng">
            <a:solidFill>
              <a:srgbClr val="54A8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6" name="Google Shape;336;p52"/>
          <p:cNvSpPr/>
          <p:nvPr/>
        </p:nvSpPr>
        <p:spPr>
          <a:xfrm>
            <a:off x="3259248" y="2617367"/>
            <a:ext cx="1330859" cy="515132"/>
          </a:xfrm>
          <a:custGeom>
            <a:avLst/>
            <a:gdLst/>
            <a:ahLst/>
            <a:cxnLst/>
            <a:rect l="l" t="t" r="r" b="b"/>
            <a:pathLst>
              <a:path w="1330859" h="515132" extrusionOk="0">
                <a:moveTo>
                  <a:pt x="1330859" y="515132"/>
                </a:moveTo>
                <a:cubicBezTo>
                  <a:pt x="1170160" y="288795"/>
                  <a:pt x="1009461" y="62459"/>
                  <a:pt x="787651" y="8138"/>
                </a:cubicBezTo>
                <a:cubicBezTo>
                  <a:pt x="565841" y="-46183"/>
                  <a:pt x="0" y="189207"/>
                  <a:pt x="0" y="189207"/>
                </a:cubicBezTo>
                <a:lnTo>
                  <a:pt x="0" y="189207"/>
                </a:lnTo>
              </a:path>
            </a:pathLst>
          </a:custGeom>
          <a:noFill/>
          <a:ln w="9525" cap="flat" cmpd="sng">
            <a:solidFill>
              <a:srgbClr val="54A8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7" name="Google Shape;337;p52"/>
          <p:cNvSpPr/>
          <p:nvPr/>
        </p:nvSpPr>
        <p:spPr>
          <a:xfrm>
            <a:off x="293298" y="2417733"/>
            <a:ext cx="2944091" cy="9144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pl-PL" sz="1400" b="0" i="0" u="none" strike="noStrike" cap="none" dirty="0">
                <a:solidFill>
                  <a:schemeClr val="dk1"/>
                </a:solidFill>
                <a:latin typeface="Calibri"/>
                <a:ea typeface="Calibri"/>
                <a:cs typeface="Calibri"/>
                <a:sym typeface="Calibri"/>
              </a:rPr>
              <a:t>Ga</a:t>
            </a:r>
            <a:r>
              <a:rPr lang="is-IS" sz="1400" b="0" i="0" u="none" strike="noStrike" cap="none" dirty="0">
                <a:solidFill>
                  <a:schemeClr val="dk1"/>
                </a:solidFill>
                <a:latin typeface="Calibri"/>
                <a:ea typeface="Calibri"/>
                <a:cs typeface="Calibri"/>
                <a:sym typeface="Calibri"/>
              </a:rPr>
              <a:t>ngið </a:t>
            </a:r>
            <a:r>
              <a:rPr lang="pl-PL" sz="1400" b="0" i="0" u="none" strike="noStrike" cap="none" dirty="0">
                <a:solidFill>
                  <a:schemeClr val="dk1"/>
                </a:solidFill>
                <a:latin typeface="Calibri"/>
                <a:ea typeface="Calibri"/>
                <a:cs typeface="Calibri"/>
                <a:sym typeface="Calibri"/>
              </a:rPr>
              <a:t>úr skugga um að mat</a:t>
            </a:r>
            <a:r>
              <a:rPr lang="is-IS" sz="1400" b="0" i="0" u="none" strike="noStrike" cap="none" dirty="0">
                <a:solidFill>
                  <a:schemeClr val="dk1"/>
                </a:solidFill>
                <a:latin typeface="Calibri"/>
                <a:ea typeface="Calibri"/>
                <a:cs typeface="Calibri"/>
                <a:sym typeface="Calibri"/>
              </a:rPr>
              <a:t>sviðmiðin séu</a:t>
            </a:r>
            <a:r>
              <a:rPr lang="pl-PL" sz="1400" b="0" i="0" u="none" strike="noStrike" cap="none" dirty="0">
                <a:solidFill>
                  <a:schemeClr val="dk1"/>
                </a:solidFill>
                <a:latin typeface="Calibri"/>
                <a:ea typeface="Calibri"/>
                <a:cs typeface="Calibri"/>
                <a:sym typeface="Calibri"/>
              </a:rPr>
              <a:t> ekki hlutdræg </a:t>
            </a:r>
            <a:r>
              <a:rPr lang="is-IS" sz="1400" b="0" i="0" u="none" strike="noStrike" cap="none" dirty="0">
                <a:solidFill>
                  <a:schemeClr val="dk1"/>
                </a:solidFill>
                <a:latin typeface="Calibri"/>
                <a:ea typeface="Calibri"/>
                <a:cs typeface="Calibri"/>
                <a:sym typeface="Calibri"/>
              </a:rPr>
              <a:t>og taki mið af félagslegum aðstæðum og stuðli að inngildingu. </a:t>
            </a:r>
            <a:endParaRPr sz="1400" b="0" i="0" u="none" strike="noStrike" cap="none" dirty="0">
              <a:solidFill>
                <a:schemeClr val="dk1"/>
              </a:solidFill>
              <a:latin typeface="Calibri"/>
              <a:ea typeface="Calibri"/>
              <a:cs typeface="Calibri"/>
              <a:sym typeface="Calibri"/>
            </a:endParaRPr>
          </a:p>
        </p:txBody>
      </p:sp>
      <p:sp>
        <p:nvSpPr>
          <p:cNvPr id="338" name="Google Shape;338;p52"/>
          <p:cNvSpPr/>
          <p:nvPr/>
        </p:nvSpPr>
        <p:spPr>
          <a:xfrm>
            <a:off x="970059" y="4378530"/>
            <a:ext cx="3038168" cy="1413487"/>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endParaRPr lang="en-US" dirty="0"/>
          </a:p>
          <a:p>
            <a:r>
              <a:rPr lang="en-US" dirty="0" err="1">
                <a:latin typeface="Calibri" panose="020F0502020204030204" pitchFamily="34" charset="0"/>
                <a:ea typeface="Calibri" panose="020F0502020204030204" pitchFamily="34" charset="0"/>
                <a:cs typeface="Calibri" panose="020F0502020204030204" pitchFamily="34" charset="0"/>
              </a:rPr>
              <a:t>Gættu</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þess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að</a:t>
            </a:r>
            <a:r>
              <a:rPr lang="en-US" dirty="0">
                <a:latin typeface="Calibri" panose="020F0502020204030204" pitchFamily="34" charset="0"/>
                <a:ea typeface="Calibri" panose="020F0502020204030204" pitchFamily="34" charset="0"/>
                <a:cs typeface="Calibri" panose="020F0502020204030204" pitchFamily="34" charset="0"/>
              </a:rPr>
              <a:t> meta </a:t>
            </a:r>
            <a:r>
              <a:rPr lang="en-US" dirty="0" err="1">
                <a:latin typeface="Calibri" panose="020F0502020204030204" pitchFamily="34" charset="0"/>
                <a:ea typeface="Calibri" panose="020F0502020204030204" pitchFamily="34" charset="0"/>
                <a:cs typeface="Calibri" panose="020F0502020204030204" pitchFamily="34" charset="0"/>
              </a:rPr>
              <a:t>hugsmíð</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sem</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spáir</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annað</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hvort</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fyrir</a:t>
            </a:r>
            <a:r>
              <a:rPr lang="en-US" dirty="0">
                <a:latin typeface="Calibri" panose="020F0502020204030204" pitchFamily="34" charset="0"/>
                <a:ea typeface="Calibri" panose="020F0502020204030204" pitchFamily="34" charset="0"/>
                <a:cs typeface="Calibri" panose="020F0502020204030204" pitchFamily="34" charset="0"/>
              </a:rPr>
              <a:t> um </a:t>
            </a:r>
            <a:r>
              <a:rPr lang="en-US" dirty="0" err="1">
                <a:latin typeface="Calibri" panose="020F0502020204030204" pitchFamily="34" charset="0"/>
                <a:ea typeface="Calibri" panose="020F0502020204030204" pitchFamily="34" charset="0"/>
                <a:cs typeface="Calibri" panose="020F0502020204030204" pitchFamily="34" charset="0"/>
              </a:rPr>
              <a:t>núverandi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samleitniréttmæti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eða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framtíðar</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forspárréttmæti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frammistöðu</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eða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aðra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ytri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niðurstöður</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sem</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skipta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máli</a:t>
            </a:r>
            <a:r>
              <a:rPr lang="en-US" dirty="0">
                <a:latin typeface="Calibri" panose="020F0502020204030204" pitchFamily="34" charset="0"/>
                <a:ea typeface="Calibri" panose="020F0502020204030204" pitchFamily="34" charset="0"/>
                <a:cs typeface="Calibri" panose="020F0502020204030204" pitchFamily="34" charset="0"/>
              </a:rPr>
              <a:t>.</a:t>
            </a:r>
          </a:p>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339" name="Google Shape;339;p52"/>
          <p:cNvSpPr/>
          <p:nvPr/>
        </p:nvSpPr>
        <p:spPr>
          <a:xfrm>
            <a:off x="8651148" y="2910040"/>
            <a:ext cx="2796920" cy="166196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pl-PL" sz="1400" b="0" i="0" u="none" strike="noStrike" cap="none" dirty="0">
                <a:solidFill>
                  <a:schemeClr val="dk1"/>
                </a:solidFill>
                <a:latin typeface="Calibri"/>
                <a:ea typeface="Calibri"/>
                <a:cs typeface="Calibri"/>
                <a:sym typeface="Calibri"/>
              </a:rPr>
              <a:t>Ga</a:t>
            </a:r>
            <a:r>
              <a:rPr lang="is-IS" sz="1400" b="0" i="0" u="none" strike="noStrike" cap="none" dirty="0">
                <a:solidFill>
                  <a:schemeClr val="dk1"/>
                </a:solidFill>
                <a:latin typeface="Calibri"/>
                <a:ea typeface="Calibri"/>
                <a:cs typeface="Calibri"/>
                <a:sym typeface="Calibri"/>
              </a:rPr>
              <a:t>ngið </a:t>
            </a:r>
            <a:r>
              <a:rPr lang="pl-PL" sz="1400" b="0" i="0" u="none" strike="noStrike" cap="none" dirty="0">
                <a:solidFill>
                  <a:schemeClr val="dk1"/>
                </a:solidFill>
                <a:latin typeface="Calibri"/>
                <a:ea typeface="Calibri"/>
                <a:cs typeface="Calibri"/>
                <a:sym typeface="Calibri"/>
              </a:rPr>
              <a:t>úr skugga um að </a:t>
            </a:r>
            <a:r>
              <a:rPr lang="is-IS" sz="1400" b="0" i="0" u="none" strike="noStrike" cap="none" dirty="0">
                <a:solidFill>
                  <a:schemeClr val="dk1"/>
                </a:solidFill>
                <a:latin typeface="Calibri"/>
                <a:ea typeface="Calibri"/>
                <a:cs typeface="Calibri"/>
                <a:sym typeface="Calibri"/>
              </a:rPr>
              <a:t>matskvarðar endurspegli það sem á að meta.</a:t>
            </a:r>
            <a:r>
              <a:rPr lang="pl-PL" sz="1400" b="0" i="0" u="none" strike="noStrike" cap="none" dirty="0">
                <a:solidFill>
                  <a:schemeClr val="dk1"/>
                </a:solidFill>
                <a:latin typeface="Calibri"/>
                <a:ea typeface="Calibri"/>
                <a:cs typeface="Calibri"/>
                <a:sym typeface="Calibri"/>
              </a:rPr>
              <a:t> Til dæmis, ef þú ert að skoða</a:t>
            </a:r>
            <a:r>
              <a:rPr lang="is-IS" sz="1400" b="0" i="0" u="none" strike="noStrike" cap="none" dirty="0">
                <a:solidFill>
                  <a:schemeClr val="dk1"/>
                </a:solidFill>
                <a:latin typeface="Calibri"/>
                <a:ea typeface="Calibri"/>
                <a:cs typeface="Calibri"/>
                <a:sym typeface="Calibri"/>
              </a:rPr>
              <a:t> ritgerð um ákveðið</a:t>
            </a:r>
            <a:r>
              <a:rPr lang="pl-PL" sz="1400" b="0" i="0" u="none" strike="noStrike" cap="none" dirty="0">
                <a:solidFill>
                  <a:schemeClr val="dk1"/>
                </a:solidFill>
                <a:latin typeface="Calibri"/>
                <a:ea typeface="Calibri"/>
                <a:cs typeface="Calibri"/>
                <a:sym typeface="Calibri"/>
              </a:rPr>
              <a:t> „v</a:t>
            </a:r>
            <a:r>
              <a:rPr lang="is-IS" sz="1400" b="0" i="0" u="none" strike="noStrike" cap="none" dirty="0">
                <a:solidFill>
                  <a:schemeClr val="dk1"/>
                </a:solidFill>
                <a:latin typeface="Calibri"/>
                <a:ea typeface="Calibri"/>
                <a:cs typeface="Calibri"/>
                <a:sym typeface="Calibri"/>
              </a:rPr>
              <a:t>iðfangsefni</a:t>
            </a:r>
            <a:r>
              <a:rPr lang="pl-PL" sz="1400" b="0" i="0" u="none" strike="noStrike" cap="none" dirty="0">
                <a:solidFill>
                  <a:schemeClr val="dk1"/>
                </a:solidFill>
                <a:latin typeface="Calibri"/>
                <a:ea typeface="Calibri"/>
                <a:cs typeface="Calibri"/>
                <a:sym typeface="Calibri"/>
              </a:rPr>
              <a:t>“, </a:t>
            </a:r>
            <a:r>
              <a:rPr lang="is-IS" sz="1400" b="0" i="0" u="none" strike="noStrike" cap="none" dirty="0">
                <a:solidFill>
                  <a:schemeClr val="dk1"/>
                </a:solidFill>
                <a:latin typeface="Calibri"/>
                <a:ea typeface="Calibri"/>
                <a:cs typeface="Calibri"/>
                <a:sym typeface="Calibri"/>
              </a:rPr>
              <a:t>þá er e.t.v. ekki rétt að draga verkefnið mikið niður vegna</a:t>
            </a:r>
            <a:r>
              <a:rPr lang="pl-PL" sz="1400" b="0" i="0" u="none" strike="noStrike" cap="none" dirty="0">
                <a:solidFill>
                  <a:schemeClr val="dk1"/>
                </a:solidFill>
                <a:latin typeface="Calibri"/>
                <a:ea typeface="Calibri"/>
                <a:cs typeface="Calibri"/>
                <a:sym typeface="Calibri"/>
              </a:rPr>
              <a:t> stafsetningar.</a:t>
            </a:r>
            <a:endParaRPr sz="1400" b="0" i="0" u="none" strike="noStrike" cap="none" dirty="0">
              <a:solidFill>
                <a:schemeClr val="dk1"/>
              </a:solidFill>
              <a:latin typeface="Calibri"/>
              <a:ea typeface="Calibri"/>
              <a:cs typeface="Calibri"/>
              <a:sym typeface="Calibri"/>
            </a:endParaRPr>
          </a:p>
        </p:txBody>
      </p:sp>
      <p:sp>
        <p:nvSpPr>
          <p:cNvPr id="340" name="Google Shape;340;p52"/>
          <p:cNvSpPr/>
          <p:nvPr/>
        </p:nvSpPr>
        <p:spPr>
          <a:xfrm>
            <a:off x="4019739" y="4572000"/>
            <a:ext cx="1901227" cy="833318"/>
          </a:xfrm>
          <a:custGeom>
            <a:avLst/>
            <a:gdLst/>
            <a:ahLst/>
            <a:cxnLst/>
            <a:rect l="l" t="t" r="r" b="b"/>
            <a:pathLst>
              <a:path w="1901227" h="833318" extrusionOk="0">
                <a:moveTo>
                  <a:pt x="1901227" y="0"/>
                </a:moveTo>
                <a:cubicBezTo>
                  <a:pt x="1825781" y="188614"/>
                  <a:pt x="1750336" y="377228"/>
                  <a:pt x="1629623" y="461727"/>
                </a:cubicBezTo>
                <a:cubicBezTo>
                  <a:pt x="1508910" y="546226"/>
                  <a:pt x="1285591" y="445129"/>
                  <a:pt x="1176950" y="506994"/>
                </a:cubicBezTo>
                <a:cubicBezTo>
                  <a:pt x="1068308" y="568859"/>
                  <a:pt x="1173932" y="820848"/>
                  <a:pt x="977774" y="832919"/>
                </a:cubicBezTo>
                <a:cubicBezTo>
                  <a:pt x="781616" y="844990"/>
                  <a:pt x="0" y="579422"/>
                  <a:pt x="0" y="579422"/>
                </a:cubicBezTo>
                <a:lnTo>
                  <a:pt x="0" y="579422"/>
                </a:lnTo>
              </a:path>
            </a:pathLst>
          </a:custGeom>
          <a:noFill/>
          <a:ln w="9525" cap="flat" cmpd="sng">
            <a:solidFill>
              <a:srgbClr val="54A8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3"/>
          <p:cNvSpPr txBox="1">
            <a:spLocks noGrp="1"/>
          </p:cNvSpPr>
          <p:nvPr>
            <p:ph type="title"/>
          </p:nvPr>
        </p:nvSpPr>
        <p:spPr>
          <a:xfrm>
            <a:off x="838200" y="744718"/>
            <a:ext cx="10515600" cy="1080907"/>
          </a:xfrm>
          <a:prstGeom prst="rect">
            <a:avLst/>
          </a:prstGeom>
          <a:noFill/>
          <a:ln>
            <a:noFill/>
          </a:ln>
        </p:spPr>
        <p:txBody>
          <a:bodyPr spcFirstLastPara="1" wrap="square" lIns="91425" tIns="45700" rIns="91425" bIns="45700" anchor="ctr" anchorCtr="0">
            <a:normAutofit/>
          </a:bodyPr>
          <a:lstStyle/>
          <a:p>
            <a:pPr marL="228600" lvl="0" indent="-50800" algn="ctr" rtl="0">
              <a:lnSpc>
                <a:spcPct val="90000"/>
              </a:lnSpc>
              <a:spcBef>
                <a:spcPts val="0"/>
              </a:spcBef>
              <a:spcAft>
                <a:spcPts val="0"/>
              </a:spcAft>
              <a:buClr>
                <a:schemeClr val="dk1"/>
              </a:buClr>
              <a:buSzPts val="2800"/>
              <a:buNone/>
            </a:pPr>
            <a:r>
              <a:rPr lang="is-IS" dirty="0"/>
              <a:t>Matskvarðar</a:t>
            </a:r>
            <a:r>
              <a:rPr lang="pl-PL" dirty="0"/>
              <a:t> – </a:t>
            </a:r>
            <a:r>
              <a:rPr lang="is-IS" dirty="0"/>
              <a:t>Að meta niðurstöðuna</a:t>
            </a:r>
            <a:endParaRPr dirty="0"/>
          </a:p>
        </p:txBody>
      </p:sp>
      <p:sp>
        <p:nvSpPr>
          <p:cNvPr id="346" name="Google Shape;346;p53"/>
          <p:cNvSpPr txBox="1"/>
          <p:nvPr/>
        </p:nvSpPr>
        <p:spPr>
          <a:xfrm>
            <a:off x="1091483" y="2206193"/>
            <a:ext cx="4278185" cy="230828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600"/>
              <a:buFont typeface="Arial"/>
              <a:buNone/>
            </a:pPr>
            <a:r>
              <a:rPr lang="pl-PL" sz="1600" b="0" i="0" u="none" strike="noStrike" cap="none" dirty="0">
                <a:solidFill>
                  <a:srgbClr val="000000"/>
                </a:solidFill>
                <a:latin typeface="Calibri"/>
                <a:ea typeface="Calibri"/>
                <a:cs typeface="Calibri"/>
                <a:sym typeface="Calibri"/>
              </a:rPr>
              <a:t>Til þess að reikna út og raða</a:t>
            </a:r>
            <a:r>
              <a:rPr lang="is-IS" sz="1600" b="0" i="0" u="none" strike="noStrike" cap="none" dirty="0">
                <a:solidFill>
                  <a:srgbClr val="000000"/>
                </a:solidFill>
                <a:latin typeface="Calibri"/>
                <a:ea typeface="Calibri"/>
                <a:cs typeface="Calibri"/>
                <a:sym typeface="Calibri"/>
              </a:rPr>
              <a:t> framvindu</a:t>
            </a:r>
            <a:r>
              <a:rPr lang="pl-PL" sz="1600" b="0" i="0" u="none" strike="noStrike" cap="none" dirty="0">
                <a:solidFill>
                  <a:srgbClr val="000000"/>
                </a:solidFill>
                <a:latin typeface="Calibri"/>
                <a:ea typeface="Calibri"/>
                <a:cs typeface="Calibri"/>
                <a:sym typeface="Calibri"/>
              </a:rPr>
              <a:t> nemenda, skoðum við </a:t>
            </a:r>
            <a:r>
              <a:rPr lang="is-IS" sz="1600" b="0" i="0" u="none" strike="noStrike" cap="none" dirty="0">
                <a:solidFill>
                  <a:srgbClr val="000000"/>
                </a:solidFill>
                <a:latin typeface="Calibri"/>
                <a:ea typeface="Calibri"/>
                <a:cs typeface="Calibri"/>
                <a:sym typeface="Calibri"/>
              </a:rPr>
              <a:t>öll </a:t>
            </a:r>
            <a:r>
              <a:rPr lang="pl-PL" sz="1600" b="0" i="0" u="none" strike="noStrike" cap="none" dirty="0">
                <a:solidFill>
                  <a:srgbClr val="000000"/>
                </a:solidFill>
                <a:latin typeface="Calibri"/>
                <a:ea typeface="Calibri"/>
                <a:cs typeface="Calibri"/>
                <a:sym typeface="Calibri"/>
              </a:rPr>
              <a:t>viðmið</a:t>
            </a:r>
            <a:r>
              <a:rPr lang="is-IS" sz="1600" b="0" i="0" u="none" strike="noStrike" cap="none" dirty="0">
                <a:solidFill>
                  <a:srgbClr val="000000"/>
                </a:solidFill>
                <a:latin typeface="Calibri"/>
                <a:ea typeface="Calibri"/>
                <a:cs typeface="Calibri"/>
                <a:sym typeface="Calibri"/>
              </a:rPr>
              <a:t> varðandi niðurstöðuna</a:t>
            </a:r>
            <a:r>
              <a:rPr lang="pl-PL" sz="1600" b="0" i="0" u="none" strike="noStrike" cap="none" dirty="0">
                <a:solidFill>
                  <a:srgbClr val="000000"/>
                </a:solidFill>
                <a:latin typeface="Calibri"/>
                <a:ea typeface="Calibri"/>
                <a:cs typeface="Calibri"/>
                <a:sym typeface="Calibri"/>
              </a:rPr>
              <a:t> og </a:t>
            </a:r>
            <a:r>
              <a:rPr lang="is-IS" sz="1600" b="0" i="0" u="none" strike="noStrike" cap="none" dirty="0">
                <a:solidFill>
                  <a:srgbClr val="000000"/>
                </a:solidFill>
                <a:latin typeface="Calibri"/>
                <a:ea typeface="Calibri"/>
                <a:cs typeface="Calibri"/>
                <a:sym typeface="Calibri"/>
              </a:rPr>
              <a:t>metum </a:t>
            </a:r>
            <a:r>
              <a:rPr lang="pl-PL" sz="1600" b="0" i="0" u="none" strike="noStrike" cap="none" dirty="0">
                <a:solidFill>
                  <a:srgbClr val="000000"/>
                </a:solidFill>
                <a:latin typeface="Calibri"/>
                <a:ea typeface="Calibri"/>
                <a:cs typeface="Calibri"/>
                <a:sym typeface="Calibri"/>
              </a:rPr>
              <a:t>sem ófullnægjandi, nægjanlegt, gott eða framúrskarandi.</a:t>
            </a:r>
          </a:p>
          <a:p>
            <a:pPr marL="0" marR="0" lvl="0" indent="0" rtl="0">
              <a:lnSpc>
                <a:spcPct val="100000"/>
              </a:lnSpc>
              <a:spcBef>
                <a:spcPts val="0"/>
              </a:spcBef>
              <a:spcAft>
                <a:spcPts val="0"/>
              </a:spcAft>
              <a:buClr>
                <a:srgbClr val="000000"/>
              </a:buClr>
              <a:buSzPts val="1600"/>
              <a:buFont typeface="Arial"/>
              <a:buNone/>
            </a:pPr>
            <a:endParaRPr lang="pl-PL" sz="1600" b="0" i="0" u="none" strike="noStrike" cap="none" dirty="0">
              <a:solidFill>
                <a:srgbClr val="000000"/>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600"/>
              <a:buFont typeface="Arial"/>
              <a:buNone/>
            </a:pPr>
            <a:r>
              <a:rPr lang="pl-PL" sz="1600" b="0" i="0" u="none" strike="noStrike" cap="none" dirty="0">
                <a:solidFill>
                  <a:srgbClr val="000000"/>
                </a:solidFill>
                <a:latin typeface="Calibri"/>
                <a:ea typeface="Calibri"/>
                <a:cs typeface="Calibri"/>
                <a:sym typeface="Calibri"/>
              </a:rPr>
              <a:t>Til að reikna út lokaeinkunn í 10 kvarða, leggj</a:t>
            </a:r>
            <a:r>
              <a:rPr lang="is-IS" sz="1600" b="0" i="0" u="none" strike="noStrike" cap="none" dirty="0">
                <a:solidFill>
                  <a:srgbClr val="000000"/>
                </a:solidFill>
                <a:latin typeface="Calibri"/>
                <a:ea typeface="Calibri"/>
                <a:cs typeface="Calibri"/>
                <a:sym typeface="Calibri"/>
              </a:rPr>
              <a:t>um við</a:t>
            </a:r>
            <a:r>
              <a:rPr lang="pl-PL" sz="1600" b="0" i="0" u="none" strike="noStrike" cap="none" dirty="0">
                <a:solidFill>
                  <a:srgbClr val="000000"/>
                </a:solidFill>
                <a:latin typeface="Calibri"/>
                <a:ea typeface="Calibri"/>
                <a:cs typeface="Calibri"/>
                <a:sym typeface="Calibri"/>
              </a:rPr>
              <a:t> allar einkunnir saman</a:t>
            </a:r>
            <a:r>
              <a:rPr lang="is-IS" sz="1600" b="0" i="0" u="none" strike="noStrike" cap="none" dirty="0">
                <a:solidFill>
                  <a:srgbClr val="000000"/>
                </a:solidFill>
                <a:latin typeface="Calibri"/>
                <a:ea typeface="Calibri"/>
                <a:cs typeface="Calibri"/>
                <a:sym typeface="Calibri"/>
              </a:rPr>
              <a:t> og reiknum saman í einkunn upp í </a:t>
            </a:r>
            <a:r>
              <a:rPr lang="pl-PL" sz="1600" b="0" i="0" u="none" strike="noStrike" cap="none" dirty="0">
                <a:solidFill>
                  <a:srgbClr val="000000"/>
                </a:solidFill>
                <a:latin typeface="Calibri"/>
                <a:ea typeface="Calibri"/>
                <a:cs typeface="Calibri"/>
                <a:sym typeface="Calibri"/>
              </a:rPr>
              <a:t>10</a:t>
            </a:r>
            <a:r>
              <a:rPr lang="is-IS" sz="1600" dirty="0">
                <a:latin typeface="Calibri"/>
                <a:ea typeface="Calibri"/>
                <a:cs typeface="Calibri"/>
                <a:sym typeface="Calibri"/>
              </a:rPr>
              <a:t> sem má rúna upp </a:t>
            </a:r>
            <a:r>
              <a:rPr lang="pl-PL" sz="1600" b="0" i="0" u="none" strike="noStrike" cap="none" dirty="0">
                <a:solidFill>
                  <a:srgbClr val="000000"/>
                </a:solidFill>
                <a:latin typeface="Calibri"/>
                <a:ea typeface="Calibri"/>
                <a:cs typeface="Calibri"/>
                <a:sym typeface="Calibri"/>
              </a:rPr>
              <a:t>eða niður í heila</a:t>
            </a:r>
            <a:r>
              <a:rPr lang="is-IS" sz="1600" b="0" i="0" u="none" strike="noStrike" cap="none" dirty="0">
                <a:solidFill>
                  <a:srgbClr val="000000"/>
                </a:solidFill>
                <a:latin typeface="Calibri"/>
                <a:ea typeface="Calibri"/>
                <a:cs typeface="Calibri"/>
                <a:sym typeface="Calibri"/>
              </a:rPr>
              <a:t>n</a:t>
            </a:r>
            <a:r>
              <a:rPr lang="pl-PL" sz="1600" b="0" i="0" u="none" strike="noStrike" cap="none" dirty="0">
                <a:solidFill>
                  <a:srgbClr val="000000"/>
                </a:solidFill>
                <a:latin typeface="Calibri"/>
                <a:ea typeface="Calibri"/>
                <a:cs typeface="Calibri"/>
                <a:sym typeface="Calibri"/>
              </a:rPr>
              <a:t> eða hálfa.</a:t>
            </a:r>
            <a:endParaRPr sz="1400" b="0" i="0" u="none" strike="noStrike" cap="none" dirty="0">
              <a:solidFill>
                <a:srgbClr val="000000"/>
              </a:solidFill>
              <a:latin typeface="Arial"/>
              <a:ea typeface="Arial"/>
              <a:cs typeface="Arial"/>
              <a:sym typeface="Arial"/>
            </a:endParaRPr>
          </a:p>
        </p:txBody>
      </p:sp>
      <p:sp>
        <p:nvSpPr>
          <p:cNvPr id="347" name="Google Shape;347;p53"/>
          <p:cNvSpPr txBox="1"/>
          <p:nvPr/>
        </p:nvSpPr>
        <p:spPr>
          <a:xfrm>
            <a:off x="6227323" y="2206193"/>
            <a:ext cx="5126477" cy="1815841"/>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600"/>
              <a:buFont typeface="Arial"/>
              <a:buNone/>
            </a:pPr>
            <a:r>
              <a:rPr lang="is-IS" sz="1600" dirty="0">
                <a:latin typeface="Calibri"/>
                <a:ea typeface="Calibri"/>
                <a:cs typeface="Calibri"/>
                <a:sym typeface="Calibri"/>
              </a:rPr>
              <a:t>Hægt er að nota ólík</a:t>
            </a:r>
            <a:r>
              <a:rPr lang="pl-PL" sz="1600" b="0" i="0" u="none" strike="noStrike" cap="none" dirty="0">
                <a:solidFill>
                  <a:srgbClr val="000000"/>
                </a:solidFill>
                <a:latin typeface="Calibri"/>
                <a:ea typeface="Calibri"/>
                <a:cs typeface="Calibri"/>
                <a:sym typeface="Calibri"/>
              </a:rPr>
              <a:t> einkunnakerfi, </a:t>
            </a:r>
            <a:r>
              <a:rPr lang="is-IS" sz="1600" b="0" i="0" u="none" strike="noStrike" cap="none" dirty="0">
                <a:solidFill>
                  <a:srgbClr val="000000"/>
                </a:solidFill>
                <a:latin typeface="Calibri"/>
                <a:ea typeface="Calibri"/>
                <a:cs typeface="Calibri"/>
                <a:sym typeface="Calibri"/>
              </a:rPr>
              <a:t>þannig má t.d. nota</a:t>
            </a:r>
            <a:r>
              <a:rPr lang="pl-PL" sz="1600" b="0" i="0" u="none" strike="noStrike" cap="none" dirty="0">
                <a:solidFill>
                  <a:srgbClr val="000000"/>
                </a:solidFill>
                <a:latin typeface="Calibri"/>
                <a:ea typeface="Calibri"/>
                <a:cs typeface="Calibri"/>
                <a:sym typeface="Calibri"/>
              </a:rPr>
              <a:t> hugtök eins og „ófullnægjandi“, „nægilegt“, „gott“ og „framúrskarandi“,</a:t>
            </a:r>
            <a:r>
              <a:rPr lang="is-IS" sz="1600" b="0" i="0" u="none" strike="noStrike" cap="none" dirty="0">
                <a:solidFill>
                  <a:srgbClr val="000000"/>
                </a:solidFill>
                <a:latin typeface="Calibri"/>
                <a:ea typeface="Calibri"/>
                <a:cs typeface="Calibri"/>
                <a:sym typeface="Calibri"/>
              </a:rPr>
              <a:t> þannig að</a:t>
            </a:r>
            <a:r>
              <a:rPr lang="pl-PL" sz="1600" b="0" i="0" u="none" strike="noStrike" cap="none" dirty="0">
                <a:solidFill>
                  <a:srgbClr val="000000"/>
                </a:solidFill>
                <a:latin typeface="Calibri"/>
                <a:ea typeface="Calibri"/>
                <a:cs typeface="Calibri"/>
                <a:sym typeface="Calibri"/>
              </a:rPr>
              <a:t>:</a:t>
            </a:r>
          </a:p>
          <a:p>
            <a:pPr marL="285750" marR="0" lvl="0" indent="-285750" algn="just" rtl="0">
              <a:lnSpc>
                <a:spcPct val="100000"/>
              </a:lnSpc>
              <a:spcBef>
                <a:spcPts val="0"/>
              </a:spcBef>
              <a:spcAft>
                <a:spcPts val="0"/>
              </a:spcAft>
              <a:buClr>
                <a:srgbClr val="000000"/>
              </a:buClr>
              <a:buSzPts val="1600"/>
              <a:buFont typeface="Courier New" panose="02070309020205020404" pitchFamily="49" charset="0"/>
              <a:buChar char="o"/>
            </a:pPr>
            <a:r>
              <a:rPr lang="pl-PL" sz="1600" b="0" i="0" u="none" strike="noStrike" cap="none" dirty="0">
                <a:solidFill>
                  <a:srgbClr val="000000"/>
                </a:solidFill>
                <a:latin typeface="Calibri"/>
                <a:ea typeface="Calibri"/>
                <a:cs typeface="Calibri"/>
                <a:sym typeface="Calibri"/>
              </a:rPr>
              <a:t>Milli 5 og 6: ófullnægjandi</a:t>
            </a:r>
          </a:p>
          <a:p>
            <a:pPr marL="285750" marR="0" lvl="0" indent="-285750" algn="just" rtl="0">
              <a:lnSpc>
                <a:spcPct val="100000"/>
              </a:lnSpc>
              <a:spcBef>
                <a:spcPts val="0"/>
              </a:spcBef>
              <a:spcAft>
                <a:spcPts val="0"/>
              </a:spcAft>
              <a:buClr>
                <a:srgbClr val="000000"/>
              </a:buClr>
              <a:buSzPts val="1600"/>
              <a:buFont typeface="Courier New" panose="02070309020205020404" pitchFamily="49" charset="0"/>
              <a:buChar char="o"/>
            </a:pPr>
            <a:r>
              <a:rPr lang="pl-PL" sz="1600" b="0" i="0" u="none" strike="noStrike" cap="none" dirty="0">
                <a:solidFill>
                  <a:srgbClr val="000000"/>
                </a:solidFill>
                <a:latin typeface="Calibri"/>
                <a:ea typeface="Calibri"/>
                <a:cs typeface="Calibri"/>
                <a:sym typeface="Calibri"/>
              </a:rPr>
              <a:t>Milli 6 og 7: n</a:t>
            </a:r>
            <a:r>
              <a:rPr lang="is-IS" sz="1600" b="0" i="0" u="none" strike="noStrike" cap="none" dirty="0">
                <a:solidFill>
                  <a:srgbClr val="000000"/>
                </a:solidFill>
                <a:latin typeface="Calibri"/>
                <a:ea typeface="Calibri"/>
                <a:cs typeface="Calibri"/>
                <a:sym typeface="Calibri"/>
              </a:rPr>
              <a:t>ægilegt</a:t>
            </a:r>
            <a:endParaRPr lang="pl-PL" sz="1600" b="0" i="0" u="none" strike="noStrike" cap="none" dirty="0">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600"/>
              <a:buFont typeface="Courier New" panose="02070309020205020404" pitchFamily="49" charset="0"/>
              <a:buChar char="o"/>
            </a:pPr>
            <a:r>
              <a:rPr lang="pl-PL" sz="1600" b="0" i="0" u="none" strike="noStrike" cap="none" dirty="0">
                <a:solidFill>
                  <a:srgbClr val="000000"/>
                </a:solidFill>
                <a:latin typeface="Calibri"/>
                <a:ea typeface="Calibri"/>
                <a:cs typeface="Calibri"/>
                <a:sym typeface="Calibri"/>
              </a:rPr>
              <a:t>Milli 7 og 9: gott</a:t>
            </a:r>
          </a:p>
          <a:p>
            <a:pPr marL="285750" marR="0" lvl="0" indent="-285750" algn="just" rtl="0">
              <a:lnSpc>
                <a:spcPct val="100000"/>
              </a:lnSpc>
              <a:spcBef>
                <a:spcPts val="0"/>
              </a:spcBef>
              <a:spcAft>
                <a:spcPts val="0"/>
              </a:spcAft>
              <a:buClr>
                <a:srgbClr val="000000"/>
              </a:buClr>
              <a:buSzPts val="1600"/>
              <a:buFont typeface="Courier New" panose="02070309020205020404" pitchFamily="49" charset="0"/>
              <a:buChar char="o"/>
            </a:pPr>
            <a:r>
              <a:rPr lang="pl-PL" sz="1600" b="0" i="0" u="none" strike="noStrike" cap="none" dirty="0">
                <a:solidFill>
                  <a:srgbClr val="000000"/>
                </a:solidFill>
                <a:latin typeface="Calibri"/>
                <a:ea typeface="Calibri"/>
                <a:cs typeface="Calibri"/>
                <a:sym typeface="Calibri"/>
              </a:rPr>
              <a:t>Milli 9 og 10: fr</a:t>
            </a:r>
            <a:r>
              <a:rPr lang="is-IS" sz="1600" b="0" i="0" u="none" strike="noStrike" cap="none" dirty="0">
                <a:solidFill>
                  <a:srgbClr val="000000"/>
                </a:solidFill>
                <a:latin typeface="Calibri"/>
                <a:ea typeface="Calibri"/>
                <a:cs typeface="Calibri"/>
                <a:sym typeface="Calibri"/>
              </a:rPr>
              <a:t>amúrskarandi</a:t>
            </a:r>
            <a:r>
              <a:rPr lang="pl-PL" sz="16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838200" y="718254"/>
            <a:ext cx="10515600" cy="12302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45454"/>
              <a:buNone/>
            </a:pPr>
            <a:r>
              <a:rPr lang="is-IS" dirty="0"/>
              <a:t>Hæfnimat í </a:t>
            </a:r>
            <a:r>
              <a:rPr lang="pl-PL" dirty="0"/>
              <a:t>EduNUT </a:t>
            </a:r>
            <a:r>
              <a:rPr lang="is-IS" dirty="0"/>
              <a:t>verkefninu </a:t>
            </a:r>
            <a:r>
              <a:rPr lang="pl-PL" dirty="0"/>
              <a:t> </a:t>
            </a:r>
            <a:endParaRPr dirty="0"/>
          </a:p>
        </p:txBody>
      </p:sp>
      <p:sp>
        <p:nvSpPr>
          <p:cNvPr id="353" name="Google Shape;353;p54"/>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pl-PL" dirty="0"/>
              <a:t> </a:t>
            </a:r>
            <a:endParaRPr dirty="0"/>
          </a:p>
        </p:txBody>
      </p:sp>
      <p:sp>
        <p:nvSpPr>
          <p:cNvPr id="354" name="Google Shape;354;p54"/>
          <p:cNvSpPr txBox="1"/>
          <p:nvPr/>
        </p:nvSpPr>
        <p:spPr>
          <a:xfrm>
            <a:off x="707572" y="1917130"/>
            <a:ext cx="4386942" cy="413955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700"/>
              <a:buFont typeface="Arial"/>
              <a:buNone/>
            </a:pPr>
            <a:r>
              <a:rPr lang="pl-PL" sz="1700" b="1" i="0" u="none" strike="noStrike" cap="none" dirty="0">
                <a:solidFill>
                  <a:srgbClr val="000000"/>
                </a:solidFill>
                <a:latin typeface="Calibri"/>
                <a:ea typeface="Calibri"/>
                <a:cs typeface="Calibri"/>
                <a:sym typeface="Calibri"/>
              </a:rPr>
              <a:t>eduNUT</a:t>
            </a:r>
            <a:r>
              <a:rPr lang="pl-PL" sz="1700" b="0" i="0" u="none" strike="noStrike" cap="none" dirty="0">
                <a:solidFill>
                  <a:srgbClr val="000000"/>
                </a:solidFill>
                <a:latin typeface="Calibri"/>
                <a:ea typeface="Calibri"/>
                <a:cs typeface="Calibri"/>
                <a:sym typeface="Calibri"/>
              </a:rPr>
              <a:t> verkefnið miðar að því að efla sjálfstraust</a:t>
            </a:r>
            <a:r>
              <a:rPr lang="is-IS" sz="1700" b="0" i="0" u="none" strike="noStrike" cap="none" dirty="0">
                <a:solidFill>
                  <a:srgbClr val="000000"/>
                </a:solidFill>
                <a:latin typeface="Calibri"/>
                <a:ea typeface="Calibri"/>
                <a:cs typeface="Calibri"/>
                <a:sym typeface="Calibri"/>
              </a:rPr>
              <a:t> og </a:t>
            </a:r>
            <a:r>
              <a:rPr lang="pl-PL" sz="1700" b="0" i="0" u="none" strike="noStrike" cap="none" dirty="0">
                <a:solidFill>
                  <a:srgbClr val="000000"/>
                </a:solidFill>
                <a:latin typeface="Calibri"/>
                <a:ea typeface="Calibri"/>
                <a:cs typeface="Calibri"/>
                <a:sym typeface="Calibri"/>
              </a:rPr>
              <a:t>færni, </a:t>
            </a:r>
            <a:r>
              <a:rPr lang="is-IS" sz="1700" b="0" i="0" u="none" strike="noStrike" cap="none" dirty="0">
                <a:solidFill>
                  <a:srgbClr val="000000"/>
                </a:solidFill>
                <a:latin typeface="Calibri"/>
                <a:ea typeface="Calibri"/>
                <a:cs typeface="Calibri"/>
                <a:sym typeface="Calibri"/>
              </a:rPr>
              <a:t>stuðla að jákvæðum </a:t>
            </a:r>
            <a:r>
              <a:rPr lang="pl-PL" sz="1700" b="0" i="0" u="none" strike="noStrike" cap="none" dirty="0">
                <a:solidFill>
                  <a:srgbClr val="000000"/>
                </a:solidFill>
                <a:latin typeface="Calibri"/>
                <a:ea typeface="Calibri"/>
                <a:cs typeface="Calibri"/>
                <a:sym typeface="Calibri"/>
              </a:rPr>
              <a:t>viðhorf</a:t>
            </a:r>
            <a:r>
              <a:rPr lang="is-IS" sz="1700" b="0" i="0" u="none" strike="noStrike" cap="none" dirty="0">
                <a:solidFill>
                  <a:srgbClr val="000000"/>
                </a:solidFill>
                <a:latin typeface="Calibri"/>
                <a:ea typeface="Calibri"/>
                <a:cs typeface="Calibri"/>
                <a:sym typeface="Calibri"/>
              </a:rPr>
              <a:t>um</a:t>
            </a:r>
            <a:r>
              <a:rPr lang="pl-PL" sz="1700" b="0" i="0" u="none" strike="noStrike" cap="none" dirty="0">
                <a:solidFill>
                  <a:srgbClr val="000000"/>
                </a:solidFill>
                <a:latin typeface="Calibri"/>
                <a:ea typeface="Calibri"/>
                <a:cs typeface="Calibri"/>
                <a:sym typeface="Calibri"/>
              </a:rPr>
              <a:t> og </a:t>
            </a:r>
            <a:r>
              <a:rPr lang="is-IS" sz="1700" b="0" i="0" u="none" strike="noStrike" cap="none" dirty="0">
                <a:solidFill>
                  <a:srgbClr val="000000"/>
                </a:solidFill>
                <a:latin typeface="Calibri"/>
                <a:ea typeface="Calibri"/>
                <a:cs typeface="Calibri"/>
                <a:sym typeface="Calibri"/>
              </a:rPr>
              <a:t>aukinni </a:t>
            </a:r>
            <a:r>
              <a:rPr lang="pl-PL" sz="1700" b="0" i="0" u="none" strike="noStrike" cap="none" dirty="0">
                <a:solidFill>
                  <a:srgbClr val="000000"/>
                </a:solidFill>
                <a:latin typeface="Calibri"/>
                <a:ea typeface="Calibri"/>
                <a:cs typeface="Calibri"/>
                <a:sym typeface="Calibri"/>
              </a:rPr>
              <a:t>þekkingu á sjálfbærum fæðukerfum og næringu, </a:t>
            </a:r>
            <a:r>
              <a:rPr lang="is-IS" sz="1700" b="0" i="0" u="none" strike="noStrike" cap="none" dirty="0">
                <a:solidFill>
                  <a:srgbClr val="000000"/>
                </a:solidFill>
                <a:latin typeface="Calibri"/>
                <a:ea typeface="Calibri"/>
                <a:cs typeface="Calibri"/>
                <a:sym typeface="Calibri"/>
              </a:rPr>
              <a:t>sem getur orðið til þess að þeir </a:t>
            </a:r>
            <a:r>
              <a:rPr lang="pl-PL" sz="1700" b="0" i="0" u="none" strike="noStrike" cap="none" dirty="0">
                <a:solidFill>
                  <a:srgbClr val="000000"/>
                </a:solidFill>
                <a:latin typeface="Calibri"/>
                <a:ea typeface="Calibri"/>
                <a:cs typeface="Calibri"/>
                <a:sym typeface="Calibri"/>
              </a:rPr>
              <a:t>breyta neyslumynstri sínu</a:t>
            </a:r>
            <a:r>
              <a:rPr lang="is-IS" sz="1700" b="0" i="0" u="none" strike="noStrike" cap="none" dirty="0">
                <a:solidFill>
                  <a:srgbClr val="000000"/>
                </a:solidFill>
                <a:latin typeface="Calibri"/>
                <a:ea typeface="Calibri"/>
                <a:cs typeface="Calibri"/>
                <a:sym typeface="Calibri"/>
              </a:rPr>
              <a:t> </a:t>
            </a:r>
            <a:r>
              <a:rPr lang="pl-PL" sz="1700" b="0" i="0" u="none" strike="noStrike" cap="none" dirty="0">
                <a:solidFill>
                  <a:srgbClr val="000000"/>
                </a:solidFill>
                <a:latin typeface="Calibri"/>
                <a:ea typeface="Calibri"/>
                <a:cs typeface="Calibri"/>
                <a:sym typeface="Calibri"/>
              </a:rPr>
              <a:t>og hvetja aðra til að gera slíkt hið sama.</a:t>
            </a:r>
          </a:p>
          <a:p>
            <a:pPr marL="0" marR="0" lvl="0" indent="0" algn="just" rtl="0">
              <a:lnSpc>
                <a:spcPct val="100000"/>
              </a:lnSpc>
              <a:spcBef>
                <a:spcPts val="0"/>
              </a:spcBef>
              <a:spcAft>
                <a:spcPts val="0"/>
              </a:spcAft>
              <a:buClr>
                <a:srgbClr val="000000"/>
              </a:buClr>
              <a:buSzPts val="1700"/>
              <a:buFont typeface="Arial"/>
              <a:buNone/>
            </a:pPr>
            <a:endParaRPr lang="pl-PL" sz="1700" b="0" i="0" u="none" strike="noStrike" cap="none" dirty="0">
              <a:solidFill>
                <a:srgbClr val="000000"/>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700"/>
              <a:buFont typeface="Arial"/>
              <a:buNone/>
            </a:pPr>
            <a:r>
              <a:rPr lang="pl-PL" sz="1700" b="0" i="0" u="none" strike="noStrike" cap="none" dirty="0">
                <a:solidFill>
                  <a:srgbClr val="000000"/>
                </a:solidFill>
                <a:latin typeface="Calibri"/>
                <a:ea typeface="Calibri"/>
                <a:cs typeface="Calibri"/>
                <a:sym typeface="Calibri"/>
              </a:rPr>
              <a:t>Hæfnismiðuð menntun hjálpar nemendum að </a:t>
            </a:r>
            <a:r>
              <a:rPr lang="is-IS" sz="1700" dirty="0">
                <a:latin typeface="Calibri"/>
                <a:ea typeface="Calibri"/>
                <a:cs typeface="Calibri"/>
                <a:sym typeface="Calibri"/>
              </a:rPr>
              <a:t>öðlast g</a:t>
            </a:r>
            <a:r>
              <a:rPr lang="pl-PL" sz="1700" b="0" i="0" u="none" strike="noStrike" cap="none" dirty="0">
                <a:solidFill>
                  <a:srgbClr val="000000"/>
                </a:solidFill>
                <a:latin typeface="Calibri"/>
                <a:ea typeface="Calibri"/>
                <a:cs typeface="Calibri"/>
                <a:sym typeface="Calibri"/>
              </a:rPr>
              <a:t>ræna færni</a:t>
            </a:r>
            <a:r>
              <a:rPr lang="is-IS" sz="1700" b="0" i="0" u="none" strike="noStrike" cap="none" dirty="0">
                <a:solidFill>
                  <a:srgbClr val="000000"/>
                </a:solidFill>
                <a:latin typeface="Calibri"/>
                <a:ea typeface="Calibri"/>
                <a:cs typeface="Calibri"/>
                <a:sym typeface="Calibri"/>
              </a:rPr>
              <a:t>, </a:t>
            </a:r>
            <a:r>
              <a:rPr lang="pl-PL" sz="1700" b="0" i="0" u="none" strike="noStrike" cap="none" dirty="0">
                <a:solidFill>
                  <a:srgbClr val="000000"/>
                </a:solidFill>
                <a:latin typeface="Calibri"/>
                <a:ea typeface="Calibri"/>
                <a:cs typeface="Calibri"/>
                <a:sym typeface="Calibri"/>
              </a:rPr>
              <a:t>þekkingu og viðhorf sem stuðla að ábyrg</a:t>
            </a:r>
            <a:r>
              <a:rPr lang="is-IS" sz="1700" dirty="0">
                <a:latin typeface="Calibri"/>
                <a:ea typeface="Calibri"/>
                <a:cs typeface="Calibri"/>
                <a:sym typeface="Calibri"/>
              </a:rPr>
              <a:t>ri hegðun og </a:t>
            </a:r>
            <a:r>
              <a:rPr lang="pl-PL" sz="1700" b="0" i="0" u="none" strike="noStrike" cap="none" dirty="0">
                <a:solidFill>
                  <a:srgbClr val="000000"/>
                </a:solidFill>
                <a:latin typeface="Calibri"/>
                <a:ea typeface="Calibri"/>
                <a:cs typeface="Calibri"/>
                <a:sym typeface="Calibri"/>
              </a:rPr>
              <a:t>vilja til að grípa til eða krefjast aðgerða </a:t>
            </a:r>
            <a:r>
              <a:rPr lang="is-IS" sz="1700" b="0" i="0" u="none" strike="noStrike" cap="none" dirty="0">
                <a:solidFill>
                  <a:srgbClr val="000000"/>
                </a:solidFill>
                <a:latin typeface="Calibri"/>
                <a:ea typeface="Calibri"/>
                <a:cs typeface="Calibri"/>
                <a:sym typeface="Calibri"/>
              </a:rPr>
              <a:t>sem tengjast náttúruvernd og sjálfbærni hvort sem er í sínu nærsamfélagi eða alþjóðlega.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55" name="Google Shape;355;p54"/>
          <p:cNvSpPr txBox="1"/>
          <p:nvPr/>
        </p:nvSpPr>
        <p:spPr>
          <a:xfrm>
            <a:off x="5421086" y="1917130"/>
            <a:ext cx="6270582" cy="323161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700"/>
              <a:buFont typeface="Arial"/>
              <a:buNone/>
            </a:pPr>
            <a:r>
              <a:rPr lang="is-IS" sz="1700" b="1" dirty="0">
                <a:latin typeface="Calibri"/>
                <a:ea typeface="Calibri"/>
                <a:cs typeface="Calibri"/>
                <a:sym typeface="Calibri"/>
              </a:rPr>
              <a:t>E</a:t>
            </a:r>
            <a:r>
              <a:rPr lang="pl-PL" sz="1700" b="1" i="0" u="none" strike="noStrike" cap="none" dirty="0">
                <a:solidFill>
                  <a:srgbClr val="000000"/>
                </a:solidFill>
                <a:latin typeface="Calibri"/>
                <a:ea typeface="Calibri"/>
                <a:cs typeface="Calibri"/>
                <a:sym typeface="Calibri"/>
              </a:rPr>
              <a:t>duNUT </a:t>
            </a:r>
            <a:r>
              <a:rPr lang="pl-PL" sz="1700" b="0" i="0" u="none" strike="noStrike" cap="none" dirty="0">
                <a:solidFill>
                  <a:srgbClr val="000000"/>
                </a:solidFill>
                <a:latin typeface="Calibri"/>
                <a:ea typeface="Calibri"/>
                <a:cs typeface="Calibri"/>
                <a:sym typeface="Calibri"/>
              </a:rPr>
              <a:t>námskráin </a:t>
            </a:r>
            <a:r>
              <a:rPr lang="is-IS" sz="1700" dirty="0">
                <a:latin typeface="Calibri"/>
                <a:ea typeface="Calibri"/>
                <a:cs typeface="Calibri"/>
                <a:sym typeface="Calibri"/>
              </a:rPr>
              <a:t>byggir á </a:t>
            </a:r>
            <a:r>
              <a:rPr lang="pl-PL" sz="1700" b="0" i="0" u="none" strike="noStrike" cap="none" dirty="0">
                <a:solidFill>
                  <a:srgbClr val="000000"/>
                </a:solidFill>
                <a:latin typeface="Calibri"/>
                <a:ea typeface="Calibri"/>
                <a:cs typeface="Calibri"/>
                <a:sym typeface="Calibri"/>
              </a:rPr>
              <a:t>evróps</a:t>
            </a:r>
            <a:r>
              <a:rPr lang="is-IS" sz="1700" b="0" i="0" u="none" strike="noStrike" cap="none" dirty="0">
                <a:solidFill>
                  <a:srgbClr val="000000"/>
                </a:solidFill>
                <a:latin typeface="Calibri"/>
                <a:ea typeface="Calibri"/>
                <a:cs typeface="Calibri"/>
                <a:sym typeface="Calibri"/>
              </a:rPr>
              <a:t>ka hæfnirammanum</a:t>
            </a:r>
            <a:r>
              <a:rPr lang="pl-PL" sz="1700" b="0" i="0" u="none" strike="noStrike" cap="none" dirty="0">
                <a:solidFill>
                  <a:srgbClr val="000000"/>
                </a:solidFill>
                <a:latin typeface="Calibri"/>
                <a:ea typeface="Calibri"/>
                <a:cs typeface="Calibri"/>
                <a:sym typeface="Calibri"/>
              </a:rPr>
              <a:t> </a:t>
            </a:r>
            <a:r>
              <a:rPr lang="pl-PL" sz="1700" b="1" i="0" u="none" strike="noStrike" cap="none" dirty="0">
                <a:solidFill>
                  <a:srgbClr val="000000"/>
                </a:solidFill>
                <a:latin typeface="Calibri"/>
                <a:ea typeface="Calibri"/>
                <a:cs typeface="Calibri"/>
                <a:sym typeface="Calibri"/>
              </a:rPr>
              <a:t>GreenComp</a:t>
            </a:r>
            <a:r>
              <a:rPr lang="pl-PL" sz="1700" b="0" i="0" u="none" strike="noStrike" cap="none" dirty="0">
                <a:solidFill>
                  <a:srgbClr val="000000"/>
                </a:solidFill>
                <a:latin typeface="Calibri"/>
                <a:ea typeface="Calibri"/>
                <a:cs typeface="Calibri"/>
                <a:sym typeface="Calibri"/>
              </a:rPr>
              <a:t> </a:t>
            </a:r>
            <a:r>
              <a:rPr lang="is-IS" sz="1700" b="0" i="0" u="none" strike="noStrike" cap="none" dirty="0">
                <a:solidFill>
                  <a:srgbClr val="000000"/>
                </a:solidFill>
                <a:latin typeface="Calibri"/>
                <a:ea typeface="Calibri"/>
                <a:cs typeface="Calibri"/>
                <a:sym typeface="Calibri"/>
              </a:rPr>
              <a:t>sem f</a:t>
            </a:r>
            <a:r>
              <a:rPr lang="pl-PL" sz="1700" b="0" i="0" u="none" strike="noStrike" cap="none" dirty="0">
                <a:solidFill>
                  <a:srgbClr val="000000"/>
                </a:solidFill>
                <a:latin typeface="Calibri"/>
                <a:ea typeface="Calibri"/>
                <a:cs typeface="Calibri"/>
                <a:sym typeface="Calibri"/>
              </a:rPr>
              <a:t>ramkvæmdastjórn Evrópusambandsins </a:t>
            </a:r>
            <a:r>
              <a:rPr lang="is-IS" sz="1700" b="0" i="0" u="none" strike="noStrike" cap="none" dirty="0">
                <a:solidFill>
                  <a:srgbClr val="000000"/>
                </a:solidFill>
                <a:latin typeface="Calibri"/>
                <a:ea typeface="Calibri"/>
                <a:cs typeface="Calibri"/>
                <a:sym typeface="Calibri"/>
              </a:rPr>
              <a:t>þróaði til að stuðla að hæfniuppbyggingu tengdri s</a:t>
            </a:r>
            <a:r>
              <a:rPr lang="pl-PL" sz="1700" b="0" i="0" u="none" strike="noStrike" cap="none" dirty="0">
                <a:solidFill>
                  <a:srgbClr val="000000"/>
                </a:solidFill>
                <a:latin typeface="Calibri"/>
                <a:ea typeface="Calibri"/>
                <a:cs typeface="Calibri"/>
                <a:sym typeface="Calibri"/>
              </a:rPr>
              <a:t>jálfbærni, til að </a:t>
            </a:r>
            <a:r>
              <a:rPr lang="is-IS" sz="1700" b="0" i="0" u="none" strike="noStrike" cap="none" dirty="0">
                <a:solidFill>
                  <a:srgbClr val="000000"/>
                </a:solidFill>
                <a:latin typeface="Calibri"/>
                <a:ea typeface="Calibri"/>
                <a:cs typeface="Calibri"/>
                <a:sym typeface="Calibri"/>
              </a:rPr>
              <a:t>skapa </a:t>
            </a:r>
            <a:r>
              <a:rPr lang="pl-PL" sz="1700" b="0" i="0" u="none" strike="noStrike" cap="none" dirty="0">
                <a:solidFill>
                  <a:srgbClr val="000000"/>
                </a:solidFill>
                <a:latin typeface="Calibri"/>
                <a:ea typeface="Calibri"/>
                <a:cs typeface="Calibri"/>
                <a:sym typeface="Calibri"/>
              </a:rPr>
              <a:t>sameiginlegan grunn og leiðsögn fyrir kennara, </a:t>
            </a:r>
            <a:r>
              <a:rPr lang="is-IS" sz="1700" b="0" i="0" u="none" strike="noStrike" cap="none" dirty="0">
                <a:solidFill>
                  <a:srgbClr val="000000"/>
                </a:solidFill>
                <a:latin typeface="Calibri"/>
                <a:ea typeface="Calibri"/>
                <a:cs typeface="Calibri"/>
                <a:sym typeface="Calibri"/>
              </a:rPr>
              <a:t>þar sem nálgast má viðurkenndar s</a:t>
            </a:r>
            <a:r>
              <a:rPr lang="pl-PL" sz="1700" b="0" i="0" u="none" strike="noStrike" cap="none" dirty="0">
                <a:solidFill>
                  <a:srgbClr val="000000"/>
                </a:solidFill>
                <a:latin typeface="Calibri"/>
                <a:ea typeface="Calibri"/>
                <a:cs typeface="Calibri"/>
                <a:sym typeface="Calibri"/>
              </a:rPr>
              <a:t>kilgreiningu á því hvað sjálfbærni sem hæfni felur í sér.</a:t>
            </a:r>
          </a:p>
          <a:p>
            <a:pPr marL="0" marR="0" lvl="0" indent="0" algn="just" rtl="0">
              <a:lnSpc>
                <a:spcPct val="100000"/>
              </a:lnSpc>
              <a:spcBef>
                <a:spcPts val="0"/>
              </a:spcBef>
              <a:spcAft>
                <a:spcPts val="0"/>
              </a:spcAft>
              <a:buClr>
                <a:srgbClr val="000000"/>
              </a:buClr>
              <a:buSzPts val="1700"/>
              <a:buFont typeface="Arial"/>
              <a:buNone/>
            </a:pPr>
            <a:endParaRPr lang="pl-PL" sz="1700" b="0" i="0" u="none" strike="noStrike" cap="none" dirty="0">
              <a:solidFill>
                <a:srgbClr val="000000"/>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700"/>
              <a:buFont typeface="Arial"/>
              <a:buNone/>
            </a:pPr>
            <a:r>
              <a:rPr lang="pl-PL" sz="1700" b="1" i="0" u="none" strike="noStrike" cap="none" dirty="0">
                <a:solidFill>
                  <a:srgbClr val="000000"/>
                </a:solidFill>
                <a:latin typeface="Calibri"/>
                <a:ea typeface="Calibri"/>
                <a:cs typeface="Calibri"/>
                <a:sym typeface="Calibri"/>
              </a:rPr>
              <a:t>GreenComp</a:t>
            </a:r>
            <a:r>
              <a:rPr lang="pl-PL" sz="1700" b="0" i="0" u="none" strike="noStrike" cap="none" dirty="0">
                <a:solidFill>
                  <a:srgbClr val="000000"/>
                </a:solidFill>
                <a:latin typeface="Calibri"/>
                <a:ea typeface="Calibri"/>
                <a:cs typeface="Calibri"/>
                <a:sym typeface="Calibri"/>
              </a:rPr>
              <a:t> </a:t>
            </a:r>
            <a:r>
              <a:rPr lang="is-IS" sz="1700" b="0" i="0" u="none" strike="noStrike" cap="none" dirty="0">
                <a:solidFill>
                  <a:srgbClr val="000000"/>
                </a:solidFill>
                <a:latin typeface="Calibri"/>
                <a:ea typeface="Calibri"/>
                <a:cs typeface="Calibri"/>
                <a:sym typeface="Calibri"/>
              </a:rPr>
              <a:t>styður menntakerfið  í a</a:t>
            </a:r>
            <a:r>
              <a:rPr lang="pl-PL" sz="1700" b="0" i="0" u="none" strike="noStrike" cap="none" dirty="0">
                <a:solidFill>
                  <a:srgbClr val="000000"/>
                </a:solidFill>
                <a:latin typeface="Calibri"/>
                <a:ea typeface="Calibri"/>
                <a:cs typeface="Calibri"/>
                <a:sym typeface="Calibri"/>
              </a:rPr>
              <a:t>ð </a:t>
            </a:r>
            <a:r>
              <a:rPr lang="is-IS" sz="1700" b="0" i="0" u="none" strike="noStrike" cap="none" dirty="0">
                <a:solidFill>
                  <a:srgbClr val="000000"/>
                </a:solidFill>
                <a:latin typeface="Calibri"/>
                <a:ea typeface="Calibri"/>
                <a:cs typeface="Calibri"/>
                <a:sym typeface="Calibri"/>
              </a:rPr>
              <a:t>stuðla að </a:t>
            </a:r>
            <a:r>
              <a:rPr lang="pl-PL" sz="1700" b="0" i="0" u="none" strike="noStrike" cap="none" dirty="0">
                <a:solidFill>
                  <a:srgbClr val="000000"/>
                </a:solidFill>
                <a:latin typeface="Calibri"/>
                <a:ea typeface="Calibri"/>
                <a:cs typeface="Calibri"/>
                <a:sym typeface="Calibri"/>
              </a:rPr>
              <a:t>gagnrýn</a:t>
            </a:r>
            <a:r>
              <a:rPr lang="is-IS" sz="1700" b="0" i="0" u="none" strike="noStrike" cap="none" dirty="0">
                <a:solidFill>
                  <a:srgbClr val="000000"/>
                </a:solidFill>
                <a:latin typeface="Calibri"/>
                <a:ea typeface="Calibri"/>
                <a:cs typeface="Calibri"/>
                <a:sym typeface="Calibri"/>
              </a:rPr>
              <a:t>inni</a:t>
            </a:r>
            <a:r>
              <a:rPr lang="pl-PL" sz="1700" b="0" i="0" u="none" strike="noStrike" cap="none" dirty="0">
                <a:solidFill>
                  <a:srgbClr val="000000"/>
                </a:solidFill>
                <a:latin typeface="Calibri"/>
                <a:ea typeface="Calibri"/>
                <a:cs typeface="Calibri"/>
                <a:sym typeface="Calibri"/>
              </a:rPr>
              <a:t> hugsu</a:t>
            </a:r>
            <a:r>
              <a:rPr lang="is-IS" sz="1700" b="0" i="0" u="none" strike="noStrike" cap="none" dirty="0">
                <a:solidFill>
                  <a:srgbClr val="000000"/>
                </a:solidFill>
                <a:latin typeface="Calibri"/>
                <a:ea typeface="Calibri"/>
                <a:cs typeface="Calibri"/>
                <a:sym typeface="Calibri"/>
              </a:rPr>
              <a:t>n</a:t>
            </a:r>
            <a:r>
              <a:rPr lang="pl-PL" sz="1700" b="0" i="0" u="none" strike="noStrike" cap="none" dirty="0">
                <a:solidFill>
                  <a:srgbClr val="000000"/>
                </a:solidFill>
                <a:latin typeface="Calibri"/>
                <a:ea typeface="Calibri"/>
                <a:cs typeface="Calibri"/>
                <a:sym typeface="Calibri"/>
              </a:rPr>
              <a:t> </a:t>
            </a:r>
            <a:r>
              <a:rPr lang="is-IS" sz="1700" b="0" i="0" u="none" strike="noStrike" cap="none" dirty="0">
                <a:solidFill>
                  <a:srgbClr val="000000"/>
                </a:solidFill>
                <a:latin typeface="Calibri"/>
                <a:ea typeface="Calibri"/>
                <a:cs typeface="Calibri"/>
                <a:sym typeface="Calibri"/>
              </a:rPr>
              <a:t>um stöðu </a:t>
            </a:r>
            <a:r>
              <a:rPr lang="pl-PL" sz="1700" b="0" i="0" u="none" strike="noStrike" cap="none" dirty="0">
                <a:solidFill>
                  <a:srgbClr val="000000"/>
                </a:solidFill>
                <a:latin typeface="Calibri"/>
                <a:ea typeface="Calibri"/>
                <a:cs typeface="Calibri"/>
                <a:sym typeface="Calibri"/>
              </a:rPr>
              <a:t>plánetunnar okkar og framtíð hennar. Öll 12 hæfni</a:t>
            </a:r>
            <a:r>
              <a:rPr lang="is-IS" sz="1700" b="0" i="0" u="none" strike="noStrike" cap="none" dirty="0">
                <a:solidFill>
                  <a:srgbClr val="000000"/>
                </a:solidFill>
                <a:latin typeface="Calibri"/>
                <a:ea typeface="Calibri"/>
                <a:cs typeface="Calibri"/>
                <a:sym typeface="Calibri"/>
              </a:rPr>
              <a:t>viðmiðin í </a:t>
            </a:r>
            <a:r>
              <a:rPr lang="pl-PL" sz="1700" b="0" i="0" u="none" strike="noStrike" cap="none" dirty="0">
                <a:solidFill>
                  <a:srgbClr val="000000"/>
                </a:solidFill>
                <a:latin typeface="Calibri"/>
                <a:ea typeface="Calibri"/>
                <a:cs typeface="Calibri"/>
                <a:sym typeface="Calibri"/>
              </a:rPr>
              <a:t> ramman</a:t>
            </a:r>
            <a:r>
              <a:rPr lang="is-IS" sz="1700" b="0" i="0" u="none" strike="noStrike" cap="none" dirty="0">
                <a:solidFill>
                  <a:srgbClr val="000000"/>
                </a:solidFill>
                <a:latin typeface="Calibri"/>
                <a:ea typeface="Calibri"/>
                <a:cs typeface="Calibri"/>
                <a:sym typeface="Calibri"/>
              </a:rPr>
              <a:t>um</a:t>
            </a:r>
            <a:r>
              <a:rPr lang="pl-PL" sz="1700" b="0" i="0" u="none" strike="noStrike" cap="none" dirty="0">
                <a:solidFill>
                  <a:srgbClr val="000000"/>
                </a:solidFill>
                <a:latin typeface="Calibri"/>
                <a:ea typeface="Calibri"/>
                <a:cs typeface="Calibri"/>
                <a:sym typeface="Calibri"/>
              </a:rPr>
              <a:t> eiga við um alla nemendur. </a:t>
            </a:r>
            <a:r>
              <a:rPr lang="is-IS" sz="1700" b="0" i="0" u="none" strike="noStrike" cap="none" dirty="0">
                <a:solidFill>
                  <a:srgbClr val="000000"/>
                </a:solidFill>
                <a:latin typeface="Calibri"/>
                <a:ea typeface="Calibri"/>
                <a:cs typeface="Calibri"/>
                <a:sym typeface="Calibri"/>
              </a:rPr>
              <a:t>Viðmiðunum er skipt í fjóra flokka en í verkefninu er unnið með þrjá þeirra eða; Að taka á flækjustigi sjálfbærni; Að sjá fyrir sér sjálfbæra framtíð; Aðgerðir fyrir sjálfbærni.  </a:t>
            </a:r>
            <a:endParaRPr sz="1400" b="0" i="0" u="none" strike="noStrike" cap="none" dirty="0">
              <a:solidFill>
                <a:srgbClr val="000000"/>
              </a:solidFill>
              <a:latin typeface="Arial"/>
              <a:ea typeface="Arial"/>
              <a:cs typeface="Arial"/>
              <a:sym typeface="Arial"/>
            </a:endParaRPr>
          </a:p>
        </p:txBody>
      </p:sp>
      <p:cxnSp>
        <p:nvCxnSpPr>
          <p:cNvPr id="356" name="Google Shape;356;p54"/>
          <p:cNvCxnSpPr/>
          <p:nvPr/>
        </p:nvCxnSpPr>
        <p:spPr>
          <a:xfrm>
            <a:off x="5225143" y="1825625"/>
            <a:ext cx="0" cy="3800213"/>
          </a:xfrm>
          <a:prstGeom prst="straightConnector1">
            <a:avLst/>
          </a:prstGeom>
          <a:noFill/>
          <a:ln w="9525" cap="flat" cmpd="sng">
            <a:solidFill>
              <a:srgbClr val="54A838"/>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5"/>
          <p:cNvSpPr txBox="1">
            <a:spLocks noGrp="1"/>
          </p:cNvSpPr>
          <p:nvPr>
            <p:ph type="title"/>
          </p:nvPr>
        </p:nvSpPr>
        <p:spPr>
          <a:xfrm>
            <a:off x="838200" y="718254"/>
            <a:ext cx="10515600" cy="12302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45454"/>
              <a:buNone/>
            </a:pPr>
            <a:r>
              <a:rPr lang="is-IS" dirty="0"/>
              <a:t>Hæfnimat í e</a:t>
            </a:r>
            <a:r>
              <a:rPr lang="pl-PL" dirty="0"/>
              <a:t>duNUT </a:t>
            </a:r>
            <a:r>
              <a:rPr lang="is-IS" dirty="0"/>
              <a:t>verkefninu</a:t>
            </a:r>
            <a:r>
              <a:rPr lang="pl-PL" dirty="0"/>
              <a:t> </a:t>
            </a:r>
            <a:endParaRPr dirty="0"/>
          </a:p>
        </p:txBody>
      </p:sp>
      <p:sp>
        <p:nvSpPr>
          <p:cNvPr id="362" name="Google Shape;362;p55"/>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pl-PL" dirty="0"/>
              <a:t> </a:t>
            </a:r>
            <a:endParaRPr dirty="0"/>
          </a:p>
        </p:txBody>
      </p:sp>
      <p:pic>
        <p:nvPicPr>
          <p:cNvPr id="363" name="Google Shape;363;p55"/>
          <p:cNvPicPr preferRelativeResize="0"/>
          <p:nvPr/>
        </p:nvPicPr>
        <p:blipFill rotWithShape="1">
          <a:blip r:embed="rId3">
            <a:alphaModFix/>
          </a:blip>
          <a:srcRect/>
          <a:stretch/>
        </p:blipFill>
        <p:spPr>
          <a:xfrm>
            <a:off x="966658" y="1948537"/>
            <a:ext cx="7389835" cy="3462874"/>
          </a:xfrm>
          <a:prstGeom prst="rect">
            <a:avLst/>
          </a:prstGeom>
          <a:noFill/>
          <a:ln>
            <a:noFill/>
          </a:ln>
        </p:spPr>
      </p:pic>
      <p:sp>
        <p:nvSpPr>
          <p:cNvPr id="364" name="Google Shape;364;p55"/>
          <p:cNvSpPr txBox="1"/>
          <p:nvPr/>
        </p:nvSpPr>
        <p:spPr>
          <a:xfrm>
            <a:off x="966658" y="5528961"/>
            <a:ext cx="5644494"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s-IS" sz="1200" dirty="0"/>
              <a:t>Mynd</a:t>
            </a:r>
            <a:r>
              <a:rPr lang="pl-PL" sz="1200" b="0" i="0" u="none" strike="noStrike" cap="none" dirty="0">
                <a:solidFill>
                  <a:srgbClr val="000000"/>
                </a:solidFill>
                <a:latin typeface="Arial"/>
                <a:ea typeface="Arial"/>
                <a:cs typeface="Arial"/>
                <a:sym typeface="Arial"/>
              </a:rPr>
              <a:t>: </a:t>
            </a:r>
            <a:r>
              <a:rPr lang="is-IS" sz="1200" dirty="0"/>
              <a:t>vísar í hæfni tengda sjálfbærni</a:t>
            </a:r>
            <a:r>
              <a:rPr lang="pl-PL" sz="1200" b="0" i="0" u="none" strike="noStrike" cap="none" dirty="0">
                <a:solidFill>
                  <a:srgbClr val="000000"/>
                </a:solidFill>
                <a:latin typeface="Arial"/>
                <a:ea typeface="Arial"/>
                <a:cs typeface="Arial"/>
                <a:sym typeface="Arial"/>
              </a:rPr>
              <a:t>/</a:t>
            </a:r>
            <a:r>
              <a:rPr lang="is-IS" sz="1200" b="0" i="0" u="none" strike="noStrike" cap="none" dirty="0">
                <a:solidFill>
                  <a:srgbClr val="000000"/>
                </a:solidFill>
                <a:latin typeface="Arial"/>
                <a:ea typeface="Arial"/>
                <a:cs typeface="Arial"/>
                <a:sym typeface="Arial"/>
              </a:rPr>
              <a:t>heimild</a:t>
            </a:r>
            <a:r>
              <a:rPr lang="pl-PL" sz="1200" b="0" i="0" u="none" strike="noStrike" cap="none" dirty="0">
                <a:solidFill>
                  <a:srgbClr val="000000"/>
                </a:solidFill>
                <a:latin typeface="Arial"/>
                <a:ea typeface="Arial"/>
                <a:cs typeface="Arial"/>
                <a:sym typeface="Arial"/>
              </a:rPr>
              <a:t>: JRC, 2022</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9"/>
          <p:cNvSpPr txBox="1">
            <a:spLocks noGrp="1"/>
          </p:cNvSpPr>
          <p:nvPr>
            <p:ph type="title"/>
          </p:nvPr>
        </p:nvSpPr>
        <p:spPr>
          <a:xfrm>
            <a:off x="831850" y="1133963"/>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s-IS" b="1" cap="small" dirty="0"/>
              <a:t>Ítar og upplýsingaefni</a:t>
            </a:r>
            <a:endParaRPr b="1" cap="smal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0"/>
          <p:cNvSpPr txBox="1">
            <a:spLocks noGrp="1"/>
          </p:cNvSpPr>
          <p:nvPr>
            <p:ph type="title"/>
          </p:nvPr>
        </p:nvSpPr>
        <p:spPr>
          <a:xfrm>
            <a:off x="901574" y="750037"/>
            <a:ext cx="10515600" cy="12302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s-IS" dirty="0"/>
              <a:t>Hæfnirammar</a:t>
            </a:r>
            <a:r>
              <a:rPr lang="pl-PL" dirty="0"/>
              <a:t> </a:t>
            </a:r>
            <a:r>
              <a:rPr lang="is-IS" dirty="0"/>
              <a:t>Evrópusambandsins</a:t>
            </a:r>
            <a:endParaRPr dirty="0"/>
          </a:p>
        </p:txBody>
      </p:sp>
      <p:sp>
        <p:nvSpPr>
          <p:cNvPr id="375" name="Google Shape;375;p10"/>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pl-PL" b="1" u="sng" dirty="0">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GreenComp: </a:t>
            </a:r>
            <a:r>
              <a:rPr lang="is-IS" sz="2400" u="sng" dirty="0">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Hæfnirammi ESB um sjálfbærni</a:t>
            </a:r>
            <a:r>
              <a:rPr lang="pl-PL" sz="2000" u="sng" dirty="0">
                <a:solidFill>
                  <a:schemeClr val="hlink"/>
                </a:solidFill>
                <a:latin typeface="Calibri"/>
                <a:ea typeface="Calibri"/>
                <a:cs typeface="Calibri"/>
                <a:sym typeface="Calibri"/>
                <a:hlinkClick r:id="rId3"/>
              </a:rPr>
              <a:t> </a:t>
            </a:r>
            <a:endParaRPr sz="2400" dirty="0">
              <a:latin typeface="Calibri"/>
              <a:ea typeface="Calibri"/>
              <a:cs typeface="Calibri"/>
              <a:sym typeface="Calibri"/>
            </a:endParaRPr>
          </a:p>
          <a:p>
            <a:pPr marL="114300" lvl="0" indent="0" algn="l" rtl="0">
              <a:lnSpc>
                <a:spcPct val="90000"/>
              </a:lnSpc>
              <a:spcBef>
                <a:spcPts val="1000"/>
              </a:spcBef>
              <a:spcAft>
                <a:spcPts val="0"/>
              </a:spcAft>
              <a:buSzPts val="1800"/>
              <a:buNone/>
            </a:pPr>
            <a:endParaRPr sz="2400" dirty="0">
              <a:latin typeface="Calibri"/>
              <a:ea typeface="Calibri"/>
              <a:cs typeface="Calibri"/>
              <a:sym typeface="Calibri"/>
            </a:endParaRPr>
          </a:p>
          <a:p>
            <a:pPr marL="114300" lvl="0" indent="0" algn="l" rtl="0">
              <a:lnSpc>
                <a:spcPct val="90000"/>
              </a:lnSpc>
              <a:spcBef>
                <a:spcPts val="1000"/>
              </a:spcBef>
              <a:spcAft>
                <a:spcPts val="0"/>
              </a:spcAft>
              <a:buSzPts val="1800"/>
              <a:buNone/>
            </a:pPr>
            <a:r>
              <a:rPr lang="pl-PL" b="1" i="0" u="sng" dirty="0">
                <a:solidFill>
                  <a:schemeClr val="hlink"/>
                </a:solidFill>
                <a:highlight>
                  <a:srgbClr val="FFFFFF"/>
                </a:highlight>
                <a:latin typeface="Calibri"/>
                <a:ea typeface="Calibri"/>
                <a:cs typeface="Calibri"/>
                <a:sym typeface="Calibri"/>
                <a:hlinkClick r:id="rId4"/>
              </a:rPr>
              <a:t>LifeComp: </a:t>
            </a:r>
            <a:r>
              <a:rPr lang="is-IS" sz="2400" b="1" i="0" u="sng" dirty="0">
                <a:solidFill>
                  <a:schemeClr val="hlink"/>
                </a:solidFill>
                <a:highlight>
                  <a:srgbClr val="FFFFFF"/>
                </a:highlight>
                <a:latin typeface="Calibri"/>
                <a:ea typeface="Calibri"/>
                <a:cs typeface="Calibri"/>
                <a:sym typeface="Calibri"/>
                <a:hlinkClick r:id="rId4"/>
              </a:rPr>
              <a:t>evrópski hæfniramminn um </a:t>
            </a:r>
            <a:r>
              <a:rPr lang="pl-PL" sz="2400" b="1" i="0" u="sng" dirty="0">
                <a:solidFill>
                  <a:schemeClr val="hlink"/>
                </a:solidFill>
                <a:highlight>
                  <a:srgbClr val="FFFFFF"/>
                </a:highlight>
                <a:latin typeface="Calibri"/>
                <a:ea typeface="Calibri"/>
                <a:cs typeface="Calibri"/>
                <a:sym typeface="Calibri"/>
                <a:hlinkClick r:id="rId4"/>
              </a:rPr>
              <a:t> </a:t>
            </a:r>
            <a:r>
              <a:rPr lang="is-IS" sz="2400" b="1" i="0" u="sng" dirty="0">
                <a:solidFill>
                  <a:schemeClr val="hlink"/>
                </a:solidFill>
                <a:highlight>
                  <a:srgbClr val="FFFFFF"/>
                </a:highlight>
                <a:latin typeface="Calibri"/>
                <a:ea typeface="Calibri"/>
                <a:cs typeface="Calibri"/>
                <a:sym typeface="Calibri"/>
                <a:hlinkClick r:id="rId4"/>
              </a:rPr>
              <a:t>persónulega og félagslega lykilhæfni</a:t>
            </a:r>
            <a:endParaRPr sz="2400" b="1" i="0" dirty="0">
              <a:highlight>
                <a:srgbClr val="FFFFFF"/>
              </a:highlight>
              <a:latin typeface="Calibri"/>
              <a:ea typeface="Calibri"/>
              <a:cs typeface="Calibri"/>
              <a:sym typeface="Calibri"/>
            </a:endParaRPr>
          </a:p>
          <a:p>
            <a:pPr marL="114300" lvl="0" indent="0" algn="l" rtl="0">
              <a:lnSpc>
                <a:spcPct val="90000"/>
              </a:lnSpc>
              <a:spcBef>
                <a:spcPts val="1000"/>
              </a:spcBef>
              <a:spcAft>
                <a:spcPts val="0"/>
              </a:spcAft>
              <a:buSzPts val="1800"/>
              <a:buNone/>
            </a:pPr>
            <a:endParaRPr dirty="0">
              <a:latin typeface="Calibri"/>
              <a:ea typeface="Calibri"/>
              <a:cs typeface="Calibri"/>
              <a:sym typeface="Calibri"/>
            </a:endParaRPr>
          </a:p>
          <a:p>
            <a:pPr marL="114300" lvl="0" indent="0" algn="l" rtl="0">
              <a:lnSpc>
                <a:spcPct val="90000"/>
              </a:lnSpc>
              <a:spcBef>
                <a:spcPts val="1000"/>
              </a:spcBef>
              <a:spcAft>
                <a:spcPts val="0"/>
              </a:spcAft>
              <a:buSzPts val="1800"/>
              <a:buNone/>
            </a:pPr>
            <a:r>
              <a:rPr lang="pl-PL" b="1" i="0" u="sng" dirty="0">
                <a:solidFill>
                  <a:srgbClr val="000000"/>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DigComp 2.2: </a:t>
            </a:r>
            <a:r>
              <a:rPr lang="pl-PL" sz="2400" b="1" i="0" u="sng" dirty="0">
                <a:solidFill>
                  <a:srgbClr val="000000"/>
                </a:solidFill>
                <a:highlight>
                  <a:srgbClr val="FFFFFF"/>
                </a:highlight>
                <a:latin typeface="Calibri"/>
                <a:ea typeface="Calibri"/>
                <a:cs typeface="Calibri"/>
                <a:sym typeface="Calibri"/>
              </a:rPr>
              <a:t>Stafræn hæfni </a:t>
            </a:r>
            <a:r>
              <a:rPr lang="is-IS" sz="2400" b="1" i="0" u="sng" dirty="0">
                <a:solidFill>
                  <a:srgbClr val="000000"/>
                </a:solidFill>
                <a:highlight>
                  <a:srgbClr val="FFFFFF"/>
                </a:highlight>
                <a:latin typeface="Calibri"/>
                <a:ea typeface="Calibri"/>
                <a:cs typeface="Calibri"/>
                <a:sym typeface="Calibri"/>
              </a:rPr>
              <a:t>samfélagsþegna</a:t>
            </a:r>
            <a:r>
              <a:rPr lang="pl-PL" sz="2400" b="1" i="0" u="sng" dirty="0">
                <a:solidFill>
                  <a:srgbClr val="000000"/>
                </a:solidFill>
                <a:highlight>
                  <a:srgbClr val="FFFFFF"/>
                </a:highlight>
                <a:latin typeface="Calibri"/>
                <a:ea typeface="Calibri"/>
                <a:cs typeface="Calibri"/>
                <a:sym typeface="Calibri"/>
              </a:rPr>
              <a:t> - Með </a:t>
            </a:r>
            <a:r>
              <a:rPr lang="is-IS" sz="2400" b="1" i="0" u="sng" dirty="0">
                <a:solidFill>
                  <a:srgbClr val="000000"/>
                </a:solidFill>
                <a:highlight>
                  <a:srgbClr val="FFFFFF"/>
                </a:highlight>
                <a:latin typeface="Calibri"/>
                <a:ea typeface="Calibri"/>
                <a:cs typeface="Calibri"/>
                <a:sym typeface="Calibri"/>
              </a:rPr>
              <a:t>uppfærðum matsviðmiðum og </a:t>
            </a:r>
            <a:r>
              <a:rPr lang="pl-PL" sz="2400" b="1" i="0" u="sng" dirty="0">
                <a:solidFill>
                  <a:srgbClr val="000000"/>
                </a:solidFill>
                <a:highlight>
                  <a:srgbClr val="FFFFFF"/>
                </a:highlight>
                <a:latin typeface="Calibri"/>
                <a:ea typeface="Calibri"/>
                <a:cs typeface="Calibri"/>
                <a:sym typeface="Calibri"/>
              </a:rPr>
              <a:t>dæmum um þekkingu, færni og viðhorf</a:t>
            </a:r>
            <a:endParaRPr sz="2400" b="1" i="0" dirty="0">
              <a:solidFill>
                <a:srgbClr val="000000"/>
              </a:solidFill>
              <a:highlight>
                <a:srgbClr val="FFFFFF"/>
              </a:highlight>
              <a:latin typeface="Calibri"/>
              <a:ea typeface="Calibri"/>
              <a:cs typeface="Calibri"/>
              <a:sym typeface="Calibri"/>
            </a:endParaRPr>
          </a:p>
          <a:p>
            <a:pPr marL="114300" lvl="0" indent="0" algn="l" rtl="0">
              <a:lnSpc>
                <a:spcPct val="90000"/>
              </a:lnSpc>
              <a:spcBef>
                <a:spcPts val="1000"/>
              </a:spcBef>
              <a:spcAft>
                <a:spcPts val="0"/>
              </a:spcAft>
              <a:buSzPts val="1800"/>
              <a:buNone/>
            </a:pPr>
            <a:br>
              <a:rPr lang="pl-PL" dirty="0"/>
            </a:br>
            <a:endParaRPr dirty="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txBox="1">
            <a:spLocks noGrp="1"/>
          </p:cNvSpPr>
          <p:nvPr>
            <p:ph type="title"/>
          </p:nvPr>
        </p:nvSpPr>
        <p:spPr>
          <a:xfrm>
            <a:off x="901574" y="849626"/>
            <a:ext cx="10515600" cy="12302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s-IS" dirty="0"/>
              <a:t>Matsviðmið, - tæki</a:t>
            </a:r>
            <a:r>
              <a:rPr lang="pl-PL" dirty="0"/>
              <a:t> &amp; </a:t>
            </a:r>
            <a:r>
              <a:rPr lang="is-IS" dirty="0"/>
              <a:t>heimildir</a:t>
            </a:r>
            <a:endParaRPr dirty="0"/>
          </a:p>
        </p:txBody>
      </p:sp>
      <p:sp>
        <p:nvSpPr>
          <p:cNvPr id="381" name="Google Shape;381;p56"/>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pl-PL" b="1" dirty="0">
                <a:highlight>
                  <a:srgbClr val="FFFFFF"/>
                </a:highlight>
              </a:rPr>
              <a:t>AI verkfæri: </a:t>
            </a:r>
            <a:r>
              <a:rPr lang="pl-PL" dirty="0">
                <a:highlight>
                  <a:srgbClr val="FFFFFF"/>
                </a:highlight>
              </a:rPr>
              <a:t>Sláðu inn í spjallið nöfn hæfni, </a:t>
            </a:r>
            <a:r>
              <a:rPr lang="is-IS" dirty="0">
                <a:highlight>
                  <a:srgbClr val="FFFFFF"/>
                </a:highlight>
              </a:rPr>
              <a:t>námsþætti</a:t>
            </a:r>
            <a:r>
              <a:rPr lang="pl-PL" dirty="0">
                <a:highlight>
                  <a:srgbClr val="FFFFFF"/>
                </a:highlight>
              </a:rPr>
              <a:t>, aldur nemenda, mælikvarða og mæli</a:t>
            </a:r>
            <a:r>
              <a:rPr lang="is-IS" dirty="0">
                <a:highlight>
                  <a:srgbClr val="FFFFFF"/>
                </a:highlight>
              </a:rPr>
              <a:t>tæki</a:t>
            </a:r>
            <a:r>
              <a:rPr lang="pl-PL" dirty="0">
                <a:highlight>
                  <a:srgbClr val="FFFFFF"/>
                </a:highlight>
              </a:rPr>
              <a:t>.</a:t>
            </a:r>
          </a:p>
          <a:p>
            <a:pPr marL="114300" lvl="0" indent="0" algn="l" rtl="0">
              <a:lnSpc>
                <a:spcPct val="90000"/>
              </a:lnSpc>
              <a:spcBef>
                <a:spcPts val="1000"/>
              </a:spcBef>
              <a:spcAft>
                <a:spcPts val="0"/>
              </a:spcAft>
              <a:buSzPts val="1800"/>
              <a:buNone/>
            </a:pPr>
            <a:r>
              <a:rPr lang="pl-PL" b="1" dirty="0">
                <a:highlight>
                  <a:srgbClr val="FFFFFF"/>
                </a:highlight>
              </a:rPr>
              <a:t>Excel / Google Sheets: </a:t>
            </a:r>
            <a:r>
              <a:rPr lang="pl-PL" dirty="0">
                <a:highlight>
                  <a:srgbClr val="FFFFFF"/>
                </a:highlight>
              </a:rPr>
              <a:t>Fyrir áhugafólk um töflureikni gefa þessi verkfæri mikinn sveigjanleika við að hanna </a:t>
            </a:r>
            <a:r>
              <a:rPr lang="is-IS" dirty="0">
                <a:highlight>
                  <a:srgbClr val="FFFFFF"/>
                </a:highlight>
              </a:rPr>
              <a:t>mats</a:t>
            </a:r>
            <a:r>
              <a:rPr lang="pl-PL" dirty="0">
                <a:highlight>
                  <a:srgbClr val="FFFFFF"/>
                </a:highlight>
              </a:rPr>
              <a:t>töflurnar.</a:t>
            </a:r>
          </a:p>
          <a:p>
            <a:pPr marL="114300" lvl="0" indent="0" algn="l" rtl="0">
              <a:lnSpc>
                <a:spcPct val="90000"/>
              </a:lnSpc>
              <a:spcBef>
                <a:spcPts val="1000"/>
              </a:spcBef>
              <a:spcAft>
                <a:spcPts val="0"/>
              </a:spcAft>
              <a:buSzPts val="1800"/>
              <a:buNone/>
            </a:pPr>
            <a:r>
              <a:rPr lang="pl-PL" b="1" dirty="0">
                <a:highlight>
                  <a:srgbClr val="FFFFFF"/>
                </a:highlight>
              </a:rPr>
              <a:t>ChallengeMe: </a:t>
            </a:r>
            <a:r>
              <a:rPr lang="pl-PL" dirty="0">
                <a:highlight>
                  <a:srgbClr val="FFFFFF"/>
                </a:highlight>
              </a:rPr>
              <a:t>Vettvangur </a:t>
            </a:r>
            <a:r>
              <a:rPr lang="is-IS" dirty="0">
                <a:highlight>
                  <a:srgbClr val="FFFFFF"/>
                </a:highlight>
              </a:rPr>
              <a:t>þar sem finna má ramma til að setja upp og halda utan um </a:t>
            </a:r>
            <a:r>
              <a:rPr lang="pl-PL" dirty="0">
                <a:highlight>
                  <a:srgbClr val="FFFFFF"/>
                </a:highlight>
              </a:rPr>
              <a:t>jafningja</a:t>
            </a:r>
            <a:r>
              <a:rPr lang="is-IS" dirty="0">
                <a:highlight>
                  <a:srgbClr val="FFFFFF"/>
                </a:highlight>
              </a:rPr>
              <a:t>mat</a:t>
            </a:r>
            <a:r>
              <a:rPr lang="pl-PL" dirty="0">
                <a:highlight>
                  <a:srgbClr val="FFFFFF"/>
                </a:highlight>
              </a:rPr>
              <a:t>.</a:t>
            </a:r>
          </a:p>
          <a:p>
            <a:pPr marL="114300" lvl="0" indent="0" algn="l" rtl="0">
              <a:lnSpc>
                <a:spcPct val="90000"/>
              </a:lnSpc>
              <a:spcBef>
                <a:spcPts val="1000"/>
              </a:spcBef>
              <a:spcAft>
                <a:spcPts val="0"/>
              </a:spcAft>
              <a:buSzPts val="1800"/>
              <a:buNone/>
            </a:pPr>
            <a:r>
              <a:rPr lang="pl-PL" b="1" dirty="0">
                <a:highlight>
                  <a:srgbClr val="FFFFFF"/>
                </a:highlight>
              </a:rPr>
              <a:t>iRubric: </a:t>
            </a:r>
            <a:r>
              <a:rPr lang="pl-PL" dirty="0">
                <a:highlight>
                  <a:srgbClr val="FFFFFF"/>
                </a:highlight>
              </a:rPr>
              <a:t>Vettvangur sem getur</a:t>
            </a:r>
            <a:r>
              <a:rPr lang="is-IS" dirty="0">
                <a:highlight>
                  <a:srgbClr val="FFFFFF"/>
                </a:highlight>
              </a:rPr>
              <a:t> stutt innleiðingu á matsviðum og skapa menningu þar sem matsviðmið leggja áherslu á framvindu og árangur. </a:t>
            </a:r>
            <a:r>
              <a:rPr lang="pl-PL" dirty="0">
                <a:highlight>
                  <a:srgbClr val="FFFFFF"/>
                </a:highlight>
              </a:rPr>
              <a:t> </a:t>
            </a:r>
            <a:endParaRPr dirty="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1"/>
          <p:cNvSpPr txBox="1">
            <a:spLocks noGrp="1"/>
          </p:cNvSpPr>
          <p:nvPr>
            <p:ph type="title"/>
          </p:nvPr>
        </p:nvSpPr>
        <p:spPr>
          <a:xfrm>
            <a:off x="831850" y="697735"/>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s-IS" b="1" cap="small" dirty="0"/>
              <a:t>Fyrirmynd (cas</a:t>
            </a:r>
            <a:r>
              <a:rPr lang="pl-PL" b="1" cap="small" dirty="0"/>
              <a:t>e study</a:t>
            </a:r>
            <a:r>
              <a:rPr lang="is-IS" b="1" cap="small" dirty="0"/>
              <a:t>)</a:t>
            </a:r>
            <a:endParaRPr b="1" cap="smal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2"/>
          <p:cNvSpPr txBox="1">
            <a:spLocks noGrp="1"/>
          </p:cNvSpPr>
          <p:nvPr>
            <p:ph type="title"/>
          </p:nvPr>
        </p:nvSpPr>
        <p:spPr>
          <a:xfrm>
            <a:off x="838200" y="805758"/>
            <a:ext cx="10515600" cy="11719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is-IS" dirty="0"/>
              <a:t>Fyrirmynd </a:t>
            </a:r>
            <a:r>
              <a:rPr lang="pl-PL" dirty="0"/>
              <a:t>– </a:t>
            </a:r>
            <a:r>
              <a:rPr lang="is-IS" dirty="0"/>
              <a:t>hönnun á matskvarða</a:t>
            </a:r>
            <a:r>
              <a:rPr lang="pl-PL" dirty="0"/>
              <a:t> </a:t>
            </a:r>
            <a:endParaRPr dirty="0"/>
          </a:p>
        </p:txBody>
      </p:sp>
      <p:sp>
        <p:nvSpPr>
          <p:cNvPr id="393" name="Google Shape;393;p12"/>
          <p:cNvSpPr txBox="1">
            <a:spLocks noGrp="1"/>
          </p:cNvSpPr>
          <p:nvPr>
            <p:ph type="body" idx="1"/>
          </p:nvPr>
        </p:nvSpPr>
        <p:spPr>
          <a:xfrm>
            <a:off x="663102" y="2068817"/>
            <a:ext cx="8160945" cy="3728868"/>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pl-PL" i="1" dirty="0"/>
              <a:t>Þú ert kennari 13 ára nemenda og hefur yfirsýn yfir framkvæmd verkefnis með yfirskriftinni „frá </a:t>
            </a:r>
            <a:r>
              <a:rPr lang="is-IS" i="1" dirty="0"/>
              <a:t>bónda </a:t>
            </a:r>
            <a:r>
              <a:rPr lang="pl-PL" i="1" dirty="0"/>
              <a:t>til borðs“ sem stendur yfir í 4 vikur. </a:t>
            </a:r>
            <a:r>
              <a:rPr lang="is-IS" i="1" dirty="0"/>
              <a:t>Námskránni er ætlað</a:t>
            </a:r>
            <a:r>
              <a:rPr lang="pl-PL" i="1" dirty="0"/>
              <a:t> að stuðla að námi um sjálfbæran</a:t>
            </a:r>
            <a:r>
              <a:rPr lang="is-IS" i="1" dirty="0"/>
              <a:t> landbúnað</a:t>
            </a:r>
            <a:r>
              <a:rPr lang="pl-PL" i="1" dirty="0"/>
              <a:t> og næringu. </a:t>
            </a:r>
            <a:r>
              <a:rPr lang="is-IS" i="1" dirty="0"/>
              <a:t>Sett eru fram markmið um að stuðla að þróun á </a:t>
            </a:r>
            <a:r>
              <a:rPr lang="pl-PL" i="1" dirty="0"/>
              <a:t>4 færni</a:t>
            </a:r>
            <a:r>
              <a:rPr lang="is-IS" i="1" dirty="0"/>
              <a:t>þáttum</a:t>
            </a:r>
            <a:r>
              <a:rPr lang="pl-PL" i="1" dirty="0"/>
              <a:t> (þekking á vistvænum búskap, samvinnu, borgaravitund og framtíðarlæsi). </a:t>
            </a:r>
            <a:r>
              <a:rPr lang="is-IS" i="1" dirty="0"/>
              <a:t>Gerið ykkar besta til að þróa matskvarða </a:t>
            </a:r>
            <a:r>
              <a:rPr lang="pl-PL" i="1" dirty="0"/>
              <a:t>sem getur metið að minnsta kosti 1</a:t>
            </a:r>
            <a:r>
              <a:rPr lang="is-IS" i="1" dirty="0"/>
              <a:t> hæfniþátt</a:t>
            </a:r>
            <a:r>
              <a:rPr lang="pl-PL" i="1" dirty="0"/>
              <a:t>.</a:t>
            </a:r>
            <a:endParaRPr dirty="0"/>
          </a:p>
        </p:txBody>
      </p:sp>
      <p:pic>
        <p:nvPicPr>
          <p:cNvPr id="394" name="Google Shape;394;p12" descr="A cartoon of a person reading a book&#10;&#10;Description automatically generated"/>
          <p:cNvPicPr preferRelativeResize="0"/>
          <p:nvPr/>
        </p:nvPicPr>
        <p:blipFill rotWithShape="1">
          <a:blip r:embed="rId3">
            <a:alphaModFix/>
          </a:blip>
          <a:srcRect/>
          <a:stretch/>
        </p:blipFill>
        <p:spPr>
          <a:xfrm>
            <a:off x="9786796" y="2932735"/>
            <a:ext cx="2004258" cy="356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title"/>
          </p:nvPr>
        </p:nvSpPr>
        <p:spPr>
          <a:xfrm>
            <a:off x="374468" y="893472"/>
            <a:ext cx="10515600" cy="10082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is-IS" b="1" dirty="0"/>
              <a:t>Námsþáttur</a:t>
            </a:r>
            <a:r>
              <a:rPr lang="pl-PL" b="1" dirty="0"/>
              <a:t> </a:t>
            </a:r>
            <a:endParaRPr dirty="0"/>
          </a:p>
        </p:txBody>
      </p:sp>
      <p:sp>
        <p:nvSpPr>
          <p:cNvPr id="75" name="Google Shape;75;p4"/>
          <p:cNvSpPr txBox="1">
            <a:spLocks noGrp="1"/>
          </p:cNvSpPr>
          <p:nvPr>
            <p:ph type="body" idx="1"/>
          </p:nvPr>
        </p:nvSpPr>
        <p:spPr>
          <a:xfrm>
            <a:off x="307734" y="2530093"/>
            <a:ext cx="10515600" cy="2785282"/>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pl-PL" dirty="0"/>
              <a:t>Markmið þessa </a:t>
            </a:r>
            <a:r>
              <a:rPr lang="is-IS" dirty="0"/>
              <a:t>námsþáttar</a:t>
            </a:r>
            <a:r>
              <a:rPr lang="pl-PL" dirty="0"/>
              <a:t> eru:</a:t>
            </a:r>
          </a:p>
          <a:p>
            <a:pPr marL="635000" indent="-457200">
              <a:spcBef>
                <a:spcPts val="0"/>
              </a:spcBef>
              <a:buSzPts val="2800"/>
            </a:pPr>
            <a:r>
              <a:rPr lang="pl-PL" dirty="0"/>
              <a:t>Að efla þekkingu kennara á aðferðafræði við </a:t>
            </a:r>
            <a:r>
              <a:rPr lang="is-IS" dirty="0"/>
              <a:t>námsmat</a:t>
            </a:r>
            <a:r>
              <a:rPr lang="pl-PL" dirty="0"/>
              <a:t>.</a:t>
            </a:r>
          </a:p>
          <a:p>
            <a:pPr marL="635000" indent="-457200">
              <a:spcBef>
                <a:spcPts val="0"/>
              </a:spcBef>
              <a:buSzPts val="2800"/>
            </a:pPr>
            <a:r>
              <a:rPr lang="pl-PL" dirty="0"/>
              <a:t>Að </a:t>
            </a:r>
            <a:r>
              <a:rPr lang="is-IS" dirty="0"/>
              <a:t>auka færni </a:t>
            </a:r>
            <a:r>
              <a:rPr lang="pl-PL" dirty="0"/>
              <a:t>kennara </a:t>
            </a:r>
            <a:r>
              <a:rPr lang="is-IS" dirty="0"/>
              <a:t>í að beita fjölbreyttum náms</a:t>
            </a:r>
            <a:r>
              <a:rPr lang="pl-PL" dirty="0"/>
              <a:t>matsaðferð</a:t>
            </a:r>
            <a:r>
              <a:rPr lang="is-IS" dirty="0"/>
              <a:t>um</a:t>
            </a:r>
            <a:r>
              <a:rPr lang="pl-PL" dirty="0"/>
              <a:t>.</a:t>
            </a:r>
          </a:p>
          <a:p>
            <a:pPr marL="635000" indent="-457200">
              <a:spcBef>
                <a:spcPts val="0"/>
              </a:spcBef>
              <a:buSzPts val="2800"/>
            </a:pPr>
            <a:r>
              <a:rPr lang="pl-PL" dirty="0"/>
              <a:t>Að </a:t>
            </a:r>
            <a:r>
              <a:rPr lang="is-IS" dirty="0"/>
              <a:t>kynna fyrirmyndir og dæmi sem k</a:t>
            </a:r>
            <a:r>
              <a:rPr lang="pl-PL" dirty="0"/>
              <a:t>ennara </a:t>
            </a:r>
            <a:r>
              <a:rPr lang="is-IS" dirty="0"/>
              <a:t>geta nýtt samhliða því að styðjast við </a:t>
            </a:r>
            <a:r>
              <a:rPr lang="pl-PL" dirty="0"/>
              <a:t>EduNUT námskránn</a:t>
            </a:r>
            <a:r>
              <a:rPr lang="is-IS" dirty="0"/>
              <a:t>a í kennslu</a:t>
            </a:r>
            <a:r>
              <a:rPr lang="pl-PL" dirty="0"/>
              <a:t>.</a:t>
            </a:r>
            <a:endParaRPr dirty="0"/>
          </a:p>
        </p:txBody>
      </p:sp>
      <p:sp>
        <p:nvSpPr>
          <p:cNvPr id="76" name="Google Shape;76;p4"/>
          <p:cNvSpPr txBox="1"/>
          <p:nvPr/>
        </p:nvSpPr>
        <p:spPr>
          <a:xfrm>
            <a:off x="517814" y="1521872"/>
            <a:ext cx="10515600" cy="100822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Calibri"/>
              <a:buNone/>
            </a:pPr>
            <a:r>
              <a:rPr lang="is-IS" sz="2800" b="1" dirty="0">
                <a:solidFill>
                  <a:schemeClr val="dk1"/>
                </a:solidFill>
                <a:latin typeface="Calibri"/>
                <a:ea typeface="Calibri"/>
                <a:cs typeface="Calibri"/>
                <a:sym typeface="Calibri"/>
              </a:rPr>
              <a:t>Markmið</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4"/>
          <p:cNvSpPr txBox="1">
            <a:spLocks noGrp="1"/>
          </p:cNvSpPr>
          <p:nvPr>
            <p:ph type="title"/>
          </p:nvPr>
        </p:nvSpPr>
        <p:spPr>
          <a:xfrm>
            <a:off x="838200" y="801934"/>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is-IS" dirty="0"/>
              <a:t>Fyrirmynd </a:t>
            </a:r>
            <a:r>
              <a:rPr lang="pl-PL" dirty="0"/>
              <a:t>– </a:t>
            </a:r>
            <a:r>
              <a:rPr lang="is-IS" dirty="0"/>
              <a:t>að hanna matskvarða</a:t>
            </a:r>
            <a:r>
              <a:rPr lang="pl-PL" dirty="0"/>
              <a:t> </a:t>
            </a:r>
            <a:endParaRPr dirty="0"/>
          </a:p>
        </p:txBody>
      </p:sp>
      <p:sp>
        <p:nvSpPr>
          <p:cNvPr id="400" name="Google Shape;400;p14"/>
          <p:cNvSpPr txBox="1">
            <a:spLocks noGrp="1"/>
          </p:cNvSpPr>
          <p:nvPr>
            <p:ph type="body" idx="1"/>
          </p:nvPr>
        </p:nvSpPr>
        <p:spPr>
          <a:xfrm>
            <a:off x="838200" y="1798080"/>
            <a:ext cx="10515600" cy="3997630"/>
          </a:xfrm>
          <a:prstGeom prst="rect">
            <a:avLst/>
          </a:prstGeom>
          <a:noFill/>
          <a:ln>
            <a:noFill/>
          </a:ln>
        </p:spPr>
        <p:txBody>
          <a:bodyPr spcFirstLastPara="1" wrap="square" lIns="91425" tIns="45700" rIns="91425" bIns="45700" anchor="t" anchorCtr="0">
            <a:normAutofit/>
          </a:bodyPr>
          <a:lstStyle/>
          <a:p>
            <a:pPr marL="177800" lvl="0" indent="0" algn="l" rtl="0">
              <a:lnSpc>
                <a:spcPct val="90000"/>
              </a:lnSpc>
              <a:spcBef>
                <a:spcPts val="0"/>
              </a:spcBef>
              <a:spcAft>
                <a:spcPts val="0"/>
              </a:spcAft>
              <a:buClr>
                <a:schemeClr val="dk1"/>
              </a:buClr>
              <a:buSzPts val="2800"/>
              <a:buNone/>
            </a:pPr>
            <a:r>
              <a:rPr lang="pl-PL" b="1" dirty="0">
                <a:solidFill>
                  <a:srgbClr val="7E9532"/>
                </a:solidFill>
              </a:rPr>
              <a:t>√ </a:t>
            </a:r>
            <a:r>
              <a:rPr lang="is-IS" b="1" dirty="0">
                <a:solidFill>
                  <a:srgbClr val="7E9532"/>
                </a:solidFill>
              </a:rPr>
              <a:t>Hlaðið niður excel töflun og vinnið.</a:t>
            </a:r>
            <a:r>
              <a:rPr lang="pl-PL" b="1" dirty="0">
                <a:solidFill>
                  <a:srgbClr val="7E9532"/>
                </a:solidFill>
              </a:rPr>
              <a:t> </a:t>
            </a:r>
            <a:endParaRPr dirty="0"/>
          </a:p>
          <a:p>
            <a:pPr marL="177800" lvl="0" indent="0" algn="l" rtl="0">
              <a:lnSpc>
                <a:spcPct val="90000"/>
              </a:lnSpc>
              <a:spcBef>
                <a:spcPts val="0"/>
              </a:spcBef>
              <a:spcAft>
                <a:spcPts val="0"/>
              </a:spcAft>
              <a:buClr>
                <a:schemeClr val="dk1"/>
              </a:buClr>
              <a:buSzPts val="2800"/>
              <a:buNone/>
            </a:pPr>
            <a:endParaRPr sz="1400" dirty="0">
              <a:highlight>
                <a:srgbClr val="FFFF00"/>
              </a:highlight>
            </a:endParaRPr>
          </a:p>
          <a:p>
            <a:pPr marL="177800" lvl="0" indent="0" algn="l" rtl="0">
              <a:lnSpc>
                <a:spcPct val="90000"/>
              </a:lnSpc>
              <a:spcBef>
                <a:spcPts val="0"/>
              </a:spcBef>
              <a:spcAft>
                <a:spcPts val="0"/>
              </a:spcAft>
              <a:buClr>
                <a:schemeClr val="dk1"/>
              </a:buClr>
              <a:buSzPts val="2800"/>
              <a:buNone/>
            </a:pPr>
            <a:r>
              <a:rPr lang="pl-PL" u="sng" dirty="0">
                <a:solidFill>
                  <a:srgbClr val="FFC000"/>
                </a:solidFill>
                <a:hlinkClick r:id="rId3">
                  <a:extLst>
                    <a:ext uri="{A12FA001-AC4F-418D-AE19-62706E023703}">
                      <ahyp:hlinkClr xmlns:ahyp="http://schemas.microsoft.com/office/drawing/2018/hyperlinkcolor" val="tx"/>
                    </a:ext>
                  </a:extLst>
                </a:hlinkClick>
              </a:rPr>
              <a:t>↓</a:t>
            </a:r>
            <a:r>
              <a:rPr lang="is-IS" u="sng" dirty="0">
                <a:solidFill>
                  <a:srgbClr val="FFC000"/>
                </a:solidFill>
                <a:hlinkClick r:id="rId3">
                  <a:extLst>
                    <a:ext uri="{A12FA001-AC4F-418D-AE19-62706E023703}">
                      <ahyp:hlinkClr xmlns:ahyp="http://schemas.microsoft.com/office/drawing/2018/hyperlinkcolor" val="tx"/>
                    </a:ext>
                  </a:extLst>
                </a:hlinkClick>
              </a:rPr>
              <a:t>Klikkið á</a:t>
            </a:r>
            <a:r>
              <a:rPr lang="pl-PL" u="sng" dirty="0">
                <a:solidFill>
                  <a:srgbClr val="FFC000"/>
                </a:solidFill>
                <a:hlinkClick r:id="rId3">
                  <a:extLst>
                    <a:ext uri="{A12FA001-AC4F-418D-AE19-62706E023703}">
                      <ahyp:hlinkClr xmlns:ahyp="http://schemas.microsoft.com/office/drawing/2018/hyperlinkcolor" val="tx"/>
                    </a:ext>
                  </a:extLst>
                </a:hlinkClick>
              </a:rPr>
              <a:t>: EduNUT_</a:t>
            </a:r>
            <a:r>
              <a:rPr lang="is-IS" u="sng" dirty="0">
                <a:solidFill>
                  <a:srgbClr val="FFC000"/>
                </a:solidFill>
                <a:hlinkClick r:id="rId3">
                  <a:extLst>
                    <a:ext uri="{A12FA001-AC4F-418D-AE19-62706E023703}">
                      <ahyp:hlinkClr xmlns:ahyp="http://schemas.microsoft.com/office/drawing/2018/hyperlinkcolor" val="tx"/>
                    </a:ext>
                  </a:extLst>
                </a:hlinkClick>
              </a:rPr>
              <a:t>VP</a:t>
            </a:r>
            <a:r>
              <a:rPr lang="pl-PL" u="sng" dirty="0">
                <a:solidFill>
                  <a:srgbClr val="FFC000"/>
                </a:solidFill>
                <a:hlinkClick r:id="rId3">
                  <a:extLst>
                    <a:ext uri="{A12FA001-AC4F-418D-AE19-62706E023703}">
                      <ahyp:hlinkClr xmlns:ahyp="http://schemas.microsoft.com/office/drawing/2018/hyperlinkcolor" val="tx"/>
                    </a:ext>
                  </a:extLst>
                </a:hlinkClick>
              </a:rPr>
              <a:t>3_</a:t>
            </a:r>
            <a:r>
              <a:rPr lang="is-IS" u="sng" dirty="0">
                <a:solidFill>
                  <a:srgbClr val="FFC000"/>
                </a:solidFill>
                <a:hlinkClick r:id="rId3">
                  <a:extLst>
                    <a:ext uri="{A12FA001-AC4F-418D-AE19-62706E023703}">
                      <ahyp:hlinkClr xmlns:ahyp="http://schemas.microsoft.com/office/drawing/2018/hyperlinkcolor" val="tx"/>
                    </a:ext>
                  </a:extLst>
                </a:hlinkClick>
              </a:rPr>
              <a:t>námsþáttur</a:t>
            </a:r>
            <a:r>
              <a:rPr lang="pl-PL" u="sng" dirty="0">
                <a:solidFill>
                  <a:srgbClr val="FFC000"/>
                </a:solidFill>
                <a:hlinkClick r:id="rId3">
                  <a:extLst>
                    <a:ext uri="{A12FA001-AC4F-418D-AE19-62706E023703}">
                      <ahyp:hlinkClr xmlns:ahyp="http://schemas.microsoft.com/office/drawing/2018/hyperlinkcolor" val="tx"/>
                    </a:ext>
                  </a:extLst>
                </a:hlinkClick>
              </a:rPr>
              <a:t> 4</a:t>
            </a:r>
            <a:r>
              <a:rPr lang="is-IS" u="sng" dirty="0">
                <a:solidFill>
                  <a:srgbClr val="FFC000"/>
                </a:solidFill>
                <a:hlinkClick r:id="rId3">
                  <a:extLst>
                    <a:ext uri="{A12FA001-AC4F-418D-AE19-62706E023703}">
                      <ahyp:hlinkClr xmlns:ahyp="http://schemas.microsoft.com/office/drawing/2018/hyperlinkcolor" val="tx"/>
                    </a:ext>
                  </a:extLst>
                </a:hlinkClick>
              </a:rPr>
              <a:t> matskvarðar</a:t>
            </a:r>
            <a:endParaRPr dirty="0">
              <a:solidFill>
                <a:srgbClr val="FFC000"/>
              </a:solidFill>
            </a:endParaRPr>
          </a:p>
          <a:p>
            <a:pPr marL="177800" lvl="0" indent="0" algn="l" rtl="0">
              <a:lnSpc>
                <a:spcPct val="90000"/>
              </a:lnSpc>
              <a:spcBef>
                <a:spcPts val="0"/>
              </a:spcBef>
              <a:spcAft>
                <a:spcPts val="0"/>
              </a:spcAft>
              <a:buClr>
                <a:schemeClr val="dk1"/>
              </a:buClr>
              <a:buSzPts val="2800"/>
              <a:buNone/>
            </a:pPr>
            <a:endParaRPr dirty="0">
              <a:highlight>
                <a:srgbClr val="FFFF00"/>
              </a:highlight>
            </a:endParaRPr>
          </a:p>
          <a:p>
            <a:pPr marL="177800" lvl="0" indent="0" algn="l" rtl="0">
              <a:lnSpc>
                <a:spcPct val="90000"/>
              </a:lnSpc>
              <a:spcBef>
                <a:spcPts val="0"/>
              </a:spcBef>
              <a:spcAft>
                <a:spcPts val="0"/>
              </a:spcAft>
              <a:buClr>
                <a:schemeClr val="dk1"/>
              </a:buClr>
              <a:buSzPts val="2800"/>
              <a:buNone/>
            </a:pPr>
            <a:endParaRPr dirty="0">
              <a:highlight>
                <a:srgbClr val="FFFF00"/>
              </a:highlight>
            </a:endParaRPr>
          </a:p>
        </p:txBody>
      </p:sp>
      <p:pic>
        <p:nvPicPr>
          <p:cNvPr id="401" name="Google Shape;401;p14" descr="A screenshot of a white grid with many different colored text&#10;&#10;Description automatically generated"/>
          <p:cNvPicPr preferRelativeResize="0"/>
          <p:nvPr/>
        </p:nvPicPr>
        <p:blipFill rotWithShape="1">
          <a:blip r:embed="rId4">
            <a:alphaModFix/>
          </a:blip>
          <a:srcRect/>
          <a:stretch/>
        </p:blipFill>
        <p:spPr>
          <a:xfrm>
            <a:off x="1138136" y="2859531"/>
            <a:ext cx="8272064" cy="293617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5"/>
          <p:cNvSpPr txBox="1">
            <a:spLocks noGrp="1"/>
          </p:cNvSpPr>
          <p:nvPr>
            <p:ph type="title"/>
          </p:nvPr>
        </p:nvSpPr>
        <p:spPr>
          <a:xfrm>
            <a:off x="838200" y="924957"/>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s-IS" b="1" cap="small" dirty="0"/>
              <a:t>Heimildaskrá </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6"/>
          <p:cNvSpPr txBox="1">
            <a:spLocks noGrp="1"/>
          </p:cNvSpPr>
          <p:nvPr>
            <p:ph type="body" idx="1"/>
          </p:nvPr>
        </p:nvSpPr>
        <p:spPr>
          <a:xfrm>
            <a:off x="219891" y="714101"/>
            <a:ext cx="11745685" cy="52773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sz="1700"/>
          </a:p>
          <a:p>
            <a:pPr marL="0" lvl="0" indent="0" algn="l" rtl="0">
              <a:lnSpc>
                <a:spcPct val="100000"/>
              </a:lnSpc>
              <a:spcBef>
                <a:spcPts val="0"/>
              </a:spcBef>
              <a:spcAft>
                <a:spcPts val="0"/>
              </a:spcAft>
              <a:buClr>
                <a:schemeClr val="dk1"/>
              </a:buClr>
              <a:buSzPts val="2000"/>
              <a:buNone/>
            </a:pPr>
            <a:r>
              <a:rPr lang="pl-PL" sz="1700" b="0" i="0">
                <a:solidFill>
                  <a:srgbClr val="000000"/>
                </a:solidFill>
                <a:latin typeface="Calibri"/>
                <a:ea typeface="Calibri"/>
                <a:cs typeface="Calibri"/>
                <a:sym typeface="Calibri"/>
              </a:rPr>
              <a:t>Bianchi, G., Pisiotis, U. and Cabrera Giraldez, M. (2022). GreenComp The European sustainability competence framework, Punie, Y. and Bacigalupo, M. editor(s), EUR 30955 EN, Publications Office of the European Union, Luxembourg, 2022, ISBN 978-92-76-46485-3, doi:10.2760/13286, JRC128040.</a:t>
            </a:r>
            <a:endParaRPr/>
          </a:p>
          <a:p>
            <a:pPr marL="0" lvl="0" indent="0" algn="l" rtl="0">
              <a:lnSpc>
                <a:spcPct val="100000"/>
              </a:lnSpc>
              <a:spcBef>
                <a:spcPts val="0"/>
              </a:spcBef>
              <a:spcAft>
                <a:spcPts val="0"/>
              </a:spcAft>
              <a:buClr>
                <a:schemeClr val="dk1"/>
              </a:buClr>
              <a:buSzPts val="2000"/>
              <a:buNone/>
            </a:pPr>
            <a:endParaRPr sz="1700" b="0" i="0">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2000"/>
              <a:buNone/>
            </a:pPr>
            <a:r>
              <a:rPr lang="pl-PL" sz="1700" b="0" i="0">
                <a:solidFill>
                  <a:srgbClr val="000000"/>
                </a:solidFill>
                <a:latin typeface="Calibri"/>
                <a:ea typeface="Calibri"/>
                <a:cs typeface="Calibri"/>
                <a:sym typeface="Calibri"/>
              </a:rPr>
              <a:t>Cox, J., B. Foster and D. Bamat (2019). </a:t>
            </a:r>
            <a:r>
              <a:rPr lang="pl-PL" sz="1700" b="0">
                <a:solidFill>
                  <a:srgbClr val="000000"/>
                </a:solidFill>
                <a:latin typeface="Calibri"/>
                <a:ea typeface="Calibri"/>
                <a:cs typeface="Calibri"/>
                <a:sym typeface="Calibri"/>
              </a:rPr>
              <a:t>A review of instruments for measuring social and emotional</a:t>
            </a:r>
            <a:br>
              <a:rPr lang="pl-PL" sz="1700" b="0">
                <a:solidFill>
                  <a:srgbClr val="000000"/>
                </a:solidFill>
                <a:latin typeface="Calibri"/>
                <a:ea typeface="Calibri"/>
                <a:cs typeface="Calibri"/>
                <a:sym typeface="Calibri"/>
              </a:rPr>
            </a:br>
            <a:r>
              <a:rPr lang="pl-PL" sz="1700" b="0">
                <a:solidFill>
                  <a:srgbClr val="000000"/>
                </a:solidFill>
                <a:latin typeface="Calibri"/>
                <a:ea typeface="Calibri"/>
                <a:cs typeface="Calibri"/>
                <a:sym typeface="Calibri"/>
              </a:rPr>
              <a:t>learning skills among secondary school students</a:t>
            </a:r>
            <a:r>
              <a:rPr lang="pl-PL" sz="1700" b="0" i="0">
                <a:solidFill>
                  <a:srgbClr val="000000"/>
                </a:solidFill>
                <a:latin typeface="Calibri"/>
                <a:ea typeface="Calibri"/>
                <a:cs typeface="Calibri"/>
                <a:sym typeface="Calibri"/>
              </a:rPr>
              <a:t>, U.S. Department of Education, Institute of Education</a:t>
            </a:r>
            <a:br>
              <a:rPr lang="pl-PL" sz="1700" b="0" i="0">
                <a:solidFill>
                  <a:srgbClr val="000000"/>
                </a:solidFill>
                <a:latin typeface="Calibri"/>
                <a:ea typeface="Calibri"/>
                <a:cs typeface="Calibri"/>
                <a:sym typeface="Calibri"/>
              </a:rPr>
            </a:br>
            <a:r>
              <a:rPr lang="pl-PL" sz="1700" b="0" i="0">
                <a:solidFill>
                  <a:srgbClr val="000000"/>
                </a:solidFill>
                <a:latin typeface="Calibri"/>
                <a:ea typeface="Calibri"/>
                <a:cs typeface="Calibri"/>
                <a:sym typeface="Calibri"/>
              </a:rPr>
              <a:t>Sciences, National Center for Education Evaluation and Regional Assistance, Regional Educational Laboratory Northeast &amp; islands.</a:t>
            </a:r>
            <a:endParaRPr sz="1700">
              <a:latin typeface="Calibri"/>
              <a:ea typeface="Calibri"/>
              <a:cs typeface="Calibri"/>
              <a:sym typeface="Calibri"/>
            </a:endParaRPr>
          </a:p>
          <a:p>
            <a:pPr marL="0" lvl="0" indent="0" algn="l" rtl="0">
              <a:lnSpc>
                <a:spcPct val="100000"/>
              </a:lnSpc>
              <a:spcBef>
                <a:spcPts val="0"/>
              </a:spcBef>
              <a:spcAft>
                <a:spcPts val="0"/>
              </a:spcAft>
              <a:buClr>
                <a:schemeClr val="dk1"/>
              </a:buClr>
              <a:buSzPts val="2000"/>
              <a:buNone/>
            </a:pPr>
            <a:endParaRPr sz="1700">
              <a:latin typeface="Calibri"/>
              <a:ea typeface="Calibri"/>
              <a:cs typeface="Calibri"/>
              <a:sym typeface="Calibri"/>
            </a:endParaRPr>
          </a:p>
          <a:p>
            <a:pPr marL="0" lvl="0" indent="0" algn="l" rtl="0">
              <a:lnSpc>
                <a:spcPct val="90000"/>
              </a:lnSpc>
              <a:spcBef>
                <a:spcPts val="0"/>
              </a:spcBef>
              <a:spcAft>
                <a:spcPts val="0"/>
              </a:spcAft>
              <a:buClr>
                <a:schemeClr val="dk1"/>
              </a:buClr>
              <a:buSzPts val="2000"/>
              <a:buNone/>
            </a:pPr>
            <a:r>
              <a:rPr lang="pl-PL" sz="1700" b="0" i="0">
                <a:solidFill>
                  <a:schemeClr val="dk1"/>
                </a:solidFill>
                <a:highlight>
                  <a:srgbClr val="FFFFFF"/>
                </a:highlight>
                <a:latin typeface="Calibri"/>
                <a:ea typeface="Calibri"/>
                <a:cs typeface="Calibri"/>
                <a:sym typeface="Calibri"/>
              </a:rPr>
              <a:t>Çalışkan, H., &amp; Kaşıkçı, Y. (2010). The application of traditional and alternative assessment and evaluation tools by teachers in social studies. </a:t>
            </a:r>
            <a:r>
              <a:rPr lang="pl-PL" sz="1700" b="0" i="1">
                <a:solidFill>
                  <a:schemeClr val="dk1"/>
                </a:solidFill>
                <a:highlight>
                  <a:srgbClr val="FFFFFF"/>
                </a:highlight>
                <a:latin typeface="Calibri"/>
                <a:ea typeface="Calibri"/>
                <a:cs typeface="Calibri"/>
                <a:sym typeface="Calibri"/>
              </a:rPr>
              <a:t>Procedia-Social and Behavioral Sciences</a:t>
            </a:r>
            <a:r>
              <a:rPr lang="pl-PL" sz="1700" b="0" i="0">
                <a:solidFill>
                  <a:schemeClr val="dk1"/>
                </a:solidFill>
                <a:highlight>
                  <a:srgbClr val="FFFFFF"/>
                </a:highlight>
                <a:latin typeface="Calibri"/>
                <a:ea typeface="Calibri"/>
                <a:cs typeface="Calibri"/>
                <a:sym typeface="Calibri"/>
              </a:rPr>
              <a:t>, </a:t>
            </a:r>
            <a:r>
              <a:rPr lang="pl-PL" sz="1700" b="0" i="1">
                <a:solidFill>
                  <a:schemeClr val="dk1"/>
                </a:solidFill>
                <a:highlight>
                  <a:srgbClr val="FFFFFF"/>
                </a:highlight>
                <a:latin typeface="Calibri"/>
                <a:ea typeface="Calibri"/>
                <a:cs typeface="Calibri"/>
                <a:sym typeface="Calibri"/>
              </a:rPr>
              <a:t>2</a:t>
            </a:r>
            <a:r>
              <a:rPr lang="pl-PL" sz="1700" b="0" i="0">
                <a:solidFill>
                  <a:schemeClr val="dk1"/>
                </a:solidFill>
                <a:highlight>
                  <a:srgbClr val="FFFFFF"/>
                </a:highlight>
                <a:latin typeface="Calibri"/>
                <a:ea typeface="Calibri"/>
                <a:cs typeface="Calibri"/>
                <a:sym typeface="Calibri"/>
              </a:rPr>
              <a:t>(2), 4152-4156.</a:t>
            </a:r>
            <a:endParaRPr/>
          </a:p>
          <a:p>
            <a:pPr marL="0" lvl="0" indent="0" algn="l" rtl="0">
              <a:lnSpc>
                <a:spcPct val="90000"/>
              </a:lnSpc>
              <a:spcBef>
                <a:spcPts val="0"/>
              </a:spcBef>
              <a:spcAft>
                <a:spcPts val="0"/>
              </a:spcAft>
              <a:buClr>
                <a:schemeClr val="dk1"/>
              </a:buClr>
              <a:buSzPts val="2000"/>
              <a:buNone/>
            </a:pPr>
            <a:endParaRPr sz="1700" b="0" i="0">
              <a:solidFill>
                <a:schemeClr val="dk1"/>
              </a:solidFill>
              <a:highlight>
                <a:srgbClr val="FFFFFF"/>
              </a:highlight>
              <a:latin typeface="Calibri"/>
              <a:ea typeface="Calibri"/>
              <a:cs typeface="Calibri"/>
              <a:sym typeface="Calibri"/>
            </a:endParaRPr>
          </a:p>
          <a:p>
            <a:pPr marL="0" lvl="0" indent="0" algn="l" rtl="0">
              <a:lnSpc>
                <a:spcPct val="90000"/>
              </a:lnSpc>
              <a:spcBef>
                <a:spcPts val="0"/>
              </a:spcBef>
              <a:spcAft>
                <a:spcPts val="0"/>
              </a:spcAft>
              <a:buClr>
                <a:schemeClr val="dk1"/>
              </a:buClr>
              <a:buSzPts val="2000"/>
              <a:buNone/>
            </a:pPr>
            <a:r>
              <a:rPr lang="pl-PL" sz="1700" b="0" i="0">
                <a:solidFill>
                  <a:srgbClr val="040C28"/>
                </a:solidFill>
                <a:latin typeface="Calibri"/>
                <a:ea typeface="Calibri"/>
                <a:cs typeface="Calibri"/>
                <a:sym typeface="Calibri"/>
              </a:rPr>
              <a:t>Bianchi, G., Pisiotis, U., Cabre- ra Giraldez, M.</a:t>
            </a:r>
            <a:r>
              <a:rPr lang="pl-PL" sz="1700" b="0" i="0">
                <a:solidFill>
                  <a:srgbClr val="1F1F1F"/>
                </a:solidFill>
                <a:latin typeface="Calibri"/>
                <a:ea typeface="Calibri"/>
                <a:cs typeface="Calibri"/>
                <a:sym typeface="Calibri"/>
              </a:rPr>
              <a:t> (2022). </a:t>
            </a:r>
            <a:r>
              <a:rPr lang="pl-PL" sz="1700" b="0" i="0">
                <a:solidFill>
                  <a:srgbClr val="040C28"/>
                </a:solidFill>
                <a:latin typeface="Calibri"/>
                <a:ea typeface="Calibri"/>
                <a:cs typeface="Calibri"/>
                <a:sym typeface="Calibri"/>
              </a:rPr>
              <a:t>GreenComp – The European sustainability competence framework</a:t>
            </a:r>
            <a:r>
              <a:rPr lang="pl-PL" sz="1700" b="0" i="0">
                <a:solidFill>
                  <a:srgbClr val="1F1F1F"/>
                </a:solidFill>
                <a:latin typeface="Calibri"/>
                <a:ea typeface="Calibri"/>
                <a:cs typeface="Calibri"/>
                <a:sym typeface="Calibri"/>
              </a:rPr>
              <a:t>. Bacigalupo, M., Punie, Y. (editors), EUR 30955 EN, Publications Office of the European Union, Luxembourg; ISBN 978-92-76-46485-3, doi:10.2760/13286, JRC128040.</a:t>
            </a:r>
            <a:endParaRPr/>
          </a:p>
          <a:p>
            <a:pPr marL="0" lvl="0" indent="0" algn="l" rtl="0">
              <a:lnSpc>
                <a:spcPct val="90000"/>
              </a:lnSpc>
              <a:spcBef>
                <a:spcPts val="0"/>
              </a:spcBef>
              <a:spcAft>
                <a:spcPts val="0"/>
              </a:spcAft>
              <a:buClr>
                <a:schemeClr val="dk1"/>
              </a:buClr>
              <a:buSzPts val="2000"/>
              <a:buNone/>
            </a:pPr>
            <a:endParaRPr sz="17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2000"/>
              <a:buNone/>
            </a:pPr>
            <a:r>
              <a:rPr lang="pl-PL" sz="1700" b="0" i="0">
                <a:solidFill>
                  <a:schemeClr val="dk1"/>
                </a:solidFill>
                <a:highlight>
                  <a:srgbClr val="FFFFFF"/>
                </a:highlight>
                <a:latin typeface="Calibri"/>
                <a:ea typeface="Calibri"/>
                <a:cs typeface="Calibri"/>
                <a:sym typeface="Calibri"/>
              </a:rPr>
              <a:t>Linzarini, A. and D. Catarino da Silva (2024). Innovative tools for the direct assessment of social and emotional skills, </a:t>
            </a:r>
            <a:r>
              <a:rPr lang="pl-PL" sz="1700" b="0" i="1">
                <a:solidFill>
                  <a:schemeClr val="dk1"/>
                </a:solidFill>
                <a:highlight>
                  <a:srgbClr val="FFFFFF"/>
                </a:highlight>
                <a:latin typeface="Calibri"/>
                <a:ea typeface="Calibri"/>
                <a:cs typeface="Calibri"/>
                <a:sym typeface="Calibri"/>
              </a:rPr>
              <a:t>OECD Education Working Papers</a:t>
            </a:r>
            <a:r>
              <a:rPr lang="pl-PL" sz="1700" b="0" i="0">
                <a:solidFill>
                  <a:schemeClr val="dk1"/>
                </a:solidFill>
                <a:highlight>
                  <a:srgbClr val="FFFFFF"/>
                </a:highlight>
                <a:latin typeface="Calibri"/>
                <a:ea typeface="Calibri"/>
                <a:cs typeface="Calibri"/>
                <a:sym typeface="Calibri"/>
              </a:rPr>
              <a:t>, No. 316, OECD Publishing, Paris, </a:t>
            </a:r>
            <a:r>
              <a:rPr lang="pl-PL" sz="1700" b="0" i="0" u="sng" strike="noStrike">
                <a:solidFill>
                  <a:schemeClr val="accent2"/>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https://doi.org/10.1787/eed9bb04-en</a:t>
            </a:r>
            <a:endParaRPr sz="1700" u="none" strike="noStrike">
              <a:solidFill>
                <a:schemeClr val="accent2"/>
              </a:solidFill>
              <a:highlight>
                <a:srgbClr val="FFFFFF"/>
              </a:highlight>
              <a:latin typeface="Calibri"/>
              <a:ea typeface="Calibri"/>
              <a:cs typeface="Calibri"/>
              <a:sym typeface="Calibri"/>
            </a:endParaRPr>
          </a:p>
          <a:p>
            <a:pPr marL="0" lvl="0" indent="0" algn="l" rtl="0">
              <a:lnSpc>
                <a:spcPct val="90000"/>
              </a:lnSpc>
              <a:spcBef>
                <a:spcPts val="0"/>
              </a:spcBef>
              <a:spcAft>
                <a:spcPts val="0"/>
              </a:spcAft>
              <a:buClr>
                <a:schemeClr val="dk1"/>
              </a:buClr>
              <a:buSzPts val="2000"/>
              <a:buNone/>
            </a:pPr>
            <a:endParaRPr sz="1700"/>
          </a:p>
          <a:p>
            <a:pPr marL="0" lvl="0" indent="0" algn="l" rtl="0">
              <a:lnSpc>
                <a:spcPct val="90000"/>
              </a:lnSpc>
              <a:spcBef>
                <a:spcPts val="0"/>
              </a:spcBef>
              <a:spcAft>
                <a:spcPts val="0"/>
              </a:spcAft>
              <a:buClr>
                <a:schemeClr val="dk1"/>
              </a:buClr>
              <a:buSzPts val="2000"/>
              <a:buNone/>
            </a:pPr>
            <a:r>
              <a:rPr lang="pl-PL" sz="1700"/>
              <a:t>Van den Bergh, V., et. al. (2006). NEW ASSESSMENT MODES WITHIN PROJECT-BASED EDUCATION – THE STAKEHOLDERS. </a:t>
            </a:r>
            <a:r>
              <a:rPr lang="pl-PL" sz="1700" i="1"/>
              <a:t>Studies in Educational Evaluation </a:t>
            </a:r>
            <a:r>
              <a:rPr lang="pl-PL" sz="1700"/>
              <a:t>32 (2006) 345–368 </a:t>
            </a:r>
            <a:endParaRPr/>
          </a:p>
          <a:p>
            <a:pPr marL="0" lvl="0" indent="0" algn="l" rtl="0">
              <a:lnSpc>
                <a:spcPct val="90000"/>
              </a:lnSpc>
              <a:spcBef>
                <a:spcPts val="0"/>
              </a:spcBef>
              <a:spcAft>
                <a:spcPts val="0"/>
              </a:spcAft>
              <a:buClr>
                <a:schemeClr val="dk1"/>
              </a:buClr>
              <a:buSzPts val="2000"/>
              <a:buNone/>
            </a:pPr>
            <a:endParaRPr/>
          </a:p>
          <a:p>
            <a:pPr marL="0" lvl="0" indent="0" algn="l" rtl="0">
              <a:lnSpc>
                <a:spcPct val="90000"/>
              </a:lnSpc>
              <a:spcBef>
                <a:spcPts val="0"/>
              </a:spcBef>
              <a:spcAft>
                <a:spcPts val="0"/>
              </a:spcAft>
              <a:buClr>
                <a:schemeClr val="dk1"/>
              </a:buClr>
              <a:buSzPts val="2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419735" y="1001963"/>
            <a:ext cx="10515600" cy="10082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is-IS" b="1" dirty="0"/>
              <a:t>Námsþátturinn</a:t>
            </a:r>
            <a:endParaRPr dirty="0"/>
          </a:p>
        </p:txBody>
      </p:sp>
      <p:sp>
        <p:nvSpPr>
          <p:cNvPr id="82" name="Google Shape;82;p29"/>
          <p:cNvSpPr txBox="1"/>
          <p:nvPr/>
        </p:nvSpPr>
        <p:spPr>
          <a:xfrm>
            <a:off x="483110" y="2084305"/>
            <a:ext cx="10515600" cy="692342"/>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is-IS" sz="3000" b="1" i="0" u="none" strike="noStrike" cap="none" dirty="0">
                <a:solidFill>
                  <a:schemeClr val="dk1"/>
                </a:solidFill>
                <a:latin typeface="Calibri"/>
                <a:ea typeface="Calibri"/>
                <a:cs typeface="Calibri"/>
                <a:sym typeface="Calibri"/>
              </a:rPr>
              <a:t>Kennsluaðferðir</a:t>
            </a:r>
            <a:r>
              <a:rPr lang="pl-PL" sz="3000" b="1" i="0" u="none" strike="noStrike" cap="none" dirty="0">
                <a:solidFill>
                  <a:schemeClr val="dk1"/>
                </a:solidFill>
                <a:latin typeface="Calibri"/>
                <a:ea typeface="Calibri"/>
                <a:cs typeface="Calibri"/>
                <a:sym typeface="Calibri"/>
              </a:rPr>
              <a:t>: </a:t>
            </a:r>
            <a:r>
              <a:rPr lang="pl-PL" sz="3000" b="0" i="0" u="none" strike="noStrike" cap="none" dirty="0">
                <a:solidFill>
                  <a:schemeClr val="dk1"/>
                </a:solidFill>
                <a:latin typeface="Calibri"/>
                <a:ea typeface="Calibri"/>
                <a:cs typeface="Calibri"/>
                <a:sym typeface="Calibri"/>
              </a:rPr>
              <a:t>s</a:t>
            </a:r>
            <a:r>
              <a:rPr lang="is-IS" sz="3000" b="0" i="0" u="none" strike="noStrike" cap="none" dirty="0">
                <a:solidFill>
                  <a:schemeClr val="dk1"/>
                </a:solidFill>
                <a:latin typeface="Calibri"/>
                <a:ea typeface="Calibri"/>
                <a:cs typeface="Calibri"/>
                <a:sym typeface="Calibri"/>
              </a:rPr>
              <a:t>jálfsnám, tilviksrannsóknir (case </a:t>
            </a:r>
            <a:r>
              <a:rPr lang="pl-PL" sz="3000" b="0" i="0" u="none" strike="noStrike" cap="none" dirty="0">
                <a:solidFill>
                  <a:schemeClr val="dk1"/>
                </a:solidFill>
                <a:latin typeface="Calibri"/>
                <a:ea typeface="Calibri"/>
                <a:cs typeface="Calibri"/>
                <a:sym typeface="Calibri"/>
              </a:rPr>
              <a:t>study</a:t>
            </a:r>
            <a:r>
              <a:rPr lang="is-IS" sz="3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83" name="Google Shape;83;p29"/>
          <p:cNvSpPr txBox="1"/>
          <p:nvPr/>
        </p:nvSpPr>
        <p:spPr>
          <a:xfrm>
            <a:off x="483110" y="2924889"/>
            <a:ext cx="10515600" cy="1008221"/>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is-IS" sz="2800" b="1" i="0" u="none" strike="noStrike" cap="none" dirty="0">
                <a:solidFill>
                  <a:schemeClr val="dk1"/>
                </a:solidFill>
                <a:latin typeface="Calibri"/>
                <a:ea typeface="Calibri"/>
                <a:cs typeface="Calibri"/>
                <a:sym typeface="Calibri"/>
              </a:rPr>
              <a:t>Tími</a:t>
            </a:r>
            <a:r>
              <a:rPr lang="pl-PL" sz="2800" b="1" i="0" u="none" strike="noStrike" cap="none" dirty="0">
                <a:solidFill>
                  <a:schemeClr val="dk1"/>
                </a:solidFill>
                <a:latin typeface="Calibri"/>
                <a:ea typeface="Calibri"/>
                <a:cs typeface="Calibri"/>
                <a:sym typeface="Calibri"/>
              </a:rPr>
              <a:t>: </a:t>
            </a:r>
            <a:r>
              <a:rPr lang="pl-PL" sz="2800" b="0" i="0" u="none" strike="noStrike" cap="none" dirty="0">
                <a:solidFill>
                  <a:schemeClr val="dk1"/>
                </a:solidFill>
                <a:latin typeface="Calibri"/>
                <a:ea typeface="Calibri"/>
                <a:cs typeface="Calibri"/>
                <a:sym typeface="Calibri"/>
              </a:rPr>
              <a:t>1,5 </a:t>
            </a:r>
            <a:r>
              <a:rPr lang="is-IS" sz="2800" b="0" i="0" u="none" strike="noStrike" cap="none" dirty="0">
                <a:solidFill>
                  <a:schemeClr val="dk1"/>
                </a:solidFill>
                <a:latin typeface="Calibri"/>
                <a:ea typeface="Calibri"/>
                <a:cs typeface="Calibri"/>
                <a:sym typeface="Calibri"/>
              </a:rPr>
              <a:t>klst.</a:t>
            </a:r>
            <a:endParaRPr sz="2800" b="0" i="0" u="none" strike="noStrike" cap="none" dirty="0">
              <a:solidFill>
                <a:schemeClr val="dk1"/>
              </a:solidFill>
              <a:latin typeface="Calibri"/>
              <a:ea typeface="Calibri"/>
              <a:cs typeface="Calibri"/>
              <a:sym typeface="Calibri"/>
            </a:endParaRPr>
          </a:p>
        </p:txBody>
      </p:sp>
      <p:pic>
        <p:nvPicPr>
          <p:cNvPr id="84" name="Google Shape;84;p29" descr="A green leafy plant with black background&#10;&#10;Description automatically generated"/>
          <p:cNvPicPr preferRelativeResize="0"/>
          <p:nvPr/>
        </p:nvPicPr>
        <p:blipFill rotWithShape="1">
          <a:blip r:embed="rId3">
            <a:alphaModFix/>
          </a:blip>
          <a:srcRect/>
          <a:stretch/>
        </p:blipFill>
        <p:spPr>
          <a:xfrm>
            <a:off x="9147275" y="1735059"/>
            <a:ext cx="2945136" cy="52357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0"/>
          <p:cNvSpPr txBox="1">
            <a:spLocks noGrp="1"/>
          </p:cNvSpPr>
          <p:nvPr>
            <p:ph type="title"/>
          </p:nvPr>
        </p:nvSpPr>
        <p:spPr>
          <a:xfrm>
            <a:off x="831850" y="697735"/>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pl-PL" b="1" cap="small" dirty="0"/>
              <a:t>Gl</a:t>
            </a:r>
            <a:r>
              <a:rPr lang="is-IS" b="1" cap="small" dirty="0"/>
              <a:t>ósur</a:t>
            </a:r>
            <a:r>
              <a:rPr lang="pl-PL" b="1" cap="small"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1"/>
          <p:cNvSpPr txBox="1">
            <a:spLocks noGrp="1"/>
          </p:cNvSpPr>
          <p:nvPr>
            <p:ph type="title"/>
          </p:nvPr>
        </p:nvSpPr>
        <p:spPr>
          <a:xfrm>
            <a:off x="996492" y="749944"/>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is-IS" dirty="0"/>
              <a:t>Helstu þættir námsmats</a:t>
            </a:r>
            <a:endParaRPr dirty="0"/>
          </a:p>
        </p:txBody>
      </p:sp>
      <p:grpSp>
        <p:nvGrpSpPr>
          <p:cNvPr id="96" name="Google Shape;96;p31"/>
          <p:cNvGrpSpPr/>
          <p:nvPr/>
        </p:nvGrpSpPr>
        <p:grpSpPr>
          <a:xfrm>
            <a:off x="838200" y="1859920"/>
            <a:ext cx="10832184" cy="3929039"/>
            <a:chOff x="0" y="34295"/>
            <a:chExt cx="10832184" cy="3929039"/>
          </a:xfrm>
        </p:grpSpPr>
        <p:sp>
          <p:nvSpPr>
            <p:cNvPr id="97" name="Google Shape;97;p31"/>
            <p:cNvSpPr/>
            <p:nvPr/>
          </p:nvSpPr>
          <p:spPr>
            <a:xfrm>
              <a:off x="0" y="34295"/>
              <a:ext cx="10832184" cy="1263599"/>
            </a:xfrm>
            <a:prstGeom prst="roundRect">
              <a:avLst>
                <a:gd name="adj" fmla="val 16667"/>
              </a:avLst>
            </a:prstGeom>
            <a:solidFill>
              <a:srgbClr val="527F6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1"/>
            <p:cNvSpPr txBox="1"/>
            <p:nvPr/>
          </p:nvSpPr>
          <p:spPr>
            <a:xfrm>
              <a:off x="61684" y="95979"/>
              <a:ext cx="10708816" cy="114023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pl-PL" sz="2400" b="1" i="0" u="none" strike="noStrike" cap="none" dirty="0">
                  <a:solidFill>
                    <a:schemeClr val="lt1"/>
                  </a:solidFill>
                  <a:latin typeface="Arial"/>
                  <a:ea typeface="Arial"/>
                  <a:cs typeface="Arial"/>
                  <a:sym typeface="Arial"/>
                </a:rPr>
                <a:t>Námsmat: </a:t>
              </a:r>
              <a:r>
                <a:rPr lang="pl-PL" sz="2400" i="0" u="none" strike="noStrike" cap="none" dirty="0">
                  <a:solidFill>
                    <a:schemeClr val="lt1"/>
                  </a:solidFill>
                  <a:latin typeface="Arial"/>
                  <a:ea typeface="Arial"/>
                  <a:cs typeface="Arial"/>
                  <a:sym typeface="Arial"/>
                </a:rPr>
                <a:t>Mat á námi er mikilvægur þáttur í því að mæla námsárangur, </a:t>
              </a:r>
              <a:r>
                <a:rPr lang="is-IS" sz="2400" i="0" u="none" strike="noStrike" cap="none" dirty="0">
                  <a:solidFill>
                    <a:schemeClr val="lt1"/>
                  </a:solidFill>
                  <a:latin typeface="Arial"/>
                  <a:ea typeface="Arial"/>
                  <a:cs typeface="Arial"/>
                  <a:sym typeface="Arial"/>
                </a:rPr>
                <a:t>þróa </a:t>
              </a:r>
              <a:r>
                <a:rPr lang="pl-PL" sz="2400" i="0" u="none" strike="noStrike" cap="none" dirty="0">
                  <a:solidFill>
                    <a:schemeClr val="lt1"/>
                  </a:solidFill>
                  <a:latin typeface="Arial"/>
                  <a:ea typeface="Arial"/>
                  <a:cs typeface="Arial"/>
                  <a:sym typeface="Arial"/>
                </a:rPr>
                <a:t>menntakerfi og fylgjast með námsframvindu.</a:t>
              </a:r>
              <a:endParaRPr sz="2400" i="0" u="none" strike="noStrike" cap="none" dirty="0">
                <a:solidFill>
                  <a:schemeClr val="lt1"/>
                </a:solidFill>
                <a:latin typeface="Arial"/>
                <a:ea typeface="Arial"/>
                <a:cs typeface="Arial"/>
                <a:sym typeface="Arial"/>
              </a:endParaRPr>
            </a:p>
          </p:txBody>
        </p:sp>
        <p:sp>
          <p:nvSpPr>
            <p:cNvPr id="99" name="Google Shape;99;p31"/>
            <p:cNvSpPr/>
            <p:nvPr/>
          </p:nvSpPr>
          <p:spPr>
            <a:xfrm>
              <a:off x="0" y="1367015"/>
              <a:ext cx="10832184" cy="1263599"/>
            </a:xfrm>
            <a:prstGeom prst="roundRect">
              <a:avLst>
                <a:gd name="adj" fmla="val 16667"/>
              </a:avLst>
            </a:prstGeom>
            <a:solidFill>
              <a:srgbClr val="0767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1"/>
            <p:cNvSpPr txBox="1"/>
            <p:nvPr/>
          </p:nvSpPr>
          <p:spPr>
            <a:xfrm>
              <a:off x="61684" y="1428699"/>
              <a:ext cx="10708816" cy="114023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is-IS" sz="2400" b="1" i="0" u="none" strike="noStrike" cap="none" dirty="0">
                  <a:solidFill>
                    <a:schemeClr val="lt1"/>
                  </a:solidFill>
                  <a:latin typeface="Arial"/>
                  <a:ea typeface="Arial"/>
                  <a:cs typeface="Arial"/>
                  <a:sym typeface="Arial"/>
                </a:rPr>
                <a:t>Sí</a:t>
              </a:r>
              <a:r>
                <a:rPr lang="pl-PL" sz="2400" b="1" i="0" u="none" strike="noStrike" cap="none" dirty="0">
                  <a:solidFill>
                    <a:schemeClr val="lt1"/>
                  </a:solidFill>
                  <a:latin typeface="Arial"/>
                  <a:ea typeface="Arial"/>
                  <a:cs typeface="Arial"/>
                  <a:sym typeface="Arial"/>
                </a:rPr>
                <a:t>mat: </a:t>
              </a:r>
              <a:r>
                <a:rPr lang="is-IS" sz="2400" dirty="0">
                  <a:solidFill>
                    <a:schemeClr val="lt1"/>
                  </a:solidFill>
                </a:rPr>
                <a:t>Ná</a:t>
              </a:r>
              <a:r>
                <a:rPr lang="is-IS" sz="2400" i="0" u="none" strike="noStrike" cap="none" dirty="0">
                  <a:solidFill>
                    <a:schemeClr val="lt1"/>
                  </a:solidFill>
                  <a:latin typeface="Arial"/>
                  <a:ea typeface="Arial"/>
                  <a:cs typeface="Arial"/>
                  <a:sym typeface="Arial"/>
                </a:rPr>
                <a:t>msmat sem fylgist með þróun náms í gegnum námskránna og</a:t>
              </a:r>
              <a:r>
                <a:rPr lang="pl-PL" sz="2400" i="0" u="none" strike="noStrike" cap="none" dirty="0">
                  <a:solidFill>
                    <a:schemeClr val="lt1"/>
                  </a:solidFill>
                  <a:latin typeface="Arial"/>
                  <a:ea typeface="Arial"/>
                  <a:cs typeface="Arial"/>
                  <a:sym typeface="Arial"/>
                </a:rPr>
                <a:t> miðar að því að</a:t>
              </a:r>
              <a:r>
                <a:rPr lang="is-IS" sz="2400" i="0" u="none" strike="noStrike" cap="none" dirty="0">
                  <a:solidFill>
                    <a:schemeClr val="lt1"/>
                  </a:solidFill>
                  <a:latin typeface="Arial"/>
                  <a:ea typeface="Arial"/>
                  <a:cs typeface="Arial"/>
                  <a:sym typeface="Arial"/>
                </a:rPr>
                <a:t> safna </a:t>
              </a:r>
              <a:r>
                <a:rPr lang="pl-PL" sz="2400" i="0" u="none" strike="noStrike" cap="none" dirty="0">
                  <a:solidFill>
                    <a:schemeClr val="lt1"/>
                  </a:solidFill>
                  <a:latin typeface="Arial"/>
                  <a:ea typeface="Arial"/>
                  <a:cs typeface="Arial"/>
                  <a:sym typeface="Arial"/>
                </a:rPr>
                <a:t>upplýsing</a:t>
              </a:r>
              <a:r>
                <a:rPr lang="is-IS" sz="2400" i="0" u="none" strike="noStrike" cap="none" dirty="0">
                  <a:solidFill>
                    <a:schemeClr val="lt1"/>
                  </a:solidFill>
                  <a:latin typeface="Arial"/>
                  <a:ea typeface="Arial"/>
                  <a:cs typeface="Arial"/>
                  <a:sym typeface="Arial"/>
                </a:rPr>
                <a:t>um</a:t>
              </a:r>
              <a:r>
                <a:rPr lang="pl-PL" sz="2400" i="0" u="none" strike="noStrike" cap="none" dirty="0">
                  <a:solidFill>
                    <a:schemeClr val="lt1"/>
                  </a:solidFill>
                  <a:latin typeface="Arial"/>
                  <a:ea typeface="Arial"/>
                  <a:cs typeface="Arial"/>
                  <a:sym typeface="Arial"/>
                </a:rPr>
                <a:t> sem hjálpa kennaranum að bæta kennslu</a:t>
              </a:r>
              <a:r>
                <a:rPr lang="is-IS" sz="2400" i="0" u="none" strike="noStrike" cap="none" dirty="0">
                  <a:solidFill>
                    <a:schemeClr val="lt1"/>
                  </a:solidFill>
                  <a:latin typeface="Arial"/>
                  <a:ea typeface="Arial"/>
                  <a:cs typeface="Arial"/>
                  <a:sym typeface="Arial"/>
                </a:rPr>
                <a:t>na</a:t>
              </a:r>
              <a:r>
                <a:rPr lang="pl-PL" sz="2400" i="0" u="none" strike="noStrike" cap="none" dirty="0">
                  <a:solidFill>
                    <a:schemeClr val="lt1"/>
                  </a:solidFill>
                  <a:latin typeface="Arial"/>
                  <a:ea typeface="Arial"/>
                  <a:cs typeface="Arial"/>
                  <a:sym typeface="Arial"/>
                </a:rPr>
                <a:t>.</a:t>
              </a:r>
              <a:endParaRPr sz="2400" i="0" u="none" strike="noStrike" cap="none" dirty="0">
                <a:solidFill>
                  <a:schemeClr val="lt1"/>
                </a:solidFill>
                <a:latin typeface="Arial"/>
                <a:ea typeface="Arial"/>
                <a:cs typeface="Arial"/>
                <a:sym typeface="Arial"/>
              </a:endParaRPr>
            </a:p>
          </p:txBody>
        </p:sp>
        <p:sp>
          <p:nvSpPr>
            <p:cNvPr id="101" name="Google Shape;101;p31"/>
            <p:cNvSpPr/>
            <p:nvPr/>
          </p:nvSpPr>
          <p:spPr>
            <a:xfrm>
              <a:off x="0" y="2699735"/>
              <a:ext cx="10832184" cy="1263599"/>
            </a:xfrm>
            <a:prstGeom prst="roundRect">
              <a:avLst>
                <a:gd name="adj" fmla="val 16667"/>
              </a:avLst>
            </a:prstGeom>
            <a:solidFill>
              <a:srgbClr val="AFDF9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1"/>
            <p:cNvSpPr txBox="1"/>
            <p:nvPr/>
          </p:nvSpPr>
          <p:spPr>
            <a:xfrm>
              <a:off x="61684" y="2761419"/>
              <a:ext cx="10708816" cy="114023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pl-PL" sz="2400" b="1" i="0" u="none" strike="noStrike" cap="none" dirty="0">
                  <a:solidFill>
                    <a:schemeClr val="lt1"/>
                  </a:solidFill>
                  <a:latin typeface="Arial"/>
                  <a:ea typeface="Arial"/>
                  <a:cs typeface="Arial"/>
                  <a:sym typeface="Arial"/>
                </a:rPr>
                <a:t>Heildarmat: </a:t>
              </a:r>
              <a:r>
                <a:rPr lang="is-IS" sz="2400" i="0" u="none" strike="noStrike" cap="none" dirty="0">
                  <a:solidFill>
                    <a:schemeClr val="lt1"/>
                  </a:solidFill>
                  <a:latin typeface="Arial"/>
                  <a:ea typeface="Arial"/>
                  <a:cs typeface="Arial"/>
                  <a:sym typeface="Arial"/>
                </a:rPr>
                <a:t>M</a:t>
              </a:r>
              <a:r>
                <a:rPr lang="pl-PL" sz="2400" i="0" u="none" strike="noStrike" cap="none" dirty="0">
                  <a:solidFill>
                    <a:schemeClr val="lt1"/>
                  </a:solidFill>
                  <a:latin typeface="Arial"/>
                  <a:ea typeface="Arial"/>
                  <a:cs typeface="Arial"/>
                  <a:sym typeface="Arial"/>
                </a:rPr>
                <a:t>at sem á sér stað í lok </a:t>
              </a:r>
              <a:r>
                <a:rPr lang="is-IS" sz="2400" i="0" u="none" strike="noStrike" cap="none" dirty="0">
                  <a:solidFill>
                    <a:schemeClr val="lt1"/>
                  </a:solidFill>
                  <a:latin typeface="Arial"/>
                  <a:ea typeface="Arial"/>
                  <a:cs typeface="Arial"/>
                  <a:sym typeface="Arial"/>
                </a:rPr>
                <a:t>kennslu </a:t>
              </a:r>
              <a:r>
                <a:rPr lang="pl-PL" sz="2400" i="0" u="none" strike="noStrike" cap="none" dirty="0">
                  <a:solidFill>
                    <a:schemeClr val="lt1"/>
                  </a:solidFill>
                  <a:latin typeface="Arial"/>
                  <a:ea typeface="Arial"/>
                  <a:cs typeface="Arial"/>
                  <a:sym typeface="Arial"/>
                </a:rPr>
                <a:t>þar sem kennarinn metur niðurstöðuna.</a:t>
              </a:r>
              <a:endParaRPr sz="2400" i="0" u="none" strike="noStrike" cap="none" dirty="0">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996492" y="749944"/>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is-IS" dirty="0"/>
              <a:t>Helstu þættir námsmats</a:t>
            </a:r>
            <a:br>
              <a:rPr lang="pl-PL" dirty="0"/>
            </a:br>
            <a:r>
              <a:rPr lang="is-IS" sz="3200" dirty="0">
                <a:solidFill>
                  <a:srgbClr val="7F7F7F"/>
                </a:solidFill>
              </a:rPr>
              <a:t>í</a:t>
            </a:r>
            <a:r>
              <a:rPr lang="pl-PL" sz="3200" dirty="0">
                <a:solidFill>
                  <a:srgbClr val="7F7F7F"/>
                </a:solidFill>
              </a:rPr>
              <a:t> eduNUT</a:t>
            </a:r>
            <a:endParaRPr dirty="0">
              <a:solidFill>
                <a:srgbClr val="7F7F7F"/>
              </a:solidFill>
            </a:endParaRPr>
          </a:p>
        </p:txBody>
      </p:sp>
      <p:grpSp>
        <p:nvGrpSpPr>
          <p:cNvPr id="108" name="Google Shape;108;p6"/>
          <p:cNvGrpSpPr/>
          <p:nvPr/>
        </p:nvGrpSpPr>
        <p:grpSpPr>
          <a:xfrm>
            <a:off x="838200" y="1847172"/>
            <a:ext cx="10832184" cy="3954535"/>
            <a:chOff x="0" y="21547"/>
            <a:chExt cx="10832184" cy="3954535"/>
          </a:xfrm>
        </p:grpSpPr>
        <p:sp>
          <p:nvSpPr>
            <p:cNvPr id="109" name="Google Shape;109;p6"/>
            <p:cNvSpPr/>
            <p:nvPr/>
          </p:nvSpPr>
          <p:spPr>
            <a:xfrm>
              <a:off x="0" y="21547"/>
              <a:ext cx="10832184" cy="1281698"/>
            </a:xfrm>
            <a:prstGeom prst="roundRect">
              <a:avLst>
                <a:gd name="adj" fmla="val 16667"/>
              </a:avLst>
            </a:prstGeom>
            <a:solidFill>
              <a:srgbClr val="527F6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6"/>
            <p:cNvSpPr txBox="1"/>
            <p:nvPr/>
          </p:nvSpPr>
          <p:spPr>
            <a:xfrm>
              <a:off x="62567" y="84114"/>
              <a:ext cx="10707050" cy="1156564"/>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pl-PL" sz="1900" b="1" i="0" u="none" strike="noStrike" cap="none" dirty="0">
                  <a:solidFill>
                    <a:schemeClr val="lt1"/>
                  </a:solidFill>
                  <a:latin typeface="Arial"/>
                  <a:ea typeface="Arial"/>
                  <a:cs typeface="Arial"/>
                  <a:sym typeface="Arial"/>
                </a:rPr>
                <a:t>Sjálfsmat </a:t>
              </a:r>
              <a:r>
                <a:rPr lang="pl-PL" sz="1900" i="0" u="none" strike="noStrike" cap="none" dirty="0">
                  <a:solidFill>
                    <a:schemeClr val="lt1"/>
                  </a:solidFill>
                  <a:latin typeface="Arial"/>
                  <a:ea typeface="Arial"/>
                  <a:cs typeface="Arial"/>
                  <a:sym typeface="Arial"/>
                </a:rPr>
                <a:t>nemenda felur í sér að nemendur lýsa og meta </a:t>
              </a:r>
              <a:r>
                <a:rPr lang="is-IS" sz="1900" i="0" u="none" strike="noStrike" cap="none" dirty="0">
                  <a:solidFill>
                    <a:schemeClr val="lt1"/>
                  </a:solidFill>
                  <a:latin typeface="Arial"/>
                  <a:ea typeface="Arial"/>
                  <a:cs typeface="Arial"/>
                  <a:sym typeface="Arial"/>
                </a:rPr>
                <a:t>framvindu og gagnsemi </a:t>
              </a:r>
              <a:r>
                <a:rPr lang="is-IS" sz="1900" dirty="0">
                  <a:solidFill>
                    <a:schemeClr val="lt1"/>
                  </a:solidFill>
                </a:rPr>
                <a:t>náms</a:t>
              </a:r>
              <a:r>
                <a:rPr lang="pl-PL" sz="1900" i="0" u="none" strike="noStrike" cap="none" dirty="0">
                  <a:solidFill>
                    <a:schemeClr val="lt1"/>
                  </a:solidFill>
                  <a:latin typeface="Arial"/>
                  <a:ea typeface="Arial"/>
                  <a:cs typeface="Arial"/>
                  <a:sym typeface="Arial"/>
                </a:rPr>
                <a:t>. Nemendur leggja mat á </a:t>
              </a:r>
              <a:r>
                <a:rPr lang="is-IS" sz="1900" i="0" u="none" strike="noStrike" cap="none" dirty="0">
                  <a:solidFill>
                    <a:schemeClr val="lt1"/>
                  </a:solidFill>
                  <a:latin typeface="Arial"/>
                  <a:ea typeface="Arial"/>
                  <a:cs typeface="Arial"/>
                  <a:sym typeface="Arial"/>
                </a:rPr>
                <a:t>eigi </a:t>
              </a:r>
              <a:r>
                <a:rPr lang="pl-PL" sz="1900" i="0" u="none" strike="noStrike" cap="none" dirty="0">
                  <a:solidFill>
                    <a:schemeClr val="lt1"/>
                  </a:solidFill>
                  <a:latin typeface="Arial"/>
                  <a:ea typeface="Arial"/>
                  <a:cs typeface="Arial"/>
                  <a:sym typeface="Arial"/>
                </a:rPr>
                <a:t>vinnu og velta fyrir sér </a:t>
              </a:r>
              <a:r>
                <a:rPr lang="is-IS" sz="1900" i="0" u="none" strike="noStrike" cap="none" dirty="0">
                  <a:solidFill>
                    <a:schemeClr val="lt1"/>
                  </a:solidFill>
                  <a:latin typeface="Arial"/>
                  <a:ea typeface="Arial"/>
                  <a:cs typeface="Arial"/>
                  <a:sym typeface="Arial"/>
                </a:rPr>
                <a:t>kennsluaðferðum, náms</a:t>
              </a:r>
              <a:r>
                <a:rPr lang="pl-PL" sz="1900" i="0" u="none" strike="noStrike" cap="none" dirty="0">
                  <a:solidFill>
                    <a:schemeClr val="lt1"/>
                  </a:solidFill>
                  <a:latin typeface="Arial"/>
                  <a:ea typeface="Arial"/>
                  <a:cs typeface="Arial"/>
                  <a:sym typeface="Arial"/>
                </a:rPr>
                <a:t>ferlum</a:t>
              </a:r>
              <a:r>
                <a:rPr lang="is-IS" sz="1900" dirty="0">
                  <a:solidFill>
                    <a:schemeClr val="lt1"/>
                  </a:solidFill>
                </a:rPr>
                <a:t>, verkefnum og námsmati</a:t>
              </a:r>
              <a:r>
                <a:rPr lang="pl-PL" sz="1900" i="0" u="none" strike="noStrike" cap="none" dirty="0">
                  <a:solidFill>
                    <a:schemeClr val="lt1"/>
                  </a:solidFill>
                  <a:latin typeface="Arial"/>
                  <a:ea typeface="Arial"/>
                  <a:cs typeface="Arial"/>
                  <a:sym typeface="Arial"/>
                </a:rPr>
                <a:t>.</a:t>
              </a:r>
              <a:endParaRPr sz="1900" i="0" u="none" strike="noStrike" cap="none" dirty="0">
                <a:solidFill>
                  <a:schemeClr val="lt1"/>
                </a:solidFill>
                <a:latin typeface="Arial"/>
                <a:ea typeface="Arial"/>
                <a:cs typeface="Arial"/>
                <a:sym typeface="Arial"/>
              </a:endParaRPr>
            </a:p>
          </p:txBody>
        </p:sp>
        <p:sp>
          <p:nvSpPr>
            <p:cNvPr id="111" name="Google Shape;111;p6"/>
            <p:cNvSpPr/>
            <p:nvPr/>
          </p:nvSpPr>
          <p:spPr>
            <a:xfrm>
              <a:off x="0" y="1357965"/>
              <a:ext cx="10832184" cy="1281698"/>
            </a:xfrm>
            <a:prstGeom prst="roundRect">
              <a:avLst>
                <a:gd name="adj" fmla="val 16667"/>
              </a:avLst>
            </a:prstGeom>
            <a:solidFill>
              <a:srgbClr val="0767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6"/>
            <p:cNvSpPr txBox="1"/>
            <p:nvPr/>
          </p:nvSpPr>
          <p:spPr>
            <a:xfrm>
              <a:off x="62567" y="1420532"/>
              <a:ext cx="10707050" cy="1156564"/>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pl-PL" sz="1900" b="1" i="0" u="none" strike="noStrike" cap="none" dirty="0">
                  <a:solidFill>
                    <a:schemeClr val="lt1"/>
                  </a:solidFill>
                  <a:latin typeface="Arial"/>
                  <a:ea typeface="Arial"/>
                  <a:cs typeface="Arial"/>
                  <a:sym typeface="Arial"/>
                </a:rPr>
                <a:t>Rubrics</a:t>
              </a:r>
              <a:r>
                <a:rPr lang="pl-PL" sz="1900" b="0" i="0" u="none" strike="noStrike" cap="none" dirty="0">
                  <a:solidFill>
                    <a:schemeClr val="lt1"/>
                  </a:solidFill>
                  <a:latin typeface="Arial"/>
                  <a:ea typeface="Arial"/>
                  <a:cs typeface="Arial"/>
                  <a:sym typeface="Arial"/>
                </a:rPr>
                <a:t> er eins konar stigaleiðbeiningartæki sem notað er til að meta tiltekna þætti og væntingar um nám, </a:t>
              </a:r>
              <a:r>
                <a:rPr lang="is-IS" sz="1900" b="0" i="0" u="none" strike="noStrike" cap="none" dirty="0">
                  <a:solidFill>
                    <a:schemeClr val="lt1"/>
                  </a:solidFill>
                  <a:latin typeface="Arial"/>
                  <a:ea typeface="Arial"/>
                  <a:cs typeface="Arial"/>
                  <a:sym typeface="Arial"/>
                </a:rPr>
                <a:t>hvort sem um er að æða </a:t>
              </a:r>
              <a:r>
                <a:rPr lang="pl-PL" sz="1900" b="0" i="0" u="none" strike="noStrike" cap="none" dirty="0">
                  <a:solidFill>
                    <a:schemeClr val="lt1"/>
                  </a:solidFill>
                  <a:latin typeface="Arial"/>
                  <a:ea typeface="Arial"/>
                  <a:cs typeface="Arial"/>
                  <a:sym typeface="Arial"/>
                </a:rPr>
                <a:t>verkefni eða </a:t>
              </a:r>
              <a:r>
                <a:rPr lang="is-IS" sz="1900" b="0" i="0" u="none" strike="noStrike" cap="none" dirty="0">
                  <a:solidFill>
                    <a:schemeClr val="lt1"/>
                  </a:solidFill>
                  <a:latin typeface="Arial"/>
                  <a:ea typeface="Arial"/>
                  <a:cs typeface="Arial"/>
                  <a:sym typeface="Arial"/>
                </a:rPr>
                <a:t>námsþátt</a:t>
              </a:r>
              <a:r>
                <a:rPr lang="pl-PL" sz="1900" b="0" i="0" u="none" strike="noStrike" cap="none" dirty="0">
                  <a:solidFill>
                    <a:schemeClr val="lt1"/>
                  </a:solidFill>
                  <a:latin typeface="Arial"/>
                  <a:ea typeface="Arial"/>
                  <a:cs typeface="Arial"/>
                  <a:sym typeface="Arial"/>
                </a:rPr>
                <a:t>.</a:t>
              </a:r>
              <a:endParaRPr sz="1900" b="0" i="0" u="none" strike="noStrike" cap="none" dirty="0">
                <a:solidFill>
                  <a:schemeClr val="lt1"/>
                </a:solidFill>
                <a:latin typeface="Arial"/>
                <a:ea typeface="Arial"/>
                <a:cs typeface="Arial"/>
                <a:sym typeface="Arial"/>
              </a:endParaRPr>
            </a:p>
          </p:txBody>
        </p:sp>
        <p:sp>
          <p:nvSpPr>
            <p:cNvPr id="113" name="Google Shape;113;p6"/>
            <p:cNvSpPr/>
            <p:nvPr/>
          </p:nvSpPr>
          <p:spPr>
            <a:xfrm>
              <a:off x="0" y="2694384"/>
              <a:ext cx="10832184" cy="1281698"/>
            </a:xfrm>
            <a:prstGeom prst="roundRect">
              <a:avLst>
                <a:gd name="adj" fmla="val 16667"/>
              </a:avLst>
            </a:prstGeom>
            <a:solidFill>
              <a:srgbClr val="AFDF9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6"/>
            <p:cNvSpPr txBox="1"/>
            <p:nvPr/>
          </p:nvSpPr>
          <p:spPr>
            <a:xfrm>
              <a:off x="62567" y="2756951"/>
              <a:ext cx="10707050" cy="1156564"/>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pl-PL" sz="1900" b="1" i="0" u="none" strike="noStrike" cap="none" dirty="0">
                  <a:solidFill>
                    <a:schemeClr val="lt1"/>
                  </a:solidFill>
                  <a:latin typeface="Arial"/>
                  <a:ea typeface="Arial"/>
                  <a:cs typeface="Arial"/>
                  <a:sym typeface="Arial"/>
                </a:rPr>
                <a:t>Hæfnismat</a:t>
              </a:r>
              <a:r>
                <a:rPr lang="is-IS" sz="1900" b="1" i="0" u="none" strike="noStrike" cap="none" dirty="0">
                  <a:solidFill>
                    <a:schemeClr val="lt1"/>
                  </a:solidFill>
                  <a:latin typeface="Arial"/>
                  <a:ea typeface="Arial"/>
                  <a:cs typeface="Arial"/>
                  <a:sym typeface="Arial"/>
                </a:rPr>
                <a:t> </a:t>
              </a:r>
              <a:r>
                <a:rPr lang="pl-PL" sz="1900" i="0" u="none" strike="noStrike" cap="none" dirty="0">
                  <a:solidFill>
                    <a:schemeClr val="lt1"/>
                  </a:solidFill>
                  <a:latin typeface="Arial"/>
                  <a:ea typeface="Arial"/>
                  <a:cs typeface="Arial"/>
                  <a:sym typeface="Arial"/>
                </a:rPr>
                <a:t>oft nefnt CBA, er aðferð sem notuð er til að mæla færni, þekkingu og getu einstaklinga sem tengjast ákveðnu hlutverki eða námsmarkmiði. Þessi tegund mats beinist að raunverulegri frammistöðu einstaklings frekar en fræðilegri þekkingu</a:t>
              </a:r>
              <a:r>
                <a:rPr lang="is-IS" sz="1900" i="0" u="none" strike="noStrike" cap="none" dirty="0">
                  <a:solidFill>
                    <a:schemeClr val="lt1"/>
                  </a:solidFill>
                  <a:latin typeface="Arial"/>
                  <a:ea typeface="Arial"/>
                  <a:cs typeface="Arial"/>
                  <a:sym typeface="Arial"/>
                </a:rPr>
                <a:t> eingöngu</a:t>
              </a:r>
              <a:r>
                <a:rPr lang="pl-PL" sz="1900" i="0" u="none" strike="noStrike" cap="none" dirty="0">
                  <a:solidFill>
                    <a:schemeClr val="lt1"/>
                  </a:solidFill>
                  <a:latin typeface="Arial"/>
                  <a:ea typeface="Arial"/>
                  <a:cs typeface="Arial"/>
                  <a:sym typeface="Arial"/>
                </a:rPr>
                <a:t>.</a:t>
              </a:r>
              <a:endParaRPr sz="1900" i="0" u="none" strike="noStrike" cap="none" dirty="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831850" y="697735"/>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s-IS" b="1" cap="small" dirty="0"/>
              <a:t>Námsefni</a:t>
            </a:r>
            <a:endParaRPr dirty="0"/>
          </a:p>
        </p:txBody>
      </p:sp>
    </p:spTree>
  </p:cSld>
  <p:clrMapOvr>
    <a:masterClrMapping/>
  </p:clrMapOvr>
</p:sld>
</file>

<file path=ppt/theme/theme1.xml><?xml version="1.0" encoding="utf-8"?>
<a:theme xmlns:a="http://schemas.openxmlformats.org/drawingml/2006/main" name="Motyw pakietu Office">
  <a:themeElements>
    <a:clrScheme name="Niebieski">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2221</Words>
  <Application>Microsoft Office PowerPoint</Application>
  <PresentationFormat>Widescreen</PresentationFormat>
  <Paragraphs>206</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Century Schoolbook</vt:lpstr>
      <vt:lpstr>Arial</vt:lpstr>
      <vt:lpstr>Courier New</vt:lpstr>
      <vt:lpstr>Motyw pakietu Office</vt:lpstr>
      <vt:lpstr>Námsþáttur 4. Námsmat</vt:lpstr>
      <vt:lpstr> Efnisyfirlit </vt:lpstr>
      <vt:lpstr>Markmið</vt:lpstr>
      <vt:lpstr>Námsþáttur </vt:lpstr>
      <vt:lpstr>Námsþátturinn</vt:lpstr>
      <vt:lpstr>Glósur </vt:lpstr>
      <vt:lpstr>Helstu þættir námsmats</vt:lpstr>
      <vt:lpstr>Helstu þættir námsmats í eduNUT</vt:lpstr>
      <vt:lpstr>Námsefni</vt:lpstr>
      <vt:lpstr>Námsmat og mat á menntun</vt:lpstr>
      <vt:lpstr>Námsmat </vt:lpstr>
      <vt:lpstr>Mikilvægi Námsmats</vt:lpstr>
      <vt:lpstr>Matsferli</vt:lpstr>
      <vt:lpstr>Flokkun á námsmati</vt:lpstr>
      <vt:lpstr>1/flokkun útfrá námsferlinu  </vt:lpstr>
      <vt:lpstr>2/Flokkun út frá matshópnum</vt:lpstr>
      <vt:lpstr>Sjálfsmat nemenda</vt:lpstr>
      <vt:lpstr>Jafningjamat &amp; sameiginlegt mat </vt:lpstr>
      <vt:lpstr>3/Flokkun sem byggir á mati á niðurstöðu</vt:lpstr>
      <vt:lpstr>Hæfnimat </vt:lpstr>
      <vt:lpstr>Hæfnimat </vt:lpstr>
      <vt:lpstr>Matstæki</vt:lpstr>
      <vt:lpstr>Matstæki</vt:lpstr>
      <vt:lpstr>Matstæki – Hefbundin</vt:lpstr>
      <vt:lpstr>Matstæki – Aðrir valkostir</vt:lpstr>
      <vt:lpstr>Matskvarðar</vt:lpstr>
      <vt:lpstr>Matskvarðar í námsmati</vt:lpstr>
      <vt:lpstr>Matskvarðar (Rubrics) – Að hanna matskvarða</vt:lpstr>
      <vt:lpstr>Matsviðmið – Að hanna matskvarða</vt:lpstr>
      <vt:lpstr>Matsviðmið – Að hanna matskvarða</vt:lpstr>
      <vt:lpstr>Matsviðmið – Að hanna góðan matskvarða</vt:lpstr>
      <vt:lpstr>Matskvarðar – Að meta niðurstöðuna</vt:lpstr>
      <vt:lpstr>Hæfnimat í EduNUT verkefninu  </vt:lpstr>
      <vt:lpstr>Hæfnimat í eduNUT verkefninu </vt:lpstr>
      <vt:lpstr>Ítar og upplýsingaefni</vt:lpstr>
      <vt:lpstr>Hæfnirammar Evrópusambandsins</vt:lpstr>
      <vt:lpstr>Matsviðmið, - tæki &amp; heimildir</vt:lpstr>
      <vt:lpstr>Fyrirmynd (case study)</vt:lpstr>
      <vt:lpstr>Fyrirmynd – hönnun á matskvarða </vt:lpstr>
      <vt:lpstr>Fyrirmynd – að hanna matskvarða </vt:lpstr>
      <vt:lpstr>Heimildaskrá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Danuta Szpilko</dc:creator>
  <cp:lastModifiedBy>Gestur Helgason</cp:lastModifiedBy>
  <cp:revision>4</cp:revision>
  <dcterms:created xsi:type="dcterms:W3CDTF">2021-03-17T15:35:01Z</dcterms:created>
  <dcterms:modified xsi:type="dcterms:W3CDTF">2024-12-08T20:25:16Z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