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93"/>
  </p:notesMasterIdLst>
  <p:sldIdLst>
    <p:sldId id="256" r:id="rId2"/>
    <p:sldId id="258" r:id="rId3"/>
    <p:sldId id="257" r:id="rId4"/>
    <p:sldId id="259" r:id="rId5"/>
    <p:sldId id="260" r:id="rId6"/>
    <p:sldId id="342" r:id="rId7"/>
    <p:sldId id="343" r:id="rId8"/>
    <p:sldId id="344" r:id="rId9"/>
    <p:sldId id="345" r:id="rId10"/>
    <p:sldId id="262" r:id="rId11"/>
    <p:sldId id="292" r:id="rId12"/>
    <p:sldId id="263" r:id="rId13"/>
    <p:sldId id="341" r:id="rId14"/>
    <p:sldId id="289" r:id="rId15"/>
    <p:sldId id="272" r:id="rId16"/>
    <p:sldId id="273" r:id="rId17"/>
    <p:sldId id="293" r:id="rId18"/>
    <p:sldId id="317" r:id="rId19"/>
    <p:sldId id="346" r:id="rId20"/>
    <p:sldId id="347" r:id="rId21"/>
    <p:sldId id="348" r:id="rId22"/>
    <p:sldId id="349" r:id="rId23"/>
    <p:sldId id="350" r:id="rId24"/>
    <p:sldId id="351" r:id="rId25"/>
    <p:sldId id="352" r:id="rId26"/>
    <p:sldId id="339" r:id="rId27"/>
    <p:sldId id="280" r:id="rId28"/>
    <p:sldId id="291" r:id="rId29"/>
    <p:sldId id="353" r:id="rId30"/>
    <p:sldId id="354" r:id="rId31"/>
    <p:sldId id="355" r:id="rId32"/>
    <p:sldId id="264" r:id="rId33"/>
    <p:sldId id="265" r:id="rId34"/>
    <p:sldId id="266" r:id="rId35"/>
    <p:sldId id="304" r:id="rId36"/>
    <p:sldId id="305" r:id="rId37"/>
    <p:sldId id="306" r:id="rId38"/>
    <p:sldId id="307" r:id="rId39"/>
    <p:sldId id="308" r:id="rId40"/>
    <p:sldId id="309" r:id="rId41"/>
    <p:sldId id="356" r:id="rId42"/>
    <p:sldId id="357" r:id="rId43"/>
    <p:sldId id="358" r:id="rId44"/>
    <p:sldId id="310" r:id="rId45"/>
    <p:sldId id="311" r:id="rId46"/>
    <p:sldId id="275" r:id="rId47"/>
    <p:sldId id="312" r:id="rId48"/>
    <p:sldId id="313" r:id="rId49"/>
    <p:sldId id="318" r:id="rId50"/>
    <p:sldId id="269" r:id="rId51"/>
    <p:sldId id="319" r:id="rId52"/>
    <p:sldId id="283" r:id="rId53"/>
    <p:sldId id="284" r:id="rId54"/>
    <p:sldId id="285" r:id="rId55"/>
    <p:sldId id="286" r:id="rId56"/>
    <p:sldId id="320" r:id="rId57"/>
    <p:sldId id="288" r:id="rId58"/>
    <p:sldId id="321" r:id="rId59"/>
    <p:sldId id="322" r:id="rId60"/>
    <p:sldId id="323" r:id="rId61"/>
    <p:sldId id="324" r:id="rId62"/>
    <p:sldId id="325" r:id="rId63"/>
    <p:sldId id="326" r:id="rId64"/>
    <p:sldId id="327" r:id="rId65"/>
    <p:sldId id="328" r:id="rId66"/>
    <p:sldId id="329" r:id="rId67"/>
    <p:sldId id="330" r:id="rId68"/>
    <p:sldId id="331" r:id="rId69"/>
    <p:sldId id="332" r:id="rId70"/>
    <p:sldId id="333" r:id="rId71"/>
    <p:sldId id="334" r:id="rId72"/>
    <p:sldId id="335" r:id="rId73"/>
    <p:sldId id="336" r:id="rId74"/>
    <p:sldId id="303" r:id="rId75"/>
    <p:sldId id="294" r:id="rId76"/>
    <p:sldId id="295" r:id="rId77"/>
    <p:sldId id="296" r:id="rId78"/>
    <p:sldId id="274" r:id="rId79"/>
    <p:sldId id="297" r:id="rId80"/>
    <p:sldId id="298" r:id="rId81"/>
    <p:sldId id="299" r:id="rId82"/>
    <p:sldId id="300" r:id="rId83"/>
    <p:sldId id="301" r:id="rId84"/>
    <p:sldId id="302" r:id="rId85"/>
    <p:sldId id="281" r:id="rId86"/>
    <p:sldId id="314" r:id="rId87"/>
    <p:sldId id="282" r:id="rId88"/>
    <p:sldId id="270" r:id="rId89"/>
    <p:sldId id="271" r:id="rId90"/>
    <p:sldId id="337" r:id="rId91"/>
    <p:sldId id="287" r:id="rId9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94" roundtripDataSignature="AMtx7mh1NDlbwm//9nxEJ6Tq3Esaxqxv2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B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0680AB-AE15-401B-9949-25B987DA988F}" v="5" dt="2024-12-05T21:02:11.9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8441" autoAdjust="0"/>
  </p:normalViewPr>
  <p:slideViewPr>
    <p:cSldViewPr snapToGrid="0">
      <p:cViewPr>
        <p:scale>
          <a:sx n="90" d="100"/>
          <a:sy n="90" d="100"/>
        </p:scale>
        <p:origin x="370" y="-1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customschemas.google.com/relationships/presentationmetadata" Target="metadata"/><Relationship Id="rId9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234187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3178638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/>
              <a:t>Aðferðir</a:t>
            </a:r>
            <a:r>
              <a:rPr lang="en-US" b="1" dirty="0"/>
              <a:t> </a:t>
            </a:r>
            <a:r>
              <a:rPr lang="en-US" b="1" dirty="0" err="1"/>
              <a:t>til</a:t>
            </a:r>
            <a:r>
              <a:rPr lang="en-US" b="1" dirty="0"/>
              <a:t> </a:t>
            </a:r>
            <a:r>
              <a:rPr lang="en-US" b="1" dirty="0" err="1"/>
              <a:t>að</a:t>
            </a:r>
            <a:r>
              <a:rPr lang="en-US" b="1" dirty="0"/>
              <a:t> </a:t>
            </a:r>
            <a:r>
              <a:rPr lang="en-US" b="1" dirty="0" err="1"/>
              <a:t>minnka</a:t>
            </a:r>
            <a:r>
              <a:rPr lang="en-US" b="1" dirty="0"/>
              <a:t> </a:t>
            </a:r>
            <a:r>
              <a:rPr lang="en-US" b="1" dirty="0" err="1"/>
              <a:t>losun</a:t>
            </a:r>
            <a:r>
              <a:rPr lang="en-US" b="1" dirty="0"/>
              <a:t> </a:t>
            </a:r>
            <a:r>
              <a:rPr lang="en-US" dirty="0" err="1"/>
              <a:t>eru</a:t>
            </a:r>
            <a:r>
              <a:rPr lang="en-US" dirty="0"/>
              <a:t> </a:t>
            </a:r>
            <a:r>
              <a:rPr lang="en-US" dirty="0" err="1"/>
              <a:t>margvíslegar</a:t>
            </a:r>
            <a:r>
              <a:rPr lang="en-US" dirty="0"/>
              <a:t> </a:t>
            </a:r>
            <a:r>
              <a:rPr lang="en-US" dirty="0" err="1"/>
              <a:t>þar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markmiðið</a:t>
            </a:r>
            <a:r>
              <a:rPr lang="en-US" dirty="0"/>
              <a:t> er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hanna</a:t>
            </a:r>
            <a:r>
              <a:rPr lang="en-US" dirty="0"/>
              <a:t> </a:t>
            </a:r>
            <a:r>
              <a:rPr lang="en-US" dirty="0" err="1"/>
              <a:t>ferla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draga</a:t>
            </a:r>
            <a:r>
              <a:rPr lang="en-US" dirty="0"/>
              <a:t> </a:t>
            </a:r>
            <a:r>
              <a:rPr lang="en-US" dirty="0" err="1"/>
              <a:t>úr</a:t>
            </a:r>
            <a:r>
              <a:rPr lang="en-US" dirty="0"/>
              <a:t> </a:t>
            </a:r>
            <a:r>
              <a:rPr lang="en-US" dirty="0" err="1"/>
              <a:t>losun</a:t>
            </a:r>
            <a:r>
              <a:rPr lang="en-US" dirty="0"/>
              <a:t> </a:t>
            </a:r>
            <a:r>
              <a:rPr lang="en-US" dirty="0" err="1"/>
              <a:t>gróðurhúsalofttegunda</a:t>
            </a:r>
            <a:r>
              <a:rPr lang="en-US" dirty="0"/>
              <a:t> og </a:t>
            </a:r>
            <a:r>
              <a:rPr lang="en-US" dirty="0" err="1"/>
              <a:t>annarra</a:t>
            </a:r>
            <a:r>
              <a:rPr lang="en-US" dirty="0"/>
              <a:t> </a:t>
            </a:r>
            <a:r>
              <a:rPr lang="en-US" dirty="0" err="1"/>
              <a:t>mengunarefna</a:t>
            </a:r>
            <a:r>
              <a:rPr lang="en-US" dirty="0"/>
              <a:t> </a:t>
            </a:r>
            <a:r>
              <a:rPr lang="en-US" dirty="0" err="1"/>
              <a:t>út</a:t>
            </a:r>
            <a:r>
              <a:rPr lang="en-US" dirty="0"/>
              <a:t> í </a:t>
            </a:r>
            <a:r>
              <a:rPr lang="en-US" dirty="0" err="1"/>
              <a:t>andrúmsloftið</a:t>
            </a:r>
            <a:r>
              <a:rPr lang="en-US" dirty="0"/>
              <a:t>. </a:t>
            </a:r>
            <a:r>
              <a:rPr lang="en-US" dirty="0" err="1"/>
              <a:t>Þessar</a:t>
            </a:r>
            <a:r>
              <a:rPr lang="en-US" dirty="0"/>
              <a:t> </a:t>
            </a:r>
            <a:r>
              <a:rPr lang="en-US" dirty="0" err="1"/>
              <a:t>aðferðir</a:t>
            </a:r>
            <a:r>
              <a:rPr lang="en-US" dirty="0"/>
              <a:t> </a:t>
            </a:r>
            <a:r>
              <a:rPr lang="en-US" dirty="0" err="1"/>
              <a:t>hafa</a:t>
            </a:r>
            <a:r>
              <a:rPr lang="en-US" dirty="0"/>
              <a:t> </a:t>
            </a:r>
            <a:r>
              <a:rPr lang="en-US" dirty="0" err="1"/>
              <a:t>verið</a:t>
            </a:r>
            <a:r>
              <a:rPr lang="en-US" dirty="0"/>
              <a:t> </a:t>
            </a:r>
            <a:r>
              <a:rPr lang="en-US" dirty="0" err="1"/>
              <a:t>þróaðar</a:t>
            </a:r>
            <a:r>
              <a:rPr lang="en-US" dirty="0"/>
              <a:t> í </a:t>
            </a:r>
            <a:r>
              <a:rPr lang="en-US" dirty="0" err="1"/>
              <a:t>ýmsum</a:t>
            </a:r>
            <a:r>
              <a:rPr lang="en-US" dirty="0"/>
              <a:t> </a:t>
            </a:r>
            <a:r>
              <a:rPr lang="en-US" dirty="0" err="1"/>
              <a:t>geirum</a:t>
            </a:r>
            <a:r>
              <a:rPr lang="en-US" dirty="0"/>
              <a:t> og </a:t>
            </a:r>
            <a:r>
              <a:rPr lang="en-US" dirty="0" err="1"/>
              <a:t>leggja</a:t>
            </a:r>
            <a:r>
              <a:rPr lang="en-US" dirty="0"/>
              <a:t> </a:t>
            </a:r>
            <a:r>
              <a:rPr lang="en-US" dirty="0" err="1"/>
              <a:t>áherslu</a:t>
            </a:r>
            <a:r>
              <a:rPr lang="en-US" dirty="0"/>
              <a:t> á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draga</a:t>
            </a:r>
            <a:r>
              <a:rPr lang="en-US" dirty="0"/>
              <a:t> </a:t>
            </a:r>
            <a:r>
              <a:rPr lang="en-US" dirty="0" err="1"/>
              <a:t>úr</a:t>
            </a:r>
            <a:r>
              <a:rPr lang="en-US" dirty="0"/>
              <a:t> </a:t>
            </a:r>
            <a:r>
              <a:rPr lang="en-US" dirty="0" err="1"/>
              <a:t>losun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tengist</a:t>
            </a:r>
            <a:r>
              <a:rPr lang="en-US" dirty="0"/>
              <a:t> </a:t>
            </a:r>
            <a:r>
              <a:rPr lang="en-US" dirty="0" err="1"/>
              <a:t>athöfnum</a:t>
            </a:r>
            <a:r>
              <a:rPr lang="en-US" dirty="0"/>
              <a:t> manna. </a:t>
            </a:r>
            <a:r>
              <a:rPr lang="en-US" dirty="0" err="1"/>
              <a:t>Sérstaklega</a:t>
            </a:r>
            <a:r>
              <a:rPr lang="en-US" dirty="0"/>
              <a:t> </a:t>
            </a:r>
            <a:r>
              <a:rPr lang="en-US" dirty="0" err="1"/>
              <a:t>eru</a:t>
            </a:r>
            <a:r>
              <a:rPr lang="en-US" dirty="0"/>
              <a:t> </a:t>
            </a:r>
            <a:r>
              <a:rPr lang="en-US" dirty="0" err="1"/>
              <a:t>tvö</a:t>
            </a:r>
            <a:r>
              <a:rPr lang="en-US" dirty="0"/>
              <a:t> </a:t>
            </a:r>
            <a:r>
              <a:rPr lang="en-US" dirty="0" err="1"/>
              <a:t>lykilsvið</a:t>
            </a:r>
            <a:r>
              <a:rPr lang="en-US" dirty="0"/>
              <a:t> </a:t>
            </a:r>
            <a:r>
              <a:rPr lang="en-US" dirty="0" err="1"/>
              <a:t>þar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aðferðir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minnka</a:t>
            </a:r>
            <a:r>
              <a:rPr lang="en-US" dirty="0"/>
              <a:t> </a:t>
            </a:r>
            <a:r>
              <a:rPr lang="en-US" dirty="0" err="1"/>
              <a:t>losun</a:t>
            </a:r>
            <a:r>
              <a:rPr lang="en-US" dirty="0"/>
              <a:t> </a:t>
            </a:r>
            <a:r>
              <a:rPr lang="en-US" dirty="0" err="1"/>
              <a:t>eru</a:t>
            </a:r>
            <a:r>
              <a:rPr lang="en-US" dirty="0"/>
              <a:t> </a:t>
            </a:r>
            <a:r>
              <a:rPr lang="en-US" dirty="0" err="1"/>
              <a:t>mikið</a:t>
            </a:r>
            <a:r>
              <a:rPr lang="en-US" dirty="0"/>
              <a:t> </a:t>
            </a:r>
            <a:r>
              <a:rPr lang="en-US" dirty="0" err="1"/>
              <a:t>notaðar</a:t>
            </a:r>
            <a:r>
              <a:rPr lang="en-US" dirty="0"/>
              <a:t> </a:t>
            </a:r>
            <a:r>
              <a:rPr lang="en-US" dirty="0" err="1"/>
              <a:t>eða</a:t>
            </a:r>
            <a:r>
              <a:rPr lang="en-US" dirty="0"/>
              <a:t> </a:t>
            </a:r>
            <a:r>
              <a:rPr lang="en-US" dirty="0" err="1"/>
              <a:t>almenningssamgöngukerfi</a:t>
            </a:r>
            <a:r>
              <a:rPr lang="en-US" dirty="0"/>
              <a:t> og </a:t>
            </a:r>
            <a:r>
              <a:rPr lang="en-US" dirty="0" err="1"/>
              <a:t>hámarks</a:t>
            </a:r>
            <a:r>
              <a:rPr lang="en-US" dirty="0"/>
              <a:t> </a:t>
            </a:r>
            <a:r>
              <a:rPr lang="en-US" dirty="0" err="1"/>
              <a:t>orkunýting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104" name="Google Shape;10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46169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28204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120072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2073631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4430442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504473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7188" indent="-357188">
              <a:buFont typeface="+mj-lt"/>
              <a:buAutoNum type="arabicPeriod"/>
            </a:pPr>
            <a:endParaRPr dirty="0"/>
          </a:p>
        </p:txBody>
      </p:sp>
      <p:sp>
        <p:nvSpPr>
          <p:cNvPr id="72" name="Google Shape;7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8170056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2793439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1073829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71648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6303139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3334322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5167973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3075462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1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35044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993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94444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31392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9934852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45447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41407020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4455365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799842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7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BB6ED92E-809B-AB69-3D5D-17412BBF0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>
            <a:extLst>
              <a:ext uri="{FF2B5EF4-FFF2-40B4-BE49-F238E27FC236}">
                <a16:creationId xmlns:a16="http://schemas.microsoft.com/office/drawing/2014/main" id="{732D41AF-ED8C-5672-F9E3-EE5EF8A0F0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2:notes">
            <a:extLst>
              <a:ext uri="{FF2B5EF4-FFF2-40B4-BE49-F238E27FC236}">
                <a16:creationId xmlns:a16="http://schemas.microsoft.com/office/drawing/2014/main" id="{356FBD0E-F072-C0AC-41F0-44608CEAEE9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07132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42D9763B-557B-6979-66BD-8FF617814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>
            <a:extLst>
              <a:ext uri="{FF2B5EF4-FFF2-40B4-BE49-F238E27FC236}">
                <a16:creationId xmlns:a16="http://schemas.microsoft.com/office/drawing/2014/main" id="{09442256-9346-DBDC-4F5C-B0FB0F5FB7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2:notes">
            <a:extLst>
              <a:ext uri="{FF2B5EF4-FFF2-40B4-BE49-F238E27FC236}">
                <a16:creationId xmlns:a16="http://schemas.microsoft.com/office/drawing/2014/main" id="{50605577-936F-D20A-344B-C184F2502A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72798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222999E6-2869-48BF-2E55-755B14973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>
            <a:extLst>
              <a:ext uri="{FF2B5EF4-FFF2-40B4-BE49-F238E27FC236}">
                <a16:creationId xmlns:a16="http://schemas.microsoft.com/office/drawing/2014/main" id="{715D1800-C08B-B6C8-21D4-A6B5F97620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2:notes">
            <a:extLst>
              <a:ext uri="{FF2B5EF4-FFF2-40B4-BE49-F238E27FC236}">
                <a16:creationId xmlns:a16="http://schemas.microsoft.com/office/drawing/2014/main" id="{7E2C2B8E-D155-CAFB-125E-B263B76E93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64130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307AA2C9-8FC2-AD2D-8434-B150C6126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>
            <a:extLst>
              <a:ext uri="{FF2B5EF4-FFF2-40B4-BE49-F238E27FC236}">
                <a16:creationId xmlns:a16="http://schemas.microsoft.com/office/drawing/2014/main" id="{B2AE0C5F-C540-9B1D-2FED-2AFF015B54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2:notes">
            <a:extLst>
              <a:ext uri="{FF2B5EF4-FFF2-40B4-BE49-F238E27FC236}">
                <a16:creationId xmlns:a16="http://schemas.microsoft.com/office/drawing/2014/main" id="{B2517FD9-3AAB-0E5D-2DDF-1F1C0CC32B1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88112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6A31B6B5-2849-1E06-3116-96A0101A1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>
            <a:extLst>
              <a:ext uri="{FF2B5EF4-FFF2-40B4-BE49-F238E27FC236}">
                <a16:creationId xmlns:a16="http://schemas.microsoft.com/office/drawing/2014/main" id="{9E7B16B7-3E59-BBAB-050F-66A88E9D25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2:notes">
            <a:extLst>
              <a:ext uri="{FF2B5EF4-FFF2-40B4-BE49-F238E27FC236}">
                <a16:creationId xmlns:a16="http://schemas.microsoft.com/office/drawing/2014/main" id="{6604EA53-289B-3779-2200-8601345A8D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62996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3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4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04867180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4442597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426494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88669086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405551886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27948183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58107627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71769346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5" name="Google Shape;315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67</a:t>
            </a:fld>
            <a:endParaRPr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423094937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40242857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7617645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indent="-50800">
              <a:spcBef>
                <a:spcPts val="0"/>
              </a:spcBef>
              <a:buSzPts val="2800"/>
              <a:buNone/>
            </a:pPr>
            <a:endParaRPr dirty="0"/>
          </a:p>
        </p:txBody>
      </p:sp>
      <p:sp>
        <p:nvSpPr>
          <p:cNvPr id="92" name="Google Shape;9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4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4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754671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4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766476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4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766055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64377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174149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842437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550519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230809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0921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33538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808049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4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975780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9782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7880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4311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" userDrawn="1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9296400" y="633047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9D32CCF3-BC72-8347-FD31-60D4066F3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pionowy i tekst" type="vertTitleAndTx">
  <p:cSld name="VERTICAL_TITLE_AND_VERTICAL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8"/>
          <p:cNvSpPr txBox="1">
            <a:spLocks noGrp="1"/>
          </p:cNvSpPr>
          <p:nvPr>
            <p:ph type="title"/>
          </p:nvPr>
        </p:nvSpPr>
        <p:spPr>
          <a:xfrm rot="5400000">
            <a:off x="7233501" y="2056664"/>
            <a:ext cx="561169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8"/>
          <p:cNvSpPr txBox="1">
            <a:spLocks noGrp="1"/>
          </p:cNvSpPr>
          <p:nvPr>
            <p:ph type="body" idx="1"/>
          </p:nvPr>
        </p:nvSpPr>
        <p:spPr>
          <a:xfrm rot="5400000">
            <a:off x="1899501" y="-496036"/>
            <a:ext cx="561169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28"/>
          <p:cNvSpPr txBox="1">
            <a:spLocks noGrp="1"/>
          </p:cNvSpPr>
          <p:nvPr>
            <p:ph type="sldNum" idx="12"/>
          </p:nvPr>
        </p:nvSpPr>
        <p:spPr>
          <a:xfrm>
            <a:off x="9352472" y="63447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główek sekcji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title"/>
          </p:nvPr>
        </p:nvSpPr>
        <p:spPr>
          <a:xfrm>
            <a:off x="831850" y="1670858"/>
            <a:ext cx="10515600" cy="2891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sldNum" idx="12"/>
          </p:nvPr>
        </p:nvSpPr>
        <p:spPr>
          <a:xfrm>
            <a:off x="9352472" y="63447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0"/>
          <p:cNvSpPr txBox="1">
            <a:spLocks noGrp="1"/>
          </p:cNvSpPr>
          <p:nvPr>
            <p:ph type="title"/>
          </p:nvPr>
        </p:nvSpPr>
        <p:spPr>
          <a:xfrm>
            <a:off x="838200" y="523701"/>
            <a:ext cx="10515600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997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0"/>
          <p:cNvSpPr txBox="1">
            <a:spLocks noGrp="1"/>
          </p:cNvSpPr>
          <p:nvPr>
            <p:ph type="sldNum" idx="12"/>
          </p:nvPr>
        </p:nvSpPr>
        <p:spPr>
          <a:xfrm>
            <a:off x="9352472" y="63447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wa elementy zawartości" type="twoObj">
  <p:cSld name="TWO_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1"/>
          <p:cNvSpPr txBox="1">
            <a:spLocks noGrp="1"/>
          </p:cNvSpPr>
          <p:nvPr>
            <p:ph type="title"/>
          </p:nvPr>
        </p:nvSpPr>
        <p:spPr>
          <a:xfrm>
            <a:off x="838200" y="556953"/>
            <a:ext cx="10515600" cy="113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21"/>
          <p:cNvSpPr txBox="1">
            <a:spLocks noGrp="1"/>
          </p:cNvSpPr>
          <p:nvPr>
            <p:ph type="sldNum" idx="12"/>
          </p:nvPr>
        </p:nvSpPr>
        <p:spPr>
          <a:xfrm>
            <a:off x="9352472" y="63447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lko tytuł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3"/>
          <p:cNvSpPr txBox="1">
            <a:spLocks noGrp="1"/>
          </p:cNvSpPr>
          <p:nvPr>
            <p:ph type="title"/>
          </p:nvPr>
        </p:nvSpPr>
        <p:spPr>
          <a:xfrm>
            <a:off x="838200" y="53137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sldNum" idx="12"/>
          </p:nvPr>
        </p:nvSpPr>
        <p:spPr>
          <a:xfrm>
            <a:off x="9352472" y="63447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y" type="blank">
  <p:cSld name="BLAN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4"/>
          <p:cNvSpPr txBox="1">
            <a:spLocks noGrp="1"/>
          </p:cNvSpPr>
          <p:nvPr>
            <p:ph type="sldNum" idx="12"/>
          </p:nvPr>
        </p:nvSpPr>
        <p:spPr>
          <a:xfrm>
            <a:off x="9352472" y="63447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wartość z podpisem" type="objTx">
  <p:cSld name="OBJECT_WITH_CAPTIO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" name="Google Shape;44;p25"/>
          <p:cNvSpPr txBox="1">
            <a:spLocks noGrp="1"/>
          </p:cNvSpPr>
          <p:nvPr>
            <p:ph type="sldNum" idx="12"/>
          </p:nvPr>
        </p:nvSpPr>
        <p:spPr>
          <a:xfrm>
            <a:off x="9352472" y="63447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az z podpisem" type="picTx">
  <p:cSld name="PICTURE_WITH_CAPTIO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6"/>
          <p:cNvSpPr txBox="1">
            <a:spLocks noGrp="1"/>
          </p:cNvSpPr>
          <p:nvPr>
            <p:ph type="title"/>
          </p:nvPr>
        </p:nvSpPr>
        <p:spPr>
          <a:xfrm>
            <a:off x="839788" y="540326"/>
            <a:ext cx="3932237" cy="1517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Google Shape;48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9" name="Google Shape;49;p26"/>
          <p:cNvSpPr txBox="1">
            <a:spLocks noGrp="1"/>
          </p:cNvSpPr>
          <p:nvPr>
            <p:ph type="sldNum" idx="12"/>
          </p:nvPr>
        </p:nvSpPr>
        <p:spPr>
          <a:xfrm>
            <a:off x="9352472" y="63447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tekst pionowy" type="vertTx">
  <p:cSld name="VERTICAL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7"/>
          <p:cNvSpPr txBox="1">
            <a:spLocks noGrp="1"/>
          </p:cNvSpPr>
          <p:nvPr>
            <p:ph type="title"/>
          </p:nvPr>
        </p:nvSpPr>
        <p:spPr>
          <a:xfrm>
            <a:off x="838200" y="556953"/>
            <a:ext cx="10515600" cy="1178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body" idx="1"/>
          </p:nvPr>
        </p:nvSpPr>
        <p:spPr>
          <a:xfrm rot="5400000">
            <a:off x="4097185" y="-1433360"/>
            <a:ext cx="399763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sldNum" idx="12"/>
          </p:nvPr>
        </p:nvSpPr>
        <p:spPr>
          <a:xfrm>
            <a:off x="9352472" y="63447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17"/>
          <p:cNvSpPr txBox="1">
            <a:spLocks noGrp="1"/>
          </p:cNvSpPr>
          <p:nvPr>
            <p:ph type="title"/>
          </p:nvPr>
        </p:nvSpPr>
        <p:spPr>
          <a:xfrm>
            <a:off x="831850" y="836224"/>
            <a:ext cx="10515600" cy="1180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8" name="Google Shape;8;p17"/>
          <p:cNvSpPr txBox="1">
            <a:spLocks noGrp="1"/>
          </p:cNvSpPr>
          <p:nvPr>
            <p:ph type="body" idx="1"/>
          </p:nvPr>
        </p:nvSpPr>
        <p:spPr>
          <a:xfrm>
            <a:off x="838200" y="2123398"/>
            <a:ext cx="10515600" cy="3792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" name="Google Shape;9;p17"/>
          <p:cNvSpPr txBox="1">
            <a:spLocks noGrp="1"/>
          </p:cNvSpPr>
          <p:nvPr>
            <p:ph type="sldNum" idx="12"/>
          </p:nvPr>
        </p:nvSpPr>
        <p:spPr>
          <a:xfrm>
            <a:off x="9352472" y="634479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18F32ED-F6B5-C842-6DE5-D3FEDDA9DB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6350" y="6064250"/>
            <a:ext cx="12192000" cy="7937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A1BA474-9B82-CCD6-9DD3-4C791A4028E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6350" y="-64293"/>
            <a:ext cx="12192000" cy="79375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transportgeography.org/contents/chapter4/transportation-sustainability-decarbonization/three-e-development/" TargetMode="External"/><Relationship Id="rId5" Type="http://schemas.openxmlformats.org/officeDocument/2006/relationships/hyperlink" Target="http://bit.ly/TransformAgendaSDG-pdf" TargetMode="External"/><Relationship Id="rId4" Type="http://schemas.openxmlformats.org/officeDocument/2006/relationships/hyperlink" Target="https://doi.org/10.1016/j.heliyon.2023.e20457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gisreportsonline.com/r/european-green-deal/" TargetMode="Externa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visualcapitalist.com/a-global-breakdown-of-greenhouse-gas-emissions-by-sector/" TargetMode="Externa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en15072351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doi.org/10.1016/j.jclepro.2015.07.099" TargetMode="Externa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sciencefacts.net/types-of-renewable-energy.htm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sciencefacts.net/types-of-renewable-energy.html" TargetMode="External"/><Relationship Id="rId5" Type="http://schemas.openxmlformats.org/officeDocument/2006/relationships/hyperlink" Target="https://op.europa.eu/webpub/eca/special-reports/renevable-energy-5-2018/en/" TargetMode="External"/><Relationship Id="rId4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hyperlink" Target="https://www.istockphoto.com/pl/wektor/ikona-sylwetki-ekoodnawialnej-zielonej-energii-ekologia-wiatrak-glif-piktogram-gm1443529506-482477637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hyperlink" Target="https://www.greenmatch.co.uk/blog/2021/09/advantages-and-disadvantages-of-renewable-energy" TargetMode="External"/><Relationship Id="rId4" Type="http://schemas.openxmlformats.org/officeDocument/2006/relationships/image" Target="../media/image1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curiousdesire.com/reasons-why-renewable-energy-is-important/" TargetMode="External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sherbetlondon.com/news-blog/how-our-travel-footprint-affects-the-environment-in-2020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ansport.gov.scot/active-travel/developing-an-active-nation/sustainable-travel-and-the-national-transport-strategy/" TargetMode="External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sketchbubble.com/en/presentation-sustainable-transport.html" TargetMode="External"/><Relationship Id="rId4" Type="http://schemas.openxmlformats.org/officeDocument/2006/relationships/hyperlink" Target="https://www.energy.gov/eere/sustainable-transportation-and-fuels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climate.ec.europa.eu/system/files/2021-12/com_2021_800_en_0.pdf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savingbees.org/en/2023/03/21/why-monocultures-are-not-good-for-the-environnement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ecologic.org/post/agroforestry-what-it-is-and-why-it-is-essential-for-sustainable-and-climate-smart-use-of-land" TargetMode="Externa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hdm3m85M5e8" TargetMode="External"/><Relationship Id="rId3" Type="http://schemas.openxmlformats.org/officeDocument/2006/relationships/hyperlink" Target="https://www.mentimeter.com/" TargetMode="External"/><Relationship Id="rId7" Type="http://schemas.openxmlformats.org/officeDocument/2006/relationships/hyperlink" Target="https://www.oecd.org/agriculture/topics/climate-change-and-food-systems/" TargetMode="External"/><Relationship Id="rId12" Type="http://schemas.openxmlformats.org/officeDocument/2006/relationships/hyperlink" Target="https://www.youtube.com/watch?v=gaDvVYVL_cc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eea.europa.eu/en/topics/in-depth/climate-change-mitigation-reducing-emissions" TargetMode="External"/><Relationship Id="rId11" Type="http://schemas.openxmlformats.org/officeDocument/2006/relationships/hyperlink" Target="https://futuresproject.pb.edu.pl/app/uploads/2023/08/Handbook-Futures-2022.pdf" TargetMode="External"/><Relationship Id="rId5" Type="http://schemas.openxmlformats.org/officeDocument/2006/relationships/hyperlink" Target="https://www.footprintcalculator.org/" TargetMode="External"/><Relationship Id="rId10" Type="http://schemas.openxmlformats.org/officeDocument/2006/relationships/hyperlink" Target="https://miro.com/" TargetMode="External"/><Relationship Id="rId4" Type="http://schemas.openxmlformats.org/officeDocument/2006/relationships/hyperlink" Target="http://futureoriented.eu/courses/advanced-course-students/lessons/module-5-lesson-2-future-oriented-methodologies/topic/topic-7-intuitive-logics-school-ofscenario-construction-case-studies/" TargetMode="External"/><Relationship Id="rId9" Type="http://schemas.openxmlformats.org/officeDocument/2006/relationships/hyperlink" Target="https://www.youtube.com/watch?v=wclCeGutYUo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globaldata.com/company-profile/danone-sa/" TargetMode="External"/><Relationship Id="rId4" Type="http://schemas.openxmlformats.org/officeDocument/2006/relationships/hyperlink" Target="https://www.danone.com/about-danone/we-are-danone.html#MISSION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danone.com/content/dam/corp/global/danonecom/about-us-impact/policies-and-commitments/en/2016/2016_05_18_ClimatePolicyFullVersion.pdf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danone.com/content/dam/corp/global/danonecom/about-us-impact/policies-and-commitments/en/2016/2016_05_18_ClimatePolicyFullVersion.pdf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danone.com/content/dam/corp/global/danonecom/rai/2022/danone-integrated-annual-report-2022.pdf" TargetMode="External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none.com/content/dam/corp/global/danonecom/rai/2022/danone-integrated-annual-report-2022.pdf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nvAoZ14cP7Q?feature=oembed" TargetMode="External"/><Relationship Id="rId6" Type="http://schemas.openxmlformats.org/officeDocument/2006/relationships/hyperlink" Target="https://www.youtube.com/watch?v=08TI1RKj54g" TargetMode="External"/><Relationship Id="rId5" Type="http://schemas.openxmlformats.org/officeDocument/2006/relationships/hyperlink" Target="https://www.danone.com/impact/planet/regenerative-agriculture.html" TargetMode="External"/><Relationship Id="rId4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trapak.com/en-pl/about-tetra-pak/who-we-are/company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trapak.com/en-pl/about-tetra-pak/news-and-events/newsarchive/tetra-pak-commits-to-net-zero-emissions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trapak.com/en-pl/about-tetra-pak/news-and-events/newsarchive/tetra-pak-commits-to-net-zero-emissions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trapak.com/content/dam/tetrapak/media-box/global/en/documents/sustainability-report-highlights-infographics.pdf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trapak.com/content/dam/tetrapak/media-box/global/en/documents/sustainability-report-highlights-infographics.pdf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eurostat/web/interactive-publications/energy-2023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oi.org/10.1007/s10311-020-01059-w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limate.nasa.gov/faq/19/what-is-the-greenhouse-effect/#:~:text=Greenhouse%20gases%20consist%20of%20carbon,that%20initially%20caused%20the%20warmin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greenmatch.co.uk/blog/2021/09/advantages-and-disadvantages-of-renewable-energy#types-of-renewable-energy" TargetMode="External"/><Relationship Id="rId4" Type="http://schemas.openxmlformats.org/officeDocument/2006/relationships/hyperlink" Target="https://ec.europa.eu/eurostat/web/interactive-publications/energy-2023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ergy.gov/eere/sustainable-transportation-and-fuel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ec.europa.eu/eurostat/web/interactive-publications/energy-2023" TargetMode="External"/><Relationship Id="rId4" Type="http://schemas.openxmlformats.org/officeDocument/2006/relationships/hyperlink" Target="https://www.greenmatch.co.uk/blog/2021/09/advantages-and-disadvantages-of-renewable-energy#types-of-renewable-energy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-org.bazy.pb.edu.pl/10.1016/j.solcom.2022.100009" TargetMode="Externa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lt1"/>
          </a:fgClr>
          <a:bgClr>
            <a:schemeClr val="bg1"/>
          </a:bgClr>
        </a:patt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"/>
          <p:cNvSpPr txBox="1"/>
          <p:nvPr/>
        </p:nvSpPr>
        <p:spPr>
          <a:xfrm>
            <a:off x="3490452" y="4060723"/>
            <a:ext cx="7954296" cy="1880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is-IS" sz="2400" b="1" dirty="0">
                <a:solidFill>
                  <a:schemeClr val="dk1"/>
                </a:solidFill>
                <a:latin typeface="Calibi"/>
                <a:ea typeface="Calibri"/>
                <a:cs typeface="Calibri"/>
                <a:sym typeface="Calibri"/>
              </a:rPr>
              <a:t>Höfundar</a:t>
            </a:r>
            <a:r>
              <a:rPr lang="pl-PL" sz="2400" b="1" i="0" u="none" strike="noStrike" cap="none" dirty="0">
                <a:solidFill>
                  <a:schemeClr val="dk1"/>
                </a:solidFill>
                <a:latin typeface="Calibi"/>
                <a:ea typeface="Calibri"/>
                <a:cs typeface="Calibri"/>
                <a:sym typeface="Calibri"/>
              </a:rPr>
              <a:t>:</a:t>
            </a:r>
            <a:endParaRPr sz="2400" b="1" dirty="0">
              <a:latin typeface="Calibi"/>
            </a:endParaRPr>
          </a:p>
          <a:p>
            <a:pPr algn="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</a:pPr>
            <a:r>
              <a:rPr lang="pl-PL" sz="2400" b="0" i="0" u="none" strike="noStrike" cap="none" dirty="0">
                <a:solidFill>
                  <a:schemeClr val="dk1"/>
                </a:solidFill>
                <a:latin typeface="Calibi"/>
                <a:ea typeface="Calibri"/>
                <a:cs typeface="Calibri"/>
                <a:sym typeface="Calibri"/>
              </a:rPr>
              <a:t>Katarzyna Halicka, Zofi</a:t>
            </a:r>
            <a:r>
              <a:rPr lang="pl-PL" sz="2400" dirty="0">
                <a:solidFill>
                  <a:schemeClr val="dk1"/>
                </a:solidFill>
                <a:latin typeface="Calibi"/>
                <a:ea typeface="Calibri"/>
                <a:cs typeface="Calibri"/>
                <a:sym typeface="Calibri"/>
              </a:rPr>
              <a:t>a </a:t>
            </a:r>
            <a:r>
              <a:rPr lang="pl-PL" sz="2400" dirty="0" err="1">
                <a:solidFill>
                  <a:schemeClr val="dk1"/>
                </a:solidFill>
                <a:latin typeface="Calibi"/>
                <a:ea typeface="Calibri"/>
                <a:cs typeface="Calibri"/>
                <a:sym typeface="Calibri"/>
              </a:rPr>
              <a:t>Kołoszko-Chomentowska</a:t>
            </a:r>
            <a:r>
              <a:rPr lang="pl-PL" sz="2400" dirty="0">
                <a:solidFill>
                  <a:schemeClr val="dk1"/>
                </a:solidFill>
                <a:latin typeface="Calibi"/>
                <a:ea typeface="Calibri"/>
                <a:cs typeface="Calibri"/>
                <a:sym typeface="Calibri"/>
              </a:rPr>
              <a:t>, </a:t>
            </a:r>
            <a:br>
              <a:rPr lang="pl-PL" sz="2400" dirty="0">
                <a:solidFill>
                  <a:schemeClr val="dk1"/>
                </a:solidFill>
                <a:latin typeface="Calibi"/>
                <a:ea typeface="Calibri"/>
                <a:cs typeface="Calibri"/>
                <a:sym typeface="Calibri"/>
              </a:rPr>
            </a:br>
            <a:r>
              <a:rPr lang="pl-PL" sz="2400" dirty="0">
                <a:solidFill>
                  <a:schemeClr val="dk1"/>
                </a:solidFill>
                <a:latin typeface="Calibi"/>
                <a:ea typeface="Calibri"/>
                <a:cs typeface="Calibri"/>
                <a:sym typeface="Calibri"/>
              </a:rPr>
              <a:t>Anna </a:t>
            </a:r>
            <a:r>
              <a:rPr lang="pl-PL" sz="2400" dirty="0" err="1">
                <a:solidFill>
                  <a:schemeClr val="dk1"/>
                </a:solidFill>
                <a:latin typeface="Calibi"/>
                <a:ea typeface="Calibri"/>
                <a:cs typeface="Calibri"/>
                <a:sym typeface="Calibri"/>
              </a:rPr>
              <a:t>Kononiuk</a:t>
            </a:r>
            <a:r>
              <a:rPr lang="pl-PL" sz="2400" dirty="0">
                <a:solidFill>
                  <a:schemeClr val="dk1"/>
                </a:solidFill>
                <a:latin typeface="Calibi"/>
                <a:ea typeface="Calibri"/>
                <a:cs typeface="Calibri"/>
                <a:sym typeface="Calibri"/>
              </a:rPr>
              <a:t>, Ewa </a:t>
            </a:r>
            <a:r>
              <a:rPr lang="pl-PL" sz="2400" dirty="0" err="1">
                <a:solidFill>
                  <a:schemeClr val="dk1"/>
                </a:solidFill>
                <a:latin typeface="Calibi"/>
                <a:ea typeface="Calibri"/>
                <a:cs typeface="Calibri"/>
                <a:sym typeface="Calibri"/>
              </a:rPr>
              <a:t>Rollnik</a:t>
            </a:r>
            <a:r>
              <a:rPr lang="pl-PL" sz="2400" dirty="0">
                <a:solidFill>
                  <a:schemeClr val="dk1"/>
                </a:solidFill>
                <a:latin typeface="Calibi"/>
                <a:ea typeface="Calibri"/>
                <a:cs typeface="Calibri"/>
                <a:sym typeface="Calibri"/>
              </a:rPr>
              <a:t>-Sadowska, </a:t>
            </a:r>
            <a:br>
              <a:rPr lang="pl-PL" sz="2400" dirty="0">
                <a:solidFill>
                  <a:schemeClr val="dk1"/>
                </a:solidFill>
                <a:latin typeface="Calibi"/>
                <a:ea typeface="Calibri"/>
                <a:cs typeface="Calibri"/>
                <a:sym typeface="Calibri"/>
              </a:rPr>
            </a:br>
            <a:r>
              <a:rPr lang="pl-PL" sz="2400" dirty="0">
                <a:solidFill>
                  <a:schemeClr val="dk1"/>
                </a:solidFill>
                <a:latin typeface="Calibi"/>
                <a:ea typeface="Calibri"/>
                <a:cs typeface="Calibri"/>
                <a:sym typeface="Calibri"/>
              </a:rPr>
              <a:t>Julia Siderska, Danuta Szpilko 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1"/>
          <p:cNvSpPr txBox="1">
            <a:spLocks noGrp="1"/>
          </p:cNvSpPr>
          <p:nvPr>
            <p:ph type="ctrTitle"/>
          </p:nvPr>
        </p:nvSpPr>
        <p:spPr>
          <a:xfrm>
            <a:off x="1610305" y="1041400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is-IS" b="1" cap="small" dirty="0"/>
              <a:t>Námsþáttur</a:t>
            </a:r>
            <a:r>
              <a:rPr lang="pl-PL" b="1" cap="small" dirty="0"/>
              <a:t> 2. L</a:t>
            </a:r>
            <a:r>
              <a:rPr lang="is-IS" b="1" cap="small" dirty="0"/>
              <a:t>oftslagsmál</a:t>
            </a:r>
            <a:endParaRPr b="1" cap="small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"/>
          <p:cNvSpPr txBox="1">
            <a:spLocks noGrp="1"/>
          </p:cNvSpPr>
          <p:nvPr>
            <p:ph type="title"/>
          </p:nvPr>
        </p:nvSpPr>
        <p:spPr>
          <a:xfrm>
            <a:off x="831850" y="697735"/>
            <a:ext cx="10515600" cy="2891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is-IS" b="1" cap="small" dirty="0"/>
              <a:t>Námsefni</a:t>
            </a: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F10ACB1-6A11-5B65-45C3-EE085AA22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712" y="2544417"/>
            <a:ext cx="7220532" cy="349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F680FAAC-DE85-506F-B62C-E6149025D63B}"/>
              </a:ext>
            </a:extLst>
          </p:cNvPr>
          <p:cNvSpPr txBox="1"/>
          <p:nvPr/>
        </p:nvSpPr>
        <p:spPr>
          <a:xfrm>
            <a:off x="447676" y="815636"/>
            <a:ext cx="116204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Sjálfbær</a:t>
            </a:r>
            <a:r>
              <a:rPr lang="en-US" b="1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þróun</a:t>
            </a:r>
            <a:r>
              <a:rPr lang="en-US" b="1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miðar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því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uppfylla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þarfir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nútímans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þess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skerða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getu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framtíðarkynslóða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til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mæta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sínum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þörfum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Hún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skapar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jafnvægi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á milli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efnahagslegra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umhverfislegra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félagslegra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þátta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sjálfbærni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undirstrikar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mikilvægi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þess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samþætta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þessa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þætti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Umhverfisleg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sjálfbærni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varðveitir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náttúruauðlindir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lágmarkar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mengun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dregur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úr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áhrifum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á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vistkerfi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t.d.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vegna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loftslagsbreytingar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Félagsleg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sjálfbærni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tekur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mið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heilsu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öryggi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jafnræði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dreifingu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ávinninga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á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meðal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samfélagshópa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á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meðan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efnahagsleg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sjálfbærni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leggur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áherslu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á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hagvöxt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hagkvæmni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fjárhagslega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0" dirty="0" err="1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sjálfbærni</a:t>
            </a:r>
            <a:r>
              <a:rPr lang="en-US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dirty="0">
              <a:solidFill>
                <a:srgbClr val="1F1F1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CAD53796-C030-8D4D-1F90-F8CBA900E01C}"/>
              </a:ext>
            </a:extLst>
          </p:cNvPr>
          <p:cNvSpPr txBox="1"/>
          <p:nvPr/>
        </p:nvSpPr>
        <p:spPr>
          <a:xfrm>
            <a:off x="447676" y="1769743"/>
            <a:ext cx="1151903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pl-PL" sz="11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Heidari</a:t>
            </a:r>
            <a:r>
              <a:rPr lang="pl-PL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I., </a:t>
            </a:r>
            <a:r>
              <a:rPr lang="pl-PL" sz="11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Eshlaghy</a:t>
            </a:r>
            <a:r>
              <a:rPr lang="pl-PL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A.T., </a:t>
            </a:r>
            <a:r>
              <a:rPr lang="pl-PL" sz="11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Hoseini</a:t>
            </a:r>
            <a:r>
              <a:rPr lang="pl-PL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S.M.S., 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Sustainable transportation: Definitions, dimensions, and indicators – Case study of importance-performance analysis for the city of Tehran</a:t>
            </a:r>
            <a:r>
              <a:rPr lang="pl-PL" sz="11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Heliyon, 9(2023), </a:t>
            </a:r>
            <a:r>
              <a:rPr lang="pl-PL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https://doi.org/10.1016/j.heliyon.2023.e20457</a:t>
            </a:r>
            <a:endParaRPr lang="is-IS" sz="11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UN, Transforming Our World: The 2030 Agenda for Sustainable Development (UN, New York, 2015);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http://bit.ly/TransformAgendaSDG-pd</a:t>
            </a:r>
            <a:r>
              <a:rPr lang="pl-PL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f</a:t>
            </a:r>
            <a:r>
              <a:rPr lang="is-IS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&amp; </a:t>
            </a:r>
            <a:r>
              <a:rPr lang="pl-PL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https://transportgeography.org/contents/chapter4/transportation-sustainability-decarbonization/three-e-development/</a:t>
            </a:r>
            <a:r>
              <a:rPr lang="is-IS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-PL" sz="11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sz="11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142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European Green Deal">
            <a:extLst>
              <a:ext uri="{FF2B5EF4-FFF2-40B4-BE49-F238E27FC236}">
                <a16:creationId xmlns:a16="http://schemas.microsoft.com/office/drawing/2014/main" id="{2AFDE84D-764B-82FA-D2CE-CD743DD2E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824" y="758409"/>
            <a:ext cx="9240350" cy="466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C8328517-EF3F-D233-E50E-BE2DAFE9BFEA}"/>
              </a:ext>
            </a:extLst>
          </p:cNvPr>
          <p:cNvSpPr txBox="1"/>
          <p:nvPr/>
        </p:nvSpPr>
        <p:spPr>
          <a:xfrm>
            <a:off x="629265" y="5427217"/>
            <a:ext cx="1156273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pl-PL" sz="10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1) </a:t>
            </a:r>
            <a:r>
              <a:rPr lang="pl-PL" sz="10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pl-PL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ommunication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from The </a:t>
            </a:r>
            <a:r>
              <a:rPr lang="pl-PL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Commission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The </a:t>
            </a:r>
            <a:r>
              <a:rPr lang="pl-PL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Parliament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The </a:t>
            </a:r>
            <a:r>
              <a:rPr lang="pl-PL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Council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The </a:t>
            </a:r>
            <a:r>
              <a:rPr lang="pl-PL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Council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The </a:t>
            </a:r>
            <a:r>
              <a:rPr lang="pl-PL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Economic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pl-PL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Social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Committee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The </a:t>
            </a:r>
            <a:r>
              <a:rPr lang="pl-PL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Committee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the regions. </a:t>
            </a:r>
            <a:b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0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European Green Deal</a:t>
            </a:r>
            <a:r>
              <a:rPr lang="pl-PL" sz="10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COM (2019) 640 Final, 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11.12.2019.</a:t>
            </a:r>
            <a:r>
              <a:rPr lang="is-IS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-PL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 Website of the Geopolitical Intelligence Services AG, 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https://www.gisreportsonline.com/r/european-green-deal/</a:t>
            </a:r>
            <a:r>
              <a:rPr lang="is-IS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-PL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C815A8E-E4ED-3619-7DBF-178DF3ADA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485" y="893263"/>
            <a:ext cx="6133041" cy="5011143"/>
          </a:xfrm>
          <a:prstGeom prst="rect">
            <a:avLst/>
          </a:prstGeom>
        </p:spPr>
      </p:pic>
      <p:sp>
        <p:nvSpPr>
          <p:cNvPr id="4" name="Google Shape;74;p3">
            <a:extLst>
              <a:ext uri="{FF2B5EF4-FFF2-40B4-BE49-F238E27FC236}">
                <a16:creationId xmlns:a16="http://schemas.microsoft.com/office/drawing/2014/main" id="{0E613167-ABB8-571F-22F0-A43693A2BD70}"/>
              </a:ext>
            </a:extLst>
          </p:cNvPr>
          <p:cNvSpPr txBox="1">
            <a:spLocks/>
          </p:cNvSpPr>
          <p:nvPr/>
        </p:nvSpPr>
        <p:spPr>
          <a:xfrm>
            <a:off x="6361043" y="689323"/>
            <a:ext cx="5764696" cy="1008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  <a:buClr>
                <a:schemeClr val="dk1"/>
              </a:buClr>
              <a:buSzPct val="100000"/>
              <a:buFont typeface="Calibri"/>
              <a:buNone/>
            </a:pPr>
            <a:br>
              <a:rPr lang="pl-PL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Heildarlosun gróðurhúsalofttegunda </a:t>
            </a:r>
            <a:br>
              <a:rPr lang="is-I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eftir geir</a:t>
            </a:r>
            <a:r>
              <a:rPr lang="is-I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</a:t>
            </a:r>
            <a:endParaRPr lang="pl-PL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E9B7E2C-C740-DF88-0BEA-E5484EF54148}"/>
              </a:ext>
            </a:extLst>
          </p:cNvPr>
          <p:cNvSpPr txBox="1"/>
          <p:nvPr/>
        </p:nvSpPr>
        <p:spPr>
          <a:xfrm>
            <a:off x="5955684" y="5757339"/>
            <a:ext cx="610091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https://www.visualcapitalist.com/a-global-breakdown-of-greenhouse-gas-emissions-by-sector/</a:t>
            </a:r>
            <a:r>
              <a:rPr lang="is-IS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-PL" sz="11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E30EDDCA-54BC-A610-D79A-C9A6BF3B08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210017"/>
              </p:ext>
            </p:extLst>
          </p:nvPr>
        </p:nvGraphicFramePr>
        <p:xfrm>
          <a:off x="7268450" y="2036469"/>
          <a:ext cx="4788150" cy="1874520"/>
        </p:xfrm>
        <a:graphic>
          <a:graphicData uri="http://schemas.openxmlformats.org/drawingml/2006/table">
            <a:tbl>
              <a:tblPr/>
              <a:tblGrid>
                <a:gridCol w="2072195">
                  <a:extLst>
                    <a:ext uri="{9D8B030D-6E8A-4147-A177-3AD203B41FA5}">
                      <a16:colId xmlns:a16="http://schemas.microsoft.com/office/drawing/2014/main" val="1160980469"/>
                    </a:ext>
                  </a:extLst>
                </a:gridCol>
                <a:gridCol w="2715955">
                  <a:extLst>
                    <a:ext uri="{9D8B030D-6E8A-4147-A177-3AD203B41FA5}">
                      <a16:colId xmlns:a16="http://schemas.microsoft.com/office/drawing/2014/main" val="937294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is-IS" b="1" dirty="0">
                          <a:effectLst/>
                        </a:rPr>
                        <a:t>Geiri </a:t>
                      </a:r>
                      <a:endParaRPr lang="pl-PL" b="1" dirty="0">
                        <a:effectLst/>
                      </a:endParaRPr>
                    </a:p>
                  </a:txBody>
                  <a:tcPr marL="93726" marR="93726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F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is-IS" b="1" dirty="0">
                          <a:effectLst/>
                        </a:rPr>
                        <a:t>Heildarlosun gróðurhúsalofttegunda</a:t>
                      </a:r>
                      <a:endParaRPr lang="pl-PL" b="1" dirty="0">
                        <a:effectLst/>
                      </a:endParaRPr>
                    </a:p>
                  </a:txBody>
                  <a:tcPr marL="93726" marR="93726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F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27368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is-IS" dirty="0">
                          <a:effectLst/>
                        </a:rPr>
                        <a:t>Orkuvinnsla </a:t>
                      </a:r>
                      <a:endParaRPr lang="pl-PL" dirty="0">
                        <a:effectLst/>
                      </a:endParaRPr>
                    </a:p>
                  </a:txBody>
                  <a:tcPr marL="93726" marR="93726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dirty="0">
                          <a:effectLst/>
                        </a:rPr>
                        <a:t>73.2%</a:t>
                      </a:r>
                    </a:p>
                  </a:txBody>
                  <a:tcPr marL="93726" marR="93726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5052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is-IS" dirty="0">
                          <a:effectLst/>
                        </a:rPr>
                        <a:t>Landbúnaður</a:t>
                      </a:r>
                      <a:r>
                        <a:rPr lang="pl-PL" dirty="0">
                          <a:effectLst/>
                        </a:rPr>
                        <a:t>, </a:t>
                      </a:r>
                      <a:r>
                        <a:rPr lang="is-IS" dirty="0">
                          <a:effectLst/>
                        </a:rPr>
                        <a:t>skóg- og landrækt</a:t>
                      </a:r>
                      <a:endParaRPr lang="pl-PL" dirty="0">
                        <a:effectLst/>
                      </a:endParaRPr>
                    </a:p>
                  </a:txBody>
                  <a:tcPr marL="93726" marR="93726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dirty="0">
                          <a:effectLst/>
                        </a:rPr>
                        <a:t>18.4%</a:t>
                      </a:r>
                    </a:p>
                  </a:txBody>
                  <a:tcPr marL="93726" marR="93726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40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is-IS" dirty="0">
                          <a:effectLst/>
                        </a:rPr>
                        <a:t>Iðnaðarframleiðsla </a:t>
                      </a:r>
                      <a:endParaRPr lang="pl-PL" dirty="0">
                        <a:effectLst/>
                      </a:endParaRPr>
                    </a:p>
                  </a:txBody>
                  <a:tcPr marL="93726" marR="93726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dirty="0">
                          <a:effectLst/>
                        </a:rPr>
                        <a:t>5.2%</a:t>
                      </a:r>
                    </a:p>
                  </a:txBody>
                  <a:tcPr marL="93726" marR="93726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7537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is-IS" dirty="0">
                          <a:effectLst/>
                        </a:rPr>
                        <a:t>Endurvinnsla </a:t>
                      </a:r>
                      <a:endParaRPr lang="pl-PL" dirty="0">
                        <a:effectLst/>
                      </a:endParaRPr>
                    </a:p>
                  </a:txBody>
                  <a:tcPr marL="93726" marR="93726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dirty="0">
                          <a:effectLst/>
                        </a:rPr>
                        <a:t>3.2%</a:t>
                      </a:r>
                    </a:p>
                  </a:txBody>
                  <a:tcPr marL="93726" marR="93726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689560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A913BD22-3DD2-3371-4949-1E87C01995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442227"/>
              </p:ext>
            </p:extLst>
          </p:nvPr>
        </p:nvGraphicFramePr>
        <p:xfrm>
          <a:off x="7602587" y="4117884"/>
          <a:ext cx="4454013" cy="1432560"/>
        </p:xfrm>
        <a:graphic>
          <a:graphicData uri="http://schemas.openxmlformats.org/drawingml/2006/table">
            <a:tbl>
              <a:tblPr/>
              <a:tblGrid>
                <a:gridCol w="995340">
                  <a:extLst>
                    <a:ext uri="{9D8B030D-6E8A-4147-A177-3AD203B41FA5}">
                      <a16:colId xmlns:a16="http://schemas.microsoft.com/office/drawing/2014/main" val="2891063299"/>
                    </a:ext>
                  </a:extLst>
                </a:gridCol>
                <a:gridCol w="1527870">
                  <a:extLst>
                    <a:ext uri="{9D8B030D-6E8A-4147-A177-3AD203B41FA5}">
                      <a16:colId xmlns:a16="http://schemas.microsoft.com/office/drawing/2014/main" val="4023872761"/>
                    </a:ext>
                  </a:extLst>
                </a:gridCol>
                <a:gridCol w="1930803">
                  <a:extLst>
                    <a:ext uri="{9D8B030D-6E8A-4147-A177-3AD203B41FA5}">
                      <a16:colId xmlns:a16="http://schemas.microsoft.com/office/drawing/2014/main" val="31893535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is-IS" sz="1100" b="1" dirty="0">
                          <a:effectLst/>
                        </a:rPr>
                        <a:t>Undirgeirar</a:t>
                      </a:r>
                      <a:endParaRPr lang="pl-PL" sz="1100" b="1" dirty="0">
                        <a:effectLst/>
                      </a:endParaRPr>
                    </a:p>
                    <a:p>
                      <a:pPr algn="l" fontAlgn="ctr" latinLnBrk="0"/>
                      <a:r>
                        <a:rPr lang="pl-PL" sz="1000" b="1" dirty="0">
                          <a:effectLst/>
                        </a:rPr>
                        <a:t>(</a:t>
                      </a:r>
                      <a:r>
                        <a:rPr lang="is-IS" sz="1000" b="1" dirty="0">
                          <a:effectLst/>
                        </a:rPr>
                        <a:t>Orkunotkun</a:t>
                      </a:r>
                      <a:r>
                        <a:rPr lang="pl-PL" sz="1000" b="1" dirty="0">
                          <a:effectLst/>
                        </a:rPr>
                        <a:t>)</a:t>
                      </a:r>
                    </a:p>
                  </a:txBody>
                  <a:tcPr marL="93726" marR="93726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F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is-IS" sz="1200" b="1" dirty="0">
                          <a:effectLst/>
                        </a:rPr>
                        <a:t>Gróðurhúsalofttegundir hlutdeild</a:t>
                      </a:r>
                      <a:endParaRPr lang="pl-PL" sz="1200" b="1" dirty="0">
                        <a:effectLst/>
                      </a:endParaRPr>
                    </a:p>
                  </a:txBody>
                  <a:tcPr marL="93726" marR="93726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F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is-IS" sz="1200" b="1" dirty="0">
                          <a:effectLst/>
                        </a:rPr>
                        <a:t>Brotið niður á</a:t>
                      </a:r>
                      <a:endParaRPr lang="pl-PL" sz="1200" b="1" dirty="0">
                        <a:effectLst/>
                      </a:endParaRPr>
                    </a:p>
                  </a:txBody>
                  <a:tcPr marL="93726" marR="93726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F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5846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is-IS" sz="1200" dirty="0">
                          <a:effectLst/>
                        </a:rPr>
                        <a:t>Samgöngur/flutningar</a:t>
                      </a:r>
                      <a:endParaRPr lang="pl-PL" sz="1200" dirty="0">
                        <a:effectLst/>
                      </a:endParaRPr>
                    </a:p>
                  </a:txBody>
                  <a:tcPr marL="93726" marR="93726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dirty="0">
                          <a:effectLst/>
                        </a:rPr>
                        <a:t>16.2%</a:t>
                      </a:r>
                    </a:p>
                  </a:txBody>
                  <a:tcPr marL="93726" marR="93726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dirty="0">
                          <a:effectLst/>
                        </a:rPr>
                        <a:t>• Vegir11.9%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• Flug 1.9%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• </a:t>
                      </a:r>
                      <a:r>
                        <a:rPr lang="en-US" sz="1200" dirty="0" err="1">
                          <a:effectLst/>
                        </a:rPr>
                        <a:t>Lestir</a:t>
                      </a:r>
                      <a:r>
                        <a:rPr lang="en-US" sz="1200" dirty="0">
                          <a:effectLst/>
                        </a:rPr>
                        <a:t> 0.4%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• </a:t>
                      </a:r>
                      <a:r>
                        <a:rPr lang="en-US" sz="1200" dirty="0" err="1">
                          <a:effectLst/>
                        </a:rPr>
                        <a:t>Leiðslur</a:t>
                      </a:r>
                      <a:r>
                        <a:rPr lang="en-US" sz="1200" dirty="0">
                          <a:effectLst/>
                        </a:rPr>
                        <a:t>/</a:t>
                      </a:r>
                      <a:r>
                        <a:rPr lang="en-US" sz="1200" dirty="0" err="1">
                          <a:effectLst/>
                        </a:rPr>
                        <a:t>Kaplar</a:t>
                      </a:r>
                      <a:r>
                        <a:rPr lang="en-US" sz="1200" dirty="0">
                          <a:effectLst/>
                        </a:rPr>
                        <a:t> 0.3%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• </a:t>
                      </a:r>
                      <a:r>
                        <a:rPr lang="en-US" sz="1200" dirty="0" err="1">
                          <a:effectLst/>
                        </a:rPr>
                        <a:t>Sjóflutningar</a:t>
                      </a:r>
                      <a:r>
                        <a:rPr lang="en-US" sz="1200" dirty="0">
                          <a:effectLst/>
                        </a:rPr>
                        <a:t> 1.7%</a:t>
                      </a:r>
                    </a:p>
                  </a:txBody>
                  <a:tcPr marL="93726" marR="93726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5396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3584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F83C4B29-31CF-3AFC-CDB5-39A3E36A3A92}"/>
              </a:ext>
            </a:extLst>
          </p:cNvPr>
          <p:cNvSpPr txBox="1"/>
          <p:nvPr/>
        </p:nvSpPr>
        <p:spPr>
          <a:xfrm>
            <a:off x="0" y="1618886"/>
            <a:ext cx="12192000" cy="3363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4782CE6-5B11-F1F9-26FC-BDB806D1BA4A}"/>
              </a:ext>
            </a:extLst>
          </p:cNvPr>
          <p:cNvSpPr txBox="1"/>
          <p:nvPr/>
        </p:nvSpPr>
        <p:spPr>
          <a:xfrm>
            <a:off x="227629" y="5058640"/>
            <a:ext cx="11826548" cy="1069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1050" dirty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Heimildir</a:t>
            </a:r>
            <a:r>
              <a:rPr lang="pl-PL" sz="1050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is-IS" sz="1050" b="0" i="0" dirty="0">
              <a:solidFill>
                <a:srgbClr val="44444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pl-PL" sz="1050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pl-PL" sz="1050" dirty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ommunication from The Commission to The European Parliament, The European Council, The Council, The European Economic and Social Committee and The Committee of the regions. </a:t>
            </a:r>
            <a:r>
              <a:rPr lang="en-US" sz="1050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European Green Deal</a:t>
            </a:r>
            <a:r>
              <a:rPr lang="pl-PL" sz="1050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COM (2019) 640 Final, </a:t>
            </a:r>
            <a:r>
              <a:rPr lang="pl-PL" sz="1050" dirty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11.12.2019.</a:t>
            </a:r>
            <a:r>
              <a:rPr lang="is-IS" sz="1050" dirty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-PL" sz="1050" dirty="0">
              <a:solidFill>
                <a:srgbClr val="44444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pl-PL" sz="1050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pl-PL" sz="1050" dirty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ommunication from The Commission to The European Parliament, The Council, The European Economic and Social Committee and The Committee of the regions. </a:t>
            </a:r>
            <a:r>
              <a:rPr lang="pl-PL" sz="1050" b="0" i="0" dirty="0" err="1">
                <a:solidFill>
                  <a:srgbClr val="44444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Sustainable</a:t>
            </a:r>
            <a:r>
              <a:rPr lang="pl-PL" sz="1050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Smart </a:t>
            </a:r>
            <a:r>
              <a:rPr lang="pl-PL" sz="1050" b="0" i="0" dirty="0" err="1">
                <a:solidFill>
                  <a:srgbClr val="44444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Mobility</a:t>
            </a:r>
            <a:r>
              <a:rPr lang="pl-PL" sz="1050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050" b="0" i="0" dirty="0" err="1">
                <a:solidFill>
                  <a:srgbClr val="44444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Strategy</a:t>
            </a:r>
            <a:r>
              <a:rPr lang="pl-PL" sz="1050" dirty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pl-PL" sz="1050" dirty="0" err="1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Putting</a:t>
            </a:r>
            <a:r>
              <a:rPr lang="pl-PL" sz="1050" dirty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050" dirty="0" err="1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pl-PL" sz="1050" dirty="0">
                <a:solidFill>
                  <a:srgbClr val="44444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transport on truck fot the future. </a:t>
            </a:r>
            <a:r>
              <a:rPr lang="pl-PL" sz="1050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 (2020) 789 Final, 9.12.2020.</a:t>
            </a:r>
            <a:r>
              <a:rPr lang="is-IS" sz="1050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-PL" sz="1050" b="0" i="0" dirty="0">
              <a:solidFill>
                <a:srgbClr val="44444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sz="1100" dirty="0">
              <a:solidFill>
                <a:srgbClr val="44444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7C4AB42-7433-78CB-5FCE-15C0C7D8D543}"/>
              </a:ext>
            </a:extLst>
          </p:cNvPr>
          <p:cNvSpPr txBox="1"/>
          <p:nvPr/>
        </p:nvSpPr>
        <p:spPr>
          <a:xfrm>
            <a:off x="78075" y="1635252"/>
            <a:ext cx="8545398" cy="3277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s-I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pl-P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ð ná loftslagshlutleysi fyrir árið 2050 (90% samdráttur í losun frá samgöngum  fyrir 2050 </a:t>
            </a:r>
            <a:r>
              <a:rPr lang="is-I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</a:t>
            </a:r>
            <a:r>
              <a:rPr lang="pl-P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samgöngur</a:t>
            </a:r>
            <a:r>
              <a:rPr lang="is-I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/flutningar</a:t>
            </a:r>
            <a:r>
              <a:rPr lang="pl-P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s-I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eru </a:t>
            </a:r>
            <a:r>
              <a:rPr lang="pl-P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ábyrg</a:t>
            </a:r>
            <a:r>
              <a:rPr lang="is-I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fyrir </a:t>
            </a:r>
            <a:r>
              <a:rPr lang="pl-P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fjórðungi</a:t>
            </a:r>
            <a:r>
              <a:rPr lang="is-I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af útblæstri g</a:t>
            </a:r>
            <a:r>
              <a:rPr lang="pl-P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róðurhúsalofttegunda</a:t>
            </a:r>
            <a:r>
              <a:rPr lang="is-I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í</a:t>
            </a:r>
            <a:r>
              <a:rPr lang="pl-P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</a:t>
            </a:r>
            <a:r>
              <a:rPr lang="is-I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vrópu</a:t>
            </a:r>
            <a:r>
              <a:rPr lang="pl-P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  <a:r>
              <a:rPr lang="is-I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is-I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is-IS" sz="1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s-I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Kolefnislágmörkun í orkuframleiðslu </a:t>
            </a:r>
            <a:r>
              <a:rPr lang="pl-P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 lykilatriði til að ná loftslagsmarkmiðum fyrir 2030 og 2050.</a:t>
            </a:r>
            <a:endParaRPr lang="is-IS" sz="1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4" indent="-342900">
              <a:buFont typeface="Arial" panose="020B0604020202020204" pitchFamily="34" charset="0"/>
              <a:buChar char="•"/>
            </a:pPr>
            <a:r>
              <a:rPr lang="is-I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Orkuf</a:t>
            </a: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ramleiðsla </a:t>
            </a:r>
            <a:r>
              <a:rPr lang="is-I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ber ábyrgð á </a:t>
            </a: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mei</a:t>
            </a:r>
            <a:r>
              <a:rPr lang="is-I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en 75% af losun</a:t>
            </a:r>
            <a:r>
              <a:rPr lang="is-I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gróðurhúsalofttegunda </a:t>
            </a:r>
            <a:r>
              <a:rPr lang="is-I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í</a:t>
            </a: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</a:t>
            </a:r>
            <a:r>
              <a:rPr lang="is-I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vrópu</a:t>
            </a: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is-I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4" indent="-342900">
              <a:buFont typeface="Arial" panose="020B0604020202020204" pitchFamily="34" charset="0"/>
              <a:buChar char="•"/>
            </a:pPr>
            <a:r>
              <a:rPr lang="is-I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Orkuframleiðsla </a:t>
            </a: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bygg</a:t>
            </a:r>
            <a:r>
              <a:rPr lang="is-I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ð</a:t>
            </a: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á endurnýjanlegum auðlindum</a:t>
            </a:r>
            <a:r>
              <a:rPr lang="is-I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í stað </a:t>
            </a: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kol</a:t>
            </a:r>
            <a:r>
              <a:rPr lang="is-I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og gas</a:t>
            </a:r>
            <a:r>
              <a:rPr lang="is-I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is-I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is-IS" sz="1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Ný tækni, sjálfbærar lausnir og nýsköpun eru nauðsynleg til að ná markmiðum G</a:t>
            </a:r>
            <a:r>
              <a:rPr lang="is-I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reen Deal sjálfbærnistefnu </a:t>
            </a:r>
            <a:r>
              <a:rPr lang="pl-P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Evrópu.</a:t>
            </a:r>
          </a:p>
        </p:txBody>
      </p:sp>
      <p:sp>
        <p:nvSpPr>
          <p:cNvPr id="4" name="Google Shape;74;p3">
            <a:extLst>
              <a:ext uri="{FF2B5EF4-FFF2-40B4-BE49-F238E27FC236}">
                <a16:creationId xmlns:a16="http://schemas.microsoft.com/office/drawing/2014/main" id="{DE77E0FC-C343-BA3B-CD58-EAEBBA53746E}"/>
              </a:ext>
            </a:extLst>
          </p:cNvPr>
          <p:cNvSpPr txBox="1">
            <a:spLocks/>
          </p:cNvSpPr>
          <p:nvPr/>
        </p:nvSpPr>
        <p:spPr>
          <a:xfrm>
            <a:off x="492841" y="610665"/>
            <a:ext cx="10515600" cy="605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ct val="100000"/>
              <a:buFont typeface="Calibri"/>
              <a:buNone/>
            </a:pPr>
            <a:br>
              <a:rPr lang="pl-PL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s-I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Stefnumarkmið</a:t>
            </a:r>
            <a:endParaRPr lang="pl-PL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cel środowiskowy Zielony biznes, Strategie rozwoju biznesu z ochroną środowiska. Zielona społeczność.Nowy zielony biznes. plan – zdjęcie">
            <a:extLst>
              <a:ext uri="{FF2B5EF4-FFF2-40B4-BE49-F238E27FC236}">
                <a16:creationId xmlns:a16="http://schemas.microsoft.com/office/drawing/2014/main" id="{01CB2DDE-A746-D645-1756-947B3D336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548" y="1627394"/>
            <a:ext cx="3490452" cy="335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1F45C441-58B1-C1D1-39EC-376EA7C55EE9}"/>
              </a:ext>
            </a:extLst>
          </p:cNvPr>
          <p:cNvSpPr txBox="1"/>
          <p:nvPr/>
        </p:nvSpPr>
        <p:spPr>
          <a:xfrm>
            <a:off x="9825450" y="4657068"/>
            <a:ext cx="13067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www.unsplash.com</a:t>
            </a:r>
          </a:p>
        </p:txBody>
      </p:sp>
    </p:spTree>
    <p:extLst>
      <p:ext uri="{BB962C8B-B14F-4D97-AF65-F5344CB8AC3E}">
        <p14:creationId xmlns:p14="http://schemas.microsoft.com/office/powerpoint/2010/main" val="3509999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>
            <a:extLst>
              <a:ext uri="{FF2B5EF4-FFF2-40B4-BE49-F238E27FC236}">
                <a16:creationId xmlns:a16="http://schemas.microsoft.com/office/drawing/2014/main" id="{15C0E8B7-47C8-9886-E7B8-066DBDBCEDFC}"/>
              </a:ext>
            </a:extLst>
          </p:cNvPr>
          <p:cNvSpPr/>
          <p:nvPr/>
        </p:nvSpPr>
        <p:spPr>
          <a:xfrm>
            <a:off x="4667862" y="5484153"/>
            <a:ext cx="6653981" cy="35447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DEA2B545-2DFC-1910-83DA-587742A2DEBE}"/>
              </a:ext>
            </a:extLst>
          </p:cNvPr>
          <p:cNvSpPr/>
          <p:nvPr/>
        </p:nvSpPr>
        <p:spPr>
          <a:xfrm>
            <a:off x="4667862" y="4757976"/>
            <a:ext cx="6653981" cy="66687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9365D33-FBAD-B2CA-B806-877C21D19EF3}"/>
              </a:ext>
            </a:extLst>
          </p:cNvPr>
          <p:cNvSpPr/>
          <p:nvPr/>
        </p:nvSpPr>
        <p:spPr>
          <a:xfrm>
            <a:off x="4667862" y="3833673"/>
            <a:ext cx="6653981" cy="872094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73403E36-8582-AD38-2B10-5546E62DC51F}"/>
              </a:ext>
            </a:extLst>
          </p:cNvPr>
          <p:cNvSpPr/>
          <p:nvPr/>
        </p:nvSpPr>
        <p:spPr>
          <a:xfrm>
            <a:off x="0" y="911941"/>
            <a:ext cx="12192000" cy="25170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7" name="Google Shape;107;p8"/>
          <p:cNvSpPr txBox="1">
            <a:spLocks noGrp="1"/>
          </p:cNvSpPr>
          <p:nvPr>
            <p:ph type="body" idx="1"/>
          </p:nvPr>
        </p:nvSpPr>
        <p:spPr>
          <a:xfrm>
            <a:off x="710381" y="1019378"/>
            <a:ext cx="10515600" cy="3997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indent="-50800" algn="ctr">
              <a:spcBef>
                <a:spcPts val="0"/>
              </a:spcBef>
              <a:buSzPts val="2800"/>
              <a:buNone/>
            </a:pPr>
            <a:r>
              <a:rPr lang="pl-PL" sz="2000" b="1" dirty="0">
                <a:solidFill>
                  <a:srgbClr val="3C3C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Aðferðir til að minnka losun </a:t>
            </a:r>
            <a:r>
              <a:rPr lang="pl-PL" sz="2000" dirty="0">
                <a:solidFill>
                  <a:srgbClr val="3C3C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eru margvíslegar þar sem markmiðið er að hanna ferla sem draga úr losun gróðurhúsalofttegunda og annarra mengunarefna út í andrúmsloftið. </a:t>
            </a:r>
            <a:r>
              <a:rPr lang="is-IS" sz="2000" dirty="0">
                <a:solidFill>
                  <a:srgbClr val="3C3C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Slíkar</a:t>
            </a:r>
            <a:r>
              <a:rPr lang="pl-PL" sz="2000" dirty="0">
                <a:solidFill>
                  <a:srgbClr val="3C3C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aðferðir hafa verið þróaðar í ýmsum geirum og leggja áherslu á að draga úr losun sem tengist athöfnum manna. Sérstaklega eru tvö lykilsvið þar sem aðferðir til að minnka losun eru mikið notaðar eða </a:t>
            </a:r>
            <a:r>
              <a:rPr lang="pl-PL" sz="2000" b="1" dirty="0">
                <a:solidFill>
                  <a:srgbClr val="3C3C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almenningssamgöngukerfi</a:t>
            </a:r>
            <a:r>
              <a:rPr lang="pl-PL" sz="2000" dirty="0">
                <a:solidFill>
                  <a:srgbClr val="3C3C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is-IS" sz="2000" dirty="0">
                <a:solidFill>
                  <a:srgbClr val="3C3C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að </a:t>
            </a:r>
            <a:r>
              <a:rPr lang="pl-PL" sz="2000" b="1" dirty="0">
                <a:solidFill>
                  <a:srgbClr val="3C3C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hámark</a:t>
            </a:r>
            <a:r>
              <a:rPr lang="is-IS" sz="2000" b="1" dirty="0">
                <a:solidFill>
                  <a:srgbClr val="3C3C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pl-PL" sz="2000" b="1" dirty="0">
                <a:solidFill>
                  <a:srgbClr val="3C3C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orkunýting</a:t>
            </a:r>
            <a:r>
              <a:rPr lang="is-IS" sz="2000" b="1" dirty="0">
                <a:solidFill>
                  <a:srgbClr val="3C3C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pl-PL" sz="2000" dirty="0">
                <a:solidFill>
                  <a:srgbClr val="3C3C3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28600" indent="-50800" algn="ctr">
              <a:spcBef>
                <a:spcPts val="0"/>
              </a:spcBef>
              <a:buSzPts val="2800"/>
              <a:buNone/>
            </a:pPr>
            <a:endParaRPr lang="pl-PL" sz="1400" dirty="0">
              <a:solidFill>
                <a:srgbClr val="3C3C3B"/>
              </a:solidFill>
              <a:latin typeface="Libre Franklin" pitchFamily="2" charset="-18"/>
            </a:endParaRPr>
          </a:p>
          <a:p>
            <a:pPr marL="228600" indent="-50800" algn="ctr">
              <a:spcBef>
                <a:spcPts val="0"/>
              </a:spcBef>
              <a:buSzPts val="2800"/>
              <a:buNone/>
            </a:pPr>
            <a:r>
              <a:rPr lang="pl-PL" sz="12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Honegger</a:t>
            </a:r>
            <a:r>
              <a:rPr lang="pl-PL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M.; Michaelowa, A.; </a:t>
            </a:r>
            <a:r>
              <a:rPr lang="pl-PL" sz="12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Poralla</a:t>
            </a:r>
            <a:r>
              <a:rPr lang="pl-PL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M. Net-zero </a:t>
            </a:r>
            <a:r>
              <a:rPr lang="pl-PL" sz="12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emissions</a:t>
            </a:r>
            <a:r>
              <a:rPr lang="pl-PL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The role of Carbon </a:t>
            </a:r>
            <a:r>
              <a:rPr lang="pl-PL" sz="12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Dioxide</a:t>
            </a:r>
            <a:r>
              <a:rPr lang="pl-PL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Removal</a:t>
            </a:r>
            <a:r>
              <a:rPr lang="pl-PL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the Paris Agreement. Policy Briefing Report. </a:t>
            </a:r>
            <a:r>
              <a:rPr lang="pl-PL" sz="12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Perspectives</a:t>
            </a:r>
            <a:r>
              <a:rPr lang="pl-PL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2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pl-PL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Research, Freiburg 2019.</a:t>
            </a:r>
          </a:p>
          <a:p>
            <a:pPr marL="228600" indent="-50800" algn="ctr">
              <a:spcBef>
                <a:spcPts val="0"/>
              </a:spcBef>
              <a:buSzPts val="2800"/>
              <a:buNone/>
            </a:pPr>
            <a:endParaRPr lang="pl-PL" sz="2400" dirty="0">
              <a:solidFill>
                <a:srgbClr val="3C3C3B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50800" algn="ctr">
              <a:spcBef>
                <a:spcPts val="0"/>
              </a:spcBef>
              <a:buSzPts val="2800"/>
              <a:buNone/>
            </a:pP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6" name="Picture 4" descr="Koncepcja przedstawiająca nowe możliwości rozwoju samochodów elektrycznych i hybrydowych oraz zagadnienie ekologicznych podróży w postaci stawu w kształcie samochodu położonego w bujnym lesie. Renderowanie 3d. – zdjęcie">
            <a:extLst>
              <a:ext uri="{FF2B5EF4-FFF2-40B4-BE49-F238E27FC236}">
                <a16:creationId xmlns:a16="http://schemas.microsoft.com/office/drawing/2014/main" id="{CAD399FD-FBDF-6202-D6DF-8D61FF251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36314"/>
            <a:ext cx="4395018" cy="263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DFC94124-7580-3164-7119-9430713409C9}"/>
              </a:ext>
            </a:extLst>
          </p:cNvPr>
          <p:cNvSpPr txBox="1"/>
          <p:nvPr/>
        </p:nvSpPr>
        <p:spPr>
          <a:xfrm>
            <a:off x="1576186" y="5817592"/>
            <a:ext cx="12426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www.pixabay.com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C1388A0-86FF-C773-165C-6B4EB45B737C}"/>
              </a:ext>
            </a:extLst>
          </p:cNvPr>
          <p:cNvSpPr txBox="1"/>
          <p:nvPr/>
        </p:nvSpPr>
        <p:spPr>
          <a:xfrm>
            <a:off x="4594579" y="3559036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Áherslur á</a:t>
            </a:r>
            <a:r>
              <a:rPr lang="pl-PL" dirty="0"/>
              <a:t>: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E4A8358-B855-590B-BF0F-4532318AC3BF}"/>
              </a:ext>
            </a:extLst>
          </p:cNvPr>
          <p:cNvSpPr txBox="1"/>
          <p:nvPr/>
        </p:nvSpPr>
        <p:spPr>
          <a:xfrm>
            <a:off x="4667862" y="3787372"/>
            <a:ext cx="6653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&gt;&gt; L</a:t>
            </a:r>
            <a:r>
              <a:rPr lang="is-IS" sz="1200" dirty="0"/>
              <a:t>ámörkun kolefnislosunar</a:t>
            </a:r>
            <a:r>
              <a:rPr lang="pl-PL" sz="1200" dirty="0"/>
              <a:t> </a:t>
            </a:r>
          </a:p>
          <a:p>
            <a:pPr marL="285750" indent="-285750">
              <a:buFontTx/>
              <a:buChar char="-"/>
            </a:pPr>
            <a:r>
              <a:rPr lang="pl-PL" sz="1200" dirty="0"/>
              <a:t>Forðastu vistfræðilega áhrif flutninga með því að tryggja minni losun frá beinum og óbeinum ferlum</a:t>
            </a:r>
            <a:endParaRPr lang="is-IS" sz="1200" dirty="0"/>
          </a:p>
          <a:p>
            <a:pPr marL="285750" indent="-285750">
              <a:buFontTx/>
              <a:buChar char="-"/>
            </a:pPr>
            <a:r>
              <a:rPr lang="pl-PL" sz="1200" dirty="0"/>
              <a:t>Minnka meðallosunarstuðul á tonn</a:t>
            </a:r>
            <a:r>
              <a:rPr lang="is-IS" sz="1200" dirty="0"/>
              <a:t>/</a:t>
            </a:r>
            <a:r>
              <a:rPr lang="pl-PL" sz="1200" dirty="0"/>
              <a:t>km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6259D8F-CC4F-B7D4-D9B3-D1E04473F101}"/>
              </a:ext>
            </a:extLst>
          </p:cNvPr>
          <p:cNvSpPr txBox="1"/>
          <p:nvPr/>
        </p:nvSpPr>
        <p:spPr>
          <a:xfrm>
            <a:off x="4667862" y="4858611"/>
            <a:ext cx="6653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&gt;&gt;  Loftslagsþolinn vöxtur </a:t>
            </a:r>
          </a:p>
          <a:p>
            <a:pPr marL="285750" indent="-285750">
              <a:buFontTx/>
              <a:buChar char="-"/>
            </a:pPr>
            <a:r>
              <a:rPr lang="pl-PL" sz="1200" dirty="0"/>
              <a:t>Byggja upp flutningakerfi sem er ónæmt fyrir áhrifum loftslagsbreytinga - loftslags</a:t>
            </a:r>
            <a:r>
              <a:rPr lang="is-IS" sz="1200" dirty="0"/>
              <a:t>bestun</a:t>
            </a:r>
            <a:r>
              <a:rPr lang="pl-PL" sz="1200" dirty="0"/>
              <a:t> flutningsinnviða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45E1100-7615-E9C7-4E49-F415C49707C6}"/>
              </a:ext>
            </a:extLst>
          </p:cNvPr>
          <p:cNvSpPr txBox="1"/>
          <p:nvPr/>
        </p:nvSpPr>
        <p:spPr>
          <a:xfrm>
            <a:off x="4667862" y="5540593"/>
            <a:ext cx="2093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&gt;&gt;  A</a:t>
            </a:r>
            <a:r>
              <a:rPr lang="is-IS" sz="1200" dirty="0"/>
              <a:t>ðgengi og hreyfanleika</a:t>
            </a:r>
            <a:endParaRPr lang="pl-PL" sz="1200" dirty="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C9A3B37-9CD5-35A1-DDCC-37BF8BE92EF3}"/>
              </a:ext>
            </a:extLst>
          </p:cNvPr>
          <p:cNvSpPr txBox="1"/>
          <p:nvPr/>
        </p:nvSpPr>
        <p:spPr>
          <a:xfrm>
            <a:off x="5753871" y="5838622"/>
            <a:ext cx="610091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https://www.slideshare.net/aishwarykgupta/sustainable-transportation-71408026</a:t>
            </a:r>
          </a:p>
        </p:txBody>
      </p:sp>
    </p:spTree>
    <p:extLst>
      <p:ext uri="{BB962C8B-B14F-4D97-AF65-F5344CB8AC3E}">
        <p14:creationId xmlns:p14="http://schemas.microsoft.com/office/powerpoint/2010/main" val="1513492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838200" y="523701"/>
            <a:ext cx="10515600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4400"/>
            </a:pPr>
            <a:br>
              <a:rPr lang="pl-PL" sz="3200" b="1" i="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s-IS" sz="3200" b="1" i="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Hvað getum við gert</a:t>
            </a:r>
            <a:r>
              <a:rPr lang="en-US" sz="3200" b="1" i="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lang="en-US" sz="3200" b="1" i="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" name="Google Shape;107;p8"/>
          <p:cNvSpPr txBox="1">
            <a:spLocks noGrp="1"/>
          </p:cNvSpPr>
          <p:nvPr>
            <p:ph type="body" idx="1"/>
          </p:nvPr>
        </p:nvSpPr>
        <p:spPr>
          <a:xfrm>
            <a:off x="0" y="1764465"/>
            <a:ext cx="7712765" cy="399763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§"/>
            </a:pPr>
            <a:r>
              <a:rPr lang="en-US" sz="2000" b="0" i="0" dirty="0" err="1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Lykilmarkmið</a:t>
            </a:r>
            <a:r>
              <a:rPr lang="en-US" sz="20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er </a:t>
            </a:r>
            <a:r>
              <a:rPr lang="en-US" sz="2000" b="0" i="0" dirty="0" err="1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auka</a:t>
            </a:r>
            <a:r>
              <a:rPr lang="en-US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notkun</a:t>
            </a:r>
            <a:r>
              <a:rPr lang="en-US" sz="20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á </a:t>
            </a:r>
            <a:r>
              <a:rPr lang="en-US" sz="2000" b="0" i="0" dirty="0" err="1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umhverfisvænum</a:t>
            </a:r>
            <a:r>
              <a:rPr lang="en-US" sz="20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farartækjum</a:t>
            </a:r>
            <a:r>
              <a:rPr lang="en-US" sz="20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og </a:t>
            </a:r>
            <a:r>
              <a:rPr lang="en-US" sz="2000" dirty="0" err="1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notkun</a:t>
            </a:r>
            <a:r>
              <a:rPr lang="en-US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á </a:t>
            </a:r>
            <a:r>
              <a:rPr lang="en-US" sz="2000" dirty="0" err="1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umhverfisvænna</a:t>
            </a:r>
            <a:r>
              <a:rPr lang="en-US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eldsneyti</a:t>
            </a:r>
            <a:endParaRPr lang="en-US" sz="2000" b="0" i="0" dirty="0">
              <a:solidFill>
                <a:srgbClr val="40404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§"/>
            </a:pPr>
            <a:r>
              <a:rPr lang="is-IS" sz="20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Setja upp innviði</a:t>
            </a:r>
            <a:r>
              <a:rPr lang="is-IS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0" i="0" dirty="0" err="1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hleðslu</a:t>
            </a:r>
            <a:r>
              <a:rPr lang="en-US" sz="20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og </a:t>
            </a:r>
            <a:r>
              <a:rPr lang="en-US" sz="2000" b="0" i="0" dirty="0" err="1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eldsneytisstöðvar</a:t>
            </a:r>
            <a:r>
              <a:rPr lang="en-US" sz="20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-PL" sz="2000" b="0" i="0" dirty="0">
              <a:solidFill>
                <a:srgbClr val="40404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§"/>
            </a:pPr>
            <a:r>
              <a:rPr lang="en-US" sz="2000" dirty="0" err="1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Aðferðir</a:t>
            </a:r>
            <a:r>
              <a:rPr lang="en-US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til</a:t>
            </a:r>
            <a:r>
              <a:rPr lang="en-US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lágmarka</a:t>
            </a:r>
            <a:r>
              <a:rPr lang="en-US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losun</a:t>
            </a:r>
            <a:r>
              <a:rPr lang="en-US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miða</a:t>
            </a:r>
            <a:r>
              <a:rPr lang="en-US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því</a:t>
            </a:r>
            <a:r>
              <a:rPr lang="en-US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</a:t>
            </a:r>
            <a:r>
              <a:rPr lang="en-US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markmiðum</a:t>
            </a:r>
            <a:r>
              <a:rPr lang="en-US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ESB </a:t>
            </a:r>
            <a:r>
              <a:rPr lang="en-US" sz="2000" dirty="0" err="1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sjá</a:t>
            </a:r>
            <a:r>
              <a:rPr lang="en-US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mynd</a:t>
            </a:r>
            <a:r>
              <a:rPr lang="en-US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000" dirty="0" err="1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orkuöryggi</a:t>
            </a:r>
            <a:r>
              <a:rPr lang="en-US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samkeppnishæfur</a:t>
            </a:r>
            <a:r>
              <a:rPr lang="en-US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orkumarkaður</a:t>
            </a:r>
            <a:r>
              <a:rPr lang="en-US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og </a:t>
            </a:r>
            <a:br>
              <a:rPr lang="en-US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 err="1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loftslagsvernd</a:t>
            </a:r>
            <a:r>
              <a:rPr lang="en-US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pl-PL" sz="2000" dirty="0">
              <a:solidFill>
                <a:srgbClr val="40404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35000" lvl="1" indent="0">
              <a:spcBef>
                <a:spcPts val="0"/>
              </a:spcBef>
              <a:buSzPts val="2800"/>
              <a:buNone/>
            </a:pP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Jałowiec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T,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Wojtaszek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H,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Miciuła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I. Analysis of the Potential Management of the Low-Carbon Energy </a:t>
            </a:r>
            <a:br>
              <a:rPr lang="pl-PL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Transformation by 2050. </a:t>
            </a:r>
            <a:r>
              <a:rPr lang="en-US" sz="1200" b="0" i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Energies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2022; 15(7):2351. 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https://doi.org/10.3390/en15072351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-PL" sz="2000" dirty="0">
              <a:solidFill>
                <a:srgbClr val="40404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35000" indent="-457200">
              <a:spcBef>
                <a:spcPts val="0"/>
              </a:spcBef>
              <a:buSzPts val="2800"/>
              <a:buFont typeface="Wingdings" panose="05000000000000000000" pitchFamily="2" charset="2"/>
              <a:buChar char="§"/>
            </a:pPr>
            <a:r>
              <a:rPr lang="en-US" sz="2000" dirty="0" err="1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Jarðefnaeldsneyti</a:t>
            </a:r>
            <a:r>
              <a:rPr lang="en-US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er </a:t>
            </a:r>
            <a:r>
              <a:rPr lang="en-US" sz="2000" dirty="0" err="1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skipt</a:t>
            </a:r>
            <a:r>
              <a:rPr lang="en-US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út</a:t>
            </a:r>
            <a:r>
              <a:rPr lang="en-US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fyrir</a:t>
            </a:r>
            <a:r>
              <a:rPr lang="en-US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endurnýjanlega</a:t>
            </a:r>
            <a:r>
              <a:rPr lang="en-US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orkugjafa</a:t>
            </a:r>
            <a:r>
              <a:rPr lang="en-US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(</a:t>
            </a:r>
            <a:r>
              <a:rPr lang="en-US" sz="2000" dirty="0" err="1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t.d.</a:t>
            </a:r>
            <a:r>
              <a:rPr lang="en-US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jarðhita</a:t>
            </a:r>
            <a:r>
              <a:rPr lang="en-US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, </a:t>
            </a:r>
            <a:r>
              <a:rPr lang="en-US" sz="2000" dirty="0" err="1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sólarorku</a:t>
            </a:r>
            <a:r>
              <a:rPr lang="en-US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, </a:t>
            </a:r>
            <a:r>
              <a:rPr lang="en-US" sz="2000" dirty="0" err="1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vatnsafls</a:t>
            </a:r>
            <a:r>
              <a:rPr lang="en-US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, </a:t>
            </a:r>
            <a:r>
              <a:rPr lang="en-US" sz="2000" dirty="0" err="1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vindorka</a:t>
            </a:r>
            <a:r>
              <a:rPr lang="en-US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, </a:t>
            </a:r>
            <a:r>
              <a:rPr lang="en-US" sz="2000" dirty="0" err="1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kjarnorku</a:t>
            </a:r>
            <a:r>
              <a:rPr lang="en-US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), </a:t>
            </a:r>
            <a:r>
              <a:rPr lang="en-US" sz="2000" dirty="0" err="1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sem</a:t>
            </a:r>
            <a:r>
              <a:rPr lang="en-US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losa</a:t>
            </a:r>
            <a:r>
              <a:rPr lang="en-US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ekki CO2 </a:t>
            </a:r>
            <a:r>
              <a:rPr lang="en-US" sz="2000" dirty="0" err="1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til</a:t>
            </a:r>
            <a:r>
              <a:rPr lang="en-US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að</a:t>
            </a:r>
            <a:r>
              <a:rPr lang="en-US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framleiða</a:t>
            </a:r>
            <a:r>
              <a:rPr lang="en-US" sz="20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orku</a:t>
            </a:r>
            <a:endParaRPr lang="pl-PL" sz="2000" dirty="0">
              <a:solidFill>
                <a:srgbClr val="40404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§"/>
            </a:pPr>
            <a:endParaRPr lang="pl-PL" sz="2000" dirty="0">
              <a:solidFill>
                <a:srgbClr val="40404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§"/>
            </a:pPr>
            <a:endParaRPr lang="pl-PL" sz="2000" b="0" i="0" dirty="0">
              <a:solidFill>
                <a:srgbClr val="40404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13A1EDC-E9C1-16EB-395B-404071C6A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2014" y="895652"/>
            <a:ext cx="4449510" cy="4124792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1741D1BA-A284-CDB5-EA51-00C13A839B53}"/>
              </a:ext>
            </a:extLst>
          </p:cNvPr>
          <p:cNvSpPr txBox="1"/>
          <p:nvPr/>
        </p:nvSpPr>
        <p:spPr>
          <a:xfrm>
            <a:off x="8072284" y="5115764"/>
            <a:ext cx="41197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Makarova</a:t>
            </a:r>
            <a:r>
              <a:rPr lang="pl-PL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I, </a:t>
            </a:r>
            <a:r>
              <a:rPr lang="pl-PL" sz="12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Buyvol</a:t>
            </a:r>
            <a:r>
              <a:rPr lang="pl-PL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P, </a:t>
            </a:r>
            <a:r>
              <a:rPr lang="pl-PL" sz="12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Shubenkova</a:t>
            </a:r>
            <a:r>
              <a:rPr lang="pl-PL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K, </a:t>
            </a:r>
            <a:r>
              <a:rPr lang="pl-PL" sz="12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Fatikhova</a:t>
            </a:r>
            <a:r>
              <a:rPr lang="pl-PL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 and </a:t>
            </a:r>
            <a:r>
              <a:rPr lang="pl-PL" sz="12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Parsin</a:t>
            </a:r>
            <a:r>
              <a:rPr lang="pl-PL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 (2023) </a:t>
            </a:r>
            <a:r>
              <a:rPr lang="pl-PL" sz="12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Editorial</a:t>
            </a:r>
            <a:r>
              <a:rPr lang="pl-PL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l-PL" sz="12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Sustainable</a:t>
            </a:r>
            <a:r>
              <a:rPr lang="pl-PL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transport </a:t>
            </a:r>
            <a:r>
              <a:rPr lang="pl-PL" sz="12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systems</a:t>
            </a:r>
            <a:r>
              <a:rPr lang="pl-PL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 </a:t>
            </a:r>
            <a:r>
              <a:rPr lang="pl-PL" sz="1200" b="0" i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Front. </a:t>
            </a:r>
            <a:r>
              <a:rPr lang="pl-PL" sz="1200" b="0" i="1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Built</a:t>
            </a:r>
            <a:r>
              <a:rPr lang="pl-PL" sz="1200" b="0" i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200" b="0" i="1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Environ</a:t>
            </a:r>
            <a:r>
              <a:rPr lang="pl-PL" sz="1200" b="0" i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pl-PL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9:1161361. doi: 10.3389/fbuil.2023.1161361</a:t>
            </a:r>
            <a:r>
              <a:rPr lang="is-I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-PL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323F4BE-6B65-E2BD-C0D9-EAF0880EF4E6}"/>
              </a:ext>
            </a:extLst>
          </p:cNvPr>
          <p:cNvSpPr txBox="1"/>
          <p:nvPr/>
        </p:nvSpPr>
        <p:spPr>
          <a:xfrm>
            <a:off x="653844" y="4849922"/>
            <a:ext cx="87162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Cadez S., Czerny A., Climate change mitigation strategies in carbon-intensive firms, Journal of Cleaner </a:t>
            </a:r>
            <a:br>
              <a:rPr lang="pl-PL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Production, 112, Part 5, 2016, 4132-4143, 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https://doi.org/10.1016/j.jclepro.2015.07.099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is-I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-PL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582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odwójna ekspozycja z powodu zgubienia samochodu elektrycznego – zdjęcie">
            <a:extLst>
              <a:ext uri="{FF2B5EF4-FFF2-40B4-BE49-F238E27FC236}">
                <a16:creationId xmlns:a16="http://schemas.microsoft.com/office/drawing/2014/main" id="{AD9AA0B3-485E-884A-58CC-95A3F171B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1862"/>
            <a:ext cx="4167437" cy="235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0B5BD0C-E94E-5FF0-8FD2-A0A6BE551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37" y="-73025"/>
            <a:ext cx="7067384" cy="1600200"/>
          </a:xfrm>
        </p:spPr>
        <p:txBody>
          <a:bodyPr/>
          <a:lstStyle/>
          <a:p>
            <a:r>
              <a:rPr lang="pl-PL" b="1" dirty="0"/>
              <a:t>S</a:t>
            </a:r>
            <a:r>
              <a:rPr lang="is-IS" b="1" dirty="0"/>
              <a:t>jálbærir flutningar og samgöngur</a:t>
            </a:r>
            <a:endParaRPr lang="pl-PL" b="1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82D024B-E8C1-84DF-5E44-BA52D60373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5038" y="1527175"/>
            <a:ext cx="11148368" cy="4873625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is-IS" sz="2200" b="0" i="0" dirty="0">
                <a:solidFill>
                  <a:srgbClr val="1F1F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Kanadíska samgönguráðuneytið vinnur að því að öll flutningastarfsemi verði að vera sjálfbær útfrá þremur þáttum: efnahagslegum, umhverfislegum og félagslegum.</a:t>
            </a:r>
            <a:endParaRPr lang="pl-PL" sz="2200" b="0" i="0" dirty="0">
              <a:solidFill>
                <a:srgbClr val="1F1F1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None/>
            </a:pP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Megináhersla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hefur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verið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á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draga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úr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auðlindanotkun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stýra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umhverfisáhrifum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mengun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völdum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jarðefnaeldsneytis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frá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bifreiðum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til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mæta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áhyggjum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fólks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hlýnun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jarðar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stefna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sjálfbærri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þróun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b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Zhou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</a:rPr>
              <a:t> J.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Sustainable transportation in the US: a review of proposals, policies, and programs since 2000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Front. Archit. Res.  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1 (2012) 150–165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</a:rPr>
              <a:t>	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 algn="r">
              <a:buNone/>
            </a:pPr>
            <a:r>
              <a:rPr lang="pl-PL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Huga</a:t>
            </a:r>
            <a:r>
              <a:rPr lang="is-I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þarf </a:t>
            </a:r>
            <a:r>
              <a:rPr lang="pl-PL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að efnahagslegri og félagslegri velferð, </a:t>
            </a:r>
            <a:br>
              <a:rPr lang="is-I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jöfnuði,</a:t>
            </a:r>
            <a:r>
              <a:rPr lang="is-I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heilsu manna og umhverfis</a:t>
            </a:r>
            <a:r>
              <a:rPr lang="is-I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vitund </a:t>
            </a:r>
            <a:br>
              <a:rPr lang="is-I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Pålsson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H.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 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Kovács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G. (2014),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Reducing transportation emissions : A reaction to stakeholder pressure or a </a:t>
            </a:r>
            <a:br>
              <a:rPr lang="pl-PL" sz="1200" i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strategy to increase competitive advantage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 International Journal of Physical Distribution &amp; Logistics </a:t>
            </a:r>
            <a:br>
              <a:rPr lang="pl-PL" sz="12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Management, Vol. 44 No. 4, pp. 283-304. https://doi.org/10.1108/IJPDLM-09-2012-0293 </a:t>
            </a:r>
          </a:p>
          <a:p>
            <a:endParaRPr lang="pl-PL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6F3B77D-90BD-4F38-11E1-BDCA5E09B281}"/>
              </a:ext>
            </a:extLst>
          </p:cNvPr>
          <p:cNvSpPr txBox="1"/>
          <p:nvPr/>
        </p:nvSpPr>
        <p:spPr>
          <a:xfrm>
            <a:off x="561879" y="3450252"/>
            <a:ext cx="12426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www.pixabay.com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02C4EC8-A930-D5D8-76D5-ED513D1F8825}"/>
              </a:ext>
            </a:extLst>
          </p:cNvPr>
          <p:cNvSpPr txBox="1"/>
          <p:nvPr/>
        </p:nvSpPr>
        <p:spPr>
          <a:xfrm>
            <a:off x="36735" y="5827308"/>
            <a:ext cx="1146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www.pixabay.com</a:t>
            </a:r>
          </a:p>
        </p:txBody>
      </p:sp>
    </p:spTree>
    <p:extLst>
      <p:ext uri="{BB962C8B-B14F-4D97-AF65-F5344CB8AC3E}">
        <p14:creationId xmlns:p14="http://schemas.microsoft.com/office/powerpoint/2010/main" val="1544795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F669BD-B023-B7CA-D21F-C79DC74E4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723" y="522005"/>
            <a:ext cx="10515600" cy="1325563"/>
          </a:xfrm>
        </p:spPr>
        <p:txBody>
          <a:bodyPr>
            <a:normAutofit/>
          </a:bodyPr>
          <a:lstStyle/>
          <a:p>
            <a:pPr>
              <a:buSzPct val="100000"/>
            </a:pPr>
            <a:r>
              <a:rPr lang="is-IS" sz="3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Endurnýjanlegir orkugjafar</a:t>
            </a:r>
            <a:endParaRPr lang="pl-PL" sz="32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D8DF3C9-6038-925C-153B-54B83BB2FCAA}"/>
              </a:ext>
            </a:extLst>
          </p:cNvPr>
          <p:cNvSpPr txBox="1"/>
          <p:nvPr/>
        </p:nvSpPr>
        <p:spPr>
          <a:xfrm>
            <a:off x="123172" y="1990153"/>
            <a:ext cx="5972828" cy="382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s-IS" sz="1900" dirty="0">
                <a:latin typeface="Calibri" panose="020F0502020204030204" pitchFamily="34" charset="0"/>
              </a:rPr>
              <a:t>Endurnýjanlegir orkugjafar eru þeir orkugjafar sem ekki stuðla að kolefnislosun, þeir eru auðlindir sem endurnýjast á tiltölulega stuttum tíma (endurnýjanlegt hráefni). Slíkar uppsprettur eru: sól, vindur, lífmassi, lífgas og lífeldsneyti. Endurnýjanleg orka felur einnig í sér varma sem fæst úr jörðu (jarðvarmi), lofti (lofthitaorka) og vatni (vatnsvarma). Endurnýjanleg orka gegnir mikilvægu hlutverki í baráttunni við loftslagsbreytingar. </a:t>
            </a:r>
            <a:endParaRPr lang="pl-PL" sz="19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just"/>
            <a:endParaRPr lang="pl-PL" sz="1800" dirty="0">
              <a:latin typeface="Calibri" panose="020F0502020204030204" pitchFamily="34" charset="0"/>
            </a:endParaRPr>
          </a:p>
          <a:p>
            <a:pPr marL="92075" algn="just" rtl="0">
              <a:spcBef>
                <a:spcPts val="1000"/>
              </a:spcBef>
              <a:spcAft>
                <a:spcPts val="0"/>
              </a:spcAft>
            </a:pPr>
            <a:r>
              <a:rPr lang="en-US" sz="12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Hamed, T. A., and A. J. J. O. S. D. O. E. </a:t>
            </a:r>
            <a:r>
              <a:rPr lang="en-US" sz="1200" b="0" i="0" u="none" strike="noStrike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Alshare</a:t>
            </a:r>
            <a:r>
              <a:rPr lang="en-US" sz="12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. 2022. Water, and E. Systems, environmental impact of solar and wind energy-a review. </a:t>
            </a:r>
            <a:r>
              <a:rPr lang="en-US" sz="1200" b="0" i="1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Journal of Sustainable Development of Energy, Water and Environment Systems</a:t>
            </a:r>
            <a:r>
              <a:rPr lang="en-US" sz="12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 10 (2):1–23. doi:10.13044/j.sdewes.d9.0387. </a:t>
            </a:r>
            <a:endParaRPr lang="en-US" sz="1050" b="0" dirty="0">
              <a:solidFill>
                <a:schemeClr val="bg1">
                  <a:lumMod val="50000"/>
                </a:schemeClr>
              </a:solidFill>
              <a:effectLst/>
            </a:endParaRPr>
          </a:p>
          <a:p>
            <a:pPr algn="just"/>
            <a:br>
              <a:rPr lang="en-US" dirty="0"/>
            </a:br>
            <a:endParaRPr lang="pl-PL" dirty="0"/>
          </a:p>
        </p:txBody>
      </p:sp>
      <p:pic>
        <p:nvPicPr>
          <p:cNvPr id="2050" name="Picture 2" descr="Types of Renewable Energy: Sources, Advantages &amp; Disadvantages">
            <a:extLst>
              <a:ext uri="{FF2B5EF4-FFF2-40B4-BE49-F238E27FC236}">
                <a16:creationId xmlns:a16="http://schemas.microsoft.com/office/drawing/2014/main" id="{3BB6E9ED-91E4-0E88-07AF-5FEB0EC77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171" y="1021872"/>
            <a:ext cx="5972829" cy="465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CD9FA8FE-C618-866E-6BA2-09146C73D64D}"/>
              </a:ext>
            </a:extLst>
          </p:cNvPr>
          <p:cNvSpPr txBox="1"/>
          <p:nvPr/>
        </p:nvSpPr>
        <p:spPr>
          <a:xfrm>
            <a:off x="6934200" y="5673213"/>
            <a:ext cx="61009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https://www.sciencefacts.net/types-of-renewable-energy.html</a:t>
            </a:r>
            <a:r>
              <a:rPr lang="is-I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-PL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458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a 7">
            <a:extLst>
              <a:ext uri="{FF2B5EF4-FFF2-40B4-BE49-F238E27FC236}">
                <a16:creationId xmlns:a16="http://schemas.microsoft.com/office/drawing/2014/main" id="{DEC7CDB7-FF82-B1E1-AAE2-270E6A4BAB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77781" y="1365306"/>
            <a:ext cx="5614219" cy="329999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F864CCF-A4F9-5D97-0B69-EC6A24726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7947" y="402208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 err="1"/>
              <a:t>Notkun</a:t>
            </a:r>
            <a:r>
              <a:rPr lang="en-US" sz="3600" b="1" dirty="0"/>
              <a:t> </a:t>
            </a:r>
            <a:endParaRPr lang="pl-PL" sz="360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A7DE476-586F-A754-8277-277E199FE5B9}"/>
              </a:ext>
            </a:extLst>
          </p:cNvPr>
          <p:cNvSpPr txBox="1"/>
          <p:nvPr/>
        </p:nvSpPr>
        <p:spPr>
          <a:xfrm>
            <a:off x="344128" y="1275500"/>
            <a:ext cx="10582565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2400" b="1" dirty="0">
                <a:latin typeface="Calibri" panose="020F0502020204030204" pitchFamily="34" charset="0"/>
                <a:cs typeface="Calibri" panose="020F0502020204030204" pitchFamily="34" charset="0"/>
              </a:rPr>
              <a:t>Vatnsaflsorka</a:t>
            </a:r>
            <a:endParaRPr lang="pl-PL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Rafmagnsframleiðsla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með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vatnsaflsvirkjunum</a:t>
            </a:r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s-IS" sz="2400" b="1" dirty="0">
                <a:latin typeface="Calibri" panose="020F0502020204030204" pitchFamily="34" charset="0"/>
                <a:cs typeface="Calibri" panose="020F0502020204030204" pitchFamily="34" charset="0"/>
              </a:rPr>
              <a:t>Vindorka</a:t>
            </a:r>
            <a:endParaRPr lang="pl-PL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Rafmagnsframleiðsla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Neðanjarðardælur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vatn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vindmyllur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Mölun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korns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með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myllum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2400" b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is-IS" sz="2400" b="1" dirty="0">
                <a:latin typeface="Calibri" panose="020F0502020204030204" pitchFamily="34" charset="0"/>
                <a:cs typeface="Calibri" panose="020F0502020204030204" pitchFamily="34" charset="0"/>
              </a:rPr>
              <a:t>ólarorka</a:t>
            </a:r>
            <a:endParaRPr lang="pl-PL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Rafmagnsframleiðsla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með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því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umbreyta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sólarorku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með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ljósafrumum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Matreiðsla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með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sólareldavélum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hiturum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Sólarrafhlöður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pl-P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FC74D1D9-FDE9-D78D-6EB7-A67F0203C5EF}"/>
              </a:ext>
            </a:extLst>
          </p:cNvPr>
          <p:cNvSpPr txBox="1"/>
          <p:nvPr/>
        </p:nvSpPr>
        <p:spPr>
          <a:xfrm>
            <a:off x="6951406" y="4725562"/>
            <a:ext cx="53778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https://op.europa.eu/webpub/eca/special-reports/renevable-energy-5-2018/en/</a:t>
            </a:r>
            <a:r>
              <a:rPr lang="is-I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-PL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E60F90D-F97F-7A00-B5DA-063C46E75E46}"/>
              </a:ext>
            </a:extLst>
          </p:cNvPr>
          <p:cNvSpPr txBox="1"/>
          <p:nvPr/>
        </p:nvSpPr>
        <p:spPr>
          <a:xfrm>
            <a:off x="4147947" y="5770520"/>
            <a:ext cx="61006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https://www.sciencefacts.net/types-of-renewable-energy.html</a:t>
            </a:r>
            <a:r>
              <a:rPr lang="is-I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-PL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294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"/>
          <p:cNvSpPr txBox="1">
            <a:spLocks noGrp="1"/>
          </p:cNvSpPr>
          <p:nvPr>
            <p:ph type="title"/>
          </p:nvPr>
        </p:nvSpPr>
        <p:spPr>
          <a:xfrm>
            <a:off x="838200" y="628990"/>
            <a:ext cx="10515600" cy="1008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br>
              <a:rPr lang="pl-PL" dirty="0"/>
            </a:br>
            <a:r>
              <a:rPr lang="is-IS" b="1" dirty="0"/>
              <a:t>Efnisyfirlit</a:t>
            </a:r>
            <a:r>
              <a:rPr lang="pl-PL" b="1" dirty="0"/>
              <a:t>:</a:t>
            </a:r>
            <a:br>
              <a:rPr lang="pl-PL" b="1" dirty="0"/>
            </a:br>
            <a:endParaRPr dirty="0"/>
          </a:p>
        </p:txBody>
      </p:sp>
      <p:sp>
        <p:nvSpPr>
          <p:cNvPr id="75" name="Google Shape;75;p3"/>
          <p:cNvSpPr txBox="1">
            <a:spLocks noGrp="1"/>
          </p:cNvSpPr>
          <p:nvPr>
            <p:ph type="body" idx="1"/>
          </p:nvPr>
        </p:nvSpPr>
        <p:spPr>
          <a:xfrm>
            <a:off x="975852" y="1818953"/>
            <a:ext cx="10515600" cy="1875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57188" indent="-357188">
              <a:buFont typeface="+mj-lt"/>
              <a:buAutoNum type="arabicPeriod"/>
            </a:pPr>
            <a:r>
              <a:rPr lang="is-IS" sz="2400" dirty="0"/>
              <a:t>Góðar á</a:t>
            </a:r>
            <a:r>
              <a:rPr lang="pl-PL" sz="2400" dirty="0"/>
              <a:t>stæður fyrir því að</a:t>
            </a:r>
            <a:r>
              <a:rPr lang="is-IS" sz="2400" dirty="0"/>
              <a:t> vinna að </a:t>
            </a:r>
            <a:r>
              <a:rPr lang="pl-PL" sz="2400" dirty="0"/>
              <a:t>sjálfbærri þróun.</a:t>
            </a:r>
            <a:endParaRPr lang="is-IS" sz="2400" dirty="0"/>
          </a:p>
          <a:p>
            <a:pPr marL="357188" indent="-357188">
              <a:buFont typeface="+mj-lt"/>
              <a:buAutoNum type="arabicPeriod"/>
            </a:pPr>
            <a:r>
              <a:rPr lang="pl-PL" sz="2400" dirty="0"/>
              <a:t>Hrein orka og sjálfbærar samgöngur – </a:t>
            </a:r>
            <a:r>
              <a:rPr lang="is-IS" sz="2400" dirty="0"/>
              <a:t>undirstöður </a:t>
            </a:r>
            <a:r>
              <a:rPr lang="pl-PL" sz="2400" i="1" dirty="0"/>
              <a:t>Gr</a:t>
            </a:r>
            <a:r>
              <a:rPr lang="is-IS" sz="2400" i="1" dirty="0"/>
              <a:t>een Deal </a:t>
            </a:r>
            <a:r>
              <a:rPr lang="is-IS" sz="2400" dirty="0"/>
              <a:t>sáttmála </a:t>
            </a:r>
            <a:r>
              <a:rPr lang="pl-PL" sz="2400" dirty="0"/>
              <a:t>ESB.</a:t>
            </a:r>
            <a:endParaRPr lang="is-IS" sz="2400" dirty="0"/>
          </a:p>
          <a:p>
            <a:pPr marL="357188" indent="-357188">
              <a:buFont typeface="+mj-lt"/>
              <a:buAutoNum type="arabicPeriod"/>
            </a:pPr>
            <a:r>
              <a:rPr lang="is-IS" sz="2400" dirty="0"/>
              <a:t>Vísindaleg rök varðandi</a:t>
            </a:r>
            <a:r>
              <a:rPr lang="pl-PL" sz="2400" dirty="0"/>
              <a:t> endurnýjanlegra orkugjafa og sjálfbæra</a:t>
            </a:r>
            <a:r>
              <a:rPr lang="is-IS" sz="2400" dirty="0"/>
              <a:t>r</a:t>
            </a:r>
            <a:r>
              <a:rPr lang="pl-PL" sz="2400" dirty="0"/>
              <a:t> samg</a:t>
            </a:r>
            <a:r>
              <a:rPr lang="is-IS" sz="2400" dirty="0"/>
              <a:t>öngur</a:t>
            </a:r>
            <a:r>
              <a:rPr lang="pl-PL" sz="2400" dirty="0"/>
              <a:t>.</a:t>
            </a:r>
            <a:endParaRPr lang="is-IS" sz="2400" dirty="0"/>
          </a:p>
          <a:p>
            <a:pPr marL="357188" indent="-357188">
              <a:buFont typeface="+mj-lt"/>
              <a:buAutoNum type="arabicPeriod"/>
            </a:pPr>
            <a:r>
              <a:rPr lang="is-IS" sz="2400" dirty="0"/>
              <a:t>Leiðir </a:t>
            </a:r>
            <a:r>
              <a:rPr lang="pl-PL" sz="2400" dirty="0"/>
              <a:t>til að draga úr losun gróðurhúsalofttegunda.</a:t>
            </a:r>
            <a:endParaRPr lang="is-IS" sz="2400" dirty="0"/>
          </a:p>
          <a:p>
            <a:pPr marL="357188" indent="-357188">
              <a:buFont typeface="+mj-lt"/>
              <a:buAutoNum type="arabicPeriod"/>
            </a:pPr>
            <a:r>
              <a:rPr lang="pl-PL" sz="2400" dirty="0"/>
              <a:t>Kynning á 6 hatta </a:t>
            </a:r>
            <a:r>
              <a:rPr lang="is-IS" sz="2400" dirty="0"/>
              <a:t>aðferðinni til að takast á við áskoranir og þróa lausnir</a:t>
            </a:r>
            <a:r>
              <a:rPr lang="pl-PL" sz="2400" dirty="0"/>
              <a:t>.</a:t>
            </a:r>
            <a:endParaRPr lang="is-IS" sz="2400" dirty="0"/>
          </a:p>
          <a:p>
            <a:pPr marL="357188" indent="-357188">
              <a:buFont typeface="+mj-lt"/>
              <a:buAutoNum type="arabicPeriod"/>
            </a:pPr>
            <a:r>
              <a:rPr lang="is-IS" sz="2400" dirty="0"/>
              <a:t>Hvernig má nota sv</a:t>
            </a:r>
            <a:r>
              <a:rPr lang="pl-PL" sz="2400" dirty="0"/>
              <a:t>iðsmynd</a:t>
            </a:r>
            <a:r>
              <a:rPr lang="is-IS" sz="2400" dirty="0"/>
              <a:t>ir í lausnaleitarnámi</a:t>
            </a:r>
            <a:r>
              <a:rPr lang="pl-PL" sz="2400" dirty="0"/>
              <a:t>.</a:t>
            </a:r>
          </a:p>
          <a:p>
            <a:pPr marL="357188" indent="-357188">
              <a:buFont typeface="+mj-lt"/>
              <a:buAutoNum type="arabicPeriod"/>
            </a:pPr>
            <a:endParaRPr lang="pl-PL" sz="2400" dirty="0"/>
          </a:p>
          <a:p>
            <a:pPr marL="357188" indent="-357188">
              <a:buFont typeface="+mj-lt"/>
              <a:buAutoNum type="arabicPeriod"/>
            </a:pPr>
            <a:endParaRPr lang="pl-PL" sz="2400" dirty="0"/>
          </a:p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endParaRPr lang="en-US" dirty="0"/>
          </a:p>
          <a:p>
            <a:pPr marL="514350" lvl="0" indent="-3365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864CCF-A4F9-5D97-0B69-EC6A24726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1503" y="37406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 err="1"/>
              <a:t>Notkun</a:t>
            </a:r>
            <a:endParaRPr lang="pl-PL" sz="3600" dirty="0"/>
          </a:p>
        </p:txBody>
      </p:sp>
      <p:pic>
        <p:nvPicPr>
          <p:cNvPr id="8" name="Obraz 7" descr="Obraz zawierający tekst, zrzut ekranu, Grafika, projekt graficzny&#10;&#10;Opis wygenerowany automatycznie">
            <a:extLst>
              <a:ext uri="{FF2B5EF4-FFF2-40B4-BE49-F238E27FC236}">
                <a16:creationId xmlns:a16="http://schemas.microsoft.com/office/drawing/2014/main" id="{C7BC072D-907F-4CE2-9298-C31AE59E8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0473" y="1925825"/>
            <a:ext cx="4431527" cy="249273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CA7DE476-586F-A754-8277-277E199FE5B9}"/>
              </a:ext>
            </a:extLst>
          </p:cNvPr>
          <p:cNvSpPr txBox="1"/>
          <p:nvPr/>
        </p:nvSpPr>
        <p:spPr>
          <a:xfrm>
            <a:off x="242453" y="1462796"/>
            <a:ext cx="11949547" cy="432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2500" b="1" dirty="0">
                <a:latin typeface="Calibri" panose="020F0502020204030204" pitchFamily="34" charset="0"/>
                <a:cs typeface="Calibri" panose="020F0502020204030204" pitchFamily="34" charset="0"/>
              </a:rPr>
              <a:t>Lífmassi </a:t>
            </a:r>
            <a:endParaRPr lang="pl-PL" sz="2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500" dirty="0">
                <a:latin typeface="Calibri" panose="020F0502020204030204" pitchFamily="34" charset="0"/>
                <a:cs typeface="Calibri" panose="020F0502020204030204" pitchFamily="34" charset="0"/>
              </a:rPr>
              <a:t>Framleiðsla á lífdísil og áfengi til að nota í stað </a:t>
            </a:r>
            <a:br>
              <a:rPr lang="is-IS" sz="2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500" dirty="0">
                <a:latin typeface="Calibri" panose="020F0502020204030204" pitchFamily="34" charset="0"/>
                <a:cs typeface="Calibri" panose="020F0502020204030204" pitchFamily="34" charset="0"/>
              </a:rPr>
              <a:t>hefðbundins eldsneytis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500" dirty="0">
                <a:latin typeface="Calibri" panose="020F0502020204030204" pitchFamily="34" charset="0"/>
                <a:cs typeface="Calibri" panose="020F0502020204030204" pitchFamily="34" charset="0"/>
              </a:rPr>
              <a:t>Framleiðir metangas sem hægt er að nota til að </a:t>
            </a:r>
            <a:br>
              <a:rPr lang="is-IS" sz="2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500" dirty="0">
                <a:latin typeface="Calibri" panose="020F0502020204030204" pitchFamily="34" charset="0"/>
                <a:cs typeface="Calibri" panose="020F0502020204030204" pitchFamily="34" charset="0"/>
              </a:rPr>
              <a:t>framleiða hita, rafmagn og lífræn efni</a:t>
            </a:r>
            <a:r>
              <a:rPr lang="is-IS" sz="25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br>
              <a:rPr lang="is-IS" sz="2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pl-PL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s-IS" sz="2500" b="1" dirty="0">
                <a:latin typeface="Calibri" panose="020F0502020204030204" pitchFamily="34" charset="0"/>
                <a:cs typeface="Calibri" panose="020F0502020204030204" pitchFamily="34" charset="0"/>
              </a:rPr>
              <a:t>Jarðhiti og sjávarorka</a:t>
            </a:r>
            <a:endParaRPr lang="pl-PL" sz="2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s-IS" sz="2500" dirty="0">
                <a:latin typeface="Calibri" panose="020F0502020204030204" pitchFamily="34" charset="0"/>
                <a:cs typeface="Calibri" panose="020F0502020204030204" pitchFamily="34" charset="0"/>
              </a:rPr>
              <a:t>Rafmagnsframleiðsla  </a:t>
            </a: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s-IS" sz="2500" b="1" dirty="0">
                <a:latin typeface="Calibri" panose="020F0502020204030204" pitchFamily="34" charset="0"/>
                <a:cs typeface="Calibri" panose="020F0502020204030204" pitchFamily="34" charset="0"/>
              </a:rPr>
              <a:t>Vetni</a:t>
            </a:r>
            <a:endParaRPr lang="pl-PL" sz="2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Hægt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er 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nota 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vetni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í 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stað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bensín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eða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díselolíu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fyrir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bifreiðar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  <a:r>
              <a:rPr lang="pl-PL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A3F1B55A-8FD5-D7A3-996E-EBDCE2A17A3D}"/>
              </a:ext>
            </a:extLst>
          </p:cNvPr>
          <p:cNvSpPr txBox="1"/>
          <p:nvPr/>
        </p:nvSpPr>
        <p:spPr>
          <a:xfrm>
            <a:off x="8028709" y="4420987"/>
            <a:ext cx="610061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https://www.sciencefacts.net/types-of-renewable-energy.html</a:t>
            </a:r>
            <a:endParaRPr lang="pl-PL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231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9A747275-E7C7-5CD9-BB47-99F5598D7137}"/>
              </a:ext>
            </a:extLst>
          </p:cNvPr>
          <p:cNvSpPr txBox="1"/>
          <p:nvPr/>
        </p:nvSpPr>
        <p:spPr>
          <a:xfrm>
            <a:off x="142124" y="1508652"/>
            <a:ext cx="673100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SzPct val="150000"/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</a:pP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Endurnýjanlegir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orkugjafar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klárast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ekki</a:t>
            </a:r>
          </a:p>
          <a:p>
            <a:pPr marL="342900" indent="-342900">
              <a:buSzPct val="150000"/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</a:pP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Endurnýjanleg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orka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er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áreiðanleg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SzPct val="150000"/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</a:pP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Endurnýjanleg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orka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er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umhverfisvæn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SzPct val="150000"/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</a:pP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Endurnýjanleg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orka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getur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aukið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lýðheilsu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SzPct val="150000"/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</a:pP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Endurnýjanleg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tækni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skapar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störf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SzPct val="150000"/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</a:pP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Endurnýjanleg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tækni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krefst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minna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viðhalds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SzPct val="150000"/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</a:pP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Endurnýjanleg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orka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dregur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úr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óróa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á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orkumarkaði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SzPct val="150000"/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</a:pP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Endurnýjanleg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orka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getur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aukið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efnahagslegt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sjálfstæði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landa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SzPct val="150000"/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</a:pP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Hægt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er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nota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afganga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í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endurnýjanlega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tækni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4ACCB089-6484-FEEB-EBF9-26C12CECF57D}"/>
              </a:ext>
            </a:extLst>
          </p:cNvPr>
          <p:cNvSpPr txBox="1"/>
          <p:nvPr/>
        </p:nvSpPr>
        <p:spPr>
          <a:xfrm>
            <a:off x="357909" y="5663636"/>
            <a:ext cx="69739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https://www.greenmatch.co.uk/blog/2021/09/advantages-and-disadvantages-of-renewable-energy#types-of-renewable-energy</a:t>
            </a:r>
          </a:p>
        </p:txBody>
      </p:sp>
      <p:pic>
        <p:nvPicPr>
          <p:cNvPr id="22" name="Obraz 21" descr="Obraz zawierający tekst, zrzut ekranu, krąg, Czcionka&#10;&#10;Opis wygenerowany automatycznie">
            <a:extLst>
              <a:ext uri="{FF2B5EF4-FFF2-40B4-BE49-F238E27FC236}">
                <a16:creationId xmlns:a16="http://schemas.microsoft.com/office/drawing/2014/main" id="{1537B74F-C439-9D2C-2199-BC6A5FCF6C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7339" y="1109446"/>
            <a:ext cx="5532352" cy="4639108"/>
          </a:xfrm>
          <a:prstGeom prst="rect">
            <a:avLst/>
          </a:prstGeom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F901D10-EE38-A8B3-C039-853187125BFC}"/>
              </a:ext>
            </a:extLst>
          </p:cNvPr>
          <p:cNvSpPr txBox="1"/>
          <p:nvPr/>
        </p:nvSpPr>
        <p:spPr>
          <a:xfrm>
            <a:off x="8311141" y="5698401"/>
            <a:ext cx="53946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https://clean-coalition.org/value-of-clean-local-energy/benefits/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9432CF3-AB2C-F426-EDCF-6F7BF7C46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909" y="636103"/>
            <a:ext cx="10515600" cy="872549"/>
          </a:xfrm>
        </p:spPr>
        <p:txBody>
          <a:bodyPr>
            <a:normAutofit/>
          </a:bodyPr>
          <a:lstStyle/>
          <a:p>
            <a:r>
              <a:rPr lang="en-US" sz="3600" b="1" dirty="0" err="1"/>
              <a:t>Kostir</a:t>
            </a:r>
            <a:r>
              <a:rPr lang="en-US" sz="3600" b="1" dirty="0"/>
              <a:t> </a:t>
            </a:r>
            <a:r>
              <a:rPr lang="en-US" sz="3600" b="1" dirty="0" err="1"/>
              <a:t>endurnýjanlegra</a:t>
            </a:r>
            <a:r>
              <a:rPr lang="en-US" sz="3600" b="1" dirty="0"/>
              <a:t> </a:t>
            </a:r>
            <a:r>
              <a:rPr lang="en-US" sz="3600" b="1" dirty="0" err="1"/>
              <a:t>orkugjafa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15061388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432CF3-AB2C-F426-EDCF-6F7BF7C46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861" y="392834"/>
            <a:ext cx="10515600" cy="1325563"/>
          </a:xfrm>
        </p:spPr>
        <p:txBody>
          <a:bodyPr>
            <a:normAutofit/>
          </a:bodyPr>
          <a:lstStyle/>
          <a:p>
            <a:r>
              <a:rPr lang="is-IS" sz="3600" b="1" dirty="0"/>
              <a:t>Ókostir endurnýjanlegra orkugjafa</a:t>
            </a:r>
            <a:endParaRPr lang="pl-PL" sz="360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A747275-E7C7-5CD9-BB47-99F5598D7137}"/>
              </a:ext>
            </a:extLst>
          </p:cNvPr>
          <p:cNvSpPr txBox="1"/>
          <p:nvPr/>
        </p:nvSpPr>
        <p:spPr>
          <a:xfrm>
            <a:off x="138545" y="1355619"/>
            <a:ext cx="5760810" cy="4093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txBody>
          <a:bodyPr wrap="square">
            <a:spAutoFit/>
          </a:bodyPr>
          <a:lstStyle/>
          <a:p>
            <a:pPr marL="342900" indent="-342900">
              <a:buSzPct val="15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Óstöðugt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aðgengi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veður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getur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haft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áhrif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á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orkuframboð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kallar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á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varaafl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er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mögulega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fengið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með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hefðbundnum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orkugjöfum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SzPct val="15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Minni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skilvirkni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tækni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til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endurvinnslu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getur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verið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óskilvirkari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samanborið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við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tækni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vinnur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með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jarðefnaeldsneyti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SzPct val="15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Hár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stofnkostnaður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fjárfesting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í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tækni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uppsetning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getur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verið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hár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SzPct val="15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Plássþörf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endurnýjanleg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orkuvinnsla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krefst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oft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mikils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landrýmis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umfram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hefðbundna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orkuvinnslu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SzPct val="15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Áskoranir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við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endurnýjun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- á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meðan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orkan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sjálf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er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hreinni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geta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tækin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verið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mengandi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er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kemur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förgun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kallar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á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betri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endurvinnsluaðferða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9CB6F7E-792E-18B7-D852-D8415DFBB558}"/>
              </a:ext>
            </a:extLst>
          </p:cNvPr>
          <p:cNvSpPr txBox="1"/>
          <p:nvPr/>
        </p:nvSpPr>
        <p:spPr>
          <a:xfrm>
            <a:off x="259476" y="5756824"/>
            <a:ext cx="631651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https://www.greenmatch.co.uk/blog/2021/09/advantages-and-disadvantages-of-renewable-energy</a:t>
            </a:r>
            <a:r>
              <a:rPr lang="is-IS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-PL" sz="105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Obraz 8" descr="Obraz zawierający tekst, zrzut ekranu, logo, System operacyjny&#10;&#10;Opis wygenerowany automatycznie">
            <a:extLst>
              <a:ext uri="{FF2B5EF4-FFF2-40B4-BE49-F238E27FC236}">
                <a16:creationId xmlns:a16="http://schemas.microsoft.com/office/drawing/2014/main" id="{2DEBCF3E-F4B8-7F7D-03EA-1A75B65177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3026" y="1614238"/>
            <a:ext cx="5968974" cy="3875745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B4CBEBB-DF75-C555-0DAF-9B53399F1920}"/>
              </a:ext>
            </a:extLst>
          </p:cNvPr>
          <p:cNvSpPr txBox="1"/>
          <p:nvPr/>
        </p:nvSpPr>
        <p:spPr>
          <a:xfrm>
            <a:off x="6111874" y="1368017"/>
            <a:ext cx="60801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</a:rPr>
              <a:t>.greenmatch.co.uk/blog/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2014/08/5-advantages-and-5-disadvantages-of-solar-energy</a:t>
            </a:r>
          </a:p>
        </p:txBody>
      </p:sp>
    </p:spTree>
    <p:extLst>
      <p:ext uri="{BB962C8B-B14F-4D97-AF65-F5344CB8AC3E}">
        <p14:creationId xmlns:p14="http://schemas.microsoft.com/office/powerpoint/2010/main" val="1410906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9567EC4-07A6-EC71-3B8D-803E838CD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127" y="766810"/>
            <a:ext cx="10515600" cy="712133"/>
          </a:xfrm>
        </p:spPr>
        <p:txBody>
          <a:bodyPr>
            <a:normAutofit/>
          </a:bodyPr>
          <a:lstStyle/>
          <a:p>
            <a:r>
              <a:rPr lang="en-US" sz="3600" b="1" dirty="0" err="1"/>
              <a:t>Mikilvægi</a:t>
            </a:r>
            <a:r>
              <a:rPr lang="en-US" sz="3600" b="1" dirty="0"/>
              <a:t> </a:t>
            </a:r>
            <a:r>
              <a:rPr lang="en-US" sz="3600" b="1" dirty="0" err="1"/>
              <a:t>endurnýjanlegrar</a:t>
            </a:r>
            <a:r>
              <a:rPr lang="en-US" sz="3600" b="1" dirty="0"/>
              <a:t> </a:t>
            </a:r>
            <a:r>
              <a:rPr lang="en-US" sz="3600" b="1" dirty="0" err="1"/>
              <a:t>orku</a:t>
            </a:r>
            <a:endParaRPr lang="pl-PL" sz="3600" b="1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73CEF1F-7820-846D-4353-592ADA9BF5E7}"/>
              </a:ext>
            </a:extLst>
          </p:cNvPr>
          <p:cNvSpPr txBox="1"/>
          <p:nvPr/>
        </p:nvSpPr>
        <p:spPr>
          <a:xfrm>
            <a:off x="210127" y="1536174"/>
            <a:ext cx="840908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Stöðva</a:t>
            </a:r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hlýnun</a:t>
            </a:r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jarðar</a:t>
            </a:r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Brennsla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jarðefnaeldsneytis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losar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umtalsvert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magn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af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koltvísýringi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stuðlar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hlýnun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jarðar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Endurnýjanleg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orka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er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hagkvæm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framboð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er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ótakmarkað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losar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ekki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gróðurhúsalofttegundir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er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lykilatriði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til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hefta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hlýnun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jarðar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loftslagsbreytingar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Stöðugt</a:t>
            </a:r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framboð</a:t>
            </a:r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orku</a:t>
            </a:r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Með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sveiflukenndum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orkumörkuðum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pólitískum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óstöðugleika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er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forgangsverkefni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á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heimsvísu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tryggja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stöðugt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orkuframboð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Nýting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endurnýjanlegra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auðlinda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í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nærumhverfi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getur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hjálpað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þjóðum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mæta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orkuþörf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sinni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Efnahagur</a:t>
            </a:r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20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atvinnusköpun</a:t>
            </a:r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Fjárfesting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í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innviðum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endurnýjanlegrar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orku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getur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ýtt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undir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hagvöxt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skapað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ný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atvinnutækifæri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sérstaklega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fyrir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yngri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kynslóðina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Obraz 5" descr="Obraz zawierający tekst, design, ilustracja&#10;&#10;Opis wygenerowany automatycznie">
            <a:extLst>
              <a:ext uri="{FF2B5EF4-FFF2-40B4-BE49-F238E27FC236}">
                <a16:creationId xmlns:a16="http://schemas.microsoft.com/office/drawing/2014/main" id="{AA81FBF5-782D-D0B1-2D1C-EAA8E8DDC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80206" y="766810"/>
            <a:ext cx="3339058" cy="527368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11680534-F75A-3C76-E4D0-70B5537C2401}"/>
              </a:ext>
            </a:extLst>
          </p:cNvPr>
          <p:cNvSpPr txBox="1"/>
          <p:nvPr/>
        </p:nvSpPr>
        <p:spPr>
          <a:xfrm>
            <a:off x="6577631" y="5640384"/>
            <a:ext cx="28078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https://curiousdesire.com/reasons-why-renewable-energy-is-important</a:t>
            </a:r>
            <a:r>
              <a:rPr lang="pl-PL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/</a:t>
            </a:r>
            <a:r>
              <a:rPr lang="is-I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-PL" sz="10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411638EA-DB35-C943-530E-8FA93ABF0203}"/>
              </a:ext>
            </a:extLst>
          </p:cNvPr>
          <p:cNvSpPr txBox="1"/>
          <p:nvPr/>
        </p:nvSpPr>
        <p:spPr>
          <a:xfrm>
            <a:off x="358971" y="5321826"/>
            <a:ext cx="78775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Maradin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Dario (2021). </a:t>
            </a:r>
            <a:r>
              <a:rPr lang="pl-PL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Advantages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pl-PL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disadvantages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pl-PL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renewable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sources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utilization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In: International </a:t>
            </a:r>
            <a:r>
              <a:rPr lang="pl-PL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Journal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Energy </a:t>
            </a:r>
            <a:r>
              <a:rPr lang="pl-PL" sz="1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Economics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Policy 11 (3), S. 176 - 183. doi:10.32479/ijeep.11027.</a:t>
            </a:r>
            <a:r>
              <a:rPr lang="is-IS" sz="1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-PL" sz="1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950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tekst, zrzut ekranu, Wykres, diagram&#10;&#10;Opis wygenerowany automatycznie">
            <a:extLst>
              <a:ext uri="{FF2B5EF4-FFF2-40B4-BE49-F238E27FC236}">
                <a16:creationId xmlns:a16="http://schemas.microsoft.com/office/drawing/2014/main" id="{72B13B08-FFD8-B2FB-FD86-BA14E575E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4234"/>
            <a:ext cx="7136652" cy="4035148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6C6FC450-9A98-F4E1-ABB3-8AF28230E740}"/>
              </a:ext>
            </a:extLst>
          </p:cNvPr>
          <p:cNvSpPr txBox="1"/>
          <p:nvPr/>
        </p:nvSpPr>
        <p:spPr>
          <a:xfrm>
            <a:off x="0" y="5475796"/>
            <a:ext cx="66132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>
                <a:solidFill>
                  <a:schemeClr val="bg1">
                    <a:lumMod val="50000"/>
                  </a:schemeClr>
                </a:solidFill>
                <a:latin typeface="Calibi"/>
              </a:rPr>
              <a:t>https://ec.europa.eu/eurostat/statistics-explained/index.php?title=File:Renewable_energy_2022_infographic.jpg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9A9D8895-EDBF-90C0-7330-DCD4283C7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076" y="688257"/>
            <a:ext cx="5368924" cy="539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172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, zrzut ekranu, projekt graficzny, diagram&#10;&#10;Opis wygenerowany automatycznie">
            <a:extLst>
              <a:ext uri="{FF2B5EF4-FFF2-40B4-BE49-F238E27FC236}">
                <a16:creationId xmlns:a16="http://schemas.microsoft.com/office/drawing/2014/main" id="{6A628B75-D1D8-DF6D-A16A-528DF1309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7754"/>
            <a:ext cx="4035100" cy="5348749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9B528A59-80DF-31BE-A434-EBB80C1DBD92}"/>
              </a:ext>
            </a:extLst>
          </p:cNvPr>
          <p:cNvSpPr txBox="1"/>
          <p:nvPr/>
        </p:nvSpPr>
        <p:spPr>
          <a:xfrm>
            <a:off x="5306365" y="5427241"/>
            <a:ext cx="597123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https://elements.visualcapitalist.com/what-are-the-five-major-types-of-renewable-energy/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F6E90B6-31E9-B1B4-55BF-487D90BEEA2A}"/>
              </a:ext>
            </a:extLst>
          </p:cNvPr>
          <p:cNvSpPr txBox="1"/>
          <p:nvPr/>
        </p:nvSpPr>
        <p:spPr>
          <a:xfrm>
            <a:off x="4140202" y="861372"/>
            <a:ext cx="84549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Helstu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tegundir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endurnýjanlegra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orkugjafa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í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heiminum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14096CEC-6588-A530-0D5C-A54FFDB4B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2180" y="2486024"/>
            <a:ext cx="76009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236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85FF73-C8A0-3B53-310B-29947409B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568" y="504037"/>
            <a:ext cx="11244362" cy="1230283"/>
          </a:xfrm>
        </p:spPr>
        <p:txBody>
          <a:bodyPr>
            <a:normAutofit/>
          </a:bodyPr>
          <a:lstStyle/>
          <a:p>
            <a:r>
              <a:rPr lang="is-IS" sz="3200" b="1" dirty="0"/>
              <a:t>Losun koltvísýrings frá ólíkum samgöngum og flutningsstarfsemi </a:t>
            </a:r>
            <a:endParaRPr lang="pl-PL" sz="3200" b="1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6E70EFF-4EB5-98EE-A5BE-BBBC56670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290" y="1589453"/>
            <a:ext cx="8421419" cy="4318253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715ED60D-EBA6-1D63-D610-402066A4B2C3}"/>
              </a:ext>
            </a:extLst>
          </p:cNvPr>
          <p:cNvSpPr txBox="1"/>
          <p:nvPr/>
        </p:nvSpPr>
        <p:spPr>
          <a:xfrm>
            <a:off x="5781367" y="5024175"/>
            <a:ext cx="41376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Losun á farþega miðað við fjölda 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km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970CD17-7AC0-6C97-D84A-4CCC8012C0A1}"/>
              </a:ext>
            </a:extLst>
          </p:cNvPr>
          <p:cNvSpPr txBox="1"/>
          <p:nvPr/>
        </p:nvSpPr>
        <p:spPr>
          <a:xfrm>
            <a:off x="5781367" y="5476819"/>
            <a:ext cx="60993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https://www.sherbetlondon.com/news-blog/how-our-travel-footprint-affects-the-environment-in-2020/</a:t>
            </a:r>
            <a:r>
              <a:rPr lang="is-IS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-PL" sz="11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1259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2450691" y="455834"/>
            <a:ext cx="5413149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br>
              <a:rPr lang="pl-PL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l-PL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s-I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Ólíkar tegundir farartækja</a:t>
            </a:r>
            <a:br>
              <a:rPr lang="pl-PL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l-PL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" name="Google Shape;107;p8"/>
          <p:cNvSpPr txBox="1">
            <a:spLocks noGrp="1"/>
          </p:cNvSpPr>
          <p:nvPr>
            <p:ph type="body" idx="1"/>
          </p:nvPr>
        </p:nvSpPr>
        <p:spPr>
          <a:xfrm>
            <a:off x="2479399" y="2029998"/>
            <a:ext cx="6211377" cy="3997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2070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pl-PL" sz="2400" b="0" i="0" dirty="0">
                <a:solidFill>
                  <a:srgbClr val="0D0D0D"/>
                </a:solidFill>
                <a:effectLst/>
                <a:latin typeface="Söhne"/>
              </a:rPr>
              <a:t>Rafknúin farartæki (EVS)</a:t>
            </a:r>
          </a:p>
          <a:p>
            <a:pPr marL="52070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pl-PL" sz="2400" b="0" i="0" dirty="0">
                <a:solidFill>
                  <a:srgbClr val="0D0D0D"/>
                </a:solidFill>
                <a:effectLst/>
                <a:latin typeface="Söhne"/>
              </a:rPr>
              <a:t>Ökutæki með vetniseldsneyti</a:t>
            </a:r>
          </a:p>
          <a:p>
            <a:pPr marL="52070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is-IS" sz="2400" b="0" i="0" dirty="0">
                <a:solidFill>
                  <a:srgbClr val="0D0D0D"/>
                </a:solidFill>
                <a:effectLst/>
                <a:latin typeface="Söhne"/>
              </a:rPr>
              <a:t>Farartæki sem nota l</a:t>
            </a:r>
            <a:r>
              <a:rPr lang="pl-PL" sz="2400" b="0" i="0" dirty="0">
                <a:solidFill>
                  <a:srgbClr val="0D0D0D"/>
                </a:solidFill>
                <a:effectLst/>
                <a:latin typeface="Söhne"/>
              </a:rPr>
              <a:t>ífeldsneyti</a:t>
            </a:r>
          </a:p>
          <a:p>
            <a:pPr marL="52070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is-IS" sz="2400" b="0" i="0" dirty="0">
                <a:solidFill>
                  <a:srgbClr val="0D0D0D"/>
                </a:solidFill>
                <a:effectLst/>
                <a:latin typeface="Söhne"/>
              </a:rPr>
              <a:t>Farartæki sem nota þ</a:t>
            </a:r>
            <a:r>
              <a:rPr lang="pl-PL" sz="2400" b="0" i="0" dirty="0">
                <a:solidFill>
                  <a:srgbClr val="0D0D0D"/>
                </a:solidFill>
                <a:effectLst/>
                <a:latin typeface="Söhne"/>
              </a:rPr>
              <a:t>jappað </a:t>
            </a:r>
            <a:br>
              <a:rPr lang="is-IS" sz="2400" b="0" i="0" dirty="0">
                <a:solidFill>
                  <a:srgbClr val="0D0D0D"/>
                </a:solidFill>
                <a:effectLst/>
                <a:latin typeface="Söhne"/>
              </a:rPr>
            </a:br>
            <a:r>
              <a:rPr lang="pl-PL" sz="2400" b="0" i="0" dirty="0">
                <a:solidFill>
                  <a:srgbClr val="0D0D0D"/>
                </a:solidFill>
                <a:effectLst/>
                <a:latin typeface="Söhne"/>
              </a:rPr>
              <a:t>jarðgas (CNG)</a:t>
            </a:r>
            <a:endParaRPr lang="is-IS" sz="2400" b="0" i="0" dirty="0">
              <a:solidFill>
                <a:srgbClr val="0D0D0D"/>
              </a:solidFill>
              <a:effectLst/>
              <a:latin typeface="Söhne"/>
            </a:endParaRPr>
          </a:p>
          <a:p>
            <a:pPr marL="52070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is-IS" sz="2400" dirty="0">
                <a:solidFill>
                  <a:srgbClr val="0D0D0D"/>
                </a:solidFill>
                <a:latin typeface="Söhne"/>
              </a:rPr>
              <a:t>Farartæki sem nota sólarorku</a:t>
            </a:r>
          </a:p>
          <a:p>
            <a:pPr marL="52070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is-IS" sz="2400" b="0" i="0" dirty="0">
                <a:solidFill>
                  <a:srgbClr val="0D0D0D"/>
                </a:solidFill>
                <a:effectLst/>
                <a:latin typeface="Söhne"/>
              </a:rPr>
              <a:t>Farartæki </a:t>
            </a:r>
            <a:r>
              <a:rPr lang="is-IS" sz="2400" dirty="0">
                <a:solidFill>
                  <a:srgbClr val="0D0D0D"/>
                </a:solidFill>
                <a:latin typeface="Söhne"/>
              </a:rPr>
              <a:t>drifin af mönnum/hreyfing</a:t>
            </a:r>
            <a:endParaRPr lang="pl-PL" sz="2400" b="0" i="0" dirty="0">
              <a:solidFill>
                <a:srgbClr val="0D0D0D"/>
              </a:solidFill>
              <a:effectLst/>
              <a:latin typeface="Söhne"/>
            </a:endParaRPr>
          </a:p>
          <a:p>
            <a:pPr marL="520700">
              <a:spcBef>
                <a:spcPts val="0"/>
              </a:spcBef>
              <a:buSzPts val="2800"/>
              <a:buFont typeface="Arial" panose="020B0604020202020204" pitchFamily="34" charset="0"/>
              <a:buChar char="•"/>
            </a:pPr>
            <a:r>
              <a:rPr lang="is-IS" sz="2400" b="0" i="0" dirty="0">
                <a:solidFill>
                  <a:srgbClr val="0D0D0D"/>
                </a:solidFill>
                <a:effectLst/>
                <a:latin typeface="Söhne"/>
              </a:rPr>
              <a:t>Farartæki sem styðjast við rafmagn</a:t>
            </a:r>
            <a:endParaRPr lang="pl-PL" sz="2400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62D74F4-1BE2-9F20-CA78-1A0CDCC72CE6}"/>
              </a:ext>
            </a:extLst>
          </p:cNvPr>
          <p:cNvSpPr txBox="1"/>
          <p:nvPr/>
        </p:nvSpPr>
        <p:spPr>
          <a:xfrm>
            <a:off x="7531509" y="5596741"/>
            <a:ext cx="505255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pl-PL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https://www.transport.gov.scot/active-travel/developing-an-active-nation/sustainable-travel-and-the-national-transport-strategy/</a:t>
            </a:r>
            <a:r>
              <a:rPr lang="is-IS" sz="11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-PL" sz="11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 descr="Koncepcja redukcji poziomu CO2. Kontrola emisji dwutlenku węgla, poziom CO2 do pozycji min. Renderowanie 3D – zdjęcie">
            <a:extLst>
              <a:ext uri="{FF2B5EF4-FFF2-40B4-BE49-F238E27FC236}">
                <a16:creationId xmlns:a16="http://schemas.microsoft.com/office/drawing/2014/main" id="{75751212-D032-99FD-0D85-958C29ECC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43009"/>
            <a:ext cx="2341266" cy="175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87C433E8-CAD4-DD95-A7E1-45F84911F9EA}"/>
              </a:ext>
            </a:extLst>
          </p:cNvPr>
          <p:cNvSpPr txBox="1"/>
          <p:nvPr/>
        </p:nvSpPr>
        <p:spPr>
          <a:xfrm>
            <a:off x="1042199" y="5298959"/>
            <a:ext cx="12057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www.unsplash.com</a:t>
            </a:r>
          </a:p>
        </p:txBody>
      </p:sp>
      <p:pic>
        <p:nvPicPr>
          <p:cNvPr id="2054" name="Picture 6" descr="Koncepcja ikony zerowej emisji netto do 2050 r. w ręku dla animacji polityki ochrony środowiska Ilustracja koncepcji Zielona technologia energii odnawialnej dla czystego środowiska przyszłości. – zdjęcie">
            <a:extLst>
              <a:ext uri="{FF2B5EF4-FFF2-40B4-BE49-F238E27FC236}">
                <a16:creationId xmlns:a16="http://schemas.microsoft.com/office/drawing/2014/main" id="{238ABCF8-C29B-A841-5DDB-A83ED7855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4327"/>
            <a:ext cx="2341266" cy="155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3839BA60-5C6A-4FA5-E50D-388E5E1379C4}"/>
              </a:ext>
            </a:extLst>
          </p:cNvPr>
          <p:cNvSpPr txBox="1"/>
          <p:nvPr/>
        </p:nvSpPr>
        <p:spPr>
          <a:xfrm>
            <a:off x="1379302" y="5090977"/>
            <a:ext cx="10086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www.unsplash.com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5E7D6BF-D20A-E394-4849-E35D07478C9B}"/>
              </a:ext>
            </a:extLst>
          </p:cNvPr>
          <p:cNvSpPr txBox="1"/>
          <p:nvPr/>
        </p:nvSpPr>
        <p:spPr>
          <a:xfrm>
            <a:off x="1379302" y="1787800"/>
            <a:ext cx="672034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www.unsplash.com</a:t>
            </a:r>
          </a:p>
        </p:txBody>
      </p:sp>
      <p:pic>
        <p:nvPicPr>
          <p:cNvPr id="3074" name="Picture 2" descr="Sustainable travel and the National Transport Strategy | Transport ...">
            <a:extLst>
              <a:ext uri="{FF2B5EF4-FFF2-40B4-BE49-F238E27FC236}">
                <a16:creationId xmlns:a16="http://schemas.microsoft.com/office/drawing/2014/main" id="{F9C5F78B-7C40-269A-64EC-273B8BC74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930" y="1139042"/>
            <a:ext cx="3979862" cy="457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9955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0B5BD0C-E94E-5FF0-8FD2-A0A6BE551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37" y="-73025"/>
            <a:ext cx="4922837" cy="1600200"/>
          </a:xfrm>
        </p:spPr>
        <p:txBody>
          <a:bodyPr/>
          <a:lstStyle/>
          <a:p>
            <a:r>
              <a:rPr lang="pl-PL" b="1" dirty="0"/>
              <a:t>S</a:t>
            </a:r>
            <a:r>
              <a:rPr lang="is-IS" b="1" dirty="0"/>
              <a:t>jálbærar samgöngur</a:t>
            </a:r>
            <a:endParaRPr lang="pl-PL" b="1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82D024B-E8C1-84DF-5E44-BA52D60373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0012" y="1257300"/>
            <a:ext cx="6916738" cy="4873625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400" u="sng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Kostir</a:t>
            </a:r>
            <a:r>
              <a:rPr lang="en-US" sz="2400" u="sng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u="sng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sjálfbærra</a:t>
            </a:r>
            <a:r>
              <a:rPr lang="en-US" sz="2400" u="sng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u="sng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samgangna</a:t>
            </a:r>
            <a:r>
              <a:rPr lang="en-US" sz="2400" b="0" i="0" dirty="0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400" b="0" i="0" dirty="0" err="1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parnaður</a:t>
            </a:r>
            <a:r>
              <a:rPr lang="en-US" sz="2400" b="0" i="0" dirty="0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í </a:t>
            </a:r>
            <a:r>
              <a:rPr lang="en-US" sz="2400" b="0" i="0" dirty="0" err="1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eldsneytiskaupum</a:t>
            </a:r>
            <a:r>
              <a:rPr lang="en-US" sz="2400" b="0" i="0" dirty="0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fyrir</a:t>
            </a:r>
            <a:r>
              <a:rPr lang="en-US" sz="2400" b="0" i="0" dirty="0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ökutækjum</a:t>
            </a:r>
            <a:endParaRPr lang="en-US" sz="2400" b="0" i="0" dirty="0">
              <a:solidFill>
                <a:srgbClr val="29292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Minni </a:t>
            </a:r>
            <a:r>
              <a:rPr lang="en-US" sz="2400" b="0" i="0" dirty="0" err="1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kolefnislosun</a:t>
            </a:r>
            <a:r>
              <a:rPr lang="en-US" sz="2400" b="0" i="0" dirty="0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frá</a:t>
            </a:r>
            <a:r>
              <a:rPr lang="en-US" sz="2400" b="0" i="0" dirty="0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brennslu</a:t>
            </a:r>
            <a:r>
              <a:rPr lang="en-US" sz="2400" b="0" i="0" dirty="0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jarðefnaeldsneytis</a:t>
            </a:r>
            <a:r>
              <a:rPr lang="en-US" sz="2400" b="0" i="0" dirty="0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2400" b="0" i="0" dirty="0" err="1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minni</a:t>
            </a:r>
            <a:r>
              <a:rPr lang="en-US" sz="2400" b="0" i="0" dirty="0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loftmengun</a:t>
            </a:r>
            <a:endParaRPr lang="en-US" sz="2400" b="0" i="0" dirty="0">
              <a:solidFill>
                <a:srgbClr val="29292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Atvinnusköpun</a:t>
            </a:r>
            <a:r>
              <a:rPr lang="en-US" sz="2400" b="0" i="0" dirty="0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með </a:t>
            </a:r>
            <a:r>
              <a:rPr lang="en-US" sz="2400" b="0" i="0" dirty="0" err="1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aukinni</a:t>
            </a:r>
            <a:r>
              <a:rPr lang="en-US" sz="2400" b="0" i="0" dirty="0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bíla</a:t>
            </a:r>
            <a:r>
              <a:rPr lang="en-US" sz="2400" b="0" i="0" dirty="0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og </a:t>
            </a:r>
            <a:r>
              <a:rPr lang="en-US" sz="2400" b="0" i="0" dirty="0" err="1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rafgeymaframleiðslu</a:t>
            </a:r>
            <a:r>
              <a:rPr lang="en-US" sz="2400" b="0" i="0" dirty="0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2400" b="0" i="0" dirty="0" err="1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orkuframleiðslu</a:t>
            </a:r>
            <a:endParaRPr lang="en-US" sz="2400" b="0" i="0" dirty="0">
              <a:solidFill>
                <a:srgbClr val="29292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Bætt</a:t>
            </a:r>
            <a:r>
              <a:rPr lang="en-US" sz="2400" b="0" i="0" dirty="0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aðgengi</a:t>
            </a:r>
            <a:r>
              <a:rPr lang="en-US" sz="2400" b="0" i="0" dirty="0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2400" b="0" i="0" dirty="0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áreiðanlegum</a:t>
            </a:r>
            <a:r>
              <a:rPr lang="en-US" sz="2400" b="0" i="0" dirty="0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2400" b="0" i="0" dirty="0" err="1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hagkvæmum</a:t>
            </a:r>
            <a:r>
              <a:rPr lang="en-US" sz="2400" b="0" i="0" dirty="0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samgöngumöguleikum</a:t>
            </a:r>
            <a:endParaRPr lang="en-US" sz="2400" b="0" i="0" dirty="0">
              <a:solidFill>
                <a:srgbClr val="29292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Aukið</a:t>
            </a:r>
            <a:r>
              <a:rPr lang="en-US" sz="2400" b="0" i="0" dirty="0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orkuöryggi</a:t>
            </a:r>
            <a:r>
              <a:rPr lang="en-US" sz="2400" b="0" i="0" dirty="0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2400" b="0" i="0" dirty="0" err="1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sjálfstæði</a:t>
            </a:r>
            <a:r>
              <a:rPr lang="en-US" sz="2400" b="0" i="0" dirty="0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með </a:t>
            </a:r>
            <a:r>
              <a:rPr lang="en-US" sz="2400" b="0" i="0" dirty="0" err="1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því</a:t>
            </a:r>
            <a:r>
              <a:rPr lang="en-US" sz="2400" b="0" i="0" dirty="0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2400" b="0" i="0" dirty="0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treysta</a:t>
            </a:r>
            <a:r>
              <a:rPr lang="en-US" sz="2400" b="0" i="0" dirty="0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minna</a:t>
            </a:r>
            <a:r>
              <a:rPr lang="en-US" sz="2400" b="0" i="0" dirty="0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á </a:t>
            </a:r>
            <a:r>
              <a:rPr lang="en-US" sz="2400" b="0" i="0" dirty="0" err="1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erlendar</a:t>
            </a:r>
            <a:r>
              <a:rPr lang="en-US" sz="2400" b="0" i="0" dirty="0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uppsprettur</a:t>
            </a:r>
            <a:r>
              <a:rPr lang="en-US" sz="2400" b="0" i="0" dirty="0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orku</a:t>
            </a:r>
            <a:r>
              <a:rPr lang="en-US" sz="2400" b="0" i="0" dirty="0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2400" b="0" i="0" dirty="0" err="1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eldsneytis</a:t>
            </a:r>
            <a:r>
              <a:rPr lang="en-US" sz="2400" b="0" i="0" dirty="0">
                <a:solidFill>
                  <a:srgbClr val="2929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/>
          </a:p>
          <a:p>
            <a:endParaRPr lang="pl-PL" sz="2400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C48102A3-E620-995A-B21A-991D1B007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14" y="1563364"/>
            <a:ext cx="4688398" cy="4007178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2FCDA33-86FF-FC23-C73F-690550675ABE}"/>
              </a:ext>
            </a:extLst>
          </p:cNvPr>
          <p:cNvSpPr txBox="1"/>
          <p:nvPr/>
        </p:nvSpPr>
        <p:spPr>
          <a:xfrm>
            <a:off x="6336506" y="5707161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https://www.energy.gov/eere/sustainable-transportation-and-fuels</a:t>
            </a:r>
            <a:r>
              <a:rPr lang="is-I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-PL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3D7BE75-210E-EE4A-42DD-FFC924C8C20D}"/>
              </a:ext>
            </a:extLst>
          </p:cNvPr>
          <p:cNvSpPr txBox="1"/>
          <p:nvPr/>
        </p:nvSpPr>
        <p:spPr>
          <a:xfrm>
            <a:off x="676275" y="5412712"/>
            <a:ext cx="49875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https://www.sketchbubble.com/en/presentation-sustainable-transport.html</a:t>
            </a:r>
            <a:r>
              <a:rPr lang="is-I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-PL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4521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43A35F4A-DF86-6F5F-A87C-816B37735D40}"/>
              </a:ext>
            </a:extLst>
          </p:cNvPr>
          <p:cNvSpPr/>
          <p:nvPr/>
        </p:nvSpPr>
        <p:spPr>
          <a:xfrm>
            <a:off x="0" y="4458331"/>
            <a:ext cx="12192000" cy="1278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4EE999F-6724-688B-2654-3CE17A7668C0}"/>
              </a:ext>
            </a:extLst>
          </p:cNvPr>
          <p:cNvSpPr txBox="1"/>
          <p:nvPr/>
        </p:nvSpPr>
        <p:spPr>
          <a:xfrm>
            <a:off x="317090" y="775260"/>
            <a:ext cx="89055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Minnkun losunar frá landbúnaði</a:t>
            </a:r>
            <a:endParaRPr lang="pl-PL" sz="3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73BD5D6-C18B-DF59-0F82-45C157356F4E}"/>
              </a:ext>
            </a:extLst>
          </p:cNvPr>
          <p:cNvSpPr txBox="1"/>
          <p:nvPr/>
        </p:nvSpPr>
        <p:spPr>
          <a:xfrm>
            <a:off x="700547" y="1517351"/>
            <a:ext cx="1059671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Hugtakið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''</a:t>
            </a: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sjálfbær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landbúnaður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'' (U.S. Code Title 7, Section 3103) </a:t>
            </a: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merkir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samþætt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framleiðslukerfi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plöntu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- og </a:t>
            </a: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dýraafurða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með </a:t>
            </a: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staðbundinni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orkunotkun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sem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mun </a:t>
            </a: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til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lengri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tíma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: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Fullnægja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þörfum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manna </a:t>
            </a: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fyrir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mat og </a:t>
            </a: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trefjar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Auka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umhverfisgæði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og </a:t>
            </a: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nýtingu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náttúruauðlinda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fyrir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landbúnað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Nýta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betur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óendurnýjanlegar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auðlindir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í </a:t>
            </a: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landbúnaði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á </a:t>
            </a: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sem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skilvirkasta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hátt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með </a:t>
            </a: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því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að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samþætta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, </a:t>
            </a: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þar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sem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við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á, </a:t>
            </a: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við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náttúrulegar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líffrænar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auðlindir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, </a:t>
            </a: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hringrásir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og </a:t>
            </a: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auðlindastýringu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Stuðla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að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hagkvæmni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landbúnaðar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Auka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lífsgæði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bænda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og </a:t>
            </a: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samfélagsins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í </a:t>
            </a:r>
            <a:r>
              <a:rPr lang="en-US" sz="20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heild</a:t>
            </a:r>
            <a:r>
              <a:rPr lang="en-US" sz="20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779EB43-BE87-A9F2-CF6D-FC639BF57BFC}"/>
              </a:ext>
            </a:extLst>
          </p:cNvPr>
          <p:cNvSpPr txBox="1"/>
          <p:nvPr/>
        </p:nvSpPr>
        <p:spPr>
          <a:xfrm>
            <a:off x="533399" y="4536989"/>
            <a:ext cx="111550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Framkvæmdastjórn</a:t>
            </a:r>
            <a:r>
              <a:rPr lang="en-US" sz="18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Evrópusambandsins</a:t>
            </a:r>
            <a:r>
              <a:rPr lang="en-US" sz="18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skilgreinir</a:t>
            </a:r>
            <a:r>
              <a:rPr lang="en-US" sz="18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kolefnisrækt</a:t>
            </a:r>
            <a:r>
              <a:rPr lang="en-US" sz="18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sem</a:t>
            </a:r>
            <a:r>
              <a:rPr lang="en-US" sz="18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„</a:t>
            </a:r>
            <a:r>
              <a:rPr lang="en-US" sz="18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grænt</a:t>
            </a:r>
            <a:r>
              <a:rPr lang="en-US" sz="18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viðskiptamódel</a:t>
            </a:r>
            <a:r>
              <a:rPr lang="en-US" sz="18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sem</a:t>
            </a:r>
            <a:r>
              <a:rPr lang="en-US" sz="18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umbunar</a:t>
            </a:r>
            <a:r>
              <a:rPr lang="en-US" sz="18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bændum</a:t>
            </a:r>
            <a:r>
              <a:rPr lang="en-US" sz="18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fyrir</a:t>
            </a:r>
            <a:r>
              <a:rPr lang="en-US" sz="18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18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bæta</a:t>
            </a:r>
            <a:r>
              <a:rPr lang="en-US" sz="18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landnýtingu</a:t>
            </a:r>
            <a:r>
              <a:rPr lang="en-US" sz="18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18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vinna</a:t>
            </a:r>
            <a:r>
              <a:rPr lang="en-US" sz="18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18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aukinni</a:t>
            </a:r>
            <a:r>
              <a:rPr lang="en-US" sz="18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kolefnisrækt</a:t>
            </a:r>
            <a:r>
              <a:rPr lang="en-US" sz="18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á </a:t>
            </a:r>
            <a:r>
              <a:rPr lang="en-US" sz="18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lífmassa</a:t>
            </a:r>
            <a:r>
              <a:rPr lang="en-US" sz="18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dauðu</a:t>
            </a:r>
            <a:r>
              <a:rPr lang="en-US" sz="18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lífrænu</a:t>
            </a:r>
            <a:r>
              <a:rPr lang="en-US" sz="18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efni</a:t>
            </a:r>
            <a:r>
              <a:rPr lang="en-US" sz="18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18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jarðvegi</a:t>
            </a:r>
            <a:r>
              <a:rPr lang="en-US" sz="18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með </a:t>
            </a:r>
            <a:r>
              <a:rPr lang="en-US" sz="18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því</a:t>
            </a:r>
            <a:r>
              <a:rPr lang="en-US" sz="18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18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auka</a:t>
            </a:r>
            <a:r>
              <a:rPr lang="en-US" sz="18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kolefnisbindingu</a:t>
            </a:r>
            <a:r>
              <a:rPr lang="en-US" sz="18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og/</a:t>
            </a:r>
            <a:r>
              <a:rPr lang="en-US" sz="18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eða</a:t>
            </a:r>
            <a:r>
              <a:rPr lang="en-US" sz="18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draga</a:t>
            </a:r>
            <a:r>
              <a:rPr lang="en-US" sz="18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úr</a:t>
            </a:r>
            <a:r>
              <a:rPr lang="en-US" sz="18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losun</a:t>
            </a:r>
            <a:r>
              <a:rPr lang="en-US" sz="18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kolefnis</a:t>
            </a:r>
            <a:r>
              <a:rPr lang="en-US" sz="18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út</a:t>
            </a:r>
            <a:r>
              <a:rPr lang="en-US" sz="18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í </a:t>
            </a:r>
            <a:r>
              <a:rPr lang="en-US" sz="18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andrúmsloftið</a:t>
            </a:r>
            <a:r>
              <a:rPr lang="en-US" sz="18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með </a:t>
            </a:r>
            <a:r>
              <a:rPr lang="en-US" sz="18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því</a:t>
            </a:r>
            <a:r>
              <a:rPr lang="en-US" sz="18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18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taka </a:t>
            </a:r>
            <a:r>
              <a:rPr lang="en-US" sz="18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mið</a:t>
            </a:r>
            <a:r>
              <a:rPr lang="en-US" sz="18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</a:t>
            </a:r>
            <a:r>
              <a:rPr lang="en-US" sz="18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18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starfsháttum</a:t>
            </a:r>
            <a:r>
              <a:rPr lang="en-US" sz="18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sem</a:t>
            </a:r>
            <a:r>
              <a:rPr lang="en-US" sz="18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stuðla</a:t>
            </a:r>
            <a:r>
              <a:rPr lang="en-US" sz="18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18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líffræðilegum</a:t>
            </a:r>
            <a:r>
              <a:rPr lang="en-US" sz="18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fjölbreytileika</a:t>
            </a:r>
            <a:r>
              <a:rPr lang="en-US" sz="18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1800" dirty="0" err="1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náttúruvernd</a:t>
            </a:r>
            <a:r>
              <a:rPr lang="en-US" sz="1800" dirty="0">
                <a:solidFill>
                  <a:srgbClr val="2929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.“</a:t>
            </a:r>
            <a:endParaRPr lang="pl-PL" sz="1800" dirty="0">
              <a:solidFill>
                <a:srgbClr val="29292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1AF060-E6E5-005C-70CD-90D476EA0D9D}"/>
              </a:ext>
            </a:extLst>
          </p:cNvPr>
          <p:cNvSpPr txBox="1"/>
          <p:nvPr/>
        </p:nvSpPr>
        <p:spPr>
          <a:xfrm>
            <a:off x="3424084" y="5737318"/>
            <a:ext cx="61009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https://climate.ec.europa.eu/system/files/2021-12/com_2021_800_en_0.pdf</a:t>
            </a:r>
            <a:r>
              <a:rPr lang="is-I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-PL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034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"/>
          <p:cNvSpPr txBox="1">
            <a:spLocks noGrp="1"/>
          </p:cNvSpPr>
          <p:nvPr>
            <p:ph type="title"/>
          </p:nvPr>
        </p:nvSpPr>
        <p:spPr>
          <a:xfrm>
            <a:off x="831850" y="697735"/>
            <a:ext cx="10515600" cy="2891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is-IS" b="1" cap="small" dirty="0"/>
              <a:t>Almennar Upplýsingar</a:t>
            </a:r>
            <a:r>
              <a:rPr lang="pl-PL" b="1" cap="small" dirty="0"/>
              <a:t> </a:t>
            </a: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labelled Image">
            <a:extLst>
              <a:ext uri="{FF2B5EF4-FFF2-40B4-BE49-F238E27FC236}">
                <a16:creationId xmlns:a16="http://schemas.microsoft.com/office/drawing/2014/main" id="{F54CB457-BA75-E145-E998-E30B86A5D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1435371"/>
            <a:ext cx="5127760" cy="403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98520A17-B5D2-F4D3-1227-13C320A93E86}"/>
              </a:ext>
            </a:extLst>
          </p:cNvPr>
          <p:cNvSpPr txBox="1"/>
          <p:nvPr/>
        </p:nvSpPr>
        <p:spPr>
          <a:xfrm>
            <a:off x="437322" y="5510881"/>
            <a:ext cx="705193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N. A. </a:t>
            </a:r>
            <a:r>
              <a:rPr lang="pl-PL" sz="105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Rust</a:t>
            </a:r>
            <a:r>
              <a:rPr lang="pl-PL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L. </a:t>
            </a:r>
            <a:r>
              <a:rPr lang="pl-PL" sz="105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Ridding</a:t>
            </a:r>
            <a:r>
              <a:rPr lang="pl-PL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C. </a:t>
            </a:r>
            <a:r>
              <a:rPr lang="pl-PL" sz="105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Ward</a:t>
            </a:r>
            <a:r>
              <a:rPr lang="pl-PL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B. Clark, L. </a:t>
            </a:r>
            <a:r>
              <a:rPr lang="pl-PL" sz="105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Kehoe</a:t>
            </a:r>
            <a:r>
              <a:rPr lang="pl-PL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M. Dora, M.J. </a:t>
            </a:r>
            <a:r>
              <a:rPr lang="pl-PL" sz="105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Whittingham</a:t>
            </a:r>
            <a:r>
              <a:rPr lang="pl-PL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P. </a:t>
            </a:r>
            <a:r>
              <a:rPr lang="pl-PL" sz="105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McGowan</a:t>
            </a:r>
            <a:r>
              <a:rPr lang="pl-PL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r>
              <a:rPr lang="pl-PL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pl-PL" sz="105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Chaudhary</a:t>
            </a:r>
            <a:r>
              <a:rPr lang="pl-PL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C. J. Reynolds,  C. </a:t>
            </a:r>
            <a:r>
              <a:rPr lang="pl-PL" sz="105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Trivedy</a:t>
            </a:r>
            <a:r>
              <a:rPr lang="pl-PL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 N. West, </a:t>
            </a:r>
            <a:r>
              <a:rPr lang="en-US" sz="105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to transition to reduced-meat diets that benefit people and the planet</a:t>
            </a:r>
            <a:r>
              <a:rPr lang="pl-PL" sz="105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Science of The Total Environment</a:t>
            </a:r>
            <a:r>
              <a:rPr lang="pl-PL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718</a:t>
            </a:r>
            <a:r>
              <a:rPr lang="is-I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-PL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5EE455E6-6123-20DE-1D03-D33194EDA68B}"/>
              </a:ext>
            </a:extLst>
          </p:cNvPr>
          <p:cNvSpPr txBox="1"/>
          <p:nvPr/>
        </p:nvSpPr>
        <p:spPr>
          <a:xfrm>
            <a:off x="1223161" y="821532"/>
            <a:ext cx="41042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Draga saman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kjötframleiðslu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lang="pl-PL"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F0256EB-814A-F9D0-AC0E-5E6BDC998F78}"/>
              </a:ext>
            </a:extLst>
          </p:cNvPr>
          <p:cNvSpPr txBox="1"/>
          <p:nvPr/>
        </p:nvSpPr>
        <p:spPr>
          <a:xfrm>
            <a:off x="7142188" y="827992"/>
            <a:ext cx="41042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s-I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Draga úr einræktun</a:t>
            </a:r>
            <a:endParaRPr lang="pl-PL" sz="24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097ABF7-761B-62C0-B343-6CF31131E3EF}"/>
              </a:ext>
            </a:extLst>
          </p:cNvPr>
          <p:cNvSpPr txBox="1"/>
          <p:nvPr/>
        </p:nvSpPr>
        <p:spPr>
          <a:xfrm>
            <a:off x="6322664" y="1474069"/>
            <a:ext cx="58786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i="0" dirty="0">
                <a:solidFill>
                  <a:srgbClr val="777777"/>
                </a:solidFill>
                <a:effectLst/>
                <a:highlight>
                  <a:srgbClr val="F5F5F5"/>
                </a:highlight>
                <a:latin typeface="Open Sans" panose="020B0606030504020204" pitchFamily="34" charset="0"/>
              </a:rPr>
              <a:t>Einræktun</a:t>
            </a:r>
            <a:r>
              <a:rPr lang="is-IS" b="1" i="0" dirty="0">
                <a:solidFill>
                  <a:srgbClr val="777777"/>
                </a:solidFill>
                <a:effectLst/>
                <a:highlight>
                  <a:srgbClr val="F5F5F5"/>
                </a:highlight>
                <a:latin typeface="Open Sans" panose="020B0606030504020204" pitchFamily="34" charset="0"/>
              </a:rPr>
              <a:t> felst í að </a:t>
            </a:r>
            <a:r>
              <a:rPr lang="pl-PL" b="1" i="0" dirty="0">
                <a:solidFill>
                  <a:srgbClr val="777777"/>
                </a:solidFill>
                <a:effectLst/>
                <a:highlight>
                  <a:srgbClr val="F5F5F5"/>
                </a:highlight>
                <a:latin typeface="Open Sans" panose="020B0606030504020204" pitchFamily="34" charset="0"/>
              </a:rPr>
              <a:t>rækta eina plöntutegund á stóru </a:t>
            </a:r>
            <a:br>
              <a:rPr lang="is-IS" b="1" i="0" dirty="0">
                <a:solidFill>
                  <a:srgbClr val="777777"/>
                </a:solidFill>
                <a:effectLst/>
                <a:highlight>
                  <a:srgbClr val="F5F5F5"/>
                </a:highlight>
                <a:latin typeface="Open Sans" panose="020B0606030504020204" pitchFamily="34" charset="0"/>
              </a:rPr>
            </a:br>
            <a:r>
              <a:rPr lang="pl-PL" b="1" i="0" dirty="0">
                <a:solidFill>
                  <a:srgbClr val="777777"/>
                </a:solidFill>
                <a:effectLst/>
                <a:highlight>
                  <a:srgbClr val="F5F5F5"/>
                </a:highlight>
                <a:latin typeface="Open Sans" panose="020B0606030504020204" pitchFamily="34" charset="0"/>
              </a:rPr>
              <a:t>landsvæði til að auka framleið</a:t>
            </a:r>
            <a:r>
              <a:rPr lang="is-IS" b="1" i="0" dirty="0">
                <a:solidFill>
                  <a:srgbClr val="777777"/>
                </a:solidFill>
                <a:effectLst/>
                <a:highlight>
                  <a:srgbClr val="F5F5F5"/>
                </a:highlight>
                <a:latin typeface="Open Sans" panose="020B0606030504020204" pitchFamily="34" charset="0"/>
              </a:rPr>
              <a:t>ni</a:t>
            </a:r>
            <a:endParaRPr lang="pl-PL" dirty="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563C5D9-BB6A-04F9-E952-FF170C2F6805}"/>
              </a:ext>
            </a:extLst>
          </p:cNvPr>
          <p:cNvSpPr txBox="1"/>
          <p:nvPr/>
        </p:nvSpPr>
        <p:spPr>
          <a:xfrm>
            <a:off x="6843974" y="5063180"/>
            <a:ext cx="50134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neikvæð umhverfi</a:t>
            </a:r>
            <a:r>
              <a:rPr lang="is-IS" dirty="0"/>
              <a:t>sáhrif</a:t>
            </a:r>
            <a:r>
              <a:rPr lang="pl-PL" dirty="0"/>
              <a:t> og </a:t>
            </a:r>
            <a:r>
              <a:rPr lang="is-IS" dirty="0"/>
              <a:t>áhrif á </a:t>
            </a:r>
            <a:r>
              <a:rPr lang="pl-PL" dirty="0"/>
              <a:t>líffræðilegan fjölbreytileika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6B6CAC4F-3415-D4D1-564D-FB64551F288B}"/>
              </a:ext>
            </a:extLst>
          </p:cNvPr>
          <p:cNvSpPr txBox="1"/>
          <p:nvPr/>
        </p:nvSpPr>
        <p:spPr>
          <a:xfrm>
            <a:off x="7261201" y="2118747"/>
            <a:ext cx="76166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takmarka fjölbreytni plöntu- og dýrategunda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1BC10D5A-D2C9-50B8-A5CE-4E22D0B368CB}"/>
              </a:ext>
            </a:extLst>
          </p:cNvPr>
          <p:cNvSpPr txBox="1"/>
          <p:nvPr/>
        </p:nvSpPr>
        <p:spPr>
          <a:xfrm>
            <a:off x="6963508" y="2678970"/>
            <a:ext cx="47432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dirty="0"/>
              <a:t>Eykur líkur á </a:t>
            </a:r>
            <a:r>
              <a:rPr lang="pl-PL" dirty="0"/>
              <a:t>sjúkdómum og meindýrum</a:t>
            </a:r>
            <a:r>
              <a:rPr lang="is-IS" dirty="0"/>
              <a:t> við ræktun</a:t>
            </a:r>
            <a:endParaRPr lang="pl-PL" dirty="0"/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4FD13D12-A586-2381-4E4A-33ED384FBF69}"/>
              </a:ext>
            </a:extLst>
          </p:cNvPr>
          <p:cNvSpPr txBox="1"/>
          <p:nvPr/>
        </p:nvSpPr>
        <p:spPr>
          <a:xfrm>
            <a:off x="5617029" y="3249774"/>
            <a:ext cx="76166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/>
              <a:t>stór stofn af einni hýsiltegund auðveldar </a:t>
            </a:r>
            <a:r>
              <a:rPr lang="is-IS" dirty="0"/>
              <a:t>útbreyðslu hýsilsins</a:t>
            </a:r>
            <a:endParaRPr lang="pl-PL" dirty="0"/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5C5D8579-77A0-0EF1-E14F-0054FB738AC1}"/>
              </a:ext>
            </a:extLst>
          </p:cNvPr>
          <p:cNvSpPr txBox="1"/>
          <p:nvPr/>
        </p:nvSpPr>
        <p:spPr>
          <a:xfrm>
            <a:off x="5426109" y="3926375"/>
            <a:ext cx="76166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s-IS" dirty="0"/>
              <a:t>kallar á mikla</a:t>
            </a:r>
            <a:r>
              <a:rPr lang="pl-PL" dirty="0"/>
              <a:t> notkun</a:t>
            </a:r>
            <a:r>
              <a:rPr lang="is-IS" dirty="0"/>
              <a:t> á ólífrænum</a:t>
            </a:r>
            <a:r>
              <a:rPr lang="pl-PL" dirty="0"/>
              <a:t> efn</a:t>
            </a:r>
            <a:r>
              <a:rPr lang="is-IS" dirty="0"/>
              <a:t>um s.s. á</a:t>
            </a:r>
            <a:r>
              <a:rPr lang="pl-PL" dirty="0"/>
              <a:t>burð</a:t>
            </a:r>
            <a:r>
              <a:rPr lang="is-IS" dirty="0"/>
              <a:t>i og</a:t>
            </a:r>
            <a:r>
              <a:rPr lang="pl-PL" dirty="0"/>
              <a:t> skordýraeit</a:t>
            </a:r>
            <a:r>
              <a:rPr lang="is-IS" dirty="0"/>
              <a:t>ri</a:t>
            </a:r>
            <a:endParaRPr lang="pl-PL" dirty="0"/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81862CC9-C883-D14A-AD75-D224CCD9BDD9}"/>
              </a:ext>
            </a:extLst>
          </p:cNvPr>
          <p:cNvSpPr txBox="1"/>
          <p:nvPr/>
        </p:nvSpPr>
        <p:spPr>
          <a:xfrm>
            <a:off x="5426109" y="4434604"/>
            <a:ext cx="7616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/>
              <a:t>menga</a:t>
            </a:r>
            <a:r>
              <a:rPr lang="is-IS" dirty="0"/>
              <a:t>r</a:t>
            </a:r>
            <a:r>
              <a:rPr lang="pl-PL" dirty="0"/>
              <a:t> grunnvatn og jarðveg</a:t>
            </a:r>
            <a:r>
              <a:rPr lang="is-IS" dirty="0"/>
              <a:t>, </a:t>
            </a:r>
            <a:r>
              <a:rPr lang="pl-PL" dirty="0"/>
              <a:t>skaða</a:t>
            </a:r>
            <a:r>
              <a:rPr lang="is-IS" dirty="0"/>
              <a:t>r </a:t>
            </a:r>
            <a:r>
              <a:rPr lang="pl-PL" dirty="0"/>
              <a:t>heilsu dýra </a:t>
            </a:r>
            <a:br>
              <a:rPr lang="is-IS" dirty="0"/>
            </a:br>
            <a:r>
              <a:rPr lang="pl-PL" dirty="0"/>
              <a:t>(og jafnvel fólks) í nágrenninu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F628BD15-61AF-2D52-B2C9-C5035A7721E1}"/>
              </a:ext>
            </a:extLst>
          </p:cNvPr>
          <p:cNvSpPr txBox="1"/>
          <p:nvPr/>
        </p:nvSpPr>
        <p:spPr>
          <a:xfrm>
            <a:off x="5939014" y="5357198"/>
            <a:ext cx="634575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Heimild</a:t>
            </a:r>
            <a:r>
              <a:rPr lang="pl-PL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l-PL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https://www.savingbees.org/en/2023/03/21/why-monocultures-are-not-good-for-the-environnement/</a:t>
            </a:r>
            <a:r>
              <a:rPr lang="is-IS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-PL" sz="105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Strzałka: w dół 27">
            <a:extLst>
              <a:ext uri="{FF2B5EF4-FFF2-40B4-BE49-F238E27FC236}">
                <a16:creationId xmlns:a16="http://schemas.microsoft.com/office/drawing/2014/main" id="{521BEC62-8627-2530-77A0-CA9CB25F1C5B}"/>
              </a:ext>
            </a:extLst>
          </p:cNvPr>
          <p:cNvSpPr/>
          <p:nvPr/>
        </p:nvSpPr>
        <p:spPr>
          <a:xfrm>
            <a:off x="9153832" y="2514823"/>
            <a:ext cx="108155" cy="193136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Strzałka: w dół 28">
            <a:extLst>
              <a:ext uri="{FF2B5EF4-FFF2-40B4-BE49-F238E27FC236}">
                <a16:creationId xmlns:a16="http://schemas.microsoft.com/office/drawing/2014/main" id="{39A27D9A-2EFB-EF59-D001-C408E3591006}"/>
              </a:ext>
            </a:extLst>
          </p:cNvPr>
          <p:cNvSpPr/>
          <p:nvPr/>
        </p:nvSpPr>
        <p:spPr>
          <a:xfrm>
            <a:off x="9178412" y="3040265"/>
            <a:ext cx="108155" cy="193136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Strzałka: w dół 29">
            <a:extLst>
              <a:ext uri="{FF2B5EF4-FFF2-40B4-BE49-F238E27FC236}">
                <a16:creationId xmlns:a16="http://schemas.microsoft.com/office/drawing/2014/main" id="{78AF3F6A-DAFB-D6B1-505F-42C99C6FC428}"/>
              </a:ext>
            </a:extLst>
          </p:cNvPr>
          <p:cNvSpPr/>
          <p:nvPr/>
        </p:nvSpPr>
        <p:spPr>
          <a:xfrm>
            <a:off x="9178411" y="3664434"/>
            <a:ext cx="108155" cy="193136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Strzałka: w dół 30">
            <a:extLst>
              <a:ext uri="{FF2B5EF4-FFF2-40B4-BE49-F238E27FC236}">
                <a16:creationId xmlns:a16="http://schemas.microsoft.com/office/drawing/2014/main" id="{1A9A5C8E-69AF-FCEF-4A93-7BEF5B9F631D}"/>
              </a:ext>
            </a:extLst>
          </p:cNvPr>
          <p:cNvSpPr/>
          <p:nvPr/>
        </p:nvSpPr>
        <p:spPr>
          <a:xfrm>
            <a:off x="9185398" y="4264850"/>
            <a:ext cx="108155" cy="193136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Strzałka: w dół 31">
            <a:extLst>
              <a:ext uri="{FF2B5EF4-FFF2-40B4-BE49-F238E27FC236}">
                <a16:creationId xmlns:a16="http://schemas.microsoft.com/office/drawing/2014/main" id="{92240FB7-4A9E-9A74-D6AA-9FCC826D6BB8}"/>
              </a:ext>
            </a:extLst>
          </p:cNvPr>
          <p:cNvSpPr/>
          <p:nvPr/>
        </p:nvSpPr>
        <p:spPr>
          <a:xfrm>
            <a:off x="9194295" y="4945373"/>
            <a:ext cx="108155" cy="193136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2616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CAF2B781-1D8A-0FD3-5B35-591EE4F8D3A0}"/>
              </a:ext>
            </a:extLst>
          </p:cNvPr>
          <p:cNvSpPr txBox="1"/>
          <p:nvPr/>
        </p:nvSpPr>
        <p:spPr>
          <a:xfrm>
            <a:off x="8068826" y="4573259"/>
            <a:ext cx="385813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s-IS" dirty="0"/>
              <a:t>Skógarlandbúnaður </a:t>
            </a:r>
            <a:r>
              <a:rPr lang="pl-PL" dirty="0"/>
              <a:t>er land</a:t>
            </a:r>
            <a:r>
              <a:rPr lang="en-US" dirty="0"/>
              <a:t>r</a:t>
            </a:r>
            <a:r>
              <a:rPr lang="is-IS" dirty="0"/>
              <a:t>æktar</a:t>
            </a:r>
            <a:r>
              <a:rPr lang="pl-PL" dirty="0"/>
              <a:t>kerfi sem samþættir viljandi tré og runna við ræktun</a:t>
            </a:r>
            <a:r>
              <a:rPr lang="is-IS" dirty="0"/>
              <a:t> t</a:t>
            </a:r>
            <a:r>
              <a:rPr lang="pl-PL" dirty="0"/>
              <a:t>il að skapa umhverfis</a:t>
            </a:r>
            <a:r>
              <a:rPr lang="is-IS" dirty="0"/>
              <a:t>vænan</a:t>
            </a:r>
            <a:r>
              <a:rPr lang="pl-PL" dirty="0"/>
              <a:t>, efnahagslegan og félagslegan ávinning</a:t>
            </a:r>
            <a:r>
              <a:rPr lang="is-IS" dirty="0"/>
              <a:t> með því að s</a:t>
            </a:r>
            <a:r>
              <a:rPr lang="pl-PL" dirty="0"/>
              <a:t>ameina landbúnað og skógræk.</a:t>
            </a:r>
          </a:p>
        </p:txBody>
      </p:sp>
      <p:pic>
        <p:nvPicPr>
          <p:cNvPr id="2050" name="Picture 2" descr="Agroforestry traits and their potential impact on processes of ...">
            <a:extLst>
              <a:ext uri="{FF2B5EF4-FFF2-40B4-BE49-F238E27FC236}">
                <a16:creationId xmlns:a16="http://schemas.microsoft.com/office/drawing/2014/main" id="{B5B8E136-7BD6-199E-A439-CA31CF455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33" y="1185705"/>
            <a:ext cx="7650525" cy="429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A85A9552-08B4-E1EC-C4E8-6961319CEAF8}"/>
              </a:ext>
            </a:extLst>
          </p:cNvPr>
          <p:cNvSpPr txBox="1"/>
          <p:nvPr/>
        </p:nvSpPr>
        <p:spPr>
          <a:xfrm>
            <a:off x="168833" y="5504979"/>
            <a:ext cx="754359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pl-PL" sz="105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Zhu</a:t>
            </a:r>
            <a:r>
              <a:rPr lang="pl-PL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al., 2021; 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Reductions in water, soil and nutrient losses and pesticide</a:t>
            </a:r>
            <a:r>
              <a:rPr lang="pl-PL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pollution in agroforestry practices: a review of evidence</a:t>
            </a:r>
            <a:r>
              <a:rPr lang="pl-PL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processes</a:t>
            </a:r>
            <a:r>
              <a:rPr lang="pl-PL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Plant </a:t>
            </a:r>
            <a:r>
              <a:rPr lang="pl-PL" sz="105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Soil</a:t>
            </a:r>
            <a:r>
              <a:rPr lang="pl-PL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(2020) 453:45–86.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986FDB1-2BD9-7876-0196-D5082D067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826" y="788432"/>
            <a:ext cx="3800729" cy="380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64948E37-46DF-C489-2013-FBFA037BC8CF}"/>
              </a:ext>
            </a:extLst>
          </p:cNvPr>
          <p:cNvSpPr txBox="1"/>
          <p:nvPr/>
        </p:nvSpPr>
        <p:spPr>
          <a:xfrm>
            <a:off x="8002238" y="5631936"/>
            <a:ext cx="41076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https://www.ecologic.org/post/agroforestry-what-it-is-and-why-it-is-essential-for-sustainable-and-climate-smart-use-of-land</a:t>
            </a:r>
            <a:r>
              <a:rPr lang="is-IS" sz="105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endParaRPr lang="pl-PL" sz="105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520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9"/>
          <p:cNvSpPr txBox="1">
            <a:spLocks noGrp="1"/>
          </p:cNvSpPr>
          <p:nvPr>
            <p:ph type="title"/>
          </p:nvPr>
        </p:nvSpPr>
        <p:spPr>
          <a:xfrm>
            <a:off x="831850" y="1133963"/>
            <a:ext cx="10515600" cy="2891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is-IS" b="1" cap="small" dirty="0"/>
              <a:t>Ítarefni </a:t>
            </a:r>
            <a:endParaRPr b="1" cap="small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0"/>
          <p:cNvSpPr txBox="1">
            <a:spLocks noGrp="1"/>
          </p:cNvSpPr>
          <p:nvPr>
            <p:ph type="body" idx="1"/>
          </p:nvPr>
        </p:nvSpPr>
        <p:spPr>
          <a:xfrm>
            <a:off x="405580" y="1068541"/>
            <a:ext cx="11009672" cy="3997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20700"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en-US" sz="1800" dirty="0"/>
              <a:t>Application to increase audience engagement: </a:t>
            </a:r>
            <a:r>
              <a:rPr lang="en-US" sz="1800" dirty="0">
                <a:hlinkClick r:id="rId3"/>
              </a:rPr>
              <a:t>https://www.mentimeter.com/</a:t>
            </a:r>
            <a:r>
              <a:rPr lang="en-US" sz="1800" dirty="0"/>
              <a:t> </a:t>
            </a:r>
            <a:endParaRPr lang="pl-PL" sz="1800" dirty="0"/>
          </a:p>
          <a:p>
            <a:pPr marL="520700"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en-US" sz="1800" dirty="0" err="1"/>
              <a:t>beFORE</a:t>
            </a:r>
            <a:r>
              <a:rPr lang="en-US" sz="1800" dirty="0"/>
              <a:t> E-Learning Course, http://futureoriented.eu/ foresight-course/,  where you can benefit from lessons dedicated to scenario analysis: </a:t>
            </a:r>
            <a:r>
              <a:rPr lang="en-US" sz="1800" dirty="0">
                <a:hlinkClick r:id="rId4"/>
              </a:rPr>
              <a:t>http://futureoriented.eu/courses/advanced-course-students/lessons/module-5-</a:t>
            </a:r>
            <a:r>
              <a:rPr lang="pl-PL" sz="1800" dirty="0">
                <a:hlinkClick r:id="rId4"/>
              </a:rPr>
              <a:t>lesson-2-future-oriented-methodologies/topic/topic-7-intuitive-logics-school-ofscenario-construction-case-studies/</a:t>
            </a:r>
            <a:r>
              <a:rPr lang="is-IS" sz="1800" dirty="0"/>
              <a:t> </a:t>
            </a:r>
            <a:r>
              <a:rPr lang="pl-PL" sz="1800" dirty="0"/>
              <a:t>or take the entire Futures Literacy course</a:t>
            </a:r>
            <a:r>
              <a:rPr lang="is-IS" sz="1800" dirty="0"/>
              <a:t> </a:t>
            </a:r>
            <a:r>
              <a:rPr lang="pl-PL" sz="1800" dirty="0"/>
              <a:t> (</a:t>
            </a:r>
            <a:r>
              <a:rPr lang="pl-PL" sz="1800" dirty="0">
                <a:hlinkClick r:id="rId5"/>
              </a:rPr>
              <a:t>http:// futureoriented.eu/foresight-course/)</a:t>
            </a:r>
            <a:r>
              <a:rPr lang="is-IS" sz="1800" dirty="0">
                <a:hlinkClick r:id="rId5"/>
              </a:rPr>
              <a:t> </a:t>
            </a:r>
            <a:endParaRPr lang="pl-PL" sz="1800" dirty="0"/>
          </a:p>
          <a:p>
            <a:pPr marL="52070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-US" sz="1800" dirty="0"/>
              <a:t>The European Environment Agency (EEA)</a:t>
            </a:r>
            <a:r>
              <a:rPr lang="pl-PL" sz="1800" dirty="0"/>
              <a:t> website, </a:t>
            </a:r>
            <a:r>
              <a:rPr lang="pl-PL" sz="1800" dirty="0">
                <a:hlinkClick r:id="rId6"/>
              </a:rPr>
              <a:t>https://www.eea.europa.eu/en/topics/in-depth/climate-change-mitigation-reducing-emissions</a:t>
            </a:r>
            <a:r>
              <a:rPr lang="is-IS" sz="1800" dirty="0"/>
              <a:t> </a:t>
            </a:r>
            <a:endParaRPr lang="pl-PL" sz="1800" dirty="0"/>
          </a:p>
          <a:p>
            <a:pPr marL="52070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pl-PL" sz="1800" dirty="0">
                <a:hlinkClick r:id="rId7"/>
              </a:rPr>
              <a:t>https://www.oecd.org/agriculture/topics/climate-change-and-food-systems/</a:t>
            </a:r>
            <a:r>
              <a:rPr lang="is-IS" sz="1800" dirty="0"/>
              <a:t> </a:t>
            </a:r>
            <a:endParaRPr lang="pl-PL" sz="1800" dirty="0"/>
          </a:p>
          <a:p>
            <a:pPr marL="52070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-US" sz="1800" dirty="0"/>
              <a:t>Dr Edward de Bono introduces Lateral Thinking</a:t>
            </a:r>
            <a:r>
              <a:rPr lang="pl-PL" sz="1800" dirty="0"/>
              <a:t>; </a:t>
            </a:r>
            <a:r>
              <a:rPr lang="pl-PL" sz="1800" dirty="0">
                <a:hlinkClick r:id="rId8"/>
              </a:rPr>
              <a:t>https://www.youtube.com/watch?v=hdm3m85M5e8</a:t>
            </a:r>
            <a:r>
              <a:rPr lang="is-IS" sz="1800" dirty="0"/>
              <a:t> </a:t>
            </a:r>
            <a:endParaRPr lang="pl-PL" sz="1800" dirty="0"/>
          </a:p>
          <a:p>
            <a:pPr marL="52070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-US" sz="1800" dirty="0"/>
              <a:t>The Indigo Archive - Edward de Bono Tools in Practice</a:t>
            </a:r>
            <a:r>
              <a:rPr lang="pl-PL" sz="1800" dirty="0"/>
              <a:t>; </a:t>
            </a:r>
            <a:r>
              <a:rPr lang="pl-PL" sz="1800" dirty="0">
                <a:hlinkClick r:id="rId9"/>
              </a:rPr>
              <a:t>https://www.youtube.com/watch?v=wclCeGutYUo</a:t>
            </a:r>
            <a:r>
              <a:rPr lang="is-IS" sz="1800" dirty="0"/>
              <a:t> </a:t>
            </a:r>
            <a:endParaRPr lang="pl-PL" sz="1800" dirty="0"/>
          </a:p>
          <a:p>
            <a:pPr marL="520700"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en-US" sz="1800" dirty="0"/>
              <a:t>Global Footprint Network: https://www.footprintcalculator.org/  </a:t>
            </a:r>
            <a:endParaRPr lang="pl-PL" sz="1800" dirty="0"/>
          </a:p>
          <a:p>
            <a:pPr marL="520700"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en-US" sz="1800" dirty="0"/>
              <a:t>Miro board, where you can create a STEEP analysis template as the first step in the scenario method using ready-made output visualizations and work together online: </a:t>
            </a:r>
            <a:r>
              <a:rPr lang="en-US" sz="1800" dirty="0">
                <a:hlinkClick r:id="rId10"/>
              </a:rPr>
              <a:t>https://miro.com/</a:t>
            </a:r>
            <a:r>
              <a:rPr lang="en-US" sz="1800" dirty="0"/>
              <a:t> </a:t>
            </a:r>
            <a:endParaRPr lang="pl-PL" sz="1800" dirty="0"/>
          </a:p>
          <a:p>
            <a:pPr marL="520700"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pl-PL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pl-PL" sz="1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coursebook</a:t>
            </a:r>
            <a:r>
              <a:rPr lang="pl-PL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developed</a:t>
            </a:r>
            <a:r>
              <a:rPr lang="pl-PL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within</a:t>
            </a:r>
            <a:r>
              <a:rPr lang="pl-PL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Futures</a:t>
            </a:r>
            <a:r>
              <a:rPr lang="pl-PL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</a:t>
            </a:r>
            <a:r>
              <a:rPr lang="pl-PL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Replay your futures – labs for exploring undiscovered pathways course (pdf)</a:t>
            </a:r>
            <a:r>
              <a:rPr lang="pl-PL" sz="180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1"/>
              </a:rPr>
              <a:t>https://futuresproject.pb.edu.pl/app/uploads/2023/08/Handbook-Futures-2022.pdf</a:t>
            </a:r>
            <a:r>
              <a:rPr lang="is-IS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-PL" sz="1800" dirty="0">
              <a:solidFill>
                <a:schemeClr val="tx1"/>
              </a:solidFill>
            </a:endParaRPr>
          </a:p>
          <a:p>
            <a:pPr marL="635000" indent="-457200">
              <a:spcBef>
                <a:spcPts val="0"/>
              </a:spcBef>
              <a:buSzPts val="2800"/>
              <a:buFont typeface="Arial"/>
              <a:buAutoNum type="arabicPeriod"/>
            </a:pPr>
            <a:endParaRPr lang="en-US" sz="1800" dirty="0"/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endParaRPr lang="pl-PL" sz="1800" dirty="0">
              <a:hlinkClick r:id="rId1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endParaRPr lang="pl-PL" sz="1800" dirty="0"/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endParaRPr lang="pl-PL" sz="18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1"/>
          <p:cNvSpPr txBox="1">
            <a:spLocks noGrp="1"/>
          </p:cNvSpPr>
          <p:nvPr>
            <p:ph type="title"/>
          </p:nvPr>
        </p:nvSpPr>
        <p:spPr>
          <a:xfrm>
            <a:off x="831850" y="697735"/>
            <a:ext cx="10515600" cy="2891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is-IS" b="1" cap="small" dirty="0"/>
              <a:t>Fyrirmyndir</a:t>
            </a:r>
            <a:endParaRPr b="1" cap="smal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1E4FB18-51F1-F87F-F1E1-1075C92F29E8}"/>
              </a:ext>
            </a:extLst>
          </p:cNvPr>
          <p:cNvSpPr txBox="1"/>
          <p:nvPr/>
        </p:nvSpPr>
        <p:spPr>
          <a:xfrm>
            <a:off x="3040626" y="3243157"/>
            <a:ext cx="61009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0" dirty="0">
                <a:effectLst/>
              </a:rPr>
              <a:t> </a:t>
            </a:r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2A0EF9ED-1DCD-2B46-FB45-7CF34F5A709F}"/>
              </a:ext>
            </a:extLst>
          </p:cNvPr>
          <p:cNvSpPr txBox="1"/>
          <p:nvPr/>
        </p:nvSpPr>
        <p:spPr>
          <a:xfrm>
            <a:off x="3040626" y="3243157"/>
            <a:ext cx="61009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0" dirty="0">
                <a:effectLst/>
              </a:rPr>
              <a:t> </a:t>
            </a:r>
            <a:endParaRPr lang="pl-PL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2"/>
          <p:cNvSpPr txBox="1">
            <a:spLocks noGrp="1"/>
          </p:cNvSpPr>
          <p:nvPr>
            <p:ph type="title"/>
          </p:nvPr>
        </p:nvSpPr>
        <p:spPr>
          <a:xfrm>
            <a:off x="506882" y="710692"/>
            <a:ext cx="10515600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 sz="4800" b="1" dirty="0"/>
              <a:t>DANONE</a:t>
            </a:r>
            <a:endParaRPr sz="4800" b="1" dirty="0"/>
          </a:p>
        </p:txBody>
      </p:sp>
      <p:sp>
        <p:nvSpPr>
          <p:cNvPr id="131" name="Google Shape;131;p12"/>
          <p:cNvSpPr txBox="1">
            <a:spLocks noGrp="1"/>
          </p:cNvSpPr>
          <p:nvPr>
            <p:ph type="body" idx="1"/>
          </p:nvPr>
        </p:nvSpPr>
        <p:spPr>
          <a:xfrm>
            <a:off x="5628294" y="1830183"/>
            <a:ext cx="6448709" cy="3086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6213" lvl="0" indent="1588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900" dirty="0"/>
              <a:t>Danone er </a:t>
            </a:r>
            <a:r>
              <a:rPr lang="en-US" sz="1900" b="1" dirty="0" err="1"/>
              <a:t>framleiðandi</a:t>
            </a:r>
            <a:r>
              <a:rPr lang="en-US" sz="1900" b="1" dirty="0"/>
              <a:t> </a:t>
            </a:r>
            <a:r>
              <a:rPr lang="en-US" sz="1900" dirty="0" err="1"/>
              <a:t>mjólkur</a:t>
            </a:r>
            <a:r>
              <a:rPr lang="en-US" sz="1900" dirty="0"/>
              <a:t>- og </a:t>
            </a:r>
            <a:r>
              <a:rPr lang="en-US" sz="1900" dirty="0" err="1"/>
              <a:t>næringarvara</a:t>
            </a:r>
            <a:r>
              <a:rPr lang="en-US" sz="1900" dirty="0"/>
              <a:t>. </a:t>
            </a:r>
            <a:r>
              <a:rPr lang="en-US" sz="1900" dirty="0" err="1"/>
              <a:t>Fyrirtækið</a:t>
            </a:r>
            <a:r>
              <a:rPr lang="en-US" sz="1900" dirty="0"/>
              <a:t> </a:t>
            </a:r>
            <a:r>
              <a:rPr lang="en-US" sz="1900" dirty="0" err="1"/>
              <a:t>selur</a:t>
            </a:r>
            <a:r>
              <a:rPr lang="en-US" sz="1900" dirty="0"/>
              <a:t> </a:t>
            </a:r>
            <a:r>
              <a:rPr lang="en-US" sz="1900" dirty="0" err="1"/>
              <a:t>ferskar</a:t>
            </a:r>
            <a:r>
              <a:rPr lang="en-US" sz="1900" dirty="0"/>
              <a:t> </a:t>
            </a:r>
            <a:r>
              <a:rPr lang="en-US" sz="1900" dirty="0" err="1"/>
              <a:t>mjólkurvörur</a:t>
            </a:r>
            <a:r>
              <a:rPr lang="en-US" sz="1900" dirty="0"/>
              <a:t>, </a:t>
            </a:r>
            <a:r>
              <a:rPr lang="en-US" sz="1900" dirty="0" err="1"/>
              <a:t>vatn</a:t>
            </a:r>
            <a:r>
              <a:rPr lang="en-US" sz="1900" dirty="0"/>
              <a:t> á </a:t>
            </a:r>
            <a:r>
              <a:rPr lang="en-US" sz="1900" dirty="0" err="1"/>
              <a:t>flöskum</a:t>
            </a:r>
            <a:r>
              <a:rPr lang="en-US" sz="1900" dirty="0"/>
              <a:t>, </a:t>
            </a:r>
            <a:r>
              <a:rPr lang="en-US" sz="1900" dirty="0" err="1"/>
              <a:t>barnamat</a:t>
            </a:r>
            <a:r>
              <a:rPr lang="en-US" sz="1900" dirty="0"/>
              <a:t> og </a:t>
            </a:r>
            <a:r>
              <a:rPr lang="en-US" sz="1900" dirty="0" err="1"/>
              <a:t>bætiefni</a:t>
            </a:r>
            <a:r>
              <a:rPr lang="en-US" sz="1900" dirty="0"/>
              <a:t>.</a:t>
            </a:r>
          </a:p>
          <a:p>
            <a:pPr marL="176213" lvl="0" indent="1588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sz="1900" dirty="0"/>
          </a:p>
          <a:p>
            <a:pPr marL="176213" lvl="0" indent="1588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900" dirty="0" err="1"/>
              <a:t>Fyrirtækið</a:t>
            </a:r>
            <a:r>
              <a:rPr lang="en-US" sz="1900" dirty="0"/>
              <a:t> </a:t>
            </a:r>
            <a:r>
              <a:rPr lang="en-US" sz="1900" dirty="0" err="1"/>
              <a:t>selur</a:t>
            </a:r>
            <a:r>
              <a:rPr lang="en-US" sz="1900" dirty="0"/>
              <a:t> </a:t>
            </a:r>
            <a:r>
              <a:rPr lang="en-US" sz="1900" dirty="0" err="1"/>
              <a:t>vörur</a:t>
            </a:r>
            <a:r>
              <a:rPr lang="en-US" sz="1900" dirty="0"/>
              <a:t> </a:t>
            </a:r>
            <a:r>
              <a:rPr lang="en-US" sz="1900" dirty="0" err="1"/>
              <a:t>sínar</a:t>
            </a:r>
            <a:r>
              <a:rPr lang="en-US" sz="1900" dirty="0"/>
              <a:t> </a:t>
            </a:r>
            <a:r>
              <a:rPr lang="en-US" sz="1900" dirty="0" err="1"/>
              <a:t>undir</a:t>
            </a:r>
            <a:r>
              <a:rPr lang="en-US" sz="1900" dirty="0"/>
              <a:t> </a:t>
            </a:r>
            <a:r>
              <a:rPr lang="en-US" sz="1900" dirty="0" err="1"/>
              <a:t>vörumerkjunum</a:t>
            </a:r>
            <a:r>
              <a:rPr lang="en-US" sz="1900" dirty="0"/>
              <a:t> </a:t>
            </a:r>
            <a:r>
              <a:rPr lang="en-US" sz="1900" b="1" dirty="0"/>
              <a:t>Danone, </a:t>
            </a:r>
            <a:r>
              <a:rPr lang="en-US" sz="1900" b="1" dirty="0" err="1"/>
              <a:t>Activia</a:t>
            </a:r>
            <a:r>
              <a:rPr lang="en-US" sz="1900" b="1" dirty="0"/>
              <a:t>, Evian, </a:t>
            </a:r>
            <a:r>
              <a:rPr lang="en-US" sz="1900" b="1" dirty="0" err="1"/>
              <a:t>Volvic</a:t>
            </a:r>
            <a:r>
              <a:rPr lang="en-US" sz="1900" b="1" dirty="0"/>
              <a:t>, Aqua, Gallia, </a:t>
            </a:r>
            <a:r>
              <a:rPr lang="en-US" sz="1900" b="1" dirty="0" err="1"/>
              <a:t>Actimel</a:t>
            </a:r>
            <a:r>
              <a:rPr lang="en-US" sz="1900" b="1" dirty="0"/>
              <a:t>, </a:t>
            </a:r>
            <a:r>
              <a:rPr lang="en-US" sz="1900" b="1" dirty="0" err="1"/>
              <a:t>Nutricia</a:t>
            </a:r>
            <a:r>
              <a:rPr lang="en-US" sz="1900" b="1" dirty="0"/>
              <a:t> og </a:t>
            </a:r>
            <a:r>
              <a:rPr lang="en-US" sz="1900" b="1" dirty="0" err="1"/>
              <a:t>Bledina</a:t>
            </a:r>
            <a:r>
              <a:rPr lang="en-US" sz="1900" dirty="0"/>
              <a:t>. </a:t>
            </a:r>
            <a:r>
              <a:rPr lang="en-US" sz="1900" dirty="0" err="1"/>
              <a:t>Það</a:t>
            </a:r>
            <a:r>
              <a:rPr lang="en-US" sz="1900" dirty="0"/>
              <a:t> </a:t>
            </a:r>
            <a:r>
              <a:rPr lang="en-US" sz="1900" dirty="0" err="1"/>
              <a:t>dreifir</a:t>
            </a:r>
            <a:r>
              <a:rPr lang="en-US" sz="1900" dirty="0"/>
              <a:t> </a:t>
            </a:r>
            <a:r>
              <a:rPr lang="en-US" sz="1900" dirty="0" err="1"/>
              <a:t>vörum</a:t>
            </a:r>
            <a:r>
              <a:rPr lang="en-US" sz="1900" dirty="0"/>
              <a:t> </a:t>
            </a:r>
            <a:r>
              <a:rPr lang="en-US" sz="1900" dirty="0" err="1"/>
              <a:t>sínum</a:t>
            </a:r>
            <a:r>
              <a:rPr lang="en-US" sz="1900" dirty="0"/>
              <a:t> í gegnum </a:t>
            </a:r>
            <a:r>
              <a:rPr lang="en-US" sz="1900" dirty="0" err="1"/>
              <a:t>verslunarkeðjur</a:t>
            </a:r>
            <a:r>
              <a:rPr lang="en-US" sz="1900" dirty="0"/>
              <a:t>, </a:t>
            </a:r>
            <a:r>
              <a:rPr lang="en-US" sz="1900" dirty="0" err="1"/>
              <a:t>hefðbundna</a:t>
            </a:r>
            <a:r>
              <a:rPr lang="en-US" sz="1900" dirty="0"/>
              <a:t> </a:t>
            </a:r>
            <a:r>
              <a:rPr lang="en-US" sz="1900" dirty="0" err="1"/>
              <a:t>útsölustaði</a:t>
            </a:r>
            <a:r>
              <a:rPr lang="en-US" sz="1900" dirty="0"/>
              <a:t> og </a:t>
            </a:r>
            <a:r>
              <a:rPr lang="en-US" sz="1900" dirty="0" err="1"/>
              <a:t>sérhæfðar</a:t>
            </a:r>
            <a:r>
              <a:rPr lang="en-US" sz="1900" dirty="0"/>
              <a:t> </a:t>
            </a:r>
            <a:r>
              <a:rPr lang="en-US" sz="1900" dirty="0" err="1"/>
              <a:t>dreifingarleiðir</a:t>
            </a:r>
            <a:r>
              <a:rPr lang="en-US" sz="1900" dirty="0"/>
              <a:t> </a:t>
            </a:r>
            <a:r>
              <a:rPr lang="en-US" sz="1900" dirty="0" err="1"/>
              <a:t>t.d.</a:t>
            </a:r>
            <a:r>
              <a:rPr lang="en-US" sz="1900" dirty="0"/>
              <a:t> </a:t>
            </a:r>
            <a:r>
              <a:rPr lang="en-US" sz="1900" dirty="0" err="1"/>
              <a:t>sjúkrahús</a:t>
            </a:r>
            <a:r>
              <a:rPr lang="en-US" sz="1900" dirty="0"/>
              <a:t>, </a:t>
            </a:r>
            <a:r>
              <a:rPr lang="en-US" sz="1900" dirty="0" err="1"/>
              <a:t>heilsugæslustöðvar</a:t>
            </a:r>
            <a:r>
              <a:rPr lang="en-US" sz="1900" dirty="0"/>
              <a:t> og </a:t>
            </a:r>
            <a:r>
              <a:rPr lang="en-US" sz="1900" dirty="0" err="1"/>
              <a:t>apótek</a:t>
            </a:r>
            <a:r>
              <a:rPr lang="en-US" sz="1900" dirty="0"/>
              <a:t>.</a:t>
            </a:r>
          </a:p>
          <a:p>
            <a:pPr marL="176213" lvl="0" indent="1588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sz="1900" dirty="0"/>
          </a:p>
          <a:p>
            <a:pPr marL="176213" lvl="0" indent="1588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900" dirty="0" err="1"/>
              <a:t>Fyrirtækið</a:t>
            </a:r>
            <a:r>
              <a:rPr lang="en-US" sz="1900" dirty="0"/>
              <a:t> </a:t>
            </a:r>
            <a:r>
              <a:rPr lang="en-US" sz="1900" dirty="0" err="1"/>
              <a:t>starfar</a:t>
            </a:r>
            <a:r>
              <a:rPr lang="en-US" sz="1900" dirty="0"/>
              <a:t> í </a:t>
            </a:r>
            <a:r>
              <a:rPr lang="en-US" sz="1900" b="1" dirty="0" err="1"/>
              <a:t>Ameríku</a:t>
            </a:r>
            <a:r>
              <a:rPr lang="en-US" sz="1900" b="1" dirty="0"/>
              <a:t>, </a:t>
            </a:r>
            <a:r>
              <a:rPr lang="en-US" sz="1900" b="1" dirty="0" err="1"/>
              <a:t>Miðausturlönd</a:t>
            </a:r>
            <a:r>
              <a:rPr lang="en-US" sz="1900" b="1" dirty="0"/>
              <a:t>, </a:t>
            </a:r>
            <a:r>
              <a:rPr lang="en-US" sz="1900" b="1" dirty="0" err="1"/>
              <a:t>Afríku</a:t>
            </a:r>
            <a:r>
              <a:rPr lang="en-US" sz="1900" b="1" dirty="0"/>
              <a:t>, </a:t>
            </a:r>
            <a:r>
              <a:rPr lang="en-US" sz="1900" b="1" dirty="0" err="1"/>
              <a:t>Evrópu</a:t>
            </a:r>
            <a:r>
              <a:rPr lang="en-US" sz="1900" b="1" dirty="0"/>
              <a:t> og </a:t>
            </a:r>
            <a:r>
              <a:rPr lang="en-US" sz="1900" b="1" dirty="0" err="1"/>
              <a:t>Asíu-Kyrrahafssvæðið</a:t>
            </a:r>
            <a:r>
              <a:rPr lang="en-US" sz="1900" b="1" dirty="0"/>
              <a:t>. </a:t>
            </a:r>
            <a:r>
              <a:rPr lang="en-US" sz="1900" dirty="0"/>
              <a:t>Danone er með </a:t>
            </a:r>
            <a:r>
              <a:rPr lang="en-US" sz="1900" dirty="0" err="1"/>
              <a:t>höfuðstöðvar</a:t>
            </a:r>
            <a:r>
              <a:rPr lang="en-US" sz="1900" dirty="0"/>
              <a:t> í París, Ile-de-France, </a:t>
            </a:r>
            <a:r>
              <a:rPr lang="en-US" sz="1900" dirty="0" err="1"/>
              <a:t>Frakklandi</a:t>
            </a:r>
            <a:r>
              <a:rPr lang="en-US" sz="1900" dirty="0"/>
              <a:t>.</a:t>
            </a:r>
            <a:endParaRPr sz="19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8ED9D0F-068F-CA60-FC80-A06F8E9C8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404" y="1729441"/>
            <a:ext cx="3276600" cy="3701983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82940A7-1435-F486-5E3A-EF430F10C8E0}"/>
              </a:ext>
            </a:extLst>
          </p:cNvPr>
          <p:cNvSpPr txBox="1"/>
          <p:nvPr/>
        </p:nvSpPr>
        <p:spPr>
          <a:xfrm>
            <a:off x="220780" y="5615883"/>
            <a:ext cx="57438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Heimild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Danone, </a:t>
            </a:r>
            <a:r>
              <a:rPr lang="pl-PL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About Danone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https://www.danone.com/about-danone/we-are-danone.html#MISSION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5621C02-33E2-A923-2F62-C21BDCFA55A7}"/>
              </a:ext>
            </a:extLst>
          </p:cNvPr>
          <p:cNvSpPr txBox="1"/>
          <p:nvPr/>
        </p:nvSpPr>
        <p:spPr>
          <a:xfrm>
            <a:off x="5892525" y="5615882"/>
            <a:ext cx="56396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Heimild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Global Data, </a:t>
            </a:r>
            <a:r>
              <a:rPr lang="pl-PL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Danone SA: Overview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https://www.globaldata.com/company-profile/danone-sa/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00488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2"/>
          <p:cNvSpPr txBox="1">
            <a:spLocks noGrp="1"/>
          </p:cNvSpPr>
          <p:nvPr>
            <p:ph type="title"/>
          </p:nvPr>
        </p:nvSpPr>
        <p:spPr>
          <a:xfrm>
            <a:off x="838200" y="523701"/>
            <a:ext cx="10515600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sz="3600" b="1" dirty="0"/>
              <a:t>NÚLLMARKMIÐIÐ Í LOSUN KOLTVÍSÝRINGS</a:t>
            </a:r>
            <a:endParaRPr sz="3600" b="1" dirty="0"/>
          </a:p>
        </p:txBody>
      </p:sp>
      <p:sp>
        <p:nvSpPr>
          <p:cNvPr id="131" name="Google Shape;131;p12"/>
          <p:cNvSpPr txBox="1">
            <a:spLocks noGrp="1"/>
          </p:cNvSpPr>
          <p:nvPr>
            <p:ph type="body" idx="1"/>
          </p:nvPr>
        </p:nvSpPr>
        <p:spPr>
          <a:xfrm>
            <a:off x="6444346" y="1867309"/>
            <a:ext cx="5333999" cy="3473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508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l-PL" sz="1900" dirty="0"/>
              <a:t>	</a:t>
            </a:r>
            <a:r>
              <a:rPr lang="en-US" sz="1900" dirty="0" err="1"/>
              <a:t>Heilsusamleg</a:t>
            </a:r>
            <a:r>
              <a:rPr lang="en-US" sz="1900" dirty="0"/>
              <a:t> </a:t>
            </a:r>
            <a:r>
              <a:rPr lang="en-US" sz="1900" dirty="0" err="1"/>
              <a:t>fæða</a:t>
            </a:r>
            <a:r>
              <a:rPr lang="en-US" sz="1900" dirty="0"/>
              <a:t> og </a:t>
            </a:r>
            <a:r>
              <a:rPr lang="en-US" sz="1900" dirty="0" err="1"/>
              <a:t>hringrás</a:t>
            </a:r>
            <a:r>
              <a:rPr lang="en-US" sz="1900" dirty="0"/>
              <a:t> </a:t>
            </a:r>
            <a:r>
              <a:rPr lang="en-US" sz="1900" dirty="0" err="1"/>
              <a:t>vatns</a:t>
            </a:r>
            <a:r>
              <a:rPr lang="en-US" sz="1900" dirty="0"/>
              <a:t> </a:t>
            </a:r>
            <a:r>
              <a:rPr lang="en-US" sz="1900" dirty="0" err="1"/>
              <a:t>tengjast</a:t>
            </a:r>
            <a:r>
              <a:rPr lang="en-US" sz="1900" dirty="0"/>
              <a:t> </a:t>
            </a:r>
            <a:r>
              <a:rPr lang="en-US" sz="1900" dirty="0" err="1"/>
              <a:t>loftslaginu</a:t>
            </a:r>
            <a:r>
              <a:rPr lang="en-US" sz="1900" dirty="0"/>
              <a:t>, </a:t>
            </a:r>
            <a:r>
              <a:rPr lang="en-US" sz="1900" dirty="0" err="1"/>
              <a:t>sem</a:t>
            </a:r>
            <a:r>
              <a:rPr lang="en-US" sz="1900" dirty="0"/>
              <a:t> </a:t>
            </a:r>
            <a:r>
              <a:rPr lang="en-US" sz="1900" dirty="0" err="1"/>
              <a:t>aftur</a:t>
            </a:r>
            <a:r>
              <a:rPr lang="en-US" sz="1900" dirty="0"/>
              <a:t> er </a:t>
            </a:r>
            <a:r>
              <a:rPr lang="en-US" sz="1900" dirty="0" err="1"/>
              <a:t>háð</a:t>
            </a:r>
            <a:r>
              <a:rPr lang="en-US" sz="1900" dirty="0"/>
              <a:t> </a:t>
            </a:r>
            <a:r>
              <a:rPr lang="en-US" sz="1900" dirty="0" err="1"/>
              <a:t>kolefnismagni</a:t>
            </a:r>
            <a:r>
              <a:rPr lang="en-US" sz="1900" dirty="0"/>
              <a:t> í </a:t>
            </a:r>
            <a:r>
              <a:rPr lang="en-US" sz="1900" dirty="0" err="1"/>
              <a:t>andrúmslofti</a:t>
            </a:r>
            <a:r>
              <a:rPr lang="en-US" sz="1900" dirty="0"/>
              <a:t> og </a:t>
            </a:r>
            <a:r>
              <a:rPr lang="en-US" sz="1900" dirty="0" err="1"/>
              <a:t>sjó</a:t>
            </a:r>
            <a:r>
              <a:rPr lang="en-US" sz="1900" dirty="0"/>
              <a:t>.</a:t>
            </a:r>
          </a:p>
          <a:p>
            <a:pPr marL="228600" lvl="0" indent="-508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sz="1900" dirty="0"/>
          </a:p>
          <a:p>
            <a:pPr marL="228600" lvl="0" indent="-508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900" dirty="0" err="1"/>
              <a:t>Metnaður</a:t>
            </a:r>
            <a:r>
              <a:rPr lang="en-US" sz="1900" dirty="0"/>
              <a:t> Danone er </a:t>
            </a:r>
            <a:r>
              <a:rPr lang="en-US" sz="1900" dirty="0" err="1"/>
              <a:t>að</a:t>
            </a:r>
            <a:r>
              <a:rPr lang="en-US" sz="1900" dirty="0"/>
              <a:t> </a:t>
            </a:r>
            <a:r>
              <a:rPr lang="en-US" sz="1900" dirty="0" err="1"/>
              <a:t>draga</a:t>
            </a:r>
            <a:r>
              <a:rPr lang="en-US" sz="1900" dirty="0"/>
              <a:t> </a:t>
            </a:r>
            <a:r>
              <a:rPr lang="en-US" sz="1900" dirty="0" err="1"/>
              <a:t>úr</a:t>
            </a:r>
            <a:r>
              <a:rPr lang="en-US" sz="1900" dirty="0"/>
              <a:t> </a:t>
            </a:r>
            <a:r>
              <a:rPr lang="en-US" sz="1900" dirty="0" err="1"/>
              <a:t>losun</a:t>
            </a:r>
            <a:r>
              <a:rPr lang="en-US" sz="1900" dirty="0"/>
              <a:t> </a:t>
            </a:r>
            <a:r>
              <a:rPr lang="en-US" sz="1900" dirty="0" err="1"/>
              <a:t>gróðurhúsalofttegunda</a:t>
            </a:r>
            <a:r>
              <a:rPr lang="en-US" sz="1900" dirty="0"/>
              <a:t> í </a:t>
            </a:r>
            <a:r>
              <a:rPr lang="en-US" sz="1900" dirty="0" err="1"/>
              <a:t>samræmi</a:t>
            </a:r>
            <a:r>
              <a:rPr lang="en-US" sz="1900" dirty="0"/>
              <a:t> </a:t>
            </a:r>
            <a:r>
              <a:rPr lang="en-US" sz="1900" dirty="0" err="1"/>
              <a:t>við</a:t>
            </a:r>
            <a:r>
              <a:rPr lang="en-US" sz="1900" dirty="0"/>
              <a:t> </a:t>
            </a:r>
            <a:r>
              <a:rPr lang="en-US" sz="1900" dirty="0" err="1"/>
              <a:t>nýjustu</a:t>
            </a:r>
            <a:r>
              <a:rPr lang="en-US" sz="1900" dirty="0"/>
              <a:t> </a:t>
            </a:r>
            <a:r>
              <a:rPr lang="en-US" sz="1900" dirty="0" err="1"/>
              <a:t>tækni</a:t>
            </a:r>
            <a:r>
              <a:rPr lang="en-US" sz="1900" dirty="0"/>
              <a:t> og </a:t>
            </a:r>
            <a:r>
              <a:rPr lang="en-US" sz="1900" dirty="0" err="1"/>
              <a:t>vísindi</a:t>
            </a:r>
            <a:r>
              <a:rPr lang="en-US" sz="1900" dirty="0"/>
              <a:t>, með </a:t>
            </a:r>
            <a:r>
              <a:rPr lang="en-US" sz="1900" dirty="0" err="1"/>
              <a:t>það</a:t>
            </a:r>
            <a:r>
              <a:rPr lang="en-US" sz="1900" dirty="0"/>
              <a:t> </a:t>
            </a:r>
            <a:r>
              <a:rPr lang="en-US" sz="1900" dirty="0" err="1"/>
              <a:t>að</a:t>
            </a:r>
            <a:r>
              <a:rPr lang="en-US" sz="1900" dirty="0"/>
              <a:t> </a:t>
            </a:r>
            <a:r>
              <a:rPr lang="en-US" sz="1900" dirty="0" err="1"/>
              <a:t>markmiði</a:t>
            </a:r>
            <a:r>
              <a:rPr lang="en-US" sz="1900" dirty="0"/>
              <a:t> </a:t>
            </a:r>
            <a:r>
              <a:rPr lang="en-US" sz="1900" dirty="0" err="1"/>
              <a:t>að</a:t>
            </a:r>
            <a:r>
              <a:rPr lang="en-US" sz="1900" dirty="0"/>
              <a:t> </a:t>
            </a:r>
            <a:r>
              <a:rPr lang="en-US" sz="1900" dirty="0" err="1"/>
              <a:t>halda</a:t>
            </a:r>
            <a:r>
              <a:rPr lang="en-US" sz="1900" dirty="0"/>
              <a:t> </a:t>
            </a:r>
            <a:r>
              <a:rPr lang="en-US" sz="1900" dirty="0" err="1"/>
              <a:t>hitahækkunum</a:t>
            </a:r>
            <a:r>
              <a:rPr lang="en-US" sz="1900" dirty="0"/>
              <a:t> </a:t>
            </a:r>
            <a:r>
              <a:rPr lang="en-US" sz="1900" dirty="0" err="1"/>
              <a:t>undir</a:t>
            </a:r>
            <a:r>
              <a:rPr lang="en-US" sz="1900" dirty="0"/>
              <a:t> 2°C og </a:t>
            </a:r>
            <a:r>
              <a:rPr lang="en-US" sz="1900" dirty="0" err="1"/>
              <a:t>styðja</a:t>
            </a:r>
            <a:r>
              <a:rPr lang="en-US" sz="1900" dirty="0"/>
              <a:t> </a:t>
            </a:r>
            <a:r>
              <a:rPr lang="en-US" sz="1900" dirty="0" err="1"/>
              <a:t>við</a:t>
            </a:r>
            <a:r>
              <a:rPr lang="en-US" sz="1900" dirty="0"/>
              <a:t> </a:t>
            </a:r>
            <a:r>
              <a:rPr lang="en-US" sz="1900" dirty="0" err="1"/>
              <a:t>kolefnislosun</a:t>
            </a:r>
            <a:r>
              <a:rPr lang="en-US" sz="1900" dirty="0"/>
              <a:t> </a:t>
            </a:r>
            <a:r>
              <a:rPr lang="en-US" sz="1900" dirty="0" err="1"/>
              <a:t>hagkerfisins</a:t>
            </a:r>
            <a:r>
              <a:rPr lang="en-US" sz="1900" dirty="0"/>
              <a:t>. </a:t>
            </a:r>
            <a:r>
              <a:rPr lang="en-US" sz="1900" dirty="0" err="1"/>
              <a:t>Samkvæmt</a:t>
            </a:r>
            <a:r>
              <a:rPr lang="en-US" sz="1900" dirty="0"/>
              <a:t> </a:t>
            </a:r>
            <a:r>
              <a:rPr lang="en-US" sz="1900" dirty="0" err="1"/>
              <a:t>nýjustu</a:t>
            </a:r>
            <a:r>
              <a:rPr lang="en-US" sz="1900" dirty="0"/>
              <a:t> </a:t>
            </a:r>
            <a:r>
              <a:rPr lang="en-US" sz="1900" dirty="0" err="1"/>
              <a:t>skýrslu</a:t>
            </a:r>
            <a:r>
              <a:rPr lang="en-US" sz="1900" dirty="0"/>
              <a:t> </a:t>
            </a:r>
            <a:r>
              <a:rPr lang="en-US" sz="1900" dirty="0" err="1"/>
              <a:t>Sameinuðu</a:t>
            </a:r>
            <a:r>
              <a:rPr lang="en-US" sz="1900" dirty="0"/>
              <a:t> </a:t>
            </a:r>
            <a:r>
              <a:rPr lang="en-US" sz="1900" dirty="0" err="1"/>
              <a:t>þjóðanna</a:t>
            </a:r>
            <a:r>
              <a:rPr lang="en-US" sz="1900" dirty="0"/>
              <a:t> um „</a:t>
            </a:r>
            <a:r>
              <a:rPr lang="en-US" sz="1900" dirty="0" err="1"/>
              <a:t>losun</a:t>
            </a:r>
            <a:r>
              <a:rPr lang="en-US" sz="1900" dirty="0"/>
              <a:t>“ er </a:t>
            </a:r>
            <a:r>
              <a:rPr lang="en-US" sz="1900" dirty="0" err="1"/>
              <a:t>meginmarkmið</a:t>
            </a:r>
            <a:r>
              <a:rPr lang="en-US" sz="1900" dirty="0"/>
              <a:t> Danone </a:t>
            </a:r>
            <a:r>
              <a:rPr lang="en-US" sz="1900" dirty="0" err="1"/>
              <a:t>að</a:t>
            </a:r>
            <a:r>
              <a:rPr lang="en-US" sz="1900" dirty="0"/>
              <a:t> </a:t>
            </a:r>
            <a:r>
              <a:rPr lang="en-US" sz="1900" dirty="0" err="1"/>
              <a:t>ná</a:t>
            </a:r>
            <a:r>
              <a:rPr lang="en-US" sz="1900" dirty="0"/>
              <a:t> </a:t>
            </a:r>
            <a:r>
              <a:rPr lang="en-US" sz="1900" dirty="0" err="1"/>
              <a:t>losun</a:t>
            </a:r>
            <a:r>
              <a:rPr lang="en-US" sz="1900" dirty="0"/>
              <a:t> </a:t>
            </a:r>
            <a:r>
              <a:rPr lang="en-US" sz="1900" dirty="0" err="1"/>
              <a:t>niður</a:t>
            </a:r>
            <a:r>
              <a:rPr lang="en-US" sz="1900" dirty="0"/>
              <a:t> í </a:t>
            </a:r>
            <a:r>
              <a:rPr lang="en-US" sz="1900" dirty="0" err="1"/>
              <a:t>núll</a:t>
            </a:r>
            <a:r>
              <a:rPr lang="en-US" sz="1900" dirty="0"/>
              <a:t>.</a:t>
            </a:r>
            <a:endParaRPr sz="19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CA3F357-12C1-2027-3F64-08F55A504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655" y="1583902"/>
            <a:ext cx="5878287" cy="4048576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CC07C55-35EB-C7E7-0C36-D1A9785625F6}"/>
              </a:ext>
            </a:extLst>
          </p:cNvPr>
          <p:cNvSpPr txBox="1"/>
          <p:nvPr/>
        </p:nvSpPr>
        <p:spPr>
          <a:xfrm>
            <a:off x="330528" y="5755824"/>
            <a:ext cx="113646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Heimild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Danone, </a:t>
            </a:r>
            <a:r>
              <a:rPr lang="pl-PL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Climate Policy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https://www.danone.com/content/dam/corp/global/danonecom/about-us-impact/policies-and-commitments/en/2016/2016_05_18_ClimatePolicyFullVersion.pdf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0904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2"/>
          <p:cNvSpPr txBox="1">
            <a:spLocks noGrp="1"/>
          </p:cNvSpPr>
          <p:nvPr>
            <p:ph type="body" idx="1"/>
          </p:nvPr>
        </p:nvSpPr>
        <p:spPr>
          <a:xfrm>
            <a:off x="7358334" y="1430185"/>
            <a:ext cx="4833665" cy="3997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l-PL" sz="2000" dirty="0"/>
              <a:t>Danone’s</a:t>
            </a:r>
            <a:r>
              <a:rPr lang="en-US" sz="2000" dirty="0"/>
              <a:t> </a:t>
            </a:r>
            <a:r>
              <a:rPr lang="en-US" sz="2000" dirty="0" err="1"/>
              <a:t>leggur</a:t>
            </a:r>
            <a:r>
              <a:rPr lang="en-US" sz="2000" dirty="0"/>
              <a:t> </a:t>
            </a:r>
            <a:r>
              <a:rPr lang="en-US" sz="2000" dirty="0" err="1"/>
              <a:t>metnað</a:t>
            </a:r>
            <a:r>
              <a:rPr lang="en-US" sz="2000" dirty="0"/>
              <a:t> </a:t>
            </a:r>
            <a:r>
              <a:rPr lang="en-US" sz="2000" dirty="0" err="1"/>
              <a:t>sinn</a:t>
            </a:r>
            <a:r>
              <a:rPr lang="en-US" sz="2000" dirty="0"/>
              <a:t> í </a:t>
            </a:r>
            <a:r>
              <a:rPr lang="en-US" sz="2000" dirty="0" err="1"/>
              <a:t>að</a:t>
            </a:r>
            <a:r>
              <a:rPr lang="en-US" sz="2000" dirty="0"/>
              <a:t>:</a:t>
            </a:r>
            <a:endParaRPr lang="pl-PL" sz="2000" dirty="0"/>
          </a:p>
          <a:p>
            <a:pPr marL="635000" indent="-457200">
              <a:spcBef>
                <a:spcPts val="0"/>
              </a:spcBef>
              <a:buSzPts val="2800"/>
            </a:pPr>
            <a:r>
              <a:rPr lang="en-US" sz="2000" b="1" dirty="0" err="1"/>
              <a:t>Grípa</a:t>
            </a:r>
            <a:r>
              <a:rPr lang="en-US" sz="2000" b="1" dirty="0"/>
              <a:t> </a:t>
            </a:r>
            <a:r>
              <a:rPr lang="en-US" sz="2000" b="1" dirty="0" err="1"/>
              <a:t>til</a:t>
            </a:r>
            <a:r>
              <a:rPr lang="en-US" sz="2000" b="1" dirty="0"/>
              <a:t> </a:t>
            </a:r>
            <a:r>
              <a:rPr lang="en-US" sz="2000" b="1" dirty="0" err="1"/>
              <a:t>aðgerða</a:t>
            </a:r>
            <a:r>
              <a:rPr lang="en-US" sz="2000" b="1" dirty="0"/>
              <a:t> </a:t>
            </a:r>
            <a:r>
              <a:rPr lang="en-US" sz="2000" dirty="0" err="1"/>
              <a:t>til</a:t>
            </a:r>
            <a:r>
              <a:rPr lang="en-US" sz="2000" dirty="0"/>
              <a:t> </a:t>
            </a:r>
            <a:r>
              <a:rPr lang="en-US" sz="2000" dirty="0" err="1"/>
              <a:t>að</a:t>
            </a:r>
            <a:r>
              <a:rPr lang="en-US" sz="2000" dirty="0"/>
              <a:t> </a:t>
            </a:r>
            <a:r>
              <a:rPr lang="en-US" sz="2000" b="1" dirty="0" err="1"/>
              <a:t>draga</a:t>
            </a:r>
            <a:r>
              <a:rPr lang="en-US" sz="2000" b="1" dirty="0"/>
              <a:t> </a:t>
            </a:r>
            <a:r>
              <a:rPr lang="en-US" sz="2000" b="1" dirty="0" err="1"/>
              <a:t>úr</a:t>
            </a:r>
            <a:r>
              <a:rPr lang="en-US" sz="2000" b="1" dirty="0"/>
              <a:t> </a:t>
            </a:r>
            <a:r>
              <a:rPr lang="en-US" sz="2000" b="1" dirty="0" err="1"/>
              <a:t>losun</a:t>
            </a:r>
            <a:r>
              <a:rPr lang="en-US" sz="2000" b="1" dirty="0"/>
              <a:t> og </a:t>
            </a:r>
            <a:r>
              <a:rPr lang="en-US" sz="2000" b="1" dirty="0" err="1"/>
              <a:t>stuðla</a:t>
            </a:r>
            <a:r>
              <a:rPr lang="en-US" sz="2000" b="1" dirty="0"/>
              <a:t> </a:t>
            </a:r>
            <a:r>
              <a:rPr lang="en-US" sz="2000" b="1" dirty="0" err="1"/>
              <a:t>að</a:t>
            </a:r>
            <a:r>
              <a:rPr lang="en-US" sz="2000" b="1" dirty="0"/>
              <a:t> </a:t>
            </a:r>
            <a:r>
              <a:rPr lang="en-US" sz="2000" b="1" dirty="0" err="1"/>
              <a:t>bindingu</a:t>
            </a:r>
            <a:r>
              <a:rPr lang="en-US" sz="2000" b="1" dirty="0"/>
              <a:t> </a:t>
            </a:r>
            <a:r>
              <a:rPr lang="en-US" sz="2000" b="1" dirty="0" err="1"/>
              <a:t>kolefnis</a:t>
            </a:r>
            <a:r>
              <a:rPr lang="en-US" sz="2000" b="1" dirty="0"/>
              <a:t> </a:t>
            </a:r>
            <a:r>
              <a:rPr lang="en-US" sz="2000" dirty="0"/>
              <a:t>í </a:t>
            </a:r>
            <a:r>
              <a:rPr lang="en-US" sz="2000" dirty="0" err="1"/>
              <a:t>jarðvegi</a:t>
            </a:r>
            <a:r>
              <a:rPr lang="en-US" sz="2000" dirty="0"/>
              <a:t>, </a:t>
            </a:r>
            <a:r>
              <a:rPr lang="en-US" sz="2000" dirty="0" err="1"/>
              <a:t>skógum</a:t>
            </a:r>
            <a:r>
              <a:rPr lang="en-US" sz="2000" dirty="0"/>
              <a:t> og </a:t>
            </a:r>
            <a:r>
              <a:rPr lang="en-US" sz="2000" dirty="0" err="1"/>
              <a:t>vistkerfum</a:t>
            </a:r>
            <a:r>
              <a:rPr lang="en-US" sz="2000" dirty="0"/>
              <a:t> </a:t>
            </a:r>
            <a:r>
              <a:rPr lang="en-US" sz="2000" dirty="0" err="1"/>
              <a:t>fyrir</a:t>
            </a:r>
            <a:r>
              <a:rPr lang="en-US" sz="2000" dirty="0"/>
              <a:t> „</a:t>
            </a:r>
            <a:r>
              <a:rPr lang="en-US" sz="2000" dirty="0" err="1"/>
              <a:t>nettó</a:t>
            </a:r>
            <a:r>
              <a:rPr lang="en-US" sz="2000" dirty="0"/>
              <a:t> </a:t>
            </a:r>
            <a:r>
              <a:rPr lang="en-US" sz="2000" dirty="0" err="1"/>
              <a:t>jákvæð</a:t>
            </a:r>
            <a:r>
              <a:rPr lang="en-US" sz="2000" dirty="0"/>
              <a:t>“ </a:t>
            </a:r>
            <a:r>
              <a:rPr lang="en-US" sz="2000" dirty="0" err="1"/>
              <a:t>áhrif</a:t>
            </a:r>
            <a:r>
              <a:rPr lang="en-US" sz="2000" dirty="0"/>
              <a:t> </a:t>
            </a:r>
            <a:r>
              <a:rPr lang="en-US" sz="2000" dirty="0" err="1"/>
              <a:t>til</a:t>
            </a:r>
            <a:r>
              <a:rPr lang="en-US" sz="2000" dirty="0"/>
              <a:t> </a:t>
            </a:r>
            <a:r>
              <a:rPr lang="en-US" sz="2000" dirty="0" err="1"/>
              <a:t>að</a:t>
            </a:r>
            <a:r>
              <a:rPr lang="en-US" sz="2000" dirty="0"/>
              <a:t> </a:t>
            </a:r>
            <a:r>
              <a:rPr lang="en-US" sz="2000" dirty="0" err="1"/>
              <a:t>berjast</a:t>
            </a:r>
            <a:r>
              <a:rPr lang="en-US" sz="2000" dirty="0"/>
              <a:t> </a:t>
            </a:r>
            <a:r>
              <a:rPr lang="en-US" sz="2000" dirty="0" err="1"/>
              <a:t>gegn</a:t>
            </a:r>
            <a:r>
              <a:rPr lang="en-US" sz="2000" dirty="0"/>
              <a:t> </a:t>
            </a:r>
            <a:r>
              <a:rPr lang="en-US" sz="2000" dirty="0" err="1"/>
              <a:t>loftslagsbreytingum</a:t>
            </a:r>
            <a:r>
              <a:rPr lang="en-US" sz="2000" dirty="0"/>
              <a:t>,</a:t>
            </a:r>
          </a:p>
          <a:p>
            <a:pPr marL="635000" indent="-457200">
              <a:spcBef>
                <a:spcPts val="0"/>
              </a:spcBef>
              <a:buSzPts val="2800"/>
            </a:pPr>
            <a:r>
              <a:rPr lang="en-US" sz="2000" dirty="0" err="1"/>
              <a:t>Grípa</a:t>
            </a:r>
            <a:r>
              <a:rPr lang="en-US" sz="2000" dirty="0"/>
              <a:t> </a:t>
            </a:r>
            <a:r>
              <a:rPr lang="en-US" sz="2000" dirty="0" err="1"/>
              <a:t>til</a:t>
            </a:r>
            <a:r>
              <a:rPr lang="en-US" sz="2000" dirty="0"/>
              <a:t> </a:t>
            </a:r>
            <a:r>
              <a:rPr lang="en-US" sz="2000" dirty="0" err="1"/>
              <a:t>aðgerða</a:t>
            </a:r>
            <a:r>
              <a:rPr lang="en-US" sz="2000" dirty="0"/>
              <a:t> og </a:t>
            </a:r>
            <a:r>
              <a:rPr lang="en-US" sz="2000" dirty="0" err="1"/>
              <a:t>stuðla</a:t>
            </a:r>
            <a:r>
              <a:rPr lang="en-US" sz="2000" dirty="0"/>
              <a:t> </a:t>
            </a:r>
            <a:r>
              <a:rPr lang="en-US" sz="2000" dirty="0" err="1"/>
              <a:t>að</a:t>
            </a:r>
            <a:r>
              <a:rPr lang="en-US" sz="2000" dirty="0"/>
              <a:t> </a:t>
            </a:r>
            <a:r>
              <a:rPr lang="en-US" sz="2000" dirty="0" err="1"/>
              <a:t>aðlögun</a:t>
            </a:r>
            <a:r>
              <a:rPr lang="en-US" sz="2000" dirty="0"/>
              <a:t>, með </a:t>
            </a:r>
            <a:r>
              <a:rPr lang="en-US" sz="2000" dirty="0" err="1"/>
              <a:t>því</a:t>
            </a:r>
            <a:r>
              <a:rPr lang="en-US" sz="2000" dirty="0"/>
              <a:t> </a:t>
            </a:r>
            <a:r>
              <a:rPr lang="en-US" sz="2000" dirty="0" err="1"/>
              <a:t>að</a:t>
            </a:r>
            <a:r>
              <a:rPr lang="en-US" sz="2000" dirty="0"/>
              <a:t> </a:t>
            </a:r>
            <a:r>
              <a:rPr lang="en-US" sz="2000" dirty="0" err="1"/>
              <a:t>byggja</a:t>
            </a:r>
            <a:r>
              <a:rPr lang="en-US" sz="2000" dirty="0"/>
              <a:t> </a:t>
            </a:r>
            <a:r>
              <a:rPr lang="en-US" sz="2000" dirty="0" err="1"/>
              <a:t>upp</a:t>
            </a:r>
            <a:r>
              <a:rPr lang="en-US" sz="2000" dirty="0"/>
              <a:t> </a:t>
            </a:r>
            <a:r>
              <a:rPr lang="en-US" sz="2000" dirty="0" err="1"/>
              <a:t>seiglu</a:t>
            </a:r>
            <a:r>
              <a:rPr lang="en-US" sz="2000" dirty="0"/>
              <a:t> í </a:t>
            </a:r>
            <a:r>
              <a:rPr lang="en-US" sz="2000" b="1" dirty="0" err="1"/>
              <a:t>fæðu</a:t>
            </a:r>
            <a:r>
              <a:rPr lang="en-US" sz="2000" b="1" dirty="0"/>
              <a:t>- og </a:t>
            </a:r>
            <a:r>
              <a:rPr lang="en-US" sz="2000" b="1" dirty="0" err="1"/>
              <a:t>vatnshringrásum</a:t>
            </a:r>
            <a:r>
              <a:rPr lang="en-US" sz="2000" b="1" dirty="0"/>
              <a:t>,</a:t>
            </a:r>
          </a:p>
          <a:p>
            <a:pPr marL="635000" indent="-457200">
              <a:spcBef>
                <a:spcPts val="0"/>
              </a:spcBef>
              <a:buSzPts val="2800"/>
            </a:pPr>
            <a:r>
              <a:rPr lang="en-US" sz="2000" dirty="0"/>
              <a:t>Vera í </a:t>
            </a:r>
            <a:r>
              <a:rPr lang="en-US" sz="2000" b="1" dirty="0" err="1"/>
              <a:t>fararbroddi</a:t>
            </a:r>
            <a:r>
              <a:rPr lang="en-US" sz="2000" b="1" dirty="0"/>
              <a:t> í </a:t>
            </a:r>
            <a:r>
              <a:rPr lang="en-US" sz="2000" b="1" dirty="0" err="1"/>
              <a:t>viðskiptalausnum</a:t>
            </a:r>
            <a:r>
              <a:rPr lang="en-US" sz="2000" b="1" dirty="0"/>
              <a:t> </a:t>
            </a:r>
            <a:r>
              <a:rPr lang="en-US" sz="2000" dirty="0"/>
              <a:t>með </a:t>
            </a:r>
            <a:r>
              <a:rPr lang="en-US" sz="2000" dirty="0" err="1"/>
              <a:t>hollara</a:t>
            </a:r>
            <a:r>
              <a:rPr lang="en-US" sz="2000" dirty="0"/>
              <a:t> </a:t>
            </a:r>
            <a:r>
              <a:rPr lang="en-US" sz="2000" dirty="0" err="1"/>
              <a:t>mataræði</a:t>
            </a:r>
            <a:r>
              <a:rPr lang="en-US" sz="2000" dirty="0"/>
              <a:t> </a:t>
            </a:r>
            <a:r>
              <a:rPr lang="en-US" sz="2000" dirty="0" err="1"/>
              <a:t>fyrir</a:t>
            </a:r>
            <a:r>
              <a:rPr lang="en-US" sz="2000" dirty="0"/>
              <a:t> </a:t>
            </a:r>
            <a:r>
              <a:rPr lang="en-US" sz="2000" dirty="0" err="1"/>
              <a:t>fleiri</a:t>
            </a:r>
            <a:r>
              <a:rPr lang="en-US" sz="2000" dirty="0"/>
              <a:t> með </a:t>
            </a:r>
            <a:r>
              <a:rPr lang="en-US" sz="2000" dirty="0" err="1"/>
              <a:t>minna</a:t>
            </a:r>
            <a:r>
              <a:rPr lang="en-US" sz="2000" dirty="0"/>
              <a:t> </a:t>
            </a:r>
            <a:r>
              <a:rPr lang="en-US" sz="2000" dirty="0" err="1"/>
              <a:t>kolefni</a:t>
            </a:r>
            <a:r>
              <a:rPr lang="en-US" sz="2000" dirty="0"/>
              <a:t>.</a:t>
            </a:r>
            <a:endParaRPr sz="20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BDE341A-43F2-2C06-4C76-D2D3877E7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268" y="1294677"/>
            <a:ext cx="6845466" cy="399763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95D7C36-4B71-E65B-341C-BB8A32377345}"/>
              </a:ext>
            </a:extLst>
          </p:cNvPr>
          <p:cNvSpPr txBox="1"/>
          <p:nvPr/>
        </p:nvSpPr>
        <p:spPr>
          <a:xfrm>
            <a:off x="300432" y="5594064"/>
            <a:ext cx="114020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Heimild</a:t>
            </a:r>
            <a:r>
              <a:rPr lang="pl-PL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Danone, </a:t>
            </a:r>
            <a:r>
              <a:rPr lang="pl-PL" sz="105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Climate Policy</a:t>
            </a:r>
            <a:r>
              <a:rPr lang="pl-PL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https://www.danone.com/content/dam/corp/global/danonecom/about-us-impact/policies-and-commitments/en/2016/2016_05_18_ClimatePolicyFullVersion.pdf</a:t>
            </a:r>
            <a:r>
              <a:rPr lang="pl-PL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89203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2"/>
          <p:cNvSpPr txBox="1">
            <a:spLocks noGrp="1"/>
          </p:cNvSpPr>
          <p:nvPr>
            <p:ph type="title"/>
          </p:nvPr>
        </p:nvSpPr>
        <p:spPr>
          <a:xfrm>
            <a:off x="660888" y="945152"/>
            <a:ext cx="10515600" cy="351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s-IS" sz="4800" b="1" dirty="0"/>
              <a:t>METNAÐUR</a:t>
            </a:r>
            <a:endParaRPr sz="4800" b="1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EE2877C-7B7E-A1DE-694D-59FEFC3DEB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763"/>
          <a:stretch/>
        </p:blipFill>
        <p:spPr>
          <a:xfrm>
            <a:off x="512131" y="2185563"/>
            <a:ext cx="5179127" cy="294231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1A47BBC-1F5D-3C3B-A7EF-593EF8BE73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0"/>
          <a:stretch/>
        </p:blipFill>
        <p:spPr>
          <a:xfrm>
            <a:off x="6054704" y="2146560"/>
            <a:ext cx="5517702" cy="3439886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33CCA9F2-D17B-563E-4A7B-CCF3F3B7C87F}"/>
              </a:ext>
            </a:extLst>
          </p:cNvPr>
          <p:cNvSpPr txBox="1"/>
          <p:nvPr/>
        </p:nvSpPr>
        <p:spPr>
          <a:xfrm>
            <a:off x="578298" y="5700826"/>
            <a:ext cx="108183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Heimild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Danone, </a:t>
            </a:r>
            <a:r>
              <a:rPr lang="pl-PL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Danone integrated annual report 2022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https://www.danone.com/content/dam/corp/global/danonecom/rai/2022/danone-integrated-annual-report-2022.pdf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" name="Google Shape;130;p12">
            <a:extLst>
              <a:ext uri="{FF2B5EF4-FFF2-40B4-BE49-F238E27FC236}">
                <a16:creationId xmlns:a16="http://schemas.microsoft.com/office/drawing/2014/main" id="{D439CDD3-06A1-6353-A301-76DC9282D716}"/>
              </a:ext>
            </a:extLst>
          </p:cNvPr>
          <p:cNvSpPr txBox="1">
            <a:spLocks/>
          </p:cNvSpPr>
          <p:nvPr/>
        </p:nvSpPr>
        <p:spPr>
          <a:xfrm>
            <a:off x="433458" y="1543736"/>
            <a:ext cx="10515600" cy="58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en-US" sz="2400" b="1" dirty="0"/>
              <a:t>Danone </a:t>
            </a:r>
            <a:r>
              <a:rPr lang="en-US" sz="2400" b="1" dirty="0" err="1"/>
              <a:t>hefur</a:t>
            </a:r>
            <a:r>
              <a:rPr lang="en-US" sz="2400" b="1" dirty="0"/>
              <a:t> sett </a:t>
            </a:r>
            <a:r>
              <a:rPr lang="en-US" sz="2400" b="1" dirty="0" err="1"/>
              <a:t>fram</a:t>
            </a:r>
            <a:r>
              <a:rPr lang="en-US" sz="2400" b="1" dirty="0"/>
              <a:t> </a:t>
            </a:r>
            <a:r>
              <a:rPr lang="en-US" sz="2400" b="1" dirty="0" err="1"/>
              <a:t>eftirfarandi</a:t>
            </a:r>
            <a:r>
              <a:rPr lang="en-US" sz="2400" b="1" dirty="0"/>
              <a:t> </a:t>
            </a:r>
            <a:r>
              <a:rPr lang="en-US" sz="2400" b="1" dirty="0" err="1"/>
              <a:t>markmið</a:t>
            </a:r>
            <a:r>
              <a:rPr lang="en-US" sz="2400" b="1" dirty="0"/>
              <a:t> og </a:t>
            </a:r>
            <a:r>
              <a:rPr lang="en-US" sz="2400" b="1" dirty="0" err="1"/>
              <a:t>árangursmælikvarða</a:t>
            </a:r>
            <a:r>
              <a:rPr lang="en-US" sz="2400" b="1" dirty="0"/>
              <a:t> (KPIs):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8743114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A60A1F-9152-F3B6-5B78-0C5D4F00B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21" y="788221"/>
            <a:ext cx="10515600" cy="1230283"/>
          </a:xfrm>
        </p:spPr>
        <p:txBody>
          <a:bodyPr/>
          <a:lstStyle/>
          <a:p>
            <a:pPr algn="ctr"/>
            <a:r>
              <a:rPr lang="is-IS" b="1" dirty="0"/>
              <a:t>ÁRANGUR</a:t>
            </a:r>
            <a:endParaRPr lang="pl-PL" b="1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EA92B78-647A-D576-077A-96C4DCE68B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0288" y="1801305"/>
            <a:ext cx="3881168" cy="1455508"/>
          </a:xfrm>
        </p:spPr>
        <p:txBody>
          <a:bodyPr>
            <a:normAutofit/>
          </a:bodyPr>
          <a:lstStyle/>
          <a:p>
            <a:r>
              <a:rPr lang="en-US" sz="1600" b="1" dirty="0"/>
              <a:t>Danone var </a:t>
            </a:r>
            <a:r>
              <a:rPr lang="en-US" sz="1600" b="1" dirty="0" err="1"/>
              <a:t>meðal</a:t>
            </a:r>
            <a:r>
              <a:rPr lang="en-US" sz="1600" b="1" dirty="0"/>
              <a:t> </a:t>
            </a:r>
            <a:r>
              <a:rPr lang="en-US" sz="1600" b="1" dirty="0" err="1"/>
              <a:t>fyrstu</a:t>
            </a:r>
            <a:r>
              <a:rPr lang="en-US" sz="1600" b="1" dirty="0"/>
              <a:t> </a:t>
            </a:r>
            <a:r>
              <a:rPr lang="en-US" sz="1600" b="1" dirty="0" err="1"/>
              <a:t>fyrirtækjanna</a:t>
            </a:r>
            <a:r>
              <a:rPr lang="en-US" sz="1600" b="1" dirty="0"/>
              <a:t> </a:t>
            </a:r>
            <a:r>
              <a:rPr lang="en-US" sz="1600" b="1" dirty="0" err="1"/>
              <a:t>til</a:t>
            </a:r>
            <a:r>
              <a:rPr lang="en-US" sz="1600" b="1" dirty="0"/>
              <a:t> </a:t>
            </a:r>
            <a:r>
              <a:rPr lang="en-US" sz="1600" b="1" dirty="0" err="1"/>
              <a:t>að</a:t>
            </a:r>
            <a:r>
              <a:rPr lang="en-US" sz="1600" b="1" dirty="0"/>
              <a:t> </a:t>
            </a:r>
            <a:r>
              <a:rPr lang="en-US" sz="1600" b="1" dirty="0" err="1"/>
              <a:t>fá</a:t>
            </a:r>
            <a:r>
              <a:rPr lang="en-US" sz="1600" b="1" dirty="0"/>
              <a:t> 1,5°C </a:t>
            </a:r>
            <a:r>
              <a:rPr lang="en-US" sz="1600" b="1" dirty="0" err="1"/>
              <a:t>skóga</a:t>
            </a:r>
            <a:r>
              <a:rPr lang="en-US" sz="1600" b="1" dirty="0"/>
              <a:t>, land og </a:t>
            </a:r>
            <a:r>
              <a:rPr lang="en-US" sz="1600" b="1" dirty="0" err="1"/>
              <a:t>landbúnað</a:t>
            </a:r>
            <a:r>
              <a:rPr lang="en-US" sz="1600" b="1" dirty="0"/>
              <a:t> (FLAG) </a:t>
            </a:r>
            <a:r>
              <a:rPr lang="en-US" sz="1600" dirty="0" err="1"/>
              <a:t>markmið</a:t>
            </a:r>
            <a:r>
              <a:rPr lang="en-US" sz="1600" dirty="0"/>
              <a:t> </a:t>
            </a:r>
            <a:r>
              <a:rPr lang="en-US" sz="1600" dirty="0" err="1"/>
              <a:t>samþykkt</a:t>
            </a:r>
            <a:r>
              <a:rPr lang="en-US" sz="1600" dirty="0"/>
              <a:t> </a:t>
            </a:r>
            <a:r>
              <a:rPr lang="en-US" sz="1600" dirty="0" err="1"/>
              <a:t>af</a:t>
            </a:r>
            <a:r>
              <a:rPr lang="en-US" sz="1600" dirty="0"/>
              <a:t> Science Based Targets </a:t>
            </a:r>
            <a:r>
              <a:rPr lang="en-US" sz="1600" dirty="0" err="1"/>
              <a:t>átaksverkefninu</a:t>
            </a:r>
            <a:r>
              <a:rPr lang="en-US" sz="1600" dirty="0"/>
              <a:t>.</a:t>
            </a:r>
            <a:endParaRPr lang="pl-PL" sz="160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B4DCB73-31B1-2085-83C5-630214737C6E}"/>
              </a:ext>
            </a:extLst>
          </p:cNvPr>
          <p:cNvSpPr txBox="1"/>
          <p:nvPr/>
        </p:nvSpPr>
        <p:spPr>
          <a:xfrm>
            <a:off x="8400985" y="1929146"/>
            <a:ext cx="3789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Danone er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eitt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aðeins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13 „Triple A“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fyrirtækjum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allan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heim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tæplega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15.000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fyrirtækjum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sem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CDP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metur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2257C975-4BE9-FC63-3E4A-91D1F02A9116}"/>
              </a:ext>
            </a:extLst>
          </p:cNvPr>
          <p:cNvSpPr txBox="1"/>
          <p:nvPr/>
        </p:nvSpPr>
        <p:spPr>
          <a:xfrm>
            <a:off x="4215253" y="3945759"/>
            <a:ext cx="41888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Danone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hleypti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stokkunum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Global Energy Excellence Program, Re-Fuel Danone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til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minnka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kolefnisfótspor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framleiðslu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sinnar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um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allan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heim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AC4F1C5-09AA-FB9F-3EE4-DEF73BD1429D}"/>
              </a:ext>
            </a:extLst>
          </p:cNvPr>
          <p:cNvSpPr txBox="1"/>
          <p:nvPr/>
        </p:nvSpPr>
        <p:spPr>
          <a:xfrm>
            <a:off x="363011" y="4737436"/>
            <a:ext cx="40181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Endurnýjuð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skógarstefna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metnaður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til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halda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áfram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vernda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endurheimta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skóga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FEDA3B0-3F7B-1107-B416-60951228F2FF}"/>
              </a:ext>
            </a:extLst>
          </p:cNvPr>
          <p:cNvSpPr txBox="1"/>
          <p:nvPr/>
        </p:nvSpPr>
        <p:spPr>
          <a:xfrm>
            <a:off x="370541" y="3691297"/>
            <a:ext cx="38875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Uppfærsla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á Danone Regenerative Agriculture Handbook and Scorecard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og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kynning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opnum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stafrænum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leiðbeiningum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932444D-2726-B515-F6BC-1F5F65EDE3B5}"/>
              </a:ext>
            </a:extLst>
          </p:cNvPr>
          <p:cNvSpPr txBox="1"/>
          <p:nvPr/>
        </p:nvSpPr>
        <p:spPr>
          <a:xfrm>
            <a:off x="8400985" y="2764153"/>
            <a:ext cx="353178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Aðgerðaráætlanir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um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breyta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yfir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í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lífrænan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áburð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með rot- og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lífmassa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rekjanlegt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dýrafóður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á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svæðum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þar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sem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engin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hætta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er á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eyðingu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skóga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bætt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framleiðni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nautgripa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í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Brasilíu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2AB859A3-8A08-726B-FD36-9DD8CAF44141}"/>
              </a:ext>
            </a:extLst>
          </p:cNvPr>
          <p:cNvSpPr txBox="1"/>
          <p:nvPr/>
        </p:nvSpPr>
        <p:spPr>
          <a:xfrm>
            <a:off x="355881" y="3056403"/>
            <a:ext cx="40252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-8,3%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heildarsamdráttur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í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losun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FLAG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frá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2020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(2030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vísindamarkmið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-30,3%).</a:t>
            </a:r>
            <a:endParaRPr lang="pl-PL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E5AEEF4B-5684-D95A-E711-D993EBE00D4F}"/>
              </a:ext>
            </a:extLst>
          </p:cNvPr>
          <p:cNvSpPr txBox="1"/>
          <p:nvPr/>
        </p:nvSpPr>
        <p:spPr>
          <a:xfrm>
            <a:off x="4215253" y="1908710"/>
            <a:ext cx="416959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Í Balclutha (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Nýja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Sjálandi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er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lífmassaketill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knúinn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staðbundnum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viðarleifum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úr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sjálfbærum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skógum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úrgangsrusl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lífrænt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efni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sem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sér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álverum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frumbyggja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fyri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endurnýjanlegri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orku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Samhliða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notkun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á 100%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endurnýjanlegrar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raforku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í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verksmiðjunni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sem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mun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minnka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losun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koltvísýrings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um 95%.</a:t>
            </a:r>
            <a:endParaRPr lang="pl-PL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60BB652-14DE-8B09-B6B6-7E800731C17C}"/>
              </a:ext>
            </a:extLst>
          </p:cNvPr>
          <p:cNvSpPr txBox="1"/>
          <p:nvPr/>
        </p:nvSpPr>
        <p:spPr>
          <a:xfrm>
            <a:off x="4225951" y="5093557"/>
            <a:ext cx="35553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70.5% </a:t>
            </a:r>
            <a:r>
              <a:rPr lang="is-I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endurnýjanleg raforka</a:t>
            </a:r>
            <a: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2A5462C3-2252-5DE3-6AFB-94E9E99425F8}"/>
              </a:ext>
            </a:extLst>
          </p:cNvPr>
          <p:cNvSpPr txBox="1"/>
          <p:nvPr/>
        </p:nvSpPr>
        <p:spPr>
          <a:xfrm>
            <a:off x="8400985" y="4337196"/>
            <a:ext cx="32933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Skiptu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yfir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í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endurnýjanlega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raforku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í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Indónesíu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Mexíkó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og í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Steenvoorde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birgðastöðinni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í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Frakklandi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50A755E9-2B12-7C3E-A36C-BFD147D97880}"/>
              </a:ext>
            </a:extLst>
          </p:cNvPr>
          <p:cNvSpPr txBox="1"/>
          <p:nvPr/>
        </p:nvSpPr>
        <p:spPr>
          <a:xfrm>
            <a:off x="686821" y="5707560"/>
            <a:ext cx="108183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Heimild</a:t>
            </a:r>
            <a:r>
              <a:rPr lang="pl-PL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Danone, </a:t>
            </a:r>
            <a:r>
              <a:rPr lang="pl-PL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Danone integrated annual report 2022</a:t>
            </a:r>
            <a:r>
              <a:rPr lang="pl-PL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https://www.danone.com/content/dam/corp/global/danonecom/rai/2022/danone-integrated-annual-report-2022.pdf</a:t>
            </a:r>
            <a:r>
              <a:rPr lang="pl-PL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028" name="Picture 4" descr="Zestaw Ikon Salda Neutralnego Ph 55. Jakość Kosmetyków W Badaniach  Laboratoryjnych. Płaski Znak Wektorowy Z Kroplą Wody. Ilustracja Wektor -  Ilustracja złożonej z śmietanka, odosobniony: 191999194">
            <a:extLst>
              <a:ext uri="{FF2B5EF4-FFF2-40B4-BE49-F238E27FC236}">
                <a16:creationId xmlns:a16="http://schemas.microsoft.com/office/drawing/2014/main" id="{6888C78B-22B3-DABF-2B1D-38B94F060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671" y="740735"/>
            <a:ext cx="1193880" cy="119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951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"/>
          <p:cNvSpPr txBox="1">
            <a:spLocks noGrp="1"/>
          </p:cNvSpPr>
          <p:nvPr>
            <p:ph type="title"/>
          </p:nvPr>
        </p:nvSpPr>
        <p:spPr>
          <a:xfrm>
            <a:off x="254725" y="567010"/>
            <a:ext cx="10515600" cy="1008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br>
              <a:rPr lang="pl-PL" dirty="0"/>
            </a:br>
            <a:r>
              <a:rPr lang="is-IS" b="1" dirty="0"/>
              <a:t>Markmið námsþáttar</a:t>
            </a:r>
            <a:r>
              <a:rPr lang="pl-PL" b="1" dirty="0"/>
              <a:t>:</a:t>
            </a:r>
            <a:br>
              <a:rPr lang="pl-PL" b="1" dirty="0"/>
            </a:br>
            <a:endParaRPr dirty="0"/>
          </a:p>
        </p:txBody>
      </p:sp>
      <p:sp>
        <p:nvSpPr>
          <p:cNvPr id="81" name="Google Shape;81;p4"/>
          <p:cNvSpPr txBox="1">
            <a:spLocks noGrp="1"/>
          </p:cNvSpPr>
          <p:nvPr>
            <p:ph type="body" idx="1"/>
          </p:nvPr>
        </p:nvSpPr>
        <p:spPr>
          <a:xfrm>
            <a:off x="927269" y="1485373"/>
            <a:ext cx="10159444" cy="30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sz="2400" dirty="0" err="1"/>
              <a:t>Að</a:t>
            </a:r>
            <a:r>
              <a:rPr lang="en-US" sz="2400" dirty="0"/>
              <a:t> </a:t>
            </a:r>
            <a:r>
              <a:rPr lang="en-US" sz="2400" dirty="0" err="1"/>
              <a:t>skilja</a:t>
            </a:r>
            <a:r>
              <a:rPr lang="en-US" sz="2400" dirty="0"/>
              <a:t> </a:t>
            </a:r>
            <a:r>
              <a:rPr lang="en-US" sz="2400" dirty="0" err="1"/>
              <a:t>mikilvægi</a:t>
            </a:r>
            <a:r>
              <a:rPr lang="en-US" sz="2400" dirty="0"/>
              <a:t> </a:t>
            </a:r>
            <a:r>
              <a:rPr lang="en-US" sz="2400" dirty="0" err="1"/>
              <a:t>þess</a:t>
            </a:r>
            <a:r>
              <a:rPr lang="en-US" sz="2400" dirty="0"/>
              <a:t> </a:t>
            </a:r>
            <a:r>
              <a:rPr lang="en-US" sz="2400" dirty="0" err="1"/>
              <a:t>að</a:t>
            </a:r>
            <a:r>
              <a:rPr lang="en-US" sz="2400" dirty="0"/>
              <a:t> </a:t>
            </a:r>
            <a:r>
              <a:rPr lang="en-US" sz="2400" dirty="0" err="1"/>
              <a:t>færa</a:t>
            </a:r>
            <a:r>
              <a:rPr lang="en-US" sz="2400" dirty="0"/>
              <a:t> sig </a:t>
            </a:r>
            <a:r>
              <a:rPr lang="en-US" sz="2400" dirty="0" err="1"/>
              <a:t>yfir</a:t>
            </a:r>
            <a:r>
              <a:rPr lang="en-US" sz="2400" dirty="0"/>
              <a:t> í </a:t>
            </a:r>
            <a:r>
              <a:rPr lang="en-US" sz="2400" dirty="0" err="1"/>
              <a:t>tækni</a:t>
            </a:r>
            <a:r>
              <a:rPr lang="en-US" sz="2400" dirty="0"/>
              <a:t> </a:t>
            </a:r>
            <a:r>
              <a:rPr lang="en-US" sz="2400" dirty="0" err="1"/>
              <a:t>sem</a:t>
            </a:r>
            <a:r>
              <a:rPr lang="en-US" sz="2400" dirty="0"/>
              <a:t> </a:t>
            </a:r>
            <a:r>
              <a:rPr lang="en-US" sz="2400" dirty="0" err="1"/>
              <a:t>lágmarkar</a:t>
            </a:r>
            <a:r>
              <a:rPr lang="en-US" sz="2400" dirty="0"/>
              <a:t> </a:t>
            </a:r>
            <a:r>
              <a:rPr lang="en-US" sz="2400" dirty="0" err="1"/>
              <a:t>losun</a:t>
            </a:r>
            <a:r>
              <a:rPr lang="en-US" sz="2400" dirty="0"/>
              <a:t> </a:t>
            </a:r>
            <a:r>
              <a:rPr lang="en-US" sz="2400" dirty="0" err="1"/>
              <a:t>kolefnis</a:t>
            </a:r>
            <a:r>
              <a:rPr lang="en-US" sz="2400" dirty="0"/>
              <a:t>.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400" dirty="0" err="1"/>
              <a:t>Að</a:t>
            </a:r>
            <a:r>
              <a:rPr lang="en-US" sz="2400" dirty="0"/>
              <a:t> </a:t>
            </a:r>
            <a:r>
              <a:rPr lang="en-US" sz="2400" dirty="0" err="1"/>
              <a:t>skilja</a:t>
            </a:r>
            <a:r>
              <a:rPr lang="en-US" sz="2400" dirty="0"/>
              <a:t> </a:t>
            </a:r>
            <a:r>
              <a:rPr lang="en-US" sz="2400" dirty="0" err="1"/>
              <a:t>möguleika</a:t>
            </a:r>
            <a:r>
              <a:rPr lang="en-US" sz="2400" dirty="0"/>
              <a:t> </a:t>
            </a:r>
            <a:r>
              <a:rPr lang="en-US" sz="2400" dirty="0" err="1"/>
              <a:t>endurnýjanlegra</a:t>
            </a:r>
            <a:r>
              <a:rPr lang="en-US" sz="2400" dirty="0"/>
              <a:t> </a:t>
            </a:r>
            <a:r>
              <a:rPr lang="en-US" sz="2400" dirty="0" err="1"/>
              <a:t>orkugjafa</a:t>
            </a:r>
            <a:r>
              <a:rPr lang="en-US" sz="2400" dirty="0"/>
              <a:t> og </a:t>
            </a:r>
            <a:r>
              <a:rPr lang="en-US" sz="2400" dirty="0" err="1"/>
              <a:t>sjálfbærra</a:t>
            </a:r>
            <a:r>
              <a:rPr lang="en-US" sz="2400" dirty="0"/>
              <a:t> </a:t>
            </a:r>
            <a:r>
              <a:rPr lang="en-US" sz="2400" dirty="0" err="1"/>
              <a:t>samgangna</a:t>
            </a:r>
            <a:r>
              <a:rPr lang="en-US" sz="2400" dirty="0"/>
              <a:t>.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400" dirty="0" err="1"/>
              <a:t>Að</a:t>
            </a:r>
            <a:r>
              <a:rPr lang="en-US" sz="2400" dirty="0"/>
              <a:t> </a:t>
            </a:r>
            <a:r>
              <a:rPr lang="en-US" sz="2400" dirty="0" err="1"/>
              <a:t>kynna</a:t>
            </a:r>
            <a:r>
              <a:rPr lang="en-US" sz="2400" dirty="0"/>
              <a:t> </a:t>
            </a:r>
            <a:r>
              <a:rPr lang="en-US" sz="2400" dirty="0" err="1"/>
              <a:t>fordæmi</a:t>
            </a:r>
            <a:r>
              <a:rPr lang="en-US" sz="2400" dirty="0"/>
              <a:t> og </a:t>
            </a:r>
            <a:r>
              <a:rPr lang="en-US" sz="2400" dirty="0" err="1"/>
              <a:t>fyrirmyndir</a:t>
            </a:r>
            <a:r>
              <a:rPr lang="en-US" sz="2400" dirty="0"/>
              <a:t> um </a:t>
            </a:r>
            <a:r>
              <a:rPr lang="en-US" sz="2400" dirty="0" err="1"/>
              <a:t>aðferðir</a:t>
            </a:r>
            <a:r>
              <a:rPr lang="en-US" sz="2400" dirty="0"/>
              <a:t> </a:t>
            </a:r>
            <a:r>
              <a:rPr lang="en-US" sz="2400" dirty="0" err="1"/>
              <a:t>sem</a:t>
            </a:r>
            <a:r>
              <a:rPr lang="en-US" sz="2400" dirty="0"/>
              <a:t> </a:t>
            </a:r>
            <a:r>
              <a:rPr lang="en-US" sz="2400" dirty="0" err="1"/>
              <a:t>draga</a:t>
            </a:r>
            <a:r>
              <a:rPr lang="en-US" sz="2400" dirty="0"/>
              <a:t> </a:t>
            </a:r>
            <a:r>
              <a:rPr lang="en-US" sz="2400" dirty="0" err="1"/>
              <a:t>úr</a:t>
            </a:r>
            <a:r>
              <a:rPr lang="en-US" sz="2400" dirty="0"/>
              <a:t> </a:t>
            </a:r>
            <a:r>
              <a:rPr lang="en-US" sz="2400" dirty="0" err="1"/>
              <a:t>losun</a:t>
            </a:r>
            <a:r>
              <a:rPr lang="en-US" sz="2400" dirty="0"/>
              <a:t> </a:t>
            </a:r>
            <a:r>
              <a:rPr lang="en-US" sz="2400" dirty="0" err="1"/>
              <a:t>gróðurhúsalofttegunda</a:t>
            </a:r>
            <a:r>
              <a:rPr lang="en-US" sz="2400" dirty="0"/>
              <a:t>.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400" dirty="0" err="1"/>
              <a:t>Auka</a:t>
            </a:r>
            <a:r>
              <a:rPr lang="en-US" sz="2400" dirty="0"/>
              <a:t> </a:t>
            </a:r>
            <a:r>
              <a:rPr lang="en-US" sz="2400" dirty="0" err="1"/>
              <a:t>færni</a:t>
            </a:r>
            <a:r>
              <a:rPr lang="en-US" sz="2400" dirty="0"/>
              <a:t> í </a:t>
            </a:r>
            <a:r>
              <a:rPr lang="en-US" sz="2400" dirty="0" err="1"/>
              <a:t>skapandi</a:t>
            </a:r>
            <a:r>
              <a:rPr lang="en-US" sz="2400" dirty="0"/>
              <a:t> </a:t>
            </a:r>
            <a:r>
              <a:rPr lang="en-US" sz="2400" dirty="0" err="1"/>
              <a:t>hugsun</a:t>
            </a:r>
            <a:r>
              <a:rPr lang="en-US" sz="2400" dirty="0"/>
              <a:t>.</a:t>
            </a:r>
            <a:endParaRPr sz="2400" dirty="0"/>
          </a:p>
        </p:txBody>
      </p:sp>
      <p:sp>
        <p:nvSpPr>
          <p:cNvPr id="82" name="Google Shape;82;p4"/>
          <p:cNvSpPr txBox="1"/>
          <p:nvPr/>
        </p:nvSpPr>
        <p:spPr>
          <a:xfrm>
            <a:off x="374468" y="4837601"/>
            <a:ext cx="11139106" cy="692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is-IS" sz="3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Kennsluaðferðir</a:t>
            </a:r>
            <a:r>
              <a:rPr lang="pl-PL" sz="3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pl-PL" dirty="0"/>
              <a:t> </a:t>
            </a:r>
            <a:r>
              <a:rPr lang="is-IS" sz="28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fyrirlestrar, fyrirmyndir, hagnýtar æfingar</a:t>
            </a:r>
            <a:r>
              <a:rPr lang="pl-PL" sz="28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,</a:t>
            </a:r>
            <a:r>
              <a:rPr lang="is-IS" sz="28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 sjálfsnám og ítarefni. 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3" name="Google Shape;83;p4"/>
          <p:cNvSpPr txBox="1"/>
          <p:nvPr/>
        </p:nvSpPr>
        <p:spPr>
          <a:xfrm>
            <a:off x="374468" y="5266350"/>
            <a:ext cx="10515600" cy="1008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is-I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Lengd</a:t>
            </a:r>
            <a:r>
              <a:rPr lang="pl-PL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pl-P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pl-PL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s-I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klukkustundir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ultimedia online 1" title="The Soil Story by Kiss The Ground">
            <a:hlinkClick r:id="" action="ppaction://media"/>
            <a:extLst>
              <a:ext uri="{FF2B5EF4-FFF2-40B4-BE49-F238E27FC236}">
                <a16:creationId xmlns:a16="http://schemas.microsoft.com/office/drawing/2014/main" id="{FB1B4883-85D1-BC37-8871-D46E9C43269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49522" y="1538254"/>
            <a:ext cx="7450378" cy="4209464"/>
          </a:xfrm>
          <a:prstGeom prst="rect">
            <a:avLst/>
          </a:prstGeom>
        </p:spPr>
      </p:pic>
      <p:sp>
        <p:nvSpPr>
          <p:cNvPr id="3" name="Tytuł 1">
            <a:extLst>
              <a:ext uri="{FF2B5EF4-FFF2-40B4-BE49-F238E27FC236}">
                <a16:creationId xmlns:a16="http://schemas.microsoft.com/office/drawing/2014/main" id="{F5F3639D-B454-F9F8-51EE-079B6440D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19" y="825402"/>
            <a:ext cx="10753071" cy="1230283"/>
          </a:xfrm>
        </p:spPr>
        <p:txBody>
          <a:bodyPr anchor="t">
            <a:normAutofit/>
          </a:bodyPr>
          <a:lstStyle/>
          <a:p>
            <a:pPr algn="ctr"/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Danone og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samstarfsaðilar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vinna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því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auka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skilning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á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hvernig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landbúnaður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getur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hlúð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verndað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heilbrigði</a:t>
            </a:r>
            <a:r>
              <a:rPr lang="en-US" sz="200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jarðvegs</a:t>
            </a:r>
            <a:r>
              <a:rPr lang="en-US" sz="200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pl-PL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A14FE65-ABA2-E4D9-2468-E69D0B274CDF}"/>
              </a:ext>
            </a:extLst>
          </p:cNvPr>
          <p:cNvSpPr txBox="1"/>
          <p:nvPr/>
        </p:nvSpPr>
        <p:spPr>
          <a:xfrm>
            <a:off x="1784868" y="5786377"/>
            <a:ext cx="74503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Heimild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Danone, </a:t>
            </a:r>
            <a:r>
              <a:rPr lang="pl-PL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Regenerative agriculture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https://www.danone.com/impact/planet/regenerative-agriculture.html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56C4579C-4923-690C-560F-A8FC5D097143}"/>
              </a:ext>
            </a:extLst>
          </p:cNvPr>
          <p:cNvSpPr txBox="1"/>
          <p:nvPr/>
        </p:nvSpPr>
        <p:spPr>
          <a:xfrm>
            <a:off x="9590921" y="2904322"/>
            <a:ext cx="22685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b="1" dirty="0"/>
              <a:t>Hlekkur á myndband</a:t>
            </a:r>
            <a:r>
              <a:rPr lang="pl-PL" b="1" dirty="0"/>
              <a:t>: </a:t>
            </a:r>
            <a:r>
              <a:rPr lang="pl-PL" dirty="0">
                <a:hlinkClick r:id="rId6"/>
              </a:rPr>
              <a:t>https://www.youtube.com/watch?v=08TI1RKj54g</a:t>
            </a:r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683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839789" y="457200"/>
            <a:ext cx="3135864" cy="1600200"/>
          </a:xfrm>
        </p:spPr>
        <p:txBody>
          <a:bodyPr>
            <a:normAutofit/>
          </a:bodyPr>
          <a:lstStyle/>
          <a:p>
            <a:pPr algn="ctr"/>
            <a:r>
              <a:rPr lang="pl-PL" sz="2400" dirty="0"/>
              <a:t> „</a:t>
            </a:r>
            <a:r>
              <a:rPr lang="pl-PL" sz="2400" b="1" dirty="0"/>
              <a:t>Ziołowy zakątek” </a:t>
            </a:r>
            <a:br>
              <a:rPr lang="pl-PL" sz="2400" b="1" dirty="0"/>
            </a:br>
            <a:r>
              <a:rPr lang="is-IS" sz="2400" b="1" dirty="0"/>
              <a:t>Lífrænn búskapur</a:t>
            </a:r>
            <a:endParaRPr lang="pl-PL" sz="2400" b="1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l-PL" b="1" dirty="0"/>
              <a:t> </a:t>
            </a:r>
            <a:r>
              <a:rPr lang="is-IS" sz="1800" dirty="0"/>
              <a:t>Ferðþjónustub</a:t>
            </a:r>
            <a:r>
              <a:rPr lang="pl-PL" sz="1800" dirty="0"/>
              <a:t>ær staðsettur</a:t>
            </a:r>
            <a:r>
              <a:rPr lang="is-IS" sz="1800" dirty="0"/>
              <a:t> í hjarta eins af óspilltasta landsvæðis</a:t>
            </a:r>
            <a:r>
              <a:rPr lang="pl-PL" sz="1800" dirty="0"/>
              <a:t> Póllands - Podlasie.</a:t>
            </a:r>
          </a:p>
          <a:p>
            <a:pPr>
              <a:buNone/>
            </a:pPr>
            <a:r>
              <a:rPr lang="pl-PL" sz="1800" dirty="0"/>
              <a:t>  Á </a:t>
            </a:r>
            <a:r>
              <a:rPr lang="is-IS" sz="1800" dirty="0"/>
              <a:t>um </a:t>
            </a:r>
            <a:r>
              <a:rPr lang="pl-PL" sz="1800" dirty="0"/>
              <a:t>20 hektara svæði sameinar </a:t>
            </a:r>
            <a:r>
              <a:rPr lang="is-IS" sz="1800" dirty="0"/>
              <a:t>bærinn </a:t>
            </a:r>
            <a:r>
              <a:rPr lang="pl-PL" sz="1800" dirty="0"/>
              <a:t>menningu og hef</a:t>
            </a:r>
            <a:r>
              <a:rPr lang="is-IS" sz="1800" dirty="0"/>
              <a:t>ðir</a:t>
            </a:r>
            <a:r>
              <a:rPr lang="pl-PL" sz="1800" dirty="0"/>
              <a:t> svæðis</a:t>
            </a:r>
            <a:r>
              <a:rPr lang="is-IS" sz="1800" dirty="0"/>
              <a:t>ins</a:t>
            </a:r>
            <a:r>
              <a:rPr lang="pl-PL" sz="1800" dirty="0"/>
              <a:t>. </a:t>
            </a:r>
            <a:r>
              <a:rPr lang="is-IS" sz="1800" dirty="0"/>
              <a:t>Þar</a:t>
            </a:r>
            <a:r>
              <a:rPr lang="pl-PL" sz="1800" dirty="0"/>
              <a:t> má finna byggingar sem eru dæmigerðar fyrir héraðið, handverk og umfram allt kryddjurtir.</a:t>
            </a:r>
          </a:p>
          <a:p>
            <a:pPr>
              <a:buNone/>
            </a:pPr>
            <a:r>
              <a:rPr lang="pl-PL" sz="1800" dirty="0"/>
              <a:t>  Óaðskiljanlegur þáttur í jurta- og grasa</a:t>
            </a:r>
            <a:r>
              <a:rPr lang="is-IS" sz="1800" dirty="0"/>
              <a:t>rækt er </a:t>
            </a:r>
            <a:r>
              <a:rPr lang="pl-PL" sz="1800" dirty="0"/>
              <a:t>Dary Natury fyrirtækið, sem var stofnað fyrir tæpum 30 árum.</a:t>
            </a:r>
          </a:p>
          <a:p>
            <a:pPr>
              <a:buNone/>
            </a:pPr>
            <a:r>
              <a:rPr lang="pl-PL" sz="1800" dirty="0"/>
              <a:t> Við bæinn er Náttúrufræðslu</a:t>
            </a:r>
            <a:r>
              <a:rPr lang="is-IS" sz="1800" dirty="0"/>
              <a:t>miðstöð</a:t>
            </a:r>
            <a:r>
              <a:rPr lang="pl-PL" sz="1800" dirty="0"/>
              <a:t>. Tilgangur miðstöðvarinnar er að </a:t>
            </a:r>
            <a:r>
              <a:rPr lang="is-IS" sz="1800" dirty="0"/>
              <a:t>miðla </a:t>
            </a:r>
            <a:r>
              <a:rPr lang="pl-PL" sz="1800" dirty="0"/>
              <a:t>þekkingu um lífræna</a:t>
            </a:r>
            <a:r>
              <a:rPr lang="is-IS" sz="1800" dirty="0"/>
              <a:t> ræktun</a:t>
            </a:r>
            <a:r>
              <a:rPr lang="pl-PL" sz="1800" dirty="0"/>
              <a:t>, jurt</a:t>
            </a:r>
            <a:r>
              <a:rPr lang="is-IS" sz="1800" dirty="0"/>
              <a:t>ir</a:t>
            </a:r>
            <a:r>
              <a:rPr lang="pl-PL" sz="1800" dirty="0"/>
              <a:t> og sjálfbæra þróun.</a:t>
            </a:r>
          </a:p>
          <a:p>
            <a:pPr>
              <a:buNone/>
            </a:pPr>
            <a:r>
              <a:rPr lang="pl-PL" sz="1800" dirty="0"/>
              <a:t>  Bærinn notar </a:t>
            </a:r>
            <a:r>
              <a:rPr lang="pl-PL" sz="1800" b="1" dirty="0"/>
              <a:t>hefðbundna landbúnaðarhætti með litla losun.</a:t>
            </a:r>
            <a:endParaRPr lang="pl-PL" b="1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2"/>
          </p:nvPr>
        </p:nvSpPr>
        <p:spPr>
          <a:xfrm>
            <a:off x="1425039" y="2826326"/>
            <a:ext cx="2149434" cy="1947555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1026" name="Picture 2" descr="F:\Komputer stary\Dysk E\1 (E)\c stary\Moje dokumenty\Grant EduNut\ziołowy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757" y="2244438"/>
            <a:ext cx="4721379" cy="3215784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154379" y="5605153"/>
            <a:ext cx="47026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000" dirty="0"/>
              <a:t>Heimild</a:t>
            </a:r>
            <a:r>
              <a:rPr lang="pl-PL" sz="1000" dirty="0"/>
              <a:t>: </a:t>
            </a:r>
            <a:r>
              <a:rPr lang="is-IS" sz="1000" dirty="0"/>
              <a:t>frá</a:t>
            </a:r>
            <a:r>
              <a:rPr lang="pl-PL" sz="1000" dirty="0"/>
              <a:t> Ziołowy zakątek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839789" y="866898"/>
            <a:ext cx="3625334" cy="1190501"/>
          </a:xfrm>
        </p:spPr>
        <p:txBody>
          <a:bodyPr>
            <a:normAutofit/>
          </a:bodyPr>
          <a:lstStyle/>
          <a:p>
            <a:r>
              <a:rPr lang="en-US" sz="2400" b="1" dirty="0" err="1"/>
              <a:t>Aðferðir</a:t>
            </a:r>
            <a:r>
              <a:rPr lang="en-US" sz="2400" b="1" dirty="0"/>
              <a:t> </a:t>
            </a:r>
            <a:r>
              <a:rPr lang="en-US" sz="2400" b="1" dirty="0" err="1"/>
              <a:t>við</a:t>
            </a:r>
            <a:r>
              <a:rPr lang="en-US" sz="2400" b="1" dirty="0"/>
              <a:t> </a:t>
            </a:r>
            <a:r>
              <a:rPr lang="en-US" sz="2400" b="1" dirty="0" err="1"/>
              <a:t>lágmarka</a:t>
            </a:r>
            <a:r>
              <a:rPr lang="en-US" sz="2400" b="1" dirty="0"/>
              <a:t>  </a:t>
            </a:r>
            <a:r>
              <a:rPr lang="en-US" sz="2400" b="1" dirty="0" err="1"/>
              <a:t>losun</a:t>
            </a:r>
            <a:r>
              <a:rPr lang="en-US" sz="2400" b="1" dirty="0"/>
              <a:t> í ræktun</a:t>
            </a:r>
            <a:endParaRPr lang="pl-PL" sz="2400" b="1" dirty="0"/>
          </a:p>
        </p:txBody>
      </p:sp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>
          <a:xfrm>
            <a:off x="5367647" y="1009403"/>
            <a:ext cx="5987741" cy="4773879"/>
          </a:xfrm>
        </p:spPr>
        <p:txBody>
          <a:bodyPr>
            <a:normAutofit/>
          </a:bodyPr>
          <a:lstStyle/>
          <a:p>
            <a:r>
              <a:rPr lang="pl-PL" sz="2000" dirty="0"/>
              <a:t>Grænmeti </a:t>
            </a:r>
            <a:r>
              <a:rPr lang="is-IS" sz="2000" dirty="0"/>
              <a:t>lífrænt </a:t>
            </a:r>
            <a:r>
              <a:rPr lang="pl-PL" sz="2000" dirty="0"/>
              <a:t>ræktað á hefðbundinn hátt</a:t>
            </a:r>
          </a:p>
          <a:p>
            <a:r>
              <a:rPr lang="pl-PL" sz="2000" dirty="0"/>
              <a:t>jurtum safnað úr nærliggjandi skógum og túnum</a:t>
            </a:r>
          </a:p>
          <a:p>
            <a:r>
              <a:rPr lang="pl-PL" sz="2000" dirty="0"/>
              <a:t>ræktun lifandi plantna sem liður í að viðhalda líffræðilegum fjölbreytileika</a:t>
            </a:r>
          </a:p>
          <a:p>
            <a:r>
              <a:rPr lang="pl-PL" sz="2000" dirty="0"/>
              <a:t>notkun lífræns áburðar</a:t>
            </a:r>
          </a:p>
          <a:p>
            <a:r>
              <a:rPr lang="pl-PL" sz="2000" dirty="0"/>
              <a:t>útilokun svæða sem eru stöðugt blaut,</a:t>
            </a:r>
          </a:p>
          <a:p>
            <a:r>
              <a:rPr lang="pl-PL" sz="2000" dirty="0"/>
              <a:t>að hylja jarðveginn gróðri allt árið - </a:t>
            </a:r>
            <a:r>
              <a:rPr lang="is-IS" sz="2000" dirty="0"/>
              <a:t> skipta út </a:t>
            </a:r>
            <a:r>
              <a:rPr lang="pl-PL" sz="2000" dirty="0"/>
              <a:t>plöntu</a:t>
            </a:r>
            <a:r>
              <a:rPr lang="is-IS" sz="2000" dirty="0"/>
              <a:t>m í ræktun</a:t>
            </a:r>
            <a:endParaRPr lang="pl-PL" sz="2000" dirty="0"/>
          </a:p>
          <a:p>
            <a:pPr>
              <a:buNone/>
            </a:pPr>
            <a:r>
              <a:rPr lang="is-IS" sz="2200" b="1" dirty="0"/>
              <a:t>	</a:t>
            </a:r>
          </a:p>
          <a:p>
            <a:pPr>
              <a:buNone/>
            </a:pPr>
            <a:r>
              <a:rPr lang="is-IS" sz="2200" b="1" dirty="0"/>
              <a:t>	</a:t>
            </a:r>
            <a:r>
              <a:rPr lang="pl-PL" sz="2200" b="1" dirty="0"/>
              <a:t>Niðurstöður: </a:t>
            </a:r>
            <a:r>
              <a:rPr lang="is-IS" sz="2200" b="1" dirty="0"/>
              <a:t>aukin gæði </a:t>
            </a:r>
            <a:r>
              <a:rPr lang="pl-PL" sz="2200" b="1" dirty="0"/>
              <a:t>matvæla</a:t>
            </a:r>
            <a:r>
              <a:rPr lang="is-IS" sz="2200" b="1" dirty="0"/>
              <a:t>, </a:t>
            </a:r>
            <a:r>
              <a:rPr lang="pl-PL" sz="2200" b="1" dirty="0"/>
              <a:t> líffræðilegu</a:t>
            </a:r>
            <a:r>
              <a:rPr lang="is-IS" sz="2200" b="1" dirty="0"/>
              <a:t>r</a:t>
            </a:r>
            <a:r>
              <a:rPr lang="pl-PL" sz="2200" b="1" dirty="0"/>
              <a:t> fjölbreytileik</a:t>
            </a:r>
            <a:r>
              <a:rPr lang="is-IS" sz="2200" b="1" dirty="0"/>
              <a:t>i</a:t>
            </a:r>
            <a:r>
              <a:rPr lang="pl-PL" sz="2200" b="1" dirty="0"/>
              <a:t>, dr</a:t>
            </a:r>
            <a:r>
              <a:rPr lang="is-IS" sz="2200" b="1" dirty="0"/>
              <a:t>egur</a:t>
            </a:r>
            <a:r>
              <a:rPr lang="pl-PL" sz="2200" b="1" dirty="0"/>
              <a:t> úr losun gróðurhúsalofttegunda</a:t>
            </a:r>
          </a:p>
        </p:txBody>
      </p:sp>
      <p:sp>
        <p:nvSpPr>
          <p:cNvPr id="9" name="Symbol zastępczy tekstu 8"/>
          <p:cNvSpPr>
            <a:spLocks noGrp="1"/>
          </p:cNvSpPr>
          <p:nvPr>
            <p:ph type="body" idx="2"/>
          </p:nvPr>
        </p:nvSpPr>
        <p:spPr>
          <a:xfrm>
            <a:off x="1294410" y="2660072"/>
            <a:ext cx="2101933" cy="2125683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2050" name="Picture 2" descr="F:\Komputer stary\Dysk E\1 (E)\c stary\Moje dokumenty\Grant EduNut\ziołowy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385" y="2412982"/>
            <a:ext cx="4631377" cy="3085012"/>
          </a:xfrm>
          <a:prstGeom prst="rect">
            <a:avLst/>
          </a:prstGeom>
          <a:noFill/>
        </p:spPr>
      </p:pic>
      <p:sp>
        <p:nvSpPr>
          <p:cNvPr id="11" name="pole tekstowe 10"/>
          <p:cNvSpPr txBox="1"/>
          <p:nvPr/>
        </p:nvSpPr>
        <p:spPr>
          <a:xfrm>
            <a:off x="344384" y="5688281"/>
            <a:ext cx="4655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000" dirty="0"/>
              <a:t>Heimild frá </a:t>
            </a:r>
            <a:r>
              <a:rPr lang="pl-PL" sz="1000" dirty="0"/>
              <a:t> Ziołowy zakątek</a:t>
            </a:r>
          </a:p>
          <a:p>
            <a:endParaRPr lang="pl-PL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534390" y="688769"/>
            <a:ext cx="5237018" cy="1650670"/>
          </a:xfrm>
        </p:spPr>
        <p:txBody>
          <a:bodyPr>
            <a:noAutofit/>
          </a:bodyPr>
          <a:lstStyle/>
          <a:p>
            <a:r>
              <a:rPr lang="is-IS" sz="2400" b="1" dirty="0"/>
              <a:t>Dýrabúskapur sem lágmarkar </a:t>
            </a:r>
            <a:r>
              <a:rPr lang="pl-PL" sz="2400" b="1" dirty="0"/>
              <a:t>losun – </a:t>
            </a:r>
            <a:r>
              <a:rPr lang="is-IS" sz="2400" b="1" dirty="0"/>
              <a:t>áhersla á </a:t>
            </a:r>
            <a:r>
              <a:rPr lang="pl-PL" sz="2400" b="1" dirty="0"/>
              <a:t>velferð dýra</a:t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7" name="Symbol zastępczy obrazu 6"/>
          <p:cNvSpPr>
            <a:spLocks noGrp="1"/>
          </p:cNvSpPr>
          <p:nvPr>
            <p:ph type="pic" idx="2"/>
          </p:nvPr>
        </p:nvSpPr>
        <p:spPr>
          <a:xfrm>
            <a:off x="7018316" y="2814452"/>
            <a:ext cx="3301341" cy="2327564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839788" y="2057400"/>
            <a:ext cx="5276004" cy="3880262"/>
          </a:xfrm>
        </p:spPr>
        <p:txBody>
          <a:bodyPr>
            <a:normAutofit/>
          </a:bodyPr>
          <a:lstStyle/>
          <a:p>
            <a:endParaRPr lang="pl-PL" dirty="0"/>
          </a:p>
          <a:p>
            <a:pPr marL="685800" indent="-457200">
              <a:buFont typeface="Arial" pitchFamily="34" charset="0"/>
              <a:buChar char="•"/>
            </a:pPr>
            <a:r>
              <a:rPr lang="pl-PL" sz="2000" b="1" dirty="0"/>
              <a:t>kýr á beit á haga (frá vori til hausts) – </a:t>
            </a:r>
            <a:r>
              <a:rPr lang="is-IS" sz="2000" b="1" dirty="0"/>
              <a:t>lámarkar losun </a:t>
            </a:r>
            <a:r>
              <a:rPr lang="pl-PL" sz="2000" b="1" dirty="0"/>
              <a:t>ammoníak</a:t>
            </a:r>
            <a:r>
              <a:rPr lang="is-IS" sz="2000" b="1" dirty="0"/>
              <a:t>s</a:t>
            </a:r>
            <a:endParaRPr lang="pl-PL" sz="2000" b="1" dirty="0"/>
          </a:p>
          <a:p>
            <a:pPr marL="685800" indent="-457200">
              <a:buFont typeface="Arial" pitchFamily="34" charset="0"/>
              <a:buChar char="•"/>
            </a:pPr>
            <a:r>
              <a:rPr lang="pl-PL" sz="2000" b="1" dirty="0"/>
              <a:t>heyfóðrun á veturna</a:t>
            </a:r>
          </a:p>
          <a:p>
            <a:pPr marL="685800" indent="-457200">
              <a:buFont typeface="Arial" pitchFamily="34" charset="0"/>
              <a:buChar char="•"/>
            </a:pPr>
            <a:r>
              <a:rPr lang="pl-PL" sz="2000" b="1" dirty="0"/>
              <a:t>dýrafóður að viðbættum jurtablöndum (heilsueflandi)</a:t>
            </a:r>
          </a:p>
          <a:p>
            <a:pPr marL="685800" indent="-457200">
              <a:buFont typeface="Arial" pitchFamily="34" charset="0"/>
              <a:buChar char="•"/>
            </a:pPr>
            <a:r>
              <a:rPr lang="pl-PL" sz="2000" b="1" dirty="0"/>
              <a:t>jafnvægi </a:t>
            </a:r>
            <a:r>
              <a:rPr lang="is-IS" sz="2000" b="1" dirty="0"/>
              <a:t>í </a:t>
            </a:r>
            <a:r>
              <a:rPr lang="pl-PL" sz="2000" b="1" dirty="0"/>
              <a:t>matarsk</a:t>
            </a:r>
            <a:r>
              <a:rPr lang="is-IS" sz="2000" b="1" dirty="0"/>
              <a:t>ömmtun</a:t>
            </a:r>
            <a:endParaRPr lang="pl-PL" sz="2000" b="1" dirty="0"/>
          </a:p>
          <a:p>
            <a:pPr marL="685800" indent="-457200">
              <a:buFont typeface="Arial" pitchFamily="34" charset="0"/>
              <a:buChar char="•"/>
            </a:pPr>
            <a:r>
              <a:rPr lang="is-IS" sz="2000" b="1" dirty="0"/>
              <a:t>Opnir básar í útihúsum </a:t>
            </a:r>
            <a:endParaRPr lang="pl-PL" sz="2000" b="1" dirty="0"/>
          </a:p>
          <a:p>
            <a:pPr marL="685800" indent="-457200">
              <a:buFont typeface="Arial" pitchFamily="34" charset="0"/>
              <a:buChar char="•"/>
            </a:pPr>
            <a:r>
              <a:rPr lang="pl-PL" sz="2000" b="1" dirty="0"/>
              <a:t>alifuglar </a:t>
            </a:r>
            <a:r>
              <a:rPr lang="is-IS" sz="2000" b="1" dirty="0"/>
              <a:t>ganga </a:t>
            </a:r>
            <a:r>
              <a:rPr lang="pl-PL" sz="2000" b="1" dirty="0"/>
              <a:t>lausir </a:t>
            </a:r>
            <a:endParaRPr lang="pl-PL" sz="2000" dirty="0"/>
          </a:p>
          <a:p>
            <a:endParaRPr lang="pl-PL" dirty="0"/>
          </a:p>
        </p:txBody>
      </p:sp>
      <p:pic>
        <p:nvPicPr>
          <p:cNvPr id="3074" name="Picture 2" descr="F:\Komputer stary\Dysk E\1 (E)\c stary\Moje dokumenty\Zdjęcia _ziołowy zakątek\ziołowy zakątek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5797" y="2197846"/>
            <a:ext cx="4806998" cy="3204665"/>
          </a:xfrm>
          <a:prstGeom prst="rect">
            <a:avLst/>
          </a:prstGeom>
          <a:noFill/>
        </p:spPr>
      </p:pic>
      <p:sp>
        <p:nvSpPr>
          <p:cNvPr id="9" name="pole tekstowe 8"/>
          <p:cNvSpPr txBox="1"/>
          <p:nvPr/>
        </p:nvSpPr>
        <p:spPr>
          <a:xfrm>
            <a:off x="6305797" y="5533902"/>
            <a:ext cx="5011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000" dirty="0"/>
              <a:t>Heimild frá </a:t>
            </a:r>
            <a:r>
              <a:rPr lang="pl-PL" sz="1000" dirty="0"/>
              <a:t>Ziołowy zakątek</a:t>
            </a:r>
          </a:p>
          <a:p>
            <a:endParaRPr lang="pl-PL" sz="10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>
          <a:extLst>
            <a:ext uri="{FF2B5EF4-FFF2-40B4-BE49-F238E27FC236}">
              <a16:creationId xmlns:a16="http://schemas.microsoft.com/office/drawing/2014/main" id="{104662B3-3CFF-D9C2-178F-7C3BC7572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2">
            <a:extLst>
              <a:ext uri="{FF2B5EF4-FFF2-40B4-BE49-F238E27FC236}">
                <a16:creationId xmlns:a16="http://schemas.microsoft.com/office/drawing/2014/main" id="{523343D2-25B4-C07F-4097-05BD22845A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9743" y="731896"/>
            <a:ext cx="10515600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 b="1" dirty="0"/>
              <a:t>Tetra Pak </a:t>
            </a:r>
            <a:endParaRPr b="1" dirty="0"/>
          </a:p>
        </p:txBody>
      </p:sp>
      <p:sp>
        <p:nvSpPr>
          <p:cNvPr id="131" name="Google Shape;131;p12">
            <a:extLst>
              <a:ext uri="{FF2B5EF4-FFF2-40B4-BE49-F238E27FC236}">
                <a16:creationId xmlns:a16="http://schemas.microsoft.com/office/drawing/2014/main" id="{F5BBCD43-D6F0-E263-2A8B-973C1B5D8A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809672" y="1958961"/>
            <a:ext cx="6117285" cy="765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508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900" dirty="0" err="1"/>
              <a:t>Fyrirtækið</a:t>
            </a:r>
            <a:r>
              <a:rPr lang="en-US" sz="1900" dirty="0"/>
              <a:t> er </a:t>
            </a:r>
            <a:r>
              <a:rPr lang="en-US" sz="1900" dirty="0" err="1"/>
              <a:t>leiðandi</a:t>
            </a:r>
            <a:r>
              <a:rPr lang="en-US" sz="1900" dirty="0"/>
              <a:t> í </a:t>
            </a:r>
            <a:r>
              <a:rPr lang="en-US" sz="1900" dirty="0" err="1"/>
              <a:t>matvælavinnslu</a:t>
            </a:r>
            <a:r>
              <a:rPr lang="en-US" sz="1900" dirty="0"/>
              <a:t> og </a:t>
            </a:r>
            <a:r>
              <a:rPr lang="en-US" sz="1900" dirty="0" err="1"/>
              <a:t>umbúðatækni</a:t>
            </a:r>
            <a:r>
              <a:rPr lang="en-US" sz="1900" dirty="0"/>
              <a:t>. </a:t>
            </a:r>
            <a:r>
              <a:rPr lang="en-US" sz="1900" dirty="0" err="1"/>
              <a:t>Það</a:t>
            </a:r>
            <a:r>
              <a:rPr lang="en-US" sz="1900" dirty="0"/>
              <a:t> </a:t>
            </a:r>
            <a:r>
              <a:rPr lang="en-US" sz="1900" dirty="0" err="1"/>
              <a:t>vinnur</a:t>
            </a:r>
            <a:r>
              <a:rPr lang="en-US" sz="1900" dirty="0"/>
              <a:t> </a:t>
            </a:r>
            <a:r>
              <a:rPr lang="en-US" sz="1900" dirty="0" err="1"/>
              <a:t>náið</a:t>
            </a:r>
            <a:r>
              <a:rPr lang="en-US" sz="1900" dirty="0"/>
              <a:t> með </a:t>
            </a:r>
            <a:r>
              <a:rPr lang="en-US" sz="1900" dirty="0" err="1"/>
              <a:t>viðskiptavinum</a:t>
            </a:r>
            <a:r>
              <a:rPr lang="en-US" sz="1900" dirty="0"/>
              <a:t> og </a:t>
            </a:r>
            <a:r>
              <a:rPr lang="en-US" sz="1900" dirty="0" err="1"/>
              <a:t>birgjum</a:t>
            </a:r>
            <a:r>
              <a:rPr lang="en-US" sz="1900" dirty="0"/>
              <a:t> </a:t>
            </a:r>
            <a:r>
              <a:rPr lang="en-US" sz="1900" dirty="0" err="1"/>
              <a:t>til</a:t>
            </a:r>
            <a:r>
              <a:rPr lang="en-US" sz="1900" dirty="0"/>
              <a:t> </a:t>
            </a:r>
            <a:r>
              <a:rPr lang="en-US" sz="1900" dirty="0" err="1"/>
              <a:t>að</a:t>
            </a:r>
            <a:r>
              <a:rPr lang="en-US" sz="1900" dirty="0"/>
              <a:t> </a:t>
            </a:r>
            <a:r>
              <a:rPr lang="en-US" sz="1900" dirty="0" err="1"/>
              <a:t>bjóða</a:t>
            </a:r>
            <a:r>
              <a:rPr lang="en-US" sz="1900" dirty="0"/>
              <a:t> </a:t>
            </a:r>
            <a:r>
              <a:rPr lang="en-US" sz="1900" dirty="0" err="1"/>
              <a:t>upp</a:t>
            </a:r>
            <a:r>
              <a:rPr lang="en-US" sz="1900" dirty="0"/>
              <a:t> á </a:t>
            </a:r>
            <a:r>
              <a:rPr lang="en-US" sz="1900" dirty="0" err="1"/>
              <a:t>örugga</a:t>
            </a:r>
            <a:r>
              <a:rPr lang="en-US" sz="1900" dirty="0"/>
              <a:t>, </a:t>
            </a:r>
            <a:r>
              <a:rPr lang="en-US" sz="1900" dirty="0" err="1"/>
              <a:t>næringarríka</a:t>
            </a:r>
            <a:r>
              <a:rPr lang="en-US" sz="1900" dirty="0"/>
              <a:t> </a:t>
            </a:r>
            <a:r>
              <a:rPr lang="en-US" sz="1900" dirty="0" err="1"/>
              <a:t>fæðu</a:t>
            </a:r>
            <a:r>
              <a:rPr lang="en-US" sz="1900" dirty="0"/>
              <a:t> </a:t>
            </a:r>
            <a:r>
              <a:rPr lang="en-US" sz="1900" dirty="0" err="1"/>
              <a:t>fyrir</a:t>
            </a:r>
            <a:r>
              <a:rPr lang="en-US" sz="1900" dirty="0"/>
              <a:t> </a:t>
            </a:r>
            <a:r>
              <a:rPr lang="en-US" sz="1900" dirty="0" err="1"/>
              <a:t>hundruð</a:t>
            </a:r>
            <a:r>
              <a:rPr lang="en-US" sz="1900" dirty="0"/>
              <a:t> </a:t>
            </a:r>
            <a:r>
              <a:rPr lang="en-US" sz="1900" dirty="0" err="1"/>
              <a:t>milljóna</a:t>
            </a:r>
            <a:r>
              <a:rPr lang="en-US" sz="1900" dirty="0"/>
              <a:t> manna í </a:t>
            </a:r>
            <a:r>
              <a:rPr lang="en-US" sz="1900" dirty="0" err="1"/>
              <a:t>meira</a:t>
            </a:r>
            <a:r>
              <a:rPr lang="en-US" sz="1900" dirty="0"/>
              <a:t> </a:t>
            </a:r>
            <a:r>
              <a:rPr lang="en-US" sz="1900" dirty="0" err="1"/>
              <a:t>en</a:t>
            </a:r>
            <a:r>
              <a:rPr lang="en-US" sz="1900" dirty="0"/>
              <a:t> 160 </a:t>
            </a:r>
            <a:r>
              <a:rPr lang="en-US" sz="1900" dirty="0" err="1"/>
              <a:t>löndum</a:t>
            </a:r>
            <a:r>
              <a:rPr lang="en-US" sz="1900" dirty="0"/>
              <a:t>, </a:t>
            </a:r>
            <a:r>
              <a:rPr lang="en-US" sz="1900" dirty="0" err="1"/>
              <a:t>en</a:t>
            </a:r>
            <a:r>
              <a:rPr lang="en-US" sz="1900" dirty="0"/>
              <a:t> </a:t>
            </a:r>
            <a:r>
              <a:rPr lang="en-US" sz="1900" dirty="0" err="1"/>
              <a:t>leitast</a:t>
            </a:r>
            <a:r>
              <a:rPr lang="en-US" sz="1900" dirty="0"/>
              <a:t> á </a:t>
            </a:r>
            <a:r>
              <a:rPr lang="en-US" sz="1900" dirty="0" err="1"/>
              <a:t>sama</a:t>
            </a:r>
            <a:r>
              <a:rPr lang="en-US" sz="1900" dirty="0"/>
              <a:t> </a:t>
            </a:r>
            <a:r>
              <a:rPr lang="en-US" sz="1900" dirty="0" err="1"/>
              <a:t>tíma</a:t>
            </a:r>
            <a:r>
              <a:rPr lang="en-US" sz="1900" dirty="0"/>
              <a:t> </a:t>
            </a:r>
            <a:r>
              <a:rPr lang="en-US" sz="1900" dirty="0" err="1"/>
              <a:t>við</a:t>
            </a:r>
            <a:r>
              <a:rPr lang="en-US" sz="1900" dirty="0"/>
              <a:t> </a:t>
            </a:r>
            <a:r>
              <a:rPr lang="en-US" sz="1900" dirty="0" err="1"/>
              <a:t>að</a:t>
            </a:r>
            <a:r>
              <a:rPr lang="en-US" sz="1900" dirty="0"/>
              <a:t> </a:t>
            </a:r>
            <a:r>
              <a:rPr lang="en-US" sz="1900" dirty="0" err="1"/>
              <a:t>draga</a:t>
            </a:r>
            <a:r>
              <a:rPr lang="en-US" sz="1900" dirty="0"/>
              <a:t> </a:t>
            </a:r>
            <a:r>
              <a:rPr lang="en-US" sz="1900" dirty="0" err="1"/>
              <a:t>úr</a:t>
            </a:r>
            <a:r>
              <a:rPr lang="en-US" sz="1900" dirty="0"/>
              <a:t> </a:t>
            </a:r>
            <a:r>
              <a:rPr lang="en-US" sz="1900" dirty="0" err="1"/>
              <a:t>umhverfisáhrifum</a:t>
            </a:r>
            <a:r>
              <a:rPr lang="en-US" sz="1900" dirty="0"/>
              <a:t> </a:t>
            </a:r>
            <a:r>
              <a:rPr lang="en-US" sz="1900" dirty="0" err="1"/>
              <a:t>sínum</a:t>
            </a:r>
            <a:r>
              <a:rPr lang="en-US" sz="1900" dirty="0"/>
              <a:t>.</a:t>
            </a:r>
            <a:endParaRPr lang="pl-PL" sz="1900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62DEC39-5E4D-C6CD-0839-7163504B04DC}"/>
              </a:ext>
            </a:extLst>
          </p:cNvPr>
          <p:cNvSpPr txBox="1"/>
          <p:nvPr/>
        </p:nvSpPr>
        <p:spPr>
          <a:xfrm>
            <a:off x="6096000" y="3847982"/>
            <a:ext cx="39188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800" b="1" dirty="0"/>
              <a:t>Stofnandi</a:t>
            </a:r>
            <a:r>
              <a:rPr lang="pl-PL" sz="1800" dirty="0"/>
              <a:t>: Ruben Rausing </a:t>
            </a:r>
          </a:p>
          <a:p>
            <a:r>
              <a:rPr lang="pl-PL" sz="1800" b="1" dirty="0"/>
              <a:t>H</a:t>
            </a:r>
            <a:r>
              <a:rPr lang="is-IS" sz="1800" b="1" dirty="0"/>
              <a:t>öfuðstöðvar</a:t>
            </a:r>
            <a:r>
              <a:rPr lang="pl-PL" sz="1800" b="1" dirty="0"/>
              <a:t>:</a:t>
            </a:r>
            <a:r>
              <a:rPr lang="pl-PL" sz="1800" dirty="0"/>
              <a:t> Pully, S</a:t>
            </a:r>
            <a:r>
              <a:rPr lang="is-IS" sz="1800" dirty="0"/>
              <a:t>viss</a:t>
            </a:r>
            <a:endParaRPr lang="pl-PL" sz="1800" dirty="0"/>
          </a:p>
          <a:p>
            <a:r>
              <a:rPr lang="is-IS" sz="1800" b="1" dirty="0"/>
              <a:t>Fjöldi starfsmanna</a:t>
            </a:r>
            <a:r>
              <a:rPr lang="pl-PL" sz="1800" b="1" dirty="0"/>
              <a:t>: </a:t>
            </a:r>
            <a:r>
              <a:rPr lang="pl-PL" sz="1800" dirty="0"/>
              <a:t>&gt;23 000</a:t>
            </a:r>
          </a:p>
          <a:p>
            <a:r>
              <a:rPr lang="is-IS" sz="1800" b="1" dirty="0"/>
              <a:t>Stofnað</a:t>
            </a:r>
            <a:r>
              <a:rPr lang="pl-PL" sz="1800" b="1" dirty="0"/>
              <a:t>:</a:t>
            </a:r>
            <a:r>
              <a:rPr lang="pl-PL" sz="1800" dirty="0"/>
              <a:t> 1951, Lund</a:t>
            </a:r>
            <a:r>
              <a:rPr lang="is-IS" sz="1800" dirty="0"/>
              <a:t>ur</a:t>
            </a:r>
            <a:r>
              <a:rPr lang="pl-PL" sz="1800" dirty="0"/>
              <a:t>, S</a:t>
            </a:r>
            <a:r>
              <a:rPr lang="is-IS" sz="1800" dirty="0"/>
              <a:t>víþjóð</a:t>
            </a:r>
            <a:endParaRPr lang="pl-PL" sz="1800" dirty="0"/>
          </a:p>
          <a:p>
            <a:endParaRPr lang="pl-PL" sz="180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7CAE2734-EF79-E2EC-00BF-9EC5AB92E02F}"/>
              </a:ext>
            </a:extLst>
          </p:cNvPr>
          <p:cNvSpPr txBox="1"/>
          <p:nvPr/>
        </p:nvSpPr>
        <p:spPr>
          <a:xfrm>
            <a:off x="6096000" y="5631117"/>
            <a:ext cx="57470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Heimild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Tetra Pak, </a:t>
            </a:r>
            <a:r>
              <a:rPr lang="pl-PL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 we are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https://www.tetrapak.com/en-pl/about-tetra-pak/who-we-are/company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0344CB2-F6EC-434A-980F-BE530E992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43" y="1958961"/>
            <a:ext cx="5811397" cy="3490493"/>
          </a:xfrm>
          <a:prstGeom prst="rect">
            <a:avLst/>
          </a:prstGeom>
        </p:spPr>
      </p:pic>
      <p:pic>
        <p:nvPicPr>
          <p:cNvPr id="10" name="Picture 2" descr="Global Polska">
            <a:extLst>
              <a:ext uri="{FF2B5EF4-FFF2-40B4-BE49-F238E27FC236}">
                <a16:creationId xmlns:a16="http://schemas.microsoft.com/office/drawing/2014/main" id="{91865E7F-AE04-46D1-A852-79D50A4ED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189" y="4566224"/>
            <a:ext cx="2336593" cy="131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4553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>
          <a:extLst>
            <a:ext uri="{FF2B5EF4-FFF2-40B4-BE49-F238E27FC236}">
              <a16:creationId xmlns:a16="http://schemas.microsoft.com/office/drawing/2014/main" id="{B6E84478-3164-55DB-6B3C-F1C51A3DA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2">
            <a:extLst>
              <a:ext uri="{FF2B5EF4-FFF2-40B4-BE49-F238E27FC236}">
                <a16:creationId xmlns:a16="http://schemas.microsoft.com/office/drawing/2014/main" id="{C2E5E030-C5EA-B3B8-2FC9-8D62F1C4F6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46950"/>
            <a:ext cx="10515600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/>
              <a:t>Tetra Pak </a:t>
            </a:r>
            <a:r>
              <a:rPr lang="en-US" b="1" dirty="0" err="1"/>
              <a:t>markmið</a:t>
            </a:r>
            <a:r>
              <a:rPr lang="en-US" b="1" dirty="0"/>
              <a:t> um </a:t>
            </a:r>
            <a:r>
              <a:rPr lang="en-US" b="1" dirty="0" err="1"/>
              <a:t>núll</a:t>
            </a:r>
            <a:r>
              <a:rPr lang="en-US" b="1" dirty="0"/>
              <a:t> </a:t>
            </a:r>
            <a:r>
              <a:rPr lang="en-US" b="1" dirty="0" err="1"/>
              <a:t>losun</a:t>
            </a:r>
            <a:endParaRPr b="1" dirty="0"/>
          </a:p>
        </p:txBody>
      </p:sp>
      <p:sp>
        <p:nvSpPr>
          <p:cNvPr id="131" name="Google Shape;131;p12">
            <a:extLst>
              <a:ext uri="{FF2B5EF4-FFF2-40B4-BE49-F238E27FC236}">
                <a16:creationId xmlns:a16="http://schemas.microsoft.com/office/drawing/2014/main" id="{450E11A9-697C-E43B-F2A6-7760DF9B73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20965" y="1899719"/>
            <a:ext cx="11169072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6213" lvl="0" indent="15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900" dirty="0"/>
              <a:t>Tetra Pak var </a:t>
            </a:r>
            <a:r>
              <a:rPr lang="en-US" sz="1900" dirty="0" err="1"/>
              <a:t>stofnað</a:t>
            </a:r>
            <a:r>
              <a:rPr lang="en-US" sz="1900" dirty="0"/>
              <a:t> á </a:t>
            </a:r>
            <a:r>
              <a:rPr lang="en-US" sz="1900" dirty="0" err="1"/>
              <a:t>þeirri</a:t>
            </a:r>
            <a:r>
              <a:rPr lang="en-US" sz="1900" dirty="0"/>
              <a:t> </a:t>
            </a:r>
            <a:r>
              <a:rPr lang="en-US" sz="1900" dirty="0" err="1"/>
              <a:t>hugmynd</a:t>
            </a:r>
            <a:r>
              <a:rPr lang="en-US" sz="1900" dirty="0"/>
              <a:t> </a:t>
            </a:r>
            <a:r>
              <a:rPr lang="en-US" sz="1900" dirty="0" err="1"/>
              <a:t>að</a:t>
            </a:r>
            <a:r>
              <a:rPr lang="en-US" sz="1900" dirty="0"/>
              <a:t> </a:t>
            </a:r>
            <a:r>
              <a:rPr lang="en-US" sz="1900" dirty="0" err="1"/>
              <a:t>umbúðir</a:t>
            </a:r>
            <a:r>
              <a:rPr lang="en-US" sz="1900" dirty="0"/>
              <a:t> </a:t>
            </a:r>
            <a:r>
              <a:rPr lang="en-US" sz="1900" dirty="0" err="1"/>
              <a:t>ættu</a:t>
            </a:r>
            <a:r>
              <a:rPr lang="en-US" sz="1900" dirty="0"/>
              <a:t> </a:t>
            </a:r>
            <a:r>
              <a:rPr lang="en-US" sz="1900" dirty="0" err="1"/>
              <a:t>að</a:t>
            </a:r>
            <a:r>
              <a:rPr lang="en-US" sz="1900" dirty="0"/>
              <a:t> </a:t>
            </a:r>
            <a:r>
              <a:rPr lang="en-US" sz="1900" dirty="0" err="1"/>
              <a:t>spara</a:t>
            </a:r>
            <a:r>
              <a:rPr lang="en-US" sz="1900" dirty="0"/>
              <a:t> </a:t>
            </a:r>
            <a:r>
              <a:rPr lang="en-US" sz="1900" dirty="0" err="1"/>
              <a:t>meira</a:t>
            </a:r>
            <a:r>
              <a:rPr lang="en-US" sz="1900" dirty="0"/>
              <a:t> </a:t>
            </a:r>
            <a:r>
              <a:rPr lang="en-US" sz="1900" dirty="0" err="1"/>
              <a:t>en</a:t>
            </a:r>
            <a:r>
              <a:rPr lang="en-US" sz="1900" dirty="0"/>
              <a:t> </a:t>
            </a:r>
            <a:r>
              <a:rPr lang="en-US" sz="1900" dirty="0" err="1"/>
              <a:t>þær</a:t>
            </a:r>
            <a:r>
              <a:rPr lang="en-US" sz="1900" dirty="0"/>
              <a:t> </a:t>
            </a:r>
            <a:r>
              <a:rPr lang="en-US" sz="1900" dirty="0" err="1"/>
              <a:t>kostuðu</a:t>
            </a:r>
            <a:r>
              <a:rPr lang="en-US" sz="1900" dirty="0"/>
              <a:t>, </a:t>
            </a:r>
            <a:r>
              <a:rPr lang="en-US" sz="1900" dirty="0" err="1"/>
              <a:t>sjálfbærni</a:t>
            </a:r>
            <a:r>
              <a:rPr lang="en-US" sz="1900" dirty="0"/>
              <a:t> er </a:t>
            </a:r>
            <a:r>
              <a:rPr lang="en-US" sz="1900" dirty="0" err="1"/>
              <a:t>alltaf</a:t>
            </a:r>
            <a:r>
              <a:rPr lang="en-US" sz="1900" dirty="0"/>
              <a:t> </a:t>
            </a:r>
            <a:r>
              <a:rPr lang="en-US" sz="1900" dirty="0" err="1"/>
              <a:t>kjarninn</a:t>
            </a:r>
            <a:r>
              <a:rPr lang="en-US" sz="1900" dirty="0"/>
              <a:t> í </a:t>
            </a:r>
            <a:r>
              <a:rPr lang="en-US" sz="1900" dirty="0" err="1"/>
              <a:t>starfsemi</a:t>
            </a:r>
            <a:r>
              <a:rPr lang="en-US" sz="1900" dirty="0"/>
              <a:t> </a:t>
            </a:r>
            <a:r>
              <a:rPr lang="en-US" sz="1900" dirty="0" err="1"/>
              <a:t>fyrirtækisins</a:t>
            </a:r>
            <a:r>
              <a:rPr lang="en-US" sz="1900" dirty="0"/>
              <a:t>. </a:t>
            </a:r>
            <a:r>
              <a:rPr lang="en-US" sz="1900" dirty="0" err="1"/>
              <a:t>Síðan</a:t>
            </a:r>
            <a:r>
              <a:rPr lang="en-US" sz="1900" dirty="0"/>
              <a:t> 1999 </a:t>
            </a:r>
            <a:r>
              <a:rPr lang="en-US" sz="1900" dirty="0" err="1"/>
              <a:t>hefur</a:t>
            </a:r>
            <a:r>
              <a:rPr lang="en-US" sz="1900" dirty="0"/>
              <a:t> </a:t>
            </a:r>
            <a:r>
              <a:rPr lang="en-US" sz="1900" dirty="0" err="1"/>
              <a:t>fyrirtækið</a:t>
            </a:r>
            <a:r>
              <a:rPr lang="en-US" sz="1900" dirty="0"/>
              <a:t> </a:t>
            </a:r>
            <a:r>
              <a:rPr lang="en-US" sz="1900" dirty="0" err="1"/>
              <a:t>safnað</a:t>
            </a:r>
            <a:r>
              <a:rPr lang="en-US" sz="1900" dirty="0"/>
              <a:t> </a:t>
            </a:r>
            <a:r>
              <a:rPr lang="en-US" sz="1900" dirty="0" err="1"/>
              <a:t>gögnum</a:t>
            </a:r>
            <a:r>
              <a:rPr lang="en-US" sz="1900" dirty="0"/>
              <a:t> um </a:t>
            </a:r>
            <a:r>
              <a:rPr lang="en-US" sz="1900" dirty="0" err="1"/>
              <a:t>orkunotkun</a:t>
            </a:r>
            <a:r>
              <a:rPr lang="en-US" sz="1900" dirty="0"/>
              <a:t> og </a:t>
            </a:r>
            <a:r>
              <a:rPr lang="en-US" sz="1900" dirty="0" err="1"/>
              <a:t>losun</a:t>
            </a:r>
            <a:r>
              <a:rPr lang="en-US" sz="1900" dirty="0"/>
              <a:t> </a:t>
            </a:r>
            <a:r>
              <a:rPr lang="en-US" sz="1900" dirty="0" err="1"/>
              <a:t>gróðurhúsalofttegunda</a:t>
            </a:r>
            <a:r>
              <a:rPr lang="en-US" sz="1900" dirty="0"/>
              <a:t> í </a:t>
            </a:r>
            <a:r>
              <a:rPr lang="en-US" sz="1900" dirty="0" err="1"/>
              <a:t>starfseminni</a:t>
            </a:r>
            <a:r>
              <a:rPr lang="en-US" sz="1900" dirty="0"/>
              <a:t> á </a:t>
            </a:r>
            <a:r>
              <a:rPr lang="en-US" sz="1900" dirty="0" err="1"/>
              <a:t>hverju</a:t>
            </a:r>
            <a:r>
              <a:rPr lang="en-US" sz="1900" dirty="0"/>
              <a:t> </a:t>
            </a:r>
            <a:r>
              <a:rPr lang="en-US" sz="1900" dirty="0" err="1"/>
              <a:t>ári</a:t>
            </a:r>
            <a:r>
              <a:rPr lang="en-US" sz="1900" dirty="0"/>
              <a:t>, og </a:t>
            </a:r>
            <a:r>
              <a:rPr lang="en-US" sz="1900" dirty="0" err="1"/>
              <a:t>niðurstaðan</a:t>
            </a:r>
            <a:r>
              <a:rPr lang="en-US" sz="1900" dirty="0"/>
              <a:t> (</a:t>
            </a:r>
            <a:r>
              <a:rPr lang="en-US" sz="1900" dirty="0" err="1"/>
              <a:t>uppgjörið</a:t>
            </a:r>
            <a:r>
              <a:rPr lang="en-US" sz="1900" dirty="0"/>
              <a:t>) </a:t>
            </a:r>
            <a:r>
              <a:rPr lang="en-US" sz="1900" dirty="0" err="1"/>
              <a:t>eru</a:t>
            </a:r>
            <a:r>
              <a:rPr lang="en-US" sz="1900" dirty="0"/>
              <a:t> </a:t>
            </a:r>
            <a:r>
              <a:rPr lang="en-US" sz="1900" dirty="0" err="1"/>
              <a:t>endurskoðuð</a:t>
            </a:r>
            <a:r>
              <a:rPr lang="en-US" sz="1900" dirty="0"/>
              <a:t> </a:t>
            </a:r>
            <a:r>
              <a:rPr lang="en-US" sz="1900" dirty="0" err="1"/>
              <a:t>af</a:t>
            </a:r>
            <a:r>
              <a:rPr lang="en-US" sz="1900" dirty="0"/>
              <a:t> </a:t>
            </a:r>
            <a:r>
              <a:rPr lang="en-US" sz="1900" dirty="0" err="1"/>
              <a:t>óháðum</a:t>
            </a:r>
            <a:r>
              <a:rPr lang="en-US" sz="1900" dirty="0"/>
              <a:t> </a:t>
            </a:r>
            <a:r>
              <a:rPr lang="en-US" sz="1900" dirty="0" err="1"/>
              <a:t>þriðja</a:t>
            </a:r>
            <a:r>
              <a:rPr lang="en-US" sz="1900" dirty="0"/>
              <a:t> </a:t>
            </a:r>
            <a:r>
              <a:rPr lang="en-US" sz="1900" dirty="0" err="1"/>
              <a:t>aðila</a:t>
            </a:r>
            <a:r>
              <a:rPr lang="en-US" sz="1900" dirty="0"/>
              <a:t> </a:t>
            </a:r>
            <a:r>
              <a:rPr lang="en-US" sz="1900" dirty="0" err="1"/>
              <a:t>síðan</a:t>
            </a:r>
            <a:r>
              <a:rPr lang="en-US" sz="1900" dirty="0"/>
              <a:t> 2013.</a:t>
            </a:r>
            <a:endParaRPr sz="1900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7B32B39E-32D6-61F2-75D7-D52B8421430C}"/>
              </a:ext>
            </a:extLst>
          </p:cNvPr>
          <p:cNvSpPr txBox="1"/>
          <p:nvPr/>
        </p:nvSpPr>
        <p:spPr>
          <a:xfrm>
            <a:off x="513607" y="3286139"/>
            <a:ext cx="714333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Tetra Pak </a:t>
            </a:r>
            <a:r>
              <a:rPr lang="en-US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hefur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skuldbundið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sig </a:t>
            </a:r>
            <a:r>
              <a:rPr lang="en-US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stuðla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sjálfbærni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umbreytingu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með </a:t>
            </a:r>
            <a:r>
              <a:rPr lang="en-US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því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markmiði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</a:t>
            </a:r>
            <a:r>
              <a:rPr lang="en-US" sz="1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núlllosun</a:t>
            </a:r>
            <a:r>
              <a:rPr lang="en-US" sz="1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í </a:t>
            </a:r>
            <a:r>
              <a:rPr lang="en-US" sz="19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virðiskeðju</a:t>
            </a:r>
            <a:r>
              <a:rPr lang="en-US" sz="1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sinni</a:t>
            </a:r>
            <a:r>
              <a:rPr lang="en-US" sz="1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fyrir</a:t>
            </a:r>
            <a:r>
              <a:rPr lang="en-US" sz="1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árið</a:t>
            </a:r>
            <a:r>
              <a:rPr lang="en-US" sz="1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2050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Til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styðja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þetta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markmiði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hefur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fyrirtækið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sett </a:t>
            </a:r>
            <a:r>
              <a:rPr lang="en-US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sér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bráðabirgðamarkmið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fyrir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árið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2030 um </a:t>
            </a:r>
            <a:r>
              <a:rPr lang="en-US" sz="19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1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</a:t>
            </a:r>
            <a:r>
              <a:rPr lang="en-US" sz="1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núlllosun</a:t>
            </a:r>
            <a:r>
              <a:rPr lang="en-US" sz="1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frá</a:t>
            </a:r>
            <a:r>
              <a:rPr lang="en-US" sz="1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eigin</a:t>
            </a:r>
            <a:r>
              <a:rPr lang="en-US" sz="1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starfsemi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auki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hefur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fyrirtækið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sett </a:t>
            </a:r>
            <a:r>
              <a:rPr lang="en-US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sér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markmið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um </a:t>
            </a:r>
            <a:r>
              <a:rPr lang="en-US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draga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úr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losun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9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samanber</a:t>
            </a:r>
            <a:r>
              <a:rPr lang="en-US" sz="1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1,5°C, </a:t>
            </a:r>
            <a:r>
              <a:rPr lang="en-US" sz="19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viðmið</a:t>
            </a:r>
            <a:r>
              <a:rPr lang="en-US" sz="1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Science Based Targets (SBT) </a:t>
            </a:r>
            <a:r>
              <a:rPr lang="en-US" sz="19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átaksverkefnisins</a:t>
            </a:r>
            <a:r>
              <a:rPr lang="en-US" sz="1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19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1E3A3FF-4D69-E50E-27EB-2FC8D1092AF8}"/>
              </a:ext>
            </a:extLst>
          </p:cNvPr>
          <p:cNvSpPr txBox="1"/>
          <p:nvPr/>
        </p:nvSpPr>
        <p:spPr>
          <a:xfrm>
            <a:off x="513607" y="5675694"/>
            <a:ext cx="101601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Heimild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Tetra Pak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Tetra Pak commits to net zero emissions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https://www.tetrapak.com/en-pl/about-tetra-pak/news-and-events/newsarchive/tetra-pak-commits-to-net-zero-emissions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074" name="Picture 2" descr="Green landscape">
            <a:extLst>
              <a:ext uri="{FF2B5EF4-FFF2-40B4-BE49-F238E27FC236}">
                <a16:creationId xmlns:a16="http://schemas.microsoft.com/office/drawing/2014/main" id="{7E6BB1B4-2822-4198-8775-ECDD4C932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945244"/>
            <a:ext cx="4408784" cy="247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0484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>
          <a:extLst>
            <a:ext uri="{FF2B5EF4-FFF2-40B4-BE49-F238E27FC236}">
              <a16:creationId xmlns:a16="http://schemas.microsoft.com/office/drawing/2014/main" id="{89E6AF47-FA41-D622-AADF-1C2BA3687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2">
            <a:extLst>
              <a:ext uri="{FF2B5EF4-FFF2-40B4-BE49-F238E27FC236}">
                <a16:creationId xmlns:a16="http://schemas.microsoft.com/office/drawing/2014/main" id="{1691223C-F7E1-B89B-E408-CBDC1BE44B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44188"/>
            <a:ext cx="10515600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2400" b="1" dirty="0"/>
              <a:t>Tetra Pak </a:t>
            </a:r>
            <a:r>
              <a:rPr lang="en-US" sz="2400" b="1" dirty="0" err="1"/>
              <a:t>stefnir</a:t>
            </a:r>
            <a:r>
              <a:rPr lang="en-US" sz="2400" b="1" dirty="0"/>
              <a:t> </a:t>
            </a:r>
            <a:r>
              <a:rPr lang="en-US" sz="2400" b="1" dirty="0" err="1"/>
              <a:t>að</a:t>
            </a:r>
            <a:r>
              <a:rPr lang="en-US" sz="2400" b="1" dirty="0"/>
              <a:t> </a:t>
            </a:r>
            <a:r>
              <a:rPr lang="en-US" sz="2400" b="1" dirty="0" err="1"/>
              <a:t>núlllosun</a:t>
            </a:r>
            <a:r>
              <a:rPr lang="en-US" sz="2400" b="1" dirty="0"/>
              <a:t> </a:t>
            </a:r>
            <a:r>
              <a:rPr lang="en-US" sz="2400" b="1" dirty="0" err="1"/>
              <a:t>gróðurhúsalofttegunda</a:t>
            </a:r>
            <a:r>
              <a:rPr lang="en-US" sz="2400" b="1" dirty="0"/>
              <a:t> </a:t>
            </a:r>
            <a:r>
              <a:rPr lang="en-US" sz="2400" b="1" dirty="0" err="1"/>
              <a:t>fyrir</a:t>
            </a:r>
            <a:r>
              <a:rPr lang="en-US" sz="2400" b="1" dirty="0"/>
              <a:t> </a:t>
            </a:r>
            <a:r>
              <a:rPr lang="en-US" sz="2400" b="1" dirty="0" err="1"/>
              <a:t>árið</a:t>
            </a:r>
            <a:r>
              <a:rPr lang="en-US" sz="2400" b="1" dirty="0"/>
              <a:t> 2030 og </a:t>
            </a:r>
            <a:r>
              <a:rPr lang="en-US" sz="2400" b="1" dirty="0" err="1"/>
              <a:t>að</a:t>
            </a:r>
            <a:r>
              <a:rPr lang="en-US" sz="2400" b="1" dirty="0"/>
              <a:t> </a:t>
            </a:r>
            <a:r>
              <a:rPr lang="en-US" sz="2400" b="1" dirty="0" err="1"/>
              <a:t>ná</a:t>
            </a:r>
            <a:r>
              <a:rPr lang="en-US" sz="2400" b="1" dirty="0"/>
              <a:t> </a:t>
            </a:r>
            <a:r>
              <a:rPr lang="en-US" sz="2400" b="1" dirty="0" err="1"/>
              <a:t>markmiðum</a:t>
            </a:r>
            <a:r>
              <a:rPr lang="en-US" sz="2400" b="1" dirty="0"/>
              <a:t> </a:t>
            </a:r>
            <a:r>
              <a:rPr lang="en-US" sz="2400" b="1" dirty="0" err="1"/>
              <a:t>sínum</a:t>
            </a:r>
            <a:r>
              <a:rPr lang="en-US" sz="2400" b="1" dirty="0"/>
              <a:t> </a:t>
            </a:r>
            <a:r>
              <a:rPr lang="en-US" sz="2400" b="1" dirty="0" err="1"/>
              <a:t>fyrir</a:t>
            </a:r>
            <a:r>
              <a:rPr lang="en-US" sz="2400" b="1" dirty="0"/>
              <a:t> </a:t>
            </a:r>
            <a:r>
              <a:rPr lang="en-US" sz="2400" b="1" dirty="0" err="1"/>
              <a:t>árið</a:t>
            </a:r>
            <a:r>
              <a:rPr lang="en-US" sz="2400" b="1" dirty="0"/>
              <a:t> 2050 með </a:t>
            </a:r>
            <a:r>
              <a:rPr lang="en-US" sz="2400" b="1" dirty="0" err="1"/>
              <a:t>því</a:t>
            </a:r>
            <a:r>
              <a:rPr lang="en-US" sz="2400" b="1" dirty="0"/>
              <a:t> </a:t>
            </a:r>
            <a:r>
              <a:rPr lang="en-US" sz="2400" b="1" dirty="0" err="1"/>
              <a:t>að</a:t>
            </a:r>
            <a:r>
              <a:rPr lang="en-US" sz="2400" b="1" dirty="0"/>
              <a:t> </a:t>
            </a:r>
            <a:r>
              <a:rPr lang="en-US" sz="2400" b="1" dirty="0" err="1"/>
              <a:t>einbeita</a:t>
            </a:r>
            <a:r>
              <a:rPr lang="en-US" sz="2400" b="1" dirty="0"/>
              <a:t> </a:t>
            </a:r>
            <a:r>
              <a:rPr lang="en-US" sz="2400" b="1" dirty="0" err="1"/>
              <a:t>sér</a:t>
            </a:r>
            <a:r>
              <a:rPr lang="en-US" sz="2400" b="1" dirty="0"/>
              <a:t> </a:t>
            </a:r>
            <a:r>
              <a:rPr lang="en-US" sz="2400" b="1" dirty="0" err="1"/>
              <a:t>að</a:t>
            </a:r>
            <a:r>
              <a:rPr lang="en-US" sz="2400" b="1" dirty="0"/>
              <a:t> </a:t>
            </a:r>
            <a:r>
              <a:rPr lang="en-US" sz="2400" b="1" dirty="0" err="1"/>
              <a:t>fjórum</a:t>
            </a:r>
            <a:r>
              <a:rPr lang="en-US" sz="2400" b="1" dirty="0"/>
              <a:t> </a:t>
            </a:r>
            <a:r>
              <a:rPr lang="en-US" sz="2400" b="1" dirty="0" err="1"/>
              <a:t>lykilþáttum</a:t>
            </a:r>
            <a:r>
              <a:rPr lang="en-US" sz="2400" b="1" dirty="0"/>
              <a:t>:</a:t>
            </a:r>
            <a:endParaRPr sz="2400" b="1" dirty="0"/>
          </a:p>
        </p:txBody>
      </p:sp>
      <p:sp>
        <p:nvSpPr>
          <p:cNvPr id="131" name="Google Shape;131;p12">
            <a:extLst>
              <a:ext uri="{FF2B5EF4-FFF2-40B4-BE49-F238E27FC236}">
                <a16:creationId xmlns:a16="http://schemas.microsoft.com/office/drawing/2014/main" id="{EE5E6ACC-3E1A-7560-541F-EB18EC8FF17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71055" y="1900370"/>
            <a:ext cx="11249890" cy="3997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63550" indent="-285750">
              <a:spcBef>
                <a:spcPts val="0"/>
              </a:spcBef>
              <a:buSzPts val="2800"/>
            </a:pPr>
            <a:r>
              <a:rPr lang="pl-PL" sz="1700" b="1" dirty="0"/>
              <a:t>Minnk</a:t>
            </a:r>
            <a:r>
              <a:rPr lang="is-IS" sz="1700" b="1" dirty="0"/>
              <a:t>a</a:t>
            </a:r>
            <a:r>
              <a:rPr lang="pl-PL" sz="1700" b="1" dirty="0"/>
              <a:t> orkutengd</a:t>
            </a:r>
            <a:r>
              <a:rPr lang="is-IS" sz="1700" b="1" dirty="0"/>
              <a:t>a</a:t>
            </a:r>
            <a:r>
              <a:rPr lang="pl-PL" sz="1700" b="1" dirty="0"/>
              <a:t> losun </a:t>
            </a:r>
            <a:r>
              <a:rPr lang="pl-PL" sz="1700" dirty="0"/>
              <a:t>með orkusparnaði,</a:t>
            </a:r>
            <a:r>
              <a:rPr lang="is-IS" sz="1700" dirty="0"/>
              <a:t> betri nýtingu </a:t>
            </a:r>
            <a:r>
              <a:rPr lang="pl-PL" sz="1700" dirty="0"/>
              <a:t>orku, </a:t>
            </a:r>
            <a:r>
              <a:rPr lang="is-IS" sz="1700" dirty="0"/>
              <a:t>virkjun sólarorku </a:t>
            </a:r>
            <a:r>
              <a:rPr lang="pl-PL" sz="1700" dirty="0"/>
              <a:t>(</a:t>
            </a:r>
            <a:r>
              <a:rPr lang="is-IS" sz="1700" dirty="0"/>
              <a:t>í lýsingu</a:t>
            </a:r>
            <a:r>
              <a:rPr lang="pl-PL" sz="1700" dirty="0"/>
              <a:t>) og kaup</a:t>
            </a:r>
            <a:r>
              <a:rPr lang="is-IS" sz="1700" dirty="0"/>
              <a:t>um</a:t>
            </a:r>
            <a:r>
              <a:rPr lang="pl-PL" sz="1700" dirty="0"/>
              <a:t> á endurnýjanlegri orku. Fyrirtækið hefur fjárfest meira en 16 milljón</a:t>
            </a:r>
            <a:r>
              <a:rPr lang="is-IS" sz="1700" dirty="0"/>
              <a:t>um</a:t>
            </a:r>
            <a:r>
              <a:rPr lang="pl-PL" sz="1700" dirty="0"/>
              <a:t> evra í orkunýtingu síðan 2011, sem kemur í veg fyrir 23% aukningu á orkunotkun. Hingað til hefur um 2,7 MW af sólarorku PV verið </a:t>
            </a:r>
            <a:r>
              <a:rPr lang="is-IS" sz="1700" dirty="0"/>
              <a:t>virkjuð sem til að framleiða </a:t>
            </a:r>
            <a:r>
              <a:rPr lang="pl-PL" sz="1700" dirty="0"/>
              <a:t>rafmagn og lækka rekstrarkostnað. Tetra Pak hefur aukið notkun sína á endurnýjanlegri raforku úr 20% árið 2014 í 69% árið 2019.</a:t>
            </a:r>
          </a:p>
          <a:p>
            <a:pPr marL="177800" indent="0">
              <a:spcBef>
                <a:spcPts val="0"/>
              </a:spcBef>
              <a:buSzPts val="2800"/>
              <a:buNone/>
            </a:pPr>
            <a:endParaRPr lang="pl-PL" sz="1700" dirty="0"/>
          </a:p>
          <a:p>
            <a:pPr marL="463550" indent="-285750">
              <a:spcBef>
                <a:spcPts val="0"/>
              </a:spcBef>
              <a:buSzPts val="2800"/>
            </a:pPr>
            <a:r>
              <a:rPr lang="pl-PL" sz="1700" b="1" dirty="0"/>
              <a:t>Samstarf við birgja og aðra hagsmunaaðila í virðiskeðjunni </a:t>
            </a:r>
            <a:r>
              <a:rPr lang="pl-PL" sz="1700" dirty="0"/>
              <a:t>til að draga verulega úr kolefnisfótspori. Tetra Pak hefur skuldbundið sig til að vinna með birgjum til að draga úr losun gróðurhúsalofttegunda á ýmsum stigum aðfangakeðjunnar. </a:t>
            </a:r>
            <a:r>
              <a:rPr lang="is-IS" sz="1700" dirty="0"/>
              <a:t>Samstarfsaðilar hafa sett </a:t>
            </a:r>
            <a:r>
              <a:rPr lang="pl-PL" sz="1700" dirty="0"/>
              <a:t>sér metnaðarfull markmið um endurnýjanlega orku og auk</a:t>
            </a:r>
            <a:r>
              <a:rPr lang="is-IS" sz="1700" dirty="0"/>
              <a:t>na</a:t>
            </a:r>
            <a:r>
              <a:rPr lang="pl-PL" sz="1700" dirty="0"/>
              <a:t> notkun á endurnýjanlegum og endurunnum efnum.</a:t>
            </a:r>
          </a:p>
          <a:p>
            <a:pPr marL="463550" indent="-285750">
              <a:spcBef>
                <a:spcPts val="0"/>
              </a:spcBef>
              <a:buSzPts val="2800"/>
            </a:pPr>
            <a:endParaRPr lang="pl-PL" sz="1700" dirty="0"/>
          </a:p>
          <a:p>
            <a:pPr marL="463550" indent="-285750">
              <a:spcBef>
                <a:spcPts val="0"/>
              </a:spcBef>
              <a:buSzPts val="2800"/>
            </a:pPr>
            <a:r>
              <a:rPr lang="pl-PL" sz="1700" b="1" dirty="0"/>
              <a:t>Hraða þróun á lágkolefnis</a:t>
            </a:r>
            <a:r>
              <a:rPr lang="is-IS" sz="1700" b="1" dirty="0"/>
              <a:t> (hringrásar)</a:t>
            </a:r>
            <a:r>
              <a:rPr lang="pl-PL" sz="1700" b="1" dirty="0"/>
              <a:t> umbúð</a:t>
            </a:r>
            <a:r>
              <a:rPr lang="is-IS" sz="1700" b="1" dirty="0"/>
              <a:t>atækni</a:t>
            </a:r>
            <a:r>
              <a:rPr lang="pl-PL" sz="1700" b="1" dirty="0"/>
              <a:t>. </a:t>
            </a:r>
            <a:r>
              <a:rPr lang="pl-PL" sz="1700" dirty="0"/>
              <a:t>Fyrirtækið </a:t>
            </a:r>
            <a:r>
              <a:rPr lang="is-IS" sz="1700" dirty="0"/>
              <a:t>hefur aukið </a:t>
            </a:r>
            <a:r>
              <a:rPr lang="pl-PL" sz="1700" dirty="0"/>
              <a:t>fjárfestingu sína í sjálfbærri nýsköpun til að ná markmiðum um endurvinnanlegar umbúðir og lágmarka kolefnisfótspor </a:t>
            </a:r>
            <a:r>
              <a:rPr lang="is-IS" sz="1700" dirty="0"/>
              <a:t>starfseminnar.</a:t>
            </a:r>
            <a:endParaRPr lang="pl-PL" sz="1700" dirty="0"/>
          </a:p>
          <a:p>
            <a:pPr marL="463550" indent="-285750">
              <a:spcBef>
                <a:spcPts val="0"/>
              </a:spcBef>
              <a:buSzPts val="2800"/>
            </a:pPr>
            <a:endParaRPr lang="pl-PL" sz="1700" dirty="0"/>
          </a:p>
          <a:p>
            <a:pPr marL="463550" indent="-285750">
              <a:spcBef>
                <a:spcPts val="0"/>
              </a:spcBef>
              <a:buSzPts val="2800"/>
            </a:pPr>
            <a:r>
              <a:rPr lang="pl-PL" sz="1700" b="1" dirty="0"/>
              <a:t>Þró</a:t>
            </a:r>
            <a:r>
              <a:rPr lang="is-IS" sz="1700" b="1" dirty="0"/>
              <a:t>a</a:t>
            </a:r>
            <a:r>
              <a:rPr lang="pl-PL" sz="1700" b="1" dirty="0"/>
              <a:t> virðiskeðj</a:t>
            </a:r>
            <a:r>
              <a:rPr lang="is-IS" sz="1700" b="1" dirty="0"/>
              <a:t>una í átt að </a:t>
            </a:r>
            <a:r>
              <a:rPr lang="pl-PL" sz="1700" b="1" dirty="0"/>
              <a:t>sjálfbær</a:t>
            </a:r>
            <a:r>
              <a:rPr lang="is-IS" sz="1700" b="1" dirty="0"/>
              <a:t>ri</a:t>
            </a:r>
            <a:r>
              <a:rPr lang="pl-PL" sz="1700" b="1" dirty="0"/>
              <a:t> endurvinnslu</a:t>
            </a:r>
            <a:r>
              <a:rPr lang="pl-PL" sz="1700" dirty="0"/>
              <a:t>. Tetra Pak vinnur með viðskiptavinum, </a:t>
            </a:r>
            <a:r>
              <a:rPr lang="is-IS" sz="1700" dirty="0"/>
              <a:t>endurvinnslu</a:t>
            </a:r>
            <a:r>
              <a:rPr lang="pl-PL" sz="1700" dirty="0"/>
              <a:t>fyrirtækjum og öðrum að því að tryggja að hægt sé að endurvinna allar drykkja</a:t>
            </a:r>
            <a:r>
              <a:rPr lang="is-IS" sz="1700" dirty="0"/>
              <a:t>rumbúðir eða stuðla að vistvænni förgun þeirra</a:t>
            </a:r>
            <a:r>
              <a:rPr lang="pl-PL" sz="1700" dirty="0"/>
              <a:t>.</a:t>
            </a:r>
            <a:endParaRPr sz="1700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C65A1A7-8A73-4AD7-949E-FC73DCF7AD63}"/>
              </a:ext>
            </a:extLst>
          </p:cNvPr>
          <p:cNvSpPr txBox="1"/>
          <p:nvPr/>
        </p:nvSpPr>
        <p:spPr>
          <a:xfrm>
            <a:off x="744517" y="5823898"/>
            <a:ext cx="97353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Heimild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Tetra Pak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Tetra Pak commits to net zero emissions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https://www.tetrapak.com/en-pl/about-tetra-pak/news-and-events/newsarchive/tetra-pak-commits-to-net-zero-emissions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54633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>
          <a:extLst>
            <a:ext uri="{FF2B5EF4-FFF2-40B4-BE49-F238E27FC236}">
              <a16:creationId xmlns:a16="http://schemas.microsoft.com/office/drawing/2014/main" id="{C5CED35C-68A2-422F-7A8B-91295DF00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rostokąt: zaokrąglone rogi 21">
            <a:extLst>
              <a:ext uri="{FF2B5EF4-FFF2-40B4-BE49-F238E27FC236}">
                <a16:creationId xmlns:a16="http://schemas.microsoft.com/office/drawing/2014/main" id="{560C5D7E-D650-4EE3-9759-C27983CEB60F}"/>
              </a:ext>
            </a:extLst>
          </p:cNvPr>
          <p:cNvSpPr/>
          <p:nvPr/>
        </p:nvSpPr>
        <p:spPr>
          <a:xfrm>
            <a:off x="7150396" y="3432494"/>
            <a:ext cx="1415417" cy="43697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: zaokrąglone rogi 18">
            <a:extLst>
              <a:ext uri="{FF2B5EF4-FFF2-40B4-BE49-F238E27FC236}">
                <a16:creationId xmlns:a16="http://schemas.microsoft.com/office/drawing/2014/main" id="{D1B31A57-BCF3-2D3D-9CEB-85386E9E4C20}"/>
              </a:ext>
            </a:extLst>
          </p:cNvPr>
          <p:cNvSpPr/>
          <p:nvPr/>
        </p:nvSpPr>
        <p:spPr>
          <a:xfrm>
            <a:off x="6768563" y="3790074"/>
            <a:ext cx="4884591" cy="19636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: zaokrąglone rogi 15">
            <a:extLst>
              <a:ext uri="{FF2B5EF4-FFF2-40B4-BE49-F238E27FC236}">
                <a16:creationId xmlns:a16="http://schemas.microsoft.com/office/drawing/2014/main" id="{BEF29BD6-6AF8-6D17-E044-AF23C1DAFBB0}"/>
              </a:ext>
            </a:extLst>
          </p:cNvPr>
          <p:cNvSpPr/>
          <p:nvPr/>
        </p:nvSpPr>
        <p:spPr>
          <a:xfrm>
            <a:off x="800281" y="3499106"/>
            <a:ext cx="1415417" cy="43697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Prostokąt: zaokrąglone rogi 14">
            <a:extLst>
              <a:ext uri="{FF2B5EF4-FFF2-40B4-BE49-F238E27FC236}">
                <a16:creationId xmlns:a16="http://schemas.microsoft.com/office/drawing/2014/main" id="{120DF541-A061-C434-448C-0845D4FB179E}"/>
              </a:ext>
            </a:extLst>
          </p:cNvPr>
          <p:cNvSpPr/>
          <p:nvPr/>
        </p:nvSpPr>
        <p:spPr>
          <a:xfrm>
            <a:off x="538841" y="3833886"/>
            <a:ext cx="4415124" cy="18848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: zaokrąglone rogi 13">
            <a:extLst>
              <a:ext uri="{FF2B5EF4-FFF2-40B4-BE49-F238E27FC236}">
                <a16:creationId xmlns:a16="http://schemas.microsoft.com/office/drawing/2014/main" id="{90BB7C3E-0FF3-9FB6-3744-CAD5DC0D2398}"/>
              </a:ext>
            </a:extLst>
          </p:cNvPr>
          <p:cNvSpPr/>
          <p:nvPr/>
        </p:nvSpPr>
        <p:spPr>
          <a:xfrm>
            <a:off x="7106780" y="1703485"/>
            <a:ext cx="1415417" cy="43697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: zaokrąglone rogi 12">
            <a:extLst>
              <a:ext uri="{FF2B5EF4-FFF2-40B4-BE49-F238E27FC236}">
                <a16:creationId xmlns:a16="http://schemas.microsoft.com/office/drawing/2014/main" id="{C83057C5-7CB8-C120-3E2D-ADF60B5FEF6D}"/>
              </a:ext>
            </a:extLst>
          </p:cNvPr>
          <p:cNvSpPr/>
          <p:nvPr/>
        </p:nvSpPr>
        <p:spPr>
          <a:xfrm>
            <a:off x="6768563" y="2058662"/>
            <a:ext cx="4884589" cy="128630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C1F6501A-8848-E4D9-61A3-DB32B9186DBF}"/>
              </a:ext>
            </a:extLst>
          </p:cNvPr>
          <p:cNvSpPr/>
          <p:nvPr/>
        </p:nvSpPr>
        <p:spPr>
          <a:xfrm>
            <a:off x="775788" y="1712829"/>
            <a:ext cx="1415417" cy="43697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F550C240-3871-2E8D-F20C-10EDA138D033}"/>
              </a:ext>
            </a:extLst>
          </p:cNvPr>
          <p:cNvSpPr/>
          <p:nvPr/>
        </p:nvSpPr>
        <p:spPr>
          <a:xfrm>
            <a:off x="530858" y="2063278"/>
            <a:ext cx="4415124" cy="133165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0" name="Google Shape;130;p12">
            <a:extLst>
              <a:ext uri="{FF2B5EF4-FFF2-40B4-BE49-F238E27FC236}">
                <a16:creationId xmlns:a16="http://schemas.microsoft.com/office/drawing/2014/main" id="{9BC08A8A-6720-8DF7-4FA7-C0A83D0523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0784" y="693744"/>
            <a:ext cx="3505198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 sz="3600" b="1" dirty="0"/>
              <a:t>F</a:t>
            </a:r>
            <a:r>
              <a:rPr lang="is-IS" sz="3600" b="1" dirty="0"/>
              <a:t>ÆÐUKERFI</a:t>
            </a:r>
            <a:endParaRPr lang="pl-PL" sz="3600" b="1" dirty="0"/>
          </a:p>
        </p:txBody>
      </p:sp>
      <p:sp>
        <p:nvSpPr>
          <p:cNvPr id="131" name="Google Shape;131;p12">
            <a:extLst>
              <a:ext uri="{FF2B5EF4-FFF2-40B4-BE49-F238E27FC236}">
                <a16:creationId xmlns:a16="http://schemas.microsoft.com/office/drawing/2014/main" id="{0A68DC60-752C-3FDE-E28F-6EDBB2A402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30858" y="2095018"/>
            <a:ext cx="4172014" cy="1299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l-PL" sz="1600" dirty="0"/>
              <a:t>Stuðla að </a:t>
            </a:r>
            <a:r>
              <a:rPr lang="pl-PL" sz="1600" b="1" dirty="0"/>
              <a:t>öruggum</a:t>
            </a:r>
            <a:r>
              <a:rPr lang="is-IS" sz="1600" b="1" dirty="0"/>
              <a:t> </a:t>
            </a:r>
            <a:r>
              <a:rPr lang="pl-PL" sz="1600" b="1" dirty="0"/>
              <a:t>og sjálfbærum </a:t>
            </a:r>
            <a:r>
              <a:rPr lang="is-IS" sz="1600" b="1" dirty="0"/>
              <a:t>fæðu</a:t>
            </a:r>
            <a:r>
              <a:rPr lang="pl-PL" sz="1600" b="1" dirty="0"/>
              <a:t>kerfum</a:t>
            </a:r>
            <a:r>
              <a:rPr lang="pl-PL" sz="1600" dirty="0"/>
              <a:t> sem veita aðgang að </a:t>
            </a:r>
            <a:r>
              <a:rPr lang="pl-PL" sz="1600" b="1" dirty="0"/>
              <a:t>hagkvæm</a:t>
            </a:r>
            <a:r>
              <a:rPr lang="is-IS" sz="1600" b="1" dirty="0"/>
              <a:t>ri</a:t>
            </a:r>
            <a:r>
              <a:rPr lang="pl-PL" sz="1600" b="1" dirty="0"/>
              <a:t> og næringarrík</a:t>
            </a:r>
            <a:r>
              <a:rPr lang="is-IS" sz="1600" b="1" dirty="0"/>
              <a:t>ri fæðu</a:t>
            </a:r>
            <a:r>
              <a:rPr lang="pl-PL" sz="1600" dirty="0"/>
              <a:t> og </a:t>
            </a:r>
            <a:r>
              <a:rPr lang="pl-PL" sz="1600" b="1" dirty="0"/>
              <a:t>lágmarka matar</a:t>
            </a:r>
            <a:r>
              <a:rPr lang="is-IS" sz="1600" b="1" dirty="0"/>
              <a:t>sóun</a:t>
            </a:r>
            <a:r>
              <a:rPr lang="pl-PL" sz="1600" b="1" dirty="0"/>
              <a:t> í virðiskeðju</a:t>
            </a:r>
            <a:r>
              <a:rPr lang="is-IS" sz="1600" b="1" dirty="0"/>
              <a:t>nni</a:t>
            </a:r>
            <a:r>
              <a:rPr lang="pl-PL" sz="1600" dirty="0"/>
              <a:t>.</a:t>
            </a:r>
            <a:endParaRPr sz="1600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84FE61CB-55B6-16CA-6D3C-387BAE68E0E0}"/>
              </a:ext>
            </a:extLst>
          </p:cNvPr>
          <p:cNvSpPr txBox="1"/>
          <p:nvPr/>
        </p:nvSpPr>
        <p:spPr>
          <a:xfrm>
            <a:off x="800280" y="1684959"/>
            <a:ext cx="1729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MARKMIÐ</a:t>
            </a:r>
            <a:endParaRPr lang="pl-PL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BDDB3BA-0477-4E5E-B82D-3385FC64E0C1}"/>
              </a:ext>
            </a:extLst>
          </p:cNvPr>
          <p:cNvSpPr txBox="1"/>
          <p:nvPr/>
        </p:nvSpPr>
        <p:spPr>
          <a:xfrm>
            <a:off x="783772" y="3467005"/>
            <a:ext cx="3032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ÞRÓUN</a:t>
            </a:r>
            <a:endParaRPr lang="pl-PL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Google Shape;131;p12">
            <a:extLst>
              <a:ext uri="{FF2B5EF4-FFF2-40B4-BE49-F238E27FC236}">
                <a16:creationId xmlns:a16="http://schemas.microsoft.com/office/drawing/2014/main" id="{91A04D47-A7A7-38A5-2614-A4ABA71DDC95}"/>
              </a:ext>
            </a:extLst>
          </p:cNvPr>
          <p:cNvSpPr txBox="1">
            <a:spLocks/>
          </p:cNvSpPr>
          <p:nvPr/>
        </p:nvSpPr>
        <p:spPr>
          <a:xfrm>
            <a:off x="538841" y="3858050"/>
            <a:ext cx="4626429" cy="1860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9250" indent="-171450">
              <a:spcBef>
                <a:spcPts val="0"/>
              </a:spcBef>
              <a:buSzPts val="2800"/>
            </a:pPr>
            <a:r>
              <a:rPr lang="en-US" sz="1600" b="1" dirty="0" err="1"/>
              <a:t>Samstarf</a:t>
            </a:r>
            <a:r>
              <a:rPr lang="en-US" sz="1600" b="1" dirty="0"/>
              <a:t> </a:t>
            </a:r>
            <a:r>
              <a:rPr lang="en-US" sz="1600" b="1" dirty="0" err="1"/>
              <a:t>við</a:t>
            </a:r>
            <a:r>
              <a:rPr lang="en-US" sz="1600" b="1" dirty="0"/>
              <a:t> Fresh Start </a:t>
            </a:r>
            <a:r>
              <a:rPr lang="en-US" sz="1600" dirty="0"/>
              <a:t> </a:t>
            </a:r>
            <a:r>
              <a:rPr lang="en-US" sz="1600" dirty="0" err="1"/>
              <a:t>varðandi</a:t>
            </a:r>
            <a:r>
              <a:rPr lang="en-US" sz="1600" dirty="0"/>
              <a:t> </a:t>
            </a:r>
            <a:r>
              <a:rPr lang="en-US" sz="1600" dirty="0" err="1"/>
              <a:t>tæknilegar</a:t>
            </a:r>
            <a:r>
              <a:rPr lang="en-US" sz="1600" dirty="0"/>
              <a:t> </a:t>
            </a:r>
            <a:r>
              <a:rPr lang="en-US" sz="1600" dirty="0" err="1"/>
              <a:t>lausnir</a:t>
            </a:r>
            <a:r>
              <a:rPr lang="en-US" sz="1600" dirty="0"/>
              <a:t> </a:t>
            </a:r>
            <a:r>
              <a:rPr lang="en-US" sz="1600" dirty="0" err="1"/>
              <a:t>við</a:t>
            </a:r>
            <a:r>
              <a:rPr lang="en-US" sz="1600" dirty="0"/>
              <a:t> </a:t>
            </a:r>
            <a:r>
              <a:rPr lang="en-US" sz="1600" dirty="0" err="1"/>
              <a:t>áskorunum</a:t>
            </a:r>
            <a:r>
              <a:rPr lang="en-US" sz="1600" dirty="0"/>
              <a:t> í </a:t>
            </a:r>
            <a:r>
              <a:rPr lang="en-US" sz="1600" dirty="0" err="1"/>
              <a:t>fæðukerfum</a:t>
            </a:r>
            <a:r>
              <a:rPr lang="en-US" sz="1600" dirty="0"/>
              <a:t>.</a:t>
            </a:r>
          </a:p>
          <a:p>
            <a:pPr marL="349250" indent="-171450">
              <a:spcBef>
                <a:spcPts val="0"/>
              </a:spcBef>
              <a:buSzPts val="2800"/>
            </a:pPr>
            <a:r>
              <a:rPr lang="en-US" sz="1600" b="1" dirty="0" err="1"/>
              <a:t>Nýjar</a:t>
            </a:r>
            <a:r>
              <a:rPr lang="en-US" sz="1600" b="1" dirty="0"/>
              <a:t> </a:t>
            </a:r>
            <a:r>
              <a:rPr lang="en-US" sz="1600" b="1" dirty="0" err="1"/>
              <a:t>vinnsluaðferðir</a:t>
            </a:r>
            <a:r>
              <a:rPr lang="en-US" sz="1600" b="1" dirty="0"/>
              <a:t> </a:t>
            </a:r>
            <a:r>
              <a:rPr lang="en-US" sz="1600" b="1" dirty="0" err="1"/>
              <a:t>fyrir</a:t>
            </a:r>
            <a:r>
              <a:rPr lang="en-US" sz="1600" b="1" dirty="0"/>
              <a:t> </a:t>
            </a:r>
            <a:r>
              <a:rPr lang="en-US" sz="1600" b="1" dirty="0" err="1"/>
              <a:t>sojadrykki</a:t>
            </a:r>
            <a:r>
              <a:rPr lang="en-US" sz="1600" b="1" dirty="0"/>
              <a:t> </a:t>
            </a:r>
            <a:r>
              <a:rPr lang="en-US" sz="1600" dirty="0"/>
              <a:t>og </a:t>
            </a:r>
            <a:r>
              <a:rPr lang="en-US" sz="1600" dirty="0" err="1"/>
              <a:t>tækni</a:t>
            </a:r>
            <a:br>
              <a:rPr lang="en-US" sz="1600" dirty="0"/>
            </a:br>
            <a:r>
              <a:rPr lang="en-US" sz="1600" dirty="0"/>
              <a:t> </a:t>
            </a:r>
            <a:r>
              <a:rPr lang="en-US" sz="1600" dirty="0" err="1"/>
              <a:t>til</a:t>
            </a:r>
            <a:r>
              <a:rPr lang="en-US" sz="1600" dirty="0"/>
              <a:t> </a:t>
            </a:r>
            <a:r>
              <a:rPr lang="en-US" sz="1600" dirty="0" err="1"/>
              <a:t>að</a:t>
            </a:r>
            <a:r>
              <a:rPr lang="en-US" sz="1600" dirty="0"/>
              <a:t> </a:t>
            </a:r>
            <a:r>
              <a:rPr lang="en-US" sz="1600" dirty="0" err="1"/>
              <a:t>umbreyta</a:t>
            </a:r>
            <a:r>
              <a:rPr lang="en-US" sz="1600" dirty="0"/>
              <a:t> Brewer's Spent Grain í </a:t>
            </a:r>
            <a:r>
              <a:rPr lang="en-US" sz="1600" dirty="0" err="1"/>
              <a:t>jurtadrykk</a:t>
            </a:r>
            <a:r>
              <a:rPr lang="en-US" sz="1600" dirty="0"/>
              <a:t>.</a:t>
            </a:r>
          </a:p>
          <a:p>
            <a:pPr marL="349250" indent="-171450">
              <a:spcBef>
                <a:spcPts val="0"/>
              </a:spcBef>
              <a:buSzPts val="2800"/>
            </a:pPr>
            <a:r>
              <a:rPr lang="en-US" sz="1600" b="1" dirty="0"/>
              <a:t>43.939 </a:t>
            </a:r>
            <a:r>
              <a:rPr lang="en-US" sz="1600" b="1" dirty="0" err="1"/>
              <a:t>kúabændur</a:t>
            </a:r>
            <a:r>
              <a:rPr lang="en-US" sz="1600" b="1" dirty="0"/>
              <a:t> </a:t>
            </a:r>
            <a:r>
              <a:rPr lang="en-US" sz="1600" dirty="0"/>
              <a:t>(96,2% </a:t>
            </a:r>
            <a:r>
              <a:rPr lang="en-US" sz="1600" dirty="0" err="1"/>
              <a:t>smábændur</a:t>
            </a:r>
            <a:r>
              <a:rPr lang="en-US" sz="1600" dirty="0"/>
              <a:t>) </a:t>
            </a:r>
            <a:r>
              <a:rPr lang="en-US" sz="1600" dirty="0" err="1"/>
              <a:t>framleiða</a:t>
            </a:r>
            <a:r>
              <a:rPr lang="en-US" sz="1600" dirty="0"/>
              <a:t> </a:t>
            </a:r>
            <a:r>
              <a:rPr lang="en-US" sz="1600" dirty="0" err="1"/>
              <a:t>mjólk</a:t>
            </a:r>
            <a:r>
              <a:rPr lang="en-US" sz="1600" dirty="0"/>
              <a:t> í 22 Dairy Hub-</a:t>
            </a:r>
            <a:r>
              <a:rPr lang="en-US" sz="1600" dirty="0" err="1"/>
              <a:t>verkefnum</a:t>
            </a:r>
            <a:r>
              <a:rPr lang="en-US" sz="1600" dirty="0"/>
              <a:t>.</a:t>
            </a:r>
          </a:p>
          <a:p>
            <a:pPr marL="349250" indent="-171450">
              <a:spcBef>
                <a:spcPts val="0"/>
              </a:spcBef>
              <a:buSzPts val="2800"/>
            </a:pPr>
            <a:r>
              <a:rPr lang="en-US" sz="1600" b="1" dirty="0"/>
              <a:t>66 </a:t>
            </a:r>
            <a:r>
              <a:rPr lang="en-US" sz="1600" b="1" dirty="0" err="1"/>
              <a:t>milljónir</a:t>
            </a:r>
            <a:r>
              <a:rPr lang="en-US" sz="1600" b="1" dirty="0"/>
              <a:t> barna í 44 </a:t>
            </a:r>
            <a:r>
              <a:rPr lang="en-US" sz="1600" b="1" dirty="0" err="1"/>
              <a:t>löndum</a:t>
            </a:r>
            <a:r>
              <a:rPr lang="en-US" sz="1600" b="1" dirty="0"/>
              <a:t> </a:t>
            </a:r>
            <a:r>
              <a:rPr lang="en-US" sz="1600" dirty="0" err="1"/>
              <a:t>tóku</a:t>
            </a:r>
            <a:r>
              <a:rPr lang="en-US" sz="1600" dirty="0"/>
              <a:t> </a:t>
            </a:r>
            <a:r>
              <a:rPr lang="en-US" sz="1600" dirty="0" err="1"/>
              <a:t>þátt</a:t>
            </a:r>
            <a:r>
              <a:rPr lang="en-US" sz="1600" dirty="0"/>
              <a:t> í </a:t>
            </a:r>
            <a:r>
              <a:rPr lang="en-US" sz="1600" dirty="0" err="1"/>
              <a:t>skólafóðrunarverkefninu</a:t>
            </a:r>
            <a:r>
              <a:rPr lang="en-US" sz="1600" dirty="0"/>
              <a:t>.</a:t>
            </a:r>
            <a:endParaRPr lang="en-US" sz="1800" dirty="0"/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E393173C-9E99-0CB3-31DC-6BA931809231}"/>
              </a:ext>
            </a:extLst>
          </p:cNvPr>
          <p:cNvCxnSpPr>
            <a:cxnSpLocks/>
          </p:cNvCxnSpPr>
          <p:nvPr/>
        </p:nvCxnSpPr>
        <p:spPr>
          <a:xfrm>
            <a:off x="6096000" y="924997"/>
            <a:ext cx="0" cy="458455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Google Shape;130;p12">
            <a:extLst>
              <a:ext uri="{FF2B5EF4-FFF2-40B4-BE49-F238E27FC236}">
                <a16:creationId xmlns:a16="http://schemas.microsoft.com/office/drawing/2014/main" id="{56239C51-72A4-EFE6-63B1-A45F7D26A400}"/>
              </a:ext>
            </a:extLst>
          </p:cNvPr>
          <p:cNvSpPr txBox="1">
            <a:spLocks/>
          </p:cNvSpPr>
          <p:nvPr/>
        </p:nvSpPr>
        <p:spPr>
          <a:xfrm>
            <a:off x="7814488" y="691687"/>
            <a:ext cx="3505198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is-IS" sz="3600" b="1" dirty="0"/>
              <a:t>HRINGRÁS</a:t>
            </a:r>
            <a:endParaRPr lang="pl-PL" sz="3600" b="1" dirty="0"/>
          </a:p>
        </p:txBody>
      </p:sp>
      <p:sp>
        <p:nvSpPr>
          <p:cNvPr id="8" name="Google Shape;131;p12">
            <a:extLst>
              <a:ext uri="{FF2B5EF4-FFF2-40B4-BE49-F238E27FC236}">
                <a16:creationId xmlns:a16="http://schemas.microsoft.com/office/drawing/2014/main" id="{9CC4848E-1563-8504-8E40-DCC886EAB2CC}"/>
              </a:ext>
            </a:extLst>
          </p:cNvPr>
          <p:cNvSpPr txBox="1">
            <a:spLocks/>
          </p:cNvSpPr>
          <p:nvPr/>
        </p:nvSpPr>
        <p:spPr>
          <a:xfrm>
            <a:off x="6768563" y="2158211"/>
            <a:ext cx="4884589" cy="1240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indent="-50800">
              <a:spcBef>
                <a:spcPts val="0"/>
              </a:spcBef>
              <a:buSzPts val="2800"/>
              <a:buFont typeface="Arial"/>
              <a:buNone/>
            </a:pPr>
            <a:r>
              <a:rPr lang="is-IS" sz="1600" dirty="0"/>
              <a:t>Nota lausnir sem byggja á hringrásum</a:t>
            </a:r>
            <a:r>
              <a:rPr lang="pl-PL" sz="1600" dirty="0"/>
              <a:t> með því að </a:t>
            </a:r>
            <a:r>
              <a:rPr lang="pl-PL" sz="1600" b="1" dirty="0"/>
              <a:t>hanna endurvinnanlegar matar- og drykkjarumbúðir, nota endurunnið og endurnýjanlegt </a:t>
            </a:r>
            <a:r>
              <a:rPr lang="pl-PL" sz="1600" dirty="0"/>
              <a:t>efni og auka söfnun og endurvinnslu til að </a:t>
            </a:r>
            <a:r>
              <a:rPr lang="is-IS" sz="1600" dirty="0"/>
              <a:t>viðhalda </a:t>
            </a:r>
            <a:r>
              <a:rPr lang="pl-PL" sz="1600" dirty="0"/>
              <a:t>efni í notkun og frá urðunarstöðum.</a:t>
            </a:r>
            <a:endParaRPr lang="en-US" sz="1600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1E172DC-EC25-5898-AE45-93DC03B63E51}"/>
              </a:ext>
            </a:extLst>
          </p:cNvPr>
          <p:cNvSpPr txBox="1"/>
          <p:nvPr/>
        </p:nvSpPr>
        <p:spPr>
          <a:xfrm>
            <a:off x="7165201" y="1678830"/>
            <a:ext cx="2166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MARKMIÐ</a:t>
            </a:r>
            <a:endParaRPr lang="pl-PL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ABB33AF-0899-C42C-3832-D6BBD94FD559}"/>
              </a:ext>
            </a:extLst>
          </p:cNvPr>
          <p:cNvSpPr txBox="1"/>
          <p:nvPr/>
        </p:nvSpPr>
        <p:spPr>
          <a:xfrm>
            <a:off x="7150396" y="3430520"/>
            <a:ext cx="2166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ÞRÓUN</a:t>
            </a:r>
            <a:endParaRPr lang="pl-PL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131;p12">
            <a:extLst>
              <a:ext uri="{FF2B5EF4-FFF2-40B4-BE49-F238E27FC236}">
                <a16:creationId xmlns:a16="http://schemas.microsoft.com/office/drawing/2014/main" id="{FA52903A-1E23-D46D-0E0E-0BBA87F9FE9B}"/>
              </a:ext>
            </a:extLst>
          </p:cNvPr>
          <p:cNvSpPr txBox="1">
            <a:spLocks/>
          </p:cNvSpPr>
          <p:nvPr/>
        </p:nvSpPr>
        <p:spPr>
          <a:xfrm>
            <a:off x="6768563" y="3893036"/>
            <a:ext cx="4778394" cy="1860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9250" indent="-171450">
              <a:spcBef>
                <a:spcPts val="0"/>
              </a:spcBef>
              <a:buSzPts val="2800"/>
            </a:pPr>
            <a:r>
              <a:rPr lang="pl-PL" sz="1600" b="1" dirty="0"/>
              <a:t>1,2 milljón tonn</a:t>
            </a:r>
            <a:r>
              <a:rPr lang="is-IS" sz="1600" b="1" dirty="0"/>
              <a:t>um</a:t>
            </a:r>
            <a:r>
              <a:rPr lang="pl-PL" sz="1600" b="1" dirty="0"/>
              <a:t> af</a:t>
            </a:r>
            <a:r>
              <a:rPr lang="is-IS" sz="1600" b="1" dirty="0"/>
              <a:t> </a:t>
            </a:r>
            <a:r>
              <a:rPr lang="pl-PL" sz="1600" b="1" dirty="0"/>
              <a:t>pakkningum </a:t>
            </a:r>
            <a:r>
              <a:rPr lang="pl-PL" sz="1600" dirty="0"/>
              <a:t>safnað og send til endurvinnslu.</a:t>
            </a:r>
          </a:p>
          <a:p>
            <a:pPr marL="349250" indent="-171450">
              <a:spcBef>
                <a:spcPts val="0"/>
              </a:spcBef>
              <a:buSzPts val="2800"/>
            </a:pPr>
            <a:r>
              <a:rPr lang="pl-PL" sz="1600" b="1" dirty="0"/>
              <a:t>8,8 milljarðar plöntutengdra pakk</a:t>
            </a:r>
            <a:r>
              <a:rPr lang="is-IS" sz="1600" b="1" dirty="0"/>
              <a:t>ninga</a:t>
            </a:r>
            <a:r>
              <a:rPr lang="pl-PL" sz="1600" b="1" dirty="0"/>
              <a:t> </a:t>
            </a:r>
            <a:r>
              <a:rPr lang="pl-PL" sz="1600" dirty="0"/>
              <a:t>og </a:t>
            </a:r>
            <a:r>
              <a:rPr lang="is-IS" sz="1600" dirty="0"/>
              <a:t>sala á </a:t>
            </a:r>
            <a:r>
              <a:rPr lang="pl-PL" sz="1600" dirty="0"/>
              <a:t>11,9 millj</a:t>
            </a:r>
            <a:r>
              <a:rPr lang="is-IS" sz="1600" dirty="0"/>
              <a:t>örðum af pakkningum úr </a:t>
            </a:r>
            <a:r>
              <a:rPr lang="pl-PL" sz="1600" dirty="0"/>
              <a:t>plöntu</a:t>
            </a:r>
            <a:r>
              <a:rPr lang="is-IS" sz="1600" dirty="0"/>
              <a:t>m</a:t>
            </a:r>
            <a:r>
              <a:rPr lang="pl-PL" sz="1600" dirty="0"/>
              <a:t>.</a:t>
            </a:r>
          </a:p>
          <a:p>
            <a:pPr marL="349250" indent="-171450">
              <a:spcBef>
                <a:spcPts val="0"/>
              </a:spcBef>
              <a:buSzPts val="2800"/>
            </a:pPr>
            <a:r>
              <a:rPr lang="pl-PL" sz="1600" dirty="0"/>
              <a:t>Prófun á </a:t>
            </a:r>
            <a:r>
              <a:rPr lang="pl-PL" sz="1600" b="1" dirty="0"/>
              <a:t>trefjabyggð</a:t>
            </a:r>
            <a:r>
              <a:rPr lang="is-IS" sz="1600" b="1" dirty="0"/>
              <a:t>um filmum</a:t>
            </a:r>
            <a:r>
              <a:rPr lang="pl-PL" sz="1600" b="1" dirty="0"/>
              <a:t> </a:t>
            </a:r>
            <a:r>
              <a:rPr lang="pl-PL" sz="1600" dirty="0"/>
              <a:t>til að skipta út þunnu álpappírslagið í smitgát</a:t>
            </a:r>
            <a:r>
              <a:rPr lang="is-IS" sz="1600" dirty="0"/>
              <a:t>t</a:t>
            </a:r>
            <a:r>
              <a:rPr lang="pl-PL" sz="1600" dirty="0"/>
              <a:t>ar öskjum</a:t>
            </a:r>
            <a:r>
              <a:rPr lang="is-IS" sz="1600" dirty="0"/>
              <a:t>.</a:t>
            </a:r>
            <a:endParaRPr lang="pl-PL" sz="1600" dirty="0"/>
          </a:p>
          <a:p>
            <a:pPr marL="349250" indent="-171450">
              <a:spcBef>
                <a:spcPts val="0"/>
              </a:spcBef>
              <a:buSzPts val="2800"/>
            </a:pPr>
            <a:r>
              <a:rPr lang="pl-PL" sz="1600" dirty="0"/>
              <a:t>~</a:t>
            </a:r>
            <a:r>
              <a:rPr lang="pl-PL" sz="1600" b="1" dirty="0"/>
              <a:t>30 milljónir evra fjárfest</a:t>
            </a:r>
            <a:r>
              <a:rPr lang="is-IS" sz="1600" b="1" dirty="0"/>
              <a:t>ing</a:t>
            </a:r>
            <a:r>
              <a:rPr lang="pl-PL" sz="1600" b="1" dirty="0"/>
              <a:t> </a:t>
            </a:r>
            <a:r>
              <a:rPr lang="pl-PL" sz="1600" dirty="0"/>
              <a:t>í söfnun og endurvinnslu á pakkningum.</a:t>
            </a:r>
            <a:endParaRPr lang="en-US" sz="1600" dirty="0"/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49B26567-9321-BCE1-67DD-E1E9A5656932}"/>
              </a:ext>
            </a:extLst>
          </p:cNvPr>
          <p:cNvSpPr txBox="1"/>
          <p:nvPr/>
        </p:nvSpPr>
        <p:spPr>
          <a:xfrm>
            <a:off x="524754" y="5816113"/>
            <a:ext cx="101377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Heimild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Tetra Pak, </a:t>
            </a:r>
            <a:r>
              <a:rPr lang="pl-PL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Sustainability Report FY22 Highlights, 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https://www.tetrapak.com/content/dam/tetrapak/media-box/global/en/documents/sustainability-report-highlights-infographics.pdf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39086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>
          <a:extLst>
            <a:ext uri="{FF2B5EF4-FFF2-40B4-BE49-F238E27FC236}">
              <a16:creationId xmlns:a16="http://schemas.microsoft.com/office/drawing/2014/main" id="{E47FE1E1-A906-95AF-E2DA-22C1ACDE5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: zaokrąglone rogi 18">
            <a:extLst>
              <a:ext uri="{FF2B5EF4-FFF2-40B4-BE49-F238E27FC236}">
                <a16:creationId xmlns:a16="http://schemas.microsoft.com/office/drawing/2014/main" id="{6EC01128-89E3-082E-2B5A-61330823C128}"/>
              </a:ext>
            </a:extLst>
          </p:cNvPr>
          <p:cNvSpPr/>
          <p:nvPr/>
        </p:nvSpPr>
        <p:spPr>
          <a:xfrm>
            <a:off x="7141464" y="3209575"/>
            <a:ext cx="1415417" cy="43697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: zaokrąglone rogi 17">
            <a:extLst>
              <a:ext uri="{FF2B5EF4-FFF2-40B4-BE49-F238E27FC236}">
                <a16:creationId xmlns:a16="http://schemas.microsoft.com/office/drawing/2014/main" id="{C30B710D-9AF1-333F-41A7-44BD74707974}"/>
              </a:ext>
            </a:extLst>
          </p:cNvPr>
          <p:cNvSpPr/>
          <p:nvPr/>
        </p:nvSpPr>
        <p:spPr>
          <a:xfrm>
            <a:off x="7106780" y="1645610"/>
            <a:ext cx="1415417" cy="43697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: zaokrąglone rogi 16">
            <a:extLst>
              <a:ext uri="{FF2B5EF4-FFF2-40B4-BE49-F238E27FC236}">
                <a16:creationId xmlns:a16="http://schemas.microsoft.com/office/drawing/2014/main" id="{3C22E946-ECD0-984F-D9F7-0AAEF3985C9C}"/>
              </a:ext>
            </a:extLst>
          </p:cNvPr>
          <p:cNvSpPr/>
          <p:nvPr/>
        </p:nvSpPr>
        <p:spPr>
          <a:xfrm>
            <a:off x="758562" y="3179838"/>
            <a:ext cx="1415417" cy="43697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: zaokrąglone rogi 15">
            <a:extLst>
              <a:ext uri="{FF2B5EF4-FFF2-40B4-BE49-F238E27FC236}">
                <a16:creationId xmlns:a16="http://schemas.microsoft.com/office/drawing/2014/main" id="{5D7B265A-569D-AE70-580D-39A1E0FE1F54}"/>
              </a:ext>
            </a:extLst>
          </p:cNvPr>
          <p:cNvSpPr/>
          <p:nvPr/>
        </p:nvSpPr>
        <p:spPr>
          <a:xfrm>
            <a:off x="758562" y="1719988"/>
            <a:ext cx="1415417" cy="43697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: zaokrąglone rogi 14">
            <a:extLst>
              <a:ext uri="{FF2B5EF4-FFF2-40B4-BE49-F238E27FC236}">
                <a16:creationId xmlns:a16="http://schemas.microsoft.com/office/drawing/2014/main" id="{7688B59F-A8F3-D7A1-857F-2071DC59B944}"/>
              </a:ext>
            </a:extLst>
          </p:cNvPr>
          <p:cNvSpPr/>
          <p:nvPr/>
        </p:nvSpPr>
        <p:spPr>
          <a:xfrm>
            <a:off x="6979981" y="3540233"/>
            <a:ext cx="4737091" cy="22014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: zaokrąglone rogi 13">
            <a:extLst>
              <a:ext uri="{FF2B5EF4-FFF2-40B4-BE49-F238E27FC236}">
                <a16:creationId xmlns:a16="http://schemas.microsoft.com/office/drawing/2014/main" id="{6684C25B-9225-D0BE-EBB6-4EACEC26F22D}"/>
              </a:ext>
            </a:extLst>
          </p:cNvPr>
          <p:cNvSpPr/>
          <p:nvPr/>
        </p:nvSpPr>
        <p:spPr>
          <a:xfrm>
            <a:off x="6973190" y="2000205"/>
            <a:ext cx="4743887" cy="10882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9ADEF332-BA0F-2833-AD00-6768ADA00B42}"/>
              </a:ext>
            </a:extLst>
          </p:cNvPr>
          <p:cNvSpPr/>
          <p:nvPr/>
        </p:nvSpPr>
        <p:spPr>
          <a:xfrm>
            <a:off x="530858" y="3563991"/>
            <a:ext cx="4415124" cy="20370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74EB4056-0E7C-2931-FF03-91B205D4002A}"/>
              </a:ext>
            </a:extLst>
          </p:cNvPr>
          <p:cNvSpPr/>
          <p:nvPr/>
        </p:nvSpPr>
        <p:spPr>
          <a:xfrm>
            <a:off x="530858" y="2063278"/>
            <a:ext cx="4415124" cy="8669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0" name="Google Shape;130;p12">
            <a:extLst>
              <a:ext uri="{FF2B5EF4-FFF2-40B4-BE49-F238E27FC236}">
                <a16:creationId xmlns:a16="http://schemas.microsoft.com/office/drawing/2014/main" id="{1133B2FA-B2B5-91A8-474A-0AE19B7333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31501" y="699799"/>
            <a:ext cx="2434816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s-IS" sz="3600" b="1" dirty="0">
                <a:solidFill>
                  <a:schemeClr val="tx1"/>
                </a:solidFill>
              </a:rPr>
              <a:t>LOFTSLAG</a:t>
            </a:r>
            <a:endParaRPr lang="pl-PL" sz="3600" b="1" dirty="0">
              <a:solidFill>
                <a:schemeClr val="tx1"/>
              </a:solidFill>
            </a:endParaRPr>
          </a:p>
        </p:txBody>
      </p:sp>
      <p:sp>
        <p:nvSpPr>
          <p:cNvPr id="131" name="Google Shape;131;p12">
            <a:extLst>
              <a:ext uri="{FF2B5EF4-FFF2-40B4-BE49-F238E27FC236}">
                <a16:creationId xmlns:a16="http://schemas.microsoft.com/office/drawing/2014/main" id="{EA535909-4F55-752E-8C74-5BE9F41D1A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80232" y="2117367"/>
            <a:ext cx="4165381" cy="812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600" dirty="0" err="1"/>
              <a:t>Grípa</a:t>
            </a:r>
            <a:r>
              <a:rPr lang="en-US" sz="1600" dirty="0"/>
              <a:t> </a:t>
            </a:r>
            <a:r>
              <a:rPr lang="en-US" sz="1600" dirty="0" err="1"/>
              <a:t>til</a:t>
            </a:r>
            <a:r>
              <a:rPr lang="en-US" sz="1600" dirty="0"/>
              <a:t> </a:t>
            </a:r>
            <a:r>
              <a:rPr lang="en-US" sz="1600" b="1" dirty="0" err="1"/>
              <a:t>aðgerða</a:t>
            </a:r>
            <a:r>
              <a:rPr lang="en-US" sz="1600" b="1" dirty="0"/>
              <a:t> </a:t>
            </a:r>
            <a:r>
              <a:rPr lang="en-US" sz="1600" b="1" dirty="0" err="1"/>
              <a:t>gegn</a:t>
            </a:r>
            <a:r>
              <a:rPr lang="en-US" sz="1600" b="1" dirty="0"/>
              <a:t> </a:t>
            </a:r>
            <a:r>
              <a:rPr lang="en-US" sz="1600" b="1" dirty="0" err="1"/>
              <a:t>loftslagsbreytingum</a:t>
            </a:r>
            <a:r>
              <a:rPr lang="en-US" sz="1600" b="1" dirty="0"/>
              <a:t> </a:t>
            </a:r>
            <a:r>
              <a:rPr lang="en-US" sz="1600" dirty="0"/>
              <a:t>með </a:t>
            </a:r>
            <a:r>
              <a:rPr lang="en-US" sz="1600" dirty="0" err="1"/>
              <a:t>því</a:t>
            </a:r>
            <a:r>
              <a:rPr lang="en-US" sz="1600" dirty="0"/>
              <a:t> </a:t>
            </a:r>
            <a:r>
              <a:rPr lang="en-US" sz="1600" dirty="0" err="1"/>
              <a:t>að</a:t>
            </a:r>
            <a:r>
              <a:rPr lang="en-US" sz="1600" dirty="0"/>
              <a:t> </a:t>
            </a:r>
            <a:r>
              <a:rPr lang="en-US" sz="1600" b="1" dirty="0" err="1"/>
              <a:t>lámarka</a:t>
            </a:r>
            <a:r>
              <a:rPr lang="en-US" sz="1600" b="1" dirty="0"/>
              <a:t> </a:t>
            </a:r>
            <a:r>
              <a:rPr lang="en-US" sz="1600" b="1" dirty="0" err="1"/>
              <a:t>losun</a:t>
            </a:r>
            <a:r>
              <a:rPr lang="en-US" sz="1600" b="1" dirty="0"/>
              <a:t> í </a:t>
            </a:r>
            <a:r>
              <a:rPr lang="en-US" sz="1600" b="1" dirty="0" err="1"/>
              <a:t>virðiskeðjunni</a:t>
            </a:r>
            <a:r>
              <a:rPr lang="en-US" sz="1600" b="1" dirty="0"/>
              <a:t> </a:t>
            </a:r>
            <a:r>
              <a:rPr lang="en-US" sz="1600" dirty="0" err="1"/>
              <a:t>okkar</a:t>
            </a:r>
            <a:r>
              <a:rPr lang="en-US" sz="1600" dirty="0"/>
              <a:t>.</a:t>
            </a:r>
            <a:endParaRPr sz="2400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5A9A2C00-4395-2524-5776-9AEC086C8F93}"/>
              </a:ext>
            </a:extLst>
          </p:cNvPr>
          <p:cNvSpPr txBox="1"/>
          <p:nvPr/>
        </p:nvSpPr>
        <p:spPr>
          <a:xfrm>
            <a:off x="815050" y="1692695"/>
            <a:ext cx="2166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MARKMIÐ</a:t>
            </a:r>
            <a:endParaRPr lang="pl-PL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69A0BFA-B8D2-75D4-2624-793D6C9D881F}"/>
              </a:ext>
            </a:extLst>
          </p:cNvPr>
          <p:cNvSpPr txBox="1"/>
          <p:nvPr/>
        </p:nvSpPr>
        <p:spPr>
          <a:xfrm>
            <a:off x="803475" y="3174848"/>
            <a:ext cx="2166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ÞRÓUN</a:t>
            </a:r>
            <a:endParaRPr lang="pl-PL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Google Shape;131;p12">
            <a:extLst>
              <a:ext uri="{FF2B5EF4-FFF2-40B4-BE49-F238E27FC236}">
                <a16:creationId xmlns:a16="http://schemas.microsoft.com/office/drawing/2014/main" id="{994BA502-3D70-BBBF-4282-5AAB75E440C0}"/>
              </a:ext>
            </a:extLst>
          </p:cNvPr>
          <p:cNvSpPr txBox="1">
            <a:spLocks/>
          </p:cNvSpPr>
          <p:nvPr/>
        </p:nvSpPr>
        <p:spPr>
          <a:xfrm>
            <a:off x="425204" y="3740324"/>
            <a:ext cx="4626429" cy="1860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9250" indent="-171450">
              <a:spcBef>
                <a:spcPts val="0"/>
              </a:spcBef>
              <a:buSzPts val="2800"/>
            </a:pPr>
            <a:r>
              <a:rPr lang="en-US" sz="1600" dirty="0" err="1"/>
              <a:t>Fengum</a:t>
            </a:r>
            <a:r>
              <a:rPr lang="en-US" sz="1600" dirty="0"/>
              <a:t> „A“ </a:t>
            </a:r>
            <a:r>
              <a:rPr lang="en-US" sz="1600" dirty="0" err="1"/>
              <a:t>fyrir</a:t>
            </a:r>
            <a:r>
              <a:rPr lang="en-US" sz="1600" dirty="0"/>
              <a:t> </a:t>
            </a:r>
            <a:r>
              <a:rPr lang="en-US" sz="1600" dirty="0" err="1"/>
              <a:t>loftslagsaðgerðir</a:t>
            </a:r>
            <a:r>
              <a:rPr lang="en-US" sz="1600" dirty="0"/>
              <a:t> </a:t>
            </a:r>
            <a:r>
              <a:rPr lang="en-US" sz="1600" dirty="0" err="1"/>
              <a:t>frá</a:t>
            </a:r>
            <a:r>
              <a:rPr lang="en-US" sz="1600" dirty="0"/>
              <a:t> </a:t>
            </a:r>
            <a:r>
              <a:rPr lang="en-US" sz="1600" dirty="0" err="1"/>
              <a:t>alþjóðlegu</a:t>
            </a:r>
            <a:r>
              <a:rPr lang="en-US" sz="1600" dirty="0"/>
              <a:t> </a:t>
            </a:r>
            <a:r>
              <a:rPr lang="en-US" sz="1600" dirty="0" err="1"/>
              <a:t>umhverfisverndarsamtökunum</a:t>
            </a:r>
            <a:r>
              <a:rPr lang="en-US" sz="1600" dirty="0"/>
              <a:t> CDP.</a:t>
            </a:r>
          </a:p>
          <a:p>
            <a:pPr marL="349250" indent="-171450">
              <a:spcBef>
                <a:spcPts val="0"/>
              </a:spcBef>
              <a:buSzPts val="2800"/>
            </a:pPr>
            <a:r>
              <a:rPr lang="en-US" sz="1600" dirty="0"/>
              <a:t>131 </a:t>
            </a:r>
            <a:r>
              <a:rPr lang="en-US" sz="1600" dirty="0" err="1"/>
              <a:t>tonn</a:t>
            </a:r>
            <a:r>
              <a:rPr lang="en-US" sz="1600" dirty="0"/>
              <a:t> </a:t>
            </a:r>
            <a:r>
              <a:rPr lang="en-US" sz="1600" dirty="0" err="1"/>
              <a:t>af</a:t>
            </a:r>
            <a:r>
              <a:rPr lang="en-US" sz="1600" dirty="0"/>
              <a:t> </a:t>
            </a:r>
            <a:r>
              <a:rPr lang="en-US" sz="1600" dirty="0" err="1"/>
              <a:t>koltvísýringi</a:t>
            </a:r>
            <a:r>
              <a:rPr lang="en-US" sz="1600" dirty="0"/>
              <a:t> </a:t>
            </a:r>
            <a:r>
              <a:rPr lang="en-US" sz="1600" dirty="0" err="1"/>
              <a:t>sparast</a:t>
            </a:r>
            <a:r>
              <a:rPr lang="en-US" sz="1600" dirty="0"/>
              <a:t> með </a:t>
            </a:r>
            <a:r>
              <a:rPr lang="en-US" sz="1600" dirty="0" err="1"/>
              <a:t>því</a:t>
            </a:r>
            <a:r>
              <a:rPr lang="en-US" sz="1600" dirty="0"/>
              <a:t> </a:t>
            </a:r>
            <a:r>
              <a:rPr lang="en-US" sz="1600" dirty="0" err="1"/>
              <a:t>að</a:t>
            </a:r>
            <a:r>
              <a:rPr lang="en-US" sz="1600" dirty="0"/>
              <a:t> </a:t>
            </a:r>
            <a:r>
              <a:rPr lang="en-US" sz="1600" dirty="0" err="1"/>
              <a:t>kaupa</a:t>
            </a:r>
            <a:r>
              <a:rPr lang="en-US" sz="1600" dirty="0"/>
              <a:t> </a:t>
            </a:r>
            <a:r>
              <a:rPr lang="en-US" sz="1600" dirty="0" err="1"/>
              <a:t>meira</a:t>
            </a:r>
            <a:r>
              <a:rPr lang="en-US" sz="1600" dirty="0"/>
              <a:t> </a:t>
            </a:r>
            <a:r>
              <a:rPr lang="en-US" sz="1600" dirty="0" err="1"/>
              <a:t>af</a:t>
            </a:r>
            <a:r>
              <a:rPr lang="en-US" sz="1600" dirty="0"/>
              <a:t> </a:t>
            </a:r>
            <a:r>
              <a:rPr lang="en-US" sz="1600" dirty="0" err="1"/>
              <a:t>plöntubundnu</a:t>
            </a:r>
            <a:r>
              <a:rPr lang="en-US" sz="1600" dirty="0"/>
              <a:t> </a:t>
            </a:r>
            <a:r>
              <a:rPr lang="en-US" sz="1600" dirty="0" err="1"/>
              <a:t>plasti</a:t>
            </a:r>
            <a:r>
              <a:rPr lang="en-US" sz="1600" dirty="0"/>
              <a:t>.</a:t>
            </a:r>
          </a:p>
          <a:p>
            <a:pPr marL="349250" indent="-171450">
              <a:spcBef>
                <a:spcPts val="0"/>
              </a:spcBef>
              <a:buSzPts val="2800"/>
            </a:pPr>
            <a:r>
              <a:rPr lang="en-US" sz="1600" dirty="0"/>
              <a:t>84% </a:t>
            </a:r>
            <a:r>
              <a:rPr lang="en-US" sz="1600" dirty="0" err="1"/>
              <a:t>endurnýjanleg</a:t>
            </a:r>
            <a:r>
              <a:rPr lang="en-US" sz="1600" dirty="0"/>
              <a:t> </a:t>
            </a:r>
            <a:r>
              <a:rPr lang="en-US" sz="1600" dirty="0" err="1"/>
              <a:t>orkunotkun</a:t>
            </a:r>
            <a:r>
              <a:rPr lang="en-US" sz="1600" dirty="0"/>
              <a:t> í </a:t>
            </a:r>
            <a:r>
              <a:rPr lang="en-US" sz="1600" dirty="0" err="1"/>
              <a:t>starfsemi</a:t>
            </a:r>
            <a:r>
              <a:rPr lang="en-US" sz="1600" dirty="0"/>
              <a:t> </a:t>
            </a:r>
            <a:r>
              <a:rPr lang="en-US" sz="1600" dirty="0" err="1"/>
              <a:t>okkar</a:t>
            </a:r>
            <a:r>
              <a:rPr lang="en-US" sz="1600" dirty="0"/>
              <a:t>.</a:t>
            </a:r>
          </a:p>
          <a:p>
            <a:pPr marL="349250" indent="-171450">
              <a:spcBef>
                <a:spcPts val="0"/>
              </a:spcBef>
              <a:buSzPts val="2800"/>
            </a:pPr>
            <a:r>
              <a:rPr lang="en-US" sz="1600" dirty="0"/>
              <a:t>39% </a:t>
            </a:r>
            <a:r>
              <a:rPr lang="en-US" sz="1600" dirty="0" err="1"/>
              <a:t>minnkun</a:t>
            </a:r>
            <a:r>
              <a:rPr lang="en-US" sz="1600" dirty="0"/>
              <a:t> </a:t>
            </a:r>
            <a:r>
              <a:rPr lang="en-US" sz="1600" dirty="0" err="1"/>
              <a:t>gróðurhúsalofttegunda</a:t>
            </a:r>
            <a:r>
              <a:rPr lang="en-US" sz="1600" dirty="0"/>
              <a:t> í </a:t>
            </a:r>
            <a:r>
              <a:rPr lang="en-US" sz="1600" dirty="0" err="1"/>
              <a:t>starfseminni</a:t>
            </a:r>
            <a:r>
              <a:rPr lang="en-US" sz="1600" dirty="0"/>
              <a:t> </a:t>
            </a:r>
            <a:r>
              <a:rPr lang="en-US" sz="1600" dirty="0" err="1"/>
              <a:t>miðað</a:t>
            </a:r>
            <a:r>
              <a:rPr lang="en-US" sz="1600" dirty="0"/>
              <a:t> </a:t>
            </a:r>
            <a:r>
              <a:rPr lang="en-US" sz="1600" dirty="0" err="1"/>
              <a:t>við</a:t>
            </a:r>
            <a:r>
              <a:rPr lang="en-US" sz="1600" dirty="0"/>
              <a:t> 2019.</a:t>
            </a:r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2564AE83-5FA5-BC85-DAAA-E20E40ACAE5A}"/>
              </a:ext>
            </a:extLst>
          </p:cNvPr>
          <p:cNvCxnSpPr>
            <a:cxnSpLocks/>
          </p:cNvCxnSpPr>
          <p:nvPr/>
        </p:nvCxnSpPr>
        <p:spPr>
          <a:xfrm>
            <a:off x="6096000" y="1157468"/>
            <a:ext cx="0" cy="434364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Google Shape;130;p12">
            <a:extLst>
              <a:ext uri="{FF2B5EF4-FFF2-40B4-BE49-F238E27FC236}">
                <a16:creationId xmlns:a16="http://schemas.microsoft.com/office/drawing/2014/main" id="{56563A58-82CE-A231-3D6A-16231A96FFCC}"/>
              </a:ext>
            </a:extLst>
          </p:cNvPr>
          <p:cNvSpPr txBox="1">
            <a:spLocks/>
          </p:cNvSpPr>
          <p:nvPr/>
        </p:nvSpPr>
        <p:spPr>
          <a:xfrm>
            <a:off x="8188338" y="662467"/>
            <a:ext cx="2166248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pl-PL" sz="3600" b="1" dirty="0"/>
              <a:t>N</a:t>
            </a:r>
            <a:r>
              <a:rPr lang="is-IS" sz="3600" b="1" dirty="0"/>
              <a:t>ÁTTÚRA</a:t>
            </a:r>
            <a:endParaRPr lang="pl-PL" sz="3600" b="1" dirty="0"/>
          </a:p>
        </p:txBody>
      </p:sp>
      <p:sp>
        <p:nvSpPr>
          <p:cNvPr id="8" name="Google Shape;131;p12">
            <a:extLst>
              <a:ext uri="{FF2B5EF4-FFF2-40B4-BE49-F238E27FC236}">
                <a16:creationId xmlns:a16="http://schemas.microsoft.com/office/drawing/2014/main" id="{606D7312-C068-9271-BCD6-2681BF240A5F}"/>
              </a:ext>
            </a:extLst>
          </p:cNvPr>
          <p:cNvSpPr txBox="1">
            <a:spLocks/>
          </p:cNvSpPr>
          <p:nvPr/>
        </p:nvSpPr>
        <p:spPr>
          <a:xfrm>
            <a:off x="6857999" y="2093418"/>
            <a:ext cx="4859078" cy="1581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indent="-50800">
              <a:spcBef>
                <a:spcPts val="0"/>
              </a:spcBef>
              <a:buSzPts val="2800"/>
              <a:buFont typeface="Arial"/>
              <a:buNone/>
            </a:pPr>
            <a:r>
              <a:rPr lang="en-US" sz="1600" dirty="0" err="1"/>
              <a:t>Vinna</a:t>
            </a:r>
            <a:r>
              <a:rPr lang="en-US" sz="1600" dirty="0"/>
              <a:t> </a:t>
            </a:r>
            <a:r>
              <a:rPr lang="en-US" sz="1600" dirty="0" err="1"/>
              <a:t>fyrir</a:t>
            </a:r>
            <a:r>
              <a:rPr lang="en-US" sz="1600" dirty="0"/>
              <a:t> </a:t>
            </a:r>
            <a:r>
              <a:rPr lang="en-US" sz="1600" dirty="0" err="1"/>
              <a:t>náttúruna</a:t>
            </a:r>
            <a:r>
              <a:rPr lang="en-US" sz="1600" dirty="0"/>
              <a:t>, </a:t>
            </a:r>
            <a:r>
              <a:rPr lang="en-US" sz="1600" dirty="0" err="1"/>
              <a:t>ábyrgir</a:t>
            </a:r>
            <a:r>
              <a:rPr lang="en-US" sz="1600" dirty="0"/>
              <a:t> </a:t>
            </a:r>
            <a:r>
              <a:rPr lang="en-US" sz="1600" dirty="0" err="1"/>
              <a:t>starfshættir</a:t>
            </a:r>
            <a:r>
              <a:rPr lang="en-US" sz="1600" dirty="0"/>
              <a:t> og </a:t>
            </a:r>
            <a:r>
              <a:rPr lang="en-US" sz="1600" dirty="0" err="1"/>
              <a:t>stefnumótandi</a:t>
            </a:r>
            <a:r>
              <a:rPr lang="en-US" sz="1600" dirty="0"/>
              <a:t> </a:t>
            </a:r>
            <a:r>
              <a:rPr lang="en-US" sz="1600" dirty="0" err="1"/>
              <a:t>samstarf</a:t>
            </a:r>
            <a:r>
              <a:rPr lang="en-US" sz="1600" dirty="0"/>
              <a:t> </a:t>
            </a:r>
            <a:r>
              <a:rPr lang="en-US" sz="1600" dirty="0" err="1"/>
              <a:t>til</a:t>
            </a:r>
            <a:r>
              <a:rPr lang="en-US" sz="1600" dirty="0"/>
              <a:t> </a:t>
            </a:r>
            <a:r>
              <a:rPr lang="en-US" sz="1600" dirty="0" err="1"/>
              <a:t>að</a:t>
            </a:r>
            <a:r>
              <a:rPr lang="en-US" sz="1600" dirty="0"/>
              <a:t> </a:t>
            </a:r>
            <a:r>
              <a:rPr lang="en-US" sz="1600" dirty="0" err="1"/>
              <a:t>varðveita</a:t>
            </a:r>
            <a:r>
              <a:rPr lang="en-US" sz="1600" dirty="0"/>
              <a:t> </a:t>
            </a:r>
            <a:r>
              <a:rPr lang="en-US" sz="1600" dirty="0" err="1"/>
              <a:t>líffræðilegan</a:t>
            </a:r>
            <a:r>
              <a:rPr lang="en-US" sz="1600" dirty="0"/>
              <a:t> </a:t>
            </a:r>
            <a:r>
              <a:rPr lang="en-US" sz="1600" dirty="0" err="1"/>
              <a:t>fjölbreytileika</a:t>
            </a:r>
            <a:r>
              <a:rPr lang="en-US" sz="1600" dirty="0"/>
              <a:t>, </a:t>
            </a:r>
            <a:r>
              <a:rPr lang="en-US" sz="1600" dirty="0" err="1"/>
              <a:t>draga</a:t>
            </a:r>
            <a:r>
              <a:rPr lang="en-US" sz="1600" dirty="0"/>
              <a:t> </a:t>
            </a:r>
            <a:r>
              <a:rPr lang="en-US" sz="1600" dirty="0" err="1"/>
              <a:t>úr</a:t>
            </a:r>
            <a:r>
              <a:rPr lang="en-US" sz="1600" dirty="0"/>
              <a:t> </a:t>
            </a:r>
            <a:r>
              <a:rPr lang="en-US" sz="1600" dirty="0" err="1"/>
              <a:t>loftslagsbreytingum</a:t>
            </a:r>
            <a:r>
              <a:rPr lang="en-US" sz="1600" dirty="0"/>
              <a:t> og </a:t>
            </a:r>
            <a:r>
              <a:rPr lang="en-US" sz="1600" dirty="0" err="1"/>
              <a:t>stuðla</a:t>
            </a:r>
            <a:r>
              <a:rPr lang="en-US" sz="1600" dirty="0"/>
              <a:t> </a:t>
            </a:r>
            <a:r>
              <a:rPr lang="en-US" sz="1600" dirty="0" err="1"/>
              <a:t>að</a:t>
            </a:r>
            <a:r>
              <a:rPr lang="en-US" sz="1600" dirty="0"/>
              <a:t> </a:t>
            </a:r>
            <a:r>
              <a:rPr lang="en-US" sz="1600" dirty="0" err="1"/>
              <a:t>sjálbærum</a:t>
            </a:r>
            <a:r>
              <a:rPr lang="en-US" sz="1600" dirty="0"/>
              <a:t> </a:t>
            </a:r>
            <a:r>
              <a:rPr lang="en-US" sz="1600" dirty="0" err="1"/>
              <a:t>vatnsbúskap</a:t>
            </a:r>
            <a:r>
              <a:rPr lang="en-US" sz="1600" dirty="0"/>
              <a:t>.</a:t>
            </a:r>
            <a:endParaRPr lang="en-US" sz="1600" b="1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0E3D9B1-7000-3F43-F388-6913B9D43E83}"/>
              </a:ext>
            </a:extLst>
          </p:cNvPr>
          <p:cNvSpPr txBox="1"/>
          <p:nvPr/>
        </p:nvSpPr>
        <p:spPr>
          <a:xfrm>
            <a:off x="7110439" y="1612365"/>
            <a:ext cx="2166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MARKMIÐ</a:t>
            </a:r>
            <a:endParaRPr lang="pl-PL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45955F35-D880-093A-EA4C-AA7F590ACD6A}"/>
              </a:ext>
            </a:extLst>
          </p:cNvPr>
          <p:cNvSpPr txBox="1"/>
          <p:nvPr/>
        </p:nvSpPr>
        <p:spPr>
          <a:xfrm>
            <a:off x="7153153" y="3163881"/>
            <a:ext cx="2166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ÞRÓUN</a:t>
            </a:r>
            <a:endParaRPr lang="pl-PL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131;p12">
            <a:extLst>
              <a:ext uri="{FF2B5EF4-FFF2-40B4-BE49-F238E27FC236}">
                <a16:creationId xmlns:a16="http://schemas.microsoft.com/office/drawing/2014/main" id="{ED03895D-A947-2FA7-36AA-30CFEBCFA398}"/>
              </a:ext>
            </a:extLst>
          </p:cNvPr>
          <p:cNvSpPr txBox="1">
            <a:spLocks/>
          </p:cNvSpPr>
          <p:nvPr/>
        </p:nvSpPr>
        <p:spPr>
          <a:xfrm>
            <a:off x="6857999" y="3640437"/>
            <a:ext cx="5006349" cy="1860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9250" indent="-171450">
              <a:spcBef>
                <a:spcPts val="0"/>
              </a:spcBef>
              <a:buSzPts val="2800"/>
            </a:pPr>
            <a:r>
              <a:rPr lang="en-US" sz="1600" b="1" dirty="0"/>
              <a:t>87 </a:t>
            </a:r>
            <a:r>
              <a:rPr lang="en-US" sz="1600" b="1" dirty="0" err="1"/>
              <a:t>hektarar</a:t>
            </a:r>
            <a:r>
              <a:rPr lang="en-US" sz="1600" b="1" dirty="0"/>
              <a:t> lands, </a:t>
            </a:r>
            <a:r>
              <a:rPr lang="en-US" sz="1600" dirty="0" err="1"/>
              <a:t>jafngilda</a:t>
            </a:r>
            <a:r>
              <a:rPr lang="en-US" sz="1600" dirty="0"/>
              <a:t> 136 </a:t>
            </a:r>
            <a:r>
              <a:rPr lang="en-US" sz="1600" dirty="0" err="1"/>
              <a:t>fótboltavöllum</a:t>
            </a:r>
            <a:r>
              <a:rPr lang="en-US" sz="1600" dirty="0"/>
              <a:t>, </a:t>
            </a:r>
            <a:r>
              <a:rPr lang="en-US" sz="1600" dirty="0" err="1"/>
              <a:t>endurreist</a:t>
            </a:r>
            <a:r>
              <a:rPr lang="en-US" sz="1600" dirty="0"/>
              <a:t> í gegnum </a:t>
            </a:r>
            <a:r>
              <a:rPr lang="en-US" sz="1600" b="1" dirty="0"/>
              <a:t>Araucaria-</a:t>
            </a:r>
            <a:r>
              <a:rPr lang="en-US" sz="1600" b="1" dirty="0" err="1"/>
              <a:t>verndaráætlunina</a:t>
            </a:r>
            <a:r>
              <a:rPr lang="en-US" sz="1600" dirty="0"/>
              <a:t> í </a:t>
            </a:r>
            <a:r>
              <a:rPr lang="en-US" sz="1600" dirty="0" err="1"/>
              <a:t>skógum</a:t>
            </a:r>
            <a:r>
              <a:rPr lang="en-US" sz="1600" dirty="0"/>
              <a:t> </a:t>
            </a:r>
            <a:r>
              <a:rPr lang="en-US" sz="1600" dirty="0" err="1"/>
              <a:t>Brasilíu</a:t>
            </a:r>
            <a:r>
              <a:rPr lang="en-US" sz="1600" dirty="0"/>
              <a:t>.</a:t>
            </a:r>
          </a:p>
          <a:p>
            <a:pPr marL="349250" indent="-171450">
              <a:spcBef>
                <a:spcPts val="0"/>
              </a:spcBef>
              <a:buSzPts val="2800"/>
            </a:pPr>
            <a:r>
              <a:rPr lang="en-US" sz="1600" dirty="0" err="1"/>
              <a:t>Einkunin</a:t>
            </a:r>
            <a:r>
              <a:rPr lang="en-US" sz="1600" dirty="0"/>
              <a:t> </a:t>
            </a:r>
            <a:r>
              <a:rPr lang="en-US" sz="1600" b="1" dirty="0"/>
              <a:t>'A' </a:t>
            </a:r>
            <a:r>
              <a:rPr lang="en-US" sz="1600" b="1" dirty="0" err="1"/>
              <a:t>fyrir</a:t>
            </a:r>
            <a:r>
              <a:rPr lang="en-US" sz="1600" b="1" dirty="0"/>
              <a:t> </a:t>
            </a:r>
            <a:r>
              <a:rPr lang="en-US" sz="1600" b="1" dirty="0" err="1"/>
              <a:t>skógarlandbúnað</a:t>
            </a:r>
            <a:r>
              <a:rPr lang="en-US" sz="1600" b="1" dirty="0"/>
              <a:t> </a:t>
            </a:r>
            <a:r>
              <a:rPr lang="en-US" sz="1600" dirty="0" err="1"/>
              <a:t>frá</a:t>
            </a:r>
            <a:r>
              <a:rPr lang="en-US" sz="1600" dirty="0"/>
              <a:t> CDP.</a:t>
            </a:r>
          </a:p>
          <a:p>
            <a:pPr marL="349250" indent="-171450">
              <a:spcBef>
                <a:spcPts val="0"/>
              </a:spcBef>
              <a:buSzPts val="2800"/>
            </a:pPr>
            <a:r>
              <a:rPr lang="en-US" sz="1600" dirty="0" err="1"/>
              <a:t>Lukum</a:t>
            </a:r>
            <a:r>
              <a:rPr lang="en-US" sz="1600" dirty="0"/>
              <a:t> </a:t>
            </a:r>
            <a:r>
              <a:rPr lang="en-US" sz="1600" dirty="0" err="1"/>
              <a:t>við</a:t>
            </a:r>
            <a:r>
              <a:rPr lang="en-US" sz="1600" dirty="0"/>
              <a:t> </a:t>
            </a:r>
            <a:r>
              <a:rPr lang="en-US" sz="1600" dirty="0" err="1"/>
              <a:t>að</a:t>
            </a:r>
            <a:r>
              <a:rPr lang="en-US" sz="1600" dirty="0"/>
              <a:t> </a:t>
            </a:r>
            <a:r>
              <a:rPr lang="en-US" sz="1600" dirty="0" err="1"/>
              <a:t>innleiða</a:t>
            </a:r>
            <a:r>
              <a:rPr lang="en-US" sz="1600" dirty="0"/>
              <a:t> </a:t>
            </a:r>
            <a:r>
              <a:rPr lang="en-US" sz="1600" b="1" dirty="0" err="1"/>
              <a:t>vatnsvirðiskeðjugreiningu</a:t>
            </a:r>
            <a:r>
              <a:rPr lang="en-US" sz="1600" dirty="0"/>
              <a:t> </a:t>
            </a:r>
            <a:r>
              <a:rPr lang="en-US" sz="1600" dirty="0" err="1"/>
              <a:t>til</a:t>
            </a:r>
            <a:r>
              <a:rPr lang="en-US" sz="1600" dirty="0"/>
              <a:t> </a:t>
            </a:r>
            <a:r>
              <a:rPr lang="en-US" sz="1600" dirty="0" err="1"/>
              <a:t>að</a:t>
            </a:r>
            <a:r>
              <a:rPr lang="en-US" sz="1600" dirty="0"/>
              <a:t> </a:t>
            </a:r>
            <a:r>
              <a:rPr lang="en-US" sz="1600" dirty="0" err="1"/>
              <a:t>skilja</a:t>
            </a:r>
            <a:r>
              <a:rPr lang="en-US" sz="1600" dirty="0"/>
              <a:t> </a:t>
            </a:r>
            <a:r>
              <a:rPr lang="en-US" sz="1600" dirty="0" err="1"/>
              <a:t>betur</a:t>
            </a:r>
            <a:r>
              <a:rPr lang="en-US" sz="1600" dirty="0"/>
              <a:t> </a:t>
            </a:r>
            <a:r>
              <a:rPr lang="en-US" sz="1600" dirty="0" err="1"/>
              <a:t>vatnsfótspor</a:t>
            </a:r>
            <a:r>
              <a:rPr lang="en-US" sz="1600" dirty="0"/>
              <a:t> </a:t>
            </a:r>
            <a:r>
              <a:rPr lang="en-US" sz="1600" dirty="0" err="1"/>
              <a:t>okkar</a:t>
            </a:r>
            <a:r>
              <a:rPr lang="en-US" sz="1600" dirty="0"/>
              <a:t>.</a:t>
            </a:r>
          </a:p>
          <a:p>
            <a:pPr marL="349250" indent="-171450">
              <a:spcBef>
                <a:spcPts val="0"/>
              </a:spcBef>
              <a:buSzPts val="2800"/>
            </a:pPr>
            <a:r>
              <a:rPr lang="en-US" sz="1600" dirty="0" err="1"/>
              <a:t>Vorum</a:t>
            </a:r>
            <a:r>
              <a:rPr lang="en-US" sz="1600" dirty="0"/>
              <a:t> </a:t>
            </a:r>
            <a:r>
              <a:rPr lang="en-US" sz="1600" b="1" dirty="0" err="1"/>
              <a:t>brautryðjendur</a:t>
            </a:r>
            <a:r>
              <a:rPr lang="en-US" sz="1600" dirty="0"/>
              <a:t> í </a:t>
            </a:r>
            <a:r>
              <a:rPr lang="en-US" sz="1600" dirty="0" err="1"/>
              <a:t>að</a:t>
            </a:r>
            <a:r>
              <a:rPr lang="en-US" sz="1600" dirty="0"/>
              <a:t> </a:t>
            </a:r>
            <a:r>
              <a:rPr lang="en-US" sz="1600" dirty="0" err="1"/>
              <a:t>móta</a:t>
            </a:r>
            <a:r>
              <a:rPr lang="en-US" sz="1600" dirty="0"/>
              <a:t> </a:t>
            </a:r>
            <a:r>
              <a:rPr lang="en-US" sz="1600" dirty="0" err="1"/>
              <a:t>verklag</a:t>
            </a:r>
            <a:r>
              <a:rPr lang="en-US" sz="1600" dirty="0"/>
              <a:t> </a:t>
            </a:r>
            <a:r>
              <a:rPr lang="en-US" sz="1600" dirty="0" err="1"/>
              <a:t>við</a:t>
            </a:r>
            <a:r>
              <a:rPr lang="en-US" sz="1600" dirty="0"/>
              <a:t> </a:t>
            </a:r>
            <a:r>
              <a:rPr lang="en-US" sz="1600" dirty="0" err="1"/>
              <a:t>ábyrga</a:t>
            </a:r>
            <a:r>
              <a:rPr lang="en-US" sz="1600" dirty="0"/>
              <a:t> </a:t>
            </a:r>
            <a:r>
              <a:rPr lang="en-US" sz="1600" dirty="0" err="1"/>
              <a:t>uppsprettu</a:t>
            </a:r>
            <a:r>
              <a:rPr lang="en-US" sz="1600" dirty="0"/>
              <a:t> </a:t>
            </a:r>
            <a:r>
              <a:rPr lang="en-US" sz="1600" dirty="0" err="1"/>
              <a:t>endurnýjanlegra</a:t>
            </a:r>
            <a:r>
              <a:rPr lang="en-US" sz="1600" dirty="0"/>
              <a:t> </a:t>
            </a:r>
            <a:r>
              <a:rPr lang="en-US" sz="1600" dirty="0" err="1"/>
              <a:t>fjölliða</a:t>
            </a:r>
            <a:r>
              <a:rPr lang="en-US" sz="1600" dirty="0"/>
              <a:t>.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FAEC3477-28D3-446E-A97D-00F0F5D9E54B}"/>
              </a:ext>
            </a:extLst>
          </p:cNvPr>
          <p:cNvSpPr txBox="1"/>
          <p:nvPr/>
        </p:nvSpPr>
        <p:spPr>
          <a:xfrm>
            <a:off x="524754" y="5816113"/>
            <a:ext cx="101377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Heimild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Tetra Pak, </a:t>
            </a:r>
            <a:r>
              <a:rPr lang="pl-PL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Sustainability Report FY22 Highlights, 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https://www.tetrapak.com/content/dam/tetrapak/media-box/global/en/documents/sustainability-report-highlights-infographics.pdf</a:t>
            </a:r>
            <a:r>
              <a:rPr lang="is-I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98828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3"/>
          <p:cNvSpPr txBox="1">
            <a:spLocks noGrp="1"/>
          </p:cNvSpPr>
          <p:nvPr>
            <p:ph type="title"/>
          </p:nvPr>
        </p:nvSpPr>
        <p:spPr>
          <a:xfrm>
            <a:off x="831850" y="1029460"/>
            <a:ext cx="10515600" cy="2891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is-IS" b="1" cap="small" dirty="0"/>
              <a:t>Hugmyndun og Hönnun</a:t>
            </a:r>
            <a:r>
              <a:rPr lang="pl-PL" b="1" cap="small" dirty="0"/>
              <a:t> </a:t>
            </a:r>
            <a:endParaRPr dirty="0"/>
          </a:p>
        </p:txBody>
      </p:sp>
      <p:sp>
        <p:nvSpPr>
          <p:cNvPr id="137" name="Google Shape;137;p1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984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r>
              <a:rPr lang="pl-PL" sz="4000" b="1" dirty="0">
                <a:solidFill>
                  <a:schemeClr val="accent4">
                    <a:lumMod val="50000"/>
                  </a:schemeClr>
                </a:solidFill>
              </a:rPr>
              <a:t>S</a:t>
            </a:r>
            <a:r>
              <a:rPr lang="is-IS" sz="4000" b="1" dirty="0">
                <a:solidFill>
                  <a:schemeClr val="accent4">
                    <a:lumMod val="50000"/>
                  </a:schemeClr>
                </a:solidFill>
              </a:rPr>
              <a:t>viðsmyndagreining</a:t>
            </a:r>
            <a:endParaRPr sz="4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"/>
          <p:cNvSpPr txBox="1">
            <a:spLocks noGrp="1"/>
          </p:cNvSpPr>
          <p:nvPr>
            <p:ph type="title"/>
          </p:nvPr>
        </p:nvSpPr>
        <p:spPr>
          <a:xfrm>
            <a:off x="831850" y="697735"/>
            <a:ext cx="10515600" cy="2891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is-IS" b="1" cap="small" dirty="0"/>
              <a:t>Glósur</a:t>
            </a:r>
            <a:r>
              <a:rPr lang="pl-PL" b="1" cap="small" dirty="0"/>
              <a:t>  </a:t>
            </a:r>
            <a:endParaRPr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"/>
          <p:cNvSpPr txBox="1">
            <a:spLocks noGrp="1"/>
          </p:cNvSpPr>
          <p:nvPr>
            <p:ph type="title"/>
          </p:nvPr>
        </p:nvSpPr>
        <p:spPr>
          <a:xfrm>
            <a:off x="508144" y="745374"/>
            <a:ext cx="6748061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s-IS" sz="3600" b="1" dirty="0"/>
              <a:t>Markmið þjálfunar</a:t>
            </a:r>
            <a:endParaRPr sz="3600" b="1" dirty="0"/>
          </a:p>
        </p:txBody>
      </p:sp>
      <p:sp>
        <p:nvSpPr>
          <p:cNvPr id="143" name="Google Shape;143;p14"/>
          <p:cNvSpPr txBox="1">
            <a:spLocks noGrp="1"/>
          </p:cNvSpPr>
          <p:nvPr>
            <p:ph type="body" idx="1"/>
          </p:nvPr>
        </p:nvSpPr>
        <p:spPr>
          <a:xfrm>
            <a:off x="620203" y="1825625"/>
            <a:ext cx="6636002" cy="3997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lvl="0" indent="-228600">
              <a:spcBef>
                <a:spcPts val="0"/>
              </a:spcBef>
              <a:buClr>
                <a:srgbClr val="434343"/>
              </a:buClr>
              <a:buSzPts val="2800"/>
            </a:pPr>
            <a:r>
              <a:rPr lang="en-US" dirty="0">
                <a:solidFill>
                  <a:schemeClr val="tx1"/>
                </a:solidFill>
              </a:rPr>
              <a:t>Í </a:t>
            </a:r>
            <a:r>
              <a:rPr lang="en-US" dirty="0" err="1">
                <a:solidFill>
                  <a:schemeClr val="tx1"/>
                </a:solidFill>
              </a:rPr>
              <a:t>þessum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námsþætti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verður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unnið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að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þróun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</a:rPr>
              <a:t>sviðsmynda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</a:rPr>
              <a:t>frá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 intuitive logic school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. </a:t>
            </a:r>
          </a:p>
          <a:p>
            <a:pPr lvl="0" indent="-228600" algn="just">
              <a:spcBef>
                <a:spcPts val="0"/>
              </a:spcBef>
              <a:buClr>
                <a:srgbClr val="434343"/>
              </a:buClr>
              <a:buSzPts val="2800"/>
            </a:pPr>
            <a:endParaRPr lang="en-US" dirty="0">
              <a:solidFill>
                <a:schemeClr val="tx1"/>
              </a:solidFill>
            </a:endParaRPr>
          </a:p>
          <a:p>
            <a:pPr lvl="0" indent="-228600">
              <a:spcBef>
                <a:spcPts val="0"/>
              </a:spcBef>
              <a:buClr>
                <a:srgbClr val="434343"/>
              </a:buClr>
              <a:buSzPts val="2800"/>
            </a:pPr>
            <a:r>
              <a:rPr lang="en-US" dirty="0" err="1">
                <a:solidFill>
                  <a:schemeClr val="tx1"/>
                </a:solidFill>
              </a:rPr>
              <a:t>Skoðað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verður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hvernig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má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skilgreina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stefnumótandi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ákvarðanir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um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</a:rPr>
              <a:t>sjálfbærar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</a:rPr>
              <a:t>samgöngur</a:t>
            </a:r>
            <a:r>
              <a:rPr lang="en-US" dirty="0">
                <a:solidFill>
                  <a:schemeClr val="tx1"/>
                </a:solidFill>
              </a:rPr>
              <a:t>), </a:t>
            </a:r>
            <a:r>
              <a:rPr lang="en-US" dirty="0" err="1">
                <a:solidFill>
                  <a:schemeClr val="tx1"/>
                </a:solidFill>
              </a:rPr>
              <a:t>bera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kennsl</a:t>
            </a:r>
            <a:r>
              <a:rPr lang="en-US" dirty="0">
                <a:solidFill>
                  <a:schemeClr val="tx1"/>
                </a:solidFill>
              </a:rPr>
              <a:t> á </a:t>
            </a:r>
            <a:r>
              <a:rPr lang="en-US" dirty="0" err="1">
                <a:solidFill>
                  <a:schemeClr val="tx1"/>
                </a:solidFill>
              </a:rPr>
              <a:t>þá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þætti</a:t>
            </a:r>
            <a:r>
              <a:rPr lang="en-US" dirty="0">
                <a:solidFill>
                  <a:schemeClr val="tx1"/>
                </a:solidFill>
              </a:rPr>
              <a:t> og </a:t>
            </a:r>
            <a:r>
              <a:rPr lang="en-US" dirty="0" err="1">
                <a:solidFill>
                  <a:schemeClr val="tx1"/>
                </a:solidFill>
              </a:rPr>
              <a:t>drifkrafta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hafa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áhrif</a:t>
            </a:r>
            <a:r>
              <a:rPr lang="en-US" dirty="0">
                <a:solidFill>
                  <a:schemeClr val="tx1"/>
                </a:solidFill>
              </a:rPr>
              <a:t> á </a:t>
            </a:r>
            <a:r>
              <a:rPr lang="en-US" dirty="0" err="1">
                <a:solidFill>
                  <a:schemeClr val="tx1"/>
                </a:solidFill>
              </a:rPr>
              <a:t>sjálfbærni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samgangna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útfæra</a:t>
            </a:r>
            <a:r>
              <a:rPr lang="en-US" dirty="0">
                <a:solidFill>
                  <a:schemeClr val="tx1"/>
                </a:solidFill>
              </a:rPr>
              <a:t> og </a:t>
            </a:r>
            <a:r>
              <a:rPr lang="en-US" dirty="0" err="1">
                <a:solidFill>
                  <a:schemeClr val="tx1"/>
                </a:solidFill>
              </a:rPr>
              <a:t>þróa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sviðsmyndir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lvl="0" indent="-228600" algn="just">
              <a:spcBef>
                <a:spcPts val="0"/>
              </a:spcBef>
              <a:buClr>
                <a:srgbClr val="434343"/>
              </a:buClr>
              <a:buSzPts val="2800"/>
            </a:pPr>
            <a:endParaRPr lang="en-US" dirty="0">
              <a:solidFill>
                <a:schemeClr val="tx1"/>
              </a:solidFill>
            </a:endParaRPr>
          </a:p>
          <a:p>
            <a:pPr lvl="0" indent="-228600">
              <a:spcBef>
                <a:spcPts val="0"/>
              </a:spcBef>
              <a:buClr>
                <a:srgbClr val="434343"/>
              </a:buClr>
              <a:buSzPts val="2800"/>
            </a:pPr>
            <a:r>
              <a:rPr lang="en-US" dirty="0" err="1">
                <a:solidFill>
                  <a:schemeClr val="tx1"/>
                </a:solidFill>
              </a:rPr>
              <a:t>Jafnframt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verður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farið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yfir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væntingar</a:t>
            </a:r>
            <a:r>
              <a:rPr lang="en-US" dirty="0">
                <a:solidFill>
                  <a:schemeClr val="tx1"/>
                </a:solidFill>
              </a:rPr>
              <a:t> og </a:t>
            </a:r>
            <a:r>
              <a:rPr lang="en-US" dirty="0" err="1">
                <a:solidFill>
                  <a:schemeClr val="tx1"/>
                </a:solidFill>
              </a:rPr>
              <a:t>hindranir</a:t>
            </a:r>
            <a:r>
              <a:rPr lang="en-US" dirty="0">
                <a:solidFill>
                  <a:schemeClr val="tx1"/>
                </a:solidFill>
              </a:rPr>
              <a:t> er </a:t>
            </a:r>
            <a:r>
              <a:rPr lang="en-US" dirty="0" err="1">
                <a:solidFill>
                  <a:schemeClr val="tx1"/>
                </a:solidFill>
              </a:rPr>
              <a:t>tengjast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innleiðingu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</a:rPr>
              <a:t>sjálfbærra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</a:rPr>
              <a:t>samgangna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fyrir</a:t>
            </a:r>
            <a:r>
              <a:rPr lang="en-US" dirty="0">
                <a:solidFill>
                  <a:schemeClr val="tx1"/>
                </a:solidFill>
              </a:rPr>
              <a:t> 2040.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4" name="Google Shape;142;p14">
            <a:extLst>
              <a:ext uri="{FF2B5EF4-FFF2-40B4-BE49-F238E27FC236}">
                <a16:creationId xmlns:a16="http://schemas.microsoft.com/office/drawing/2014/main" id="{30074D60-2CCD-F720-1188-6471EB8A8C6A}"/>
              </a:ext>
            </a:extLst>
          </p:cNvPr>
          <p:cNvSpPr txBox="1">
            <a:spLocks/>
          </p:cNvSpPr>
          <p:nvPr/>
        </p:nvSpPr>
        <p:spPr>
          <a:xfrm>
            <a:off x="8730343" y="5213382"/>
            <a:ext cx="2296886" cy="485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pl-PL" sz="1200" dirty="0"/>
              <a:t>Source: www.pexels.com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5673EF6-4CD1-6C00-49EA-3B63079F3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770" y="949398"/>
            <a:ext cx="4002459" cy="4263984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4DF6512-283A-4265-8595-65ECAAF91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62500" y="1825625"/>
            <a:ext cx="6591300" cy="3997630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ontserrat"/>
              </a:rPr>
              <a:t>Þekkir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ontserra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ontserrat"/>
              </a:rPr>
              <a:t>þú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ontserra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ontserrat"/>
              </a:rPr>
              <a:t>muninn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ontserrat"/>
              </a:rPr>
              <a:t> á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ontserrat"/>
              </a:rPr>
              <a:t>spám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ontserrat"/>
              </a:rPr>
              <a:t> og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ontserrat"/>
              </a:rPr>
              <a:t>sviðsmyndum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ontserrat"/>
              </a:rPr>
              <a:t>?</a:t>
            </a: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A3DA943-CA95-ED5F-BC0B-2496C226C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10143" y="1966806"/>
            <a:ext cx="5982535" cy="371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066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0;p4">
            <a:extLst>
              <a:ext uri="{FF2B5EF4-FFF2-40B4-BE49-F238E27FC236}">
                <a16:creationId xmlns:a16="http://schemas.microsoft.com/office/drawing/2014/main" id="{9356F021-5E26-4C15-A1F6-5D6A69513E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3436" y="629268"/>
            <a:ext cx="11408486" cy="79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5D402"/>
              </a:buClr>
              <a:buSzPts val="3200"/>
              <a:buFont typeface="Montserrat"/>
              <a:buNone/>
            </a:pPr>
            <a:r>
              <a:rPr lang="is-IS" sz="3200" dirty="0">
                <a:solidFill>
                  <a:schemeClr val="accent5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Spár samanborið við sviðsmyndir</a:t>
            </a:r>
            <a:endParaRPr sz="3200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" name="Google Shape;141;p4">
            <a:extLst>
              <a:ext uri="{FF2B5EF4-FFF2-40B4-BE49-F238E27FC236}">
                <a16:creationId xmlns:a16="http://schemas.microsoft.com/office/drawing/2014/main" id="{D5E81E43-2CD7-49DE-8FB0-0AF83831B0CF}"/>
              </a:ext>
            </a:extLst>
          </p:cNvPr>
          <p:cNvSpPr txBox="1"/>
          <p:nvPr/>
        </p:nvSpPr>
        <p:spPr>
          <a:xfrm>
            <a:off x="143437" y="1564516"/>
            <a:ext cx="675938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0" i="0" u="none" strike="noStrike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Spá</a:t>
            </a:r>
            <a:r>
              <a:rPr lang="is-IS" sz="1800" b="0" i="0" u="none" strike="noStrike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r byggja oft á því að </a:t>
            </a:r>
            <a:r>
              <a:rPr lang="pl-PL" sz="1800" b="0" i="0" u="none" strike="noStrike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framreikn</a:t>
            </a:r>
            <a:r>
              <a:rPr lang="is-IS" sz="1800" b="0" i="0" u="none" strike="noStrike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a upplýsingar úr fortíðinni til að spá fyrir um framtíðina þ.e. </a:t>
            </a:r>
            <a:r>
              <a:rPr lang="is-IS" sz="18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horfa í </a:t>
            </a:r>
            <a:r>
              <a:rPr lang="is-IS" sz="1800" b="0" i="0" u="none" strike="noStrike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baksýnisspeglana. </a:t>
            </a:r>
            <a:br>
              <a:rPr lang="pl-PL" sz="18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42;p4">
            <a:extLst>
              <a:ext uri="{FF2B5EF4-FFF2-40B4-BE49-F238E27FC236}">
                <a16:creationId xmlns:a16="http://schemas.microsoft.com/office/drawing/2014/main" id="{43E7A867-8DAB-4FD0-A10A-B779BA087948}"/>
              </a:ext>
            </a:extLst>
          </p:cNvPr>
          <p:cNvSpPr txBox="1"/>
          <p:nvPr/>
        </p:nvSpPr>
        <p:spPr>
          <a:xfrm>
            <a:off x="2007530" y="3075307"/>
            <a:ext cx="228617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s-IS" sz="1800" b="1" i="0" u="none" strike="noStrike" dirty="0">
                <a:solidFill>
                  <a:srgbClr val="333B3B"/>
                </a:solidFill>
                <a:latin typeface="Montserrat"/>
                <a:ea typeface="Montserrat"/>
                <a:cs typeface="Montserrat"/>
                <a:sym typeface="Montserrat"/>
              </a:rPr>
              <a:t>FRAMTÍÐARSPÁ </a:t>
            </a:r>
            <a:endParaRPr sz="1800" b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pl-PL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143;p4">
            <a:extLst>
              <a:ext uri="{FF2B5EF4-FFF2-40B4-BE49-F238E27FC236}">
                <a16:creationId xmlns:a16="http://schemas.microsoft.com/office/drawing/2014/main" id="{69FFD291-DD48-40D7-83A3-B069C627544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754" y="3642472"/>
            <a:ext cx="5114925" cy="21907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44;p4">
            <a:extLst>
              <a:ext uri="{FF2B5EF4-FFF2-40B4-BE49-F238E27FC236}">
                <a16:creationId xmlns:a16="http://schemas.microsoft.com/office/drawing/2014/main" id="{407F09B2-71F9-4D73-8687-9BA6647247D7}"/>
              </a:ext>
            </a:extLst>
          </p:cNvPr>
          <p:cNvSpPr txBox="1"/>
          <p:nvPr/>
        </p:nvSpPr>
        <p:spPr>
          <a:xfrm>
            <a:off x="296446" y="5648556"/>
            <a:ext cx="1116279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s-IS" sz="1800" b="1" dirty="0">
                <a:solidFill>
                  <a:schemeClr val="accent4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Með </a:t>
            </a:r>
            <a:r>
              <a:rPr lang="pl-PL" sz="1800" b="1" i="0" u="none" strike="noStrike" dirty="0">
                <a:solidFill>
                  <a:schemeClr val="accent4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sviðsmyndum gerum við ráð fyrir að það séu fleiri en ein leið inn í framtíðina!</a:t>
            </a:r>
            <a:endParaRPr sz="1800" dirty="0">
              <a:solidFill>
                <a:schemeClr val="accent4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145;p4">
            <a:extLst>
              <a:ext uri="{FF2B5EF4-FFF2-40B4-BE49-F238E27FC236}">
                <a16:creationId xmlns:a16="http://schemas.microsoft.com/office/drawing/2014/main" id="{1174BBE9-5A2E-459C-8747-B71D9B2F1E4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38147" y="1732147"/>
            <a:ext cx="4879603" cy="34759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45914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0;p5">
            <a:extLst>
              <a:ext uri="{FF2B5EF4-FFF2-40B4-BE49-F238E27FC236}">
                <a16:creationId xmlns:a16="http://schemas.microsoft.com/office/drawing/2014/main" id="{4AA87D84-F002-4E70-9DF9-1EA0D5C0B92D}"/>
              </a:ext>
            </a:extLst>
          </p:cNvPr>
          <p:cNvSpPr txBox="1"/>
          <p:nvPr/>
        </p:nvSpPr>
        <p:spPr>
          <a:xfrm>
            <a:off x="653399" y="708006"/>
            <a:ext cx="2390469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s-IS" sz="2800" b="1" dirty="0">
                <a:solidFill>
                  <a:schemeClr val="accent5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SPÁR</a:t>
            </a:r>
            <a:endParaRPr sz="2800" b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pl-PL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51;p5">
            <a:extLst>
              <a:ext uri="{FF2B5EF4-FFF2-40B4-BE49-F238E27FC236}">
                <a16:creationId xmlns:a16="http://schemas.microsoft.com/office/drawing/2014/main" id="{07F9CAE3-E67D-4A73-A74A-C86E5E7B269C}"/>
              </a:ext>
            </a:extLst>
          </p:cNvPr>
          <p:cNvSpPr txBox="1"/>
          <p:nvPr/>
        </p:nvSpPr>
        <p:spPr>
          <a:xfrm>
            <a:off x="905847" y="1386480"/>
            <a:ext cx="159712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s-IS" sz="1800" b="1" i="0" u="none" strike="noStrike" dirty="0">
                <a:solidFill>
                  <a:schemeClr val="accent5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NÚTÍMINN</a:t>
            </a:r>
            <a:endParaRPr sz="1800" b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pl-PL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52;p5">
            <a:extLst>
              <a:ext uri="{FF2B5EF4-FFF2-40B4-BE49-F238E27FC236}">
                <a16:creationId xmlns:a16="http://schemas.microsoft.com/office/drawing/2014/main" id="{71F0B381-02FD-4088-A373-33805206DBC8}"/>
              </a:ext>
            </a:extLst>
          </p:cNvPr>
          <p:cNvSpPr/>
          <p:nvPr/>
        </p:nvSpPr>
        <p:spPr>
          <a:xfrm>
            <a:off x="2672677" y="1340842"/>
            <a:ext cx="519879" cy="474911"/>
          </a:xfrm>
          <a:prstGeom prst="flowChartConnector">
            <a:avLst/>
          </a:prstGeom>
          <a:solidFill>
            <a:srgbClr val="9999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53;p5">
            <a:extLst>
              <a:ext uri="{FF2B5EF4-FFF2-40B4-BE49-F238E27FC236}">
                <a16:creationId xmlns:a16="http://schemas.microsoft.com/office/drawing/2014/main" id="{3DA4F264-6799-4DBE-B1C0-E0B6AA8831F3}"/>
              </a:ext>
            </a:extLst>
          </p:cNvPr>
          <p:cNvSpPr/>
          <p:nvPr/>
        </p:nvSpPr>
        <p:spPr>
          <a:xfrm>
            <a:off x="3434467" y="1512019"/>
            <a:ext cx="3131217" cy="22248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54;p5">
            <a:extLst>
              <a:ext uri="{FF2B5EF4-FFF2-40B4-BE49-F238E27FC236}">
                <a16:creationId xmlns:a16="http://schemas.microsoft.com/office/drawing/2014/main" id="{6A314994-1CE6-463C-9359-47EDC26FB0C6}"/>
              </a:ext>
            </a:extLst>
          </p:cNvPr>
          <p:cNvSpPr/>
          <p:nvPr/>
        </p:nvSpPr>
        <p:spPr>
          <a:xfrm>
            <a:off x="6868374" y="1347654"/>
            <a:ext cx="548296" cy="514656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55;p5">
            <a:extLst>
              <a:ext uri="{FF2B5EF4-FFF2-40B4-BE49-F238E27FC236}">
                <a16:creationId xmlns:a16="http://schemas.microsoft.com/office/drawing/2014/main" id="{D7F5249E-835B-4B69-967E-63D806BD1E9F}"/>
              </a:ext>
            </a:extLst>
          </p:cNvPr>
          <p:cNvSpPr txBox="1"/>
          <p:nvPr/>
        </p:nvSpPr>
        <p:spPr>
          <a:xfrm>
            <a:off x="7936807" y="1400645"/>
            <a:ext cx="1362836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i="0" u="none" strike="noStrike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F</a:t>
            </a:r>
            <a:r>
              <a:rPr lang="is-IS" sz="1800" b="1" i="0" u="none" strike="noStrike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RAMTÍÐ</a:t>
            </a:r>
            <a:endParaRPr sz="1800" b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pl-PL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56;p5">
            <a:extLst>
              <a:ext uri="{FF2B5EF4-FFF2-40B4-BE49-F238E27FC236}">
                <a16:creationId xmlns:a16="http://schemas.microsoft.com/office/drawing/2014/main" id="{74E228FB-2872-48E2-8B78-0641157CF7E0}"/>
              </a:ext>
            </a:extLst>
          </p:cNvPr>
          <p:cNvSpPr txBox="1"/>
          <p:nvPr/>
        </p:nvSpPr>
        <p:spPr>
          <a:xfrm>
            <a:off x="4414991" y="1077652"/>
            <a:ext cx="12192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s-IS" sz="1800" b="1" dirty="0">
                <a:solidFill>
                  <a:schemeClr val="tx1"/>
                </a:solidFill>
                <a:latin typeface="Montserrat"/>
                <a:ea typeface="Calibri"/>
                <a:cs typeface="Calibri"/>
                <a:sym typeface="Montserrat"/>
              </a:rPr>
              <a:t>FERILL </a:t>
            </a:r>
            <a:endParaRPr sz="1800" b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pl-PL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57;p5">
            <a:extLst>
              <a:ext uri="{FF2B5EF4-FFF2-40B4-BE49-F238E27FC236}">
                <a16:creationId xmlns:a16="http://schemas.microsoft.com/office/drawing/2014/main" id="{6115C123-AFD8-43F2-8D12-5C1DE8941878}"/>
              </a:ext>
            </a:extLst>
          </p:cNvPr>
          <p:cNvSpPr txBox="1"/>
          <p:nvPr/>
        </p:nvSpPr>
        <p:spPr>
          <a:xfrm>
            <a:off x="7479927" y="1957963"/>
            <a:ext cx="290447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Montserrat"/>
              <a:buNone/>
            </a:pPr>
            <a:r>
              <a:rPr lang="is-IS" dirty="0">
                <a:solidFill>
                  <a:schemeClr val="tx1"/>
                </a:solidFill>
                <a:latin typeface="Calibi"/>
                <a:ea typeface="Montserrat"/>
                <a:cs typeface="Montserrat"/>
                <a:sym typeface="Montserrat"/>
              </a:rPr>
              <a:t>Ein</a:t>
            </a:r>
            <a:r>
              <a:rPr lang="pl-PL" b="0" i="0" u="none" strike="noStrike" cap="none" dirty="0">
                <a:solidFill>
                  <a:schemeClr val="tx1"/>
                </a:solidFill>
                <a:latin typeface="Calibi"/>
                <a:ea typeface="Montserrat"/>
                <a:cs typeface="Montserrat"/>
                <a:sym typeface="Montserrat"/>
              </a:rPr>
              <a:t> framtíð miðað við forsendur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Montserrat"/>
              <a:buNone/>
            </a:pPr>
            <a:r>
              <a:rPr lang="pl-PL" b="0" i="0" u="none" strike="noStrike" cap="none" dirty="0">
                <a:solidFill>
                  <a:schemeClr val="tx1"/>
                </a:solidFill>
                <a:latin typeface="Calibi"/>
                <a:ea typeface="Montserrat"/>
                <a:cs typeface="Montserrat"/>
                <a:sym typeface="Montserrat"/>
              </a:rPr>
              <a:t>Línuleg/ ólínuleg vörpun</a:t>
            </a:r>
            <a:endParaRPr b="0" i="0" u="none" strike="noStrike" cap="none" dirty="0">
              <a:solidFill>
                <a:schemeClr val="tx1"/>
              </a:solidFill>
              <a:latin typeface="Calibi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158;p5">
            <a:extLst>
              <a:ext uri="{FF2B5EF4-FFF2-40B4-BE49-F238E27FC236}">
                <a16:creationId xmlns:a16="http://schemas.microsoft.com/office/drawing/2014/main" id="{C6758884-6283-4896-A939-DF8C25C44E75}"/>
              </a:ext>
            </a:extLst>
          </p:cNvPr>
          <p:cNvSpPr txBox="1"/>
          <p:nvPr/>
        </p:nvSpPr>
        <p:spPr>
          <a:xfrm>
            <a:off x="7936807" y="5512209"/>
            <a:ext cx="402990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Montserrat"/>
              <a:buNone/>
            </a:pPr>
            <a:r>
              <a:rPr lang="pl-PL" i="0" u="none" strike="noStrike" cap="none" dirty="0">
                <a:solidFill>
                  <a:schemeClr val="tx1"/>
                </a:solidFill>
                <a:latin typeface="Calibi"/>
                <a:ea typeface="Montserrat"/>
                <a:cs typeface="Montserrat"/>
                <a:sym typeface="Montserrat"/>
              </a:rPr>
              <a:t>Margvísleg</a:t>
            </a:r>
            <a:r>
              <a:rPr lang="is-IS" i="0" u="none" strike="noStrike" cap="none" dirty="0">
                <a:solidFill>
                  <a:schemeClr val="tx1"/>
                </a:solidFill>
                <a:latin typeface="Calibi"/>
                <a:ea typeface="Montserrat"/>
                <a:cs typeface="Montserrat"/>
                <a:sym typeface="Montserrat"/>
              </a:rPr>
              <a:t>ar</a:t>
            </a:r>
            <a:r>
              <a:rPr lang="pl-PL" i="0" u="none" strike="noStrike" cap="none" dirty="0">
                <a:solidFill>
                  <a:schemeClr val="tx1"/>
                </a:solidFill>
                <a:latin typeface="Calibi"/>
                <a:ea typeface="Montserrat"/>
                <a:cs typeface="Montserrat"/>
                <a:sym typeface="Montserrat"/>
              </a:rPr>
              <a:t> framtíð</a:t>
            </a:r>
            <a:r>
              <a:rPr lang="is-IS" i="0" u="none" strike="noStrike" cap="none" dirty="0">
                <a:solidFill>
                  <a:schemeClr val="tx1"/>
                </a:solidFill>
                <a:latin typeface="Calibi"/>
                <a:ea typeface="Montserrat"/>
                <a:cs typeface="Montserrat"/>
                <a:sym typeface="Montserrat"/>
              </a:rPr>
              <a:t>ir</a:t>
            </a:r>
            <a:r>
              <a:rPr lang="pl-PL" i="0" u="none" strike="noStrike" cap="none" dirty="0">
                <a:solidFill>
                  <a:schemeClr val="tx1"/>
                </a:solidFill>
                <a:latin typeface="Calibi"/>
                <a:ea typeface="Montserrat"/>
                <a:cs typeface="Montserrat"/>
                <a:sym typeface="Montserrat"/>
              </a:rPr>
              <a:t> sem ögra forsendum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Montserrat"/>
              <a:buNone/>
            </a:pPr>
            <a:r>
              <a:rPr lang="pl-PL" i="0" u="none" strike="noStrike" cap="none" dirty="0">
                <a:solidFill>
                  <a:schemeClr val="tx1"/>
                </a:solidFill>
                <a:latin typeface="Calibi"/>
                <a:ea typeface="Montserrat"/>
                <a:cs typeface="Montserrat"/>
                <a:sym typeface="Montserrat"/>
              </a:rPr>
              <a:t>Margþætt þróun</a:t>
            </a:r>
            <a:endParaRPr i="0" u="none" strike="noStrike" cap="none" dirty="0">
              <a:solidFill>
                <a:schemeClr val="tx1"/>
              </a:solidFill>
              <a:latin typeface="Calibi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Google Shape;159;p5">
            <a:extLst>
              <a:ext uri="{FF2B5EF4-FFF2-40B4-BE49-F238E27FC236}">
                <a16:creationId xmlns:a16="http://schemas.microsoft.com/office/drawing/2014/main" id="{54298ED7-1670-4BFF-8A03-C35D7140DAE1}"/>
              </a:ext>
            </a:extLst>
          </p:cNvPr>
          <p:cNvSpPr txBox="1"/>
          <p:nvPr/>
        </p:nvSpPr>
        <p:spPr>
          <a:xfrm>
            <a:off x="424916" y="5288652"/>
            <a:ext cx="10418550" cy="447115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l-PL" sz="28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s-IS" sz="10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Heimild</a:t>
            </a:r>
            <a:r>
              <a:rPr lang="pl-PL" sz="10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: Forum, W. E. (2008). The </a:t>
            </a:r>
            <a:r>
              <a:rPr lang="pl-PL" sz="1000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future</a:t>
            </a:r>
            <a:r>
              <a:rPr lang="pl-PL" sz="10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of </a:t>
            </a:r>
            <a:r>
              <a:rPr lang="pl-PL" sz="1000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pensions</a:t>
            </a:r>
            <a:r>
              <a:rPr lang="pl-PL" sz="10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and </a:t>
            </a:r>
            <a:r>
              <a:rPr lang="pl-PL" sz="1000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healthcare</a:t>
            </a:r>
            <a:r>
              <a:rPr lang="pl-PL" sz="10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in a </a:t>
            </a:r>
            <a:r>
              <a:rPr lang="pl-PL" sz="1000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rapidly</a:t>
            </a:r>
            <a:r>
              <a:rPr lang="pl-PL" sz="10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l-PL" sz="1000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ageing</a:t>
            </a:r>
            <a:r>
              <a:rPr lang="pl-PL" sz="10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l-PL" sz="1000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world</a:t>
            </a:r>
            <a:r>
              <a:rPr lang="pl-PL" sz="10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. Scenarios to 2030. 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60;p5">
            <a:extLst>
              <a:ext uri="{FF2B5EF4-FFF2-40B4-BE49-F238E27FC236}">
                <a16:creationId xmlns:a16="http://schemas.microsoft.com/office/drawing/2014/main" id="{41FF20D9-B8B5-4A61-B13E-ADECC4E178B3}"/>
              </a:ext>
            </a:extLst>
          </p:cNvPr>
          <p:cNvSpPr txBox="1"/>
          <p:nvPr/>
        </p:nvSpPr>
        <p:spPr>
          <a:xfrm>
            <a:off x="773996" y="2805148"/>
            <a:ext cx="6094378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b="1" i="0" u="none" strike="noStrike" dirty="0">
                <a:solidFill>
                  <a:schemeClr val="accent5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S</a:t>
            </a:r>
            <a:r>
              <a:rPr lang="is-IS" sz="2800" b="1" i="0" u="none" strike="noStrike" dirty="0">
                <a:solidFill>
                  <a:schemeClr val="accent5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VIÐSMYNDIR</a:t>
            </a:r>
            <a:endParaRPr dirty="0">
              <a:solidFill>
                <a:schemeClr val="tx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161;p5">
            <a:extLst>
              <a:ext uri="{FF2B5EF4-FFF2-40B4-BE49-F238E27FC236}">
                <a16:creationId xmlns:a16="http://schemas.microsoft.com/office/drawing/2014/main" id="{32A9D5FC-783B-4367-8907-59A299AA1F2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0973" y="3299206"/>
            <a:ext cx="9048321" cy="226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2;p5">
            <a:extLst>
              <a:ext uri="{FF2B5EF4-FFF2-40B4-BE49-F238E27FC236}">
                <a16:creationId xmlns:a16="http://schemas.microsoft.com/office/drawing/2014/main" id="{0E623A8C-23C0-48C6-82BA-CBA4FEBDC659}"/>
              </a:ext>
            </a:extLst>
          </p:cNvPr>
          <p:cNvSpPr txBox="1"/>
          <p:nvPr/>
        </p:nvSpPr>
        <p:spPr>
          <a:xfrm>
            <a:off x="7813462" y="2882112"/>
            <a:ext cx="162861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s-IS" sz="1800" b="1" i="0" u="none" strike="noStrike" dirty="0">
                <a:solidFill>
                  <a:srgbClr val="F5D402"/>
                </a:solidFill>
                <a:latin typeface="Montserrat"/>
                <a:ea typeface="Montserrat"/>
                <a:cs typeface="Montserrat"/>
                <a:sym typeface="Montserrat"/>
              </a:rPr>
              <a:t>F</a:t>
            </a:r>
            <a:r>
              <a:rPr lang="is-IS" sz="1800" b="1" i="0" u="none" strike="noStrike" dirty="0">
                <a:solidFill>
                  <a:schemeClr val="bg1">
                    <a:lumMod val="6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RAMTÍÐIR</a:t>
            </a:r>
            <a:endParaRPr sz="1800" b="0" dirty="0">
              <a:solidFill>
                <a:schemeClr val="bg1">
                  <a:lumMod val="6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pl-PL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99616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7;p6">
            <a:extLst>
              <a:ext uri="{FF2B5EF4-FFF2-40B4-BE49-F238E27FC236}">
                <a16:creationId xmlns:a16="http://schemas.microsoft.com/office/drawing/2014/main" id="{5956D1AC-7489-4C57-9D01-79564BB193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621798"/>
            <a:ext cx="10508673" cy="950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5D402"/>
              </a:buClr>
              <a:buSzPts val="3200"/>
              <a:buFont typeface="Montserrat"/>
              <a:buNone/>
            </a:pPr>
            <a:r>
              <a:rPr lang="pl-PL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Hvernig </a:t>
            </a:r>
            <a:r>
              <a:rPr lang="is-IS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má nota</a:t>
            </a:r>
            <a:r>
              <a:rPr lang="pl-PL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sviðsmyndir fyrir sjálfbærar samgöngur?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168;p6">
            <a:extLst>
              <a:ext uri="{FF2B5EF4-FFF2-40B4-BE49-F238E27FC236}">
                <a16:creationId xmlns:a16="http://schemas.microsoft.com/office/drawing/2014/main" id="{E149C4CF-2E8C-4E05-942A-48FBEF1842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651633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Char char="•"/>
            </a:pPr>
            <a:r>
              <a:rPr lang="is-IS" sz="2400" b="1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Meta þróun og </a:t>
            </a:r>
            <a:r>
              <a:rPr lang="is-IS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áhrifaþætti á sjálfbærar samgöngur</a:t>
            </a:r>
            <a:r>
              <a:rPr lang="is-IS" sz="2400" b="1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í borg/landshluta/landinu.</a:t>
            </a:r>
            <a:endParaRPr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2000"/>
              <a:buChar char="•"/>
            </a:pPr>
            <a:r>
              <a:rPr lang="is-IS" sz="2400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Að </a:t>
            </a:r>
            <a:r>
              <a:rPr lang="is-IS" sz="2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meta styrkleika og áhrifþætti </a:t>
            </a:r>
            <a:r>
              <a:rPr lang="is-IS" sz="2400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á</a:t>
            </a:r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</a:t>
            </a:r>
            <a:r>
              <a:rPr lang="is-IS" sz="2400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sjálfbærar samgöngur yfir ákveðinn tíma og til langs tíma. </a:t>
            </a:r>
            <a:endParaRPr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2000"/>
              <a:buChar char="•"/>
            </a:pPr>
            <a:r>
              <a:rPr lang="is-IS" sz="2400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Að</a:t>
            </a:r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</a:t>
            </a:r>
            <a:r>
              <a:rPr lang="is-IS" sz="2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meta</a:t>
            </a:r>
            <a:r>
              <a:rPr lang="pl-PL" sz="2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</a:t>
            </a:r>
            <a:r>
              <a:rPr lang="is-IS" sz="2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áreiðanleika ákveðinna áhrifaþátta sjálfbærra </a:t>
            </a:r>
            <a:r>
              <a:rPr lang="is-IS" sz="2400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samgangna</a:t>
            </a:r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.</a:t>
            </a:r>
            <a:endParaRPr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2000"/>
              <a:buChar char="•"/>
            </a:pPr>
            <a:r>
              <a:rPr lang="is-IS" sz="2400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Að</a:t>
            </a:r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</a:t>
            </a:r>
            <a:r>
              <a:rPr lang="is-IS" sz="2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þróa mismunandi sjónarhorn og framtíðarsýnir varðandi þróun á sjálfbærum samgöngum</a:t>
            </a:r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</a:t>
            </a:r>
            <a:r>
              <a:rPr lang="is-IS" sz="2400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miðað við ólíka áhrifaþætti</a:t>
            </a:r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.</a:t>
            </a:r>
            <a:endParaRPr sz="2400" dirty="0">
              <a:solidFill>
                <a:schemeClr val="tx1"/>
              </a:solidFill>
              <a:latin typeface="Calibri" panose="020F0502020204030204" pitchFamily="34" charset="0"/>
              <a:ea typeface="Montserrat"/>
              <a:cs typeface="Calibri" panose="020F0502020204030204" pitchFamily="34" charset="0"/>
              <a:sym typeface="Montserrat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57337C8-B421-CD4D-4797-6A1A542BB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365" y="1662522"/>
            <a:ext cx="3636436" cy="353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581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3FBB31D-3D31-42C5-AE91-8ED4C5122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45057"/>
            <a:ext cx="10515600" cy="399763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Aðferðafræðin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</a:t>
            </a:r>
            <a:r>
              <a:rPr lang="en-US" sz="3200" i="1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intuitive logic school of scenario construction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snýst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um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að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setja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fram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mismunandi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aðstæður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og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atburðarás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fyrir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framtíðina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!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27902389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3;p8">
            <a:extLst>
              <a:ext uri="{FF2B5EF4-FFF2-40B4-BE49-F238E27FC236}">
                <a16:creationId xmlns:a16="http://schemas.microsoft.com/office/drawing/2014/main" id="{928AE25C-5704-4EC7-A10B-15A0506663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621798"/>
            <a:ext cx="10508673" cy="950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ontserrat"/>
              <a:buNone/>
            </a:pPr>
            <a:r>
              <a:rPr lang="pl-PL" sz="3200" b="1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H</a:t>
            </a:r>
            <a:r>
              <a:rPr lang="is-IS" sz="3200" b="1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vernig</a:t>
            </a:r>
            <a:r>
              <a:rPr lang="pl-PL" sz="3200" b="1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? </a:t>
            </a:r>
            <a:r>
              <a:rPr lang="is-IS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Með því að endurtaka eftirfarandi</a:t>
            </a:r>
            <a:r>
              <a:rPr lang="pl-PL" sz="32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….</a:t>
            </a:r>
            <a:endParaRPr sz="32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Montserrat"/>
              <a:cs typeface="Calibri" panose="020F0502020204030204" pitchFamily="34" charset="0"/>
              <a:sym typeface="Montserrat"/>
            </a:endParaRPr>
          </a:p>
        </p:txBody>
      </p:sp>
      <p:sp>
        <p:nvSpPr>
          <p:cNvPr id="5" name="Google Shape;184;p8">
            <a:extLst>
              <a:ext uri="{FF2B5EF4-FFF2-40B4-BE49-F238E27FC236}">
                <a16:creationId xmlns:a16="http://schemas.microsoft.com/office/drawing/2014/main" id="{5A274EC0-0FE9-4A81-AC88-A39E74C1B9C5}"/>
              </a:ext>
            </a:extLst>
          </p:cNvPr>
          <p:cNvSpPr/>
          <p:nvPr/>
        </p:nvSpPr>
        <p:spPr>
          <a:xfrm>
            <a:off x="5784526" y="1700374"/>
            <a:ext cx="1822219" cy="537787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</a:t>
            </a:r>
            <a:r>
              <a:rPr lang="is-IS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JÁLFBÆRAR SAMGÖNGUR</a:t>
            </a:r>
            <a:endParaRPr sz="10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185;p8">
            <a:extLst>
              <a:ext uri="{FF2B5EF4-FFF2-40B4-BE49-F238E27FC236}">
                <a16:creationId xmlns:a16="http://schemas.microsoft.com/office/drawing/2014/main" id="{4AB3D01A-2EC4-481E-BB23-E25AD8CE11F7}"/>
              </a:ext>
            </a:extLst>
          </p:cNvPr>
          <p:cNvSpPr/>
          <p:nvPr/>
        </p:nvSpPr>
        <p:spPr>
          <a:xfrm>
            <a:off x="5754769" y="2673144"/>
            <a:ext cx="1822219" cy="591228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s-IS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ÞÆTTI SEM HAFA ÁHRIF Á SJÁLFBÆRAR SAMGÖNGUR</a:t>
            </a:r>
            <a:endParaRPr sz="10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Google Shape;186;p8">
            <a:extLst>
              <a:ext uri="{FF2B5EF4-FFF2-40B4-BE49-F238E27FC236}">
                <a16:creationId xmlns:a16="http://schemas.microsoft.com/office/drawing/2014/main" id="{0DBFA347-5891-47D3-8232-9695BDA74394}"/>
              </a:ext>
            </a:extLst>
          </p:cNvPr>
          <p:cNvSpPr/>
          <p:nvPr/>
        </p:nvSpPr>
        <p:spPr>
          <a:xfrm>
            <a:off x="1843446" y="3754543"/>
            <a:ext cx="1600101" cy="570484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</a:t>
            </a:r>
            <a:r>
              <a:rPr lang="is-IS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RIFKRAFTAR</a:t>
            </a:r>
            <a:endParaRPr sz="10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Google Shape;187;p8">
            <a:extLst>
              <a:ext uri="{FF2B5EF4-FFF2-40B4-BE49-F238E27FC236}">
                <a16:creationId xmlns:a16="http://schemas.microsoft.com/office/drawing/2014/main" id="{DD84BB7D-8F11-402E-868B-DCF1EC0BF67D}"/>
              </a:ext>
            </a:extLst>
          </p:cNvPr>
          <p:cNvSpPr/>
          <p:nvPr/>
        </p:nvSpPr>
        <p:spPr>
          <a:xfrm>
            <a:off x="5813521" y="4851616"/>
            <a:ext cx="1763467" cy="528090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</a:t>
            </a:r>
            <a:r>
              <a:rPr lang="is-IS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VIÐSMYNDIR</a:t>
            </a:r>
            <a:endParaRPr sz="10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189;p8">
            <a:extLst>
              <a:ext uri="{FF2B5EF4-FFF2-40B4-BE49-F238E27FC236}">
                <a16:creationId xmlns:a16="http://schemas.microsoft.com/office/drawing/2014/main" id="{35DA5774-B9EB-4861-9A75-8AC34A42C344}"/>
              </a:ext>
            </a:extLst>
          </p:cNvPr>
          <p:cNvSpPr/>
          <p:nvPr/>
        </p:nvSpPr>
        <p:spPr>
          <a:xfrm>
            <a:off x="3538358" y="1690666"/>
            <a:ext cx="1822219" cy="557205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1. </a:t>
            </a:r>
            <a:r>
              <a:rPr lang="is-IS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HUGSA UM</a:t>
            </a:r>
            <a:endParaRPr sz="10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Google Shape;190;p8">
            <a:extLst>
              <a:ext uri="{FF2B5EF4-FFF2-40B4-BE49-F238E27FC236}">
                <a16:creationId xmlns:a16="http://schemas.microsoft.com/office/drawing/2014/main" id="{20763129-865C-47FC-84A7-FA062BF17553}"/>
              </a:ext>
            </a:extLst>
          </p:cNvPr>
          <p:cNvSpPr/>
          <p:nvPr/>
        </p:nvSpPr>
        <p:spPr>
          <a:xfrm>
            <a:off x="3538358" y="2673144"/>
            <a:ext cx="1739659" cy="591227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2. </a:t>
            </a:r>
            <a:r>
              <a:rPr lang="is-IS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SKILGREINA</a:t>
            </a:r>
            <a:endParaRPr sz="10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191;p8">
            <a:extLst>
              <a:ext uri="{FF2B5EF4-FFF2-40B4-BE49-F238E27FC236}">
                <a16:creationId xmlns:a16="http://schemas.microsoft.com/office/drawing/2014/main" id="{CB058675-DB45-458D-ADA4-72014A132137}"/>
              </a:ext>
            </a:extLst>
          </p:cNvPr>
          <p:cNvSpPr/>
          <p:nvPr/>
        </p:nvSpPr>
        <p:spPr>
          <a:xfrm>
            <a:off x="3564437" y="3754543"/>
            <a:ext cx="1713580" cy="570484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4. </a:t>
            </a:r>
            <a:r>
              <a:rPr lang="is-IS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UMBREYTA</a:t>
            </a:r>
            <a:endParaRPr sz="10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Google Shape;192;p8">
            <a:extLst>
              <a:ext uri="{FF2B5EF4-FFF2-40B4-BE49-F238E27FC236}">
                <a16:creationId xmlns:a16="http://schemas.microsoft.com/office/drawing/2014/main" id="{08021612-F32F-43DA-9232-D371CB588DBE}"/>
              </a:ext>
            </a:extLst>
          </p:cNvPr>
          <p:cNvSpPr/>
          <p:nvPr/>
        </p:nvSpPr>
        <p:spPr>
          <a:xfrm>
            <a:off x="3701970" y="4908250"/>
            <a:ext cx="1664476" cy="518167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5. </a:t>
            </a:r>
            <a:r>
              <a:rPr lang="is-IS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SKAPA</a:t>
            </a:r>
            <a:endParaRPr sz="10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193;p8">
            <a:extLst>
              <a:ext uri="{FF2B5EF4-FFF2-40B4-BE49-F238E27FC236}">
                <a16:creationId xmlns:a16="http://schemas.microsoft.com/office/drawing/2014/main" id="{45AE9730-F9F6-4AE8-B9A6-550F3104768B}"/>
              </a:ext>
            </a:extLst>
          </p:cNvPr>
          <p:cNvSpPr/>
          <p:nvPr/>
        </p:nvSpPr>
        <p:spPr>
          <a:xfrm>
            <a:off x="5784526" y="3751535"/>
            <a:ext cx="1763468" cy="570484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s-IS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DRIFKRAFTAR  SVIÐSMYNDA</a:t>
            </a:r>
            <a:endParaRPr sz="10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195;p8">
            <a:extLst>
              <a:ext uri="{FF2B5EF4-FFF2-40B4-BE49-F238E27FC236}">
                <a16:creationId xmlns:a16="http://schemas.microsoft.com/office/drawing/2014/main" id="{3FC4DCFF-9FB8-4A52-B989-884DDB4CBF2E}"/>
              </a:ext>
            </a:extLst>
          </p:cNvPr>
          <p:cNvSpPr/>
          <p:nvPr/>
        </p:nvSpPr>
        <p:spPr>
          <a:xfrm>
            <a:off x="4886295" y="2332419"/>
            <a:ext cx="391722" cy="28593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97;p8">
            <a:extLst>
              <a:ext uri="{FF2B5EF4-FFF2-40B4-BE49-F238E27FC236}">
                <a16:creationId xmlns:a16="http://schemas.microsoft.com/office/drawing/2014/main" id="{09D2A853-B3C4-4A40-AFEC-6305509B8741}"/>
              </a:ext>
            </a:extLst>
          </p:cNvPr>
          <p:cNvSpPr/>
          <p:nvPr/>
        </p:nvSpPr>
        <p:spPr>
          <a:xfrm>
            <a:off x="2133704" y="2871359"/>
            <a:ext cx="1187048" cy="753641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5">
              <a:lumMod val="50000"/>
            </a:schemeClr>
          </a:solidFill>
          <a:ln w="25400" cap="flat" cmpd="sng">
            <a:solidFill>
              <a:srgbClr val="A488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5">
                  <a:lumMod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98;p8">
            <a:extLst>
              <a:ext uri="{FF2B5EF4-FFF2-40B4-BE49-F238E27FC236}">
                <a16:creationId xmlns:a16="http://schemas.microsoft.com/office/drawing/2014/main" id="{27666B43-8665-46D4-9CBE-1BB827F53FE8}"/>
              </a:ext>
            </a:extLst>
          </p:cNvPr>
          <p:cNvSpPr/>
          <p:nvPr/>
        </p:nvSpPr>
        <p:spPr>
          <a:xfrm>
            <a:off x="1732754" y="4778145"/>
            <a:ext cx="1065522" cy="753641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5">
              <a:lumMod val="50000"/>
            </a:schemeClr>
          </a:solidFill>
          <a:ln w="25400" cap="flat" cmpd="sng">
            <a:solidFill>
              <a:srgbClr val="E5BF1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200;p8">
            <a:extLst>
              <a:ext uri="{FF2B5EF4-FFF2-40B4-BE49-F238E27FC236}">
                <a16:creationId xmlns:a16="http://schemas.microsoft.com/office/drawing/2014/main" id="{952C4EE5-8931-471D-805B-6A5A459B7F85}"/>
              </a:ext>
            </a:extLst>
          </p:cNvPr>
          <p:cNvSpPr/>
          <p:nvPr/>
        </p:nvSpPr>
        <p:spPr>
          <a:xfrm>
            <a:off x="24510" y="3754543"/>
            <a:ext cx="1600101" cy="570484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3. </a:t>
            </a:r>
            <a:r>
              <a:rPr lang="is-IS" sz="1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VELJA</a:t>
            </a:r>
            <a:endParaRPr sz="10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53754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10;p9">
            <a:extLst>
              <a:ext uri="{FF2B5EF4-FFF2-40B4-BE49-F238E27FC236}">
                <a16:creationId xmlns:a16="http://schemas.microsoft.com/office/drawing/2014/main" id="{37E073C5-A70E-4358-96C6-87DC5D1050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7523" y="675188"/>
            <a:ext cx="526615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5D402"/>
              </a:buClr>
              <a:buSzPts val="4400"/>
              <a:buFont typeface="Montserrat"/>
              <a:buNone/>
            </a:pPr>
            <a:r>
              <a:rPr lang="pl-PL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S</a:t>
            </a:r>
            <a:r>
              <a:rPr lang="is-IS" b="1" dirty="0"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kref</a:t>
            </a:r>
            <a:r>
              <a:rPr lang="pl-PL" b="1" dirty="0"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1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Google Shape;211;p9">
            <a:extLst>
              <a:ext uri="{FF2B5EF4-FFF2-40B4-BE49-F238E27FC236}">
                <a16:creationId xmlns:a16="http://schemas.microsoft.com/office/drawing/2014/main" id="{2CF0A695-6E21-4125-ABBE-C4B943EEB6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91717" y="1786626"/>
            <a:ext cx="5419147" cy="4154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pl-PL" sz="2400" b="1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Hugsaðu um </a:t>
            </a:r>
            <a:r>
              <a:rPr lang="pl-PL" sz="24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framtíð sjálfbærra samgangna</a:t>
            </a:r>
            <a:r>
              <a:rPr lang="pl-PL" sz="2400" b="1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í borginn</a:t>
            </a:r>
            <a:r>
              <a:rPr lang="is-IS" sz="2400" b="1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/landshluta</a:t>
            </a:r>
            <a:r>
              <a:rPr lang="pl-PL" sz="2400" b="1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/landi.</a:t>
            </a:r>
          </a:p>
          <a:p>
            <a:pPr marL="228600" lvl="0" indent="-2286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endParaRPr lang="is-IS" sz="2400" b="1" dirty="0">
              <a:solidFill>
                <a:schemeClr val="tx1"/>
              </a:solidFill>
              <a:latin typeface="Calibri" panose="020F0502020204030204" pitchFamily="34" charset="0"/>
              <a:ea typeface="Montserrat"/>
              <a:cs typeface="Calibri" panose="020F0502020204030204" pitchFamily="34" charset="0"/>
              <a:sym typeface="Montserrat"/>
            </a:endParaRPr>
          </a:p>
          <a:p>
            <a:pPr marL="228600" lvl="0" indent="-2286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pl-PL" sz="2400" b="1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Veldu „tíma</a:t>
            </a:r>
            <a:r>
              <a:rPr lang="is-IS" sz="2400" b="1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línu</a:t>
            </a:r>
            <a:r>
              <a:rPr lang="pl-PL" sz="2400" b="1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fyrir </a:t>
            </a:r>
            <a:r>
              <a:rPr lang="is-IS" sz="2400" b="1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sviðsmyndina/ </a:t>
            </a:r>
            <a:r>
              <a:rPr lang="pl-PL" sz="2400" b="1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greiningu</a:t>
            </a:r>
            <a:r>
              <a:rPr lang="is-IS" sz="2400" b="1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na</a:t>
            </a:r>
            <a:r>
              <a:rPr lang="pl-PL" sz="2400" b="1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þína (</a:t>
            </a:r>
            <a:r>
              <a:rPr lang="is-IS" sz="2400" b="1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t.d. </a:t>
            </a:r>
            <a:r>
              <a:rPr lang="pl-PL" sz="2400" b="1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10-15 ár).</a:t>
            </a:r>
            <a:endParaRPr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797EBF8-2E01-0968-0747-621E8E664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9651" y="1337970"/>
            <a:ext cx="6892413" cy="418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242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6;p10">
            <a:extLst>
              <a:ext uri="{FF2B5EF4-FFF2-40B4-BE49-F238E27FC236}">
                <a16:creationId xmlns:a16="http://schemas.microsoft.com/office/drawing/2014/main" id="{C88A3498-2F1E-4984-BB25-AECA08318A19}"/>
              </a:ext>
            </a:extLst>
          </p:cNvPr>
          <p:cNvSpPr txBox="1"/>
          <p:nvPr/>
        </p:nvSpPr>
        <p:spPr>
          <a:xfrm>
            <a:off x="321364" y="1673432"/>
            <a:ext cx="10241861" cy="949324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08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Arial"/>
              <a:buNone/>
            </a:pPr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Þekkja ytri þætti sem hafa áhrif á sjálfbærar flutninga</a:t>
            </a:r>
          </a:p>
          <a:p>
            <a:pPr marL="508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Arial"/>
              <a:buNone/>
            </a:pPr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Þetta </a:t>
            </a:r>
            <a:r>
              <a:rPr lang="is-IS" sz="2400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má gera </a:t>
            </a:r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með </a:t>
            </a:r>
            <a:r>
              <a:rPr lang="is-IS" sz="2400" b="1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að nota</a:t>
            </a:r>
            <a:r>
              <a:rPr lang="pl-PL" sz="2400" b="1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STEEP </a:t>
            </a:r>
            <a:r>
              <a:rPr lang="is-IS" sz="2400" b="1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greiningu</a:t>
            </a:r>
            <a:r>
              <a:rPr lang="pl-PL" sz="2400" b="1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, </a:t>
            </a:r>
            <a:r>
              <a:rPr lang="is-IS" sz="2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sem er tékklisti yfir samfélags, tækni, efnahags , umhverfis og pólitíska áhrifaþætti</a:t>
            </a:r>
            <a:r>
              <a:rPr lang="pl-PL" sz="2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.</a:t>
            </a:r>
          </a:p>
          <a:p>
            <a:pPr marL="50800" lvl="0" algn="just">
              <a:buClr>
                <a:srgbClr val="434343"/>
              </a:buClr>
              <a:buSzPts val="2800"/>
            </a:pP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Búðu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til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lista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yfir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þessa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þætti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,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eða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notaðu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hugmyndir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sem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koma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fram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í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námsefninu</a:t>
            </a:r>
            <a:r>
              <a:rPr lang="pl-PL" sz="2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!</a:t>
            </a:r>
            <a:endParaRPr sz="24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Montserrat"/>
              <a:cs typeface="Calibri" panose="020F0502020204030204" pitchFamily="34" charset="0"/>
              <a:sym typeface="Montserrat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Montserrat"/>
              <a:buNone/>
            </a:pPr>
            <a:endParaRPr sz="2800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224;p10">
            <a:extLst>
              <a:ext uri="{FF2B5EF4-FFF2-40B4-BE49-F238E27FC236}">
                <a16:creationId xmlns:a16="http://schemas.microsoft.com/office/drawing/2014/main" id="{8917DF92-41AF-45C0-A96E-D726A65A97B7}"/>
              </a:ext>
            </a:extLst>
          </p:cNvPr>
          <p:cNvSpPr txBox="1"/>
          <p:nvPr/>
        </p:nvSpPr>
        <p:spPr>
          <a:xfrm>
            <a:off x="1093304" y="11787811"/>
            <a:ext cx="18288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l-PL" sz="2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SOCIAL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225;p10">
            <a:extLst>
              <a:ext uri="{FF2B5EF4-FFF2-40B4-BE49-F238E27FC236}">
                <a16:creationId xmlns:a16="http://schemas.microsoft.com/office/drawing/2014/main" id="{560B7BA3-74F7-48F2-8A35-5032F1BF9D03}"/>
              </a:ext>
            </a:extLst>
          </p:cNvPr>
          <p:cNvSpPr txBox="1"/>
          <p:nvPr/>
        </p:nvSpPr>
        <p:spPr>
          <a:xfrm>
            <a:off x="7765774" y="11817015"/>
            <a:ext cx="239201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l-PL" sz="2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ECONOMIC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226;p10">
            <a:extLst>
              <a:ext uri="{FF2B5EF4-FFF2-40B4-BE49-F238E27FC236}">
                <a16:creationId xmlns:a16="http://schemas.microsoft.com/office/drawing/2014/main" id="{BCABE3FE-5A1D-417B-B175-153BF00FA4E8}"/>
              </a:ext>
            </a:extLst>
          </p:cNvPr>
          <p:cNvSpPr txBox="1"/>
          <p:nvPr/>
        </p:nvSpPr>
        <p:spPr>
          <a:xfrm>
            <a:off x="21263389" y="11581789"/>
            <a:ext cx="18288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l-PL" sz="2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LEGAL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227;p10">
            <a:extLst>
              <a:ext uri="{FF2B5EF4-FFF2-40B4-BE49-F238E27FC236}">
                <a16:creationId xmlns:a16="http://schemas.microsoft.com/office/drawing/2014/main" id="{32B1A397-7604-4890-BF6F-4E9324D33236}"/>
              </a:ext>
            </a:extLst>
          </p:cNvPr>
          <p:cNvSpPr txBox="1"/>
          <p:nvPr/>
        </p:nvSpPr>
        <p:spPr>
          <a:xfrm>
            <a:off x="3748236" y="11810510"/>
            <a:ext cx="37172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l-PL" sz="2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TECHNOLOGICAL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228;p10">
            <a:extLst>
              <a:ext uri="{FF2B5EF4-FFF2-40B4-BE49-F238E27FC236}">
                <a16:creationId xmlns:a16="http://schemas.microsoft.com/office/drawing/2014/main" id="{7F655B4C-1A20-44D6-8F21-4D28344B897A}"/>
              </a:ext>
            </a:extLst>
          </p:cNvPr>
          <p:cNvSpPr txBox="1"/>
          <p:nvPr/>
        </p:nvSpPr>
        <p:spPr>
          <a:xfrm>
            <a:off x="10926553" y="11823521"/>
            <a:ext cx="28586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l-PL" sz="2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ECOLOGICAL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229;p10">
            <a:extLst>
              <a:ext uri="{FF2B5EF4-FFF2-40B4-BE49-F238E27FC236}">
                <a16:creationId xmlns:a16="http://schemas.microsoft.com/office/drawing/2014/main" id="{D046FEB8-4729-4818-966A-892192444428}"/>
              </a:ext>
            </a:extLst>
          </p:cNvPr>
          <p:cNvSpPr txBox="1"/>
          <p:nvPr/>
        </p:nvSpPr>
        <p:spPr>
          <a:xfrm>
            <a:off x="17404452" y="11810510"/>
            <a:ext cx="28586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l-PL" sz="28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VALUES</a:t>
            </a:r>
            <a:endParaRPr sz="28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230;p10">
            <a:extLst>
              <a:ext uri="{FF2B5EF4-FFF2-40B4-BE49-F238E27FC236}">
                <a16:creationId xmlns:a16="http://schemas.microsoft.com/office/drawing/2014/main" id="{27E47DBE-9A4D-4952-88A1-1CFCF82C4B86}"/>
              </a:ext>
            </a:extLst>
          </p:cNvPr>
          <p:cNvSpPr txBox="1"/>
          <p:nvPr/>
        </p:nvSpPr>
        <p:spPr>
          <a:xfrm>
            <a:off x="14265028" y="11763838"/>
            <a:ext cx="2858676" cy="696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l-PL" sz="2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POLITICAL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231;p10">
            <a:extLst>
              <a:ext uri="{FF2B5EF4-FFF2-40B4-BE49-F238E27FC236}">
                <a16:creationId xmlns:a16="http://schemas.microsoft.com/office/drawing/2014/main" id="{81A0A489-8BB2-48F8-84AF-EB5A91B790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1364" y="925055"/>
            <a:ext cx="10509250" cy="94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5D402"/>
              </a:buClr>
              <a:buSzPts val="3200"/>
              <a:buFont typeface="Montserrat"/>
              <a:buNone/>
            </a:pPr>
            <a:r>
              <a:rPr lang="pl-PL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S</a:t>
            </a:r>
            <a:r>
              <a:rPr lang="is-IS" sz="3200" b="1" dirty="0"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kref</a:t>
            </a:r>
            <a:r>
              <a:rPr lang="pl-PL" sz="3200" b="1" dirty="0"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2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AE5A03D-41F3-3B2F-507D-2FB777F42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20994"/>
            <a:ext cx="2330245" cy="138094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CBEFBBC-3B83-34CA-35F1-B26114FD2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074" y="4020992"/>
            <a:ext cx="3065907" cy="1380949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948FA34A-3ED4-C08A-965D-48C0E35D6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320" y="4020992"/>
            <a:ext cx="3452152" cy="1380947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857DB2CB-C2EA-5260-8A68-31128AD0A6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5471" y="4001041"/>
            <a:ext cx="2492040" cy="1420847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7F1D6E75-818A-4560-2D8A-41929848FF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6696" y="4001041"/>
            <a:ext cx="2895304" cy="142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257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36;p11">
            <a:extLst>
              <a:ext uri="{FF2B5EF4-FFF2-40B4-BE49-F238E27FC236}">
                <a16:creationId xmlns:a16="http://schemas.microsoft.com/office/drawing/2014/main" id="{10D2344B-C29D-4A08-B84F-1FD906522E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621798"/>
            <a:ext cx="10508673" cy="950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5D402"/>
              </a:buClr>
              <a:buSzPts val="3200"/>
              <a:buFont typeface="Montserrat"/>
              <a:buNone/>
            </a:pPr>
            <a:r>
              <a:rPr lang="is-IS" sz="32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D</a:t>
            </a:r>
            <a:r>
              <a:rPr lang="is-IS" sz="3200" b="1" dirty="0"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æmi</a:t>
            </a:r>
            <a:r>
              <a:rPr lang="pl-PL" sz="3200" b="1" dirty="0"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</a:t>
            </a:r>
            <a:r>
              <a:rPr lang="is-IS" sz="3200" b="1" dirty="0"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um </a:t>
            </a:r>
            <a:r>
              <a:rPr lang="pl-PL" sz="3200" b="1" dirty="0"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STEEP </a:t>
            </a:r>
            <a:r>
              <a:rPr lang="is-IS" sz="3200" b="1" dirty="0"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þætti</a:t>
            </a:r>
            <a:r>
              <a:rPr lang="pl-PL" sz="3200" b="1" dirty="0"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</a:t>
            </a:r>
            <a:r>
              <a:rPr lang="pl-PL" sz="32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(s</a:t>
            </a:r>
            <a:r>
              <a:rPr lang="is-IS" sz="32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amfélagslega</a:t>
            </a:r>
            <a:r>
              <a:rPr lang="pl-PL" sz="32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)</a:t>
            </a:r>
            <a:endParaRPr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237;p11">
            <a:extLst>
              <a:ext uri="{FF2B5EF4-FFF2-40B4-BE49-F238E27FC236}">
                <a16:creationId xmlns:a16="http://schemas.microsoft.com/office/drawing/2014/main" id="{20FA031D-6BC5-4236-AFF7-A26377A09E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3458" y="1501160"/>
            <a:ext cx="624793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None/>
            </a:pPr>
            <a:r>
              <a:rPr lang="en-US" sz="1600" b="1" i="0" dirty="0" err="1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Menning</a:t>
            </a:r>
            <a:r>
              <a:rPr lang="en-US" sz="1600" b="1" i="0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16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samfélagsgildi</a:t>
            </a:r>
            <a:r>
              <a:rPr lang="en-US" sz="1600" b="0" i="0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Samfélagsleg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viðmið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gildi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gegna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mikilvægu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hlutverki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Til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dæmis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í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sumum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menningarheimum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er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litið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á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bíla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sem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stöðutákn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sem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getur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gert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erfitt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draga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úr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bílanotkun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Hins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vegar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á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stöðum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þar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sem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hjólreiðar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eða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almenningssamgöngur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eru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viðtekin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venja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getur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verið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auðveldara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hvetja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til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sjálfbærra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valkosta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pl-PL" sz="1600" b="0" i="0" dirty="0">
              <a:solidFill>
                <a:srgbClr val="0D0D0D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None/>
            </a:pPr>
            <a:r>
              <a:rPr lang="en-US" sz="1600" b="1" i="0" dirty="0" err="1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Samfélagsgerð</a:t>
            </a:r>
            <a:r>
              <a:rPr lang="en-US" sz="1600" b="1" i="0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og -</a:t>
            </a:r>
            <a:r>
              <a:rPr lang="en-US" sz="1600" b="1" i="0" dirty="0" err="1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viðhorf</a:t>
            </a:r>
            <a:r>
              <a:rPr lang="en-US" sz="1600" b="0" i="0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Hegðun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viðhorf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samfélagsþegna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getur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haft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veruleg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áhrif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á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aðra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Ef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margir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eru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vanir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hjóla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labba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eða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nota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almenningssamgöngur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þá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er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líklegra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fleir</a:t>
            </a:r>
            <a:r>
              <a:rPr lang="en-US" sz="16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6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tileinki</a:t>
            </a:r>
            <a:r>
              <a:rPr lang="en-US" sz="16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sér</a:t>
            </a:r>
            <a:r>
              <a:rPr lang="en-US" sz="16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slíkar</a:t>
            </a:r>
            <a:r>
              <a:rPr lang="en-US" sz="16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venjur</a:t>
            </a:r>
            <a:r>
              <a:rPr lang="en-US" sz="16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1600" b="0" i="0" dirty="0">
              <a:solidFill>
                <a:srgbClr val="0D0D0D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None/>
            </a:pPr>
            <a:endParaRPr lang="pl-PL" sz="1600" b="0" i="0" dirty="0">
              <a:solidFill>
                <a:srgbClr val="0D0D0D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None/>
            </a:pPr>
            <a:r>
              <a:rPr lang="en-US" sz="1600" b="1" i="0" dirty="0" err="1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Aðgengi</a:t>
            </a:r>
            <a:r>
              <a:rPr lang="en-US" sz="1600" b="1" i="0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1600" b="1" i="0" dirty="0" err="1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inngilding</a:t>
            </a:r>
            <a:r>
              <a:rPr lang="en-US" sz="1600" b="0" i="0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Framboð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á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sjálfbærum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samgöngumöguleikum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sem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koma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til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móts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við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fatlað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fólk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aldraða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einstaklinga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fólk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með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aðrar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sérþarfir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skiptir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sköpum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hanna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samgöngukerfi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fyrir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alla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getur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hvatt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fólk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til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nýta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sjálfbærar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samgöngur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1600" dirty="0">
              <a:solidFill>
                <a:srgbClr val="999999"/>
              </a:solidFill>
              <a:latin typeface="Calibri" panose="020F0502020204030204" pitchFamily="34" charset="0"/>
              <a:ea typeface="Montserrat"/>
              <a:cs typeface="Calibri" panose="020F0502020204030204" pitchFamily="34" charset="0"/>
              <a:sym typeface="Montserrat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5D98753-E4D8-3551-ABC7-16C54C73E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9791" y="1931987"/>
            <a:ext cx="4851072" cy="299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86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 txBox="1">
            <a:spLocks noGrp="1"/>
          </p:cNvSpPr>
          <p:nvPr>
            <p:ph type="body" idx="1"/>
          </p:nvPr>
        </p:nvSpPr>
        <p:spPr>
          <a:xfrm>
            <a:off x="214261" y="920759"/>
            <a:ext cx="11839916" cy="5214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20700">
              <a:spcBef>
                <a:spcPts val="0"/>
              </a:spcBef>
              <a:buSzPts val="2800"/>
            </a:pPr>
            <a:r>
              <a:rPr lang="is-IS" sz="2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pl-PL" sz="2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ífmassi (</a:t>
            </a:r>
            <a:r>
              <a:rPr lang="en-US" sz="2400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solid biofuels</a:t>
            </a:r>
            <a:r>
              <a:rPr lang="pl-PL" sz="2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): </a:t>
            </a:r>
            <a:r>
              <a:rPr lang="is-IS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efni af lífrænum uppruna sem er ekki jarðefni</a:t>
            </a:r>
            <a:r>
              <a:rPr lang="pl-PL" sz="2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sem hægt er að nota til </a:t>
            </a:r>
            <a:r>
              <a:rPr lang="is-IS" sz="2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að framleiða hitagjafa og raforku</a:t>
            </a:r>
            <a:r>
              <a:rPr lang="pl-PL" sz="2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is-IS" sz="2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Lífmassi i</a:t>
            </a:r>
            <a:r>
              <a:rPr lang="pl-PL" sz="2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nniheldur kol, við og viðarúrgang, svartvökva, bagassa, dýraúrgang og aðra jurtaafurðir og leifar.</a:t>
            </a:r>
            <a:r>
              <a:rPr lang="en-US" sz="16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2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https://ec.europa.eu/eurostat/web/interactive-publications/energy-2023#</a:t>
            </a:r>
            <a:endParaRPr lang="is-IS" sz="2200" b="0" i="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20700">
              <a:spcBef>
                <a:spcPts val="0"/>
              </a:spcBef>
              <a:buSzPts val="2800"/>
            </a:pPr>
            <a:r>
              <a:rPr lang="pl-PL" sz="2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Kolefnisfótspor: </a:t>
            </a:r>
            <a:r>
              <a:rPr lang="pl-PL" sz="2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Heildarlosun gróðurhúsalofttegunda (GHG) sem stafar beint og óbeint af einstaklingi, stofnun, atburði eða vöru. Það er reiknað með því að leggja saman losunina á öllum stigum</a:t>
            </a:r>
            <a:r>
              <a:rPr lang="is-IS" sz="2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í </a:t>
            </a:r>
            <a:r>
              <a:rPr lang="pl-PL" sz="2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líftíma vöru eða þjónustu (framleiðsla hráefna, framleiðsla, notkun og </a:t>
            </a:r>
            <a:r>
              <a:rPr lang="is-IS" sz="2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förgun</a:t>
            </a:r>
            <a:r>
              <a:rPr lang="pl-PL" sz="2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  <a:br>
              <a:rPr lang="is-IS" sz="2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Center for Sustainable Systems, University of Michigan. 2023. "Carbon Footprint Factsheet." Pub. No. CSS09-05.</a:t>
            </a:r>
            <a:endParaRPr lang="is-IS" sz="2200" b="0" i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20700">
              <a:spcBef>
                <a:spcPts val="0"/>
              </a:spcBef>
              <a:buSzPts val="2800"/>
            </a:pPr>
            <a:r>
              <a:rPr lang="pl-PL" sz="2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Loftslagsbreytingar: </a:t>
            </a:r>
            <a:r>
              <a:rPr lang="is-IS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Skilgreind sem </a:t>
            </a:r>
            <a:r>
              <a:rPr lang="pl-PL" sz="2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breyting</a:t>
            </a:r>
            <a:r>
              <a:rPr lang="is-IS" sz="2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pl-PL" sz="2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á loftslagsmynstri </a:t>
            </a:r>
            <a:r>
              <a:rPr lang="is-IS" sz="2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sem </a:t>
            </a:r>
            <a:r>
              <a:rPr lang="pl-PL" sz="2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aðallega orsak</a:t>
            </a:r>
            <a:r>
              <a:rPr lang="is-IS" sz="2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ast</a:t>
            </a:r>
            <a:r>
              <a:rPr lang="pl-PL" sz="2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af losun gróðurhúsalofttegunda.</a:t>
            </a:r>
            <a:r>
              <a:rPr lang="is-IS" sz="2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is-IS" sz="2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Fawzy, S., Osman, A.I., Doran, J. et al. Strategies for mitigation of climate change: a review. Environ Chem Lett 18, 2069–2094 (2020). </a:t>
            </a:r>
            <a:r>
              <a:rPr lang="pl-PL" sz="2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https://doi.org/10.1007/s10311-020-01059-w</a:t>
            </a:r>
            <a:endParaRPr lang="is-IS" sz="2200" b="0" i="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20700">
              <a:spcBef>
                <a:spcPts val="0"/>
              </a:spcBef>
              <a:buSzPts val="2800"/>
            </a:pPr>
            <a:r>
              <a:rPr lang="pl-PL" sz="22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Jarðvarmi: </a:t>
            </a:r>
            <a:r>
              <a:rPr lang="pl-PL" sz="2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Orkan sem </a:t>
            </a:r>
            <a:r>
              <a:rPr lang="is-IS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 virkjuð úr h</a:t>
            </a:r>
            <a:r>
              <a:rPr lang="pl-PL" sz="2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is-IS" sz="2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pl-PL" sz="2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úr jarðskorpunni, venjulega í formi heits vatns eða gufu.</a:t>
            </a:r>
            <a:r>
              <a:rPr lang="is-IS" sz="2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https://ec.europa.eu/eurostat/web/interactive-publications/energy-2023#</a:t>
            </a:r>
            <a:r>
              <a:rPr lang="is-IS" sz="2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pl-PL" sz="2200" b="0" i="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pl-PL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pl-PL"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pl-PL" sz="2200" dirty="0">
              <a:solidFill>
                <a:srgbClr val="22222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pl-PL" sz="2200" dirty="0">
              <a:solidFill>
                <a:srgbClr val="22222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43;p12">
            <a:extLst>
              <a:ext uri="{FF2B5EF4-FFF2-40B4-BE49-F238E27FC236}">
                <a16:creationId xmlns:a16="http://schemas.microsoft.com/office/drawing/2014/main" id="{E691E138-E8C0-4626-AB06-5D3626FA45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621798"/>
            <a:ext cx="10508673" cy="950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5D402"/>
              </a:buClr>
              <a:buSzPts val="3200"/>
              <a:buFont typeface="Montserrat"/>
              <a:buNone/>
            </a:pPr>
            <a:r>
              <a:rPr lang="is-IS" sz="3200" b="1" dirty="0">
                <a:solidFill>
                  <a:schemeClr val="accent5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D</a:t>
            </a:r>
            <a:r>
              <a:rPr lang="is-IS" sz="3200" b="1" dirty="0">
                <a:latin typeface="Montserrat"/>
                <a:ea typeface="Montserrat"/>
                <a:cs typeface="Montserrat"/>
                <a:sym typeface="Montserrat"/>
              </a:rPr>
              <a:t>æmi um </a:t>
            </a:r>
            <a:r>
              <a:rPr lang="pl-PL" sz="3200" b="1" dirty="0">
                <a:latin typeface="Montserrat"/>
                <a:ea typeface="Montserrat"/>
                <a:cs typeface="Montserrat"/>
                <a:sym typeface="Montserrat"/>
              </a:rPr>
              <a:t>STEEP </a:t>
            </a:r>
            <a:r>
              <a:rPr lang="is-IS" sz="3200" b="1" dirty="0">
                <a:latin typeface="Montserrat"/>
                <a:ea typeface="Montserrat"/>
                <a:cs typeface="Montserrat"/>
                <a:sym typeface="Montserrat"/>
              </a:rPr>
              <a:t>þætti</a:t>
            </a:r>
            <a:r>
              <a:rPr lang="pl-PL" sz="3200" b="1" dirty="0">
                <a:latin typeface="Montserrat"/>
                <a:ea typeface="Montserrat"/>
                <a:cs typeface="Montserrat"/>
                <a:sym typeface="Montserrat"/>
              </a:rPr>
              <a:t> (</a:t>
            </a:r>
            <a:r>
              <a:rPr lang="pl-PL" sz="3200" b="1" dirty="0">
                <a:solidFill>
                  <a:schemeClr val="accent4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lang="is-IS" sz="3200" b="1" dirty="0">
                <a:solidFill>
                  <a:schemeClr val="accent4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ækni</a:t>
            </a:r>
            <a:r>
              <a:rPr lang="pl-PL" sz="3200" b="1" dirty="0">
                <a:solidFill>
                  <a:schemeClr val="accent4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sz="3200" dirty="0">
              <a:solidFill>
                <a:schemeClr val="accent4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" name="Google Shape;244;p12">
            <a:extLst>
              <a:ext uri="{FF2B5EF4-FFF2-40B4-BE49-F238E27FC236}">
                <a16:creationId xmlns:a16="http://schemas.microsoft.com/office/drawing/2014/main" id="{E17C52D5-AF30-4797-A12E-DCC240145E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4326" y="1630016"/>
            <a:ext cx="6587406" cy="4497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Char char="•"/>
            </a:pPr>
            <a:r>
              <a:rPr lang="en-US" sz="1600" b="1" i="0" dirty="0" err="1">
                <a:solidFill>
                  <a:schemeClr val="accent4">
                    <a:lumMod val="50000"/>
                  </a:schemeClr>
                </a:solidFill>
                <a:effectLst/>
                <a:latin typeface="Calibi"/>
              </a:rPr>
              <a:t>Framþróun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Calibi"/>
              </a:rPr>
              <a:t> </a:t>
            </a:r>
            <a:r>
              <a:rPr lang="en-US" sz="1600" b="1" dirty="0" err="1">
                <a:solidFill>
                  <a:schemeClr val="accent4">
                    <a:lumMod val="50000"/>
                  </a:schemeClr>
                </a:solidFill>
                <a:latin typeface="Calibi"/>
              </a:rPr>
              <a:t>farartækja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: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Nýjungar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í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rafknúnum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og </a:t>
            </a:r>
            <a:r>
              <a:rPr lang="en-US" sz="1600" dirty="0" err="1">
                <a:solidFill>
                  <a:srgbClr val="0D0D0D"/>
                </a:solidFill>
                <a:latin typeface="Calibi"/>
              </a:rPr>
              <a:t>tvinn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bílum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,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þar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á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meðal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endurbætur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á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rafhlöðutækni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,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hleðsluinnviðum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og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orkunýtni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,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eru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lykilatriði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.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Þessar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framfarir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gera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sjálfbær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farartæki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aðgengilegri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,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hagkvæmari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og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hagnýtari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fyrir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daglega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notkun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.</a:t>
            </a: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None/>
            </a:pPr>
            <a:endParaRPr lang="en-US" sz="1600" b="0" i="0" dirty="0">
              <a:solidFill>
                <a:srgbClr val="0D0D0D"/>
              </a:solidFill>
              <a:effectLst/>
              <a:latin typeface="Calibi"/>
            </a:endParaRPr>
          </a:p>
          <a:p>
            <a:pPr marL="228600" lvl="0" indent="-2286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Char char="•"/>
            </a:pPr>
            <a:r>
              <a:rPr lang="en-US" sz="1600" b="1" i="0" dirty="0" err="1">
                <a:solidFill>
                  <a:schemeClr val="accent4">
                    <a:lumMod val="50000"/>
                  </a:schemeClr>
                </a:solidFill>
                <a:effectLst/>
                <a:latin typeface="Calibi"/>
              </a:rPr>
              <a:t>Tækni</a:t>
            </a:r>
            <a:r>
              <a:rPr lang="en-US" sz="1600" b="1" i="0" dirty="0">
                <a:solidFill>
                  <a:schemeClr val="accent4">
                    <a:lumMod val="50000"/>
                  </a:schemeClr>
                </a:solidFill>
                <a:effectLst/>
                <a:latin typeface="Calibi"/>
              </a:rPr>
              <a:t> í </a:t>
            </a:r>
            <a:r>
              <a:rPr lang="en-US" sz="1600" b="1" i="0" dirty="0" err="1">
                <a:solidFill>
                  <a:schemeClr val="accent4">
                    <a:lumMod val="50000"/>
                  </a:schemeClr>
                </a:solidFill>
                <a:effectLst/>
                <a:latin typeface="Calibi"/>
              </a:rPr>
              <a:t>almenningssamgöngum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: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Þróun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á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skilvirkari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og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áreiðanlegri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almenningssamgöngum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svo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sem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rafbílum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,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léttlestarkerfum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og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notkun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endurnýjanlegra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orkugjafa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í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almenningssamgöngum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eykur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eftirspurn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.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Rauntíma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samþætting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í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almenningssamgöngum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bætir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upplifun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notenda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með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því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að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bjóða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upp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á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nákvæmar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áætlanir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,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leiðir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og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upplýsingar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um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framboð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.</a:t>
            </a: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None/>
            </a:pPr>
            <a:endParaRPr lang="en-US" sz="1600" b="0" i="0" dirty="0">
              <a:solidFill>
                <a:srgbClr val="0D0D0D"/>
              </a:solidFill>
              <a:effectLst/>
              <a:latin typeface="Calibi"/>
            </a:endParaRPr>
          </a:p>
          <a:p>
            <a:pPr marL="228600" lvl="0" indent="-2286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Char char="•"/>
            </a:pPr>
            <a:r>
              <a:rPr lang="en-US" sz="1600" b="1" dirty="0" err="1">
                <a:solidFill>
                  <a:schemeClr val="accent4">
                    <a:lumMod val="50000"/>
                  </a:schemeClr>
                </a:solidFill>
                <a:latin typeface="Calibi"/>
              </a:rPr>
              <a:t>Snjallir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Calibi"/>
              </a:rPr>
              <a:t> </a:t>
            </a:r>
            <a:r>
              <a:rPr lang="en-US" sz="1600" b="1" dirty="0" err="1">
                <a:solidFill>
                  <a:schemeClr val="accent4">
                    <a:lumMod val="50000"/>
                  </a:schemeClr>
                </a:solidFill>
                <a:latin typeface="Calibi"/>
              </a:rPr>
              <a:t>innviðir</a:t>
            </a:r>
            <a:r>
              <a:rPr lang="en-US" sz="1600" b="0" i="0" dirty="0">
                <a:solidFill>
                  <a:schemeClr val="accent4">
                    <a:lumMod val="50000"/>
                  </a:schemeClr>
                </a:solidFill>
                <a:effectLst/>
                <a:latin typeface="Calibi"/>
              </a:rPr>
              <a:t>: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Snjöll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samgöngukerfi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sem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nýta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gögn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,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skynjara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og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samskiptatækni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geta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hámarkað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umferðarflæði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,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dregið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úr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umferðarteppum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og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aukið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öryggi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.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Snjöll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umferðarljós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,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sveigjanleg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umferðarstjórnunarkerfi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og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snjallar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bílastæðalausnir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stuðla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að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skilvirkara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og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sjálfbærara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 </a:t>
            </a:r>
            <a:r>
              <a:rPr lang="en-US" sz="1600" b="0" i="0" dirty="0" err="1">
                <a:solidFill>
                  <a:srgbClr val="0D0D0D"/>
                </a:solidFill>
                <a:effectLst/>
                <a:latin typeface="Calibi"/>
              </a:rPr>
              <a:t>almenningssamgöngum</a:t>
            </a:r>
            <a:r>
              <a:rPr lang="en-US" sz="1600" b="0" i="0" dirty="0">
                <a:solidFill>
                  <a:srgbClr val="0D0D0D"/>
                </a:solidFill>
                <a:effectLst/>
                <a:latin typeface="Calibi"/>
              </a:rPr>
              <a:t>.</a:t>
            </a:r>
            <a:endParaRPr lang="en-US" sz="2400" dirty="0">
              <a:solidFill>
                <a:srgbClr val="999999"/>
              </a:solidFill>
              <a:latin typeface="Calibi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61B2A4B-B0E4-AEEC-4CDC-04893D1B4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113" y="1861062"/>
            <a:ext cx="5940561" cy="290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9172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50;p13">
            <a:extLst>
              <a:ext uri="{FF2B5EF4-FFF2-40B4-BE49-F238E27FC236}">
                <a16:creationId xmlns:a16="http://schemas.microsoft.com/office/drawing/2014/main" id="{1FD4808A-8D0A-405C-89DB-E5A20FB642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621798"/>
            <a:ext cx="10508673" cy="950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5D402"/>
              </a:buClr>
              <a:buSzPts val="3200"/>
              <a:buFont typeface="Montserrat"/>
              <a:buNone/>
            </a:pPr>
            <a:r>
              <a:rPr lang="is-IS" sz="3200" b="1" dirty="0">
                <a:solidFill>
                  <a:schemeClr val="accent4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D</a:t>
            </a:r>
            <a:r>
              <a:rPr lang="is-IS" sz="3200" b="1" dirty="0">
                <a:latin typeface="Montserrat"/>
                <a:ea typeface="Montserrat"/>
                <a:cs typeface="Montserrat"/>
                <a:sym typeface="Montserrat"/>
              </a:rPr>
              <a:t>æmi</a:t>
            </a:r>
            <a:r>
              <a:rPr lang="pl-PL" sz="320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s-IS" sz="3200" b="1" dirty="0">
                <a:latin typeface="Montserrat"/>
                <a:ea typeface="Montserrat"/>
                <a:cs typeface="Montserrat"/>
                <a:sym typeface="Montserrat"/>
              </a:rPr>
              <a:t>um</a:t>
            </a:r>
            <a:r>
              <a:rPr lang="pl-PL" sz="3200" b="1" dirty="0">
                <a:latin typeface="Montserrat"/>
                <a:ea typeface="Montserrat"/>
                <a:cs typeface="Montserrat"/>
                <a:sym typeface="Montserrat"/>
              </a:rPr>
              <a:t> STEEP </a:t>
            </a:r>
            <a:r>
              <a:rPr lang="is-IS" sz="3200" b="1" dirty="0">
                <a:latin typeface="Montserrat"/>
                <a:ea typeface="Montserrat"/>
                <a:cs typeface="Montserrat"/>
                <a:sym typeface="Montserrat"/>
              </a:rPr>
              <a:t>þætti</a:t>
            </a:r>
            <a:r>
              <a:rPr lang="pl-PL" sz="320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l-PL" sz="3200" b="1" dirty="0">
                <a:solidFill>
                  <a:schemeClr val="accent4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(e</a:t>
            </a:r>
            <a:r>
              <a:rPr lang="is-IS" sz="3200" b="1" dirty="0">
                <a:solidFill>
                  <a:schemeClr val="accent4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fnahags</a:t>
            </a:r>
            <a:r>
              <a:rPr lang="pl-PL" sz="3200" b="1" dirty="0">
                <a:solidFill>
                  <a:schemeClr val="accent4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sz="3200" dirty="0">
              <a:solidFill>
                <a:schemeClr val="accent4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9FF18C7-21C9-29AD-029B-E38123C5E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7483" y="1766938"/>
            <a:ext cx="6237413" cy="3997630"/>
          </a:xfrm>
        </p:spPr>
        <p:txBody>
          <a:bodyPr>
            <a:normAutofit fontScale="70000" lnSpcReduction="20000"/>
          </a:bodyPr>
          <a:lstStyle/>
          <a:p>
            <a:pPr marL="114300" indent="0">
              <a:buNone/>
            </a:pPr>
            <a:r>
              <a:rPr lang="en-US" b="1" i="0" dirty="0" err="1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Eldsneytisverð</a:t>
            </a:r>
            <a:r>
              <a:rPr lang="en-US" b="0" i="0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Hátt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eldsneytisverð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getur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gert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það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verkum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akstur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einkabíla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verður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dýrari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sem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hvetur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fólk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til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nota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sparneytnari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farartæki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eða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aðra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valkosti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s.s.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almenningssamgöngur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hjólreiðar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eða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einfaldlega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ganga á milli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staða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14300" indent="0">
              <a:buNone/>
            </a:pP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Kostnaður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við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farartæki</a:t>
            </a:r>
            <a:r>
              <a:rPr lang="en-US" b="0" i="0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Verð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á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rafknúnum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ökutækjum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(EVS) og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öðrum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sjálfbærum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samgöngukostum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getur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komið</a:t>
            </a:r>
            <a:r>
              <a:rPr lang="en-US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í veg </a:t>
            </a:r>
            <a:r>
              <a:rPr lang="en-US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fyrir</a:t>
            </a:r>
            <a:r>
              <a:rPr lang="en-US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upptöku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þeirra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Eftir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því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sem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tækninni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fleygir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fram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lækkar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þessi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kostnaður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sem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gerir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sjálfbæra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valkosti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aðgengilegri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14300" indent="0">
              <a:buNone/>
            </a:pP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Kostnaður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við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almenningssamgöngur</a:t>
            </a:r>
            <a:r>
              <a:rPr lang="en-US" b="0" i="0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Verðlagning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almenningssamgangna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hefur</a:t>
            </a:r>
            <a:r>
              <a:rPr lang="en-US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áhrif</a:t>
            </a:r>
            <a:r>
              <a:rPr lang="en-US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á </a:t>
            </a:r>
            <a:r>
              <a:rPr lang="en-US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það</a:t>
            </a:r>
            <a:r>
              <a:rPr lang="en-US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hvort</a:t>
            </a:r>
            <a:r>
              <a:rPr lang="en-US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þær</a:t>
            </a:r>
            <a:r>
              <a:rPr lang="en-US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eru</a:t>
            </a:r>
            <a:r>
              <a:rPr lang="en-US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raunhæfur</a:t>
            </a:r>
            <a:r>
              <a:rPr lang="en-US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valkostur</a:t>
            </a:r>
            <a:r>
              <a:rPr lang="en-US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samanborið</a:t>
            </a:r>
            <a:r>
              <a:rPr lang="en-US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við</a:t>
            </a:r>
            <a:r>
              <a:rPr lang="en-US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einkabílinn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Hagstæð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verð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getur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aukið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notkun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almennings-samgangna</a:t>
            </a:r>
            <a:r>
              <a:rPr lang="en-US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4261CC87-9402-D046-029F-42C9B0644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639" y="1843288"/>
            <a:ext cx="6584044" cy="353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3466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57;p14">
            <a:extLst>
              <a:ext uri="{FF2B5EF4-FFF2-40B4-BE49-F238E27FC236}">
                <a16:creationId xmlns:a16="http://schemas.microsoft.com/office/drawing/2014/main" id="{BB2F20AD-C77E-47D2-8E00-E05B8A3EF4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621798"/>
            <a:ext cx="10508673" cy="950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5D402"/>
              </a:buClr>
              <a:buSzPts val="3200"/>
              <a:buFont typeface="Montserrat"/>
              <a:buNone/>
            </a:pPr>
            <a:r>
              <a:rPr lang="is-IS" sz="3200" b="1" dirty="0">
                <a:solidFill>
                  <a:schemeClr val="accent4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D</a:t>
            </a:r>
            <a:r>
              <a:rPr lang="is-IS" sz="3200" b="1" dirty="0">
                <a:latin typeface="Montserrat"/>
                <a:ea typeface="Montserrat"/>
                <a:cs typeface="Montserrat"/>
                <a:sym typeface="Montserrat"/>
              </a:rPr>
              <a:t>æmi</a:t>
            </a:r>
            <a:r>
              <a:rPr lang="pl-PL" sz="320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s-IS" sz="3200" b="1" dirty="0">
                <a:latin typeface="Montserrat"/>
                <a:ea typeface="Montserrat"/>
                <a:cs typeface="Montserrat"/>
                <a:sym typeface="Montserrat"/>
              </a:rPr>
              <a:t>um</a:t>
            </a:r>
            <a:r>
              <a:rPr lang="pl-PL" sz="3200" b="1" dirty="0">
                <a:latin typeface="Montserrat"/>
                <a:ea typeface="Montserrat"/>
                <a:cs typeface="Montserrat"/>
                <a:sym typeface="Montserrat"/>
              </a:rPr>
              <a:t> STEEP </a:t>
            </a:r>
            <a:r>
              <a:rPr lang="is-IS" sz="3200" b="1" dirty="0">
                <a:latin typeface="Montserrat"/>
                <a:ea typeface="Montserrat"/>
                <a:cs typeface="Montserrat"/>
                <a:sym typeface="Montserrat"/>
              </a:rPr>
              <a:t>þætti</a:t>
            </a:r>
            <a:r>
              <a:rPr lang="pl-PL" sz="3200" b="1" dirty="0">
                <a:latin typeface="Montserrat"/>
                <a:ea typeface="Montserrat"/>
                <a:cs typeface="Montserrat"/>
                <a:sym typeface="Montserrat"/>
              </a:rPr>
              <a:t> (</a:t>
            </a:r>
            <a:r>
              <a:rPr lang="is-IS" sz="3200" b="1" dirty="0">
                <a:latin typeface="Montserrat"/>
                <a:ea typeface="Montserrat"/>
                <a:cs typeface="Montserrat"/>
                <a:sym typeface="Montserrat"/>
              </a:rPr>
              <a:t>umhverfis</a:t>
            </a:r>
            <a:r>
              <a:rPr lang="pl-PL" sz="3200" b="1" dirty="0"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sz="32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" name="Google Shape;258;p14">
            <a:extLst>
              <a:ext uri="{FF2B5EF4-FFF2-40B4-BE49-F238E27FC236}">
                <a16:creationId xmlns:a16="http://schemas.microsoft.com/office/drawing/2014/main" id="{E9718306-07E3-4CE4-8880-CABE93505D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7818" y="1572126"/>
            <a:ext cx="629264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2000"/>
              <a:buNone/>
            </a:pP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Loftgæði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Mikil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loftmengun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sérstaklega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í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stórborgum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kallar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á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innleiðingu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samgöngulausna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sem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lágmarka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losun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t.d.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rafknúinna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farartækja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og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reiðhjóla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2000"/>
              <a:buNone/>
            </a:pPr>
            <a:r>
              <a:rPr lang="en-US" sz="1800" b="1" i="0" dirty="0" err="1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Landnotkun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Nýting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lands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fyrir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samgöngumannvirki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leiðir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til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jarðvegsrýrnunar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og taps á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grænum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svæðum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sem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kallar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lausnir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sem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lágmarka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landnotkun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2000"/>
              <a:buNone/>
            </a:pPr>
            <a:r>
              <a:rPr lang="en-US" sz="1800" b="1" i="0" dirty="0" err="1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Ógn</a:t>
            </a:r>
            <a:r>
              <a:rPr lang="en-US" sz="1800" b="1" i="0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i="0" dirty="0" err="1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við</a:t>
            </a:r>
            <a:r>
              <a:rPr lang="en-US" sz="1800" b="1" i="0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i="0" dirty="0" err="1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lífræðilegan</a:t>
            </a:r>
            <a:r>
              <a:rPr lang="en-US" sz="1800" b="1" i="0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i="0" dirty="0" err="1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fjölbreytileika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Vegagerð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uppbygging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samgöngumannvirkja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getur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haft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neikvæð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áhrif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á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búsetukosti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ógnað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líffræðilegum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fjölbreytileika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Sjálfbærar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samgöngulausnir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leitast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við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lágmarka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slík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áhrif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2000"/>
              <a:buNone/>
            </a:pP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Náttúruauðlyndir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neysla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Takmarkað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framboð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á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náttúruauðlindum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á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borð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við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jarðefnaeldsneyti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kallar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á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aukna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notkun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sjálfbærari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endurnýjanlegri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orkugjafa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til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knýja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farartæki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1800" dirty="0">
              <a:solidFill>
                <a:srgbClr val="99999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Montserrat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57DB2CB-C2EA-5260-8A68-31128AD0A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666" y="2121310"/>
            <a:ext cx="5006769" cy="289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328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4;p15">
            <a:extLst>
              <a:ext uri="{FF2B5EF4-FFF2-40B4-BE49-F238E27FC236}">
                <a16:creationId xmlns:a16="http://schemas.microsoft.com/office/drawing/2014/main" id="{15B2081E-D56A-443E-BCE3-C061A148D4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4574" y="591080"/>
            <a:ext cx="10508673" cy="950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5D402"/>
              </a:buClr>
              <a:buSzPts val="3200"/>
              <a:buFont typeface="Montserrat"/>
              <a:buNone/>
            </a:pPr>
            <a:r>
              <a:rPr lang="is-IS" sz="32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D</a:t>
            </a:r>
            <a:r>
              <a:rPr lang="is-IS" sz="3200" b="1" dirty="0"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æmi</a:t>
            </a:r>
            <a:r>
              <a:rPr lang="pl-PL" sz="3200" b="1" dirty="0"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</a:t>
            </a:r>
            <a:r>
              <a:rPr lang="is-IS" sz="3200" b="1" dirty="0"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um </a:t>
            </a:r>
            <a:r>
              <a:rPr lang="pl-PL" sz="3200" b="1" dirty="0"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STEEP </a:t>
            </a:r>
            <a:r>
              <a:rPr lang="is-IS" sz="3200" b="1" dirty="0"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þætti</a:t>
            </a:r>
            <a:r>
              <a:rPr lang="pl-PL" sz="3200" b="1" dirty="0"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</a:t>
            </a:r>
            <a:r>
              <a:rPr lang="pl-PL" sz="32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(p</a:t>
            </a:r>
            <a:r>
              <a:rPr lang="is-IS" sz="32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ólitík</a:t>
            </a:r>
            <a:r>
              <a:rPr lang="pl-PL" sz="32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)</a:t>
            </a:r>
            <a:endParaRPr sz="32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Montserrat"/>
              <a:cs typeface="Calibri" panose="020F0502020204030204" pitchFamily="34" charset="0"/>
              <a:sym typeface="Montserrat"/>
            </a:endParaRPr>
          </a:p>
        </p:txBody>
      </p:sp>
      <p:sp>
        <p:nvSpPr>
          <p:cNvPr id="5" name="Google Shape;265;p15">
            <a:extLst>
              <a:ext uri="{FF2B5EF4-FFF2-40B4-BE49-F238E27FC236}">
                <a16:creationId xmlns:a16="http://schemas.microsoft.com/office/drawing/2014/main" id="{1F7C8B99-9529-426D-ABEE-821A3D8EF4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-1" y="1411595"/>
            <a:ext cx="697107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indent="0">
              <a:buNone/>
            </a:pP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Ívilnanir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styrkir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hins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opinbera</a:t>
            </a:r>
            <a:r>
              <a:rPr lang="en-US" sz="1800" b="0" i="0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Pólitískar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ákvarðanir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um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niðurgreiðslur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á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rafknúnum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ökutækjum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skattaívilnanir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vegna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nýtingar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endurnýjanlegra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orkugjafa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fjárhagslegur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stuðningur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við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almenningssamgöngur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geta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ýtt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undir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sjálfbærra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samgöngur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14300" indent="0" algn="just">
              <a:buNone/>
            </a:pP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Alþjóðasamningar</a:t>
            </a:r>
            <a:r>
              <a:rPr lang="en-US" sz="1800" b="0" i="0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Þátttaka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í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alþjóðlegum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umhverfissamningum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eins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Parísarsamkomulaginu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getur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skuldbundið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ríki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til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minnka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kolefnisfótspor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sitt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móta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stefnu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um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sjálfbærar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samgöngur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14300" indent="0" algn="just">
              <a:buNone/>
            </a:pP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Skipulag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þéttbýlis</a:t>
            </a:r>
            <a:r>
              <a:rPr lang="en-US" sz="1800" b="0" i="0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Pólitískar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ákvarðanir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tengdar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borgarþróun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skipulagi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geta haft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veruleg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áhrif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á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sjálfbærar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samgöngur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Til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dæmis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fjárfesting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í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innviðum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fyrir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gangandi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vegfarandur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reiðhjól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getur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ýtt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undir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sjálfbærar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samgöngur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bætt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lýðheilsu</a:t>
            </a:r>
            <a:r>
              <a:rPr lang="en-US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14300" indent="0" algn="just">
              <a:buNone/>
            </a:pP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Pólitískur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stöðugleiki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vilji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Pólitískur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vilji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til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innleiða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viðhalda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sjálfbærum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samgöngum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stöðugleika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lykilstofnana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getur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haft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áhrif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á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samræmi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skilvirkni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stefnu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aðgerða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miða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því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stuðla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sjálfbærum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samgöngum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1800" dirty="0">
              <a:solidFill>
                <a:srgbClr val="0D0D0D"/>
              </a:solidFill>
              <a:latin typeface="Calibri" panose="020F0502020204030204" pitchFamily="34" charset="0"/>
              <a:cs typeface="Calibri" panose="020F0502020204030204" pitchFamily="34" charset="0"/>
              <a:sym typeface="Montserrat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F1D6E75-818A-4560-2D8A-41929848F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148" y="2152620"/>
            <a:ext cx="5812620" cy="282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075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6;p18">
            <a:extLst>
              <a:ext uri="{FF2B5EF4-FFF2-40B4-BE49-F238E27FC236}">
                <a16:creationId xmlns:a16="http://schemas.microsoft.com/office/drawing/2014/main" id="{3D9D9285-6415-44CB-A6DF-83148DB4F90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88;p18">
            <a:extLst>
              <a:ext uri="{FF2B5EF4-FFF2-40B4-BE49-F238E27FC236}">
                <a16:creationId xmlns:a16="http://schemas.microsoft.com/office/drawing/2014/main" id="{9D5C2BB4-D875-46CB-9FFD-792E4A33A1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107" y="963877"/>
            <a:ext cx="4238455" cy="493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pl-PL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</a:t>
            </a:r>
            <a:r>
              <a:rPr lang="pl-PL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S</a:t>
            </a:r>
            <a:r>
              <a:rPr lang="is-IS" b="1" dirty="0"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kref</a:t>
            </a:r>
            <a:r>
              <a:rPr lang="pl-PL" b="1" dirty="0"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3</a:t>
            </a:r>
            <a:r>
              <a:rPr lang="pl-PL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Select </a:t>
            </a:r>
            <a:r>
              <a:rPr lang="pl-PL" sz="24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driving </a:t>
            </a:r>
            <a:r>
              <a:rPr lang="pl-PL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forces</a:t>
            </a:r>
            <a:endParaRPr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Google Shape;289;p18">
            <a:extLst>
              <a:ext uri="{FF2B5EF4-FFF2-40B4-BE49-F238E27FC236}">
                <a16:creationId xmlns:a16="http://schemas.microsoft.com/office/drawing/2014/main" id="{9525DF7A-A5D6-4E8F-9A38-3B30CDB94E79}"/>
              </a:ext>
            </a:extLst>
          </p:cNvPr>
          <p:cNvSpPr/>
          <p:nvPr/>
        </p:nvSpPr>
        <p:spPr>
          <a:xfrm>
            <a:off x="4640580" y="2057400"/>
            <a:ext cx="27432" cy="274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90;p18">
            <a:extLst>
              <a:ext uri="{FF2B5EF4-FFF2-40B4-BE49-F238E27FC236}">
                <a16:creationId xmlns:a16="http://schemas.microsoft.com/office/drawing/2014/main" id="{80257A3C-D854-4D3B-B855-00B5E03BDA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76031" y="963877"/>
            <a:ext cx="6377769" cy="493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5080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</a:pPr>
            <a:r>
              <a:rPr lang="is-IS" sz="24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Reynið að flokka </a:t>
            </a:r>
            <a:r>
              <a:rPr lang="pl-PL" sz="24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STEEP </a:t>
            </a:r>
            <a:r>
              <a:rPr lang="is-IS" sz="24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áhrifaþætti eftir</a:t>
            </a:r>
            <a:r>
              <a:rPr lang="pl-PL" sz="24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</a:t>
            </a:r>
            <a:r>
              <a:rPr lang="is-IS" sz="2400" b="1" i="0" u="none" strike="noStrike" cap="none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mikilvægi</a:t>
            </a:r>
            <a:r>
              <a:rPr lang="pl-PL" sz="2400" b="1" i="0" u="none" strike="noStrike" cap="none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</a:t>
            </a:r>
            <a:r>
              <a:rPr lang="is-IS" sz="2400" b="1" i="0" u="none" strike="noStrike" cap="none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og ófyrirsjáanleika</a:t>
            </a:r>
            <a:r>
              <a:rPr lang="pl-PL" sz="24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. </a:t>
            </a:r>
            <a:r>
              <a:rPr lang="is-IS" sz="24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Þeir þættir sem eru mikilvægir og fyrirsjáanlegir má nýta til að setja fram spá</a:t>
            </a:r>
            <a:r>
              <a:rPr lang="pl-PL" sz="24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.</a:t>
            </a:r>
            <a:br>
              <a:rPr lang="is-IS" sz="24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</a:br>
            <a:endParaRPr sz="2400" b="0" i="0" u="none" strike="noStrike" cap="none" dirty="0">
              <a:solidFill>
                <a:schemeClr val="tx1"/>
              </a:solidFill>
              <a:latin typeface="Calibri" panose="020F0502020204030204" pitchFamily="34" charset="0"/>
              <a:ea typeface="Montserrat"/>
              <a:cs typeface="Calibri" panose="020F0502020204030204" pitchFamily="34" charset="0"/>
              <a:sym typeface="Montserrat"/>
            </a:endParaRPr>
          </a:p>
          <a:p>
            <a:pPr marL="5080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</a:pPr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T</a:t>
            </a:r>
            <a:r>
              <a:rPr lang="is-IS" sz="2400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veir þættir sem eru á sama tíma</a:t>
            </a:r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</a:t>
            </a:r>
            <a:r>
              <a:rPr lang="is-IS" sz="2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mikilvægastir </a:t>
            </a:r>
            <a:r>
              <a:rPr lang="pl-PL" sz="2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</a:t>
            </a:r>
            <a:r>
              <a:rPr lang="is-IS" sz="2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og</a:t>
            </a:r>
            <a:r>
              <a:rPr lang="pl-PL" sz="2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</a:t>
            </a:r>
            <a:r>
              <a:rPr lang="is-IS" sz="2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mest ófyrirsjáanlegir</a:t>
            </a:r>
            <a:r>
              <a:rPr lang="pl-PL" sz="2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</a:t>
            </a:r>
            <a:r>
              <a:rPr lang="is-IS" sz="2400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má nýta í sviðsmyndagreiningu</a:t>
            </a:r>
            <a:r>
              <a:rPr lang="pl-PL" sz="2400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!</a:t>
            </a:r>
            <a:endParaRPr sz="2400" dirty="0">
              <a:solidFill>
                <a:schemeClr val="tx1"/>
              </a:solidFill>
              <a:latin typeface="Calibri" panose="020F0502020204030204" pitchFamily="34" charset="0"/>
              <a:ea typeface="Montserrat"/>
              <a:cs typeface="Calibri" panose="020F0502020204030204" pitchFamily="34" charset="0"/>
              <a:sym typeface="Montserrat"/>
            </a:endParaRPr>
          </a:p>
          <a:p>
            <a: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Montserrat"/>
              <a:buNone/>
            </a:pPr>
            <a:endParaRPr sz="2400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08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Montserrat"/>
              <a:buNone/>
            </a:pPr>
            <a:endParaRPr sz="2400" b="0" i="0" u="none" strike="noStrike" cap="none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1153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5;p19">
            <a:extLst>
              <a:ext uri="{FF2B5EF4-FFF2-40B4-BE49-F238E27FC236}">
                <a16:creationId xmlns:a16="http://schemas.microsoft.com/office/drawing/2014/main" id="{81D8DFE5-E1F9-40E1-BFE9-C3B6B7AE58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621798"/>
            <a:ext cx="10508673" cy="950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5D402"/>
              </a:buClr>
              <a:buSzPts val="3200"/>
              <a:buFont typeface="Montserrat"/>
              <a:buNone/>
            </a:pPr>
            <a:r>
              <a:rPr lang="pl-PL" sz="32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F</a:t>
            </a:r>
            <a:r>
              <a:rPr lang="pl-PL" sz="3200" b="1" i="0" u="none" strike="noStrike" cap="none" dirty="0">
                <a:solidFill>
                  <a:srgbClr val="7F7F7F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a</a:t>
            </a:r>
            <a:r>
              <a:rPr lang="pl-PL" sz="3200" b="1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ctors’ ranking</a:t>
            </a:r>
            <a:endParaRPr sz="3200" dirty="0">
              <a:solidFill>
                <a:schemeClr val="tx1"/>
              </a:solidFill>
              <a:latin typeface="Calibri" panose="020F0502020204030204" pitchFamily="34" charset="0"/>
              <a:ea typeface="Montserrat"/>
              <a:cs typeface="Calibri" panose="020F0502020204030204" pitchFamily="34" charset="0"/>
              <a:sym typeface="Montserrat"/>
            </a:endParaRPr>
          </a:p>
        </p:txBody>
      </p:sp>
      <p:pic>
        <p:nvPicPr>
          <p:cNvPr id="5" name="Google Shape;296;p19">
            <a:extLst>
              <a:ext uri="{FF2B5EF4-FFF2-40B4-BE49-F238E27FC236}">
                <a16:creationId xmlns:a16="http://schemas.microsoft.com/office/drawing/2014/main" id="{86611C04-AA6D-461F-BFE3-8D0E1FCA8427}"/>
              </a:ext>
            </a:extLst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2728912" y="1910556"/>
            <a:ext cx="6734175" cy="369383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97;p19">
            <a:extLst>
              <a:ext uri="{FF2B5EF4-FFF2-40B4-BE49-F238E27FC236}">
                <a16:creationId xmlns:a16="http://schemas.microsoft.com/office/drawing/2014/main" id="{1083CDFD-B9AC-4633-9896-527C15CA6F2E}"/>
              </a:ext>
            </a:extLst>
          </p:cNvPr>
          <p:cNvSpPr txBox="1"/>
          <p:nvPr/>
        </p:nvSpPr>
        <p:spPr>
          <a:xfrm>
            <a:off x="7524701" y="5604387"/>
            <a:ext cx="3319805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s-IS" sz="2800" b="1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ófyrirsjáanleiki</a:t>
            </a:r>
            <a:endParaRPr sz="2800" b="1" i="0" u="none" strike="noStrike" cap="none" dirty="0">
              <a:solidFill>
                <a:schemeClr val="tx1"/>
              </a:solidFill>
              <a:latin typeface="Calibri" panose="020F0502020204030204" pitchFamily="34" charset="0"/>
              <a:ea typeface="Montserrat"/>
              <a:cs typeface="Calibri" panose="020F0502020204030204" pitchFamily="34" charset="0"/>
              <a:sym typeface="Montserrat"/>
            </a:endParaRPr>
          </a:p>
        </p:txBody>
      </p:sp>
      <p:sp>
        <p:nvSpPr>
          <p:cNvPr id="7" name="Google Shape;298;p19">
            <a:extLst>
              <a:ext uri="{FF2B5EF4-FFF2-40B4-BE49-F238E27FC236}">
                <a16:creationId xmlns:a16="http://schemas.microsoft.com/office/drawing/2014/main" id="{EF7B7115-BADA-4F43-8570-B23FC9172C19}"/>
              </a:ext>
            </a:extLst>
          </p:cNvPr>
          <p:cNvSpPr txBox="1"/>
          <p:nvPr/>
        </p:nvSpPr>
        <p:spPr>
          <a:xfrm rot="-5400000">
            <a:off x="1239791" y="2888660"/>
            <a:ext cx="2571762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s-IS" sz="2800" b="1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mikilvægi</a:t>
            </a:r>
            <a:endParaRPr sz="2800" b="1" i="0" u="none" strike="noStrike" cap="none" dirty="0">
              <a:solidFill>
                <a:schemeClr val="tx1"/>
              </a:solidFill>
              <a:latin typeface="Calibri" panose="020F0502020204030204" pitchFamily="34" charset="0"/>
              <a:ea typeface="Montserrat"/>
              <a:cs typeface="Calibri" panose="020F0502020204030204" pitchFamily="34" charset="0"/>
              <a:sym typeface="Montserrat"/>
            </a:endParaRPr>
          </a:p>
        </p:txBody>
      </p:sp>
      <p:grpSp>
        <p:nvGrpSpPr>
          <p:cNvPr id="8" name="Google Shape;299;p19">
            <a:extLst>
              <a:ext uri="{FF2B5EF4-FFF2-40B4-BE49-F238E27FC236}">
                <a16:creationId xmlns:a16="http://schemas.microsoft.com/office/drawing/2014/main" id="{40A6A3B6-A683-4FE6-BD43-BC5F79B4A344}"/>
              </a:ext>
            </a:extLst>
          </p:cNvPr>
          <p:cNvGrpSpPr/>
          <p:nvPr/>
        </p:nvGrpSpPr>
        <p:grpSpPr>
          <a:xfrm>
            <a:off x="2792058" y="1852680"/>
            <a:ext cx="3300478" cy="1041767"/>
            <a:chOff x="1986419" y="-93223"/>
            <a:chExt cx="2066925" cy="1168429"/>
          </a:xfrm>
        </p:grpSpPr>
        <p:sp>
          <p:nvSpPr>
            <p:cNvPr id="9" name="Google Shape;300;p19">
              <a:extLst>
                <a:ext uri="{FF2B5EF4-FFF2-40B4-BE49-F238E27FC236}">
                  <a16:creationId xmlns:a16="http://schemas.microsoft.com/office/drawing/2014/main" id="{ABDC247A-AFF7-4FE4-A77C-BC49ECAF8DA3}"/>
                </a:ext>
              </a:extLst>
            </p:cNvPr>
            <p:cNvSpPr txBox="1"/>
            <p:nvPr/>
          </p:nvSpPr>
          <p:spPr>
            <a:xfrm>
              <a:off x="1986419" y="-93223"/>
              <a:ext cx="2066925" cy="3864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is-IS" sz="2800" b="1" dirty="0">
                  <a:solidFill>
                    <a:schemeClr val="tx1"/>
                  </a:solidFill>
                  <a:latin typeface="Calibri" panose="020F0502020204030204" pitchFamily="34" charset="0"/>
                  <a:ea typeface="Montserrat"/>
                  <a:cs typeface="Calibri" panose="020F0502020204030204" pitchFamily="34" charset="0"/>
                  <a:sym typeface="Montserrat"/>
                </a:rPr>
                <a:t>spár</a:t>
              </a:r>
              <a:endParaRPr sz="2800" b="1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endParaRPr>
            </a:p>
          </p:txBody>
        </p:sp>
        <p:sp>
          <p:nvSpPr>
            <p:cNvPr id="10" name="Google Shape;301;p19">
              <a:extLst>
                <a:ext uri="{FF2B5EF4-FFF2-40B4-BE49-F238E27FC236}">
                  <a16:creationId xmlns:a16="http://schemas.microsoft.com/office/drawing/2014/main" id="{E09AC858-0617-4947-861A-6036828EE25E}"/>
                </a:ext>
              </a:extLst>
            </p:cNvPr>
            <p:cNvSpPr/>
            <p:nvPr/>
          </p:nvSpPr>
          <p:spPr>
            <a:xfrm>
              <a:off x="2887026" y="456081"/>
              <a:ext cx="223383" cy="619125"/>
            </a:xfrm>
            <a:prstGeom prst="downArrow">
              <a:avLst>
                <a:gd name="adj1" fmla="val 50000"/>
                <a:gd name="adj2" fmla="val 50004"/>
              </a:avLst>
            </a:prstGeom>
            <a:solidFill>
              <a:schemeClr val="accent5">
                <a:lumMod val="50000"/>
              </a:scheme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" name="Google Shape;302;p19">
            <a:extLst>
              <a:ext uri="{FF2B5EF4-FFF2-40B4-BE49-F238E27FC236}">
                <a16:creationId xmlns:a16="http://schemas.microsoft.com/office/drawing/2014/main" id="{B586C9C8-6246-4570-A5DA-38219963E020}"/>
              </a:ext>
            </a:extLst>
          </p:cNvPr>
          <p:cNvSpPr txBox="1"/>
          <p:nvPr/>
        </p:nvSpPr>
        <p:spPr>
          <a:xfrm>
            <a:off x="7416545" y="633554"/>
            <a:ext cx="2464874" cy="682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l-PL" sz="2800" b="1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s</a:t>
            </a:r>
            <a:r>
              <a:rPr lang="is-IS" sz="2800" b="1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viðsmynda</a:t>
            </a:r>
            <a:r>
              <a:rPr lang="pl-PL" sz="2800" b="1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</a:t>
            </a:r>
            <a:r>
              <a:rPr lang="is-IS" sz="2800" b="1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greining</a:t>
            </a:r>
            <a:endParaRPr sz="2800" b="1" i="0" u="none" strike="noStrike" cap="none" dirty="0">
              <a:solidFill>
                <a:schemeClr val="tx1"/>
              </a:solidFill>
              <a:latin typeface="Calibri" panose="020F0502020204030204" pitchFamily="34" charset="0"/>
              <a:ea typeface="Montserrat"/>
              <a:cs typeface="Calibri" panose="020F0502020204030204" pitchFamily="34" charset="0"/>
              <a:sym typeface="Montserrat"/>
            </a:endParaRPr>
          </a:p>
        </p:txBody>
      </p:sp>
      <p:sp>
        <p:nvSpPr>
          <p:cNvPr id="12" name="Google Shape;303;p19">
            <a:extLst>
              <a:ext uri="{FF2B5EF4-FFF2-40B4-BE49-F238E27FC236}">
                <a16:creationId xmlns:a16="http://schemas.microsoft.com/office/drawing/2014/main" id="{5256F7A3-EB76-4111-8E6C-41CCD5E61E65}"/>
              </a:ext>
            </a:extLst>
          </p:cNvPr>
          <p:cNvSpPr/>
          <p:nvPr/>
        </p:nvSpPr>
        <p:spPr>
          <a:xfrm rot="-6518369">
            <a:off x="8036902" y="2123944"/>
            <a:ext cx="995908" cy="1151949"/>
          </a:xfrm>
          <a:prstGeom prst="ellipse">
            <a:avLst/>
          </a:prstGeom>
          <a:solidFill>
            <a:schemeClr val="accent5">
              <a:lumMod val="50000"/>
              <a:alpha val="0"/>
            </a:schemeClr>
          </a:solidFill>
          <a:ln w="38100" cap="flat" cmpd="sng">
            <a:solidFill>
              <a:schemeClr val="accent5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304;p19">
            <a:extLst>
              <a:ext uri="{FF2B5EF4-FFF2-40B4-BE49-F238E27FC236}">
                <a16:creationId xmlns:a16="http://schemas.microsoft.com/office/drawing/2014/main" id="{F9743D4C-64E9-41F8-8137-E19B798C702E}"/>
              </a:ext>
            </a:extLst>
          </p:cNvPr>
          <p:cNvSpPr/>
          <p:nvPr/>
        </p:nvSpPr>
        <p:spPr>
          <a:xfrm>
            <a:off x="8400438" y="1590164"/>
            <a:ext cx="356699" cy="552010"/>
          </a:xfrm>
          <a:prstGeom prst="downArrow">
            <a:avLst>
              <a:gd name="adj1" fmla="val 50000"/>
              <a:gd name="adj2" fmla="val 50004"/>
            </a:avLst>
          </a:prstGeom>
          <a:solidFill>
            <a:schemeClr val="accent5">
              <a:lumMod val="50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69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09;p20" descr="5">
            <a:extLst>
              <a:ext uri="{FF2B5EF4-FFF2-40B4-BE49-F238E27FC236}">
                <a16:creationId xmlns:a16="http://schemas.microsoft.com/office/drawing/2014/main" id="{F72F0735-AAF0-448D-BF44-E019B5499F8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3962" y="1519757"/>
            <a:ext cx="6220864" cy="44224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10;p20">
            <a:extLst>
              <a:ext uri="{FF2B5EF4-FFF2-40B4-BE49-F238E27FC236}">
                <a16:creationId xmlns:a16="http://schemas.microsoft.com/office/drawing/2014/main" id="{0731341A-E767-43D3-B04A-CD2CCAEDD649}"/>
              </a:ext>
            </a:extLst>
          </p:cNvPr>
          <p:cNvSpPr txBox="1"/>
          <p:nvPr/>
        </p:nvSpPr>
        <p:spPr>
          <a:xfrm>
            <a:off x="6946954" y="1519757"/>
            <a:ext cx="5075417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pl-PL" sz="200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Tveir þættir sem eru í senn mikilvægastir og ó</a:t>
            </a:r>
            <a:r>
              <a:rPr lang="is-IS" sz="200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fyrirsjáanlegir sérstaklega í óvissuástandi</a:t>
            </a:r>
            <a:r>
              <a:rPr lang="pl-PL" sz="200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.</a:t>
            </a:r>
            <a:br>
              <a:rPr lang="is-IS" sz="200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</a:br>
            <a:endParaRPr sz="2000" i="0" u="none" strike="noStrike" cap="none" dirty="0">
              <a:solidFill>
                <a:srgbClr val="999999"/>
              </a:solidFill>
              <a:latin typeface="Calibri" panose="020F0502020204030204" pitchFamily="34" charset="0"/>
              <a:ea typeface="Montserrat"/>
              <a:cs typeface="Calibri" panose="020F0502020204030204" pitchFamily="34" charset="0"/>
              <a:sym typeface="Montserrat"/>
            </a:endParaRPr>
          </a:p>
          <a:p>
            <a:pPr marL="457200" marR="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is-IS" sz="2000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Hugsaðu um</a:t>
            </a:r>
            <a:r>
              <a:rPr lang="pl-PL" sz="200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</a:t>
            </a:r>
            <a:r>
              <a:rPr lang="is-IS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mikið framboð á snjallinnviðum</a:t>
            </a:r>
            <a:r>
              <a:rPr lang="pl-PL" sz="2000" i="0" u="none" strike="noStrike" cap="none" dirty="0">
                <a:solidFill>
                  <a:srgbClr val="999999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</a:t>
            </a:r>
            <a:r>
              <a:rPr lang="is-IS" sz="2000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samanborði við</a:t>
            </a:r>
            <a:r>
              <a:rPr lang="pl-PL" sz="2000" i="0" u="none" strike="noStrike" cap="none" dirty="0">
                <a:solidFill>
                  <a:srgbClr val="999999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</a:t>
            </a:r>
            <a:r>
              <a:rPr lang="pl-PL" sz="20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l</a:t>
            </a:r>
            <a:r>
              <a:rPr lang="is-IS" sz="20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ítið</a:t>
            </a:r>
            <a:r>
              <a:rPr lang="pl-PL" sz="20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</a:t>
            </a:r>
            <a:r>
              <a:rPr lang="is-IS" sz="20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framboð á snjallinnviðum</a:t>
            </a:r>
            <a:r>
              <a:rPr lang="pl-PL" sz="2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, </a:t>
            </a:r>
            <a:r>
              <a:rPr lang="pl-PL" sz="2000" i="0" u="none" strike="noStrike" cap="none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h</a:t>
            </a:r>
            <a:r>
              <a:rPr lang="is-IS" sz="2000" i="0" u="none" strike="noStrike" cap="none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átt eldsneytisverð samanborðið við lágt eldsneytisverð</a:t>
            </a:r>
            <a:r>
              <a:rPr lang="pl-PL" sz="20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. </a:t>
            </a:r>
            <a:r>
              <a:rPr lang="pl-PL" sz="200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T</a:t>
            </a:r>
            <a:r>
              <a:rPr lang="is-IS" sz="200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veimur tegundum af  óvissuástandi vegna þessara tveggja áhrifaþátta umbreytist í fjórar sviðsmyndir</a:t>
            </a:r>
            <a:r>
              <a:rPr lang="pl-PL" sz="200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!</a:t>
            </a:r>
          </a:p>
          <a:p>
            <a:pPr marL="4572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endParaRPr lang="pl-PL" sz="2000" i="0" u="none" strike="noStrike" cap="none" dirty="0">
              <a:solidFill>
                <a:schemeClr val="tx1"/>
              </a:solidFill>
              <a:latin typeface="Calibri" panose="020F0502020204030204" pitchFamily="34" charset="0"/>
              <a:ea typeface="Montserrat"/>
              <a:cs typeface="Calibri" panose="020F0502020204030204" pitchFamily="34" charset="0"/>
              <a:sym typeface="Montserrat"/>
            </a:endParaRPr>
          </a:p>
          <a:p>
            <a:pPr marL="4572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is-I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Montserrat"/>
              </a:rPr>
              <a:t>Gerðu tilraunir með aðra áhrifaþætti</a:t>
            </a:r>
            <a:r>
              <a:rPr lang="pl-PL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Montserrat"/>
              </a:rPr>
              <a:t>!</a:t>
            </a:r>
            <a:endParaRPr sz="2000" i="0" u="none" strike="noStrike" cap="non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Google Shape;311;p20">
            <a:extLst>
              <a:ext uri="{FF2B5EF4-FFF2-40B4-BE49-F238E27FC236}">
                <a16:creationId xmlns:a16="http://schemas.microsoft.com/office/drawing/2014/main" id="{2936C339-B117-4829-8F17-36AF5CB96276}"/>
              </a:ext>
            </a:extLst>
          </p:cNvPr>
          <p:cNvSpPr txBox="1"/>
          <p:nvPr/>
        </p:nvSpPr>
        <p:spPr>
          <a:xfrm>
            <a:off x="438347" y="915810"/>
            <a:ext cx="1048816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i="0" u="none" strike="noStrike" cap="none" dirty="0">
                <a:solidFill>
                  <a:schemeClr val="accent4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S</a:t>
            </a:r>
            <a:r>
              <a:rPr lang="pl-PL" sz="3200" b="1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t</a:t>
            </a:r>
            <a:r>
              <a:rPr lang="is-IS" sz="3200" b="1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ref</a:t>
            </a:r>
            <a:r>
              <a:rPr lang="pl-PL" sz="3200" b="1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4: </a:t>
            </a:r>
            <a:r>
              <a:rPr lang="is-IS" sz="3200" b="1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Umbreytið tveimur drifkröfum í sviðsmyndir</a:t>
            </a:r>
            <a:endParaRPr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 i="0" u="none" strike="noStrike" cap="none" dirty="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82378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B1BBB3C1-2732-4F3E-8E5C-1A2B421C0908}"/>
              </a:ext>
            </a:extLst>
          </p:cNvPr>
          <p:cNvSpPr/>
          <p:nvPr/>
        </p:nvSpPr>
        <p:spPr>
          <a:xfrm>
            <a:off x="5813846" y="3076515"/>
            <a:ext cx="2186654" cy="1583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7" name="Google Shape;317;p21"/>
          <p:cNvSpPr txBox="1">
            <a:spLocks noGrp="1"/>
          </p:cNvSpPr>
          <p:nvPr>
            <p:ph type="title"/>
          </p:nvPr>
        </p:nvSpPr>
        <p:spPr>
          <a:xfrm>
            <a:off x="582788" y="653987"/>
            <a:ext cx="10751053" cy="950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5D402"/>
              </a:buClr>
              <a:buSzPts val="3200"/>
              <a:buFont typeface="Montserrat"/>
              <a:buNone/>
            </a:pPr>
            <a:r>
              <a:rPr lang="pl-PL" sz="32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S</a:t>
            </a:r>
            <a:r>
              <a:rPr lang="is-IS" sz="3200" b="1" dirty="0"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kref</a:t>
            </a:r>
            <a:r>
              <a:rPr lang="pl-PL" sz="3200" b="1" dirty="0"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5: </a:t>
            </a:r>
            <a:r>
              <a:rPr lang="is-IS" sz="3200" b="1" dirty="0"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Þróaðu fjórar sviðsmyndir. </a:t>
            </a:r>
            <a:r>
              <a:rPr lang="pl-PL" sz="3200" b="1" dirty="0"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H</a:t>
            </a:r>
            <a:r>
              <a:rPr lang="is-IS" sz="3200" b="1" dirty="0"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vernig gæti það litið út</a:t>
            </a:r>
            <a:r>
              <a:rPr lang="pl-PL" sz="3200" b="1" dirty="0"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?</a:t>
            </a:r>
            <a:endParaRPr sz="3200" b="1" dirty="0">
              <a:latin typeface="Calibri" panose="020F0502020204030204" pitchFamily="34" charset="0"/>
              <a:ea typeface="Montserrat"/>
              <a:cs typeface="Calibri" panose="020F0502020204030204" pitchFamily="34" charset="0"/>
              <a:sym typeface="Montserrat"/>
            </a:endParaRPr>
          </a:p>
        </p:txBody>
      </p:sp>
      <p:sp>
        <p:nvSpPr>
          <p:cNvPr id="318" name="Google Shape;318;p21"/>
          <p:cNvSpPr txBox="1"/>
          <p:nvPr/>
        </p:nvSpPr>
        <p:spPr>
          <a:xfrm>
            <a:off x="549357" y="1576785"/>
            <a:ext cx="7779696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s-IS" sz="2000" b="0" i="0" u="none" strike="noStrike" dirty="0">
                <a:solidFill>
                  <a:srgbClr val="999999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T</a:t>
            </a:r>
            <a:r>
              <a:rPr lang="pl-PL" sz="2000" b="0" i="0" u="none" strike="noStrike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eiknaðu auðkennda þætti x1 og x2 á tvo hornrétta ása</a:t>
            </a:r>
            <a:br>
              <a:rPr lang="is-IS" sz="2000" b="0" i="0" u="none" strike="noStrike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</a:br>
            <a:r>
              <a:rPr lang="is-IS" sz="2000" b="0" i="0" u="none" strike="noStrike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Skilgreindu óvissuástand </a:t>
            </a:r>
            <a:r>
              <a:rPr lang="pl-PL" sz="2000" b="0" i="0" u="none" strike="noStrike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x1 og x2 þ</a:t>
            </a:r>
            <a:r>
              <a:rPr lang="is-IS" sz="2000" b="0" i="0" u="none" strike="noStrike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ætti</a:t>
            </a:r>
            <a:br>
              <a:rPr lang="pl-PL" sz="1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endParaRPr sz="1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319" name="Google Shape;31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2777" y="2512460"/>
            <a:ext cx="5750719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1"/>
          <p:cNvSpPr txBox="1"/>
          <p:nvPr/>
        </p:nvSpPr>
        <p:spPr>
          <a:xfrm>
            <a:off x="3560502" y="2262914"/>
            <a:ext cx="5490173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i="0" u="none" strike="noStrike" dirty="0">
                <a:solidFill>
                  <a:srgbClr val="000000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X1: </a:t>
            </a:r>
            <a:r>
              <a:rPr lang="is-IS" sz="1800" b="1" i="0" u="none" strike="noStrike" dirty="0">
                <a:solidFill>
                  <a:srgbClr val="000000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mikið framboð á snjallinnviðum</a:t>
            </a:r>
            <a:endParaRPr sz="1800" b="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pl-PL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21"/>
          <p:cNvSpPr txBox="1"/>
          <p:nvPr/>
        </p:nvSpPr>
        <p:spPr>
          <a:xfrm>
            <a:off x="3588464" y="5754300"/>
            <a:ext cx="549855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i="0" u="none" strike="noStrike" dirty="0">
                <a:solidFill>
                  <a:srgbClr val="000000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X1: l</a:t>
            </a:r>
            <a:r>
              <a:rPr lang="is-IS" sz="1800" b="1" i="0" u="none" strike="noStrike" dirty="0">
                <a:solidFill>
                  <a:srgbClr val="000000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ítið framboð á snjallinnviðum</a:t>
            </a:r>
            <a:endParaRPr sz="1800" b="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pl-PL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21"/>
          <p:cNvSpPr txBox="1"/>
          <p:nvPr/>
        </p:nvSpPr>
        <p:spPr>
          <a:xfrm>
            <a:off x="8028162" y="3965049"/>
            <a:ext cx="267875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i="0" u="none" strike="noStrike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X2:  h</a:t>
            </a:r>
            <a:r>
              <a:rPr lang="is-IS" sz="1800" b="1" i="0" u="none" strike="noStrike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átt eldsneytisverð</a:t>
            </a:r>
            <a:endParaRPr sz="1800" b="0" dirty="0">
              <a:solidFill>
                <a:schemeClr val="tx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pl-PL" sz="1800" dirty="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dirty="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21"/>
          <p:cNvSpPr txBox="1"/>
          <p:nvPr/>
        </p:nvSpPr>
        <p:spPr>
          <a:xfrm>
            <a:off x="1235491" y="3989245"/>
            <a:ext cx="2487443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i="0" u="none" strike="noStrike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X2: l</a:t>
            </a:r>
            <a:r>
              <a:rPr lang="is-IS" sz="1800" b="1" i="0" u="none" strike="noStrike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ágt eldsneytisverð</a:t>
            </a:r>
            <a:endParaRPr sz="1800" b="0" dirty="0">
              <a:solidFill>
                <a:schemeClr val="tx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pl-PL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334;p22">
            <a:extLst>
              <a:ext uri="{FF2B5EF4-FFF2-40B4-BE49-F238E27FC236}">
                <a16:creationId xmlns:a16="http://schemas.microsoft.com/office/drawing/2014/main" id="{46ADC7C1-4656-4C0A-AF01-56518A0BCB9A}"/>
              </a:ext>
            </a:extLst>
          </p:cNvPr>
          <p:cNvSpPr txBox="1"/>
          <p:nvPr/>
        </p:nvSpPr>
        <p:spPr>
          <a:xfrm>
            <a:off x="8079657" y="2656324"/>
            <a:ext cx="3104628" cy="12002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is-IS" sz="1800" b="1" dirty="0">
                <a:solidFill>
                  <a:srgbClr val="7F7F7F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Sviðsmynd</a:t>
            </a:r>
            <a:r>
              <a:rPr lang="pl-PL" sz="1800" b="1" i="0" u="none" strike="noStrike" dirty="0">
                <a:solidFill>
                  <a:srgbClr val="7F7F7F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1: „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Green Horizons: 2040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Þéttbýlis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Útópían</a:t>
            </a:r>
            <a:r>
              <a:rPr lang="pl-PL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pPr lvl="0" algn="ctr"/>
            <a:endParaRPr lang="pl-PL" sz="1800" dirty="0">
              <a:solidFill>
                <a:srgbClr val="0D0D0D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lvl="0" algn="ctr"/>
            <a:endParaRPr sz="1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5" name="Google Shape;350;p23">
            <a:extLst>
              <a:ext uri="{FF2B5EF4-FFF2-40B4-BE49-F238E27FC236}">
                <a16:creationId xmlns:a16="http://schemas.microsoft.com/office/drawing/2014/main" id="{45184F7C-25EA-4CA5-A57D-25F238F33786}"/>
              </a:ext>
            </a:extLst>
          </p:cNvPr>
          <p:cNvSpPr txBox="1"/>
          <p:nvPr/>
        </p:nvSpPr>
        <p:spPr>
          <a:xfrm>
            <a:off x="151145" y="2636514"/>
            <a:ext cx="2905029" cy="12002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is-IS" sz="1800" b="1" dirty="0">
                <a:solidFill>
                  <a:srgbClr val="7F7F7F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Sviðsmynd</a:t>
            </a:r>
            <a:r>
              <a:rPr lang="pl-PL" sz="1800" b="1" i="0" u="none" strike="noStrike" dirty="0">
                <a:solidFill>
                  <a:srgbClr val="7F7F7F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2: 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 Green 2040: Val á milli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ótakmarkaðra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sjálfbærra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auðlinda</a:t>
            </a:r>
            <a:endParaRPr sz="1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6" name="Google Shape;368;p24">
            <a:extLst>
              <a:ext uri="{FF2B5EF4-FFF2-40B4-BE49-F238E27FC236}">
                <a16:creationId xmlns:a16="http://schemas.microsoft.com/office/drawing/2014/main" id="{82DEB0BB-56D6-4661-B94B-8421F598F943}"/>
              </a:ext>
            </a:extLst>
          </p:cNvPr>
          <p:cNvSpPr txBox="1"/>
          <p:nvPr/>
        </p:nvSpPr>
        <p:spPr>
          <a:xfrm>
            <a:off x="111713" y="4449771"/>
            <a:ext cx="2917541" cy="92328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is-IS" sz="1800" b="1" dirty="0">
                <a:solidFill>
                  <a:srgbClr val="7F7F7F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Sviðsmynd</a:t>
            </a:r>
            <a:r>
              <a:rPr lang="pl-PL" sz="1800" b="1" i="0" u="none" strike="noStrike" dirty="0">
                <a:solidFill>
                  <a:srgbClr val="7F7F7F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3: 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Grassroots Green: 2040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Samfélagsdrifin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vistvæn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bylting</a:t>
            </a:r>
            <a:endParaRPr sz="1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7" name="Google Shape;382;p25">
            <a:extLst>
              <a:ext uri="{FF2B5EF4-FFF2-40B4-BE49-F238E27FC236}">
                <a16:creationId xmlns:a16="http://schemas.microsoft.com/office/drawing/2014/main" id="{D7946178-7340-410D-AE9A-CACB39E4354A}"/>
              </a:ext>
            </a:extLst>
          </p:cNvPr>
          <p:cNvSpPr txBox="1"/>
          <p:nvPr/>
        </p:nvSpPr>
        <p:spPr>
          <a:xfrm>
            <a:off x="8074833" y="4496137"/>
            <a:ext cx="3088408" cy="12002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pl-PL" sz="1800" b="1" i="0" u="none" strike="noStrike" dirty="0">
                <a:solidFill>
                  <a:srgbClr val="7F7F7F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S</a:t>
            </a:r>
            <a:r>
              <a:rPr lang="is-IS" sz="1800" b="1" i="0" u="none" strike="noStrike" dirty="0">
                <a:solidFill>
                  <a:srgbClr val="7F7F7F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viðsmynd</a:t>
            </a:r>
            <a:r>
              <a:rPr lang="pl-PL" sz="1800" b="1" i="0" u="none" strike="noStrike" dirty="0">
                <a:solidFill>
                  <a:srgbClr val="7F7F7F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4: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“Resilient Mobility 2040: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Takast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á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við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áskoranir</a:t>
            </a:r>
            <a:endParaRPr lang="pl-P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2559AACE-94E4-12DA-15AF-9AF9B0A10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112" y="2656324"/>
            <a:ext cx="1873917" cy="1543357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C831F04E-6333-C2D1-9D75-11872F8E68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0856" y="2708567"/>
            <a:ext cx="1931092" cy="1459395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B56F4AD4-C820-440C-BF86-9E8BBAC77A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9170" y="4314177"/>
            <a:ext cx="1989950" cy="1480386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F1804A3A-9DD3-B27A-D78F-5C245CF35A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0166" y="4255765"/>
            <a:ext cx="2447863" cy="184453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257CF9D5-3893-6A2C-0D91-95D092CA5ED3}"/>
              </a:ext>
            </a:extLst>
          </p:cNvPr>
          <p:cNvSpPr txBox="1"/>
          <p:nvPr/>
        </p:nvSpPr>
        <p:spPr>
          <a:xfrm>
            <a:off x="5840361" y="2518902"/>
            <a:ext cx="610076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Árið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2040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hefur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hið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mikla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framboð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á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snjöllum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innviðum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gjörbylt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sjálfbærum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samgöngum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gert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þær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skilvirkari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aðgengilegri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nokkru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sinni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fyrr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Með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hækkandi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eldsneytisverði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hafa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borgir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skipt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hratt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yfir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í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rafknúin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sjálfkeyrandi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ökutæki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samþætt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snjöll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umferðarstjórnunarkerfum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til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draga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úr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teppum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losun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Almenningssamgöngur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eru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bæði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áreiðanlegar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þægilegar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studdar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af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rauntímagögnum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forspárgreiningum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sem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hvetur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til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þess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fólk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nýtir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þær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í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stað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einkabílsins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Fyrir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vikið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er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borgarumhverfi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hreinna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hljóðlátara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lífvænlegra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þar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sem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borgarar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aðhyllast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sjálfbærari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vistvænni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lífsstíl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559AACE-94E4-12DA-15AF-9AF9B0A10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44" y="1691148"/>
            <a:ext cx="5343459" cy="3805085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561D12B3-3505-A49B-5191-F3FDE8E6554E}"/>
              </a:ext>
            </a:extLst>
          </p:cNvPr>
          <p:cNvSpPr txBox="1"/>
          <p:nvPr/>
        </p:nvSpPr>
        <p:spPr>
          <a:xfrm>
            <a:off x="5840361" y="1519285"/>
            <a:ext cx="62816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0" i="0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is-IS" sz="2400" b="0" i="0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viðsmynd</a:t>
            </a:r>
            <a:r>
              <a:rPr lang="pl-PL" sz="2400" b="0" i="0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lang="pl-PL" sz="24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"Green Horizons: 2040 </a:t>
            </a:r>
            <a:r>
              <a:rPr lang="en-US" sz="24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Þéttbýlis</a:t>
            </a:r>
            <a:r>
              <a:rPr lang="en-US" sz="24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Útópía</a:t>
            </a:r>
            <a:r>
              <a:rPr lang="en-US" sz="24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324465" y="927879"/>
            <a:ext cx="1179755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2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Þróið sviðsmyndir/frásagnir eða nýtið eftirfarandi frásögn</a:t>
            </a:r>
            <a:r>
              <a:rPr lang="pl-PL" sz="2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789979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64AE3A26-5C4D-E37E-09AA-0F1D2858DE4F}"/>
              </a:ext>
            </a:extLst>
          </p:cNvPr>
          <p:cNvSpPr txBox="1"/>
          <p:nvPr/>
        </p:nvSpPr>
        <p:spPr>
          <a:xfrm>
            <a:off x="6105832" y="2529248"/>
            <a:ext cx="598810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Árið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2040,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jafnvel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þó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eldsneytisverð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hækki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ekki,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byggja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borgir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á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sjálfbærum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samgöngum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þökk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sé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snjallinnviðum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Rafknúin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farartæki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endurnýjanleg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orka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eru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notuð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til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lágmarkar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notkun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á 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jarðefnaeldsneyti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Snjallinnviðir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auka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skilvirkni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auðvelda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það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velja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grænar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samgöngur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Borgir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eru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hreinni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grænni</a:t>
            </a:r>
            <a:r>
              <a:rPr lang="en-US" sz="20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20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bera</a:t>
            </a:r>
            <a:r>
              <a:rPr lang="en-US" sz="20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vitni</a:t>
            </a:r>
            <a:r>
              <a:rPr lang="en-US" sz="20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um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alþjóðlegar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skuldbindingar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landa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um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sjálfbærni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2000" dirty="0">
              <a:solidFill>
                <a:srgbClr val="0D0D0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831F04E-6333-C2D1-9D75-11872F8E6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37" y="1428704"/>
            <a:ext cx="5675688" cy="3920044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8A59CCD5-D88D-A489-B1B6-B2891FE6D6A1}"/>
              </a:ext>
            </a:extLst>
          </p:cNvPr>
          <p:cNvSpPr txBox="1"/>
          <p:nvPr/>
        </p:nvSpPr>
        <p:spPr>
          <a:xfrm>
            <a:off x="6017342" y="1570291"/>
            <a:ext cx="58379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is-IS" sz="2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viðsmynd</a:t>
            </a:r>
            <a:r>
              <a:rPr lang="pl-PL" sz="24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  <a:r>
              <a:rPr lang="pl-PL" sz="24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„</a:t>
            </a:r>
            <a:r>
              <a:rPr lang="en-US" sz="24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Smart Green 2040: Val á milli </a:t>
            </a:r>
            <a:r>
              <a:rPr lang="en-US" sz="24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ótakmarkaðra</a:t>
            </a:r>
            <a:r>
              <a:rPr lang="en-US" sz="24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sjálfbærra</a:t>
            </a:r>
            <a:r>
              <a:rPr lang="en-US" sz="24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auðlinda</a:t>
            </a:r>
            <a:r>
              <a:rPr lang="en-US" sz="24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995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 txBox="1">
            <a:spLocks noGrp="1"/>
          </p:cNvSpPr>
          <p:nvPr>
            <p:ph type="body" idx="1"/>
          </p:nvPr>
        </p:nvSpPr>
        <p:spPr>
          <a:xfrm>
            <a:off x="315861" y="763741"/>
            <a:ext cx="11492681" cy="5214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pl-PL"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l-PL" sz="22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Gróðurhúsalofttegundir</a:t>
            </a:r>
            <a:r>
              <a:rPr lang="pl-PL" sz="220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samanstanda af koldíoxíði, metani, ósoni, nituroxíði, klórflúorkolefnum og vatnsgufu.</a:t>
            </a:r>
            <a:r>
              <a:rPr lang="is-IS" sz="220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20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https://climate.nasa.gov/faq/19/what-is-the-greenhouse</a:t>
            </a:r>
            <a:r>
              <a:rPr lang="is-IS" sz="220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-</a:t>
            </a:r>
            <a:r>
              <a:rPr lang="pl-PL" sz="220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effect/#:~:text=Greenhouse%20gases%20consist%20of%20carbon,that%20initially%20caused%20the%20warming</a:t>
            </a:r>
            <a:r>
              <a:rPr lang="pl-PL" sz="220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is-IS" sz="220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is-IS" sz="2200" i="0" dirty="0">
              <a:solidFill>
                <a:srgbClr val="22222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l-PL" sz="22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Vatnsorka: </a:t>
            </a:r>
            <a:r>
              <a:rPr lang="pl-PL" sz="220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Rafmagn framleitt úr hreyfiorku vatns í vatnsaflsvirkjunum (rafmagn framleitt</a:t>
            </a:r>
            <a:r>
              <a:rPr lang="is-IS" sz="22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með</a:t>
            </a:r>
            <a:r>
              <a:rPr lang="pl-PL" sz="220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uppdæling</a:t>
            </a:r>
            <a:r>
              <a:rPr lang="is-IS" sz="220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 ómeðtalið</a:t>
            </a:r>
            <a:r>
              <a:rPr lang="pl-PL" sz="220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  <a:r>
              <a:rPr lang="is-IS" sz="220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20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https://ec.europa.eu/eurostat/web/interactive-publications/energy-2023#</a:t>
            </a:r>
            <a:br>
              <a:rPr lang="is-IS" sz="220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is-IS" sz="2200" i="0" dirty="0">
              <a:solidFill>
                <a:srgbClr val="22222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l-PL" sz="22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Vetni</a:t>
            </a:r>
            <a:r>
              <a:rPr lang="pl-PL" sz="220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er algengasta frumefnið á jörðinni, tveir þriðju hlutar þess er vatn. </a:t>
            </a:r>
            <a:r>
              <a:rPr lang="is-IS" sz="220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pl-PL" sz="220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rumefni</a:t>
            </a:r>
            <a:r>
              <a:rPr lang="is-IS" sz="220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ð</a:t>
            </a:r>
            <a:r>
              <a:rPr lang="pl-PL" sz="220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er hægt að nota sem kolefnislaust eldsneyti ef við skiljum það að.</a:t>
            </a:r>
            <a:r>
              <a:rPr lang="is-IS" sz="220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20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https://www.greenmatch.co.uk/blog/2021/09/advantages-and-disadvantages-of-renewable-energy#types-of-renewable-energy</a:t>
            </a:r>
            <a:br>
              <a:rPr lang="is-IS" sz="220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is-IS" sz="2200" i="0" dirty="0">
              <a:solidFill>
                <a:srgbClr val="22222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is-IS" sz="22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Aðferðir til að minnka losun</a:t>
            </a:r>
            <a:r>
              <a:rPr lang="pl-PL" sz="22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20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 yfir ýmsar nálganir sem miða að því að draga úr losun gróðurhúsalofttegunda og mengunarefn</a:t>
            </a:r>
            <a:r>
              <a:rPr lang="is-IS" sz="220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is-IS" sz="22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út </a:t>
            </a:r>
            <a:r>
              <a:rPr lang="pl-PL" sz="220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í andrúmsloftið. </a:t>
            </a:r>
            <a:r>
              <a:rPr lang="is-IS" sz="220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pl-PL" sz="220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ðferðir </a:t>
            </a:r>
            <a:r>
              <a:rPr lang="is-IS" sz="220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sem leggja </a:t>
            </a:r>
            <a:r>
              <a:rPr lang="pl-PL" sz="220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áherslu á að draga úr losun tengdri athöfnum manna</a:t>
            </a:r>
            <a:r>
              <a:rPr lang="is-IS" sz="220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t.d. </a:t>
            </a:r>
            <a:r>
              <a:rPr lang="is-IS" sz="22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með </a:t>
            </a:r>
            <a:r>
              <a:rPr lang="pl-PL" sz="220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bættum almenningssamgöngu</a:t>
            </a:r>
            <a:r>
              <a:rPr lang="is-IS" sz="220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pl-PL" sz="220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og orkunýt</a:t>
            </a:r>
            <a:r>
              <a:rPr lang="is-IS" sz="220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ingu</a:t>
            </a:r>
            <a:r>
              <a:rPr lang="pl-PL" sz="220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is-IS" sz="220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pl-PL" sz="2200" i="1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Honegger, M.; Michaelowa, A.; Poralla, M. Net-zero emissions: The role of Carbon Dioxide Removal in the Paris Agreement. Policy Briefing Report. Perspectives Climate Research, Freiburg 2019.</a:t>
            </a:r>
            <a:endParaRPr lang="pl-PL" sz="2200" i="1" dirty="0">
              <a:solidFill>
                <a:srgbClr val="22222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pl-PL" sz="2200" dirty="0">
              <a:solidFill>
                <a:srgbClr val="22222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pl-PL" sz="2200" dirty="0">
              <a:solidFill>
                <a:srgbClr val="22222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1139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B3C62C-1DD2-7AF3-B070-AE38E47D0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465" y="523701"/>
            <a:ext cx="11710219" cy="1230283"/>
          </a:xfrm>
        </p:spPr>
        <p:txBody>
          <a:bodyPr>
            <a:normAutofit/>
          </a:bodyPr>
          <a:lstStyle/>
          <a:p>
            <a:br>
              <a:rPr lang="en-US" dirty="0"/>
            </a:br>
            <a:r>
              <a:rPr lang="pl-PL" sz="31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is-IS" sz="31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viðsmynd</a:t>
            </a:r>
            <a:r>
              <a:rPr lang="pl-PL" sz="31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  <a:r>
              <a:rPr lang="pl-PL" sz="31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1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"Grassroots Green: </a:t>
            </a:r>
            <a:r>
              <a:rPr lang="en-US" sz="31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Samfélagsdrifin</a:t>
            </a:r>
            <a:r>
              <a:rPr lang="en-US" sz="31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Vistvæn</a:t>
            </a:r>
            <a:r>
              <a:rPr lang="en-US" sz="31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Bylting</a:t>
            </a:r>
            <a:r>
              <a:rPr lang="en-US" sz="31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2040"</a:t>
            </a:r>
            <a:endParaRPr lang="pl-PL" sz="3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3334032-3E7A-E74B-5F13-4F62933A1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674" y="2189417"/>
            <a:ext cx="5738437" cy="2914599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Árið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2040,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þrátt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fyrir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lágt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eldsneytisverð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snjallinnviði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þróast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samfélagsdrifnar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sjálfbærar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samgöngur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með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sólarorku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deili</a:t>
            </a:r>
            <a:r>
              <a:rPr lang="en-US" sz="20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-hjólum</a:t>
            </a:r>
            <a:r>
              <a:rPr lang="en-US" sz="20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Stuðningur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stjórnvalda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20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almannaheillafélaga</a:t>
            </a:r>
            <a:r>
              <a:rPr lang="en-US" sz="20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styður</a:t>
            </a:r>
            <a:r>
              <a:rPr lang="en-US" sz="20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við</a:t>
            </a:r>
            <a:r>
              <a:rPr lang="en-US" sz="20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uppbyggingu</a:t>
            </a:r>
            <a:r>
              <a:rPr lang="en-US" sz="20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innviða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aukna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skilvirkni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Menning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sem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leggur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áherslu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á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ábyrgð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á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umhverfinu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ýtir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undir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seiglu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sjálfbærni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með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áherslu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á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staðbundnar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lausnir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endurnýjanlega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orku</a:t>
            </a:r>
            <a:r>
              <a:rPr lang="en-US" sz="20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56F4AD4-C820-440C-BF86-9E8BBAC77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7174" y="1917290"/>
            <a:ext cx="5896096" cy="354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78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1804A3A-9DD3-B27A-D78F-5C245CF35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018" y="1659753"/>
            <a:ext cx="7649497" cy="4534570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992FC01E-DBF0-7384-18CA-14026580BFD1}"/>
              </a:ext>
            </a:extLst>
          </p:cNvPr>
          <p:cNvSpPr txBox="1"/>
          <p:nvPr/>
        </p:nvSpPr>
        <p:spPr>
          <a:xfrm>
            <a:off x="352397" y="1070074"/>
            <a:ext cx="102074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is-IS" sz="28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viðsmynd </a:t>
            </a:r>
            <a:r>
              <a:rPr lang="pl-PL" sz="28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pl-PL" sz="2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"Resilient Mobility 2040: </a:t>
            </a:r>
            <a:r>
              <a:rPr lang="en-US" sz="2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2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takast</a:t>
            </a:r>
            <a:r>
              <a:rPr lang="en-US" sz="2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á </a:t>
            </a:r>
            <a:r>
              <a:rPr lang="en-US" sz="2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við</a:t>
            </a:r>
            <a:r>
              <a:rPr lang="en-US" sz="2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áskoranir</a:t>
            </a:r>
            <a:r>
              <a:rPr lang="en-US" sz="2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" 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52397" y="1901194"/>
            <a:ext cx="5099743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Árið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2040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leiðir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hátt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eldsneytisverð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takmarkaðir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snjallinnviðir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til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þróun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í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átt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sjálfbærum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samgöngum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Áhugi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fólks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á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bættum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reiðhjóla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og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göngustígum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eykst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en-US" sz="1800" dirty="0">
              <a:solidFill>
                <a:srgbClr val="0D0D0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Almenningssamgöngur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knúnar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endurnýjanlegum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orkugjöfum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verða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fyrsta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flestra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er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kemur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samgöngum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í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þéttbýli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Jafnframt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er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aukin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áherslu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á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samnýtingu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með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deilibílum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allt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leiðir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stuðla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samfélagsseiglu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1800" dirty="0" err="1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náttúruvernd</a:t>
            </a:r>
            <a:r>
              <a:rPr lang="en-US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  <a:endParaRPr lang="pl-P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680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9;p26">
            <a:extLst>
              <a:ext uri="{FF2B5EF4-FFF2-40B4-BE49-F238E27FC236}">
                <a16:creationId xmlns:a16="http://schemas.microsoft.com/office/drawing/2014/main" id="{00236CF4-0C27-40DC-87E7-B1B13DD020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6019" y="1369049"/>
            <a:ext cx="10508673" cy="950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5D402"/>
              </a:buClr>
              <a:buSzPts val="4400"/>
              <a:buFont typeface="Montserrat"/>
              <a:buNone/>
            </a:pPr>
            <a:r>
              <a:rPr lang="is-IS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Framhald - æfing</a:t>
            </a:r>
            <a:endParaRPr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390;p26">
            <a:extLst>
              <a:ext uri="{FF2B5EF4-FFF2-40B4-BE49-F238E27FC236}">
                <a16:creationId xmlns:a16="http://schemas.microsoft.com/office/drawing/2014/main" id="{E5296215-B066-4CF1-B6CD-339DF7396C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2641702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800"/>
              <a:buFont typeface="Arial"/>
              <a:buChar char="•"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Hv</a:t>
            </a:r>
            <a:r>
              <a:rPr lang="is-IS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aða væntingar hafðir þú í 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tengslum </a:t>
            </a:r>
            <a:r>
              <a:rPr lang="is-IS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þróun 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sviðsmynda?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800"/>
              <a:buFont typeface="Arial"/>
              <a:buChar char="•"/>
            </a:pPr>
            <a:r>
              <a:rPr lang="is-IS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Er eitthvað sem þú óttast í tengslum við þessar sviðsmyndir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429678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369985F9-B3A6-413E-B890-800AC25F5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38" y="975759"/>
            <a:ext cx="10508673" cy="950328"/>
          </a:xfrm>
        </p:spPr>
        <p:txBody>
          <a:bodyPr>
            <a:normAutofit/>
          </a:bodyPr>
          <a:lstStyle/>
          <a:p>
            <a:r>
              <a:rPr lang="is-IS" dirty="0"/>
              <a:t>Á meðan unnið er í hópum</a:t>
            </a:r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7A3EF2B-4E54-478D-B879-B9D022E77A69}"/>
              </a:ext>
            </a:extLst>
          </p:cNvPr>
          <p:cNvSpPr txBox="1"/>
          <p:nvPr/>
        </p:nvSpPr>
        <p:spPr>
          <a:xfrm>
            <a:off x="6499122" y="2387263"/>
            <a:ext cx="549623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1. Kynntu þér möguleg</a:t>
            </a:r>
            <a:r>
              <a:rPr lang="is-IS" sz="2400" dirty="0">
                <a:latin typeface="Calibri" panose="020F0502020204030204" pitchFamily="34" charset="0"/>
                <a:cs typeface="Calibri" panose="020F0502020204030204" pitchFamily="34" charset="0"/>
              </a:rPr>
              <a:t>ar sviðsmyndir</a:t>
            </a:r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2. Þekk</a:t>
            </a:r>
            <a:r>
              <a:rPr lang="is-IS" sz="2400" dirty="0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 ótta þinn og </a:t>
            </a:r>
            <a:r>
              <a:rPr lang="is-IS" sz="2400" dirty="0">
                <a:latin typeface="Calibri" panose="020F0502020204030204" pitchFamily="34" charset="0"/>
                <a:cs typeface="Calibri" panose="020F0502020204030204" pitchFamily="34" charset="0"/>
              </a:rPr>
              <a:t>væntingar í tengslum við ólíkar sviðsmyndir</a:t>
            </a:r>
            <a:endParaRPr lang="pl-P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3. Metið hv</a:t>
            </a:r>
            <a:r>
              <a:rPr lang="is-IS" sz="2400" dirty="0">
                <a:latin typeface="Calibri" panose="020F0502020204030204" pitchFamily="34" charset="0"/>
                <a:cs typeface="Calibri" panose="020F0502020204030204" pitchFamily="34" charset="0"/>
              </a:rPr>
              <a:t>aða væntingar og ótti virðist vera </a:t>
            </a: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mikilvæg</a:t>
            </a:r>
            <a:r>
              <a:rPr lang="is-IS" sz="2400" dirty="0">
                <a:latin typeface="Calibri" panose="020F0502020204030204" pitchFamily="34" charset="0"/>
                <a:cs typeface="Calibri" panose="020F0502020204030204" pitchFamily="34" charset="0"/>
              </a:rPr>
              <a:t>astur eða minna mikilvægur</a:t>
            </a:r>
            <a:r>
              <a:rPr lang="pl-PL" sz="24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endParaRPr lang="is-IS" sz="24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s-IS" sz="2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Skemmtið ykkur</a:t>
            </a:r>
            <a:r>
              <a:rPr lang="pl-PL" sz="2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is-IS" sz="2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Öll svör eru rétt</a:t>
            </a:r>
            <a:r>
              <a:rPr lang="pl-PL" sz="2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089" y="2143432"/>
            <a:ext cx="6182033" cy="302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9175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3"/>
          <p:cNvSpPr txBox="1">
            <a:spLocks noGrp="1"/>
          </p:cNvSpPr>
          <p:nvPr>
            <p:ph type="title"/>
          </p:nvPr>
        </p:nvSpPr>
        <p:spPr>
          <a:xfrm>
            <a:off x="831850" y="1029460"/>
            <a:ext cx="10515600" cy="2891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is-IS" b="1" cap="small" dirty="0"/>
              <a:t>Hugmyndun og</a:t>
            </a:r>
            <a:r>
              <a:rPr lang="pl-PL" b="1" cap="small" dirty="0"/>
              <a:t> </a:t>
            </a:r>
            <a:r>
              <a:rPr lang="is-IS" b="1" cap="small" dirty="0"/>
              <a:t>hönnun</a:t>
            </a:r>
            <a:r>
              <a:rPr lang="pl-PL" b="1" cap="small" dirty="0"/>
              <a:t> </a:t>
            </a:r>
            <a:endParaRPr dirty="0"/>
          </a:p>
        </p:txBody>
      </p:sp>
      <p:sp>
        <p:nvSpPr>
          <p:cNvPr id="137" name="Google Shape;137;p1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984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r>
              <a:rPr lang="en-US" sz="4000" b="1" dirty="0"/>
              <a:t>De Bono Sex Hatta </a:t>
            </a:r>
            <a:r>
              <a:rPr lang="en-US" sz="4000" b="1" dirty="0" err="1"/>
              <a:t>Aðferðin</a:t>
            </a:r>
            <a:endParaRPr lang="en-US" sz="4000" b="1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"/>
          <p:cNvSpPr txBox="1">
            <a:spLocks noGrp="1"/>
          </p:cNvSpPr>
          <p:nvPr>
            <p:ph type="title"/>
          </p:nvPr>
        </p:nvSpPr>
        <p:spPr>
          <a:xfrm>
            <a:off x="838200" y="523701"/>
            <a:ext cx="10515600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s-IS" b="1" dirty="0"/>
              <a:t>Lárétt hugsun</a:t>
            </a:r>
            <a:endParaRPr b="1" dirty="0"/>
          </a:p>
        </p:txBody>
      </p:sp>
      <p:sp>
        <p:nvSpPr>
          <p:cNvPr id="143" name="Google Shape;14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237514" cy="3997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q"/>
            </a:pPr>
            <a:r>
              <a:rPr lang="en-US" dirty="0" err="1"/>
              <a:t>Hugtakið</a:t>
            </a:r>
            <a:r>
              <a:rPr lang="en-US" dirty="0"/>
              <a:t> </a:t>
            </a:r>
            <a:r>
              <a:rPr lang="en-US" dirty="0" err="1"/>
              <a:t>lárétt</a:t>
            </a:r>
            <a:r>
              <a:rPr lang="en-US" dirty="0"/>
              <a:t> </a:t>
            </a:r>
            <a:r>
              <a:rPr lang="en-US" dirty="0" err="1"/>
              <a:t>hugsun</a:t>
            </a:r>
            <a:r>
              <a:rPr lang="en-US" dirty="0"/>
              <a:t> var sett </a:t>
            </a:r>
            <a:r>
              <a:rPr lang="en-US" dirty="0" err="1"/>
              <a:t>fram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b="1" dirty="0"/>
              <a:t>Edward de Bono </a:t>
            </a:r>
            <a:r>
              <a:rPr lang="en-US" dirty="0" err="1"/>
              <a:t>gerir</a:t>
            </a:r>
            <a:r>
              <a:rPr lang="en-US" dirty="0"/>
              <a:t> </a:t>
            </a:r>
            <a:r>
              <a:rPr lang="en-US" dirty="0" err="1"/>
              <a:t>ráð</a:t>
            </a:r>
            <a:r>
              <a:rPr lang="en-US" dirty="0"/>
              <a:t> </a:t>
            </a:r>
            <a:r>
              <a:rPr lang="en-US" dirty="0" err="1"/>
              <a:t>fyrir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leggja</a:t>
            </a:r>
            <a:r>
              <a:rPr lang="en-US" dirty="0"/>
              <a:t> mat á </a:t>
            </a:r>
            <a:r>
              <a:rPr lang="en-US" dirty="0" err="1"/>
              <a:t>tiltekið</a:t>
            </a:r>
            <a:r>
              <a:rPr lang="en-US" dirty="0"/>
              <a:t> </a:t>
            </a:r>
            <a:r>
              <a:rPr lang="en-US" dirty="0" err="1"/>
              <a:t>fyrirbæri</a:t>
            </a:r>
            <a:r>
              <a:rPr lang="en-US" dirty="0"/>
              <a:t> </a:t>
            </a:r>
            <a:r>
              <a:rPr lang="en-US" dirty="0" err="1"/>
              <a:t>frá</a:t>
            </a:r>
            <a:r>
              <a:rPr lang="en-US" dirty="0"/>
              <a:t> </a:t>
            </a:r>
            <a:r>
              <a:rPr lang="en-US" dirty="0" err="1"/>
              <a:t>ólíkum</a:t>
            </a:r>
            <a:r>
              <a:rPr lang="en-US" dirty="0"/>
              <a:t> </a:t>
            </a:r>
            <a:r>
              <a:rPr lang="en-US" dirty="0" err="1"/>
              <a:t>sjónarhornum</a:t>
            </a:r>
            <a:r>
              <a:rPr lang="en-US" dirty="0"/>
              <a:t>.</a:t>
            </a:r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q"/>
            </a:pPr>
            <a:r>
              <a:rPr lang="en-US" dirty="0" err="1"/>
              <a:t>Þessi</a:t>
            </a:r>
            <a:r>
              <a:rPr lang="en-US" dirty="0"/>
              <a:t> </a:t>
            </a:r>
            <a:r>
              <a:rPr lang="en-US" dirty="0" err="1"/>
              <a:t>nálgun</a:t>
            </a:r>
            <a:r>
              <a:rPr lang="en-US" dirty="0"/>
              <a:t> </a:t>
            </a:r>
            <a:r>
              <a:rPr lang="en-US" dirty="0" err="1"/>
              <a:t>gerir</a:t>
            </a:r>
            <a:r>
              <a:rPr lang="en-US" dirty="0"/>
              <a:t> </a:t>
            </a:r>
            <a:r>
              <a:rPr lang="en-US" dirty="0" err="1"/>
              <a:t>ráð</a:t>
            </a:r>
            <a:r>
              <a:rPr lang="en-US" dirty="0"/>
              <a:t> </a:t>
            </a:r>
            <a:r>
              <a:rPr lang="en-US" dirty="0" err="1"/>
              <a:t>fyrir</a:t>
            </a:r>
            <a:r>
              <a:rPr lang="en-US" dirty="0"/>
              <a:t> </a:t>
            </a:r>
            <a:r>
              <a:rPr lang="en-US" dirty="0" err="1"/>
              <a:t>meðvitaðri</a:t>
            </a:r>
            <a:r>
              <a:rPr lang="en-US" dirty="0"/>
              <a:t> </a:t>
            </a:r>
            <a:r>
              <a:rPr lang="en-US" dirty="0" err="1"/>
              <a:t>leit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nýjum</a:t>
            </a:r>
            <a:r>
              <a:rPr lang="en-US" dirty="0"/>
              <a:t>, </a:t>
            </a:r>
            <a:r>
              <a:rPr lang="en-US" dirty="0" err="1"/>
              <a:t>öðruvísi</a:t>
            </a:r>
            <a:r>
              <a:rPr lang="en-US" dirty="0"/>
              <a:t> </a:t>
            </a:r>
            <a:r>
              <a:rPr lang="en-US" dirty="0" err="1"/>
              <a:t>lausnum</a:t>
            </a:r>
            <a:r>
              <a:rPr lang="en-US" dirty="0"/>
              <a:t> með </a:t>
            </a:r>
            <a:r>
              <a:rPr lang="en-US" dirty="0" err="1"/>
              <a:t>skapandi</a:t>
            </a:r>
            <a:r>
              <a:rPr lang="en-US" dirty="0"/>
              <a:t> </a:t>
            </a:r>
            <a:r>
              <a:rPr lang="en-US" dirty="0" err="1"/>
              <a:t>hugsun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4" name="Google Shape;142;p14">
            <a:extLst>
              <a:ext uri="{FF2B5EF4-FFF2-40B4-BE49-F238E27FC236}">
                <a16:creationId xmlns:a16="http://schemas.microsoft.com/office/drawing/2014/main" id="{30074D60-2CCD-F720-1188-6471EB8A8C6A}"/>
              </a:ext>
            </a:extLst>
          </p:cNvPr>
          <p:cNvSpPr txBox="1">
            <a:spLocks/>
          </p:cNvSpPr>
          <p:nvPr/>
        </p:nvSpPr>
        <p:spPr>
          <a:xfrm>
            <a:off x="8730343" y="5213382"/>
            <a:ext cx="2296886" cy="485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is-IS" sz="1200" dirty="0"/>
              <a:t>Heimild</a:t>
            </a:r>
            <a:r>
              <a:rPr lang="pl-PL" sz="1200" dirty="0"/>
              <a:t>: www.pexels.com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5673EF6-4CD1-6C00-49EA-3B63079F3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770" y="949398"/>
            <a:ext cx="4002459" cy="4263984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"/>
          <p:cNvSpPr txBox="1">
            <a:spLocks noGrp="1"/>
          </p:cNvSpPr>
          <p:nvPr>
            <p:ph type="title"/>
          </p:nvPr>
        </p:nvSpPr>
        <p:spPr>
          <a:xfrm>
            <a:off x="838200" y="714532"/>
            <a:ext cx="10515600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 err="1"/>
              <a:t>Þörf</a:t>
            </a:r>
            <a:r>
              <a:rPr lang="en-US" b="1" dirty="0"/>
              <a:t> </a:t>
            </a:r>
            <a:r>
              <a:rPr lang="en-US" b="1" dirty="0" err="1"/>
              <a:t>fyrir</a:t>
            </a:r>
            <a:r>
              <a:rPr lang="en-US" b="1" dirty="0"/>
              <a:t> </a:t>
            </a:r>
            <a:r>
              <a:rPr lang="en-US" b="1" dirty="0" err="1"/>
              <a:t>lárétta</a:t>
            </a:r>
            <a:r>
              <a:rPr lang="en-US" b="1" dirty="0"/>
              <a:t> </a:t>
            </a:r>
            <a:r>
              <a:rPr lang="en-US" b="1" dirty="0" err="1"/>
              <a:t>hugsun</a:t>
            </a:r>
            <a:endParaRPr b="1" dirty="0"/>
          </a:p>
        </p:txBody>
      </p:sp>
      <p:sp>
        <p:nvSpPr>
          <p:cNvPr id="143" name="Google Shape;14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237514" cy="4172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2800"/>
              <a:buNone/>
            </a:pPr>
            <a:r>
              <a:rPr lang="en-US" b="1" dirty="0" err="1"/>
              <a:t>Valkostir</a:t>
            </a:r>
            <a:endParaRPr lang="pl-PL" b="1" dirty="0"/>
          </a:p>
          <a:p>
            <a:pPr marL="635000" lvl="0" indent="-4572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q"/>
            </a:pP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læra</a:t>
            </a:r>
            <a:r>
              <a:rPr lang="en-US" dirty="0"/>
              <a:t> “</a:t>
            </a:r>
            <a:r>
              <a:rPr lang="en-US" dirty="0" err="1"/>
              <a:t>hvernig</a:t>
            </a:r>
            <a:r>
              <a:rPr lang="en-US" dirty="0"/>
              <a:t>” og </a:t>
            </a:r>
            <a:r>
              <a:rPr lang="en-US" dirty="0" err="1"/>
              <a:t>gildi</a:t>
            </a:r>
            <a:r>
              <a:rPr lang="en-US" dirty="0"/>
              <a:t> </a:t>
            </a:r>
            <a:r>
              <a:rPr lang="en-US" dirty="0" err="1"/>
              <a:t>þess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skilgreina</a:t>
            </a:r>
            <a:r>
              <a:rPr lang="en-US" dirty="0"/>
              <a:t> og </a:t>
            </a:r>
            <a:r>
              <a:rPr lang="en-US" dirty="0" err="1"/>
              <a:t>endurskilgreina</a:t>
            </a:r>
            <a:r>
              <a:rPr lang="en-US" dirty="0"/>
              <a:t> </a:t>
            </a:r>
            <a:r>
              <a:rPr lang="en-US" dirty="0" err="1"/>
              <a:t>hugtök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þróa</a:t>
            </a:r>
            <a:r>
              <a:rPr lang="en-US" dirty="0"/>
              <a:t> </a:t>
            </a:r>
            <a:r>
              <a:rPr lang="en-US" dirty="0" err="1"/>
              <a:t>nýjar</a:t>
            </a:r>
            <a:r>
              <a:rPr lang="en-US" dirty="0"/>
              <a:t> </a:t>
            </a:r>
            <a:r>
              <a:rPr lang="en-US" dirty="0" err="1"/>
              <a:t>hugmyndir</a:t>
            </a:r>
            <a:endParaRPr lang="en-US" dirty="0"/>
          </a:p>
          <a:p>
            <a:pPr marL="177800" lvl="0" indent="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2800"/>
              <a:buNone/>
            </a:pPr>
            <a:r>
              <a:rPr lang="en-US" b="1" dirty="0" err="1"/>
              <a:t>Áskorun</a:t>
            </a:r>
            <a:endParaRPr lang="pl-PL" b="1" dirty="0"/>
          </a:p>
          <a:p>
            <a:pPr marL="635000" indent="-457200">
              <a:spcBef>
                <a:spcPts val="300"/>
              </a:spcBef>
              <a:spcAft>
                <a:spcPts val="300"/>
              </a:spcAft>
              <a:buSzPts val="2800"/>
              <a:buFont typeface="Wingdings" panose="05000000000000000000" pitchFamily="2" charset="2"/>
              <a:buChar char="q"/>
            </a:pPr>
            <a:r>
              <a:rPr lang="is-IS" dirty="0"/>
              <a:t>Ö</a:t>
            </a:r>
            <a:r>
              <a:rPr lang="pl-PL" dirty="0"/>
              <a:t>gra hefð</a:t>
            </a:r>
            <a:r>
              <a:rPr lang="is-IS" dirty="0"/>
              <a:t>inni hugsun</a:t>
            </a:r>
            <a:r>
              <a:rPr lang="pl-PL" dirty="0"/>
              <a:t> uppbyggilegan hátt</a:t>
            </a:r>
            <a:r>
              <a:rPr lang="is-IS" dirty="0"/>
              <a:t> til að opna hugsun</a:t>
            </a:r>
            <a:r>
              <a:rPr lang="pl-PL" dirty="0"/>
              <a:t> okkar</a:t>
            </a:r>
            <a:endParaRPr lang="is-IS" dirty="0"/>
          </a:p>
          <a:p>
            <a:pPr marL="177800" indent="0">
              <a:spcBef>
                <a:spcPts val="300"/>
              </a:spcBef>
              <a:spcAft>
                <a:spcPts val="300"/>
              </a:spcAft>
              <a:buSzPts val="2800"/>
              <a:buNone/>
            </a:pPr>
            <a:r>
              <a:rPr lang="en-US" b="1" dirty="0" err="1"/>
              <a:t>Áherslur</a:t>
            </a:r>
            <a:endParaRPr lang="pl-PL" b="1" dirty="0"/>
          </a:p>
          <a:p>
            <a:pPr marL="635000" indent="-457200">
              <a:spcBef>
                <a:spcPts val="300"/>
              </a:spcBef>
              <a:spcAft>
                <a:spcPts val="300"/>
              </a:spcAft>
              <a:buSzPts val="2800"/>
              <a:buFont typeface="Wingdings" panose="05000000000000000000" pitchFamily="2" charset="2"/>
              <a:buChar char="q"/>
            </a:pPr>
            <a:r>
              <a:rPr lang="en-US" dirty="0" err="1"/>
              <a:t>færa</a:t>
            </a:r>
            <a:r>
              <a:rPr lang="en-US" dirty="0"/>
              <a:t> sig </a:t>
            </a:r>
            <a:r>
              <a:rPr lang="en-US" dirty="0" err="1"/>
              <a:t>frá</a:t>
            </a:r>
            <a:r>
              <a:rPr lang="en-US" dirty="0"/>
              <a:t> </a:t>
            </a:r>
            <a:r>
              <a:rPr lang="en-US" dirty="0" err="1"/>
              <a:t>einni</a:t>
            </a:r>
            <a:r>
              <a:rPr lang="en-US" dirty="0"/>
              <a:t> </a:t>
            </a:r>
            <a:r>
              <a:rPr lang="en-US" dirty="0" err="1"/>
              <a:t>áherslu</a:t>
            </a:r>
            <a:r>
              <a:rPr lang="en-US" dirty="0"/>
              <a:t> á </a:t>
            </a:r>
            <a:r>
              <a:rPr lang="en-US" dirty="0" err="1"/>
              <a:t>vandamál</a:t>
            </a:r>
            <a:endParaRPr lang="en-US" dirty="0"/>
          </a:p>
          <a:p>
            <a:pPr marL="635000" indent="-457200">
              <a:spcBef>
                <a:spcPts val="300"/>
              </a:spcBef>
              <a:spcAft>
                <a:spcPts val="300"/>
              </a:spcAft>
              <a:buSzPts val="2800"/>
              <a:buFont typeface="Wingdings" panose="05000000000000000000" pitchFamily="2" charset="2"/>
              <a:buChar char="q"/>
            </a:pPr>
            <a:r>
              <a:rPr lang="en-US" dirty="0" err="1"/>
              <a:t>læra</a:t>
            </a:r>
            <a:r>
              <a:rPr lang="en-US" dirty="0"/>
              <a:t> </a:t>
            </a:r>
            <a:r>
              <a:rPr lang="en-US" dirty="0" err="1"/>
              <a:t>mikilvægi</a:t>
            </a:r>
            <a:r>
              <a:rPr lang="en-US" dirty="0"/>
              <a:t> </a:t>
            </a:r>
            <a:r>
              <a:rPr lang="en-US" dirty="0" err="1"/>
              <a:t>þess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endurskilgreina</a:t>
            </a:r>
            <a:r>
              <a:rPr lang="en-US" dirty="0"/>
              <a:t> </a:t>
            </a:r>
            <a:r>
              <a:rPr lang="en-US" dirty="0" err="1"/>
              <a:t>áherslurnar</a:t>
            </a:r>
            <a:endParaRPr lang="en-US" dirty="0"/>
          </a:p>
          <a:p>
            <a:pPr marL="635000" indent="-457200">
              <a:spcBef>
                <a:spcPts val="300"/>
              </a:spcBef>
              <a:spcAft>
                <a:spcPts val="300"/>
              </a:spcAft>
              <a:buSzPts val="2800"/>
              <a:buFont typeface="Wingdings" panose="05000000000000000000" pitchFamily="2" charset="2"/>
              <a:buChar char="q"/>
            </a:pPr>
            <a:r>
              <a:rPr lang="en-US" dirty="0" err="1"/>
              <a:t>þróa</a:t>
            </a:r>
            <a:r>
              <a:rPr lang="en-US" dirty="0"/>
              <a:t> </a:t>
            </a:r>
            <a:r>
              <a:rPr lang="en-US" dirty="0" err="1"/>
              <a:t>eigin</a:t>
            </a:r>
            <a:r>
              <a:rPr lang="en-US" dirty="0"/>
              <a:t> </a:t>
            </a:r>
            <a:r>
              <a:rPr lang="en-US" dirty="0" err="1"/>
              <a:t>skapandi</a:t>
            </a:r>
            <a:r>
              <a:rPr lang="en-US" dirty="0"/>
              <a:t> </a:t>
            </a:r>
            <a:r>
              <a:rPr lang="en-US" dirty="0" err="1"/>
              <a:t>lausnir</a:t>
            </a:r>
            <a:r>
              <a:rPr lang="en-US" dirty="0"/>
              <a:t> á </a:t>
            </a:r>
            <a:r>
              <a:rPr lang="en-US" dirty="0" err="1"/>
              <a:t>vandamálinu</a:t>
            </a:r>
            <a:endParaRPr lang="en-US"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98D17D5-4743-61AA-4CEE-27346A268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6284" y="1592118"/>
            <a:ext cx="3039996" cy="3068492"/>
          </a:xfrm>
          <a:prstGeom prst="rect">
            <a:avLst/>
          </a:prstGeom>
        </p:spPr>
      </p:pic>
      <p:sp>
        <p:nvSpPr>
          <p:cNvPr id="4" name="Google Shape;142;p14">
            <a:extLst>
              <a:ext uri="{FF2B5EF4-FFF2-40B4-BE49-F238E27FC236}">
                <a16:creationId xmlns:a16="http://schemas.microsoft.com/office/drawing/2014/main" id="{08681BDD-C5C9-A1DC-0A85-F1968801BC97}"/>
              </a:ext>
            </a:extLst>
          </p:cNvPr>
          <p:cNvSpPr txBox="1">
            <a:spLocks/>
          </p:cNvSpPr>
          <p:nvPr/>
        </p:nvSpPr>
        <p:spPr>
          <a:xfrm>
            <a:off x="8654143" y="4780674"/>
            <a:ext cx="2296886" cy="485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is-IS" sz="1200" dirty="0"/>
              <a:t>Heimild</a:t>
            </a:r>
            <a:r>
              <a:rPr lang="pl-PL" sz="1200" dirty="0"/>
              <a:t>: www.pexels.com</a:t>
            </a:r>
          </a:p>
        </p:txBody>
      </p:sp>
    </p:spTree>
    <p:extLst>
      <p:ext uri="{BB962C8B-B14F-4D97-AF65-F5344CB8AC3E}">
        <p14:creationId xmlns:p14="http://schemas.microsoft.com/office/powerpoint/2010/main" val="48009902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"/>
          <p:cNvSpPr txBox="1">
            <a:spLocks noGrp="1"/>
          </p:cNvSpPr>
          <p:nvPr>
            <p:ph type="title"/>
          </p:nvPr>
        </p:nvSpPr>
        <p:spPr>
          <a:xfrm>
            <a:off x="838200" y="523701"/>
            <a:ext cx="10515600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/>
              <a:t>De Bono Sex Hatta </a:t>
            </a:r>
            <a:r>
              <a:rPr lang="en-US" b="1" dirty="0" err="1"/>
              <a:t>Aðferðin</a:t>
            </a:r>
            <a:endParaRPr b="1" dirty="0"/>
          </a:p>
        </p:txBody>
      </p:sp>
      <p:sp>
        <p:nvSpPr>
          <p:cNvPr id="143" name="Google Shape;143;p14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6553199" cy="3997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q"/>
            </a:pP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einföldunnar</a:t>
            </a:r>
            <a:r>
              <a:rPr lang="en-US" dirty="0"/>
              <a:t> </a:t>
            </a:r>
            <a:r>
              <a:rPr lang="en-US" dirty="0" err="1"/>
              <a:t>þá</a:t>
            </a:r>
            <a:r>
              <a:rPr lang="en-US" dirty="0"/>
              <a:t> </a:t>
            </a:r>
            <a:r>
              <a:rPr lang="en-US" dirty="0" err="1"/>
              <a:t>úthlutar</a:t>
            </a:r>
            <a:r>
              <a:rPr lang="en-US" dirty="0"/>
              <a:t> de Bono </a:t>
            </a:r>
            <a:r>
              <a:rPr lang="en-US" dirty="0" err="1"/>
              <a:t>hverju</a:t>
            </a:r>
            <a:r>
              <a:rPr lang="en-US" dirty="0"/>
              <a:t> </a:t>
            </a:r>
            <a:r>
              <a:rPr lang="en-US" dirty="0" err="1"/>
              <a:t>hugsunarmynstri</a:t>
            </a:r>
            <a:r>
              <a:rPr lang="en-US" dirty="0"/>
              <a:t> </a:t>
            </a:r>
            <a:r>
              <a:rPr lang="en-US" dirty="0" err="1"/>
              <a:t>hatt</a:t>
            </a:r>
            <a:r>
              <a:rPr lang="en-US" dirty="0"/>
              <a:t> í </a:t>
            </a:r>
            <a:r>
              <a:rPr lang="en-US" dirty="0" err="1"/>
              <a:t>viðeigandi</a:t>
            </a:r>
            <a:r>
              <a:rPr lang="en-US" dirty="0"/>
              <a:t> lit: </a:t>
            </a:r>
            <a:r>
              <a:rPr lang="en-US" dirty="0" err="1"/>
              <a:t>hvítur</a:t>
            </a:r>
            <a:r>
              <a:rPr lang="en-US" dirty="0"/>
              <a:t>, </a:t>
            </a:r>
            <a:r>
              <a:rPr lang="en-US" dirty="0" err="1"/>
              <a:t>rauður</a:t>
            </a:r>
            <a:r>
              <a:rPr lang="en-US" dirty="0"/>
              <a:t>, </a:t>
            </a:r>
            <a:r>
              <a:rPr lang="en-US" dirty="0" err="1"/>
              <a:t>gulur</a:t>
            </a:r>
            <a:r>
              <a:rPr lang="en-US" dirty="0"/>
              <a:t>, </a:t>
            </a:r>
            <a:r>
              <a:rPr lang="en-US" dirty="0" err="1"/>
              <a:t>svartur</a:t>
            </a:r>
            <a:r>
              <a:rPr lang="en-US" dirty="0"/>
              <a:t>, </a:t>
            </a:r>
            <a:r>
              <a:rPr lang="en-US" dirty="0" err="1"/>
              <a:t>grænn</a:t>
            </a:r>
            <a:r>
              <a:rPr lang="en-US" dirty="0"/>
              <a:t> og </a:t>
            </a:r>
            <a:r>
              <a:rPr lang="en-US" dirty="0" err="1"/>
              <a:t>blár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q"/>
            </a:pPr>
            <a:r>
              <a:rPr lang="en-US" dirty="0" err="1"/>
              <a:t>Hattarnir</a:t>
            </a:r>
            <a:r>
              <a:rPr lang="en-US" dirty="0"/>
              <a:t> </a:t>
            </a:r>
            <a:r>
              <a:rPr lang="en-US" dirty="0" err="1"/>
              <a:t>eru</a:t>
            </a:r>
            <a:r>
              <a:rPr lang="en-US" dirty="0"/>
              <a:t> ekki </a:t>
            </a:r>
            <a:r>
              <a:rPr lang="en-US" dirty="0" err="1"/>
              <a:t>merki</a:t>
            </a:r>
            <a:r>
              <a:rPr lang="en-US" dirty="0"/>
              <a:t> um </a:t>
            </a:r>
            <a:r>
              <a:rPr lang="en-US" dirty="0" err="1"/>
              <a:t>hugsun</a:t>
            </a:r>
            <a:r>
              <a:rPr lang="en-US" dirty="0"/>
              <a:t> - </a:t>
            </a:r>
            <a:r>
              <a:rPr lang="en-US" dirty="0" err="1"/>
              <a:t>þeir</a:t>
            </a:r>
            <a:r>
              <a:rPr lang="en-US" dirty="0"/>
              <a:t> </a:t>
            </a:r>
            <a:r>
              <a:rPr lang="en-US" dirty="0" err="1"/>
              <a:t>eru</a:t>
            </a:r>
            <a:r>
              <a:rPr lang="en-US" dirty="0"/>
              <a:t> </a:t>
            </a:r>
            <a:r>
              <a:rPr lang="en-US" dirty="0" err="1"/>
              <a:t>frekar</a:t>
            </a:r>
            <a:r>
              <a:rPr lang="en-US" dirty="0"/>
              <a:t> </a:t>
            </a:r>
            <a:r>
              <a:rPr lang="en-US" dirty="0" err="1"/>
              <a:t>þær</a:t>
            </a:r>
            <a:r>
              <a:rPr lang="en-US" dirty="0"/>
              <a:t> </a:t>
            </a:r>
            <a:r>
              <a:rPr lang="en-US" dirty="0" err="1"/>
              <a:t>stefnur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hugsunin</a:t>
            </a:r>
            <a:r>
              <a:rPr lang="en-US" dirty="0"/>
              <a:t> </a:t>
            </a:r>
            <a:r>
              <a:rPr lang="en-US" dirty="0" err="1"/>
              <a:t>tekur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4" name="Google Shape;142;p14">
            <a:extLst>
              <a:ext uri="{FF2B5EF4-FFF2-40B4-BE49-F238E27FC236}">
                <a16:creationId xmlns:a16="http://schemas.microsoft.com/office/drawing/2014/main" id="{08681BDD-C5C9-A1DC-0A85-F1968801BC97}"/>
              </a:ext>
            </a:extLst>
          </p:cNvPr>
          <p:cNvSpPr txBox="1">
            <a:spLocks/>
          </p:cNvSpPr>
          <p:nvPr/>
        </p:nvSpPr>
        <p:spPr>
          <a:xfrm>
            <a:off x="7511143" y="4931758"/>
            <a:ext cx="3842657" cy="485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is-IS" sz="1000" dirty="0">
                <a:solidFill>
                  <a:schemeClr val="bg1">
                    <a:lumMod val="50000"/>
                  </a:schemeClr>
                </a:solidFill>
              </a:rPr>
              <a:t>Heimild</a:t>
            </a:r>
            <a:r>
              <a:rPr lang="pl-PL" sz="1000" dirty="0">
                <a:solidFill>
                  <a:schemeClr val="bg1">
                    <a:lumMod val="50000"/>
                  </a:schemeClr>
                </a:solidFill>
              </a:rPr>
              <a:t>: https://akademickaedukacja.wordpress.com/2016/04/02/73/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153BDF2-E19B-3D27-19FF-F12F6F4C4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0288" y="1683638"/>
            <a:ext cx="2944623" cy="30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4146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"/>
          <p:cNvSpPr txBox="1">
            <a:spLocks noGrp="1"/>
          </p:cNvSpPr>
          <p:nvPr>
            <p:ph type="title"/>
          </p:nvPr>
        </p:nvSpPr>
        <p:spPr>
          <a:xfrm>
            <a:off x="838200" y="653635"/>
            <a:ext cx="10515600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/>
              <a:t>De Bono Sex Hatta </a:t>
            </a:r>
            <a:r>
              <a:rPr lang="en-US" b="1" dirty="0" err="1"/>
              <a:t>Aðferðin</a:t>
            </a:r>
            <a:endParaRPr b="1" dirty="0"/>
          </a:p>
        </p:txBody>
      </p:sp>
      <p:sp>
        <p:nvSpPr>
          <p:cNvPr id="143" name="Google Shape;143;p14"/>
          <p:cNvSpPr txBox="1">
            <a:spLocks noGrp="1"/>
          </p:cNvSpPr>
          <p:nvPr>
            <p:ph type="body" idx="1"/>
          </p:nvPr>
        </p:nvSpPr>
        <p:spPr>
          <a:xfrm>
            <a:off x="895907" y="2000596"/>
            <a:ext cx="6237514" cy="3997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q"/>
            </a:pPr>
            <a:r>
              <a:rPr lang="en-US" dirty="0" err="1"/>
              <a:t>Þegar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setjum</a:t>
            </a:r>
            <a:r>
              <a:rPr lang="en-US" dirty="0"/>
              <a:t> </a:t>
            </a:r>
            <a:r>
              <a:rPr lang="en-US" dirty="0" err="1"/>
              <a:t>upp</a:t>
            </a:r>
            <a:r>
              <a:rPr lang="en-US" dirty="0"/>
              <a:t> </a:t>
            </a:r>
            <a:r>
              <a:rPr lang="en-US" dirty="0" err="1"/>
              <a:t>hatt</a:t>
            </a:r>
            <a:r>
              <a:rPr lang="en-US" dirty="0"/>
              <a:t> </a:t>
            </a:r>
            <a:r>
              <a:rPr lang="en-US" dirty="0" err="1"/>
              <a:t>gerum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ráð</a:t>
            </a:r>
            <a:r>
              <a:rPr lang="en-US" dirty="0"/>
              <a:t> </a:t>
            </a:r>
            <a:r>
              <a:rPr lang="en-US" dirty="0" err="1"/>
              <a:t>fyrir</a:t>
            </a:r>
            <a:r>
              <a:rPr lang="en-US" dirty="0"/>
              <a:t> </a:t>
            </a:r>
            <a:r>
              <a:rPr lang="en-US" dirty="0" err="1"/>
              <a:t>ákveðnu</a:t>
            </a:r>
            <a:r>
              <a:rPr lang="en-US" dirty="0"/>
              <a:t> </a:t>
            </a:r>
            <a:r>
              <a:rPr lang="en-US" dirty="0" err="1"/>
              <a:t>hugsanamynstri</a:t>
            </a:r>
            <a:r>
              <a:rPr lang="en-US" dirty="0"/>
              <a:t>.</a:t>
            </a:r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q"/>
            </a:pPr>
            <a:r>
              <a:rPr lang="en-US" dirty="0"/>
              <a:t>Ekki er </a:t>
            </a:r>
            <a:r>
              <a:rPr lang="en-US" dirty="0" err="1"/>
              <a:t>hægt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nota </a:t>
            </a:r>
            <a:r>
              <a:rPr lang="en-US" dirty="0" err="1"/>
              <a:t>hatta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skipa</a:t>
            </a:r>
            <a:r>
              <a:rPr lang="en-US" dirty="0"/>
              <a:t> </a:t>
            </a:r>
            <a:r>
              <a:rPr lang="en-US" dirty="0" err="1"/>
              <a:t>fólki</a:t>
            </a:r>
            <a:r>
              <a:rPr lang="en-US" dirty="0"/>
              <a:t> í </a:t>
            </a:r>
            <a:r>
              <a:rPr lang="en-US" dirty="0" err="1"/>
              <a:t>ákveðinn</a:t>
            </a:r>
            <a:r>
              <a:rPr lang="en-US" dirty="0"/>
              <a:t> </a:t>
            </a:r>
            <a:r>
              <a:rPr lang="en-US" dirty="0" err="1"/>
              <a:t>flokk</a:t>
            </a:r>
            <a:r>
              <a:rPr lang="en-US" dirty="0"/>
              <a:t>.</a:t>
            </a:r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q"/>
            </a:pPr>
            <a:r>
              <a:rPr lang="en-US" dirty="0"/>
              <a:t>Í </a:t>
            </a:r>
            <a:r>
              <a:rPr lang="en-US" dirty="0" err="1"/>
              <a:t>hópastarfi</a:t>
            </a:r>
            <a:r>
              <a:rPr lang="en-US" dirty="0"/>
              <a:t> </a:t>
            </a:r>
            <a:r>
              <a:rPr lang="en-US" dirty="0" err="1"/>
              <a:t>eru</a:t>
            </a:r>
            <a:r>
              <a:rPr lang="en-US" dirty="0"/>
              <a:t> </a:t>
            </a:r>
            <a:r>
              <a:rPr lang="en-US" dirty="0" err="1"/>
              <a:t>allir</a:t>
            </a:r>
            <a:r>
              <a:rPr lang="en-US" dirty="0"/>
              <a:t> með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hattinn</a:t>
            </a:r>
            <a:r>
              <a:rPr lang="en-US" dirty="0"/>
              <a:t> á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tíma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4" name="Google Shape;142;p14">
            <a:extLst>
              <a:ext uri="{FF2B5EF4-FFF2-40B4-BE49-F238E27FC236}">
                <a16:creationId xmlns:a16="http://schemas.microsoft.com/office/drawing/2014/main" id="{08681BDD-C5C9-A1DC-0A85-F1968801BC97}"/>
              </a:ext>
            </a:extLst>
          </p:cNvPr>
          <p:cNvSpPr txBox="1">
            <a:spLocks/>
          </p:cNvSpPr>
          <p:nvPr/>
        </p:nvSpPr>
        <p:spPr>
          <a:xfrm>
            <a:off x="8654143" y="4780674"/>
            <a:ext cx="2296886" cy="485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is-IS" sz="1200" dirty="0"/>
              <a:t>Heimild</a:t>
            </a:r>
            <a:r>
              <a:rPr lang="pl-PL" sz="1200" dirty="0"/>
              <a:t>: www.pexels.com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9DEEB44-9C88-1F13-A43F-FC0F0F990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192" y="1626601"/>
            <a:ext cx="3817608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81312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"/>
          <p:cNvSpPr txBox="1">
            <a:spLocks noGrp="1"/>
          </p:cNvSpPr>
          <p:nvPr>
            <p:ph type="title"/>
          </p:nvPr>
        </p:nvSpPr>
        <p:spPr>
          <a:xfrm>
            <a:off x="838200" y="653634"/>
            <a:ext cx="10515600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s-IS" b="1" dirty="0"/>
              <a:t>Hvítur</a:t>
            </a:r>
            <a:r>
              <a:rPr lang="pl-PL" b="1" dirty="0"/>
              <a:t> - </a:t>
            </a:r>
            <a:r>
              <a:rPr lang="is-IS" b="1" dirty="0"/>
              <a:t>staðreyndir</a:t>
            </a:r>
            <a:endParaRPr b="1" dirty="0"/>
          </a:p>
        </p:txBody>
      </p:sp>
      <p:sp>
        <p:nvSpPr>
          <p:cNvPr id="143" name="Google Shape;143;p14"/>
          <p:cNvSpPr txBox="1">
            <a:spLocks noGrp="1"/>
          </p:cNvSpPr>
          <p:nvPr>
            <p:ph type="body" idx="1"/>
          </p:nvPr>
        </p:nvSpPr>
        <p:spPr>
          <a:xfrm>
            <a:off x="895907" y="2000596"/>
            <a:ext cx="6237514" cy="3997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 err="1"/>
              <a:t>Staðreyndir</a:t>
            </a:r>
            <a:r>
              <a:rPr lang="en-US" dirty="0"/>
              <a:t>, </a:t>
            </a:r>
            <a:r>
              <a:rPr lang="en-US" dirty="0" err="1"/>
              <a:t>Tölur</a:t>
            </a:r>
            <a:r>
              <a:rPr lang="en-US" dirty="0"/>
              <a:t>, </a:t>
            </a:r>
            <a:r>
              <a:rPr lang="en-US" dirty="0" err="1"/>
              <a:t>Gögn</a:t>
            </a:r>
            <a:r>
              <a:rPr lang="en-US" dirty="0"/>
              <a:t>, </a:t>
            </a:r>
            <a:r>
              <a:rPr lang="en-US" dirty="0" err="1"/>
              <a:t>Upplýsingar</a:t>
            </a:r>
            <a:endParaRPr lang="en-US" dirty="0"/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dirty="0"/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q"/>
            </a:pPr>
            <a:r>
              <a:rPr lang="en-US" dirty="0" err="1"/>
              <a:t>Hvað</a:t>
            </a:r>
            <a:r>
              <a:rPr lang="en-US" dirty="0"/>
              <a:t> </a:t>
            </a:r>
            <a:r>
              <a:rPr lang="en-US" dirty="0" err="1"/>
              <a:t>vitum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?</a:t>
            </a:r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q"/>
            </a:pPr>
            <a:r>
              <a:rPr lang="en-US" dirty="0" err="1"/>
              <a:t>Hvaða</a:t>
            </a:r>
            <a:r>
              <a:rPr lang="en-US" dirty="0"/>
              <a:t> </a:t>
            </a:r>
            <a:r>
              <a:rPr lang="en-US" dirty="0" err="1"/>
              <a:t>upplýsinga</a:t>
            </a:r>
            <a:r>
              <a:rPr lang="en-US" dirty="0"/>
              <a:t> </a:t>
            </a:r>
            <a:r>
              <a:rPr lang="en-US" dirty="0" err="1"/>
              <a:t>þurfum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afla</a:t>
            </a:r>
            <a:r>
              <a:rPr lang="en-US" dirty="0"/>
              <a:t>?</a:t>
            </a:r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q"/>
            </a:pPr>
            <a:r>
              <a:rPr lang="en-US" dirty="0" err="1"/>
              <a:t>Hvaða</a:t>
            </a:r>
            <a:r>
              <a:rPr lang="en-US" dirty="0"/>
              <a:t> </a:t>
            </a:r>
            <a:r>
              <a:rPr lang="en-US" dirty="0" err="1"/>
              <a:t>sérkenni</a:t>
            </a:r>
            <a:r>
              <a:rPr lang="en-US" dirty="0"/>
              <a:t>?</a:t>
            </a:r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3D7AEB29-FFD0-9A44-C0BD-DD7528FF5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053" y="1268776"/>
            <a:ext cx="3371380" cy="39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661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 txBox="1">
            <a:spLocks noGrp="1"/>
          </p:cNvSpPr>
          <p:nvPr>
            <p:ph type="body" idx="1"/>
          </p:nvPr>
        </p:nvSpPr>
        <p:spPr>
          <a:xfrm>
            <a:off x="315861" y="763741"/>
            <a:ext cx="11560278" cy="5461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pl-PL" sz="2200" b="1" i="0" dirty="0">
              <a:solidFill>
                <a:srgbClr val="22222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000" b="1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Ljósafls</a:t>
            </a:r>
            <a:r>
              <a:rPr lang="en-US" sz="2000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(PV) </a:t>
            </a:r>
            <a:r>
              <a:rPr lang="en-US" sz="2000" b="1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tækni</a:t>
            </a:r>
            <a:r>
              <a:rPr lang="en-US" sz="2000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skilvirkasta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aðferðin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til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umbreyta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geislunarorku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í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raforku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Sólarsellur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eru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tæki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umbreyta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ljósorku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í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raforku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í gegnum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svokölluð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ljósrafhrif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Sólarsellur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tengdir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íhlutir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mynda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þannig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ljósaflsorkukerfi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i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Saleh W.H., Jadallah A.A., </a:t>
            </a:r>
            <a:r>
              <a:rPr lang="en-US" sz="2000" i="1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Shyraiji</a:t>
            </a:r>
            <a:r>
              <a:rPr lang="en-US" sz="2000" i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A.L. (2022): A Review for the Cooling techniques of PV/T Solar Air Collectors. Engineering and Technology Journal, 40(01): 129-136. DOI:10.30684/etj.v40i1.2139 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sz="2000" b="1" dirty="0">
              <a:solidFill>
                <a:srgbClr val="2222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000" b="1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Endurnýjanlegir</a:t>
            </a:r>
            <a:r>
              <a:rPr lang="en-US" sz="2000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orkugjafar</a:t>
            </a:r>
            <a:r>
              <a:rPr lang="en-US" sz="2000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eru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orkugjafar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þar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notkun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er ekki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tengd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langtímaþurrð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því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auðlindir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þeirra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endurnýjast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á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tiltölulega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skömmum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tíma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endurnýjanlegt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hráefni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Slíkir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orkugjafar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eru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sólin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vindur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lífmassi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lífgas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og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lífeldsneyti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Endurnýjanleg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orka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inniheldur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einnig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hita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frá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jörðinni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jarðhiti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lofti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lofthiti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og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vatni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vatnshiti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Endurnýjanleg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orka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gegnir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mikilvægu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hlutverki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í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því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að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vernda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umhverfið</a:t>
            </a:r>
            <a:r>
              <a:rPr lang="en-US" sz="2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i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Hamed, T. A., and A. J. J. O. S. D. O. E. </a:t>
            </a:r>
            <a:r>
              <a:rPr lang="en-US" sz="2000" i="1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Alshare</a:t>
            </a:r>
            <a:r>
              <a:rPr lang="en-US" sz="2000" i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2022. Water, and E. Systems, environmental impact of solar and wind energy-a review. Journal of Sustainable Development of Energy, Water and Environment Systems 10 (2):1–23. doi:10.13044/j.sdewes.d9.0387. </a:t>
            </a:r>
            <a:endParaRPr lang="en-US" sz="1600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pl-PL"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pl-PL"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05722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"/>
          <p:cNvSpPr txBox="1">
            <a:spLocks noGrp="1"/>
          </p:cNvSpPr>
          <p:nvPr>
            <p:ph type="title"/>
          </p:nvPr>
        </p:nvSpPr>
        <p:spPr>
          <a:xfrm>
            <a:off x="838200" y="653635"/>
            <a:ext cx="10515600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 b="1" dirty="0"/>
              <a:t>Gr</a:t>
            </a:r>
            <a:r>
              <a:rPr lang="is-IS" b="1" dirty="0"/>
              <a:t>ænn</a:t>
            </a:r>
            <a:r>
              <a:rPr lang="pl-PL" b="1" dirty="0"/>
              <a:t> - </a:t>
            </a:r>
            <a:r>
              <a:rPr lang="is-IS" b="1" dirty="0"/>
              <a:t>sköpunarkraftur</a:t>
            </a:r>
            <a:endParaRPr b="1" dirty="0"/>
          </a:p>
        </p:txBody>
      </p:sp>
      <p:sp>
        <p:nvSpPr>
          <p:cNvPr id="143" name="Google Shape;143;p14"/>
          <p:cNvSpPr txBox="1">
            <a:spLocks noGrp="1"/>
          </p:cNvSpPr>
          <p:nvPr>
            <p:ph type="body" idx="1"/>
          </p:nvPr>
        </p:nvSpPr>
        <p:spPr>
          <a:xfrm>
            <a:off x="895907" y="2000596"/>
            <a:ext cx="6237514" cy="3997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/>
              <a:t>Kanna </a:t>
            </a:r>
            <a:r>
              <a:rPr lang="en-US" dirty="0" err="1"/>
              <a:t>möguleika</a:t>
            </a:r>
            <a:r>
              <a:rPr lang="en-US" dirty="0"/>
              <a:t>, </a:t>
            </a:r>
            <a:r>
              <a:rPr lang="en-US" dirty="0" err="1"/>
              <a:t>fyrirspurnir</a:t>
            </a:r>
            <a:r>
              <a:rPr lang="en-US" dirty="0"/>
              <a:t>, </a:t>
            </a:r>
            <a:r>
              <a:rPr lang="en-US" dirty="0" err="1"/>
              <a:t>lausnaleit</a:t>
            </a:r>
            <a:r>
              <a:rPr lang="en-US" dirty="0"/>
              <a:t>, </a:t>
            </a:r>
            <a:r>
              <a:rPr lang="en-US" dirty="0" err="1"/>
              <a:t>tillögur</a:t>
            </a:r>
            <a:r>
              <a:rPr lang="en-US" dirty="0"/>
              <a:t>, </a:t>
            </a:r>
            <a:r>
              <a:rPr lang="en-US" dirty="0" err="1"/>
              <a:t>tilmæli</a:t>
            </a:r>
            <a:r>
              <a:rPr lang="en-US" dirty="0"/>
              <a:t>, </a:t>
            </a:r>
            <a:r>
              <a:rPr lang="en-US" dirty="0" err="1"/>
              <a:t>hugmyndir</a:t>
            </a:r>
            <a:r>
              <a:rPr lang="en-US" dirty="0"/>
              <a:t>, </a:t>
            </a:r>
            <a:r>
              <a:rPr lang="en-US" dirty="0" err="1"/>
              <a:t>nýjungar</a:t>
            </a:r>
            <a:r>
              <a:rPr lang="en-US" dirty="0"/>
              <a:t>, </a:t>
            </a:r>
            <a:r>
              <a:rPr lang="en-US" dirty="0" err="1"/>
              <a:t>aðrar</a:t>
            </a:r>
            <a:r>
              <a:rPr lang="en-US" dirty="0"/>
              <a:t> </a:t>
            </a:r>
            <a:r>
              <a:rPr lang="en-US" dirty="0" err="1"/>
              <a:t>lausnir</a:t>
            </a:r>
            <a:endParaRPr lang="en-US" dirty="0"/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dirty="0"/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q"/>
            </a:pPr>
            <a:r>
              <a:rPr lang="en-US" dirty="0" err="1"/>
              <a:t>Hvað</a:t>
            </a:r>
            <a:r>
              <a:rPr lang="en-US" dirty="0"/>
              <a:t> er </a:t>
            </a:r>
            <a:r>
              <a:rPr lang="en-US" dirty="0" err="1"/>
              <a:t>hægt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gera</a:t>
            </a:r>
            <a:r>
              <a:rPr lang="en-US" dirty="0"/>
              <a:t>?</a:t>
            </a:r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q"/>
            </a:pP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gera</a:t>
            </a:r>
            <a:r>
              <a:rPr lang="en-US" dirty="0"/>
              <a:t> </a:t>
            </a:r>
            <a:r>
              <a:rPr lang="en-US" dirty="0" err="1"/>
              <a:t>það</a:t>
            </a:r>
            <a:r>
              <a:rPr lang="en-US" dirty="0"/>
              <a:t> á </a:t>
            </a:r>
            <a:r>
              <a:rPr lang="en-US" dirty="0" err="1"/>
              <a:t>ólíkan</a:t>
            </a:r>
            <a:r>
              <a:rPr lang="en-US" dirty="0"/>
              <a:t> </a:t>
            </a:r>
            <a:r>
              <a:rPr lang="en-US" dirty="0" err="1"/>
              <a:t>máta</a:t>
            </a:r>
            <a:r>
              <a:rPr lang="en-US" dirty="0"/>
              <a:t>?</a:t>
            </a:r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BB88ECD-6968-18CC-3A62-BC36A1B9B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8546" y="1268776"/>
            <a:ext cx="3377477" cy="382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8998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"/>
          <p:cNvSpPr txBox="1">
            <a:spLocks noGrp="1"/>
          </p:cNvSpPr>
          <p:nvPr>
            <p:ph type="title"/>
          </p:nvPr>
        </p:nvSpPr>
        <p:spPr>
          <a:xfrm>
            <a:off x="838200" y="653635"/>
            <a:ext cx="10515600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s-IS" b="1" dirty="0"/>
              <a:t>Gulur </a:t>
            </a:r>
            <a:r>
              <a:rPr lang="pl-PL" b="1" dirty="0"/>
              <a:t>- </a:t>
            </a:r>
            <a:r>
              <a:rPr lang="is-IS" b="1" dirty="0"/>
              <a:t>bjartsýni</a:t>
            </a:r>
            <a:endParaRPr b="1" dirty="0"/>
          </a:p>
        </p:txBody>
      </p:sp>
      <p:sp>
        <p:nvSpPr>
          <p:cNvPr id="143" name="Google Shape;143;p14"/>
          <p:cNvSpPr txBox="1">
            <a:spLocks noGrp="1"/>
          </p:cNvSpPr>
          <p:nvPr>
            <p:ph type="body" idx="1"/>
          </p:nvPr>
        </p:nvSpPr>
        <p:spPr>
          <a:xfrm>
            <a:off x="895907" y="2000596"/>
            <a:ext cx="6237514" cy="3997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 err="1"/>
              <a:t>Ávinningur</a:t>
            </a:r>
            <a:r>
              <a:rPr lang="en-US" dirty="0"/>
              <a:t>, </a:t>
            </a:r>
            <a:r>
              <a:rPr lang="en-US" dirty="0" err="1"/>
              <a:t>kostir</a:t>
            </a:r>
            <a:r>
              <a:rPr lang="en-US" dirty="0"/>
              <a:t>, </a:t>
            </a:r>
            <a:r>
              <a:rPr lang="en-US" dirty="0" err="1"/>
              <a:t>ágóði</a:t>
            </a:r>
            <a:r>
              <a:rPr lang="en-US" dirty="0"/>
              <a:t>, </a:t>
            </a:r>
            <a:r>
              <a:rPr lang="en-US" dirty="0" err="1"/>
              <a:t>sparnaður</a:t>
            </a:r>
            <a:endParaRPr lang="en-US" dirty="0"/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dirty="0"/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q"/>
            </a:pP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hverju</a:t>
            </a:r>
            <a:r>
              <a:rPr lang="en-US" dirty="0"/>
              <a:t> er </a:t>
            </a:r>
            <a:r>
              <a:rPr lang="en-US" dirty="0" err="1"/>
              <a:t>þess</a:t>
            </a:r>
            <a:r>
              <a:rPr lang="en-US" dirty="0"/>
              <a:t> </a:t>
            </a:r>
            <a:r>
              <a:rPr lang="en-US" dirty="0" err="1"/>
              <a:t>virði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gera</a:t>
            </a:r>
            <a:r>
              <a:rPr lang="en-US" dirty="0"/>
              <a:t> </a:t>
            </a:r>
            <a:r>
              <a:rPr lang="en-US" dirty="0" err="1"/>
              <a:t>þetta</a:t>
            </a:r>
            <a:r>
              <a:rPr lang="en-US" dirty="0"/>
              <a:t>?</a:t>
            </a:r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q"/>
            </a:pPr>
            <a:r>
              <a:rPr lang="en-US" dirty="0" err="1"/>
              <a:t>Hverjir</a:t>
            </a:r>
            <a:r>
              <a:rPr lang="en-US" dirty="0"/>
              <a:t> </a:t>
            </a:r>
            <a:r>
              <a:rPr lang="en-US" dirty="0" err="1"/>
              <a:t>eru</a:t>
            </a:r>
            <a:r>
              <a:rPr lang="en-US" dirty="0"/>
              <a:t> </a:t>
            </a:r>
            <a:r>
              <a:rPr lang="en-US" dirty="0" err="1"/>
              <a:t>kostirnir</a:t>
            </a:r>
            <a:r>
              <a:rPr lang="en-US" dirty="0"/>
              <a:t>?</a:t>
            </a:r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q"/>
            </a:pPr>
            <a:r>
              <a:rPr lang="en-US" dirty="0" err="1"/>
              <a:t>Hverju</a:t>
            </a:r>
            <a:r>
              <a:rPr lang="en-US" dirty="0"/>
              <a:t> mun </a:t>
            </a:r>
            <a:r>
              <a:rPr lang="en-US" dirty="0" err="1"/>
              <a:t>það</a:t>
            </a:r>
            <a:r>
              <a:rPr lang="en-US" dirty="0"/>
              <a:t> </a:t>
            </a:r>
            <a:r>
              <a:rPr lang="en-US" dirty="0" err="1"/>
              <a:t>skila</a:t>
            </a:r>
            <a:r>
              <a:rPr lang="en-US" dirty="0"/>
              <a:t>?</a:t>
            </a:r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FFEF18A-0514-B726-6A40-9F0FE0695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6806" y="1581752"/>
            <a:ext cx="3346994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9246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"/>
          <p:cNvSpPr txBox="1">
            <a:spLocks noGrp="1"/>
          </p:cNvSpPr>
          <p:nvPr>
            <p:ph type="title"/>
          </p:nvPr>
        </p:nvSpPr>
        <p:spPr>
          <a:xfrm>
            <a:off x="838200" y="653635"/>
            <a:ext cx="10515600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s-IS" b="1" dirty="0"/>
              <a:t>Svartur</a:t>
            </a:r>
            <a:r>
              <a:rPr lang="pl-PL" b="1" dirty="0"/>
              <a:t> – </a:t>
            </a:r>
            <a:r>
              <a:rPr lang="is-IS" b="1" dirty="0"/>
              <a:t>svartsýni</a:t>
            </a:r>
            <a:endParaRPr b="1" dirty="0"/>
          </a:p>
        </p:txBody>
      </p:sp>
      <p:sp>
        <p:nvSpPr>
          <p:cNvPr id="143" name="Google Shape;143;p14"/>
          <p:cNvSpPr txBox="1">
            <a:spLocks noGrp="1"/>
          </p:cNvSpPr>
          <p:nvPr>
            <p:ph type="body" idx="1"/>
          </p:nvPr>
        </p:nvSpPr>
        <p:spPr>
          <a:xfrm>
            <a:off x="895907" y="2000596"/>
            <a:ext cx="6237514" cy="3997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 err="1"/>
              <a:t>Varkárni</a:t>
            </a:r>
            <a:r>
              <a:rPr lang="en-US" dirty="0"/>
              <a:t>, meta </a:t>
            </a:r>
            <a:r>
              <a:rPr lang="en-US" dirty="0" err="1"/>
              <a:t>sannleiksgildi</a:t>
            </a:r>
            <a:r>
              <a:rPr lang="en-US" dirty="0"/>
              <a:t>, </a:t>
            </a:r>
            <a:r>
              <a:rPr lang="en-US" dirty="0" err="1"/>
              <a:t>dæma</a:t>
            </a:r>
            <a:r>
              <a:rPr lang="en-US" dirty="0"/>
              <a:t>, </a:t>
            </a:r>
            <a:r>
              <a:rPr lang="en-US" dirty="0" err="1"/>
              <a:t>athuga</a:t>
            </a:r>
            <a:r>
              <a:rPr lang="en-US" dirty="0"/>
              <a:t>, </a:t>
            </a:r>
            <a:r>
              <a:rPr lang="en-US" dirty="0" err="1"/>
              <a:t>sannreyna</a:t>
            </a:r>
            <a:r>
              <a:rPr lang="en-US" dirty="0"/>
              <a:t> </a:t>
            </a:r>
            <a:r>
              <a:rPr lang="en-US" dirty="0" err="1"/>
              <a:t>staðreyndir</a:t>
            </a:r>
            <a:endParaRPr lang="en-US" dirty="0"/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dirty="0"/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q"/>
            </a:pPr>
            <a:r>
              <a:rPr lang="en-US" dirty="0"/>
              <a:t>Mun </a:t>
            </a:r>
            <a:r>
              <a:rPr lang="en-US" dirty="0" err="1"/>
              <a:t>þetta</a:t>
            </a:r>
            <a:r>
              <a:rPr lang="en-US" dirty="0"/>
              <a:t> </a:t>
            </a:r>
            <a:r>
              <a:rPr lang="en-US" dirty="0" err="1"/>
              <a:t>virka</a:t>
            </a:r>
            <a:r>
              <a:rPr lang="en-US" dirty="0"/>
              <a:t>?</a:t>
            </a:r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q"/>
            </a:pPr>
            <a:r>
              <a:rPr lang="en-US" dirty="0"/>
              <a:t>Er </a:t>
            </a:r>
            <a:r>
              <a:rPr lang="en-US" dirty="0" err="1"/>
              <a:t>þetta</a:t>
            </a:r>
            <a:r>
              <a:rPr lang="en-US" dirty="0"/>
              <a:t> </a:t>
            </a:r>
            <a:r>
              <a:rPr lang="en-US" dirty="0" err="1"/>
              <a:t>öruggt</a:t>
            </a:r>
            <a:r>
              <a:rPr lang="en-US" dirty="0"/>
              <a:t>?</a:t>
            </a:r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q"/>
            </a:pPr>
            <a:r>
              <a:rPr lang="en-US" dirty="0"/>
              <a:t>Er </a:t>
            </a:r>
            <a:r>
              <a:rPr lang="en-US" dirty="0" err="1"/>
              <a:t>þetta</a:t>
            </a:r>
            <a:r>
              <a:rPr lang="en-US" dirty="0"/>
              <a:t> </a:t>
            </a:r>
            <a:r>
              <a:rPr lang="en-US" dirty="0" err="1"/>
              <a:t>mögulegt</a:t>
            </a:r>
            <a:r>
              <a:rPr lang="en-US" dirty="0"/>
              <a:t>?</a:t>
            </a:r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CAE6026-C7EF-EEE1-CEC6-D157DC432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1717" y="1505538"/>
            <a:ext cx="3542083" cy="399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2590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"/>
          <p:cNvSpPr txBox="1">
            <a:spLocks noGrp="1"/>
          </p:cNvSpPr>
          <p:nvPr>
            <p:ph type="title"/>
          </p:nvPr>
        </p:nvSpPr>
        <p:spPr>
          <a:xfrm>
            <a:off x="838200" y="653635"/>
            <a:ext cx="10515600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 b="1" dirty="0"/>
              <a:t>R</a:t>
            </a:r>
            <a:r>
              <a:rPr lang="is-IS" b="1" dirty="0"/>
              <a:t>auður</a:t>
            </a:r>
            <a:r>
              <a:rPr lang="pl-PL" b="1" dirty="0"/>
              <a:t> - </a:t>
            </a:r>
            <a:r>
              <a:rPr lang="is-IS" b="1" dirty="0"/>
              <a:t>tilfinningar</a:t>
            </a:r>
            <a:endParaRPr b="1" dirty="0"/>
          </a:p>
        </p:txBody>
      </p:sp>
      <p:sp>
        <p:nvSpPr>
          <p:cNvPr id="143" name="Google Shape;143;p14"/>
          <p:cNvSpPr txBox="1">
            <a:spLocks noGrp="1"/>
          </p:cNvSpPr>
          <p:nvPr>
            <p:ph type="body" idx="1"/>
          </p:nvPr>
        </p:nvSpPr>
        <p:spPr>
          <a:xfrm>
            <a:off x="895907" y="2000596"/>
            <a:ext cx="6237514" cy="3997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 err="1"/>
              <a:t>Tilfinningar</a:t>
            </a:r>
            <a:r>
              <a:rPr lang="en-US" dirty="0"/>
              <a:t>, </a:t>
            </a:r>
            <a:r>
              <a:rPr lang="en-US" dirty="0" err="1"/>
              <a:t>líðan</a:t>
            </a:r>
            <a:r>
              <a:rPr lang="en-US" dirty="0"/>
              <a:t>, </a:t>
            </a:r>
            <a:r>
              <a:rPr lang="en-US" dirty="0" err="1"/>
              <a:t>fyrirvarar</a:t>
            </a:r>
            <a:r>
              <a:rPr lang="en-US" dirty="0"/>
              <a:t>, </a:t>
            </a:r>
            <a:r>
              <a:rPr lang="en-US" dirty="0" err="1"/>
              <a:t>innsæi</a:t>
            </a:r>
            <a:endParaRPr lang="en-US" dirty="0"/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dirty="0"/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q"/>
            </a:pPr>
            <a:r>
              <a:rPr lang="en-US" dirty="0" err="1"/>
              <a:t>Hvernig</a:t>
            </a:r>
            <a:r>
              <a:rPr lang="en-US" dirty="0"/>
              <a:t> </a:t>
            </a:r>
            <a:r>
              <a:rPr lang="en-US" dirty="0" err="1"/>
              <a:t>líður</a:t>
            </a:r>
            <a:r>
              <a:rPr lang="en-US" dirty="0"/>
              <a:t> </a:t>
            </a:r>
            <a:r>
              <a:rPr lang="en-US" dirty="0" err="1"/>
              <a:t>okkur</a:t>
            </a:r>
            <a:r>
              <a:rPr lang="en-US" dirty="0"/>
              <a:t> með </a:t>
            </a:r>
            <a:r>
              <a:rPr lang="en-US" dirty="0" err="1"/>
              <a:t>þetta</a:t>
            </a:r>
            <a:r>
              <a:rPr lang="en-US" dirty="0"/>
              <a:t> </a:t>
            </a:r>
            <a:r>
              <a:rPr lang="en-US" dirty="0" err="1"/>
              <a:t>þegar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leiðum</a:t>
            </a:r>
            <a:r>
              <a:rPr lang="en-US" dirty="0"/>
              <a:t> </a:t>
            </a:r>
            <a:r>
              <a:rPr lang="en-US" dirty="0" err="1"/>
              <a:t>hugan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því</a:t>
            </a:r>
            <a:r>
              <a:rPr lang="en-US" dirty="0"/>
              <a:t>?</a:t>
            </a:r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132798CB-9514-93B9-88F5-D62CF1E7E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128" y="1285683"/>
            <a:ext cx="3560373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2571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"/>
          <p:cNvSpPr txBox="1">
            <a:spLocks noGrp="1"/>
          </p:cNvSpPr>
          <p:nvPr>
            <p:ph type="title"/>
          </p:nvPr>
        </p:nvSpPr>
        <p:spPr>
          <a:xfrm>
            <a:off x="838200" y="653635"/>
            <a:ext cx="10515600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 b="1" dirty="0"/>
              <a:t>Bl</a:t>
            </a:r>
            <a:r>
              <a:rPr lang="is-IS" b="1" dirty="0"/>
              <a:t>ár</a:t>
            </a:r>
            <a:r>
              <a:rPr lang="pl-PL" b="1" dirty="0"/>
              <a:t> – </a:t>
            </a:r>
            <a:r>
              <a:rPr lang="is-IS" b="1" dirty="0"/>
              <a:t>yfirsýn (samantekt) </a:t>
            </a:r>
            <a:endParaRPr b="1" dirty="0"/>
          </a:p>
        </p:txBody>
      </p:sp>
      <p:sp>
        <p:nvSpPr>
          <p:cNvPr id="143" name="Google Shape;143;p14"/>
          <p:cNvSpPr txBox="1">
            <a:spLocks noGrp="1"/>
          </p:cNvSpPr>
          <p:nvPr>
            <p:ph type="body" idx="1"/>
          </p:nvPr>
        </p:nvSpPr>
        <p:spPr>
          <a:xfrm>
            <a:off x="895907" y="2000596"/>
            <a:ext cx="6237514" cy="3997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 err="1"/>
              <a:t>Stýra</a:t>
            </a:r>
            <a:r>
              <a:rPr lang="en-US" dirty="0"/>
              <a:t> </a:t>
            </a:r>
            <a:r>
              <a:rPr lang="en-US" dirty="0" err="1"/>
              <a:t>hugsanamynstri</a:t>
            </a:r>
            <a:r>
              <a:rPr lang="en-US" dirty="0"/>
              <a:t>, taka saman og </a:t>
            </a:r>
            <a:r>
              <a:rPr lang="en-US" dirty="0" err="1"/>
              <a:t>fá</a:t>
            </a:r>
            <a:r>
              <a:rPr lang="en-US" dirty="0"/>
              <a:t> </a:t>
            </a:r>
            <a:r>
              <a:rPr lang="en-US" dirty="0" err="1"/>
              <a:t>yfirsýn</a:t>
            </a:r>
            <a:endParaRPr lang="en-US" dirty="0"/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dirty="0"/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q"/>
            </a:pPr>
            <a:r>
              <a:rPr lang="en-US" dirty="0" err="1"/>
              <a:t>Hvert</a:t>
            </a:r>
            <a:r>
              <a:rPr lang="en-US" dirty="0"/>
              <a:t> </a:t>
            </a:r>
            <a:r>
              <a:rPr lang="en-US" dirty="0" err="1"/>
              <a:t>erum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komin</a:t>
            </a:r>
            <a:r>
              <a:rPr lang="en-US" dirty="0"/>
              <a:t>?</a:t>
            </a:r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q"/>
            </a:pP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hvaða</a:t>
            </a:r>
            <a:r>
              <a:rPr lang="en-US" dirty="0"/>
              <a:t> </a:t>
            </a:r>
            <a:r>
              <a:rPr lang="en-US" dirty="0" err="1"/>
              <a:t>aðgerða</a:t>
            </a:r>
            <a:r>
              <a:rPr lang="en-US" dirty="0"/>
              <a:t> </a:t>
            </a:r>
            <a:r>
              <a:rPr lang="en-US" dirty="0" err="1"/>
              <a:t>skal</a:t>
            </a:r>
            <a:r>
              <a:rPr lang="en-US" dirty="0"/>
              <a:t> </a:t>
            </a:r>
            <a:r>
              <a:rPr lang="en-US" dirty="0" err="1"/>
              <a:t>gripið</a:t>
            </a:r>
            <a:r>
              <a:rPr lang="en-US" dirty="0"/>
              <a:t>?</a:t>
            </a:r>
          </a:p>
          <a:p>
            <a:pPr marL="6350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q"/>
            </a:pPr>
            <a:r>
              <a:rPr lang="en-US" dirty="0" err="1"/>
              <a:t>Hvaða</a:t>
            </a:r>
            <a:r>
              <a:rPr lang="en-US" dirty="0"/>
              <a:t> </a:t>
            </a:r>
            <a:r>
              <a:rPr lang="en-US" dirty="0" err="1"/>
              <a:t>aðferð</a:t>
            </a:r>
            <a:r>
              <a:rPr lang="en-US" dirty="0"/>
              <a:t> </a:t>
            </a:r>
            <a:r>
              <a:rPr lang="en-US" dirty="0" err="1"/>
              <a:t>skal</a:t>
            </a:r>
            <a:r>
              <a:rPr lang="en-US" dirty="0"/>
              <a:t> </a:t>
            </a:r>
            <a:r>
              <a:rPr lang="en-US" dirty="0" err="1"/>
              <a:t>beyta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lausn</a:t>
            </a:r>
            <a:r>
              <a:rPr lang="en-US" dirty="0"/>
              <a:t> </a:t>
            </a:r>
            <a:r>
              <a:rPr lang="en-US" dirty="0" err="1"/>
              <a:t>vandamálsins</a:t>
            </a:r>
            <a:r>
              <a:rPr lang="en-US" dirty="0"/>
              <a:t>?</a:t>
            </a:r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F0CD041-83EE-50EF-2D5E-7AD6C1FDB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18" y="1417605"/>
            <a:ext cx="3249450" cy="34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6239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"/>
          <p:cNvSpPr txBox="1">
            <a:spLocks noGrp="1"/>
          </p:cNvSpPr>
          <p:nvPr>
            <p:ph type="title"/>
          </p:nvPr>
        </p:nvSpPr>
        <p:spPr>
          <a:xfrm>
            <a:off x="838200" y="653635"/>
            <a:ext cx="10515600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s-IS" b="1" dirty="0"/>
              <a:t>Tillögur að höttum </a:t>
            </a:r>
            <a:endParaRPr b="1" dirty="0"/>
          </a:p>
        </p:txBody>
      </p:sp>
      <p:pic>
        <p:nvPicPr>
          <p:cNvPr id="2" name="Symbol zastępczy zawartości 10">
            <a:extLst>
              <a:ext uri="{FF2B5EF4-FFF2-40B4-BE49-F238E27FC236}">
                <a16:creationId xmlns:a16="http://schemas.microsoft.com/office/drawing/2014/main" id="{EDC7FC8D-BC05-579B-2492-CC630FEB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870" y="2140299"/>
            <a:ext cx="8205046" cy="1123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87BFE9E-CB79-3D2D-B2CC-7F2567ED9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3870" y="3634951"/>
            <a:ext cx="8294959" cy="111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0125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FE5357C4-523C-EC8C-1A9B-44260278D927}"/>
              </a:ext>
            </a:extLst>
          </p:cNvPr>
          <p:cNvSpPr/>
          <p:nvPr/>
        </p:nvSpPr>
        <p:spPr>
          <a:xfrm>
            <a:off x="0" y="943897"/>
            <a:ext cx="12192000" cy="13076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CFCDE37-2256-2CDC-D808-2797CFC24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649" y="-247682"/>
            <a:ext cx="10515600" cy="1230283"/>
          </a:xfrm>
        </p:spPr>
        <p:txBody>
          <a:bodyPr>
            <a:normAutofit/>
          </a:bodyPr>
          <a:lstStyle/>
          <a:p>
            <a:r>
              <a:rPr lang="is-IS" sz="3200" b="1" dirty="0">
                <a:solidFill>
                  <a:schemeClr val="bg1"/>
                </a:solidFill>
              </a:rPr>
              <a:t>Fyrirmynd (case study)</a:t>
            </a:r>
            <a:r>
              <a:rPr lang="pl-PL" sz="3200" b="1" dirty="0">
                <a:solidFill>
                  <a:schemeClr val="bg1"/>
                </a:solidFill>
              </a:rPr>
              <a:t> – EduNUT Isle</a:t>
            </a:r>
            <a:endParaRPr lang="pl-PL" sz="3200" dirty="0">
              <a:solidFill>
                <a:schemeClr val="bg1"/>
              </a:solidFill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B913104-A5F7-166A-882A-0F80CD4C8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4969" y="2251587"/>
            <a:ext cx="11788876" cy="4427074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Þegar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EduNUT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Isle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skoðar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endurnýjanlega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orku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blasa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við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margþættar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áskoranir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</a:rPr>
              <a:t> útfrá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umhverfislegum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félagslegum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og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efnahagslegum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sjónarhornum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5E17158-8982-5BFC-6DC2-62070F87E651}"/>
              </a:ext>
            </a:extLst>
          </p:cNvPr>
          <p:cNvSpPr txBox="1"/>
          <p:nvPr/>
        </p:nvSpPr>
        <p:spPr>
          <a:xfrm>
            <a:off x="108155" y="878430"/>
            <a:ext cx="1197569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indent="0">
              <a:buNone/>
            </a:pP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EduNUT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Isle er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lítil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eyjaþjóð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með 500.000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íbúa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mjög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háð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innfluttu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jarðefnaeldsneyti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til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að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svara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orkuþörf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sinni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sem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leiðir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til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þess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að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kostnaður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við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raforku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er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mjög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hár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og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framleiðsla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hennar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veldur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verulegri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kolefnislosun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Ríkisstjórnin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hefur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sett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sér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metnaðarfullt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markmið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um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að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skipta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yfir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í 100%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endurnýjanlega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orku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fyrir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árið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2030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til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að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minnka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kolefnisfótspor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landsins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auka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orkuöryggi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og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koma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á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stöðugleika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í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orkukostnaði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Helstu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endurnýjanlegu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valkostirnir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í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boði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eru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sólarorka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vindorka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og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sjávarfallaorka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pl-PL" sz="1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CE691AE0-A26F-ED2C-15EA-34333ACAE5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388614"/>
              </p:ext>
            </p:extLst>
          </p:nvPr>
        </p:nvGraphicFramePr>
        <p:xfrm>
          <a:off x="422787" y="3030244"/>
          <a:ext cx="11395588" cy="2957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97794">
                  <a:extLst>
                    <a:ext uri="{9D8B030D-6E8A-4147-A177-3AD203B41FA5}">
                      <a16:colId xmlns:a16="http://schemas.microsoft.com/office/drawing/2014/main" val="4025969504"/>
                    </a:ext>
                  </a:extLst>
                </a:gridCol>
                <a:gridCol w="5697794">
                  <a:extLst>
                    <a:ext uri="{9D8B030D-6E8A-4147-A177-3AD203B41FA5}">
                      <a16:colId xmlns:a16="http://schemas.microsoft.com/office/drawing/2014/main" val="865992338"/>
                    </a:ext>
                  </a:extLst>
                </a:gridCol>
              </a:tblGrid>
              <a:tr h="1653572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7000"/>
                        </a:lnSpc>
                        <a:buFont typeface="+mj-lt"/>
                        <a:buNone/>
                      </a:pPr>
                      <a:r>
                        <a:rPr lang="pl-PL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1.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Besta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staðsetningin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fyrir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vindorkuver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eru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einnig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lykil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búsvæði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nokkurra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fuglategunda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í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útrýmingarhættu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.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Uppsetning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vindmylla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gæti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raskað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þessum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búsvæðum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og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leitt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til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vistfræðilegs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ójafnvægis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.</a:t>
                      </a:r>
                      <a:endParaRPr lang="pl-PL" sz="18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7000"/>
                        </a:lnSpc>
                        <a:buFont typeface="+mj-lt"/>
                        <a:buNone/>
                      </a:pPr>
                      <a:r>
                        <a:rPr lang="pl-PL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2.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Upphafleg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fjárfesting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á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innviðum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endurnýjanlegrar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orku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svo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sem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sólarrafhlöðum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og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sjávarfallaorkubreytum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, er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umtalsverð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.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Ríkisstjórnin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berst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við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að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tryggja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fjármagn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án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þess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að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leggja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þunga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skatta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á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íbúa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sem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gæti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leitt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til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óánægju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almennings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.</a:t>
                      </a:r>
                      <a:endParaRPr lang="pl-PL" sz="18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409226"/>
                  </a:ext>
                </a:extLst>
              </a:tr>
              <a:tr h="1304029">
                <a:tc>
                  <a:txBody>
                    <a:bodyPr/>
                    <a:lstStyle/>
                    <a:p>
                      <a:r>
                        <a:rPr lang="pl-PL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3.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Þegar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þjóðin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fer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yfir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í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endurnýjanlega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orku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er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hætta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á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að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afskekkt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samfélög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sitji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eftir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vegna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mikils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kostnaðar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við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uppbyggingu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innviða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. </a:t>
                      </a:r>
                      <a:endParaRPr lang="pl-PL" sz="18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4.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Hlutlaus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eðli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sólar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- og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vindorku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krefst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lausna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varðandi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orkugeymslu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til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að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tryggja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stöðuga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aflgjafa</a:t>
                      </a:r>
                      <a:r>
                        <a:rPr lang="en-GB" sz="18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. </a:t>
                      </a:r>
                      <a:endParaRPr lang="pl-PL" sz="18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9098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287706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"/>
          <p:cNvSpPr txBox="1">
            <a:spLocks noGrp="1"/>
          </p:cNvSpPr>
          <p:nvPr>
            <p:ph type="title"/>
          </p:nvPr>
        </p:nvSpPr>
        <p:spPr>
          <a:xfrm>
            <a:off x="838200" y="653635"/>
            <a:ext cx="10515600" cy="123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s-IS" sz="3600" b="1" dirty="0"/>
              <a:t>Fyrirmynd</a:t>
            </a:r>
            <a:r>
              <a:rPr lang="pl-PL" sz="3600" b="1" dirty="0"/>
              <a:t> – </a:t>
            </a:r>
            <a:r>
              <a:rPr lang="is-IS" sz="3600" b="1" dirty="0"/>
              <a:t>Endurnýjanleg orka áskorun </a:t>
            </a:r>
            <a:endParaRPr sz="3600" b="1" dirty="0"/>
          </a:p>
        </p:txBody>
      </p:sp>
      <p:pic>
        <p:nvPicPr>
          <p:cNvPr id="3" name="Obraz 2" descr="Obraz zawierający na wolnym powietrzu, krajobraz, niebo, chmura&#10;&#10;Opis wygenerowany automatycznie">
            <a:extLst>
              <a:ext uri="{FF2B5EF4-FFF2-40B4-BE49-F238E27FC236}">
                <a16:creationId xmlns:a16="http://schemas.microsoft.com/office/drawing/2014/main" id="{1D64F395-B1B7-69AD-D6F3-7188782388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22" y="2000596"/>
            <a:ext cx="4067978" cy="347491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DD96CD3E-D7F2-0C55-4DCB-EB3C1C39AB4C}"/>
              </a:ext>
            </a:extLst>
          </p:cNvPr>
          <p:cNvSpPr/>
          <p:nvPr/>
        </p:nvSpPr>
        <p:spPr>
          <a:xfrm>
            <a:off x="5504308" y="2000596"/>
            <a:ext cx="5050972" cy="3474918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VERKEFNI:</a:t>
            </a:r>
            <a:r>
              <a:rPr lang="en-GB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Styðjið</a:t>
            </a:r>
            <a:r>
              <a:rPr lang="en-GB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ríkisstjórn</a:t>
            </a:r>
            <a:r>
              <a:rPr lang="en-GB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EduNUT</a:t>
            </a:r>
            <a:r>
              <a:rPr lang="en-GB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Isle í </a:t>
            </a:r>
            <a:r>
              <a:rPr lang="en-GB" sz="2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ákvörðun</a:t>
            </a:r>
            <a:r>
              <a:rPr lang="en-GB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um </a:t>
            </a:r>
            <a:r>
              <a:rPr lang="en-GB" sz="2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hvort</a:t>
            </a:r>
            <a:r>
              <a:rPr lang="en-GB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innleiða</a:t>
            </a:r>
            <a:r>
              <a:rPr lang="en-GB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eigi</a:t>
            </a:r>
            <a:r>
              <a:rPr lang="en-GB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umskipti</a:t>
            </a:r>
            <a:r>
              <a:rPr lang="en-GB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yfir</a:t>
            </a:r>
            <a:r>
              <a:rPr lang="en-GB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í 100% </a:t>
            </a:r>
            <a:r>
              <a:rPr lang="en-GB" sz="2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endurnýjanlega</a:t>
            </a:r>
            <a:r>
              <a:rPr lang="en-GB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orku</a:t>
            </a:r>
            <a:r>
              <a:rPr lang="en-GB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fyrir</a:t>
            </a:r>
            <a:r>
              <a:rPr lang="en-GB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2030 með </a:t>
            </a:r>
            <a:r>
              <a:rPr lang="en-GB" sz="2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hliðsjón</a:t>
            </a:r>
            <a:r>
              <a:rPr lang="en-GB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af</a:t>
            </a:r>
            <a:r>
              <a:rPr lang="en-GB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ea typeface="Calibri" panose="020F0502020204030204" pitchFamily="34" charset="0"/>
              </a:rPr>
              <a:t>skilgreindum</a:t>
            </a:r>
            <a:r>
              <a:rPr lang="en-GB" sz="2600" dirty="0">
                <a:latin typeface="Calibri" panose="020F0502020204030204" pitchFamily="34" charset="0"/>
                <a:ea typeface="Calibri" panose="020F0502020204030204" pitchFamily="34" charset="0"/>
              </a:rPr>
              <a:t> (</a:t>
            </a:r>
            <a:r>
              <a:rPr lang="en-GB" sz="2600" dirty="0" err="1">
                <a:latin typeface="Calibri" panose="020F0502020204030204" pitchFamily="34" charset="0"/>
                <a:ea typeface="Calibri" panose="020F0502020204030204" pitchFamily="34" charset="0"/>
              </a:rPr>
              <a:t>fyrri</a:t>
            </a:r>
            <a:r>
              <a:rPr lang="en-GB" sz="26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600" dirty="0" err="1">
                <a:latin typeface="Calibri" panose="020F0502020204030204" pitchFamily="34" charset="0"/>
                <a:ea typeface="Calibri" panose="020F0502020204030204" pitchFamily="34" charset="0"/>
              </a:rPr>
              <a:t>glæra</a:t>
            </a:r>
            <a:r>
              <a:rPr lang="en-GB" sz="2600" dirty="0">
                <a:latin typeface="Calibri" panose="020F0502020204030204" pitchFamily="34" charset="0"/>
                <a:ea typeface="Calibri" panose="020F0502020204030204" pitchFamily="34" charset="0"/>
              </a:rPr>
              <a:t>) </a:t>
            </a:r>
            <a:r>
              <a:rPr lang="en-GB" sz="2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vandamálum</a:t>
            </a:r>
            <a:r>
              <a:rPr lang="en-GB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br>
              <a:rPr lang="en-GB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2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Notið</a:t>
            </a:r>
            <a:r>
              <a:rPr lang="en-GB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Bono Sex </a:t>
            </a:r>
            <a:r>
              <a:rPr lang="en-GB" sz="2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hatta</a:t>
            </a:r>
            <a:r>
              <a:rPr lang="en-GB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aðferðina</a:t>
            </a:r>
            <a:r>
              <a:rPr lang="en-GB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til</a:t>
            </a:r>
            <a:r>
              <a:rPr lang="en-GB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að</a:t>
            </a:r>
            <a:r>
              <a:rPr lang="en-GB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taka </a:t>
            </a:r>
            <a:r>
              <a:rPr lang="en-GB" sz="2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ákvörðun</a:t>
            </a:r>
            <a:r>
              <a:rPr lang="en-GB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endParaRPr lang="pl-PL" sz="2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08612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5"/>
          <p:cNvSpPr txBox="1">
            <a:spLocks noGrp="1"/>
          </p:cNvSpPr>
          <p:nvPr>
            <p:ph type="title"/>
          </p:nvPr>
        </p:nvSpPr>
        <p:spPr>
          <a:xfrm>
            <a:off x="838200" y="924957"/>
            <a:ext cx="10515600" cy="2891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is-IS" b="1" cap="small" dirty="0"/>
              <a:t>Heimildir og Ítarefni</a:t>
            </a:r>
            <a:endParaRPr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6"/>
          <p:cNvSpPr txBox="1">
            <a:spLocks noGrp="1"/>
          </p:cNvSpPr>
          <p:nvPr>
            <p:ph type="body" idx="1"/>
          </p:nvPr>
        </p:nvSpPr>
        <p:spPr>
          <a:xfrm>
            <a:off x="223157" y="920578"/>
            <a:ext cx="11745685" cy="5277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Cadez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S., Czerny A.,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change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mitigation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strategies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carbon-intensive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firms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Journal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Cleaner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Production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112, Part 5, 2016, 4132-4143, https://doi.org/10.1016/j.jclepro.2015.07.099.</a:t>
            </a:r>
          </a:p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Cairns G., Wright G., Bradfield R., van der Heijden K., Burt G., Exploring e-government futures through the application of scenario planning, “Technological Forecasting and Social Change” 2004, No. 71. </a:t>
            </a:r>
            <a:endParaRPr lang="pl-PL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r>
              <a:rPr lang="pl-PL" sz="16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ommunication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from The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Commission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The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Parliament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The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Council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The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Council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The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Economic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Social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Committee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The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Committee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the regions. </a:t>
            </a:r>
            <a:r>
              <a:rPr lang="en-US" sz="16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European Green Deal</a:t>
            </a:r>
            <a:r>
              <a:rPr lang="pl-PL" sz="16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COM (2019) 640 </a:t>
            </a:r>
            <a:r>
              <a:rPr lang="pl-PL" sz="16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Final</a:t>
            </a:r>
            <a:r>
              <a:rPr lang="pl-PL" sz="16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11.12.2019. </a:t>
            </a:r>
          </a:p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Communication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from The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Commission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The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Parliament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The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Council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The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Economic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Social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Committee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The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Committee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the regions.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Sustainable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Smart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Mobility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Strategy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Putting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transport on truck fot the future. COM (2020) 789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Final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9.12.2020.</a:t>
            </a:r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1600" dirty="0"/>
              <a:t>de Bono</a:t>
            </a:r>
            <a:r>
              <a:rPr lang="pl-PL" sz="1600" dirty="0"/>
              <a:t> E.</a:t>
            </a:r>
            <a:r>
              <a:rPr lang="en-US" sz="1600" dirty="0"/>
              <a:t>, Six Thinking Hats, Penguin Life, 2016</a:t>
            </a:r>
            <a:r>
              <a:rPr lang="pl-PL" sz="1600" dirty="0"/>
              <a:t>; </a:t>
            </a:r>
            <a:r>
              <a:rPr lang="en-US" sz="1600" dirty="0"/>
              <a:t>http://dspace.vnbrims.org:13000/jspui/bitstream/123456789/4746/1/Six%20thinking%20hats.pdf</a:t>
            </a:r>
            <a:r>
              <a:rPr lang="pl-PL" sz="1600" dirty="0"/>
              <a:t>.</a:t>
            </a:r>
          </a:p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Ejdys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J.,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Gudanowska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A.,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Halicka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K.,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Kononiuk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A.,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Magruk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A.,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Nazarko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J.,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Nazarko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Ł.,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Szpilko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D.,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Widelska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U., Foresight in Higher Education Institutions: Evidence from Poland, 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Foresight and STI Governance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2019, Vol. 13, No.1 3. </a:t>
            </a:r>
            <a:endParaRPr lang="pl-PL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Fahey L., Randall M. (1998), Learning from the Future. Competitive Foresight Scenarios, John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Wiley&amp;Sons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New York. </a:t>
            </a:r>
            <a:endParaRPr lang="pl-PL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r>
              <a:rPr lang="pl-PL" sz="16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Fawzy</a:t>
            </a:r>
            <a:r>
              <a:rPr lang="pl-PL" sz="16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S., Osman, A.I., </a:t>
            </a:r>
            <a:r>
              <a:rPr lang="pl-PL" sz="16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Doran</a:t>
            </a:r>
            <a:r>
              <a:rPr lang="pl-PL" sz="16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J. </a:t>
            </a:r>
            <a:r>
              <a:rPr lang="pl-PL" sz="16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al.</a:t>
            </a:r>
            <a:r>
              <a:rPr lang="pl-PL" sz="16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l-PL" sz="16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Strategies</a:t>
            </a:r>
            <a:r>
              <a:rPr lang="pl-PL" sz="16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pl-PL" sz="16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mitigation</a:t>
            </a:r>
            <a:r>
              <a:rPr lang="pl-PL" sz="16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pl-PL" sz="16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pl-PL" sz="16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change</a:t>
            </a:r>
            <a:r>
              <a:rPr lang="pl-PL" sz="16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a </a:t>
            </a:r>
            <a:r>
              <a:rPr lang="pl-PL" sz="16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review</a:t>
            </a:r>
            <a:r>
              <a:rPr lang="pl-PL" sz="16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 </a:t>
            </a:r>
            <a:r>
              <a:rPr lang="pl-PL" sz="1600" b="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Environ</a:t>
            </a:r>
            <a:r>
              <a:rPr lang="pl-PL" sz="16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b="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Chem</a:t>
            </a:r>
            <a:r>
              <a:rPr lang="pl-PL" sz="16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b="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Lett</a:t>
            </a:r>
            <a:r>
              <a:rPr lang="pl-PL" sz="16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l-PL" sz="16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</a:t>
            </a:r>
            <a:r>
              <a:rPr lang="pl-PL" sz="16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2069–2094 (2020). https://doi.org/10.1007/s10311-020-01059-w.</a:t>
            </a:r>
          </a:p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Gudanowska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A. (ed.),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Kononiuk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A. (ed.)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 (2020)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Uwarunkowania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rozwoju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procesów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produkcji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wzrostu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kompetencji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cyfrowych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społeczeństwa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Politechnika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Białostocka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Białystok</a:t>
            </a:r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1600" b="0" i="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r>
              <a:rPr lang="en-US" sz="16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Hamed, T. A., and A. J. J. O. S. D. O. E. </a:t>
            </a:r>
            <a:r>
              <a:rPr lang="en-US" sz="160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Alshare</a:t>
            </a:r>
            <a:r>
              <a:rPr lang="en-US" sz="16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. 2022. Water, and E. Systems, environmental impact of solar and wind energy-a review. </a:t>
            </a:r>
            <a:r>
              <a:rPr lang="en-US" sz="1600" b="0" i="1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Journal of Sustainable Development of Energy, Water and Environment Systems</a:t>
            </a:r>
            <a:r>
              <a:rPr lang="en-US" sz="16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 10 (2):1–23. doi:10.13044/j.sdewes.d9.0387.</a:t>
            </a:r>
            <a:endParaRPr lang="pl-PL" sz="1600" b="0" i="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Heidari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I.,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Eshlaghy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A.T.,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Hoseini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S.M.S., 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Sustainable transportation: Definitions, dimensions, and indicators – Case study of importance-performance analysis for the city of Tehran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Heliyon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9(2023), https://doi.org/10.1016/j.heliyon.2023.e20457.</a:t>
            </a:r>
          </a:p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r>
              <a:rPr lang="pl-PL" sz="16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Honegger</a:t>
            </a:r>
            <a:r>
              <a:rPr lang="pl-PL" sz="16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M.; Michaelowa, A.; </a:t>
            </a:r>
            <a:r>
              <a:rPr lang="pl-PL" sz="16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Poralla</a:t>
            </a:r>
            <a:r>
              <a:rPr lang="pl-PL" sz="16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M. Net-zero </a:t>
            </a:r>
            <a:r>
              <a:rPr lang="pl-PL" sz="16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emissions</a:t>
            </a:r>
            <a:r>
              <a:rPr lang="pl-PL" sz="16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The role of Carbon </a:t>
            </a:r>
            <a:r>
              <a:rPr lang="pl-PL" sz="16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Dioxide</a:t>
            </a:r>
            <a:r>
              <a:rPr lang="pl-PL" sz="16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Removal</a:t>
            </a:r>
            <a:r>
              <a:rPr lang="pl-PL" sz="16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the Paris Agreement. Policy Briefing Report. </a:t>
            </a:r>
            <a:r>
              <a:rPr lang="pl-PL" sz="16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Perspectives</a:t>
            </a:r>
            <a:r>
              <a:rPr lang="pl-PL" sz="16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6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pl-PL" sz="16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Research, Freiburg 2019.</a:t>
            </a:r>
            <a:endParaRPr lang="pl-PL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Jałowiec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T,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Wojtaszek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H,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Miciuła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I. Analysis of the Potential Management of the Low-Carbon Energy Transformation by 2050. Energies. 2022; 15(7):2351. https://doi.org/10.3390/en15072351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endParaRPr lang="pl-PL" sz="1600" b="0" i="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 txBox="1">
            <a:spLocks noGrp="1"/>
          </p:cNvSpPr>
          <p:nvPr>
            <p:ph type="body" idx="1"/>
          </p:nvPr>
        </p:nvSpPr>
        <p:spPr>
          <a:xfrm>
            <a:off x="315861" y="540899"/>
            <a:ext cx="11560278" cy="5461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pl-PL" sz="2200" b="1" i="0" dirty="0">
              <a:solidFill>
                <a:srgbClr val="22222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l-PL" sz="2200" b="1" dirty="0"/>
              <a:t>Sólarorka</a:t>
            </a:r>
            <a:r>
              <a:rPr lang="is-IS" sz="2200" b="1" dirty="0"/>
              <a:t>:</a:t>
            </a:r>
            <a:r>
              <a:rPr lang="pl-PL" sz="2200" dirty="0"/>
              <a:t> Sólin er talin </a:t>
            </a:r>
            <a:r>
              <a:rPr lang="is-IS" sz="2200" dirty="0"/>
              <a:t>bjóða upp á bestu </a:t>
            </a:r>
            <a:r>
              <a:rPr lang="pl-PL" sz="2200" dirty="0"/>
              <a:t>mögu</a:t>
            </a:r>
            <a:r>
              <a:rPr lang="is-IS" sz="2200" dirty="0"/>
              <a:t>leikana til </a:t>
            </a:r>
            <a:r>
              <a:rPr lang="pl-PL" sz="2200" dirty="0"/>
              <a:t>eldsneytis- og orku</a:t>
            </a:r>
            <a:r>
              <a:rPr lang="is-IS" sz="2200" dirty="0"/>
              <a:t>framleiðslu</a:t>
            </a:r>
            <a:r>
              <a:rPr lang="pl-PL" sz="2200" dirty="0"/>
              <a:t>. Hægt er að vinna sólarorku með ljósafls-, ljósvarma- eða ljósefnaumbreytingarferli. Kostir sólarorku fela í sér: ótakmarkaða auðlind og alþjóðleg</a:t>
            </a:r>
            <a:r>
              <a:rPr lang="is-IS" sz="2200" dirty="0"/>
              <a:t>t aðgengi</a:t>
            </a:r>
            <a:r>
              <a:rPr lang="pl-PL" sz="2200" dirty="0"/>
              <a:t>. Sólarorka er </a:t>
            </a:r>
            <a:r>
              <a:rPr lang="is-IS" sz="2200" dirty="0"/>
              <a:t>n</a:t>
            </a:r>
            <a:r>
              <a:rPr lang="pl-PL" sz="2200" dirty="0"/>
              <a:t>ú þegar ódýrasti orkugjafinn í nokkrum löndum.</a:t>
            </a:r>
            <a:r>
              <a:rPr lang="is-IS" sz="2200" dirty="0"/>
              <a:t> </a:t>
            </a:r>
            <a:r>
              <a:rPr lang="pl-PL" sz="2200" i="1" dirty="0"/>
              <a:t>Shiradkar, N., R. Arya, A. Chaubal, K. Deshmukh, P. Ghosh, A. Kottantharayil, S. Kumar, and J. Vasi. 2022. Recent developments in solar manufacturing in India. Solar Compass 1:100009. doi:10.1016/j.solcom.2022.100009.</a:t>
            </a:r>
            <a:endParaRPr lang="is-IS" sz="2200" i="1"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br>
              <a:rPr lang="is-IS" sz="2200" dirty="0"/>
            </a:br>
            <a:r>
              <a:rPr lang="pl-PL" sz="2200" b="1" dirty="0"/>
              <a:t>Sjálfbærar samgöngur </a:t>
            </a:r>
            <a:r>
              <a:rPr lang="pl-PL" sz="2200" dirty="0"/>
              <a:t>vísa til </a:t>
            </a:r>
            <a:r>
              <a:rPr lang="is-IS" sz="2200" dirty="0"/>
              <a:t>samgangna sem lágmarka kolefnislosun og stuðla að bættri </a:t>
            </a:r>
            <a:r>
              <a:rPr lang="pl-PL" sz="2200" dirty="0"/>
              <a:t>orkunýti</a:t>
            </a:r>
            <a:r>
              <a:rPr lang="is-IS" sz="2200" dirty="0"/>
              <a:t>ngu </a:t>
            </a:r>
            <a:r>
              <a:rPr lang="pl-PL" sz="2200" dirty="0"/>
              <a:t>og hagkvæm</a:t>
            </a:r>
            <a:r>
              <a:rPr lang="is-IS" sz="2200" dirty="0"/>
              <a:t>ni,</a:t>
            </a:r>
            <a:r>
              <a:rPr lang="pl-PL" sz="2200" dirty="0"/>
              <a:t> þar með talin </a:t>
            </a:r>
            <a:r>
              <a:rPr lang="is-IS" sz="2200" dirty="0"/>
              <a:t>farartæki sem eru </a:t>
            </a:r>
            <a:r>
              <a:rPr lang="pl-PL" sz="2200" dirty="0"/>
              <a:t>rafknúin og </a:t>
            </a:r>
            <a:r>
              <a:rPr lang="is-IS" sz="2200" dirty="0"/>
              <a:t>umhverfisvæn með innlendu eldsneyti</a:t>
            </a:r>
            <a:r>
              <a:rPr lang="pl-PL" sz="2200" dirty="0"/>
              <a:t>.</a:t>
            </a:r>
            <a:r>
              <a:rPr lang="is-IS" sz="2200" dirty="0"/>
              <a:t> </a:t>
            </a:r>
            <a:r>
              <a:rPr lang="pl-PL" sz="2200" dirty="0">
                <a:hlinkClick r:id="rId3"/>
              </a:rPr>
              <a:t>https://www.energy.gov/eere/sustainable-transportation-and-fuels</a:t>
            </a:r>
            <a:r>
              <a:rPr lang="is-IS" sz="2200" dirty="0"/>
              <a:t> </a:t>
            </a:r>
            <a:br>
              <a:rPr lang="is-IS" sz="2200" dirty="0"/>
            </a:br>
            <a:br>
              <a:rPr lang="is-IS" sz="2200" dirty="0"/>
            </a:br>
            <a:r>
              <a:rPr lang="is-IS" sz="2200" b="1" dirty="0"/>
              <a:t>Sjávarfalla</a:t>
            </a:r>
            <a:r>
              <a:rPr lang="pl-PL" sz="2200" b="1" dirty="0"/>
              <a:t>orka </a:t>
            </a:r>
            <a:r>
              <a:rPr lang="pl-PL" sz="2200" dirty="0"/>
              <a:t>er vatnsaflsorka sem</a:t>
            </a:r>
            <a:r>
              <a:rPr lang="is-IS" sz="2200" dirty="0"/>
              <a:t> virkjar </a:t>
            </a:r>
            <a:r>
              <a:rPr lang="pl-PL" sz="2200" dirty="0"/>
              <a:t>sjávarföll. Þessi orka er </a:t>
            </a:r>
            <a:r>
              <a:rPr lang="is-IS" sz="2200" dirty="0"/>
              <a:t>oft </a:t>
            </a:r>
            <a:r>
              <a:rPr lang="pl-PL" sz="2200" dirty="0"/>
              <a:t>flokk</a:t>
            </a:r>
            <a:r>
              <a:rPr lang="is-IS" sz="2200" dirty="0"/>
              <a:t>u</a:t>
            </a:r>
            <a:r>
              <a:rPr lang="pl-PL" sz="2200" dirty="0"/>
              <a:t>ð undir vatnsaflsorku.</a:t>
            </a:r>
            <a:r>
              <a:rPr lang="is-IS" sz="2200" dirty="0"/>
              <a:t> </a:t>
            </a:r>
            <a:r>
              <a:rPr lang="pl-PL" sz="2200" dirty="0">
                <a:hlinkClick r:id="rId4"/>
              </a:rPr>
              <a:t>https://www.greenmatch.co.uk/blog/2021/09/advantages-and-disadvantages-of-renewable-energy#types-of-renewable-energy</a:t>
            </a:r>
            <a:r>
              <a:rPr lang="is-IS" sz="2200" dirty="0"/>
              <a:t> </a:t>
            </a:r>
            <a:r>
              <a:rPr lang="pl-PL" sz="2200" dirty="0"/>
              <a:t> </a:t>
            </a:r>
            <a:br>
              <a:rPr lang="is-IS" sz="2200" dirty="0"/>
            </a:br>
            <a:br>
              <a:rPr lang="is-IS" sz="2200" dirty="0"/>
            </a:br>
            <a:r>
              <a:rPr lang="is-IS" sz="2200" b="1" dirty="0"/>
              <a:t>Vind</a:t>
            </a:r>
            <a:r>
              <a:rPr lang="pl-PL" sz="2200" b="1" dirty="0"/>
              <a:t>orka </a:t>
            </a:r>
            <a:r>
              <a:rPr lang="is-IS" sz="2200" dirty="0"/>
              <a:t>með framleiðni </a:t>
            </a:r>
            <a:r>
              <a:rPr lang="pl-PL" sz="2200" dirty="0"/>
              <a:t>raforku í vindmyllum.</a:t>
            </a:r>
            <a:r>
              <a:rPr lang="is-IS" sz="2200" dirty="0"/>
              <a:t> </a:t>
            </a:r>
            <a:r>
              <a:rPr lang="pl-PL" sz="2200" dirty="0">
                <a:hlinkClick r:id="rId5"/>
              </a:rPr>
              <a:t>https://ec.europa.eu/eurostat/web/interactive-publications/energy-2023#</a:t>
            </a:r>
            <a:r>
              <a:rPr lang="is-IS" sz="2200" dirty="0"/>
              <a:t> </a:t>
            </a:r>
            <a:endParaRPr lang="pl-PL"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36543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53;p16">
            <a:extLst>
              <a:ext uri="{FF2B5EF4-FFF2-40B4-BE49-F238E27FC236}">
                <a16:creationId xmlns:a16="http://schemas.microsoft.com/office/drawing/2014/main" id="{B5673F21-1534-4CC2-D89E-F15093E457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23157" y="920578"/>
            <a:ext cx="11745685" cy="5277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r>
              <a:rPr lang="pl-PL" sz="15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Makarova</a:t>
            </a:r>
            <a:r>
              <a:rPr lang="pl-PL" sz="15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I, </a:t>
            </a:r>
            <a:r>
              <a:rPr lang="pl-PL" sz="15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Buyvol</a:t>
            </a:r>
            <a:r>
              <a:rPr lang="pl-PL" sz="15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P, </a:t>
            </a:r>
            <a:r>
              <a:rPr lang="pl-PL" sz="15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Shubenkova</a:t>
            </a:r>
            <a:r>
              <a:rPr lang="pl-PL" sz="15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K, </a:t>
            </a:r>
            <a:r>
              <a:rPr lang="pl-PL" sz="15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Fatikhova</a:t>
            </a:r>
            <a:r>
              <a:rPr lang="pl-PL" sz="15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 and </a:t>
            </a:r>
            <a:r>
              <a:rPr lang="pl-PL" sz="15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Parsin</a:t>
            </a:r>
            <a:r>
              <a:rPr lang="pl-PL" sz="15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 (2023) </a:t>
            </a:r>
            <a:r>
              <a:rPr lang="pl-PL" sz="15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Editorial</a:t>
            </a:r>
            <a:r>
              <a:rPr lang="pl-PL" sz="15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l-PL" sz="15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Sustainable</a:t>
            </a:r>
            <a:r>
              <a:rPr lang="pl-PL" sz="15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transport </a:t>
            </a:r>
            <a:r>
              <a:rPr lang="pl-PL" sz="15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systems</a:t>
            </a:r>
            <a:r>
              <a:rPr lang="pl-PL" sz="15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 </a:t>
            </a:r>
            <a:r>
              <a:rPr lang="pl-PL" sz="15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Front. </a:t>
            </a:r>
            <a:r>
              <a:rPr lang="pl-PL" sz="1500" b="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Built</a:t>
            </a:r>
            <a:r>
              <a:rPr lang="pl-PL" sz="15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500" b="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Environ</a:t>
            </a:r>
            <a:r>
              <a:rPr lang="pl-PL" sz="15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pl-PL" sz="15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9:1161361. doi: 10.3389/fbuil.2023.1161361.</a:t>
            </a:r>
          </a:p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r>
              <a:rPr lang="en-US" sz="1500" dirty="0" err="1">
                <a:solidFill>
                  <a:schemeClr val="tx1"/>
                </a:solidFill>
              </a:rPr>
              <a:t>Pålsson</a:t>
            </a:r>
            <a:r>
              <a:rPr lang="en-US" sz="1500" dirty="0">
                <a:solidFill>
                  <a:schemeClr val="tx1"/>
                </a:solidFill>
              </a:rPr>
              <a:t>, H.</a:t>
            </a:r>
            <a:r>
              <a:rPr lang="pl-PL" sz="1500" dirty="0">
                <a:solidFill>
                  <a:schemeClr val="tx1"/>
                </a:solidFill>
              </a:rPr>
              <a:t>,</a:t>
            </a:r>
            <a:r>
              <a:rPr lang="en-US" sz="1500" dirty="0">
                <a:solidFill>
                  <a:schemeClr val="tx1"/>
                </a:solidFill>
              </a:rPr>
              <a:t> Kovács, G. (2014), </a:t>
            </a:r>
            <a:r>
              <a:rPr lang="en-US" sz="1500" i="1" dirty="0">
                <a:solidFill>
                  <a:schemeClr val="tx1"/>
                </a:solidFill>
              </a:rPr>
              <a:t>Reducing transportation emissions : A reaction to stakeholder pressure or a strategy to increase competitive advantage</a:t>
            </a:r>
            <a:r>
              <a:rPr lang="en-US" sz="1500" dirty="0">
                <a:solidFill>
                  <a:schemeClr val="tx1"/>
                </a:solidFill>
              </a:rPr>
              <a:t>, International Journal of Physical Distribution &amp; Logistics Management, Vol. 44 No. 4, pp. 283-304. https://doi.org/10.1108/IJPDLM-09-2012-0293</a:t>
            </a:r>
            <a:r>
              <a:rPr lang="pl-PL" sz="1500" dirty="0">
                <a:solidFill>
                  <a:schemeClr val="tx1"/>
                </a:solidFill>
              </a:rPr>
              <a:t>.</a:t>
            </a:r>
          </a:p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Ringland G., (2007), UNIDO Technology Foresight for Practitioners. A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specialised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Course on Scenario Building. Prague, 5-8 November.</a:t>
            </a:r>
            <a:endParaRPr lang="pl-PL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r>
              <a:rPr lang="en-US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Saleh W.H., </a:t>
            </a:r>
            <a:r>
              <a:rPr lang="en-US" sz="1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Jadallah</a:t>
            </a:r>
            <a:r>
              <a:rPr lang="en-US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A.A., </a:t>
            </a:r>
            <a:r>
              <a:rPr lang="en-US" sz="1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Shyraiji</a:t>
            </a:r>
            <a:r>
              <a:rPr lang="en-US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A.L. (2022): A Review for the Cooling techniques of PV/T Solar Air Collectors. Engineering and Technology Journal, 40(01): 129-136.  DOI:10.30684/etj.v40i1.2139</a:t>
            </a:r>
            <a:endParaRPr lang="pl-PL" sz="1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r>
              <a:rPr lang="pl-PL" sz="15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Shiradkar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N., R. </a:t>
            </a:r>
            <a:r>
              <a:rPr lang="pl-PL" sz="15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Arya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A. </a:t>
            </a:r>
            <a:r>
              <a:rPr lang="pl-PL" sz="15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Chaubal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K. </a:t>
            </a:r>
            <a:r>
              <a:rPr lang="pl-PL" sz="15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Deshmukh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P. </a:t>
            </a:r>
            <a:r>
              <a:rPr lang="pl-PL" sz="15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Ghosh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A. </a:t>
            </a:r>
            <a:r>
              <a:rPr lang="pl-PL" sz="15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Kottantharayil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S. Kumar, and J. </a:t>
            </a:r>
            <a:r>
              <a:rPr lang="pl-PL" sz="15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Vasi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2022. </a:t>
            </a:r>
            <a:r>
              <a:rPr lang="pl-PL" sz="15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Recent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5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developments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pl-PL" sz="15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solar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5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manufacturing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pl-PL" sz="15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India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 Solar </a:t>
            </a:r>
            <a:r>
              <a:rPr lang="pl-PL" sz="15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Compass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r>
              <a:rPr lang="pl-PL" sz="15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:100009. doi:10.1016/j.solcom.2022.100009.</a:t>
            </a:r>
            <a:endParaRPr lang="pl-PL" sz="1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Watson R., (2012), Trends and technology timeline 2010+ a roadmap for the exploration of current and future trends, in Future Files. A brief history of the next 50 years, Nicholas Brealey Publishing, London.</a:t>
            </a:r>
            <a:endParaRPr lang="pl-PL" sz="1500" dirty="0">
              <a:solidFill>
                <a:schemeClr val="tx1"/>
              </a:solidFill>
            </a:endParaRPr>
          </a:p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r>
              <a:rPr lang="en-US" sz="1500" dirty="0">
                <a:solidFill>
                  <a:schemeClr val="tx1"/>
                </a:solidFill>
              </a:rPr>
              <a:t>Zhou</a:t>
            </a:r>
            <a:r>
              <a:rPr lang="pl-PL" sz="1500" dirty="0">
                <a:solidFill>
                  <a:schemeClr val="tx1"/>
                </a:solidFill>
              </a:rPr>
              <a:t> J. </a:t>
            </a:r>
            <a:r>
              <a:rPr lang="en-US" sz="1500" dirty="0">
                <a:solidFill>
                  <a:schemeClr val="tx1"/>
                </a:solidFill>
              </a:rPr>
              <a:t>, Sustainable transportation in the US: a review of proposals, policies, and programs since 2000, Front. Archit. Res. 1 (2012) 150–165</a:t>
            </a:r>
            <a:r>
              <a:rPr lang="pl-PL" sz="1500" dirty="0">
                <a:solidFill>
                  <a:schemeClr val="tx1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SzPts val="2000"/>
              <a:buNone/>
            </a:pPr>
            <a:endParaRPr lang="pl-PL" sz="15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endParaRPr lang="pl-PL" sz="1500" b="0" i="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1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79633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D5A236BB-76A5-FEC8-534F-1B136EBE01FD}"/>
              </a:ext>
            </a:extLst>
          </p:cNvPr>
          <p:cNvSpPr txBox="1"/>
          <p:nvPr/>
        </p:nvSpPr>
        <p:spPr>
          <a:xfrm>
            <a:off x="582560" y="797089"/>
            <a:ext cx="10832691" cy="634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SzPts val="2000"/>
              <a:buNone/>
            </a:pPr>
            <a:r>
              <a:rPr lang="is-I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Heimildir á </a:t>
            </a:r>
            <a:r>
              <a:rPr lang="pl-PL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Internet</a:t>
            </a:r>
            <a:r>
              <a:rPr lang="is-I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inu</a:t>
            </a:r>
            <a:r>
              <a:rPr lang="pl-PL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is-I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Vefsíður</a:t>
            </a:r>
            <a:endParaRPr lang="pl-PL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https://climate.nasa.gov/faq/19/what-is-the-greenhouse-effect</a:t>
            </a:r>
          </a:p>
          <a:p>
            <a:pPr indent="-457200">
              <a:buSzPts val="2000"/>
              <a:buFont typeface="Calibri"/>
              <a:buAutoNum type="arabicPeriod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https://ec.europa.eu/eurostat/web/interactive-publications/energy-2023#</a:t>
            </a:r>
            <a:endParaRPr lang="pl-PL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https://www.energy.gov/eere/sustainable-transportation-and-fuels</a:t>
            </a:r>
          </a:p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UN, Transforming Our World: The 2030 Agenda for Sustainable Development (UN, New York, 2015); http://bit.ly/TransformAgendaSDG-pd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</a:p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https://www.gisreportsonline.com/r/european-green-deal/</a:t>
            </a:r>
          </a:p>
          <a:p>
            <a:pPr indent="-457200">
              <a:buSzPts val="2000"/>
              <a:buFont typeface="Calibri"/>
              <a:buAutoNum type="arabicPeriod"/>
            </a:pP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Danone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pl-PL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Danone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https://www.danone.com/about-danone/we-are-danone.html#MISSION </a:t>
            </a:r>
          </a:p>
          <a:p>
            <a:pPr indent="-457200">
              <a:buSzPts val="2000"/>
              <a:buFont typeface="Calibri"/>
              <a:buAutoNum type="arabicPeriod"/>
            </a:pP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Danone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pl-PL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Policy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https://www.danone.com/content/dam/corp/global/danonecom/about-us-impact/policies-and-commitments/en/2016/2016_05_18_ClimatePolicyFullVersion.pdf </a:t>
            </a:r>
          </a:p>
          <a:p>
            <a:pPr indent="-457200">
              <a:buSzPts val="2000"/>
              <a:buFont typeface="Calibri"/>
              <a:buAutoNum type="arabicPeriod"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Global Data, </a:t>
            </a:r>
            <a:r>
              <a:rPr lang="pl-PL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Danone</a:t>
            </a:r>
            <a:r>
              <a:rPr lang="pl-PL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SA: </a:t>
            </a:r>
            <a:r>
              <a:rPr lang="pl-PL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Overview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https://www.globaldata.com/company-profile/danone-sa/</a:t>
            </a:r>
          </a:p>
          <a:p>
            <a:pPr indent="-457200">
              <a:buSzPts val="2000"/>
              <a:buFont typeface="Calibri"/>
              <a:buAutoNum type="arabicPeriod"/>
            </a:pP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Danone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Danone</a:t>
            </a:r>
            <a:r>
              <a:rPr lang="pl-PL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integrated</a:t>
            </a:r>
            <a:r>
              <a:rPr lang="pl-PL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annual</a:t>
            </a:r>
            <a:r>
              <a:rPr lang="pl-PL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report 2022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https://www.danone.com/content/dam/corp/global/danonecom/rai/2022/danone-integrated-annual-report-2022.pdf</a:t>
            </a:r>
          </a:p>
          <a:p>
            <a:pPr indent="-457200">
              <a:buSzPts val="2000"/>
              <a:buFont typeface="Calibri"/>
              <a:buAutoNum type="arabicPeriod"/>
            </a:pPr>
            <a:r>
              <a:rPr lang="pl-PL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Danone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Regenerative</a:t>
            </a:r>
            <a:r>
              <a:rPr lang="pl-PL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agriculture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https://www.danone.com/impact/planet/regenerative-agriculture.html</a:t>
            </a:r>
          </a:p>
          <a:p>
            <a:pPr indent="-457200">
              <a:buSzPts val="2000"/>
              <a:buFont typeface="Calibri"/>
              <a:buAutoNum type="arabicPeriod"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Tetra Pak, </a:t>
            </a:r>
            <a:r>
              <a:rPr lang="pl-PL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Sustainability</a:t>
            </a:r>
            <a:r>
              <a:rPr lang="pl-PL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Report FY22 </a:t>
            </a:r>
            <a:r>
              <a:rPr lang="pl-PL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Highlights</a:t>
            </a:r>
            <a:r>
              <a:rPr lang="pl-PL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https://www.tetrapak.com/content/dam/tetrapak/media-box/global/en/documents/sustainability-report-highlights-infographics.pdf</a:t>
            </a:r>
          </a:p>
          <a:p>
            <a:pPr indent="-457200">
              <a:buSzPts val="2000"/>
              <a:buFont typeface="Calibri"/>
              <a:buAutoNum type="arabicPeriod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Tetra Pak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Tetra Pak commits to net zero emissions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https://www.tetrapak.com/en-pl/about-tetra-pak/news-and-events/newsarchive/tetra-pak-commits-to-net-zero-emissions</a:t>
            </a:r>
          </a:p>
          <a:p>
            <a:pPr indent="-457200">
              <a:buSzPts val="2000"/>
              <a:buFont typeface="Calibri"/>
              <a:buAutoNum type="arabicPeriod"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Tetra Pak, </a:t>
            </a:r>
            <a:r>
              <a:rPr lang="pl-PL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</a:t>
            </a:r>
            <a:r>
              <a:rPr lang="pl-PL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we </a:t>
            </a:r>
            <a:r>
              <a:rPr lang="pl-PL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https://www.tetrapak.com/en-pl/about-tetra-pak/who-we-are/company</a:t>
            </a:r>
          </a:p>
          <a:p>
            <a:pPr indent="-457200">
              <a:buSzPts val="2000"/>
              <a:buFont typeface="Calibri"/>
              <a:buAutoNum type="arabicPeriod"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https://www.sciencefacts.net/types-of-renewable-energy.html</a:t>
            </a:r>
          </a:p>
          <a:p>
            <a:pPr indent="-457200">
              <a:buSzPts val="2000"/>
              <a:buFont typeface="Calibri"/>
              <a:buAutoNum type="arabicPeriod"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https://www.greenmatch.co.uk/blog/2021/09/advantages-and-disadvantages-of-renewable-energy#types-of-renewable-energy</a:t>
            </a:r>
          </a:p>
          <a:p>
            <a:pPr indent="-457200">
              <a:buSzPts val="2000"/>
              <a:buFont typeface="Calibri"/>
              <a:buAutoNum type="arabicPeriod"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https://op.europa.eu/webpub/eca/special-reports/renevable-energy-5-2018/en/</a:t>
            </a:r>
          </a:p>
          <a:p>
            <a:pPr indent="-457200">
              <a:buSzPts val="2000"/>
              <a:buFont typeface="Calibri"/>
              <a:buAutoNum type="arabicPeriod"/>
            </a:pPr>
            <a:r>
              <a:rPr lang="pl-P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https://clean-coalition.org/value-of-clean-local-energy/benefits/</a:t>
            </a:r>
          </a:p>
          <a:p>
            <a:pPr indent="-457200">
              <a:buSzPts val="2000"/>
              <a:buFont typeface="Calibri"/>
              <a:buAutoNum type="arabicPeriod"/>
            </a:pP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buSzPts val="2000"/>
              <a:buFont typeface="Calibri"/>
              <a:buAutoNum type="arabicPeriod"/>
            </a:pPr>
            <a:endParaRPr lang="pl-PL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buSzPts val="2000"/>
              <a:buFont typeface="Calibri"/>
              <a:buAutoNum type="arabicPeriod"/>
            </a:pPr>
            <a:endParaRPr lang="pl-PL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buSzPts val="2000"/>
              <a:buFont typeface="Calibri"/>
              <a:buAutoNum type="arabicPeriod"/>
            </a:pPr>
            <a:endParaRPr lang="pl-PL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buSzPts val="2000"/>
              <a:buFont typeface="Calibri"/>
              <a:buAutoNum type="arabicPeriod"/>
            </a:pPr>
            <a:endParaRPr lang="pl-PL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buSzPts val="2000"/>
              <a:buFont typeface="Calibri"/>
              <a:buAutoNum type="arabicPeriod"/>
            </a:pPr>
            <a:endParaRPr lang="pl-PL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spcBef>
                <a:spcPts val="0"/>
              </a:spcBef>
              <a:buSzPts val="2000"/>
              <a:buFont typeface="Calibri"/>
              <a:buAutoNum type="arabicPeriod"/>
            </a:pPr>
            <a:endParaRPr lang="pl-PL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47221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Niebieski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4165</TotalTime>
  <Words>9200</Words>
  <Application>Microsoft Office PowerPoint</Application>
  <PresentationFormat>Widescreen</PresentationFormat>
  <Paragraphs>592</Paragraphs>
  <Slides>91</Slides>
  <Notes>74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100" baseType="lpstr">
      <vt:lpstr>Arial</vt:lpstr>
      <vt:lpstr>Calibi</vt:lpstr>
      <vt:lpstr>Calibri</vt:lpstr>
      <vt:lpstr>Libre Franklin</vt:lpstr>
      <vt:lpstr>Montserrat</vt:lpstr>
      <vt:lpstr>Open Sans</vt:lpstr>
      <vt:lpstr>Söhne</vt:lpstr>
      <vt:lpstr>Wingdings</vt:lpstr>
      <vt:lpstr>Motyw pakietu Office</vt:lpstr>
      <vt:lpstr>Námsþáttur 2. Loftslagsmál</vt:lpstr>
      <vt:lpstr> Efnisyfirlit: </vt:lpstr>
      <vt:lpstr>Almennar Upplýsingar </vt:lpstr>
      <vt:lpstr> Markmið námsþáttar: </vt:lpstr>
      <vt:lpstr>Glósur  </vt:lpstr>
      <vt:lpstr>PowerPoint Presentation</vt:lpstr>
      <vt:lpstr>PowerPoint Presentation</vt:lpstr>
      <vt:lpstr>PowerPoint Presentation</vt:lpstr>
      <vt:lpstr>PowerPoint Presentation</vt:lpstr>
      <vt:lpstr>Námsefni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Hvað getum við gert? </vt:lpstr>
      <vt:lpstr>Sjálbærir flutningar og samgöngur</vt:lpstr>
      <vt:lpstr>Endurnýjanlegir orkugjafar</vt:lpstr>
      <vt:lpstr>Notkun </vt:lpstr>
      <vt:lpstr>Notkun</vt:lpstr>
      <vt:lpstr>Kostir endurnýjanlegra orkugjafa</vt:lpstr>
      <vt:lpstr>Ókostir endurnýjanlegra orkugjafa</vt:lpstr>
      <vt:lpstr>Mikilvægi endurnýjanlegrar orku</vt:lpstr>
      <vt:lpstr>PowerPoint Presentation</vt:lpstr>
      <vt:lpstr>PowerPoint Presentation</vt:lpstr>
      <vt:lpstr>Losun koltvísýrings frá ólíkum samgöngum og flutningsstarfsemi </vt:lpstr>
      <vt:lpstr>  Ólíkar tegundir farartækja  </vt:lpstr>
      <vt:lpstr>Sjálbærar samgöngur</vt:lpstr>
      <vt:lpstr>PowerPoint Presentation</vt:lpstr>
      <vt:lpstr>PowerPoint Presentation</vt:lpstr>
      <vt:lpstr>PowerPoint Presentation</vt:lpstr>
      <vt:lpstr>Ítarefni </vt:lpstr>
      <vt:lpstr>PowerPoint Presentation</vt:lpstr>
      <vt:lpstr>Fyrirmyndir</vt:lpstr>
      <vt:lpstr>DANONE</vt:lpstr>
      <vt:lpstr>NÚLLMARKMIÐIÐ Í LOSUN KOLTVÍSÝRINGS</vt:lpstr>
      <vt:lpstr>PowerPoint Presentation</vt:lpstr>
      <vt:lpstr>METNAÐUR</vt:lpstr>
      <vt:lpstr>ÁRANGUR</vt:lpstr>
      <vt:lpstr>Danone og samstarfsaðilar vinna að því að auka skilning á hvernig landbúnaður  getur hlúð að og verndað heilbrigði jarðvegs. </vt:lpstr>
      <vt:lpstr> „Ziołowy zakątek”  Lífrænn búskapur</vt:lpstr>
      <vt:lpstr>Aðferðir við lágmarka  losun í ræktun</vt:lpstr>
      <vt:lpstr>Dýrabúskapur sem lágmarkar losun – áhersla á velferð dýra </vt:lpstr>
      <vt:lpstr>Tetra Pak </vt:lpstr>
      <vt:lpstr>Tetra Pak markmið um núll losun</vt:lpstr>
      <vt:lpstr>Tetra Pak stefnir að núlllosun gróðurhúsalofttegunda fyrir árið 2030 og að ná markmiðum sínum fyrir árið 2050 með því að einbeita sér að fjórum lykilþáttum:</vt:lpstr>
      <vt:lpstr>FÆÐUKERFI</vt:lpstr>
      <vt:lpstr>LOFTSLAG</vt:lpstr>
      <vt:lpstr>Hugmyndun og Hönnun </vt:lpstr>
      <vt:lpstr>Markmið þjálfunar</vt:lpstr>
      <vt:lpstr>PowerPoint Presentation</vt:lpstr>
      <vt:lpstr>Spár samanborið við sviðsmyndir</vt:lpstr>
      <vt:lpstr>PowerPoint Presentation</vt:lpstr>
      <vt:lpstr>Hvernig má nota sviðsmyndir fyrir sjálfbærar samgöngur?</vt:lpstr>
      <vt:lpstr>PowerPoint Presentation</vt:lpstr>
      <vt:lpstr>Hvernig? Með því að endurtaka eftirfarandi….</vt:lpstr>
      <vt:lpstr>Skref 1</vt:lpstr>
      <vt:lpstr>Skref 2</vt:lpstr>
      <vt:lpstr>Dæmi um STEEP þætti (samfélagslega)</vt:lpstr>
      <vt:lpstr>Dæmi um STEEP þætti (tækni)</vt:lpstr>
      <vt:lpstr>Dæmi um STEEP þætti (efnahags)</vt:lpstr>
      <vt:lpstr>Dæmi um STEEP þætti (umhverfis)</vt:lpstr>
      <vt:lpstr>Dæmi um STEEP þætti (pólitík)</vt:lpstr>
      <vt:lpstr> Skref 3Select driving forces</vt:lpstr>
      <vt:lpstr>Factors’ ranking</vt:lpstr>
      <vt:lpstr>PowerPoint Presentation</vt:lpstr>
      <vt:lpstr>Skref 5: Þróaðu fjórar sviðsmyndir. Hvernig gæti það litið út?</vt:lpstr>
      <vt:lpstr>PowerPoint Presentation</vt:lpstr>
      <vt:lpstr>PowerPoint Presentation</vt:lpstr>
      <vt:lpstr> Sviðsmynd 3: "Grassroots Green: Samfélagsdrifin Vistvæn Bylting 2040"</vt:lpstr>
      <vt:lpstr>PowerPoint Presentation</vt:lpstr>
      <vt:lpstr>Framhald - æfing</vt:lpstr>
      <vt:lpstr>Á meðan unnið er í hópum</vt:lpstr>
      <vt:lpstr>Hugmyndun og hönnun </vt:lpstr>
      <vt:lpstr>Lárétt hugsun</vt:lpstr>
      <vt:lpstr>Þörf fyrir lárétta hugsun</vt:lpstr>
      <vt:lpstr>De Bono Sex Hatta Aðferðin</vt:lpstr>
      <vt:lpstr>De Bono Sex Hatta Aðferðin</vt:lpstr>
      <vt:lpstr>Hvítur - staðreyndir</vt:lpstr>
      <vt:lpstr>Grænn - sköpunarkraftur</vt:lpstr>
      <vt:lpstr>Gulur - bjartsýni</vt:lpstr>
      <vt:lpstr>Svartur – svartsýni</vt:lpstr>
      <vt:lpstr>Rauður - tilfinningar</vt:lpstr>
      <vt:lpstr>Blár – yfirsýn (samantekt) </vt:lpstr>
      <vt:lpstr>Tillögur að höttum </vt:lpstr>
      <vt:lpstr>Fyrirmynd (case study) – EduNUT Isle</vt:lpstr>
      <vt:lpstr>Fyrirmynd – Endurnýjanleg orka áskorun </vt:lpstr>
      <vt:lpstr>Heimildir og Ítarefni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Module 1. XXXX</dc:title>
  <dc:creator>Danuta Szpilko</dc:creator>
  <cp:lastModifiedBy>Gestur Helgason</cp:lastModifiedBy>
  <cp:revision>555</cp:revision>
  <dcterms:created xsi:type="dcterms:W3CDTF">2021-03-17T15:35:01Z</dcterms:created>
  <dcterms:modified xsi:type="dcterms:W3CDTF">2024-12-08T13:53:15Z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0x0101006BB1CE6E337D584EAB9F6A325E920394</vt:lpwstr>
  </property>
</Properties>
</file>