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embeddedFontLst>
    <p:embeddedFont>
      <p:font typeface="Helvetica Neue"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wEcqYo7kN7c9VoTa32iIqfe2+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03C86-5174-4168-9CEC-771CCE0A5188}" v="2" dt="2024-11-15T15:40:22.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72" autoAdjust="0"/>
  </p:normalViewPr>
  <p:slideViewPr>
    <p:cSldViewPr snapToGrid="0">
      <p:cViewPr>
        <p:scale>
          <a:sx n="70" d="100"/>
          <a:sy n="70" d="100"/>
        </p:scale>
        <p:origin x="1138" y="-6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000000"/>
              </a:buClr>
              <a:buSzPts val="1100"/>
              <a:buFont typeface="Arial"/>
              <a:buChar char="●"/>
            </a:pPr>
            <a:r>
              <a:rPr lang="en-US" sz="1100" dirty="0" err="1"/>
              <a:t>Bjóddu</a:t>
            </a:r>
            <a:r>
              <a:rPr lang="en-US" sz="1100" dirty="0"/>
              <a:t> </a:t>
            </a:r>
            <a:r>
              <a:rPr lang="en-US" sz="1100" dirty="0" err="1"/>
              <a:t>þátttakendur</a:t>
            </a:r>
            <a:r>
              <a:rPr lang="en-US" sz="1100" dirty="0"/>
              <a:t> </a:t>
            </a:r>
            <a:r>
              <a:rPr lang="en-US" sz="1100" dirty="0" err="1"/>
              <a:t>velkomna</a:t>
            </a:r>
            <a:r>
              <a:rPr lang="en-US" sz="1100" dirty="0"/>
              <a:t>.</a:t>
            </a:r>
          </a:p>
          <a:p>
            <a:pPr marL="457200" lvl="0" indent="-298450" algn="l" rtl="0">
              <a:spcBef>
                <a:spcPts val="0"/>
              </a:spcBef>
              <a:spcAft>
                <a:spcPts val="0"/>
              </a:spcAft>
              <a:buClr>
                <a:srgbClr val="000000"/>
              </a:buClr>
              <a:buSzPts val="1100"/>
              <a:buFont typeface="Arial"/>
              <a:buChar char="●"/>
            </a:pPr>
            <a:r>
              <a:rPr lang="is" sz="1100" dirty="0"/>
              <a:t>Kynntu þig og gefðu stutt yfirlit yfir bakgrunn þinn og sérfræðiþekkingu.</a:t>
            </a:r>
            <a:endParaRPr dirty="0"/>
          </a:p>
          <a:p>
            <a:pPr marL="457200" lvl="0" indent="-298450" algn="l" rtl="0">
              <a:spcBef>
                <a:spcPts val="0"/>
              </a:spcBef>
              <a:spcAft>
                <a:spcPts val="0"/>
              </a:spcAft>
              <a:buClr>
                <a:srgbClr val="000000"/>
              </a:buClr>
              <a:buSzPts val="1100"/>
              <a:buFont typeface="Arial"/>
              <a:buChar char="●"/>
            </a:pPr>
            <a:r>
              <a:rPr lang="is" sz="1100" dirty="0"/>
              <a:t>Gerðu stuttlega grein fyrir því sem námið mun fjalla um og mikilvægi þess í samhengi við menntun fæðukerfa.</a:t>
            </a:r>
            <a:endParaRPr dirty="0"/>
          </a:p>
          <a:p>
            <a:pPr marL="0" lvl="0" indent="0" algn="l" rtl="0">
              <a:spcBef>
                <a:spcPts val="0"/>
              </a:spcBef>
              <a:spcAft>
                <a:spcPts val="0"/>
              </a:spcAft>
              <a:buNone/>
            </a:pPr>
            <a:r>
              <a:rPr lang="is" sz="1100" dirty="0"/>
              <a:t>Viðbótarupplýsingar:</a:t>
            </a:r>
            <a:endParaRPr dirty="0"/>
          </a:p>
          <a:p>
            <a:pPr marL="457200" lvl="0" indent="-298450" algn="l" rtl="0">
              <a:spcBef>
                <a:spcPts val="0"/>
              </a:spcBef>
              <a:spcAft>
                <a:spcPts val="0"/>
              </a:spcAft>
              <a:buClr>
                <a:srgbClr val="000000"/>
              </a:buClr>
              <a:buSzPts val="1100"/>
              <a:buFont typeface="Arial"/>
              <a:buChar char="●"/>
            </a:pPr>
            <a:r>
              <a:rPr lang="is" sz="1100" dirty="0"/>
              <a:t>Bakgrunnur: Fæðukerfi ná yfir alla ferla sem taka þátt í að fæða íbúa: ræktun, uppskeru, vinnslu, pökkun, flutning, markaðssetningu, neyslu og förgun matvæla.</a:t>
            </a:r>
            <a:endParaRPr dirty="0"/>
          </a:p>
          <a:p>
            <a:pPr marL="457200" lvl="0" indent="-298450" algn="l" rtl="0">
              <a:spcBef>
                <a:spcPts val="0"/>
              </a:spcBef>
              <a:spcAft>
                <a:spcPts val="0"/>
              </a:spcAft>
              <a:buClr>
                <a:srgbClr val="000000"/>
              </a:buClr>
              <a:buSzPts val="1100"/>
              <a:buFont typeface="Arial"/>
              <a:buChar char="●"/>
            </a:pPr>
            <a:r>
              <a:rPr lang="is" sz="1100" dirty="0"/>
              <a:t>Mikilvægi: Skilningur á fæðukerfum er mikilvægur til að stuðla að sjálfbærum starfsháttum, bæta lýðheilsu og takast á við umhverfisáskoranir.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Spurning 2: C: Að draga úr kjötneyslu hjálpar til við að draga úr losun gróðurhúsalofttegunda, þar sem dýrarækt í útihúsum er mikilvæg uppspretta metans og annarra gróðurhúsalofttegunda. Þessi lækkun er mikilvæg til að draga úr loftslagsbreytingum og áhrifum þeirra á umhverfið.</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Q3:C: Plöntubundið mataræði tengist minni hættu á langvinnum sjúkdómum eins og sykursýki, hjartasjúkdómum og ákveðnum krabbameinum vegna meiri inntöku nauðsynlegra næringarefna, vítamína og andoxunarefna og minni inntöku óhollrar fitu.</a:t>
            </a:r>
            <a:endParaRPr dirty="0"/>
          </a:p>
          <a:p>
            <a:pPr marL="0" lvl="0" indent="0" algn="l" rtl="0">
              <a:spcBef>
                <a:spcPts val="0"/>
              </a:spcBef>
              <a:spcAft>
                <a:spcPts val="0"/>
              </a:spcAft>
              <a:buNone/>
            </a:pPr>
            <a:endParaRPr sz="1400" dirty="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Q3:C: Plöntubundið mataræði tengist minni hættu á langvinnum sjúkdómum eins og sykursýki, hjartasjúkdómum og ákveðnum krabbameinum vegna meiri inntöku nauðsynlegra næringarefna, vítamína og andoxunarefna og minni inntöku óhollrar fitu.</a:t>
            </a:r>
            <a:endParaRPr dirty="0"/>
          </a:p>
          <a:p>
            <a:pPr marL="0" lvl="0" indent="0" algn="l" rtl="0">
              <a:spcBef>
                <a:spcPts val="0"/>
              </a:spcBef>
              <a:spcAft>
                <a:spcPts val="0"/>
              </a:spcAft>
              <a:buNone/>
            </a:pPr>
            <a:endParaRPr sz="1400" dirty="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Q4:C: Þegar matarúrgangur brotnar niður á urðunarstöðum framleiðir hann metan, öfluga gróðurhúsalofttegund sem stuðlar verulega að loftslagsbreytingum. Að draga úr matarsóun getur hjálpað til við að draga úr losun metans og draga úr heildar umhverfisáhrifum.</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Q4:C: Þegar matarúrgangur brotnar niður á urðunarstöðum framleiðir hann metan, öfluga gróðurhúsalofttegund sem stuðlar verulega að loftslagsbreytingum. Að draga úr matarsóun getur hjálpað til við að draga úr losun metans og draga úr heildar umhverfisáhrifum.</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Q5:C: Fæðuöryggi er mikilvægt fyrir sjálfbær fæðukerfi vegna þess að það tryggir að allt fólk hafi aðgang að nægilega öruggum og næringarríkum mat til að viðhalda heilbrigðu og virku lífi. Þetta felur í sér að taka á málum eins og hungri, vannæringu og réttlátri dreifingu matvæla.</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Fjölvalspróf á skrá með spurningum, valkostum og skýringum á réttum svörum.</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Val um að beita prófi beint á appinu, nota PDF skjal eða einfaldlega ræða í kynningunni.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Q5:C: Fæðuöryggi er mikilvægt fyrir sjálfbær matvælakerfi vegna þess að það tryggir að allt fólk hafi aðgang að nægilega öruggum og næringarríkum mat til að viðhalda heilbrigðu og virku lífi. Þetta felur í sér að taka á málefnum eins og hungri, vannæringu og réttlátri dreifingu matvæla.</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Ræddu</a:t>
            </a:r>
            <a:r>
              <a:rPr lang="en-US" sz="1400" dirty="0">
                <a:latin typeface="Arial"/>
                <a:ea typeface="Arial"/>
                <a:cs typeface="Arial"/>
                <a:sym typeface="Arial"/>
              </a:rPr>
              <a:t> </a:t>
            </a:r>
            <a:r>
              <a:rPr lang="en-US" sz="1400" dirty="0" err="1">
                <a:latin typeface="Arial"/>
                <a:ea typeface="Arial"/>
                <a:cs typeface="Arial"/>
                <a:sym typeface="Arial"/>
              </a:rPr>
              <a:t>hverja</a:t>
            </a:r>
            <a:r>
              <a:rPr lang="en-US" sz="1400" dirty="0">
                <a:latin typeface="Arial"/>
                <a:ea typeface="Arial"/>
                <a:cs typeface="Arial"/>
                <a:sym typeface="Arial"/>
              </a:rPr>
              <a:t> </a:t>
            </a:r>
            <a:r>
              <a:rPr lang="en-US" sz="1400" dirty="0" err="1">
                <a:latin typeface="Arial"/>
                <a:ea typeface="Arial"/>
                <a:cs typeface="Arial"/>
                <a:sym typeface="Arial"/>
              </a:rPr>
              <a:t>áskorun</a:t>
            </a:r>
            <a:r>
              <a:rPr lang="en-US" sz="1400" dirty="0">
                <a:latin typeface="Arial"/>
                <a:ea typeface="Arial"/>
                <a:cs typeface="Arial"/>
                <a:sym typeface="Arial"/>
              </a:rPr>
              <a:t> og </a:t>
            </a:r>
            <a:r>
              <a:rPr lang="en-US" sz="1400" dirty="0" err="1">
                <a:latin typeface="Arial"/>
                <a:ea typeface="Arial"/>
                <a:cs typeface="Arial"/>
                <a:sym typeface="Arial"/>
              </a:rPr>
              <a:t>flókið</a:t>
            </a:r>
            <a:r>
              <a:rPr lang="en-US" sz="1400" dirty="0">
                <a:latin typeface="Arial"/>
                <a:ea typeface="Arial"/>
                <a:cs typeface="Arial"/>
                <a:sym typeface="Arial"/>
              </a:rPr>
              <a:t> og </a:t>
            </a:r>
            <a:r>
              <a:rPr lang="en-US" sz="1400" dirty="0" err="1">
                <a:latin typeface="Arial"/>
                <a:ea typeface="Arial"/>
                <a:cs typeface="Arial"/>
                <a:sym typeface="Arial"/>
              </a:rPr>
              <a:t>samtengd</a:t>
            </a:r>
            <a:r>
              <a:rPr lang="en-US" sz="1400" dirty="0">
                <a:latin typeface="Arial"/>
                <a:ea typeface="Arial"/>
                <a:cs typeface="Arial"/>
                <a:sym typeface="Arial"/>
              </a:rPr>
              <a:t> </a:t>
            </a:r>
            <a:r>
              <a:rPr lang="en-US" sz="1400" dirty="0" err="1">
                <a:latin typeface="Arial"/>
                <a:ea typeface="Arial"/>
                <a:cs typeface="Arial"/>
                <a:sym typeface="Arial"/>
              </a:rPr>
              <a:t>fæðukerfi</a:t>
            </a:r>
            <a:r>
              <a:rPr lang="en-US" sz="1400" dirty="0">
                <a:latin typeface="Arial"/>
                <a:ea typeface="Arial"/>
                <a:cs typeface="Arial"/>
                <a:sym typeface="Arial"/>
              </a:rPr>
              <a:t>.</a:t>
            </a:r>
            <a:endParaRPr lang="en-US" dirty="0"/>
          </a:p>
          <a:p>
            <a:pPr marL="0" lvl="0" indent="0" algn="l" rtl="0">
              <a:spcBef>
                <a:spcPts val="0"/>
              </a:spcBef>
              <a:spcAft>
                <a:spcPts val="0"/>
              </a:spcAft>
              <a:buNone/>
            </a:pPr>
            <a:r>
              <a:rPr lang="en-US" sz="1400" dirty="0" err="1">
                <a:latin typeface="Arial"/>
                <a:ea typeface="Arial"/>
                <a:cs typeface="Arial"/>
                <a:sym typeface="Arial"/>
              </a:rPr>
              <a:t>Leggðu</a:t>
            </a:r>
            <a:r>
              <a:rPr lang="en-US" sz="1400" dirty="0">
                <a:latin typeface="Arial"/>
                <a:ea typeface="Arial"/>
                <a:cs typeface="Arial"/>
                <a:sym typeface="Arial"/>
              </a:rPr>
              <a:t> </a:t>
            </a:r>
            <a:r>
              <a:rPr lang="en-US" sz="1400" dirty="0" err="1">
                <a:latin typeface="Arial"/>
                <a:ea typeface="Arial"/>
                <a:cs typeface="Arial"/>
                <a:sym typeface="Arial"/>
              </a:rPr>
              <a:t>áherslu</a:t>
            </a:r>
            <a:r>
              <a:rPr lang="en-US" sz="1400" dirty="0">
                <a:latin typeface="Arial"/>
                <a:ea typeface="Arial"/>
                <a:cs typeface="Arial"/>
                <a:sym typeface="Arial"/>
              </a:rPr>
              <a:t> á </a:t>
            </a:r>
            <a:r>
              <a:rPr lang="en-US" sz="1400" dirty="0" err="1">
                <a:latin typeface="Arial"/>
                <a:ea typeface="Arial"/>
                <a:cs typeface="Arial"/>
                <a:sym typeface="Arial"/>
              </a:rPr>
              <a:t>helstu</a:t>
            </a:r>
            <a:r>
              <a:rPr lang="en-US" sz="1400" dirty="0">
                <a:latin typeface="Arial"/>
                <a:ea typeface="Arial"/>
                <a:cs typeface="Arial"/>
                <a:sym typeface="Arial"/>
              </a:rPr>
              <a:t> </a:t>
            </a:r>
            <a:r>
              <a:rPr lang="en-US" sz="1400" dirty="0" err="1">
                <a:latin typeface="Arial"/>
                <a:ea typeface="Arial"/>
                <a:cs typeface="Arial"/>
                <a:sym typeface="Arial"/>
              </a:rPr>
              <a:t>áskoranir</a:t>
            </a:r>
            <a:r>
              <a:rPr lang="en-US" sz="1400" dirty="0">
                <a:latin typeface="Arial"/>
                <a:ea typeface="Arial"/>
                <a:cs typeface="Arial"/>
                <a:sym typeface="Arial"/>
              </a:rPr>
              <a:t> </a:t>
            </a:r>
            <a:r>
              <a:rPr lang="en-US" sz="1400" dirty="0" err="1">
                <a:latin typeface="Arial"/>
                <a:ea typeface="Arial"/>
                <a:cs typeface="Arial"/>
                <a:sym typeface="Arial"/>
              </a:rPr>
              <a:t>sem</a:t>
            </a:r>
            <a:r>
              <a:rPr lang="en-US" sz="1400" dirty="0">
                <a:latin typeface="Arial"/>
                <a:ea typeface="Arial"/>
                <a:cs typeface="Arial"/>
                <a:sym typeface="Arial"/>
              </a:rPr>
              <a:t> </a:t>
            </a:r>
            <a:r>
              <a:rPr lang="en-US" sz="1400" dirty="0" err="1">
                <a:latin typeface="Arial"/>
                <a:ea typeface="Arial"/>
                <a:cs typeface="Arial"/>
                <a:sym typeface="Arial"/>
              </a:rPr>
              <a:t>matvælakerfi</a:t>
            </a:r>
            <a:r>
              <a:rPr lang="en-US" sz="1400" dirty="0">
                <a:latin typeface="Arial"/>
                <a:ea typeface="Arial"/>
                <a:cs typeface="Arial"/>
                <a:sym typeface="Arial"/>
              </a:rPr>
              <a:t> </a:t>
            </a:r>
            <a:r>
              <a:rPr lang="en-US" sz="1400" dirty="0" err="1">
                <a:latin typeface="Arial"/>
                <a:ea typeface="Arial"/>
                <a:cs typeface="Arial"/>
                <a:sym typeface="Arial"/>
              </a:rPr>
              <a:t>standa</a:t>
            </a:r>
            <a:r>
              <a:rPr lang="en-US" sz="1400" dirty="0">
                <a:latin typeface="Arial"/>
                <a:ea typeface="Arial"/>
                <a:cs typeface="Arial"/>
                <a:sym typeface="Arial"/>
              </a:rPr>
              <a:t> </a:t>
            </a:r>
            <a:r>
              <a:rPr lang="en-US" sz="1400" dirty="0" err="1">
                <a:latin typeface="Arial"/>
                <a:ea typeface="Arial"/>
                <a:cs typeface="Arial"/>
                <a:sym typeface="Arial"/>
              </a:rPr>
              <a:t>frammi</a:t>
            </a:r>
            <a:r>
              <a:rPr lang="en-US" sz="1400" dirty="0">
                <a:latin typeface="Arial"/>
                <a:ea typeface="Arial"/>
                <a:cs typeface="Arial"/>
                <a:sym typeface="Arial"/>
              </a:rPr>
              <a:t> </a:t>
            </a:r>
            <a:r>
              <a:rPr lang="en-US" sz="1400" dirty="0" err="1">
                <a:latin typeface="Arial"/>
                <a:ea typeface="Arial"/>
                <a:cs typeface="Arial"/>
                <a:sym typeface="Arial"/>
              </a:rPr>
              <a:t>fyrir</a:t>
            </a:r>
            <a:r>
              <a:rPr lang="en-US" sz="1400" dirty="0">
                <a:latin typeface="Arial"/>
                <a:ea typeface="Arial"/>
                <a:cs typeface="Arial"/>
                <a:sym typeface="Arial"/>
              </a:rPr>
              <a:t> í </a:t>
            </a:r>
            <a:r>
              <a:rPr lang="en-US" sz="1400" dirty="0" err="1">
                <a:latin typeface="Arial"/>
                <a:ea typeface="Arial"/>
                <a:cs typeface="Arial"/>
                <a:sym typeface="Arial"/>
              </a:rPr>
              <a:t>dag</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 </a:t>
            </a:r>
            <a:r>
              <a:rPr lang="en-US" sz="1400" dirty="0" err="1">
                <a:latin typeface="Arial"/>
                <a:ea typeface="Arial"/>
                <a:cs typeface="Arial"/>
                <a:sym typeface="Arial"/>
              </a:rPr>
              <a:t>Netspjall</a:t>
            </a:r>
            <a:r>
              <a:rPr lang="en-US" sz="1400" dirty="0">
                <a:latin typeface="Arial"/>
                <a:ea typeface="Arial"/>
                <a:cs typeface="Arial"/>
                <a:sym typeface="Arial"/>
              </a:rPr>
              <a:t> (</a:t>
            </a:r>
            <a:r>
              <a:rPr lang="en-US" sz="1400" dirty="0" err="1">
                <a:latin typeface="Arial"/>
                <a:ea typeface="Arial"/>
                <a:cs typeface="Arial"/>
                <a:sym typeface="Arial"/>
              </a:rPr>
              <a:t>spjallborð</a:t>
            </a:r>
            <a:r>
              <a:rPr lang="en-US" sz="1400" dirty="0">
                <a:latin typeface="Arial"/>
                <a:ea typeface="Arial"/>
                <a:cs typeface="Arial"/>
                <a:sym typeface="Arial"/>
              </a:rPr>
              <a:t>) </a:t>
            </a:r>
            <a:r>
              <a:rPr lang="en-US" sz="1400" dirty="0" err="1">
                <a:latin typeface="Arial"/>
                <a:ea typeface="Arial"/>
                <a:cs typeface="Arial"/>
                <a:sym typeface="Arial"/>
              </a:rPr>
              <a:t>Lýst</a:t>
            </a:r>
            <a:r>
              <a:rPr lang="en-US" sz="1400" dirty="0">
                <a:latin typeface="Arial"/>
                <a:ea typeface="Arial"/>
                <a:cs typeface="Arial"/>
                <a:sym typeface="Arial"/>
              </a:rPr>
              <a:t> í </a:t>
            </a:r>
            <a:r>
              <a:rPr lang="en-US" sz="1400" dirty="0" err="1">
                <a:latin typeface="Arial"/>
                <a:ea typeface="Arial"/>
                <a:cs typeface="Arial"/>
                <a:sym typeface="Arial"/>
              </a:rPr>
              <a:t>efni</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b="1" dirty="0" err="1"/>
              <a:t>Samtenging</a:t>
            </a:r>
            <a:r>
              <a:rPr lang="en-US" b="1" dirty="0"/>
              <a:t> </a:t>
            </a:r>
            <a:r>
              <a:rPr lang="en-US" b="0" dirty="0"/>
              <a:t>: </a:t>
            </a:r>
            <a:r>
              <a:rPr lang="en-US" b="0" dirty="0" err="1"/>
              <a:t>Matvælakerfi</a:t>
            </a:r>
            <a:r>
              <a:rPr lang="en-US" b="0" dirty="0"/>
              <a:t> </a:t>
            </a:r>
            <a:r>
              <a:rPr lang="en-US" b="0" dirty="0" err="1"/>
              <a:t>eru</a:t>
            </a:r>
            <a:r>
              <a:rPr lang="en-US" b="0" dirty="0"/>
              <a:t> </a:t>
            </a:r>
            <a:r>
              <a:rPr lang="en-US" b="0" dirty="0" err="1"/>
              <a:t>tengd</a:t>
            </a:r>
            <a:r>
              <a:rPr lang="en-US" b="0" dirty="0"/>
              <a:t> </a:t>
            </a:r>
            <a:r>
              <a:rPr lang="en-US" b="0" dirty="0" err="1"/>
              <a:t>ýmsum</a:t>
            </a:r>
            <a:r>
              <a:rPr lang="en-US" b="0" dirty="0"/>
              <a:t> </a:t>
            </a:r>
            <a:r>
              <a:rPr lang="en-US" b="0" dirty="0" err="1"/>
              <a:t>geirum</a:t>
            </a:r>
            <a:r>
              <a:rPr lang="en-US" b="0" dirty="0"/>
              <a:t> </a:t>
            </a:r>
            <a:r>
              <a:rPr lang="en-US" b="0" dirty="0" err="1"/>
              <a:t>eins</a:t>
            </a:r>
            <a:r>
              <a:rPr lang="en-US" b="0" dirty="0"/>
              <a:t> og </a:t>
            </a:r>
            <a:r>
              <a:rPr lang="en-US" b="0" dirty="0" err="1"/>
              <a:t>vatni</a:t>
            </a:r>
            <a:r>
              <a:rPr lang="en-US" b="0" dirty="0"/>
              <a:t>, </a:t>
            </a:r>
            <a:r>
              <a:rPr lang="en-US" b="0" dirty="0" err="1"/>
              <a:t>orku</a:t>
            </a:r>
            <a:r>
              <a:rPr lang="en-US" b="0" dirty="0"/>
              <a:t> og </a:t>
            </a:r>
            <a:r>
              <a:rPr lang="en-US" b="0" dirty="0" err="1"/>
              <a:t>heilsu</a:t>
            </a:r>
            <a:r>
              <a:rPr lang="en-US" b="0" dirty="0"/>
              <a:t>. </a:t>
            </a:r>
            <a:r>
              <a:rPr lang="en-US" b="0" dirty="0" err="1"/>
              <a:t>Breytingar</a:t>
            </a:r>
            <a:r>
              <a:rPr lang="en-US" b="0" dirty="0"/>
              <a:t> á </a:t>
            </a:r>
            <a:r>
              <a:rPr lang="en-US" b="0" dirty="0" err="1"/>
              <a:t>einu</a:t>
            </a:r>
            <a:r>
              <a:rPr lang="en-US" b="0" dirty="0"/>
              <a:t> </a:t>
            </a:r>
            <a:r>
              <a:rPr lang="en-US" b="0" dirty="0" err="1"/>
              <a:t>svæði</a:t>
            </a:r>
            <a:r>
              <a:rPr lang="en-US" b="0" dirty="0"/>
              <a:t> geta haft </a:t>
            </a:r>
            <a:r>
              <a:rPr lang="en-US" b="0" dirty="0" err="1"/>
              <a:t>áhrif</a:t>
            </a:r>
            <a:r>
              <a:rPr lang="en-US" b="0" dirty="0"/>
              <a:t> á </a:t>
            </a:r>
            <a:r>
              <a:rPr lang="en-US" b="0" dirty="0" err="1"/>
              <a:t>önnur</a:t>
            </a:r>
            <a:r>
              <a:rPr lang="en-US" b="0" dirty="0"/>
              <a:t>.</a:t>
            </a:r>
          </a:p>
          <a:p>
            <a:pPr marL="0" lvl="0" indent="0" algn="l" rtl="0">
              <a:spcBef>
                <a:spcPts val="0"/>
              </a:spcBef>
              <a:spcAft>
                <a:spcPts val="0"/>
              </a:spcAft>
              <a:buNone/>
            </a:pPr>
            <a:r>
              <a:rPr lang="en-US" sz="1400" dirty="0" err="1">
                <a:latin typeface="Arial"/>
                <a:ea typeface="Arial"/>
                <a:cs typeface="Arial"/>
                <a:sym typeface="Arial"/>
              </a:rPr>
              <a:t>Áskoranir</a:t>
            </a:r>
            <a:r>
              <a:rPr lang="en-US" sz="1400" dirty="0">
                <a:latin typeface="Arial"/>
                <a:ea typeface="Arial"/>
                <a:cs typeface="Arial"/>
                <a:sym typeface="Arial"/>
              </a:rPr>
              <a:t>:</a:t>
            </a:r>
            <a:endParaRPr lang="en-US" dirty="0"/>
          </a:p>
          <a:p>
            <a:pPr marL="0" lvl="0" indent="0" algn="l" rtl="0">
              <a:spcBef>
                <a:spcPts val="0"/>
              </a:spcBef>
              <a:spcAft>
                <a:spcPts val="0"/>
              </a:spcAft>
              <a:buNone/>
            </a:pPr>
            <a:r>
              <a:rPr lang="en-US" b="1" dirty="0" err="1"/>
              <a:t>Auðlindanotkun</a:t>
            </a:r>
            <a:r>
              <a:rPr lang="en-US" b="1" dirty="0"/>
              <a:t> </a:t>
            </a:r>
            <a:r>
              <a:rPr lang="en-US" b="0" dirty="0"/>
              <a:t>: </a:t>
            </a:r>
            <a:r>
              <a:rPr lang="en-US" b="0" dirty="0" err="1"/>
              <a:t>Skilvirk</a:t>
            </a:r>
            <a:r>
              <a:rPr lang="en-US" b="0" dirty="0"/>
              <a:t> </a:t>
            </a:r>
            <a:r>
              <a:rPr lang="en-US" b="0" dirty="0" err="1"/>
              <a:t>nýting</a:t>
            </a:r>
            <a:r>
              <a:rPr lang="en-US" b="0" dirty="0"/>
              <a:t> lands, </a:t>
            </a:r>
            <a:r>
              <a:rPr lang="en-US" b="0" dirty="0" err="1"/>
              <a:t>vatns</a:t>
            </a:r>
            <a:r>
              <a:rPr lang="en-US" b="0" dirty="0"/>
              <a:t> og </a:t>
            </a:r>
            <a:r>
              <a:rPr lang="en-US" b="0" dirty="0" err="1"/>
              <a:t>orku</a:t>
            </a:r>
            <a:r>
              <a:rPr lang="en-US" b="0" dirty="0"/>
              <a:t> </a:t>
            </a:r>
            <a:r>
              <a:rPr lang="en-US" b="0" dirty="0" err="1"/>
              <a:t>skiptir</a:t>
            </a:r>
            <a:r>
              <a:rPr lang="en-US" b="0" dirty="0"/>
              <a:t> </a:t>
            </a:r>
            <a:r>
              <a:rPr lang="en-US" b="0" dirty="0" err="1"/>
              <a:t>sköpum</a:t>
            </a:r>
            <a:r>
              <a:rPr lang="en-US" b="0" dirty="0"/>
              <a:t> </a:t>
            </a:r>
            <a:r>
              <a:rPr lang="en-US" b="0" dirty="0" err="1"/>
              <a:t>fyrir</a:t>
            </a:r>
            <a:r>
              <a:rPr lang="en-US" b="0" dirty="0"/>
              <a:t> </a:t>
            </a:r>
            <a:r>
              <a:rPr lang="en-US" b="0" dirty="0" err="1"/>
              <a:t>sjálfbæra</a:t>
            </a:r>
            <a:r>
              <a:rPr lang="en-US" b="0" dirty="0"/>
              <a:t> </a:t>
            </a:r>
            <a:r>
              <a:rPr lang="en-US" b="0" dirty="0" err="1"/>
              <a:t>matvælaframleiðslu</a:t>
            </a:r>
            <a:r>
              <a:rPr lang="en-US" b="0" dirty="0"/>
              <a:t>.</a:t>
            </a:r>
          </a:p>
          <a:p>
            <a:pPr marL="0" lvl="0" indent="0" algn="l" rtl="0">
              <a:spcBef>
                <a:spcPts val="0"/>
              </a:spcBef>
              <a:spcAft>
                <a:spcPts val="0"/>
              </a:spcAft>
              <a:buNone/>
            </a:pPr>
            <a:r>
              <a:rPr lang="en-US" b="1" dirty="0" err="1"/>
              <a:t>Úrgangsstjórnun</a:t>
            </a:r>
            <a:r>
              <a:rPr lang="en-US" b="1" dirty="0"/>
              <a:t> </a:t>
            </a:r>
            <a:r>
              <a:rPr lang="en-US" b="0" dirty="0"/>
              <a:t>: </a:t>
            </a:r>
            <a:r>
              <a:rPr lang="en-US" b="0" dirty="0" err="1"/>
              <a:t>Að</a:t>
            </a:r>
            <a:r>
              <a:rPr lang="en-US" b="0" dirty="0"/>
              <a:t> </a:t>
            </a:r>
            <a:r>
              <a:rPr lang="en-US" b="0" dirty="0" err="1"/>
              <a:t>draga</a:t>
            </a:r>
            <a:r>
              <a:rPr lang="en-US" b="0" dirty="0"/>
              <a:t> </a:t>
            </a:r>
            <a:r>
              <a:rPr lang="en-US" b="0" dirty="0" err="1"/>
              <a:t>úr</a:t>
            </a:r>
            <a:r>
              <a:rPr lang="en-US" b="0" dirty="0"/>
              <a:t> </a:t>
            </a:r>
            <a:r>
              <a:rPr lang="en-US" b="0" dirty="0" err="1"/>
              <a:t>matarsóun</a:t>
            </a:r>
            <a:r>
              <a:rPr lang="en-US" b="0" dirty="0"/>
              <a:t> með </a:t>
            </a:r>
            <a:r>
              <a:rPr lang="en-US" b="0" dirty="0" err="1"/>
              <a:t>betri</a:t>
            </a:r>
            <a:r>
              <a:rPr lang="en-US" b="0" dirty="0"/>
              <a:t> </a:t>
            </a:r>
            <a:r>
              <a:rPr lang="en-US" b="0" dirty="0" err="1"/>
              <a:t>geymslu</a:t>
            </a:r>
            <a:r>
              <a:rPr lang="en-US" b="0" dirty="0"/>
              <a:t>-, </a:t>
            </a:r>
            <a:r>
              <a:rPr lang="en-US" b="0" dirty="0" err="1"/>
              <a:t>vinnslu</a:t>
            </a:r>
            <a:r>
              <a:rPr lang="en-US" b="0" dirty="0"/>
              <a:t>- og </a:t>
            </a:r>
            <a:r>
              <a:rPr lang="en-US" b="0" dirty="0" err="1"/>
              <a:t>neysluaðferðum</a:t>
            </a:r>
            <a:r>
              <a:rPr lang="en-US" b="0" dirty="0"/>
              <a:t>.</a:t>
            </a:r>
          </a:p>
          <a:p>
            <a:pPr marL="0" lvl="0" indent="0" algn="l" rtl="0">
              <a:spcBef>
                <a:spcPts val="0"/>
              </a:spcBef>
              <a:spcAft>
                <a:spcPts val="0"/>
              </a:spcAft>
              <a:buNone/>
            </a:pPr>
            <a:r>
              <a:rPr lang="en-US" b="1" dirty="0" err="1"/>
              <a:t>Loftslagsáhrif</a:t>
            </a:r>
            <a:r>
              <a:rPr lang="en-US" b="1" dirty="0"/>
              <a:t> </a:t>
            </a:r>
            <a:r>
              <a:rPr lang="en-US" b="0" dirty="0"/>
              <a:t>: </a:t>
            </a:r>
            <a:r>
              <a:rPr lang="en-US" b="0" dirty="0" err="1"/>
              <a:t>Að</a:t>
            </a:r>
            <a:r>
              <a:rPr lang="en-US" b="0" dirty="0"/>
              <a:t> taka á </a:t>
            </a:r>
            <a:r>
              <a:rPr lang="en-US" b="0" dirty="0" err="1"/>
              <a:t>mikilvægu</a:t>
            </a:r>
            <a:r>
              <a:rPr lang="en-US" b="0" dirty="0"/>
              <a:t> </a:t>
            </a:r>
            <a:r>
              <a:rPr lang="en-US" b="0" dirty="0" err="1"/>
              <a:t>framlagi</a:t>
            </a:r>
            <a:r>
              <a:rPr lang="en-US" b="0" dirty="0"/>
              <a:t> </a:t>
            </a:r>
            <a:r>
              <a:rPr lang="en-US" b="0" dirty="0" err="1"/>
              <a:t>matvælakerfa</a:t>
            </a:r>
            <a:r>
              <a:rPr lang="en-US" b="0" dirty="0"/>
              <a:t> </a:t>
            </a:r>
            <a:r>
              <a:rPr lang="en-US" b="0" dirty="0" err="1"/>
              <a:t>til</a:t>
            </a:r>
            <a:r>
              <a:rPr lang="en-US" b="0" dirty="0"/>
              <a:t> </a:t>
            </a:r>
            <a:r>
              <a:rPr lang="en-US" b="0" dirty="0" err="1"/>
              <a:t>losunar</a:t>
            </a:r>
            <a:r>
              <a:rPr lang="en-US" b="0" dirty="0"/>
              <a:t> </a:t>
            </a:r>
            <a:r>
              <a:rPr lang="en-US" b="0" dirty="0" err="1"/>
              <a:t>gróðurhúsalofttegunda</a:t>
            </a:r>
            <a:r>
              <a:rPr lang="en-US" b="0" dirty="0"/>
              <a:t> á </a:t>
            </a:r>
            <a:r>
              <a:rPr lang="en-US" b="0" dirty="0" err="1"/>
              <a:t>heimsvísu</a:t>
            </a:r>
            <a:r>
              <a:rPr lang="en-US" b="0" dirty="0"/>
              <a:t>.</a:t>
            </a:r>
          </a:p>
          <a:p>
            <a:pPr marL="0" lvl="0" indent="0" algn="l" rtl="0">
              <a:spcBef>
                <a:spcPts val="0"/>
              </a:spcBef>
              <a:spcAft>
                <a:spcPts val="0"/>
              </a:spcAft>
              <a:buNone/>
            </a:pPr>
            <a:r>
              <a:rPr lang="en-US" b="1" dirty="0" err="1"/>
              <a:t>Félagslegur</a:t>
            </a:r>
            <a:r>
              <a:rPr lang="en-US" b="1" dirty="0"/>
              <a:t> </a:t>
            </a:r>
            <a:r>
              <a:rPr lang="en-US" b="1" dirty="0" err="1"/>
              <a:t>jöfnuður</a:t>
            </a:r>
            <a:r>
              <a:rPr lang="en-US" b="1" dirty="0"/>
              <a:t> </a:t>
            </a:r>
            <a:r>
              <a:rPr lang="en-US" b="0" dirty="0"/>
              <a:t>: </a:t>
            </a:r>
            <a:r>
              <a:rPr lang="en-US" b="0" dirty="0" err="1"/>
              <a:t>Tryggja</a:t>
            </a:r>
            <a:r>
              <a:rPr lang="en-US" b="0" dirty="0"/>
              <a:t> </a:t>
            </a:r>
            <a:r>
              <a:rPr lang="en-US" b="0" dirty="0" err="1"/>
              <a:t>sanngjarnan</a:t>
            </a:r>
            <a:r>
              <a:rPr lang="en-US" b="0" dirty="0"/>
              <a:t> </a:t>
            </a:r>
            <a:r>
              <a:rPr lang="en-US" b="0" dirty="0" err="1"/>
              <a:t>aðgang</a:t>
            </a:r>
            <a:r>
              <a:rPr lang="en-US" b="0" dirty="0"/>
              <a:t> </a:t>
            </a:r>
            <a:r>
              <a:rPr lang="en-US" b="0" dirty="0" err="1"/>
              <a:t>að</a:t>
            </a:r>
            <a:r>
              <a:rPr lang="en-US" b="0" dirty="0"/>
              <a:t> mat og </a:t>
            </a:r>
            <a:r>
              <a:rPr lang="en-US" b="0" dirty="0" err="1"/>
              <a:t>auðlindum</a:t>
            </a:r>
            <a:r>
              <a:rPr lang="en-US" b="0" dirty="0"/>
              <a:t> og </a:t>
            </a:r>
            <a:r>
              <a:rPr lang="en-US" b="0" dirty="0" err="1"/>
              <a:t>styðja</a:t>
            </a:r>
            <a:r>
              <a:rPr lang="en-US" b="0" dirty="0"/>
              <a:t> </a:t>
            </a:r>
            <a:r>
              <a:rPr lang="en-US" b="0" dirty="0" err="1"/>
              <a:t>bændur</a:t>
            </a:r>
            <a:r>
              <a:rPr lang="en-US" b="0" dirty="0"/>
              <a:t> og </a:t>
            </a:r>
            <a:r>
              <a:rPr lang="en-US" b="0" dirty="0" err="1"/>
              <a:t>starfsmenn</a:t>
            </a:r>
            <a:r>
              <a:rPr lang="en-US" b="0" dirty="0"/>
              <a:t> í </a:t>
            </a:r>
            <a:r>
              <a:rPr lang="en-US" b="0" dirty="0" err="1"/>
              <a:t>matvælaiðnaði</a:t>
            </a:r>
            <a:r>
              <a:rPr lang="en-US" b="0" dirty="0"/>
              <a: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Ræddu hverja áskorun og flókið og samtengd fæðukerfi.</a:t>
            </a:r>
            <a:endParaRPr dirty="0"/>
          </a:p>
          <a:p>
            <a:pPr marL="0" lvl="0" indent="0" algn="l" rtl="0">
              <a:spcBef>
                <a:spcPts val="0"/>
              </a:spcBef>
              <a:spcAft>
                <a:spcPts val="0"/>
              </a:spcAft>
              <a:buNone/>
            </a:pPr>
            <a:r>
              <a:rPr lang="is" sz="1400" dirty="0">
                <a:latin typeface="Arial"/>
                <a:ea typeface="Arial"/>
                <a:cs typeface="Arial"/>
                <a:sym typeface="Arial"/>
              </a:rPr>
              <a:t>Leggðu áherslu á helstu áskoranir sem matvælakerfi standa frammi fyrir í dag.</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 Netspjall (spjallborð) Lýst í efni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b="1" dirty="0" err="1"/>
              <a:t>Samtenging</a:t>
            </a:r>
            <a:r>
              <a:rPr lang="en-US" b="1" dirty="0"/>
              <a:t> </a:t>
            </a:r>
            <a:r>
              <a:rPr lang="en-US" b="0" dirty="0"/>
              <a:t>: </a:t>
            </a:r>
            <a:r>
              <a:rPr lang="en-US" b="0" dirty="0" err="1"/>
              <a:t>Matvælakerfi</a:t>
            </a:r>
            <a:r>
              <a:rPr lang="en-US" b="0" dirty="0"/>
              <a:t> </a:t>
            </a:r>
            <a:r>
              <a:rPr lang="en-US" b="0" dirty="0" err="1"/>
              <a:t>eru</a:t>
            </a:r>
            <a:r>
              <a:rPr lang="en-US" b="0" dirty="0"/>
              <a:t> </a:t>
            </a:r>
            <a:r>
              <a:rPr lang="en-US" b="0" dirty="0" err="1"/>
              <a:t>tengd</a:t>
            </a:r>
            <a:r>
              <a:rPr lang="en-US" b="0" dirty="0"/>
              <a:t> </a:t>
            </a:r>
            <a:r>
              <a:rPr lang="en-US" b="0" dirty="0" err="1"/>
              <a:t>ýmsum</a:t>
            </a:r>
            <a:r>
              <a:rPr lang="en-US" b="0" dirty="0"/>
              <a:t> </a:t>
            </a:r>
            <a:r>
              <a:rPr lang="en-US" b="0" dirty="0" err="1"/>
              <a:t>geirum</a:t>
            </a:r>
            <a:r>
              <a:rPr lang="en-US" b="0" dirty="0"/>
              <a:t> </a:t>
            </a:r>
            <a:r>
              <a:rPr lang="en-US" b="0" dirty="0" err="1"/>
              <a:t>eins</a:t>
            </a:r>
            <a:r>
              <a:rPr lang="en-US" b="0" dirty="0"/>
              <a:t> og </a:t>
            </a:r>
            <a:r>
              <a:rPr lang="en-US" b="0" dirty="0" err="1"/>
              <a:t>vatni</a:t>
            </a:r>
            <a:r>
              <a:rPr lang="en-US" b="0" dirty="0"/>
              <a:t>, </a:t>
            </a:r>
            <a:r>
              <a:rPr lang="en-US" b="0" dirty="0" err="1"/>
              <a:t>orku</a:t>
            </a:r>
            <a:r>
              <a:rPr lang="en-US" b="0" dirty="0"/>
              <a:t> og </a:t>
            </a:r>
            <a:r>
              <a:rPr lang="en-US" b="0" dirty="0" err="1"/>
              <a:t>heilsu</a:t>
            </a:r>
            <a:r>
              <a:rPr lang="en-US" b="0" dirty="0"/>
              <a:t>. </a:t>
            </a:r>
            <a:r>
              <a:rPr lang="en-US" b="0" dirty="0" err="1"/>
              <a:t>Breytingar</a:t>
            </a:r>
            <a:r>
              <a:rPr lang="en-US" b="0" dirty="0"/>
              <a:t> á </a:t>
            </a:r>
            <a:r>
              <a:rPr lang="en-US" b="0" dirty="0" err="1"/>
              <a:t>einu</a:t>
            </a:r>
            <a:r>
              <a:rPr lang="en-US" b="0" dirty="0"/>
              <a:t> </a:t>
            </a:r>
            <a:r>
              <a:rPr lang="en-US" b="0" dirty="0" err="1"/>
              <a:t>svæði</a:t>
            </a:r>
            <a:r>
              <a:rPr lang="en-US" b="0" dirty="0"/>
              <a:t> geta haft </a:t>
            </a:r>
            <a:r>
              <a:rPr lang="en-US" b="0" dirty="0" err="1"/>
              <a:t>áhrif</a:t>
            </a:r>
            <a:r>
              <a:rPr lang="en-US" b="0" dirty="0"/>
              <a:t> á </a:t>
            </a:r>
            <a:r>
              <a:rPr lang="en-US" b="0" dirty="0" err="1"/>
              <a:t>önnur</a:t>
            </a:r>
            <a:r>
              <a:rPr lang="en-US" b="0" dirty="0"/>
              <a:t>.</a:t>
            </a:r>
          </a:p>
          <a:p>
            <a:pPr marL="0" lvl="0" indent="0" algn="l" rtl="0">
              <a:spcBef>
                <a:spcPts val="0"/>
              </a:spcBef>
              <a:spcAft>
                <a:spcPts val="0"/>
              </a:spcAft>
              <a:buNone/>
            </a:pPr>
            <a:r>
              <a:rPr lang="en-US" sz="1400" dirty="0" err="1">
                <a:latin typeface="Arial"/>
                <a:ea typeface="Arial"/>
                <a:cs typeface="Arial"/>
                <a:sym typeface="Arial"/>
              </a:rPr>
              <a:t>Áskoranir</a:t>
            </a:r>
            <a:r>
              <a:rPr lang="en-US" sz="1400" dirty="0">
                <a:latin typeface="Arial"/>
                <a:ea typeface="Arial"/>
                <a:cs typeface="Arial"/>
                <a:sym typeface="Arial"/>
              </a:rPr>
              <a:t>:</a:t>
            </a:r>
            <a:endParaRPr lang="en-US" dirty="0"/>
          </a:p>
          <a:p>
            <a:pPr marL="0" lvl="0" indent="0" algn="l" rtl="0">
              <a:spcBef>
                <a:spcPts val="0"/>
              </a:spcBef>
              <a:spcAft>
                <a:spcPts val="0"/>
              </a:spcAft>
              <a:buNone/>
            </a:pPr>
            <a:r>
              <a:rPr lang="en-US" b="1" dirty="0" err="1"/>
              <a:t>Auðlindanotkun</a:t>
            </a:r>
            <a:r>
              <a:rPr lang="en-US" b="1" dirty="0"/>
              <a:t> </a:t>
            </a:r>
            <a:r>
              <a:rPr lang="en-US" b="0" dirty="0"/>
              <a:t>: </a:t>
            </a:r>
            <a:r>
              <a:rPr lang="en-US" b="0" dirty="0" err="1"/>
              <a:t>Skilvirk</a:t>
            </a:r>
            <a:r>
              <a:rPr lang="en-US" b="0" dirty="0"/>
              <a:t> </a:t>
            </a:r>
            <a:r>
              <a:rPr lang="en-US" b="0" dirty="0" err="1"/>
              <a:t>nýting</a:t>
            </a:r>
            <a:r>
              <a:rPr lang="en-US" b="0" dirty="0"/>
              <a:t> lands, </a:t>
            </a:r>
            <a:r>
              <a:rPr lang="en-US" b="0" dirty="0" err="1"/>
              <a:t>vatns</a:t>
            </a:r>
            <a:r>
              <a:rPr lang="en-US" b="0" dirty="0"/>
              <a:t> og </a:t>
            </a:r>
            <a:r>
              <a:rPr lang="en-US" b="0" dirty="0" err="1"/>
              <a:t>orku</a:t>
            </a:r>
            <a:r>
              <a:rPr lang="en-US" b="0" dirty="0"/>
              <a:t> </a:t>
            </a:r>
            <a:r>
              <a:rPr lang="en-US" b="0" dirty="0" err="1"/>
              <a:t>skiptir</a:t>
            </a:r>
            <a:r>
              <a:rPr lang="en-US" b="0" dirty="0"/>
              <a:t> </a:t>
            </a:r>
            <a:r>
              <a:rPr lang="en-US" b="0" dirty="0" err="1"/>
              <a:t>sköpum</a:t>
            </a:r>
            <a:r>
              <a:rPr lang="en-US" b="0" dirty="0"/>
              <a:t> </a:t>
            </a:r>
            <a:r>
              <a:rPr lang="en-US" b="0" dirty="0" err="1"/>
              <a:t>fyrir</a:t>
            </a:r>
            <a:r>
              <a:rPr lang="en-US" b="0" dirty="0"/>
              <a:t> </a:t>
            </a:r>
            <a:r>
              <a:rPr lang="en-US" b="0" dirty="0" err="1"/>
              <a:t>sjálfbæra</a:t>
            </a:r>
            <a:r>
              <a:rPr lang="en-US" b="0" dirty="0"/>
              <a:t> </a:t>
            </a:r>
            <a:r>
              <a:rPr lang="en-US" b="0" dirty="0" err="1"/>
              <a:t>matvælaframleiðslu</a:t>
            </a:r>
            <a:r>
              <a:rPr lang="en-US" b="0" dirty="0"/>
              <a:t>.</a:t>
            </a:r>
          </a:p>
          <a:p>
            <a:pPr marL="0" lvl="0" indent="0" algn="l" rtl="0">
              <a:spcBef>
                <a:spcPts val="0"/>
              </a:spcBef>
              <a:spcAft>
                <a:spcPts val="0"/>
              </a:spcAft>
              <a:buNone/>
            </a:pPr>
            <a:r>
              <a:rPr lang="en-US" b="1" dirty="0" err="1"/>
              <a:t>Úrgangsstjórnun</a:t>
            </a:r>
            <a:r>
              <a:rPr lang="en-US" b="1" dirty="0"/>
              <a:t> </a:t>
            </a:r>
            <a:r>
              <a:rPr lang="en-US" b="0" dirty="0"/>
              <a:t>: </a:t>
            </a:r>
            <a:r>
              <a:rPr lang="en-US" b="0" dirty="0" err="1"/>
              <a:t>Að</a:t>
            </a:r>
            <a:r>
              <a:rPr lang="en-US" b="0" dirty="0"/>
              <a:t> </a:t>
            </a:r>
            <a:r>
              <a:rPr lang="en-US" b="0" dirty="0" err="1"/>
              <a:t>draga</a:t>
            </a:r>
            <a:r>
              <a:rPr lang="en-US" b="0" dirty="0"/>
              <a:t> </a:t>
            </a:r>
            <a:r>
              <a:rPr lang="en-US" b="0" dirty="0" err="1"/>
              <a:t>úr</a:t>
            </a:r>
            <a:r>
              <a:rPr lang="en-US" b="0" dirty="0"/>
              <a:t> </a:t>
            </a:r>
            <a:r>
              <a:rPr lang="en-US" b="0" dirty="0" err="1"/>
              <a:t>matarsóun</a:t>
            </a:r>
            <a:r>
              <a:rPr lang="en-US" b="0" dirty="0"/>
              <a:t> með </a:t>
            </a:r>
            <a:r>
              <a:rPr lang="en-US" b="0" dirty="0" err="1"/>
              <a:t>betri</a:t>
            </a:r>
            <a:r>
              <a:rPr lang="en-US" b="0" dirty="0"/>
              <a:t> </a:t>
            </a:r>
            <a:r>
              <a:rPr lang="en-US" b="0" dirty="0" err="1"/>
              <a:t>geymslu</a:t>
            </a:r>
            <a:r>
              <a:rPr lang="en-US" b="0" dirty="0"/>
              <a:t>-, </a:t>
            </a:r>
            <a:r>
              <a:rPr lang="en-US" b="0" dirty="0" err="1"/>
              <a:t>vinnslu</a:t>
            </a:r>
            <a:r>
              <a:rPr lang="en-US" b="0" dirty="0"/>
              <a:t>- og </a:t>
            </a:r>
            <a:r>
              <a:rPr lang="en-US" b="0" dirty="0" err="1"/>
              <a:t>neysluaðferðum</a:t>
            </a:r>
            <a:r>
              <a:rPr lang="en-US" b="0" dirty="0"/>
              <a:t>.</a:t>
            </a:r>
          </a:p>
          <a:p>
            <a:pPr marL="0" lvl="0" indent="0" algn="l" rtl="0">
              <a:spcBef>
                <a:spcPts val="0"/>
              </a:spcBef>
              <a:spcAft>
                <a:spcPts val="0"/>
              </a:spcAft>
              <a:buNone/>
            </a:pPr>
            <a:r>
              <a:rPr lang="en-US" b="1" dirty="0" err="1"/>
              <a:t>Loftslagsáhrif</a:t>
            </a:r>
            <a:r>
              <a:rPr lang="en-US" b="1" dirty="0"/>
              <a:t> </a:t>
            </a:r>
            <a:r>
              <a:rPr lang="en-US" b="0" dirty="0"/>
              <a:t>: </a:t>
            </a:r>
            <a:r>
              <a:rPr lang="en-US" b="0" dirty="0" err="1"/>
              <a:t>Að</a:t>
            </a:r>
            <a:r>
              <a:rPr lang="en-US" b="0" dirty="0"/>
              <a:t> taka á </a:t>
            </a:r>
            <a:r>
              <a:rPr lang="en-US" b="0" dirty="0" err="1"/>
              <a:t>mikilvægu</a:t>
            </a:r>
            <a:r>
              <a:rPr lang="en-US" b="0" dirty="0"/>
              <a:t> </a:t>
            </a:r>
            <a:r>
              <a:rPr lang="en-US" b="0" dirty="0" err="1"/>
              <a:t>framlagi</a:t>
            </a:r>
            <a:r>
              <a:rPr lang="en-US" b="0" dirty="0"/>
              <a:t> </a:t>
            </a:r>
            <a:r>
              <a:rPr lang="en-US" b="0" dirty="0" err="1"/>
              <a:t>matvælakerfa</a:t>
            </a:r>
            <a:r>
              <a:rPr lang="en-US" b="0" dirty="0"/>
              <a:t> </a:t>
            </a:r>
            <a:r>
              <a:rPr lang="en-US" b="0" dirty="0" err="1"/>
              <a:t>til</a:t>
            </a:r>
            <a:r>
              <a:rPr lang="en-US" b="0" dirty="0"/>
              <a:t> </a:t>
            </a:r>
            <a:r>
              <a:rPr lang="en-US" b="0" dirty="0" err="1"/>
              <a:t>losunar</a:t>
            </a:r>
            <a:r>
              <a:rPr lang="en-US" b="0" dirty="0"/>
              <a:t> </a:t>
            </a:r>
            <a:r>
              <a:rPr lang="en-US" b="0" dirty="0" err="1"/>
              <a:t>gróðurhúsalofttegunda</a:t>
            </a:r>
            <a:r>
              <a:rPr lang="en-US" b="0" dirty="0"/>
              <a:t> á </a:t>
            </a:r>
            <a:r>
              <a:rPr lang="en-US" b="0" dirty="0" err="1"/>
              <a:t>heimsvísu</a:t>
            </a:r>
            <a:r>
              <a:rPr lang="en-US" b="0" dirty="0"/>
              <a:t>.</a:t>
            </a:r>
          </a:p>
          <a:p>
            <a:pPr marL="0" lvl="0" indent="0" algn="l" rtl="0">
              <a:spcBef>
                <a:spcPts val="0"/>
              </a:spcBef>
              <a:spcAft>
                <a:spcPts val="0"/>
              </a:spcAft>
              <a:buNone/>
            </a:pPr>
            <a:r>
              <a:rPr lang="en-US" b="1" dirty="0" err="1"/>
              <a:t>Félagslegur</a:t>
            </a:r>
            <a:r>
              <a:rPr lang="en-US" b="1" dirty="0"/>
              <a:t> </a:t>
            </a:r>
            <a:r>
              <a:rPr lang="en-US" b="1" dirty="0" err="1"/>
              <a:t>jöfnuður</a:t>
            </a:r>
            <a:r>
              <a:rPr lang="en-US" b="1" dirty="0"/>
              <a:t> </a:t>
            </a:r>
            <a:r>
              <a:rPr lang="en-US" b="0" dirty="0"/>
              <a:t>: </a:t>
            </a:r>
            <a:r>
              <a:rPr lang="en-US" b="0" dirty="0" err="1"/>
              <a:t>Tryggja</a:t>
            </a:r>
            <a:r>
              <a:rPr lang="en-US" b="0" dirty="0"/>
              <a:t> </a:t>
            </a:r>
            <a:r>
              <a:rPr lang="en-US" b="0" dirty="0" err="1"/>
              <a:t>sanngjarnan</a:t>
            </a:r>
            <a:r>
              <a:rPr lang="en-US" b="0" dirty="0"/>
              <a:t> </a:t>
            </a:r>
            <a:r>
              <a:rPr lang="en-US" b="0" dirty="0" err="1"/>
              <a:t>aðgang</a:t>
            </a:r>
            <a:r>
              <a:rPr lang="en-US" b="0" dirty="0"/>
              <a:t> </a:t>
            </a:r>
            <a:r>
              <a:rPr lang="en-US" b="0" dirty="0" err="1"/>
              <a:t>að</a:t>
            </a:r>
            <a:r>
              <a:rPr lang="en-US" b="0" dirty="0"/>
              <a:t> mat og </a:t>
            </a:r>
            <a:r>
              <a:rPr lang="en-US" b="0" dirty="0" err="1"/>
              <a:t>auðlindum</a:t>
            </a:r>
            <a:r>
              <a:rPr lang="en-US" b="0" dirty="0"/>
              <a:t> og </a:t>
            </a:r>
            <a:r>
              <a:rPr lang="en-US" b="0" dirty="0" err="1"/>
              <a:t>styðja</a:t>
            </a:r>
            <a:r>
              <a:rPr lang="en-US" b="0" dirty="0"/>
              <a:t> </a:t>
            </a:r>
            <a:r>
              <a:rPr lang="en-US" b="0" dirty="0" err="1"/>
              <a:t>bændur</a:t>
            </a:r>
            <a:r>
              <a:rPr lang="en-US" b="0" dirty="0"/>
              <a:t> og </a:t>
            </a:r>
            <a:r>
              <a:rPr lang="en-US" b="0" dirty="0" err="1"/>
              <a:t>starfsmenn</a:t>
            </a:r>
            <a:r>
              <a:rPr lang="en-US" b="0" dirty="0"/>
              <a:t> í </a:t>
            </a:r>
            <a:r>
              <a:rPr lang="en-US" b="0" dirty="0" err="1"/>
              <a:t>matvælaiðnaði</a:t>
            </a:r>
            <a:r>
              <a:rPr lang="en-US" b="0" dirty="0"/>
              <a: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Ræddu hverja áskorun og flókin og samtengd fæðukerfi.</a:t>
            </a:r>
            <a:endParaRPr dirty="0"/>
          </a:p>
          <a:p>
            <a:pPr marL="0" lvl="0" indent="0" algn="l" rtl="0">
              <a:spcBef>
                <a:spcPts val="0"/>
              </a:spcBef>
              <a:spcAft>
                <a:spcPts val="0"/>
              </a:spcAft>
              <a:buNone/>
            </a:pPr>
            <a:r>
              <a:rPr lang="is" sz="1400" dirty="0">
                <a:latin typeface="Arial"/>
                <a:ea typeface="Arial"/>
                <a:cs typeface="Arial"/>
                <a:sym typeface="Arial"/>
              </a:rPr>
              <a:t>Leggðu áherslu á helstu áskoranir sem fæðukerfi standa frammi fyrir í dag.</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Ef mögulegt er, notaðu netspjall (spjallborð) sem lýst er í kynningarefninu</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b="1" dirty="0"/>
              <a:t>Samtenging </a:t>
            </a:r>
            <a:r>
              <a:rPr lang="is" b="0" dirty="0"/>
              <a:t>: Matvælakerfi eru tengd ýmsum geirum eins og vatni, orku og heilsu. Breytingar á einu svæði geta haft áhrif á önnur.</a:t>
            </a:r>
            <a:endParaRPr b="0" dirty="0"/>
          </a:p>
          <a:p>
            <a:pPr marL="0" lvl="0" indent="0" algn="l" rtl="0">
              <a:spcBef>
                <a:spcPts val="0"/>
              </a:spcBef>
              <a:spcAft>
                <a:spcPts val="0"/>
              </a:spcAft>
              <a:buNone/>
            </a:pPr>
            <a:r>
              <a:rPr lang="is" sz="1400" dirty="0">
                <a:latin typeface="Arial"/>
                <a:ea typeface="Arial"/>
                <a:cs typeface="Arial"/>
                <a:sym typeface="Arial"/>
              </a:rPr>
              <a:t>Áskoranir:</a:t>
            </a:r>
            <a:endParaRPr dirty="0"/>
          </a:p>
          <a:p>
            <a:pPr marL="0" lvl="0" indent="0" algn="l" rtl="0">
              <a:spcBef>
                <a:spcPts val="0"/>
              </a:spcBef>
              <a:spcAft>
                <a:spcPts val="0"/>
              </a:spcAft>
              <a:buNone/>
            </a:pPr>
            <a:r>
              <a:rPr lang="is" b="1" dirty="0"/>
              <a:t>Auðlindanotkun </a:t>
            </a:r>
            <a:r>
              <a:rPr lang="is" b="0" dirty="0"/>
              <a:t>: Skilvirk nýting lands, vatns og orku skiptir sköpum fyrir sjálfbæra matvælaframleiðslu.</a:t>
            </a:r>
            <a:endParaRPr b="0" dirty="0"/>
          </a:p>
          <a:p>
            <a:pPr marL="0" lvl="0" indent="0" algn="l" rtl="0">
              <a:spcBef>
                <a:spcPts val="0"/>
              </a:spcBef>
              <a:spcAft>
                <a:spcPts val="0"/>
              </a:spcAft>
              <a:buNone/>
            </a:pPr>
            <a:r>
              <a:rPr lang="is" b="1" dirty="0"/>
              <a:t>Úrgangsstjórnun </a:t>
            </a:r>
            <a:r>
              <a:rPr lang="is" b="0" dirty="0"/>
              <a:t>: Að draga úr matarsóun með betri geymslu-, vinnslu- og neysluaðferðum.</a:t>
            </a:r>
            <a:endParaRPr b="0" dirty="0"/>
          </a:p>
          <a:p>
            <a:pPr marL="0" lvl="0" indent="0" algn="l" rtl="0">
              <a:spcBef>
                <a:spcPts val="0"/>
              </a:spcBef>
              <a:spcAft>
                <a:spcPts val="0"/>
              </a:spcAft>
              <a:buNone/>
            </a:pPr>
            <a:r>
              <a:rPr lang="is" b="1" dirty="0"/>
              <a:t>Loftslagsáhrif </a:t>
            </a:r>
            <a:r>
              <a:rPr lang="is" b="0" dirty="0"/>
              <a:t>: Að taka á mikilvægu framlagi matvælakerfa til losunar gróðurhúsalofttegunda á heimsvísu.</a:t>
            </a:r>
            <a:endParaRPr b="0" dirty="0"/>
          </a:p>
          <a:p>
            <a:pPr marL="0" lvl="0" indent="0" algn="l" rtl="0">
              <a:spcBef>
                <a:spcPts val="0"/>
              </a:spcBef>
              <a:spcAft>
                <a:spcPts val="0"/>
              </a:spcAft>
              <a:buNone/>
            </a:pPr>
            <a:r>
              <a:rPr lang="is" b="1" dirty="0"/>
              <a:t>Félagslegur jöfnuður </a:t>
            </a:r>
            <a:r>
              <a:rPr lang="is" b="0" dirty="0"/>
              <a:t>: Tryggja sanngjarnan aðgang að mat og auðlindum og styðja bændur og starfsmenn í matvælaiðnaði.</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000000"/>
              </a:buClr>
              <a:buSzPts val="1100"/>
              <a:buFont typeface="Arial"/>
              <a:buChar char="●"/>
            </a:pPr>
            <a:r>
              <a:rPr lang="is" sz="1100" dirty="0"/>
              <a:t>Útskýrið mikilvægi menntunar í fæðukerfum í alþjóðlegu samhengi.</a:t>
            </a:r>
            <a:endParaRPr dirty="0"/>
          </a:p>
          <a:p>
            <a:pPr marL="457200" lvl="0" indent="-298450" algn="l" rtl="0">
              <a:spcBef>
                <a:spcPts val="0"/>
              </a:spcBef>
              <a:spcAft>
                <a:spcPts val="0"/>
              </a:spcAft>
              <a:buClr>
                <a:srgbClr val="000000"/>
              </a:buClr>
              <a:buSzPts val="1100"/>
              <a:buFont typeface="Arial"/>
              <a:buChar char="●"/>
            </a:pPr>
            <a:r>
              <a:rPr lang="is" sz="1100" dirty="0"/>
              <a:t>Gefðu yfirlit yfir það sem fjallað verður um í áfanganum.</a:t>
            </a:r>
            <a:endParaRPr dirty="0"/>
          </a:p>
          <a:p>
            <a:pPr marL="457200" lvl="0" indent="-298450" algn="l" rtl="0">
              <a:spcBef>
                <a:spcPts val="0"/>
              </a:spcBef>
              <a:spcAft>
                <a:spcPts val="0"/>
              </a:spcAft>
              <a:buClr>
                <a:srgbClr val="000000"/>
              </a:buClr>
              <a:buSzPts val="1100"/>
              <a:buFont typeface="Arial"/>
              <a:buChar char="●"/>
            </a:pPr>
            <a:r>
              <a:rPr lang="is" sz="1100" dirty="0"/>
              <a:t>Leggðu áherslu á helstu markmið námsins.</a:t>
            </a:r>
            <a:endParaRPr dirty="0"/>
          </a:p>
          <a:p>
            <a:pPr marL="457200" lvl="0" indent="-298450" algn="l" rtl="0">
              <a:spcBef>
                <a:spcPts val="0"/>
              </a:spcBef>
              <a:spcAft>
                <a:spcPts val="0"/>
              </a:spcAft>
              <a:buClr>
                <a:srgbClr val="000000"/>
              </a:buClr>
              <a:buSzPts val="1100"/>
              <a:buFont typeface="Arial"/>
              <a:buChar char="●"/>
            </a:pPr>
            <a:r>
              <a:rPr lang="is" sz="1100" dirty="0"/>
              <a:t>Segðu skýrt frá námsmarkmiðunum.</a:t>
            </a:r>
            <a:endParaRPr dirty="0"/>
          </a:p>
          <a:p>
            <a:pPr marL="457200" lvl="0" indent="-298450" algn="l" rtl="0">
              <a:spcBef>
                <a:spcPts val="0"/>
              </a:spcBef>
              <a:spcAft>
                <a:spcPts val="0"/>
              </a:spcAft>
              <a:buClr>
                <a:srgbClr val="000000"/>
              </a:buClr>
              <a:buSzPts val="1100"/>
              <a:buFont typeface="Arial"/>
              <a:buChar char="●"/>
            </a:pPr>
            <a:r>
              <a:rPr lang="is" sz="1100" dirty="0"/>
              <a:t>Útskýrðu hvernig þessi markmið munu leiða fundinn og hverju þátttakendur geta búist við að læra.</a:t>
            </a:r>
            <a:endParaRPr dirty="0"/>
          </a:p>
          <a:p>
            <a:pPr marL="457200" lvl="0" indent="-298450" algn="l" rtl="0">
              <a:spcBef>
                <a:spcPts val="0"/>
              </a:spcBef>
              <a:spcAft>
                <a:spcPts val="0"/>
              </a:spcAft>
              <a:buClr>
                <a:srgbClr val="000000"/>
              </a:buClr>
              <a:buSzPts val="1100"/>
              <a:buFont typeface="Arial"/>
              <a:buChar char="●"/>
            </a:pPr>
            <a:r>
              <a:rPr lang="is" sz="1100" dirty="0"/>
              <a:t>Leggðu áherslu á mikilvægi þessara markmiða við mótun árangursríkra kennsluhátta.</a:t>
            </a:r>
            <a:endParaRPr dirty="0"/>
          </a:p>
          <a:p>
            <a:pPr marL="457200" lvl="0" indent="-228600" algn="l" rtl="0">
              <a:spcBef>
                <a:spcPts val="0"/>
              </a:spcBef>
              <a:spcAft>
                <a:spcPts val="0"/>
              </a:spcAft>
              <a:buClr>
                <a:srgbClr val="000000"/>
              </a:buClr>
              <a:buSzPts val="1100"/>
              <a:buFont typeface="Arial"/>
              <a:buNone/>
            </a:pPr>
            <a:endParaRPr sz="1100" dirty="0"/>
          </a:p>
          <a:p>
            <a:pPr marL="0" lvl="0" indent="0" algn="l" rtl="0">
              <a:spcBef>
                <a:spcPts val="0"/>
              </a:spcBef>
              <a:spcAft>
                <a:spcPts val="0"/>
              </a:spcAft>
              <a:buNone/>
            </a:pPr>
            <a:r>
              <a:rPr lang="is" sz="1100" b="1" dirty="0"/>
              <a:t>Viðbótarupplýsingar:</a:t>
            </a:r>
            <a:endParaRPr dirty="0"/>
          </a:p>
          <a:p>
            <a:pPr marL="457200" lvl="0" indent="-298450" algn="l" rtl="0">
              <a:spcBef>
                <a:spcPts val="0"/>
              </a:spcBef>
              <a:spcAft>
                <a:spcPts val="0"/>
              </a:spcAft>
              <a:buClr>
                <a:srgbClr val="000000"/>
              </a:buClr>
              <a:buSzPts val="1100"/>
              <a:buFont typeface="Arial"/>
              <a:buChar char="●"/>
            </a:pPr>
            <a:r>
              <a:rPr lang="is" sz="1100" b="1" dirty="0"/>
              <a:t>Mikilvægi </a:t>
            </a:r>
            <a:r>
              <a:rPr lang="is" b="0" dirty="0"/>
              <a:t>: Fæðukerfi eru órjúfanlegur hluti af lifun og vellíðan mannsins. Þau hafa áhrif á og verða fyrir áhrifum af nokkrum alþjóðlegum málum, þar á meðal loftslagsbreytingum, heilsu og efnahagslegum stöðugleika.</a:t>
            </a:r>
            <a:endParaRPr dirty="0"/>
          </a:p>
          <a:p>
            <a:pPr marL="457200" lvl="0" indent="-298450" algn="l" rtl="0">
              <a:spcBef>
                <a:spcPts val="0"/>
              </a:spcBef>
              <a:spcAft>
                <a:spcPts val="0"/>
              </a:spcAft>
              <a:buClr>
                <a:srgbClr val="000000"/>
              </a:buClr>
              <a:buSzPts val="1100"/>
              <a:buFont typeface="Arial"/>
              <a:buChar char="●"/>
            </a:pPr>
            <a:r>
              <a:rPr lang="is" sz="1100" b="1" dirty="0"/>
              <a:t>Markmið lotunnar </a:t>
            </a:r>
            <a:r>
              <a:rPr lang="is" b="0" dirty="0"/>
              <a:t>: Í lok þessa lotu ættu þátttakendur að skilja flókið eðli fæðukerfa, viðurkenna mikilvægi sjálfbærra starfshátta og persónulegrar hegðunar og finna sig í stakk búna til að hvetja og fræða nemendur um þessi efni.</a:t>
            </a:r>
            <a:endParaRPr dirty="0"/>
          </a:p>
          <a:p>
            <a:pPr marL="457200" lvl="0" indent="-298450" algn="l" rtl="0">
              <a:spcBef>
                <a:spcPts val="0"/>
              </a:spcBef>
              <a:spcAft>
                <a:spcPts val="0"/>
              </a:spcAft>
              <a:buClr>
                <a:srgbClr val="000000"/>
              </a:buClr>
              <a:buSzPts val="1100"/>
              <a:buFont typeface="Arial"/>
              <a:buChar char="●"/>
            </a:pPr>
            <a:r>
              <a:rPr lang="is" sz="1100" b="1" dirty="0"/>
              <a:t>Sjálfbærar matarvenjur </a:t>
            </a:r>
            <a:r>
              <a:rPr lang="is" b="0" dirty="0"/>
              <a:t>: Þetta felur í sér aðferðir eins og að draga úr matarsóun, velja staðbundin matvæli og skilja áhrif matarvals á umhverfið.</a:t>
            </a:r>
            <a:endParaRPr dirty="0"/>
          </a:p>
          <a:p>
            <a:pPr marL="457200" lvl="0" indent="-298450" algn="l" rtl="0">
              <a:spcBef>
                <a:spcPts val="0"/>
              </a:spcBef>
              <a:spcAft>
                <a:spcPts val="0"/>
              </a:spcAft>
              <a:buClr>
                <a:srgbClr val="000000"/>
              </a:buClr>
              <a:buSzPts val="1100"/>
              <a:buFont typeface="Arial"/>
              <a:buChar char="●"/>
            </a:pPr>
            <a:r>
              <a:rPr lang="is" sz="1100" b="1" dirty="0"/>
              <a:t>Framtíðarlæsi: </a:t>
            </a:r>
            <a:r>
              <a:rPr lang="is" b="0" dirty="0"/>
              <a:t>Þetta vísar til hæfni til að ímynda sér og hanna framtíðarsviðsmyndir sem eru sjálfbærar og sanngjarnar, sem hjálpa nemendum að hugsa gagnrýnið um langtímaáhrif.</a:t>
            </a:r>
            <a:endParaRPr dirty="0"/>
          </a:p>
          <a:p>
            <a:pPr marL="457200" lvl="0" indent="-298450" algn="l" rtl="0">
              <a:spcBef>
                <a:spcPts val="0"/>
              </a:spcBef>
              <a:spcAft>
                <a:spcPts val="0"/>
              </a:spcAft>
              <a:buClr>
                <a:srgbClr val="000000"/>
              </a:buClr>
              <a:buSzPts val="1100"/>
              <a:buFont typeface="Arial"/>
              <a:buChar char="●"/>
            </a:pPr>
            <a:r>
              <a:rPr lang="is" sz="1100" b="1" dirty="0"/>
              <a:t>Loftslagsaðgerðir: </a:t>
            </a:r>
            <a:r>
              <a:rPr lang="is" b="0" dirty="0"/>
              <a:t>Að hvetja til breyttrar hegðunar sem styður við sjálfbærni, svo sem að minnka kolefnisfótspor og stuðla að vistvænum starfsháttum.</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1" name="Google Shape;18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Fjölvalspróf á skrá með spurningum, valkostum og skýringum á réttum svörum.</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Val um að beita prófi beint á appinu, nota PDF skjal eða einfaldlega ræða í kynningunni.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Q5:C: Fæðuöryggi er mikilvægt fyrir sjálfbær matvælakerfi vegna þess að það tryggir að allt fólk hafi aðgang að nægilega öruggum og næringarríkum mat til að viðhalda heilbrigðu og virku lífi. Þetta felur í sér að taka á málefnum eins og hungri, vannæringu og réttlátri dreifingu matvæla.</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Fjölvalspróf á skrá með spurningum, valkostum og skýringum á réttum svörum.</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Val um að beita prófi beint í appinu eða nota PDF skjal eða einfaldlega ræða í kynningunni.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Q5:C: Fæðuöryggi er mikilvægt fyrir sjálfbær fæðukerfi vegna þess að það tryggir að allt fólk hafi aðgang að nægilega öruggum og næringarríkum mat til að viðhalda heilbrigðu og virku lífi. Þetta felur í sér að taka á málefnum eins og hungri, vannæringu og réttlátri dreifingu matvæla.</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Rætt um ýmsar aðferðir við sjálfbæra matvælaframleiðslu.</a:t>
            </a:r>
            <a:endParaRPr/>
          </a:p>
          <a:p>
            <a:pPr marL="0" lvl="0" indent="0" algn="l" rtl="0">
              <a:spcBef>
                <a:spcPts val="0"/>
              </a:spcBef>
              <a:spcAft>
                <a:spcPts val="0"/>
              </a:spcAft>
              <a:buNone/>
            </a:pPr>
            <a:r>
              <a:rPr lang="is" sz="1400">
                <a:latin typeface="Arial"/>
                <a:ea typeface="Arial"/>
                <a:cs typeface="Arial"/>
                <a:sym typeface="Arial"/>
              </a:rPr>
              <a:t>Leggðu áherslu á mikilvægi líffræðilegs fjölbreytileika og lífræns ræktunar í sjálfbærum landbúnaði.</a:t>
            </a:r>
            <a:endParaRPr/>
          </a:p>
          <a:p>
            <a:pPr marL="0" lvl="0" indent="0" algn="l" rtl="0">
              <a:spcBef>
                <a:spcPts val="0"/>
              </a:spcBef>
              <a:spcAft>
                <a:spcPts val="0"/>
              </a:spcAft>
              <a:buNone/>
            </a:pPr>
            <a:r>
              <a:rPr lang="is" sz="1400">
                <a:latin typeface="Arial"/>
                <a:ea typeface="Arial"/>
                <a:cs typeface="Arial"/>
                <a:sym typeface="Arial"/>
              </a:rPr>
              <a:t>Sjálfbærir landbúnaðarhættir: Kynntu hugmyndina um Permaculture sem samþætta hönnunaraðferð fyrir sjálfbæra matvælaframleiðslu sem felur í sér tækni eins og lífræna ræktun, ræktunarskipti, landbúnaðarskógrækt, samþætta meindýraeyðingu, endurnýjun jarðvegs og samþætta vatnsstjórnun.</a:t>
            </a:r>
            <a:endParaRPr/>
          </a:p>
          <a:p>
            <a:pPr marL="0" lvl="0" indent="0" algn="l" rtl="0">
              <a:spcBef>
                <a:spcPts val="0"/>
              </a:spcBef>
              <a:spcAft>
                <a:spcPts val="0"/>
              </a:spcAft>
              <a:buNone/>
            </a:pPr>
            <a:r>
              <a:rPr lang="is" sz="1400">
                <a:latin typeface="Arial"/>
                <a:ea typeface="Arial"/>
                <a:cs typeface="Arial"/>
                <a:sym typeface="Arial"/>
              </a:rPr>
              <a:t>Líffræðilegur fjölbreytileiki: Leggðu áherslu á hvernig viðhald á ýmsum plöntum og dýrum í landbúnaði hjálpar til við að bæta viðnám vistkerfisins og framleiðni.</a:t>
            </a:r>
            <a:endParaRPr/>
          </a:p>
          <a:p>
            <a:pPr marL="0" lvl="0" indent="0" algn="l" rtl="0">
              <a:spcBef>
                <a:spcPts val="0"/>
              </a:spcBef>
              <a:spcAft>
                <a:spcPts val="0"/>
              </a:spcAft>
              <a:buNone/>
            </a:pPr>
            <a:r>
              <a:rPr lang="is" sz="1400">
                <a:latin typeface="Arial"/>
                <a:ea typeface="Arial"/>
                <a:cs typeface="Arial"/>
                <a:sym typeface="Arial"/>
              </a:rPr>
              <a:t>Lífræn ræktun: Leggðu áherslu á kosti lífrænnar ræktunar, svo sem minni efnanotkun og bætta jarðvegsheilsu.</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0" name="Google Shape;200;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Kynntu myndbandið um sjálfbæra búskaparhætti og hvettu þátttakendur til að horfa á það.</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b="1" dirty="0"/>
              <a:t>Mataræði sem er ríkjandi í plöntum </a:t>
            </a:r>
            <a:r>
              <a:rPr lang="is" b="0" dirty="0"/>
              <a:t>: getur dregið úr umhverfisáhrifum matvælaframleiðslu og bætt heilsufar. Skipuleggðu máltíðir þínar til að nýta árstíðabundinn staðbundinn mat.</a:t>
            </a:r>
            <a:endParaRPr b="0" dirty="0"/>
          </a:p>
          <a:p>
            <a:pPr marL="140367" lvl="0" indent="-140367" algn="l" rtl="0">
              <a:spcBef>
                <a:spcPts val="0"/>
              </a:spcBef>
              <a:spcAft>
                <a:spcPts val="0"/>
              </a:spcAft>
              <a:buSzPts val="1400"/>
              <a:buFont typeface="Arial"/>
              <a:buChar char="•"/>
            </a:pPr>
            <a:r>
              <a:rPr lang="is" b="1" dirty="0"/>
              <a:t>Staðbundin uppspretta </a:t>
            </a:r>
            <a:r>
              <a:rPr lang="is" b="0" dirty="0"/>
              <a:t>: ávinningur eins og stuðningur við staðbundið hagkerfi og að draga úr losun flutninga. Spyrðu birgja þína um uppruna matarins og láttu þá vita að þú viljir staðbundið.</a:t>
            </a:r>
            <a:endParaRPr b="0" dirty="0"/>
          </a:p>
          <a:p>
            <a:pPr marL="140367" lvl="0" indent="-140367" algn="l" rtl="0">
              <a:spcBef>
                <a:spcPts val="0"/>
              </a:spcBef>
              <a:spcAft>
                <a:spcPts val="0"/>
              </a:spcAft>
              <a:buSzPts val="1400"/>
              <a:buFont typeface="Arial"/>
              <a:buChar char="•"/>
            </a:pPr>
            <a:r>
              <a:rPr lang="is" b="1" dirty="0"/>
              <a:t>Venjur til að draga úr matarsóun </a:t>
            </a:r>
            <a:r>
              <a:rPr lang="is" b="0" dirty="0"/>
              <a:t>: eins og máltíðarskipulagning, rétt geymsla matvæla og jarðgerð. Búðu til þitt eigið seyði úr hreinum leifum. Lærðu að nýta allt grænmeti til fulls.</a:t>
            </a:r>
            <a:endParaRPr b="0" dirty="0"/>
          </a:p>
          <a:p>
            <a:pPr marL="140367" lvl="0" indent="-51467" algn="l" rtl="0">
              <a:spcBef>
                <a:spcPts val="0"/>
              </a:spcBef>
              <a:spcAft>
                <a:spcPts val="0"/>
              </a:spcAft>
              <a:buSzPts val="1400"/>
              <a:buFont typeface="Arial"/>
              <a:buNone/>
            </a:pPr>
            <a:endParaRPr b="0"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Ræddu kosti sjálfbærs mataræðis og hollra matarvenja.</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Leggðu áherslu á mikilvægi þess að draga úr matarsóun.</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**ToolKit virkni (ég LERS)</a:t>
            </a:r>
            <a:endParaRPr dirty="0"/>
          </a:p>
          <a:p>
            <a:pPr marL="0" lvl="0" indent="0" algn="l" rtl="0">
              <a:spcBef>
                <a:spcPts val="0"/>
              </a:spcBef>
              <a:spcAft>
                <a:spcPts val="0"/>
              </a:spcAft>
              <a:buNone/>
            </a:pPr>
            <a:r>
              <a:rPr lang="is" sz="1400" dirty="0">
                <a:latin typeface="Arial"/>
                <a:ea typeface="Arial"/>
                <a:cs typeface="Arial"/>
                <a:sym typeface="Arial"/>
              </a:rPr>
              <a:t>Spurningakeppni: Sjálfbært mataræði og matarvenjur</a:t>
            </a:r>
            <a:endParaRPr dirty="0"/>
          </a:p>
          <a:p>
            <a:pPr marL="0" lvl="0" indent="0" algn="l" rtl="0">
              <a:spcBef>
                <a:spcPts val="0"/>
              </a:spcBef>
              <a:spcAft>
                <a:spcPts val="0"/>
              </a:spcAft>
              <a:buNone/>
            </a:pPr>
            <a:r>
              <a:rPr lang="is" sz="1400" dirty="0">
                <a:latin typeface="Arial"/>
                <a:ea typeface="Arial"/>
                <a:cs typeface="Arial"/>
                <a:sym typeface="Arial"/>
              </a:rPr>
              <a:t>Spurningakeppni: Rétt/ósatt spurningar um sjálfbært mataræði.</a:t>
            </a:r>
            <a:endParaRPr dirty="0"/>
          </a:p>
          <a:p>
            <a:pPr marL="0" lvl="0" indent="0" algn="l" rtl="0">
              <a:spcBef>
                <a:spcPts val="0"/>
              </a:spcBef>
              <a:spcAft>
                <a:spcPts val="0"/>
              </a:spcAft>
              <a:buNone/>
            </a:pPr>
            <a:r>
              <a:rPr lang="is" sz="1400" dirty="0">
                <a:latin typeface="Arial"/>
                <a:ea typeface="Arial"/>
                <a:cs typeface="Arial"/>
                <a:sym typeface="Arial"/>
              </a:rPr>
              <a:t>Athugasemdir kynningaraðila:</a:t>
            </a:r>
            <a:endParaRPr dirty="0"/>
          </a:p>
          <a:p>
            <a:pPr marL="0" lvl="0" indent="0" algn="l" rtl="0">
              <a:spcBef>
                <a:spcPts val="0"/>
              </a:spcBef>
              <a:spcAft>
                <a:spcPts val="0"/>
              </a:spcAft>
              <a:buNone/>
            </a:pPr>
            <a:r>
              <a:rPr lang="is" sz="1400" dirty="0">
                <a:latin typeface="Arial"/>
                <a:ea typeface="Arial"/>
                <a:cs typeface="Arial"/>
                <a:sym typeface="Arial"/>
              </a:rPr>
              <a:t>Kynntu spurningakeppnina og hvettu þátttakendur til að prófa skilning sinn á sjálfbæru mataræði.</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Spurningakeppni: Rétt/ósatt spurningar um sjálfbært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Kynntu spurningakeppnina og hvettu þátttakendur til að prófa skilning sinn á sjálfbæru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Satt</a:t>
            </a:r>
            <a:endParaRPr/>
          </a:p>
          <a:p>
            <a:pPr marL="0" lvl="0" indent="0" algn="l" rtl="0">
              <a:spcBef>
                <a:spcPts val="0"/>
              </a:spcBef>
              <a:spcAft>
                <a:spcPts val="0"/>
              </a:spcAft>
              <a:buNone/>
            </a:pPr>
            <a:r>
              <a:rPr lang="is" sz="1400">
                <a:latin typeface="Arial"/>
                <a:ea typeface="Arial"/>
                <a:cs typeface="Arial"/>
                <a:sym typeface="Arial"/>
              </a:rPr>
              <a:t>Skýring: Plöntubundið mataræði hefur almennt minni umhverfisáhrif, krefst færri auðlinda eins og vatns og lands og framleiðir færri gróðurhúsalofttegundir samanborið við mataræði sem inniheldur mikið af dýraafurðum.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 name="Google Shape;217;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Spurningakeppni: Rétt/ósatt spurningar um sjálfbært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Kynntu spurningakeppnina og hvettu þátttakendur til að prófa skilning sinn á sjálfbæru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Rangt</a:t>
            </a:r>
            <a:endParaRPr/>
          </a:p>
          <a:p>
            <a:pPr marL="0" lvl="0" indent="0" algn="l" rtl="0">
              <a:spcBef>
                <a:spcPts val="0"/>
              </a:spcBef>
              <a:spcAft>
                <a:spcPts val="0"/>
              </a:spcAft>
              <a:buNone/>
            </a:pPr>
            <a:r>
              <a:rPr lang="is" sz="1400">
                <a:latin typeface="Arial"/>
                <a:ea typeface="Arial"/>
                <a:cs typeface="Arial"/>
                <a:sym typeface="Arial"/>
              </a:rPr>
              <a:t>Skýring: Þó að staðbundin matvæli geti dregið úr losun í flutningum, eru heildarumhverfisáhrifin einnig háð framleiðsluaðferðum. Til dæmis, staðbundið ræktuð matvæli sem byggja mikið á jarðefnaeldsneyti eða efnafræðilegum aðföngum geta samt haft hátt umhverfisfótspor.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Spurningakeppni: Rétt/ósatt spurningar um sjálfbært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Kynntu spurningakeppnina og hvettu þátttakendur til að prófa skilning sinn á sjálfbæru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Satt</a:t>
            </a:r>
            <a:endParaRPr/>
          </a:p>
          <a:p>
            <a:pPr marL="0" lvl="0" indent="0" algn="l" rtl="0">
              <a:spcBef>
                <a:spcPts val="0"/>
              </a:spcBef>
              <a:spcAft>
                <a:spcPts val="0"/>
              </a:spcAft>
              <a:buNone/>
            </a:pPr>
            <a:r>
              <a:rPr lang="is" sz="1400">
                <a:latin typeface="Arial"/>
                <a:ea typeface="Arial"/>
                <a:cs typeface="Arial"/>
                <a:sym typeface="Arial"/>
              </a:rPr>
              <a:t>Skýring: Að draga úr matarsóun hjálpar til við að varðveita auðlindir sem notaðar eru í matvælaframleiðslu, dregur úr losun metans frá urðunarstöðum og tryggir að meiri matur sé tiltækur til að fæða jarðarbúa.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Spurningakeppni: Rétt/ósatt spurningar um sjálfbært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Kynntu spurningakeppnina og hvettu þátttakendur til að prófa skilning sinn á sjálfbæru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Satt</a:t>
            </a:r>
            <a:endParaRPr/>
          </a:p>
          <a:p>
            <a:pPr marL="0" lvl="0" indent="0" algn="l" rtl="0">
              <a:spcBef>
                <a:spcPts val="0"/>
              </a:spcBef>
              <a:spcAft>
                <a:spcPts val="0"/>
              </a:spcAft>
              <a:buNone/>
            </a:pPr>
            <a:r>
              <a:rPr lang="is" sz="1400">
                <a:latin typeface="Arial"/>
                <a:ea typeface="Arial"/>
                <a:cs typeface="Arial"/>
                <a:sym typeface="Arial"/>
              </a:rPr>
              <a:t>Skýring: Lífræn ræktun forðast gerviefni og leggur áherslu á náttúruleg ferla sem almennt leiðir til bættrar jarðvegsheilsu með betri jarðvegsuppbyggingu, frjósemi og líffræðilegri fjölbreytni.</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Spurningakeppni: Rétt/ósatt spurningar um sjálfbært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Kynntu spurningakeppnina og hvettu þátttakendur til að prófa skilning sinn á sjálfbæru mataræði.</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Rangt</a:t>
            </a:r>
            <a:endParaRPr/>
          </a:p>
          <a:p>
            <a:pPr marL="0" lvl="0" indent="0" algn="l" rtl="0">
              <a:spcBef>
                <a:spcPts val="0"/>
              </a:spcBef>
              <a:spcAft>
                <a:spcPts val="0"/>
              </a:spcAft>
              <a:buNone/>
            </a:pPr>
            <a:r>
              <a:rPr lang="is" sz="1400">
                <a:latin typeface="Arial"/>
                <a:ea typeface="Arial"/>
                <a:cs typeface="Arial"/>
                <a:sym typeface="Arial"/>
              </a:rPr>
              <a:t>Skýring: Að borða fjölbreytt úrval matvæla ýtir undir líffræðilegan fjölbreytileika í landbúnaði, sem skiptir sköpum fyrir heilsu vistkerfisins og seiglu. Það dregur einnig úr hættu á að treysta of mikið á eina ræktun, sem getur verið viðkvæm fyrir meindýrum og sjúkdómum.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rgbClr val="000000"/>
              </a:buClr>
              <a:buSzPts val="1100"/>
              <a:buFont typeface="Arial"/>
              <a:buChar char="●"/>
            </a:pPr>
            <a:r>
              <a:rPr lang="is" sz="1100" dirty="0"/>
              <a:t>Skilgreindu hvað fæðukerfi er.</a:t>
            </a:r>
            <a:endParaRPr dirty="0"/>
          </a:p>
          <a:p>
            <a:pPr marL="457200" lvl="0" indent="-298450" algn="l" rtl="0">
              <a:spcBef>
                <a:spcPts val="0"/>
              </a:spcBef>
              <a:spcAft>
                <a:spcPts val="0"/>
              </a:spcAft>
              <a:buClr>
                <a:srgbClr val="000000"/>
              </a:buClr>
              <a:buSzPts val="1100"/>
              <a:buFont typeface="Arial"/>
              <a:buChar char="●"/>
            </a:pPr>
            <a:r>
              <a:rPr lang="is" sz="1100" dirty="0"/>
              <a:t>Útskýrðu ferlið: framleiðslu, vinnslu, dreifingu, neyslu og förgun.</a:t>
            </a:r>
            <a:endParaRPr dirty="0"/>
          </a:p>
          <a:p>
            <a:pPr marL="457200" lvl="0" indent="-298450" algn="l" rtl="0">
              <a:spcBef>
                <a:spcPts val="0"/>
              </a:spcBef>
              <a:spcAft>
                <a:spcPts val="0"/>
              </a:spcAft>
              <a:buClr>
                <a:srgbClr val="000000"/>
              </a:buClr>
              <a:buSzPts val="1100"/>
              <a:buFont typeface="Arial"/>
              <a:buChar char="●"/>
            </a:pPr>
            <a:r>
              <a:rPr lang="is" sz="1100" dirty="0"/>
              <a:t>Ræddu þættina innan fæðukerfisins (ferlisins) </a:t>
            </a:r>
            <a:endParaRPr dirty="0"/>
          </a:p>
          <a:p>
            <a:pPr marL="457200" lvl="0" indent="-298450" algn="l" rtl="0">
              <a:spcBef>
                <a:spcPts val="0"/>
              </a:spcBef>
              <a:spcAft>
                <a:spcPts val="0"/>
              </a:spcAft>
              <a:buClr>
                <a:srgbClr val="000000"/>
              </a:buClr>
              <a:buSzPts val="1100"/>
              <a:buFont typeface="Arial"/>
              <a:buChar char="●"/>
            </a:pPr>
            <a:r>
              <a:rPr lang="is" sz="1100" dirty="0"/>
              <a:t>Útskýrðu mikilvægi hvers þáttar og hvernig þeir tengjast innbyrðis og gefðu dæmi.</a:t>
            </a:r>
            <a:endParaRPr dirty="0"/>
          </a:p>
          <a:p>
            <a:pPr marL="0" lvl="0" indent="0" algn="l" rtl="0">
              <a:spcBef>
                <a:spcPts val="0"/>
              </a:spcBef>
              <a:spcAft>
                <a:spcPts val="0"/>
              </a:spcAft>
              <a:buNone/>
            </a:pPr>
            <a:r>
              <a:rPr lang="is" sz="1100" b="1" dirty="0"/>
              <a:t>Viðbótarupplýsingar - Íhlutir fæðukerfis:</a:t>
            </a:r>
            <a:endParaRPr dirty="0"/>
          </a:p>
          <a:p>
            <a:pPr marL="457200" lvl="0" indent="-298450" algn="l" rtl="0">
              <a:spcBef>
                <a:spcPts val="0"/>
              </a:spcBef>
              <a:spcAft>
                <a:spcPts val="0"/>
              </a:spcAft>
              <a:buClr>
                <a:srgbClr val="000000"/>
              </a:buClr>
              <a:buSzPts val="1100"/>
              <a:buFont typeface="Arial"/>
              <a:buChar char="●"/>
            </a:pPr>
            <a:r>
              <a:rPr lang="is" sz="1100" b="1" dirty="0"/>
              <a:t>Framleiðsla </a:t>
            </a:r>
            <a:r>
              <a:rPr lang="is" b="0" dirty="0"/>
              <a:t>: Upphafsstig þar sem matur er ræktaður eða alinn.</a:t>
            </a:r>
            <a:endParaRPr dirty="0"/>
          </a:p>
          <a:p>
            <a:pPr marL="457200" lvl="0" indent="-298450" algn="l" rtl="0">
              <a:spcBef>
                <a:spcPts val="0"/>
              </a:spcBef>
              <a:spcAft>
                <a:spcPts val="0"/>
              </a:spcAft>
              <a:buClr>
                <a:srgbClr val="000000"/>
              </a:buClr>
              <a:buSzPts val="1100"/>
              <a:buFont typeface="Arial"/>
              <a:buChar char="●"/>
            </a:pPr>
            <a:r>
              <a:rPr lang="is" sz="1100" b="1" dirty="0"/>
              <a:t>Vinnsla </a:t>
            </a:r>
            <a:r>
              <a:rPr lang="is" b="0" dirty="0"/>
              <a:t>: Umbreyta hráefni í vörur sem hentar til neyslu.</a:t>
            </a:r>
            <a:endParaRPr dirty="0"/>
          </a:p>
          <a:p>
            <a:pPr marL="457200" lvl="0" indent="-298450" algn="l" rtl="0">
              <a:spcBef>
                <a:spcPts val="0"/>
              </a:spcBef>
              <a:spcAft>
                <a:spcPts val="0"/>
              </a:spcAft>
              <a:buClr>
                <a:srgbClr val="000000"/>
              </a:buClr>
              <a:buSzPts val="1100"/>
              <a:buFont typeface="Arial"/>
              <a:buChar char="●"/>
            </a:pPr>
            <a:r>
              <a:rPr lang="is" sz="1100" b="1" dirty="0"/>
              <a:t>Dreifing </a:t>
            </a:r>
            <a:r>
              <a:rPr lang="is" b="0" dirty="0"/>
              <a:t>: Flutningur matvæla frá framleiðendum til neytenda.</a:t>
            </a:r>
            <a:endParaRPr dirty="0"/>
          </a:p>
          <a:p>
            <a:pPr marL="457200" lvl="0" indent="-298450" algn="l" rtl="0">
              <a:spcBef>
                <a:spcPts val="0"/>
              </a:spcBef>
              <a:spcAft>
                <a:spcPts val="0"/>
              </a:spcAft>
              <a:buClr>
                <a:srgbClr val="000000"/>
              </a:buClr>
              <a:buSzPts val="1100"/>
              <a:buFont typeface="Arial"/>
              <a:buChar char="●"/>
            </a:pPr>
            <a:r>
              <a:rPr lang="is" sz="1100" b="1" dirty="0"/>
              <a:t>Neysla </a:t>
            </a:r>
            <a:r>
              <a:rPr lang="is" b="0" dirty="0"/>
              <a:t>: Athöfnin að borða eða nota matvörur.</a:t>
            </a:r>
            <a:endParaRPr dirty="0"/>
          </a:p>
          <a:p>
            <a:pPr marL="457200" lvl="0" indent="-298450" algn="l" rtl="0">
              <a:spcBef>
                <a:spcPts val="0"/>
              </a:spcBef>
              <a:spcAft>
                <a:spcPts val="0"/>
              </a:spcAft>
              <a:buClr>
                <a:srgbClr val="000000"/>
              </a:buClr>
              <a:buSzPts val="1100"/>
              <a:buFont typeface="Arial"/>
              <a:buChar char="●"/>
            </a:pPr>
            <a:r>
              <a:rPr lang="is" sz="1100" b="1" dirty="0"/>
              <a:t>Förgun </a:t>
            </a:r>
            <a:r>
              <a:rPr lang="is" b="0" dirty="0"/>
              <a:t>: Lokastig matvæla, þar með talið úrgangsstjórnun og endurvinnsla.</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Spurningakeppni: Rétt/ósatt spurningar um sjálfbært mataræði.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Kynntu spurningakeppnina og hvettu þátttakendur til að prófa skilning sinn á sjálfbæru mataræði.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Rangt</a:t>
            </a:r>
            <a:endParaRPr dirty="0"/>
          </a:p>
          <a:p>
            <a:pPr marL="0" lvl="0" indent="0" algn="l" rtl="0">
              <a:spcBef>
                <a:spcPts val="0"/>
              </a:spcBef>
              <a:spcAft>
                <a:spcPts val="0"/>
              </a:spcAft>
              <a:buNone/>
            </a:pPr>
            <a:r>
              <a:rPr lang="is" sz="1400" dirty="0">
                <a:latin typeface="Arial"/>
                <a:ea typeface="Arial"/>
                <a:cs typeface="Arial"/>
                <a:sym typeface="Arial"/>
              </a:rPr>
              <a:t>Skýring: Sjálfbærni unninna matvæla fer eftir ýmsum þáttum, þar á meðal framleiðsluaðferðum, pökkun og flutningi. Sum lágmarksunnin matvæli geta haft minni umhverfisáhrif samanborið við ákveðin heilfæði sem krefst mikils fjármagns til að framleiða og flytja.</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dirty="0">
                <a:latin typeface="Arial"/>
                <a:ea typeface="Arial"/>
                <a:cs typeface="Arial"/>
                <a:sym typeface="Arial"/>
              </a:rPr>
              <a:t>Útskýrðu hugtakið fæðuumhverfi og áhrif þeirra á fæðuval.</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Ræddu þá þætti sem hafa áhrif á fæðuumhverfi.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Stinga upp á lestri dæmisögunnar Beeforest</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dirty="0">
                <a:latin typeface="Arial"/>
                <a:ea typeface="Arial"/>
                <a:cs typeface="Arial"/>
                <a:sym typeface="Arial"/>
              </a:rPr>
              <a:t>Kynntu hugtakið framtíðarlæsi og mikilvægi þess í matarfræðslu.</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Sviðsmyndir: Aðferð sem notuð er til að kanna og undirbúa mismunandi framtíðarmöguleika með því að huga að ýmsum þáttum og hugsanlegum áhrifum þeirra.</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Það er nákvæm virkni lýst í heimildum. Þetta getur verið tæki sem hluti af verkfærakistunni.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 VERKLEIKAKASSA VIRKNI (ég hönnun): „Imagining Sustainable Food Systems“</a:t>
            </a:r>
            <a:endParaRPr dirty="0"/>
          </a:p>
          <a:p>
            <a:pPr marL="0" lvl="0" indent="0" algn="l" rtl="0">
              <a:spcBef>
                <a:spcPts val="0"/>
              </a:spcBef>
              <a:spcAft>
                <a:spcPts val="0"/>
              </a:spcAft>
              <a:buNone/>
            </a:pPr>
            <a:r>
              <a:rPr lang="is" sz="1400" dirty="0">
                <a:latin typeface="Arial"/>
                <a:ea typeface="Arial"/>
                <a:cs typeface="Arial"/>
                <a:sym typeface="Arial"/>
              </a:rPr>
              <a:t>Virkni: Framtíðarlæsiæfing með sviðsmyndagreiningu.</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Veittu leiðbeiningar um hvernig á að klára æfinguna og auðvelda umræður.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Taktu þátttakendur í æfingu til að ímynda sér sjálfbæra framtíð matvæla með því að nota atburðarásargreiningu.</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Leiðbeiningar: Útskýrðu hvernig þátttakendur geta notað atburðarásargreiningu til að sjá fyrir sér sjálfbær fæðukerfi í samfélögum sínum eða skólum.</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2" name="Google Shape;262;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a:latin typeface="Arial"/>
                <a:ea typeface="Arial"/>
                <a:cs typeface="Arial"/>
                <a:sym typeface="Arial"/>
              </a:rPr>
              <a:t>Koma með hugmyndir að verkefnum fyrir nemendur til að hanna sjálfbær matvælakerfi.</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Dæmi: skólagarðar, staðbundin matvælaöflunarverkefni, átak til að draga úr úrgangi.</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Hvetja þátttakendur til að hugsa um verkefnamiðað nám í kennslustofum sínum.</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Komdu með hagnýtar verkefnahugmyndir fyrir nemendur.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dirty="0">
                <a:latin typeface="Arial"/>
                <a:ea typeface="Arial"/>
                <a:cs typeface="Arial"/>
                <a:sym typeface="Arial"/>
              </a:rPr>
              <a:t>Breytt sjónarhorn og hegðun</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Hvetja kennara til að efla gagnrýna hugsun um fæðuval.</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Ræddu hvernig hægt er að hvetja nemendur til að grípa til aðgerða í samfélaginu.</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Ræddu mikilvægi þess að breyta sjónarhornum og hegðun fyrir sjálfbær matvælakerfi.</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Hvetjið þátttakendur til að hvetja nemendur sína til aðgerða.</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b="1" dirty="0"/>
              <a:t>Gefðu dæmi um hagnýt og grípandi verkefni í kennslustofunni.</a:t>
            </a:r>
            <a:endParaRPr dirty="0"/>
          </a:p>
          <a:p>
            <a:pPr marL="140367" lvl="0" indent="-140367" algn="l" rtl="0">
              <a:spcBef>
                <a:spcPts val="0"/>
              </a:spcBef>
              <a:spcAft>
                <a:spcPts val="0"/>
              </a:spcAft>
              <a:buSzPts val="1400"/>
              <a:buFont typeface="Arial"/>
              <a:buChar char="•"/>
            </a:pPr>
            <a:r>
              <a:rPr lang="is" b="1" dirty="0"/>
              <a:t>Hvetjið þátttakendur til að hugsa um hvernig þeir geta innleitt þessa starfsemi í kennslustofum sínum.</a:t>
            </a:r>
            <a:endParaRPr dirty="0"/>
          </a:p>
          <a:p>
            <a:pPr marL="140367" lvl="0" indent="-140367" algn="l" rtl="0">
              <a:spcBef>
                <a:spcPts val="0"/>
              </a:spcBef>
              <a:spcAft>
                <a:spcPts val="0"/>
              </a:spcAft>
              <a:buSzPts val="1400"/>
              <a:buFont typeface="Arial"/>
              <a:buChar char="•"/>
            </a:pPr>
            <a:r>
              <a:rPr lang="is" b="1" dirty="0"/>
              <a:t>Leiðbeina þátttakendum í gegnum gagnvirka lotuna um skipulagningu starfsemi.</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is" b="1" dirty="0"/>
              <a:t>** Vísa í verkfærakistu af I ACT starfsemi</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dirty="0">
                <a:latin typeface="Arial"/>
                <a:ea typeface="Arial"/>
                <a:cs typeface="Arial"/>
                <a:sym typeface="Arial"/>
              </a:rPr>
              <a:t>Kynna málið og ræða helstu þætti þess.</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Lýstu markmiðum og styrkleikum verkefnisins</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Útskýrðu lausnirnar sem hafa verið útfærðar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Leggðu áherslu á niðurstöður og ávinning af þessum lausnum.</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Hvetjið þátttakendur til að ígrunda málið og deila hugsunum sínum á umræðuvettvangi.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a:t>
            </a:r>
            <a:r>
              <a:rPr lang="en-US" sz="1400" dirty="0" err="1">
                <a:latin typeface="Arial"/>
                <a:ea typeface="Arial"/>
                <a:cs typeface="Arial"/>
                <a:sym typeface="Arial"/>
              </a:rPr>
              <a:t>Dæmi</a:t>
            </a:r>
            <a:r>
              <a:rPr lang="en-US" sz="1400" dirty="0">
                <a:latin typeface="Arial"/>
                <a:ea typeface="Arial"/>
                <a:cs typeface="Arial"/>
                <a:sym typeface="Arial"/>
              </a:rPr>
              <a:t> í </a:t>
            </a:r>
            <a:r>
              <a:rPr lang="en-US" sz="1400" dirty="0" err="1">
                <a:latin typeface="Arial"/>
                <a:ea typeface="Arial"/>
                <a:cs typeface="Arial"/>
                <a:sym typeface="Arial"/>
              </a:rPr>
              <a:t>heimildum</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dirty="0">
                <a:latin typeface="Arial"/>
                <a:ea typeface="Arial"/>
                <a:cs typeface="Arial"/>
                <a:sym typeface="Arial"/>
              </a:rPr>
              <a:t>Kynntu Berlínar áskoranirnar.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Lýstu vandamálinu sem unnið er með.</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Útskýrðu lausnirnar sem hafa verið útfærðar, svo sem samfélagsgarðar, samvinnustórmarkaðir og öpp til að draga úr matarsóun.</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Leggðu áherslu á niðurstöður og ávinning af þessum lausnum.</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Hvetjið þátttakendur til að ígrunda málið og deila hugsunum sínum á umræðuvettvangi.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*Dæmi í heimildum</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dirty="0">
                <a:latin typeface="Arial"/>
                <a:ea typeface="Arial"/>
                <a:cs typeface="Arial"/>
                <a:sym typeface="Arial"/>
              </a:rPr>
              <a:t>Kynna málið og ræða helstu þætti þess.</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Lýstu markmiðum og styrkleikum verkefnisins</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Útskýrðu lausnirnar sem hafa verið útfærðar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Leggðu áherslu á niðurstöður og ávinning af þessum lausnum.</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Hvetjið þátttakendur til að ígrunda málið og deila hugsunum sínum á umræðuvettvangi.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*Dæmi í heimildum</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8" name="Google Shape;298;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dirty="0">
                <a:latin typeface="Arial"/>
                <a:ea typeface="Arial"/>
                <a:cs typeface="Arial"/>
                <a:sym typeface="Arial"/>
              </a:rPr>
              <a:t>Kynntu aðferðir framtíðarlæsis og beitingu þeirra í menntun um fæðukerfi.</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Útskýrðu eiginleika og ávinning af því að nota þessar aðferðir.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Gefðu skref-fyrir-skref lýsingu á því hvernig á að nota framtíðarlæsi í kennslustofum.</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Ræddu hvernig hægt er að beita þessum aðferðum í aðrar námsgreinar.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Leiðbeina þátttakendum í gegnum verkefni um framtíðarlæsi til að hanna sjálfbært fæðukerfi.</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b="1" dirty="0"/>
              <a:t>Verkfæri - Viðbótarupplýsingar: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Aðferðir við framtíðarlæsi: skipulag, ígrundun og dæmi.</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Rökstuðningur: Þessar aðferðir hjálpa nemendum að hugsa gagnrýnið um framtíðarmöguleika og þróa aðferðir til sjálfbærrar þróunar.</a:t>
            </a:r>
            <a:endParaRPr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b="1" dirty="0"/>
              <a:t>Verklag:</a:t>
            </a:r>
            <a:endParaRPr dirty="0"/>
          </a:p>
          <a:p>
            <a:pPr marL="521367" lvl="1" indent="-140367" algn="l" rtl="0">
              <a:spcBef>
                <a:spcPts val="0"/>
              </a:spcBef>
              <a:spcAft>
                <a:spcPts val="0"/>
              </a:spcAft>
              <a:buSzPts val="1400"/>
              <a:buFont typeface="Arial"/>
              <a:buChar char="•"/>
            </a:pPr>
            <a:r>
              <a:rPr lang="is" sz="1400" dirty="0">
                <a:latin typeface="Arial"/>
                <a:ea typeface="Arial"/>
                <a:cs typeface="Arial"/>
                <a:sym typeface="Arial"/>
              </a:rPr>
              <a:t>Skipulag: Þekkja helstu drifkrafta breytinga og þróa mismunandi sviðsmyndir fyrir matvælakerfi framtíðarinnar.</a:t>
            </a:r>
            <a:endParaRPr dirty="0"/>
          </a:p>
          <a:p>
            <a:pPr marL="521367" lvl="1" indent="-140367" algn="l" rtl="0">
              <a:spcBef>
                <a:spcPts val="0"/>
              </a:spcBef>
              <a:spcAft>
                <a:spcPts val="0"/>
              </a:spcAft>
              <a:buSzPts val="1400"/>
              <a:buFont typeface="Arial"/>
              <a:buChar char="•"/>
            </a:pPr>
            <a:r>
              <a:rPr lang="is" sz="1400" dirty="0">
                <a:latin typeface="Arial"/>
                <a:ea typeface="Arial"/>
                <a:cs typeface="Arial"/>
                <a:sym typeface="Arial"/>
              </a:rPr>
              <a:t>Ígrundun: Byrjaðu á æskilegri framtíðarniðurstöðu og vinnið ykkur til baka til að finna skrefin sem þarf til að ná því.</a:t>
            </a:r>
            <a:endParaRPr dirty="0"/>
          </a:p>
          <a:p>
            <a:pPr marL="521367" lvl="1" indent="-140367" algn="l" rtl="0">
              <a:spcBef>
                <a:spcPts val="0"/>
              </a:spcBef>
              <a:spcAft>
                <a:spcPts val="0"/>
              </a:spcAft>
              <a:buSzPts val="1400"/>
              <a:buFont typeface="Arial"/>
              <a:buChar char="•"/>
            </a:pPr>
            <a:r>
              <a:rPr lang="is" sz="1400" dirty="0">
                <a:latin typeface="Arial"/>
                <a:ea typeface="Arial"/>
                <a:cs typeface="Arial"/>
                <a:sym typeface="Arial"/>
              </a:rPr>
              <a:t>Framtíðarsýn: Búðu til ítarlega og hvetjandi sýn um sjálfbæra framtíð og ræddu hvernig hægt er að framkvæma hana.</a:t>
            </a:r>
            <a:endParaRPr dirty="0"/>
          </a:p>
          <a:p>
            <a:pPr marL="0" lvl="0" indent="0" algn="l" rtl="0">
              <a:spcBef>
                <a:spcPts val="0"/>
              </a:spcBef>
              <a:spcAft>
                <a:spcPts val="0"/>
              </a:spcAft>
              <a:buNone/>
            </a:pPr>
            <a:r>
              <a:rPr lang="is" b="1" dirty="0"/>
              <a:t>Verkefni </a:t>
            </a:r>
            <a:r>
              <a:rPr lang="is" b="0" dirty="0"/>
              <a:t>: Biðjið þátttakendur að sjá fyrir sér sjálfbært matvælakerfi í samfélagi sínu og gera grein fyrir skrefunum til að ná því.</a:t>
            </a:r>
            <a:endParaRPr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4" name="Google Shape;304;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Ef tími leyfir getur könnun á mælaborði matvælakerfa sýnt fram á hvernig verið er að fylgjast með matvælakerfum um allan heim. Vefsíðan gerir ráð fyrir tölfræði eftir löndum.</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Annars getur þetta verið verkefni fyrir kennara að rannsaka heima.</a:t>
            </a:r>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r>
              <a:rPr lang="is" sz="1400">
                <a:latin typeface="Arial"/>
                <a:ea typeface="Arial"/>
                <a:cs typeface="Arial"/>
                <a:sym typeface="Arial"/>
              </a:rPr>
              <a:t>Ræddu stjórnborð matvælakerfa og hvernig hægt er að nota það til að greina matvælakerfi.</a:t>
            </a:r>
            <a:endParaRPr/>
          </a:p>
          <a:p>
            <a:pPr marL="0" lvl="0" indent="0" algn="l" rtl="0">
              <a:spcBef>
                <a:spcPts val="0"/>
              </a:spcBef>
              <a:spcAft>
                <a:spcPts val="0"/>
              </a:spcAft>
              <a:buNone/>
            </a:pPr>
            <a:r>
              <a:rPr lang="is" sz="1400">
                <a:latin typeface="Arial"/>
                <a:ea typeface="Arial"/>
                <a:cs typeface="Arial"/>
                <a:sym typeface="Arial"/>
              </a:rPr>
              <a:t>Kynntu stjórnborð matarkerfa sem hagnýtt dæmi.</a:t>
            </a:r>
            <a:endParaRPr/>
          </a:p>
          <a:p>
            <a:pPr marL="0" lvl="0" indent="0" algn="l" rtl="0">
              <a:spcBef>
                <a:spcPts val="0"/>
              </a:spcBef>
              <a:spcAft>
                <a:spcPts val="0"/>
              </a:spcAft>
              <a:buNone/>
            </a:pPr>
            <a:r>
              <a:rPr lang="is" sz="1400">
                <a:latin typeface="Arial"/>
                <a:ea typeface="Arial"/>
                <a:cs typeface="Arial"/>
                <a:sym typeface="Arial"/>
              </a:rPr>
              <a:t>Gefðu hlekkinn á stjórnborðið og hvettu þátttakendur til að skoða það.</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dirty="0">
                <a:latin typeface="Arial"/>
                <a:ea typeface="Arial"/>
                <a:cs typeface="Arial"/>
                <a:sym typeface="Arial"/>
              </a:rPr>
              <a:t>Gefðu upp alhliða lista yfir úrræði til frekari lestrar.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Hvetja þátttakendur til að kanna þessi úrræði til áframhaldandi faglegrar þróunar.</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Leggðu áherslu á mikilvægi símenntunar á sviði fæðukerfa.</a:t>
            </a:r>
            <a:endParaRPr dirty="0"/>
          </a:p>
          <a:p>
            <a:pPr marL="140367" lvl="0" indent="-140367" algn="l" rtl="0">
              <a:spcBef>
                <a:spcPts val="0"/>
              </a:spcBef>
              <a:spcAft>
                <a:spcPts val="0"/>
              </a:spcAft>
              <a:buSzPts val="1400"/>
              <a:buFont typeface="Arial"/>
              <a:buChar char="•"/>
            </a:pPr>
            <a:r>
              <a:rPr lang="is" sz="1400" dirty="0">
                <a:latin typeface="Arial"/>
                <a:ea typeface="Arial"/>
                <a:cs typeface="Arial"/>
                <a:sym typeface="Arial"/>
              </a:rPr>
              <a:t>Kynntu gagnvirka hlekkinn á leslistann og viðbótarefni.</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a:latin typeface="Arial"/>
                <a:ea typeface="Arial"/>
                <a:cs typeface="Arial"/>
                <a:sym typeface="Arial"/>
              </a:rPr>
              <a:t>Stuðla að spurningum og svörum til að svara spurningum þátttakenda.</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Hvetja til að deila hugmyndum og reynslu meðal kennara.</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Gagnvirkur vettvangur: Áframhaldandi spurningar og svör og stuðningsvettvangur.</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Hvetja til opinnar umræðu og miðlunar hugmynda.</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Kynntu áframhaldandi Q&amp;A og stuðningsvettvang (Toolkit) fyrir stöðuga þátttöku.</a:t>
            </a:r>
            <a:endParaRPr/>
          </a:p>
          <a:p>
            <a:pPr marL="0" lvl="0" indent="0" algn="l" rtl="0">
              <a:spcBef>
                <a:spcPts val="0"/>
              </a:spcBef>
              <a:spcAft>
                <a:spcPts val="0"/>
              </a:spcAft>
              <a:buNone/>
            </a:pPr>
            <a:endParaRPr sz="1400">
              <a:latin typeface="Arial"/>
              <a:ea typeface="Arial"/>
              <a:cs typeface="Arial"/>
              <a:sym typeface="Arial"/>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Gagnvirkt spjallborð: Settu upp vettvang þar sem þátttakendur geta sent spurningar og deilt reynslu sinni. Þessi vettvangur er einnig hægt að nota fyrir áframhaldandi stuðning og tengslanet. Þetta er hægt að tengja við vefsíðuna Activities and Class Plans.</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Að hvetja til þátttöku: Bjóddu þátttakendum að spyrja spurninga og deila hugsunum sínum um þau efni sem rædd eru. Notaðu opnar spurningar til að örva umræður.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40367" lvl="0" indent="-140367" algn="l" rtl="0">
              <a:spcBef>
                <a:spcPts val="0"/>
              </a:spcBef>
              <a:spcAft>
                <a:spcPts val="0"/>
              </a:spcAft>
              <a:buSzPts val="1400"/>
              <a:buFont typeface="Arial"/>
              <a:buChar char="•"/>
            </a:pPr>
            <a:r>
              <a:rPr lang="is" sz="1400">
                <a:latin typeface="Arial"/>
                <a:ea typeface="Arial"/>
                <a:cs typeface="Arial"/>
                <a:sym typeface="Arial"/>
              </a:rPr>
              <a:t>Taktu saman helstu atriði sem fjallað er um í einingunni.</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Leggðu áherslu á mikilvægi þess að samþætta menntun matvælakerfa inn í námið.</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Kynntu hvatningarmyndbandið og hvettu þátttakendur til að horfa á það.</a:t>
            </a:r>
            <a:endParaRPr/>
          </a:p>
          <a:p>
            <a:pPr marL="0" lvl="0" indent="0" algn="l" rtl="0">
              <a:spcBef>
                <a:spcPts val="0"/>
              </a:spcBef>
              <a:spcAft>
                <a:spcPts val="0"/>
              </a:spcAft>
              <a:buNone/>
            </a:pPr>
            <a:r>
              <a:rPr lang="is" b="1"/>
              <a:t>Viðbótarupplýsingar kynningaraðila:</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Samantekt: Farið yfir lykilatriði eins og mikilvægi sjálfbærra matarvenja, flókið matarkerfi og hlutverk framtíðarlæsis.</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Ákall til aðgerða: Hvetja kennara til að innleiða matvælakerfisfræðslu í kennslustundir sínar og hvetja nemendur sína til gagnrýninnar umhugsunar um sjálfbærni.</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**Hvetjandi myndband: Notaðu myndbandið til að skilja þátttakendur eftir með sterkum og jákvæðum skilaboðum um áhrifin sem þeir geta haft.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sz="1400">
                <a:latin typeface="Arial"/>
                <a:ea typeface="Arial"/>
                <a:cs typeface="Arial"/>
                <a:sym typeface="Arial"/>
              </a:rPr>
              <a:t>Þakklæti og upplýsingar um tengiliði</a:t>
            </a:r>
            <a:endParaRPr/>
          </a:p>
          <a:p>
            <a:pPr marL="0" lvl="0" indent="0" algn="l" rtl="0">
              <a:spcBef>
                <a:spcPts val="0"/>
              </a:spcBef>
              <a:spcAft>
                <a:spcPts val="0"/>
              </a:spcAft>
              <a:buNone/>
            </a:pPr>
            <a:r>
              <a:rPr lang="is" sz="1400">
                <a:latin typeface="Arial"/>
                <a:ea typeface="Arial"/>
                <a:cs typeface="Arial"/>
                <a:sym typeface="Arial"/>
              </a:rPr>
              <a:t>Þakka kennurum fyrir þátttökuna.</a:t>
            </a:r>
            <a:endParaRPr/>
          </a:p>
          <a:p>
            <a:pPr marL="0" lvl="0" indent="0" algn="l" rtl="0">
              <a:spcBef>
                <a:spcPts val="0"/>
              </a:spcBef>
              <a:spcAft>
                <a:spcPts val="0"/>
              </a:spcAft>
              <a:buNone/>
            </a:pPr>
            <a:r>
              <a:rPr lang="is" sz="1400">
                <a:latin typeface="Arial"/>
                <a:ea typeface="Arial"/>
                <a:cs typeface="Arial"/>
                <a:sym typeface="Arial"/>
              </a:rPr>
              <a:t>Gefðu upp tengiliðaupplýsingar þínar fyrir frekari spurningar og samvinnu.</a:t>
            </a:r>
            <a:endParaRPr/>
          </a:p>
          <a:p>
            <a:pPr marL="0" lvl="0" indent="0" algn="l" rtl="0">
              <a:spcBef>
                <a:spcPts val="0"/>
              </a:spcBef>
              <a:spcAft>
                <a:spcPts val="0"/>
              </a:spcAft>
              <a:buNone/>
            </a:pPr>
            <a:r>
              <a:rPr lang="is" sz="1400">
                <a:latin typeface="Arial"/>
                <a:ea typeface="Arial"/>
                <a:cs typeface="Arial"/>
                <a:sym typeface="Arial"/>
              </a:rPr>
              <a:t>Gagnvirkur hlekkur: Ábendingareyðublað og upplýsingar um tengiliði.</a:t>
            </a:r>
            <a:endParaRPr/>
          </a:p>
          <a:p>
            <a:pPr marL="0" lvl="0" indent="0" algn="l" rtl="0">
              <a:spcBef>
                <a:spcPts val="0"/>
              </a:spcBef>
              <a:spcAft>
                <a:spcPts val="0"/>
              </a:spcAft>
              <a:buNone/>
            </a:pPr>
            <a:endParaRPr sz="1400">
              <a:latin typeface="Arial"/>
              <a:ea typeface="Arial"/>
              <a:cs typeface="Arial"/>
              <a:sym typeface="Arial"/>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Þakka þátttakendum fyrir þátttökuna og þátttökuna.</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Gefðu upp tengiliðaupplýsingar þínar fyrir frekari spurningar og samvinnu.</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Hvetjið þátttakendur til að fylla út athugasemdareyðublaðið.</a:t>
            </a:r>
            <a:endParaRPr/>
          </a:p>
          <a:p>
            <a:pPr marL="0" lvl="0" indent="0" algn="l" rtl="0">
              <a:spcBef>
                <a:spcPts val="0"/>
              </a:spcBef>
              <a:spcAft>
                <a:spcPts val="0"/>
              </a:spcAft>
              <a:buNone/>
            </a:pPr>
            <a:r>
              <a:rPr lang="is" b="1"/>
              <a:t>Viðbótarupplýsingar kynningaraðila:</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Endurgjöf eyðublað: Settu upp eyðublað á netinu þar sem þátttakendur geta gefið endurgjöf á einingunni. Notaðu þessa endurgjöf til að gera umbætur.</a:t>
            </a:r>
            <a:endParaRPr/>
          </a:p>
          <a:p>
            <a:pPr marL="140367" lvl="0" indent="-140367" algn="l" rtl="0">
              <a:spcBef>
                <a:spcPts val="0"/>
              </a:spcBef>
              <a:spcAft>
                <a:spcPts val="0"/>
              </a:spcAft>
              <a:buSzPts val="1400"/>
              <a:buFont typeface="Arial"/>
              <a:buChar char="•"/>
            </a:pPr>
            <a:r>
              <a:rPr lang="is" sz="1400">
                <a:latin typeface="Arial"/>
                <a:ea typeface="Arial"/>
                <a:cs typeface="Arial"/>
                <a:sym typeface="Arial"/>
              </a:rPr>
              <a:t>Samskiptaupplýsingar: Gefðu upp netfangið þitt og allar aðrar viðeigandi tengiliðaupplýsingar fyrir eftirfylgnispurningar og samstarfstækifæri.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98450" algn="l" rtl="0">
              <a:spcBef>
                <a:spcPts val="0"/>
              </a:spcBef>
              <a:spcAft>
                <a:spcPts val="0"/>
              </a:spcAft>
              <a:buClr>
                <a:srgbClr val="000000"/>
              </a:buClr>
              <a:buSzPts val="1100"/>
              <a:buFont typeface="Arial"/>
              <a:buChar char="●"/>
            </a:pPr>
            <a:r>
              <a:rPr lang="is" sz="1100" dirty="0"/>
              <a:t>Kynntu myndbandið og hvettu þátttakendur til að horfa á það til að fá yfirlit.</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5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is" b="1"/>
              <a:t>Heilsuáhrif: </a:t>
            </a:r>
            <a:r>
              <a:rPr lang="is" b="0"/>
              <a:t>Lélegt mataræði getur leitt til heilsufarsvandamála eins og offitu, sykursýki og hjartasjúkdóma. Sjálfbært mataræði stuðlar að betri heilsu og vellíðan.</a:t>
            </a:r>
            <a:endParaRPr b="0"/>
          </a:p>
          <a:p>
            <a:pPr marL="0" lvl="0" indent="0" algn="l" rtl="0">
              <a:spcBef>
                <a:spcPts val="0"/>
              </a:spcBef>
              <a:spcAft>
                <a:spcPts val="0"/>
              </a:spcAft>
              <a:buNone/>
            </a:pPr>
            <a:endParaRPr b="0"/>
          </a:p>
          <a:p>
            <a:pPr marL="0" lvl="0" indent="0" algn="l" rtl="0">
              <a:spcBef>
                <a:spcPts val="0"/>
              </a:spcBef>
              <a:spcAft>
                <a:spcPts val="0"/>
              </a:spcAft>
              <a:buNone/>
            </a:pPr>
            <a:r>
              <a:rPr lang="is" b="1"/>
              <a:t>Umhverfisáhrif: </a:t>
            </a:r>
            <a:r>
              <a:rPr lang="is" b="0"/>
              <a:t>Matvælaframleiðsla og neysla er stór þáttur í losun gróðurhúsalofttegunda, eyðingu skóga og tap á líffræðilegum fjölbreytileika. Sjálfbær vinnubrögð hjálpa til við að draga úr þessum áhrifum.</a:t>
            </a:r>
            <a:endParaRPr b="0"/>
          </a:p>
          <a:p>
            <a:pPr marL="0" lvl="0" indent="0" algn="l" rtl="0">
              <a:spcBef>
                <a:spcPts val="0"/>
              </a:spcBef>
              <a:spcAft>
                <a:spcPts val="0"/>
              </a:spcAft>
              <a:buNone/>
            </a:pPr>
            <a:endParaRPr b="0"/>
          </a:p>
          <a:p>
            <a:pPr marL="0" lvl="0" indent="0" algn="l" rtl="0">
              <a:spcBef>
                <a:spcPts val="0"/>
              </a:spcBef>
              <a:spcAft>
                <a:spcPts val="0"/>
              </a:spcAft>
              <a:buNone/>
            </a:pPr>
            <a:r>
              <a:rPr lang="is" b="1"/>
              <a:t>Sjálfbærni: </a:t>
            </a:r>
            <a:r>
              <a:rPr lang="is" b="0"/>
              <a:t>Að leggja áherslu á þörfina fyrir venjur sem styðja við langtíma vistfræðilegt jafnvægi, svo sem að draga úr kjötneyslu, forðast matarsóun og velja lífræna framleiðslu.</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Spurning:1 B: Að velja staðbundinn matvæli dregur úr kolefnisfótsporinu vegna þess að það lágmarkar vegalengdina sem matvæli ferðast frá bæ til borðs, sem leiðir til minni losunar í flutningum. Þetta hjálpar til við að draga úr losun gróðurhúsalofttegunda og styður staðbundin hagkerfi. Stundum er staðbundinn matur ódýrari og oftast bragðast hann líka betur og ef þú getur forðast umbúðirnar með því að kaupa beint af staðbundnum markaði ertu líka að stuðla að því að draga úr mengun.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Spurning:1 B: Að velja staðbundinn matvæli dregur úr kolefnisfótsporinu vegna þess að það lágmarkar vegalengdina sem matvæli ferðast frá bæ til borðs, sem leiðir til minni losunar í flutningum. Þetta hjálpar til við að draga úr losun gróðurhúsalofttegunda og styður staðbundin hagkerfi. Stundum er staðbundinn matur ódýrari og oftast bragðast hann líka betur og ef þú getur forðast umbúðirnar með því að kaupa beint af staðbundnum markaði ertu líka að stuðla að því að draga úr mengun.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err="1">
                <a:latin typeface="Arial"/>
                <a:ea typeface="Arial"/>
                <a:cs typeface="Arial"/>
                <a:sym typeface="Arial"/>
              </a:rPr>
              <a:t>Fjölvalspróf</a:t>
            </a:r>
            <a:r>
              <a:rPr lang="en-US" sz="1400" dirty="0">
                <a:latin typeface="Arial"/>
                <a:ea typeface="Arial"/>
                <a:cs typeface="Arial"/>
                <a:sym typeface="Arial"/>
              </a:rPr>
              <a:t> á </a:t>
            </a:r>
            <a:r>
              <a:rPr lang="en-US" sz="1400" dirty="0" err="1">
                <a:latin typeface="Arial"/>
                <a:ea typeface="Arial"/>
                <a:cs typeface="Arial"/>
                <a:sym typeface="Arial"/>
              </a:rPr>
              <a:t>skrá</a:t>
            </a:r>
            <a:r>
              <a:rPr lang="en-US" sz="1400" dirty="0">
                <a:latin typeface="Arial"/>
                <a:ea typeface="Arial"/>
                <a:cs typeface="Arial"/>
                <a:sym typeface="Arial"/>
              </a:rPr>
              <a:t> með </a:t>
            </a:r>
            <a:r>
              <a:rPr lang="en-US" sz="1400" dirty="0" err="1">
                <a:latin typeface="Arial"/>
                <a:ea typeface="Arial"/>
                <a:cs typeface="Arial"/>
                <a:sym typeface="Arial"/>
              </a:rPr>
              <a:t>spurningum</a:t>
            </a:r>
            <a:r>
              <a:rPr lang="en-US" sz="1400" dirty="0">
                <a:latin typeface="Arial"/>
                <a:ea typeface="Arial"/>
                <a:cs typeface="Arial"/>
                <a:sym typeface="Arial"/>
              </a:rPr>
              <a:t>, </a:t>
            </a:r>
            <a:r>
              <a:rPr lang="en-US" sz="1400" dirty="0" err="1">
                <a:latin typeface="Arial"/>
                <a:ea typeface="Arial"/>
                <a:cs typeface="Arial"/>
                <a:sym typeface="Arial"/>
              </a:rPr>
              <a:t>valkostum</a:t>
            </a:r>
            <a:r>
              <a:rPr lang="en-US" sz="1400" dirty="0">
                <a:latin typeface="Arial"/>
                <a:ea typeface="Arial"/>
                <a:cs typeface="Arial"/>
                <a:sym typeface="Arial"/>
              </a:rPr>
              <a:t> og </a:t>
            </a:r>
            <a:r>
              <a:rPr lang="en-US" sz="1400" dirty="0" err="1">
                <a:latin typeface="Arial"/>
                <a:ea typeface="Arial"/>
                <a:cs typeface="Arial"/>
                <a:sym typeface="Arial"/>
              </a:rPr>
              <a:t>skýringum</a:t>
            </a:r>
            <a:r>
              <a:rPr lang="en-US" sz="1400" dirty="0">
                <a:latin typeface="Arial"/>
                <a:ea typeface="Arial"/>
                <a:cs typeface="Arial"/>
                <a:sym typeface="Arial"/>
              </a:rPr>
              <a:t> á </a:t>
            </a:r>
            <a:r>
              <a:rPr lang="en-US" sz="1400" dirty="0" err="1">
                <a:latin typeface="Arial"/>
                <a:ea typeface="Arial"/>
                <a:cs typeface="Arial"/>
                <a:sym typeface="Arial"/>
              </a:rPr>
              <a:t>réttum</a:t>
            </a:r>
            <a:r>
              <a:rPr lang="en-US" sz="1400" dirty="0">
                <a:latin typeface="Arial"/>
                <a:ea typeface="Arial"/>
                <a:cs typeface="Arial"/>
                <a:sym typeface="Arial"/>
              </a:rPr>
              <a:t> </a:t>
            </a:r>
            <a:r>
              <a:rPr lang="en-US" sz="1400" dirty="0" err="1">
                <a:latin typeface="Arial"/>
                <a:ea typeface="Arial"/>
                <a:cs typeface="Arial"/>
                <a:sym typeface="Arial"/>
              </a:rPr>
              <a:t>svörum</a:t>
            </a:r>
            <a:r>
              <a:rPr lang="en-US" sz="1400" dirty="0">
                <a:latin typeface="Arial"/>
                <a:ea typeface="Arial"/>
                <a:cs typeface="Arial"/>
                <a:sym typeface="Arial"/>
              </a:rPr>
              <a:t>.</a:t>
            </a:r>
            <a:endParaRPr lang="en-US" dirty="0"/>
          </a:p>
          <a:p>
            <a:pPr marL="0" lvl="0" indent="0" algn="l" rtl="0">
              <a:spcBef>
                <a:spcPts val="0"/>
              </a:spcBef>
              <a:spcAft>
                <a:spcPts val="0"/>
              </a:spcAft>
              <a:buNone/>
            </a:pPr>
            <a:endParaRPr lang="en-US" sz="1400" dirty="0">
              <a:latin typeface="Arial"/>
              <a:ea typeface="Arial"/>
              <a:cs typeface="Arial"/>
              <a:sym typeface="Arial"/>
            </a:endParaRPr>
          </a:p>
          <a:p>
            <a:pPr marL="0" lvl="0" indent="0" algn="l" rtl="0">
              <a:spcBef>
                <a:spcPts val="0"/>
              </a:spcBef>
              <a:spcAft>
                <a:spcPts val="0"/>
              </a:spcAft>
              <a:buNone/>
            </a:pPr>
            <a:r>
              <a:rPr lang="en-US" sz="1400" dirty="0">
                <a:latin typeface="Arial"/>
                <a:ea typeface="Arial"/>
                <a:cs typeface="Arial"/>
                <a:sym typeface="Arial"/>
              </a:rPr>
              <a:t>Val um </a:t>
            </a:r>
            <a:r>
              <a:rPr lang="en-US" sz="1400" dirty="0" err="1">
                <a:latin typeface="Arial"/>
                <a:ea typeface="Arial"/>
                <a:cs typeface="Arial"/>
                <a:sym typeface="Arial"/>
              </a:rPr>
              <a:t>að</a:t>
            </a:r>
            <a:r>
              <a:rPr lang="en-US" sz="1400" dirty="0">
                <a:latin typeface="Arial"/>
                <a:ea typeface="Arial"/>
                <a:cs typeface="Arial"/>
                <a:sym typeface="Arial"/>
              </a:rPr>
              <a:t> </a:t>
            </a:r>
            <a:r>
              <a:rPr lang="en-US" sz="1400" dirty="0" err="1">
                <a:latin typeface="Arial"/>
                <a:ea typeface="Arial"/>
                <a:cs typeface="Arial"/>
                <a:sym typeface="Arial"/>
              </a:rPr>
              <a:t>beita</a:t>
            </a:r>
            <a:r>
              <a:rPr lang="en-US" sz="1400" dirty="0">
                <a:latin typeface="Arial"/>
                <a:ea typeface="Arial"/>
                <a:cs typeface="Arial"/>
                <a:sym typeface="Arial"/>
              </a:rPr>
              <a:t> </a:t>
            </a:r>
            <a:r>
              <a:rPr lang="en-US" sz="1400" dirty="0" err="1">
                <a:latin typeface="Arial"/>
                <a:ea typeface="Arial"/>
                <a:cs typeface="Arial"/>
                <a:sym typeface="Arial"/>
              </a:rPr>
              <a:t>prófi</a:t>
            </a:r>
            <a:r>
              <a:rPr lang="en-US" sz="1400" dirty="0">
                <a:latin typeface="Arial"/>
                <a:ea typeface="Arial"/>
                <a:cs typeface="Arial"/>
                <a:sym typeface="Arial"/>
              </a:rPr>
              <a:t> </a:t>
            </a:r>
            <a:r>
              <a:rPr lang="en-US" sz="1400" dirty="0" err="1">
                <a:latin typeface="Arial"/>
                <a:ea typeface="Arial"/>
                <a:cs typeface="Arial"/>
                <a:sym typeface="Arial"/>
              </a:rPr>
              <a:t>beint</a:t>
            </a:r>
            <a:r>
              <a:rPr lang="en-US" sz="1400" dirty="0">
                <a:latin typeface="Arial"/>
                <a:ea typeface="Arial"/>
                <a:cs typeface="Arial"/>
                <a:sym typeface="Arial"/>
              </a:rPr>
              <a:t> á </a:t>
            </a:r>
            <a:r>
              <a:rPr lang="en-US" sz="1400" dirty="0" err="1">
                <a:latin typeface="Arial"/>
                <a:ea typeface="Arial"/>
                <a:cs typeface="Arial"/>
                <a:sym typeface="Arial"/>
              </a:rPr>
              <a:t>appinu</a:t>
            </a:r>
            <a:r>
              <a:rPr lang="en-US" sz="1400" dirty="0">
                <a:latin typeface="Arial"/>
                <a:ea typeface="Arial"/>
                <a:cs typeface="Arial"/>
                <a:sym typeface="Arial"/>
              </a:rPr>
              <a:t>, nota PDF </a:t>
            </a:r>
            <a:r>
              <a:rPr lang="en-US" sz="1400" dirty="0" err="1">
                <a:latin typeface="Arial"/>
                <a:ea typeface="Arial"/>
                <a:cs typeface="Arial"/>
                <a:sym typeface="Arial"/>
              </a:rPr>
              <a:t>skjal</a:t>
            </a:r>
            <a:r>
              <a:rPr lang="en-US" sz="1400" dirty="0">
                <a:latin typeface="Arial"/>
                <a:ea typeface="Arial"/>
                <a:cs typeface="Arial"/>
                <a:sym typeface="Arial"/>
              </a:rPr>
              <a:t> </a:t>
            </a:r>
            <a:r>
              <a:rPr lang="en-US" sz="1400" dirty="0" err="1">
                <a:latin typeface="Arial"/>
                <a:ea typeface="Arial"/>
                <a:cs typeface="Arial"/>
                <a:sym typeface="Arial"/>
              </a:rPr>
              <a:t>eða</a:t>
            </a:r>
            <a:r>
              <a:rPr lang="en-US" sz="1400" dirty="0">
                <a:latin typeface="Arial"/>
                <a:ea typeface="Arial"/>
                <a:cs typeface="Arial"/>
                <a:sym typeface="Arial"/>
              </a:rPr>
              <a:t> </a:t>
            </a:r>
            <a:r>
              <a:rPr lang="en-US" sz="1400" dirty="0" err="1">
                <a:latin typeface="Arial"/>
                <a:ea typeface="Arial"/>
                <a:cs typeface="Arial"/>
                <a:sym typeface="Arial"/>
              </a:rPr>
              <a:t>einfaldlega</a:t>
            </a:r>
            <a:r>
              <a:rPr lang="en-US" sz="1400" dirty="0">
                <a:latin typeface="Arial"/>
                <a:ea typeface="Arial"/>
                <a:cs typeface="Arial"/>
                <a:sym typeface="Arial"/>
              </a:rPr>
              <a:t> </a:t>
            </a:r>
            <a:r>
              <a:rPr lang="en-US" sz="1400" dirty="0" err="1">
                <a:latin typeface="Arial"/>
                <a:ea typeface="Arial"/>
                <a:cs typeface="Arial"/>
                <a:sym typeface="Arial"/>
              </a:rPr>
              <a:t>ræða</a:t>
            </a:r>
            <a:r>
              <a:rPr lang="en-US" sz="1400" dirty="0">
                <a:latin typeface="Arial"/>
                <a:ea typeface="Arial"/>
                <a:cs typeface="Arial"/>
                <a:sym typeface="Arial"/>
              </a:rPr>
              <a:t> í </a:t>
            </a:r>
            <a:r>
              <a:rPr lang="en-US" sz="1400" dirty="0" err="1">
                <a:latin typeface="Arial"/>
                <a:ea typeface="Arial"/>
                <a:cs typeface="Arial"/>
                <a:sym typeface="Arial"/>
              </a:rPr>
              <a:t>kynningunni</a:t>
            </a:r>
            <a:r>
              <a:rPr lang="en-US" sz="1400" dirty="0">
                <a:latin typeface="Arial"/>
                <a:ea typeface="Arial"/>
                <a:cs typeface="Arial"/>
                <a:sym typeface="Arial"/>
              </a:rPr>
              <a:t>.</a:t>
            </a:r>
            <a:endParaRPr lang="en-US" dirty="0"/>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r>
              <a:rPr lang="is" sz="1400" dirty="0">
                <a:latin typeface="Arial"/>
                <a:ea typeface="Arial"/>
                <a:cs typeface="Arial"/>
                <a:sym typeface="Arial"/>
              </a:rPr>
              <a:t>Spurning 2: C: Að draga úr kjötneyslu hjálpar til við að draga úr losun gróðurhúsalofttegunda, þar sem dýrarækt í útihúsum er mikilvæg uppspretta metans og annarra gróðurhúsalofttegunda. Þessi lækkun er mikilvæg til að draga úr loftslagsbreytingum og áhrifum þeirra á umhverfið.</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59"/>
          <p:cNvSpPr txBox="1">
            <a:spLocks noGrp="1"/>
          </p:cNvSpPr>
          <p:nvPr>
            <p:ph type="body" idx="1"/>
          </p:nvPr>
        </p:nvSpPr>
        <p:spPr>
          <a:xfrm>
            <a:off x="1524000" y="3602037"/>
            <a:ext cx="9144000" cy="1655764"/>
          </a:xfrm>
          <a:prstGeom prst="rect">
            <a:avLst/>
          </a:prstGeom>
          <a:noFill/>
          <a:ln>
            <a:noFill/>
          </a:ln>
        </p:spPr>
        <p:txBody>
          <a:bodyPr spcFirstLastPara="1" wrap="square" lIns="45675" tIns="45675" rIns="45675" bIns="45675" anchor="t" anchorCtr="0">
            <a:normAutofit/>
          </a:bodyPr>
          <a:lstStyle>
            <a:lvl1pPr marL="457200" lvl="0" indent="-228600" algn="ctr">
              <a:lnSpc>
                <a:spcPct val="90000"/>
              </a:lnSpc>
              <a:spcBef>
                <a:spcPts val="1000"/>
              </a:spcBef>
              <a:spcAft>
                <a:spcPts val="0"/>
              </a:spcAft>
              <a:buClr>
                <a:srgbClr val="000000"/>
              </a:buClr>
              <a:buSzPts val="2400"/>
              <a:buFont typeface="Calibri"/>
              <a:buNone/>
              <a:defRPr>
                <a:solidFill>
                  <a:srgbClr val="000000"/>
                </a:solidFill>
              </a:defRPr>
            </a:lvl1pPr>
            <a:lvl2pPr marL="914400" lvl="1" indent="-228600" algn="ctr">
              <a:lnSpc>
                <a:spcPct val="90000"/>
              </a:lnSpc>
              <a:spcBef>
                <a:spcPts val="1000"/>
              </a:spcBef>
              <a:spcAft>
                <a:spcPts val="0"/>
              </a:spcAft>
              <a:buClr>
                <a:srgbClr val="000000"/>
              </a:buClr>
              <a:buSzPts val="2400"/>
              <a:buFont typeface="Calibri"/>
              <a:buNone/>
              <a:defRPr>
                <a:solidFill>
                  <a:srgbClr val="000000"/>
                </a:solidFill>
              </a:defRPr>
            </a:lvl2pPr>
            <a:lvl3pPr marL="1371600" lvl="2" indent="-228600" algn="ctr">
              <a:lnSpc>
                <a:spcPct val="90000"/>
              </a:lnSpc>
              <a:spcBef>
                <a:spcPts val="1000"/>
              </a:spcBef>
              <a:spcAft>
                <a:spcPts val="0"/>
              </a:spcAft>
              <a:buClr>
                <a:srgbClr val="000000"/>
              </a:buClr>
              <a:buSzPts val="2400"/>
              <a:buFont typeface="Calibri"/>
              <a:buNone/>
              <a:defRPr>
                <a:solidFill>
                  <a:srgbClr val="000000"/>
                </a:solidFill>
              </a:defRPr>
            </a:lvl3pPr>
            <a:lvl4pPr marL="1828800" lvl="3" indent="-228600" algn="ctr">
              <a:lnSpc>
                <a:spcPct val="90000"/>
              </a:lnSpc>
              <a:spcBef>
                <a:spcPts val="1000"/>
              </a:spcBef>
              <a:spcAft>
                <a:spcPts val="0"/>
              </a:spcAft>
              <a:buClr>
                <a:srgbClr val="000000"/>
              </a:buClr>
              <a:buSzPts val="2400"/>
              <a:buFont typeface="Calibri"/>
              <a:buNone/>
              <a:defRPr>
                <a:solidFill>
                  <a:srgbClr val="000000"/>
                </a:solidFill>
              </a:defRPr>
            </a:lvl4pPr>
            <a:lvl5pPr marL="2286000" lvl="4" indent="-228600" algn="ctr">
              <a:lnSpc>
                <a:spcPct val="90000"/>
              </a:lnSpc>
              <a:spcBef>
                <a:spcPts val="1000"/>
              </a:spcBef>
              <a:spcAft>
                <a:spcPts val="0"/>
              </a:spcAft>
              <a:buClr>
                <a:srgbClr val="000000"/>
              </a:buClr>
              <a:buSzPts val="2400"/>
              <a:buFont typeface="Calibri"/>
              <a:buNone/>
              <a:defRPr>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13" name="Google Shape;13;p59"/>
          <p:cNvSpPr txBox="1">
            <a:spLocks noGrp="1"/>
          </p:cNvSpPr>
          <p:nvPr>
            <p:ph type="title"/>
          </p:nvPr>
        </p:nvSpPr>
        <p:spPr>
          <a:xfrm>
            <a:off x="831850" y="836222"/>
            <a:ext cx="10515600" cy="1180409"/>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4" name="Google Shape;14;p59"/>
          <p:cNvSpPr txBox="1">
            <a:spLocks noGrp="1"/>
          </p:cNvSpPr>
          <p:nvPr>
            <p:ph type="sldNum" idx="12"/>
          </p:nvPr>
        </p:nvSpPr>
        <p:spPr>
          <a:xfrm>
            <a:off x="11781019" y="6388901"/>
            <a:ext cx="258582"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_TEXT" type="vertTx">
  <p:cSld name="VERTICAL_TEXT">
    <p:spTree>
      <p:nvGrpSpPr>
        <p:cNvPr id="1" name="Shape 62"/>
        <p:cNvGrpSpPr/>
        <p:nvPr/>
      </p:nvGrpSpPr>
      <p:grpSpPr>
        <a:xfrm>
          <a:off x="0" y="0"/>
          <a:ext cx="0" cy="0"/>
          <a:chOff x="0" y="0"/>
          <a:chExt cx="0" cy="0"/>
        </a:xfrm>
      </p:grpSpPr>
      <p:pic>
        <p:nvPicPr>
          <p:cNvPr id="63" name="Google Shape;63;p68"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64" name="Google Shape;64;p68"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65" name="Google Shape;65;p68"/>
          <p:cNvSpPr txBox="1">
            <a:spLocks noGrp="1"/>
          </p:cNvSpPr>
          <p:nvPr>
            <p:ph type="title"/>
          </p:nvPr>
        </p:nvSpPr>
        <p:spPr>
          <a:xfrm>
            <a:off x="838200" y="556953"/>
            <a:ext cx="10515600" cy="1178980"/>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6" name="Google Shape;66;p68"/>
          <p:cNvSpPr txBox="1">
            <a:spLocks noGrp="1"/>
          </p:cNvSpPr>
          <p:nvPr>
            <p:ph type="body" idx="1"/>
          </p:nvPr>
        </p:nvSpPr>
        <p:spPr>
          <a:xfrm rot="5400000">
            <a:off x="4097185" y="-1433360"/>
            <a:ext cx="3997632" cy="10515601"/>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67" name="Google Shape;67;p68"/>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68"/>
        <p:cNvGrpSpPr/>
        <p:nvPr/>
      </p:nvGrpSpPr>
      <p:grpSpPr>
        <a:xfrm>
          <a:off x="0" y="0"/>
          <a:ext cx="0" cy="0"/>
          <a:chOff x="0" y="0"/>
          <a:chExt cx="0" cy="0"/>
        </a:xfrm>
      </p:grpSpPr>
      <p:pic>
        <p:nvPicPr>
          <p:cNvPr id="69" name="Google Shape;69;p69"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70" name="Google Shape;70;p69"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71" name="Google Shape;71;p69"/>
          <p:cNvSpPr txBox="1">
            <a:spLocks noGrp="1"/>
          </p:cNvSpPr>
          <p:nvPr>
            <p:ph type="title"/>
          </p:nvPr>
        </p:nvSpPr>
        <p:spPr>
          <a:xfrm rot="5400000">
            <a:off x="7233501" y="2056663"/>
            <a:ext cx="5611700" cy="2628901"/>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72" name="Google Shape;72;p69"/>
          <p:cNvSpPr txBox="1">
            <a:spLocks noGrp="1"/>
          </p:cNvSpPr>
          <p:nvPr>
            <p:ph type="body" idx="1"/>
          </p:nvPr>
        </p:nvSpPr>
        <p:spPr>
          <a:xfrm rot="5400000">
            <a:off x="1899499" y="-496038"/>
            <a:ext cx="5611702" cy="7734302"/>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73" name="Google Shape;73;p69"/>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tx">
  <p:cSld name="TITLE_AND_BODY">
    <p:spTree>
      <p:nvGrpSpPr>
        <p:cNvPr id="1" name="Shape 15"/>
        <p:cNvGrpSpPr/>
        <p:nvPr/>
      </p:nvGrpSpPr>
      <p:grpSpPr>
        <a:xfrm>
          <a:off x="0" y="0"/>
          <a:ext cx="0" cy="0"/>
          <a:chOff x="0" y="0"/>
          <a:chExt cx="0" cy="0"/>
        </a:xfrm>
      </p:grpSpPr>
      <p:sp>
        <p:nvSpPr>
          <p:cNvPr id="16" name="Google Shape;16;p60"/>
          <p:cNvSpPr txBox="1">
            <a:spLocks noGrp="1"/>
          </p:cNvSpPr>
          <p:nvPr>
            <p:ph type="title"/>
          </p:nvPr>
        </p:nvSpPr>
        <p:spPr>
          <a:xfrm>
            <a:off x="838200" y="523700"/>
            <a:ext cx="10515600" cy="1230285"/>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7" name="Google Shape;17;p60"/>
          <p:cNvSpPr txBox="1">
            <a:spLocks noGrp="1"/>
          </p:cNvSpPr>
          <p:nvPr>
            <p:ph type="body" idx="1"/>
          </p:nvPr>
        </p:nvSpPr>
        <p:spPr>
          <a:xfrm>
            <a:off x="838200" y="1825625"/>
            <a:ext cx="10515600" cy="3997632"/>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18" name="Google Shape;18;p60"/>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9"/>
        <p:cNvGrpSpPr/>
        <p:nvPr/>
      </p:nvGrpSpPr>
      <p:grpSpPr>
        <a:xfrm>
          <a:off x="0" y="0"/>
          <a:ext cx="0" cy="0"/>
          <a:chOff x="0" y="0"/>
          <a:chExt cx="0" cy="0"/>
        </a:xfrm>
      </p:grpSpPr>
      <p:sp>
        <p:nvSpPr>
          <p:cNvPr id="20" name="Google Shape;20;p61"/>
          <p:cNvSpPr txBox="1">
            <a:spLocks noGrp="1"/>
          </p:cNvSpPr>
          <p:nvPr>
            <p:ph type="title"/>
          </p:nvPr>
        </p:nvSpPr>
        <p:spPr>
          <a:xfrm>
            <a:off x="831850" y="1670858"/>
            <a:ext cx="10515600" cy="2891617"/>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1" name="Google Shape;21;p61"/>
          <p:cNvSpPr txBox="1">
            <a:spLocks noGrp="1"/>
          </p:cNvSpPr>
          <p:nvPr>
            <p:ph type="body" idx="1"/>
          </p:nvPr>
        </p:nvSpPr>
        <p:spPr>
          <a:xfrm>
            <a:off x="831850" y="4589462"/>
            <a:ext cx="10515600" cy="150018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1800"/>
              <a:buNone/>
              <a:defRPr/>
            </a:lvl1pPr>
            <a:lvl2pPr marL="914400" lvl="1" indent="-228600" algn="l">
              <a:lnSpc>
                <a:spcPct val="90000"/>
              </a:lnSpc>
              <a:spcBef>
                <a:spcPts val="1000"/>
              </a:spcBef>
              <a:spcAft>
                <a:spcPts val="0"/>
              </a:spcAft>
              <a:buClr>
                <a:srgbClr val="888888"/>
              </a:buClr>
              <a:buSzPts val="1800"/>
              <a:buNone/>
              <a:defRPr/>
            </a:lvl2pPr>
            <a:lvl3pPr marL="1371600" lvl="2" indent="-228600" algn="l">
              <a:lnSpc>
                <a:spcPct val="90000"/>
              </a:lnSpc>
              <a:spcBef>
                <a:spcPts val="1000"/>
              </a:spcBef>
              <a:spcAft>
                <a:spcPts val="0"/>
              </a:spcAft>
              <a:buClr>
                <a:srgbClr val="888888"/>
              </a:buClr>
              <a:buSzPts val="1800"/>
              <a:buNone/>
              <a:defRPr/>
            </a:lvl3pPr>
            <a:lvl4pPr marL="1828800" lvl="3" indent="-228600" algn="l">
              <a:lnSpc>
                <a:spcPct val="90000"/>
              </a:lnSpc>
              <a:spcBef>
                <a:spcPts val="1000"/>
              </a:spcBef>
              <a:spcAft>
                <a:spcPts val="0"/>
              </a:spcAft>
              <a:buClr>
                <a:srgbClr val="888888"/>
              </a:buClr>
              <a:buSzPts val="1800"/>
              <a:buNone/>
              <a:defRPr/>
            </a:lvl4pPr>
            <a:lvl5pPr marL="2286000" lvl="4" indent="-228600" algn="l">
              <a:lnSpc>
                <a:spcPct val="90000"/>
              </a:lnSpc>
              <a:spcBef>
                <a:spcPts val="1000"/>
              </a:spcBef>
              <a:spcAft>
                <a:spcPts val="0"/>
              </a:spcAft>
              <a:buClr>
                <a:srgbClr val="888888"/>
              </a:buClr>
              <a:buSzPts val="1800"/>
              <a:buNone/>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22" name="Google Shape;22;p61"/>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_OBJECTS" type="twoObj">
  <p:cSld name="TWO_OBJECTS">
    <p:spTree>
      <p:nvGrpSpPr>
        <p:cNvPr id="1" name="Shape 23"/>
        <p:cNvGrpSpPr/>
        <p:nvPr/>
      </p:nvGrpSpPr>
      <p:grpSpPr>
        <a:xfrm>
          <a:off x="0" y="0"/>
          <a:ext cx="0" cy="0"/>
          <a:chOff x="0" y="0"/>
          <a:chExt cx="0" cy="0"/>
        </a:xfrm>
      </p:grpSpPr>
      <p:pic>
        <p:nvPicPr>
          <p:cNvPr id="24" name="Google Shape;24;p62"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25" name="Google Shape;25;p62"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26" name="Google Shape;26;p62"/>
          <p:cNvSpPr txBox="1">
            <a:spLocks noGrp="1"/>
          </p:cNvSpPr>
          <p:nvPr>
            <p:ph type="title"/>
          </p:nvPr>
        </p:nvSpPr>
        <p:spPr>
          <a:xfrm>
            <a:off x="838200" y="556953"/>
            <a:ext cx="10515600" cy="1133735"/>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62"/>
          <p:cNvSpPr txBox="1">
            <a:spLocks noGrp="1"/>
          </p:cNvSpPr>
          <p:nvPr>
            <p:ph type="body" idx="1"/>
          </p:nvPr>
        </p:nvSpPr>
        <p:spPr>
          <a:xfrm>
            <a:off x="838200" y="1825625"/>
            <a:ext cx="5181600" cy="435133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Clr>
                <a:srgbClr val="000000"/>
              </a:buClr>
              <a:buSzPts val="2800"/>
              <a:buFont typeface="Arial"/>
              <a:buChar char="•"/>
              <a:defRPr sz="2800">
                <a:solidFill>
                  <a:srgbClr val="000000"/>
                </a:solidFill>
              </a:defRPr>
            </a:lvl1pPr>
            <a:lvl2pPr marL="914400" lvl="1" indent="-406400" algn="l">
              <a:lnSpc>
                <a:spcPct val="90000"/>
              </a:lnSpc>
              <a:spcBef>
                <a:spcPts val="1000"/>
              </a:spcBef>
              <a:spcAft>
                <a:spcPts val="0"/>
              </a:spcAft>
              <a:buClr>
                <a:srgbClr val="000000"/>
              </a:buClr>
              <a:buSzPts val="2800"/>
              <a:buFont typeface="Arial"/>
              <a:buChar char="•"/>
              <a:defRPr sz="2800">
                <a:solidFill>
                  <a:srgbClr val="000000"/>
                </a:solidFill>
              </a:defRPr>
            </a:lvl2pPr>
            <a:lvl3pPr marL="1371600" lvl="2" indent="-406400" algn="l">
              <a:lnSpc>
                <a:spcPct val="90000"/>
              </a:lnSpc>
              <a:spcBef>
                <a:spcPts val="1000"/>
              </a:spcBef>
              <a:spcAft>
                <a:spcPts val="0"/>
              </a:spcAft>
              <a:buClr>
                <a:srgbClr val="000000"/>
              </a:buClr>
              <a:buSzPts val="2800"/>
              <a:buFont typeface="Arial"/>
              <a:buChar char="•"/>
              <a:defRPr sz="2800">
                <a:solidFill>
                  <a:srgbClr val="000000"/>
                </a:solidFill>
              </a:defRPr>
            </a:lvl3pPr>
            <a:lvl4pPr marL="1828800" lvl="3" indent="-406400" algn="l">
              <a:lnSpc>
                <a:spcPct val="90000"/>
              </a:lnSpc>
              <a:spcBef>
                <a:spcPts val="1000"/>
              </a:spcBef>
              <a:spcAft>
                <a:spcPts val="0"/>
              </a:spcAft>
              <a:buClr>
                <a:srgbClr val="000000"/>
              </a:buClr>
              <a:buSzPts val="2800"/>
              <a:buFont typeface="Arial"/>
              <a:buChar char="•"/>
              <a:defRPr sz="2800">
                <a:solidFill>
                  <a:srgbClr val="000000"/>
                </a:solidFill>
              </a:defRPr>
            </a:lvl4pPr>
            <a:lvl5pPr marL="2286000" lvl="4" indent="-406400" algn="l">
              <a:lnSpc>
                <a:spcPct val="90000"/>
              </a:lnSpc>
              <a:spcBef>
                <a:spcPts val="1000"/>
              </a:spcBef>
              <a:spcAft>
                <a:spcPts val="0"/>
              </a:spcAft>
              <a:buClr>
                <a:srgbClr val="000000"/>
              </a:buClr>
              <a:buSzPts val="2800"/>
              <a:buFont typeface="Arial"/>
              <a:buChar char="•"/>
              <a:defRPr sz="2800">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28" name="Google Shape;28;p62"/>
          <p:cNvSpPr txBox="1">
            <a:spLocks noGrp="1"/>
          </p:cNvSpPr>
          <p:nvPr>
            <p:ph type="body" idx="2"/>
          </p:nvPr>
        </p:nvSpPr>
        <p:spPr>
          <a:xfrm>
            <a:off x="6172200" y="1825625"/>
            <a:ext cx="5181600" cy="435133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1800"/>
              <a:buNone/>
              <a:defRPr/>
            </a:lvl1pPr>
            <a:lvl2pPr marL="914400" lvl="1" indent="-228600" algn="l">
              <a:lnSpc>
                <a:spcPct val="90000"/>
              </a:lnSpc>
              <a:spcBef>
                <a:spcPts val="1000"/>
              </a:spcBef>
              <a:spcAft>
                <a:spcPts val="0"/>
              </a:spcAft>
              <a:buClr>
                <a:srgbClr val="888888"/>
              </a:buClr>
              <a:buSzPts val="1800"/>
              <a:buNone/>
              <a:defRPr/>
            </a:lvl2pPr>
            <a:lvl3pPr marL="1371600" lvl="2" indent="-228600" algn="l">
              <a:lnSpc>
                <a:spcPct val="90000"/>
              </a:lnSpc>
              <a:spcBef>
                <a:spcPts val="1000"/>
              </a:spcBef>
              <a:spcAft>
                <a:spcPts val="0"/>
              </a:spcAft>
              <a:buClr>
                <a:srgbClr val="888888"/>
              </a:buClr>
              <a:buSzPts val="1800"/>
              <a:buNone/>
              <a:defRPr/>
            </a:lvl3pPr>
            <a:lvl4pPr marL="1828800" lvl="3" indent="-228600" algn="l">
              <a:lnSpc>
                <a:spcPct val="90000"/>
              </a:lnSpc>
              <a:spcBef>
                <a:spcPts val="1000"/>
              </a:spcBef>
              <a:spcAft>
                <a:spcPts val="0"/>
              </a:spcAft>
              <a:buClr>
                <a:srgbClr val="888888"/>
              </a:buClr>
              <a:buSzPts val="1800"/>
              <a:buNone/>
              <a:defRPr/>
            </a:lvl4pPr>
            <a:lvl5pPr marL="2286000" lvl="4" indent="-228600" algn="l">
              <a:lnSpc>
                <a:spcPct val="90000"/>
              </a:lnSpc>
              <a:spcBef>
                <a:spcPts val="1000"/>
              </a:spcBef>
              <a:spcAft>
                <a:spcPts val="0"/>
              </a:spcAft>
              <a:buClr>
                <a:srgbClr val="888888"/>
              </a:buClr>
              <a:buSzPts val="1800"/>
              <a:buNone/>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29" name="Google Shape;29;p62"/>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_OBJECTS_WITH_TEXT" type="twoTxTwoObj">
  <p:cSld name="TWO_OBJECTS_WITH_TEXT">
    <p:spTree>
      <p:nvGrpSpPr>
        <p:cNvPr id="1" name="Shape 30"/>
        <p:cNvGrpSpPr/>
        <p:nvPr/>
      </p:nvGrpSpPr>
      <p:grpSpPr>
        <a:xfrm>
          <a:off x="0" y="0"/>
          <a:ext cx="0" cy="0"/>
          <a:chOff x="0" y="0"/>
          <a:chExt cx="0" cy="0"/>
        </a:xfrm>
      </p:grpSpPr>
      <p:pic>
        <p:nvPicPr>
          <p:cNvPr id="31" name="Google Shape;31;p63"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32" name="Google Shape;32;p63"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33" name="Google Shape;33;p63"/>
          <p:cNvSpPr txBox="1">
            <a:spLocks noGrp="1"/>
          </p:cNvSpPr>
          <p:nvPr>
            <p:ph type="title"/>
          </p:nvPr>
        </p:nvSpPr>
        <p:spPr>
          <a:xfrm>
            <a:off x="839787" y="556953"/>
            <a:ext cx="10515601" cy="1133735"/>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4" name="Google Shape;34;p63"/>
          <p:cNvSpPr txBox="1">
            <a:spLocks noGrp="1"/>
          </p:cNvSpPr>
          <p:nvPr>
            <p:ph type="body" idx="1"/>
          </p:nvPr>
        </p:nvSpPr>
        <p:spPr>
          <a:xfrm>
            <a:off x="839787" y="1681163"/>
            <a:ext cx="5157790" cy="823914"/>
          </a:xfrm>
          <a:prstGeom prst="rect">
            <a:avLst/>
          </a:prstGeom>
          <a:noFill/>
          <a:ln>
            <a:noFill/>
          </a:ln>
        </p:spPr>
        <p:txBody>
          <a:bodyPr spcFirstLastPara="1" wrap="square" lIns="45675" tIns="45675" rIns="45675" bIns="45675" anchor="b" anchorCtr="0">
            <a:normAutofit/>
          </a:bodyPr>
          <a:lstStyle>
            <a:lvl1pPr marL="457200" lvl="0" indent="-228600" algn="l">
              <a:lnSpc>
                <a:spcPct val="90000"/>
              </a:lnSpc>
              <a:spcBef>
                <a:spcPts val="1000"/>
              </a:spcBef>
              <a:spcAft>
                <a:spcPts val="0"/>
              </a:spcAft>
              <a:buClr>
                <a:srgbClr val="000000"/>
              </a:buClr>
              <a:buSzPts val="2400"/>
              <a:buFont typeface="Calibri"/>
              <a:buNone/>
              <a:defRPr b="1">
                <a:solidFill>
                  <a:srgbClr val="000000"/>
                </a:solidFill>
              </a:defRPr>
            </a:lvl1pPr>
            <a:lvl2pPr marL="914400" lvl="1" indent="-228600" algn="l">
              <a:lnSpc>
                <a:spcPct val="90000"/>
              </a:lnSpc>
              <a:spcBef>
                <a:spcPts val="1000"/>
              </a:spcBef>
              <a:spcAft>
                <a:spcPts val="0"/>
              </a:spcAft>
              <a:buClr>
                <a:srgbClr val="000000"/>
              </a:buClr>
              <a:buSzPts val="2400"/>
              <a:buFont typeface="Calibri"/>
              <a:buNone/>
              <a:defRPr b="1">
                <a:solidFill>
                  <a:srgbClr val="000000"/>
                </a:solidFill>
              </a:defRPr>
            </a:lvl2pPr>
            <a:lvl3pPr marL="1371600" lvl="2" indent="-228600" algn="l">
              <a:lnSpc>
                <a:spcPct val="90000"/>
              </a:lnSpc>
              <a:spcBef>
                <a:spcPts val="1000"/>
              </a:spcBef>
              <a:spcAft>
                <a:spcPts val="0"/>
              </a:spcAft>
              <a:buClr>
                <a:srgbClr val="000000"/>
              </a:buClr>
              <a:buSzPts val="2400"/>
              <a:buFont typeface="Calibri"/>
              <a:buNone/>
              <a:defRPr b="1">
                <a:solidFill>
                  <a:srgbClr val="000000"/>
                </a:solidFill>
              </a:defRPr>
            </a:lvl3pPr>
            <a:lvl4pPr marL="1828800" lvl="3" indent="-228600" algn="l">
              <a:lnSpc>
                <a:spcPct val="90000"/>
              </a:lnSpc>
              <a:spcBef>
                <a:spcPts val="1000"/>
              </a:spcBef>
              <a:spcAft>
                <a:spcPts val="0"/>
              </a:spcAft>
              <a:buClr>
                <a:srgbClr val="000000"/>
              </a:buClr>
              <a:buSzPts val="2400"/>
              <a:buFont typeface="Calibri"/>
              <a:buNone/>
              <a:defRPr b="1">
                <a:solidFill>
                  <a:srgbClr val="000000"/>
                </a:solidFill>
              </a:defRPr>
            </a:lvl4pPr>
            <a:lvl5pPr marL="2286000" lvl="4" indent="-228600" algn="l">
              <a:lnSpc>
                <a:spcPct val="90000"/>
              </a:lnSpc>
              <a:spcBef>
                <a:spcPts val="1000"/>
              </a:spcBef>
              <a:spcAft>
                <a:spcPts val="0"/>
              </a:spcAft>
              <a:buClr>
                <a:srgbClr val="000000"/>
              </a:buClr>
              <a:buSzPts val="2400"/>
              <a:buFont typeface="Calibri"/>
              <a:buNone/>
              <a:defRPr b="1">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35" name="Google Shape;35;p63"/>
          <p:cNvSpPr txBox="1">
            <a:spLocks noGrp="1"/>
          </p:cNvSpPr>
          <p:nvPr>
            <p:ph type="body" idx="2"/>
          </p:nvPr>
        </p:nvSpPr>
        <p:spPr>
          <a:xfrm>
            <a:off x="839787" y="2505075"/>
            <a:ext cx="5157788" cy="36845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1800"/>
              <a:buNone/>
              <a:defRPr/>
            </a:lvl1pPr>
            <a:lvl2pPr marL="914400" lvl="1" indent="-228600" algn="l">
              <a:lnSpc>
                <a:spcPct val="90000"/>
              </a:lnSpc>
              <a:spcBef>
                <a:spcPts val="1000"/>
              </a:spcBef>
              <a:spcAft>
                <a:spcPts val="0"/>
              </a:spcAft>
              <a:buClr>
                <a:srgbClr val="888888"/>
              </a:buClr>
              <a:buSzPts val="1800"/>
              <a:buNone/>
              <a:defRPr/>
            </a:lvl2pPr>
            <a:lvl3pPr marL="1371600" lvl="2" indent="-228600" algn="l">
              <a:lnSpc>
                <a:spcPct val="90000"/>
              </a:lnSpc>
              <a:spcBef>
                <a:spcPts val="1000"/>
              </a:spcBef>
              <a:spcAft>
                <a:spcPts val="0"/>
              </a:spcAft>
              <a:buClr>
                <a:srgbClr val="888888"/>
              </a:buClr>
              <a:buSzPts val="1800"/>
              <a:buNone/>
              <a:defRPr/>
            </a:lvl3pPr>
            <a:lvl4pPr marL="1828800" lvl="3" indent="-228600" algn="l">
              <a:lnSpc>
                <a:spcPct val="90000"/>
              </a:lnSpc>
              <a:spcBef>
                <a:spcPts val="1000"/>
              </a:spcBef>
              <a:spcAft>
                <a:spcPts val="0"/>
              </a:spcAft>
              <a:buClr>
                <a:srgbClr val="888888"/>
              </a:buClr>
              <a:buSzPts val="1800"/>
              <a:buNone/>
              <a:defRPr/>
            </a:lvl4pPr>
            <a:lvl5pPr marL="2286000" lvl="4" indent="-228600" algn="l">
              <a:lnSpc>
                <a:spcPct val="90000"/>
              </a:lnSpc>
              <a:spcBef>
                <a:spcPts val="1000"/>
              </a:spcBef>
              <a:spcAft>
                <a:spcPts val="0"/>
              </a:spcAft>
              <a:buClr>
                <a:srgbClr val="888888"/>
              </a:buClr>
              <a:buSzPts val="1800"/>
              <a:buNone/>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36" name="Google Shape;36;p63"/>
          <p:cNvSpPr txBox="1">
            <a:spLocks noGrp="1"/>
          </p:cNvSpPr>
          <p:nvPr>
            <p:ph type="body" idx="3"/>
          </p:nvPr>
        </p:nvSpPr>
        <p:spPr>
          <a:xfrm>
            <a:off x="6172200" y="1681163"/>
            <a:ext cx="5183188" cy="823914"/>
          </a:xfrm>
          <a:prstGeom prst="rect">
            <a:avLst/>
          </a:prstGeom>
          <a:noFill/>
          <a:ln>
            <a:noFill/>
          </a:ln>
        </p:spPr>
        <p:txBody>
          <a:bodyPr spcFirstLastPara="1" wrap="square" lIns="45675" tIns="45675" rIns="45675" bIns="45675" anchor="b" anchorCtr="0">
            <a:normAutofit/>
          </a:bodyPr>
          <a:lstStyle>
            <a:lvl1pPr marL="457200" lvl="0" indent="-228600" algn="l">
              <a:lnSpc>
                <a:spcPct val="90000"/>
              </a:lnSpc>
              <a:spcBef>
                <a:spcPts val="1000"/>
              </a:spcBef>
              <a:spcAft>
                <a:spcPts val="0"/>
              </a:spcAft>
              <a:buClr>
                <a:srgbClr val="888888"/>
              </a:buClr>
              <a:buSzPts val="1800"/>
              <a:buNone/>
              <a:defRPr/>
            </a:lvl1pPr>
            <a:lvl2pPr marL="914400" lvl="1" indent="-228600" algn="l">
              <a:lnSpc>
                <a:spcPct val="90000"/>
              </a:lnSpc>
              <a:spcBef>
                <a:spcPts val="1000"/>
              </a:spcBef>
              <a:spcAft>
                <a:spcPts val="0"/>
              </a:spcAft>
              <a:buClr>
                <a:srgbClr val="888888"/>
              </a:buClr>
              <a:buSzPts val="1800"/>
              <a:buNone/>
              <a:defRPr/>
            </a:lvl2pPr>
            <a:lvl3pPr marL="1371600" lvl="2" indent="-228600" algn="l">
              <a:lnSpc>
                <a:spcPct val="90000"/>
              </a:lnSpc>
              <a:spcBef>
                <a:spcPts val="1000"/>
              </a:spcBef>
              <a:spcAft>
                <a:spcPts val="0"/>
              </a:spcAft>
              <a:buClr>
                <a:srgbClr val="888888"/>
              </a:buClr>
              <a:buSzPts val="1800"/>
              <a:buNone/>
              <a:defRPr/>
            </a:lvl3pPr>
            <a:lvl4pPr marL="1828800" lvl="3" indent="-228600" algn="l">
              <a:lnSpc>
                <a:spcPct val="90000"/>
              </a:lnSpc>
              <a:spcBef>
                <a:spcPts val="1000"/>
              </a:spcBef>
              <a:spcAft>
                <a:spcPts val="0"/>
              </a:spcAft>
              <a:buClr>
                <a:srgbClr val="888888"/>
              </a:buClr>
              <a:buSzPts val="1800"/>
              <a:buNone/>
              <a:defRPr/>
            </a:lvl4pPr>
            <a:lvl5pPr marL="2286000" lvl="4" indent="-228600" algn="l">
              <a:lnSpc>
                <a:spcPct val="90000"/>
              </a:lnSpc>
              <a:spcBef>
                <a:spcPts val="1000"/>
              </a:spcBef>
              <a:spcAft>
                <a:spcPts val="0"/>
              </a:spcAft>
              <a:buClr>
                <a:srgbClr val="888888"/>
              </a:buClr>
              <a:buSzPts val="1800"/>
              <a:buNone/>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37" name="Google Shape;37;p63"/>
          <p:cNvSpPr txBox="1">
            <a:spLocks noGrp="1"/>
          </p:cNvSpPr>
          <p:nvPr>
            <p:ph type="body" idx="4"/>
          </p:nvPr>
        </p:nvSpPr>
        <p:spPr>
          <a:xfrm>
            <a:off x="6172200" y="2505075"/>
            <a:ext cx="5183188" cy="36845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1800"/>
              <a:buNone/>
              <a:defRPr/>
            </a:lvl1pPr>
            <a:lvl2pPr marL="914400" lvl="1" indent="-228600" algn="l">
              <a:lnSpc>
                <a:spcPct val="90000"/>
              </a:lnSpc>
              <a:spcBef>
                <a:spcPts val="1000"/>
              </a:spcBef>
              <a:spcAft>
                <a:spcPts val="0"/>
              </a:spcAft>
              <a:buClr>
                <a:srgbClr val="888888"/>
              </a:buClr>
              <a:buSzPts val="1800"/>
              <a:buNone/>
              <a:defRPr/>
            </a:lvl2pPr>
            <a:lvl3pPr marL="1371600" lvl="2" indent="-228600" algn="l">
              <a:lnSpc>
                <a:spcPct val="90000"/>
              </a:lnSpc>
              <a:spcBef>
                <a:spcPts val="1000"/>
              </a:spcBef>
              <a:spcAft>
                <a:spcPts val="0"/>
              </a:spcAft>
              <a:buClr>
                <a:srgbClr val="888888"/>
              </a:buClr>
              <a:buSzPts val="1800"/>
              <a:buNone/>
              <a:defRPr/>
            </a:lvl3pPr>
            <a:lvl4pPr marL="1828800" lvl="3" indent="-228600" algn="l">
              <a:lnSpc>
                <a:spcPct val="90000"/>
              </a:lnSpc>
              <a:spcBef>
                <a:spcPts val="1000"/>
              </a:spcBef>
              <a:spcAft>
                <a:spcPts val="0"/>
              </a:spcAft>
              <a:buClr>
                <a:srgbClr val="888888"/>
              </a:buClr>
              <a:buSzPts val="1800"/>
              <a:buNone/>
              <a:defRPr/>
            </a:lvl4pPr>
            <a:lvl5pPr marL="2286000" lvl="4" indent="-228600" algn="l">
              <a:lnSpc>
                <a:spcPct val="90000"/>
              </a:lnSpc>
              <a:spcBef>
                <a:spcPts val="1000"/>
              </a:spcBef>
              <a:spcAft>
                <a:spcPts val="0"/>
              </a:spcAft>
              <a:buClr>
                <a:srgbClr val="888888"/>
              </a:buClr>
              <a:buSzPts val="1800"/>
              <a:buNone/>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38" name="Google Shape;38;p63"/>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39"/>
        <p:cNvGrpSpPr/>
        <p:nvPr/>
      </p:nvGrpSpPr>
      <p:grpSpPr>
        <a:xfrm>
          <a:off x="0" y="0"/>
          <a:ext cx="0" cy="0"/>
          <a:chOff x="0" y="0"/>
          <a:chExt cx="0" cy="0"/>
        </a:xfrm>
      </p:grpSpPr>
      <p:pic>
        <p:nvPicPr>
          <p:cNvPr id="40" name="Google Shape;40;p64"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41" name="Google Shape;41;p64"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42" name="Google Shape;42;p64"/>
          <p:cNvSpPr txBox="1">
            <a:spLocks noGrp="1"/>
          </p:cNvSpPr>
          <p:nvPr>
            <p:ph type="title"/>
          </p:nvPr>
        </p:nvSpPr>
        <p:spPr>
          <a:xfrm>
            <a:off x="838200" y="531377"/>
            <a:ext cx="10515600" cy="1325565"/>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4400"/>
              <a:buFont typeface="Calibri"/>
              <a:buNone/>
              <a:defRPr sz="4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 name="Google Shape;43;p64"/>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4"/>
        <p:cNvGrpSpPr/>
        <p:nvPr/>
      </p:nvGrpSpPr>
      <p:grpSpPr>
        <a:xfrm>
          <a:off x="0" y="0"/>
          <a:ext cx="0" cy="0"/>
          <a:chOff x="0" y="0"/>
          <a:chExt cx="0" cy="0"/>
        </a:xfrm>
      </p:grpSpPr>
      <p:pic>
        <p:nvPicPr>
          <p:cNvPr id="45" name="Google Shape;45;p65"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46" name="Google Shape;46;p65"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47" name="Google Shape;47;p65"/>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48"/>
        <p:cNvGrpSpPr/>
        <p:nvPr/>
      </p:nvGrpSpPr>
      <p:grpSpPr>
        <a:xfrm>
          <a:off x="0" y="0"/>
          <a:ext cx="0" cy="0"/>
          <a:chOff x="0" y="0"/>
          <a:chExt cx="0" cy="0"/>
        </a:xfrm>
      </p:grpSpPr>
      <p:pic>
        <p:nvPicPr>
          <p:cNvPr id="49" name="Google Shape;49;p66"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50" name="Google Shape;50;p66"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51" name="Google Shape;51;p66"/>
          <p:cNvSpPr txBox="1">
            <a:spLocks noGrp="1"/>
          </p:cNvSpPr>
          <p:nvPr>
            <p:ph type="title"/>
          </p:nvPr>
        </p:nvSpPr>
        <p:spPr>
          <a:xfrm>
            <a:off x="839787" y="457200"/>
            <a:ext cx="3932240" cy="1600200"/>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2" name="Google Shape;52;p66"/>
          <p:cNvSpPr txBox="1">
            <a:spLocks noGrp="1"/>
          </p:cNvSpPr>
          <p:nvPr>
            <p:ph type="body" idx="1"/>
          </p:nvPr>
        </p:nvSpPr>
        <p:spPr>
          <a:xfrm>
            <a:off x="5183187" y="987425"/>
            <a:ext cx="6172202" cy="4873625"/>
          </a:xfrm>
          <a:prstGeom prst="rect">
            <a:avLst/>
          </a:prstGeom>
          <a:noFill/>
          <a:ln>
            <a:noFill/>
          </a:ln>
        </p:spPr>
        <p:txBody>
          <a:bodyPr spcFirstLastPara="1" wrap="square" lIns="45675" tIns="45675" rIns="45675" bIns="45675" anchor="t" anchorCtr="0">
            <a:normAutofit/>
          </a:bodyPr>
          <a:lstStyle>
            <a:lvl1pPr marL="457200" lvl="0" indent="-431800" algn="l">
              <a:lnSpc>
                <a:spcPct val="90000"/>
              </a:lnSpc>
              <a:spcBef>
                <a:spcPts val="1000"/>
              </a:spcBef>
              <a:spcAft>
                <a:spcPts val="0"/>
              </a:spcAft>
              <a:buClr>
                <a:srgbClr val="000000"/>
              </a:buClr>
              <a:buSzPts val="3200"/>
              <a:buFont typeface="Arial"/>
              <a:buChar char="•"/>
              <a:defRPr sz="3200">
                <a:solidFill>
                  <a:srgbClr val="000000"/>
                </a:solidFill>
              </a:defRPr>
            </a:lvl1pPr>
            <a:lvl2pPr marL="914400" lvl="1" indent="-431800" algn="l">
              <a:lnSpc>
                <a:spcPct val="90000"/>
              </a:lnSpc>
              <a:spcBef>
                <a:spcPts val="1000"/>
              </a:spcBef>
              <a:spcAft>
                <a:spcPts val="0"/>
              </a:spcAft>
              <a:buClr>
                <a:srgbClr val="000000"/>
              </a:buClr>
              <a:buSzPts val="3200"/>
              <a:buFont typeface="Arial"/>
              <a:buChar char="•"/>
              <a:defRPr sz="3200">
                <a:solidFill>
                  <a:srgbClr val="000000"/>
                </a:solidFill>
              </a:defRPr>
            </a:lvl2pPr>
            <a:lvl3pPr marL="1371600" lvl="2" indent="-431800" algn="l">
              <a:lnSpc>
                <a:spcPct val="90000"/>
              </a:lnSpc>
              <a:spcBef>
                <a:spcPts val="1000"/>
              </a:spcBef>
              <a:spcAft>
                <a:spcPts val="0"/>
              </a:spcAft>
              <a:buClr>
                <a:srgbClr val="000000"/>
              </a:buClr>
              <a:buSzPts val="3200"/>
              <a:buFont typeface="Arial"/>
              <a:buChar char="•"/>
              <a:defRPr sz="3200">
                <a:solidFill>
                  <a:srgbClr val="000000"/>
                </a:solidFill>
              </a:defRPr>
            </a:lvl3pPr>
            <a:lvl4pPr marL="1828800" lvl="3" indent="-431800" algn="l">
              <a:lnSpc>
                <a:spcPct val="90000"/>
              </a:lnSpc>
              <a:spcBef>
                <a:spcPts val="1000"/>
              </a:spcBef>
              <a:spcAft>
                <a:spcPts val="0"/>
              </a:spcAft>
              <a:buClr>
                <a:srgbClr val="000000"/>
              </a:buClr>
              <a:buSzPts val="3200"/>
              <a:buFont typeface="Arial"/>
              <a:buChar char="•"/>
              <a:defRPr sz="3200">
                <a:solidFill>
                  <a:srgbClr val="000000"/>
                </a:solidFill>
              </a:defRPr>
            </a:lvl4pPr>
            <a:lvl5pPr marL="2286000" lvl="4" indent="-431800" algn="l">
              <a:lnSpc>
                <a:spcPct val="90000"/>
              </a:lnSpc>
              <a:spcBef>
                <a:spcPts val="1000"/>
              </a:spcBef>
              <a:spcAft>
                <a:spcPts val="0"/>
              </a:spcAft>
              <a:buClr>
                <a:srgbClr val="000000"/>
              </a:buClr>
              <a:buSzPts val="3200"/>
              <a:buFont typeface="Arial"/>
              <a:buChar char="•"/>
              <a:defRPr sz="3200">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53" name="Google Shape;53;p66"/>
          <p:cNvSpPr txBox="1">
            <a:spLocks noGrp="1"/>
          </p:cNvSpPr>
          <p:nvPr>
            <p:ph type="body" idx="2"/>
          </p:nvPr>
        </p:nvSpPr>
        <p:spPr>
          <a:xfrm>
            <a:off x="839787" y="2057400"/>
            <a:ext cx="3932238" cy="38115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888888"/>
              </a:buClr>
              <a:buSzPts val="1800"/>
              <a:buNone/>
              <a:defRPr/>
            </a:lvl1pPr>
            <a:lvl2pPr marL="914400" lvl="1" indent="-228600" algn="l">
              <a:lnSpc>
                <a:spcPct val="90000"/>
              </a:lnSpc>
              <a:spcBef>
                <a:spcPts val="1000"/>
              </a:spcBef>
              <a:spcAft>
                <a:spcPts val="0"/>
              </a:spcAft>
              <a:buClr>
                <a:srgbClr val="888888"/>
              </a:buClr>
              <a:buSzPts val="1800"/>
              <a:buNone/>
              <a:defRPr/>
            </a:lvl2pPr>
            <a:lvl3pPr marL="1371600" lvl="2" indent="-228600" algn="l">
              <a:lnSpc>
                <a:spcPct val="90000"/>
              </a:lnSpc>
              <a:spcBef>
                <a:spcPts val="1000"/>
              </a:spcBef>
              <a:spcAft>
                <a:spcPts val="0"/>
              </a:spcAft>
              <a:buClr>
                <a:srgbClr val="888888"/>
              </a:buClr>
              <a:buSzPts val="1800"/>
              <a:buNone/>
              <a:defRPr/>
            </a:lvl3pPr>
            <a:lvl4pPr marL="1828800" lvl="3" indent="-228600" algn="l">
              <a:lnSpc>
                <a:spcPct val="90000"/>
              </a:lnSpc>
              <a:spcBef>
                <a:spcPts val="1000"/>
              </a:spcBef>
              <a:spcAft>
                <a:spcPts val="0"/>
              </a:spcAft>
              <a:buClr>
                <a:srgbClr val="888888"/>
              </a:buClr>
              <a:buSzPts val="1800"/>
              <a:buNone/>
              <a:defRPr/>
            </a:lvl4pPr>
            <a:lvl5pPr marL="2286000" lvl="4" indent="-228600" algn="l">
              <a:lnSpc>
                <a:spcPct val="90000"/>
              </a:lnSpc>
              <a:spcBef>
                <a:spcPts val="1000"/>
              </a:spcBef>
              <a:spcAft>
                <a:spcPts val="0"/>
              </a:spcAft>
              <a:buClr>
                <a:srgbClr val="888888"/>
              </a:buClr>
              <a:buSzPts val="1800"/>
              <a:buNone/>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54" name="Google Shape;54;p66"/>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55"/>
        <p:cNvGrpSpPr/>
        <p:nvPr/>
      </p:nvGrpSpPr>
      <p:grpSpPr>
        <a:xfrm>
          <a:off x="0" y="0"/>
          <a:ext cx="0" cy="0"/>
          <a:chOff x="0" y="0"/>
          <a:chExt cx="0" cy="0"/>
        </a:xfrm>
      </p:grpSpPr>
      <p:pic>
        <p:nvPicPr>
          <p:cNvPr id="56" name="Google Shape;56;p67" descr="Google Shape;9;p17"/>
          <p:cNvPicPr preferRelativeResize="0"/>
          <p:nvPr/>
        </p:nvPicPr>
        <p:blipFill rotWithShape="1">
          <a:blip r:embed="rId2">
            <a:alphaModFix/>
          </a:blip>
          <a:srcRect/>
          <a:stretch/>
        </p:blipFill>
        <p:spPr>
          <a:xfrm>
            <a:off x="-6350" y="6064250"/>
            <a:ext cx="12192000" cy="793750"/>
          </a:xfrm>
          <a:prstGeom prst="rect">
            <a:avLst/>
          </a:prstGeom>
          <a:noFill/>
          <a:ln>
            <a:noFill/>
          </a:ln>
        </p:spPr>
      </p:pic>
      <p:pic>
        <p:nvPicPr>
          <p:cNvPr id="57" name="Google Shape;57;p67" descr="Google Shape;10;p17"/>
          <p:cNvPicPr preferRelativeResize="0"/>
          <p:nvPr/>
        </p:nvPicPr>
        <p:blipFill rotWithShape="1">
          <a:blip r:embed="rId3">
            <a:alphaModFix/>
          </a:blip>
          <a:srcRect/>
          <a:stretch/>
        </p:blipFill>
        <p:spPr>
          <a:xfrm>
            <a:off x="-6350" y="-64293"/>
            <a:ext cx="12192000" cy="793752"/>
          </a:xfrm>
          <a:prstGeom prst="rect">
            <a:avLst/>
          </a:prstGeom>
          <a:noFill/>
          <a:ln>
            <a:noFill/>
          </a:ln>
        </p:spPr>
      </p:pic>
      <p:sp>
        <p:nvSpPr>
          <p:cNvPr id="58" name="Google Shape;58;p67"/>
          <p:cNvSpPr txBox="1">
            <a:spLocks noGrp="1"/>
          </p:cNvSpPr>
          <p:nvPr>
            <p:ph type="title"/>
          </p:nvPr>
        </p:nvSpPr>
        <p:spPr>
          <a:xfrm>
            <a:off x="839787" y="540325"/>
            <a:ext cx="3932240" cy="1517074"/>
          </a:xfrm>
          <a:prstGeom prst="rect">
            <a:avLst/>
          </a:prstGeom>
          <a:noFill/>
          <a:ln>
            <a:noFill/>
          </a:ln>
        </p:spPr>
        <p:txBody>
          <a:bodyPr spcFirstLastPara="1" wrap="square" lIns="45675" tIns="45675" rIns="45675" bIns="45675"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59" name="Google Shape;59;p67"/>
          <p:cNvSpPr>
            <a:spLocks noGrp="1"/>
          </p:cNvSpPr>
          <p:nvPr>
            <p:ph type="pic" idx="2"/>
          </p:nvPr>
        </p:nvSpPr>
        <p:spPr>
          <a:xfrm>
            <a:off x="5183187" y="987425"/>
            <a:ext cx="6172202" cy="4873625"/>
          </a:xfrm>
          <a:prstGeom prst="rect">
            <a:avLst/>
          </a:prstGeom>
          <a:noFill/>
          <a:ln>
            <a:noFill/>
          </a:ln>
        </p:spPr>
      </p:sp>
      <p:sp>
        <p:nvSpPr>
          <p:cNvPr id="60" name="Google Shape;60;p67"/>
          <p:cNvSpPr txBox="1">
            <a:spLocks noGrp="1"/>
          </p:cNvSpPr>
          <p:nvPr>
            <p:ph type="body" idx="1"/>
          </p:nvPr>
        </p:nvSpPr>
        <p:spPr>
          <a:xfrm>
            <a:off x="839787" y="2057400"/>
            <a:ext cx="3932240" cy="38115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solidFill>
                  <a:srgbClr val="000000"/>
                </a:solidFill>
              </a:defRPr>
            </a:lvl1pPr>
            <a:lvl2pPr marL="914400" lvl="1" indent="-228600" algn="l">
              <a:lnSpc>
                <a:spcPct val="90000"/>
              </a:lnSpc>
              <a:spcBef>
                <a:spcPts val="1000"/>
              </a:spcBef>
              <a:spcAft>
                <a:spcPts val="0"/>
              </a:spcAft>
              <a:buClr>
                <a:srgbClr val="000000"/>
              </a:buClr>
              <a:buSzPts val="1600"/>
              <a:buFont typeface="Calibri"/>
              <a:buNone/>
              <a:defRPr sz="1600">
                <a:solidFill>
                  <a:srgbClr val="000000"/>
                </a:solidFill>
              </a:defRPr>
            </a:lvl2pPr>
            <a:lvl3pPr marL="1371600" lvl="2" indent="-228600" algn="l">
              <a:lnSpc>
                <a:spcPct val="90000"/>
              </a:lnSpc>
              <a:spcBef>
                <a:spcPts val="1000"/>
              </a:spcBef>
              <a:spcAft>
                <a:spcPts val="0"/>
              </a:spcAft>
              <a:buClr>
                <a:srgbClr val="000000"/>
              </a:buClr>
              <a:buSzPts val="1600"/>
              <a:buFont typeface="Calibri"/>
              <a:buNone/>
              <a:defRPr sz="1600">
                <a:solidFill>
                  <a:srgbClr val="000000"/>
                </a:solidFill>
              </a:defRPr>
            </a:lvl3pPr>
            <a:lvl4pPr marL="1828800" lvl="3" indent="-228600" algn="l">
              <a:lnSpc>
                <a:spcPct val="90000"/>
              </a:lnSpc>
              <a:spcBef>
                <a:spcPts val="1000"/>
              </a:spcBef>
              <a:spcAft>
                <a:spcPts val="0"/>
              </a:spcAft>
              <a:buClr>
                <a:srgbClr val="000000"/>
              </a:buClr>
              <a:buSzPts val="1600"/>
              <a:buFont typeface="Calibri"/>
              <a:buNone/>
              <a:defRPr sz="1600">
                <a:solidFill>
                  <a:srgbClr val="000000"/>
                </a:solidFill>
              </a:defRPr>
            </a:lvl4pPr>
            <a:lvl5pPr marL="2286000" lvl="4" indent="-228600" algn="l">
              <a:lnSpc>
                <a:spcPct val="90000"/>
              </a:lnSpc>
              <a:spcBef>
                <a:spcPts val="1000"/>
              </a:spcBef>
              <a:spcAft>
                <a:spcPts val="0"/>
              </a:spcAft>
              <a:buClr>
                <a:srgbClr val="000000"/>
              </a:buClr>
              <a:buSzPts val="1600"/>
              <a:buFont typeface="Calibri"/>
              <a:buNone/>
              <a:defRPr sz="1600">
                <a:solidFill>
                  <a:srgbClr val="000000"/>
                </a:solidFill>
              </a:defRPr>
            </a:lvl5pPr>
            <a:lvl6pPr marL="2743200" lvl="5" indent="-381000" algn="l">
              <a:lnSpc>
                <a:spcPct val="90000"/>
              </a:lnSpc>
              <a:spcBef>
                <a:spcPts val="1000"/>
              </a:spcBef>
              <a:spcAft>
                <a:spcPts val="0"/>
              </a:spcAft>
              <a:buClr>
                <a:srgbClr val="888888"/>
              </a:buClr>
              <a:buSzPts val="2400"/>
              <a:buChar char="•"/>
              <a:defRPr/>
            </a:lvl6pPr>
            <a:lvl7pPr marL="3200400" lvl="6" indent="-381000" algn="l">
              <a:lnSpc>
                <a:spcPct val="90000"/>
              </a:lnSpc>
              <a:spcBef>
                <a:spcPts val="1000"/>
              </a:spcBef>
              <a:spcAft>
                <a:spcPts val="0"/>
              </a:spcAft>
              <a:buClr>
                <a:srgbClr val="888888"/>
              </a:buClr>
              <a:buSzPts val="2400"/>
              <a:buChar char="•"/>
              <a:defRPr/>
            </a:lvl7pPr>
            <a:lvl8pPr marL="3657600" lvl="7" indent="-381000" algn="l">
              <a:lnSpc>
                <a:spcPct val="90000"/>
              </a:lnSpc>
              <a:spcBef>
                <a:spcPts val="1000"/>
              </a:spcBef>
              <a:spcAft>
                <a:spcPts val="0"/>
              </a:spcAft>
              <a:buClr>
                <a:srgbClr val="888888"/>
              </a:buClr>
              <a:buSzPts val="2400"/>
              <a:buChar char="•"/>
              <a:defRPr/>
            </a:lvl8pPr>
            <a:lvl9pPr marL="4114800" lvl="8" indent="-381000" algn="l">
              <a:lnSpc>
                <a:spcPct val="90000"/>
              </a:lnSpc>
              <a:spcBef>
                <a:spcPts val="1000"/>
              </a:spcBef>
              <a:spcAft>
                <a:spcPts val="0"/>
              </a:spcAft>
              <a:buClr>
                <a:srgbClr val="888888"/>
              </a:buClr>
              <a:buSzPts val="2400"/>
              <a:buChar char="•"/>
              <a:defRPr/>
            </a:lvl9pPr>
          </a:lstStyle>
          <a:p>
            <a:endParaRPr/>
          </a:p>
        </p:txBody>
      </p:sp>
      <p:sp>
        <p:nvSpPr>
          <p:cNvPr id="61" name="Google Shape;61;p67"/>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58" descr="Google Shape;9;p17"/>
          <p:cNvPicPr preferRelativeResize="0"/>
          <p:nvPr/>
        </p:nvPicPr>
        <p:blipFill rotWithShape="1">
          <a:blip r:embed="rId13">
            <a:alphaModFix/>
          </a:blip>
          <a:srcRect/>
          <a:stretch/>
        </p:blipFill>
        <p:spPr>
          <a:xfrm>
            <a:off x="-6350" y="6064250"/>
            <a:ext cx="12192000" cy="793750"/>
          </a:xfrm>
          <a:prstGeom prst="rect">
            <a:avLst/>
          </a:prstGeom>
          <a:noFill/>
          <a:ln>
            <a:noFill/>
          </a:ln>
        </p:spPr>
      </p:pic>
      <p:pic>
        <p:nvPicPr>
          <p:cNvPr id="7" name="Google Shape;7;p58" descr="Google Shape;10;p17"/>
          <p:cNvPicPr preferRelativeResize="0"/>
          <p:nvPr/>
        </p:nvPicPr>
        <p:blipFill rotWithShape="1">
          <a:blip r:embed="rId14">
            <a:alphaModFix/>
          </a:blip>
          <a:srcRect/>
          <a:stretch/>
        </p:blipFill>
        <p:spPr>
          <a:xfrm>
            <a:off x="-6350" y="-64293"/>
            <a:ext cx="12192000" cy="793752"/>
          </a:xfrm>
          <a:prstGeom prst="rect">
            <a:avLst/>
          </a:prstGeom>
          <a:noFill/>
          <a:ln>
            <a:noFill/>
          </a:ln>
        </p:spPr>
      </p:pic>
      <p:sp>
        <p:nvSpPr>
          <p:cNvPr id="8" name="Google Shape;8;p58"/>
          <p:cNvSpPr txBox="1">
            <a:spLocks noGrp="1"/>
          </p:cNvSpPr>
          <p:nvPr>
            <p:ph type="title"/>
          </p:nvPr>
        </p:nvSpPr>
        <p:spPr>
          <a:xfrm>
            <a:off x="831850" y="1670858"/>
            <a:ext cx="10515600" cy="2891617"/>
          </a:xfrm>
          <a:prstGeom prst="rect">
            <a:avLst/>
          </a:prstGeom>
          <a:noFill/>
          <a:ln>
            <a:noFill/>
          </a:ln>
        </p:spPr>
        <p:txBody>
          <a:bodyPr spcFirstLastPara="1" wrap="square" lIns="45675" tIns="45675" rIns="45675" bIns="45675" anchor="b" anchorCtr="0">
            <a:normAutofit/>
          </a:bodyPr>
          <a:lstStyle>
            <a:lvl1pPr marR="0" lvl="0"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6000"/>
              <a:buFont typeface="Calibri"/>
              <a:buNone/>
              <a:defRPr sz="6000" b="0" i="0" u="none" strike="noStrike" cap="none">
                <a:solidFill>
                  <a:srgbClr val="000000"/>
                </a:solidFill>
                <a:latin typeface="Calibri"/>
                <a:ea typeface="Calibri"/>
                <a:cs typeface="Calibri"/>
                <a:sym typeface="Calibri"/>
              </a:defRPr>
            </a:lvl9pPr>
          </a:lstStyle>
          <a:p>
            <a:endParaRPr/>
          </a:p>
        </p:txBody>
      </p:sp>
      <p:sp>
        <p:nvSpPr>
          <p:cNvPr id="9" name="Google Shape;9;p58"/>
          <p:cNvSpPr txBox="1">
            <a:spLocks noGrp="1"/>
          </p:cNvSpPr>
          <p:nvPr>
            <p:ph type="body" idx="1"/>
          </p:nvPr>
        </p:nvSpPr>
        <p:spPr>
          <a:xfrm>
            <a:off x="831850" y="4589462"/>
            <a:ext cx="10515600" cy="1500189"/>
          </a:xfrm>
          <a:prstGeom prst="rect">
            <a:avLst/>
          </a:prstGeom>
          <a:noFill/>
          <a:ln>
            <a:noFill/>
          </a:ln>
        </p:spPr>
        <p:txBody>
          <a:bodyPr spcFirstLastPara="1" wrap="square" lIns="45675" tIns="45675" rIns="45675" bIns="45675" anchor="t" anchorCtr="0">
            <a:normAutofit/>
          </a:bodyPr>
          <a:lstStyle>
            <a:lvl1pPr marL="457200" marR="0" lvl="0" indent="-228600" algn="l" rtl="0">
              <a:lnSpc>
                <a:spcPct val="90000"/>
              </a:lnSpc>
              <a:spcBef>
                <a:spcPts val="100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100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L="2743200" marR="0" lvl="5" indent="-381000" algn="l" rtl="0">
              <a:lnSpc>
                <a:spcPct val="90000"/>
              </a:lnSpc>
              <a:spcBef>
                <a:spcPts val="1000"/>
              </a:spcBef>
              <a:spcAft>
                <a:spcPts val="0"/>
              </a:spcAft>
              <a:buClr>
                <a:srgbClr val="888888"/>
              </a:buClr>
              <a:buSzPts val="2400"/>
              <a:buFont typeface="Calibri"/>
              <a:buChar char="•"/>
              <a:defRPr sz="2400" b="0" i="0" u="none" strike="noStrike" cap="none">
                <a:solidFill>
                  <a:srgbClr val="888888"/>
                </a:solidFill>
                <a:latin typeface="Calibri"/>
                <a:ea typeface="Calibri"/>
                <a:cs typeface="Calibri"/>
                <a:sym typeface="Calibri"/>
              </a:defRPr>
            </a:lvl6pPr>
            <a:lvl7pPr marL="3200400" marR="0" lvl="6" indent="-381000" algn="l" rtl="0">
              <a:lnSpc>
                <a:spcPct val="90000"/>
              </a:lnSpc>
              <a:spcBef>
                <a:spcPts val="1000"/>
              </a:spcBef>
              <a:spcAft>
                <a:spcPts val="0"/>
              </a:spcAft>
              <a:buClr>
                <a:srgbClr val="888888"/>
              </a:buClr>
              <a:buSzPts val="2400"/>
              <a:buFont typeface="Calibri"/>
              <a:buChar char="•"/>
              <a:defRPr sz="2400" b="0" i="0" u="none" strike="noStrike" cap="none">
                <a:solidFill>
                  <a:srgbClr val="888888"/>
                </a:solidFill>
                <a:latin typeface="Calibri"/>
                <a:ea typeface="Calibri"/>
                <a:cs typeface="Calibri"/>
                <a:sym typeface="Calibri"/>
              </a:defRPr>
            </a:lvl7pPr>
            <a:lvl8pPr marL="3657600" marR="0" lvl="7" indent="-381000" algn="l" rtl="0">
              <a:lnSpc>
                <a:spcPct val="90000"/>
              </a:lnSpc>
              <a:spcBef>
                <a:spcPts val="1000"/>
              </a:spcBef>
              <a:spcAft>
                <a:spcPts val="0"/>
              </a:spcAft>
              <a:buClr>
                <a:srgbClr val="888888"/>
              </a:buClr>
              <a:buSzPts val="2400"/>
              <a:buFont typeface="Calibri"/>
              <a:buChar char="•"/>
              <a:defRPr sz="2400" b="0" i="0" u="none" strike="noStrike" cap="none">
                <a:solidFill>
                  <a:srgbClr val="888888"/>
                </a:solidFill>
                <a:latin typeface="Calibri"/>
                <a:ea typeface="Calibri"/>
                <a:cs typeface="Calibri"/>
                <a:sym typeface="Calibri"/>
              </a:defRPr>
            </a:lvl8pPr>
            <a:lvl9pPr marL="4114800" marR="0" lvl="8" indent="-381000" algn="l" rtl="0">
              <a:lnSpc>
                <a:spcPct val="90000"/>
              </a:lnSpc>
              <a:spcBef>
                <a:spcPts val="1000"/>
              </a:spcBef>
              <a:spcAft>
                <a:spcPts val="0"/>
              </a:spcAft>
              <a:buClr>
                <a:srgbClr val="888888"/>
              </a:buClr>
              <a:buSzPts val="2400"/>
              <a:buFont typeface="Calibri"/>
              <a:buChar char="•"/>
              <a:defRPr sz="2400" b="0" i="0" u="none" strike="noStrike" cap="none">
                <a:solidFill>
                  <a:srgbClr val="888888"/>
                </a:solidFill>
                <a:latin typeface="Calibri"/>
                <a:ea typeface="Calibri"/>
                <a:cs typeface="Calibri"/>
                <a:sym typeface="Calibri"/>
              </a:defRPr>
            </a:lvl9pPr>
          </a:lstStyle>
          <a:p>
            <a:endParaRPr/>
          </a:p>
        </p:txBody>
      </p:sp>
      <p:sp>
        <p:nvSpPr>
          <p:cNvPr id="10" name="Google Shape;10;p58"/>
          <p:cNvSpPr txBox="1">
            <a:spLocks noGrp="1"/>
          </p:cNvSpPr>
          <p:nvPr>
            <p:ph type="sldNum" idx="12"/>
          </p:nvPr>
        </p:nvSpPr>
        <p:spPr>
          <a:xfrm>
            <a:off x="11837090" y="6403228"/>
            <a:ext cx="258583" cy="248264"/>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u-cap-network.ec.europa.eu/news/inspirational-idea-sustainable-bee-forest_en"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ec.europa.eu/food/horizontal-topics/farm-fork-strategy_e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ec.europa.eu/info/sites/info/files/food-farming-fisheries/farming/documents/agricultural-outlook-2019-report_en.pdf" TargetMode="External"/><Relationship Id="rId5" Type="http://schemas.openxmlformats.org/officeDocument/2006/relationships/hyperlink" Target="https://www.eea.europa.eu/publications/soer-2020" TargetMode="External"/><Relationship Id="rId4" Type="http://schemas.openxmlformats.org/officeDocument/2006/relationships/hyperlink" Target="http://www.fao.org/3/I9049EN/i9049en.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atforum.org/" TargetMode="External"/><Relationship Id="rId3" Type="http://schemas.openxmlformats.org/officeDocument/2006/relationships/hyperlink" Target="https://ec.europa.eu/food/horizontal-topics/farm-fork-strategy_en" TargetMode="External"/><Relationship Id="rId7" Type="http://schemas.openxmlformats.org/officeDocument/2006/relationships/hyperlink" Target="https://sustainablefoodtrust.or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www.ipes-food.org/" TargetMode="External"/><Relationship Id="rId5" Type="http://schemas.openxmlformats.org/officeDocument/2006/relationships/hyperlink" Target="https://www.eea.europa.eu/" TargetMode="External"/><Relationship Id="rId4" Type="http://schemas.openxmlformats.org/officeDocument/2006/relationships/hyperlink" Target="http://www.fao.org/sustainability/en/" TargetMode="External"/><Relationship Id="rId9" Type="http://schemas.openxmlformats.org/officeDocument/2006/relationships/hyperlink" Target="https://foodsystemsdashboard.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c.europa.eu/food/sites/food/files/safety/docs/f2f_action-plan_2020_strategy-info_en.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ec.europa.eu/food/sites/food/files/safety/docs/fw_eu-actions_food-waste-com_2018_en.pdf" TargetMode="External"/><Relationship Id="rId5" Type="http://schemas.openxmlformats.org/officeDocument/2006/relationships/hyperlink" Target="https://www.eea.europa.eu/publications/food-in-a-green-light" TargetMode="External"/><Relationship Id="rId4" Type="http://schemas.openxmlformats.org/officeDocument/2006/relationships/hyperlink" Target="http://www.fao.org/3/I8429EN/i8429en.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ature.com/articles/nature13959"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ec.europa.eu/education/" TargetMode="External"/><Relationship Id="rId7" Type="http://schemas.openxmlformats.org/officeDocument/2006/relationships/hyperlink" Target="https://www.foodforlife.org.uk/"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www.eionet.europa.eu/" TargetMode="External"/><Relationship Id="rId5" Type="http://schemas.openxmlformats.org/officeDocument/2006/relationships/hyperlink" Target="https://www.ecoschools.global/" TargetMode="External"/><Relationship Id="rId4" Type="http://schemas.openxmlformats.org/officeDocument/2006/relationships/hyperlink" Target="http://www.eun.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europarl.europa.eu/RegData/etudes/BRIE/2020/649359/EPRS_BRI(2020)649359_EN.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s://www.springer.com/gp/book/9783030393122"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8735358" y="4362927"/>
            <a:ext cx="3294377" cy="1293305"/>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rgbClr val="000000"/>
              </a:buClr>
              <a:buSzPts val="1400"/>
              <a:buFont typeface="Arial"/>
              <a:buNone/>
            </a:pPr>
            <a:r>
              <a:rPr lang="is" sz="1400" b="0" i="0" u="none" strike="noStrike" cap="none" dirty="0">
                <a:solidFill>
                  <a:srgbClr val="000000"/>
                </a:solidFill>
                <a:latin typeface="Arial"/>
                <a:ea typeface="Arial"/>
                <a:cs typeface="Arial"/>
                <a:sym typeface="Arial"/>
              </a:rPr>
              <a:t>Kynnt af: Joe Short</a:t>
            </a:r>
            <a:endParaRPr dirty="0"/>
          </a:p>
          <a:p>
            <a:pPr marL="0" marR="0" lvl="0" indent="0" algn="l" rtl="0">
              <a:lnSpc>
                <a:spcPct val="100000"/>
              </a:lnSpc>
              <a:spcBef>
                <a:spcPts val="0"/>
              </a:spcBef>
              <a:spcAft>
                <a:spcPts val="0"/>
              </a:spcAft>
              <a:buClr>
                <a:srgbClr val="000000"/>
              </a:buClr>
              <a:buSzPts val="1400"/>
              <a:buFont typeface="Arial"/>
              <a:buNone/>
            </a:pPr>
            <a:r>
              <a:rPr lang="is" sz="1400" b="0" i="0" u="none" strike="noStrike" cap="none" dirty="0">
                <a:solidFill>
                  <a:srgbClr val="000000"/>
                </a:solidFill>
                <a:latin typeface="Arial"/>
                <a:ea typeface="Arial"/>
                <a:cs typeface="Arial"/>
                <a:sym typeface="Arial"/>
              </a:rPr>
              <a:t>Stofnun:  Kora</a:t>
            </a:r>
            <a:endParaRPr dirty="0"/>
          </a:p>
        </p:txBody>
      </p:sp>
      <p:sp>
        <p:nvSpPr>
          <p:cNvPr id="79" name="Google Shape;79;p1"/>
          <p:cNvSpPr txBox="1">
            <a:spLocks noGrp="1"/>
          </p:cNvSpPr>
          <p:nvPr>
            <p:ph type="ctrTitle" idx="4294967295"/>
          </p:nvPr>
        </p:nvSpPr>
        <p:spPr>
          <a:xfrm>
            <a:off x="1610305" y="1041400"/>
            <a:ext cx="9144001" cy="238760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b="0" i="0" u="none" strike="noStrike" cap="none" dirty="0">
                <a:solidFill>
                  <a:srgbClr val="000000"/>
                </a:solidFill>
                <a:latin typeface="Calibri"/>
                <a:ea typeface="Calibri"/>
                <a:cs typeface="Calibri"/>
                <a:sym typeface="Calibri"/>
              </a:rPr>
              <a:t>Fæðukerfi </a:t>
            </a:r>
            <a:endParaRPr dirty="0"/>
          </a:p>
          <a:p>
            <a:pPr marL="0" marR="0" lvl="0" indent="0" algn="l" rtl="0">
              <a:lnSpc>
                <a:spcPct val="90000"/>
              </a:lnSpc>
              <a:spcBef>
                <a:spcPts val="1000"/>
              </a:spcBef>
              <a:spcAft>
                <a:spcPts val="0"/>
              </a:spcAft>
              <a:buClr>
                <a:srgbClr val="000000"/>
              </a:buClr>
              <a:buSzPts val="2800"/>
              <a:buFont typeface="Calibri"/>
              <a:buNone/>
            </a:pPr>
            <a:r>
              <a:rPr lang="is" sz="2800" b="0" i="0" u="none" strike="noStrike" cap="none" dirty="0">
                <a:solidFill>
                  <a:srgbClr val="000000"/>
                </a:solidFill>
                <a:latin typeface="Calibri"/>
                <a:ea typeface="Calibri"/>
                <a:cs typeface="Calibri"/>
                <a:sym typeface="Calibri"/>
              </a:rPr>
              <a:t>Stuðla að sjálfbærum matarvenjum og framtíðarlæsi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0"/>
          <p:cNvSpPr txBox="1">
            <a:spLocks noGrp="1"/>
          </p:cNvSpPr>
          <p:nvPr>
            <p:ph type="body" idx="1"/>
          </p:nvPr>
        </p:nvSpPr>
        <p:spPr>
          <a:xfrm>
            <a:off x="1250044" y="2201270"/>
            <a:ext cx="1065665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is" sz="2800" dirty="0">
                <a:solidFill>
                  <a:srgbClr val="DDDDDD"/>
                </a:solidFill>
              </a:rPr>
              <a:t>2-Hvernig getur dregið úr kjötneyslu stuðlað að sjálfbærni í umhverfinu?</a:t>
            </a:r>
            <a:endParaRPr dirty="0"/>
          </a:p>
          <a:p>
            <a:pPr marL="0" lvl="1" indent="457200" algn="l" rtl="0">
              <a:lnSpc>
                <a:spcPct val="90000"/>
              </a:lnSpc>
              <a:spcBef>
                <a:spcPts val="1000"/>
              </a:spcBef>
              <a:spcAft>
                <a:spcPts val="0"/>
              </a:spcAft>
              <a:buClr>
                <a:srgbClr val="DDDDDD"/>
              </a:buClr>
              <a:buSzPts val="2800"/>
              <a:buFont typeface="Calibri"/>
              <a:buNone/>
            </a:pPr>
            <a:r>
              <a:rPr lang="is" sz="2800" dirty="0">
                <a:solidFill>
                  <a:srgbClr val="DDDDDD"/>
                </a:solidFill>
              </a:rPr>
              <a:t>A. Það eykur vatnsnotkun. </a:t>
            </a:r>
            <a:br>
              <a:rPr lang="en-US" sz="2800" dirty="0">
                <a:solidFill>
                  <a:srgbClr val="DDDDDD"/>
                </a:solidFill>
              </a:rPr>
            </a:br>
            <a:r>
              <a:rPr lang="is" sz="2800" dirty="0">
                <a:solidFill>
                  <a:srgbClr val="DDDDDD"/>
                </a:solidFill>
              </a:rPr>
              <a:t>B. Það dregur úr þörf fyrir tilbúinn áburð. </a:t>
            </a:r>
            <a:br>
              <a:rPr lang="en-US" sz="2800" dirty="0">
                <a:solidFill>
                  <a:srgbClr val="DDDDDD"/>
                </a:solidFill>
              </a:rPr>
            </a:br>
            <a:r>
              <a:rPr lang="is" b="1" dirty="0">
                <a:solidFill>
                  <a:srgbClr val="000000"/>
                </a:solidFill>
              </a:rPr>
              <a:t>C. Það dregur úr losun gróðurhúsalofttegunda. </a:t>
            </a:r>
            <a:br>
              <a:rPr lang="en-US" b="1" dirty="0">
                <a:solidFill>
                  <a:srgbClr val="000000"/>
                </a:solidFill>
              </a:rPr>
            </a:br>
            <a:r>
              <a:rPr lang="is" sz="2800" dirty="0">
                <a:solidFill>
                  <a:srgbClr val="DDDDDD"/>
                </a:solidFill>
              </a:rPr>
              <a:t>D. Það leiðir til meiri taps á líffræðilegum fjölbreytileika.</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body" idx="1"/>
          </p:nvPr>
        </p:nvSpPr>
        <p:spPr>
          <a:xfrm>
            <a:off x="559931" y="1594186"/>
            <a:ext cx="11212250" cy="366962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dirty="0">
                <a:solidFill>
                  <a:srgbClr val="000000"/>
                </a:solidFill>
              </a:rPr>
              <a:t>3-Hver er heilsufarslegur ávinningur af því að borða minna kjöt og meira grænmeti?</a:t>
            </a:r>
            <a:endParaRPr dirty="0"/>
          </a:p>
          <a:p>
            <a:pPr marL="0" lvl="0" indent="0" algn="l" rtl="0">
              <a:lnSpc>
                <a:spcPct val="90000"/>
              </a:lnSpc>
              <a:spcBef>
                <a:spcPts val="1000"/>
              </a:spcBef>
              <a:spcAft>
                <a:spcPts val="0"/>
              </a:spcAft>
              <a:buClr>
                <a:srgbClr val="000000"/>
              </a:buClr>
              <a:buSzPts val="2800"/>
              <a:buFont typeface="Calibri"/>
              <a:buNone/>
            </a:pPr>
            <a:endParaRPr sz="2800" dirty="0">
              <a:solidFill>
                <a:srgbClr val="000000"/>
              </a:solidFill>
            </a:endParaRPr>
          </a:p>
          <a:p>
            <a:pPr marL="0" indent="0">
              <a:buClr>
                <a:srgbClr val="000000"/>
              </a:buClr>
              <a:buSzPts val="2800"/>
            </a:pPr>
            <a:r>
              <a:rPr lang="is" sz="2800" dirty="0">
                <a:solidFill>
                  <a:srgbClr val="000000"/>
                </a:solidFill>
              </a:rPr>
              <a:t>A. Minni</a:t>
            </a:r>
            <a:r>
              <a:rPr lang="en-US" sz="2800" dirty="0">
                <a:solidFill>
                  <a:srgbClr val="000000"/>
                </a:solidFill>
              </a:rPr>
              <a:t> </a:t>
            </a:r>
            <a:r>
              <a:rPr lang="en-US" sz="2800" dirty="0" err="1">
                <a:solidFill>
                  <a:srgbClr val="000000"/>
                </a:solidFill>
              </a:rPr>
              <a:t>hætta</a:t>
            </a:r>
            <a:r>
              <a:rPr lang="en-US" sz="2800" dirty="0">
                <a:solidFill>
                  <a:srgbClr val="000000"/>
                </a:solidFill>
              </a:rPr>
              <a:t> á </a:t>
            </a:r>
            <a:r>
              <a:rPr lang="en-US" sz="2800" dirty="0" err="1">
                <a:solidFill>
                  <a:srgbClr val="000000"/>
                </a:solidFill>
              </a:rPr>
              <a:t>hjartasjúkdómum</a:t>
            </a:r>
            <a:r>
              <a:rPr lang="en-US" sz="2800" dirty="0">
                <a:solidFill>
                  <a:srgbClr val="000000"/>
                </a:solidFill>
              </a:rPr>
              <a:t>. </a:t>
            </a:r>
            <a:br>
              <a:rPr lang="en-US" sz="2800" dirty="0">
                <a:solidFill>
                  <a:srgbClr val="000000"/>
                </a:solidFill>
              </a:rPr>
            </a:br>
            <a:r>
              <a:rPr lang="en-US" sz="2800" dirty="0">
                <a:solidFill>
                  <a:srgbClr val="000000"/>
                </a:solidFill>
              </a:rPr>
              <a:t>B. Minni </a:t>
            </a:r>
            <a:r>
              <a:rPr lang="en-US" sz="2800" dirty="0" err="1">
                <a:solidFill>
                  <a:srgbClr val="000000"/>
                </a:solidFill>
              </a:rPr>
              <a:t>neysla</a:t>
            </a:r>
            <a:r>
              <a:rPr lang="en-US" sz="2800" dirty="0">
                <a:solidFill>
                  <a:srgbClr val="000000"/>
                </a:solidFill>
              </a:rPr>
              <a:t> á </a:t>
            </a:r>
            <a:r>
              <a:rPr lang="en-US" sz="2800" dirty="0" err="1">
                <a:solidFill>
                  <a:srgbClr val="000000"/>
                </a:solidFill>
              </a:rPr>
              <a:t>kólesteróls</a:t>
            </a:r>
            <a:r>
              <a:rPr lang="en-US" sz="2800" dirty="0">
                <a:solidFill>
                  <a:srgbClr val="000000"/>
                </a:solidFill>
              </a:rPr>
              <a:t>. </a:t>
            </a:r>
            <a:br>
              <a:rPr lang="en-US" sz="2800" dirty="0">
                <a:solidFill>
                  <a:srgbClr val="000000"/>
                </a:solidFill>
              </a:rPr>
            </a:br>
            <a:r>
              <a:rPr lang="en-US" sz="2800" dirty="0">
                <a:solidFill>
                  <a:srgbClr val="000000"/>
                </a:solidFill>
              </a:rPr>
              <a:t>C. Minni </a:t>
            </a:r>
            <a:r>
              <a:rPr lang="en-US" sz="2800" dirty="0" err="1">
                <a:solidFill>
                  <a:srgbClr val="000000"/>
                </a:solidFill>
              </a:rPr>
              <a:t>hætta</a:t>
            </a:r>
            <a:r>
              <a:rPr lang="en-US" sz="2800" dirty="0">
                <a:solidFill>
                  <a:srgbClr val="000000"/>
                </a:solidFill>
              </a:rPr>
              <a:t> á </a:t>
            </a:r>
            <a:r>
              <a:rPr lang="en-US" sz="2800" dirty="0" err="1">
                <a:solidFill>
                  <a:srgbClr val="000000"/>
                </a:solidFill>
              </a:rPr>
              <a:t>langvinnum</a:t>
            </a:r>
            <a:r>
              <a:rPr lang="en-US" sz="2800" dirty="0">
                <a:solidFill>
                  <a:srgbClr val="000000"/>
                </a:solidFill>
              </a:rPr>
              <a:t> </a:t>
            </a:r>
            <a:r>
              <a:rPr lang="en-US" sz="2800" dirty="0" err="1">
                <a:solidFill>
                  <a:srgbClr val="000000"/>
                </a:solidFill>
              </a:rPr>
              <a:t>sjúkdómum</a:t>
            </a:r>
            <a:r>
              <a:rPr lang="en-US" sz="2800" dirty="0">
                <a:solidFill>
                  <a:srgbClr val="000000"/>
                </a:solidFill>
              </a:rPr>
              <a:t> </a:t>
            </a:r>
            <a:r>
              <a:rPr lang="en-US" sz="2800" dirty="0" err="1">
                <a:solidFill>
                  <a:srgbClr val="000000"/>
                </a:solidFill>
              </a:rPr>
              <a:t>eins</a:t>
            </a:r>
            <a:r>
              <a:rPr lang="en-US" sz="2800" dirty="0">
                <a:solidFill>
                  <a:srgbClr val="000000"/>
                </a:solidFill>
              </a:rPr>
              <a:t> og </a:t>
            </a:r>
            <a:r>
              <a:rPr lang="en-US" sz="2800" dirty="0" err="1">
                <a:solidFill>
                  <a:srgbClr val="000000"/>
                </a:solidFill>
              </a:rPr>
              <a:t>sykursýki</a:t>
            </a:r>
            <a:r>
              <a:rPr lang="en-US" sz="2800" dirty="0">
                <a:solidFill>
                  <a:srgbClr val="000000"/>
                </a:solidFill>
              </a:rPr>
              <a:t>. </a:t>
            </a:r>
            <a:br>
              <a:rPr lang="en-US" sz="2800" dirty="0">
                <a:solidFill>
                  <a:srgbClr val="000000"/>
                </a:solidFill>
              </a:rPr>
            </a:br>
            <a:r>
              <a:rPr lang="en-US" sz="2800" dirty="0">
                <a:solidFill>
                  <a:srgbClr val="000000"/>
                </a:solidFill>
              </a:rPr>
              <a:t>D. </a:t>
            </a:r>
            <a:r>
              <a:rPr lang="en-US" sz="2800" dirty="0" err="1">
                <a:solidFill>
                  <a:srgbClr val="000000"/>
                </a:solidFill>
              </a:rPr>
              <a:t>Aukin</a:t>
            </a:r>
            <a:r>
              <a:rPr lang="en-US" sz="2800" dirty="0">
                <a:solidFill>
                  <a:srgbClr val="000000"/>
                </a:solidFill>
              </a:rPr>
              <a:t> </a:t>
            </a:r>
            <a:r>
              <a:rPr lang="en-US" sz="2800" dirty="0" err="1">
                <a:solidFill>
                  <a:srgbClr val="000000"/>
                </a:solidFill>
              </a:rPr>
              <a:t>neysla</a:t>
            </a:r>
            <a:r>
              <a:rPr lang="en-US" sz="2800" dirty="0">
                <a:solidFill>
                  <a:srgbClr val="000000"/>
                </a:solidFill>
              </a:rPr>
              <a:t> </a:t>
            </a:r>
            <a:r>
              <a:rPr lang="en-US" sz="2800" dirty="0" err="1">
                <a:solidFill>
                  <a:srgbClr val="000000"/>
                </a:solidFill>
              </a:rPr>
              <a:t>trefja</a:t>
            </a:r>
            <a:r>
              <a:rPr lang="en-US" sz="2800" dirty="0">
                <a:solidFill>
                  <a:srgbClr val="000000"/>
                </a:solidFill>
              </a:rPr>
              <a:t>.</a:t>
            </a:r>
            <a:endParaRPr lang="en-US" sz="2800" dirty="0"/>
          </a:p>
          <a:p>
            <a:pPr marL="0" lvl="0" indent="0" algn="l" rtl="0">
              <a:lnSpc>
                <a:spcPct val="90000"/>
              </a:lnSpc>
              <a:spcBef>
                <a:spcPts val="1000"/>
              </a:spcBef>
              <a:spcAft>
                <a:spcPts val="0"/>
              </a:spcAft>
              <a:buClr>
                <a:srgbClr val="000000"/>
              </a:buClr>
              <a:buSzPts val="2800"/>
              <a:buFont typeface="Calibri"/>
              <a:buNone/>
            </a:pPr>
            <a:endParaRPr dirty="0"/>
          </a:p>
        </p:txBody>
      </p:sp>
      <p:sp>
        <p:nvSpPr>
          <p:cNvPr id="3" name="TextBox 2">
            <a:extLst>
              <a:ext uri="{FF2B5EF4-FFF2-40B4-BE49-F238E27FC236}">
                <a16:creationId xmlns:a16="http://schemas.microsoft.com/office/drawing/2014/main" id="{0A96BB65-CA2E-086C-5550-83F5FBE9DD47}"/>
              </a:ext>
            </a:extLst>
          </p:cNvPr>
          <p:cNvSpPr txBox="1"/>
          <p:nvPr/>
        </p:nvSpPr>
        <p:spPr>
          <a:xfrm>
            <a:off x="0" y="-15019496"/>
            <a:ext cx="0" cy="30038993"/>
          </a:xfrm>
          <a:prstGeom prst="rect">
            <a:avLst/>
          </a:prstGeom>
          <a:noFill/>
        </p:spPr>
        <p:txBody>
          <a:bodyPr wrap="square">
            <a:spAutoFit/>
          </a:bodyPr>
          <a:lstStyle/>
          <a:p>
            <a:pPr marL="0" lvl="0" indent="0" algn="l" rtl="0">
              <a:spcBef>
                <a:spcPts val="0"/>
              </a:spcBef>
              <a:spcAft>
                <a:spcPts val="0"/>
              </a:spcAft>
              <a:buNone/>
            </a:pPr>
            <a:r>
              <a:rPr lang="en-US" sz="1400">
                <a:latin typeface="Arial"/>
                <a:ea typeface="Arial"/>
                <a:cs typeface="Arial"/>
                <a:sym typeface="Arial"/>
              </a:rPr>
              <a:t>Fjölvalspróf á skrá með spurningum, valkostum og skýringum á réttum svörum.</a:t>
            </a:r>
            <a:endParaRPr lang="en-US"/>
          </a:p>
          <a:p>
            <a:pPr marL="0" lvl="0" indent="0" algn="l" rtl="0">
              <a:spcBef>
                <a:spcPts val="0"/>
              </a:spcBef>
              <a:spcAft>
                <a:spcPts val="0"/>
              </a:spcAft>
              <a:buNone/>
            </a:pPr>
            <a:endParaRPr lang="en-US" sz="1400">
              <a:latin typeface="Arial"/>
              <a:ea typeface="Arial"/>
              <a:cs typeface="Arial"/>
              <a:sym typeface="Arial"/>
            </a:endParaRPr>
          </a:p>
          <a:p>
            <a:pPr marL="0" lvl="0" indent="0" algn="l" rtl="0">
              <a:spcBef>
                <a:spcPts val="0"/>
              </a:spcBef>
              <a:spcAft>
                <a:spcPts val="0"/>
              </a:spcAft>
              <a:buNone/>
            </a:pPr>
            <a:r>
              <a:rPr lang="en-US" sz="1400">
                <a:latin typeface="Arial"/>
                <a:ea typeface="Arial"/>
                <a:cs typeface="Arial"/>
                <a:sym typeface="Arial"/>
              </a:rPr>
              <a:t>Val um að beita prófi beint á appinu, nota PDF skjal eða einfaldlega ræða í kynningunni.</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body" idx="1"/>
          </p:nvPr>
        </p:nvSpPr>
        <p:spPr>
          <a:xfrm>
            <a:off x="1250044" y="2201270"/>
            <a:ext cx="10656653" cy="366962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is" sz="2800">
                <a:solidFill>
                  <a:srgbClr val="DDDDDD"/>
                </a:solidFill>
              </a:rPr>
              <a:t>3-Hver er heilsufarslegur ávinningur af því að borða minna kjöt og meira grænmeti?</a:t>
            </a:r>
            <a:endParaRPr/>
          </a:p>
          <a:p>
            <a:pPr marL="0" lvl="1" indent="457200" algn="l" rtl="0">
              <a:lnSpc>
                <a:spcPct val="90000"/>
              </a:lnSpc>
              <a:spcBef>
                <a:spcPts val="1000"/>
              </a:spcBef>
              <a:spcAft>
                <a:spcPts val="0"/>
              </a:spcAft>
              <a:buClr>
                <a:srgbClr val="DDDDDD"/>
              </a:buClr>
              <a:buSzPts val="2800"/>
              <a:buFont typeface="Calibri"/>
              <a:buNone/>
            </a:pPr>
            <a:r>
              <a:rPr lang="is" sz="2800">
                <a:solidFill>
                  <a:srgbClr val="DDDDDD"/>
                </a:solidFill>
              </a:rPr>
              <a:t>A. Aukin hætta á hjartasjúkdómum. </a:t>
            </a:r>
            <a:br>
              <a:rPr lang="en-US" sz="2800">
                <a:solidFill>
                  <a:srgbClr val="DDDDDD"/>
                </a:solidFill>
              </a:rPr>
            </a:br>
            <a:r>
              <a:rPr lang="is" sz="2800">
                <a:solidFill>
                  <a:srgbClr val="DDDDDD"/>
                </a:solidFill>
              </a:rPr>
              <a:t>B. Hærra magn kólesteróls. </a:t>
            </a:r>
            <a:br>
              <a:rPr lang="en-US" sz="2800">
                <a:solidFill>
                  <a:srgbClr val="DDDDDD"/>
                </a:solidFill>
              </a:rPr>
            </a:br>
            <a:r>
              <a:rPr lang="is" b="1">
                <a:solidFill>
                  <a:srgbClr val="000000"/>
                </a:solidFill>
              </a:rPr>
              <a:t>C. Minni hætta á langvinnum sjúkdómum eins og sykursýki. </a:t>
            </a:r>
            <a:br>
              <a:rPr lang="en-US" b="1">
                <a:solidFill>
                  <a:srgbClr val="000000"/>
                </a:solidFill>
              </a:rPr>
            </a:br>
            <a:r>
              <a:rPr lang="is" sz="2800">
                <a:solidFill>
                  <a:srgbClr val="DDDDDD"/>
                </a:solidFill>
              </a:rPr>
              <a:t>D. Minni neysla matar trefja.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565206" y="-925932"/>
            <a:ext cx="11590339"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Mikilvægi fæðukerfa</a:t>
            </a:r>
            <a:endParaRPr dirty="0"/>
          </a:p>
        </p:txBody>
      </p:sp>
      <p:sp>
        <p:nvSpPr>
          <p:cNvPr id="145" name="Google Shape;145;p13"/>
          <p:cNvSpPr txBox="1">
            <a:spLocks noGrp="1"/>
          </p:cNvSpPr>
          <p:nvPr>
            <p:ph type="body" idx="1"/>
          </p:nvPr>
        </p:nvSpPr>
        <p:spPr>
          <a:xfrm>
            <a:off x="1250044" y="2201270"/>
            <a:ext cx="10656653" cy="372552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dirty="0">
                <a:solidFill>
                  <a:srgbClr val="000000"/>
                </a:solidFill>
              </a:rPr>
              <a:t>4-Hver eru umhverfisáhrif matarsóunar?</a:t>
            </a:r>
            <a:endParaRPr dirty="0"/>
          </a:p>
          <a:p>
            <a:pPr marL="0" lvl="0" indent="0" algn="l" rtl="0">
              <a:lnSpc>
                <a:spcPct val="90000"/>
              </a:lnSpc>
              <a:spcBef>
                <a:spcPts val="1000"/>
              </a:spcBef>
              <a:spcAft>
                <a:spcPts val="0"/>
              </a:spcAft>
              <a:buClr>
                <a:srgbClr val="000000"/>
              </a:buClr>
              <a:buSzPts val="2800"/>
              <a:buFont typeface="Calibri"/>
              <a:buNone/>
            </a:pPr>
            <a:endParaRPr lang="is-IS" sz="2800" dirty="0">
              <a:solidFill>
                <a:srgbClr val="000000"/>
              </a:solidFill>
            </a:endParaRPr>
          </a:p>
          <a:p>
            <a:pPr marL="0" indent="0">
              <a:buClr>
                <a:srgbClr val="000000"/>
              </a:buClr>
              <a:buSzPts val="2800"/>
            </a:pPr>
            <a:r>
              <a:rPr lang="en-US" sz="2800" dirty="0">
                <a:solidFill>
                  <a:srgbClr val="000000"/>
                </a:solidFill>
              </a:rPr>
              <a:t>A. </a:t>
            </a:r>
            <a:r>
              <a:rPr lang="en-US" sz="2800" dirty="0" err="1">
                <a:solidFill>
                  <a:srgbClr val="000000"/>
                </a:solidFill>
              </a:rPr>
              <a:t>Aukinn</a:t>
            </a:r>
            <a:r>
              <a:rPr lang="en-US" sz="2800" dirty="0">
                <a:solidFill>
                  <a:srgbClr val="000000"/>
                </a:solidFill>
              </a:rPr>
              <a:t> </a:t>
            </a:r>
            <a:r>
              <a:rPr lang="en-US" sz="2800" dirty="0" err="1">
                <a:solidFill>
                  <a:srgbClr val="000000"/>
                </a:solidFill>
              </a:rPr>
              <a:t>líffræðilegur</a:t>
            </a:r>
            <a:r>
              <a:rPr lang="en-US" sz="2800" dirty="0">
                <a:solidFill>
                  <a:srgbClr val="000000"/>
                </a:solidFill>
              </a:rPr>
              <a:t> </a:t>
            </a:r>
            <a:r>
              <a:rPr lang="en-US" sz="2800" dirty="0" err="1">
                <a:solidFill>
                  <a:srgbClr val="000000"/>
                </a:solidFill>
              </a:rPr>
              <a:t>fjölbreytileiki</a:t>
            </a:r>
            <a:r>
              <a:rPr lang="en-US" sz="2800" dirty="0">
                <a:solidFill>
                  <a:srgbClr val="000000"/>
                </a:solidFill>
              </a:rPr>
              <a:t>. </a:t>
            </a:r>
            <a:br>
              <a:rPr lang="en-US" sz="2800" dirty="0">
                <a:solidFill>
                  <a:srgbClr val="000000"/>
                </a:solidFill>
              </a:rPr>
            </a:br>
            <a:r>
              <a:rPr lang="en-US" sz="2800" dirty="0">
                <a:solidFill>
                  <a:srgbClr val="000000"/>
                </a:solidFill>
              </a:rPr>
              <a:t>B. </a:t>
            </a:r>
            <a:r>
              <a:rPr lang="en-US" sz="2800" dirty="0" err="1">
                <a:solidFill>
                  <a:srgbClr val="000000"/>
                </a:solidFill>
              </a:rPr>
              <a:t>Aukin</a:t>
            </a:r>
            <a:r>
              <a:rPr lang="en-US" sz="2800" dirty="0">
                <a:solidFill>
                  <a:srgbClr val="000000"/>
                </a:solidFill>
              </a:rPr>
              <a:t> </a:t>
            </a:r>
            <a:r>
              <a:rPr lang="en-US" sz="2800" dirty="0" err="1">
                <a:solidFill>
                  <a:srgbClr val="000000"/>
                </a:solidFill>
              </a:rPr>
              <a:t>frjósemi</a:t>
            </a:r>
            <a:r>
              <a:rPr lang="en-US" sz="2800" dirty="0">
                <a:solidFill>
                  <a:srgbClr val="000000"/>
                </a:solidFill>
              </a:rPr>
              <a:t> </a:t>
            </a:r>
            <a:r>
              <a:rPr lang="en-US" sz="2800" dirty="0" err="1">
                <a:solidFill>
                  <a:srgbClr val="000000"/>
                </a:solidFill>
              </a:rPr>
              <a:t>jarðvegs</a:t>
            </a:r>
            <a:r>
              <a:rPr lang="en-US" sz="2800" dirty="0">
                <a:solidFill>
                  <a:srgbClr val="000000"/>
                </a:solidFill>
              </a:rPr>
              <a:t>. </a:t>
            </a:r>
            <a:br>
              <a:rPr lang="en-US" sz="2800" dirty="0">
                <a:solidFill>
                  <a:srgbClr val="000000"/>
                </a:solidFill>
              </a:rPr>
            </a:br>
            <a:r>
              <a:rPr lang="en-US" sz="2800" dirty="0">
                <a:solidFill>
                  <a:srgbClr val="000000"/>
                </a:solidFill>
              </a:rPr>
              <a:t>C. </a:t>
            </a:r>
            <a:r>
              <a:rPr lang="en-US" sz="2800" dirty="0" err="1">
                <a:solidFill>
                  <a:srgbClr val="000000"/>
                </a:solidFill>
              </a:rPr>
              <a:t>Metanlosun</a:t>
            </a:r>
            <a:r>
              <a:rPr lang="en-US" sz="2800" dirty="0">
                <a:solidFill>
                  <a:srgbClr val="000000"/>
                </a:solidFill>
              </a:rPr>
              <a:t> </a:t>
            </a:r>
            <a:r>
              <a:rPr lang="en-US" sz="2800" dirty="0" err="1">
                <a:solidFill>
                  <a:srgbClr val="000000"/>
                </a:solidFill>
              </a:rPr>
              <a:t>frá</a:t>
            </a:r>
            <a:r>
              <a:rPr lang="en-US" sz="2800" dirty="0">
                <a:solidFill>
                  <a:srgbClr val="000000"/>
                </a:solidFill>
              </a:rPr>
              <a:t> </a:t>
            </a:r>
            <a:r>
              <a:rPr lang="en-US" sz="2800" dirty="0" err="1">
                <a:solidFill>
                  <a:srgbClr val="000000"/>
                </a:solidFill>
              </a:rPr>
              <a:t>niðurbroti</a:t>
            </a:r>
            <a:r>
              <a:rPr lang="en-US" sz="2800" dirty="0">
                <a:solidFill>
                  <a:srgbClr val="000000"/>
                </a:solidFill>
              </a:rPr>
              <a:t> </a:t>
            </a:r>
            <a:r>
              <a:rPr lang="en-US" sz="2800" dirty="0" err="1">
                <a:solidFill>
                  <a:srgbClr val="000000"/>
                </a:solidFill>
              </a:rPr>
              <a:t>matvæla</a:t>
            </a:r>
            <a:r>
              <a:rPr lang="en-US" sz="2800" dirty="0">
                <a:solidFill>
                  <a:srgbClr val="000000"/>
                </a:solidFill>
              </a:rPr>
              <a:t> á </a:t>
            </a:r>
            <a:r>
              <a:rPr lang="en-US" sz="2800" dirty="0" err="1">
                <a:solidFill>
                  <a:srgbClr val="000000"/>
                </a:solidFill>
              </a:rPr>
              <a:t>urðunarstöðum</a:t>
            </a:r>
            <a:r>
              <a:rPr lang="en-US" sz="2800" dirty="0">
                <a:solidFill>
                  <a:srgbClr val="000000"/>
                </a:solidFill>
              </a:rPr>
              <a:t>. </a:t>
            </a:r>
            <a:br>
              <a:rPr lang="en-US" sz="2800" dirty="0">
                <a:solidFill>
                  <a:srgbClr val="000000"/>
                </a:solidFill>
              </a:rPr>
            </a:br>
            <a:r>
              <a:rPr lang="en-US" sz="2800" dirty="0">
                <a:solidFill>
                  <a:srgbClr val="000000"/>
                </a:solidFill>
              </a:rPr>
              <a:t>D. Minni </a:t>
            </a:r>
            <a:r>
              <a:rPr lang="en-US" sz="2800" dirty="0" err="1">
                <a:solidFill>
                  <a:srgbClr val="000000"/>
                </a:solidFill>
              </a:rPr>
              <a:t>vatnsmengun</a:t>
            </a:r>
            <a:r>
              <a:rPr lang="en-US" sz="2800" dirty="0">
                <a:solidFill>
                  <a:srgbClr val="000000"/>
                </a:solidFill>
              </a:rPr>
              <a:t>.</a:t>
            </a:r>
            <a:endParaRPr lang="en-US" sz="2800" dirty="0"/>
          </a:p>
          <a:p>
            <a:pPr marL="0" lvl="0" indent="0" algn="l" rtl="0">
              <a:lnSpc>
                <a:spcPct val="90000"/>
              </a:lnSpc>
              <a:spcBef>
                <a:spcPts val="1000"/>
              </a:spcBef>
              <a:spcAft>
                <a:spcPts val="0"/>
              </a:spcAft>
              <a:buClr>
                <a:srgbClr val="000000"/>
              </a:buClr>
              <a:buSzPts val="2800"/>
              <a:buFont typeface="Calibri"/>
              <a:buNone/>
            </a:pPr>
            <a:endParaRPr sz="2800" b="1"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body" idx="1"/>
          </p:nvPr>
        </p:nvSpPr>
        <p:spPr>
          <a:xfrm>
            <a:off x="1250044" y="2201270"/>
            <a:ext cx="10656653" cy="372552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is" sz="2800">
                <a:solidFill>
                  <a:srgbClr val="DDDDDD"/>
                </a:solidFill>
              </a:rPr>
              <a:t>4-Hver eru mikil umhverfisáhrif matarsóunar?</a:t>
            </a:r>
            <a:endParaRPr/>
          </a:p>
          <a:p>
            <a:pPr marL="0" lvl="1" indent="457200" algn="l" rtl="0">
              <a:lnSpc>
                <a:spcPct val="90000"/>
              </a:lnSpc>
              <a:spcBef>
                <a:spcPts val="1000"/>
              </a:spcBef>
              <a:spcAft>
                <a:spcPts val="0"/>
              </a:spcAft>
              <a:buClr>
                <a:srgbClr val="DDDDDD"/>
              </a:buClr>
              <a:buSzPts val="2800"/>
              <a:buFont typeface="Calibri"/>
              <a:buNone/>
            </a:pPr>
            <a:r>
              <a:rPr lang="is" sz="2800">
                <a:solidFill>
                  <a:srgbClr val="DDDDDD"/>
                </a:solidFill>
              </a:rPr>
              <a:t>A. Aukinn líffræðilegur fjölbreytileiki. </a:t>
            </a:r>
            <a:br>
              <a:rPr lang="en-US" sz="2800">
                <a:solidFill>
                  <a:srgbClr val="DDDDDD"/>
                </a:solidFill>
              </a:rPr>
            </a:br>
            <a:r>
              <a:rPr lang="is" sz="2800">
                <a:solidFill>
                  <a:srgbClr val="DDDDDD"/>
                </a:solidFill>
              </a:rPr>
              <a:t>B. Aukin frjósemi jarðvegs. </a:t>
            </a:r>
            <a:br>
              <a:rPr lang="en-US" sz="2800">
                <a:solidFill>
                  <a:srgbClr val="DDDDDD"/>
                </a:solidFill>
              </a:rPr>
            </a:br>
            <a:r>
              <a:rPr lang="is" b="1">
                <a:solidFill>
                  <a:srgbClr val="000000"/>
                </a:solidFill>
              </a:rPr>
              <a:t>C. Metanlosun frá niðurbroti matvæla á urðunarstöðum. </a:t>
            </a:r>
            <a:br>
              <a:rPr lang="en-US" b="1">
                <a:solidFill>
                  <a:srgbClr val="000000"/>
                </a:solidFill>
              </a:rPr>
            </a:br>
            <a:r>
              <a:rPr lang="is" sz="2800">
                <a:solidFill>
                  <a:srgbClr val="DDDDDD"/>
                </a:solidFill>
              </a:rPr>
              <a:t>D. Minni vatnsmengun.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body" idx="1"/>
          </p:nvPr>
        </p:nvSpPr>
        <p:spPr>
          <a:xfrm>
            <a:off x="1199244" y="1655170"/>
            <a:ext cx="1065665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dirty="0">
                <a:solidFill>
                  <a:srgbClr val="000000"/>
                </a:solidFill>
              </a:rPr>
              <a:t>5-Hvers vegna er fæðuöryggi mikilvægur þáttur sjálfbærra fæðukerfa?</a:t>
            </a:r>
            <a:endParaRPr dirty="0"/>
          </a:p>
          <a:p>
            <a:pPr marL="0" lvl="0" indent="0" algn="l" rtl="0">
              <a:lnSpc>
                <a:spcPct val="90000"/>
              </a:lnSpc>
              <a:spcBef>
                <a:spcPts val="1000"/>
              </a:spcBef>
              <a:spcAft>
                <a:spcPts val="0"/>
              </a:spcAft>
              <a:buClr>
                <a:srgbClr val="000000"/>
              </a:buClr>
              <a:buSzPts val="2800"/>
              <a:buFont typeface="Calibri"/>
              <a:buNone/>
            </a:pPr>
            <a:endParaRPr sz="2800" dirty="0">
              <a:solidFill>
                <a:srgbClr val="000000"/>
              </a:solidFill>
            </a:endParaRPr>
          </a:p>
          <a:p>
            <a:pPr marL="514350" lvl="0" indent="-514350" algn="l" rtl="0">
              <a:lnSpc>
                <a:spcPct val="90000"/>
              </a:lnSpc>
              <a:spcBef>
                <a:spcPts val="1000"/>
              </a:spcBef>
              <a:spcAft>
                <a:spcPts val="0"/>
              </a:spcAft>
              <a:buClr>
                <a:srgbClr val="000000"/>
              </a:buClr>
              <a:buSzPts val="2800"/>
              <a:buFont typeface="+mj-lt"/>
              <a:buAutoNum type="alphaUcPeriod"/>
            </a:pPr>
            <a:r>
              <a:rPr lang="is" sz="2800" dirty="0">
                <a:solidFill>
                  <a:srgbClr val="000000"/>
                </a:solidFill>
              </a:rPr>
              <a:t>Það tryggir að öll samfélög hafi aðgang að næringarríkri fæðu.</a:t>
            </a:r>
          </a:p>
          <a:p>
            <a:pPr marL="514350" lvl="0" indent="-514350" algn="l" rtl="0">
              <a:lnSpc>
                <a:spcPct val="90000"/>
              </a:lnSpc>
              <a:spcBef>
                <a:spcPts val="1000"/>
              </a:spcBef>
              <a:spcAft>
                <a:spcPts val="0"/>
              </a:spcAft>
              <a:buClr>
                <a:srgbClr val="000000"/>
              </a:buClr>
              <a:buSzPts val="2800"/>
              <a:buFont typeface="+mj-lt"/>
              <a:buAutoNum type="alphaUcPeriod"/>
            </a:pPr>
            <a:r>
              <a:rPr lang="is" sz="2800" dirty="0">
                <a:solidFill>
                  <a:srgbClr val="000000"/>
                </a:solidFill>
              </a:rPr>
              <a:t>Það getur stuðlað að notkun erfðabreyttra lífvera (GMOs). </a:t>
            </a:r>
          </a:p>
          <a:p>
            <a:pPr marL="514350" lvl="0" indent="-514350" algn="l" rtl="0">
              <a:lnSpc>
                <a:spcPct val="90000"/>
              </a:lnSpc>
              <a:spcBef>
                <a:spcPts val="1000"/>
              </a:spcBef>
              <a:spcAft>
                <a:spcPts val="0"/>
              </a:spcAft>
              <a:buClr>
                <a:srgbClr val="000000"/>
              </a:buClr>
              <a:buSzPts val="2800"/>
              <a:buFont typeface="+mj-lt"/>
              <a:buAutoNum type="alphaUcPeriod"/>
            </a:pPr>
            <a:r>
              <a:rPr lang="is" sz="2800" dirty="0">
                <a:solidFill>
                  <a:srgbClr val="000000"/>
                </a:solidFill>
              </a:rPr>
              <a:t>Það tryggir að allir hafi aðgang að nægri, öruggri og næringarríkri fæðu. </a:t>
            </a:r>
          </a:p>
          <a:p>
            <a:pPr marL="514350" lvl="0" indent="-514350" algn="l" rtl="0">
              <a:lnSpc>
                <a:spcPct val="90000"/>
              </a:lnSpc>
              <a:spcBef>
                <a:spcPts val="1000"/>
              </a:spcBef>
              <a:spcAft>
                <a:spcPts val="0"/>
              </a:spcAft>
              <a:buClr>
                <a:srgbClr val="000000"/>
              </a:buClr>
              <a:buSzPts val="2800"/>
              <a:buFont typeface="+mj-lt"/>
              <a:buAutoNum type="alphaUcPeriod"/>
            </a:pPr>
            <a:r>
              <a:rPr lang="is" sz="2800" dirty="0">
                <a:solidFill>
                  <a:srgbClr val="000000"/>
                </a:solidFill>
              </a:rPr>
              <a:t>Það hvetur til alþjóðlegrar dreifingar matvæla.</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body" idx="1"/>
          </p:nvPr>
        </p:nvSpPr>
        <p:spPr>
          <a:xfrm>
            <a:off x="1250044" y="2201270"/>
            <a:ext cx="1065665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is" sz="2800" dirty="0">
                <a:solidFill>
                  <a:srgbClr val="DDDDDD"/>
                </a:solidFill>
              </a:rPr>
              <a:t>5-Hvers vegna er fæðuöryggi mikilvægur þáttur sjálfbærrar matvælakerfa?</a:t>
            </a:r>
            <a:endParaRPr dirty="0"/>
          </a:p>
          <a:p>
            <a:pPr marL="0" lvl="1" indent="457200" algn="l" rtl="0">
              <a:lnSpc>
                <a:spcPct val="90000"/>
              </a:lnSpc>
              <a:spcBef>
                <a:spcPts val="1000"/>
              </a:spcBef>
              <a:spcAft>
                <a:spcPts val="0"/>
              </a:spcAft>
              <a:buClr>
                <a:srgbClr val="DDDDDD"/>
              </a:buClr>
              <a:buSzPts val="2800"/>
              <a:buFont typeface="Calibri"/>
              <a:buNone/>
            </a:pPr>
            <a:r>
              <a:rPr lang="is" sz="2800" dirty="0">
                <a:solidFill>
                  <a:srgbClr val="DDDDDD"/>
                </a:solidFill>
              </a:rPr>
              <a:t>A. Það tryggir að öll samfélög hafi aðgang að kaloríuríkum matvælum. </a:t>
            </a:r>
            <a:br>
              <a:rPr lang="en-US" sz="2800" dirty="0">
                <a:solidFill>
                  <a:srgbClr val="DDDDDD"/>
                </a:solidFill>
              </a:rPr>
            </a:br>
            <a:r>
              <a:rPr lang="is" sz="2800" dirty="0">
                <a:solidFill>
                  <a:srgbClr val="DDDDDD"/>
                </a:solidFill>
              </a:rPr>
              <a:t>B. Það stuðlar að notkun erfðabreyttra lífvera (erfðabreyttra lífvera). </a:t>
            </a:r>
            <a:br>
              <a:rPr lang="en-US" sz="2800" dirty="0">
                <a:solidFill>
                  <a:srgbClr val="DDDDDD"/>
                </a:solidFill>
              </a:rPr>
            </a:br>
            <a:r>
              <a:rPr lang="is" b="1" dirty="0">
                <a:solidFill>
                  <a:srgbClr val="000000"/>
                </a:solidFill>
              </a:rPr>
              <a:t>C. Það tryggir að allt fólk hafi aðgang að nægri, öruggri og næringarríkri fæðu. </a:t>
            </a:r>
            <a:br>
              <a:rPr lang="en-US" b="1" dirty="0">
                <a:solidFill>
                  <a:srgbClr val="000000"/>
                </a:solidFill>
              </a:rPr>
            </a:br>
            <a:r>
              <a:rPr lang="is" sz="2800" dirty="0">
                <a:solidFill>
                  <a:srgbClr val="DDDDDD"/>
                </a:solidFill>
              </a:rPr>
              <a:t>D. Það hvetur til alþjóðlegrar dreifingar matvæla.</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739904" y="-677411"/>
            <a:ext cx="10515601"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Áskoranir sem við stöndum frammi fyrir með matarkerfi okkar</a:t>
            </a:r>
            <a:endParaRPr dirty="0"/>
          </a:p>
        </p:txBody>
      </p:sp>
      <p:sp>
        <p:nvSpPr>
          <p:cNvPr id="166" name="Google Shape;166;p17"/>
          <p:cNvSpPr txBox="1">
            <a:spLocks noGrp="1"/>
          </p:cNvSpPr>
          <p:nvPr>
            <p:ph type="body" idx="1"/>
          </p:nvPr>
        </p:nvSpPr>
        <p:spPr>
          <a:xfrm>
            <a:off x="1018481" y="2384431"/>
            <a:ext cx="10515601" cy="3119222"/>
          </a:xfrm>
          <a:prstGeom prst="rect">
            <a:avLst/>
          </a:prstGeom>
          <a:noFill/>
          <a:ln>
            <a:noFill/>
          </a:ln>
        </p:spPr>
        <p:txBody>
          <a:bodyPr spcFirstLastPara="1" wrap="square" lIns="45675" tIns="45675" rIns="45675" bIns="45675" anchor="t" anchorCtr="0">
            <a:normAutofit/>
          </a:bodyPr>
          <a:lstStyle/>
          <a:p>
            <a:pPr marL="136914" lvl="0" indent="-177800" algn="l" rtl="0">
              <a:lnSpc>
                <a:spcPct val="90000"/>
              </a:lnSpc>
              <a:spcBef>
                <a:spcPts val="0"/>
              </a:spcBef>
              <a:spcAft>
                <a:spcPts val="0"/>
              </a:spcAft>
              <a:buClr>
                <a:srgbClr val="000000"/>
              </a:buClr>
              <a:buSzPts val="2800"/>
              <a:buFont typeface="Calibri"/>
              <a:buChar char="•"/>
            </a:pPr>
            <a:r>
              <a:rPr lang="is" b="1" dirty="0"/>
              <a:t>Flókið samspil </a:t>
            </a:r>
            <a:r>
              <a:rPr lang="is" sz="2800" dirty="0">
                <a:solidFill>
                  <a:srgbClr val="000000"/>
                </a:solidFill>
              </a:rPr>
              <a:t>: Fæðukerfi eru flókið samspil framleiðslu, vinnslu, dreifingar, neyslu og förgunar.</a:t>
            </a:r>
            <a:endParaRPr dirty="0"/>
          </a:p>
          <a:p>
            <a:pPr marL="136914" lvl="0" indent="-177800" algn="l" rtl="0">
              <a:lnSpc>
                <a:spcPct val="90000"/>
              </a:lnSpc>
              <a:spcBef>
                <a:spcPts val="1000"/>
              </a:spcBef>
              <a:spcAft>
                <a:spcPts val="0"/>
              </a:spcAft>
              <a:buClr>
                <a:srgbClr val="000000"/>
              </a:buClr>
              <a:buSzPts val="2800"/>
              <a:buFont typeface="Calibri"/>
              <a:buChar char="•"/>
            </a:pPr>
            <a:r>
              <a:rPr lang="is" b="1" dirty="0"/>
              <a:t>Innbyrðis háð </a:t>
            </a:r>
            <a:r>
              <a:rPr lang="is" sz="2800" dirty="0">
                <a:solidFill>
                  <a:srgbClr val="000000"/>
                </a:solidFill>
              </a:rPr>
              <a:t>: Hver þáttur byggir á hinum - breytingar á einum hefur áhrif á alla.</a:t>
            </a:r>
            <a:endParaRPr dirty="0"/>
          </a:p>
          <a:p>
            <a:pPr marL="136914" lvl="0" indent="-177800" algn="l" rtl="0">
              <a:lnSpc>
                <a:spcPct val="90000"/>
              </a:lnSpc>
              <a:spcBef>
                <a:spcPts val="1000"/>
              </a:spcBef>
              <a:spcAft>
                <a:spcPts val="0"/>
              </a:spcAft>
              <a:buClr>
                <a:srgbClr val="000000"/>
              </a:buClr>
              <a:buSzPts val="2800"/>
              <a:buFont typeface="Calibri"/>
              <a:buChar char="•"/>
            </a:pPr>
            <a:r>
              <a:rPr lang="is" b="1" dirty="0"/>
              <a:t>Hnattræn áhrif </a:t>
            </a:r>
            <a:r>
              <a:rPr lang="is" sz="2800" dirty="0">
                <a:solidFill>
                  <a:srgbClr val="000000"/>
                </a:solidFill>
              </a:rPr>
              <a:t>: Ákvörðun sem tekin er á einum stað getur haft alþjóðleg umhverfis-, efnahagsleg og félagsleg áhrif.</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838199" y="-735102"/>
            <a:ext cx="10515602"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Áskoranir sem við stöndum frammi fyrir með fæðukerfin okkar</a:t>
            </a:r>
            <a:endParaRPr dirty="0"/>
          </a:p>
        </p:txBody>
      </p:sp>
      <p:sp>
        <p:nvSpPr>
          <p:cNvPr id="172" name="Google Shape;172;p18"/>
          <p:cNvSpPr txBox="1">
            <a:spLocks noGrp="1"/>
          </p:cNvSpPr>
          <p:nvPr>
            <p:ph type="body" idx="1"/>
          </p:nvPr>
        </p:nvSpPr>
        <p:spPr>
          <a:xfrm>
            <a:off x="1130133" y="2367316"/>
            <a:ext cx="10515601" cy="2969559"/>
          </a:xfrm>
          <a:prstGeom prst="rect">
            <a:avLst/>
          </a:prstGeom>
          <a:noFill/>
          <a:ln>
            <a:noFill/>
          </a:ln>
        </p:spPr>
        <p:txBody>
          <a:bodyPr spcFirstLastPara="1" wrap="square" lIns="45675" tIns="45675" rIns="45675" bIns="45675" anchor="t" anchorCtr="0">
            <a:normAutofit/>
          </a:bodyPr>
          <a:lstStyle/>
          <a:p>
            <a:pPr marL="136914" lvl="0" indent="-177800" algn="l" rtl="0">
              <a:lnSpc>
                <a:spcPct val="90000"/>
              </a:lnSpc>
              <a:spcBef>
                <a:spcPts val="0"/>
              </a:spcBef>
              <a:spcAft>
                <a:spcPts val="0"/>
              </a:spcAft>
              <a:buClr>
                <a:srgbClr val="000000"/>
              </a:buClr>
              <a:buSzPts val="2800"/>
              <a:buFont typeface="Calibri"/>
              <a:buChar char="•"/>
            </a:pPr>
            <a:r>
              <a:rPr lang="is" b="1" dirty="0"/>
              <a:t>Ganga á auðlindir</a:t>
            </a:r>
            <a:r>
              <a:rPr lang="is" dirty="0">
                <a:solidFill>
                  <a:srgbClr val="000000"/>
                </a:solidFill>
              </a:rPr>
              <a:t>: Mikil þörf á vatni, orku og landi.</a:t>
            </a:r>
            <a:endParaRPr dirty="0"/>
          </a:p>
          <a:p>
            <a:pPr marL="136914" lvl="0" indent="-177800" algn="l" rtl="0">
              <a:lnSpc>
                <a:spcPct val="90000"/>
              </a:lnSpc>
              <a:spcBef>
                <a:spcPts val="1000"/>
              </a:spcBef>
              <a:spcAft>
                <a:spcPts val="0"/>
              </a:spcAft>
              <a:buClr>
                <a:srgbClr val="000000"/>
              </a:buClr>
              <a:buSzPts val="2800"/>
              <a:buFont typeface="Calibri"/>
              <a:buChar char="•"/>
            </a:pPr>
            <a:r>
              <a:rPr lang="is" b="1" dirty="0"/>
              <a:t>Loftslagsbreytingar</a:t>
            </a:r>
            <a:r>
              <a:rPr lang="is" dirty="0">
                <a:solidFill>
                  <a:srgbClr val="000000"/>
                </a:solidFill>
              </a:rPr>
              <a:t>: Landbúnaði fylgir mikil losun gróðurhúsalofttegunda.</a:t>
            </a:r>
            <a:endParaRPr dirty="0"/>
          </a:p>
          <a:p>
            <a:pPr marL="136914" lvl="0" indent="-177800" algn="l" rtl="0">
              <a:lnSpc>
                <a:spcPct val="90000"/>
              </a:lnSpc>
              <a:spcBef>
                <a:spcPts val="1000"/>
              </a:spcBef>
              <a:spcAft>
                <a:spcPts val="0"/>
              </a:spcAft>
              <a:buClr>
                <a:srgbClr val="000000"/>
              </a:buClr>
              <a:buSzPts val="2800"/>
              <a:buFont typeface="Calibri"/>
              <a:buChar char="•"/>
            </a:pPr>
            <a:r>
              <a:rPr lang="is" b="1" dirty="0"/>
              <a:t>Matvælaöryggi</a:t>
            </a:r>
            <a:r>
              <a:rPr lang="is" dirty="0">
                <a:solidFill>
                  <a:srgbClr val="000000"/>
                </a:solidFill>
              </a:rPr>
              <a:t>: Tryggja að allir hafi aðgang að nægri, öruggri og næringarríkri fæðu.</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431040" y="-802676"/>
            <a:ext cx="10515601"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Áskoranir sem við stöndum frammi fyrir með fæðukerfin okkar</a:t>
            </a:r>
            <a:endParaRPr dirty="0"/>
          </a:p>
        </p:txBody>
      </p:sp>
      <p:sp>
        <p:nvSpPr>
          <p:cNvPr id="178" name="Google Shape;178;p19"/>
          <p:cNvSpPr txBox="1">
            <a:spLocks noGrp="1"/>
          </p:cNvSpPr>
          <p:nvPr>
            <p:ph type="body" idx="1"/>
          </p:nvPr>
        </p:nvSpPr>
        <p:spPr>
          <a:xfrm>
            <a:off x="838199" y="2239425"/>
            <a:ext cx="10515601" cy="3580530"/>
          </a:xfrm>
          <a:prstGeom prst="rect">
            <a:avLst/>
          </a:prstGeom>
          <a:noFill/>
          <a:ln>
            <a:noFill/>
          </a:ln>
        </p:spPr>
        <p:txBody>
          <a:bodyPr spcFirstLastPara="1" wrap="square" lIns="45675" tIns="45675" rIns="45675" bIns="45675" anchor="t" anchorCtr="0">
            <a:normAutofit/>
          </a:bodyPr>
          <a:lstStyle/>
          <a:p>
            <a:pPr marL="306164" lvl="0" indent="-342900" algn="l" rtl="0">
              <a:lnSpc>
                <a:spcPct val="90000"/>
              </a:lnSpc>
              <a:spcBef>
                <a:spcPts val="0"/>
              </a:spcBef>
              <a:spcAft>
                <a:spcPts val="0"/>
              </a:spcAft>
              <a:buClr>
                <a:srgbClr val="000000"/>
              </a:buClr>
              <a:buSzPts val="2800"/>
              <a:buFont typeface="Wingdings" panose="05000000000000000000" pitchFamily="2" charset="2"/>
              <a:buChar char="§"/>
            </a:pPr>
            <a:r>
              <a:rPr lang="is" b="1" dirty="0"/>
              <a:t>Tap á líffræðilegum fjölbreytileika</a:t>
            </a:r>
            <a:r>
              <a:rPr lang="is" dirty="0">
                <a:solidFill>
                  <a:srgbClr val="000000"/>
                </a:solidFill>
              </a:rPr>
              <a:t>: Einræktunarbúskapur dregur úr líffræðilegri fjölbreytni og hefur áhrif á heilsu vistkerfa.</a:t>
            </a:r>
            <a:endParaRPr dirty="0"/>
          </a:p>
          <a:p>
            <a:pPr marL="306164" lvl="0" indent="-342900" algn="l" rtl="0">
              <a:lnSpc>
                <a:spcPct val="90000"/>
              </a:lnSpc>
              <a:spcBef>
                <a:spcPts val="1000"/>
              </a:spcBef>
              <a:spcAft>
                <a:spcPts val="0"/>
              </a:spcAft>
              <a:buClr>
                <a:srgbClr val="000000"/>
              </a:buClr>
              <a:buSzPts val="2800"/>
              <a:buFont typeface="Wingdings" panose="05000000000000000000" pitchFamily="2" charset="2"/>
              <a:buChar char="§"/>
            </a:pPr>
            <a:r>
              <a:rPr lang="is" b="1" dirty="0"/>
              <a:t>Sóun</a:t>
            </a:r>
            <a:r>
              <a:rPr lang="is" dirty="0">
                <a:solidFill>
                  <a:srgbClr val="000000"/>
                </a:solidFill>
              </a:rPr>
              <a:t>: Mikil matarsóun á öllum stigum – framleiðsla til neyslu.</a:t>
            </a:r>
            <a:endParaRPr dirty="0"/>
          </a:p>
          <a:p>
            <a:pPr marL="306164" lvl="0" indent="-342900" algn="l" rtl="0">
              <a:lnSpc>
                <a:spcPct val="90000"/>
              </a:lnSpc>
              <a:spcBef>
                <a:spcPts val="1000"/>
              </a:spcBef>
              <a:spcAft>
                <a:spcPts val="0"/>
              </a:spcAft>
              <a:buClr>
                <a:srgbClr val="000000"/>
              </a:buClr>
              <a:buSzPts val="2800"/>
              <a:buFont typeface="Wingdings" panose="05000000000000000000" pitchFamily="2" charset="2"/>
              <a:buChar char="§"/>
            </a:pPr>
            <a:r>
              <a:rPr lang="is" b="1" dirty="0"/>
              <a:t>Félagslegur jöfnuður </a:t>
            </a:r>
            <a:r>
              <a:rPr lang="is" dirty="0">
                <a:solidFill>
                  <a:srgbClr val="000000"/>
                </a:solidFill>
              </a:rPr>
              <a:t>: Mismunur á aðgengi að fæðu og gæðum milli svæða og samfélaga.</a:t>
            </a:r>
            <a:endParaRPr dirty="0"/>
          </a:p>
          <a:p>
            <a:pPr marL="306164" lvl="0" indent="-342900" algn="l" rtl="0">
              <a:lnSpc>
                <a:spcPct val="90000"/>
              </a:lnSpc>
              <a:spcBef>
                <a:spcPts val="1000"/>
              </a:spcBef>
              <a:spcAft>
                <a:spcPts val="0"/>
              </a:spcAft>
              <a:buClr>
                <a:srgbClr val="000000"/>
              </a:buClr>
              <a:buSzPts val="2800"/>
              <a:buFont typeface="Wingdings" panose="05000000000000000000" pitchFamily="2" charset="2"/>
              <a:buChar char="§"/>
            </a:pPr>
            <a:r>
              <a:rPr lang="is" b="1" dirty="0"/>
              <a:t>Sjálfbærni</a:t>
            </a:r>
            <a:r>
              <a:rPr lang="is" dirty="0">
                <a:solidFill>
                  <a:srgbClr val="000000"/>
                </a:solidFill>
              </a:rPr>
              <a:t>: Samræma þarf þörfina á að fæða vaxandi íbúafjölda og þörfina fyrir að varðveita jörðina.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74467" y="821588"/>
            <a:ext cx="10515601" cy="1008223"/>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0000"/>
              </a:buClr>
              <a:buSzPts val="4400"/>
              <a:buFont typeface="Calibri"/>
              <a:buNone/>
            </a:pPr>
            <a:r>
              <a:rPr lang="is" sz="4400"/>
              <a:t>Námsmarkmið</a:t>
            </a:r>
            <a:endParaRPr/>
          </a:p>
        </p:txBody>
      </p:sp>
      <p:sp>
        <p:nvSpPr>
          <p:cNvPr id="85" name="Google Shape;85;p2"/>
          <p:cNvSpPr txBox="1"/>
          <p:nvPr/>
        </p:nvSpPr>
        <p:spPr>
          <a:xfrm>
            <a:off x="420193" y="5266349"/>
            <a:ext cx="10424150" cy="1008223"/>
          </a:xfrm>
          <a:prstGeom prst="rect">
            <a:avLst/>
          </a:prstGeom>
          <a:noFill/>
          <a:ln>
            <a:noFill/>
          </a:ln>
        </p:spPr>
        <p:txBody>
          <a:bodyPr spcFirstLastPara="1" wrap="square" lIns="45675" tIns="45675" rIns="45675" bIns="45675"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is" sz="1400" b="0" i="0" u="none" strike="noStrike" cap="none">
                <a:solidFill>
                  <a:srgbClr val="000000"/>
                </a:solidFill>
                <a:latin typeface="Arial"/>
                <a:ea typeface="Arial"/>
                <a:cs typeface="Arial"/>
                <a:sym typeface="Arial"/>
              </a:rPr>
              <a:t>Lengd: 1,5 klst</a:t>
            </a:r>
            <a:endParaRPr/>
          </a:p>
        </p:txBody>
      </p:sp>
      <p:sp>
        <p:nvSpPr>
          <p:cNvPr id="86" name="Google Shape;86;p2"/>
          <p:cNvSpPr txBox="1"/>
          <p:nvPr/>
        </p:nvSpPr>
        <p:spPr>
          <a:xfrm>
            <a:off x="601371" y="2253250"/>
            <a:ext cx="10320516" cy="2195473"/>
          </a:xfrm>
          <a:prstGeom prst="rect">
            <a:avLst/>
          </a:prstGeom>
          <a:noFill/>
          <a:ln>
            <a:noFill/>
          </a:ln>
        </p:spPr>
        <p:txBody>
          <a:bodyPr spcFirstLastPara="1" wrap="square" lIns="0" tIns="0" rIns="0" bIns="0" anchor="t" anchorCtr="0">
            <a:spAutoFit/>
          </a:bodyPr>
          <a:lstStyle/>
          <a:p>
            <a:pPr marL="893232" marR="0" lvl="1" indent="-296332" algn="l" rtl="0">
              <a:lnSpc>
                <a:spcPct val="90000"/>
              </a:lnSpc>
              <a:spcBef>
                <a:spcPts val="0"/>
              </a:spcBef>
              <a:spcAft>
                <a:spcPts val="0"/>
              </a:spcAft>
              <a:buClr>
                <a:srgbClr val="000000"/>
              </a:buClr>
              <a:buSzPts val="2800"/>
              <a:buFont typeface="Calibri"/>
              <a:buAutoNum type="arabicPeriod"/>
            </a:pPr>
            <a:r>
              <a:rPr lang="is" sz="2800" b="0" i="0" u="none" strike="noStrike" cap="none" dirty="0">
                <a:solidFill>
                  <a:srgbClr val="000000"/>
                </a:solidFill>
                <a:latin typeface="Calibri"/>
                <a:ea typeface="Calibri"/>
                <a:cs typeface="Calibri"/>
                <a:sym typeface="Calibri"/>
              </a:rPr>
              <a:t>Skilja mikilvægi sjálfbærra matarvenja og flókin fæðukerfi.</a:t>
            </a:r>
            <a:endParaRPr dirty="0"/>
          </a:p>
          <a:p>
            <a:pPr marL="893232" marR="0" lvl="1" indent="-296332" algn="l" rtl="0">
              <a:lnSpc>
                <a:spcPct val="90000"/>
              </a:lnSpc>
              <a:spcBef>
                <a:spcPts val="1000"/>
              </a:spcBef>
              <a:spcAft>
                <a:spcPts val="0"/>
              </a:spcAft>
              <a:buClr>
                <a:srgbClr val="000000"/>
              </a:buClr>
              <a:buSzPts val="2800"/>
              <a:buFont typeface="Calibri"/>
              <a:buAutoNum type="arabicPeriod"/>
            </a:pPr>
            <a:r>
              <a:rPr lang="is" sz="2800" b="0" i="0" u="none" strike="noStrike" cap="none" dirty="0">
                <a:solidFill>
                  <a:srgbClr val="000000"/>
                </a:solidFill>
                <a:latin typeface="Calibri"/>
                <a:ea typeface="Calibri"/>
                <a:cs typeface="Calibri"/>
                <a:sym typeface="Calibri"/>
              </a:rPr>
              <a:t>Þróa framtíðarlæsi með því að ímynda sér og hanna sjálfbær fæðukerfi.</a:t>
            </a:r>
            <a:endParaRPr dirty="0"/>
          </a:p>
          <a:p>
            <a:pPr marL="893232" marR="0" lvl="1" indent="-296332" algn="l" rtl="0">
              <a:lnSpc>
                <a:spcPct val="90000"/>
              </a:lnSpc>
              <a:spcBef>
                <a:spcPts val="1000"/>
              </a:spcBef>
              <a:spcAft>
                <a:spcPts val="0"/>
              </a:spcAft>
              <a:buClr>
                <a:srgbClr val="000000"/>
              </a:buClr>
              <a:buSzPts val="2800"/>
              <a:buFont typeface="Calibri"/>
              <a:buAutoNum type="arabicPeriod"/>
            </a:pPr>
            <a:r>
              <a:rPr lang="is" sz="2800" dirty="0">
                <a:latin typeface="Calibri"/>
                <a:ea typeface="Calibri"/>
                <a:cs typeface="Calibri"/>
                <a:sym typeface="Calibri"/>
              </a:rPr>
              <a:t>Þekkja lagaumhverfi og áherslur </a:t>
            </a:r>
            <a:r>
              <a:rPr lang="is" sz="2800" b="0" i="0" u="none" strike="noStrike" cap="none" dirty="0">
                <a:solidFill>
                  <a:srgbClr val="000000"/>
                </a:solidFill>
                <a:latin typeface="Calibri"/>
                <a:ea typeface="Calibri"/>
                <a:cs typeface="Calibri"/>
                <a:sym typeface="Calibri"/>
              </a:rPr>
              <a:t>tengdar loftslagsmálum og sjálfbærum fæðukerfum sem  hvetja til viðhorfsbreytinga.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0" descr="ENGLISH.jpg"/>
          <p:cNvPicPr preferRelativeResize="0"/>
          <p:nvPr/>
        </p:nvPicPr>
        <p:blipFill rotWithShape="1">
          <a:blip r:embed="rId3">
            <a:alphaModFix/>
          </a:blip>
          <a:srcRect/>
          <a:stretch/>
        </p:blipFill>
        <p:spPr>
          <a:xfrm>
            <a:off x="4856911" y="866661"/>
            <a:ext cx="7248484" cy="5124678"/>
          </a:xfrm>
          <a:prstGeom prst="rect">
            <a:avLst/>
          </a:prstGeom>
          <a:noFill/>
          <a:ln>
            <a:noFill/>
          </a:ln>
        </p:spPr>
      </p:pic>
      <p:sp>
        <p:nvSpPr>
          <p:cNvPr id="184" name="Google Shape;184;p20"/>
          <p:cNvSpPr txBox="1">
            <a:spLocks noGrp="1"/>
          </p:cNvSpPr>
          <p:nvPr>
            <p:ph type="title"/>
          </p:nvPr>
        </p:nvSpPr>
        <p:spPr>
          <a:xfrm>
            <a:off x="217820" y="-1171797"/>
            <a:ext cx="8685550" cy="259570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3000"/>
              <a:buFont typeface="Calibri"/>
              <a:buNone/>
            </a:pPr>
            <a:r>
              <a:rPr lang="is" sz="3000" dirty="0"/>
              <a:t>KENNSLA UM FÆÐUKERFI</a:t>
            </a:r>
            <a:endParaRPr dirty="0"/>
          </a:p>
        </p:txBody>
      </p:sp>
      <p:sp>
        <p:nvSpPr>
          <p:cNvPr id="185" name="Google Shape;185;p20"/>
          <p:cNvSpPr txBox="1"/>
          <p:nvPr/>
        </p:nvSpPr>
        <p:spPr>
          <a:xfrm>
            <a:off x="653037" y="2045186"/>
            <a:ext cx="3976472" cy="107721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is" sz="1400" b="0" i="0" u="none" strike="noStrike" cap="none" dirty="0">
                <a:solidFill>
                  <a:srgbClr val="000000"/>
                </a:solidFill>
                <a:latin typeface="Helvetica Neue"/>
                <a:ea typeface="Helvetica Neue"/>
                <a:cs typeface="Helvetica Neue"/>
                <a:sym typeface="Helvetica Neue"/>
              </a:rPr>
              <a:t>ÞÚ GETUR KENNT UM FÆÐUKERFI</a:t>
            </a:r>
            <a:endParaRPr dirty="0"/>
          </a:p>
          <a:p>
            <a:pPr marL="0" marR="0" lvl="0" indent="0" algn="l" rtl="0">
              <a:lnSpc>
                <a:spcPct val="100000"/>
              </a:lnSpc>
              <a:spcBef>
                <a:spcPts val="0"/>
              </a:spcBef>
              <a:spcAft>
                <a:spcPts val="0"/>
              </a:spcAft>
              <a:buClr>
                <a:srgbClr val="000000"/>
              </a:buClr>
              <a:buSzPts val="1400"/>
              <a:buFont typeface="Helvetica Neue"/>
              <a:buNone/>
            </a:pPr>
            <a:r>
              <a:rPr lang="is" dirty="0">
                <a:latin typeface="Helvetica Neue"/>
                <a:ea typeface="Helvetica Neue"/>
                <a:cs typeface="Helvetica Neue"/>
                <a:sym typeface="Helvetica Neue"/>
              </a:rPr>
              <a:t>Í ÓLÍKUM NÁMSGREINUM</a:t>
            </a:r>
            <a:endParaRPr dirty="0"/>
          </a:p>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dirty="0">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Helvetica Neue"/>
              <a:buNone/>
            </a:pPr>
            <a:r>
              <a:rPr lang="is" sz="1400" b="0" i="0" u="none" strike="noStrike" cap="none" dirty="0">
                <a:solidFill>
                  <a:srgbClr val="000000"/>
                </a:solidFill>
                <a:latin typeface="Helvetica Neue"/>
                <a:ea typeface="Helvetica Neue"/>
                <a:cs typeface="Helvetica Neue"/>
                <a:sym typeface="Helvetica Neue"/>
              </a:rPr>
              <a:t>ÞAÐ ERU MJÖG VIÐFANGSEFNI OG TÆKIFÆRI SEM GETA STUTT ÞIG Í KENNSLUNNI</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1" descr="ENGLISH.jpg"/>
          <p:cNvPicPr preferRelativeResize="0"/>
          <p:nvPr/>
        </p:nvPicPr>
        <p:blipFill rotWithShape="1">
          <a:blip r:embed="rId3">
            <a:alphaModFix/>
          </a:blip>
          <a:srcRect/>
          <a:stretch/>
        </p:blipFill>
        <p:spPr>
          <a:xfrm>
            <a:off x="2323380" y="753373"/>
            <a:ext cx="7915755" cy="5285118"/>
          </a:xfrm>
          <a:prstGeom prst="rect">
            <a:avLst/>
          </a:prstGeom>
          <a:noFill/>
          <a:ln>
            <a:noFill/>
          </a:ln>
        </p:spPr>
      </p:pic>
      <p:sp>
        <p:nvSpPr>
          <p:cNvPr id="191" name="Google Shape;191;p21"/>
          <p:cNvSpPr txBox="1"/>
          <p:nvPr/>
        </p:nvSpPr>
        <p:spPr>
          <a:xfrm>
            <a:off x="4322095" y="341480"/>
            <a:ext cx="431582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is" sz="1400" b="1" i="0" u="none" strike="noStrike" cap="none" dirty="0">
                <a:solidFill>
                  <a:schemeClr val="bg1"/>
                </a:solidFill>
                <a:latin typeface="Helvetica Neue"/>
                <a:ea typeface="Helvetica Neue"/>
                <a:cs typeface="Helvetica Neue"/>
                <a:sym typeface="Helvetica Neue"/>
              </a:rPr>
              <a:t>MÖRG VIÐFANGSEFNI SEM MÁ VELJA ÚR</a:t>
            </a:r>
            <a:endParaRPr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304800" y="-624807"/>
            <a:ext cx="11812437" cy="2861923"/>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Byrjar á framleiðslunni: </a:t>
            </a:r>
            <a:br>
              <a:rPr lang="is" sz="4400" dirty="0"/>
            </a:br>
            <a:r>
              <a:rPr lang="is" sz="4000" dirty="0"/>
              <a:t>Af hverju þurfum við sjálfbæra matvælaframleiðslu?</a:t>
            </a:r>
            <a:endParaRPr dirty="0"/>
          </a:p>
        </p:txBody>
      </p:sp>
      <p:sp>
        <p:nvSpPr>
          <p:cNvPr id="197" name="Google Shape;197;p22"/>
          <p:cNvSpPr txBox="1">
            <a:spLocks noGrp="1"/>
          </p:cNvSpPr>
          <p:nvPr>
            <p:ph type="body" idx="1"/>
          </p:nvPr>
        </p:nvSpPr>
        <p:spPr>
          <a:xfrm>
            <a:off x="1761240" y="2510873"/>
            <a:ext cx="7588248" cy="3086661"/>
          </a:xfrm>
          <a:prstGeom prst="rect">
            <a:avLst/>
          </a:prstGeom>
          <a:noFill/>
          <a:ln>
            <a:noFill/>
          </a:ln>
        </p:spPr>
        <p:txBody>
          <a:bodyPr spcFirstLastPara="1" wrap="square" lIns="45675" tIns="45675" rIns="45675" bIns="45675" anchor="t" anchorCtr="0">
            <a:normAutofit/>
          </a:bodyPr>
          <a:lstStyle/>
          <a:p>
            <a:pPr marL="948592" lvl="1" indent="-351692" algn="l" rtl="0">
              <a:lnSpc>
                <a:spcPct val="90000"/>
              </a:lnSpc>
              <a:spcBef>
                <a:spcPts val="0"/>
              </a:spcBef>
              <a:spcAft>
                <a:spcPts val="0"/>
              </a:spcAft>
              <a:buClr>
                <a:srgbClr val="0D0D0D"/>
              </a:buClr>
              <a:buSzPts val="2800"/>
              <a:buFont typeface="Helvetica Neue"/>
              <a:buChar char="•"/>
            </a:pPr>
            <a:r>
              <a:rPr lang="is" sz="2800" dirty="0">
                <a:solidFill>
                  <a:srgbClr val="000000"/>
                </a:solidFill>
              </a:rPr>
              <a:t>Býli eru ræktuð vistkerfi</a:t>
            </a:r>
            <a:endParaRPr dirty="0"/>
          </a:p>
          <a:p>
            <a:pPr marL="948592" lvl="1" indent="-351692" algn="l" rtl="0">
              <a:lnSpc>
                <a:spcPct val="90000"/>
              </a:lnSpc>
              <a:spcBef>
                <a:spcPts val="1000"/>
              </a:spcBef>
              <a:spcAft>
                <a:spcPts val="0"/>
              </a:spcAft>
              <a:buClr>
                <a:srgbClr val="0D0D0D"/>
              </a:buClr>
              <a:buSzPts val="2800"/>
              <a:buFont typeface="Helvetica Neue"/>
              <a:buChar char="•"/>
            </a:pPr>
            <a:r>
              <a:rPr lang="is" sz="2800" dirty="0">
                <a:solidFill>
                  <a:srgbClr val="000000"/>
                </a:solidFill>
              </a:rPr>
              <a:t>Innbyggð hönnun: </a:t>
            </a:r>
            <a:r>
              <a:rPr lang="en-US" sz="2800" dirty="0" err="1">
                <a:solidFill>
                  <a:srgbClr val="000000"/>
                </a:solidFill>
              </a:rPr>
              <a:t>fyrir</a:t>
            </a:r>
            <a:r>
              <a:rPr lang="en-US" sz="2800" dirty="0">
                <a:solidFill>
                  <a:srgbClr val="000000"/>
                </a:solidFill>
              </a:rPr>
              <a:t> </a:t>
            </a:r>
            <a:r>
              <a:rPr lang="en-US" sz="2800" dirty="0" err="1">
                <a:solidFill>
                  <a:srgbClr val="000000"/>
                </a:solidFill>
              </a:rPr>
              <a:t>geymslu</a:t>
            </a:r>
            <a:r>
              <a:rPr lang="en-US" sz="2800" dirty="0">
                <a:solidFill>
                  <a:srgbClr val="000000"/>
                </a:solidFill>
              </a:rPr>
              <a:t> </a:t>
            </a:r>
            <a:r>
              <a:rPr lang="en-US" sz="2800" dirty="0" err="1">
                <a:solidFill>
                  <a:srgbClr val="000000"/>
                </a:solidFill>
              </a:rPr>
              <a:t>orku</a:t>
            </a:r>
            <a:r>
              <a:rPr lang="en-US" sz="2800" dirty="0">
                <a:solidFill>
                  <a:srgbClr val="000000"/>
                </a:solidFill>
              </a:rPr>
              <a:t>, </a:t>
            </a:r>
            <a:r>
              <a:rPr lang="en-US" sz="2800" dirty="0" err="1">
                <a:solidFill>
                  <a:srgbClr val="000000"/>
                </a:solidFill>
              </a:rPr>
              <a:t>vatns</a:t>
            </a:r>
            <a:r>
              <a:rPr lang="en-US" sz="2800" dirty="0">
                <a:solidFill>
                  <a:srgbClr val="000000"/>
                </a:solidFill>
              </a:rPr>
              <a:t> og </a:t>
            </a:r>
            <a:r>
              <a:rPr lang="en-US" sz="2800" dirty="0" err="1">
                <a:solidFill>
                  <a:srgbClr val="000000"/>
                </a:solidFill>
              </a:rPr>
              <a:t>frjósemi,með</a:t>
            </a:r>
            <a:r>
              <a:rPr lang="en-US" sz="2800" dirty="0">
                <a:solidFill>
                  <a:srgbClr val="000000"/>
                </a:solidFill>
              </a:rPr>
              <a:t> </a:t>
            </a:r>
            <a:r>
              <a:rPr lang="en-US" sz="2800" dirty="0" err="1">
                <a:solidFill>
                  <a:srgbClr val="000000"/>
                </a:solidFill>
              </a:rPr>
              <a:t>ræktuðum</a:t>
            </a:r>
            <a:r>
              <a:rPr lang="en-US" sz="2800" dirty="0">
                <a:solidFill>
                  <a:srgbClr val="000000"/>
                </a:solidFill>
              </a:rPr>
              <a:t> </a:t>
            </a:r>
            <a:r>
              <a:rPr lang="en-US" sz="2800" dirty="0" err="1">
                <a:solidFill>
                  <a:srgbClr val="000000"/>
                </a:solidFill>
              </a:rPr>
              <a:t>líffræðilegum</a:t>
            </a:r>
            <a:r>
              <a:rPr lang="en-US" sz="2800" dirty="0">
                <a:solidFill>
                  <a:srgbClr val="000000"/>
                </a:solidFill>
              </a:rPr>
              <a:t> </a:t>
            </a:r>
            <a:r>
              <a:rPr lang="en-US" sz="2800" dirty="0" err="1">
                <a:solidFill>
                  <a:srgbClr val="000000"/>
                </a:solidFill>
              </a:rPr>
              <a:t>fjölbreytileika</a:t>
            </a:r>
            <a:r>
              <a:rPr lang="en-US" sz="2800" dirty="0">
                <a:solidFill>
                  <a:srgbClr val="000000"/>
                </a:solidFill>
              </a:rPr>
              <a:t> og </a:t>
            </a:r>
            <a:r>
              <a:rPr lang="en-US" sz="2800" dirty="0" err="1">
                <a:solidFill>
                  <a:srgbClr val="000000"/>
                </a:solidFill>
              </a:rPr>
              <a:t>hröðun</a:t>
            </a:r>
            <a:r>
              <a:rPr lang="en-US" sz="2800" dirty="0">
                <a:solidFill>
                  <a:srgbClr val="000000"/>
                </a:solidFill>
              </a:rPr>
              <a:t> </a:t>
            </a:r>
            <a:r>
              <a:rPr lang="en-US" sz="2800" dirty="0" err="1">
                <a:solidFill>
                  <a:srgbClr val="000000"/>
                </a:solidFill>
              </a:rPr>
              <a:t>framvindu</a:t>
            </a:r>
            <a:r>
              <a:rPr lang="en-US" sz="2800" dirty="0">
                <a:solidFill>
                  <a:srgbClr val="000000"/>
                </a:solidFill>
              </a:rPr>
              <a:t> með </a:t>
            </a:r>
            <a:r>
              <a:rPr lang="en-US" sz="2800" dirty="0" err="1">
                <a:solidFill>
                  <a:srgbClr val="000000"/>
                </a:solidFill>
              </a:rPr>
              <a:t>ólíkum</a:t>
            </a:r>
            <a:r>
              <a:rPr lang="en-US" sz="2800" dirty="0">
                <a:solidFill>
                  <a:srgbClr val="000000"/>
                </a:solidFill>
              </a:rPr>
              <a:t> </a:t>
            </a:r>
            <a:r>
              <a:rPr lang="en-US" sz="2800" dirty="0" err="1">
                <a:solidFill>
                  <a:srgbClr val="000000"/>
                </a:solidFill>
              </a:rPr>
              <a:t>ræktunaraðferðum</a:t>
            </a:r>
            <a:r>
              <a:rPr lang="en-US" sz="2800" dirty="0">
                <a:solidFill>
                  <a:srgbClr val="000000"/>
                </a:solidFill>
              </a:rPr>
              <a:t>.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txBox="1"/>
          <p:nvPr/>
        </p:nvSpPr>
        <p:spPr>
          <a:xfrm>
            <a:off x="3903713" y="3254435"/>
            <a:ext cx="466519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is" sz="1400" b="0" i="0" u="none" strike="noStrike" cap="none">
                <a:solidFill>
                  <a:srgbClr val="000000"/>
                </a:solidFill>
                <a:latin typeface="Helvetica Neue"/>
                <a:ea typeface="Helvetica Neue"/>
                <a:cs typeface="Helvetica Neue"/>
                <a:sym typeface="Helvetica Neue"/>
              </a:rPr>
              <a:t>MYNDBAND: SJÁLFBÆR LANDBÚNAÐUR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130300" y="-894109"/>
            <a:ext cx="10515600"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Tölum um sjálfbærar matarvenjur?</a:t>
            </a:r>
            <a:endParaRPr dirty="0"/>
          </a:p>
        </p:txBody>
      </p:sp>
      <p:sp>
        <p:nvSpPr>
          <p:cNvPr id="208" name="Google Shape;208;p24"/>
          <p:cNvSpPr txBox="1">
            <a:spLocks noGrp="1"/>
          </p:cNvSpPr>
          <p:nvPr>
            <p:ph type="body" idx="1"/>
          </p:nvPr>
        </p:nvSpPr>
        <p:spPr>
          <a:xfrm>
            <a:off x="1083987" y="2518021"/>
            <a:ext cx="10515601" cy="2342470"/>
          </a:xfrm>
          <a:prstGeom prst="rect">
            <a:avLst/>
          </a:prstGeom>
          <a:noFill/>
          <a:ln>
            <a:noFill/>
          </a:ln>
        </p:spPr>
        <p:txBody>
          <a:bodyPr spcFirstLastPara="1" wrap="square" lIns="45675" tIns="45675" rIns="45675" bIns="45675" anchor="t" anchorCtr="0">
            <a:normAutofit/>
          </a:bodyPr>
          <a:lstStyle/>
          <a:p>
            <a:pPr marL="280735" lvl="0" indent="-280735" algn="l" rtl="0">
              <a:lnSpc>
                <a:spcPct val="90000"/>
              </a:lnSpc>
              <a:spcBef>
                <a:spcPts val="0"/>
              </a:spcBef>
              <a:spcAft>
                <a:spcPts val="0"/>
              </a:spcAft>
              <a:buClr>
                <a:srgbClr val="000000"/>
              </a:buClr>
              <a:buSzPts val="3000"/>
              <a:buFont typeface="Calibri"/>
              <a:buChar char="•"/>
            </a:pPr>
            <a:r>
              <a:rPr lang="is" sz="3000" dirty="0">
                <a:solidFill>
                  <a:srgbClr val="000000"/>
                </a:solidFill>
              </a:rPr>
              <a:t>Mataræði sem er byggir á plöntufæði (kjöt eða ekkert kjöt?)</a:t>
            </a:r>
            <a:endParaRPr dirty="0"/>
          </a:p>
          <a:p>
            <a:pPr marL="280735" lvl="0" indent="-280735" algn="l" rtl="0">
              <a:lnSpc>
                <a:spcPct val="90000"/>
              </a:lnSpc>
              <a:spcBef>
                <a:spcPts val="1000"/>
              </a:spcBef>
              <a:spcAft>
                <a:spcPts val="0"/>
              </a:spcAft>
              <a:buClr>
                <a:srgbClr val="000000"/>
              </a:buClr>
              <a:buSzPts val="3000"/>
              <a:buFont typeface="Calibri"/>
              <a:buChar char="•"/>
            </a:pPr>
            <a:r>
              <a:rPr lang="is" sz="3000" dirty="0">
                <a:solidFill>
                  <a:srgbClr val="000000"/>
                </a:solidFill>
              </a:rPr>
              <a:t>Staðbundin matvæli (matarmarkaður X stórmarkaður)</a:t>
            </a:r>
            <a:endParaRPr dirty="0"/>
          </a:p>
          <a:p>
            <a:pPr marL="280735" lvl="0" indent="-280735" algn="l" rtl="0">
              <a:lnSpc>
                <a:spcPct val="90000"/>
              </a:lnSpc>
              <a:spcBef>
                <a:spcPts val="1000"/>
              </a:spcBef>
              <a:spcAft>
                <a:spcPts val="0"/>
              </a:spcAft>
              <a:buClr>
                <a:srgbClr val="000000"/>
              </a:buClr>
              <a:buSzPts val="3000"/>
              <a:buFont typeface="Calibri"/>
              <a:buChar char="•"/>
            </a:pPr>
            <a:r>
              <a:rPr lang="is" sz="3000" dirty="0">
                <a:solidFill>
                  <a:srgbClr val="000000"/>
                </a:solidFill>
              </a:rPr>
              <a:t>Minnkuð matarsóun (heimilismatur?)</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457147" y="-1002111"/>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Sjálfbærar matarvenjur - satt eða ósatt?</a:t>
            </a:r>
            <a:endParaRPr dirty="0"/>
          </a:p>
        </p:txBody>
      </p:sp>
      <p:sp>
        <p:nvSpPr>
          <p:cNvPr id="214" name="Google Shape;214;p25"/>
          <p:cNvSpPr txBox="1">
            <a:spLocks noGrp="1"/>
          </p:cNvSpPr>
          <p:nvPr>
            <p:ph type="body" idx="1"/>
          </p:nvPr>
        </p:nvSpPr>
        <p:spPr>
          <a:xfrm>
            <a:off x="923990" y="2425054"/>
            <a:ext cx="9309014" cy="142369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800"/>
              <a:buFont typeface="Calibri"/>
              <a:buNone/>
            </a:pPr>
            <a:r>
              <a:rPr lang="is" sz="2800" dirty="0">
                <a:solidFill>
                  <a:srgbClr val="000000"/>
                </a:solidFill>
              </a:rPr>
              <a:t>1- Plöntu- eða grænmetisfæða er talin sjálfbærari en mataræði sem inniheldur mikið af dýraafurðum?</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868259" y="-1113227"/>
            <a:ext cx="11590338"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Sjálfbærar matarvenjur - satt eða ósatt?</a:t>
            </a:r>
            <a:endParaRPr dirty="0"/>
          </a:p>
        </p:txBody>
      </p:sp>
      <p:sp>
        <p:nvSpPr>
          <p:cNvPr id="220" name="Google Shape;220;p26"/>
          <p:cNvSpPr txBox="1">
            <a:spLocks noGrp="1"/>
          </p:cNvSpPr>
          <p:nvPr>
            <p:ph type="body" idx="1"/>
          </p:nvPr>
        </p:nvSpPr>
        <p:spPr>
          <a:xfrm>
            <a:off x="1335102" y="2685008"/>
            <a:ext cx="10656653" cy="142369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800"/>
              <a:buFont typeface="Calibri"/>
              <a:buNone/>
            </a:pPr>
            <a:r>
              <a:rPr lang="is" sz="2800">
                <a:solidFill>
                  <a:srgbClr val="000000"/>
                </a:solidFill>
              </a:rPr>
              <a:t>2- Að velja staðbundin matvæli þýðir alltaf minni umhverfisáhrif.</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570557" y="-888701"/>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Sjálfbærar matarvenjur - satt eða ósatt?</a:t>
            </a:r>
            <a:endParaRPr dirty="0"/>
          </a:p>
        </p:txBody>
      </p:sp>
      <p:sp>
        <p:nvSpPr>
          <p:cNvPr id="226" name="Google Shape;226;p27"/>
          <p:cNvSpPr txBox="1">
            <a:spLocks noGrp="1"/>
          </p:cNvSpPr>
          <p:nvPr>
            <p:ph type="body" idx="1"/>
          </p:nvPr>
        </p:nvSpPr>
        <p:spPr>
          <a:xfrm>
            <a:off x="1349278" y="2685008"/>
            <a:ext cx="10656653" cy="1423692"/>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800"/>
              <a:buFont typeface="Calibri"/>
              <a:buNone/>
            </a:pPr>
            <a:r>
              <a:rPr lang="is" sz="2800" dirty="0">
                <a:solidFill>
                  <a:srgbClr val="000000"/>
                </a:solidFill>
              </a:rPr>
              <a:t>3- Að draga úr matarsóun er lykilþáttur í sjálfbæru mataræði.</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528028" y="-1113227"/>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Sjálfbærar matarvenjur - satt eða ósatt?</a:t>
            </a:r>
            <a:endParaRPr/>
          </a:p>
        </p:txBody>
      </p:sp>
      <p:sp>
        <p:nvSpPr>
          <p:cNvPr id="232" name="Google Shape;232;p28"/>
          <p:cNvSpPr txBox="1">
            <a:spLocks noGrp="1"/>
          </p:cNvSpPr>
          <p:nvPr>
            <p:ph type="body" idx="1"/>
          </p:nvPr>
        </p:nvSpPr>
        <p:spPr>
          <a:xfrm>
            <a:off x="1193339" y="2541500"/>
            <a:ext cx="10656653" cy="142369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900"/>
              <a:buFont typeface="Calibri"/>
              <a:buNone/>
            </a:pPr>
            <a:r>
              <a:rPr lang="is" sz="2900" dirty="0">
                <a:solidFill>
                  <a:srgbClr val="000000"/>
                </a:solidFill>
              </a:rPr>
              <a:t>4 - Lífrænn landbúnaður tryggir heilbrigðari jarðveg.</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title"/>
          </p:nvPr>
        </p:nvSpPr>
        <p:spPr>
          <a:xfrm>
            <a:off x="570557" y="-1113227"/>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Sjálfbærar matarvenjur - satt eða ósatt?</a:t>
            </a:r>
            <a:endParaRPr/>
          </a:p>
        </p:txBody>
      </p:sp>
      <p:sp>
        <p:nvSpPr>
          <p:cNvPr id="238" name="Google Shape;238;p29"/>
          <p:cNvSpPr txBox="1">
            <a:spLocks noGrp="1"/>
          </p:cNvSpPr>
          <p:nvPr>
            <p:ph type="body" idx="1"/>
          </p:nvPr>
        </p:nvSpPr>
        <p:spPr>
          <a:xfrm>
            <a:off x="1250044" y="2556870"/>
            <a:ext cx="10656653" cy="142369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900"/>
              <a:buFont typeface="Calibri"/>
              <a:buNone/>
            </a:pPr>
            <a:r>
              <a:rPr lang="is" sz="2900">
                <a:solidFill>
                  <a:srgbClr val="000000"/>
                </a:solidFill>
              </a:rPr>
              <a:t>5- Að borða fjölbreyttan mat er ekki mikilvægt fyrir sjálfbærni.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540430" y="-1113228"/>
            <a:ext cx="10515601"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Hvað eru fæðukerfi?</a:t>
            </a:r>
            <a:endParaRPr dirty="0"/>
          </a:p>
        </p:txBody>
      </p:sp>
      <p:sp>
        <p:nvSpPr>
          <p:cNvPr id="92" name="Google Shape;92;p3"/>
          <p:cNvSpPr txBox="1"/>
          <p:nvPr/>
        </p:nvSpPr>
        <p:spPr>
          <a:xfrm>
            <a:off x="1990530" y="2343143"/>
            <a:ext cx="8210940" cy="1163395"/>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00000"/>
              </a:buClr>
              <a:buSzPts val="2800"/>
              <a:buFont typeface="Calibri"/>
              <a:buNone/>
            </a:pPr>
            <a:r>
              <a:rPr lang="is" sz="2800" b="0" i="0" u="none" strike="noStrike" cap="none" dirty="0">
                <a:solidFill>
                  <a:srgbClr val="000000"/>
                </a:solidFill>
                <a:latin typeface="Calibri"/>
                <a:ea typeface="Calibri"/>
                <a:cs typeface="Calibri"/>
                <a:sym typeface="Calibri"/>
              </a:rPr>
              <a:t>Fæðukerfi </a:t>
            </a:r>
            <a:r>
              <a:rPr lang="en-US" sz="2800" b="0" i="0" u="none" strike="noStrike" cap="none" dirty="0" err="1">
                <a:solidFill>
                  <a:srgbClr val="000000"/>
                </a:solidFill>
                <a:latin typeface="Calibri"/>
                <a:ea typeface="Calibri"/>
                <a:cs typeface="Calibri"/>
                <a:sym typeface="Calibri"/>
              </a:rPr>
              <a:t>vísar</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til</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samspils</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allra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þeirra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þátta</a:t>
            </a:r>
            <a:r>
              <a:rPr lang="en-US" sz="2800" b="0" i="0" u="none" strike="noStrike" cap="none" dirty="0">
                <a:solidFill>
                  <a:srgbClr val="000000"/>
                </a:solidFill>
                <a:latin typeface="Calibri"/>
                <a:ea typeface="Calibri"/>
                <a:cs typeface="Calibri"/>
                <a:sym typeface="Calibri"/>
              </a:rPr>
              <a:t> og </a:t>
            </a:r>
            <a:r>
              <a:rPr lang="en-US" sz="2800" b="0" i="0" u="none" strike="noStrike" cap="none" dirty="0" err="1">
                <a:solidFill>
                  <a:srgbClr val="000000"/>
                </a:solidFill>
                <a:latin typeface="Calibri"/>
                <a:ea typeface="Calibri"/>
                <a:cs typeface="Calibri"/>
                <a:sym typeface="Calibri"/>
              </a:rPr>
              <a:t>ferla</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sem</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tengjast</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framleiðslu</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dreifingu</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neyslu</a:t>
            </a:r>
            <a:r>
              <a:rPr lang="en-US" sz="2800" b="0" i="0" u="none" strike="noStrike" cap="none" dirty="0">
                <a:solidFill>
                  <a:srgbClr val="000000"/>
                </a:solidFill>
                <a:latin typeface="Calibri"/>
                <a:ea typeface="Calibri"/>
                <a:cs typeface="Calibri"/>
                <a:sym typeface="Calibri"/>
              </a:rPr>
              <a:t> og </a:t>
            </a:r>
            <a:r>
              <a:rPr lang="en-US" sz="2800" b="0" i="0" u="none" strike="noStrike" cap="none" dirty="0" err="1">
                <a:solidFill>
                  <a:srgbClr val="000000"/>
                </a:solidFill>
                <a:latin typeface="Calibri"/>
                <a:ea typeface="Calibri"/>
                <a:cs typeface="Calibri"/>
                <a:sym typeface="Calibri"/>
              </a:rPr>
              <a:t>úrgangsstjórnun</a:t>
            </a:r>
            <a:r>
              <a:rPr lang="en-US" sz="2800" b="0" i="0" u="none" strike="noStrike" cap="none" dirty="0">
                <a:solidFill>
                  <a:srgbClr val="000000"/>
                </a:solidFill>
                <a:latin typeface="Calibri"/>
                <a:ea typeface="Calibri"/>
                <a:cs typeface="Calibri"/>
                <a:sym typeface="Calibri"/>
              </a:rPr>
              <a:t> </a:t>
            </a:r>
            <a:r>
              <a:rPr lang="en-US" sz="2800" b="0" i="0" u="none" strike="noStrike" cap="none" dirty="0" err="1">
                <a:solidFill>
                  <a:srgbClr val="000000"/>
                </a:solidFill>
                <a:latin typeface="Calibri"/>
                <a:ea typeface="Calibri"/>
                <a:cs typeface="Calibri"/>
                <a:sym typeface="Calibri"/>
              </a:rPr>
              <a:t>matvæla</a:t>
            </a:r>
            <a:endParaRPr lang="is" sz="2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627262" y="-1113227"/>
            <a:ext cx="11590339"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Sjálfbærar matarvenjur - satt eða ósatt?</a:t>
            </a:r>
            <a:endParaRPr/>
          </a:p>
        </p:txBody>
      </p:sp>
      <p:sp>
        <p:nvSpPr>
          <p:cNvPr id="244" name="Google Shape;244;p30"/>
          <p:cNvSpPr txBox="1">
            <a:spLocks noGrp="1"/>
          </p:cNvSpPr>
          <p:nvPr>
            <p:ph type="body" idx="1"/>
          </p:nvPr>
        </p:nvSpPr>
        <p:spPr>
          <a:xfrm>
            <a:off x="1275444" y="2569570"/>
            <a:ext cx="10656653" cy="1423691"/>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900"/>
              <a:buFont typeface="Calibri"/>
              <a:buNone/>
            </a:pPr>
            <a:r>
              <a:rPr lang="is" sz="2900" dirty="0">
                <a:solidFill>
                  <a:srgbClr val="000000"/>
                </a:solidFill>
              </a:rPr>
              <a:t>6- Unnin matvæli eru alltaf minna sjálfbær en óunnin.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Fæðuumhverfi</a:t>
            </a:r>
            <a:endParaRPr dirty="0"/>
          </a:p>
        </p:txBody>
      </p:sp>
      <p:sp>
        <p:nvSpPr>
          <p:cNvPr id="250" name="Google Shape;250;p31"/>
          <p:cNvSpPr txBox="1"/>
          <p:nvPr/>
        </p:nvSpPr>
        <p:spPr>
          <a:xfrm>
            <a:off x="1269455" y="1911524"/>
            <a:ext cx="10197607" cy="26845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600"/>
              <a:buFont typeface="Calibri"/>
              <a:buNone/>
            </a:pPr>
            <a:r>
              <a:rPr lang="is" sz="2600" b="0" i="0" u="none" strike="noStrike" cap="none" dirty="0">
                <a:solidFill>
                  <a:srgbClr val="000000"/>
                </a:solidFill>
                <a:latin typeface="Calibri"/>
                <a:ea typeface="Calibri"/>
                <a:cs typeface="Calibri"/>
                <a:sym typeface="Calibri"/>
              </a:rPr>
              <a:t>Það er líkamlegt, félagslegt, efnahagslegt og menningarlegt umhverfi sem hefur áhrif á fæðuval fólks og matarvenjur.</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is" sz="2500" b="0" i="0" u="none" strike="noStrike" cap="none" dirty="0">
                <a:solidFill>
                  <a:srgbClr val="000000"/>
                </a:solidFill>
                <a:latin typeface="Calibri"/>
                <a:ea typeface="Calibri"/>
                <a:cs typeface="Calibri"/>
                <a:sym typeface="Calibri"/>
              </a:rPr>
              <a:t>Framboð: Tilvist hollra fæðkosta í samfélaginu.</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is" sz="2500" b="0" i="0" u="none" strike="noStrike" cap="none" dirty="0">
                <a:solidFill>
                  <a:srgbClr val="000000"/>
                </a:solidFill>
                <a:latin typeface="Calibri"/>
                <a:ea typeface="Calibri"/>
                <a:cs typeface="Calibri"/>
                <a:sym typeface="Calibri"/>
              </a:rPr>
              <a:t>Hagkvæmni: Kostnaður við hollan mat miðað við tekjur.</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is" sz="2500" b="0" i="0" u="none" strike="noStrike" cap="none" dirty="0">
                <a:solidFill>
                  <a:srgbClr val="000000"/>
                </a:solidFill>
                <a:latin typeface="Calibri"/>
                <a:ea typeface="Calibri"/>
                <a:cs typeface="Calibri"/>
                <a:sym typeface="Calibri"/>
              </a:rPr>
              <a:t>Öryggi: Öryggi og hreinlæti matvæla í boði.</a:t>
            </a:r>
            <a:endParaRPr dirty="0"/>
          </a:p>
          <a:p>
            <a:pPr marL="426473" marR="0" lvl="0" indent="-286773" algn="l" rtl="0">
              <a:lnSpc>
                <a:spcPct val="90000"/>
              </a:lnSpc>
              <a:spcBef>
                <a:spcPts val="1000"/>
              </a:spcBef>
              <a:spcAft>
                <a:spcPts val="0"/>
              </a:spcAft>
              <a:buClr>
                <a:srgbClr val="000000"/>
              </a:buClr>
              <a:buSzPts val="2500"/>
              <a:buFont typeface="Helvetica Neue"/>
              <a:buChar char="•"/>
            </a:pPr>
            <a:r>
              <a:rPr lang="is" sz="2500" b="0" i="0" u="none" strike="noStrike" cap="none" dirty="0">
                <a:solidFill>
                  <a:srgbClr val="000000"/>
                </a:solidFill>
                <a:latin typeface="Calibri"/>
                <a:ea typeface="Calibri"/>
                <a:cs typeface="Calibri"/>
                <a:sym typeface="Calibri"/>
              </a:rPr>
              <a:t>Gæði: Næringargildi og ferskleiki matar í boði.</a:t>
            </a:r>
            <a:endParaRPr dirty="0"/>
          </a:p>
        </p:txBody>
      </p:sp>
      <p:sp>
        <p:nvSpPr>
          <p:cNvPr id="251" name="Google Shape;251;p31"/>
          <p:cNvSpPr txBox="1"/>
          <p:nvPr/>
        </p:nvSpPr>
        <p:spPr>
          <a:xfrm>
            <a:off x="1557674" y="4753452"/>
            <a:ext cx="10962108"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FF"/>
              </a:buClr>
              <a:buSzPts val="2200"/>
              <a:buFont typeface="Helvetica Neue"/>
              <a:buNone/>
            </a:pPr>
            <a:r>
              <a:rPr lang="is" sz="1800" b="0" i="0" u="sng" strike="noStrike" cap="none" dirty="0">
                <a:solidFill>
                  <a:srgbClr val="0000FF"/>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Beeforest</a:t>
            </a:r>
            <a:endParaRPr sz="1100" dirty="0"/>
          </a:p>
          <a:p>
            <a:pPr marL="0" marR="0" lvl="0" indent="0" algn="l" rtl="0">
              <a:lnSpc>
                <a:spcPct val="100000"/>
              </a:lnSpc>
              <a:spcBef>
                <a:spcPts val="0"/>
              </a:spcBef>
              <a:spcAft>
                <a:spcPts val="0"/>
              </a:spcAft>
              <a:buClr>
                <a:srgbClr val="0076BA"/>
              </a:buClr>
              <a:buSzPts val="2200"/>
              <a:buFont typeface="Helvetica Neue"/>
              <a:buNone/>
            </a:pPr>
            <a:r>
              <a:rPr lang="is" sz="1800" b="0" i="0" u="none" strike="noStrike" cap="none" dirty="0">
                <a:solidFill>
                  <a:srgbClr val="0076BA"/>
                </a:solidFill>
                <a:latin typeface="Helvetica Neue"/>
                <a:ea typeface="Helvetica Neue"/>
                <a:cs typeface="Helvetica Neue"/>
                <a:sym typeface="Helvetica Neue"/>
              </a:rPr>
              <a:t>https://eu-cap-network.ec.europa.eu/news/inspirational-idea-sustainable-bee-forest_en</a:t>
            </a:r>
            <a:endParaRPr sz="1100" dirty="0"/>
          </a:p>
        </p:txBody>
      </p:sp>
      <p:sp>
        <p:nvSpPr>
          <p:cNvPr id="252" name="Google Shape;252;p31"/>
          <p:cNvSpPr txBox="1"/>
          <p:nvPr/>
        </p:nvSpPr>
        <p:spPr>
          <a:xfrm>
            <a:off x="235790" y="4978400"/>
            <a:ext cx="917940"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is" b="1" dirty="0">
                <a:latin typeface="Helvetica Neue"/>
                <a:sym typeface="Helvetica Neue"/>
              </a:rPr>
              <a:t>Skoðaðu</a:t>
            </a:r>
            <a:endParaRPr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2"/>
          <p:cNvSpPr txBox="1">
            <a:spLocks noGrp="1"/>
          </p:cNvSpPr>
          <p:nvPr>
            <p:ph type="title"/>
          </p:nvPr>
        </p:nvSpPr>
        <p:spPr>
          <a:xfrm>
            <a:off x="714387" y="-1113227"/>
            <a:ext cx="10515601"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Að ímynda sér sjálfbær fæðukerfi</a:t>
            </a:r>
            <a:endParaRPr dirty="0"/>
          </a:p>
        </p:txBody>
      </p:sp>
      <p:sp>
        <p:nvSpPr>
          <p:cNvPr id="258" name="Google Shape;258;p32"/>
          <p:cNvSpPr txBox="1">
            <a:spLocks noGrp="1"/>
          </p:cNvSpPr>
          <p:nvPr>
            <p:ph type="body" idx="1"/>
          </p:nvPr>
        </p:nvSpPr>
        <p:spPr>
          <a:xfrm>
            <a:off x="1098196" y="2342684"/>
            <a:ext cx="10515601" cy="1500189"/>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000000"/>
              </a:buClr>
              <a:buSzPts val="2800"/>
            </a:pPr>
            <a:r>
              <a:rPr lang="is" sz="2800" dirty="0">
                <a:solidFill>
                  <a:srgbClr val="000000"/>
                </a:solidFill>
              </a:rPr>
              <a:t>Framtíðarlæsi: Hæfni til að ímynda sér og búa til mismunandi sviðsmyndir fyrir framtíðina hjálpar til við áætlanagerð og ákvarðanatöku.</a:t>
            </a:r>
            <a:endParaRPr dirty="0"/>
          </a:p>
        </p:txBody>
      </p:sp>
      <p:sp>
        <p:nvSpPr>
          <p:cNvPr id="259" name="Google Shape;259;p32"/>
          <p:cNvSpPr txBox="1"/>
          <p:nvPr/>
        </p:nvSpPr>
        <p:spPr>
          <a:xfrm>
            <a:off x="1668868" y="3494498"/>
            <a:ext cx="8225639" cy="8536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76BA"/>
              </a:buClr>
              <a:buSzPts val="2800"/>
              <a:buFont typeface="Helvetica Neue"/>
              <a:buNone/>
            </a:pPr>
            <a:r>
              <a:rPr lang="is" sz="2800" b="0" i="0" u="none" strike="noStrike" cap="none">
                <a:solidFill>
                  <a:srgbClr val="0076BA"/>
                </a:solidFill>
                <a:latin typeface="Helvetica Neue"/>
                <a:ea typeface="Helvetica Neue"/>
                <a:cs typeface="Helvetica Neue"/>
                <a:sym typeface="Helvetica Neue"/>
              </a:rPr>
              <a:t>https://illuminem.com/category/sustainable-lifestyle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957597" y="-1172655"/>
            <a:ext cx="11234403"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Að hanna sjálfbær fæðukerfi</a:t>
            </a:r>
            <a:endParaRPr dirty="0"/>
          </a:p>
        </p:txBody>
      </p:sp>
      <p:sp>
        <p:nvSpPr>
          <p:cNvPr id="265" name="Google Shape;265;p33"/>
          <p:cNvSpPr txBox="1">
            <a:spLocks noGrp="1"/>
          </p:cNvSpPr>
          <p:nvPr>
            <p:ph type="body" idx="1"/>
          </p:nvPr>
        </p:nvSpPr>
        <p:spPr>
          <a:xfrm>
            <a:off x="838200" y="1799440"/>
            <a:ext cx="10515600" cy="3945992"/>
          </a:xfrm>
          <a:prstGeom prst="rect">
            <a:avLst/>
          </a:prstGeom>
          <a:noFill/>
          <a:ln>
            <a:noFill/>
          </a:ln>
        </p:spPr>
        <p:txBody>
          <a:bodyPr spcFirstLastPara="1" wrap="square" lIns="45675" tIns="45675" rIns="45675" bIns="45675" anchor="t" anchorCtr="0">
            <a:normAutofit/>
          </a:bodyPr>
          <a:lstStyle/>
          <a:p>
            <a:pPr marL="376366" lvl="0" indent="-247841" algn="l" rtl="0">
              <a:lnSpc>
                <a:spcPct val="90000"/>
              </a:lnSpc>
              <a:spcBef>
                <a:spcPts val="0"/>
              </a:spcBef>
              <a:spcAft>
                <a:spcPts val="0"/>
              </a:spcAft>
              <a:buClr>
                <a:srgbClr val="0D0D0D"/>
              </a:buClr>
              <a:buSzPts val="2500"/>
              <a:buFont typeface="Helvetica Neue"/>
              <a:buChar char="•"/>
            </a:pPr>
            <a:r>
              <a:rPr lang="is" b="1" dirty="0"/>
              <a:t>Verkefnamiðað nám</a:t>
            </a:r>
            <a:r>
              <a:rPr lang="is" sz="2500" dirty="0">
                <a:solidFill>
                  <a:srgbClr val="000000"/>
                </a:solidFill>
              </a:rPr>
              <a:t>: nemendur læra með því að taka virkan þátt í raunverulegum og þroskandi verkefnum.</a:t>
            </a:r>
            <a:endParaRPr dirty="0"/>
          </a:p>
          <a:p>
            <a:pPr marL="376366" lvl="0" indent="-247841" algn="l" rtl="0">
              <a:lnSpc>
                <a:spcPct val="90000"/>
              </a:lnSpc>
              <a:spcBef>
                <a:spcPts val="900"/>
              </a:spcBef>
              <a:spcAft>
                <a:spcPts val="0"/>
              </a:spcAft>
              <a:buClr>
                <a:srgbClr val="0D0D0D"/>
              </a:buClr>
              <a:buSzPts val="2500"/>
              <a:buFont typeface="Helvetica Neue"/>
              <a:buChar char="•"/>
            </a:pPr>
            <a:r>
              <a:rPr lang="is" b="1" dirty="0"/>
              <a:t>Skólagarðar</a:t>
            </a:r>
            <a:r>
              <a:rPr lang="is" sz="2500" dirty="0">
                <a:solidFill>
                  <a:srgbClr val="000000"/>
                </a:solidFill>
              </a:rPr>
              <a:t>: Ávinningurinn af praktísktu námi, skilningur á matvælaframleiðslu og að stuðla að heilbrigðum matarvenjum.</a:t>
            </a:r>
            <a:endParaRPr dirty="0"/>
          </a:p>
          <a:p>
            <a:pPr marL="376366" lvl="0" indent="-247841" algn="l" rtl="0">
              <a:lnSpc>
                <a:spcPct val="90000"/>
              </a:lnSpc>
              <a:spcBef>
                <a:spcPts val="900"/>
              </a:spcBef>
              <a:spcAft>
                <a:spcPts val="0"/>
              </a:spcAft>
              <a:buClr>
                <a:srgbClr val="0D0D0D"/>
              </a:buClr>
              <a:buSzPts val="2500"/>
              <a:buFont typeface="Helvetica Neue"/>
              <a:buChar char="•"/>
            </a:pPr>
            <a:r>
              <a:rPr lang="is" b="1" dirty="0"/>
              <a:t>Leiðir til að afla fæðu fyrir næramfélagið</a:t>
            </a:r>
            <a:r>
              <a:rPr lang="is" sz="2500" dirty="0">
                <a:solidFill>
                  <a:srgbClr val="000000"/>
                </a:solidFill>
              </a:rPr>
              <a:t>: Hvetja nemendur til að rannsaka og nálgast staðbundinn mat fyrir skólamáltíðir eða viðburði.</a:t>
            </a:r>
            <a:endParaRPr dirty="0"/>
          </a:p>
          <a:p>
            <a:pPr marL="376366" lvl="0" indent="-247841" algn="l" rtl="0">
              <a:lnSpc>
                <a:spcPct val="90000"/>
              </a:lnSpc>
              <a:spcBef>
                <a:spcPts val="900"/>
              </a:spcBef>
              <a:spcAft>
                <a:spcPts val="0"/>
              </a:spcAft>
              <a:buClr>
                <a:srgbClr val="0D0D0D"/>
              </a:buClr>
              <a:buSzPts val="2500"/>
              <a:buFont typeface="Helvetica Neue"/>
              <a:buChar char="•"/>
            </a:pPr>
            <a:r>
              <a:rPr lang="is" b="1" dirty="0"/>
              <a:t>Verkefni til að draga úr úrgangi</a:t>
            </a:r>
            <a:r>
              <a:rPr lang="is" sz="2500" dirty="0">
                <a:solidFill>
                  <a:srgbClr val="000000"/>
                </a:solidFill>
              </a:rPr>
              <a:t>: Verkefni sem snúa að því að draga úr, endurnýta og endurvinna matavæli í skólum.</a:t>
            </a:r>
            <a:endParaRPr dirty="0"/>
          </a:p>
          <a:p>
            <a:pPr marL="376366" lvl="0" indent="-247841" algn="l" rtl="0">
              <a:lnSpc>
                <a:spcPct val="90000"/>
              </a:lnSpc>
              <a:spcBef>
                <a:spcPts val="900"/>
              </a:spcBef>
              <a:spcAft>
                <a:spcPts val="0"/>
              </a:spcAft>
              <a:buClr>
                <a:srgbClr val="0D0D0D"/>
              </a:buClr>
              <a:buSzPts val="2500"/>
              <a:buFont typeface="Helvetica Neue"/>
              <a:buChar char="•"/>
            </a:pPr>
            <a:r>
              <a:rPr lang="is" b="1" dirty="0"/>
              <a:t>Fæðuvika í skólanum</a:t>
            </a:r>
            <a:r>
              <a:rPr lang="is" sz="2500" dirty="0">
                <a:solidFill>
                  <a:srgbClr val="000000"/>
                </a:solidFill>
              </a:rPr>
              <a:t>: virkja allan skólann í verkefnavinnu.</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985383" y="-470061"/>
            <a:ext cx="10515601" cy="2603661"/>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Tala fyrir loftslagið og sjálfbær fæðukerfi</a:t>
            </a:r>
            <a:endParaRPr dirty="0"/>
          </a:p>
        </p:txBody>
      </p:sp>
      <p:sp>
        <p:nvSpPr>
          <p:cNvPr id="271" name="Google Shape;271;p34"/>
          <p:cNvSpPr txBox="1">
            <a:spLocks noGrp="1"/>
          </p:cNvSpPr>
          <p:nvPr>
            <p:ph type="body" idx="1"/>
          </p:nvPr>
        </p:nvSpPr>
        <p:spPr>
          <a:xfrm>
            <a:off x="838200" y="2646759"/>
            <a:ext cx="10515600" cy="3019762"/>
          </a:xfrm>
          <a:prstGeom prst="rect">
            <a:avLst/>
          </a:prstGeom>
          <a:noFill/>
          <a:ln>
            <a:noFill/>
          </a:ln>
        </p:spPr>
        <p:txBody>
          <a:bodyPr spcFirstLastPara="1" wrap="square" lIns="45675" tIns="45675" rIns="45675" bIns="45675" anchor="t" anchorCtr="0">
            <a:normAutofit/>
          </a:bodyPr>
          <a:lstStyle/>
          <a:p>
            <a:pPr marL="512706" lvl="0" indent="-373006" algn="l" rtl="0">
              <a:lnSpc>
                <a:spcPct val="90000"/>
              </a:lnSpc>
              <a:spcBef>
                <a:spcPts val="0"/>
              </a:spcBef>
              <a:spcAft>
                <a:spcPts val="0"/>
              </a:spcAft>
              <a:buClr>
                <a:srgbClr val="0D0D0D"/>
              </a:buClr>
              <a:buSzPts val="2800"/>
              <a:buFont typeface="Helvetica Neue"/>
              <a:buChar char="•"/>
            </a:pPr>
            <a:r>
              <a:rPr lang="is" b="1" dirty="0"/>
              <a:t>Gagnrýnin hugsun</a:t>
            </a:r>
            <a:r>
              <a:rPr lang="is" sz="2800" dirty="0">
                <a:solidFill>
                  <a:srgbClr val="000000"/>
                </a:solidFill>
              </a:rPr>
              <a:t>: efast um og greina áhrif fæðuvals þíns á umhverfið og samfélagið.</a:t>
            </a:r>
            <a:endParaRPr dirty="0"/>
          </a:p>
          <a:p>
            <a:pPr marL="512706" lvl="0" indent="-373006" algn="l" rtl="0">
              <a:lnSpc>
                <a:spcPct val="90000"/>
              </a:lnSpc>
              <a:spcBef>
                <a:spcPts val="1000"/>
              </a:spcBef>
              <a:spcAft>
                <a:spcPts val="0"/>
              </a:spcAft>
              <a:buClr>
                <a:srgbClr val="0D0D0D"/>
              </a:buClr>
              <a:buSzPts val="2800"/>
              <a:buFont typeface="Helvetica Neue"/>
              <a:buChar char="•"/>
            </a:pPr>
            <a:r>
              <a:rPr lang="is" b="1" dirty="0"/>
              <a:t>Hvatning</a:t>
            </a:r>
            <a:r>
              <a:rPr lang="is" sz="2800" dirty="0">
                <a:solidFill>
                  <a:srgbClr val="000000"/>
                </a:solidFill>
              </a:rPr>
              <a:t>: verkefni leidd af nemendum sem hafa jákvæð áhrif á nærsamfélagið.</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523887" y="-723387"/>
            <a:ext cx="10515601"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Hagnýtt verkefni sem tengist námskránni</a:t>
            </a:r>
            <a:endParaRPr/>
          </a:p>
        </p:txBody>
      </p:sp>
      <p:sp>
        <p:nvSpPr>
          <p:cNvPr id="277" name="Google Shape;277;p35"/>
          <p:cNvSpPr txBox="1">
            <a:spLocks noGrp="1"/>
          </p:cNvSpPr>
          <p:nvPr>
            <p:ph type="body" idx="1"/>
          </p:nvPr>
        </p:nvSpPr>
        <p:spPr>
          <a:xfrm>
            <a:off x="1105250" y="2167020"/>
            <a:ext cx="10515601" cy="3269818"/>
          </a:xfrm>
          <a:prstGeom prst="rect">
            <a:avLst/>
          </a:prstGeom>
          <a:noFill/>
          <a:ln>
            <a:noFill/>
          </a:ln>
        </p:spPr>
        <p:txBody>
          <a:bodyPr spcFirstLastPara="1" wrap="square" lIns="45675" tIns="45675" rIns="45675" bIns="45675" anchor="t" anchorCtr="0">
            <a:normAutofit/>
          </a:bodyPr>
          <a:lstStyle/>
          <a:p>
            <a:pPr marL="492652" lvl="0" indent="-352952" algn="l" rtl="0">
              <a:lnSpc>
                <a:spcPct val="90000"/>
              </a:lnSpc>
              <a:spcBef>
                <a:spcPts val="0"/>
              </a:spcBef>
              <a:spcAft>
                <a:spcPts val="0"/>
              </a:spcAft>
              <a:buClr>
                <a:srgbClr val="0D0D0D"/>
              </a:buClr>
              <a:buSzPts val="2800"/>
              <a:buFont typeface="Helvetica Neue"/>
              <a:buChar char="•"/>
            </a:pPr>
            <a:r>
              <a:rPr lang="is" b="1" dirty="0"/>
              <a:t>Verkefni í kennslustofunni </a:t>
            </a:r>
            <a:r>
              <a:rPr lang="is" sz="2800" dirty="0">
                <a:solidFill>
                  <a:srgbClr val="000000"/>
                </a:solidFill>
              </a:rPr>
              <a:t>: matreiðslunámskeið, úttektir á matarsóun, heimsóknir á bóndabæi o.s.frv.</a:t>
            </a:r>
            <a:endParaRPr dirty="0"/>
          </a:p>
          <a:p>
            <a:pPr marL="492652" lvl="0" indent="-352952" algn="l" rtl="0">
              <a:lnSpc>
                <a:spcPct val="90000"/>
              </a:lnSpc>
              <a:spcBef>
                <a:spcPts val="1000"/>
              </a:spcBef>
              <a:spcAft>
                <a:spcPts val="0"/>
              </a:spcAft>
              <a:buClr>
                <a:srgbClr val="0D0D0D"/>
              </a:buClr>
              <a:buSzPts val="2800"/>
              <a:buFont typeface="Helvetica Neue"/>
              <a:buChar char="•"/>
            </a:pPr>
            <a:r>
              <a:rPr lang="is" b="1" dirty="0"/>
              <a:t>Hópumræður </a:t>
            </a:r>
            <a:r>
              <a:rPr lang="is" sz="2800" dirty="0">
                <a:solidFill>
                  <a:srgbClr val="000000"/>
                </a:solidFill>
              </a:rPr>
              <a:t>: Leiða umræður um efni eins og áhrif fæðukerfa á heilsu okkar og umhverfi.</a:t>
            </a:r>
            <a:endParaRPr dirty="0"/>
          </a:p>
          <a:p>
            <a:pPr marL="492652" lvl="0" indent="-352952" algn="l" rtl="0">
              <a:lnSpc>
                <a:spcPct val="90000"/>
              </a:lnSpc>
              <a:spcBef>
                <a:spcPts val="1000"/>
              </a:spcBef>
              <a:spcAft>
                <a:spcPts val="0"/>
              </a:spcAft>
              <a:buClr>
                <a:srgbClr val="0D0D0D"/>
              </a:buClr>
              <a:buSzPts val="2800"/>
              <a:buFont typeface="Helvetica Neue"/>
              <a:buChar char="•"/>
            </a:pPr>
            <a:r>
              <a:rPr lang="is" b="1" dirty="0"/>
              <a:t>Verkleg þjálfun </a:t>
            </a:r>
            <a:r>
              <a:rPr lang="is" sz="2800" dirty="0">
                <a:solidFill>
                  <a:srgbClr val="000000"/>
                </a:solidFill>
              </a:rPr>
              <a:t>: Verkefni sem fela í sér ræktun matvæla, matreiðslu, endurvinnslu umbúða eða að stuðla að aukinni vitund um sjálfbærar matarvenjur.</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838200" y="-881630"/>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Tilviksrannsókn: CLIKIS-Network – loftslagsvæn skólaeldhús – Eistland</a:t>
            </a:r>
            <a:endParaRPr/>
          </a:p>
        </p:txBody>
      </p:sp>
      <p:sp>
        <p:nvSpPr>
          <p:cNvPr id="283" name="Google Shape;283;p36"/>
          <p:cNvSpPr txBox="1">
            <a:spLocks noGrp="1"/>
          </p:cNvSpPr>
          <p:nvPr>
            <p:ph type="body" idx="1"/>
          </p:nvPr>
        </p:nvSpPr>
        <p:spPr>
          <a:xfrm>
            <a:off x="838200" y="1960878"/>
            <a:ext cx="10515600" cy="453296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dirty="0">
                <a:solidFill>
                  <a:srgbClr val="000000"/>
                </a:solidFill>
              </a:rPr>
              <a:t>Verkefni í átta eistneskum leikskólum og skólum sem mátu skólaeldhúsin sín, matseðla, matreiðsluaðferðir og meðferð úrgangs.</a:t>
            </a:r>
            <a:endParaRPr dirty="0"/>
          </a:p>
          <a:p>
            <a:pPr marL="0" lvl="0" indent="0" algn="l" rtl="0">
              <a:lnSpc>
                <a:spcPct val="90000"/>
              </a:lnSpc>
              <a:spcBef>
                <a:spcPts val="1000"/>
              </a:spcBef>
              <a:spcAft>
                <a:spcPts val="0"/>
              </a:spcAft>
              <a:buClr>
                <a:srgbClr val="000000"/>
              </a:buClr>
              <a:buSzPts val="2800"/>
              <a:buFont typeface="Calibri"/>
              <a:buNone/>
            </a:pPr>
            <a:r>
              <a:rPr lang="is" b="1" dirty="0"/>
              <a:t>Dæmi </a:t>
            </a:r>
            <a:r>
              <a:rPr lang="is" sz="2800" dirty="0">
                <a:solidFill>
                  <a:srgbClr val="000000"/>
                </a:solidFill>
              </a:rPr>
              <a:t>: Tartu Kivilinna-skólinn hefur tekið upp vigtun matarúrgangs sem eftir er á disknum, sem veitir gagnlegar upplýsingar fyrir nemendur, skólastjórnendur og matráða. Kaffistofan heldur daglega skrá yfir matarsóun sem sýnir fjölda nemenda sem borða og mælir matarafganga í lítrum.</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838200" y="-1460625"/>
            <a:ext cx="10515600"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Dæmi: Berlin Challenge</a:t>
            </a:r>
            <a:endParaRPr/>
          </a:p>
        </p:txBody>
      </p:sp>
      <p:sp>
        <p:nvSpPr>
          <p:cNvPr id="289" name="Google Shape;289;p37"/>
          <p:cNvSpPr txBox="1">
            <a:spLocks noGrp="1"/>
          </p:cNvSpPr>
          <p:nvPr>
            <p:ph type="body" idx="1"/>
          </p:nvPr>
        </p:nvSpPr>
        <p:spPr>
          <a:xfrm>
            <a:off x="1069798" y="1481138"/>
            <a:ext cx="10515601" cy="4532967"/>
          </a:xfrm>
          <a:prstGeom prst="rect">
            <a:avLst/>
          </a:prstGeom>
          <a:noFill/>
          <a:ln>
            <a:noFill/>
          </a:ln>
        </p:spPr>
        <p:txBody>
          <a:bodyPr spcFirstLastPara="1" wrap="square" lIns="45675" tIns="45675" rIns="45675" bIns="45675" anchor="t" anchorCtr="0">
            <a:normAutofit/>
          </a:bodyPr>
          <a:lstStyle/>
          <a:p>
            <a:pPr marL="483972" lvl="0" indent="-359639" algn="l" rtl="0">
              <a:lnSpc>
                <a:spcPct val="90000"/>
              </a:lnSpc>
              <a:spcBef>
                <a:spcPts val="0"/>
              </a:spcBef>
              <a:spcAft>
                <a:spcPts val="0"/>
              </a:spcAft>
              <a:buClr>
                <a:srgbClr val="0D0D0D"/>
              </a:buClr>
              <a:buSzPts val="2400"/>
              <a:buFont typeface="Helvetica Neue"/>
              <a:buChar char="•"/>
            </a:pPr>
            <a:r>
              <a:rPr lang="is" b="1" dirty="0"/>
              <a:t>Vandamál </a:t>
            </a:r>
            <a:r>
              <a:rPr lang="is" dirty="0">
                <a:solidFill>
                  <a:srgbClr val="000000"/>
                </a:solidFill>
              </a:rPr>
              <a:t>: Berlín stóð frammi fyrir áskorunum varðandi matvælaöryggi, aðgang að ferskum afurð og leiðum til að sporna við matarsóunar.</a:t>
            </a:r>
            <a:endParaRPr dirty="0"/>
          </a:p>
          <a:p>
            <a:pPr marL="483972" lvl="0" indent="-359639" algn="l" rtl="0">
              <a:lnSpc>
                <a:spcPct val="90000"/>
              </a:lnSpc>
              <a:spcBef>
                <a:spcPts val="800"/>
              </a:spcBef>
              <a:spcAft>
                <a:spcPts val="0"/>
              </a:spcAft>
              <a:buClr>
                <a:srgbClr val="0D0D0D"/>
              </a:buClr>
              <a:buSzPts val="2400"/>
              <a:buFont typeface="Helvetica Neue"/>
              <a:buChar char="•"/>
            </a:pPr>
            <a:r>
              <a:rPr lang="is" b="1" dirty="0"/>
              <a:t>Lausnir </a:t>
            </a:r>
            <a:r>
              <a:rPr lang="is" dirty="0">
                <a:solidFill>
                  <a:srgbClr val="000000"/>
                </a:solidFill>
              </a:rPr>
              <a:t>:</a:t>
            </a:r>
            <a:endParaRPr dirty="0"/>
          </a:p>
          <a:p>
            <a:pPr marL="890880" lvl="1" indent="-359639" algn="l" rtl="0">
              <a:lnSpc>
                <a:spcPct val="90000"/>
              </a:lnSpc>
              <a:spcBef>
                <a:spcPts val="800"/>
              </a:spcBef>
              <a:spcAft>
                <a:spcPts val="0"/>
              </a:spcAft>
              <a:buClr>
                <a:srgbClr val="0D0D0D"/>
              </a:buClr>
              <a:buSzPts val="2400"/>
              <a:buFont typeface="Helvetica Neue"/>
              <a:buChar char="•"/>
            </a:pPr>
            <a:r>
              <a:rPr lang="is" dirty="0">
                <a:solidFill>
                  <a:srgbClr val="000000"/>
                </a:solidFill>
              </a:rPr>
              <a:t>Samfélagsgarðar: Veita íbúum aðgang að ferskum afurðum og grænum svæðum.</a:t>
            </a:r>
            <a:endParaRPr dirty="0"/>
          </a:p>
          <a:p>
            <a:pPr marL="890880" lvl="1" indent="-359639" algn="l" rtl="0">
              <a:lnSpc>
                <a:spcPct val="90000"/>
              </a:lnSpc>
              <a:spcBef>
                <a:spcPts val="800"/>
              </a:spcBef>
              <a:spcAft>
                <a:spcPts val="0"/>
              </a:spcAft>
              <a:buClr>
                <a:srgbClr val="0D0D0D"/>
              </a:buClr>
              <a:buSzPts val="2400"/>
              <a:buFont typeface="Helvetica Neue"/>
              <a:buChar char="•"/>
            </a:pPr>
            <a:r>
              <a:rPr lang="is" dirty="0">
                <a:solidFill>
                  <a:srgbClr val="000000"/>
                </a:solidFill>
              </a:rPr>
              <a:t>Samvinnustórmarkaðir: Gerðu neytendum kleift að hafa meiri stjórn á matarinnkaupum og styður við staðbundna framleiðendur.</a:t>
            </a:r>
            <a:endParaRPr dirty="0"/>
          </a:p>
          <a:p>
            <a:pPr marL="890880" lvl="1" indent="-359639" algn="l" rtl="0">
              <a:lnSpc>
                <a:spcPct val="90000"/>
              </a:lnSpc>
              <a:spcBef>
                <a:spcPts val="800"/>
              </a:spcBef>
              <a:spcAft>
                <a:spcPts val="0"/>
              </a:spcAft>
              <a:buClr>
                <a:srgbClr val="0D0D0D"/>
              </a:buClr>
              <a:buSzPts val="2400"/>
              <a:buFont typeface="Helvetica Neue"/>
              <a:buChar char="•"/>
            </a:pPr>
            <a:r>
              <a:rPr lang="is" dirty="0">
                <a:solidFill>
                  <a:srgbClr val="000000"/>
                </a:solidFill>
              </a:rPr>
              <a:t>Ferlar til að draga úr matarsóun: Buðu fólki í neyð að nýta mat sem varð eftir, sem dró úr matarsóun.</a:t>
            </a:r>
            <a:endParaRPr dirty="0"/>
          </a:p>
          <a:p>
            <a:pPr marL="483972" lvl="0" indent="-359639" algn="l" rtl="0">
              <a:lnSpc>
                <a:spcPct val="90000"/>
              </a:lnSpc>
              <a:spcBef>
                <a:spcPts val="800"/>
              </a:spcBef>
              <a:spcAft>
                <a:spcPts val="0"/>
              </a:spcAft>
              <a:buClr>
                <a:srgbClr val="0D0D0D"/>
              </a:buClr>
              <a:buSzPts val="2400"/>
              <a:buFont typeface="Helvetica Neue"/>
              <a:buChar char="•"/>
            </a:pPr>
            <a:r>
              <a:rPr lang="is" b="1" dirty="0"/>
              <a:t>Niðurstöður </a:t>
            </a:r>
            <a:r>
              <a:rPr lang="is" dirty="0">
                <a:solidFill>
                  <a:srgbClr val="000000"/>
                </a:solidFill>
              </a:rPr>
              <a:t>: Bætt matvælaöryggi, aukin samfélagsþátttaka og minni matarsóun.</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838200" y="-914715"/>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Dæmi: Sumarbúðir barna í bænum - Eistland</a:t>
            </a:r>
            <a:endParaRPr/>
          </a:p>
        </p:txBody>
      </p:sp>
      <p:sp>
        <p:nvSpPr>
          <p:cNvPr id="295" name="Google Shape;295;p38"/>
          <p:cNvSpPr txBox="1">
            <a:spLocks noGrp="1"/>
          </p:cNvSpPr>
          <p:nvPr>
            <p:ph type="body" idx="1"/>
          </p:nvPr>
        </p:nvSpPr>
        <p:spPr>
          <a:xfrm>
            <a:off x="1135969" y="2076676"/>
            <a:ext cx="10515601" cy="453296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dirty="0">
                <a:solidFill>
                  <a:srgbClr val="000000"/>
                </a:solidFill>
              </a:rPr>
              <a:t>Ranna Rancho sumarbúðirnar gefa börnum tækifæri til að kynnast náttúrunni, þar á meðal ferlið við ræktun matvæla. Í búðunum búa börn í náttúrulegu umhverfi og taka þátt í einföldu og hefðbundnu sveitalífi.</a:t>
            </a:r>
            <a:endParaRPr dirty="0"/>
          </a:p>
          <a:p>
            <a:pPr marL="0" lvl="0" indent="0" algn="l" rtl="0">
              <a:lnSpc>
                <a:spcPct val="90000"/>
              </a:lnSpc>
              <a:spcBef>
                <a:spcPts val="1000"/>
              </a:spcBef>
              <a:spcAft>
                <a:spcPts val="0"/>
              </a:spcAft>
              <a:buClr>
                <a:srgbClr val="000000"/>
              </a:buClr>
              <a:buSzPts val="2800"/>
              <a:buFont typeface="Calibri"/>
              <a:buNone/>
            </a:pPr>
            <a:r>
              <a:rPr lang="is" sz="2800" dirty="0">
                <a:solidFill>
                  <a:srgbClr val="000000"/>
                </a:solidFill>
              </a:rPr>
              <a:t>Börn öðlast dýrmæta þekkingu og reynslu um fæðukerfi, nánar tiltekið vaxtarferli og heilsufarslegan ávinning ýmissa plantna, að búa til uppskriftir með það markmið að lágmarka matarsóun o.fl. Að hugsa um húsdýrin ýtir undir samkennd og virðingu fyrir dýrum.</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838200" y="-1323016"/>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Að ímynda sér og hanna framtíðarfæðukerfi</a:t>
            </a:r>
            <a:endParaRPr dirty="0"/>
          </a:p>
        </p:txBody>
      </p:sp>
      <p:sp>
        <p:nvSpPr>
          <p:cNvPr id="301" name="Google Shape;301;p39"/>
          <p:cNvSpPr txBox="1">
            <a:spLocks noGrp="1"/>
          </p:cNvSpPr>
          <p:nvPr>
            <p:ph type="body" idx="1"/>
          </p:nvPr>
        </p:nvSpPr>
        <p:spPr>
          <a:xfrm>
            <a:off x="838200" y="1863563"/>
            <a:ext cx="10515600" cy="403238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b="1" dirty="0">
                <a:solidFill>
                  <a:srgbClr val="000000"/>
                </a:solidFill>
              </a:rPr>
              <a:t>Framtíðarlæsi</a:t>
            </a:r>
            <a:endParaRPr dirty="0"/>
          </a:p>
          <a:p>
            <a:pPr marL="721128" lvl="5" indent="-177800" algn="l" rtl="0">
              <a:lnSpc>
                <a:spcPct val="90000"/>
              </a:lnSpc>
              <a:spcBef>
                <a:spcPts val="1000"/>
              </a:spcBef>
              <a:spcAft>
                <a:spcPts val="0"/>
              </a:spcAft>
              <a:buClr>
                <a:srgbClr val="000000"/>
              </a:buClr>
              <a:buSzPts val="2800"/>
              <a:buFont typeface="Calibri"/>
              <a:buChar char="•"/>
            </a:pPr>
            <a:r>
              <a:rPr lang="is" sz="2800" dirty="0">
                <a:solidFill>
                  <a:srgbClr val="000000"/>
                </a:solidFill>
              </a:rPr>
              <a:t>Skipulag:</a:t>
            </a:r>
            <a:endParaRPr dirty="0"/>
          </a:p>
          <a:p>
            <a:pPr marL="721128" lvl="5" indent="-177800" algn="l" rtl="0">
              <a:lnSpc>
                <a:spcPct val="90000"/>
              </a:lnSpc>
              <a:spcBef>
                <a:spcPts val="1000"/>
              </a:spcBef>
              <a:spcAft>
                <a:spcPts val="0"/>
              </a:spcAft>
              <a:buClr>
                <a:srgbClr val="000000"/>
              </a:buClr>
              <a:buSzPts val="2800"/>
              <a:buFont typeface="Calibri"/>
              <a:buChar char="•"/>
            </a:pPr>
            <a:r>
              <a:rPr lang="is" sz="2800" dirty="0">
                <a:solidFill>
                  <a:srgbClr val="000000"/>
                </a:solidFill>
              </a:rPr>
              <a:t>Ígrundun</a:t>
            </a:r>
            <a:endParaRPr dirty="0"/>
          </a:p>
          <a:p>
            <a:pPr marL="721128" lvl="5" indent="-177800" algn="l" rtl="0">
              <a:lnSpc>
                <a:spcPct val="90000"/>
              </a:lnSpc>
              <a:spcBef>
                <a:spcPts val="1000"/>
              </a:spcBef>
              <a:spcAft>
                <a:spcPts val="0"/>
              </a:spcAft>
              <a:buClr>
                <a:srgbClr val="000000"/>
              </a:buClr>
              <a:buSzPts val="2800"/>
              <a:buFont typeface="Calibri"/>
              <a:buChar char="•"/>
            </a:pPr>
            <a:r>
              <a:rPr lang="is" sz="2800" dirty="0">
                <a:solidFill>
                  <a:srgbClr val="000000"/>
                </a:solidFill>
              </a:rPr>
              <a:t>Dæmi.</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4" descr="ENGLISH.jpg"/>
          <p:cNvPicPr preferRelativeResize="0"/>
          <p:nvPr/>
        </p:nvPicPr>
        <p:blipFill rotWithShape="1">
          <a:blip r:embed="rId3">
            <a:alphaModFix/>
          </a:blip>
          <a:srcRect/>
          <a:stretch/>
        </p:blipFill>
        <p:spPr>
          <a:xfrm>
            <a:off x="2285378" y="784963"/>
            <a:ext cx="7479593" cy="52880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p:nvPr>
        </p:nvSpPr>
        <p:spPr>
          <a:xfrm>
            <a:off x="551494" y="34357"/>
            <a:ext cx="11800096" cy="3937258"/>
          </a:xfrm>
          <a:prstGeom prst="rect">
            <a:avLst/>
          </a:prstGeom>
          <a:noFill/>
          <a:ln>
            <a:noFill/>
          </a:ln>
        </p:spPr>
        <p:txBody>
          <a:bodyPr spcFirstLastPara="1" wrap="square" lIns="45675" tIns="45675" rIns="45675" bIns="45675" anchor="b" anchorCtr="0">
            <a:normAutofit/>
          </a:bodyPr>
          <a:lstStyle/>
          <a:p>
            <a:pPr marL="0" lvl="0" indent="0" algn="l" rtl="0">
              <a:lnSpc>
                <a:spcPct val="90000"/>
              </a:lnSpc>
              <a:spcBef>
                <a:spcPts val="0"/>
              </a:spcBef>
              <a:spcAft>
                <a:spcPts val="0"/>
              </a:spcAft>
              <a:buClr>
                <a:srgbClr val="000000"/>
              </a:buClr>
              <a:buSzPts val="4400"/>
              <a:buFont typeface="Calibri"/>
              <a:buNone/>
            </a:pPr>
            <a:r>
              <a:rPr lang="is" sz="4400"/>
              <a:t>Vefsíðan Food Systems Dashboard</a:t>
            </a:r>
            <a:endParaRPr/>
          </a:p>
          <a:p>
            <a:pPr marL="0" lvl="0" indent="0" algn="l" rtl="0">
              <a:lnSpc>
                <a:spcPct val="100000"/>
              </a:lnSpc>
              <a:spcBef>
                <a:spcPts val="0"/>
              </a:spcBef>
              <a:spcAft>
                <a:spcPts val="0"/>
              </a:spcAft>
              <a:buClr>
                <a:srgbClr val="000000"/>
              </a:buClr>
              <a:buSzPts val="4400"/>
              <a:buFont typeface="Helvetica Neue"/>
              <a:buNone/>
            </a:pPr>
            <a:endParaRPr sz="4400"/>
          </a:p>
          <a:p>
            <a:pPr marL="0" lvl="0" indent="0" algn="l" rtl="0">
              <a:lnSpc>
                <a:spcPct val="100000"/>
              </a:lnSpc>
              <a:spcBef>
                <a:spcPts val="0"/>
              </a:spcBef>
              <a:spcAft>
                <a:spcPts val="0"/>
              </a:spcAft>
              <a:buClr>
                <a:srgbClr val="0076BA"/>
              </a:buClr>
              <a:buSzPts val="4600"/>
              <a:buFont typeface="Helvetica Neue"/>
              <a:buNone/>
            </a:pPr>
            <a:r>
              <a:rPr lang="is" sz="4600">
                <a:solidFill>
                  <a:srgbClr val="0076BA"/>
                </a:solidFill>
                <a:latin typeface="Helvetica Neue"/>
                <a:ea typeface="Helvetica Neue"/>
                <a:cs typeface="Helvetica Neue"/>
                <a:sym typeface="Helvetica Neue"/>
              </a:rPr>
              <a:t>https://www.foodsystemsdashboard.org/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HEIMILDIR</a:t>
            </a:r>
            <a:endParaRPr/>
          </a:p>
        </p:txBody>
      </p:sp>
      <p:sp>
        <p:nvSpPr>
          <p:cNvPr id="312" name="Google Shape;312;p41"/>
          <p:cNvSpPr txBox="1">
            <a:spLocks noGrp="1"/>
          </p:cNvSpPr>
          <p:nvPr>
            <p:ph type="body" idx="1"/>
          </p:nvPr>
        </p:nvSpPr>
        <p:spPr>
          <a:xfrm>
            <a:off x="838200" y="1886424"/>
            <a:ext cx="10515600" cy="3939259"/>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1600"/>
              <a:buFont typeface="Calibri"/>
              <a:buNone/>
            </a:pPr>
            <a:r>
              <a:rPr lang="is" sz="1400" dirty="0">
                <a:solidFill>
                  <a:srgbClr val="000000"/>
                </a:solidFill>
              </a:rPr>
              <a:t>Bækur og rit</a:t>
            </a:r>
            <a:endParaRPr sz="1400" dirty="0"/>
          </a:p>
          <a:p>
            <a:pPr marL="224182" lvl="0" indent="-141758" algn="l" rtl="0">
              <a:lnSpc>
                <a:spcPct val="90000"/>
              </a:lnSpc>
              <a:spcBef>
                <a:spcPts val="500"/>
              </a:spcBef>
              <a:spcAft>
                <a:spcPts val="0"/>
              </a:spcAft>
              <a:buClr>
                <a:srgbClr val="0D0D0D"/>
              </a:buClr>
              <a:buSzPts val="1600"/>
              <a:buFont typeface="Calibri"/>
              <a:buAutoNum type="arabicPeriod"/>
            </a:pPr>
            <a:r>
              <a:rPr lang="is" sz="1400" dirty="0">
                <a:solidFill>
                  <a:srgbClr val="000000"/>
                </a:solidFill>
              </a:rPr>
              <a:t>Legan, L. (2020). Planet Schooling: Hvernig á að búa til Permaculture Living Laboratory í bakgarðinum þínum. CreateSpace Independent Publishing Platform.</a:t>
            </a:r>
            <a:endParaRPr sz="1400" dirty="0"/>
          </a:p>
          <a:p>
            <a:pPr marL="153302" lvl="0" indent="-70879" algn="l" rtl="0">
              <a:lnSpc>
                <a:spcPct val="100000"/>
              </a:lnSpc>
              <a:spcBef>
                <a:spcPts val="0"/>
              </a:spcBef>
              <a:spcAft>
                <a:spcPts val="0"/>
              </a:spcAft>
              <a:buClr>
                <a:srgbClr val="0D0D0D"/>
              </a:buClr>
              <a:buSzPts val="800"/>
              <a:buFont typeface="Arial"/>
              <a:buAutoNum type="arabicPeriod"/>
            </a:pPr>
            <a:r>
              <a:rPr lang="is" sz="1400" dirty="0">
                <a:solidFill>
                  <a:srgbClr val="000000"/>
                </a:solidFill>
                <a:latin typeface="Arial"/>
                <a:ea typeface="Arial"/>
                <a:cs typeface="Arial"/>
                <a:sym typeface="Arial"/>
              </a:rPr>
              <a:t>Framkvæmdastjórn Evrópusambandsins. (2020). Stefna frá bænum til gaffals: Fyrir sanngjarnt, heilbrigt og umhverfisvænt matarkerfi. Sótt af </a:t>
            </a:r>
            <a:r>
              <a:rPr lang="is" sz="1400" u="sng" dirty="0">
                <a:solidFill>
                  <a:srgbClr val="0000FF"/>
                </a:solidFill>
                <a:hlinkClick r:id="rId3">
                  <a:extLst>
                    <a:ext uri="{A12FA001-AC4F-418D-AE19-62706E023703}">
                      <ahyp:hlinkClr xmlns:ahyp="http://schemas.microsoft.com/office/drawing/2018/hyperlinkcolor" val="tx"/>
                    </a:ext>
                  </a:extLst>
                </a:hlinkClick>
              </a:rPr>
              <a:t>https://ec.europa.eu/food/horizontal-topics/farm-fork-strategy_en</a:t>
            </a:r>
            <a:endParaRPr sz="1400" dirty="0"/>
          </a:p>
          <a:p>
            <a:pPr marL="224182" lvl="0" indent="-141758" algn="l" rtl="0">
              <a:lnSpc>
                <a:spcPct val="90000"/>
              </a:lnSpc>
              <a:spcBef>
                <a:spcPts val="500"/>
              </a:spcBef>
              <a:spcAft>
                <a:spcPts val="0"/>
              </a:spcAft>
              <a:buClr>
                <a:srgbClr val="0D0D0D"/>
              </a:buClr>
              <a:buSzPts val="1600"/>
              <a:buFont typeface="Calibri"/>
              <a:buAutoNum type="arabicPeriod"/>
            </a:pPr>
            <a:r>
              <a:rPr lang="is" sz="1400" dirty="0">
                <a:solidFill>
                  <a:srgbClr val="000000"/>
                </a:solidFill>
              </a:rPr>
              <a:t>Matvæla- og landbúnaðarstofnun Sameinuðu þjóðanna (FAO). (2018). Landbúnaðarvistfræði: Stækka landbúnaðarvistfræði til að ná markmiðum um sjálfbæra þróun. Sótt af </a:t>
            </a:r>
            <a:r>
              <a:rPr lang="is" sz="1400" u="sng" dirty="0">
                <a:solidFill>
                  <a:srgbClr val="0000FF"/>
                </a:solidFill>
                <a:hlinkClick r:id="rId4">
                  <a:extLst>
                    <a:ext uri="{A12FA001-AC4F-418D-AE19-62706E023703}">
                      <ahyp:hlinkClr xmlns:ahyp="http://schemas.microsoft.com/office/drawing/2018/hyperlinkcolor" val="tx"/>
                    </a:ext>
                  </a:extLst>
                </a:hlinkClick>
              </a:rPr>
              <a:t>http://www.fao.org/3/I9049EN/i9049en.pdf</a:t>
            </a:r>
            <a:endParaRPr sz="1400" dirty="0"/>
          </a:p>
          <a:p>
            <a:pPr marL="224182" lvl="0" indent="-141758" algn="l" rtl="0">
              <a:lnSpc>
                <a:spcPct val="90000"/>
              </a:lnSpc>
              <a:spcBef>
                <a:spcPts val="500"/>
              </a:spcBef>
              <a:spcAft>
                <a:spcPts val="0"/>
              </a:spcAft>
              <a:buClr>
                <a:srgbClr val="0D0D0D"/>
              </a:buClr>
              <a:buSzPts val="1600"/>
              <a:buFont typeface="Calibri"/>
              <a:buAutoNum type="arabicPeriod"/>
            </a:pPr>
            <a:r>
              <a:rPr lang="is" sz="1400" dirty="0">
                <a:solidFill>
                  <a:srgbClr val="000000"/>
                </a:solidFill>
              </a:rPr>
              <a:t>Umhverfisstofnun Evrópu (EEA). (2019). Evrópska umhverfið – ástand og horfur 2020: Þekking fyrir umskipti til sjálfbærrar Evrópu. Sótt af </a:t>
            </a:r>
            <a:r>
              <a:rPr lang="is" sz="1400" u="sng" dirty="0">
                <a:solidFill>
                  <a:srgbClr val="0000FF"/>
                </a:solidFill>
                <a:hlinkClick r:id="rId5">
                  <a:extLst>
                    <a:ext uri="{A12FA001-AC4F-418D-AE19-62706E023703}">
                      <ahyp:hlinkClr xmlns:ahyp="http://schemas.microsoft.com/office/drawing/2018/hyperlinkcolor" val="tx"/>
                    </a:ext>
                  </a:extLst>
                </a:hlinkClick>
              </a:rPr>
              <a:t>https://www.eea.europa.eu/publications/soer-2020</a:t>
            </a:r>
            <a:endParaRPr sz="1400" dirty="0"/>
          </a:p>
          <a:p>
            <a:pPr marL="224182" lvl="0" indent="-141758" algn="l" rtl="0">
              <a:lnSpc>
                <a:spcPct val="90000"/>
              </a:lnSpc>
              <a:spcBef>
                <a:spcPts val="500"/>
              </a:spcBef>
              <a:spcAft>
                <a:spcPts val="0"/>
              </a:spcAft>
              <a:buClr>
                <a:srgbClr val="0D0D0D"/>
              </a:buClr>
              <a:buSzPts val="1600"/>
              <a:buFont typeface="Calibri"/>
              <a:buAutoNum type="arabicPeriod"/>
            </a:pPr>
            <a:r>
              <a:rPr lang="is" sz="1400" dirty="0">
                <a:solidFill>
                  <a:srgbClr val="000000"/>
                </a:solidFill>
              </a:rPr>
              <a:t>Alþjóðleg nefnd sérfræðinga um sjálfbær matvælakerfi (IPES-Food). (2016). Frá einsleitni til fjölbreytileika: Paradigm breyting frá iðnaðarlandbúnaði yfir í fjölbreytt landbúnaðarkerfi. Sótt af </a:t>
            </a:r>
            <a:r>
              <a:rPr lang="is" sz="1400" dirty="0">
                <a:solidFill>
                  <a:srgbClr val="2964AA"/>
                </a:solidFill>
              </a:rPr>
              <a:t>http://www.ipes-food.org/_img/upload/files/UniformityToDiversity_FULL.pdf</a:t>
            </a:r>
            <a:endParaRPr sz="1400" dirty="0"/>
          </a:p>
          <a:p>
            <a:pPr marL="224182" lvl="0" indent="-141758" algn="l" rtl="0">
              <a:lnSpc>
                <a:spcPct val="90000"/>
              </a:lnSpc>
              <a:spcBef>
                <a:spcPts val="500"/>
              </a:spcBef>
              <a:spcAft>
                <a:spcPts val="0"/>
              </a:spcAft>
              <a:buClr>
                <a:srgbClr val="0D0D0D"/>
              </a:buClr>
              <a:buSzPts val="1600"/>
              <a:buFont typeface="Calibri"/>
              <a:buAutoNum type="arabicPeriod"/>
            </a:pPr>
            <a:r>
              <a:rPr lang="is" sz="1400" dirty="0">
                <a:solidFill>
                  <a:srgbClr val="0D0D0D"/>
                </a:solidFill>
              </a:rPr>
              <a:t>Evrópusambandið. (2019). Landbúnaðarhorfur ESB fyrir markaði og tekjur 2019-2030. Sótt af </a:t>
            </a:r>
            <a:r>
              <a:rPr lang="is" sz="1400" u="sng" dirty="0">
                <a:solidFill>
                  <a:srgbClr val="0000FF"/>
                </a:solidFill>
                <a:hlinkClick r:id="rId6">
                  <a:extLst>
                    <a:ext uri="{A12FA001-AC4F-418D-AE19-62706E023703}">
                      <ahyp:hlinkClr xmlns:ahyp="http://schemas.microsoft.com/office/drawing/2018/hyperlinkcolor" val="tx"/>
                    </a:ext>
                  </a:extLst>
                </a:hlinkClick>
              </a:rPr>
              <a:t>https://ec.europa.eu/info/sites/info/files/food-farming-fisheries/farming/documents/agricultural-outlook-2019-report_en.pdf</a:t>
            </a:r>
            <a:endParaRPr sz="1400" dirty="0"/>
          </a:p>
          <a:p>
            <a:pPr marL="224182" lvl="0" indent="-141758" algn="l" rtl="0">
              <a:lnSpc>
                <a:spcPct val="90000"/>
              </a:lnSpc>
              <a:spcBef>
                <a:spcPts val="500"/>
              </a:spcBef>
              <a:spcAft>
                <a:spcPts val="0"/>
              </a:spcAft>
              <a:buClr>
                <a:srgbClr val="0D0D0D"/>
              </a:buClr>
              <a:buSzPts val="1600"/>
              <a:buFont typeface="Calibri"/>
              <a:buAutoNum type="arabicPeriod"/>
            </a:pPr>
            <a:r>
              <a:rPr lang="is" sz="1400" dirty="0">
                <a:solidFill>
                  <a:srgbClr val="0D0D0D"/>
                </a:solidFill>
              </a:rPr>
              <a:t>WWF. (2019). Living Planet Report 2019: Aiming Higher. Sótt af </a:t>
            </a:r>
            <a:r>
              <a:rPr lang="is" sz="1400" dirty="0">
                <a:solidFill>
                  <a:srgbClr val="000000"/>
                </a:solidFill>
              </a:rPr>
              <a:t>https://wwf.panda.org/knowledge_hub/all_publications/living_planet_report_2019/</a:t>
            </a:r>
            <a:endParaRPr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838200" y="-1493710"/>
            <a:ext cx="10515600"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HEIMILDIR</a:t>
            </a:r>
            <a:endParaRPr/>
          </a:p>
        </p:txBody>
      </p:sp>
      <p:sp>
        <p:nvSpPr>
          <p:cNvPr id="318" name="Google Shape;318;p42"/>
          <p:cNvSpPr txBox="1">
            <a:spLocks noGrp="1"/>
          </p:cNvSpPr>
          <p:nvPr>
            <p:ph type="body" idx="1"/>
          </p:nvPr>
        </p:nvSpPr>
        <p:spPr>
          <a:xfrm>
            <a:off x="838200" y="1845155"/>
            <a:ext cx="10515600" cy="4152329"/>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000000"/>
              </a:buClr>
              <a:buSzPts val="1400"/>
              <a:buFont typeface="Arial"/>
              <a:buNone/>
            </a:pPr>
            <a:r>
              <a:rPr lang="is" sz="1400" dirty="0">
                <a:solidFill>
                  <a:srgbClr val="000000"/>
                </a:solidFill>
                <a:latin typeface="Arial"/>
                <a:ea typeface="Arial"/>
                <a:cs typeface="Arial"/>
                <a:sym typeface="Arial"/>
              </a:rPr>
              <a:t>Vefsíður</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D0D0D"/>
                </a:solidFill>
                <a:latin typeface="Arial"/>
                <a:ea typeface="Arial"/>
                <a:cs typeface="Arial"/>
                <a:sym typeface="Arial"/>
              </a:rPr>
              <a:t>Framkvæmdastjórn Evrópusambandsins – Stefna frá bæ til gaffals: </a:t>
            </a:r>
            <a:r>
              <a:rPr lang="is" sz="1400" u="sng" dirty="0">
                <a:solidFill>
                  <a:srgbClr val="0000FF"/>
                </a:solidFill>
                <a:hlinkClick r:id="rId3">
                  <a:extLst>
                    <a:ext uri="{A12FA001-AC4F-418D-AE19-62706E023703}">
                      <ahyp:hlinkClr xmlns:ahyp="http://schemas.microsoft.com/office/drawing/2018/hyperlinkcolor" val="tx"/>
                    </a:ext>
                  </a:extLst>
                </a:hlinkClick>
              </a:rPr>
              <a:t>https://ec.europa.eu/food/horizontal-topics/farm-fork-strategy_en</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Matvæla- og landbúnaðarstofnunin (FAO) – Sjálfbær matvæli og landbúnaður: </a:t>
            </a:r>
            <a:r>
              <a:rPr lang="is" sz="1400" u="sng" dirty="0">
                <a:solidFill>
                  <a:srgbClr val="0000FF"/>
                </a:solidFill>
                <a:hlinkClick r:id="rId4">
                  <a:extLst>
                    <a:ext uri="{A12FA001-AC4F-418D-AE19-62706E023703}">
                      <ahyp:hlinkClr xmlns:ahyp="http://schemas.microsoft.com/office/drawing/2018/hyperlinkcolor" val="tx"/>
                    </a:ext>
                  </a:extLst>
                </a:hlinkClick>
              </a:rPr>
              <a:t>http://www.fao.org/sustainability/en/</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Umhverfisstofnun Evrópu (EEA): </a:t>
            </a:r>
            <a:r>
              <a:rPr lang="is" sz="1400" u="sng" dirty="0">
                <a:solidFill>
                  <a:srgbClr val="0000FF"/>
                </a:solidFill>
                <a:hlinkClick r:id="rId5">
                  <a:extLst>
                    <a:ext uri="{A12FA001-AC4F-418D-AE19-62706E023703}">
                      <ahyp:hlinkClr xmlns:ahyp="http://schemas.microsoft.com/office/drawing/2018/hyperlinkcolor" val="tx"/>
                    </a:ext>
                  </a:extLst>
                </a:hlinkClick>
              </a:rPr>
              <a:t>https://www.eea.europa.eu/</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Alþjóðleg sérfræðinganefnd um sjálfbær matvælakerfi (IPES-Food): </a:t>
            </a:r>
            <a:r>
              <a:rPr lang="is" sz="1400" u="sng" dirty="0">
                <a:solidFill>
                  <a:srgbClr val="0000FF"/>
                </a:solidFill>
                <a:hlinkClick r:id="rId6">
                  <a:extLst>
                    <a:ext uri="{A12FA001-AC4F-418D-AE19-62706E023703}">
                      <ahyp:hlinkClr xmlns:ahyp="http://schemas.microsoft.com/office/drawing/2018/hyperlinkcolor" val="tx"/>
                    </a:ext>
                  </a:extLst>
                </a:hlinkClick>
              </a:rPr>
              <a:t>http://www.ipes-food.org/</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D0D0D"/>
                </a:solidFill>
                <a:latin typeface="Arial"/>
                <a:ea typeface="Arial"/>
                <a:cs typeface="Arial"/>
                <a:sym typeface="Arial"/>
              </a:rPr>
              <a:t>Sustainable Food Trust: </a:t>
            </a:r>
            <a:r>
              <a:rPr lang="is" sz="1400" u="sng" dirty="0">
                <a:solidFill>
                  <a:srgbClr val="0000FF"/>
                </a:solidFill>
                <a:hlinkClick r:id="rId7">
                  <a:extLst>
                    <a:ext uri="{A12FA001-AC4F-418D-AE19-62706E023703}">
                      <ahyp:hlinkClr xmlns:ahyp="http://schemas.microsoft.com/office/drawing/2018/hyperlinkcolor" val="tx"/>
                    </a:ext>
                  </a:extLst>
                </a:hlinkClick>
              </a:rPr>
              <a:t>https://sustainablefoodtrust.org/</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D0D0D"/>
                </a:solidFill>
                <a:latin typeface="Arial"/>
                <a:ea typeface="Arial"/>
                <a:cs typeface="Arial"/>
                <a:sym typeface="Arial"/>
              </a:rPr>
              <a:t>EAT vettvangur: </a:t>
            </a:r>
            <a:r>
              <a:rPr lang="is" sz="1400" u="sng" dirty="0">
                <a:solidFill>
                  <a:srgbClr val="0000FF"/>
                </a:solidFill>
                <a:hlinkClick r:id="rId8">
                  <a:extLst>
                    <a:ext uri="{A12FA001-AC4F-418D-AE19-62706E023703}">
                      <ahyp:hlinkClr xmlns:ahyp="http://schemas.microsoft.com/office/drawing/2018/hyperlinkcolor" val="tx"/>
                    </a:ext>
                  </a:extLst>
                </a:hlinkClick>
              </a:rPr>
              <a:t>https://eatforum.org/</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Agroecology and Sustainable Food Systems Journal: </a:t>
            </a:r>
            <a:r>
              <a:rPr lang="is" sz="1400" dirty="0">
                <a:solidFill>
                  <a:srgbClr val="2964AA"/>
                </a:solidFill>
              </a:rPr>
              <a:t>https://www.tandfonline.com/toc/wjsa20/current</a:t>
            </a:r>
            <a:endParaRPr sz="1400" dirty="0"/>
          </a:p>
          <a:p>
            <a:pPr marL="266700" lvl="0" indent="-127000" algn="l" rtl="0">
              <a:lnSpc>
                <a:spcPct val="100000"/>
              </a:lnSpc>
              <a:spcBef>
                <a:spcPts val="0"/>
              </a:spcBef>
              <a:spcAft>
                <a:spcPts val="0"/>
              </a:spcAft>
              <a:buClr>
                <a:srgbClr val="0D0D0D"/>
              </a:buClr>
              <a:buSzPts val="1400"/>
              <a:buFont typeface="Arial"/>
              <a:buAutoNum type="arabicPeriod"/>
            </a:pPr>
            <a:r>
              <a:rPr lang="is" sz="1400" dirty="0">
                <a:solidFill>
                  <a:srgbClr val="0D0D0D"/>
                </a:solidFill>
                <a:latin typeface="Arial"/>
                <a:ea typeface="Arial"/>
                <a:cs typeface="Arial"/>
                <a:sym typeface="Arial"/>
              </a:rPr>
              <a:t>Matarkerfi mælaborð: </a:t>
            </a:r>
            <a:r>
              <a:rPr lang="is" sz="1400" u="sng" dirty="0">
                <a:solidFill>
                  <a:srgbClr val="0000FF"/>
                </a:solidFill>
                <a:hlinkClick r:id="rId9">
                  <a:extLst>
                    <a:ext uri="{A12FA001-AC4F-418D-AE19-62706E023703}">
                      <ahyp:hlinkClr xmlns:ahyp="http://schemas.microsoft.com/office/drawing/2018/hyperlinkcolor" val="tx"/>
                    </a:ext>
                  </a:extLst>
                </a:hlinkClick>
              </a:rPr>
              <a:t>https://foodsystemsdashboard.org/</a:t>
            </a:r>
            <a:endParaRPr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838200" y="-1298491"/>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HEIMILDIR</a:t>
            </a:r>
            <a:endParaRPr/>
          </a:p>
        </p:txBody>
      </p:sp>
      <p:sp>
        <p:nvSpPr>
          <p:cNvPr id="324" name="Google Shape;324;p43"/>
          <p:cNvSpPr txBox="1">
            <a:spLocks noGrp="1"/>
          </p:cNvSpPr>
          <p:nvPr>
            <p:ph type="body" idx="1"/>
          </p:nvPr>
        </p:nvSpPr>
        <p:spPr>
          <a:xfrm>
            <a:off x="838200" y="1762619"/>
            <a:ext cx="10515600" cy="4132138"/>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000000"/>
              </a:buClr>
              <a:buSzPts val="1400"/>
              <a:buFont typeface="Arial"/>
              <a:buNone/>
            </a:pPr>
            <a:r>
              <a:rPr lang="is" sz="1400" dirty="0">
                <a:solidFill>
                  <a:srgbClr val="000000"/>
                </a:solidFill>
                <a:latin typeface="Arial"/>
                <a:ea typeface="Arial"/>
                <a:cs typeface="Arial"/>
                <a:sym typeface="Arial"/>
              </a:rPr>
              <a:t>Skýrslur og skjöl</a:t>
            </a:r>
            <a:endParaRPr sz="1400" dirty="0"/>
          </a:p>
          <a:p>
            <a:pPr marL="270434" lvl="0" indent="-130734"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Framkvæmdastjórn Evrópusambandsins. (2020). Stefna frá bænum til að fá sanngjarnt, heilbrigt og umhverfisvænt matvælakerfi. Sótt af </a:t>
            </a:r>
            <a:r>
              <a:rPr lang="is" sz="1400" u="sng" dirty="0">
                <a:solidFill>
                  <a:srgbClr val="0000FF"/>
                </a:solidFill>
                <a:hlinkClick r:id="rId3">
                  <a:extLst>
                    <a:ext uri="{A12FA001-AC4F-418D-AE19-62706E023703}">
                      <ahyp:hlinkClr xmlns:ahyp="http://schemas.microsoft.com/office/drawing/2018/hyperlinkcolor" val="tx"/>
                    </a:ext>
                  </a:extLst>
                </a:hlinkClick>
              </a:rPr>
              <a:t>https://ec.europa.eu/food/sites/food/files/safety/docs/f2f_action-plan_2020_strategy-info_en.pdf</a:t>
            </a:r>
            <a:endParaRPr sz="1400" dirty="0"/>
          </a:p>
          <a:p>
            <a:pPr marL="270434" lvl="0" indent="-130734"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FAO. (2018). The Future of Food and Agriculture: Alternative Pathways to 2050. Sótt af </a:t>
            </a:r>
            <a:r>
              <a:rPr lang="is" sz="1400" u="sng" dirty="0">
                <a:solidFill>
                  <a:srgbClr val="0000FF"/>
                </a:solidFill>
                <a:hlinkClick r:id="rId4">
                  <a:extLst>
                    <a:ext uri="{A12FA001-AC4F-418D-AE19-62706E023703}">
                      <ahyp:hlinkClr xmlns:ahyp="http://schemas.microsoft.com/office/drawing/2018/hyperlinkcolor" val="tx"/>
                    </a:ext>
                  </a:extLst>
                </a:hlinkClick>
              </a:rPr>
              <a:t>http://www.fao.org/3/I8429EN/i8429en.pdf</a:t>
            </a:r>
            <a:endParaRPr sz="1400" dirty="0"/>
          </a:p>
          <a:p>
            <a:pPr marL="270434" lvl="0" indent="-130734"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EES. (2020). Matur í grænu ljósi: Kerfisnálgun á sjálfbæran mat. Sótt af </a:t>
            </a:r>
            <a:r>
              <a:rPr lang="is" sz="1400" u="sng" dirty="0">
                <a:solidFill>
                  <a:srgbClr val="0000FF"/>
                </a:solidFill>
                <a:hlinkClick r:id="rId5">
                  <a:extLst>
                    <a:ext uri="{A12FA001-AC4F-418D-AE19-62706E023703}">
                      <ahyp:hlinkClr xmlns:ahyp="http://schemas.microsoft.com/office/drawing/2018/hyperlinkcolor" val="tx"/>
                    </a:ext>
                  </a:extLst>
                </a:hlinkClick>
              </a:rPr>
              <a:t>https://www.eea.europa.eu/publications/food-in-a-green-light</a:t>
            </a:r>
            <a:endParaRPr sz="1400" dirty="0"/>
          </a:p>
          <a:p>
            <a:pPr marL="270434" lvl="0" indent="-130734"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IPES-matur. (2019). Í átt að sameiginlegri matvælastefnu fyrir Evrópusambandið: stefnubreytingar og endurskipulagningu sem þarf til að byggja upp sjálfbær matvælakerfi í Evrópu. Sótt af </a:t>
            </a:r>
            <a:r>
              <a:rPr lang="is" sz="1400" dirty="0">
                <a:solidFill>
                  <a:srgbClr val="2964AA"/>
                </a:solidFill>
              </a:rPr>
              <a:t>http://www.ipes-food.org/_img/upload/files/CFP_FullReport.pdf</a:t>
            </a:r>
            <a:endParaRPr sz="1400" dirty="0"/>
          </a:p>
          <a:p>
            <a:pPr marL="270434" lvl="0" indent="-130734" algn="l" rtl="0">
              <a:lnSpc>
                <a:spcPct val="100000"/>
              </a:lnSpc>
              <a:spcBef>
                <a:spcPts val="0"/>
              </a:spcBef>
              <a:spcAft>
                <a:spcPts val="0"/>
              </a:spcAft>
              <a:buClr>
                <a:srgbClr val="0D0D0D"/>
              </a:buClr>
              <a:buSzPts val="1400"/>
              <a:buFont typeface="Arial"/>
              <a:buAutoNum type="arabicPeriod"/>
            </a:pPr>
            <a:r>
              <a:rPr lang="is" sz="1400" dirty="0">
                <a:solidFill>
                  <a:srgbClr val="0D0D0D"/>
                </a:solidFill>
                <a:latin typeface="Arial"/>
                <a:ea typeface="Arial"/>
                <a:cs typeface="Arial"/>
                <a:sym typeface="Arial"/>
              </a:rPr>
              <a:t>Framkvæmdastjórn Evrópusambandsins. (2018). Matvælatap og sóun í ESB. Sótt af </a:t>
            </a:r>
            <a:r>
              <a:rPr lang="is" sz="1400" u="sng" dirty="0">
                <a:solidFill>
                  <a:srgbClr val="0000FF"/>
                </a:solidFill>
                <a:hlinkClick r:id="rId6">
                  <a:extLst>
                    <a:ext uri="{A12FA001-AC4F-418D-AE19-62706E023703}">
                      <ahyp:hlinkClr xmlns:ahyp="http://schemas.microsoft.com/office/drawing/2018/hyperlinkcolor" val="tx"/>
                    </a:ext>
                  </a:extLst>
                </a:hlinkClick>
              </a:rPr>
              <a:t>https://ec.europa.eu/food/sites/food/files/safety/docs/fw_eu-actions_food-waste-com_2018_en.pdf</a:t>
            </a:r>
            <a:endParaRPr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4"/>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HEIMILDIR</a:t>
            </a:r>
            <a:endParaRPr/>
          </a:p>
        </p:txBody>
      </p:sp>
      <p:sp>
        <p:nvSpPr>
          <p:cNvPr id="330" name="Google Shape;330;p44"/>
          <p:cNvSpPr txBox="1">
            <a:spLocks noGrp="1"/>
          </p:cNvSpPr>
          <p:nvPr>
            <p:ph type="body" idx="1"/>
          </p:nvPr>
        </p:nvSpPr>
        <p:spPr>
          <a:xfrm>
            <a:off x="838200" y="1803887"/>
            <a:ext cx="10515600" cy="4125448"/>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000000"/>
              </a:buClr>
              <a:buSzPts val="1400"/>
              <a:buFont typeface="Arial"/>
              <a:buNone/>
            </a:pPr>
            <a:r>
              <a:rPr lang="is" sz="1400" dirty="0">
                <a:solidFill>
                  <a:srgbClr val="000000"/>
                </a:solidFill>
                <a:latin typeface="Arial"/>
                <a:ea typeface="Arial"/>
                <a:cs typeface="Arial"/>
                <a:sym typeface="Arial"/>
              </a:rPr>
              <a:t>Greinar og tímarit</a:t>
            </a:r>
            <a:endParaRPr sz="1400" dirty="0"/>
          </a:p>
          <a:p>
            <a:pPr marL="292974" lvl="0" indent="-153274"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Garnett, T. (2014). Hvað er sjálfbært heilbrigt mataræði?. Matvælaloftslagsrannsóknarnet. Sótt af </a:t>
            </a:r>
            <a:r>
              <a:rPr lang="is" sz="1400" dirty="0">
                <a:solidFill>
                  <a:srgbClr val="2964AA"/>
                </a:solidFill>
              </a:rPr>
              <a:t>https://www.fcrn.org.uk/sites/default/files/fcrn_what_is_a_sustainable_healthy_diet_final.pdf</a:t>
            </a:r>
            <a:endParaRPr sz="1400" dirty="0"/>
          </a:p>
          <a:p>
            <a:pPr marL="292974" lvl="0" indent="-153274"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Tilman, D. og Clark, M. (2014). Alþjóðlegt mataræði tengir umhverfissjálfbærni og heilsu manna. Náttúra, 515(7528), 518-522. Sótt af </a:t>
            </a:r>
            <a:r>
              <a:rPr lang="is" sz="1400" u="sng" dirty="0">
                <a:solidFill>
                  <a:srgbClr val="0000FF"/>
                </a:solidFill>
                <a:hlinkClick r:id="rId3">
                  <a:extLst>
                    <a:ext uri="{A12FA001-AC4F-418D-AE19-62706E023703}">
                      <ahyp:hlinkClr xmlns:ahyp="http://schemas.microsoft.com/office/drawing/2018/hyperlinkcolor" val="tx"/>
                    </a:ext>
                  </a:extLst>
                </a:hlinkClick>
              </a:rPr>
              <a:t>https://www.nature.com/articles/nature13959</a:t>
            </a:r>
            <a:endParaRPr sz="1400" dirty="0"/>
          </a:p>
          <a:p>
            <a:pPr marL="292974" lvl="0" indent="-153274"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Gliessman, SR (2018). Landbúnaðarvistfræði: Vistfræði sjálfbærra matvælakerfa. CRC Press.</a:t>
            </a:r>
            <a:endParaRPr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title"/>
          </p:nvPr>
        </p:nvSpPr>
        <p:spPr>
          <a:xfrm>
            <a:off x="838200" y="-131283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Menntaefni ESB</a:t>
            </a:r>
            <a:endParaRPr dirty="0"/>
          </a:p>
        </p:txBody>
      </p:sp>
      <p:sp>
        <p:nvSpPr>
          <p:cNvPr id="336" name="Google Shape;336;p45"/>
          <p:cNvSpPr txBox="1">
            <a:spLocks noGrp="1"/>
          </p:cNvSpPr>
          <p:nvPr>
            <p:ph type="body" idx="1"/>
          </p:nvPr>
        </p:nvSpPr>
        <p:spPr>
          <a:xfrm>
            <a:off x="838200" y="1824521"/>
            <a:ext cx="10515600" cy="3993988"/>
          </a:xfrm>
          <a:prstGeom prst="rect">
            <a:avLst/>
          </a:prstGeom>
          <a:noFill/>
          <a:ln>
            <a:noFill/>
          </a:ln>
        </p:spPr>
        <p:txBody>
          <a:bodyPr spcFirstLastPara="1" wrap="square" lIns="45675" tIns="45675" rIns="45675" bIns="45675" anchor="t" anchorCtr="0">
            <a:normAutofit/>
          </a:bodyPr>
          <a:lstStyle/>
          <a:p>
            <a:pPr marL="287866" lvl="0" indent="-148166"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Framkvæmdastjórn Evrópusambandsins – Menntun og þjálfun: </a:t>
            </a:r>
            <a:r>
              <a:rPr lang="is" sz="1400" u="sng" dirty="0">
                <a:solidFill>
                  <a:srgbClr val="0000FF"/>
                </a:solidFill>
                <a:hlinkClick r:id="rId3">
                  <a:extLst>
                    <a:ext uri="{A12FA001-AC4F-418D-AE19-62706E023703}">
                      <ahyp:hlinkClr xmlns:ahyp="http://schemas.microsoft.com/office/drawing/2018/hyperlinkcolor" val="tx"/>
                    </a:ext>
                  </a:extLst>
                </a:hlinkClick>
              </a:rPr>
              <a:t>https://ec.europa.eu/education/</a:t>
            </a:r>
            <a:endParaRPr sz="1400" dirty="0"/>
          </a:p>
          <a:p>
            <a:pPr marL="287866" lvl="0" indent="-148166"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Evrópska skólanetið: </a:t>
            </a:r>
            <a:r>
              <a:rPr lang="is" sz="1400" u="sng" dirty="0">
                <a:solidFill>
                  <a:srgbClr val="0000FF"/>
                </a:solidFill>
                <a:hlinkClick r:id="rId4">
                  <a:extLst>
                    <a:ext uri="{A12FA001-AC4F-418D-AE19-62706E023703}">
                      <ahyp:hlinkClr xmlns:ahyp="http://schemas.microsoft.com/office/drawing/2018/hyperlinkcolor" val="tx"/>
                    </a:ext>
                  </a:extLst>
                </a:hlinkClick>
              </a:rPr>
              <a:t>http://www.eun.org/</a:t>
            </a:r>
            <a:endParaRPr sz="1400" dirty="0"/>
          </a:p>
          <a:p>
            <a:pPr marL="287866" lvl="0" indent="-148166" algn="l" rtl="0">
              <a:lnSpc>
                <a:spcPct val="100000"/>
              </a:lnSpc>
              <a:spcBef>
                <a:spcPts val="0"/>
              </a:spcBef>
              <a:spcAft>
                <a:spcPts val="0"/>
              </a:spcAft>
              <a:buClr>
                <a:srgbClr val="0D0D0D"/>
              </a:buClr>
              <a:buSzPts val="1400"/>
              <a:buFont typeface="Arial"/>
              <a:buAutoNum type="arabicPeriod"/>
            </a:pPr>
            <a:r>
              <a:rPr lang="is" sz="1400" dirty="0">
                <a:solidFill>
                  <a:srgbClr val="0D0D0D"/>
                </a:solidFill>
                <a:latin typeface="Arial"/>
                <a:ea typeface="Arial"/>
                <a:cs typeface="Arial"/>
                <a:sym typeface="Arial"/>
              </a:rPr>
              <a:t>Vistskólanám: </a:t>
            </a:r>
            <a:r>
              <a:rPr lang="is" sz="1400" u="sng" dirty="0">
                <a:solidFill>
                  <a:srgbClr val="0000FF"/>
                </a:solidFill>
                <a:hlinkClick r:id="rId5">
                  <a:extLst>
                    <a:ext uri="{A12FA001-AC4F-418D-AE19-62706E023703}">
                      <ahyp:hlinkClr xmlns:ahyp="http://schemas.microsoft.com/office/drawing/2018/hyperlinkcolor" val="tx"/>
                    </a:ext>
                  </a:extLst>
                </a:hlinkClick>
              </a:rPr>
              <a:t>https://www.ecoschools.global/</a:t>
            </a:r>
            <a:endParaRPr sz="1400" dirty="0"/>
          </a:p>
          <a:p>
            <a:pPr marL="287866" lvl="0" indent="-148166"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European Environment Information and Observation Network (Eionet): </a:t>
            </a:r>
            <a:r>
              <a:rPr lang="is" sz="1400" u="sng" dirty="0">
                <a:solidFill>
                  <a:srgbClr val="0000FF"/>
                </a:solidFill>
                <a:hlinkClick r:id="rId6">
                  <a:extLst>
                    <a:ext uri="{A12FA001-AC4F-418D-AE19-62706E023703}">
                      <ahyp:hlinkClr xmlns:ahyp="http://schemas.microsoft.com/office/drawing/2018/hyperlinkcolor" val="tx"/>
                    </a:ext>
                  </a:extLst>
                </a:hlinkClick>
              </a:rPr>
              <a:t>https://www.eionet.europa.eu/</a:t>
            </a:r>
            <a:endParaRPr sz="1400" dirty="0"/>
          </a:p>
          <a:p>
            <a:pPr marL="287866" lvl="0" indent="-148166" algn="l" rtl="0">
              <a:lnSpc>
                <a:spcPct val="100000"/>
              </a:lnSpc>
              <a:spcBef>
                <a:spcPts val="0"/>
              </a:spcBef>
              <a:spcAft>
                <a:spcPts val="0"/>
              </a:spcAft>
              <a:buClr>
                <a:srgbClr val="0D0D0D"/>
              </a:buClr>
              <a:buSzPts val="1400"/>
              <a:buFont typeface="Arial"/>
              <a:buAutoNum type="arabicPeriod"/>
            </a:pPr>
            <a:r>
              <a:rPr lang="is" sz="1400" dirty="0">
                <a:solidFill>
                  <a:srgbClr val="0D0D0D"/>
                </a:solidFill>
                <a:latin typeface="Arial"/>
                <a:ea typeface="Arial"/>
                <a:cs typeface="Arial"/>
                <a:sym typeface="Arial"/>
              </a:rPr>
              <a:t>Matur fyrir lífið samstarf: </a:t>
            </a:r>
            <a:r>
              <a:rPr lang="is" sz="1400" u="sng" dirty="0">
                <a:solidFill>
                  <a:srgbClr val="0000FF"/>
                </a:solidFill>
                <a:hlinkClick r:id="rId7">
                  <a:extLst>
                    <a:ext uri="{A12FA001-AC4F-418D-AE19-62706E023703}">
                      <ahyp:hlinkClr xmlns:ahyp="http://schemas.microsoft.com/office/drawing/2018/hyperlinkcolor" val="tx"/>
                    </a:ext>
                  </a:extLst>
                </a:hlinkClick>
              </a:rPr>
              <a:t>https://www.foodforlife.org.uk/</a:t>
            </a:r>
            <a:endParaRPr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6"/>
          <p:cNvSpPr txBox="1">
            <a:spLocks noGrp="1"/>
          </p:cNvSpPr>
          <p:nvPr>
            <p:ph type="title"/>
          </p:nvPr>
        </p:nvSpPr>
        <p:spPr>
          <a:xfrm>
            <a:off x="838200" y="-1113228"/>
            <a:ext cx="10515600"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Ítarefni</a:t>
            </a:r>
            <a:endParaRPr dirty="0"/>
          </a:p>
        </p:txBody>
      </p:sp>
      <p:sp>
        <p:nvSpPr>
          <p:cNvPr id="342" name="Google Shape;342;p46"/>
          <p:cNvSpPr txBox="1">
            <a:spLocks noGrp="1"/>
          </p:cNvSpPr>
          <p:nvPr>
            <p:ph type="body" idx="1"/>
          </p:nvPr>
        </p:nvSpPr>
        <p:spPr>
          <a:xfrm>
            <a:off x="838200" y="1741986"/>
            <a:ext cx="10515600" cy="4296241"/>
          </a:xfrm>
          <a:prstGeom prst="rect">
            <a:avLst/>
          </a:prstGeom>
          <a:noFill/>
          <a:ln>
            <a:noFill/>
          </a:ln>
        </p:spPr>
        <p:txBody>
          <a:bodyPr spcFirstLastPara="1" wrap="square" lIns="45675" tIns="45675" rIns="45675" bIns="45675" anchor="t" anchorCtr="0">
            <a:normAutofit/>
          </a:bodyPr>
          <a:lstStyle/>
          <a:p>
            <a:pPr marL="310661" lvl="0" indent="-170961"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Farming for the Future: Sustainable Agriculture and Food Systems (2020). Evrópuþingið. Sótt af </a:t>
            </a:r>
            <a:r>
              <a:rPr lang="is" sz="1400" u="sng" dirty="0">
                <a:solidFill>
                  <a:srgbClr val="0000FF"/>
                </a:solidFill>
                <a:hlinkClick r:id="rId3">
                  <a:extLst>
                    <a:ext uri="{A12FA001-AC4F-418D-AE19-62706E023703}">
                      <ahyp:hlinkClr xmlns:ahyp="http://schemas.microsoft.com/office/drawing/2018/hyperlinkcolor" val="tx"/>
                    </a:ext>
                  </a:extLst>
                </a:hlinkClick>
              </a:rPr>
              <a:t>https://www.europarl.europa.eu/RegData/etudes/BRIE/2020/649359/EPRS_BRI(2020)649359_EN.pdf</a:t>
            </a:r>
            <a:endParaRPr sz="1400" dirty="0"/>
          </a:p>
          <a:p>
            <a:pPr marL="310661" lvl="0" indent="-170961"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Transition to Agroecology: For a Food System Transformation in Europe (2019). Skýrsla IDDRI og Agroecology Europe. Sótt af </a:t>
            </a:r>
            <a:r>
              <a:rPr lang="is" sz="1400" dirty="0">
                <a:solidFill>
                  <a:srgbClr val="2964AA"/>
                </a:solidFill>
              </a:rPr>
              <a:t>https://www.agroecology-europe.org/wp-content/uploads/2019/04/Agroecology-IDDRI-Report.pdf</a:t>
            </a:r>
            <a:endParaRPr sz="1400" dirty="0"/>
          </a:p>
          <a:p>
            <a:pPr marL="310661" lvl="0" indent="-170961" algn="l" rtl="0">
              <a:lnSpc>
                <a:spcPct val="100000"/>
              </a:lnSpc>
              <a:spcBef>
                <a:spcPts val="0"/>
              </a:spcBef>
              <a:spcAft>
                <a:spcPts val="0"/>
              </a:spcAft>
              <a:buClr>
                <a:srgbClr val="0D0D0D"/>
              </a:buClr>
              <a:buSzPts val="1400"/>
              <a:buFont typeface="Arial"/>
              <a:buAutoNum type="arabicPeriod"/>
            </a:pPr>
            <a:r>
              <a:rPr lang="is" sz="1400" dirty="0">
                <a:solidFill>
                  <a:srgbClr val="000000"/>
                </a:solidFill>
                <a:latin typeface="Arial"/>
                <a:ea typeface="Arial"/>
                <a:cs typeface="Arial"/>
                <a:sym typeface="Arial"/>
              </a:rPr>
              <a:t>Rethinking Food and Agriculture: New Ways Forward (2020). Springer náttúra. Sótt af </a:t>
            </a:r>
            <a:r>
              <a:rPr lang="is" sz="1400" u="sng" dirty="0">
                <a:solidFill>
                  <a:srgbClr val="0000FF"/>
                </a:solidFill>
                <a:hlinkClick r:id="rId4">
                  <a:extLst>
                    <a:ext uri="{A12FA001-AC4F-418D-AE19-62706E023703}">
                      <ahyp:hlinkClr xmlns:ahyp="http://schemas.microsoft.com/office/drawing/2018/hyperlinkcolor" val="tx"/>
                    </a:ext>
                  </a:extLst>
                </a:hlinkClick>
              </a:rPr>
              <a:t>https://www.springer.com/gp/book/9783030393122</a:t>
            </a:r>
            <a:endParaRPr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1471500" y="783600"/>
            <a:ext cx="10515601" cy="289162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Rýmið er opið fyrir spurningar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8"/>
          <p:cNvSpPr txBox="1">
            <a:spLocks noGrp="1"/>
          </p:cNvSpPr>
          <p:nvPr>
            <p:ph type="title"/>
          </p:nvPr>
        </p:nvSpPr>
        <p:spPr>
          <a:xfrm>
            <a:off x="1123950" y="1366058"/>
            <a:ext cx="10515600" cy="2891618"/>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Vertu breytingin! Veldu sjálfbærar matarvenjur í dag fyrir heilbrigðari morgundag. Við skulum vernda plánetuna okkar eina máltíð í einu!</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xfrm>
            <a:off x="831850" y="1670858"/>
            <a:ext cx="10515600" cy="2891618"/>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Þakka þér fyrir!</a:t>
            </a:r>
            <a:endParaRPr/>
          </a:p>
        </p:txBody>
      </p:sp>
      <p:sp>
        <p:nvSpPr>
          <p:cNvPr id="358" name="Google Shape;358;p49"/>
          <p:cNvSpPr txBox="1">
            <a:spLocks noGrp="1"/>
          </p:cNvSpPr>
          <p:nvPr>
            <p:ph type="body" idx="1"/>
          </p:nvPr>
        </p:nvSpPr>
        <p:spPr>
          <a:xfrm>
            <a:off x="831850" y="4589462"/>
            <a:ext cx="10515600" cy="1500189"/>
          </a:xfrm>
          <a:prstGeom prst="rect">
            <a:avLst/>
          </a:prstGeom>
          <a:noFill/>
          <a:ln>
            <a:noFill/>
          </a:ln>
        </p:spPr>
        <p:txBody>
          <a:bodyPr spcFirstLastPara="1" wrap="square" lIns="45675" tIns="45675" rIns="45675" bIns="45675" anchor="t" anchorCtr="0">
            <a:normAutofit/>
          </a:bodyPr>
          <a:lstStyle/>
          <a:p>
            <a:pPr marL="0" lvl="0" indent="228600" algn="l" rtl="0">
              <a:lnSpc>
                <a:spcPct val="90000"/>
              </a:lnSpc>
              <a:spcBef>
                <a:spcPts val="0"/>
              </a:spcBef>
              <a:spcAft>
                <a:spcPts val="0"/>
              </a:spcAft>
              <a:buClr>
                <a:srgbClr val="888888"/>
              </a:buClr>
              <a:buSzPts val="2400"/>
              <a:buFont typeface="Calibri"/>
              <a:buNone/>
            </a:pPr>
            <a:r>
              <a:rPr lang="is" sz="2400" b="0" i="0" u="none" strike="noStrike" cap="none">
                <a:solidFill>
                  <a:srgbClr val="888888"/>
                </a:solidFill>
                <a:latin typeface="Calibri"/>
                <a:ea typeface="Calibri"/>
                <a:cs typeface="Calibri"/>
                <a:sym typeface="Calibri"/>
              </a:rPr>
              <a:t>Hafðu samband</a:t>
            </a:r>
            <a:endParaRPr/>
          </a:p>
          <a:p>
            <a:pPr marL="0" lvl="0" indent="228600" algn="l" rtl="0">
              <a:lnSpc>
                <a:spcPct val="90000"/>
              </a:lnSpc>
              <a:spcBef>
                <a:spcPts val="1000"/>
              </a:spcBef>
              <a:spcAft>
                <a:spcPts val="0"/>
              </a:spcAft>
              <a:buClr>
                <a:srgbClr val="888888"/>
              </a:buClr>
              <a:buSzPts val="2400"/>
              <a:buFont typeface="Calibri"/>
              <a:buNone/>
            </a:pPr>
            <a:r>
              <a:rPr lang="is" sz="2400" b="0" i="0" u="none" strike="noStrike" cap="none">
                <a:solidFill>
                  <a:srgbClr val="888888"/>
                </a:solidFill>
                <a:latin typeface="Calibri"/>
                <a:ea typeface="Calibri"/>
                <a:cs typeface="Calibri"/>
                <a:sym typeface="Calibri"/>
              </a:rPr>
              <a:t>Associazione Kora</a:t>
            </a:r>
            <a:endParaRPr/>
          </a:p>
          <a:p>
            <a:pPr marL="0" lvl="0" indent="228600" algn="l" rtl="0">
              <a:lnSpc>
                <a:spcPct val="90000"/>
              </a:lnSpc>
              <a:spcBef>
                <a:spcPts val="1000"/>
              </a:spcBef>
              <a:spcAft>
                <a:spcPts val="0"/>
              </a:spcAft>
              <a:buClr>
                <a:srgbClr val="888888"/>
              </a:buClr>
              <a:buSzPts val="2400"/>
              <a:buFont typeface="Calibri"/>
              <a:buNone/>
            </a:pPr>
            <a:r>
              <a:rPr lang="is" sz="2400" b="0" i="0" u="none" strike="noStrike" cap="none">
                <a:solidFill>
                  <a:srgbClr val="888888"/>
                </a:solidFill>
                <a:latin typeface="Calibri"/>
                <a:ea typeface="Calibri"/>
                <a:cs typeface="Calibri"/>
                <a:sym typeface="Calibri"/>
              </a:rPr>
              <a:t>Jói Short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p:nvPr/>
        </p:nvSpPr>
        <p:spPr>
          <a:xfrm>
            <a:off x="4936007" y="3149600"/>
            <a:ext cx="2724249"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is" sz="1400" b="0" i="0" u="none" strike="noStrike" cap="none" dirty="0">
                <a:solidFill>
                  <a:srgbClr val="000000"/>
                </a:solidFill>
                <a:latin typeface="Helvetica Neue"/>
                <a:ea typeface="Helvetica Neue"/>
                <a:cs typeface="Helvetica Neue"/>
                <a:sym typeface="Helvetica Neue"/>
              </a:rPr>
              <a:t>MYNDBAND: FÆÐUKERFI</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0"/>
          <p:cNvSpPr txBox="1">
            <a:spLocks noGrp="1"/>
          </p:cNvSpPr>
          <p:nvPr>
            <p:ph type="title"/>
          </p:nvPr>
        </p:nvSpPr>
        <p:spPr>
          <a:xfrm>
            <a:off x="831850" y="697734"/>
            <a:ext cx="10515600" cy="92765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Orðalisti</a:t>
            </a:r>
            <a:endParaRPr/>
          </a:p>
        </p:txBody>
      </p:sp>
      <p:sp>
        <p:nvSpPr>
          <p:cNvPr id="364" name="Google Shape;364;p50"/>
          <p:cNvSpPr txBox="1">
            <a:spLocks noGrp="1"/>
          </p:cNvSpPr>
          <p:nvPr>
            <p:ph type="body" idx="1"/>
          </p:nvPr>
        </p:nvSpPr>
        <p:spPr>
          <a:xfrm>
            <a:off x="838200" y="1633033"/>
            <a:ext cx="10515600" cy="4302348"/>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100"/>
              <a:buFont typeface="Calibri"/>
              <a:buNone/>
            </a:pPr>
            <a:r>
              <a:rPr lang="is" sz="2100" b="1" dirty="0">
                <a:solidFill>
                  <a:srgbClr val="000000"/>
                </a:solidFill>
              </a:rPr>
              <a:t>Landbúnaðarvistfræði </a:t>
            </a:r>
            <a:r>
              <a:rPr lang="is" b="0" dirty="0"/>
              <a:t>: Heildræn nálgun á búskap sem leggur áherslu á vistvæna stjórnun landbúnaðarkerfa, samþætta starfshætti sem styðja við líffræðilegan fjölbreytileika, sjálfbærni og heilbrigði vistkerfa.</a:t>
            </a:r>
            <a:endParaRPr dirty="0"/>
          </a:p>
          <a:p>
            <a:pPr marL="0" lvl="0" indent="0" algn="l" rtl="0">
              <a:lnSpc>
                <a:spcPct val="90000"/>
              </a:lnSpc>
              <a:spcBef>
                <a:spcPts val="700"/>
              </a:spcBef>
              <a:spcAft>
                <a:spcPts val="0"/>
              </a:spcAft>
              <a:buClr>
                <a:srgbClr val="000000"/>
              </a:buClr>
              <a:buSzPts val="2100"/>
              <a:buFont typeface="Calibri"/>
              <a:buNone/>
            </a:pPr>
            <a:r>
              <a:rPr lang="is" sz="2100" b="1" dirty="0">
                <a:solidFill>
                  <a:srgbClr val="000000"/>
                </a:solidFill>
              </a:rPr>
              <a:t>Agroforestry </a:t>
            </a:r>
            <a:r>
              <a:rPr lang="is" b="0" dirty="0"/>
              <a:t>: Landnotkunarstjórnunarkerfi þar sem tré eða runnar eru ræktuð í kringum eða á milli ræktunar eða beitilands. Þessi framkvæmd eykur líffræðilegan fjölbreytileika og eykur framleiðni, seiglu og sjálfbærni.</a:t>
            </a:r>
            <a:endParaRPr dirty="0"/>
          </a:p>
          <a:p>
            <a:pPr marL="0" lvl="0" indent="0" algn="l" rtl="0">
              <a:lnSpc>
                <a:spcPct val="90000"/>
              </a:lnSpc>
              <a:spcBef>
                <a:spcPts val="700"/>
              </a:spcBef>
              <a:spcAft>
                <a:spcPts val="0"/>
              </a:spcAft>
              <a:buClr>
                <a:srgbClr val="000000"/>
              </a:buClr>
              <a:buSzPts val="2100"/>
              <a:buFont typeface="Calibri"/>
              <a:buNone/>
            </a:pPr>
            <a:r>
              <a:rPr lang="is" sz="2100" b="1" dirty="0">
                <a:solidFill>
                  <a:srgbClr val="000000"/>
                </a:solidFill>
              </a:rPr>
              <a:t>Fiskeldi </a:t>
            </a:r>
            <a:r>
              <a:rPr lang="is" b="0" dirty="0"/>
              <a:t>: Ræktun vatnalífvera eins og fiska, skelfisks og plantna, venjulega til matar í stýrðu umhverfi.</a:t>
            </a:r>
            <a:endParaRPr dirty="0"/>
          </a:p>
          <a:p>
            <a:pPr marL="0" lvl="0" indent="0" algn="l" rtl="0">
              <a:lnSpc>
                <a:spcPct val="90000"/>
              </a:lnSpc>
              <a:spcBef>
                <a:spcPts val="700"/>
              </a:spcBef>
              <a:spcAft>
                <a:spcPts val="0"/>
              </a:spcAft>
              <a:buClr>
                <a:srgbClr val="000000"/>
              </a:buClr>
              <a:buSzPts val="2100"/>
              <a:buFont typeface="Calibri"/>
              <a:buNone/>
            </a:pPr>
            <a:r>
              <a:rPr lang="is" sz="2100" b="1" dirty="0">
                <a:solidFill>
                  <a:srgbClr val="000000"/>
                </a:solidFill>
              </a:rPr>
              <a:t>Líffræðilegur fjölbreytileiki </a:t>
            </a:r>
            <a:r>
              <a:rPr lang="is" b="0" dirty="0"/>
              <a:t>: Fjölbreytni lífs í heiminum eða í tilteknu búsvæði eða vistkerfi. Í landbúnaði hjálpar líffræðilegur fjölbreytileiki við að viðhalda stöðugleika vistkerfa, eykur frjósemi jarðvegs og bætir viðnám gegn meindýrum og sjúkdómum.</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1"/>
          <p:cNvSpPr txBox="1">
            <a:spLocks noGrp="1"/>
          </p:cNvSpPr>
          <p:nvPr>
            <p:ph type="body" idx="1"/>
          </p:nvPr>
        </p:nvSpPr>
        <p:spPr>
          <a:xfrm>
            <a:off x="831850" y="768348"/>
            <a:ext cx="10515600" cy="5321303"/>
          </a:xfrm>
          <a:prstGeom prst="rect">
            <a:avLst/>
          </a:prstGeom>
          <a:noFill/>
          <a:ln>
            <a:noFill/>
          </a:ln>
        </p:spPr>
        <p:txBody>
          <a:bodyPr spcFirstLastPara="1" wrap="square" lIns="45675" tIns="45675" rIns="45675" bIns="45675" anchor="t" anchorCtr="0">
            <a:normAutofit fontScale="92500" lnSpcReduction="10000"/>
          </a:bodyPr>
          <a:lstStyle/>
          <a:p>
            <a:pPr marL="0" lvl="0" indent="0" algn="l" rtl="0">
              <a:lnSpc>
                <a:spcPct val="90000"/>
              </a:lnSpc>
              <a:spcBef>
                <a:spcPts val="0"/>
              </a:spcBef>
              <a:spcAft>
                <a:spcPts val="0"/>
              </a:spcAft>
              <a:buClr>
                <a:srgbClr val="000000"/>
              </a:buClr>
              <a:buSzPts val="1900"/>
              <a:buFont typeface="Calibri"/>
              <a:buNone/>
            </a:pPr>
            <a:r>
              <a:rPr lang="is" sz="1900" b="1" dirty="0">
                <a:solidFill>
                  <a:srgbClr val="000000"/>
                </a:solidFill>
              </a:rPr>
              <a:t>Samfélag</a:t>
            </a:r>
            <a:r>
              <a:rPr lang="is" b="0" dirty="0"/>
              <a:t> </a:t>
            </a:r>
            <a:r>
              <a:rPr lang="is" sz="1900" b="1" dirty="0">
                <a:solidFill>
                  <a:srgbClr val="000000"/>
                </a:solidFill>
              </a:rPr>
              <a:t>Garður </a:t>
            </a:r>
            <a:r>
              <a:rPr lang="is" b="0" dirty="0"/>
              <a:t>: Eitt land sem hópur fólks ræktar sameiginlega. Samfélagsgarðar veita ferska framleiðslu, bæta borgarumhverfi og hlúa að félagslegum samskiptum.</a:t>
            </a:r>
            <a:endParaRPr dirty="0"/>
          </a:p>
          <a:p>
            <a:pPr marL="0" lvl="0" indent="0" algn="l" rtl="0">
              <a:lnSpc>
                <a:spcPct val="90000"/>
              </a:lnSpc>
              <a:spcBef>
                <a:spcPts val="600"/>
              </a:spcBef>
              <a:spcAft>
                <a:spcPts val="0"/>
              </a:spcAft>
              <a:buClr>
                <a:srgbClr val="000000"/>
              </a:buClr>
              <a:buSzPts val="1900"/>
              <a:buFont typeface="Calibri"/>
              <a:buNone/>
            </a:pPr>
            <a:r>
              <a:rPr lang="is" sz="1900" b="1" dirty="0">
                <a:solidFill>
                  <a:srgbClr val="000000"/>
                </a:solidFill>
              </a:rPr>
              <a:t>Jarðgerð </a:t>
            </a:r>
            <a:r>
              <a:rPr lang="is" b="0" dirty="0"/>
              <a:t>: Ferlið við að endurvinna lífrænan úrgang, svo sem matarleifar og garðaúrgang, í dýrmæta jarðvegsbreytingu sem kallast rotmassa. Þetta ferli eykur heilbrigði jarðvegs og dregur úr úrgangi á urðun.</a:t>
            </a:r>
            <a:endParaRPr dirty="0"/>
          </a:p>
          <a:p>
            <a:pPr marL="0" lvl="0" indent="0" algn="l" rtl="0">
              <a:lnSpc>
                <a:spcPct val="90000"/>
              </a:lnSpc>
              <a:spcBef>
                <a:spcPts val="600"/>
              </a:spcBef>
              <a:spcAft>
                <a:spcPts val="0"/>
              </a:spcAft>
              <a:buClr>
                <a:srgbClr val="000000"/>
              </a:buClr>
              <a:buSzPts val="1900"/>
              <a:buFont typeface="Calibri"/>
              <a:buNone/>
            </a:pPr>
            <a:r>
              <a:rPr lang="is" sz="1900" b="1" dirty="0">
                <a:solidFill>
                  <a:srgbClr val="000000"/>
                </a:solidFill>
              </a:rPr>
              <a:t>Skera</a:t>
            </a:r>
            <a:r>
              <a:rPr lang="is" b="0" dirty="0"/>
              <a:t> </a:t>
            </a:r>
            <a:r>
              <a:rPr lang="is" sz="1900" b="1" dirty="0">
                <a:solidFill>
                  <a:srgbClr val="000000"/>
                </a:solidFill>
              </a:rPr>
              <a:t>Snúningur </a:t>
            </a:r>
            <a:r>
              <a:rPr lang="is" b="0" dirty="0"/>
              <a:t>: Æfingin við að rækta mismunandi tegundir ræktunar á sama svæði í raðtengdum árstíðum. Það hjálpar til við að viðhalda heilbrigði jarðvegs, draga úr hringrás meindýra og sjúkdóma og auka uppskeru.</a:t>
            </a:r>
            <a:endParaRPr dirty="0"/>
          </a:p>
          <a:p>
            <a:pPr marL="0" lvl="0" indent="0" algn="l" rtl="0">
              <a:lnSpc>
                <a:spcPct val="90000"/>
              </a:lnSpc>
              <a:spcBef>
                <a:spcPts val="600"/>
              </a:spcBef>
              <a:spcAft>
                <a:spcPts val="0"/>
              </a:spcAft>
              <a:buClr>
                <a:srgbClr val="000000"/>
              </a:buClr>
              <a:buSzPts val="1900"/>
              <a:buFont typeface="Calibri"/>
              <a:buNone/>
            </a:pPr>
            <a:r>
              <a:rPr lang="is" sz="1900" b="1" dirty="0">
                <a:solidFill>
                  <a:srgbClr val="000000"/>
                </a:solidFill>
              </a:rPr>
              <a:t>Dreifing </a:t>
            </a:r>
            <a:r>
              <a:rPr lang="is" b="0" dirty="0"/>
              <a:t>: Ferlið við að flytja matvæli frá framleiðslustað þangað sem þeirra verður neytt. Árangursrík dreifing tryggir að matur berist til neytenda á skilvirkan hátt og haldist ferskur og öruggur til neyslu.</a:t>
            </a:r>
            <a:endParaRPr dirty="0"/>
          </a:p>
          <a:p>
            <a:pPr marL="0" lvl="0" indent="0" algn="l" rtl="0">
              <a:lnSpc>
                <a:spcPct val="90000"/>
              </a:lnSpc>
              <a:spcBef>
                <a:spcPts val="600"/>
              </a:spcBef>
              <a:spcAft>
                <a:spcPts val="0"/>
              </a:spcAft>
              <a:buClr>
                <a:srgbClr val="000000"/>
              </a:buClr>
              <a:buSzPts val="1900"/>
              <a:buFont typeface="Calibri"/>
              <a:buNone/>
            </a:pPr>
            <a:r>
              <a:rPr lang="is" sz="1900" b="1" dirty="0">
                <a:solidFill>
                  <a:srgbClr val="000000"/>
                </a:solidFill>
              </a:rPr>
              <a:t>Vistkerfisþjónusta </a:t>
            </a:r>
            <a:r>
              <a:rPr lang="is" b="0" dirty="0"/>
              <a:t>: Ávinningurinn sem menn hafa af vistkerfum, þar með talið útvegun (eins og matur og vatn), eftirlitsþjónusta (eins og flóðavarnir), menningarþjónusta (eins og afþreyingarávinningur) og stuðningsþjónusta (eins og hjólreiðar með næringarefnum).</a:t>
            </a:r>
            <a:endParaRPr dirty="0"/>
          </a:p>
          <a:p>
            <a:pPr marL="0" lvl="0" indent="0" algn="l" rtl="0">
              <a:lnSpc>
                <a:spcPct val="90000"/>
              </a:lnSpc>
              <a:spcBef>
                <a:spcPts val="600"/>
              </a:spcBef>
              <a:spcAft>
                <a:spcPts val="0"/>
              </a:spcAft>
              <a:buClr>
                <a:srgbClr val="000000"/>
              </a:buClr>
              <a:buSzPts val="1900"/>
              <a:buFont typeface="Calibri"/>
              <a:buNone/>
            </a:pPr>
            <a:r>
              <a:rPr lang="is" sz="1900" b="1" dirty="0">
                <a:solidFill>
                  <a:srgbClr val="000000"/>
                </a:solidFill>
              </a:rPr>
              <a:t>Siðferðileg búskapur </a:t>
            </a:r>
            <a:r>
              <a:rPr lang="is" b="0" dirty="0"/>
              <a:t>: Landbúnaðarhættir sem setja dýravelferð, umhverfislega sjálfbærni og sanngjarna meðferð starfsmanna í forgang. Siðferðilegur búskapur miðar að því að framleiða mat á siðferðilegan hátt sem er siðferðilega réttur og samfélagslega ábyrgur.</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2"/>
          <p:cNvSpPr txBox="1">
            <a:spLocks noGrp="1"/>
          </p:cNvSpPr>
          <p:nvPr>
            <p:ph type="body" idx="1"/>
          </p:nvPr>
        </p:nvSpPr>
        <p:spPr>
          <a:xfrm>
            <a:off x="838200" y="843281"/>
            <a:ext cx="10515600" cy="4979975"/>
          </a:xfrm>
          <a:prstGeom prst="rect">
            <a:avLst/>
          </a:prstGeom>
          <a:noFill/>
          <a:ln>
            <a:noFill/>
          </a:ln>
        </p:spPr>
        <p:txBody>
          <a:bodyPr spcFirstLastPara="1" wrap="square" lIns="45675" tIns="45675" rIns="45675" bIns="45675" anchor="t" anchorCtr="0">
            <a:normAutofit fontScale="70000" lnSpcReduction="20000"/>
          </a:bodyPr>
          <a:lstStyle/>
          <a:p>
            <a:pPr marL="0" lvl="0" indent="0" algn="l" rtl="0">
              <a:lnSpc>
                <a:spcPct val="90000"/>
              </a:lnSpc>
              <a:spcBef>
                <a:spcPts val="0"/>
              </a:spcBef>
              <a:spcAft>
                <a:spcPts val="0"/>
              </a:spcAft>
              <a:buSzPts val="1900"/>
              <a:buNone/>
            </a:pPr>
            <a:r>
              <a:rPr lang="is" sz="1900" b="1"/>
              <a:t>Matareyðimörk </a:t>
            </a:r>
            <a:r>
              <a:rPr lang="is" b="0"/>
              <a:t>: Þéttbýli eða dreifbýli þar sem aðgangur að hagkvæmum og næringarríkum mat er takmarkaður. Íbúar í matareyðimerkum treysta oft á sjoppur og skyndibita, sem leiðir til lélegrar matarheilsu.</a:t>
            </a:r>
            <a:endParaRPr/>
          </a:p>
          <a:p>
            <a:pPr marL="0" lvl="0" indent="0" algn="l" rtl="0">
              <a:lnSpc>
                <a:spcPct val="90000"/>
              </a:lnSpc>
              <a:spcBef>
                <a:spcPts val="600"/>
              </a:spcBef>
              <a:spcAft>
                <a:spcPts val="0"/>
              </a:spcAft>
              <a:buSzPts val="1900"/>
              <a:buNone/>
            </a:pPr>
            <a:r>
              <a:rPr lang="is" sz="1900" b="1"/>
              <a:t>Matarumhverfi </a:t>
            </a:r>
            <a:r>
              <a:rPr lang="is" b="0"/>
              <a:t>: Líkamlegt, efnahagslegt, pólitískt og félags-menningarlegt samhengi þar sem fólk velur mat. Matarumhverfi hefur áhrif á hvaða matvæli eru fáanleg, á viðráðanlegu verði og eftirsóknarverð.</a:t>
            </a:r>
            <a:endParaRPr/>
          </a:p>
          <a:p>
            <a:pPr marL="0" lvl="0" indent="0" algn="l" rtl="0">
              <a:lnSpc>
                <a:spcPct val="90000"/>
              </a:lnSpc>
              <a:spcBef>
                <a:spcPts val="600"/>
              </a:spcBef>
              <a:spcAft>
                <a:spcPts val="0"/>
              </a:spcAft>
              <a:buSzPts val="1900"/>
              <a:buNone/>
            </a:pPr>
            <a:r>
              <a:rPr lang="is" sz="1900" b="1"/>
              <a:t>Fæðuóöryggi </a:t>
            </a:r>
            <a:r>
              <a:rPr lang="is" b="0"/>
              <a:t>: Ástand þar sem fólk skortir reglulega aðgang að nógu öruggum og næringarríkum mat fyrir eðlilegan vöxt og þroska og virkt, heilbrigt líf.</a:t>
            </a:r>
            <a:endParaRPr/>
          </a:p>
          <a:p>
            <a:pPr marL="0" lvl="0" indent="0" algn="l" rtl="0">
              <a:lnSpc>
                <a:spcPct val="90000"/>
              </a:lnSpc>
              <a:spcBef>
                <a:spcPts val="600"/>
              </a:spcBef>
              <a:spcAft>
                <a:spcPts val="0"/>
              </a:spcAft>
              <a:buSzPts val="1900"/>
              <a:buNone/>
            </a:pPr>
            <a:r>
              <a:rPr lang="is" sz="1900" b="1"/>
              <a:t>Matvælakerfi </a:t>
            </a:r>
            <a:r>
              <a:rPr lang="is" b="0"/>
              <a:t>: Samtengda netið sem tekur til allra þátta í fóðrun íbúa, þar með talið ræktun, uppskeru, vinnslu, pökkun, flutning, markaðssetningu, neyslu og förgun matvæla.</a:t>
            </a:r>
            <a:endParaRPr/>
          </a:p>
          <a:p>
            <a:pPr marL="0" lvl="0" indent="0" algn="l" rtl="0">
              <a:lnSpc>
                <a:spcPct val="90000"/>
              </a:lnSpc>
              <a:spcBef>
                <a:spcPts val="600"/>
              </a:spcBef>
              <a:spcAft>
                <a:spcPts val="0"/>
              </a:spcAft>
              <a:buSzPts val="1900"/>
              <a:buNone/>
            </a:pPr>
            <a:r>
              <a:rPr lang="is" sz="1900" b="1"/>
              <a:t>Framtíðarlæsi </a:t>
            </a:r>
            <a:r>
              <a:rPr lang="is" b="0"/>
              <a:t>: Hæfni til að ímynda sér og meta mögulega framtíð. Það gerir einstaklingum og samfélögum kleift að sjá fyrir sér og skipuleggja sjálfbærar og æskilegar framtíðarsviðsmyndir.</a:t>
            </a:r>
            <a:endParaRPr/>
          </a:p>
          <a:p>
            <a:pPr marL="0" lvl="0" indent="0" algn="l" rtl="0">
              <a:lnSpc>
                <a:spcPct val="90000"/>
              </a:lnSpc>
              <a:spcBef>
                <a:spcPts val="600"/>
              </a:spcBef>
              <a:spcAft>
                <a:spcPts val="0"/>
              </a:spcAft>
              <a:buSzPts val="1900"/>
              <a:buNone/>
            </a:pPr>
            <a:r>
              <a:rPr lang="is" sz="1900" b="1"/>
              <a:t>Losun gróðurhúsalofttegunda </a:t>
            </a:r>
            <a:r>
              <a:rPr lang="is" b="0"/>
              <a:t>: Lofttegundir eins og koltvísýringur, metan og nituroxíð sem fanga hita í andrúmsloftinu og stuðla að hlýnun jarðar og loftslagsbreytingum. Landbúnaður er mikilvægur uppspretta þessarar losunar.</a:t>
            </a:r>
            <a:endParaRPr/>
          </a:p>
          <a:p>
            <a:pPr marL="0" lvl="0" indent="0" algn="l" rtl="0">
              <a:lnSpc>
                <a:spcPct val="90000"/>
              </a:lnSpc>
              <a:spcBef>
                <a:spcPts val="600"/>
              </a:spcBef>
              <a:spcAft>
                <a:spcPts val="0"/>
              </a:spcAft>
              <a:buSzPts val="1900"/>
              <a:buNone/>
            </a:pPr>
            <a:r>
              <a:rPr lang="is" sz="1900" b="1"/>
              <a:t>Integrated Pest Management (IPM) </a:t>
            </a:r>
            <a:r>
              <a:rPr lang="is" b="0"/>
              <a:t>: Umhverfisnæm nálgun við meindýraeyðingu sem notar blöndu af líffræðilegum, menningarlegum, eðlisfræðilegum og efnafræðilegum aðferðum til að lágmarka áhrif á heilsu manna, gagnlegar lífverur og lífverur sem ekki eru markhópar og umhverfið.</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body" idx="1"/>
          </p:nvPr>
        </p:nvSpPr>
        <p:spPr>
          <a:xfrm>
            <a:off x="641976" y="922098"/>
            <a:ext cx="10515601" cy="5013804"/>
          </a:xfrm>
          <a:prstGeom prst="rect">
            <a:avLst/>
          </a:prstGeom>
          <a:noFill/>
          <a:ln>
            <a:noFill/>
          </a:ln>
        </p:spPr>
        <p:txBody>
          <a:bodyPr spcFirstLastPara="1" wrap="square" lIns="45675" tIns="45675" rIns="45675" bIns="45675" anchor="t" anchorCtr="0">
            <a:normAutofit fontScale="85000" lnSpcReduction="20000"/>
          </a:bodyPr>
          <a:lstStyle/>
          <a:p>
            <a:pPr marL="0" lvl="0" indent="0" algn="l" rtl="0">
              <a:lnSpc>
                <a:spcPct val="90000"/>
              </a:lnSpc>
              <a:spcBef>
                <a:spcPts val="0"/>
              </a:spcBef>
              <a:spcAft>
                <a:spcPts val="0"/>
              </a:spcAft>
              <a:buSzPts val="1900"/>
              <a:buNone/>
            </a:pPr>
            <a:r>
              <a:rPr lang="is" sz="1900" b="1" dirty="0"/>
              <a:t>Samþætt auðlindastjórnun: </a:t>
            </a:r>
            <a:r>
              <a:rPr lang="is" b="0" dirty="0"/>
              <a:t>Heildræn nálgun til að stjórna öllum auðlindum - landi, vatni, orku og efnum - á samþættan hátt til að búa til sjálfbær og skilvirk kerfi.</a:t>
            </a:r>
            <a:endParaRPr dirty="0"/>
          </a:p>
          <a:p>
            <a:pPr marL="0" lvl="0" indent="0" algn="l" rtl="0">
              <a:lnSpc>
                <a:spcPct val="90000"/>
              </a:lnSpc>
              <a:spcBef>
                <a:spcPts val="600"/>
              </a:spcBef>
              <a:spcAft>
                <a:spcPts val="0"/>
              </a:spcAft>
              <a:buSzPts val="1900"/>
              <a:buNone/>
            </a:pPr>
            <a:r>
              <a:rPr lang="is" sz="1900" b="1" dirty="0"/>
              <a:t>Staðbundinn matur </a:t>
            </a:r>
            <a:r>
              <a:rPr lang="is" b="0" dirty="0"/>
              <a:t>: Matur sem er framleiddur, unnin og dreift innan tiltekins landsvæðis. Staðbundin matvælakerfi styðja svæðisbundin hagkerfi, draga úr losun flutninga og veita ferskari framleiðslu.</a:t>
            </a:r>
            <a:endParaRPr dirty="0"/>
          </a:p>
          <a:p>
            <a:pPr marL="0" lvl="0" indent="0" algn="l" rtl="0">
              <a:lnSpc>
                <a:spcPct val="90000"/>
              </a:lnSpc>
              <a:spcBef>
                <a:spcPts val="600"/>
              </a:spcBef>
              <a:spcAft>
                <a:spcPts val="0"/>
              </a:spcAft>
              <a:buSzPts val="1900"/>
              <a:buNone/>
            </a:pPr>
            <a:r>
              <a:rPr lang="is" sz="1900" b="1" dirty="0"/>
              <a:t>Lífræn ræktun: </a:t>
            </a:r>
            <a:r>
              <a:rPr lang="is" b="0" dirty="0"/>
              <a:t>Búskaparaðferð sem notar náttúrulega ferla og aðföng, forðast tilbúin efni og erfðabreyttar lífverur (erfðabreyttar lífverur). Lífræn ræktun stuðlar að heilbrigði jarðvegs, líffræðilegum fjölbreytileika og vistfræðilegu jafnvægi.</a:t>
            </a:r>
            <a:endParaRPr dirty="0"/>
          </a:p>
          <a:p>
            <a:pPr marL="0" lvl="0" indent="0" algn="l" rtl="0">
              <a:lnSpc>
                <a:spcPct val="90000"/>
              </a:lnSpc>
              <a:spcBef>
                <a:spcPts val="600"/>
              </a:spcBef>
              <a:spcAft>
                <a:spcPts val="0"/>
              </a:spcAft>
              <a:buSzPts val="1900"/>
              <a:buNone/>
            </a:pPr>
            <a:r>
              <a:rPr lang="is" sz="1900" b="1" dirty="0"/>
              <a:t>Permaculture </a:t>
            </a:r>
            <a:r>
              <a:rPr lang="is" b="0" dirty="0"/>
              <a:t>: Hönnunarkerfi fyrir sjálfbært líf og landbúnað sem líkir eftir náttúrulegum vistkerfum. Meginreglur Permaculture fela í sér umhyggju fyrir jörðinni, umhyggju fyrir fólki og sanngjarnari hlutdeild auðlinda.</a:t>
            </a:r>
            <a:endParaRPr dirty="0"/>
          </a:p>
          <a:p>
            <a:pPr marL="0" lvl="0" indent="0" algn="l" rtl="0">
              <a:lnSpc>
                <a:spcPct val="90000"/>
              </a:lnSpc>
              <a:spcBef>
                <a:spcPts val="600"/>
              </a:spcBef>
              <a:spcAft>
                <a:spcPts val="0"/>
              </a:spcAft>
              <a:buSzPts val="1900"/>
              <a:buNone/>
            </a:pPr>
            <a:r>
              <a:rPr lang="is" sz="1900" b="1" dirty="0"/>
              <a:t>Endurnýjun landbúnaðar </a:t>
            </a:r>
            <a:r>
              <a:rPr lang="is" b="0" dirty="0"/>
              <a:t>: Verndunar- og endurhæfingaraðferð við matvæla- og búskaparkerfi sem leggur áherslu á að endurnýja jarðveg, auka líffræðilegan fjölbreytileika, bæta hringrás vatns og efla vistkerfisþjónustu.</a:t>
            </a:r>
            <a:endParaRPr dirty="0"/>
          </a:p>
          <a:p>
            <a:pPr marL="0" lvl="0" indent="0" algn="l" rtl="0">
              <a:lnSpc>
                <a:spcPct val="90000"/>
              </a:lnSpc>
              <a:spcBef>
                <a:spcPts val="600"/>
              </a:spcBef>
              <a:spcAft>
                <a:spcPts val="0"/>
              </a:spcAft>
              <a:buSzPts val="1900"/>
              <a:buNone/>
            </a:pPr>
            <a:r>
              <a:rPr lang="is" sz="1900" b="1" dirty="0"/>
              <a:t>Sjálfbær landbúnaður: </a:t>
            </a:r>
            <a:r>
              <a:rPr lang="is" b="0" dirty="0"/>
              <a:t>Búskaparhættir sem mæta núverandi matarþörfum án þess að skerða getu komandi kynslóða til að mæta þörfum sínum. Það leggur áherslu á umhverfisheilbrigði, efnahagslega arðsemi og félagslegt og efnahagslegan jöfnuð.</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4"/>
          <p:cNvSpPr txBox="1">
            <a:spLocks noGrp="1"/>
          </p:cNvSpPr>
          <p:nvPr>
            <p:ph type="body" idx="1"/>
          </p:nvPr>
        </p:nvSpPr>
        <p:spPr>
          <a:xfrm>
            <a:off x="838200" y="777107"/>
            <a:ext cx="10515600" cy="504615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SzPts val="2800"/>
              <a:buNone/>
            </a:pPr>
            <a:r>
              <a:rPr lang="is" b="1"/>
              <a:t>Sjálfbært mataræði </a:t>
            </a:r>
            <a:r>
              <a:rPr lang="is" b="0"/>
              <a:t>: Mataræði sem hefur lítil umhverfisáhrif, stuðlar að fæðu- og næringaröryggi og styður við heilbrigðu lífi fyrir núverandi og komandi kynslóðir. Það er menningarlega ásættanlegt, efnahagslega sanngjarnt og næringarlega fullnægjandi.</a:t>
            </a:r>
            <a:endParaRPr b="0"/>
          </a:p>
          <a:p>
            <a:pPr marL="0" lvl="0" indent="0" algn="l" rtl="0">
              <a:lnSpc>
                <a:spcPct val="90000"/>
              </a:lnSpc>
              <a:spcBef>
                <a:spcPts val="1000"/>
              </a:spcBef>
              <a:spcAft>
                <a:spcPts val="0"/>
              </a:spcAft>
              <a:buSzPts val="2800"/>
              <a:buNone/>
            </a:pPr>
            <a:r>
              <a:rPr lang="is" b="1"/>
              <a:t>Úrgangsstjórnun </a:t>
            </a:r>
            <a:r>
              <a:rPr lang="is" b="0"/>
              <a:t>: Söfnun, flutningur, vinnsla, endurvinnsla og förgun úrgangsefna. Skilvirk úrgangsstjórnun dregur úr umhverfisáhrifum og stuðlar að endurheimt auðlinda.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5"/>
          <p:cNvSpPr txBox="1">
            <a:spLocks noGrp="1"/>
          </p:cNvSpPr>
          <p:nvPr>
            <p:ph type="title"/>
          </p:nvPr>
        </p:nvSpPr>
        <p:spPr>
          <a:xfrm>
            <a:off x="831850" y="697733"/>
            <a:ext cx="10515600" cy="2891621"/>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a:t>Kennslugögn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6"/>
          <p:cNvSpPr txBox="1">
            <a:spLocks noGrp="1"/>
          </p:cNvSpPr>
          <p:nvPr>
            <p:ph type="title"/>
          </p:nvPr>
        </p:nvSpPr>
        <p:spPr>
          <a:xfrm>
            <a:off x="831850" y="697734"/>
            <a:ext cx="10515600" cy="2891620"/>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000000"/>
              </a:buClr>
              <a:buSzPts val="6000"/>
              <a:buFont typeface="Calibri"/>
              <a:buNone/>
            </a:pPr>
            <a:r>
              <a:rPr lang="is" b="1" cap="small"/>
              <a:t>Dæmirannsókn</a:t>
            </a:r>
            <a:endParaRPr/>
          </a:p>
        </p:txBody>
      </p:sp>
      <p:sp>
        <p:nvSpPr>
          <p:cNvPr id="395" name="Google Shape;395;p56"/>
          <p:cNvSpPr txBox="1">
            <a:spLocks noGrp="1"/>
          </p:cNvSpPr>
          <p:nvPr>
            <p:ph type="body" idx="1"/>
          </p:nvPr>
        </p:nvSpPr>
        <p:spPr>
          <a:xfrm>
            <a:off x="831850" y="4589462"/>
            <a:ext cx="10515600" cy="1500189"/>
          </a:xfrm>
          <a:prstGeom prst="rect">
            <a:avLst/>
          </a:prstGeom>
          <a:noFill/>
          <a:ln>
            <a:noFill/>
          </a:ln>
        </p:spPr>
        <p:txBody>
          <a:bodyPr spcFirstLastPara="1" wrap="square" lIns="45675" tIns="45675" rIns="45675" bIns="45675" anchor="t" anchorCtr="0">
            <a:normAutofit/>
          </a:bodyPr>
          <a:lstStyle/>
          <a:p>
            <a:pPr marL="0" marR="0" lvl="0" indent="0" algn="l" rtl="0">
              <a:lnSpc>
                <a:spcPct val="90000"/>
              </a:lnSpc>
              <a:spcBef>
                <a:spcPts val="0"/>
              </a:spcBef>
              <a:spcAft>
                <a:spcPts val="0"/>
              </a:spcAft>
              <a:buClr>
                <a:srgbClr val="888888"/>
              </a:buClr>
              <a:buSzPts val="2400"/>
              <a:buFont typeface="Calibri"/>
              <a:buNone/>
            </a:pPr>
            <a:r>
              <a:rPr lang="is" sz="2400" b="0" i="0" u="none" strike="noStrike" cap="none">
                <a:solidFill>
                  <a:srgbClr val="888888"/>
                </a:solidFill>
                <a:latin typeface="Calibri"/>
                <a:ea typeface="Calibri"/>
                <a:cs typeface="Calibri"/>
                <a:sym typeface="Calibri"/>
              </a:rPr>
              <a:t>Berlín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7"/>
          <p:cNvSpPr txBox="1">
            <a:spLocks noGrp="1"/>
          </p:cNvSpPr>
          <p:nvPr>
            <p:ph type="title"/>
          </p:nvPr>
        </p:nvSpPr>
        <p:spPr>
          <a:xfrm>
            <a:off x="831850" y="1029458"/>
            <a:ext cx="10515600" cy="2891620"/>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000000"/>
              </a:buClr>
              <a:buSzPts val="6000"/>
              <a:buFont typeface="Calibri"/>
              <a:buNone/>
            </a:pPr>
            <a:r>
              <a:rPr lang="is" b="1" cap="small"/>
              <a:t>Að ímynda sér og hanna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975815" y="-1113227"/>
            <a:ext cx="10515602" cy="2891619"/>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Áhrif fæðukerfa</a:t>
            </a:r>
            <a:endParaRPr dirty="0"/>
          </a:p>
        </p:txBody>
      </p:sp>
      <p:sp>
        <p:nvSpPr>
          <p:cNvPr id="108" name="Google Shape;108;p6"/>
          <p:cNvSpPr txBox="1">
            <a:spLocks noGrp="1"/>
          </p:cNvSpPr>
          <p:nvPr>
            <p:ph type="body" idx="1"/>
          </p:nvPr>
        </p:nvSpPr>
        <p:spPr>
          <a:xfrm>
            <a:off x="1416631" y="2184370"/>
            <a:ext cx="10725406" cy="3008201"/>
          </a:xfrm>
          <a:prstGeom prst="rect">
            <a:avLst/>
          </a:prstGeom>
          <a:noFill/>
          <a:ln>
            <a:noFill/>
          </a:ln>
        </p:spPr>
        <p:txBody>
          <a:bodyPr spcFirstLastPara="1" wrap="square" lIns="45675" tIns="45675" rIns="45675" bIns="45675" anchor="t" anchorCtr="0">
            <a:normAutofit/>
          </a:bodyPr>
          <a:lstStyle/>
          <a:p>
            <a:pPr marL="280735" lvl="0" indent="-280735" algn="l" rtl="0">
              <a:lnSpc>
                <a:spcPct val="90000"/>
              </a:lnSpc>
              <a:spcBef>
                <a:spcPts val="0"/>
              </a:spcBef>
              <a:spcAft>
                <a:spcPts val="0"/>
              </a:spcAft>
              <a:buClr>
                <a:srgbClr val="000000"/>
              </a:buClr>
              <a:buSzPts val="2800"/>
              <a:buFont typeface="Calibri"/>
              <a:buChar char="•"/>
            </a:pPr>
            <a:r>
              <a:rPr lang="is" sz="2800" dirty="0">
                <a:solidFill>
                  <a:srgbClr val="000000"/>
                </a:solidFill>
              </a:rPr>
              <a:t>Heilsufar og mataræði</a:t>
            </a:r>
            <a:endParaRPr dirty="0"/>
          </a:p>
          <a:p>
            <a:pPr marL="280735" lvl="0" indent="-280735" algn="l" rtl="0">
              <a:lnSpc>
                <a:spcPct val="90000"/>
              </a:lnSpc>
              <a:spcBef>
                <a:spcPts val="1000"/>
              </a:spcBef>
              <a:spcAft>
                <a:spcPts val="0"/>
              </a:spcAft>
              <a:buClr>
                <a:srgbClr val="000000"/>
              </a:buClr>
              <a:buSzPts val="2800"/>
              <a:buFont typeface="Calibri"/>
              <a:buChar char="•"/>
            </a:pPr>
            <a:r>
              <a:rPr lang="is" sz="2800" dirty="0">
                <a:solidFill>
                  <a:srgbClr val="000000"/>
                </a:solidFill>
              </a:rPr>
              <a:t>Lýðheilsa</a:t>
            </a:r>
            <a:endParaRPr dirty="0"/>
          </a:p>
          <a:p>
            <a:pPr marL="280735" lvl="0" indent="-280735" algn="l" rtl="0">
              <a:lnSpc>
                <a:spcPct val="90000"/>
              </a:lnSpc>
              <a:spcBef>
                <a:spcPts val="1000"/>
              </a:spcBef>
              <a:spcAft>
                <a:spcPts val="0"/>
              </a:spcAft>
              <a:buClr>
                <a:srgbClr val="000000"/>
              </a:buClr>
              <a:buSzPts val="2800"/>
              <a:buFont typeface="Calibri"/>
              <a:buChar char="•"/>
            </a:pPr>
            <a:r>
              <a:rPr lang="is" sz="2800" dirty="0">
                <a:solidFill>
                  <a:srgbClr val="000000"/>
                </a:solidFill>
              </a:rPr>
              <a:t>Umhverfi</a:t>
            </a:r>
            <a:endParaRPr dirty="0"/>
          </a:p>
          <a:p>
            <a:pPr marL="280735" lvl="0" indent="-280735" algn="l" rtl="0">
              <a:lnSpc>
                <a:spcPct val="90000"/>
              </a:lnSpc>
              <a:spcBef>
                <a:spcPts val="1000"/>
              </a:spcBef>
              <a:spcAft>
                <a:spcPts val="0"/>
              </a:spcAft>
              <a:buClr>
                <a:srgbClr val="000000"/>
              </a:buClr>
              <a:buSzPts val="2800"/>
              <a:buFont typeface="Calibri"/>
              <a:buChar char="•"/>
            </a:pPr>
            <a:r>
              <a:rPr lang="is" sz="2800" dirty="0">
                <a:solidFill>
                  <a:srgbClr val="000000"/>
                </a:solidFill>
              </a:rPr>
              <a:t>Umhverfisáhrif mismunandi mataræðis </a:t>
            </a:r>
            <a:endParaRPr dirty="0"/>
          </a:p>
          <a:p>
            <a:pPr marL="280735" lvl="0" indent="-280735" algn="l" rtl="0">
              <a:lnSpc>
                <a:spcPct val="90000"/>
              </a:lnSpc>
              <a:spcBef>
                <a:spcPts val="1000"/>
              </a:spcBef>
              <a:spcAft>
                <a:spcPts val="0"/>
              </a:spcAft>
              <a:buClr>
                <a:srgbClr val="000000"/>
              </a:buClr>
              <a:buSzPts val="2800"/>
              <a:buFont typeface="Calibri"/>
              <a:buChar char="•"/>
            </a:pPr>
            <a:r>
              <a:rPr lang="is" sz="2800" dirty="0">
                <a:solidFill>
                  <a:srgbClr val="000000"/>
                </a:solidFill>
              </a:rPr>
              <a:t>Sjálfbærni mataræðis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1302028" y="-246910"/>
            <a:ext cx="10302600" cy="2448300"/>
          </a:xfrm>
          <a:prstGeom prst="rect">
            <a:avLst/>
          </a:prstGeom>
          <a:noFill/>
          <a:ln>
            <a:noFill/>
          </a:ln>
        </p:spPr>
        <p:txBody>
          <a:bodyPr spcFirstLastPara="1" wrap="square" lIns="45675" tIns="45675" rIns="45675" bIns="45675" anchor="b" anchorCtr="0">
            <a:normAutofit/>
          </a:bodyPr>
          <a:lstStyle/>
          <a:p>
            <a:pPr marL="0" marR="0" lvl="0" indent="0" algn="l" rtl="0">
              <a:lnSpc>
                <a:spcPct val="90000"/>
              </a:lnSpc>
              <a:spcBef>
                <a:spcPts val="0"/>
              </a:spcBef>
              <a:spcAft>
                <a:spcPts val="0"/>
              </a:spcAft>
              <a:buClr>
                <a:srgbClr val="000000"/>
              </a:buClr>
              <a:buSzPts val="4400"/>
              <a:buFont typeface="Calibri"/>
              <a:buNone/>
            </a:pPr>
            <a:r>
              <a:rPr lang="is" sz="4400" dirty="0"/>
              <a:t>Hugsum um áhrif sem val okkar hefur...</a:t>
            </a:r>
            <a:endParaRPr dirty="0"/>
          </a:p>
        </p:txBody>
      </p:sp>
      <p:sp>
        <p:nvSpPr>
          <p:cNvPr id="114" name="Google Shape;114;p7"/>
          <p:cNvSpPr txBox="1">
            <a:spLocks noGrp="1"/>
          </p:cNvSpPr>
          <p:nvPr>
            <p:ph type="body" idx="1"/>
          </p:nvPr>
        </p:nvSpPr>
        <p:spPr>
          <a:xfrm>
            <a:off x="1250044" y="2201270"/>
            <a:ext cx="10656653" cy="338807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dirty="0">
                <a:solidFill>
                  <a:srgbClr val="000000"/>
                </a:solidFill>
              </a:rPr>
              <a:t>1-Hver er ávinningurinn af því að velja staðbundin matvæli?</a:t>
            </a:r>
            <a:endParaRPr dirty="0"/>
          </a:p>
          <a:p>
            <a:pPr marL="0" lvl="0" indent="0" algn="l" rtl="0">
              <a:lnSpc>
                <a:spcPct val="90000"/>
              </a:lnSpc>
              <a:spcBef>
                <a:spcPts val="1000"/>
              </a:spcBef>
              <a:spcAft>
                <a:spcPts val="0"/>
              </a:spcAft>
              <a:buClr>
                <a:srgbClr val="000000"/>
              </a:buClr>
              <a:buSzPts val="2800"/>
              <a:buFont typeface="Calibri"/>
              <a:buNone/>
            </a:pPr>
            <a:r>
              <a:rPr lang="is" sz="2800" dirty="0">
                <a:solidFill>
                  <a:srgbClr val="000000"/>
                </a:solidFill>
              </a:rPr>
              <a:t>A. Þau eru alltaf ódýrara. </a:t>
            </a:r>
            <a:br>
              <a:rPr lang="en-US" sz="2800" dirty="0">
                <a:solidFill>
                  <a:srgbClr val="000000"/>
                </a:solidFill>
              </a:rPr>
            </a:br>
            <a:r>
              <a:rPr lang="is" sz="2800" dirty="0">
                <a:solidFill>
                  <a:srgbClr val="000000"/>
                </a:solidFill>
              </a:rPr>
              <a:t>B. Þau draga úr kolefnisfótspori sem tengist matvælaflutningum. </a:t>
            </a:r>
            <a:br>
              <a:rPr lang="en-US" sz="2800" dirty="0">
                <a:solidFill>
                  <a:srgbClr val="000000"/>
                </a:solidFill>
              </a:rPr>
            </a:br>
            <a:r>
              <a:rPr lang="is" sz="2800" dirty="0">
                <a:solidFill>
                  <a:srgbClr val="000000"/>
                </a:solidFill>
              </a:rPr>
              <a:t>C. Þau bragðast betur en innfluttur matur. </a:t>
            </a:r>
            <a:br>
              <a:rPr lang="en-US" sz="2800" dirty="0">
                <a:solidFill>
                  <a:srgbClr val="000000"/>
                </a:solidFill>
              </a:rPr>
            </a:br>
            <a:r>
              <a:rPr lang="is" sz="2800" dirty="0">
                <a:solidFill>
                  <a:srgbClr val="000000"/>
                </a:solidFill>
              </a:rPr>
              <a:t>D. Þau útiloka þörf fyrir umbúðir.</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body" idx="1"/>
          </p:nvPr>
        </p:nvSpPr>
        <p:spPr>
          <a:xfrm>
            <a:off x="1250044" y="2201270"/>
            <a:ext cx="10656653" cy="338807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DDDDDD"/>
              </a:buClr>
              <a:buSzPts val="2800"/>
              <a:buFont typeface="Calibri"/>
              <a:buNone/>
            </a:pPr>
            <a:r>
              <a:rPr lang="is" sz="2800" dirty="0">
                <a:solidFill>
                  <a:srgbClr val="DDDDDD"/>
                </a:solidFill>
              </a:rPr>
              <a:t>1-Hver er helsti ávinningurinn af því að velja staðbundinn mat?</a:t>
            </a:r>
            <a:endParaRPr dirty="0"/>
          </a:p>
          <a:p>
            <a:pPr marL="0" lvl="1" indent="457200" algn="l" rtl="0">
              <a:lnSpc>
                <a:spcPct val="90000"/>
              </a:lnSpc>
              <a:spcBef>
                <a:spcPts val="1000"/>
              </a:spcBef>
              <a:spcAft>
                <a:spcPts val="0"/>
              </a:spcAft>
              <a:buClr>
                <a:srgbClr val="DDDDDD"/>
              </a:buClr>
              <a:buSzPts val="2800"/>
              <a:buFont typeface="Calibri"/>
              <a:buNone/>
            </a:pPr>
            <a:r>
              <a:rPr lang="is" sz="2800" dirty="0">
                <a:solidFill>
                  <a:srgbClr val="DDDDDD"/>
                </a:solidFill>
              </a:rPr>
              <a:t>A. Það er alltaf ódýrara. </a:t>
            </a:r>
            <a:br>
              <a:rPr lang="en-US" sz="2800" dirty="0">
                <a:solidFill>
                  <a:srgbClr val="DDDDDD"/>
                </a:solidFill>
              </a:rPr>
            </a:br>
            <a:r>
              <a:rPr lang="is" b="1" dirty="0">
                <a:solidFill>
                  <a:srgbClr val="000000"/>
                </a:solidFill>
              </a:rPr>
              <a:t>B. Þau draga úr kolefnisfótspori sem tengist flutningum. </a:t>
            </a:r>
            <a:br>
              <a:rPr lang="en-US" b="1" dirty="0">
                <a:solidFill>
                  <a:srgbClr val="000000"/>
                </a:solidFill>
              </a:rPr>
            </a:br>
            <a:r>
              <a:rPr lang="is" sz="2800" dirty="0">
                <a:solidFill>
                  <a:srgbClr val="DDDDDD"/>
                </a:solidFill>
              </a:rPr>
              <a:t>C. Það bragðast betur en innfluttur matur. </a:t>
            </a:r>
            <a:br>
              <a:rPr lang="en-US" sz="2800" dirty="0">
                <a:solidFill>
                  <a:srgbClr val="DDDDDD"/>
                </a:solidFill>
              </a:rPr>
            </a:br>
            <a:r>
              <a:rPr lang="is" sz="2800" dirty="0">
                <a:solidFill>
                  <a:srgbClr val="DDDDDD"/>
                </a:solidFill>
              </a:rPr>
              <a:t>D. Það útilokar þörfina fyrir matvælaumbúðir.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a:spLocks noGrp="1"/>
          </p:cNvSpPr>
          <p:nvPr>
            <p:ph type="body" idx="1"/>
          </p:nvPr>
        </p:nvSpPr>
        <p:spPr>
          <a:xfrm>
            <a:off x="680701" y="1212637"/>
            <a:ext cx="11171993" cy="4432725"/>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0000"/>
              </a:buClr>
              <a:buSzPts val="2800"/>
              <a:buFont typeface="Calibri"/>
              <a:buNone/>
            </a:pPr>
            <a:r>
              <a:rPr lang="is" sz="2800" dirty="0">
                <a:solidFill>
                  <a:srgbClr val="000000"/>
                </a:solidFill>
              </a:rPr>
              <a:t>2-Hvernig getur það að draga úr kjötneyslu stuðlað að sjálfbærni og umhverfisvernd?</a:t>
            </a:r>
            <a:endParaRPr dirty="0"/>
          </a:p>
          <a:p>
            <a:pPr marL="514350" lvl="0" indent="-514350" algn="l" rtl="0">
              <a:lnSpc>
                <a:spcPct val="90000"/>
              </a:lnSpc>
              <a:spcBef>
                <a:spcPts val="1000"/>
              </a:spcBef>
              <a:spcAft>
                <a:spcPts val="0"/>
              </a:spcAft>
              <a:buClr>
                <a:srgbClr val="000000"/>
              </a:buClr>
              <a:buSzPts val="2800"/>
              <a:buFont typeface="+mj-lt"/>
              <a:buAutoNum type="alphaUcPeriod"/>
            </a:pPr>
            <a:r>
              <a:rPr lang="is" sz="2800" dirty="0">
                <a:solidFill>
                  <a:srgbClr val="000000"/>
                </a:solidFill>
              </a:rPr>
              <a:t>Það eykur vatnsnotkun. </a:t>
            </a:r>
          </a:p>
          <a:p>
            <a:pPr marL="514350" lvl="0" indent="-514350" algn="l" rtl="0">
              <a:lnSpc>
                <a:spcPct val="90000"/>
              </a:lnSpc>
              <a:spcBef>
                <a:spcPts val="1000"/>
              </a:spcBef>
              <a:spcAft>
                <a:spcPts val="0"/>
              </a:spcAft>
              <a:buClr>
                <a:srgbClr val="000000"/>
              </a:buClr>
              <a:buSzPts val="2800"/>
              <a:buFont typeface="+mj-lt"/>
              <a:buAutoNum type="alphaUcPeriod"/>
            </a:pPr>
            <a:r>
              <a:rPr lang="is" sz="2800" dirty="0">
                <a:solidFill>
                  <a:srgbClr val="000000"/>
                </a:solidFill>
              </a:rPr>
              <a:t>Það dregur úr þörf fyrir tilbúinn áburð. </a:t>
            </a:r>
            <a:endParaRPr lang="en-US" sz="2800" dirty="0">
              <a:solidFill>
                <a:srgbClr val="000000"/>
              </a:solidFill>
            </a:endParaRPr>
          </a:p>
          <a:p>
            <a:pPr marL="514350" lvl="0" indent="-514350" algn="l" rtl="0">
              <a:lnSpc>
                <a:spcPct val="90000"/>
              </a:lnSpc>
              <a:spcBef>
                <a:spcPts val="1000"/>
              </a:spcBef>
              <a:spcAft>
                <a:spcPts val="0"/>
              </a:spcAft>
              <a:buClr>
                <a:srgbClr val="000000"/>
              </a:buClr>
              <a:buSzPts val="2800"/>
              <a:buFont typeface="+mj-lt"/>
              <a:buAutoNum type="alphaUcPeriod"/>
            </a:pPr>
            <a:r>
              <a:rPr lang="is" sz="2800" dirty="0">
                <a:solidFill>
                  <a:srgbClr val="000000"/>
                </a:solidFill>
              </a:rPr>
              <a:t>Það dregur úr losun gróðurhúsalofttegunda. </a:t>
            </a:r>
            <a:endParaRPr lang="en-US" sz="2800" dirty="0">
              <a:solidFill>
                <a:srgbClr val="000000"/>
              </a:solidFill>
            </a:endParaRPr>
          </a:p>
          <a:p>
            <a:pPr marL="514350" lvl="0" indent="-514350" algn="l" rtl="0">
              <a:lnSpc>
                <a:spcPct val="90000"/>
              </a:lnSpc>
              <a:spcBef>
                <a:spcPts val="1000"/>
              </a:spcBef>
              <a:spcAft>
                <a:spcPts val="0"/>
              </a:spcAft>
              <a:buClr>
                <a:srgbClr val="000000"/>
              </a:buClr>
              <a:buSzPts val="2800"/>
              <a:buFont typeface="+mj-lt"/>
              <a:buAutoNum type="alphaUcPeriod"/>
            </a:pPr>
            <a:r>
              <a:rPr lang="en-US" sz="2800" dirty="0">
                <a:solidFill>
                  <a:srgbClr val="000000"/>
                </a:solidFill>
              </a:rPr>
              <a:t>Þ</a:t>
            </a:r>
            <a:r>
              <a:rPr lang="is" sz="2800" dirty="0">
                <a:solidFill>
                  <a:srgbClr val="000000"/>
                </a:solidFill>
              </a:rPr>
              <a:t>að leiðir til minni líffræðilegs fjölbreytileika.</a:t>
            </a:r>
            <a:endParaRPr dirty="0"/>
          </a:p>
        </p:txBody>
      </p:sp>
    </p:spTree>
  </p:cSld>
  <p:clrMapOvr>
    <a:masterClrMapping/>
  </p:clrMapOvr>
</p:sld>
</file>

<file path=ppt/theme/theme1.xml><?xml version="1.0" encoding="utf-8"?>
<a:theme xmlns:a="http://schemas.openxmlformats.org/drawingml/2006/main"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Motyw pakietu Offic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6829</Words>
  <Application>Microsoft Office PowerPoint</Application>
  <PresentationFormat>Widescreen</PresentationFormat>
  <Paragraphs>506</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Helvetica Neue</vt:lpstr>
      <vt:lpstr>Calibri</vt:lpstr>
      <vt:lpstr>Wingdings</vt:lpstr>
      <vt:lpstr>Motyw pakietu Office</vt:lpstr>
      <vt:lpstr>Fæðukerfi  Stuðla að sjálfbærum matarvenjum og framtíðarlæsi</vt:lpstr>
      <vt:lpstr>Námsmarkmið</vt:lpstr>
      <vt:lpstr>Hvað eru fæðukerfi?</vt:lpstr>
      <vt:lpstr>PowerPoint Presentation</vt:lpstr>
      <vt:lpstr>PowerPoint Presentation</vt:lpstr>
      <vt:lpstr>Áhrif fæðukerfa</vt:lpstr>
      <vt:lpstr>Hugsum um áhrif sem val okkar hefur...</vt:lpstr>
      <vt:lpstr>PowerPoint Presentation</vt:lpstr>
      <vt:lpstr>PowerPoint Presentation</vt:lpstr>
      <vt:lpstr>PowerPoint Presentation</vt:lpstr>
      <vt:lpstr>PowerPoint Presentation</vt:lpstr>
      <vt:lpstr>PowerPoint Presentation</vt:lpstr>
      <vt:lpstr>Mikilvægi fæðukerfa</vt:lpstr>
      <vt:lpstr>PowerPoint Presentation</vt:lpstr>
      <vt:lpstr>PowerPoint Presentation</vt:lpstr>
      <vt:lpstr>PowerPoint Presentation</vt:lpstr>
      <vt:lpstr>Áskoranir sem við stöndum frammi fyrir með matarkerfi okkar</vt:lpstr>
      <vt:lpstr>Áskoranir sem við stöndum frammi fyrir með fæðukerfin okkar</vt:lpstr>
      <vt:lpstr>Áskoranir sem við stöndum frammi fyrir með fæðukerfin okkar</vt:lpstr>
      <vt:lpstr>KENNSLA UM FÆÐUKERFI</vt:lpstr>
      <vt:lpstr>PowerPoint Presentation</vt:lpstr>
      <vt:lpstr>Byrjar á framleiðslunni:  Af hverju þurfum við sjálfbæra matvælaframleiðslu?</vt:lpstr>
      <vt:lpstr>PowerPoint Presentation</vt:lpstr>
      <vt:lpstr>Tölum um sjálfbærar matarvenjur?</vt:lpstr>
      <vt:lpstr>Sjálfbærar matarvenjur - satt eða ósatt?</vt:lpstr>
      <vt:lpstr>Sjálfbærar matarvenjur - satt eða ósatt?</vt:lpstr>
      <vt:lpstr>Sjálfbærar matarvenjur - satt eða ósatt?</vt:lpstr>
      <vt:lpstr>Sjálfbærar matarvenjur - satt eða ósatt?</vt:lpstr>
      <vt:lpstr>Sjálfbærar matarvenjur - satt eða ósatt?</vt:lpstr>
      <vt:lpstr>Sjálfbærar matarvenjur - satt eða ósatt?</vt:lpstr>
      <vt:lpstr>Fæðuumhverfi</vt:lpstr>
      <vt:lpstr>Að ímynda sér sjálfbær fæðukerfi</vt:lpstr>
      <vt:lpstr>Að hanna sjálfbær fæðukerfi</vt:lpstr>
      <vt:lpstr>Tala fyrir loftslagið og sjálfbær fæðukerfi</vt:lpstr>
      <vt:lpstr>Hagnýtt verkefni sem tengist námskránni</vt:lpstr>
      <vt:lpstr>Tilviksrannsókn: CLIKIS-Network – loftslagsvæn skólaeldhús – Eistland</vt:lpstr>
      <vt:lpstr>Dæmi: Berlin Challenge</vt:lpstr>
      <vt:lpstr>Dæmi: Sumarbúðir barna í bænum - Eistland</vt:lpstr>
      <vt:lpstr>Að ímynda sér og hanna framtíðarfæðukerfi</vt:lpstr>
      <vt:lpstr>Vefsíðan Food Systems Dashboard  https://www.foodsystemsdashboard.org/</vt:lpstr>
      <vt:lpstr>HEIMILDIR</vt:lpstr>
      <vt:lpstr>HEIMILDIR</vt:lpstr>
      <vt:lpstr>HEIMILDIR</vt:lpstr>
      <vt:lpstr>HEIMILDIR</vt:lpstr>
      <vt:lpstr>Menntaefni ESB</vt:lpstr>
      <vt:lpstr>Ítarefni</vt:lpstr>
      <vt:lpstr>Rýmið er opið fyrir spurningar</vt:lpstr>
      <vt:lpstr>Vertu breytingin! Veldu sjálfbærar matarvenjur í dag fyrir heilbrigðari morgundag. Við skulum vernda plánetuna okkar eina máltíð í einu!</vt:lpstr>
      <vt:lpstr>Þakka þér fyrir!</vt:lpstr>
      <vt:lpstr>Orðalisti</vt:lpstr>
      <vt:lpstr>PowerPoint Presentation</vt:lpstr>
      <vt:lpstr>PowerPoint Presentation</vt:lpstr>
      <vt:lpstr>PowerPoint Presentation</vt:lpstr>
      <vt:lpstr>PowerPoint Presentation</vt:lpstr>
      <vt:lpstr>Kennslugögn</vt:lpstr>
      <vt:lpstr>Dæmirannsókn</vt:lpstr>
      <vt:lpstr>Að ímynda sér og hanna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Gestur Helgason</dc:creator>
  <cp:lastModifiedBy>Gestur Helgason</cp:lastModifiedBy>
  <cp:revision>3</cp:revision>
  <dcterms:modified xsi:type="dcterms:W3CDTF">2024-12-08T14:44:27Z</dcterms:modified>
</cp:coreProperties>
</file>