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embeddedFontLst>
    <p:embeddedFont>
      <p:font typeface="Helvetica Neue"/>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6" roundtripDataSignature="AMtx7mhwEcqYo7kN7c9VoTa32iIqfe2+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HelveticaNeue-regular.fntdata"/><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8.xml"/><Relationship Id="rId66" Type="http://customschemas.google.com/relationships/presentationmetadata" Target="metadata"/><Relationship Id="rId21" Type="http://schemas.openxmlformats.org/officeDocument/2006/relationships/slide" Target="slides/slide17.xml"/><Relationship Id="rId65" Type="http://schemas.openxmlformats.org/officeDocument/2006/relationships/font" Target="fonts/HelveticaNeue-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rgbClr val="000000"/>
              </a:buClr>
              <a:buSzPts val="1100"/>
              <a:buFont typeface="Arial"/>
              <a:buChar char="●"/>
            </a:pPr>
            <a:r>
              <a:rPr lang="en-US" sz="1100"/>
              <a:t>Welcome participants to the module.</a:t>
            </a:r>
            <a:endParaRPr/>
          </a:p>
          <a:p>
            <a:pPr indent="-298450" lvl="0" marL="457200" rtl="0" algn="l">
              <a:spcBef>
                <a:spcPts val="0"/>
              </a:spcBef>
              <a:spcAft>
                <a:spcPts val="0"/>
              </a:spcAft>
              <a:buClr>
                <a:srgbClr val="000000"/>
              </a:buClr>
              <a:buSzPts val="1100"/>
              <a:buFont typeface="Arial"/>
              <a:buChar char="●"/>
            </a:pPr>
            <a:r>
              <a:rPr lang="en-US" sz="1100"/>
              <a:t>Introduce yourself and provide a brief overview of your background and expertise.</a:t>
            </a:r>
            <a:endParaRPr/>
          </a:p>
          <a:p>
            <a:pPr indent="-298450" lvl="0" marL="457200" rtl="0" algn="l">
              <a:spcBef>
                <a:spcPts val="0"/>
              </a:spcBef>
              <a:spcAft>
                <a:spcPts val="0"/>
              </a:spcAft>
              <a:buClr>
                <a:srgbClr val="000000"/>
              </a:buClr>
              <a:buSzPts val="1100"/>
              <a:buFont typeface="Arial"/>
              <a:buChar char="●"/>
            </a:pPr>
            <a:r>
              <a:rPr lang="en-US" sz="1100"/>
              <a:t>Briefly outline what the session will cover and its importance in the context of food systems education.</a:t>
            </a:r>
            <a:endParaRPr/>
          </a:p>
          <a:p>
            <a:pPr indent="0" lvl="0" marL="0" rtl="0" algn="l">
              <a:spcBef>
                <a:spcPts val="0"/>
              </a:spcBef>
              <a:spcAft>
                <a:spcPts val="0"/>
              </a:spcAft>
              <a:buNone/>
            </a:pPr>
            <a:r>
              <a:rPr lang="en-US" sz="1100"/>
              <a:t>Additional Information:</a:t>
            </a:r>
            <a:endParaRPr/>
          </a:p>
          <a:p>
            <a:pPr indent="-298450" lvl="0" marL="457200" rtl="0" algn="l">
              <a:spcBef>
                <a:spcPts val="0"/>
              </a:spcBef>
              <a:spcAft>
                <a:spcPts val="0"/>
              </a:spcAft>
              <a:buClr>
                <a:srgbClr val="000000"/>
              </a:buClr>
              <a:buSzPts val="1100"/>
              <a:buFont typeface="Arial"/>
              <a:buChar char="●"/>
            </a:pPr>
            <a:r>
              <a:rPr lang="en-US" sz="1100"/>
              <a:t>Background: Food systems encompass all the processes involved in feeding a population: growing, harvesting, processing, packaging, transporting, marketing, consumption, and disposal of food and food-related items.</a:t>
            </a:r>
            <a:endParaRPr/>
          </a:p>
          <a:p>
            <a:pPr indent="-298450" lvl="0" marL="457200" rtl="0" algn="l">
              <a:spcBef>
                <a:spcPts val="0"/>
              </a:spcBef>
              <a:spcAft>
                <a:spcPts val="0"/>
              </a:spcAft>
              <a:buClr>
                <a:srgbClr val="000000"/>
              </a:buClr>
              <a:buSzPts val="1100"/>
              <a:buFont typeface="Arial"/>
              <a:buChar char="●"/>
            </a:pPr>
            <a:r>
              <a:rPr lang="en-US" sz="1100"/>
              <a:t>Importance: Understanding food systems is crucial for promoting sustainable practices, improving public health, and addressing environmental challenges.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Q2: C: Reducing meat consumption helps lower greenhouse gas emissions, as intensive feedlot animal farming is a significant source of methane and other greenhouse gases. This reduction is crucial for mitigating climate change and its impacts on the environment.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Q3:C: A plant-based diet is associated with a lower risk of chronic diseases such as diabetes, heart disease, and certain cancers due to higher intake of essential nutrients, vitamins, and antioxidants, and lower intake of unhealthy fats.</a:t>
            </a:r>
            <a:endParaRPr/>
          </a:p>
          <a:p>
            <a:pPr indent="0" lvl="0" marL="0" rtl="0" algn="l">
              <a:spcBef>
                <a:spcPts val="0"/>
              </a:spcBef>
              <a:spcAft>
                <a:spcPts val="0"/>
              </a:spcAft>
              <a:buNone/>
            </a:pPr>
            <a:r>
              <a:t/>
            </a:r>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Q3:C: A plant-based diet is associated with a lower risk of chronic diseases such as diabetes, heart disease, and certain cancers due to higher intake of essential nutrients, vitamins, and antioxidants, and lower intake of unhealthy fats.</a:t>
            </a:r>
            <a:endParaRPr/>
          </a:p>
          <a:p>
            <a:pPr indent="0" lvl="0" marL="0" rtl="0" algn="l">
              <a:spcBef>
                <a:spcPts val="0"/>
              </a:spcBef>
              <a:spcAft>
                <a:spcPts val="0"/>
              </a:spcAft>
              <a:buNone/>
            </a:pPr>
            <a:r>
              <a:t/>
            </a:r>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Q4:C: When food waste decomposes in landfills, it produces methane, a potent greenhouse gas that significantly contributes to climate change. Reducing food waste can help lower methane emissions and reduce the overall environmental impact.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Q4:C: When food waste decomposes in landfills, it produces methane, a potent greenhouse gas that significantly contributes to climate change. Reducing food waste can help lower methane emissions and reduce the overall environmental impact.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Discuss each challenge and the complexity and interconnectedness of food systems.</a:t>
            </a:r>
            <a:endParaRPr/>
          </a:p>
          <a:p>
            <a:pPr indent="0" lvl="0" marL="0" rtl="0" algn="l">
              <a:spcBef>
                <a:spcPts val="0"/>
              </a:spcBef>
              <a:spcAft>
                <a:spcPts val="0"/>
              </a:spcAft>
              <a:buNone/>
            </a:pPr>
            <a:r>
              <a:rPr lang="en-US" sz="1400">
                <a:latin typeface="Arial"/>
                <a:ea typeface="Arial"/>
                <a:cs typeface="Arial"/>
                <a:sym typeface="Arial"/>
              </a:rPr>
              <a:t>Highlight key challenges faced by food systems today.</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**Online activity (Forum) Described in Content</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b="1" lang="en-US"/>
              <a:t>Interconnectedness</a:t>
            </a:r>
            <a:r>
              <a:rPr b="0" lang="en-US"/>
              <a:t>: Food systems are linked to various sectors such as water, energy, and health. Changes in one area can have cascading effects on others.</a:t>
            </a:r>
            <a:endParaRPr b="0"/>
          </a:p>
          <a:p>
            <a:pPr indent="0" lvl="0" marL="0" rtl="0" algn="l">
              <a:spcBef>
                <a:spcPts val="0"/>
              </a:spcBef>
              <a:spcAft>
                <a:spcPts val="0"/>
              </a:spcAft>
              <a:buNone/>
            </a:pPr>
            <a:r>
              <a:rPr lang="en-US" sz="1400">
                <a:latin typeface="Arial"/>
                <a:ea typeface="Arial"/>
                <a:cs typeface="Arial"/>
                <a:sym typeface="Arial"/>
              </a:rPr>
              <a:t>Challenges:</a:t>
            </a:r>
            <a:endParaRPr/>
          </a:p>
          <a:p>
            <a:pPr indent="0" lvl="0" marL="0" rtl="0" algn="l">
              <a:spcBef>
                <a:spcPts val="0"/>
              </a:spcBef>
              <a:spcAft>
                <a:spcPts val="0"/>
              </a:spcAft>
              <a:buNone/>
            </a:pPr>
            <a:r>
              <a:rPr b="1" lang="en-US"/>
              <a:t>Resource Use</a:t>
            </a:r>
            <a:r>
              <a:rPr b="0" lang="en-US"/>
              <a:t>: Efficient use of land, water, and energy is crucial to sustainable food production.</a:t>
            </a:r>
            <a:endParaRPr b="0"/>
          </a:p>
          <a:p>
            <a:pPr indent="0" lvl="0" marL="0" rtl="0" algn="l">
              <a:spcBef>
                <a:spcPts val="0"/>
              </a:spcBef>
              <a:spcAft>
                <a:spcPts val="0"/>
              </a:spcAft>
              <a:buNone/>
            </a:pPr>
            <a:r>
              <a:rPr b="1" lang="en-US"/>
              <a:t>Waste Management</a:t>
            </a:r>
            <a:r>
              <a:rPr b="0" lang="en-US"/>
              <a:t>: Reducing food waste through better storage, processing, and consumption practices.</a:t>
            </a:r>
            <a:endParaRPr b="0"/>
          </a:p>
          <a:p>
            <a:pPr indent="0" lvl="0" marL="0" rtl="0" algn="l">
              <a:spcBef>
                <a:spcPts val="0"/>
              </a:spcBef>
              <a:spcAft>
                <a:spcPts val="0"/>
              </a:spcAft>
              <a:buNone/>
            </a:pPr>
            <a:r>
              <a:rPr b="1" lang="en-US"/>
              <a:t>Climate Impact</a:t>
            </a:r>
            <a:r>
              <a:rPr b="0" lang="en-US"/>
              <a:t>: Addressing the significant contribution of food systems to global greenhouse gas emissions.</a:t>
            </a:r>
            <a:endParaRPr b="0"/>
          </a:p>
          <a:p>
            <a:pPr indent="0" lvl="0" marL="0" rtl="0" algn="l">
              <a:spcBef>
                <a:spcPts val="0"/>
              </a:spcBef>
              <a:spcAft>
                <a:spcPts val="0"/>
              </a:spcAft>
              <a:buNone/>
            </a:pPr>
            <a:r>
              <a:rPr b="1" lang="en-US"/>
              <a:t>Social Equity</a:t>
            </a:r>
            <a:r>
              <a:rPr b="0" lang="en-US"/>
              <a:t>: Ensuring fair access to food and resources, and supporting farmers and workers in the food industry.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Discuss each challenge and the complexity and interconnectedness of food systems.</a:t>
            </a:r>
            <a:endParaRPr/>
          </a:p>
          <a:p>
            <a:pPr indent="0" lvl="0" marL="0" rtl="0" algn="l">
              <a:spcBef>
                <a:spcPts val="0"/>
              </a:spcBef>
              <a:spcAft>
                <a:spcPts val="0"/>
              </a:spcAft>
              <a:buNone/>
            </a:pPr>
            <a:r>
              <a:rPr lang="en-US" sz="1400">
                <a:latin typeface="Arial"/>
                <a:ea typeface="Arial"/>
                <a:cs typeface="Arial"/>
                <a:sym typeface="Arial"/>
              </a:rPr>
              <a:t>Highlight key challenges faced by food systems today.</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 Online activity (Forum) Described in Content</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b="1" lang="en-US"/>
              <a:t>Interconnectedness</a:t>
            </a:r>
            <a:r>
              <a:rPr b="0" lang="en-US"/>
              <a:t>: Food systems are linked to various sectors such as water, energy, and health. Changes in one area can have cascading effects on others.</a:t>
            </a:r>
            <a:endParaRPr b="0"/>
          </a:p>
          <a:p>
            <a:pPr indent="0" lvl="0" marL="0" rtl="0" algn="l">
              <a:spcBef>
                <a:spcPts val="0"/>
              </a:spcBef>
              <a:spcAft>
                <a:spcPts val="0"/>
              </a:spcAft>
              <a:buNone/>
            </a:pPr>
            <a:r>
              <a:rPr lang="en-US" sz="1400">
                <a:latin typeface="Arial"/>
                <a:ea typeface="Arial"/>
                <a:cs typeface="Arial"/>
                <a:sym typeface="Arial"/>
              </a:rPr>
              <a:t>Challenges:</a:t>
            </a:r>
            <a:endParaRPr/>
          </a:p>
          <a:p>
            <a:pPr indent="0" lvl="0" marL="0" rtl="0" algn="l">
              <a:spcBef>
                <a:spcPts val="0"/>
              </a:spcBef>
              <a:spcAft>
                <a:spcPts val="0"/>
              </a:spcAft>
              <a:buNone/>
            </a:pPr>
            <a:r>
              <a:rPr b="1" lang="en-US"/>
              <a:t>Resource Use</a:t>
            </a:r>
            <a:r>
              <a:rPr b="0" lang="en-US"/>
              <a:t>: Efficient use of land, water, and energy is crucial to sustainable food production.</a:t>
            </a:r>
            <a:endParaRPr b="0"/>
          </a:p>
          <a:p>
            <a:pPr indent="0" lvl="0" marL="0" rtl="0" algn="l">
              <a:spcBef>
                <a:spcPts val="0"/>
              </a:spcBef>
              <a:spcAft>
                <a:spcPts val="0"/>
              </a:spcAft>
              <a:buNone/>
            </a:pPr>
            <a:r>
              <a:rPr b="1" lang="en-US"/>
              <a:t>Waste Management</a:t>
            </a:r>
            <a:r>
              <a:rPr b="0" lang="en-US"/>
              <a:t>: Reducing food waste through better storage, processing, and consumption practices.</a:t>
            </a:r>
            <a:endParaRPr b="0"/>
          </a:p>
          <a:p>
            <a:pPr indent="0" lvl="0" marL="0" rtl="0" algn="l">
              <a:spcBef>
                <a:spcPts val="0"/>
              </a:spcBef>
              <a:spcAft>
                <a:spcPts val="0"/>
              </a:spcAft>
              <a:buNone/>
            </a:pPr>
            <a:r>
              <a:rPr b="1" lang="en-US"/>
              <a:t>Climate Impact</a:t>
            </a:r>
            <a:r>
              <a:rPr b="0" lang="en-US"/>
              <a:t>: Addressing the significant contribution of food systems to global greenhouse gas emissions.</a:t>
            </a:r>
            <a:endParaRPr b="0"/>
          </a:p>
          <a:p>
            <a:pPr indent="0" lvl="0" marL="0" rtl="0" algn="l">
              <a:spcBef>
                <a:spcPts val="0"/>
              </a:spcBef>
              <a:spcAft>
                <a:spcPts val="0"/>
              </a:spcAft>
              <a:buNone/>
            </a:pPr>
            <a:r>
              <a:rPr b="1" lang="en-US"/>
              <a:t>Social Equity</a:t>
            </a:r>
            <a:r>
              <a:rPr b="0" lang="en-US"/>
              <a:t>: Ensuring fair access to food and resources, and supporting farmers and workers in the food industry.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Discuss each challenge and the complexity and interconnectedness of food systems.</a:t>
            </a:r>
            <a:endParaRPr/>
          </a:p>
          <a:p>
            <a:pPr indent="0" lvl="0" marL="0" rtl="0" algn="l">
              <a:spcBef>
                <a:spcPts val="0"/>
              </a:spcBef>
              <a:spcAft>
                <a:spcPts val="0"/>
              </a:spcAft>
              <a:buNone/>
            </a:pPr>
            <a:r>
              <a:rPr lang="en-US" sz="1400">
                <a:latin typeface="Arial"/>
                <a:ea typeface="Arial"/>
                <a:cs typeface="Arial"/>
                <a:sym typeface="Arial"/>
              </a:rPr>
              <a:t>Highlight key challenges faced by food systems today.</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If possible use Online activity (Forum) Described in the Presentation Content</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b="1" lang="en-US"/>
              <a:t>Interconnectedness</a:t>
            </a:r>
            <a:r>
              <a:rPr b="0" lang="en-US"/>
              <a:t>: Food systems are linked to various sectors such as water, energy, and health. Changes in one area can have cascading effects on others.</a:t>
            </a:r>
            <a:endParaRPr b="0"/>
          </a:p>
          <a:p>
            <a:pPr indent="0" lvl="0" marL="0" rtl="0" algn="l">
              <a:spcBef>
                <a:spcPts val="0"/>
              </a:spcBef>
              <a:spcAft>
                <a:spcPts val="0"/>
              </a:spcAft>
              <a:buNone/>
            </a:pPr>
            <a:r>
              <a:rPr lang="en-US" sz="1400">
                <a:latin typeface="Arial"/>
                <a:ea typeface="Arial"/>
                <a:cs typeface="Arial"/>
                <a:sym typeface="Arial"/>
              </a:rPr>
              <a:t>Challenges:</a:t>
            </a:r>
            <a:endParaRPr/>
          </a:p>
          <a:p>
            <a:pPr indent="0" lvl="0" marL="0" rtl="0" algn="l">
              <a:spcBef>
                <a:spcPts val="0"/>
              </a:spcBef>
              <a:spcAft>
                <a:spcPts val="0"/>
              </a:spcAft>
              <a:buNone/>
            </a:pPr>
            <a:r>
              <a:rPr b="1" lang="en-US"/>
              <a:t>Resource Use</a:t>
            </a:r>
            <a:r>
              <a:rPr b="0" lang="en-US"/>
              <a:t>: Efficient use of land, water, and energy is crucial to sustainable food production.</a:t>
            </a:r>
            <a:endParaRPr b="0"/>
          </a:p>
          <a:p>
            <a:pPr indent="0" lvl="0" marL="0" rtl="0" algn="l">
              <a:spcBef>
                <a:spcPts val="0"/>
              </a:spcBef>
              <a:spcAft>
                <a:spcPts val="0"/>
              </a:spcAft>
              <a:buNone/>
            </a:pPr>
            <a:r>
              <a:rPr b="1" lang="en-US"/>
              <a:t>Waste Management</a:t>
            </a:r>
            <a:r>
              <a:rPr b="0" lang="en-US"/>
              <a:t>: Reducing food waste through better storage, processing, and consumption practices.</a:t>
            </a:r>
            <a:endParaRPr b="0"/>
          </a:p>
          <a:p>
            <a:pPr indent="0" lvl="0" marL="0" rtl="0" algn="l">
              <a:spcBef>
                <a:spcPts val="0"/>
              </a:spcBef>
              <a:spcAft>
                <a:spcPts val="0"/>
              </a:spcAft>
              <a:buNone/>
            </a:pPr>
            <a:r>
              <a:rPr b="1" lang="en-US"/>
              <a:t>Climate Impact</a:t>
            </a:r>
            <a:r>
              <a:rPr b="0" lang="en-US"/>
              <a:t>: Addressing the significant contribution of food systems to global greenhouse gas emissions.</a:t>
            </a:r>
            <a:endParaRPr b="0"/>
          </a:p>
          <a:p>
            <a:pPr indent="0" lvl="0" marL="0" rtl="0" algn="l">
              <a:spcBef>
                <a:spcPts val="0"/>
              </a:spcBef>
              <a:spcAft>
                <a:spcPts val="0"/>
              </a:spcAft>
              <a:buNone/>
            </a:pPr>
            <a:r>
              <a:rPr b="1" lang="en-US"/>
              <a:t>Social Equity</a:t>
            </a:r>
            <a:r>
              <a:rPr b="0" lang="en-US"/>
              <a:t>: Ensuring fair access to food and resources, and supporting farmers and workers in the food industry.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rgbClr val="000000"/>
              </a:buClr>
              <a:buSzPts val="1100"/>
              <a:buFont typeface="Arial"/>
              <a:buChar char="●"/>
            </a:pPr>
            <a:r>
              <a:rPr lang="en-US" sz="1100"/>
              <a:t>Welcome the participants warmly.</a:t>
            </a:r>
            <a:endParaRPr/>
          </a:p>
          <a:p>
            <a:pPr indent="-298450" lvl="0" marL="457200" rtl="0" algn="l">
              <a:spcBef>
                <a:spcPts val="0"/>
              </a:spcBef>
              <a:spcAft>
                <a:spcPts val="0"/>
              </a:spcAft>
              <a:buClr>
                <a:srgbClr val="000000"/>
              </a:buClr>
              <a:buSzPts val="1100"/>
              <a:buFont typeface="Arial"/>
              <a:buChar char="●"/>
            </a:pPr>
            <a:r>
              <a:rPr lang="en-US" sz="1100"/>
              <a:t>Explain the significance of food systems education in the current global context.</a:t>
            </a:r>
            <a:endParaRPr/>
          </a:p>
          <a:p>
            <a:pPr indent="-298450" lvl="0" marL="457200" rtl="0" algn="l">
              <a:spcBef>
                <a:spcPts val="0"/>
              </a:spcBef>
              <a:spcAft>
                <a:spcPts val="0"/>
              </a:spcAft>
              <a:buClr>
                <a:srgbClr val="000000"/>
              </a:buClr>
              <a:buSzPts val="1100"/>
              <a:buFont typeface="Arial"/>
              <a:buChar char="●"/>
            </a:pPr>
            <a:r>
              <a:rPr lang="en-US" sz="1100"/>
              <a:t>Provide an overview of what will be covered in the module.</a:t>
            </a:r>
            <a:endParaRPr/>
          </a:p>
          <a:p>
            <a:pPr indent="-298450" lvl="0" marL="457200" rtl="0" algn="l">
              <a:spcBef>
                <a:spcPts val="0"/>
              </a:spcBef>
              <a:spcAft>
                <a:spcPts val="0"/>
              </a:spcAft>
              <a:buClr>
                <a:srgbClr val="000000"/>
              </a:buClr>
              <a:buSzPts val="1100"/>
              <a:buFont typeface="Arial"/>
              <a:buChar char="●"/>
            </a:pPr>
            <a:r>
              <a:rPr lang="en-US" sz="1100"/>
              <a:t>Highlight the main objectives of the session.</a:t>
            </a:r>
            <a:endParaRPr/>
          </a:p>
          <a:p>
            <a:pPr indent="-298450" lvl="0" marL="457200" rtl="0" algn="l">
              <a:spcBef>
                <a:spcPts val="0"/>
              </a:spcBef>
              <a:spcAft>
                <a:spcPts val="0"/>
              </a:spcAft>
              <a:buClr>
                <a:srgbClr val="000000"/>
              </a:buClr>
              <a:buSzPts val="1100"/>
              <a:buFont typeface="Arial"/>
              <a:buChar char="●"/>
            </a:pPr>
            <a:r>
              <a:rPr lang="en-US" sz="1100"/>
              <a:t>Clearly state the learning objectives.</a:t>
            </a:r>
            <a:endParaRPr/>
          </a:p>
          <a:p>
            <a:pPr indent="-298450" lvl="0" marL="457200" rtl="0" algn="l">
              <a:spcBef>
                <a:spcPts val="0"/>
              </a:spcBef>
              <a:spcAft>
                <a:spcPts val="0"/>
              </a:spcAft>
              <a:buClr>
                <a:srgbClr val="000000"/>
              </a:buClr>
              <a:buSzPts val="1100"/>
              <a:buFont typeface="Arial"/>
              <a:buChar char="●"/>
            </a:pPr>
            <a:r>
              <a:rPr lang="en-US" sz="1100"/>
              <a:t>Explain how these objectives will guide the session and what participants can expect to learn.</a:t>
            </a:r>
            <a:endParaRPr/>
          </a:p>
          <a:p>
            <a:pPr indent="-298450" lvl="0" marL="457200" rtl="0" algn="l">
              <a:spcBef>
                <a:spcPts val="0"/>
              </a:spcBef>
              <a:spcAft>
                <a:spcPts val="0"/>
              </a:spcAft>
              <a:buClr>
                <a:srgbClr val="000000"/>
              </a:buClr>
              <a:buSzPts val="1100"/>
              <a:buFont typeface="Arial"/>
              <a:buChar char="●"/>
            </a:pPr>
            <a:r>
              <a:rPr lang="en-US" sz="1100"/>
              <a:t>Emphasise the importance of these objectives in shaping effective teaching practices.</a:t>
            </a:r>
            <a:endParaRPr/>
          </a:p>
          <a:p>
            <a:pPr indent="-228600" lvl="0" marL="457200" rtl="0" algn="l">
              <a:spcBef>
                <a:spcPts val="0"/>
              </a:spcBef>
              <a:spcAft>
                <a:spcPts val="0"/>
              </a:spcAft>
              <a:buClr>
                <a:srgbClr val="000000"/>
              </a:buClr>
              <a:buSzPts val="1100"/>
              <a:buFont typeface="Arial"/>
              <a:buNone/>
            </a:pPr>
            <a:r>
              <a:t/>
            </a:r>
            <a:endParaRPr sz="1100"/>
          </a:p>
          <a:p>
            <a:pPr indent="0" lvl="0" marL="0" rtl="0" algn="l">
              <a:spcBef>
                <a:spcPts val="0"/>
              </a:spcBef>
              <a:spcAft>
                <a:spcPts val="0"/>
              </a:spcAft>
              <a:buNone/>
            </a:pPr>
            <a:r>
              <a:rPr b="1" lang="en-US" sz="1100"/>
              <a:t>Additional Information:</a:t>
            </a:r>
            <a:endParaRPr/>
          </a:p>
          <a:p>
            <a:pPr indent="-298450" lvl="0" marL="457200" rtl="0" algn="l">
              <a:spcBef>
                <a:spcPts val="0"/>
              </a:spcBef>
              <a:spcAft>
                <a:spcPts val="0"/>
              </a:spcAft>
              <a:buClr>
                <a:srgbClr val="000000"/>
              </a:buClr>
              <a:buSzPts val="1100"/>
              <a:buFont typeface="Arial"/>
              <a:buChar char="●"/>
            </a:pPr>
            <a:r>
              <a:rPr b="1" lang="en-US" sz="1100"/>
              <a:t>Significance</a:t>
            </a:r>
            <a:r>
              <a:rPr b="0" lang="en-US"/>
              <a:t>: Food systems are integral to human survival and well-being. They affect and are affected by several global issues, including climate change, health, and economic stability.</a:t>
            </a:r>
            <a:endParaRPr/>
          </a:p>
          <a:p>
            <a:pPr indent="-298450" lvl="0" marL="457200" rtl="0" algn="l">
              <a:spcBef>
                <a:spcPts val="0"/>
              </a:spcBef>
              <a:spcAft>
                <a:spcPts val="0"/>
              </a:spcAft>
              <a:buClr>
                <a:srgbClr val="000000"/>
              </a:buClr>
              <a:buSzPts val="1100"/>
              <a:buFont typeface="Arial"/>
              <a:buChar char="●"/>
            </a:pPr>
            <a:r>
              <a:rPr b="1" lang="en-US" sz="1100"/>
              <a:t>Session Objectives</a:t>
            </a:r>
            <a:r>
              <a:rPr b="0" lang="en-US"/>
              <a:t>: By the end of this session, participants should understand the complex nature of food systems, recognise the importance of sustainable practices and personal behaviours, and feel equipped to inspire and educate students on these topics.</a:t>
            </a:r>
            <a:endParaRPr/>
          </a:p>
          <a:p>
            <a:pPr indent="-298450" lvl="0" marL="457200" rtl="0" algn="l">
              <a:spcBef>
                <a:spcPts val="0"/>
              </a:spcBef>
              <a:spcAft>
                <a:spcPts val="0"/>
              </a:spcAft>
              <a:buClr>
                <a:srgbClr val="000000"/>
              </a:buClr>
              <a:buSzPts val="1100"/>
              <a:buFont typeface="Arial"/>
              <a:buChar char="●"/>
            </a:pPr>
            <a:r>
              <a:rPr b="1" lang="en-US" sz="1100"/>
              <a:t>Sustainable Food Habits</a:t>
            </a:r>
            <a:r>
              <a:rPr b="0" lang="en-US"/>
              <a:t>: These include practices such as reducing food waste, choosing locally-sourced foods, and understanding the impact of food choices on the environment.</a:t>
            </a:r>
            <a:endParaRPr/>
          </a:p>
          <a:p>
            <a:pPr indent="-298450" lvl="0" marL="457200" rtl="0" algn="l">
              <a:spcBef>
                <a:spcPts val="0"/>
              </a:spcBef>
              <a:spcAft>
                <a:spcPts val="0"/>
              </a:spcAft>
              <a:buClr>
                <a:srgbClr val="000000"/>
              </a:buClr>
              <a:buSzPts val="1100"/>
              <a:buFont typeface="Arial"/>
              <a:buChar char="●"/>
            </a:pPr>
            <a:r>
              <a:rPr b="1" lang="en-US" sz="1100"/>
              <a:t>Futures Literacy:</a:t>
            </a:r>
            <a:r>
              <a:rPr b="0" lang="en-US"/>
              <a:t> This refers to the ability to imagine and design future scenarios that are sustainable and equitable, helping students to think critically about long-term impacts.</a:t>
            </a:r>
            <a:endParaRPr/>
          </a:p>
          <a:p>
            <a:pPr indent="-298450" lvl="0" marL="457200" rtl="0" algn="l">
              <a:spcBef>
                <a:spcPts val="0"/>
              </a:spcBef>
              <a:spcAft>
                <a:spcPts val="0"/>
              </a:spcAft>
              <a:buClr>
                <a:srgbClr val="000000"/>
              </a:buClr>
              <a:buSzPts val="1100"/>
              <a:buFont typeface="Arial"/>
              <a:buChar char="●"/>
            </a:pPr>
            <a:r>
              <a:rPr b="1" lang="en-US" sz="1100"/>
              <a:t>Climate Action:</a:t>
            </a:r>
            <a:r>
              <a:rPr b="0" lang="en-US"/>
              <a:t> Encouraging behavioural changes that support sustainability, such as reducing carbon footprints and promoting eco-friendly practices.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Discuss various methods of sustainable food production.</a:t>
            </a:r>
            <a:endParaRPr/>
          </a:p>
          <a:p>
            <a:pPr indent="0" lvl="0" marL="0" rtl="0" algn="l">
              <a:spcBef>
                <a:spcPts val="0"/>
              </a:spcBef>
              <a:spcAft>
                <a:spcPts val="0"/>
              </a:spcAft>
              <a:buNone/>
            </a:pPr>
            <a:r>
              <a:rPr lang="en-US" sz="1400">
                <a:latin typeface="Arial"/>
                <a:ea typeface="Arial"/>
                <a:cs typeface="Arial"/>
                <a:sym typeface="Arial"/>
              </a:rPr>
              <a:t>Highlight the importance of biodiversity and organic farming in sustainable agriculture.</a:t>
            </a:r>
            <a:endParaRPr/>
          </a:p>
          <a:p>
            <a:pPr indent="0" lvl="0" marL="0" rtl="0" algn="l">
              <a:spcBef>
                <a:spcPts val="0"/>
              </a:spcBef>
              <a:spcAft>
                <a:spcPts val="0"/>
              </a:spcAft>
              <a:buNone/>
            </a:pPr>
            <a:r>
              <a:rPr lang="en-US" sz="1400">
                <a:latin typeface="Arial"/>
                <a:ea typeface="Arial"/>
                <a:cs typeface="Arial"/>
                <a:sym typeface="Arial"/>
              </a:rPr>
              <a:t>Sustainable Agricultural Practices: Introduce the concept of Permaculture as an integral design method for sustainable food production that include techniques such as organic farming, crop rotation, agroforestry, integrated pest management, soil regeneration and integral water management.</a:t>
            </a:r>
            <a:endParaRPr/>
          </a:p>
          <a:p>
            <a:pPr indent="0" lvl="0" marL="0" rtl="0" algn="l">
              <a:spcBef>
                <a:spcPts val="0"/>
              </a:spcBef>
              <a:spcAft>
                <a:spcPts val="0"/>
              </a:spcAft>
              <a:buNone/>
            </a:pPr>
            <a:r>
              <a:rPr lang="en-US" sz="1400">
                <a:latin typeface="Arial"/>
                <a:ea typeface="Arial"/>
                <a:cs typeface="Arial"/>
                <a:sym typeface="Arial"/>
              </a:rPr>
              <a:t>Biodiversity: Emphasise how maintaining a variety of plants and animals in agriculture helps improve ecosystem resilience and productivity.</a:t>
            </a:r>
            <a:endParaRPr/>
          </a:p>
          <a:p>
            <a:pPr indent="0" lvl="0" marL="0" rtl="0" algn="l">
              <a:spcBef>
                <a:spcPts val="0"/>
              </a:spcBef>
              <a:spcAft>
                <a:spcPts val="0"/>
              </a:spcAft>
              <a:buNone/>
            </a:pPr>
            <a:r>
              <a:rPr lang="en-US" sz="1400">
                <a:latin typeface="Arial"/>
                <a:ea typeface="Arial"/>
                <a:cs typeface="Arial"/>
                <a:sym typeface="Arial"/>
              </a:rPr>
              <a:t>Organic Farming: Highlight the benefits of organic farming, such as reduced chemical use and improved soil health.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Introduce the animated video on sustainable farming practices and encourage participants to watch it.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b="1" lang="en-US"/>
              <a:t>Plant-predominant Diets</a:t>
            </a:r>
            <a:r>
              <a:rPr b="0" lang="en-US"/>
              <a:t>: can reduce the environmental impact of food production and improve health outcomes. Plan your meals to take advantage of seasonal local foods.</a:t>
            </a:r>
            <a:endParaRPr b="0"/>
          </a:p>
          <a:p>
            <a:pPr indent="-140367" lvl="0" marL="140367" rtl="0" algn="l">
              <a:spcBef>
                <a:spcPts val="0"/>
              </a:spcBef>
              <a:spcAft>
                <a:spcPts val="0"/>
              </a:spcAft>
              <a:buSzPts val="1400"/>
              <a:buFont typeface="Arial"/>
              <a:buChar char="•"/>
            </a:pPr>
            <a:r>
              <a:rPr b="1" lang="en-US"/>
              <a:t>Local Sourcing</a:t>
            </a:r>
            <a:r>
              <a:rPr b="0" lang="en-US"/>
              <a:t>: benefits such as supporting local economies and reducing transportation emissions. Ask your suppliers about the origin of the food and let them know your preference for local.</a:t>
            </a:r>
            <a:endParaRPr b="0"/>
          </a:p>
          <a:p>
            <a:pPr indent="-140367" lvl="0" marL="140367" rtl="0" algn="l">
              <a:spcBef>
                <a:spcPts val="0"/>
              </a:spcBef>
              <a:spcAft>
                <a:spcPts val="0"/>
              </a:spcAft>
              <a:buSzPts val="1400"/>
              <a:buFont typeface="Arial"/>
              <a:buChar char="•"/>
            </a:pPr>
            <a:r>
              <a:rPr b="1" lang="en-US"/>
              <a:t>Food Waste Reduction Habits</a:t>
            </a:r>
            <a:r>
              <a:rPr b="0" lang="en-US"/>
              <a:t>: such as meal planning, proper food storage, and composting. Make your own broth from clean leftovers. Learn to make full use of all vegetables.</a:t>
            </a:r>
            <a:endParaRPr b="0"/>
          </a:p>
          <a:p>
            <a:pPr indent="-51467" lvl="0" marL="140367" rtl="0" algn="l">
              <a:spcBef>
                <a:spcPts val="0"/>
              </a:spcBef>
              <a:spcAft>
                <a:spcPts val="0"/>
              </a:spcAft>
              <a:buSzPts val="1400"/>
              <a:buFont typeface="Arial"/>
              <a:buNone/>
            </a:pPr>
            <a:r>
              <a:t/>
            </a:r>
            <a:endParaRPr b="0"/>
          </a:p>
          <a:p>
            <a:pPr indent="-140367" lvl="0" marL="140367" rtl="0" algn="l">
              <a:spcBef>
                <a:spcPts val="0"/>
              </a:spcBef>
              <a:spcAft>
                <a:spcPts val="0"/>
              </a:spcAft>
              <a:buSzPts val="1400"/>
              <a:buFont typeface="Arial"/>
              <a:buChar char="•"/>
            </a:pPr>
            <a:r>
              <a:rPr lang="en-US" sz="1400">
                <a:latin typeface="Arial"/>
                <a:ea typeface="Arial"/>
                <a:cs typeface="Arial"/>
                <a:sym typeface="Arial"/>
              </a:rPr>
              <a:t>Discuss the benefits of sustainable diets and healthy food habits.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Emphasise the importance of reducing food waste.</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**ToolKit Activity ( I LEARN)</a:t>
            </a:r>
            <a:endParaRPr/>
          </a:p>
          <a:p>
            <a:pPr indent="0" lvl="0" marL="0" rtl="0" algn="l">
              <a:spcBef>
                <a:spcPts val="0"/>
              </a:spcBef>
              <a:spcAft>
                <a:spcPts val="0"/>
              </a:spcAft>
              <a:buNone/>
            </a:pPr>
            <a:r>
              <a:rPr lang="en-US" sz="1400">
                <a:latin typeface="Arial"/>
                <a:ea typeface="Arial"/>
                <a:cs typeface="Arial"/>
                <a:sym typeface="Arial"/>
              </a:rPr>
              <a:t>Quiz: Sustainable Diets and Food Habits</a:t>
            </a:r>
            <a:endParaRPr/>
          </a:p>
          <a:p>
            <a:pPr indent="0" lvl="0" marL="0" rtl="0" algn="l">
              <a:spcBef>
                <a:spcPts val="0"/>
              </a:spcBef>
              <a:spcAft>
                <a:spcPts val="0"/>
              </a:spcAft>
              <a:buNone/>
            </a:pPr>
            <a:r>
              <a:rPr lang="en-US" sz="1400">
                <a:latin typeface="Arial"/>
                <a:ea typeface="Arial"/>
                <a:cs typeface="Arial"/>
                <a:sym typeface="Arial"/>
              </a:rPr>
              <a:t>Quiz: True/False questions on sustainable diets.</a:t>
            </a:r>
            <a:endParaRPr/>
          </a:p>
          <a:p>
            <a:pPr indent="0" lvl="0" marL="0" rtl="0" algn="l">
              <a:spcBef>
                <a:spcPts val="0"/>
              </a:spcBef>
              <a:spcAft>
                <a:spcPts val="0"/>
              </a:spcAft>
              <a:buNone/>
            </a:pPr>
            <a:r>
              <a:rPr lang="en-US" sz="1400">
                <a:latin typeface="Arial"/>
                <a:ea typeface="Arial"/>
                <a:cs typeface="Arial"/>
                <a:sym typeface="Arial"/>
              </a:rPr>
              <a:t>Presenter’s Notes:</a:t>
            </a:r>
            <a:endParaRPr/>
          </a:p>
          <a:p>
            <a:pPr indent="0" lvl="0" marL="0" rtl="0" algn="l">
              <a:spcBef>
                <a:spcPts val="0"/>
              </a:spcBef>
              <a:spcAft>
                <a:spcPts val="0"/>
              </a:spcAft>
              <a:buNone/>
            </a:pPr>
            <a:r>
              <a:rPr lang="en-US" sz="1400">
                <a:latin typeface="Arial"/>
                <a:ea typeface="Arial"/>
                <a:cs typeface="Arial"/>
                <a:sym typeface="Arial"/>
              </a:rPr>
              <a:t>Introduce the quiz and encourage participants to test their understanding of sustainable diets.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Quiz: True/False questions on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Introduce the quiz and encourage participants to test their understanding of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True</a:t>
            </a:r>
            <a:endParaRPr/>
          </a:p>
          <a:p>
            <a:pPr indent="0" lvl="0" marL="0" rtl="0" algn="l">
              <a:spcBef>
                <a:spcPts val="0"/>
              </a:spcBef>
              <a:spcAft>
                <a:spcPts val="0"/>
              </a:spcAft>
              <a:buNone/>
            </a:pPr>
            <a:r>
              <a:rPr lang="en-US" sz="1400">
                <a:latin typeface="Arial"/>
                <a:ea typeface="Arial"/>
                <a:cs typeface="Arial"/>
                <a:sym typeface="Arial"/>
              </a:rPr>
              <a:t>Explanation: A plant-based diet generally has a lower environmental impact, requiring fewer resources such as water and land, and producing fewer greenhouse gases compared to a diet high in animal products.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Quiz: True/False questions on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Introduce the quiz and encourage participants to test their understanding of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False</a:t>
            </a:r>
            <a:endParaRPr/>
          </a:p>
          <a:p>
            <a:pPr indent="0" lvl="0" marL="0" rtl="0" algn="l">
              <a:spcBef>
                <a:spcPts val="0"/>
              </a:spcBef>
              <a:spcAft>
                <a:spcPts val="0"/>
              </a:spcAft>
              <a:buNone/>
            </a:pPr>
            <a:r>
              <a:rPr lang="en-US" sz="1400">
                <a:latin typeface="Arial"/>
                <a:ea typeface="Arial"/>
                <a:cs typeface="Arial"/>
                <a:sym typeface="Arial"/>
              </a:rPr>
              <a:t>Explanation: While locally sourced foods can reduce transportation emissions, the overall environmental impact also depends on the methods of production. For instance, locally grown foods that rely heavily on fossil fuels or chemical inputs may still have a high environmental footprint.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Quiz: True/False questions on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Introduce the quiz and encourage participants to test their understanding of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True</a:t>
            </a:r>
            <a:endParaRPr/>
          </a:p>
          <a:p>
            <a:pPr indent="0" lvl="0" marL="0" rtl="0" algn="l">
              <a:spcBef>
                <a:spcPts val="0"/>
              </a:spcBef>
              <a:spcAft>
                <a:spcPts val="0"/>
              </a:spcAft>
              <a:buNone/>
            </a:pPr>
            <a:r>
              <a:rPr lang="en-US" sz="1400">
                <a:latin typeface="Arial"/>
                <a:ea typeface="Arial"/>
                <a:cs typeface="Arial"/>
                <a:sym typeface="Arial"/>
              </a:rPr>
              <a:t>Explanation: Reducing food waste helps conserve resources used in food production, decreases methane emissions from landfills, and ensures that more food is available to feed the global population.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Quiz: True/False questions on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Introduce the quiz and encourage participants to test their understanding of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True</a:t>
            </a:r>
            <a:endParaRPr/>
          </a:p>
          <a:p>
            <a:pPr indent="0" lvl="0" marL="0" rtl="0" algn="l">
              <a:spcBef>
                <a:spcPts val="0"/>
              </a:spcBef>
              <a:spcAft>
                <a:spcPts val="0"/>
              </a:spcAft>
              <a:buNone/>
            </a:pPr>
            <a:r>
              <a:rPr lang="en-US" sz="1400">
                <a:latin typeface="Arial"/>
                <a:ea typeface="Arial"/>
                <a:cs typeface="Arial"/>
                <a:sym typeface="Arial"/>
              </a:rPr>
              <a:t>Explanation: Organic farming avoids synthetic chemicals and emphasises natural processes, which generally leads to improved soil health through better soil structure, fertility, and biodiversity.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Quiz: True/False questions on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Introduce the quiz and encourage participants to test their understanding of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False</a:t>
            </a:r>
            <a:endParaRPr/>
          </a:p>
          <a:p>
            <a:pPr indent="0" lvl="0" marL="0" rtl="0" algn="l">
              <a:spcBef>
                <a:spcPts val="0"/>
              </a:spcBef>
              <a:spcAft>
                <a:spcPts val="0"/>
              </a:spcAft>
              <a:buNone/>
            </a:pPr>
            <a:r>
              <a:rPr lang="en-US" sz="1400">
                <a:latin typeface="Arial"/>
                <a:ea typeface="Arial"/>
                <a:cs typeface="Arial"/>
                <a:sym typeface="Arial"/>
              </a:rPr>
              <a:t>Explanation: Eating a diverse range of foods promotes agricultural biodiversity, which is crucial for ecosystem health and resilience. It also reduces the risk of over-reliance on a single crop, which can be vulnerable to pests and diseases.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rgbClr val="000000"/>
              </a:buClr>
              <a:buSzPts val="1100"/>
              <a:buFont typeface="Arial"/>
              <a:buChar char="●"/>
            </a:pPr>
            <a:r>
              <a:rPr lang="en-US" sz="1100"/>
              <a:t>Define what a food system is.</a:t>
            </a:r>
            <a:endParaRPr/>
          </a:p>
          <a:p>
            <a:pPr indent="-298450" lvl="0" marL="457200" rtl="0" algn="l">
              <a:spcBef>
                <a:spcPts val="0"/>
              </a:spcBef>
              <a:spcAft>
                <a:spcPts val="0"/>
              </a:spcAft>
              <a:buClr>
                <a:srgbClr val="000000"/>
              </a:buClr>
              <a:buSzPts val="1100"/>
              <a:buFont typeface="Arial"/>
              <a:buChar char="●"/>
            </a:pPr>
            <a:r>
              <a:rPr lang="en-US" sz="1100"/>
              <a:t>Explain components: production, processing, distribution, consumption, and disposal.</a:t>
            </a:r>
            <a:endParaRPr/>
          </a:p>
          <a:p>
            <a:pPr indent="-298450" lvl="0" marL="457200" rtl="0" algn="l">
              <a:spcBef>
                <a:spcPts val="0"/>
              </a:spcBef>
              <a:spcAft>
                <a:spcPts val="0"/>
              </a:spcAft>
              <a:buClr>
                <a:srgbClr val="000000"/>
              </a:buClr>
              <a:buSzPts val="1100"/>
              <a:buFont typeface="Arial"/>
              <a:buChar char="●"/>
            </a:pPr>
            <a:r>
              <a:rPr lang="en-US" sz="1100"/>
              <a:t>Discuss the components </a:t>
            </a:r>
            <a:endParaRPr/>
          </a:p>
          <a:p>
            <a:pPr indent="-298450" lvl="0" marL="457200" rtl="0" algn="l">
              <a:spcBef>
                <a:spcPts val="0"/>
              </a:spcBef>
              <a:spcAft>
                <a:spcPts val="0"/>
              </a:spcAft>
              <a:buClr>
                <a:srgbClr val="000000"/>
              </a:buClr>
              <a:buSzPts val="1100"/>
              <a:buFont typeface="Arial"/>
              <a:buChar char="●"/>
            </a:pPr>
            <a:r>
              <a:rPr lang="en-US" sz="1100"/>
              <a:t>Explain the importance of each component and how they interconnect and give examples.</a:t>
            </a:r>
            <a:endParaRPr/>
          </a:p>
          <a:p>
            <a:pPr indent="0" lvl="0" marL="0" rtl="0" algn="l">
              <a:spcBef>
                <a:spcPts val="0"/>
              </a:spcBef>
              <a:spcAft>
                <a:spcPts val="0"/>
              </a:spcAft>
              <a:buNone/>
            </a:pPr>
            <a:r>
              <a:rPr b="1" lang="en-US" sz="1100"/>
              <a:t>Additional Information - Components of a food system:</a:t>
            </a:r>
            <a:endParaRPr/>
          </a:p>
          <a:p>
            <a:pPr indent="-298450" lvl="0" marL="457200" rtl="0" algn="l">
              <a:spcBef>
                <a:spcPts val="0"/>
              </a:spcBef>
              <a:spcAft>
                <a:spcPts val="0"/>
              </a:spcAft>
              <a:buClr>
                <a:srgbClr val="000000"/>
              </a:buClr>
              <a:buSzPts val="1100"/>
              <a:buFont typeface="Arial"/>
              <a:buChar char="●"/>
            </a:pPr>
            <a:r>
              <a:rPr b="1" lang="en-US" sz="1100"/>
              <a:t>Production</a:t>
            </a:r>
            <a:r>
              <a:rPr b="0" lang="en-US"/>
              <a:t>: The initial stage where food is grown or raised.</a:t>
            </a:r>
            <a:endParaRPr/>
          </a:p>
          <a:p>
            <a:pPr indent="-298450" lvl="0" marL="457200" rtl="0" algn="l">
              <a:spcBef>
                <a:spcPts val="0"/>
              </a:spcBef>
              <a:spcAft>
                <a:spcPts val="0"/>
              </a:spcAft>
              <a:buClr>
                <a:srgbClr val="000000"/>
              </a:buClr>
              <a:buSzPts val="1100"/>
              <a:buFont typeface="Arial"/>
              <a:buChar char="●"/>
            </a:pPr>
            <a:r>
              <a:rPr b="1" lang="en-US" sz="1100"/>
              <a:t>Processing</a:t>
            </a:r>
            <a:r>
              <a:rPr b="0" lang="en-US"/>
              <a:t>: Transforming raw ingredients into products suitable for consumption.</a:t>
            </a:r>
            <a:endParaRPr/>
          </a:p>
          <a:p>
            <a:pPr indent="-298450" lvl="0" marL="457200" rtl="0" algn="l">
              <a:spcBef>
                <a:spcPts val="0"/>
              </a:spcBef>
              <a:spcAft>
                <a:spcPts val="0"/>
              </a:spcAft>
              <a:buClr>
                <a:srgbClr val="000000"/>
              </a:buClr>
              <a:buSzPts val="1100"/>
              <a:buFont typeface="Arial"/>
              <a:buChar char="●"/>
            </a:pPr>
            <a:r>
              <a:rPr b="1" lang="en-US" sz="1100"/>
              <a:t>Distribution</a:t>
            </a:r>
            <a:r>
              <a:rPr b="0" lang="en-US"/>
              <a:t>: The logistics of transporting food from producers to consumers.</a:t>
            </a:r>
            <a:endParaRPr/>
          </a:p>
          <a:p>
            <a:pPr indent="-298450" lvl="0" marL="457200" rtl="0" algn="l">
              <a:spcBef>
                <a:spcPts val="0"/>
              </a:spcBef>
              <a:spcAft>
                <a:spcPts val="0"/>
              </a:spcAft>
              <a:buClr>
                <a:srgbClr val="000000"/>
              </a:buClr>
              <a:buSzPts val="1100"/>
              <a:buFont typeface="Arial"/>
              <a:buChar char="●"/>
            </a:pPr>
            <a:r>
              <a:rPr b="1" lang="en-US" sz="1100"/>
              <a:t>Consumption</a:t>
            </a:r>
            <a:r>
              <a:rPr b="0" lang="en-US"/>
              <a:t>: The act of eating or using food products.</a:t>
            </a:r>
            <a:endParaRPr/>
          </a:p>
          <a:p>
            <a:pPr indent="-298450" lvl="0" marL="457200" rtl="0" algn="l">
              <a:spcBef>
                <a:spcPts val="0"/>
              </a:spcBef>
              <a:spcAft>
                <a:spcPts val="0"/>
              </a:spcAft>
              <a:buClr>
                <a:srgbClr val="000000"/>
              </a:buClr>
              <a:buSzPts val="1100"/>
              <a:buFont typeface="Arial"/>
              <a:buChar char="●"/>
            </a:pPr>
            <a:r>
              <a:rPr b="1" lang="en-US" sz="1100"/>
              <a:t>Disposal</a:t>
            </a:r>
            <a:r>
              <a:rPr b="0" lang="en-US"/>
              <a:t>: The end-of-life stage of food, including waste management and recycling.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Quiz: True/False questions on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Introduce the quiz and encourage participants to test their understanding of sustainable diets.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False</a:t>
            </a:r>
            <a:endParaRPr/>
          </a:p>
          <a:p>
            <a:pPr indent="0" lvl="0" marL="0" rtl="0" algn="l">
              <a:spcBef>
                <a:spcPts val="0"/>
              </a:spcBef>
              <a:spcAft>
                <a:spcPts val="0"/>
              </a:spcAft>
              <a:buNone/>
            </a:pPr>
            <a:r>
              <a:rPr lang="en-US" sz="1400">
                <a:latin typeface="Arial"/>
                <a:ea typeface="Arial"/>
                <a:cs typeface="Arial"/>
                <a:sym typeface="Arial"/>
              </a:rPr>
              <a:t>Explanation: The sustainability of processed foods depends on various factors including the methods of production, packaging, and transportation. Some minimally processed foods can have lower environmental impacts compared to certain whole foods that require extensive resources to produce and transport.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Explain the concept of food environments and their impact on food choices.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Discuss the factors that influence food environments.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Suggest reading of case study Bee forests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Introduce the concept of futures literacy and its importance in food education.</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Scenario Analysis: A method used to explore and prepare for different future possibilities by considering various factors and their potential impacts.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There is a detailed activity described in the content file. This can be a tool as part of the toolkit.</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**TOOLKIT ACTIVITY (I Design): “Imagining Sustainable Food Systems”</a:t>
            </a:r>
            <a:endParaRPr/>
          </a:p>
          <a:p>
            <a:pPr indent="0" lvl="0" marL="0" rtl="0" algn="l">
              <a:spcBef>
                <a:spcPts val="0"/>
              </a:spcBef>
              <a:spcAft>
                <a:spcPts val="0"/>
              </a:spcAft>
              <a:buNone/>
            </a:pPr>
            <a:r>
              <a:rPr lang="en-US" sz="1400">
                <a:latin typeface="Arial"/>
                <a:ea typeface="Arial"/>
                <a:cs typeface="Arial"/>
                <a:sym typeface="Arial"/>
              </a:rPr>
              <a:t>Activity: Futures literacy exercise using a scenario analysis.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Provide guidance on how to complete the exercise and facilitate discussion.</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Engage participants in an exercise to imagine sustainable food futures using scenario analysis.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Activity Guidance: Explain how participants can use scenario analysis to envision sustainable food systems in their communities or schools.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Suggest project ideas for students to design sustainable food systems.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	Examples: school gardens, local food sourcing projects, waste reduction 		initiatives.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participants to think about project-based learning in their classrooms.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Suggest practical project ideas for students.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Changing Perspectives and Behaviours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	Encourage teachers to foster critical thinking about food choices.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	Discuss how to motivate students to take action in their communities.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Discuss the importance of changing perspectives and behaviours for sustainable food systems.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participants to inspire their students to take action.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b="1" lang="en-US"/>
              <a:t>Provide examples of practical and engaging classroom activities.</a:t>
            </a:r>
            <a:endParaRPr/>
          </a:p>
          <a:p>
            <a:pPr indent="-140367" lvl="0" marL="140367" rtl="0" algn="l">
              <a:spcBef>
                <a:spcPts val="0"/>
              </a:spcBef>
              <a:spcAft>
                <a:spcPts val="0"/>
              </a:spcAft>
              <a:buSzPts val="1400"/>
              <a:buFont typeface="Arial"/>
              <a:buChar char="•"/>
            </a:pPr>
            <a:r>
              <a:rPr b="1" lang="en-US"/>
              <a:t>Encourage participants to think about how they can implement these activities in their classrooms.</a:t>
            </a:r>
            <a:endParaRPr/>
          </a:p>
          <a:p>
            <a:pPr indent="-140367" lvl="0" marL="140367" rtl="0" algn="l">
              <a:spcBef>
                <a:spcPts val="0"/>
              </a:spcBef>
              <a:spcAft>
                <a:spcPts val="0"/>
              </a:spcAft>
              <a:buSzPts val="1400"/>
              <a:buFont typeface="Arial"/>
              <a:buChar char="•"/>
            </a:pPr>
            <a:r>
              <a:rPr b="1" lang="en-US"/>
              <a:t>Guide participants through the interactive session on planning activities.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**Refer to toolkit of I ACT activities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Present Case and discuss its key aspects.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Describe the goals and strengths of the project</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Explain the solutions implemented </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Highlight the outcomes and benefits of these solutions.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participants to reflect on the case and share their thoughts in the discussion forum.</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*Case study in content file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Present the Berlin Case and discuss its key aspects.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Describe the problem faced in Berlin regarding food systems.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Explain the solutions implemented, such as community gardens, cooperative supermarkets, and food waste reduction apps.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Highlight the outcomes and benefits of these solutions.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participants to reflect on the case and share their thoughts in the discussion forum.</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*Case study in content file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Present Case and discuss its key aspects.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Describe the goals and strengths of the project</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Explain the solutions implemented </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Highlight the outcomes and benefits of these solutions.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participants to reflect on the case and share their thoughts in the discussion forum.</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*Case study in content file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Introduce the futures literacy methods and their application in food systems education.</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Explain the characteristics and benefits of using these methods.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Provide a step-by-step description of how to use the futures literacy method in classroom settings.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Discuss how these methods can be applied to other subjects.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Guide participants through a futures literacy task for designing a sustainable food system.</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b="1" lang="en-US"/>
              <a:t>Tool Kit Activities - Additional Information:</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Futures Literacy Methods: Include scenario planning, backcasting, and visioning exercises.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Justification: These methods help students think critically about future possibilities and develop strategies for sustainable development.</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b="1" lang="en-US"/>
              <a:t>Activities Procedure:</a:t>
            </a:r>
            <a:endParaRPr/>
          </a:p>
          <a:p>
            <a:pPr indent="-140367" lvl="1" marL="521367" rtl="0" algn="l">
              <a:spcBef>
                <a:spcPts val="0"/>
              </a:spcBef>
              <a:spcAft>
                <a:spcPts val="0"/>
              </a:spcAft>
              <a:buSzPts val="1400"/>
              <a:buFont typeface="Arial"/>
              <a:buChar char="•"/>
            </a:pPr>
            <a:r>
              <a:rPr lang="en-US" sz="1400">
                <a:latin typeface="Arial"/>
                <a:ea typeface="Arial"/>
                <a:cs typeface="Arial"/>
                <a:sym typeface="Arial"/>
              </a:rPr>
              <a:t>Scenario Planning: Identify key drivers of change and develop different scenarios for future food systems.</a:t>
            </a:r>
            <a:endParaRPr/>
          </a:p>
          <a:p>
            <a:pPr indent="-140367" lvl="1" marL="521367" rtl="0" algn="l">
              <a:spcBef>
                <a:spcPts val="0"/>
              </a:spcBef>
              <a:spcAft>
                <a:spcPts val="0"/>
              </a:spcAft>
              <a:buSzPts val="1400"/>
              <a:buFont typeface="Arial"/>
              <a:buChar char="•"/>
            </a:pPr>
            <a:r>
              <a:rPr lang="en-US" sz="1400">
                <a:latin typeface="Arial"/>
                <a:ea typeface="Arial"/>
                <a:cs typeface="Arial"/>
                <a:sym typeface="Arial"/>
              </a:rPr>
              <a:t>Backcasting: Start with a desired future outcome and work backward to identify the steps needed to achieve it.</a:t>
            </a:r>
            <a:endParaRPr/>
          </a:p>
          <a:p>
            <a:pPr indent="-140367" lvl="1" marL="521367" rtl="0" algn="l">
              <a:spcBef>
                <a:spcPts val="0"/>
              </a:spcBef>
              <a:spcAft>
                <a:spcPts val="0"/>
              </a:spcAft>
              <a:buSzPts val="1400"/>
              <a:buFont typeface="Arial"/>
              <a:buChar char="•"/>
            </a:pPr>
            <a:r>
              <a:rPr lang="en-US" sz="1400">
                <a:latin typeface="Arial"/>
                <a:ea typeface="Arial"/>
                <a:cs typeface="Arial"/>
                <a:sym typeface="Arial"/>
              </a:rPr>
              <a:t>Visioning: Create a detailed and inspiring vision of a sustainable future and discuss how it can be realised.</a:t>
            </a:r>
            <a:endParaRPr/>
          </a:p>
          <a:p>
            <a:pPr indent="0" lvl="0" marL="0" rtl="0" algn="l">
              <a:spcBef>
                <a:spcPts val="0"/>
              </a:spcBef>
              <a:spcAft>
                <a:spcPts val="0"/>
              </a:spcAft>
              <a:buNone/>
            </a:pPr>
            <a:r>
              <a:rPr b="1" lang="en-US"/>
              <a:t>Task</a:t>
            </a:r>
            <a:r>
              <a:rPr b="0" lang="en-US"/>
              <a:t>: Ask participants to envision a sustainable food system in their community and outline the steps to achieve it.</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If time allows an exploration of the food systems dashboard can demonstrate how food systems around the world are being monitored. Website allows for country by country statistics.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Otherwise this can be an activity for teachers to research at home.</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Discuss the Food Systems Dashboard and how it can be used to analyse food systems.</a:t>
            </a:r>
            <a:endParaRPr/>
          </a:p>
          <a:p>
            <a:pPr indent="0" lvl="0" marL="0" rtl="0" algn="l">
              <a:spcBef>
                <a:spcPts val="0"/>
              </a:spcBef>
              <a:spcAft>
                <a:spcPts val="0"/>
              </a:spcAft>
              <a:buNone/>
            </a:pPr>
            <a:r>
              <a:rPr lang="en-US" sz="1400">
                <a:latin typeface="Arial"/>
                <a:ea typeface="Arial"/>
                <a:cs typeface="Arial"/>
                <a:sym typeface="Arial"/>
              </a:rPr>
              <a:t>Introduce the Food Systems Dashboard as a practical example.</a:t>
            </a:r>
            <a:endParaRPr/>
          </a:p>
          <a:p>
            <a:pPr indent="0" lvl="0" marL="0" rtl="0" algn="l">
              <a:spcBef>
                <a:spcPts val="0"/>
              </a:spcBef>
              <a:spcAft>
                <a:spcPts val="0"/>
              </a:spcAft>
              <a:buNone/>
            </a:pPr>
            <a:r>
              <a:rPr lang="en-US" sz="1400">
                <a:latin typeface="Arial"/>
                <a:ea typeface="Arial"/>
                <a:cs typeface="Arial"/>
                <a:sym typeface="Arial"/>
              </a:rPr>
              <a:t>Provide the link to the Dashboard and encourage participants to review it.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Provide a comprehensive list of resources for further reading.</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participants to explore these resources for ongoing professional development.</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Highlight the importance of continuous learning in the field of food systems.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Introduce the interactive link to the curated reading list and additional resources.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Facilitate a Q&amp;A session to address participants' questions.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sharing of ideas and experiences among teachers.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Interactive Forum: Ongoing Q&amp;A and support forum.</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an open discussion and sharing of ideas.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Introduce the ongoing Q&amp;A and support forum (Toolkit) for continuous engagement.</a:t>
            </a:r>
            <a:endParaRPr/>
          </a:p>
          <a:p>
            <a:pPr indent="0" lvl="0" marL="0" rtl="0" algn="l">
              <a:spcBef>
                <a:spcPts val="0"/>
              </a:spcBef>
              <a:spcAft>
                <a:spcPts val="0"/>
              </a:spcAft>
              <a:buNone/>
            </a:pPr>
            <a:r>
              <a:t/>
            </a:r>
            <a:endParaRPr sz="1400">
              <a:latin typeface="Arial"/>
              <a:ea typeface="Arial"/>
              <a:cs typeface="Arial"/>
              <a:sym typeface="Arial"/>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Interactive Forum: Set up a forum where participants can post questions and share their experiences. This forum can also be used for ongoing support and networking.This can be connected to Activities and Class Plans website.</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Encouraging Engagement: Invite participants to ask questions and share their thoughts on the topics discussed. Use open-ended questions to stimulate discussion.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spcBef>
                <a:spcPts val="0"/>
              </a:spcBef>
              <a:spcAft>
                <a:spcPts val="0"/>
              </a:spcAft>
              <a:buSzPts val="1400"/>
              <a:buFont typeface="Arial"/>
              <a:buChar char="•"/>
            </a:pPr>
            <a:r>
              <a:rPr lang="en-US" sz="1400">
                <a:latin typeface="Arial"/>
                <a:ea typeface="Arial"/>
                <a:cs typeface="Arial"/>
                <a:sym typeface="Arial"/>
              </a:rPr>
              <a:t>Summarise the key points covered in the module.</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Emphasise the importance of integrating food systems education into the curriculum.</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Introduce the motivational video and encourage participants to watch it.</a:t>
            </a:r>
            <a:endParaRPr/>
          </a:p>
          <a:p>
            <a:pPr indent="0" lvl="0" marL="0" rtl="0" algn="l">
              <a:spcBef>
                <a:spcPts val="0"/>
              </a:spcBef>
              <a:spcAft>
                <a:spcPts val="0"/>
              </a:spcAft>
              <a:buNone/>
            </a:pPr>
            <a:r>
              <a:rPr b="1" lang="en-US"/>
              <a:t>Additional Presenter Information:</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Summary: Recap the key points such as the importance of sustainable food habits, the complexity of food systems, and the role of futures literacy.</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Call to Action: Encourage teachers to incorporate food systems education into their lessons and inspire their students to think critically about sustainability.</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**Motivational Video: Use the video to leave participants with a strong and positive message about the impact they can make.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Gratitude and Contact Information</a:t>
            </a:r>
            <a:endParaRPr/>
          </a:p>
          <a:p>
            <a:pPr indent="0" lvl="0" marL="0" rtl="0" algn="l">
              <a:spcBef>
                <a:spcPts val="0"/>
              </a:spcBef>
              <a:spcAft>
                <a:spcPts val="0"/>
              </a:spcAft>
              <a:buNone/>
            </a:pPr>
            <a:r>
              <a:rPr lang="en-US" sz="1400">
                <a:latin typeface="Arial"/>
                <a:ea typeface="Arial"/>
                <a:cs typeface="Arial"/>
                <a:sym typeface="Arial"/>
              </a:rPr>
              <a:t>Thank the teachers for their participation.</a:t>
            </a:r>
            <a:endParaRPr/>
          </a:p>
          <a:p>
            <a:pPr indent="0" lvl="0" marL="0" rtl="0" algn="l">
              <a:spcBef>
                <a:spcPts val="0"/>
              </a:spcBef>
              <a:spcAft>
                <a:spcPts val="0"/>
              </a:spcAft>
              <a:buNone/>
            </a:pPr>
            <a:r>
              <a:rPr lang="en-US" sz="1400">
                <a:latin typeface="Arial"/>
                <a:ea typeface="Arial"/>
                <a:cs typeface="Arial"/>
                <a:sym typeface="Arial"/>
              </a:rPr>
              <a:t>Provide your contact information for further questions and collaboration.</a:t>
            </a:r>
            <a:endParaRPr/>
          </a:p>
          <a:p>
            <a:pPr indent="0" lvl="0" marL="0" rtl="0" algn="l">
              <a:spcBef>
                <a:spcPts val="0"/>
              </a:spcBef>
              <a:spcAft>
                <a:spcPts val="0"/>
              </a:spcAft>
              <a:buNone/>
            </a:pPr>
            <a:r>
              <a:rPr lang="en-US" sz="1400">
                <a:latin typeface="Arial"/>
                <a:ea typeface="Arial"/>
                <a:cs typeface="Arial"/>
                <a:sym typeface="Arial"/>
              </a:rPr>
              <a:t>Interactive Link: Feedback form and contact details.</a:t>
            </a:r>
            <a:endParaRPr/>
          </a:p>
          <a:p>
            <a:pPr indent="0" lvl="0" marL="0" rtl="0" algn="l">
              <a:spcBef>
                <a:spcPts val="0"/>
              </a:spcBef>
              <a:spcAft>
                <a:spcPts val="0"/>
              </a:spcAft>
              <a:buNone/>
            </a:pPr>
            <a:r>
              <a:t/>
            </a:r>
            <a:endParaRPr sz="1400">
              <a:latin typeface="Arial"/>
              <a:ea typeface="Arial"/>
              <a:cs typeface="Arial"/>
              <a:sym typeface="Arial"/>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Thank the participants for their engagement and participation.</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Provide your contact details for further questions and collaboration.</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Encourage participants to fill out the feedback form.</a:t>
            </a:r>
            <a:endParaRPr/>
          </a:p>
          <a:p>
            <a:pPr indent="0" lvl="0" marL="0" rtl="0" algn="l">
              <a:spcBef>
                <a:spcPts val="0"/>
              </a:spcBef>
              <a:spcAft>
                <a:spcPts val="0"/>
              </a:spcAft>
              <a:buNone/>
            </a:pPr>
            <a:r>
              <a:rPr b="1" lang="en-US"/>
              <a:t>Additional Presenter Information:</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Feedback Form: Set up an online form where participants can provide feedback on the module. Use this feedback to make improvements.</a:t>
            </a:r>
            <a:endParaRPr/>
          </a:p>
          <a:p>
            <a:pPr indent="-140367" lvl="0" marL="140367" rtl="0" algn="l">
              <a:spcBef>
                <a:spcPts val="0"/>
              </a:spcBef>
              <a:spcAft>
                <a:spcPts val="0"/>
              </a:spcAft>
              <a:buSzPts val="1400"/>
              <a:buFont typeface="Arial"/>
              <a:buChar char="•"/>
            </a:pPr>
            <a:r>
              <a:rPr lang="en-US" sz="1400">
                <a:latin typeface="Arial"/>
                <a:ea typeface="Arial"/>
                <a:cs typeface="Arial"/>
                <a:sym typeface="Arial"/>
              </a:rPr>
              <a:t>Contact Information: Provide your email address and any other relevant contact details for follow-up questions and collaboration opportunities.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marR="0" rtl="0" algn="l">
              <a:spcBef>
                <a:spcPts val="0"/>
              </a:spcBef>
              <a:spcAft>
                <a:spcPts val="0"/>
              </a:spcAft>
              <a:buClr>
                <a:srgbClr val="000000"/>
              </a:buClr>
              <a:buSzPts val="1100"/>
              <a:buFont typeface="Arial"/>
              <a:buChar char="●"/>
            </a:pPr>
            <a:r>
              <a:rPr lang="en-US" sz="1100"/>
              <a:t>Introduce the video and encourage participants to watch it for a comprehensive overview.</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Health Impact:</a:t>
            </a:r>
            <a:r>
              <a:rPr b="0" lang="en-US"/>
              <a:t> Poor dietary choices can lead to health issues such as obesity, diabetes, and heart disease. Sustainable diets promote better health and well-being.</a:t>
            </a:r>
            <a:endParaRPr b="0"/>
          </a:p>
          <a:p>
            <a:pPr indent="0" lvl="0" marL="0" rtl="0" algn="l">
              <a:spcBef>
                <a:spcPts val="0"/>
              </a:spcBef>
              <a:spcAft>
                <a:spcPts val="0"/>
              </a:spcAft>
              <a:buNone/>
            </a:pPr>
            <a:r>
              <a:t/>
            </a:r>
            <a:endParaRPr b="0"/>
          </a:p>
          <a:p>
            <a:pPr indent="0" lvl="0" marL="0" rtl="0" algn="l">
              <a:spcBef>
                <a:spcPts val="0"/>
              </a:spcBef>
              <a:spcAft>
                <a:spcPts val="0"/>
              </a:spcAft>
              <a:buNone/>
            </a:pPr>
            <a:r>
              <a:rPr b="1" lang="en-US"/>
              <a:t>Environmental Impact:</a:t>
            </a:r>
            <a:r>
              <a:rPr b="0" lang="en-US"/>
              <a:t> Food production and consumption are major contributors to greenhouse gas emissions, deforestation, and biodiversity loss. Sustainable practices help mitigate these impacts.</a:t>
            </a:r>
            <a:endParaRPr b="0"/>
          </a:p>
          <a:p>
            <a:pPr indent="0" lvl="0" marL="0" rtl="0" algn="l">
              <a:spcBef>
                <a:spcPts val="0"/>
              </a:spcBef>
              <a:spcAft>
                <a:spcPts val="0"/>
              </a:spcAft>
              <a:buNone/>
            </a:pPr>
            <a:r>
              <a:t/>
            </a:r>
            <a:endParaRPr b="0"/>
          </a:p>
          <a:p>
            <a:pPr indent="0" lvl="0" marL="0" rtl="0" algn="l">
              <a:spcBef>
                <a:spcPts val="0"/>
              </a:spcBef>
              <a:spcAft>
                <a:spcPts val="0"/>
              </a:spcAft>
              <a:buNone/>
            </a:pPr>
            <a:r>
              <a:rPr b="1" lang="en-US"/>
              <a:t>Sustainability:</a:t>
            </a:r>
            <a:r>
              <a:rPr b="0" lang="en-US"/>
              <a:t> Emphasising the need for habits that support long-term ecological balance, such as reducing meat consumption, avoiding food waste, and choosing organic produce.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Q:1 B: Choosing locally sourced food reduces the carbon footprint because it minimises the distance food travels from farm to table, leading to lower transportation emissions. This helps decrease greenhouse gas emissions and supports local economies. Sometimes local food is cheaper and most of the time it tastes better too and if you can avoid the packaging by buying directly from the local market you are also contributing to reduce pollution.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Q:1 B: Choosing locally sourced food reduces the carbon footprint because it minimises the distance food travels from farm to table, leading to lower transportation emissions. This helps decrease greenhouse gas emissions and supports local economies. Sometimes local food is cheaper and most of the time it tastes better too and if you can avoid the packaging by buying directly from the local market you are also contributing to reduce pollution.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Multiple choice quiz on file with questions, alternatives and explanation of right answers.</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Choice of applying quiz directly on Platform, use PDF file or simply discuss in the presentation.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Q2: C: Reducing meat consumption helps lower greenhouse gas emissions, as intensive feedlot animal farming is a significant source of methane and other greenhouse gases. This reduction is crucial for mitigating climate change and its impacts on the environment.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59"/>
          <p:cNvSpPr txBox="1"/>
          <p:nvPr>
            <p:ph idx="1" type="body"/>
          </p:nvPr>
        </p:nvSpPr>
        <p:spPr>
          <a:xfrm>
            <a:off x="1524000" y="3602037"/>
            <a:ext cx="9144000" cy="1655764"/>
          </a:xfrm>
          <a:prstGeom prst="rect">
            <a:avLst/>
          </a:prstGeom>
          <a:noFill/>
          <a:ln>
            <a:noFill/>
          </a:ln>
        </p:spPr>
        <p:txBody>
          <a:bodyPr anchorCtr="0" anchor="t" bIns="45675" lIns="45675" spcFirstLastPara="1" rIns="45675" wrap="square" tIns="45675">
            <a:normAutofit/>
          </a:bodyPr>
          <a:lstStyle>
            <a:lvl1pPr indent="-228600" lvl="0" marL="457200" algn="ctr">
              <a:lnSpc>
                <a:spcPct val="90000"/>
              </a:lnSpc>
              <a:spcBef>
                <a:spcPts val="1000"/>
              </a:spcBef>
              <a:spcAft>
                <a:spcPts val="0"/>
              </a:spcAft>
              <a:buClr>
                <a:srgbClr val="000000"/>
              </a:buClr>
              <a:buSzPts val="2400"/>
              <a:buFont typeface="Calibri"/>
              <a:buNone/>
              <a:defRPr>
                <a:solidFill>
                  <a:srgbClr val="000000"/>
                </a:solidFill>
              </a:defRPr>
            </a:lvl1pPr>
            <a:lvl2pPr indent="-228600" lvl="1" marL="914400" algn="ctr">
              <a:lnSpc>
                <a:spcPct val="90000"/>
              </a:lnSpc>
              <a:spcBef>
                <a:spcPts val="1000"/>
              </a:spcBef>
              <a:spcAft>
                <a:spcPts val="0"/>
              </a:spcAft>
              <a:buClr>
                <a:srgbClr val="000000"/>
              </a:buClr>
              <a:buSzPts val="2400"/>
              <a:buFont typeface="Calibri"/>
              <a:buNone/>
              <a:defRPr>
                <a:solidFill>
                  <a:srgbClr val="000000"/>
                </a:solidFill>
              </a:defRPr>
            </a:lvl2pPr>
            <a:lvl3pPr indent="-228600" lvl="2" marL="1371600" algn="ctr">
              <a:lnSpc>
                <a:spcPct val="90000"/>
              </a:lnSpc>
              <a:spcBef>
                <a:spcPts val="1000"/>
              </a:spcBef>
              <a:spcAft>
                <a:spcPts val="0"/>
              </a:spcAft>
              <a:buClr>
                <a:srgbClr val="000000"/>
              </a:buClr>
              <a:buSzPts val="2400"/>
              <a:buFont typeface="Calibri"/>
              <a:buNone/>
              <a:defRPr>
                <a:solidFill>
                  <a:srgbClr val="000000"/>
                </a:solidFill>
              </a:defRPr>
            </a:lvl3pPr>
            <a:lvl4pPr indent="-228600" lvl="3" marL="1828800" algn="ctr">
              <a:lnSpc>
                <a:spcPct val="90000"/>
              </a:lnSpc>
              <a:spcBef>
                <a:spcPts val="1000"/>
              </a:spcBef>
              <a:spcAft>
                <a:spcPts val="0"/>
              </a:spcAft>
              <a:buClr>
                <a:srgbClr val="000000"/>
              </a:buClr>
              <a:buSzPts val="2400"/>
              <a:buFont typeface="Calibri"/>
              <a:buNone/>
              <a:defRPr>
                <a:solidFill>
                  <a:srgbClr val="000000"/>
                </a:solidFill>
              </a:defRPr>
            </a:lvl4pPr>
            <a:lvl5pPr indent="-228600" lvl="4" marL="2286000" algn="ctr">
              <a:lnSpc>
                <a:spcPct val="90000"/>
              </a:lnSpc>
              <a:spcBef>
                <a:spcPts val="1000"/>
              </a:spcBef>
              <a:spcAft>
                <a:spcPts val="0"/>
              </a:spcAft>
              <a:buClr>
                <a:srgbClr val="000000"/>
              </a:buClr>
              <a:buSzPts val="2400"/>
              <a:buFont typeface="Calibri"/>
              <a:buNone/>
              <a:defRPr>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13" name="Google Shape;13;p59"/>
          <p:cNvSpPr txBox="1"/>
          <p:nvPr>
            <p:ph type="title"/>
          </p:nvPr>
        </p:nvSpPr>
        <p:spPr>
          <a:xfrm>
            <a:off x="831850" y="836222"/>
            <a:ext cx="10515600" cy="1180409"/>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4" name="Google Shape;14;p59"/>
          <p:cNvSpPr txBox="1"/>
          <p:nvPr>
            <p:ph idx="12" type="sldNum"/>
          </p:nvPr>
        </p:nvSpPr>
        <p:spPr>
          <a:xfrm>
            <a:off x="11781019" y="6388901"/>
            <a:ext cx="258582"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showMasterSp="0" type="vertTx">
  <p:cSld name="VERTICAL_TEXT">
    <p:spTree>
      <p:nvGrpSpPr>
        <p:cNvPr id="62" name="Shape 62"/>
        <p:cNvGrpSpPr/>
        <p:nvPr/>
      </p:nvGrpSpPr>
      <p:grpSpPr>
        <a:xfrm>
          <a:off x="0" y="0"/>
          <a:ext cx="0" cy="0"/>
          <a:chOff x="0" y="0"/>
          <a:chExt cx="0" cy="0"/>
        </a:xfrm>
      </p:grpSpPr>
      <p:pic>
        <p:nvPicPr>
          <p:cNvPr descr="Google Shape;9;p17" id="63" name="Google Shape;63;p68"/>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64" name="Google Shape;64;p68"/>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65" name="Google Shape;65;p68"/>
          <p:cNvSpPr txBox="1"/>
          <p:nvPr>
            <p:ph type="title"/>
          </p:nvPr>
        </p:nvSpPr>
        <p:spPr>
          <a:xfrm>
            <a:off x="838200" y="556953"/>
            <a:ext cx="10515600" cy="1178980"/>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67" name="Google Shape;67;p68"/>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showMasterSp="0" type="vertTitleAndTx">
  <p:cSld name="VERTICAL_TITLE_AND_VERTICAL_TEXT">
    <p:spTree>
      <p:nvGrpSpPr>
        <p:cNvPr id="68" name="Shape 68"/>
        <p:cNvGrpSpPr/>
        <p:nvPr/>
      </p:nvGrpSpPr>
      <p:grpSpPr>
        <a:xfrm>
          <a:off x="0" y="0"/>
          <a:ext cx="0" cy="0"/>
          <a:chOff x="0" y="0"/>
          <a:chExt cx="0" cy="0"/>
        </a:xfrm>
      </p:grpSpPr>
      <p:pic>
        <p:nvPicPr>
          <p:cNvPr descr="Google Shape;9;p17" id="69" name="Google Shape;69;p69"/>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70" name="Google Shape;70;p69"/>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71" name="Google Shape;71;p69"/>
          <p:cNvSpPr txBox="1"/>
          <p:nvPr>
            <p:ph type="title"/>
          </p:nvPr>
        </p:nvSpPr>
        <p:spPr>
          <a:xfrm rot="5400000">
            <a:off x="7233501" y="2056663"/>
            <a:ext cx="5611700" cy="2628901"/>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2" name="Google Shape;72;p69"/>
          <p:cNvSpPr txBox="1"/>
          <p:nvPr>
            <p:ph idx="1" type="body"/>
          </p:nvPr>
        </p:nvSpPr>
        <p:spPr>
          <a:xfrm rot="5400000">
            <a:off x="1899499" y="-496038"/>
            <a:ext cx="5611702" cy="7734302"/>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73" name="Google Shape;73;p69"/>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tx">
  <p:cSld name="TITLE_AND_BODY">
    <p:spTree>
      <p:nvGrpSpPr>
        <p:cNvPr id="15" name="Shape 15"/>
        <p:cNvGrpSpPr/>
        <p:nvPr/>
      </p:nvGrpSpPr>
      <p:grpSpPr>
        <a:xfrm>
          <a:off x="0" y="0"/>
          <a:ext cx="0" cy="0"/>
          <a:chOff x="0" y="0"/>
          <a:chExt cx="0" cy="0"/>
        </a:xfrm>
      </p:grpSpPr>
      <p:sp>
        <p:nvSpPr>
          <p:cNvPr id="16" name="Google Shape;16;p60"/>
          <p:cNvSpPr txBox="1"/>
          <p:nvPr>
            <p:ph type="title"/>
          </p:nvPr>
        </p:nvSpPr>
        <p:spPr>
          <a:xfrm>
            <a:off x="838200" y="523700"/>
            <a:ext cx="10515600" cy="123028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7" name="Google Shape;17;p60"/>
          <p:cNvSpPr txBox="1"/>
          <p:nvPr>
            <p:ph idx="1" type="body"/>
          </p:nvPr>
        </p:nvSpPr>
        <p:spPr>
          <a:xfrm>
            <a:off x="838200" y="1825625"/>
            <a:ext cx="10515600" cy="3997632"/>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18" name="Google Shape;18;p60"/>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9" name="Shape 19"/>
        <p:cNvGrpSpPr/>
        <p:nvPr/>
      </p:nvGrpSpPr>
      <p:grpSpPr>
        <a:xfrm>
          <a:off x="0" y="0"/>
          <a:ext cx="0" cy="0"/>
          <a:chOff x="0" y="0"/>
          <a:chExt cx="0" cy="0"/>
        </a:xfrm>
      </p:grpSpPr>
      <p:sp>
        <p:nvSpPr>
          <p:cNvPr id="20" name="Google Shape;20;p61"/>
          <p:cNvSpPr txBox="1"/>
          <p:nvPr>
            <p:ph type="title"/>
          </p:nvPr>
        </p:nvSpPr>
        <p:spPr>
          <a:xfrm>
            <a:off x="831850" y="1670858"/>
            <a:ext cx="10515600" cy="2891617"/>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1" name="Google Shape;21;p61"/>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2" name="Google Shape;22;p61"/>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showMasterSp="0" type="twoObj">
  <p:cSld name="TWO_OBJECTS">
    <p:spTree>
      <p:nvGrpSpPr>
        <p:cNvPr id="23" name="Shape 23"/>
        <p:cNvGrpSpPr/>
        <p:nvPr/>
      </p:nvGrpSpPr>
      <p:grpSpPr>
        <a:xfrm>
          <a:off x="0" y="0"/>
          <a:ext cx="0" cy="0"/>
          <a:chOff x="0" y="0"/>
          <a:chExt cx="0" cy="0"/>
        </a:xfrm>
      </p:grpSpPr>
      <p:pic>
        <p:nvPicPr>
          <p:cNvPr descr="Google Shape;9;p17" id="24" name="Google Shape;24;p62"/>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25" name="Google Shape;25;p62"/>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26" name="Google Shape;26;p62"/>
          <p:cNvSpPr txBox="1"/>
          <p:nvPr>
            <p:ph type="title"/>
          </p:nvPr>
        </p:nvSpPr>
        <p:spPr>
          <a:xfrm>
            <a:off x="838200" y="556953"/>
            <a:ext cx="10515600" cy="113373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7" name="Google Shape;27;p62"/>
          <p:cNvSpPr txBox="1"/>
          <p:nvPr>
            <p:ph idx="1" type="body"/>
          </p:nvPr>
        </p:nvSpPr>
        <p:spPr>
          <a:xfrm>
            <a:off x="838200" y="1825625"/>
            <a:ext cx="5181600" cy="4351338"/>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8" name="Google Shape;28;p62"/>
          <p:cNvSpPr txBox="1"/>
          <p:nvPr>
            <p:ph idx="2" type="body"/>
          </p:nvPr>
        </p:nvSpPr>
        <p:spPr>
          <a:xfrm>
            <a:off x="6172200" y="1825625"/>
            <a:ext cx="5181600" cy="435133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9" name="Google Shape;29;p62"/>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showMasterSp="0" type="twoTxTwoObj">
  <p:cSld name="TWO_OBJECTS_WITH_TEXT">
    <p:spTree>
      <p:nvGrpSpPr>
        <p:cNvPr id="30" name="Shape 30"/>
        <p:cNvGrpSpPr/>
        <p:nvPr/>
      </p:nvGrpSpPr>
      <p:grpSpPr>
        <a:xfrm>
          <a:off x="0" y="0"/>
          <a:ext cx="0" cy="0"/>
          <a:chOff x="0" y="0"/>
          <a:chExt cx="0" cy="0"/>
        </a:xfrm>
      </p:grpSpPr>
      <p:pic>
        <p:nvPicPr>
          <p:cNvPr descr="Google Shape;9;p17" id="31" name="Google Shape;31;p63"/>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32" name="Google Shape;32;p63"/>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33" name="Google Shape;33;p63"/>
          <p:cNvSpPr txBox="1"/>
          <p:nvPr>
            <p:ph type="title"/>
          </p:nvPr>
        </p:nvSpPr>
        <p:spPr>
          <a:xfrm>
            <a:off x="839787" y="556953"/>
            <a:ext cx="10515601" cy="113373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4" name="Google Shape;34;p63"/>
          <p:cNvSpPr txBox="1"/>
          <p:nvPr>
            <p:ph idx="1" type="body"/>
          </p:nvPr>
        </p:nvSpPr>
        <p:spPr>
          <a:xfrm>
            <a:off x="839787" y="1681163"/>
            <a:ext cx="5157790" cy="823914"/>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1000"/>
              </a:spcBef>
              <a:spcAft>
                <a:spcPts val="0"/>
              </a:spcAft>
              <a:buClr>
                <a:srgbClr val="000000"/>
              </a:buClr>
              <a:buSzPts val="2400"/>
              <a:buFont typeface="Calibri"/>
              <a:buNone/>
              <a:defRPr b="1">
                <a:solidFill>
                  <a:srgbClr val="000000"/>
                </a:solidFill>
              </a:defRPr>
            </a:lvl1pPr>
            <a:lvl2pPr indent="-228600" lvl="1" marL="914400" algn="l">
              <a:lnSpc>
                <a:spcPct val="90000"/>
              </a:lnSpc>
              <a:spcBef>
                <a:spcPts val="1000"/>
              </a:spcBef>
              <a:spcAft>
                <a:spcPts val="0"/>
              </a:spcAft>
              <a:buClr>
                <a:srgbClr val="000000"/>
              </a:buClr>
              <a:buSzPts val="2400"/>
              <a:buFont typeface="Calibri"/>
              <a:buNone/>
              <a:defRPr b="1">
                <a:solidFill>
                  <a:srgbClr val="000000"/>
                </a:solidFill>
              </a:defRPr>
            </a:lvl2pPr>
            <a:lvl3pPr indent="-228600" lvl="2" marL="1371600" algn="l">
              <a:lnSpc>
                <a:spcPct val="90000"/>
              </a:lnSpc>
              <a:spcBef>
                <a:spcPts val="1000"/>
              </a:spcBef>
              <a:spcAft>
                <a:spcPts val="0"/>
              </a:spcAft>
              <a:buClr>
                <a:srgbClr val="000000"/>
              </a:buClr>
              <a:buSzPts val="2400"/>
              <a:buFont typeface="Calibri"/>
              <a:buNone/>
              <a:defRPr b="1">
                <a:solidFill>
                  <a:srgbClr val="000000"/>
                </a:solidFill>
              </a:defRPr>
            </a:lvl3pPr>
            <a:lvl4pPr indent="-228600" lvl="3" marL="1828800" algn="l">
              <a:lnSpc>
                <a:spcPct val="90000"/>
              </a:lnSpc>
              <a:spcBef>
                <a:spcPts val="1000"/>
              </a:spcBef>
              <a:spcAft>
                <a:spcPts val="0"/>
              </a:spcAft>
              <a:buClr>
                <a:srgbClr val="000000"/>
              </a:buClr>
              <a:buSzPts val="2400"/>
              <a:buFont typeface="Calibri"/>
              <a:buNone/>
              <a:defRPr b="1">
                <a:solidFill>
                  <a:srgbClr val="000000"/>
                </a:solidFill>
              </a:defRPr>
            </a:lvl4pPr>
            <a:lvl5pPr indent="-228600" lvl="4" marL="2286000" algn="l">
              <a:lnSpc>
                <a:spcPct val="90000"/>
              </a:lnSpc>
              <a:spcBef>
                <a:spcPts val="1000"/>
              </a:spcBef>
              <a:spcAft>
                <a:spcPts val="0"/>
              </a:spcAft>
              <a:buClr>
                <a:srgbClr val="000000"/>
              </a:buClr>
              <a:buSzPts val="2400"/>
              <a:buFont typeface="Calibri"/>
              <a:buNone/>
              <a:defRPr b="1">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5" name="Google Shape;35;p63"/>
          <p:cNvSpPr txBox="1"/>
          <p:nvPr>
            <p:ph idx="2" type="body"/>
          </p:nvPr>
        </p:nvSpPr>
        <p:spPr>
          <a:xfrm>
            <a:off x="839787" y="2505075"/>
            <a:ext cx="5157788" cy="3684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6" name="Google Shape;36;p63"/>
          <p:cNvSpPr txBox="1"/>
          <p:nvPr>
            <p:ph idx="3" type="body"/>
          </p:nvPr>
        </p:nvSpPr>
        <p:spPr>
          <a:xfrm>
            <a:off x="6172200" y="1681163"/>
            <a:ext cx="5183188" cy="823914"/>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7" name="Google Shape;37;p63"/>
          <p:cNvSpPr txBox="1"/>
          <p:nvPr>
            <p:ph idx="4" type="body"/>
          </p:nvPr>
        </p:nvSpPr>
        <p:spPr>
          <a:xfrm>
            <a:off x="6172200" y="2505075"/>
            <a:ext cx="5183188" cy="3684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8" name="Google Shape;38;p63"/>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9" name="Shape 39"/>
        <p:cNvGrpSpPr/>
        <p:nvPr/>
      </p:nvGrpSpPr>
      <p:grpSpPr>
        <a:xfrm>
          <a:off x="0" y="0"/>
          <a:ext cx="0" cy="0"/>
          <a:chOff x="0" y="0"/>
          <a:chExt cx="0" cy="0"/>
        </a:xfrm>
      </p:grpSpPr>
      <p:pic>
        <p:nvPicPr>
          <p:cNvPr descr="Google Shape;9;p17" id="40" name="Google Shape;40;p64"/>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41" name="Google Shape;41;p64"/>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42" name="Google Shape;42;p64"/>
          <p:cNvSpPr txBox="1"/>
          <p:nvPr>
            <p:ph type="title"/>
          </p:nvPr>
        </p:nvSpPr>
        <p:spPr>
          <a:xfrm>
            <a:off x="838200" y="531377"/>
            <a:ext cx="10515600" cy="132556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3" name="Google Shape;43;p64"/>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4" name="Shape 44"/>
        <p:cNvGrpSpPr/>
        <p:nvPr/>
      </p:nvGrpSpPr>
      <p:grpSpPr>
        <a:xfrm>
          <a:off x="0" y="0"/>
          <a:ext cx="0" cy="0"/>
          <a:chOff x="0" y="0"/>
          <a:chExt cx="0" cy="0"/>
        </a:xfrm>
      </p:grpSpPr>
      <p:pic>
        <p:nvPicPr>
          <p:cNvPr descr="Google Shape;9;p17" id="45" name="Google Shape;45;p65"/>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46" name="Google Shape;46;p65"/>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47" name="Google Shape;47;p65"/>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showMasterSp="0" type="objTx">
  <p:cSld name="OBJECT_WITH_CAPTION_TEXT">
    <p:spTree>
      <p:nvGrpSpPr>
        <p:cNvPr id="48" name="Shape 48"/>
        <p:cNvGrpSpPr/>
        <p:nvPr/>
      </p:nvGrpSpPr>
      <p:grpSpPr>
        <a:xfrm>
          <a:off x="0" y="0"/>
          <a:ext cx="0" cy="0"/>
          <a:chOff x="0" y="0"/>
          <a:chExt cx="0" cy="0"/>
        </a:xfrm>
      </p:grpSpPr>
      <p:pic>
        <p:nvPicPr>
          <p:cNvPr descr="Google Shape;9;p17" id="49" name="Google Shape;49;p66"/>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50" name="Google Shape;50;p66"/>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51" name="Google Shape;51;p66"/>
          <p:cNvSpPr txBox="1"/>
          <p:nvPr>
            <p:ph type="title"/>
          </p:nvPr>
        </p:nvSpPr>
        <p:spPr>
          <a:xfrm>
            <a:off x="839787" y="457200"/>
            <a:ext cx="3932240" cy="1600200"/>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2" name="Google Shape;52;p66"/>
          <p:cNvSpPr txBox="1"/>
          <p:nvPr>
            <p:ph idx="1" type="body"/>
          </p:nvPr>
        </p:nvSpPr>
        <p:spPr>
          <a:xfrm>
            <a:off x="5183187" y="987425"/>
            <a:ext cx="6172202" cy="4873625"/>
          </a:xfrm>
          <a:prstGeom prst="rect">
            <a:avLst/>
          </a:prstGeom>
          <a:noFill/>
          <a:ln>
            <a:noFill/>
          </a:ln>
        </p:spPr>
        <p:txBody>
          <a:bodyPr anchorCtr="0" anchor="t" bIns="45675" lIns="45675" spcFirstLastPara="1" rIns="45675" wrap="square" tIns="45675">
            <a:normAutofit/>
          </a:bodyPr>
          <a:lstStyle>
            <a:lvl1pPr indent="-431800" lvl="0" marL="457200" algn="l">
              <a:lnSpc>
                <a:spcPct val="90000"/>
              </a:lnSpc>
              <a:spcBef>
                <a:spcPts val="1000"/>
              </a:spcBef>
              <a:spcAft>
                <a:spcPts val="0"/>
              </a:spcAft>
              <a:buClr>
                <a:srgbClr val="000000"/>
              </a:buClr>
              <a:buSzPts val="3200"/>
              <a:buFont typeface="Arial"/>
              <a:buChar char="•"/>
              <a:defRPr sz="3200">
                <a:solidFill>
                  <a:srgbClr val="000000"/>
                </a:solidFill>
              </a:defRPr>
            </a:lvl1pPr>
            <a:lvl2pPr indent="-431800" lvl="1" marL="914400" algn="l">
              <a:lnSpc>
                <a:spcPct val="90000"/>
              </a:lnSpc>
              <a:spcBef>
                <a:spcPts val="1000"/>
              </a:spcBef>
              <a:spcAft>
                <a:spcPts val="0"/>
              </a:spcAft>
              <a:buClr>
                <a:srgbClr val="000000"/>
              </a:buClr>
              <a:buSzPts val="3200"/>
              <a:buFont typeface="Arial"/>
              <a:buChar char="•"/>
              <a:defRPr sz="3200">
                <a:solidFill>
                  <a:srgbClr val="000000"/>
                </a:solidFill>
              </a:defRPr>
            </a:lvl2pPr>
            <a:lvl3pPr indent="-431800" lvl="2" marL="1371600" algn="l">
              <a:lnSpc>
                <a:spcPct val="90000"/>
              </a:lnSpc>
              <a:spcBef>
                <a:spcPts val="1000"/>
              </a:spcBef>
              <a:spcAft>
                <a:spcPts val="0"/>
              </a:spcAft>
              <a:buClr>
                <a:srgbClr val="000000"/>
              </a:buClr>
              <a:buSzPts val="3200"/>
              <a:buFont typeface="Arial"/>
              <a:buChar char="•"/>
              <a:defRPr sz="3200">
                <a:solidFill>
                  <a:srgbClr val="000000"/>
                </a:solidFill>
              </a:defRPr>
            </a:lvl3pPr>
            <a:lvl4pPr indent="-431800" lvl="3" marL="1828800" algn="l">
              <a:lnSpc>
                <a:spcPct val="90000"/>
              </a:lnSpc>
              <a:spcBef>
                <a:spcPts val="1000"/>
              </a:spcBef>
              <a:spcAft>
                <a:spcPts val="0"/>
              </a:spcAft>
              <a:buClr>
                <a:srgbClr val="000000"/>
              </a:buClr>
              <a:buSzPts val="3200"/>
              <a:buFont typeface="Arial"/>
              <a:buChar char="•"/>
              <a:defRPr sz="3200">
                <a:solidFill>
                  <a:srgbClr val="000000"/>
                </a:solidFill>
              </a:defRPr>
            </a:lvl4pPr>
            <a:lvl5pPr indent="-431800" lvl="4" marL="2286000" algn="l">
              <a:lnSpc>
                <a:spcPct val="90000"/>
              </a:lnSpc>
              <a:spcBef>
                <a:spcPts val="1000"/>
              </a:spcBef>
              <a:spcAft>
                <a:spcPts val="0"/>
              </a:spcAft>
              <a:buClr>
                <a:srgbClr val="000000"/>
              </a:buClr>
              <a:buSzPts val="3200"/>
              <a:buFont typeface="Arial"/>
              <a:buChar char="•"/>
              <a:defRPr sz="32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53" name="Google Shape;53;p66"/>
          <p:cNvSpPr txBox="1"/>
          <p:nvPr>
            <p:ph idx="2" type="body"/>
          </p:nvPr>
        </p:nvSpPr>
        <p:spPr>
          <a:xfrm>
            <a:off x="839787" y="2057400"/>
            <a:ext cx="3932238" cy="3811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54" name="Google Shape;54;p66"/>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showMasterSp="0" type="picTx">
  <p:cSld name="PICTURE_WITH_CAPTION_TEXT">
    <p:spTree>
      <p:nvGrpSpPr>
        <p:cNvPr id="55" name="Shape 55"/>
        <p:cNvGrpSpPr/>
        <p:nvPr/>
      </p:nvGrpSpPr>
      <p:grpSpPr>
        <a:xfrm>
          <a:off x="0" y="0"/>
          <a:ext cx="0" cy="0"/>
          <a:chOff x="0" y="0"/>
          <a:chExt cx="0" cy="0"/>
        </a:xfrm>
      </p:grpSpPr>
      <p:pic>
        <p:nvPicPr>
          <p:cNvPr descr="Google Shape;9;p17" id="56" name="Google Shape;56;p67"/>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57" name="Google Shape;57;p67"/>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58" name="Google Shape;58;p67"/>
          <p:cNvSpPr txBox="1"/>
          <p:nvPr>
            <p:ph type="title"/>
          </p:nvPr>
        </p:nvSpPr>
        <p:spPr>
          <a:xfrm>
            <a:off x="839787" y="540325"/>
            <a:ext cx="3932240" cy="1517074"/>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9" name="Google Shape;59;p67"/>
          <p:cNvSpPr/>
          <p:nvPr>
            <p:ph idx="2" type="pic"/>
          </p:nvPr>
        </p:nvSpPr>
        <p:spPr>
          <a:xfrm>
            <a:off x="5183187" y="987425"/>
            <a:ext cx="6172202" cy="4873625"/>
          </a:xfrm>
          <a:prstGeom prst="rect">
            <a:avLst/>
          </a:prstGeom>
          <a:noFill/>
          <a:ln>
            <a:noFill/>
          </a:ln>
        </p:spPr>
      </p:sp>
      <p:sp>
        <p:nvSpPr>
          <p:cNvPr id="60" name="Google Shape;60;p67"/>
          <p:cNvSpPr txBox="1"/>
          <p:nvPr>
            <p:ph idx="1" type="body"/>
          </p:nvPr>
        </p:nvSpPr>
        <p:spPr>
          <a:xfrm>
            <a:off x="839787" y="2057400"/>
            <a:ext cx="3932240" cy="3811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000000"/>
              </a:buClr>
              <a:buSzPts val="1600"/>
              <a:buFont typeface="Calibri"/>
              <a:buNone/>
              <a:defRPr sz="1600">
                <a:solidFill>
                  <a:srgbClr val="000000"/>
                </a:solidFill>
              </a:defRPr>
            </a:lvl1pPr>
            <a:lvl2pPr indent="-228600" lvl="1" marL="914400" algn="l">
              <a:lnSpc>
                <a:spcPct val="90000"/>
              </a:lnSpc>
              <a:spcBef>
                <a:spcPts val="1000"/>
              </a:spcBef>
              <a:spcAft>
                <a:spcPts val="0"/>
              </a:spcAft>
              <a:buClr>
                <a:srgbClr val="000000"/>
              </a:buClr>
              <a:buSzPts val="1600"/>
              <a:buFont typeface="Calibri"/>
              <a:buNone/>
              <a:defRPr sz="1600">
                <a:solidFill>
                  <a:srgbClr val="000000"/>
                </a:solidFill>
              </a:defRPr>
            </a:lvl2pPr>
            <a:lvl3pPr indent="-228600" lvl="2" marL="1371600" algn="l">
              <a:lnSpc>
                <a:spcPct val="90000"/>
              </a:lnSpc>
              <a:spcBef>
                <a:spcPts val="1000"/>
              </a:spcBef>
              <a:spcAft>
                <a:spcPts val="0"/>
              </a:spcAft>
              <a:buClr>
                <a:srgbClr val="000000"/>
              </a:buClr>
              <a:buSzPts val="1600"/>
              <a:buFont typeface="Calibri"/>
              <a:buNone/>
              <a:defRPr sz="1600">
                <a:solidFill>
                  <a:srgbClr val="000000"/>
                </a:solidFill>
              </a:defRPr>
            </a:lvl3pPr>
            <a:lvl4pPr indent="-228600" lvl="3" marL="1828800" algn="l">
              <a:lnSpc>
                <a:spcPct val="90000"/>
              </a:lnSpc>
              <a:spcBef>
                <a:spcPts val="1000"/>
              </a:spcBef>
              <a:spcAft>
                <a:spcPts val="0"/>
              </a:spcAft>
              <a:buClr>
                <a:srgbClr val="000000"/>
              </a:buClr>
              <a:buSzPts val="1600"/>
              <a:buFont typeface="Calibri"/>
              <a:buNone/>
              <a:defRPr sz="1600">
                <a:solidFill>
                  <a:srgbClr val="000000"/>
                </a:solidFill>
              </a:defRPr>
            </a:lvl4pPr>
            <a:lvl5pPr indent="-228600" lvl="4" marL="2286000" algn="l">
              <a:lnSpc>
                <a:spcPct val="90000"/>
              </a:lnSpc>
              <a:spcBef>
                <a:spcPts val="1000"/>
              </a:spcBef>
              <a:spcAft>
                <a:spcPts val="0"/>
              </a:spcAft>
              <a:buClr>
                <a:srgbClr val="000000"/>
              </a:buClr>
              <a:buSzPts val="1600"/>
              <a:buFont typeface="Calibri"/>
              <a:buNone/>
              <a:defRPr sz="16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61" name="Google Shape;61;p67"/>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9;p17" id="6" name="Google Shape;6;p58"/>
          <p:cNvPicPr preferRelativeResize="0"/>
          <p:nvPr/>
        </p:nvPicPr>
        <p:blipFill rotWithShape="1">
          <a:blip r:embed="rId1">
            <a:alphaModFix/>
          </a:blip>
          <a:srcRect b="0" l="0" r="0" t="0"/>
          <a:stretch/>
        </p:blipFill>
        <p:spPr>
          <a:xfrm>
            <a:off x="-6350" y="6064250"/>
            <a:ext cx="12192000" cy="793750"/>
          </a:xfrm>
          <a:prstGeom prst="rect">
            <a:avLst/>
          </a:prstGeom>
          <a:noFill/>
          <a:ln>
            <a:noFill/>
          </a:ln>
        </p:spPr>
      </p:pic>
      <p:pic>
        <p:nvPicPr>
          <p:cNvPr descr="Google Shape;10;p17" id="7" name="Google Shape;7;p58"/>
          <p:cNvPicPr preferRelativeResize="0"/>
          <p:nvPr/>
        </p:nvPicPr>
        <p:blipFill rotWithShape="1">
          <a:blip r:embed="rId2">
            <a:alphaModFix/>
          </a:blip>
          <a:srcRect b="0" l="0" r="0" t="0"/>
          <a:stretch/>
        </p:blipFill>
        <p:spPr>
          <a:xfrm>
            <a:off x="-6350" y="-64293"/>
            <a:ext cx="12192000" cy="793752"/>
          </a:xfrm>
          <a:prstGeom prst="rect">
            <a:avLst/>
          </a:prstGeom>
          <a:noFill/>
          <a:ln>
            <a:noFill/>
          </a:ln>
        </p:spPr>
      </p:pic>
      <p:sp>
        <p:nvSpPr>
          <p:cNvPr id="8" name="Google Shape;8;p58"/>
          <p:cNvSpPr txBox="1"/>
          <p:nvPr>
            <p:ph type="title"/>
          </p:nvPr>
        </p:nvSpPr>
        <p:spPr>
          <a:xfrm>
            <a:off x="831850" y="1670858"/>
            <a:ext cx="10515600" cy="2891617"/>
          </a:xfrm>
          <a:prstGeom prst="rect">
            <a:avLst/>
          </a:prstGeom>
          <a:noFill/>
          <a:ln>
            <a:noFill/>
          </a:ln>
        </p:spPr>
        <p:txBody>
          <a:bodyPr anchorCtr="0" anchor="b" bIns="45675" lIns="45675" spcFirstLastPara="1" rIns="45675" wrap="square" tIns="45675">
            <a:normAutofit/>
          </a:bodyPr>
          <a:lstStyle>
            <a:lvl1pPr lvl="0"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9pPr>
          </a:lstStyle>
          <a:p/>
        </p:txBody>
      </p:sp>
      <p:sp>
        <p:nvSpPr>
          <p:cNvPr id="9" name="Google Shape;9;p58"/>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lvl1pPr indent="-228600" lvl="0" marL="4572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381000" lvl="5" marL="27432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6pPr>
            <a:lvl7pPr indent="-381000" lvl="6" marL="32004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7pPr>
            <a:lvl8pPr indent="-381000" lvl="7" marL="36576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8pPr>
            <a:lvl9pPr indent="-381000" lvl="8" marL="41148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9pPr>
          </a:lstStyle>
          <a:p/>
        </p:txBody>
      </p:sp>
      <p:sp>
        <p:nvSpPr>
          <p:cNvPr id="10" name="Google Shape;10;p58"/>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eu-cap-network.ec.europa.eu/news/inspirational-idea-sustainable-bee-forest_e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ec.europa.eu/food/horizontal-topics/farm-fork-strategy_en" TargetMode="External"/><Relationship Id="rId4" Type="http://schemas.openxmlformats.org/officeDocument/2006/relationships/hyperlink" Target="http://www.fao.org/3/I9049EN/i9049en.pdf" TargetMode="External"/><Relationship Id="rId5" Type="http://schemas.openxmlformats.org/officeDocument/2006/relationships/hyperlink" Target="https://www.eea.europa.eu/publications/soer-2020" TargetMode="External"/><Relationship Id="rId6" Type="http://schemas.openxmlformats.org/officeDocument/2006/relationships/hyperlink" Target="https://ec.europa.eu/info/sites/info/files/food-farming-fisheries/farming/documents/agricultural-outlook-2019-report_en.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ec.europa.eu/food/horizontal-topics/farm-fork-strategy_en" TargetMode="External"/><Relationship Id="rId4" Type="http://schemas.openxmlformats.org/officeDocument/2006/relationships/hyperlink" Target="http://www.fao.org/sustainability/en/" TargetMode="External"/><Relationship Id="rId9" Type="http://schemas.openxmlformats.org/officeDocument/2006/relationships/hyperlink" Target="https://foodsystemsdashboard.org/" TargetMode="External"/><Relationship Id="rId5" Type="http://schemas.openxmlformats.org/officeDocument/2006/relationships/hyperlink" Target="https://www.eea.europa.eu/" TargetMode="External"/><Relationship Id="rId6" Type="http://schemas.openxmlformats.org/officeDocument/2006/relationships/hyperlink" Target="http://www.ipes-food.org/" TargetMode="External"/><Relationship Id="rId7" Type="http://schemas.openxmlformats.org/officeDocument/2006/relationships/hyperlink" Target="https://sustainablefoodtrust.org/" TargetMode="External"/><Relationship Id="rId8" Type="http://schemas.openxmlformats.org/officeDocument/2006/relationships/hyperlink" Target="https://eatforum.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ec.europa.eu/food/sites/food/files/safety/docs/f2f_action-plan_2020_strategy-info_en.pdf" TargetMode="External"/><Relationship Id="rId4" Type="http://schemas.openxmlformats.org/officeDocument/2006/relationships/hyperlink" Target="http://www.fao.org/3/I8429EN/i8429en.pdf" TargetMode="External"/><Relationship Id="rId5" Type="http://schemas.openxmlformats.org/officeDocument/2006/relationships/hyperlink" Target="https://www.eea.europa.eu/publications/food-in-a-green-light" TargetMode="External"/><Relationship Id="rId6" Type="http://schemas.openxmlformats.org/officeDocument/2006/relationships/hyperlink" Target="https://ec.europa.eu/food/sites/food/files/safety/docs/fw_eu-actions_food-waste-com_2018_en.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nature.com/articles/nature1395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ec.europa.eu/education/" TargetMode="External"/><Relationship Id="rId4" Type="http://schemas.openxmlformats.org/officeDocument/2006/relationships/hyperlink" Target="http://www.eun.org/" TargetMode="External"/><Relationship Id="rId5" Type="http://schemas.openxmlformats.org/officeDocument/2006/relationships/hyperlink" Target="https://www.ecoschools.global/" TargetMode="External"/><Relationship Id="rId6" Type="http://schemas.openxmlformats.org/officeDocument/2006/relationships/hyperlink" Target="https://www.eionet.europa.eu/" TargetMode="External"/><Relationship Id="rId7" Type="http://schemas.openxmlformats.org/officeDocument/2006/relationships/hyperlink" Target="https://www.foodforlife.org.u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europarl.europa.eu/RegData/etudes/BRIE/2020/649359/EPRS_BRI(2020)649359_EN.pdf" TargetMode="External"/><Relationship Id="rId4" Type="http://schemas.openxmlformats.org/officeDocument/2006/relationships/hyperlink" Target="https://www.springer.com/gp/book/978303039312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nvSpPr>
        <p:spPr>
          <a:xfrm>
            <a:off x="8735358" y="4362927"/>
            <a:ext cx="3294377" cy="1293305"/>
          </a:xfrm>
          <a:prstGeom prst="rect">
            <a:avLst/>
          </a:prstGeom>
          <a:noFill/>
          <a:ln>
            <a:noFill/>
          </a:ln>
        </p:spPr>
        <p:txBody>
          <a:bodyPr anchorCtr="0" anchor="t" bIns="45675" lIns="45675" spcFirstLastPara="1" rIns="45675" wrap="square" tIns="45675">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Presented by:</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Joe Short</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Institution:</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Kora</a:t>
            </a:r>
            <a:endParaRPr/>
          </a:p>
        </p:txBody>
      </p:sp>
      <p:sp>
        <p:nvSpPr>
          <p:cNvPr id="79" name="Google Shape;79;p1"/>
          <p:cNvSpPr txBox="1"/>
          <p:nvPr>
            <p:ph idx="4294967295" type="ctrTitle"/>
          </p:nvPr>
        </p:nvSpPr>
        <p:spPr>
          <a:xfrm>
            <a:off x="1610305" y="1041400"/>
            <a:ext cx="9144001" cy="23876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b="0" i="0" lang="en-US" sz="4400" u="none" cap="none" strike="noStrike">
                <a:solidFill>
                  <a:srgbClr val="000000"/>
                </a:solidFill>
                <a:latin typeface="Calibri"/>
                <a:ea typeface="Calibri"/>
                <a:cs typeface="Calibri"/>
                <a:sym typeface="Calibri"/>
              </a:rPr>
              <a:t>Food Systems</a:t>
            </a:r>
            <a:endParaRPr/>
          </a:p>
          <a:p>
            <a:pPr indent="0" lvl="0" marL="0" marR="0" rtl="0" algn="l">
              <a:lnSpc>
                <a:spcPct val="90000"/>
              </a:lnSpc>
              <a:spcBef>
                <a:spcPts val="10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Promoting Sustainable Food Habits and Futures Literacy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idx="1" type="body"/>
          </p:nvPr>
        </p:nvSpPr>
        <p:spPr>
          <a:xfrm>
            <a:off x="1250044" y="22012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2-How can reducing meat consumption contribute to environmental sustainability?</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It increases water use.</a:t>
            </a:r>
            <a:br>
              <a:rPr lang="en-US" sz="2800">
                <a:solidFill>
                  <a:srgbClr val="DDDDDD"/>
                </a:solidFill>
              </a:rPr>
            </a:br>
            <a:r>
              <a:rPr lang="en-US" sz="2800">
                <a:solidFill>
                  <a:srgbClr val="DDDDDD"/>
                </a:solidFill>
              </a:rPr>
              <a:t>B. It decreases the need for synthetic fertilisers.</a:t>
            </a:r>
            <a:br>
              <a:rPr lang="en-US" sz="2800">
                <a:solidFill>
                  <a:srgbClr val="DDDDDD"/>
                </a:solidFill>
              </a:rPr>
            </a:br>
            <a:r>
              <a:rPr b="1" lang="en-US">
                <a:solidFill>
                  <a:srgbClr val="000000"/>
                </a:solidFill>
              </a:rPr>
              <a:t>C. It reduces greenhouse gas emissions.</a:t>
            </a:r>
            <a:br>
              <a:rPr b="1" lang="en-US">
                <a:solidFill>
                  <a:srgbClr val="000000"/>
                </a:solidFill>
              </a:rPr>
            </a:br>
            <a:r>
              <a:rPr lang="en-US" sz="2800">
                <a:solidFill>
                  <a:srgbClr val="DDDDDD"/>
                </a:solidFill>
              </a:rPr>
              <a:t>D. It leads to greater biodiversity loss.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idx="1" type="body"/>
          </p:nvPr>
        </p:nvSpPr>
        <p:spPr>
          <a:xfrm>
            <a:off x="1250044" y="2201270"/>
            <a:ext cx="10656653" cy="366962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3-What is a health benefit of eating less meat and more vegetables?</a:t>
            </a:r>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Increased risk of heart disease.</a:t>
            </a:r>
            <a:br>
              <a:rPr lang="en-US" sz="2800">
                <a:solidFill>
                  <a:srgbClr val="000000"/>
                </a:solidFill>
              </a:rPr>
            </a:br>
            <a:r>
              <a:rPr lang="en-US" sz="2800">
                <a:solidFill>
                  <a:srgbClr val="000000"/>
                </a:solidFill>
              </a:rPr>
              <a:t>B. Higher levels of cholesterol.</a:t>
            </a:r>
            <a:br>
              <a:rPr lang="en-US" sz="2800">
                <a:solidFill>
                  <a:srgbClr val="000000"/>
                </a:solidFill>
              </a:rPr>
            </a:br>
            <a:r>
              <a:rPr lang="en-US" sz="2800">
                <a:solidFill>
                  <a:srgbClr val="000000"/>
                </a:solidFill>
              </a:rPr>
              <a:t>C. Lower risk of chronic diseases such as diabetes.</a:t>
            </a:r>
            <a:br>
              <a:rPr lang="en-US" sz="2800">
                <a:solidFill>
                  <a:srgbClr val="000000"/>
                </a:solidFill>
              </a:rPr>
            </a:br>
            <a:r>
              <a:rPr lang="en-US" sz="2800">
                <a:solidFill>
                  <a:srgbClr val="000000"/>
                </a:solidFill>
              </a:rPr>
              <a:t>D. Reduced intake of dietary fibre.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2"/>
          <p:cNvSpPr txBox="1"/>
          <p:nvPr>
            <p:ph idx="1" type="body"/>
          </p:nvPr>
        </p:nvSpPr>
        <p:spPr>
          <a:xfrm>
            <a:off x="1250044" y="2201270"/>
            <a:ext cx="10656653" cy="366962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3-What is a health benefit of eating less meat and more vegetables?</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Increased risk of heart disease.</a:t>
            </a:r>
            <a:br>
              <a:rPr lang="en-US" sz="2800">
                <a:solidFill>
                  <a:srgbClr val="DDDDDD"/>
                </a:solidFill>
              </a:rPr>
            </a:br>
            <a:r>
              <a:rPr lang="en-US" sz="2800">
                <a:solidFill>
                  <a:srgbClr val="DDDDDD"/>
                </a:solidFill>
              </a:rPr>
              <a:t>B. Higher levels of cholesterol.</a:t>
            </a:r>
            <a:br>
              <a:rPr lang="en-US" sz="2800">
                <a:solidFill>
                  <a:srgbClr val="DDDDDD"/>
                </a:solidFill>
              </a:rPr>
            </a:br>
            <a:r>
              <a:rPr b="1" lang="en-US">
                <a:solidFill>
                  <a:srgbClr val="000000"/>
                </a:solidFill>
              </a:rPr>
              <a:t>C. Lower risk of chronic diseases such as diabetes.</a:t>
            </a:r>
            <a:br>
              <a:rPr b="1" lang="en-US">
                <a:solidFill>
                  <a:srgbClr val="000000"/>
                </a:solidFill>
              </a:rPr>
            </a:br>
            <a:r>
              <a:rPr lang="en-US" sz="2800">
                <a:solidFill>
                  <a:srgbClr val="DDDDDD"/>
                </a:solidFill>
              </a:rPr>
              <a:t>D. Reduced intake of dietary fibre.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3"/>
          <p:cNvSpPr txBox="1"/>
          <p:nvPr>
            <p:ph type="title"/>
          </p:nvPr>
        </p:nvSpPr>
        <p:spPr>
          <a:xfrm>
            <a:off x="565206" y="-925932"/>
            <a:ext cx="11590339"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Importance of food systems</a:t>
            </a:r>
            <a:endParaRPr/>
          </a:p>
        </p:txBody>
      </p:sp>
      <p:sp>
        <p:nvSpPr>
          <p:cNvPr id="145" name="Google Shape;145;p13"/>
          <p:cNvSpPr txBox="1"/>
          <p:nvPr>
            <p:ph idx="1" type="body"/>
          </p:nvPr>
        </p:nvSpPr>
        <p:spPr>
          <a:xfrm>
            <a:off x="1250044" y="2201270"/>
            <a:ext cx="10656653" cy="372552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4-What is a major environmental impact of food waste?</a:t>
            </a:r>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Increased biodiversity.</a:t>
            </a:r>
            <a:br>
              <a:rPr lang="en-US" sz="2800">
                <a:solidFill>
                  <a:srgbClr val="000000"/>
                </a:solidFill>
              </a:rPr>
            </a:br>
            <a:r>
              <a:rPr lang="en-US" sz="2800">
                <a:solidFill>
                  <a:srgbClr val="000000"/>
                </a:solidFill>
              </a:rPr>
              <a:t>B. Enhanced soil fertility.</a:t>
            </a:r>
            <a:br>
              <a:rPr lang="en-US" sz="2800">
                <a:solidFill>
                  <a:srgbClr val="000000"/>
                </a:solidFill>
              </a:rPr>
            </a:br>
            <a:r>
              <a:rPr lang="en-US" sz="2800">
                <a:solidFill>
                  <a:srgbClr val="000000"/>
                </a:solidFill>
              </a:rPr>
              <a:t>C. Methane emissions from decomposing food in landfills.</a:t>
            </a:r>
            <a:br>
              <a:rPr lang="en-US" sz="2800">
                <a:solidFill>
                  <a:srgbClr val="000000"/>
                </a:solidFill>
              </a:rPr>
            </a:br>
            <a:r>
              <a:rPr lang="en-US" sz="2800">
                <a:solidFill>
                  <a:srgbClr val="000000"/>
                </a:solidFill>
              </a:rPr>
              <a:t>D. Decreased water pollution.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4"/>
          <p:cNvSpPr txBox="1"/>
          <p:nvPr>
            <p:ph idx="1" type="body"/>
          </p:nvPr>
        </p:nvSpPr>
        <p:spPr>
          <a:xfrm>
            <a:off x="1250044" y="2201270"/>
            <a:ext cx="10656653" cy="372552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4-What is a major environmental impact of food waste?</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Increased biodiversity.</a:t>
            </a:r>
            <a:br>
              <a:rPr lang="en-US" sz="2800">
                <a:solidFill>
                  <a:srgbClr val="DDDDDD"/>
                </a:solidFill>
              </a:rPr>
            </a:br>
            <a:r>
              <a:rPr lang="en-US" sz="2800">
                <a:solidFill>
                  <a:srgbClr val="DDDDDD"/>
                </a:solidFill>
              </a:rPr>
              <a:t>B. Enhanced soil fertility.</a:t>
            </a:r>
            <a:br>
              <a:rPr lang="en-US" sz="2800">
                <a:solidFill>
                  <a:srgbClr val="DDDDDD"/>
                </a:solidFill>
              </a:rPr>
            </a:br>
            <a:r>
              <a:rPr b="1" lang="en-US">
                <a:solidFill>
                  <a:srgbClr val="000000"/>
                </a:solidFill>
              </a:rPr>
              <a:t>C. Methane emissions from decomposing food in landfills.</a:t>
            </a:r>
            <a:br>
              <a:rPr b="1" lang="en-US">
                <a:solidFill>
                  <a:srgbClr val="000000"/>
                </a:solidFill>
              </a:rPr>
            </a:br>
            <a:r>
              <a:rPr lang="en-US" sz="2800">
                <a:solidFill>
                  <a:srgbClr val="DDDDDD"/>
                </a:solidFill>
              </a:rPr>
              <a:t>D. Decreased water pollution.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5"/>
          <p:cNvSpPr txBox="1"/>
          <p:nvPr>
            <p:ph idx="1" type="body"/>
          </p:nvPr>
        </p:nvSpPr>
        <p:spPr>
          <a:xfrm>
            <a:off x="1199244" y="16551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5-Why is food security an important aspect of sustainable food systems?</a:t>
            </a:r>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It ensures all communities have access to high-calorie foods.</a:t>
            </a:r>
            <a:br>
              <a:rPr lang="en-US" sz="2800">
                <a:solidFill>
                  <a:srgbClr val="000000"/>
                </a:solidFill>
              </a:rPr>
            </a:br>
            <a:r>
              <a:rPr lang="en-US" sz="2800">
                <a:solidFill>
                  <a:srgbClr val="000000"/>
                </a:solidFill>
              </a:rPr>
              <a:t>B. It promotes the use of genetically modified organisms (GMOs).</a:t>
            </a:r>
            <a:br>
              <a:rPr lang="en-US" sz="2800">
                <a:solidFill>
                  <a:srgbClr val="000000"/>
                </a:solidFill>
              </a:rPr>
            </a:br>
            <a:r>
              <a:rPr lang="en-US" sz="2800">
                <a:solidFill>
                  <a:srgbClr val="000000"/>
                </a:solidFill>
              </a:rPr>
              <a:t>C. It ensures all people have access to sufficient, safe, and nutritious food.</a:t>
            </a:r>
            <a:br>
              <a:rPr lang="en-US" sz="2800">
                <a:solidFill>
                  <a:srgbClr val="000000"/>
                </a:solidFill>
              </a:rPr>
            </a:br>
            <a:r>
              <a:rPr lang="en-US" sz="2800">
                <a:solidFill>
                  <a:srgbClr val="000000"/>
                </a:solidFill>
              </a:rPr>
              <a:t>D. It encourages the global distribution of food.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idx="1" type="body"/>
          </p:nvPr>
        </p:nvSpPr>
        <p:spPr>
          <a:xfrm>
            <a:off x="1250044" y="22012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5-Why is food security an important aspect of sustainable food systems?</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It ensures all communities have access to high-calorie foods.</a:t>
            </a:r>
            <a:br>
              <a:rPr lang="en-US" sz="2800">
                <a:solidFill>
                  <a:srgbClr val="DDDDDD"/>
                </a:solidFill>
              </a:rPr>
            </a:br>
            <a:r>
              <a:rPr lang="en-US" sz="2800">
                <a:solidFill>
                  <a:srgbClr val="DDDDDD"/>
                </a:solidFill>
              </a:rPr>
              <a:t>B. It promotes the use of genetically modified organisms (GMOs).</a:t>
            </a:r>
            <a:br>
              <a:rPr lang="en-US" sz="2800">
                <a:solidFill>
                  <a:srgbClr val="DDDDDD"/>
                </a:solidFill>
              </a:rPr>
            </a:br>
            <a:r>
              <a:rPr b="1" lang="en-US">
                <a:solidFill>
                  <a:srgbClr val="000000"/>
                </a:solidFill>
              </a:rPr>
              <a:t>C. It ensures all people have access to sufficient, safe, and nutritious food.</a:t>
            </a:r>
            <a:br>
              <a:rPr b="1" lang="en-US">
                <a:solidFill>
                  <a:srgbClr val="000000"/>
                </a:solidFill>
              </a:rPr>
            </a:br>
            <a:r>
              <a:rPr lang="en-US" sz="2800">
                <a:solidFill>
                  <a:srgbClr val="DDDDDD"/>
                </a:solidFill>
              </a:rPr>
              <a:t>D. It encourages the global distribution of food.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647889" y="-895947"/>
            <a:ext cx="10515601"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Challenges we face with our Food Systems</a:t>
            </a:r>
            <a:endParaRPr/>
          </a:p>
        </p:txBody>
      </p:sp>
      <p:sp>
        <p:nvSpPr>
          <p:cNvPr id="166" name="Google Shape;166;p17"/>
          <p:cNvSpPr txBox="1"/>
          <p:nvPr>
            <p:ph idx="1" type="body"/>
          </p:nvPr>
        </p:nvSpPr>
        <p:spPr>
          <a:xfrm>
            <a:off x="1018481" y="2384431"/>
            <a:ext cx="10515601" cy="4244980"/>
          </a:xfrm>
          <a:prstGeom prst="rect">
            <a:avLst/>
          </a:prstGeom>
          <a:noFill/>
          <a:ln>
            <a:noFill/>
          </a:ln>
        </p:spPr>
        <p:txBody>
          <a:bodyPr anchorCtr="0" anchor="t" bIns="45675" lIns="45675" spcFirstLastPara="1" rIns="45675" wrap="square" tIns="45675">
            <a:normAutofit/>
          </a:bodyPr>
          <a:lstStyle/>
          <a:p>
            <a:pPr indent="-177800" lvl="0" marL="136914" rtl="0" algn="l">
              <a:lnSpc>
                <a:spcPct val="90000"/>
              </a:lnSpc>
              <a:spcBef>
                <a:spcPts val="0"/>
              </a:spcBef>
              <a:spcAft>
                <a:spcPts val="0"/>
              </a:spcAft>
              <a:buClr>
                <a:srgbClr val="000000"/>
              </a:buClr>
              <a:buSzPts val="2800"/>
              <a:buFont typeface="Calibri"/>
              <a:buChar char="•"/>
            </a:pPr>
            <a:r>
              <a:rPr b="1" lang="en-US"/>
              <a:t>Complex Web</a:t>
            </a:r>
            <a:r>
              <a:rPr lang="en-US" sz="2800">
                <a:solidFill>
                  <a:srgbClr val="000000"/>
                </a:solidFill>
              </a:rPr>
              <a:t>: Food systems are an intricate web of production, processing, distribution, consumption, and disposal.</a:t>
            </a:r>
            <a:endParaRPr/>
          </a:p>
          <a:p>
            <a:pPr indent="-177800" lvl="0" marL="136914" rtl="0" algn="l">
              <a:lnSpc>
                <a:spcPct val="90000"/>
              </a:lnSpc>
              <a:spcBef>
                <a:spcPts val="1000"/>
              </a:spcBef>
              <a:spcAft>
                <a:spcPts val="0"/>
              </a:spcAft>
              <a:buClr>
                <a:srgbClr val="000000"/>
              </a:buClr>
              <a:buSzPts val="2800"/>
              <a:buFont typeface="Calibri"/>
              <a:buChar char="•"/>
            </a:pPr>
            <a:r>
              <a:rPr b="1" lang="en-US"/>
              <a:t>Interdependency</a:t>
            </a:r>
            <a:r>
              <a:rPr lang="en-US" sz="2800">
                <a:solidFill>
                  <a:srgbClr val="000000"/>
                </a:solidFill>
              </a:rPr>
              <a:t>: Each component relies on the others – changes in one affects all.</a:t>
            </a:r>
            <a:endParaRPr/>
          </a:p>
          <a:p>
            <a:pPr indent="-177800" lvl="0" marL="136914" rtl="0" algn="l">
              <a:lnSpc>
                <a:spcPct val="90000"/>
              </a:lnSpc>
              <a:spcBef>
                <a:spcPts val="1000"/>
              </a:spcBef>
              <a:spcAft>
                <a:spcPts val="0"/>
              </a:spcAft>
              <a:buClr>
                <a:srgbClr val="000000"/>
              </a:buClr>
              <a:buSzPts val="2800"/>
              <a:buFont typeface="Calibri"/>
              <a:buChar char="•"/>
            </a:pPr>
            <a:r>
              <a:rPr b="1" lang="en-US"/>
              <a:t>Global Impact</a:t>
            </a:r>
            <a:r>
              <a:rPr lang="en-US" sz="2800">
                <a:solidFill>
                  <a:srgbClr val="000000"/>
                </a:solidFill>
              </a:rPr>
              <a:t>: Choices made locally can have global environmental, economic, and social impacts.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838199" y="-884627"/>
            <a:ext cx="10515602"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Challenges we face with our Food Systems</a:t>
            </a:r>
            <a:endParaRPr/>
          </a:p>
        </p:txBody>
      </p:sp>
      <p:sp>
        <p:nvSpPr>
          <p:cNvPr id="172" name="Google Shape;172;p18"/>
          <p:cNvSpPr txBox="1"/>
          <p:nvPr>
            <p:ph idx="1" type="body"/>
          </p:nvPr>
        </p:nvSpPr>
        <p:spPr>
          <a:xfrm>
            <a:off x="1130133" y="2367316"/>
            <a:ext cx="10515601" cy="4260133"/>
          </a:xfrm>
          <a:prstGeom prst="rect">
            <a:avLst/>
          </a:prstGeom>
          <a:noFill/>
          <a:ln>
            <a:noFill/>
          </a:ln>
        </p:spPr>
        <p:txBody>
          <a:bodyPr anchorCtr="0" anchor="t" bIns="45675" lIns="45675" spcFirstLastPara="1" rIns="45675" wrap="square" tIns="45675">
            <a:normAutofit/>
          </a:bodyPr>
          <a:lstStyle/>
          <a:p>
            <a:pPr indent="-177800" lvl="0" marL="136914" rtl="0" algn="l">
              <a:lnSpc>
                <a:spcPct val="90000"/>
              </a:lnSpc>
              <a:spcBef>
                <a:spcPts val="0"/>
              </a:spcBef>
              <a:spcAft>
                <a:spcPts val="0"/>
              </a:spcAft>
              <a:buClr>
                <a:srgbClr val="000000"/>
              </a:buClr>
              <a:buSzPts val="2800"/>
              <a:buFont typeface="Calibri"/>
              <a:buChar char="•"/>
            </a:pPr>
            <a:r>
              <a:rPr b="1" lang="en-US"/>
              <a:t>Resource Intensive</a:t>
            </a:r>
            <a:r>
              <a:rPr lang="en-US" sz="2800">
                <a:solidFill>
                  <a:srgbClr val="000000"/>
                </a:solidFill>
              </a:rPr>
              <a:t>: High demand for water, energy, and land resources.</a:t>
            </a:r>
            <a:endParaRPr/>
          </a:p>
          <a:p>
            <a:pPr indent="-177800" lvl="0" marL="136914" rtl="0" algn="l">
              <a:lnSpc>
                <a:spcPct val="90000"/>
              </a:lnSpc>
              <a:spcBef>
                <a:spcPts val="1000"/>
              </a:spcBef>
              <a:spcAft>
                <a:spcPts val="0"/>
              </a:spcAft>
              <a:buClr>
                <a:srgbClr val="000000"/>
              </a:buClr>
              <a:buSzPts val="2800"/>
              <a:buFont typeface="Calibri"/>
              <a:buChar char="•"/>
            </a:pPr>
            <a:r>
              <a:rPr b="1" lang="en-US"/>
              <a:t>Climate Change</a:t>
            </a:r>
            <a:r>
              <a:rPr lang="en-US" sz="2800">
                <a:solidFill>
                  <a:srgbClr val="000000"/>
                </a:solidFill>
              </a:rPr>
              <a:t>: Agriculture is a major contributor to greenhouse gas emissions.</a:t>
            </a:r>
            <a:endParaRPr/>
          </a:p>
          <a:p>
            <a:pPr indent="-177800" lvl="0" marL="136914" rtl="0" algn="l">
              <a:lnSpc>
                <a:spcPct val="90000"/>
              </a:lnSpc>
              <a:spcBef>
                <a:spcPts val="1000"/>
              </a:spcBef>
              <a:spcAft>
                <a:spcPts val="0"/>
              </a:spcAft>
              <a:buClr>
                <a:srgbClr val="000000"/>
              </a:buClr>
              <a:buSzPts val="2800"/>
              <a:buFont typeface="Calibri"/>
              <a:buChar char="•"/>
            </a:pPr>
            <a:r>
              <a:rPr b="1" lang="en-US"/>
              <a:t>Food Security</a:t>
            </a:r>
            <a:r>
              <a:rPr lang="en-US" sz="2800">
                <a:solidFill>
                  <a:srgbClr val="000000"/>
                </a:solidFill>
              </a:rPr>
              <a:t>: Ensuring everyone has access to sufficient, safe, and nutritious food.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385032" y="-1113227"/>
            <a:ext cx="10515601"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Challenges we face with our Food Systems</a:t>
            </a:r>
            <a:endParaRPr/>
          </a:p>
        </p:txBody>
      </p:sp>
      <p:sp>
        <p:nvSpPr>
          <p:cNvPr id="178" name="Google Shape;178;p19"/>
          <p:cNvSpPr txBox="1"/>
          <p:nvPr>
            <p:ph idx="1" type="body"/>
          </p:nvPr>
        </p:nvSpPr>
        <p:spPr>
          <a:xfrm>
            <a:off x="948391" y="1980632"/>
            <a:ext cx="10515601" cy="4321390"/>
          </a:xfrm>
          <a:prstGeom prst="rect">
            <a:avLst/>
          </a:prstGeom>
          <a:noFill/>
          <a:ln>
            <a:noFill/>
          </a:ln>
        </p:spPr>
        <p:txBody>
          <a:bodyPr anchorCtr="0" anchor="t" bIns="45675" lIns="45675" spcFirstLastPara="1" rIns="45675" wrap="square" tIns="45675">
            <a:normAutofit/>
          </a:bodyPr>
          <a:lstStyle/>
          <a:p>
            <a:pPr indent="-177800" lvl="0" marL="141064" rtl="0" algn="l">
              <a:lnSpc>
                <a:spcPct val="90000"/>
              </a:lnSpc>
              <a:spcBef>
                <a:spcPts val="0"/>
              </a:spcBef>
              <a:spcAft>
                <a:spcPts val="0"/>
              </a:spcAft>
              <a:buClr>
                <a:srgbClr val="000000"/>
              </a:buClr>
              <a:buSzPts val="2800"/>
              <a:buFont typeface="Calibri"/>
              <a:buChar char="•"/>
            </a:pPr>
            <a:r>
              <a:rPr b="1" lang="en-US"/>
              <a:t>Biodiversity Loss</a:t>
            </a:r>
            <a:r>
              <a:rPr lang="en-US" sz="2800">
                <a:solidFill>
                  <a:srgbClr val="000000"/>
                </a:solidFill>
              </a:rPr>
              <a:t>: Monoculture farming reduces biodiversity, affecting ecosystem health.</a:t>
            </a:r>
            <a:endParaRPr/>
          </a:p>
          <a:p>
            <a:pPr indent="-177800" lvl="0" marL="141064" rtl="0" algn="l">
              <a:lnSpc>
                <a:spcPct val="90000"/>
              </a:lnSpc>
              <a:spcBef>
                <a:spcPts val="1000"/>
              </a:spcBef>
              <a:spcAft>
                <a:spcPts val="0"/>
              </a:spcAft>
              <a:buClr>
                <a:srgbClr val="000000"/>
              </a:buClr>
              <a:buSzPts val="2800"/>
              <a:buFont typeface="Calibri"/>
              <a:buChar char="•"/>
            </a:pPr>
            <a:r>
              <a:rPr b="1" lang="en-US"/>
              <a:t>Waste</a:t>
            </a:r>
            <a:r>
              <a:rPr lang="en-US" sz="2800">
                <a:solidFill>
                  <a:srgbClr val="000000"/>
                </a:solidFill>
              </a:rPr>
              <a:t>: Significant food waste at all stages – production to consumption.</a:t>
            </a:r>
            <a:endParaRPr/>
          </a:p>
          <a:p>
            <a:pPr indent="-177800" lvl="0" marL="141064" rtl="0" algn="l">
              <a:lnSpc>
                <a:spcPct val="90000"/>
              </a:lnSpc>
              <a:spcBef>
                <a:spcPts val="1000"/>
              </a:spcBef>
              <a:spcAft>
                <a:spcPts val="0"/>
              </a:spcAft>
              <a:buClr>
                <a:srgbClr val="000000"/>
              </a:buClr>
              <a:buSzPts val="2800"/>
              <a:buFont typeface="Calibri"/>
              <a:buChar char="•"/>
            </a:pPr>
            <a:r>
              <a:rPr b="1" lang="en-US"/>
              <a:t>Social Equity</a:t>
            </a:r>
            <a:r>
              <a:rPr lang="en-US" sz="2800">
                <a:solidFill>
                  <a:srgbClr val="000000"/>
                </a:solidFill>
              </a:rPr>
              <a:t>: Disparities in food access and quality across different regions and communities.</a:t>
            </a:r>
            <a:endParaRPr/>
          </a:p>
          <a:p>
            <a:pPr indent="-177800" lvl="0" marL="141064" rtl="0" algn="l">
              <a:lnSpc>
                <a:spcPct val="90000"/>
              </a:lnSpc>
              <a:spcBef>
                <a:spcPts val="1000"/>
              </a:spcBef>
              <a:spcAft>
                <a:spcPts val="0"/>
              </a:spcAft>
              <a:buClr>
                <a:srgbClr val="000000"/>
              </a:buClr>
              <a:buSzPts val="2800"/>
              <a:buFont typeface="Calibri"/>
              <a:buChar char="•"/>
            </a:pPr>
            <a:r>
              <a:rPr b="1" lang="en-US"/>
              <a:t>Sustainability</a:t>
            </a:r>
            <a:r>
              <a:rPr lang="en-US" sz="2800">
                <a:solidFill>
                  <a:srgbClr val="000000"/>
                </a:solidFill>
              </a:rPr>
              <a:t>: Balancing the need to feed the growing population with the need to preserve the planet.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type="title"/>
          </p:nvPr>
        </p:nvSpPr>
        <p:spPr>
          <a:xfrm>
            <a:off x="374467" y="821588"/>
            <a:ext cx="10515601" cy="1008223"/>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0000"/>
              </a:buClr>
              <a:buSzPts val="4400"/>
              <a:buFont typeface="Calibri"/>
              <a:buNone/>
            </a:pPr>
            <a:r>
              <a:rPr lang="en-US" sz="4400"/>
              <a:t>Learning Objectives</a:t>
            </a:r>
            <a:endParaRPr/>
          </a:p>
        </p:txBody>
      </p:sp>
      <p:sp>
        <p:nvSpPr>
          <p:cNvPr id="85" name="Google Shape;85;p2"/>
          <p:cNvSpPr txBox="1"/>
          <p:nvPr/>
        </p:nvSpPr>
        <p:spPr>
          <a:xfrm>
            <a:off x="420193" y="5266349"/>
            <a:ext cx="10424150" cy="1008223"/>
          </a:xfrm>
          <a:prstGeom prst="rect">
            <a:avLst/>
          </a:prstGeom>
          <a:noFill/>
          <a:ln>
            <a:noFill/>
          </a:ln>
        </p:spPr>
        <p:txBody>
          <a:bodyPr anchorCtr="0" anchor="ctr" bIns="45675" lIns="45675" spcFirstLastPara="1" rIns="45675" wrap="square" tIns="45675">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Duration: 1.5 hours</a:t>
            </a:r>
            <a:endParaRPr/>
          </a:p>
        </p:txBody>
      </p:sp>
      <p:sp>
        <p:nvSpPr>
          <p:cNvPr id="86" name="Google Shape;86;p2"/>
          <p:cNvSpPr txBox="1"/>
          <p:nvPr/>
        </p:nvSpPr>
        <p:spPr>
          <a:xfrm>
            <a:off x="601371" y="2253250"/>
            <a:ext cx="10320516" cy="2589660"/>
          </a:xfrm>
          <a:prstGeom prst="rect">
            <a:avLst/>
          </a:prstGeom>
          <a:noFill/>
          <a:ln>
            <a:noFill/>
          </a:ln>
        </p:spPr>
        <p:txBody>
          <a:bodyPr anchorCtr="0" anchor="t" bIns="0" lIns="0" spcFirstLastPara="1" rIns="0" wrap="square" tIns="0">
            <a:spAutoFit/>
          </a:bodyPr>
          <a:lstStyle/>
          <a:p>
            <a:pPr indent="-296332" lvl="1" marL="893232" marR="0" rtl="0" algn="l">
              <a:lnSpc>
                <a:spcPct val="9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Understand the importance of sustainable food habits and the complexity of food systems.</a:t>
            </a:r>
            <a:endParaRPr/>
          </a:p>
          <a:p>
            <a:pPr indent="-296332" lvl="1" marL="893232" marR="0" rtl="0" algn="l">
              <a:lnSpc>
                <a:spcPct val="90000"/>
              </a:lnSpc>
              <a:spcBef>
                <a:spcPts val="100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Develop futures literacy capabilities by imagining and designing sustainable food systems.</a:t>
            </a:r>
            <a:endParaRPr/>
          </a:p>
          <a:p>
            <a:pPr indent="-296332" lvl="1" marL="893232" marR="0" rtl="0" algn="l">
              <a:lnSpc>
                <a:spcPct val="90000"/>
              </a:lnSpc>
              <a:spcBef>
                <a:spcPts val="100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Act for climate and sustainable food systems, encouraging a shift in thinking.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ENGLISH.jpg" id="183" name="Google Shape;183;p20"/>
          <p:cNvPicPr preferRelativeResize="0"/>
          <p:nvPr/>
        </p:nvPicPr>
        <p:blipFill rotWithShape="1">
          <a:blip r:embed="rId3">
            <a:alphaModFix/>
          </a:blip>
          <a:srcRect b="0" l="0" r="0" t="0"/>
          <a:stretch/>
        </p:blipFill>
        <p:spPr>
          <a:xfrm>
            <a:off x="4523356" y="834515"/>
            <a:ext cx="7248484" cy="5124678"/>
          </a:xfrm>
          <a:prstGeom prst="rect">
            <a:avLst/>
          </a:prstGeom>
          <a:noFill/>
          <a:ln>
            <a:noFill/>
          </a:ln>
        </p:spPr>
      </p:pic>
      <p:sp>
        <p:nvSpPr>
          <p:cNvPr id="184" name="Google Shape;184;p20"/>
          <p:cNvSpPr txBox="1"/>
          <p:nvPr>
            <p:ph type="title"/>
          </p:nvPr>
        </p:nvSpPr>
        <p:spPr>
          <a:xfrm>
            <a:off x="217820" y="-1171797"/>
            <a:ext cx="8685550" cy="2595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3000"/>
              <a:buFont typeface="Calibri"/>
              <a:buNone/>
            </a:pPr>
            <a:r>
              <a:rPr lang="en-US" sz="3000"/>
              <a:t>TEACHING ABOUT FOOD SYSTEMS</a:t>
            </a:r>
            <a:endParaRPr/>
          </a:p>
        </p:txBody>
      </p:sp>
      <p:sp>
        <p:nvSpPr>
          <p:cNvPr id="185" name="Google Shape;185;p20"/>
          <p:cNvSpPr txBox="1"/>
          <p:nvPr/>
        </p:nvSpPr>
        <p:spPr>
          <a:xfrm>
            <a:off x="653037" y="2045186"/>
            <a:ext cx="4600514"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YOU CAN TEACH ABOUT FOOD SYSTEMS</a:t>
            </a:r>
            <a:endParaRPr/>
          </a:p>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IN ANY DISCIPLINE.</a:t>
            </a:r>
            <a:endParaRPr/>
          </a:p>
          <a:p>
            <a:pPr indent="0" lvl="0" marL="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THERE ARE MANY TOPICS AND OPPORTUNITIES </a:t>
            </a:r>
            <a:endParaRPr/>
          </a:p>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TO INCLUDE FOOD SYSTEMS IN YOUR CLASS PLANS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ENGLISH.jpg" id="190" name="Google Shape;190;p21"/>
          <p:cNvPicPr preferRelativeResize="0"/>
          <p:nvPr/>
        </p:nvPicPr>
        <p:blipFill rotWithShape="1">
          <a:blip r:embed="rId3">
            <a:alphaModFix/>
          </a:blip>
          <a:srcRect b="0" l="0" r="0" t="0"/>
          <a:stretch/>
        </p:blipFill>
        <p:spPr>
          <a:xfrm>
            <a:off x="1620770" y="593165"/>
            <a:ext cx="9167163" cy="6481184"/>
          </a:xfrm>
          <a:prstGeom prst="rect">
            <a:avLst/>
          </a:prstGeom>
          <a:noFill/>
          <a:ln>
            <a:noFill/>
          </a:ln>
        </p:spPr>
      </p:pic>
      <p:sp>
        <p:nvSpPr>
          <p:cNvPr id="191" name="Google Shape;191;p21"/>
          <p:cNvSpPr txBox="1"/>
          <p:nvPr/>
        </p:nvSpPr>
        <p:spPr>
          <a:xfrm>
            <a:off x="5926608" y="726793"/>
            <a:ext cx="2772855" cy="2159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MANY TOPICS TO CHOSE FROM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237581" y="-624807"/>
            <a:ext cx="9108996"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Starting with production. Why do we need sustainable food production?</a:t>
            </a:r>
            <a:endParaRPr/>
          </a:p>
        </p:txBody>
      </p:sp>
      <p:sp>
        <p:nvSpPr>
          <p:cNvPr id="197" name="Google Shape;197;p22"/>
          <p:cNvSpPr txBox="1"/>
          <p:nvPr>
            <p:ph idx="1" type="body"/>
          </p:nvPr>
        </p:nvSpPr>
        <p:spPr>
          <a:xfrm>
            <a:off x="3607293" y="2735611"/>
            <a:ext cx="7588248" cy="3086661"/>
          </a:xfrm>
          <a:prstGeom prst="rect">
            <a:avLst/>
          </a:prstGeom>
          <a:noFill/>
          <a:ln>
            <a:noFill/>
          </a:ln>
        </p:spPr>
        <p:txBody>
          <a:bodyPr anchorCtr="0" anchor="t" bIns="45675" lIns="45675" spcFirstLastPara="1" rIns="45675" wrap="square" tIns="45675">
            <a:normAutofit/>
          </a:bodyPr>
          <a:lstStyle/>
          <a:p>
            <a:pPr indent="-351692" lvl="1" marL="948592" rtl="0" algn="l">
              <a:lnSpc>
                <a:spcPct val="90000"/>
              </a:lnSpc>
              <a:spcBef>
                <a:spcPts val="0"/>
              </a:spcBef>
              <a:spcAft>
                <a:spcPts val="0"/>
              </a:spcAft>
              <a:buClr>
                <a:srgbClr val="0D0D0D"/>
              </a:buClr>
              <a:buSzPts val="2800"/>
              <a:buFont typeface="Helvetica Neue"/>
              <a:buChar char="•"/>
            </a:pPr>
            <a:r>
              <a:rPr lang="en-US" sz="2800">
                <a:solidFill>
                  <a:srgbClr val="000000"/>
                </a:solidFill>
              </a:rPr>
              <a:t>Farms as cultivated ecosystems</a:t>
            </a:r>
            <a:endParaRPr/>
          </a:p>
          <a:p>
            <a:pPr indent="-351692" lvl="1" marL="948592" rtl="0" algn="l">
              <a:lnSpc>
                <a:spcPct val="90000"/>
              </a:lnSpc>
              <a:spcBef>
                <a:spcPts val="1000"/>
              </a:spcBef>
              <a:spcAft>
                <a:spcPts val="0"/>
              </a:spcAft>
              <a:buClr>
                <a:srgbClr val="0D0D0D"/>
              </a:buClr>
              <a:buSzPts val="2800"/>
              <a:buFont typeface="Helvetica Neue"/>
              <a:buChar char="•"/>
            </a:pPr>
            <a:r>
              <a:rPr lang="en-US" sz="2800">
                <a:solidFill>
                  <a:srgbClr val="000000"/>
                </a:solidFill>
              </a:rPr>
              <a:t>Integrated</a:t>
            </a:r>
            <a:r>
              <a:rPr b="1" lang="en-US"/>
              <a:t> </a:t>
            </a:r>
            <a:r>
              <a:rPr lang="en-US" sz="2800">
                <a:solidFill>
                  <a:srgbClr val="000000"/>
                </a:solidFill>
              </a:rPr>
              <a:t>Design: for energy, water and fertility storages with cultivated biodiversity and accelerated succession on our farming methods.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nvSpPr>
        <p:spPr>
          <a:xfrm>
            <a:off x="4478808" y="3041650"/>
            <a:ext cx="2736392" cy="2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VIDEO: SUSTAINABLE FARMING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1130300" y="-894109"/>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Lets talk about Sustainable Food Habits?</a:t>
            </a:r>
            <a:endParaRPr/>
          </a:p>
        </p:txBody>
      </p:sp>
      <p:sp>
        <p:nvSpPr>
          <p:cNvPr id="208" name="Google Shape;208;p24"/>
          <p:cNvSpPr txBox="1"/>
          <p:nvPr>
            <p:ph idx="1" type="body"/>
          </p:nvPr>
        </p:nvSpPr>
        <p:spPr>
          <a:xfrm>
            <a:off x="2878282" y="2257765"/>
            <a:ext cx="10515601" cy="2342470"/>
          </a:xfrm>
          <a:prstGeom prst="rect">
            <a:avLst/>
          </a:prstGeom>
          <a:noFill/>
          <a:ln>
            <a:noFill/>
          </a:ln>
        </p:spPr>
        <p:txBody>
          <a:bodyPr anchorCtr="0" anchor="t" bIns="45675" lIns="45675" spcFirstLastPara="1" rIns="45675" wrap="square" tIns="45675">
            <a:normAutofit/>
          </a:bodyPr>
          <a:lstStyle/>
          <a:p>
            <a:pPr indent="-280735" lvl="0" marL="280735" rtl="0" algn="l">
              <a:lnSpc>
                <a:spcPct val="90000"/>
              </a:lnSpc>
              <a:spcBef>
                <a:spcPts val="0"/>
              </a:spcBef>
              <a:spcAft>
                <a:spcPts val="0"/>
              </a:spcAft>
              <a:buClr>
                <a:srgbClr val="000000"/>
              </a:buClr>
              <a:buSzPts val="3000"/>
              <a:buFont typeface="Calibri"/>
              <a:buChar char="•"/>
            </a:pPr>
            <a:r>
              <a:rPr lang="en-US" sz="3000">
                <a:solidFill>
                  <a:srgbClr val="000000"/>
                </a:solidFill>
              </a:rPr>
              <a:t>Plant Predominant Diets (meat or no meat?)</a:t>
            </a:r>
            <a:endParaRPr/>
          </a:p>
          <a:p>
            <a:pPr indent="-280735" lvl="0" marL="280735" rtl="0" algn="l">
              <a:lnSpc>
                <a:spcPct val="90000"/>
              </a:lnSpc>
              <a:spcBef>
                <a:spcPts val="1000"/>
              </a:spcBef>
              <a:spcAft>
                <a:spcPts val="0"/>
              </a:spcAft>
              <a:buClr>
                <a:srgbClr val="000000"/>
              </a:buClr>
              <a:buSzPts val="3000"/>
              <a:buFont typeface="Calibri"/>
              <a:buChar char="•"/>
            </a:pPr>
            <a:r>
              <a:rPr lang="en-US" sz="3000">
                <a:solidFill>
                  <a:srgbClr val="000000"/>
                </a:solidFill>
              </a:rPr>
              <a:t>Local sourcing of food (market X supermarkets)</a:t>
            </a:r>
            <a:endParaRPr/>
          </a:p>
          <a:p>
            <a:pPr indent="-280735" lvl="0" marL="280735" rtl="0" algn="l">
              <a:lnSpc>
                <a:spcPct val="90000"/>
              </a:lnSpc>
              <a:spcBef>
                <a:spcPts val="1000"/>
              </a:spcBef>
              <a:spcAft>
                <a:spcPts val="0"/>
              </a:spcAft>
              <a:buClr>
                <a:srgbClr val="000000"/>
              </a:buClr>
              <a:buSzPts val="3000"/>
              <a:buFont typeface="Calibri"/>
              <a:buChar char="•"/>
            </a:pPr>
            <a:r>
              <a:rPr lang="en-US" sz="3000">
                <a:solidFill>
                  <a:srgbClr val="000000"/>
                </a:solidFill>
              </a:rPr>
              <a:t>Food Waste Reduction (food at home?)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457147" y="-1002111"/>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Sustainable Food Habits - True or False?</a:t>
            </a:r>
            <a:endParaRPr/>
          </a:p>
        </p:txBody>
      </p:sp>
      <p:sp>
        <p:nvSpPr>
          <p:cNvPr id="214" name="Google Shape;214;p25"/>
          <p:cNvSpPr txBox="1"/>
          <p:nvPr>
            <p:ph idx="1" type="body"/>
          </p:nvPr>
        </p:nvSpPr>
        <p:spPr>
          <a:xfrm>
            <a:off x="923990" y="2425054"/>
            <a:ext cx="9309014"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1- A plant-based diet is considered more sustainable than a diet high in animal products.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868259" y="-1113227"/>
            <a:ext cx="11590338"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Sustainable Food Habits - True or False?</a:t>
            </a:r>
            <a:endParaRPr/>
          </a:p>
        </p:txBody>
      </p:sp>
      <p:sp>
        <p:nvSpPr>
          <p:cNvPr id="220" name="Google Shape;220;p26"/>
          <p:cNvSpPr txBox="1"/>
          <p:nvPr>
            <p:ph idx="1" type="body"/>
          </p:nvPr>
        </p:nvSpPr>
        <p:spPr>
          <a:xfrm>
            <a:off x="1335102" y="2685008"/>
            <a:ext cx="10656653"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2- Choosing locally sourced foods always means lower environmental impact.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570557" y="-888701"/>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Sustainable Food Habits - True or False?</a:t>
            </a:r>
            <a:endParaRPr/>
          </a:p>
        </p:txBody>
      </p:sp>
      <p:sp>
        <p:nvSpPr>
          <p:cNvPr id="226" name="Google Shape;226;p27"/>
          <p:cNvSpPr txBox="1"/>
          <p:nvPr>
            <p:ph idx="1" type="body"/>
          </p:nvPr>
        </p:nvSpPr>
        <p:spPr>
          <a:xfrm>
            <a:off x="1349278" y="2685008"/>
            <a:ext cx="10656653"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3- Reducing food waste is a key component of a sustainable diet.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528028" y="-1113227"/>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Sustainable Food Habits - True or False?</a:t>
            </a:r>
            <a:endParaRPr/>
          </a:p>
        </p:txBody>
      </p:sp>
      <p:sp>
        <p:nvSpPr>
          <p:cNvPr id="232" name="Google Shape;232;p28"/>
          <p:cNvSpPr txBox="1"/>
          <p:nvPr>
            <p:ph idx="1" type="body"/>
          </p:nvPr>
        </p:nvSpPr>
        <p:spPr>
          <a:xfrm>
            <a:off x="1193339" y="254150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4- Organic farming practices always guarantee better soil health.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570557" y="-1113227"/>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Sustainable Food Habits - True or False?</a:t>
            </a:r>
            <a:endParaRPr/>
          </a:p>
        </p:txBody>
      </p:sp>
      <p:sp>
        <p:nvSpPr>
          <p:cNvPr id="238" name="Google Shape;238;p29"/>
          <p:cNvSpPr txBox="1"/>
          <p:nvPr>
            <p:ph idx="1" type="body"/>
          </p:nvPr>
        </p:nvSpPr>
        <p:spPr>
          <a:xfrm>
            <a:off x="1250044" y="255687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5- Eating a variety of foods is not important for sustainability.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540430" y="-1113228"/>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What is a food system?</a:t>
            </a:r>
            <a:endParaRPr/>
          </a:p>
        </p:txBody>
      </p:sp>
      <p:sp>
        <p:nvSpPr>
          <p:cNvPr id="92" name="Google Shape;92;p3"/>
          <p:cNvSpPr txBox="1"/>
          <p:nvPr/>
        </p:nvSpPr>
        <p:spPr>
          <a:xfrm>
            <a:off x="1990530" y="2343143"/>
            <a:ext cx="8210940" cy="1939192"/>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 food system includes all the processes and infrastructure involved in feeding a population: the growing, harvesting, processing, packaging, transporting, marketing, consumption, and disposal of food and food-related items.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627262" y="-1113227"/>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Sustainable Food Habits - True or False?</a:t>
            </a:r>
            <a:endParaRPr/>
          </a:p>
        </p:txBody>
      </p:sp>
      <p:sp>
        <p:nvSpPr>
          <p:cNvPr id="244" name="Google Shape;244;p30"/>
          <p:cNvSpPr txBox="1"/>
          <p:nvPr>
            <p:ph idx="1" type="body"/>
          </p:nvPr>
        </p:nvSpPr>
        <p:spPr>
          <a:xfrm>
            <a:off x="1275444" y="256957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6- Processed foods are always less sustainable than whole foods.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Food Environments</a:t>
            </a:r>
            <a:endParaRPr/>
          </a:p>
        </p:txBody>
      </p:sp>
      <p:sp>
        <p:nvSpPr>
          <p:cNvPr id="250" name="Google Shape;250;p31"/>
          <p:cNvSpPr txBox="1"/>
          <p:nvPr/>
        </p:nvSpPr>
        <p:spPr>
          <a:xfrm>
            <a:off x="1269455" y="1911524"/>
            <a:ext cx="10197607" cy="2684594"/>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600"/>
              <a:buFont typeface="Calibri"/>
              <a:buNone/>
            </a:pPr>
            <a:r>
              <a:rPr b="0" i="0" lang="en-US" sz="2600" u="none" cap="none" strike="noStrike">
                <a:solidFill>
                  <a:srgbClr val="000000"/>
                </a:solidFill>
                <a:latin typeface="Calibri"/>
                <a:ea typeface="Calibri"/>
                <a:cs typeface="Calibri"/>
                <a:sym typeface="Calibri"/>
              </a:rPr>
              <a:t>These are the physical, social, economic, and cultural surroundings that influence people's food choices and dietary behaviours.</a:t>
            </a:r>
            <a:endParaRPr/>
          </a:p>
          <a:p>
            <a:pPr indent="-286773" lvl="0" marL="426473" marR="0" rtl="0" algn="l">
              <a:lnSpc>
                <a:spcPct val="90000"/>
              </a:lnSpc>
              <a:spcBef>
                <a:spcPts val="1000"/>
              </a:spcBef>
              <a:spcAft>
                <a:spcPts val="0"/>
              </a:spcAft>
              <a:buClr>
                <a:srgbClr val="000000"/>
              </a:buClr>
              <a:buSzPts val="2500"/>
              <a:buFont typeface="Helvetica Neue"/>
              <a:buChar char="•"/>
            </a:pPr>
            <a:r>
              <a:rPr b="0" i="0" lang="en-US" sz="2500" u="none" cap="none" strike="noStrike">
                <a:solidFill>
                  <a:srgbClr val="000000"/>
                </a:solidFill>
                <a:latin typeface="Calibri"/>
                <a:ea typeface="Calibri"/>
                <a:cs typeface="Calibri"/>
                <a:sym typeface="Calibri"/>
              </a:rPr>
              <a:t>Availability: The presence of healthy food options in the community.</a:t>
            </a:r>
            <a:endParaRPr/>
          </a:p>
          <a:p>
            <a:pPr indent="-286773" lvl="0" marL="426473" marR="0" rtl="0" algn="l">
              <a:lnSpc>
                <a:spcPct val="90000"/>
              </a:lnSpc>
              <a:spcBef>
                <a:spcPts val="1000"/>
              </a:spcBef>
              <a:spcAft>
                <a:spcPts val="0"/>
              </a:spcAft>
              <a:buClr>
                <a:srgbClr val="000000"/>
              </a:buClr>
              <a:buSzPts val="2500"/>
              <a:buFont typeface="Helvetica Neue"/>
              <a:buChar char="•"/>
            </a:pPr>
            <a:r>
              <a:rPr b="0" i="0" lang="en-US" sz="2500" u="none" cap="none" strike="noStrike">
                <a:solidFill>
                  <a:srgbClr val="000000"/>
                </a:solidFill>
                <a:latin typeface="Calibri"/>
                <a:ea typeface="Calibri"/>
                <a:cs typeface="Calibri"/>
                <a:sym typeface="Calibri"/>
              </a:rPr>
              <a:t>Affordability: The cost of healthy food relative to income levels.</a:t>
            </a:r>
            <a:endParaRPr/>
          </a:p>
          <a:p>
            <a:pPr indent="-286773" lvl="0" marL="426473" marR="0" rtl="0" algn="l">
              <a:lnSpc>
                <a:spcPct val="90000"/>
              </a:lnSpc>
              <a:spcBef>
                <a:spcPts val="1000"/>
              </a:spcBef>
              <a:spcAft>
                <a:spcPts val="0"/>
              </a:spcAft>
              <a:buClr>
                <a:srgbClr val="000000"/>
              </a:buClr>
              <a:buSzPts val="2500"/>
              <a:buFont typeface="Helvetica Neue"/>
              <a:buChar char="•"/>
            </a:pPr>
            <a:r>
              <a:rPr b="0" i="0" lang="en-US" sz="2500" u="none" cap="none" strike="noStrike">
                <a:solidFill>
                  <a:srgbClr val="000000"/>
                </a:solidFill>
                <a:latin typeface="Calibri"/>
                <a:ea typeface="Calibri"/>
                <a:cs typeface="Calibri"/>
                <a:sym typeface="Calibri"/>
              </a:rPr>
              <a:t>Safety: The safety and hygiene of food available.</a:t>
            </a:r>
            <a:endParaRPr/>
          </a:p>
          <a:p>
            <a:pPr indent="-286773" lvl="0" marL="426473" marR="0" rtl="0" algn="l">
              <a:lnSpc>
                <a:spcPct val="90000"/>
              </a:lnSpc>
              <a:spcBef>
                <a:spcPts val="1000"/>
              </a:spcBef>
              <a:spcAft>
                <a:spcPts val="0"/>
              </a:spcAft>
              <a:buClr>
                <a:srgbClr val="000000"/>
              </a:buClr>
              <a:buSzPts val="2500"/>
              <a:buFont typeface="Helvetica Neue"/>
              <a:buChar char="•"/>
            </a:pPr>
            <a:r>
              <a:rPr b="0" i="0" lang="en-US" sz="2500" u="none" cap="none" strike="noStrike">
                <a:solidFill>
                  <a:srgbClr val="000000"/>
                </a:solidFill>
                <a:latin typeface="Calibri"/>
                <a:ea typeface="Calibri"/>
                <a:cs typeface="Calibri"/>
                <a:sym typeface="Calibri"/>
              </a:rPr>
              <a:t>Quality: The nutritional value and freshness of food available.</a:t>
            </a:r>
            <a:endParaRPr/>
          </a:p>
        </p:txBody>
      </p:sp>
      <p:sp>
        <p:nvSpPr>
          <p:cNvPr id="251" name="Google Shape;251;p31"/>
          <p:cNvSpPr txBox="1"/>
          <p:nvPr/>
        </p:nvSpPr>
        <p:spPr>
          <a:xfrm>
            <a:off x="603017" y="5205762"/>
            <a:ext cx="10962108" cy="6779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FF"/>
              </a:buClr>
              <a:buSzPts val="2200"/>
              <a:buFont typeface="Helvetica Neue"/>
              <a:buNone/>
            </a:pPr>
            <a:r>
              <a:rPr b="0" i="0" lang="en-US" sz="2200" u="sng" cap="none" strike="noStrike">
                <a:solidFill>
                  <a:srgbClr val="0000FF"/>
                </a:solidFill>
                <a:latin typeface="Helvetica Neue"/>
                <a:ea typeface="Helvetica Neue"/>
                <a:cs typeface="Helvetica Neue"/>
                <a:sym typeface="Helvetica Neue"/>
                <a:hlinkClick r:id="rId3">
                  <a:extLst>
                    <a:ext uri="{A12FA001-AC4F-418D-AE19-62706E023703}">
                      <ahyp:hlinkClr val="tx"/>
                    </a:ext>
                  </a:extLst>
                </a:hlinkClick>
              </a:rPr>
              <a:t>Beeforest</a:t>
            </a:r>
            <a:endParaRPr/>
          </a:p>
          <a:p>
            <a:pPr indent="0" lvl="0" marL="0" marR="0" rtl="0" algn="l">
              <a:lnSpc>
                <a:spcPct val="100000"/>
              </a:lnSpc>
              <a:spcBef>
                <a:spcPts val="0"/>
              </a:spcBef>
              <a:spcAft>
                <a:spcPts val="0"/>
              </a:spcAft>
              <a:buClr>
                <a:srgbClr val="0076BA"/>
              </a:buClr>
              <a:buSzPts val="2200"/>
              <a:buFont typeface="Helvetica Neue"/>
              <a:buNone/>
            </a:pPr>
            <a:r>
              <a:rPr b="0" i="0" lang="en-US" sz="2200" u="none" cap="none" strike="noStrike">
                <a:solidFill>
                  <a:srgbClr val="0076BA"/>
                </a:solidFill>
                <a:latin typeface="Helvetica Neue"/>
                <a:ea typeface="Helvetica Neue"/>
                <a:cs typeface="Helvetica Neue"/>
                <a:sym typeface="Helvetica Neue"/>
              </a:rPr>
              <a:t>https://eu-cap-network.ec.europa.eu/news/inspirational-idea-sustainable-bee-forest_en</a:t>
            </a:r>
            <a:endParaRPr/>
          </a:p>
        </p:txBody>
      </p:sp>
      <p:sp>
        <p:nvSpPr>
          <p:cNvPr id="252" name="Google Shape;252;p31"/>
          <p:cNvSpPr txBox="1"/>
          <p:nvPr/>
        </p:nvSpPr>
        <p:spPr>
          <a:xfrm>
            <a:off x="637058" y="4978400"/>
            <a:ext cx="516671" cy="2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Check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714387" y="-1113227"/>
            <a:ext cx="10515601"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Imagining Sustainable Food Systems</a:t>
            </a:r>
            <a:endParaRPr/>
          </a:p>
        </p:txBody>
      </p:sp>
      <p:sp>
        <p:nvSpPr>
          <p:cNvPr id="258" name="Google Shape;258;p32"/>
          <p:cNvSpPr txBox="1"/>
          <p:nvPr>
            <p:ph idx="1" type="body"/>
          </p:nvPr>
        </p:nvSpPr>
        <p:spPr>
          <a:xfrm>
            <a:off x="1098196" y="2342684"/>
            <a:ext cx="10515601" cy="1500189"/>
          </a:xfrm>
          <a:prstGeom prst="rect">
            <a:avLst/>
          </a:prstGeom>
          <a:noFill/>
          <a:ln>
            <a:noFill/>
          </a:ln>
        </p:spPr>
        <p:txBody>
          <a:bodyPr anchorCtr="0" anchor="t" bIns="45675" lIns="45675" spcFirstLastPara="1" rIns="45675" wrap="square" tIns="45675">
            <a:normAutofit/>
          </a:bodyPr>
          <a:lstStyle/>
          <a:p>
            <a:pPr indent="-177800" lvl="0" marL="149628" marR="0" rtl="0" algn="l">
              <a:lnSpc>
                <a:spcPct val="90000"/>
              </a:lnSpc>
              <a:spcBef>
                <a:spcPts val="0"/>
              </a:spcBef>
              <a:spcAft>
                <a:spcPts val="0"/>
              </a:spcAft>
              <a:buClr>
                <a:srgbClr val="000000"/>
              </a:buClr>
              <a:buSzPts val="2800"/>
              <a:buFont typeface="Calibri"/>
              <a:buChar char="•"/>
            </a:pPr>
            <a:r>
              <a:rPr lang="en-US" sz="2800">
                <a:solidFill>
                  <a:srgbClr val="000000"/>
                </a:solidFill>
              </a:rPr>
              <a:t>Futures Literacy: The ability to imagine and create different future scenarios, which helps in planning and decision-making.</a:t>
            </a:r>
            <a:endParaRPr/>
          </a:p>
        </p:txBody>
      </p:sp>
      <p:sp>
        <p:nvSpPr>
          <p:cNvPr id="259" name="Google Shape;259;p32"/>
          <p:cNvSpPr txBox="1"/>
          <p:nvPr/>
        </p:nvSpPr>
        <p:spPr>
          <a:xfrm>
            <a:off x="1668868" y="3494498"/>
            <a:ext cx="8225639" cy="8536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Helvetica Neue"/>
              <a:buNone/>
            </a:pPr>
            <a:r>
              <a:t/>
            </a:r>
            <a:endParaRPr b="0" i="0" sz="2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76BA"/>
              </a:buClr>
              <a:buSzPts val="2800"/>
              <a:buFont typeface="Helvetica Neue"/>
              <a:buNone/>
            </a:pPr>
            <a:r>
              <a:rPr b="0" i="0" lang="en-US" sz="2800" u="none" cap="none" strike="noStrike">
                <a:solidFill>
                  <a:srgbClr val="0076BA"/>
                </a:solidFill>
                <a:latin typeface="Helvetica Neue"/>
                <a:ea typeface="Helvetica Neue"/>
                <a:cs typeface="Helvetica Neue"/>
                <a:sym typeface="Helvetica Neue"/>
              </a:rPr>
              <a:t>https://illuminem.com/category/sustainable-lifestyle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200118" y="-1316428"/>
            <a:ext cx="11234403"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Designing Sustainable Food Systems</a:t>
            </a:r>
            <a:endParaRPr/>
          </a:p>
        </p:txBody>
      </p:sp>
      <p:sp>
        <p:nvSpPr>
          <p:cNvPr id="265" name="Google Shape;265;p33"/>
          <p:cNvSpPr txBox="1"/>
          <p:nvPr>
            <p:ph idx="1" type="body"/>
          </p:nvPr>
        </p:nvSpPr>
        <p:spPr>
          <a:xfrm>
            <a:off x="838200" y="1799440"/>
            <a:ext cx="10515600" cy="3945992"/>
          </a:xfrm>
          <a:prstGeom prst="rect">
            <a:avLst/>
          </a:prstGeom>
          <a:noFill/>
          <a:ln>
            <a:noFill/>
          </a:ln>
        </p:spPr>
        <p:txBody>
          <a:bodyPr anchorCtr="0" anchor="t" bIns="45675" lIns="45675" spcFirstLastPara="1" rIns="45675" wrap="square" tIns="45675">
            <a:normAutofit/>
          </a:bodyPr>
          <a:lstStyle/>
          <a:p>
            <a:pPr indent="-247841" lvl="0" marL="376366" rtl="0" algn="l">
              <a:lnSpc>
                <a:spcPct val="90000"/>
              </a:lnSpc>
              <a:spcBef>
                <a:spcPts val="0"/>
              </a:spcBef>
              <a:spcAft>
                <a:spcPts val="0"/>
              </a:spcAft>
              <a:buClr>
                <a:srgbClr val="0D0D0D"/>
              </a:buClr>
              <a:buSzPts val="2500"/>
              <a:buFont typeface="Helvetica Neue"/>
              <a:buChar char="•"/>
            </a:pPr>
            <a:r>
              <a:rPr b="1" lang="en-US"/>
              <a:t>Project-Based Learning</a:t>
            </a:r>
            <a:r>
              <a:rPr lang="en-US" sz="2500">
                <a:solidFill>
                  <a:srgbClr val="000000"/>
                </a:solidFill>
              </a:rPr>
              <a:t>: students learn by actively engaging in real-world and meaningful projects.</a:t>
            </a:r>
            <a:endParaRPr/>
          </a:p>
          <a:p>
            <a:pPr indent="-247841" lvl="0" marL="376366" rtl="0" algn="l">
              <a:lnSpc>
                <a:spcPct val="90000"/>
              </a:lnSpc>
              <a:spcBef>
                <a:spcPts val="900"/>
              </a:spcBef>
              <a:spcAft>
                <a:spcPts val="0"/>
              </a:spcAft>
              <a:buClr>
                <a:srgbClr val="0D0D0D"/>
              </a:buClr>
              <a:buSzPts val="2500"/>
              <a:buFont typeface="Helvetica Neue"/>
              <a:buChar char="•"/>
            </a:pPr>
            <a:r>
              <a:rPr b="1" lang="en-US"/>
              <a:t>School Gardens</a:t>
            </a:r>
            <a:r>
              <a:rPr lang="en-US" sz="2500">
                <a:solidFill>
                  <a:srgbClr val="000000"/>
                </a:solidFill>
              </a:rPr>
              <a:t>: Benefits include hands-on learning, understanding of food production, and promoting healthy eating habits.</a:t>
            </a:r>
            <a:endParaRPr/>
          </a:p>
          <a:p>
            <a:pPr indent="-247841" lvl="0" marL="376366" rtl="0" algn="l">
              <a:lnSpc>
                <a:spcPct val="90000"/>
              </a:lnSpc>
              <a:spcBef>
                <a:spcPts val="900"/>
              </a:spcBef>
              <a:spcAft>
                <a:spcPts val="0"/>
              </a:spcAft>
              <a:buClr>
                <a:srgbClr val="0D0D0D"/>
              </a:buClr>
              <a:buSzPts val="2500"/>
              <a:buFont typeface="Helvetica Neue"/>
              <a:buChar char="•"/>
            </a:pPr>
            <a:r>
              <a:rPr b="1" lang="en-US"/>
              <a:t>Local Food Sourcing Projects</a:t>
            </a:r>
            <a:r>
              <a:rPr lang="en-US" sz="2500">
                <a:solidFill>
                  <a:srgbClr val="000000"/>
                </a:solidFill>
              </a:rPr>
              <a:t>: Encourage students to research and source local food for school meals or events.</a:t>
            </a:r>
            <a:endParaRPr/>
          </a:p>
          <a:p>
            <a:pPr indent="-247841" lvl="0" marL="376366" rtl="0" algn="l">
              <a:lnSpc>
                <a:spcPct val="90000"/>
              </a:lnSpc>
              <a:spcBef>
                <a:spcPts val="900"/>
              </a:spcBef>
              <a:spcAft>
                <a:spcPts val="0"/>
              </a:spcAft>
              <a:buClr>
                <a:srgbClr val="0D0D0D"/>
              </a:buClr>
              <a:buSzPts val="2500"/>
              <a:buFont typeface="Helvetica Neue"/>
              <a:buChar char="•"/>
            </a:pPr>
            <a:r>
              <a:rPr b="1" lang="en-US"/>
              <a:t>Waste Reduction Initiatives</a:t>
            </a:r>
            <a:r>
              <a:rPr lang="en-US" sz="2500">
                <a:solidFill>
                  <a:srgbClr val="000000"/>
                </a:solidFill>
              </a:rPr>
              <a:t>: Projects that focus on reducing, reusing, and recycling food waste in schools.</a:t>
            </a:r>
            <a:endParaRPr/>
          </a:p>
          <a:p>
            <a:pPr indent="-247841" lvl="0" marL="376366" rtl="0" algn="l">
              <a:lnSpc>
                <a:spcPct val="90000"/>
              </a:lnSpc>
              <a:spcBef>
                <a:spcPts val="900"/>
              </a:spcBef>
              <a:spcAft>
                <a:spcPts val="0"/>
              </a:spcAft>
              <a:buClr>
                <a:srgbClr val="0D0D0D"/>
              </a:buClr>
              <a:buSzPts val="2500"/>
              <a:buFont typeface="Helvetica Neue"/>
              <a:buChar char="•"/>
            </a:pPr>
            <a:r>
              <a:rPr b="1" lang="en-US"/>
              <a:t>School Food week</a:t>
            </a:r>
            <a:r>
              <a:rPr lang="en-US" sz="2500">
                <a:solidFill>
                  <a:srgbClr val="000000"/>
                </a:solidFill>
              </a:rPr>
              <a:t>: involve the entire school in a food systems project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490802" y="-642589"/>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Acting for climate and Sustainable Food Systems</a:t>
            </a:r>
            <a:endParaRPr/>
          </a:p>
        </p:txBody>
      </p:sp>
      <p:sp>
        <p:nvSpPr>
          <p:cNvPr id="271" name="Google Shape;271;p34"/>
          <p:cNvSpPr txBox="1"/>
          <p:nvPr>
            <p:ph idx="1" type="body"/>
          </p:nvPr>
        </p:nvSpPr>
        <p:spPr>
          <a:xfrm>
            <a:off x="838200" y="2646759"/>
            <a:ext cx="10515600" cy="3019762"/>
          </a:xfrm>
          <a:prstGeom prst="rect">
            <a:avLst/>
          </a:prstGeom>
          <a:noFill/>
          <a:ln>
            <a:noFill/>
          </a:ln>
        </p:spPr>
        <p:txBody>
          <a:bodyPr anchorCtr="0" anchor="t" bIns="45675" lIns="45675" spcFirstLastPara="1" rIns="45675" wrap="square" tIns="45675">
            <a:normAutofit/>
          </a:bodyPr>
          <a:lstStyle/>
          <a:p>
            <a:pPr indent="-373006" lvl="0" marL="512706" rtl="0" algn="l">
              <a:lnSpc>
                <a:spcPct val="90000"/>
              </a:lnSpc>
              <a:spcBef>
                <a:spcPts val="0"/>
              </a:spcBef>
              <a:spcAft>
                <a:spcPts val="0"/>
              </a:spcAft>
              <a:buClr>
                <a:srgbClr val="0D0D0D"/>
              </a:buClr>
              <a:buSzPts val="2800"/>
              <a:buFont typeface="Helvetica Neue"/>
              <a:buChar char="•"/>
            </a:pPr>
            <a:r>
              <a:rPr b="1" lang="en-US"/>
              <a:t>Critical Thinking</a:t>
            </a:r>
            <a:r>
              <a:rPr lang="en-US" sz="2800">
                <a:solidFill>
                  <a:srgbClr val="000000"/>
                </a:solidFill>
              </a:rPr>
              <a:t>:  question and analyse the impact of your food choices on the environment and society.</a:t>
            </a:r>
            <a:endParaRPr/>
          </a:p>
          <a:p>
            <a:pPr indent="-373006" lvl="0" marL="512706" rtl="0" algn="l">
              <a:lnSpc>
                <a:spcPct val="90000"/>
              </a:lnSpc>
              <a:spcBef>
                <a:spcPts val="1000"/>
              </a:spcBef>
              <a:spcAft>
                <a:spcPts val="0"/>
              </a:spcAft>
              <a:buClr>
                <a:srgbClr val="0D0D0D"/>
              </a:buClr>
              <a:buSzPts val="2800"/>
              <a:buFont typeface="Helvetica Neue"/>
              <a:buChar char="•"/>
            </a:pPr>
            <a:r>
              <a:rPr b="1" lang="en-US"/>
              <a:t>Motivating Action</a:t>
            </a:r>
            <a:r>
              <a:rPr lang="en-US" sz="2800">
                <a:solidFill>
                  <a:srgbClr val="000000"/>
                </a:solidFill>
              </a:rPr>
              <a:t>: student-led initiatives that make a positive impact on their communities.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523887" y="-723387"/>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Practical Activities Connected with the Curriculum </a:t>
            </a:r>
            <a:endParaRPr/>
          </a:p>
        </p:txBody>
      </p:sp>
      <p:sp>
        <p:nvSpPr>
          <p:cNvPr id="277" name="Google Shape;277;p35"/>
          <p:cNvSpPr txBox="1"/>
          <p:nvPr>
            <p:ph idx="1" type="body"/>
          </p:nvPr>
        </p:nvSpPr>
        <p:spPr>
          <a:xfrm>
            <a:off x="1105250" y="2167020"/>
            <a:ext cx="10515601" cy="3269818"/>
          </a:xfrm>
          <a:prstGeom prst="rect">
            <a:avLst/>
          </a:prstGeom>
          <a:noFill/>
          <a:ln>
            <a:noFill/>
          </a:ln>
        </p:spPr>
        <p:txBody>
          <a:bodyPr anchorCtr="0" anchor="t" bIns="45675" lIns="45675" spcFirstLastPara="1" rIns="45675" wrap="square" tIns="45675">
            <a:normAutofit/>
          </a:bodyPr>
          <a:lstStyle/>
          <a:p>
            <a:pPr indent="-352952" lvl="0" marL="492652" rtl="0" algn="l">
              <a:lnSpc>
                <a:spcPct val="90000"/>
              </a:lnSpc>
              <a:spcBef>
                <a:spcPts val="0"/>
              </a:spcBef>
              <a:spcAft>
                <a:spcPts val="0"/>
              </a:spcAft>
              <a:buClr>
                <a:srgbClr val="0D0D0D"/>
              </a:buClr>
              <a:buSzPts val="2800"/>
              <a:buFont typeface="Helvetica Neue"/>
              <a:buChar char="•"/>
            </a:pPr>
            <a:r>
              <a:rPr b="1" lang="en-US"/>
              <a:t>Classroom Activities</a:t>
            </a:r>
            <a:r>
              <a:rPr lang="en-US" sz="2800">
                <a:solidFill>
                  <a:srgbClr val="000000"/>
                </a:solidFill>
              </a:rPr>
              <a:t>: cooking classes, food waste audits, visits to local farms, etc.</a:t>
            </a:r>
            <a:endParaRPr/>
          </a:p>
          <a:p>
            <a:pPr indent="-352952" lvl="0" marL="492652" rtl="0" algn="l">
              <a:lnSpc>
                <a:spcPct val="90000"/>
              </a:lnSpc>
              <a:spcBef>
                <a:spcPts val="1000"/>
              </a:spcBef>
              <a:spcAft>
                <a:spcPts val="0"/>
              </a:spcAft>
              <a:buClr>
                <a:srgbClr val="0D0D0D"/>
              </a:buClr>
              <a:buSzPts val="2800"/>
              <a:buFont typeface="Helvetica Neue"/>
              <a:buChar char="•"/>
            </a:pPr>
            <a:r>
              <a:rPr b="1" lang="en-US"/>
              <a:t>Group Discussions</a:t>
            </a:r>
            <a:r>
              <a:rPr lang="en-US" sz="2800">
                <a:solidFill>
                  <a:srgbClr val="000000"/>
                </a:solidFill>
              </a:rPr>
              <a:t>: Facilitate discussions on topics such as the impact of food systems on our health and the environment.</a:t>
            </a:r>
            <a:endParaRPr/>
          </a:p>
          <a:p>
            <a:pPr indent="-352952" lvl="0" marL="492652" rtl="0" algn="l">
              <a:lnSpc>
                <a:spcPct val="90000"/>
              </a:lnSpc>
              <a:spcBef>
                <a:spcPts val="1000"/>
              </a:spcBef>
              <a:spcAft>
                <a:spcPts val="0"/>
              </a:spcAft>
              <a:buClr>
                <a:srgbClr val="0D0D0D"/>
              </a:buClr>
              <a:buSzPts val="2800"/>
              <a:buFont typeface="Helvetica Neue"/>
              <a:buChar char="•"/>
            </a:pPr>
            <a:r>
              <a:rPr b="1" lang="en-US"/>
              <a:t>Hands-On Projects</a:t>
            </a:r>
            <a:r>
              <a:rPr lang="en-US" sz="2800">
                <a:solidFill>
                  <a:srgbClr val="000000"/>
                </a:solidFill>
              </a:rPr>
              <a:t>: Projects that involve growing food, cooking, recycling packaging or creating awareness campaigns about sustainable food habits.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838200" y="-881630"/>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Case Study: CLIKIS-Network – climate-friendly school kitchens - Estonia</a:t>
            </a:r>
            <a:endParaRPr/>
          </a:p>
        </p:txBody>
      </p:sp>
      <p:sp>
        <p:nvSpPr>
          <p:cNvPr id="283" name="Google Shape;283;p36"/>
          <p:cNvSpPr txBox="1"/>
          <p:nvPr>
            <p:ph idx="1" type="body"/>
          </p:nvPr>
        </p:nvSpPr>
        <p:spPr>
          <a:xfrm>
            <a:off x="838200" y="1960878"/>
            <a:ext cx="10515600" cy="453296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The project provided eight Estonian kindergartens and schools with an opportunity to evaluate their kitchen equipment, menu, cooking practices, and waste management. </a:t>
            </a:r>
            <a:endParaRPr/>
          </a:p>
          <a:p>
            <a:pPr indent="0" lvl="0" marL="0" rtl="0" algn="l">
              <a:lnSpc>
                <a:spcPct val="90000"/>
              </a:lnSpc>
              <a:spcBef>
                <a:spcPts val="1000"/>
              </a:spcBef>
              <a:spcAft>
                <a:spcPts val="0"/>
              </a:spcAft>
              <a:buClr>
                <a:srgbClr val="000000"/>
              </a:buClr>
              <a:buSzPts val="2800"/>
              <a:buFont typeface="Calibri"/>
              <a:buNone/>
            </a:pPr>
            <a:r>
              <a:rPr b="1" lang="en-US"/>
              <a:t>Example</a:t>
            </a:r>
            <a:r>
              <a:rPr lang="en-US" sz="2800">
                <a:solidFill>
                  <a:srgbClr val="000000"/>
                </a:solidFill>
              </a:rPr>
              <a:t>: Tartu Kivilinna School has introduced weighing the food waste left on the plate, which provides useful information for students, the school administration, and the caterer. The cafeteria keeps a daily record of food waste, which shows the number of students who eat and the amount of leftover food in liters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838200" y="-1460625"/>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Case Study: Berlin Challenge</a:t>
            </a:r>
            <a:endParaRPr/>
          </a:p>
        </p:txBody>
      </p:sp>
      <p:sp>
        <p:nvSpPr>
          <p:cNvPr id="289" name="Google Shape;289;p37"/>
          <p:cNvSpPr txBox="1"/>
          <p:nvPr>
            <p:ph idx="1" type="body"/>
          </p:nvPr>
        </p:nvSpPr>
        <p:spPr>
          <a:xfrm>
            <a:off x="1069798" y="1481138"/>
            <a:ext cx="10515601" cy="4532967"/>
          </a:xfrm>
          <a:prstGeom prst="rect">
            <a:avLst/>
          </a:prstGeom>
          <a:noFill/>
          <a:ln>
            <a:noFill/>
          </a:ln>
        </p:spPr>
        <p:txBody>
          <a:bodyPr anchorCtr="0" anchor="t" bIns="45675" lIns="45675" spcFirstLastPara="1" rIns="45675" wrap="square" tIns="45675">
            <a:normAutofit/>
          </a:bodyPr>
          <a:lstStyle/>
          <a:p>
            <a:pPr indent="-359639" lvl="0" marL="483972" rtl="0" algn="l">
              <a:lnSpc>
                <a:spcPct val="90000"/>
              </a:lnSpc>
              <a:spcBef>
                <a:spcPts val="0"/>
              </a:spcBef>
              <a:spcAft>
                <a:spcPts val="0"/>
              </a:spcAft>
              <a:buClr>
                <a:srgbClr val="0D0D0D"/>
              </a:buClr>
              <a:buSzPts val="2400"/>
              <a:buFont typeface="Helvetica Neue"/>
              <a:buChar char="•"/>
            </a:pPr>
            <a:r>
              <a:rPr b="1" lang="en-US"/>
              <a:t>Problem</a:t>
            </a:r>
            <a:r>
              <a:rPr lang="en-US">
                <a:solidFill>
                  <a:srgbClr val="000000"/>
                </a:solidFill>
              </a:rPr>
              <a:t>: Berlin faced challenges with food security, access to fresh produce, and food waste management.</a:t>
            </a:r>
            <a:endParaRPr/>
          </a:p>
          <a:p>
            <a:pPr indent="-359639" lvl="0" marL="483972" rtl="0" algn="l">
              <a:lnSpc>
                <a:spcPct val="90000"/>
              </a:lnSpc>
              <a:spcBef>
                <a:spcPts val="800"/>
              </a:spcBef>
              <a:spcAft>
                <a:spcPts val="0"/>
              </a:spcAft>
              <a:buClr>
                <a:srgbClr val="0D0D0D"/>
              </a:buClr>
              <a:buSzPts val="2400"/>
              <a:buFont typeface="Helvetica Neue"/>
              <a:buChar char="•"/>
            </a:pPr>
            <a:r>
              <a:rPr b="1" lang="en-US"/>
              <a:t>Solutions</a:t>
            </a:r>
            <a:r>
              <a:rPr lang="en-US">
                <a:solidFill>
                  <a:srgbClr val="000000"/>
                </a:solidFill>
              </a:rPr>
              <a:t>:</a:t>
            </a:r>
            <a:endParaRPr/>
          </a:p>
          <a:p>
            <a:pPr indent="-359639" lvl="1" marL="890880" rtl="0" algn="l">
              <a:lnSpc>
                <a:spcPct val="90000"/>
              </a:lnSpc>
              <a:spcBef>
                <a:spcPts val="800"/>
              </a:spcBef>
              <a:spcAft>
                <a:spcPts val="0"/>
              </a:spcAft>
              <a:buClr>
                <a:srgbClr val="0D0D0D"/>
              </a:buClr>
              <a:buSzPts val="2400"/>
              <a:buFont typeface="Helvetica Neue"/>
              <a:buChar char="•"/>
            </a:pPr>
            <a:r>
              <a:rPr lang="en-US">
                <a:solidFill>
                  <a:srgbClr val="000000"/>
                </a:solidFill>
              </a:rPr>
              <a:t>Community Gardens: Provided local residents with access to fresh produce and green spaces.</a:t>
            </a:r>
            <a:endParaRPr/>
          </a:p>
          <a:p>
            <a:pPr indent="-359639" lvl="1" marL="890880" rtl="0" algn="l">
              <a:lnSpc>
                <a:spcPct val="90000"/>
              </a:lnSpc>
              <a:spcBef>
                <a:spcPts val="800"/>
              </a:spcBef>
              <a:spcAft>
                <a:spcPts val="0"/>
              </a:spcAft>
              <a:buClr>
                <a:srgbClr val="0D0D0D"/>
              </a:buClr>
              <a:buSzPts val="2400"/>
              <a:buFont typeface="Helvetica Neue"/>
              <a:buChar char="•"/>
            </a:pPr>
            <a:r>
              <a:rPr lang="en-US">
                <a:solidFill>
                  <a:srgbClr val="000000"/>
                </a:solidFill>
              </a:rPr>
              <a:t>Cooperative Supermarkets: Enabled consumers to have more control over the food they purchase and support local producers.</a:t>
            </a:r>
            <a:endParaRPr/>
          </a:p>
          <a:p>
            <a:pPr indent="-359639" lvl="1" marL="890880" rtl="0" algn="l">
              <a:lnSpc>
                <a:spcPct val="90000"/>
              </a:lnSpc>
              <a:spcBef>
                <a:spcPts val="800"/>
              </a:spcBef>
              <a:spcAft>
                <a:spcPts val="0"/>
              </a:spcAft>
              <a:buClr>
                <a:srgbClr val="0D0D0D"/>
              </a:buClr>
              <a:buSzPts val="2400"/>
              <a:buFont typeface="Helvetica Neue"/>
              <a:buChar char="•"/>
            </a:pPr>
            <a:r>
              <a:rPr lang="en-US">
                <a:solidFill>
                  <a:srgbClr val="000000"/>
                </a:solidFill>
              </a:rPr>
              <a:t>Food Waste Reduction Apps: Connected surplus food with people in need, reducing food waste.</a:t>
            </a:r>
            <a:endParaRPr/>
          </a:p>
          <a:p>
            <a:pPr indent="-359639" lvl="0" marL="483972" rtl="0" algn="l">
              <a:lnSpc>
                <a:spcPct val="90000"/>
              </a:lnSpc>
              <a:spcBef>
                <a:spcPts val="800"/>
              </a:spcBef>
              <a:spcAft>
                <a:spcPts val="0"/>
              </a:spcAft>
              <a:buClr>
                <a:srgbClr val="0D0D0D"/>
              </a:buClr>
              <a:buSzPts val="2400"/>
              <a:buFont typeface="Helvetica Neue"/>
              <a:buChar char="•"/>
            </a:pPr>
            <a:r>
              <a:rPr b="1" lang="en-US"/>
              <a:t>Outcomes</a:t>
            </a:r>
            <a:r>
              <a:rPr lang="en-US">
                <a:solidFill>
                  <a:srgbClr val="000000"/>
                </a:solidFill>
              </a:rPr>
              <a:t>: Improved food security, enhanced community engagement, and reduced food waste.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838200" y="-914715"/>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Case Study: Children’s summer camp in the farm - Estonia</a:t>
            </a:r>
            <a:endParaRPr/>
          </a:p>
        </p:txBody>
      </p:sp>
      <p:sp>
        <p:nvSpPr>
          <p:cNvPr id="295" name="Google Shape;295;p38"/>
          <p:cNvSpPr txBox="1"/>
          <p:nvPr>
            <p:ph idx="1" type="body"/>
          </p:nvPr>
        </p:nvSpPr>
        <p:spPr>
          <a:xfrm>
            <a:off x="1135969" y="2076676"/>
            <a:ext cx="10515601" cy="453296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The Ranna Rancho summer camp offers children the opportunity to gain a fresh perspective on nature, including the process of food cultivation. During the camp, children live amidst nature and engage in simple, traditional countryside activities.</a:t>
            </a:r>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Children gain valuable knowledge and experience about food literacy, specifically the process of food growth, health benefits of various plants, creating recipes with minimal food waste, etc. Caring for farm animals also fosters empathy and respect for animals.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ph type="title"/>
          </p:nvPr>
        </p:nvSpPr>
        <p:spPr>
          <a:xfrm>
            <a:off x="838200" y="-1323016"/>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Imagining and Designing Future Food Systems</a:t>
            </a:r>
            <a:endParaRPr/>
          </a:p>
        </p:txBody>
      </p:sp>
      <p:sp>
        <p:nvSpPr>
          <p:cNvPr id="301" name="Google Shape;301;p39"/>
          <p:cNvSpPr txBox="1"/>
          <p:nvPr>
            <p:ph idx="1" type="body"/>
          </p:nvPr>
        </p:nvSpPr>
        <p:spPr>
          <a:xfrm>
            <a:off x="838200" y="1863563"/>
            <a:ext cx="10515600" cy="403238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b="1" lang="en-US" sz="2800">
                <a:solidFill>
                  <a:srgbClr val="000000"/>
                </a:solidFill>
              </a:rPr>
              <a:t>Futures Literacy Methods</a:t>
            </a:r>
            <a:endParaRPr/>
          </a:p>
          <a:p>
            <a:pPr indent="-177800" lvl="5" marL="721128" rtl="0" algn="l">
              <a:lnSpc>
                <a:spcPct val="90000"/>
              </a:lnSpc>
              <a:spcBef>
                <a:spcPts val="1000"/>
              </a:spcBef>
              <a:spcAft>
                <a:spcPts val="0"/>
              </a:spcAft>
              <a:buClr>
                <a:srgbClr val="000000"/>
              </a:buClr>
              <a:buSzPts val="2800"/>
              <a:buFont typeface="Calibri"/>
              <a:buChar char="•"/>
            </a:pPr>
            <a:r>
              <a:rPr lang="en-US" sz="2800">
                <a:solidFill>
                  <a:srgbClr val="000000"/>
                </a:solidFill>
              </a:rPr>
              <a:t>Scenario planning: </a:t>
            </a:r>
            <a:endParaRPr/>
          </a:p>
          <a:p>
            <a:pPr indent="-177800" lvl="5" marL="721128" rtl="0" algn="l">
              <a:lnSpc>
                <a:spcPct val="90000"/>
              </a:lnSpc>
              <a:spcBef>
                <a:spcPts val="1000"/>
              </a:spcBef>
              <a:spcAft>
                <a:spcPts val="0"/>
              </a:spcAft>
              <a:buClr>
                <a:srgbClr val="000000"/>
              </a:buClr>
              <a:buSzPts val="2800"/>
              <a:buFont typeface="Calibri"/>
              <a:buChar char="•"/>
            </a:pPr>
            <a:r>
              <a:rPr lang="en-US" sz="2800">
                <a:solidFill>
                  <a:srgbClr val="000000"/>
                </a:solidFill>
              </a:rPr>
              <a:t>Backcasting</a:t>
            </a:r>
            <a:endParaRPr/>
          </a:p>
          <a:p>
            <a:pPr indent="-177800" lvl="5" marL="721128" rtl="0" algn="l">
              <a:lnSpc>
                <a:spcPct val="90000"/>
              </a:lnSpc>
              <a:spcBef>
                <a:spcPts val="1000"/>
              </a:spcBef>
              <a:spcAft>
                <a:spcPts val="0"/>
              </a:spcAft>
              <a:buClr>
                <a:srgbClr val="000000"/>
              </a:buClr>
              <a:buSzPts val="2800"/>
              <a:buFont typeface="Calibri"/>
              <a:buChar char="•"/>
            </a:pPr>
            <a:r>
              <a:rPr lang="en-US" sz="2800">
                <a:solidFill>
                  <a:srgbClr val="000000"/>
                </a:solidFill>
              </a:rPr>
              <a:t>Visioning exercises.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ENGLISH.jpg" id="97" name="Google Shape;97;p4"/>
          <p:cNvPicPr preferRelativeResize="0"/>
          <p:nvPr/>
        </p:nvPicPr>
        <p:blipFill rotWithShape="1">
          <a:blip r:embed="rId3">
            <a:alphaModFix/>
          </a:blip>
          <a:srcRect b="0" l="0" r="0" t="0"/>
          <a:stretch/>
        </p:blipFill>
        <p:spPr>
          <a:xfrm>
            <a:off x="2285378" y="784963"/>
            <a:ext cx="7479593" cy="52880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551494" y="34357"/>
            <a:ext cx="11800096" cy="3937258"/>
          </a:xfrm>
          <a:prstGeom prst="rect">
            <a:avLst/>
          </a:prstGeom>
          <a:noFill/>
          <a:ln>
            <a:noFill/>
          </a:ln>
        </p:spPr>
        <p:txBody>
          <a:bodyPr anchorCtr="0" anchor="b" bIns="45675" lIns="45675" spcFirstLastPara="1" rIns="45675" wrap="square" tIns="45675">
            <a:normAutofit/>
          </a:bodyPr>
          <a:lstStyle/>
          <a:p>
            <a:pPr indent="0" lvl="0" marL="0" rtl="0" algn="l">
              <a:lnSpc>
                <a:spcPct val="90000"/>
              </a:lnSpc>
              <a:spcBef>
                <a:spcPts val="0"/>
              </a:spcBef>
              <a:spcAft>
                <a:spcPts val="0"/>
              </a:spcAft>
              <a:buClr>
                <a:srgbClr val="000000"/>
              </a:buClr>
              <a:buSzPts val="4400"/>
              <a:buFont typeface="Calibri"/>
              <a:buNone/>
            </a:pPr>
            <a:r>
              <a:rPr lang="en-US" sz="4400"/>
              <a:t>The Food Systems Dashboard website</a:t>
            </a:r>
            <a:endParaRPr/>
          </a:p>
          <a:p>
            <a:pPr indent="0" lvl="0" marL="0" rtl="0" algn="l">
              <a:lnSpc>
                <a:spcPct val="100000"/>
              </a:lnSpc>
              <a:spcBef>
                <a:spcPts val="0"/>
              </a:spcBef>
              <a:spcAft>
                <a:spcPts val="0"/>
              </a:spcAft>
              <a:buClr>
                <a:srgbClr val="000000"/>
              </a:buClr>
              <a:buSzPts val="4400"/>
              <a:buFont typeface="Helvetica Neue"/>
              <a:buNone/>
            </a:pPr>
            <a:r>
              <a:t/>
            </a:r>
            <a:endParaRPr sz="4400"/>
          </a:p>
          <a:p>
            <a:pPr indent="0" lvl="0" marL="0" rtl="0" algn="l">
              <a:lnSpc>
                <a:spcPct val="100000"/>
              </a:lnSpc>
              <a:spcBef>
                <a:spcPts val="0"/>
              </a:spcBef>
              <a:spcAft>
                <a:spcPts val="0"/>
              </a:spcAft>
              <a:buClr>
                <a:srgbClr val="0076BA"/>
              </a:buClr>
              <a:buSzPts val="4600"/>
              <a:buFont typeface="Helvetica Neue"/>
              <a:buNone/>
            </a:pPr>
            <a:r>
              <a:rPr lang="en-US" sz="4600">
                <a:solidFill>
                  <a:srgbClr val="0076BA"/>
                </a:solidFill>
                <a:latin typeface="Helvetica Neue"/>
                <a:ea typeface="Helvetica Neue"/>
                <a:cs typeface="Helvetica Neue"/>
                <a:sym typeface="Helvetica Neue"/>
              </a:rPr>
              <a:t>https://www.foodsystemsdashboard.org/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REFERENCES</a:t>
            </a:r>
            <a:endParaRPr/>
          </a:p>
        </p:txBody>
      </p:sp>
      <p:sp>
        <p:nvSpPr>
          <p:cNvPr id="312" name="Google Shape;312;p41"/>
          <p:cNvSpPr txBox="1"/>
          <p:nvPr>
            <p:ph idx="1" type="body"/>
          </p:nvPr>
        </p:nvSpPr>
        <p:spPr>
          <a:xfrm>
            <a:off x="838200" y="1886424"/>
            <a:ext cx="10515600" cy="3939259"/>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1600"/>
              <a:buFont typeface="Calibri"/>
              <a:buNone/>
            </a:pPr>
            <a:r>
              <a:rPr lang="en-US" sz="1600">
                <a:solidFill>
                  <a:srgbClr val="000000"/>
                </a:solidFill>
              </a:rPr>
              <a:t>Books and Publications</a:t>
            </a:r>
            <a:endParaRPr/>
          </a:p>
          <a:p>
            <a:pPr indent="-141758" lvl="0" marL="224182" rtl="0" algn="l">
              <a:lnSpc>
                <a:spcPct val="90000"/>
              </a:lnSpc>
              <a:spcBef>
                <a:spcPts val="500"/>
              </a:spcBef>
              <a:spcAft>
                <a:spcPts val="0"/>
              </a:spcAft>
              <a:buClr>
                <a:srgbClr val="0D0D0D"/>
              </a:buClr>
              <a:buSzPts val="1600"/>
              <a:buFont typeface="Calibri"/>
              <a:buAutoNum type="arabicPeriod"/>
            </a:pPr>
            <a:r>
              <a:rPr lang="en-US" sz="1600">
                <a:solidFill>
                  <a:srgbClr val="000000"/>
                </a:solidFill>
              </a:rPr>
              <a:t>Legan, L. (2020). Planet Schooling: How to Create a Permaculture Living Laboratory in Your Back Yard. CreateSpace Independent Publishing Platform.</a:t>
            </a:r>
            <a:endParaRPr/>
          </a:p>
          <a:p>
            <a:pPr indent="-70879" lvl="0" marL="153302" rtl="0" algn="l">
              <a:lnSpc>
                <a:spcPct val="100000"/>
              </a:lnSpc>
              <a:spcBef>
                <a:spcPts val="0"/>
              </a:spcBef>
              <a:spcAft>
                <a:spcPts val="0"/>
              </a:spcAft>
              <a:buClr>
                <a:srgbClr val="0D0D0D"/>
              </a:buClr>
              <a:buSzPts val="800"/>
              <a:buFont typeface="Arial"/>
              <a:buAutoNum type="arabicPeriod"/>
            </a:pPr>
            <a:r>
              <a:rPr lang="en-US" sz="800">
                <a:solidFill>
                  <a:srgbClr val="000000"/>
                </a:solidFill>
                <a:latin typeface="Arial"/>
                <a:ea typeface="Arial"/>
                <a:cs typeface="Arial"/>
                <a:sym typeface="Arial"/>
              </a:rPr>
              <a:t>European Commission. (2020). Farm to Fork Strategy: For a Fair, Healthy and Environmentally-Friendly Food System. Retrieved from </a:t>
            </a:r>
            <a:r>
              <a:rPr lang="en-US" u="sng">
                <a:solidFill>
                  <a:srgbClr val="0000FF"/>
                </a:solidFill>
                <a:hlinkClick r:id="rId3">
                  <a:extLst>
                    <a:ext uri="{A12FA001-AC4F-418D-AE19-62706E023703}">
                      <ahyp:hlinkClr val="tx"/>
                    </a:ext>
                  </a:extLst>
                </a:hlinkClick>
              </a:rPr>
              <a:t>https://ec.europa.eu/food/horizontal-topics/farm-fork-strategy_en</a:t>
            </a:r>
            <a:endParaRPr/>
          </a:p>
          <a:p>
            <a:pPr indent="-141758" lvl="0" marL="224182" rtl="0" algn="l">
              <a:lnSpc>
                <a:spcPct val="90000"/>
              </a:lnSpc>
              <a:spcBef>
                <a:spcPts val="500"/>
              </a:spcBef>
              <a:spcAft>
                <a:spcPts val="0"/>
              </a:spcAft>
              <a:buClr>
                <a:srgbClr val="0D0D0D"/>
              </a:buClr>
              <a:buSzPts val="1600"/>
              <a:buFont typeface="Calibri"/>
              <a:buAutoNum type="arabicPeriod"/>
            </a:pPr>
            <a:r>
              <a:rPr lang="en-US" sz="1600">
                <a:solidFill>
                  <a:srgbClr val="000000"/>
                </a:solidFill>
              </a:rPr>
              <a:t>Food and Agriculture Organization of the United Nations (FAO). (2018). Agroecology: Scaling up Agroecology to Achieve the Sustainable Development Goals. Retrieved from </a:t>
            </a:r>
            <a:r>
              <a:rPr lang="en-US" u="sng">
                <a:solidFill>
                  <a:srgbClr val="0000FF"/>
                </a:solidFill>
                <a:hlinkClick r:id="rId4">
                  <a:extLst>
                    <a:ext uri="{A12FA001-AC4F-418D-AE19-62706E023703}">
                      <ahyp:hlinkClr val="tx"/>
                    </a:ext>
                  </a:extLst>
                </a:hlinkClick>
              </a:rPr>
              <a:t>http://www.fao.org/3/I9049EN/i9049en.pdf</a:t>
            </a:r>
            <a:endParaRPr/>
          </a:p>
          <a:p>
            <a:pPr indent="-141758" lvl="0" marL="224182" rtl="0" algn="l">
              <a:lnSpc>
                <a:spcPct val="90000"/>
              </a:lnSpc>
              <a:spcBef>
                <a:spcPts val="500"/>
              </a:spcBef>
              <a:spcAft>
                <a:spcPts val="0"/>
              </a:spcAft>
              <a:buClr>
                <a:srgbClr val="0D0D0D"/>
              </a:buClr>
              <a:buSzPts val="1600"/>
              <a:buFont typeface="Calibri"/>
              <a:buAutoNum type="arabicPeriod"/>
            </a:pPr>
            <a:r>
              <a:rPr lang="en-US" sz="1600">
                <a:solidFill>
                  <a:srgbClr val="000000"/>
                </a:solidFill>
              </a:rPr>
              <a:t>European Environment Agency (EEA). (2019). The European Environment – State and Outlook 2020: Knowledge for Transition to a Sustainable Europe. Retrieved from </a:t>
            </a:r>
            <a:r>
              <a:rPr lang="en-US" u="sng">
                <a:solidFill>
                  <a:srgbClr val="0000FF"/>
                </a:solidFill>
                <a:hlinkClick r:id="rId5">
                  <a:extLst>
                    <a:ext uri="{A12FA001-AC4F-418D-AE19-62706E023703}">
                      <ahyp:hlinkClr val="tx"/>
                    </a:ext>
                  </a:extLst>
                </a:hlinkClick>
              </a:rPr>
              <a:t>https://www.eea.europa.eu/publications/soer-2020</a:t>
            </a:r>
            <a:endParaRPr/>
          </a:p>
          <a:p>
            <a:pPr indent="-141758" lvl="0" marL="224182" rtl="0" algn="l">
              <a:lnSpc>
                <a:spcPct val="90000"/>
              </a:lnSpc>
              <a:spcBef>
                <a:spcPts val="500"/>
              </a:spcBef>
              <a:spcAft>
                <a:spcPts val="0"/>
              </a:spcAft>
              <a:buClr>
                <a:srgbClr val="0D0D0D"/>
              </a:buClr>
              <a:buSzPts val="1600"/>
              <a:buFont typeface="Calibri"/>
              <a:buAutoNum type="arabicPeriod"/>
            </a:pPr>
            <a:r>
              <a:rPr lang="en-US" sz="1600">
                <a:solidFill>
                  <a:srgbClr val="000000"/>
                </a:solidFill>
              </a:rPr>
              <a:t>International Panel of Experts on Sustainable Food Systems (IPES-Food). (2016). From Uniformity to Diversity: A Paradigm Shift from Industrial Agriculture to Diversified Agroecological Systems. Retrieved from </a:t>
            </a:r>
            <a:r>
              <a:rPr lang="en-US">
                <a:solidFill>
                  <a:srgbClr val="2964AA"/>
                </a:solidFill>
              </a:rPr>
              <a:t>http://www.ipes-food.org/_img/upload/files/UniformityToDiversity_FULL.pdf</a:t>
            </a:r>
            <a:endParaRPr/>
          </a:p>
          <a:p>
            <a:pPr indent="-141758" lvl="0" marL="224182" rtl="0" algn="l">
              <a:lnSpc>
                <a:spcPct val="90000"/>
              </a:lnSpc>
              <a:spcBef>
                <a:spcPts val="500"/>
              </a:spcBef>
              <a:spcAft>
                <a:spcPts val="0"/>
              </a:spcAft>
              <a:buClr>
                <a:srgbClr val="0D0D0D"/>
              </a:buClr>
              <a:buSzPts val="1600"/>
              <a:buFont typeface="Calibri"/>
              <a:buAutoNum type="arabicPeriod"/>
            </a:pPr>
            <a:r>
              <a:rPr lang="en-US" sz="1600">
                <a:solidFill>
                  <a:srgbClr val="0D0D0D"/>
                </a:solidFill>
              </a:rPr>
              <a:t>European Union. (2019). EU Agricultural Outlook for Markets and Income 2019-2030. Retrieved from </a:t>
            </a:r>
            <a:r>
              <a:rPr lang="en-US" u="sng">
                <a:solidFill>
                  <a:srgbClr val="0000FF"/>
                </a:solidFill>
                <a:hlinkClick r:id="rId6">
                  <a:extLst>
                    <a:ext uri="{A12FA001-AC4F-418D-AE19-62706E023703}">
                      <ahyp:hlinkClr val="tx"/>
                    </a:ext>
                  </a:extLst>
                </a:hlinkClick>
              </a:rPr>
              <a:t>https://ec.europa.eu/info/sites/info/files/food-farming-fisheries/farming/documents/agricultural-outlook-2019-report_en.pdf</a:t>
            </a:r>
            <a:endParaRPr/>
          </a:p>
          <a:p>
            <a:pPr indent="-141758" lvl="0" marL="224182" rtl="0" algn="l">
              <a:lnSpc>
                <a:spcPct val="90000"/>
              </a:lnSpc>
              <a:spcBef>
                <a:spcPts val="500"/>
              </a:spcBef>
              <a:spcAft>
                <a:spcPts val="0"/>
              </a:spcAft>
              <a:buClr>
                <a:srgbClr val="0D0D0D"/>
              </a:buClr>
              <a:buSzPts val="1600"/>
              <a:buFont typeface="Calibri"/>
              <a:buAutoNum type="arabicPeriod"/>
            </a:pPr>
            <a:r>
              <a:rPr lang="en-US" sz="1600">
                <a:solidFill>
                  <a:srgbClr val="0D0D0D"/>
                </a:solidFill>
              </a:rPr>
              <a:t>WWF. (2019). Living Planet Report 2019: Aiming Higher. Retrieved from </a:t>
            </a:r>
            <a:r>
              <a:rPr lang="en-US">
                <a:solidFill>
                  <a:srgbClr val="000000"/>
                </a:solidFill>
              </a:rPr>
              <a:t>https://wwf.panda.org/knowledge_hub/all_publications/living_planet_report_2019/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2"/>
          <p:cNvSpPr txBox="1"/>
          <p:nvPr>
            <p:ph type="title"/>
          </p:nvPr>
        </p:nvSpPr>
        <p:spPr>
          <a:xfrm>
            <a:off x="838200" y="-1493710"/>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REFERENCES</a:t>
            </a:r>
            <a:endParaRPr/>
          </a:p>
        </p:txBody>
      </p:sp>
      <p:sp>
        <p:nvSpPr>
          <p:cNvPr id="318" name="Google Shape;318;p42"/>
          <p:cNvSpPr txBox="1"/>
          <p:nvPr>
            <p:ph idx="1" type="body"/>
          </p:nvPr>
        </p:nvSpPr>
        <p:spPr>
          <a:xfrm>
            <a:off x="838200" y="1845155"/>
            <a:ext cx="10515600" cy="4152329"/>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Websites</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European Commission – Farm to Fork Strategy: </a:t>
            </a:r>
            <a:r>
              <a:rPr lang="en-US" u="sng">
                <a:solidFill>
                  <a:srgbClr val="0000FF"/>
                </a:solidFill>
                <a:hlinkClick r:id="rId3">
                  <a:extLst>
                    <a:ext uri="{A12FA001-AC4F-418D-AE19-62706E023703}">
                      <ahyp:hlinkClr val="tx"/>
                    </a:ext>
                  </a:extLst>
                </a:hlinkClick>
              </a:rPr>
              <a:t>https://ec.europa.eu/food/horizontal-topics/farm-fork-strategy_en</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Food and Agriculture Organization (FAO) – Sustainable Food and Agriculture: </a:t>
            </a:r>
            <a:r>
              <a:rPr lang="en-US" u="sng">
                <a:solidFill>
                  <a:srgbClr val="0000FF"/>
                </a:solidFill>
                <a:hlinkClick r:id="rId4">
                  <a:extLst>
                    <a:ext uri="{A12FA001-AC4F-418D-AE19-62706E023703}">
                      <ahyp:hlinkClr val="tx"/>
                    </a:ext>
                  </a:extLst>
                </a:hlinkClick>
              </a:rPr>
              <a:t>http://www.fao.org/sustainability/en/</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Environment Agency (EEA): </a:t>
            </a:r>
            <a:r>
              <a:rPr lang="en-US" u="sng">
                <a:solidFill>
                  <a:srgbClr val="0000FF"/>
                </a:solidFill>
                <a:hlinkClick r:id="rId5">
                  <a:extLst>
                    <a:ext uri="{A12FA001-AC4F-418D-AE19-62706E023703}">
                      <ahyp:hlinkClr val="tx"/>
                    </a:ext>
                  </a:extLst>
                </a:hlinkClick>
              </a:rPr>
              <a:t>https://www.eea.europa.eu/</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International Panel of Experts on Sustainable Food Systems (IPES-Food): </a:t>
            </a:r>
            <a:r>
              <a:rPr lang="en-US" u="sng">
                <a:solidFill>
                  <a:srgbClr val="0000FF"/>
                </a:solidFill>
                <a:hlinkClick r:id="rId6">
                  <a:extLst>
                    <a:ext uri="{A12FA001-AC4F-418D-AE19-62706E023703}">
                      <ahyp:hlinkClr val="tx"/>
                    </a:ext>
                  </a:extLst>
                </a:hlinkClick>
              </a:rPr>
              <a:t>http://www.ipes-food.org/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Sustainable Food Trust: </a:t>
            </a:r>
            <a:r>
              <a:rPr lang="en-US" u="sng">
                <a:solidFill>
                  <a:srgbClr val="0000FF"/>
                </a:solidFill>
                <a:hlinkClick r:id="rId7">
                  <a:extLst>
                    <a:ext uri="{A12FA001-AC4F-418D-AE19-62706E023703}">
                      <ahyp:hlinkClr val="tx"/>
                    </a:ext>
                  </a:extLst>
                </a:hlinkClick>
              </a:rPr>
              <a:t>https://sustainablefoodtrust.org/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EAT Forum: </a:t>
            </a:r>
            <a:r>
              <a:rPr lang="en-US" u="sng">
                <a:solidFill>
                  <a:srgbClr val="0000FF"/>
                </a:solidFill>
                <a:hlinkClick r:id="rId8">
                  <a:extLst>
                    <a:ext uri="{A12FA001-AC4F-418D-AE19-62706E023703}">
                      <ahyp:hlinkClr val="tx"/>
                    </a:ext>
                  </a:extLst>
                </a:hlinkClick>
              </a:rPr>
              <a:t>https://eatforum.org/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Agroecology and Sustainable Food Systems Journal: </a:t>
            </a:r>
            <a:r>
              <a:rPr lang="en-US">
                <a:solidFill>
                  <a:srgbClr val="2964AA"/>
                </a:solidFill>
              </a:rPr>
              <a:t>https://www.tandfonline.com/toc/wjsa20/current</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Food Systems Dashboard: </a:t>
            </a:r>
            <a:r>
              <a:rPr lang="en-US" u="sng">
                <a:solidFill>
                  <a:srgbClr val="0000FF"/>
                </a:solidFill>
                <a:hlinkClick r:id="rId9">
                  <a:extLst>
                    <a:ext uri="{A12FA001-AC4F-418D-AE19-62706E023703}">
                      <ahyp:hlinkClr val="tx"/>
                    </a:ext>
                  </a:extLst>
                </a:hlinkClick>
              </a:rPr>
              <a:t>https://foodsystemsdashboard.org/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type="title"/>
          </p:nvPr>
        </p:nvSpPr>
        <p:spPr>
          <a:xfrm>
            <a:off x="838200" y="-1298491"/>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REFERENCES</a:t>
            </a:r>
            <a:endParaRPr/>
          </a:p>
        </p:txBody>
      </p:sp>
      <p:sp>
        <p:nvSpPr>
          <p:cNvPr id="324" name="Google Shape;324;p43"/>
          <p:cNvSpPr txBox="1"/>
          <p:nvPr>
            <p:ph idx="1" type="body"/>
          </p:nvPr>
        </p:nvSpPr>
        <p:spPr>
          <a:xfrm>
            <a:off x="838200" y="1762619"/>
            <a:ext cx="10515600" cy="4132138"/>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Reports and Documents</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Commission. (2020). A Farm to Fork Strategy for a Fair, Healthy and Environmentally-Friendly Food System. Retrieved from </a:t>
            </a:r>
            <a:r>
              <a:rPr lang="en-US" u="sng">
                <a:solidFill>
                  <a:srgbClr val="0000FF"/>
                </a:solidFill>
                <a:hlinkClick r:id="rId3">
                  <a:extLst>
                    <a:ext uri="{A12FA001-AC4F-418D-AE19-62706E023703}">
                      <ahyp:hlinkClr val="tx"/>
                    </a:ext>
                  </a:extLst>
                </a:hlinkClick>
              </a:rPr>
              <a:t>https://ec.europa.eu/food/sites/food/files/safety/docs/f2f_action-plan_2020_strategy-info_en.pdf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FAO. (2018). The Future of Food and Agriculture: Alternative Pathways to 2050. Retrieved from </a:t>
            </a:r>
            <a:r>
              <a:rPr lang="en-US" u="sng">
                <a:solidFill>
                  <a:srgbClr val="0000FF"/>
                </a:solidFill>
                <a:hlinkClick r:id="rId4">
                  <a:extLst>
                    <a:ext uri="{A12FA001-AC4F-418D-AE19-62706E023703}">
                      <ahyp:hlinkClr val="tx"/>
                    </a:ext>
                  </a:extLst>
                </a:hlinkClick>
              </a:rPr>
              <a:t>http://www.fao.org/3/I8429EN/i8429en.pdf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EEA. (2020). Food in a Green Light: A Systems Approach to Sustainable Food. Retrieved from </a:t>
            </a:r>
            <a:r>
              <a:rPr lang="en-US" u="sng">
                <a:solidFill>
                  <a:srgbClr val="0000FF"/>
                </a:solidFill>
                <a:hlinkClick r:id="rId5">
                  <a:extLst>
                    <a:ext uri="{A12FA001-AC4F-418D-AE19-62706E023703}">
                      <ahyp:hlinkClr val="tx"/>
                    </a:ext>
                  </a:extLst>
                </a:hlinkClick>
              </a:rPr>
              <a:t>https://www.eea.europa.eu/publications/food-in-a-green-light</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IPES-Food. (2019). Towards a Common Food Policy for the European Union: The Policy Reform and Realignment That Is Required to Build Sustainable Food Systems in Europe. Retrieved from </a:t>
            </a:r>
            <a:r>
              <a:rPr lang="en-US">
                <a:solidFill>
                  <a:srgbClr val="2964AA"/>
                </a:solidFill>
              </a:rPr>
              <a:t>http://www.ipes-food.org/_img/upload/files/CFP_FullReport.pdf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European Commission. (2018). EU Food Losses and Waste. Retrieved from </a:t>
            </a:r>
            <a:r>
              <a:rPr lang="en-US" u="sng">
                <a:solidFill>
                  <a:srgbClr val="0000FF"/>
                </a:solidFill>
                <a:hlinkClick r:id="rId6">
                  <a:extLst>
                    <a:ext uri="{A12FA001-AC4F-418D-AE19-62706E023703}">
                      <ahyp:hlinkClr val="tx"/>
                    </a:ext>
                  </a:extLst>
                </a:hlinkClick>
              </a:rPr>
              <a:t>https://ec.europa.eu/food/sites/food/files/safety/docs/fw_eu-actions_food-waste-com_2018_en.pdf</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REFERENCES</a:t>
            </a:r>
            <a:endParaRPr/>
          </a:p>
        </p:txBody>
      </p:sp>
      <p:sp>
        <p:nvSpPr>
          <p:cNvPr id="330" name="Google Shape;330;p44"/>
          <p:cNvSpPr txBox="1"/>
          <p:nvPr>
            <p:ph idx="1" type="body"/>
          </p:nvPr>
        </p:nvSpPr>
        <p:spPr>
          <a:xfrm>
            <a:off x="838200" y="1803887"/>
            <a:ext cx="10515600" cy="4125448"/>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Articles and Journals</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Garnett, T. (2014). What is a Sustainable Healthy Diet?. Food Climate Research Network. Retrieved from </a:t>
            </a:r>
            <a:r>
              <a:rPr lang="en-US">
                <a:solidFill>
                  <a:srgbClr val="2964AA"/>
                </a:solidFill>
              </a:rPr>
              <a:t>https://www.fcrn.org.uk/sites/default/files/fcrn_what_is_a_sustainable_healthy_diet_final.pdf</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Tilman, D., &amp; Clark, M. (2014). Global Diets Link Environmental Sustainability and Human Health. Nature, 515(7528), 518-522. Retrieved from </a:t>
            </a:r>
            <a:r>
              <a:rPr lang="en-US" u="sng">
                <a:solidFill>
                  <a:srgbClr val="0000FF"/>
                </a:solidFill>
                <a:hlinkClick r:id="rId3">
                  <a:extLst>
                    <a:ext uri="{A12FA001-AC4F-418D-AE19-62706E023703}">
                      <ahyp:hlinkClr val="tx"/>
                    </a:ext>
                  </a:extLst>
                </a:hlinkClick>
              </a:rPr>
              <a:t>https://www.nature.com/articles/nature13959</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Gliessman, S. R. (2018). Agroecology: The Ecology of Sustainable Food Systems. CRC Press.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5"/>
          <p:cNvSpPr txBox="1"/>
          <p:nvPr>
            <p:ph type="title"/>
          </p:nvPr>
        </p:nvSpPr>
        <p:spPr>
          <a:xfrm>
            <a:off x="838200" y="-131283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EU Educational Sources</a:t>
            </a:r>
            <a:endParaRPr/>
          </a:p>
        </p:txBody>
      </p:sp>
      <p:sp>
        <p:nvSpPr>
          <p:cNvPr id="336" name="Google Shape;336;p45"/>
          <p:cNvSpPr txBox="1"/>
          <p:nvPr>
            <p:ph idx="1" type="body"/>
          </p:nvPr>
        </p:nvSpPr>
        <p:spPr>
          <a:xfrm>
            <a:off x="838200" y="1824521"/>
            <a:ext cx="10515600" cy="3993988"/>
          </a:xfrm>
          <a:prstGeom prst="rect">
            <a:avLst/>
          </a:prstGeom>
          <a:noFill/>
          <a:ln>
            <a:noFill/>
          </a:ln>
        </p:spPr>
        <p:txBody>
          <a:bodyPr anchorCtr="0" anchor="t" bIns="45675" lIns="45675" spcFirstLastPara="1" rIns="45675" wrap="square" tIns="45675">
            <a:normAutofit/>
          </a:bodyPr>
          <a:lstStyle/>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Commission – Education and Training: </a:t>
            </a:r>
            <a:r>
              <a:rPr lang="en-US" u="sng">
                <a:solidFill>
                  <a:srgbClr val="0000FF"/>
                </a:solidFill>
                <a:hlinkClick r:id="rId3">
                  <a:extLst>
                    <a:ext uri="{A12FA001-AC4F-418D-AE19-62706E023703}">
                      <ahyp:hlinkClr val="tx"/>
                    </a:ext>
                  </a:extLst>
                </a:hlinkClick>
              </a:rPr>
              <a:t>https://ec.europa.eu/education/</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Schoolnet: </a:t>
            </a:r>
            <a:r>
              <a:rPr lang="en-US" u="sng">
                <a:solidFill>
                  <a:srgbClr val="0000FF"/>
                </a:solidFill>
                <a:hlinkClick r:id="rId4">
                  <a:extLst>
                    <a:ext uri="{A12FA001-AC4F-418D-AE19-62706E023703}">
                      <ahyp:hlinkClr val="tx"/>
                    </a:ext>
                  </a:extLst>
                </a:hlinkClick>
              </a:rPr>
              <a:t>http://www.eun.org/</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Eco-Schools Programme: </a:t>
            </a:r>
            <a:r>
              <a:rPr lang="en-US" u="sng">
                <a:solidFill>
                  <a:srgbClr val="0000FF"/>
                </a:solidFill>
                <a:hlinkClick r:id="rId5">
                  <a:extLst>
                    <a:ext uri="{A12FA001-AC4F-418D-AE19-62706E023703}">
                      <ahyp:hlinkClr val="tx"/>
                    </a:ext>
                  </a:extLst>
                </a:hlinkClick>
              </a:rPr>
              <a:t>https://www.ecoschools.global/</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Environment Information and Observation Network (Eionet): </a:t>
            </a:r>
            <a:r>
              <a:rPr lang="en-US" u="sng">
                <a:solidFill>
                  <a:srgbClr val="0000FF"/>
                </a:solidFill>
                <a:hlinkClick r:id="rId6">
                  <a:extLst>
                    <a:ext uri="{A12FA001-AC4F-418D-AE19-62706E023703}">
                      <ahyp:hlinkClr val="tx"/>
                    </a:ext>
                  </a:extLst>
                </a:hlinkClick>
              </a:rPr>
              <a:t>https://www.eionet.europa.eu/</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Food for Life Partnership: </a:t>
            </a:r>
            <a:r>
              <a:rPr lang="en-US" u="sng">
                <a:solidFill>
                  <a:srgbClr val="0000FF"/>
                </a:solidFill>
                <a:hlinkClick r:id="rId7">
                  <a:extLst>
                    <a:ext uri="{A12FA001-AC4F-418D-AE19-62706E023703}">
                      <ahyp:hlinkClr val="tx"/>
                    </a:ext>
                  </a:extLst>
                </a:hlinkClick>
              </a:rPr>
              <a:t>https://www.foodforlife.org.uk/</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Further Readings</a:t>
            </a:r>
            <a:endParaRPr/>
          </a:p>
        </p:txBody>
      </p:sp>
      <p:sp>
        <p:nvSpPr>
          <p:cNvPr id="342" name="Google Shape;342;p46"/>
          <p:cNvSpPr txBox="1"/>
          <p:nvPr>
            <p:ph idx="1" type="body"/>
          </p:nvPr>
        </p:nvSpPr>
        <p:spPr>
          <a:xfrm>
            <a:off x="838200" y="1741986"/>
            <a:ext cx="10515600" cy="4296241"/>
          </a:xfrm>
          <a:prstGeom prst="rect">
            <a:avLst/>
          </a:prstGeom>
          <a:noFill/>
          <a:ln>
            <a:noFill/>
          </a:ln>
        </p:spPr>
        <p:txBody>
          <a:bodyPr anchorCtr="0" anchor="t" bIns="45675" lIns="45675" spcFirstLastPara="1" rIns="45675" wrap="square" tIns="45675">
            <a:normAutofit/>
          </a:bodyPr>
          <a:lstStyle/>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Farming for the Future: Sustainable Agriculture and Food Systems (2020). European Parliament. Retrieved from </a:t>
            </a:r>
            <a:r>
              <a:rPr lang="en-US" u="sng">
                <a:solidFill>
                  <a:srgbClr val="0000FF"/>
                </a:solidFill>
                <a:hlinkClick r:id="rId3">
                  <a:extLst>
                    <a:ext uri="{A12FA001-AC4F-418D-AE19-62706E023703}">
                      <ahyp:hlinkClr val="tx"/>
                    </a:ext>
                  </a:extLst>
                </a:hlinkClick>
              </a:rPr>
              <a:t>https://www.europarl.europa.eu/RegData/etudes/BRIE/2020/649359/EPRS_BRI(2020)649359_EN.pdf</a:t>
            </a:r>
            <a:endParaRPr/>
          </a:p>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Transition to Agroecology: For a Food System Transformation in Europe (2019). Report by IDDRI and Agroecology Europe. Retrieved from </a:t>
            </a:r>
            <a:r>
              <a:rPr lang="en-US">
                <a:solidFill>
                  <a:srgbClr val="2964AA"/>
                </a:solidFill>
              </a:rPr>
              <a:t>https://www.agroecology-europe.org/wp-content/uploads/2019/04/Agroecology-IDDRI-Report.pdf</a:t>
            </a:r>
            <a:endParaRPr/>
          </a:p>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Rethinking Food and Agriculture: New Ways Forward (2020). Springer Nature. Retrieved from </a:t>
            </a:r>
            <a:r>
              <a:rPr lang="en-US" u="sng">
                <a:solidFill>
                  <a:srgbClr val="0000FF"/>
                </a:solidFill>
                <a:hlinkClick r:id="rId4">
                  <a:extLst>
                    <a:ext uri="{A12FA001-AC4F-418D-AE19-62706E023703}">
                      <ahyp:hlinkClr val="tx"/>
                    </a:ext>
                  </a:extLst>
                </a:hlinkClick>
              </a:rPr>
              <a:t>https://www.springer.com/gp/book/9783030393122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1471500" y="783600"/>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The space is open for quesions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ph type="title"/>
          </p:nvPr>
        </p:nvSpPr>
        <p:spPr>
          <a:xfrm>
            <a:off x="1123950" y="1366058"/>
            <a:ext cx="10515600" cy="2891618"/>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Be the change! Choose sustainable food habits today for a healthier tomorrow. Lets protect our planet one meal at a time!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9"/>
          <p:cNvSpPr txBox="1"/>
          <p:nvPr>
            <p:ph type="title"/>
          </p:nvPr>
        </p:nvSpPr>
        <p:spPr>
          <a:xfrm>
            <a:off x="831850" y="1670858"/>
            <a:ext cx="10515600" cy="2891618"/>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Thank you!</a:t>
            </a:r>
            <a:endParaRPr/>
          </a:p>
        </p:txBody>
      </p:sp>
      <p:sp>
        <p:nvSpPr>
          <p:cNvPr id="358" name="Google Shape;358;p49"/>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p>
            <a:pPr indent="228600" lvl="0" marL="0" rtl="0" algn="l">
              <a:lnSpc>
                <a:spcPct val="90000"/>
              </a:lnSpc>
              <a:spcBef>
                <a:spcPts val="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Contact </a:t>
            </a:r>
            <a:endParaRPr/>
          </a:p>
          <a:p>
            <a:pPr indent="228600" lvl="0" marL="0" rtl="0" algn="l">
              <a:lnSpc>
                <a:spcPct val="90000"/>
              </a:lnSpc>
              <a:spcBef>
                <a:spcPts val="100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Associazione Kora</a:t>
            </a:r>
            <a:endParaRPr/>
          </a:p>
          <a:p>
            <a:pPr indent="228600" lvl="0" marL="0" rtl="0" algn="l">
              <a:lnSpc>
                <a:spcPct val="90000"/>
              </a:lnSpc>
              <a:spcBef>
                <a:spcPts val="100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Joe Short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nvSpPr>
        <p:spPr>
          <a:xfrm>
            <a:off x="4936008" y="3149600"/>
            <a:ext cx="2077456" cy="2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VIDEO: FOOD SYSTEMS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831850" y="697734"/>
            <a:ext cx="10515600" cy="92765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Glossary  </a:t>
            </a:r>
            <a:endParaRPr/>
          </a:p>
        </p:txBody>
      </p:sp>
      <p:sp>
        <p:nvSpPr>
          <p:cNvPr id="364" name="Google Shape;364;p50"/>
          <p:cNvSpPr txBox="1"/>
          <p:nvPr>
            <p:ph idx="1" type="body"/>
          </p:nvPr>
        </p:nvSpPr>
        <p:spPr>
          <a:xfrm>
            <a:off x="838200" y="1633033"/>
            <a:ext cx="10515600" cy="4302348"/>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100"/>
              <a:buFont typeface="Calibri"/>
              <a:buNone/>
            </a:pPr>
            <a:r>
              <a:rPr b="1" lang="en-US" sz="2100">
                <a:solidFill>
                  <a:srgbClr val="000000"/>
                </a:solidFill>
              </a:rPr>
              <a:t>Agroecology</a:t>
            </a:r>
            <a:r>
              <a:rPr b="0" lang="en-US"/>
              <a:t>: A holistic approach to farming that emphasizes the ecological management of agricultural systems, integrating practices that support biodiversity, sustainability, and the health of ecosystems.</a:t>
            </a:r>
            <a:endParaRPr/>
          </a:p>
          <a:p>
            <a:pPr indent="0" lvl="0" marL="0" rtl="0" algn="l">
              <a:lnSpc>
                <a:spcPct val="90000"/>
              </a:lnSpc>
              <a:spcBef>
                <a:spcPts val="700"/>
              </a:spcBef>
              <a:spcAft>
                <a:spcPts val="0"/>
              </a:spcAft>
              <a:buClr>
                <a:srgbClr val="000000"/>
              </a:buClr>
              <a:buSzPts val="2100"/>
              <a:buFont typeface="Calibri"/>
              <a:buNone/>
            </a:pPr>
            <a:r>
              <a:rPr b="1" lang="en-US" sz="2100">
                <a:solidFill>
                  <a:srgbClr val="000000"/>
                </a:solidFill>
              </a:rPr>
              <a:t>Agroforestry</a:t>
            </a:r>
            <a:r>
              <a:rPr b="0" lang="en-US"/>
              <a:t>: A land-use management system in which trees or shrubs are grown around or among crops or pastureland. This practice enhances biodiversity and increases productivity, resilience, and sustainability.</a:t>
            </a:r>
            <a:endParaRPr/>
          </a:p>
          <a:p>
            <a:pPr indent="0" lvl="0" marL="0" rtl="0" algn="l">
              <a:lnSpc>
                <a:spcPct val="90000"/>
              </a:lnSpc>
              <a:spcBef>
                <a:spcPts val="700"/>
              </a:spcBef>
              <a:spcAft>
                <a:spcPts val="0"/>
              </a:spcAft>
              <a:buClr>
                <a:srgbClr val="000000"/>
              </a:buClr>
              <a:buSzPts val="2100"/>
              <a:buFont typeface="Calibri"/>
              <a:buNone/>
            </a:pPr>
            <a:r>
              <a:rPr b="1" lang="en-US" sz="2100">
                <a:solidFill>
                  <a:srgbClr val="000000"/>
                </a:solidFill>
              </a:rPr>
              <a:t>Aquaculture</a:t>
            </a:r>
            <a:r>
              <a:rPr b="0" lang="en-US"/>
              <a:t>: The cultivation of aquatic organisms such as fish, shellfish, and plants, typically for food, in controlled environments.</a:t>
            </a:r>
            <a:endParaRPr/>
          </a:p>
          <a:p>
            <a:pPr indent="0" lvl="0" marL="0" rtl="0" algn="l">
              <a:lnSpc>
                <a:spcPct val="90000"/>
              </a:lnSpc>
              <a:spcBef>
                <a:spcPts val="700"/>
              </a:spcBef>
              <a:spcAft>
                <a:spcPts val="0"/>
              </a:spcAft>
              <a:buClr>
                <a:srgbClr val="000000"/>
              </a:buClr>
              <a:buSzPts val="2100"/>
              <a:buFont typeface="Calibri"/>
              <a:buNone/>
            </a:pPr>
            <a:r>
              <a:rPr b="1" lang="en-US" sz="2100">
                <a:solidFill>
                  <a:srgbClr val="000000"/>
                </a:solidFill>
              </a:rPr>
              <a:t>Biodiversity</a:t>
            </a:r>
            <a:r>
              <a:rPr b="0" lang="en-US"/>
              <a:t>: The variety of life in the world or in a particular habitat or ecosystem. In agriculture, biodiversity helps maintain ecosystem stability, enhances soil fertility, and improves resilience against pests and diseases.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idx="1" type="body"/>
          </p:nvPr>
        </p:nvSpPr>
        <p:spPr>
          <a:xfrm>
            <a:off x="831850" y="768348"/>
            <a:ext cx="10515600" cy="532130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1900"/>
              <a:buFont typeface="Calibri"/>
              <a:buNone/>
            </a:pPr>
            <a:r>
              <a:rPr b="1" lang="en-US" sz="1900">
                <a:solidFill>
                  <a:srgbClr val="000000"/>
                </a:solidFill>
              </a:rPr>
              <a:t>Community</a:t>
            </a:r>
            <a:r>
              <a:rPr b="0" lang="en-US"/>
              <a:t> </a:t>
            </a:r>
            <a:r>
              <a:rPr b="1" lang="en-US" sz="1900">
                <a:solidFill>
                  <a:srgbClr val="000000"/>
                </a:solidFill>
              </a:rPr>
              <a:t>Garden</a:t>
            </a:r>
            <a:r>
              <a:rPr b="0" lang="en-US"/>
              <a:t>: A single piece of land gardened collectively by a group of people. Community gardens provide fresh produce, improve urban environments, and foster social interactions.</a:t>
            </a:r>
            <a:endParaRPr/>
          </a:p>
          <a:p>
            <a:pPr indent="0" lvl="0" marL="0" rtl="0" algn="l">
              <a:lnSpc>
                <a:spcPct val="90000"/>
              </a:lnSpc>
              <a:spcBef>
                <a:spcPts val="600"/>
              </a:spcBef>
              <a:spcAft>
                <a:spcPts val="0"/>
              </a:spcAft>
              <a:buClr>
                <a:srgbClr val="000000"/>
              </a:buClr>
              <a:buSzPts val="1900"/>
              <a:buFont typeface="Calibri"/>
              <a:buNone/>
            </a:pPr>
            <a:r>
              <a:rPr b="1" lang="en-US" sz="1900">
                <a:solidFill>
                  <a:srgbClr val="000000"/>
                </a:solidFill>
              </a:rPr>
              <a:t>Composting</a:t>
            </a:r>
            <a:r>
              <a:rPr b="0" lang="en-US"/>
              <a:t>: The process of recycling organic waste, such as food scraps and yard waste, into a valuable soil amendment known as compost. This process enhances soil health and reduces landfill waste.</a:t>
            </a:r>
            <a:endParaRPr/>
          </a:p>
          <a:p>
            <a:pPr indent="0" lvl="0" marL="0" rtl="0" algn="l">
              <a:lnSpc>
                <a:spcPct val="90000"/>
              </a:lnSpc>
              <a:spcBef>
                <a:spcPts val="600"/>
              </a:spcBef>
              <a:spcAft>
                <a:spcPts val="0"/>
              </a:spcAft>
              <a:buClr>
                <a:srgbClr val="000000"/>
              </a:buClr>
              <a:buSzPts val="1900"/>
              <a:buFont typeface="Calibri"/>
              <a:buNone/>
            </a:pPr>
            <a:r>
              <a:rPr b="1" lang="en-US" sz="1900">
                <a:solidFill>
                  <a:srgbClr val="000000"/>
                </a:solidFill>
              </a:rPr>
              <a:t>Crop</a:t>
            </a:r>
            <a:r>
              <a:rPr b="0" lang="en-US"/>
              <a:t> </a:t>
            </a:r>
            <a:r>
              <a:rPr b="1" lang="en-US" sz="1900">
                <a:solidFill>
                  <a:srgbClr val="000000"/>
                </a:solidFill>
              </a:rPr>
              <a:t>Rotation</a:t>
            </a:r>
            <a:r>
              <a:rPr b="0" lang="en-US"/>
              <a:t>: The practice of growing different types of crops in the same area in sequenced seasons. It helps maintain soil health, reduce pest and disease cycles, and increase crop yield.</a:t>
            </a:r>
            <a:endParaRPr/>
          </a:p>
          <a:p>
            <a:pPr indent="0" lvl="0" marL="0" rtl="0" algn="l">
              <a:lnSpc>
                <a:spcPct val="90000"/>
              </a:lnSpc>
              <a:spcBef>
                <a:spcPts val="600"/>
              </a:spcBef>
              <a:spcAft>
                <a:spcPts val="0"/>
              </a:spcAft>
              <a:buClr>
                <a:srgbClr val="000000"/>
              </a:buClr>
              <a:buSzPts val="1900"/>
              <a:buFont typeface="Calibri"/>
              <a:buNone/>
            </a:pPr>
            <a:r>
              <a:rPr b="1" lang="en-US" sz="1900">
                <a:solidFill>
                  <a:srgbClr val="000000"/>
                </a:solidFill>
              </a:rPr>
              <a:t>Distribution</a:t>
            </a:r>
            <a:r>
              <a:rPr b="0" lang="en-US"/>
              <a:t>: The process of transporting food from the place of production to where it will be consumed. Effective distribution ensures that food reaches consumers efficiently and remains fresh and safe to eat.</a:t>
            </a:r>
            <a:endParaRPr/>
          </a:p>
          <a:p>
            <a:pPr indent="0" lvl="0" marL="0" rtl="0" algn="l">
              <a:lnSpc>
                <a:spcPct val="90000"/>
              </a:lnSpc>
              <a:spcBef>
                <a:spcPts val="600"/>
              </a:spcBef>
              <a:spcAft>
                <a:spcPts val="0"/>
              </a:spcAft>
              <a:buClr>
                <a:srgbClr val="000000"/>
              </a:buClr>
              <a:buSzPts val="1900"/>
              <a:buFont typeface="Calibri"/>
              <a:buNone/>
            </a:pPr>
            <a:r>
              <a:rPr b="1" lang="en-US" sz="1900">
                <a:solidFill>
                  <a:srgbClr val="000000"/>
                </a:solidFill>
              </a:rPr>
              <a:t>Ecosystem Services</a:t>
            </a:r>
            <a:r>
              <a:rPr b="0" lang="en-US"/>
              <a:t>: The benefits that humans derive from ecosystems, including provisioning services (like food and water), regulating services (like flood control), cultural services (like recreational benefits), and supporting services (like nutrient cycling).</a:t>
            </a:r>
            <a:endParaRPr/>
          </a:p>
          <a:p>
            <a:pPr indent="0" lvl="0" marL="0" rtl="0" algn="l">
              <a:lnSpc>
                <a:spcPct val="90000"/>
              </a:lnSpc>
              <a:spcBef>
                <a:spcPts val="600"/>
              </a:spcBef>
              <a:spcAft>
                <a:spcPts val="0"/>
              </a:spcAft>
              <a:buClr>
                <a:srgbClr val="000000"/>
              </a:buClr>
              <a:buSzPts val="1900"/>
              <a:buFont typeface="Calibri"/>
              <a:buNone/>
            </a:pPr>
            <a:r>
              <a:rPr b="1" lang="en-US" sz="1900">
                <a:solidFill>
                  <a:srgbClr val="000000"/>
                </a:solidFill>
              </a:rPr>
              <a:t>Ethical Farming</a:t>
            </a:r>
            <a:r>
              <a:rPr b="0" lang="en-US"/>
              <a:t>: Agricultural practices that prioritize animal welfare, environmental sustainability, and fair treatment of workers. Ethical farming aims to produce food in a way that is morally right and socially responsible.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2"/>
          <p:cNvSpPr txBox="1"/>
          <p:nvPr>
            <p:ph idx="1" type="body"/>
          </p:nvPr>
        </p:nvSpPr>
        <p:spPr>
          <a:xfrm>
            <a:off x="838200" y="843281"/>
            <a:ext cx="10515600" cy="497997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SzPts val="1900"/>
              <a:buNone/>
            </a:pPr>
            <a:r>
              <a:rPr b="1" lang="en-US" sz="1900"/>
              <a:t>Food Desert</a:t>
            </a:r>
            <a:r>
              <a:rPr b="0" lang="en-US"/>
              <a:t>: Urban or rural areas where access to affordable and nutritious food is limited. Residents in food deserts often rely on convenience stores and fast food, leading to poor dietary health.</a:t>
            </a:r>
            <a:endParaRPr/>
          </a:p>
          <a:p>
            <a:pPr indent="0" lvl="0" marL="0" rtl="0" algn="l">
              <a:lnSpc>
                <a:spcPct val="90000"/>
              </a:lnSpc>
              <a:spcBef>
                <a:spcPts val="600"/>
              </a:spcBef>
              <a:spcAft>
                <a:spcPts val="0"/>
              </a:spcAft>
              <a:buSzPts val="1900"/>
              <a:buNone/>
            </a:pPr>
            <a:r>
              <a:rPr b="1" lang="en-US" sz="1900"/>
              <a:t>Food Environment</a:t>
            </a:r>
            <a:r>
              <a:rPr b="0" lang="en-US"/>
              <a:t>: The physical, economic, political, and socio-cultural context in which people make food choices. Food environments influence what foods are available, affordable, and desirable.</a:t>
            </a:r>
            <a:endParaRPr/>
          </a:p>
          <a:p>
            <a:pPr indent="0" lvl="0" marL="0" rtl="0" algn="l">
              <a:lnSpc>
                <a:spcPct val="90000"/>
              </a:lnSpc>
              <a:spcBef>
                <a:spcPts val="600"/>
              </a:spcBef>
              <a:spcAft>
                <a:spcPts val="0"/>
              </a:spcAft>
              <a:buSzPts val="1900"/>
              <a:buNone/>
            </a:pPr>
            <a:r>
              <a:rPr b="1" lang="en-US" sz="1900"/>
              <a:t>Food Insecurity</a:t>
            </a:r>
            <a:r>
              <a:rPr b="0" lang="en-US"/>
              <a:t>: A condition in which people lack regular access to enough safe and nutritious food for normal growth and development and an active, healthy life.</a:t>
            </a:r>
            <a:endParaRPr/>
          </a:p>
          <a:p>
            <a:pPr indent="0" lvl="0" marL="0" rtl="0" algn="l">
              <a:lnSpc>
                <a:spcPct val="90000"/>
              </a:lnSpc>
              <a:spcBef>
                <a:spcPts val="600"/>
              </a:spcBef>
              <a:spcAft>
                <a:spcPts val="0"/>
              </a:spcAft>
              <a:buSzPts val="1900"/>
              <a:buNone/>
            </a:pPr>
            <a:r>
              <a:rPr b="1" lang="en-US" sz="1900"/>
              <a:t>Food System</a:t>
            </a:r>
            <a:r>
              <a:rPr b="0" lang="en-US"/>
              <a:t>: The interconnected network that encompasses all aspects of feeding a population, including growing, harvesting, processing, packaging, transporting, marketing, consumption, and disposal of food.</a:t>
            </a:r>
            <a:endParaRPr/>
          </a:p>
          <a:p>
            <a:pPr indent="0" lvl="0" marL="0" rtl="0" algn="l">
              <a:lnSpc>
                <a:spcPct val="90000"/>
              </a:lnSpc>
              <a:spcBef>
                <a:spcPts val="600"/>
              </a:spcBef>
              <a:spcAft>
                <a:spcPts val="0"/>
              </a:spcAft>
              <a:buSzPts val="1900"/>
              <a:buNone/>
            </a:pPr>
            <a:r>
              <a:rPr b="1" lang="en-US" sz="1900"/>
              <a:t>Futures Literacy</a:t>
            </a:r>
            <a:r>
              <a:rPr b="0" lang="en-US"/>
              <a:t>: The capability to imagine and evaluate possible futures. It enables individuals and communities to envision and plan for sustainable and desirable future scenarios.</a:t>
            </a:r>
            <a:endParaRPr/>
          </a:p>
          <a:p>
            <a:pPr indent="0" lvl="0" marL="0" rtl="0" algn="l">
              <a:lnSpc>
                <a:spcPct val="90000"/>
              </a:lnSpc>
              <a:spcBef>
                <a:spcPts val="600"/>
              </a:spcBef>
              <a:spcAft>
                <a:spcPts val="0"/>
              </a:spcAft>
              <a:buSzPts val="1900"/>
              <a:buNone/>
            </a:pPr>
            <a:r>
              <a:rPr b="1" lang="en-US" sz="1900"/>
              <a:t>Greenhouse Gas Emissions</a:t>
            </a:r>
            <a:r>
              <a:rPr b="0" lang="en-US"/>
              <a:t>: Gases like carbon dioxide, methane, and nitrous oxide that trap heat in the atmosphere, contributing to global warming and climate change. Agriculture is a significant source of these emissions.</a:t>
            </a:r>
            <a:endParaRPr/>
          </a:p>
          <a:p>
            <a:pPr indent="0" lvl="0" marL="0" rtl="0" algn="l">
              <a:lnSpc>
                <a:spcPct val="90000"/>
              </a:lnSpc>
              <a:spcBef>
                <a:spcPts val="600"/>
              </a:spcBef>
              <a:spcAft>
                <a:spcPts val="0"/>
              </a:spcAft>
              <a:buSzPts val="1900"/>
              <a:buNone/>
            </a:pPr>
            <a:r>
              <a:rPr b="1" lang="en-US" sz="1900"/>
              <a:t>Integrated Pest Management (IPM)</a:t>
            </a:r>
            <a:r>
              <a:rPr b="0" lang="en-US"/>
              <a:t>: An environmentally sensitive approach to pest management that uses a combination of biological, cultural, physical, and chemical methods to minimize the impact on human health, beneficial and non-target organisms, and the environment.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idx="1" type="body"/>
          </p:nvPr>
        </p:nvSpPr>
        <p:spPr>
          <a:xfrm>
            <a:off x="641976" y="922098"/>
            <a:ext cx="10515601" cy="5013804"/>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SzPts val="1900"/>
              <a:buNone/>
            </a:pPr>
            <a:r>
              <a:rPr b="1" lang="en-US" sz="1900"/>
              <a:t>Integral Resource Management:</a:t>
            </a:r>
            <a:r>
              <a:rPr b="0" lang="en-US"/>
              <a:t> A holistic approach to managing all resources—land, water, energy, and materials—in an integrated manner to create sustainable and efficient systems.</a:t>
            </a:r>
            <a:endParaRPr/>
          </a:p>
          <a:p>
            <a:pPr indent="0" lvl="0" marL="0" rtl="0" algn="l">
              <a:lnSpc>
                <a:spcPct val="90000"/>
              </a:lnSpc>
              <a:spcBef>
                <a:spcPts val="600"/>
              </a:spcBef>
              <a:spcAft>
                <a:spcPts val="0"/>
              </a:spcAft>
              <a:buSzPts val="1900"/>
              <a:buNone/>
            </a:pPr>
            <a:r>
              <a:rPr b="1" lang="en-US" sz="1900"/>
              <a:t>Local Food</a:t>
            </a:r>
            <a:r>
              <a:rPr b="0" lang="en-US"/>
              <a:t>: Food that is produced, processed, and distributed within a specific geographic area. Local food systems support regional economies, reduce transportation emissions, and provide fresher produce.</a:t>
            </a:r>
            <a:endParaRPr/>
          </a:p>
          <a:p>
            <a:pPr indent="0" lvl="0" marL="0" rtl="0" algn="l">
              <a:lnSpc>
                <a:spcPct val="90000"/>
              </a:lnSpc>
              <a:spcBef>
                <a:spcPts val="600"/>
              </a:spcBef>
              <a:spcAft>
                <a:spcPts val="0"/>
              </a:spcAft>
              <a:buSzPts val="1900"/>
              <a:buNone/>
            </a:pPr>
            <a:r>
              <a:rPr b="1" lang="en-US" sz="1900"/>
              <a:t>Organic Farming:</a:t>
            </a:r>
            <a:r>
              <a:rPr b="0" lang="en-US"/>
              <a:t> A method of farming that uses natural processes and inputs, avoiding synthetic chemicals and genetically modified organisms (GMOs). Organic farming promotes soil health, biodiversity, and ecological balance.</a:t>
            </a:r>
            <a:endParaRPr/>
          </a:p>
          <a:p>
            <a:pPr indent="0" lvl="0" marL="0" rtl="0" algn="l">
              <a:lnSpc>
                <a:spcPct val="90000"/>
              </a:lnSpc>
              <a:spcBef>
                <a:spcPts val="600"/>
              </a:spcBef>
              <a:spcAft>
                <a:spcPts val="0"/>
              </a:spcAft>
              <a:buSzPts val="1900"/>
              <a:buNone/>
            </a:pPr>
            <a:r>
              <a:rPr b="1" lang="en-US" sz="1900"/>
              <a:t>Permaculture</a:t>
            </a:r>
            <a:r>
              <a:rPr b="0" lang="en-US"/>
              <a:t>: A design system for sustainable living and agriculture that mimics natural ecosystems. Permaculture principles include care for the earth, care for people, and fair share of resources.</a:t>
            </a:r>
            <a:endParaRPr/>
          </a:p>
          <a:p>
            <a:pPr indent="0" lvl="0" marL="0" rtl="0" algn="l">
              <a:lnSpc>
                <a:spcPct val="90000"/>
              </a:lnSpc>
              <a:spcBef>
                <a:spcPts val="600"/>
              </a:spcBef>
              <a:spcAft>
                <a:spcPts val="0"/>
              </a:spcAft>
              <a:buSzPts val="1900"/>
              <a:buNone/>
            </a:pPr>
            <a:r>
              <a:rPr b="1" lang="en-US" sz="1900"/>
              <a:t>Regenerative Agriculture</a:t>
            </a:r>
            <a:r>
              <a:rPr b="0" lang="en-US"/>
              <a:t>: A conservation and rehabilitation approach to food and farming systems that focuses on regenerating topsoil, increasing biodiversity, improving water cycles, and enhancing ecosystem services.</a:t>
            </a:r>
            <a:endParaRPr/>
          </a:p>
          <a:p>
            <a:pPr indent="0" lvl="0" marL="0" rtl="0" algn="l">
              <a:lnSpc>
                <a:spcPct val="90000"/>
              </a:lnSpc>
              <a:spcBef>
                <a:spcPts val="600"/>
              </a:spcBef>
              <a:spcAft>
                <a:spcPts val="0"/>
              </a:spcAft>
              <a:buSzPts val="1900"/>
              <a:buNone/>
            </a:pPr>
            <a:r>
              <a:rPr b="1" lang="en-US" sz="1900"/>
              <a:t>Sustainable Agriculture:</a:t>
            </a:r>
            <a:r>
              <a:rPr b="0" lang="en-US"/>
              <a:t> Farming practices that meet current food needs without compromising the ability of future generations to meet their needs. It emphasizes environmental health, economic profitability, and social and economic equity.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4"/>
          <p:cNvSpPr txBox="1"/>
          <p:nvPr>
            <p:ph idx="1" type="body"/>
          </p:nvPr>
        </p:nvSpPr>
        <p:spPr>
          <a:xfrm>
            <a:off x="838200" y="777107"/>
            <a:ext cx="10515600" cy="504615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SzPts val="2800"/>
              <a:buNone/>
            </a:pPr>
            <a:r>
              <a:rPr b="1" lang="en-US"/>
              <a:t>Sustainable Diet</a:t>
            </a:r>
            <a:r>
              <a:rPr b="0" lang="en-US"/>
              <a:t>: A diet that has low environmental impact, contributes to food and nutrition security, and supports a healthy life for present and future generations. It is culturally acceptable, economically fair, and nutritionally adequate.</a:t>
            </a:r>
            <a:endParaRPr b="0"/>
          </a:p>
          <a:p>
            <a:pPr indent="0" lvl="0" marL="0" rtl="0" algn="l">
              <a:lnSpc>
                <a:spcPct val="90000"/>
              </a:lnSpc>
              <a:spcBef>
                <a:spcPts val="1000"/>
              </a:spcBef>
              <a:spcAft>
                <a:spcPts val="0"/>
              </a:spcAft>
              <a:buSzPts val="2800"/>
              <a:buNone/>
            </a:pPr>
            <a:r>
              <a:rPr b="1" lang="en-US"/>
              <a:t>Waste Management</a:t>
            </a:r>
            <a:r>
              <a:rPr b="0" lang="en-US"/>
              <a:t>: The collection, transport, processing, recycling, and disposal of waste materials. Effective waste management reduces environmental impact and promotes resource recovery.</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5"/>
          <p:cNvSpPr txBox="1"/>
          <p:nvPr>
            <p:ph type="title"/>
          </p:nvPr>
        </p:nvSpPr>
        <p:spPr>
          <a:xfrm>
            <a:off x="831850" y="697733"/>
            <a:ext cx="10515600" cy="2891621"/>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Teaching  materials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6"/>
          <p:cNvSpPr txBox="1"/>
          <p:nvPr>
            <p:ph type="title"/>
          </p:nvPr>
        </p:nvSpPr>
        <p:spPr>
          <a:xfrm>
            <a:off x="831850" y="697734"/>
            <a:ext cx="10515600" cy="2891620"/>
          </a:xfrm>
          <a:prstGeom prst="rect">
            <a:avLst/>
          </a:prstGeom>
          <a:noFill/>
          <a:ln>
            <a:noFill/>
          </a:ln>
        </p:spPr>
        <p:txBody>
          <a:bodyPr anchorCtr="0" anchor="b" bIns="45675" lIns="45675" spcFirstLastPara="1" rIns="45675" wrap="square" tIns="45675">
            <a:normAutofit/>
          </a:bodyPr>
          <a:lstStyle/>
          <a:p>
            <a:pPr indent="0" lvl="0" marL="0" marR="0" rtl="0" algn="ctr">
              <a:lnSpc>
                <a:spcPct val="90000"/>
              </a:lnSpc>
              <a:spcBef>
                <a:spcPts val="0"/>
              </a:spcBef>
              <a:spcAft>
                <a:spcPts val="0"/>
              </a:spcAft>
              <a:buClr>
                <a:srgbClr val="000000"/>
              </a:buClr>
              <a:buSzPts val="6000"/>
              <a:buFont typeface="Calibri"/>
              <a:buNone/>
            </a:pPr>
            <a:r>
              <a:rPr b="1" lang="en-US" cap="small"/>
              <a:t>Case study</a:t>
            </a:r>
            <a:endParaRPr/>
          </a:p>
        </p:txBody>
      </p:sp>
      <p:sp>
        <p:nvSpPr>
          <p:cNvPr id="395" name="Google Shape;395;p56"/>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Berlin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7"/>
          <p:cNvSpPr txBox="1"/>
          <p:nvPr>
            <p:ph type="title"/>
          </p:nvPr>
        </p:nvSpPr>
        <p:spPr>
          <a:xfrm>
            <a:off x="831850" y="1029458"/>
            <a:ext cx="10515600" cy="2891620"/>
          </a:xfrm>
          <a:prstGeom prst="rect">
            <a:avLst/>
          </a:prstGeom>
          <a:noFill/>
          <a:ln>
            <a:noFill/>
          </a:ln>
        </p:spPr>
        <p:txBody>
          <a:bodyPr anchorCtr="0" anchor="b" bIns="45675" lIns="45675" spcFirstLastPara="1" rIns="45675" wrap="square" tIns="45675">
            <a:normAutofit/>
          </a:bodyPr>
          <a:lstStyle/>
          <a:p>
            <a:pPr indent="0" lvl="0" marL="0" marR="0" rtl="0" algn="ctr">
              <a:lnSpc>
                <a:spcPct val="90000"/>
              </a:lnSpc>
              <a:spcBef>
                <a:spcPts val="0"/>
              </a:spcBef>
              <a:spcAft>
                <a:spcPts val="0"/>
              </a:spcAft>
              <a:buClr>
                <a:srgbClr val="000000"/>
              </a:buClr>
              <a:buSzPts val="6000"/>
              <a:buFont typeface="Calibri"/>
              <a:buNone/>
            </a:pPr>
            <a:r>
              <a:rPr b="1" lang="en-US" cap="small"/>
              <a:t>Imagining and designing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975815" y="-1113227"/>
            <a:ext cx="10515602"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Impact of Food Systems</a:t>
            </a:r>
            <a:endParaRPr/>
          </a:p>
        </p:txBody>
      </p:sp>
      <p:sp>
        <p:nvSpPr>
          <p:cNvPr id="108" name="Google Shape;108;p6"/>
          <p:cNvSpPr txBox="1"/>
          <p:nvPr>
            <p:ph idx="1" type="body"/>
          </p:nvPr>
        </p:nvSpPr>
        <p:spPr>
          <a:xfrm>
            <a:off x="1416631" y="2184370"/>
            <a:ext cx="10725406" cy="3008201"/>
          </a:xfrm>
          <a:prstGeom prst="rect">
            <a:avLst/>
          </a:prstGeom>
          <a:noFill/>
          <a:ln>
            <a:noFill/>
          </a:ln>
        </p:spPr>
        <p:txBody>
          <a:bodyPr anchorCtr="0" anchor="t" bIns="45675" lIns="45675" spcFirstLastPara="1" rIns="45675" wrap="square" tIns="45675">
            <a:normAutofit/>
          </a:bodyPr>
          <a:lstStyle/>
          <a:p>
            <a:pPr indent="-280735" lvl="0" marL="280735" rtl="0" algn="l">
              <a:lnSpc>
                <a:spcPct val="90000"/>
              </a:lnSpc>
              <a:spcBef>
                <a:spcPts val="0"/>
              </a:spcBef>
              <a:spcAft>
                <a:spcPts val="0"/>
              </a:spcAft>
              <a:buClr>
                <a:srgbClr val="000000"/>
              </a:buClr>
              <a:buSzPts val="2800"/>
              <a:buFont typeface="Calibri"/>
              <a:buChar char="•"/>
            </a:pPr>
            <a:r>
              <a:rPr lang="en-US" sz="2800">
                <a:solidFill>
                  <a:srgbClr val="000000"/>
                </a:solidFill>
              </a:rPr>
              <a:t>Personal Health and Food Choices</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Public Health</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Environment</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Environmental Impact of Food Choices</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Sustainability of Food Habits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type="title"/>
          </p:nvPr>
        </p:nvSpPr>
        <p:spPr>
          <a:xfrm>
            <a:off x="1302028" y="-246910"/>
            <a:ext cx="10302600" cy="24483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Let’s think about the impact of our choices…</a:t>
            </a:r>
            <a:endParaRPr/>
          </a:p>
        </p:txBody>
      </p:sp>
      <p:sp>
        <p:nvSpPr>
          <p:cNvPr id="114" name="Google Shape;114;p7"/>
          <p:cNvSpPr txBox="1"/>
          <p:nvPr>
            <p:ph idx="1" type="body"/>
          </p:nvPr>
        </p:nvSpPr>
        <p:spPr>
          <a:xfrm>
            <a:off x="1250044" y="2201270"/>
            <a:ext cx="10656653" cy="338807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1-What is a primary benefit of choosing locally sourced food?</a:t>
            </a:r>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It is always cheaper.</a:t>
            </a:r>
            <a:br>
              <a:rPr lang="en-US" sz="2800">
                <a:solidFill>
                  <a:srgbClr val="000000"/>
                </a:solidFill>
              </a:rPr>
            </a:br>
            <a:r>
              <a:rPr lang="en-US" sz="2800">
                <a:solidFill>
                  <a:srgbClr val="000000"/>
                </a:solidFill>
              </a:rPr>
              <a:t>B. It reduces the carbon footprint associated with food transportation.</a:t>
            </a:r>
            <a:br>
              <a:rPr lang="en-US" sz="2800">
                <a:solidFill>
                  <a:srgbClr val="000000"/>
                </a:solidFill>
              </a:rPr>
            </a:br>
            <a:r>
              <a:rPr lang="en-US" sz="2800">
                <a:solidFill>
                  <a:srgbClr val="000000"/>
                </a:solidFill>
              </a:rPr>
              <a:t>C. It tastes better than imported food.</a:t>
            </a:r>
            <a:br>
              <a:rPr lang="en-US" sz="2800">
                <a:solidFill>
                  <a:srgbClr val="000000"/>
                </a:solidFill>
              </a:rPr>
            </a:br>
            <a:r>
              <a:rPr lang="en-US" sz="2800">
                <a:solidFill>
                  <a:srgbClr val="000000"/>
                </a:solidFill>
              </a:rPr>
              <a:t>D. It eliminates the need for food packaging.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idx="1" type="body"/>
          </p:nvPr>
        </p:nvSpPr>
        <p:spPr>
          <a:xfrm>
            <a:off x="1250044" y="2201270"/>
            <a:ext cx="10656653" cy="338807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1-What is a primary benefit of choosing locally sourced food?</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It is always cheaper.</a:t>
            </a:r>
            <a:br>
              <a:rPr lang="en-US" sz="2800">
                <a:solidFill>
                  <a:srgbClr val="DDDDDD"/>
                </a:solidFill>
              </a:rPr>
            </a:br>
            <a:r>
              <a:rPr b="1" lang="en-US">
                <a:solidFill>
                  <a:srgbClr val="000000"/>
                </a:solidFill>
              </a:rPr>
              <a:t>B. It reduces the carbon footprint associated with food transportation.</a:t>
            </a:r>
            <a:br>
              <a:rPr b="1" lang="en-US">
                <a:solidFill>
                  <a:srgbClr val="000000"/>
                </a:solidFill>
              </a:rPr>
            </a:br>
            <a:r>
              <a:rPr lang="en-US" sz="2800">
                <a:solidFill>
                  <a:srgbClr val="DDDDDD"/>
                </a:solidFill>
              </a:rPr>
              <a:t>C. It tastes better than imported food.</a:t>
            </a:r>
            <a:br>
              <a:rPr lang="en-US" sz="2800">
                <a:solidFill>
                  <a:srgbClr val="DDDDDD"/>
                </a:solidFill>
              </a:rPr>
            </a:br>
            <a:r>
              <a:rPr lang="en-US" sz="2800">
                <a:solidFill>
                  <a:srgbClr val="DDDDDD"/>
                </a:solidFill>
              </a:rPr>
              <a:t>D. It eliminates the need for food packaging.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idx="1" type="body"/>
          </p:nvPr>
        </p:nvSpPr>
        <p:spPr>
          <a:xfrm>
            <a:off x="1250044" y="22012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2-How can reducing meat consumption contribute to environmental sustainability?</a:t>
            </a:r>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It increases water use.</a:t>
            </a:r>
            <a:br>
              <a:rPr lang="en-US" sz="2800">
                <a:solidFill>
                  <a:srgbClr val="000000"/>
                </a:solidFill>
              </a:rPr>
            </a:br>
            <a:r>
              <a:rPr lang="en-US" sz="2800">
                <a:solidFill>
                  <a:srgbClr val="000000"/>
                </a:solidFill>
              </a:rPr>
              <a:t>B. It decreases the need for synthetic fertilisers.</a:t>
            </a:r>
            <a:br>
              <a:rPr lang="en-US" sz="2800">
                <a:solidFill>
                  <a:srgbClr val="000000"/>
                </a:solidFill>
              </a:rPr>
            </a:br>
            <a:r>
              <a:rPr lang="en-US" sz="2800">
                <a:solidFill>
                  <a:srgbClr val="000000"/>
                </a:solidFill>
              </a:rPr>
              <a:t>C. It reduces greenhouse gas emissions.</a:t>
            </a:r>
            <a:br>
              <a:rPr lang="en-US" sz="2800">
                <a:solidFill>
                  <a:srgbClr val="000000"/>
                </a:solidFill>
              </a:rPr>
            </a:br>
            <a:r>
              <a:rPr lang="en-US" sz="2800">
                <a:solidFill>
                  <a:srgbClr val="000000"/>
                </a:solidFill>
              </a:rPr>
              <a:t>D. It leads to greater biodiversity loss.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