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Lst>
  <p:sldSz cy="6858000" cx="12192000"/>
  <p:notesSz cx="6858000" cy="9144000"/>
  <p:embeddedFontLst>
    <p:embeddedFont>
      <p:font typeface="Montserrat"/>
      <p:regular r:id="rId91"/>
      <p:bold r:id="rId92"/>
      <p:italic r:id="rId93"/>
      <p:boldItalic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5" roundtripDataSignature="AMtx7mjKokERjTXzOvW3yyVvo/08qShe3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4B5B33E-D5A0-45F2-951B-DAC3CF741E23}">
  <a:tblStyle styleId="{34B5B33E-D5A0-45F2-951B-DAC3CF741E23}"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A8B80401-1683-4972-8C00-F0A1778D15AA}"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BF5"/>
          </a:solidFill>
        </a:fill>
      </a:tcStyle>
    </a:wholeTbl>
    <a:band1H>
      <a:tcTxStyle b="off" i="off"/>
      <a:tcStyle>
        <a:fill>
          <a:solidFill>
            <a:srgbClr val="CAD4EA"/>
          </a:solidFill>
        </a:fill>
      </a:tcStyle>
    </a:band1H>
    <a:band2H>
      <a:tcTxStyle b="off" i="off"/>
    </a:band2H>
    <a:band1V>
      <a:tcTxStyle b="off" i="off"/>
      <a:tcStyle>
        <a:fill>
          <a:solidFill>
            <a:srgbClr val="CAD4EA"/>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slide" Target="slides/slide83.xml"/><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95" Type="http://customschemas.google.com/relationships/presentationmetadata" Target="metadata"/><Relationship Id="rId50" Type="http://schemas.openxmlformats.org/officeDocument/2006/relationships/slide" Target="slides/slide45.xml"/><Relationship Id="rId94" Type="http://schemas.openxmlformats.org/officeDocument/2006/relationships/font" Target="fonts/Montserrat-boldItalic.fntdata"/><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Montserrat-regular.fntdata"/><Relationship Id="rId90" Type="http://schemas.openxmlformats.org/officeDocument/2006/relationships/slide" Target="slides/slide85.xml"/><Relationship Id="rId93" Type="http://schemas.openxmlformats.org/officeDocument/2006/relationships/font" Target="fonts/Montserrat-italic.fntdata"/><Relationship Id="rId92" Type="http://schemas.openxmlformats.org/officeDocument/2006/relationships/font" Target="fonts/Montserrat-bold.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 name="Google Shape;5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 name="Google Shape;11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 name="Google Shape;134;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 name="Google Shape;144;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 name="Google Shape;177;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 name="Google Shape;185;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 name="Google Shape;5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 name="Google Shape;219;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5" name="Google Shape;27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 name="Google Shape;6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1" name="Google Shape;28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4" name="Google Shape;294;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1" name="Google Shape;311;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8" name="Google Shape;318;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7" name="Google Shape;327;p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2" name="Google Shape;342;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0" name="Google Shape;350;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0" name="Google Shape;360;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 name="Google Shape;7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0" name="Google Shape;370;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7" name="Google Shape;377;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1" name="Google Shape;401;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5" name="Google Shape;425;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1" name="Google Shape;43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9" name="Google Shape;439;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5" name="Google Shape;445;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5" name="Google Shape;455;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2" name="Google Shape;472;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9" name="Google Shape;479;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 name="Google Shape;7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4" name="Google Shape;484;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2" name="Google Shape;502;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9" name="Google Shape;509;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7" name="Google Shape;527;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4" name="Google Shape;534;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1" name="Google Shape;541;p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8" name="Google Shape;548;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5" name="Google Shape;555;p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2" name="Google Shape;562;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0" name="Google Shape;570;p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 name="Google Shape;8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4" name="Google Shape;584;p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92" name="Google Shape;592;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l-PL"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2" name="Google Shape;612;p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0" name="Google Shape;620;p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7" name="Google Shape;627;p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4" name="Google Shape;634;p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1" name="Google Shape;641;p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7" name="Google Shape;647;p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4" name="Google Shape;654;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0" name="Google Shape;660;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 name="Google Shape;9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8" name="Google Shape;668;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6" name="Google Shape;676;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4" name="Google Shape;684;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2" name="Google Shape;692;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9" name="Google Shape;699;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6" name="Google Shape;706;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3" name="Google Shape;713;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0" name="Google Shape;720;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7" name="Google Shape;727;p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4" name="Google Shape;734;p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 name="Google Shape;9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1" name="Google Shape;741;p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0" name="Google Shape;750;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7" name="Google Shape;75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2" name="Google Shape;76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7" name="Google Shape;767;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2" name="Google Shape;772;p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0" name="Google Shape;10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1" name="Shape 11"/>
        <p:cNvGrpSpPr/>
        <p:nvPr/>
      </p:nvGrpSpPr>
      <p:grpSpPr>
        <a:xfrm>
          <a:off x="0" y="0"/>
          <a:ext cx="0" cy="0"/>
          <a:chOff x="0" y="0"/>
          <a:chExt cx="0" cy="0"/>
        </a:xfrm>
      </p:grpSpPr>
      <p:sp>
        <p:nvSpPr>
          <p:cNvPr id="12" name="Google Shape;12;p1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 name="Google Shape;13;p18"/>
          <p:cNvSpPr txBox="1"/>
          <p:nvPr>
            <p:ph idx="12" type="sldNum"/>
          </p:nvPr>
        </p:nvSpPr>
        <p:spPr>
          <a:xfrm>
            <a:off x="9296400" y="633047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
        <p:nvSpPr>
          <p:cNvPr id="14" name="Google Shape;14;p18"/>
          <p:cNvSpPr txBox="1"/>
          <p:nvPr>
            <p:ph type="title"/>
          </p:nvPr>
        </p:nvSpPr>
        <p:spPr>
          <a:xfrm>
            <a:off x="831850" y="836224"/>
            <a:ext cx="10515600" cy="118040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47" name="Shape 47"/>
        <p:cNvGrpSpPr/>
        <p:nvPr/>
      </p:nvGrpSpPr>
      <p:grpSpPr>
        <a:xfrm>
          <a:off x="0" y="0"/>
          <a:ext cx="0" cy="0"/>
          <a:chOff x="0" y="0"/>
          <a:chExt cx="0" cy="0"/>
        </a:xfrm>
      </p:grpSpPr>
      <p:sp>
        <p:nvSpPr>
          <p:cNvPr id="48" name="Google Shape;48;p28"/>
          <p:cNvSpPr txBox="1"/>
          <p:nvPr>
            <p:ph type="title"/>
          </p:nvPr>
        </p:nvSpPr>
        <p:spPr>
          <a:xfrm rot="5400000">
            <a:off x="7233501" y="2056664"/>
            <a:ext cx="561169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8"/>
          <p:cNvSpPr txBox="1"/>
          <p:nvPr>
            <p:ph idx="1" type="body"/>
          </p:nvPr>
        </p:nvSpPr>
        <p:spPr>
          <a:xfrm rot="5400000">
            <a:off x="1899501" y="-496036"/>
            <a:ext cx="561169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8"/>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15" name="Shape 15"/>
        <p:cNvGrpSpPr/>
        <p:nvPr/>
      </p:nvGrpSpPr>
      <p:grpSpPr>
        <a:xfrm>
          <a:off x="0" y="0"/>
          <a:ext cx="0" cy="0"/>
          <a:chOff x="0" y="0"/>
          <a:chExt cx="0" cy="0"/>
        </a:xfrm>
      </p:grpSpPr>
      <p:sp>
        <p:nvSpPr>
          <p:cNvPr id="16" name="Google Shape;16;p20"/>
          <p:cNvSpPr txBox="1"/>
          <p:nvPr>
            <p:ph type="title"/>
          </p:nvPr>
        </p:nvSpPr>
        <p:spPr>
          <a:xfrm>
            <a:off x="838200" y="523701"/>
            <a:ext cx="10515600" cy="12302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0"/>
          <p:cNvSpPr txBox="1"/>
          <p:nvPr>
            <p:ph idx="1" type="body"/>
          </p:nvPr>
        </p:nvSpPr>
        <p:spPr>
          <a:xfrm>
            <a:off x="838200" y="1825625"/>
            <a:ext cx="10515600" cy="399763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0"/>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19" name="Shape 19"/>
        <p:cNvGrpSpPr/>
        <p:nvPr/>
      </p:nvGrpSpPr>
      <p:grpSpPr>
        <a:xfrm>
          <a:off x="0" y="0"/>
          <a:ext cx="0" cy="0"/>
          <a:chOff x="0" y="0"/>
          <a:chExt cx="0" cy="0"/>
        </a:xfrm>
      </p:grpSpPr>
      <p:sp>
        <p:nvSpPr>
          <p:cNvPr id="20" name="Google Shape;20;p19"/>
          <p:cNvSpPr txBox="1"/>
          <p:nvPr>
            <p:ph type="title"/>
          </p:nvPr>
        </p:nvSpPr>
        <p:spPr>
          <a:xfrm>
            <a:off x="831850" y="1670858"/>
            <a:ext cx="10515600" cy="289161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2" name="Google Shape;22;p19"/>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23" name="Shape 23"/>
        <p:cNvGrpSpPr/>
        <p:nvPr/>
      </p:nvGrpSpPr>
      <p:grpSpPr>
        <a:xfrm>
          <a:off x="0" y="0"/>
          <a:ext cx="0" cy="0"/>
          <a:chOff x="0" y="0"/>
          <a:chExt cx="0" cy="0"/>
        </a:xfrm>
      </p:grpSpPr>
      <p:sp>
        <p:nvSpPr>
          <p:cNvPr id="24" name="Google Shape;24;p24"/>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25" name="Shape 25"/>
        <p:cNvGrpSpPr/>
        <p:nvPr/>
      </p:nvGrpSpPr>
      <p:grpSpPr>
        <a:xfrm>
          <a:off x="0" y="0"/>
          <a:ext cx="0" cy="0"/>
          <a:chOff x="0" y="0"/>
          <a:chExt cx="0" cy="0"/>
        </a:xfrm>
      </p:grpSpPr>
      <p:sp>
        <p:nvSpPr>
          <p:cNvPr id="26" name="Google Shape;26;p23"/>
          <p:cNvSpPr txBox="1"/>
          <p:nvPr>
            <p:ph type="title"/>
          </p:nvPr>
        </p:nvSpPr>
        <p:spPr>
          <a:xfrm>
            <a:off x="838200" y="531379"/>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3"/>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28" name="Shape 28"/>
        <p:cNvGrpSpPr/>
        <p:nvPr/>
      </p:nvGrpSpPr>
      <p:grpSpPr>
        <a:xfrm>
          <a:off x="0" y="0"/>
          <a:ext cx="0" cy="0"/>
          <a:chOff x="0" y="0"/>
          <a:chExt cx="0" cy="0"/>
        </a:xfrm>
      </p:grpSpPr>
      <p:sp>
        <p:nvSpPr>
          <p:cNvPr id="29" name="Google Shape;29;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1" name="Google Shape;31;p2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 name="Google Shape;32;p25"/>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33" name="Shape 33"/>
        <p:cNvGrpSpPr/>
        <p:nvPr/>
      </p:nvGrpSpPr>
      <p:grpSpPr>
        <a:xfrm>
          <a:off x="0" y="0"/>
          <a:ext cx="0" cy="0"/>
          <a:chOff x="0" y="0"/>
          <a:chExt cx="0" cy="0"/>
        </a:xfrm>
      </p:grpSpPr>
      <p:sp>
        <p:nvSpPr>
          <p:cNvPr id="34" name="Google Shape;34;p21"/>
          <p:cNvSpPr txBox="1"/>
          <p:nvPr>
            <p:ph type="title"/>
          </p:nvPr>
        </p:nvSpPr>
        <p:spPr>
          <a:xfrm>
            <a:off x="838200" y="556953"/>
            <a:ext cx="10515600" cy="113373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1"/>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38" name="Shape 38"/>
        <p:cNvGrpSpPr/>
        <p:nvPr/>
      </p:nvGrpSpPr>
      <p:grpSpPr>
        <a:xfrm>
          <a:off x="0" y="0"/>
          <a:ext cx="0" cy="0"/>
          <a:chOff x="0" y="0"/>
          <a:chExt cx="0" cy="0"/>
        </a:xfrm>
      </p:grpSpPr>
      <p:sp>
        <p:nvSpPr>
          <p:cNvPr id="39" name="Google Shape;39;p26"/>
          <p:cNvSpPr txBox="1"/>
          <p:nvPr>
            <p:ph type="title"/>
          </p:nvPr>
        </p:nvSpPr>
        <p:spPr>
          <a:xfrm>
            <a:off x="839788" y="540326"/>
            <a:ext cx="3932237" cy="151707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6"/>
          <p:cNvSpPr/>
          <p:nvPr>
            <p:ph idx="2" type="pic"/>
          </p:nvPr>
        </p:nvSpPr>
        <p:spPr>
          <a:xfrm>
            <a:off x="5183188" y="987425"/>
            <a:ext cx="6172200" cy="4873625"/>
          </a:xfrm>
          <a:prstGeom prst="rect">
            <a:avLst/>
          </a:prstGeom>
          <a:noFill/>
          <a:ln>
            <a:noFill/>
          </a:ln>
        </p:spPr>
      </p:sp>
      <p:sp>
        <p:nvSpPr>
          <p:cNvPr id="41" name="Google Shape;41;p2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 name="Google Shape;42;p26"/>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43" name="Shape 43"/>
        <p:cNvGrpSpPr/>
        <p:nvPr/>
      </p:nvGrpSpPr>
      <p:grpSpPr>
        <a:xfrm>
          <a:off x="0" y="0"/>
          <a:ext cx="0" cy="0"/>
          <a:chOff x="0" y="0"/>
          <a:chExt cx="0" cy="0"/>
        </a:xfrm>
      </p:grpSpPr>
      <p:sp>
        <p:nvSpPr>
          <p:cNvPr id="44" name="Google Shape;44;p27"/>
          <p:cNvSpPr txBox="1"/>
          <p:nvPr>
            <p:ph type="title"/>
          </p:nvPr>
        </p:nvSpPr>
        <p:spPr>
          <a:xfrm>
            <a:off x="838200" y="556953"/>
            <a:ext cx="10515600" cy="117897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7"/>
          <p:cNvSpPr txBox="1"/>
          <p:nvPr>
            <p:ph idx="1" type="body"/>
          </p:nvPr>
        </p:nvSpPr>
        <p:spPr>
          <a:xfrm rot="5400000">
            <a:off x="4097185" y="-1433360"/>
            <a:ext cx="399763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7"/>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theme" Target="../theme/theme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831850" y="836224"/>
            <a:ext cx="10515600" cy="1180407"/>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7"/>
          <p:cNvSpPr txBox="1"/>
          <p:nvPr>
            <p:ph idx="1" type="body"/>
          </p:nvPr>
        </p:nvSpPr>
        <p:spPr>
          <a:xfrm>
            <a:off x="838200" y="2123398"/>
            <a:ext cx="10515600" cy="379277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7"/>
          <p:cNvSpPr txBox="1"/>
          <p:nvPr>
            <p:ph idx="12" type="sldNum"/>
          </p:nvPr>
        </p:nvSpPr>
        <p:spPr>
          <a:xfrm>
            <a:off x="9352472" y="6344797"/>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PL"/>
              <a:t>‹#›</a:t>
            </a:fld>
            <a:endParaRPr/>
          </a:p>
        </p:txBody>
      </p:sp>
      <p:pic>
        <p:nvPicPr>
          <p:cNvPr id="9" name="Google Shape;9;p17"/>
          <p:cNvPicPr preferRelativeResize="0"/>
          <p:nvPr/>
        </p:nvPicPr>
        <p:blipFill rotWithShape="1">
          <a:blip r:embed="rId1">
            <a:alphaModFix/>
          </a:blip>
          <a:srcRect b="0" l="0" r="0" t="0"/>
          <a:stretch/>
        </p:blipFill>
        <p:spPr>
          <a:xfrm>
            <a:off x="-6350" y="6064250"/>
            <a:ext cx="12192000" cy="793750"/>
          </a:xfrm>
          <a:prstGeom prst="rect">
            <a:avLst/>
          </a:prstGeom>
          <a:noFill/>
          <a:ln>
            <a:noFill/>
          </a:ln>
        </p:spPr>
      </p:pic>
      <p:pic>
        <p:nvPicPr>
          <p:cNvPr id="10" name="Google Shape;10;p17"/>
          <p:cNvPicPr preferRelativeResize="0"/>
          <p:nvPr/>
        </p:nvPicPr>
        <p:blipFill rotWithShape="1">
          <a:blip r:embed="rId2">
            <a:alphaModFix/>
          </a:blip>
          <a:srcRect b="0" l="0" r="0" t="0"/>
          <a:stretch/>
        </p:blipFill>
        <p:spPr>
          <a:xfrm>
            <a:off x="-6350" y="-64293"/>
            <a:ext cx="12192000" cy="7937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5.jp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jp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6.jpg"/><Relationship Id="rId4" Type="http://schemas.openxmlformats.org/officeDocument/2006/relationships/image" Target="../media/image26.png"/><Relationship Id="rId5"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www.youtube.com/watch?v=gaDvVYVL_cc"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4.png"/><Relationship Id="rId4" Type="http://schemas.openxmlformats.org/officeDocument/2006/relationships/hyperlink" Target="https://www.danone.com/about-danone/we-are-danone.html#MISSION" TargetMode="External"/><Relationship Id="rId5" Type="http://schemas.openxmlformats.org/officeDocument/2006/relationships/hyperlink" Target="https://www.globaldata.com/company-profile/danone-s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3.png"/><Relationship Id="rId4" Type="http://schemas.openxmlformats.org/officeDocument/2006/relationships/hyperlink" Target="https://www.danone.com/content/dam/corp/global/danonecom/about-us-impact/policies-and-commitments/en/2016/2016_05_18_ClimatePolicyFullVersion.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2.png"/><Relationship Id="rId4" Type="http://schemas.openxmlformats.org/officeDocument/2006/relationships/hyperlink" Target="https://www.danone.com/content/dam/corp/global/danonecom/about-us-impact/policies-and-commitments/en/2016/2016_05_18_ClimatePolicyFullVersion.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hyperlink" Target="https://www.danone.com/content/dam/corp/global/danonecom/rai/2022/danone-integrated-annual-report-2022.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www.danone.com/content/dam/corp/global/danonecom/rai/2022/danone-integrated-annual-report-2022.pdf" TargetMode="External"/><Relationship Id="rId4"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jpg"/><Relationship Id="rId4" Type="http://schemas.openxmlformats.org/officeDocument/2006/relationships/hyperlink" Target="https://www.danone.com/impact/planet/regenerative-agriculture.html" TargetMode="External"/><Relationship Id="rId5" Type="http://schemas.openxmlformats.org/officeDocument/2006/relationships/hyperlink" Target="https://www.youtube.com/watch?v=08TI1RKj54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www.tetrapak.com/en-pl/about-tetra-pak/who-we-are/company" TargetMode="External"/><Relationship Id="rId4" Type="http://schemas.openxmlformats.org/officeDocument/2006/relationships/image" Target="../media/image30.png"/><Relationship Id="rId5"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www.tetrapak.com/en-pl/about-tetra-pak/news-and-events/newsarchive/tetra-pak-commits-to-net-zero-emissions" TargetMode="External"/><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www.tetrapak.com/en-pl/about-tetra-pak/news-and-events/newsarchive/tetra-pak-commits-to-net-zero-emission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www.tetrapak.com/content/dam/tetrapak/media-box/global/en/documents/sustainability-report-highlights-infographics.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7.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8.png"/><Relationship Id="rId4" Type="http://schemas.openxmlformats.org/officeDocument/2006/relationships/image" Target="../media/image43.png"/><Relationship Id="rId5" Type="http://schemas.openxmlformats.org/officeDocument/2006/relationships/image" Target="../media/image49.png"/><Relationship Id="rId6" Type="http://schemas.openxmlformats.org/officeDocument/2006/relationships/image" Target="../media/image53.png"/><Relationship Id="rId7"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8.jpg"/><Relationship Id="rId4" Type="http://schemas.openxmlformats.org/officeDocument/2006/relationships/image" Target="../media/image60.png"/><Relationship Id="rId5" Type="http://schemas.openxmlformats.org/officeDocument/2006/relationships/image" Target="../media/image51.png"/><Relationship Id="rId6" Type="http://schemas.openxmlformats.org/officeDocument/2006/relationships/image" Target="../media/image54.png"/><Relationship Id="rId7" Type="http://schemas.openxmlformats.org/officeDocument/2006/relationships/image" Target="../media/image6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6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6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6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74.png"/><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hyperlink" Target="https://doi-org.bazy.pb.edu.pl/10.1016/j.solcom.2022.100009"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 name="Shape 54"/>
        <p:cNvGrpSpPr/>
        <p:nvPr/>
      </p:nvGrpSpPr>
      <p:grpSpPr>
        <a:xfrm>
          <a:off x="0" y="0"/>
          <a:ext cx="0" cy="0"/>
          <a:chOff x="0" y="0"/>
          <a:chExt cx="0" cy="0"/>
        </a:xfrm>
      </p:grpSpPr>
      <p:sp>
        <p:nvSpPr>
          <p:cNvPr id="55" name="Google Shape;55;p1"/>
          <p:cNvSpPr txBox="1"/>
          <p:nvPr/>
        </p:nvSpPr>
        <p:spPr>
          <a:xfrm>
            <a:off x="3490452" y="4060723"/>
            <a:ext cx="7954296" cy="1880642"/>
          </a:xfrm>
          <a:prstGeom prst="rect">
            <a:avLst/>
          </a:prstGeom>
          <a:noFill/>
          <a:ln>
            <a:noFill/>
          </a:ln>
        </p:spPr>
        <p:txBody>
          <a:bodyPr anchorCtr="0" anchor="t" bIns="45700" lIns="91425" spcFirstLastPara="1" rIns="91425" wrap="square" tIns="45700">
            <a:normAutofit lnSpcReduction="10000"/>
          </a:bodyPr>
          <a:lstStyle/>
          <a:p>
            <a:pPr indent="0" lvl="0" marL="0" marR="0" rtl="0" algn="r">
              <a:lnSpc>
                <a:spcPct val="90000"/>
              </a:lnSpc>
              <a:spcBef>
                <a:spcPts val="0"/>
              </a:spcBef>
              <a:spcAft>
                <a:spcPts val="0"/>
              </a:spcAft>
              <a:buClr>
                <a:schemeClr val="dk1"/>
              </a:buClr>
              <a:buSzPts val="2400"/>
              <a:buFont typeface="Arial"/>
              <a:buNone/>
            </a:pPr>
            <a:r>
              <a:rPr b="1" lang="pl-PL" sz="2400">
                <a:solidFill>
                  <a:schemeClr val="dk1"/>
                </a:solidFill>
              </a:rPr>
              <a:t>Vastutavad autorid</a:t>
            </a:r>
            <a:r>
              <a:rPr b="1" i="0" lang="pl-PL" sz="2400" u="none" cap="none" strike="noStrike">
                <a:solidFill>
                  <a:schemeClr val="dk1"/>
                </a:solidFill>
                <a:latin typeface="Arial"/>
                <a:ea typeface="Arial"/>
                <a:cs typeface="Arial"/>
                <a:sym typeface="Arial"/>
              </a:rPr>
              <a:t>:</a:t>
            </a:r>
            <a:endParaRPr b="1" i="0" sz="2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rgbClr val="000000"/>
              </a:buClr>
              <a:buSzPts val="2400"/>
              <a:buFont typeface="Arial"/>
              <a:buNone/>
            </a:pPr>
            <a:r>
              <a:rPr b="0" i="0" lang="pl-PL" sz="2400" u="none" cap="none" strike="noStrike">
                <a:solidFill>
                  <a:schemeClr val="dk1"/>
                </a:solidFill>
                <a:latin typeface="Arial"/>
                <a:ea typeface="Arial"/>
                <a:cs typeface="Arial"/>
                <a:sym typeface="Arial"/>
              </a:rPr>
              <a:t>Katarzyna Halicka, Zofia Kołoszko-Chomentowska, </a:t>
            </a:r>
            <a:br>
              <a:rPr b="0" i="0" lang="pl-PL" sz="2400" u="none" cap="none" strike="noStrike">
                <a:solidFill>
                  <a:schemeClr val="dk1"/>
                </a:solidFill>
                <a:latin typeface="Arial"/>
                <a:ea typeface="Arial"/>
                <a:cs typeface="Arial"/>
                <a:sym typeface="Arial"/>
              </a:rPr>
            </a:br>
            <a:r>
              <a:rPr b="0" i="0" lang="pl-PL" sz="2400" u="none" cap="none" strike="noStrike">
                <a:solidFill>
                  <a:schemeClr val="dk1"/>
                </a:solidFill>
                <a:latin typeface="Arial"/>
                <a:ea typeface="Arial"/>
                <a:cs typeface="Arial"/>
                <a:sym typeface="Arial"/>
              </a:rPr>
              <a:t>Anna Kononiuk, Ewa Rollnik-Sadowska, </a:t>
            </a:r>
            <a:br>
              <a:rPr b="0" i="0" lang="pl-PL" sz="2400" u="none" cap="none" strike="noStrike">
                <a:solidFill>
                  <a:schemeClr val="dk1"/>
                </a:solidFill>
                <a:latin typeface="Arial"/>
                <a:ea typeface="Arial"/>
                <a:cs typeface="Arial"/>
                <a:sym typeface="Arial"/>
              </a:rPr>
            </a:br>
            <a:r>
              <a:rPr b="0" i="0" lang="pl-PL" sz="2400" u="none" cap="none" strike="noStrike">
                <a:solidFill>
                  <a:schemeClr val="dk1"/>
                </a:solidFill>
                <a:latin typeface="Arial"/>
                <a:ea typeface="Arial"/>
                <a:cs typeface="Arial"/>
                <a:sym typeface="Arial"/>
              </a:rPr>
              <a:t>Julia Siderska, Danuta Szpilko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6" name="Google Shape;56;p1"/>
          <p:cNvSpPr txBox="1"/>
          <p:nvPr>
            <p:ph idx="4294967295" type="ctrTitle"/>
          </p:nvPr>
        </p:nvSpPr>
        <p:spPr>
          <a:xfrm>
            <a:off x="1610305" y="1041400"/>
            <a:ext cx="9144000" cy="23876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6000"/>
              <a:buFont typeface="Calibri"/>
              <a:buNone/>
            </a:pPr>
            <a:r>
              <a:rPr b="1" i="0" lang="pl-PL" sz="4400" u="none" cap="small" strike="noStrike">
                <a:solidFill>
                  <a:schemeClr val="dk1"/>
                </a:solidFill>
                <a:latin typeface="Calibri"/>
                <a:ea typeface="Calibri"/>
                <a:cs typeface="Calibri"/>
                <a:sym typeface="Calibri"/>
              </a:rPr>
              <a:t>Mo</a:t>
            </a:r>
            <a:r>
              <a:rPr b="1" lang="pl-PL" cap="small"/>
              <a:t>odul</a:t>
            </a:r>
            <a:r>
              <a:rPr b="1" i="0" lang="pl-PL" sz="4400" u="none" cap="small" strike="noStrike">
                <a:solidFill>
                  <a:schemeClr val="dk1"/>
                </a:solidFill>
                <a:latin typeface="Calibri"/>
                <a:ea typeface="Calibri"/>
                <a:cs typeface="Calibri"/>
                <a:sym typeface="Calibri"/>
              </a:rPr>
              <a:t> 2. </a:t>
            </a:r>
            <a:r>
              <a:rPr b="1" lang="pl-PL" cap="small"/>
              <a:t>Vähese heite strateegiad</a:t>
            </a:r>
            <a:endParaRPr b="1" i="0" sz="4400" u="none" cap="small"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7"/>
          <p:cNvSpPr txBox="1"/>
          <p:nvPr>
            <p:ph type="title"/>
          </p:nvPr>
        </p:nvSpPr>
        <p:spPr>
          <a:xfrm>
            <a:off x="831850" y="697735"/>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Õppematerjalid</a:t>
            </a:r>
            <a:endParaRPr/>
          </a:p>
        </p:txBody>
      </p:sp>
      <p:sp>
        <p:nvSpPr>
          <p:cNvPr id="108" name="Google Shape;108;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33"/>
          <p:cNvPicPr preferRelativeResize="0"/>
          <p:nvPr/>
        </p:nvPicPr>
        <p:blipFill rotWithShape="1">
          <a:blip r:embed="rId3">
            <a:alphaModFix/>
          </a:blip>
          <a:srcRect b="0" l="0" r="0" t="0"/>
          <a:stretch/>
        </p:blipFill>
        <p:spPr>
          <a:xfrm>
            <a:off x="4436073" y="2332572"/>
            <a:ext cx="7632102" cy="3697330"/>
          </a:xfrm>
          <a:prstGeom prst="rect">
            <a:avLst/>
          </a:prstGeom>
          <a:noFill/>
          <a:ln>
            <a:noFill/>
          </a:ln>
        </p:spPr>
      </p:pic>
      <p:sp>
        <p:nvSpPr>
          <p:cNvPr id="114" name="Google Shape;114;p33"/>
          <p:cNvSpPr txBox="1"/>
          <p:nvPr/>
        </p:nvSpPr>
        <p:spPr>
          <a:xfrm>
            <a:off x="447676" y="5135344"/>
            <a:ext cx="3829049"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7F7F7F"/>
                </a:solidFill>
                <a:latin typeface="Calibri"/>
                <a:ea typeface="Calibri"/>
                <a:cs typeface="Calibri"/>
                <a:sym typeface="Calibri"/>
              </a:rPr>
              <a:t>1) UN, Transforming Our World: The 2030 Agenda for Sustainable Development (UN, New York, 2015); http://bit.ly/TransformAgendaSDG-pdf</a:t>
            </a:r>
            <a:br>
              <a:rPr b="0" i="0" lang="pl-PL" sz="1000" u="none" cap="none" strike="noStrike">
                <a:solidFill>
                  <a:srgbClr val="7F7F7F"/>
                </a:solidFill>
                <a:latin typeface="Calibri"/>
                <a:ea typeface="Calibri"/>
                <a:cs typeface="Calibri"/>
                <a:sym typeface="Calibri"/>
              </a:rPr>
            </a:br>
            <a:r>
              <a:rPr b="0" i="0" lang="pl-PL" sz="1000" u="none" cap="none" strike="noStrike">
                <a:solidFill>
                  <a:srgbClr val="7F7F7F"/>
                </a:solidFill>
                <a:latin typeface="Calibri"/>
                <a:ea typeface="Calibri"/>
                <a:cs typeface="Calibri"/>
                <a:sym typeface="Calibri"/>
              </a:rPr>
              <a:t>2) https://transportgeography.org/contents/chapter4/transportation-sustainability-decarbonization/three-e-development/</a:t>
            </a:r>
            <a:endParaRPr b="0" i="0" sz="1400" u="none" cap="none" strike="noStrike">
              <a:solidFill>
                <a:srgbClr val="000000"/>
              </a:solidFill>
              <a:latin typeface="Arial"/>
              <a:ea typeface="Arial"/>
              <a:cs typeface="Arial"/>
              <a:sym typeface="Arial"/>
            </a:endParaRPr>
          </a:p>
        </p:txBody>
      </p:sp>
      <p:sp>
        <p:nvSpPr>
          <p:cNvPr id="115" name="Google Shape;115;p33"/>
          <p:cNvSpPr txBox="1"/>
          <p:nvPr/>
        </p:nvSpPr>
        <p:spPr>
          <a:xfrm>
            <a:off x="447676" y="860882"/>
            <a:ext cx="11620500" cy="23088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0"/>
              </a:spcAft>
              <a:buClr>
                <a:schemeClr val="dk1"/>
              </a:buClr>
              <a:buSzPts val="1100"/>
              <a:buFont typeface="Arial"/>
              <a:buNone/>
            </a:pPr>
            <a:r>
              <a:rPr b="1" lang="pl-PL" sz="1600">
                <a:solidFill>
                  <a:srgbClr val="1F1F1F"/>
                </a:solidFill>
                <a:latin typeface="Calibri"/>
                <a:ea typeface="Calibri"/>
                <a:cs typeface="Calibri"/>
                <a:sym typeface="Calibri"/>
              </a:rPr>
              <a:t>Säästev areng </a:t>
            </a:r>
            <a:r>
              <a:rPr lang="pl-PL" sz="1600">
                <a:solidFill>
                  <a:srgbClr val="1F1F1F"/>
                </a:solidFill>
                <a:latin typeface="Calibri"/>
                <a:ea typeface="Calibri"/>
                <a:cs typeface="Calibri"/>
                <a:sym typeface="Calibri"/>
              </a:rPr>
              <a:t>vastab oleviku vajadustele, ilma et see kahjustaks tulevaste põlvkondade võimalusi oma vajadusi rahuldada.</a:t>
            </a:r>
            <a:endParaRPr sz="1600">
              <a:solidFill>
                <a:srgbClr val="1F1F1F"/>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pl-PL" sz="1600">
                <a:solidFill>
                  <a:srgbClr val="1F1F1F"/>
                </a:solidFill>
                <a:latin typeface="Calibri"/>
                <a:ea typeface="Calibri"/>
                <a:cs typeface="Calibri"/>
                <a:sym typeface="Calibri"/>
              </a:rPr>
              <a:t>See loob optimaalse tasakaalu jätkusuutlikkuse majandusliku, keskkonna- ja sotsiaalse mõõtme vahel ning näitab vajadust integreerida need arengu ja poliitika aspektid. Keskkonnasäästlikkus säilitab loodusvarasid, minimeerib saasteaineid ja vähendab kliimamuutuste mõju ökosüsteemidele. Sotsiaalne jätkusuutlikkus arvestab tervise- ja ohutuskaalutlusi, juurdepääsu ning hüvede ja kulude jaotamist kogukonnarühmade vahel ning majanduslik jätkusuutlikkus keskendub majanduskasvule, kulutasuvusele ja rahalisele jätkusuutlikkusele.</a:t>
            </a:r>
            <a:endParaRPr sz="1600">
              <a:solidFill>
                <a:srgbClr val="1F1F1F"/>
              </a:solidFill>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1600"/>
              <a:buFont typeface="Arial"/>
              <a:buNone/>
            </a:pPr>
            <a:r>
              <a:t/>
            </a:r>
            <a:endParaRPr b="1" sz="1600">
              <a:solidFill>
                <a:srgbClr val="1F1F1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1F1F"/>
              </a:solidFill>
              <a:latin typeface="Calibri"/>
              <a:ea typeface="Calibri"/>
              <a:cs typeface="Calibri"/>
              <a:sym typeface="Calibri"/>
            </a:endParaRPr>
          </a:p>
        </p:txBody>
      </p:sp>
      <p:sp>
        <p:nvSpPr>
          <p:cNvPr id="116" name="Google Shape;116;p33"/>
          <p:cNvSpPr txBox="1"/>
          <p:nvPr/>
        </p:nvSpPr>
        <p:spPr>
          <a:xfrm>
            <a:off x="447676" y="2652972"/>
            <a:ext cx="40947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rgbClr val="7F7F7F"/>
                </a:solidFill>
                <a:latin typeface="Calibri"/>
                <a:ea typeface="Calibri"/>
                <a:cs typeface="Calibri"/>
                <a:sym typeface="Calibri"/>
              </a:rPr>
              <a:t>Heidari I., Eshlaghy A.T., Hoseini S.M.S.,  </a:t>
            </a:r>
            <a:r>
              <a:rPr b="0" i="1" lang="pl-PL" sz="1100" u="none" cap="none" strike="noStrike">
                <a:solidFill>
                  <a:srgbClr val="7F7F7F"/>
                </a:solidFill>
                <a:latin typeface="Calibri"/>
                <a:ea typeface="Calibri"/>
                <a:cs typeface="Calibri"/>
                <a:sym typeface="Calibri"/>
              </a:rPr>
              <a:t>Sustainable transportation: Definitions, dimensions, and indicators – Case study of importance-performance analysis for the city of Tehran, </a:t>
            </a:r>
            <a:r>
              <a:rPr b="0" i="0" lang="pl-PL" sz="1100" u="none" cap="none" strike="noStrike">
                <a:solidFill>
                  <a:srgbClr val="7F7F7F"/>
                </a:solidFill>
                <a:latin typeface="Calibri"/>
                <a:ea typeface="Calibri"/>
                <a:cs typeface="Calibri"/>
                <a:sym typeface="Calibri"/>
              </a:rPr>
              <a:t>Heliyon, 9(2023), https://doi.org/10.1016/j.heliyon.2023.e20457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descr="The European Green Deal" id="121" name="Google Shape;121;p8"/>
          <p:cNvPicPr preferRelativeResize="0"/>
          <p:nvPr/>
        </p:nvPicPr>
        <p:blipFill rotWithShape="1">
          <a:blip r:embed="rId3">
            <a:alphaModFix/>
          </a:blip>
          <a:srcRect b="0" l="0" r="0" t="0"/>
          <a:stretch/>
        </p:blipFill>
        <p:spPr>
          <a:xfrm>
            <a:off x="1347019" y="853702"/>
            <a:ext cx="9240350" cy="4668808"/>
          </a:xfrm>
          <a:prstGeom prst="rect">
            <a:avLst/>
          </a:prstGeom>
          <a:noFill/>
          <a:ln>
            <a:noFill/>
          </a:ln>
        </p:spPr>
      </p:pic>
      <p:sp>
        <p:nvSpPr>
          <p:cNvPr id="122" name="Google Shape;122;p8"/>
          <p:cNvSpPr txBox="1"/>
          <p:nvPr/>
        </p:nvSpPr>
        <p:spPr>
          <a:xfrm>
            <a:off x="629265" y="5427217"/>
            <a:ext cx="11562735"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7F7F7F"/>
                </a:solidFill>
                <a:latin typeface="Calibri"/>
                <a:ea typeface="Calibri"/>
                <a:cs typeface="Calibri"/>
                <a:sym typeface="Calibri"/>
              </a:rPr>
              <a:t>1) Communication from The Commission to The European Parliament, The European Council, The Council, The European Economic and Social Committee and The Committee of the regions. </a:t>
            </a:r>
            <a:br>
              <a:rPr b="0" i="0" lang="pl-PL" sz="1000" u="none" cap="none" strike="noStrike">
                <a:solidFill>
                  <a:srgbClr val="7F7F7F"/>
                </a:solidFill>
                <a:latin typeface="Calibri"/>
                <a:ea typeface="Calibri"/>
                <a:cs typeface="Calibri"/>
                <a:sym typeface="Calibri"/>
              </a:rPr>
            </a:br>
            <a:r>
              <a:rPr b="0" i="0" lang="pl-PL" sz="1000" u="none" cap="none" strike="noStrike">
                <a:solidFill>
                  <a:srgbClr val="7F7F7F"/>
                </a:solidFill>
                <a:latin typeface="Calibri"/>
                <a:ea typeface="Calibri"/>
                <a:cs typeface="Calibri"/>
                <a:sym typeface="Calibri"/>
              </a:rPr>
              <a:t>The European Green Deal. COM (2019) 640 Final, 11.12.2019.</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7F7F7F"/>
                </a:solidFill>
                <a:latin typeface="Calibri"/>
                <a:ea typeface="Calibri"/>
                <a:cs typeface="Calibri"/>
                <a:sym typeface="Calibri"/>
              </a:rPr>
              <a:t>2) Website of the Geopolitical Intelligence Services AG, https://www.gisreportsonline.com/r/european-green-deal/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34"/>
          <p:cNvPicPr preferRelativeResize="0"/>
          <p:nvPr/>
        </p:nvPicPr>
        <p:blipFill rotWithShape="1">
          <a:blip r:embed="rId3">
            <a:alphaModFix/>
          </a:blip>
          <a:srcRect b="0" l="0" r="0" t="0"/>
          <a:stretch/>
        </p:blipFill>
        <p:spPr>
          <a:xfrm>
            <a:off x="713485" y="893263"/>
            <a:ext cx="6133041" cy="5011143"/>
          </a:xfrm>
          <a:prstGeom prst="rect">
            <a:avLst/>
          </a:prstGeom>
          <a:noFill/>
          <a:ln>
            <a:noFill/>
          </a:ln>
        </p:spPr>
      </p:pic>
      <p:sp>
        <p:nvSpPr>
          <p:cNvPr id="128" name="Google Shape;128;p34"/>
          <p:cNvSpPr txBox="1"/>
          <p:nvPr/>
        </p:nvSpPr>
        <p:spPr>
          <a:xfrm>
            <a:off x="3491679" y="689323"/>
            <a:ext cx="10515600" cy="1008221"/>
          </a:xfrm>
          <a:prstGeom prst="rect">
            <a:avLst/>
          </a:prstGeom>
          <a:noFill/>
          <a:ln>
            <a:noFill/>
          </a:ln>
        </p:spPr>
        <p:txBody>
          <a:bodyPr anchorCtr="0" anchor="ctr" bIns="45700" lIns="91425" spcFirstLastPara="1" rIns="91425" wrap="square" tIns="45700">
            <a:normAutofit fontScale="40000" lnSpcReduction="20000"/>
          </a:bodyPr>
          <a:lstStyle/>
          <a:p>
            <a:pPr indent="0" lvl="0" marL="0" marR="0" rtl="0" algn="ctr">
              <a:lnSpc>
                <a:spcPct val="90000"/>
              </a:lnSpc>
              <a:spcBef>
                <a:spcPts val="0"/>
              </a:spcBef>
              <a:spcAft>
                <a:spcPts val="0"/>
              </a:spcAft>
              <a:buClr>
                <a:schemeClr val="dk1"/>
              </a:buClr>
              <a:buSzPct val="52550"/>
              <a:buFont typeface="Calibri"/>
              <a:buNone/>
            </a:pPr>
            <a:br>
              <a:rPr b="0" i="0" lang="pl-PL" sz="6089" u="none" cap="none" strike="noStrike">
                <a:solidFill>
                  <a:srgbClr val="000000"/>
                </a:solidFill>
                <a:latin typeface="Calibri"/>
                <a:ea typeface="Calibri"/>
                <a:cs typeface="Calibri"/>
                <a:sym typeface="Calibri"/>
              </a:rPr>
            </a:br>
            <a:r>
              <a:rPr b="1" lang="pl-PL" sz="6089">
                <a:latin typeface="Calibri"/>
                <a:ea typeface="Calibri"/>
                <a:cs typeface="Calibri"/>
                <a:sym typeface="Calibri"/>
              </a:rPr>
              <a:t>Globaalsed kasvuhoonegaaside heitkogused </a:t>
            </a:r>
            <a:br>
              <a:rPr b="1" lang="pl-PL" sz="6089">
                <a:latin typeface="Calibri"/>
                <a:ea typeface="Calibri"/>
                <a:cs typeface="Calibri"/>
                <a:sym typeface="Calibri"/>
              </a:rPr>
            </a:br>
            <a:r>
              <a:rPr b="1" lang="pl-PL" sz="6089">
                <a:latin typeface="Calibri"/>
                <a:ea typeface="Calibri"/>
                <a:cs typeface="Calibri"/>
                <a:sym typeface="Calibri"/>
              </a:rPr>
              <a:t>sektorite kaupa</a:t>
            </a:r>
            <a:endParaRPr b="1" sz="6089">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00000"/>
              <a:buFont typeface="Calibri"/>
              <a:buNone/>
            </a:pPr>
            <a:r>
              <a:t/>
            </a:r>
            <a:endParaRPr b="1" sz="3200">
              <a:latin typeface="Calibri"/>
              <a:ea typeface="Calibri"/>
              <a:cs typeface="Calibri"/>
              <a:sym typeface="Calibri"/>
            </a:endParaRPr>
          </a:p>
        </p:txBody>
      </p:sp>
      <p:sp>
        <p:nvSpPr>
          <p:cNvPr id="129" name="Google Shape;129;p34"/>
          <p:cNvSpPr txBox="1"/>
          <p:nvPr/>
        </p:nvSpPr>
        <p:spPr>
          <a:xfrm>
            <a:off x="5955684" y="5757339"/>
            <a:ext cx="6100916"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rgbClr val="7F7F7F"/>
                </a:solidFill>
                <a:latin typeface="Calibri"/>
                <a:ea typeface="Calibri"/>
                <a:cs typeface="Calibri"/>
                <a:sym typeface="Calibri"/>
              </a:rPr>
              <a:t>https://www.visualcapitalist.com/a-global-breakdown-of-greenhouse-gas-emissions-by-sector/</a:t>
            </a:r>
            <a:endParaRPr b="0" i="0" sz="1400" u="none" cap="none" strike="noStrike">
              <a:solidFill>
                <a:srgbClr val="000000"/>
              </a:solidFill>
              <a:latin typeface="Arial"/>
              <a:ea typeface="Arial"/>
              <a:cs typeface="Arial"/>
              <a:sym typeface="Arial"/>
            </a:endParaRPr>
          </a:p>
        </p:txBody>
      </p:sp>
      <p:graphicFrame>
        <p:nvGraphicFramePr>
          <p:cNvPr id="130" name="Google Shape;130;p34"/>
          <p:cNvGraphicFramePr/>
          <p:nvPr/>
        </p:nvGraphicFramePr>
        <p:xfrm>
          <a:off x="7268450" y="2036469"/>
          <a:ext cx="3000000" cy="3000000"/>
        </p:xfrm>
        <a:graphic>
          <a:graphicData uri="http://schemas.openxmlformats.org/drawingml/2006/table">
            <a:tbl>
              <a:tblPr>
                <a:noFill/>
                <a:tableStyleId>{34B5B33E-D5A0-45F2-951B-DAC3CF741E23}</a:tableStyleId>
              </a:tblPr>
              <a:tblGrid>
                <a:gridCol w="2072200"/>
                <a:gridCol w="2715950"/>
              </a:tblGrid>
              <a:tr h="177800">
                <a:tc>
                  <a:txBody>
                    <a:bodyPr/>
                    <a:lstStyle/>
                    <a:p>
                      <a:pPr indent="0" lvl="0" marL="0" marR="0" rtl="0" algn="l">
                        <a:lnSpc>
                          <a:spcPct val="100000"/>
                        </a:lnSpc>
                        <a:spcBef>
                          <a:spcPts val="0"/>
                        </a:spcBef>
                        <a:spcAft>
                          <a:spcPts val="0"/>
                        </a:spcAft>
                        <a:buClr>
                          <a:srgbClr val="000000"/>
                        </a:buClr>
                        <a:buSzPts val="1400"/>
                        <a:buFont typeface="Arial"/>
                        <a:buNone/>
                      </a:pPr>
                      <a:r>
                        <a:rPr b="1" lang="pl-PL" sz="1400" u="none" cap="none" strike="noStrike"/>
                        <a:t>Sector</a:t>
                      </a:r>
                      <a:endParaRPr sz="1400" u="none" cap="none" strike="noStrike"/>
                    </a:p>
                  </a:txBody>
                  <a:tcPr marT="38100" marB="38100" marR="93725" marL="93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6EFD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pl-PL" sz="1400" u="none" cap="none" strike="noStrike"/>
                        <a:t>Global GHG Emissions Share</a:t>
                      </a:r>
                      <a:endParaRPr b="1" sz="1400" u="none" cap="none" strike="noStrike"/>
                    </a:p>
                  </a:txBody>
                  <a:tcPr marT="38100" marB="38100" marR="93725" marL="93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6EFDB"/>
                    </a:soli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pl-PL" sz="1400" u="none" cap="none" strike="noStrike"/>
                        <a:t>Energy Use</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EEE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pl-PL" sz="1400" u="none" cap="none" strike="noStrike"/>
                        <a:t>73.2%</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EEEE"/>
                    </a:soli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pl-PL" sz="1400" u="none" cap="none" strike="noStrike"/>
                        <a:t>Agriculture, Forestry &amp; Land Use</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pl-PL" sz="1400" u="none" cap="none" strike="noStrike"/>
                        <a:t>18.4%</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pl-PL" sz="1400" u="none" cap="none" strike="noStrike"/>
                        <a:t>Industrial processes</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EEEE"/>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pl-PL" sz="1400" u="none" cap="none" strike="noStrike"/>
                        <a:t>5.2%</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EEEE"/>
                    </a:solidFill>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pl-PL" sz="1400" u="none" cap="none" strike="noStrike"/>
                        <a:t>Waste</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pl-PL" sz="1400" u="none" cap="none" strike="noStrike"/>
                        <a:t>3.2%</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bl>
          </a:graphicData>
        </a:graphic>
      </p:graphicFrame>
      <p:graphicFrame>
        <p:nvGraphicFramePr>
          <p:cNvPr id="131" name="Google Shape;131;p34"/>
          <p:cNvGraphicFramePr/>
          <p:nvPr/>
        </p:nvGraphicFramePr>
        <p:xfrm>
          <a:off x="7602587" y="4117884"/>
          <a:ext cx="3000000" cy="3000000"/>
        </p:xfrm>
        <a:graphic>
          <a:graphicData uri="http://schemas.openxmlformats.org/drawingml/2006/table">
            <a:tbl>
              <a:tblPr>
                <a:noFill/>
                <a:tableStyleId>{34B5B33E-D5A0-45F2-951B-DAC3CF741E23}</a:tableStyleId>
              </a:tblPr>
              <a:tblGrid>
                <a:gridCol w="995350"/>
                <a:gridCol w="1527875"/>
                <a:gridCol w="1930800"/>
              </a:tblGrid>
              <a:tr h="152400">
                <a:tc>
                  <a:txBody>
                    <a:bodyPr/>
                    <a:lstStyle/>
                    <a:p>
                      <a:pPr indent="0" lvl="0" marL="0" marR="0" rtl="0" algn="l">
                        <a:lnSpc>
                          <a:spcPct val="100000"/>
                        </a:lnSpc>
                        <a:spcBef>
                          <a:spcPts val="0"/>
                        </a:spcBef>
                        <a:spcAft>
                          <a:spcPts val="0"/>
                        </a:spcAft>
                        <a:buClr>
                          <a:srgbClr val="000000"/>
                        </a:buClr>
                        <a:buSzPts val="1200"/>
                        <a:buFont typeface="Arial"/>
                        <a:buNone/>
                      </a:pPr>
                      <a:r>
                        <a:rPr b="1" lang="pl-PL" sz="1200" u="none" cap="none" strike="noStrike"/>
                        <a:t>Sub-sector</a:t>
                      </a:r>
                      <a:endParaRPr b="1" sz="1200" u="none" cap="none" strike="noStrike"/>
                    </a:p>
                    <a:p>
                      <a:pPr indent="0" lvl="0" marL="0" marR="0" rtl="0" algn="l">
                        <a:lnSpc>
                          <a:spcPct val="100000"/>
                        </a:lnSpc>
                        <a:spcBef>
                          <a:spcPts val="0"/>
                        </a:spcBef>
                        <a:spcAft>
                          <a:spcPts val="0"/>
                        </a:spcAft>
                        <a:buClr>
                          <a:srgbClr val="000000"/>
                        </a:buClr>
                        <a:buSzPts val="1000"/>
                        <a:buFont typeface="Arial"/>
                        <a:buNone/>
                      </a:pPr>
                      <a:r>
                        <a:rPr b="1" lang="pl-PL" sz="1000" u="none" cap="none" strike="noStrike"/>
                        <a:t>(Energy Use)</a:t>
                      </a:r>
                      <a:endParaRPr sz="1400" u="none" cap="none" strike="noStrike"/>
                    </a:p>
                  </a:txBody>
                  <a:tcPr marT="38100" marB="38100" marR="93725" marL="93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6EF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pl-PL" sz="1200" u="none" cap="none" strike="noStrike"/>
                        <a:t>GHG Emissions Share</a:t>
                      </a:r>
                      <a:endParaRPr b="1" sz="1200" u="none" cap="none" strike="noStrike"/>
                    </a:p>
                  </a:txBody>
                  <a:tcPr marT="38100" marB="38100" marR="93725" marL="93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6EF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pl-PL" sz="1200" u="none" cap="none" strike="noStrike"/>
                        <a:t>Further breakdown</a:t>
                      </a:r>
                      <a:endParaRPr sz="1400" u="none" cap="none" strike="noStrike"/>
                    </a:p>
                  </a:txBody>
                  <a:tcPr marT="38100" marB="38100" marR="93725" marL="93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6EFDB"/>
                    </a:solidFill>
                  </a:tcPr>
                </a:tc>
              </a:tr>
              <a:tr h="152400">
                <a:tc>
                  <a:txBody>
                    <a:bodyPr/>
                    <a:lstStyle/>
                    <a:p>
                      <a:pPr indent="0" lvl="0" marL="0" marR="0" rtl="0" algn="ctr">
                        <a:lnSpc>
                          <a:spcPct val="100000"/>
                        </a:lnSpc>
                        <a:spcBef>
                          <a:spcPts val="0"/>
                        </a:spcBef>
                        <a:spcAft>
                          <a:spcPts val="0"/>
                        </a:spcAft>
                        <a:buClr>
                          <a:srgbClr val="000000"/>
                        </a:buClr>
                        <a:buSzPts val="1200"/>
                        <a:buFont typeface="Arial"/>
                        <a:buNone/>
                      </a:pPr>
                      <a:r>
                        <a:rPr lang="pl-PL" sz="1200" u="none" cap="none" strike="noStrike"/>
                        <a:t>Transport</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EEEE"/>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pl-PL" sz="1200" u="none" cap="none" strike="noStrike"/>
                        <a:t>16.2%</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EEEE"/>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pl-PL" sz="1200" u="none" cap="none" strike="noStrike"/>
                        <a:t>• Road 11.9%</a:t>
                      </a:r>
                      <a:br>
                        <a:rPr lang="pl-PL" sz="1200" u="none" cap="none" strike="noStrike"/>
                      </a:br>
                      <a:r>
                        <a:rPr lang="pl-PL" sz="1200" u="none" cap="none" strike="noStrike"/>
                        <a:t>• Aviation 1.9%</a:t>
                      </a:r>
                      <a:br>
                        <a:rPr lang="pl-PL" sz="1200" u="none" cap="none" strike="noStrike"/>
                      </a:br>
                      <a:r>
                        <a:rPr lang="pl-PL" sz="1200" u="none" cap="none" strike="noStrike"/>
                        <a:t>• Rail 0.4%</a:t>
                      </a:r>
                      <a:br>
                        <a:rPr lang="pl-PL" sz="1200" u="none" cap="none" strike="noStrike"/>
                      </a:br>
                      <a:r>
                        <a:rPr lang="pl-PL" sz="1200" u="none" cap="none" strike="noStrike"/>
                        <a:t>• Pipeline 0.3%</a:t>
                      </a:r>
                      <a:br>
                        <a:rPr lang="pl-PL" sz="1200" u="none" cap="none" strike="noStrike"/>
                      </a:br>
                      <a:r>
                        <a:rPr lang="pl-PL" sz="1200" u="none" cap="none" strike="noStrike"/>
                        <a:t>• Ship 1.7%</a:t>
                      </a:r>
                      <a:endParaRPr sz="1400" u="none" cap="none" strike="noStrike"/>
                    </a:p>
                  </a:txBody>
                  <a:tcPr marT="38100" marB="38100" marR="93725" marL="93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EEEEE"/>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5"/>
          <p:cNvSpPr txBox="1"/>
          <p:nvPr/>
        </p:nvSpPr>
        <p:spPr>
          <a:xfrm>
            <a:off x="0" y="1618886"/>
            <a:ext cx="12192000" cy="3363328"/>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35"/>
          <p:cNvSpPr txBox="1"/>
          <p:nvPr/>
        </p:nvSpPr>
        <p:spPr>
          <a:xfrm>
            <a:off x="728816" y="5082494"/>
            <a:ext cx="10904589" cy="9079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pl-PL" sz="1050" u="none" cap="none" strike="noStrike">
                <a:solidFill>
                  <a:srgbClr val="444444"/>
                </a:solidFill>
                <a:latin typeface="Calibri"/>
                <a:ea typeface="Calibri"/>
                <a:cs typeface="Calibri"/>
                <a:sym typeface="Calibri"/>
              </a:rPr>
              <a:t>Source: 1) Communication from The Commission to The European Parliament, The European Council, The Council, The European Economic and Social Committee and The Committee of the regions. The European Green Deal. COM (2019) 640 Final, 11.12.2019.</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pl-PL" sz="1050" u="none" cap="none" strike="noStrike">
                <a:solidFill>
                  <a:srgbClr val="444444"/>
                </a:solidFill>
                <a:latin typeface="Calibri"/>
                <a:ea typeface="Calibri"/>
                <a:cs typeface="Calibri"/>
                <a:sym typeface="Calibri"/>
              </a:rPr>
              <a:t>2) Communication from The Commission to The European Parliament, The Council, The European Economic and Social Committee and The Committee of the regions. Sustainable and Smart Mobility Strategy – Putting European transport on truck fot the future. COM (2020) 789 Final, 9.12.2020.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444444"/>
              </a:solidFill>
              <a:latin typeface="Calibri"/>
              <a:ea typeface="Calibri"/>
              <a:cs typeface="Calibri"/>
              <a:sym typeface="Calibri"/>
            </a:endParaRPr>
          </a:p>
        </p:txBody>
      </p:sp>
      <p:sp>
        <p:nvSpPr>
          <p:cNvPr id="138" name="Google Shape;138;p35"/>
          <p:cNvSpPr txBox="1"/>
          <p:nvPr/>
        </p:nvSpPr>
        <p:spPr>
          <a:xfrm>
            <a:off x="89719" y="1684908"/>
            <a:ext cx="10810500" cy="3607800"/>
          </a:xfrm>
          <a:prstGeom prst="rect">
            <a:avLst/>
          </a:prstGeom>
          <a:noFill/>
          <a:ln>
            <a:noFill/>
          </a:ln>
        </p:spPr>
        <p:txBody>
          <a:bodyPr anchorCtr="0" anchor="t" bIns="45700" lIns="91425" spcFirstLastPara="1" rIns="91425" wrap="square" tIns="45700">
            <a:spAutoFit/>
          </a:bodyPr>
          <a:lstStyle/>
          <a:p>
            <a:pPr indent="-349250" lvl="0" marL="457200" rtl="0" algn="l">
              <a:lnSpc>
                <a:spcPct val="115000"/>
              </a:lnSpc>
              <a:spcBef>
                <a:spcPts val="1200"/>
              </a:spcBef>
              <a:spcAft>
                <a:spcPts val="0"/>
              </a:spcAft>
              <a:buSzPts val="1900"/>
              <a:buFont typeface="Noto Sans Symbols"/>
              <a:buChar char="⮚"/>
            </a:pPr>
            <a:r>
              <a:rPr lang="pl-PL" sz="1900">
                <a:latin typeface="Calibri"/>
                <a:ea typeface="Calibri"/>
                <a:cs typeface="Calibri"/>
                <a:sym typeface="Calibri"/>
              </a:rPr>
              <a:t>Saavutada 2050. aastaks kliimaneutraalsus (transpordiheitmete vähendamine 90%.on 2050. aastaks vajalik, kuna transport moodustab veerandi ELi kasvuhoonest gaasiheitmed).</a:t>
            </a:r>
            <a:endParaRPr sz="1900">
              <a:latin typeface="Calibri"/>
              <a:ea typeface="Calibri"/>
              <a:cs typeface="Calibri"/>
              <a:sym typeface="Calibri"/>
            </a:endParaRPr>
          </a:p>
          <a:p>
            <a:pPr indent="-349250" lvl="0" marL="457200" rtl="0" algn="l">
              <a:lnSpc>
                <a:spcPct val="115000"/>
              </a:lnSpc>
              <a:spcBef>
                <a:spcPts val="0"/>
              </a:spcBef>
              <a:spcAft>
                <a:spcPts val="0"/>
              </a:spcAft>
              <a:buSzPts val="1900"/>
              <a:buFont typeface="Noto Sans Symbols"/>
              <a:buChar char="⮚"/>
            </a:pPr>
            <a:r>
              <a:rPr lang="pl-PL" sz="1900">
                <a:latin typeface="Calibri"/>
                <a:ea typeface="Calibri"/>
                <a:cs typeface="Calibri"/>
                <a:sym typeface="Calibri"/>
              </a:rPr>
              <a:t>Energiasüsteemi dekarboniseerimine on </a:t>
            </a:r>
            <a:r>
              <a:rPr lang="pl-PL" sz="1900">
                <a:solidFill>
                  <a:schemeClr val="dk1"/>
                </a:solidFill>
                <a:latin typeface="Calibri"/>
                <a:ea typeface="Calibri"/>
                <a:cs typeface="Calibri"/>
                <a:sym typeface="Calibri"/>
              </a:rPr>
              <a:t>ülioluline </a:t>
            </a:r>
            <a:r>
              <a:rPr lang="pl-PL" sz="1900">
                <a:latin typeface="Calibri"/>
                <a:ea typeface="Calibri"/>
                <a:cs typeface="Calibri"/>
                <a:sym typeface="Calibri"/>
              </a:rPr>
              <a:t>kliimaeesmärkide saavutamiseks 2030. ja 2050. aastadel</a:t>
            </a:r>
            <a:endParaRPr sz="1900">
              <a:latin typeface="Calibri"/>
              <a:ea typeface="Calibri"/>
              <a:cs typeface="Calibri"/>
              <a:sym typeface="Calibri"/>
            </a:endParaRPr>
          </a:p>
          <a:p>
            <a:pPr indent="-285750" lvl="8" marL="285750" marR="0" rtl="0" algn="l">
              <a:lnSpc>
                <a:spcPct val="100000"/>
              </a:lnSpc>
              <a:spcBef>
                <a:spcPts val="0"/>
              </a:spcBef>
              <a:spcAft>
                <a:spcPts val="0"/>
              </a:spcAft>
              <a:buClr>
                <a:srgbClr val="000000"/>
              </a:buClr>
              <a:buSzPts val="1900"/>
              <a:buFont typeface="Arial"/>
              <a:buChar char="•"/>
            </a:pPr>
            <a:r>
              <a:rPr b="0" i="0" lang="pl-PL" sz="1900" u="none" cap="none" strike="noStrike">
                <a:solidFill>
                  <a:srgbClr val="000000"/>
                </a:solidFill>
                <a:latin typeface="Calibri"/>
                <a:ea typeface="Calibri"/>
                <a:cs typeface="Calibri"/>
                <a:sym typeface="Calibri"/>
              </a:rPr>
              <a:t>  </a:t>
            </a:r>
            <a:r>
              <a:rPr lang="pl-PL" sz="1900">
                <a:latin typeface="Calibri"/>
                <a:ea typeface="Calibri"/>
                <a:cs typeface="Calibri"/>
                <a:sym typeface="Calibri"/>
              </a:rPr>
              <a:t>Energia tootmine ja kasutamine majandussektorites moodustab rohkem rohkem kui 75% ELi kasvuhoonegaaside heitkogustest.</a:t>
            </a:r>
            <a:endParaRPr sz="1900">
              <a:latin typeface="Calibri"/>
              <a:ea typeface="Calibri"/>
              <a:cs typeface="Calibri"/>
              <a:sym typeface="Calibri"/>
            </a:endParaRPr>
          </a:p>
          <a:p>
            <a:pPr indent="-285750" lvl="6" marL="285750" marR="0" rtl="0" algn="l">
              <a:lnSpc>
                <a:spcPct val="100000"/>
              </a:lnSpc>
              <a:spcBef>
                <a:spcPts val="0"/>
              </a:spcBef>
              <a:spcAft>
                <a:spcPts val="0"/>
              </a:spcAft>
              <a:buClr>
                <a:srgbClr val="000000"/>
              </a:buClr>
              <a:buSzPts val="1900"/>
              <a:buFont typeface="Arial"/>
              <a:buChar char="•"/>
            </a:pPr>
            <a:r>
              <a:rPr b="0" i="0" lang="pl-PL" sz="1900" u="none" cap="none" strike="noStrike">
                <a:solidFill>
                  <a:srgbClr val="000000"/>
                </a:solidFill>
                <a:latin typeface="Calibri"/>
                <a:ea typeface="Calibri"/>
                <a:cs typeface="Calibri"/>
                <a:sym typeface="Calibri"/>
              </a:rPr>
              <a:t>  </a:t>
            </a:r>
            <a:r>
              <a:rPr lang="pl-PL" sz="1900">
                <a:solidFill>
                  <a:schemeClr val="dk1"/>
                </a:solidFill>
                <a:latin typeface="Calibri"/>
                <a:ea typeface="Calibri"/>
                <a:cs typeface="Calibri"/>
                <a:sym typeface="Calibri"/>
              </a:rPr>
              <a:t>Energiasektor peab olema arenenud ja põhinema taastuvatel allikatel, mida täiendab kivisöe ja dekarboniseeriva gaasi kiire järkjärguline kaotamine.</a:t>
            </a:r>
            <a:endParaRPr b="0" i="0" sz="2700" u="none" cap="none" strike="noStrike">
              <a:solidFill>
                <a:srgbClr val="000000"/>
              </a:solidFill>
              <a:latin typeface="Calibri"/>
              <a:ea typeface="Calibri"/>
              <a:cs typeface="Calibri"/>
              <a:sym typeface="Calibri"/>
            </a:endParaRPr>
          </a:p>
          <a:p>
            <a:pPr indent="-336550" lvl="0" marL="285750" marR="0" rtl="0" algn="l">
              <a:lnSpc>
                <a:spcPct val="100000"/>
              </a:lnSpc>
              <a:spcBef>
                <a:spcPts val="0"/>
              </a:spcBef>
              <a:spcAft>
                <a:spcPts val="0"/>
              </a:spcAft>
              <a:buClr>
                <a:srgbClr val="000000"/>
              </a:buClr>
              <a:buSzPts val="2700"/>
              <a:buFont typeface="Noto Sans Symbols"/>
              <a:buChar char="⮚"/>
            </a:pPr>
            <a:r>
              <a:rPr lang="pl-PL" sz="1900">
                <a:solidFill>
                  <a:schemeClr val="dk1"/>
                </a:solidFill>
                <a:latin typeface="Calibri"/>
                <a:ea typeface="Calibri"/>
                <a:cs typeface="Calibri"/>
                <a:sym typeface="Calibri"/>
              </a:rPr>
              <a:t>Uued tehnoloogiad, jätkusuutlikud lahendused ja murranguline innovatsioon on kriitilise tähtsusega Euroopa rohelise kokkuleppe eesmärkide saavutamiseks</a:t>
            </a:r>
            <a:endParaRPr b="0" i="0" sz="2200" u="none" cap="none" strike="noStrike">
              <a:solidFill>
                <a:srgbClr val="000000"/>
              </a:solidFill>
              <a:latin typeface="Arial"/>
              <a:ea typeface="Arial"/>
              <a:cs typeface="Arial"/>
              <a:sym typeface="Arial"/>
            </a:endParaRPr>
          </a:p>
          <a:p>
            <a:pPr indent="-165100" lvl="0" marL="28575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139" name="Google Shape;139;p35"/>
          <p:cNvSpPr txBox="1"/>
          <p:nvPr/>
        </p:nvSpPr>
        <p:spPr>
          <a:xfrm>
            <a:off x="492841" y="610665"/>
            <a:ext cx="10515600" cy="1008221"/>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Calibri"/>
              <a:buNone/>
            </a:pPr>
            <a:br>
              <a:rPr b="0" i="0" lang="pl-PL" sz="3200" u="none" cap="none" strike="noStrike">
                <a:solidFill>
                  <a:srgbClr val="000000"/>
                </a:solidFill>
                <a:latin typeface="Calibri"/>
                <a:ea typeface="Calibri"/>
                <a:cs typeface="Calibri"/>
                <a:sym typeface="Calibri"/>
              </a:rPr>
            </a:br>
            <a:r>
              <a:rPr b="1" lang="pl-PL" sz="3200">
                <a:latin typeface="Calibri"/>
                <a:ea typeface="Calibri"/>
                <a:cs typeface="Calibri"/>
                <a:sym typeface="Calibri"/>
              </a:rPr>
              <a:t>Strateegilised eesmärgid</a:t>
            </a:r>
            <a:endParaRPr b="1" sz="3200">
              <a:latin typeface="Calibri"/>
              <a:ea typeface="Calibri"/>
              <a:cs typeface="Calibri"/>
              <a:sym typeface="Calibri"/>
            </a:endParaRPr>
          </a:p>
        </p:txBody>
      </p:sp>
      <p:pic>
        <p:nvPicPr>
          <p:cNvPr descr="cel środowiskowy Zielony biznes, Strategie rozwoju biznesu z ochroną środowiska. Zielona społeczność.Nowy zielony biznes. plan – zdjęcie" id="140" name="Google Shape;140;p35"/>
          <p:cNvPicPr preferRelativeResize="0"/>
          <p:nvPr/>
        </p:nvPicPr>
        <p:blipFill rotWithShape="1">
          <a:blip r:embed="rId3">
            <a:alphaModFix amt="85000"/>
          </a:blip>
          <a:srcRect b="0" l="0" r="0" t="0"/>
          <a:stretch/>
        </p:blipFill>
        <p:spPr>
          <a:xfrm>
            <a:off x="10476550" y="2526287"/>
            <a:ext cx="1715450" cy="1648800"/>
          </a:xfrm>
          <a:prstGeom prst="rect">
            <a:avLst/>
          </a:prstGeom>
          <a:noFill/>
          <a:ln>
            <a:noFill/>
          </a:ln>
        </p:spPr>
      </p:pic>
      <p:sp>
        <p:nvSpPr>
          <p:cNvPr id="141" name="Google Shape;141;p35"/>
          <p:cNvSpPr txBox="1"/>
          <p:nvPr/>
        </p:nvSpPr>
        <p:spPr>
          <a:xfrm>
            <a:off x="9825450" y="4657068"/>
            <a:ext cx="130676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chemeClr val="lt1"/>
                </a:solidFill>
                <a:latin typeface="Calibri"/>
                <a:ea typeface="Calibri"/>
                <a:cs typeface="Calibri"/>
                <a:sym typeface="Calibri"/>
              </a:rPr>
              <a:t>www.unsplash.com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36"/>
          <p:cNvSpPr/>
          <p:nvPr/>
        </p:nvSpPr>
        <p:spPr>
          <a:xfrm>
            <a:off x="4667862" y="5484153"/>
            <a:ext cx="6653981" cy="354470"/>
          </a:xfrm>
          <a:prstGeom prst="rect">
            <a:avLst/>
          </a:prstGeom>
          <a:solidFill>
            <a:schemeClr val="lt1"/>
          </a:solidFill>
          <a:ln cap="flat" cmpd="sng" w="19050">
            <a:solidFill>
              <a:srgbClr val="7F7F7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7" name="Google Shape;147;p36"/>
          <p:cNvSpPr/>
          <p:nvPr/>
        </p:nvSpPr>
        <p:spPr>
          <a:xfrm>
            <a:off x="4667862" y="4757976"/>
            <a:ext cx="6653981" cy="666879"/>
          </a:xfrm>
          <a:prstGeom prst="rect">
            <a:avLst/>
          </a:prstGeom>
          <a:solidFill>
            <a:schemeClr val="lt1"/>
          </a:solidFill>
          <a:ln cap="flat" cmpd="sng" w="19050">
            <a:solidFill>
              <a:srgbClr val="7F7F7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8" name="Google Shape;148;p36"/>
          <p:cNvSpPr/>
          <p:nvPr/>
        </p:nvSpPr>
        <p:spPr>
          <a:xfrm>
            <a:off x="4667862" y="3833673"/>
            <a:ext cx="6653981" cy="872094"/>
          </a:xfrm>
          <a:prstGeom prst="rect">
            <a:avLst/>
          </a:prstGeom>
          <a:solidFill>
            <a:schemeClr val="lt1"/>
          </a:solidFill>
          <a:ln cap="flat" cmpd="sng" w="19050">
            <a:solidFill>
              <a:srgbClr val="7F7F7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 name="Google Shape;149;p36"/>
          <p:cNvSpPr/>
          <p:nvPr/>
        </p:nvSpPr>
        <p:spPr>
          <a:xfrm>
            <a:off x="0" y="911941"/>
            <a:ext cx="12192000" cy="2517059"/>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0" name="Google Shape;150;p36"/>
          <p:cNvSpPr txBox="1"/>
          <p:nvPr>
            <p:ph idx="1" type="body"/>
          </p:nvPr>
        </p:nvSpPr>
        <p:spPr>
          <a:xfrm>
            <a:off x="593450" y="685850"/>
            <a:ext cx="10515600" cy="3476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15000"/>
              </a:lnSpc>
              <a:spcBef>
                <a:spcPts val="1200"/>
              </a:spcBef>
              <a:spcAft>
                <a:spcPts val="0"/>
              </a:spcAft>
              <a:buSzPct val="45833"/>
              <a:buNone/>
            </a:pPr>
            <a:r>
              <a:rPr b="1" lang="pl-PL" sz="2400">
                <a:solidFill>
                  <a:srgbClr val="3C3C3B"/>
                </a:solidFill>
              </a:rPr>
              <a:t>Madala heitkogusega strateegiad </a:t>
            </a:r>
            <a:r>
              <a:rPr lang="pl-PL" sz="2400">
                <a:solidFill>
                  <a:srgbClr val="3C3C3B"/>
                </a:solidFill>
              </a:rPr>
              <a:t>hõlmavad erinevaid lähenemisviise ja algatused, mis on spetsiaalselt loodud kasvuhoonegaaside ja muude saasteainete atmosfääri paiskamise vähendamiseks. Neid strateegilisi meetmeid rakendatakse tavaliselt erinevates sektorites, rõhutades inimtegevusega seotud heitkoguste vähendamist. Eelkõige on kaks peamist valdkonda, kus vähese heitega strateegiaid laialdaselt kasutatakse, </a:t>
            </a:r>
            <a:r>
              <a:rPr b="1" lang="pl-PL" sz="2400">
                <a:solidFill>
                  <a:srgbClr val="3C3C3B"/>
                </a:solidFill>
              </a:rPr>
              <a:t>ühistranspordisüsteemide tõhustamine ja energiatõhususe tavade optimeerimine.</a:t>
            </a:r>
            <a:br>
              <a:rPr b="1" lang="pl-PL" sz="2400">
                <a:solidFill>
                  <a:srgbClr val="3C3C3B"/>
                </a:solidFill>
              </a:rPr>
            </a:br>
            <a:r>
              <a:rPr b="0" i="0" lang="pl-PL" sz="1200">
                <a:solidFill>
                  <a:srgbClr val="7F7F7F"/>
                </a:solidFill>
                <a:latin typeface="Calibri"/>
                <a:ea typeface="Calibri"/>
                <a:cs typeface="Calibri"/>
                <a:sym typeface="Calibri"/>
              </a:rPr>
              <a:t>Honegger, M.; Michaelowa, A.; Poralla, M. Net-zero emissions: The role of Carbon Dioxide Removal in the Paris Agreement. Policy Briefing Report. Perspectives Climate Research, Freiburg 2019.</a:t>
            </a:r>
            <a:endParaRPr/>
          </a:p>
          <a:p>
            <a:pPr indent="-50800" lvl="0" marL="228600" rtl="0" algn="ctr">
              <a:lnSpc>
                <a:spcPct val="90000"/>
              </a:lnSpc>
              <a:spcBef>
                <a:spcPts val="1200"/>
              </a:spcBef>
              <a:spcAft>
                <a:spcPts val="0"/>
              </a:spcAft>
              <a:buSzPct val="116666"/>
              <a:buNone/>
            </a:pPr>
            <a:r>
              <a:t/>
            </a:r>
            <a:endParaRPr sz="2400">
              <a:solidFill>
                <a:srgbClr val="3C3C3B"/>
              </a:solidFill>
              <a:latin typeface="Calibri"/>
              <a:ea typeface="Calibri"/>
              <a:cs typeface="Calibri"/>
              <a:sym typeface="Calibri"/>
            </a:endParaRPr>
          </a:p>
          <a:p>
            <a:pPr indent="-50800" lvl="0" marL="228600" rtl="0" algn="ctr">
              <a:lnSpc>
                <a:spcPct val="90000"/>
              </a:lnSpc>
              <a:spcBef>
                <a:spcPts val="0"/>
              </a:spcBef>
              <a:spcAft>
                <a:spcPts val="0"/>
              </a:spcAft>
              <a:buSzPct val="116666"/>
              <a:buNone/>
            </a:pPr>
            <a:r>
              <a:t/>
            </a:r>
            <a:endParaRPr sz="2400">
              <a:latin typeface="Calibri"/>
              <a:ea typeface="Calibri"/>
              <a:cs typeface="Calibri"/>
              <a:sym typeface="Calibri"/>
            </a:endParaRPr>
          </a:p>
        </p:txBody>
      </p:sp>
      <p:pic>
        <p:nvPicPr>
          <p:cNvPr descr="Koncepcja przedstawiająca nowe możliwości rozwoju samochodów elektrycznych i hybrydowych oraz zagadnienie ekologicznych podróży w postaci stawu w kształcie samochodu położonego w bujnym lesie. Renderowanie 3d. – zdjęcie" id="151" name="Google Shape;151;p36"/>
          <p:cNvPicPr preferRelativeResize="0"/>
          <p:nvPr/>
        </p:nvPicPr>
        <p:blipFill rotWithShape="1">
          <a:blip r:embed="rId3">
            <a:alphaModFix amt="70000"/>
          </a:blip>
          <a:srcRect b="0" l="0" r="0" t="0"/>
          <a:stretch/>
        </p:blipFill>
        <p:spPr>
          <a:xfrm>
            <a:off x="497798" y="3604038"/>
            <a:ext cx="3399400" cy="2038525"/>
          </a:xfrm>
          <a:prstGeom prst="rect">
            <a:avLst/>
          </a:prstGeom>
          <a:noFill/>
          <a:ln>
            <a:noFill/>
          </a:ln>
        </p:spPr>
      </p:pic>
      <p:sp>
        <p:nvSpPr>
          <p:cNvPr id="152" name="Google Shape;152;p36"/>
          <p:cNvSpPr txBox="1"/>
          <p:nvPr/>
        </p:nvSpPr>
        <p:spPr>
          <a:xfrm>
            <a:off x="1576186" y="5817592"/>
            <a:ext cx="124264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chemeClr val="lt1"/>
                </a:solidFill>
                <a:latin typeface="Calibri"/>
                <a:ea typeface="Calibri"/>
                <a:cs typeface="Calibri"/>
                <a:sym typeface="Calibri"/>
              </a:rPr>
              <a:t>www.pixabay.com</a:t>
            </a:r>
            <a:endParaRPr b="0" i="0" sz="1400" u="none" cap="none" strike="noStrike">
              <a:solidFill>
                <a:srgbClr val="000000"/>
              </a:solidFill>
              <a:latin typeface="Arial"/>
              <a:ea typeface="Arial"/>
              <a:cs typeface="Arial"/>
              <a:sym typeface="Arial"/>
            </a:endParaRPr>
          </a:p>
        </p:txBody>
      </p:sp>
      <p:sp>
        <p:nvSpPr>
          <p:cNvPr id="153" name="Google Shape;153;p36"/>
          <p:cNvSpPr txBox="1"/>
          <p:nvPr/>
        </p:nvSpPr>
        <p:spPr>
          <a:xfrm>
            <a:off x="4281898" y="3275100"/>
            <a:ext cx="1806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pl-PL"/>
              <a:t>Keskendume</a:t>
            </a:r>
            <a:r>
              <a:rPr b="0" i="0" lang="pl-PL"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54" name="Google Shape;154;p36"/>
          <p:cNvSpPr txBox="1"/>
          <p:nvPr/>
        </p:nvSpPr>
        <p:spPr>
          <a:xfrm>
            <a:off x="4281900" y="3603825"/>
            <a:ext cx="7572900" cy="14931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0"/>
              </a:spcAft>
              <a:buNone/>
            </a:pPr>
            <a:r>
              <a:rPr lang="pl-PL" sz="1200"/>
              <a:t>Madala heitkogusega strateegiad hõlmavad erinevaid lähenemisviise ja algatused, mis on spetsiaalselt loodud kasvuhoonegaaside ja muude saasteainete atmosfääri paiskamise vähendamiseks. Neid strateegilisi meetmeid rakendatakse tavaliselt erinevates sektorites, rõhutades inimtegevusega seotud heitkoguste vähendamist. Eelkõige on kaks peamist valdkonda, kus vähese heitega strateegiaid laialdaselt kasutatakse, ühistranspordisüsteemide tõhustamine ja energiatõhususe tavade optimeerimine.</a:t>
            </a:r>
            <a:endParaRPr sz="1200"/>
          </a:p>
          <a:p>
            <a:pPr indent="-285750" lvl="0" marL="285750" marR="0" rtl="0" algn="l">
              <a:lnSpc>
                <a:spcPct val="100000"/>
              </a:lnSpc>
              <a:spcBef>
                <a:spcPts val="1200"/>
              </a:spcBef>
              <a:spcAft>
                <a:spcPts val="0"/>
              </a:spcAft>
              <a:buSzPts val="1200"/>
              <a:buChar char="-"/>
            </a:pPr>
            <a:r>
              <a:t/>
            </a:r>
            <a:endParaRPr sz="1200"/>
          </a:p>
        </p:txBody>
      </p:sp>
      <p:sp>
        <p:nvSpPr>
          <p:cNvPr id="155" name="Google Shape;155;p36"/>
          <p:cNvSpPr txBox="1"/>
          <p:nvPr/>
        </p:nvSpPr>
        <p:spPr>
          <a:xfrm>
            <a:off x="4667862" y="4768251"/>
            <a:ext cx="6441300" cy="600300"/>
          </a:xfrm>
          <a:prstGeom prst="rect">
            <a:avLst/>
          </a:prstGeom>
          <a:noFill/>
          <a:ln>
            <a:noFill/>
          </a:ln>
        </p:spPr>
        <p:txBody>
          <a:bodyPr anchorCtr="0" anchor="t" bIns="45700" lIns="91425" spcFirstLastPara="1" rIns="91425" wrap="square" tIns="45700">
            <a:spAutoFit/>
          </a:bodyPr>
          <a:lstStyle/>
          <a:p>
            <a:pPr indent="-209550" lvl="0" marL="285750" marR="0" rtl="0" algn="l">
              <a:lnSpc>
                <a:spcPct val="100000"/>
              </a:lnSpc>
              <a:spcBef>
                <a:spcPts val="0"/>
              </a:spcBef>
              <a:spcAft>
                <a:spcPts val="0"/>
              </a:spcAft>
              <a:buClr>
                <a:srgbClr val="000000"/>
              </a:buClr>
              <a:buSzPts val="1200"/>
              <a:buFont typeface="Arial"/>
              <a:buNone/>
            </a:pPr>
            <a:r>
              <a:rPr lang="pl-PL" sz="1100">
                <a:solidFill>
                  <a:srgbClr val="1F1F1F"/>
                </a:solidFill>
                <a:highlight>
                  <a:srgbClr val="F8F9FA"/>
                </a:highlight>
              </a:rPr>
              <a:t>Kliimakindel kasv </a:t>
            </a:r>
            <a:endParaRPr sz="1100">
              <a:solidFill>
                <a:srgbClr val="1F1F1F"/>
              </a:solidFill>
              <a:highlight>
                <a:srgbClr val="F8F9FA"/>
              </a:highlight>
            </a:endParaRPr>
          </a:p>
          <a:p>
            <a:pPr indent="-209550" lvl="0" marL="285750" marR="0" rtl="0" algn="l">
              <a:lnSpc>
                <a:spcPct val="100000"/>
              </a:lnSpc>
              <a:spcBef>
                <a:spcPts val="0"/>
              </a:spcBef>
              <a:spcAft>
                <a:spcPts val="0"/>
              </a:spcAft>
              <a:buClr>
                <a:srgbClr val="000000"/>
              </a:buClr>
              <a:buSzPts val="1200"/>
              <a:buFont typeface="Arial"/>
              <a:buNone/>
            </a:pPr>
            <a:r>
              <a:rPr lang="pl-PL" sz="1100">
                <a:solidFill>
                  <a:srgbClr val="1F1F1F"/>
                </a:solidFill>
                <a:highlight>
                  <a:srgbClr val="F8F9FA"/>
                </a:highlight>
              </a:rPr>
              <a:t>Ehitage kliimamuutuste mõjude suhtes immuunne transpordisüsteem – kliimakindel transport </a:t>
            </a:r>
            <a:endParaRPr sz="1100">
              <a:solidFill>
                <a:srgbClr val="1F1F1F"/>
              </a:solidFill>
              <a:highlight>
                <a:srgbClr val="F8F9FA"/>
              </a:highlight>
            </a:endParaRPr>
          </a:p>
          <a:p>
            <a:pPr indent="0" lvl="0" marL="0" marR="38100" rtl="0" algn="l">
              <a:lnSpc>
                <a:spcPct val="128571"/>
              </a:lnSpc>
              <a:spcBef>
                <a:spcPts val="0"/>
              </a:spcBef>
              <a:spcAft>
                <a:spcPts val="0"/>
              </a:spcAft>
              <a:buClr>
                <a:schemeClr val="dk1"/>
              </a:buClr>
              <a:buSzPts val="1100"/>
              <a:buFont typeface="Arial"/>
              <a:buNone/>
            </a:pPr>
            <a:r>
              <a:rPr lang="pl-PL" sz="1100">
                <a:solidFill>
                  <a:srgbClr val="1F1F1F"/>
                </a:solidFill>
                <a:highlight>
                  <a:srgbClr val="F8F9FA"/>
                </a:highlight>
              </a:rPr>
              <a:t>infrastruktuuri</a:t>
            </a:r>
            <a:endParaRPr sz="1100">
              <a:solidFill>
                <a:srgbClr val="1F1F1F"/>
              </a:solidFill>
              <a:highlight>
                <a:srgbClr val="F8F9FA"/>
              </a:highlight>
            </a:endParaRPr>
          </a:p>
        </p:txBody>
      </p:sp>
      <p:sp>
        <p:nvSpPr>
          <p:cNvPr id="156" name="Google Shape;156;p36"/>
          <p:cNvSpPr txBox="1"/>
          <p:nvPr/>
        </p:nvSpPr>
        <p:spPr>
          <a:xfrm>
            <a:off x="4667846" y="5540600"/>
            <a:ext cx="2468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000000"/>
                </a:solidFill>
                <a:latin typeface="Arial"/>
                <a:ea typeface="Arial"/>
                <a:cs typeface="Arial"/>
                <a:sym typeface="Arial"/>
              </a:rPr>
              <a:t>&gt;&gt;  </a:t>
            </a:r>
            <a:r>
              <a:rPr lang="pl-PL" sz="1200"/>
              <a:t>juurdepääs ja liikuvus</a:t>
            </a:r>
            <a:endParaRPr b="0" i="0" sz="1200" u="none" cap="none" strike="noStrike">
              <a:solidFill>
                <a:srgbClr val="000000"/>
              </a:solidFill>
              <a:latin typeface="Arial"/>
              <a:ea typeface="Arial"/>
              <a:cs typeface="Arial"/>
              <a:sym typeface="Arial"/>
            </a:endParaRPr>
          </a:p>
        </p:txBody>
      </p:sp>
      <p:sp>
        <p:nvSpPr>
          <p:cNvPr id="157" name="Google Shape;157;p36"/>
          <p:cNvSpPr txBox="1"/>
          <p:nvPr/>
        </p:nvSpPr>
        <p:spPr>
          <a:xfrm>
            <a:off x="5753871" y="5838622"/>
            <a:ext cx="610091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A5A5A5"/>
                </a:solidFill>
                <a:latin typeface="Calibri"/>
                <a:ea typeface="Calibri"/>
                <a:cs typeface="Calibri"/>
                <a:sym typeface="Calibri"/>
              </a:rPr>
              <a:t>https://www.slideshare.net/aishwarykgupta/sustainable-transportation-71408026</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7"/>
          <p:cNvSpPr txBox="1"/>
          <p:nvPr>
            <p:ph type="title"/>
          </p:nvPr>
        </p:nvSpPr>
        <p:spPr>
          <a:xfrm>
            <a:off x="631723" y="52200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1200"/>
              </a:spcBef>
              <a:spcAft>
                <a:spcPts val="1200"/>
              </a:spcAft>
              <a:buSzPts val="1100"/>
              <a:buNone/>
            </a:pPr>
            <a:r>
              <a:rPr b="1" lang="pl-PL" sz="3200">
                <a:solidFill>
                  <a:srgbClr val="000000"/>
                </a:solidFill>
              </a:rPr>
              <a:t>Taastuvad energiaallikad</a:t>
            </a:r>
            <a:endParaRPr b="1" sz="3200">
              <a:solidFill>
                <a:srgbClr val="000000"/>
              </a:solidFill>
            </a:endParaRPr>
          </a:p>
        </p:txBody>
      </p:sp>
      <p:sp>
        <p:nvSpPr>
          <p:cNvPr id="163" name="Google Shape;163;p37"/>
          <p:cNvSpPr txBox="1"/>
          <p:nvPr/>
        </p:nvSpPr>
        <p:spPr>
          <a:xfrm>
            <a:off x="123172" y="1990153"/>
            <a:ext cx="5972700" cy="43272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0"/>
              </a:spcAft>
              <a:buClr>
                <a:schemeClr val="dk1"/>
              </a:buClr>
              <a:buSzPts val="1100"/>
              <a:buFont typeface="Arial"/>
              <a:buNone/>
            </a:pPr>
            <a:r>
              <a:rPr lang="pl-PL" sz="1900">
                <a:latin typeface="Calibri"/>
                <a:ea typeface="Calibri"/>
                <a:cs typeface="Calibri"/>
                <a:sym typeface="Calibri"/>
              </a:rPr>
              <a:t>Energiaallikad on need, mille kasutamine ei ole seotud pikaajalise defitsiidiga, kuna nende ressursid taastuvad suhteliselt lühikese ajaga (taastuv tooraine). Sellised allikad on: päike, tuul, biomass, biogaas ja biokütused. Taastuvenergia hõlmab ka maapinnast saadavat soojust (geotermiline energia), õhust (aerotermiline energia) ja vett (hüdrotermiline energia). Taastuvenergial on keskkonna säästmisel oluline roll.</a:t>
            </a:r>
            <a:endParaRPr sz="1900">
              <a:latin typeface="Calibri"/>
              <a:ea typeface="Calibri"/>
              <a:cs typeface="Calibri"/>
              <a:sym typeface="Calibri"/>
            </a:endParaRPr>
          </a:p>
          <a:p>
            <a:pPr indent="0" lvl="0" marL="0" marR="0" rtl="0" algn="just">
              <a:lnSpc>
                <a:spcPct val="100000"/>
              </a:lnSpc>
              <a:spcBef>
                <a:spcPts val="120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92075" marR="0" rtl="0" algn="just">
              <a:lnSpc>
                <a:spcPct val="100000"/>
              </a:lnSpc>
              <a:spcBef>
                <a:spcPts val="100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Hamed, T. A., and A. J. J. O. S. D. O. E. Alshare. 2022. Water, and E. Systems, environmental impact of solar and wind energy-a review. </a:t>
            </a:r>
            <a:r>
              <a:rPr b="0" i="1" lang="pl-PL" sz="1200" u="none" cap="none" strike="noStrike">
                <a:solidFill>
                  <a:srgbClr val="7F7F7F"/>
                </a:solidFill>
                <a:latin typeface="Calibri"/>
                <a:ea typeface="Calibri"/>
                <a:cs typeface="Calibri"/>
                <a:sym typeface="Calibri"/>
              </a:rPr>
              <a:t>Journal of Sustainable Development of Energy, Water and Environment Systems</a:t>
            </a:r>
            <a:r>
              <a:rPr b="0" i="0" lang="pl-PL" sz="1200" u="none" cap="none" strike="noStrike">
                <a:solidFill>
                  <a:srgbClr val="7F7F7F"/>
                </a:solidFill>
                <a:latin typeface="Calibri"/>
                <a:ea typeface="Calibri"/>
                <a:cs typeface="Calibri"/>
                <a:sym typeface="Calibri"/>
              </a:rPr>
              <a:t> 10 (2):1–23. doi:10.13044/j.sdewes.d9.0387.</a:t>
            </a:r>
            <a:endParaRPr b="0" i="0" sz="1050" u="none" cap="none" strike="noStrike">
              <a:solidFill>
                <a:srgbClr val="7F7F7F"/>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br>
              <a:rPr b="0" i="0" lang="pl-PL"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descr="Types of Renewable Energy: Sources, Advantages &amp; Disadvantages" id="164" name="Google Shape;164;p37"/>
          <p:cNvPicPr preferRelativeResize="0"/>
          <p:nvPr/>
        </p:nvPicPr>
        <p:blipFill rotWithShape="1">
          <a:blip r:embed="rId3">
            <a:alphaModFix/>
          </a:blip>
          <a:srcRect b="0" l="0" r="0" t="0"/>
          <a:stretch/>
        </p:blipFill>
        <p:spPr>
          <a:xfrm>
            <a:off x="6219171" y="1021872"/>
            <a:ext cx="5972829" cy="4651341"/>
          </a:xfrm>
          <a:prstGeom prst="rect">
            <a:avLst/>
          </a:prstGeom>
          <a:noFill/>
          <a:ln>
            <a:noFill/>
          </a:ln>
        </p:spPr>
      </p:pic>
      <p:sp>
        <p:nvSpPr>
          <p:cNvPr id="165" name="Google Shape;165;p37"/>
          <p:cNvSpPr txBox="1"/>
          <p:nvPr/>
        </p:nvSpPr>
        <p:spPr>
          <a:xfrm>
            <a:off x="6934200" y="5673213"/>
            <a:ext cx="610091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https://www.sciencefacts.net/types-of-renewable-energy.html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38"/>
          <p:cNvPicPr preferRelativeResize="0"/>
          <p:nvPr/>
        </p:nvPicPr>
        <p:blipFill rotWithShape="1">
          <a:blip r:embed="rId3">
            <a:alphaModFix/>
          </a:blip>
          <a:srcRect b="0" l="0" r="0" t="0"/>
          <a:stretch/>
        </p:blipFill>
        <p:spPr>
          <a:xfrm>
            <a:off x="6577781" y="1365306"/>
            <a:ext cx="5614219" cy="3299992"/>
          </a:xfrm>
          <a:prstGeom prst="rect">
            <a:avLst/>
          </a:prstGeom>
          <a:noFill/>
          <a:ln>
            <a:noFill/>
          </a:ln>
        </p:spPr>
      </p:pic>
      <p:sp>
        <p:nvSpPr>
          <p:cNvPr id="171" name="Google Shape;171;p38"/>
          <p:cNvSpPr txBox="1"/>
          <p:nvPr>
            <p:ph type="title"/>
          </p:nvPr>
        </p:nvSpPr>
        <p:spPr>
          <a:xfrm>
            <a:off x="4147947" y="40220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pl-PL" sz="3600"/>
              <a:t>Kasutamine</a:t>
            </a:r>
            <a:endParaRPr sz="3600"/>
          </a:p>
        </p:txBody>
      </p:sp>
      <p:sp>
        <p:nvSpPr>
          <p:cNvPr id="172" name="Google Shape;172;p38"/>
          <p:cNvSpPr txBox="1"/>
          <p:nvPr/>
        </p:nvSpPr>
        <p:spPr>
          <a:xfrm>
            <a:off x="344125" y="1275500"/>
            <a:ext cx="11377800" cy="5867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pl-PL" sz="2400">
                <a:solidFill>
                  <a:schemeClr val="dk1"/>
                </a:solidFill>
                <a:latin typeface="Calibri"/>
                <a:ea typeface="Calibri"/>
                <a:cs typeface="Calibri"/>
                <a:sym typeface="Calibri"/>
              </a:rPr>
              <a:t>Hüdroelektrienergia</a:t>
            </a:r>
            <a:endParaRPr b="1" i="0" sz="2400" u="none" cap="none" strike="noStrike">
              <a:solidFill>
                <a:srgbClr val="000000"/>
              </a:solidFill>
            </a:endParaRPr>
          </a:p>
          <a:p>
            <a:pPr indent="-342900" lvl="0" marL="342900" marR="0" rtl="0" algn="l">
              <a:lnSpc>
                <a:spcPct val="100000"/>
              </a:lnSpc>
              <a:spcBef>
                <a:spcPts val="0"/>
              </a:spcBef>
              <a:spcAft>
                <a:spcPts val="0"/>
              </a:spcAft>
              <a:buClr>
                <a:srgbClr val="000000"/>
              </a:buClr>
              <a:buSzPts val="2400"/>
              <a:buFont typeface="Noto Sans Symbols"/>
              <a:buChar char="▪"/>
            </a:pPr>
            <a:r>
              <a:rPr lang="pl-PL" sz="2400">
                <a:solidFill>
                  <a:schemeClr val="dk1"/>
                </a:solidFill>
                <a:latin typeface="Calibri"/>
                <a:ea typeface="Calibri"/>
                <a:cs typeface="Calibri"/>
                <a:sym typeface="Calibri"/>
              </a:rPr>
              <a:t>Elektrienergia tootmine läbi hüdroelektrijaam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lang="pl-PL" sz="2400">
                <a:latin typeface="Calibri"/>
                <a:ea typeface="Calibri"/>
                <a:cs typeface="Calibri"/>
                <a:sym typeface="Calibri"/>
              </a:rPr>
              <a:t>Tuuleenergia</a:t>
            </a:r>
            <a:endParaRPr b="1" i="0" sz="2400" u="none" cap="none" strike="noStrike">
              <a:solidFill>
                <a:srgbClr val="000000"/>
              </a:solidFill>
              <a:latin typeface="Calibri"/>
              <a:ea typeface="Calibri"/>
              <a:cs typeface="Calibri"/>
              <a:sym typeface="Calibri"/>
            </a:endParaRPr>
          </a:p>
          <a:p>
            <a:pPr indent="-381000" lvl="0" marL="457200" rtl="0" algn="l">
              <a:lnSpc>
                <a:spcPct val="115000"/>
              </a:lnSpc>
              <a:spcBef>
                <a:spcPts val="1200"/>
              </a:spcBef>
              <a:spcAft>
                <a:spcPts val="0"/>
              </a:spcAft>
              <a:buSzPts val="2400"/>
              <a:buFont typeface="Noto Sans Symbols"/>
              <a:buChar char="▪"/>
            </a:pPr>
            <a:r>
              <a:rPr lang="pl-PL" sz="2400">
                <a:latin typeface="Calibri"/>
                <a:ea typeface="Calibri"/>
                <a:cs typeface="Calibri"/>
                <a:sym typeface="Calibri"/>
              </a:rPr>
              <a:t>Elektrienergia tootmine</a:t>
            </a:r>
            <a:endParaRPr sz="2400">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Noto Sans Symbols"/>
              <a:buChar char="▪"/>
            </a:pPr>
            <a:r>
              <a:rPr lang="pl-PL" sz="2400">
                <a:solidFill>
                  <a:schemeClr val="dk1"/>
                </a:solidFill>
                <a:latin typeface="Calibri"/>
                <a:ea typeface="Calibri"/>
                <a:cs typeface="Calibri"/>
                <a:sym typeface="Calibri"/>
              </a:rPr>
              <a:t>Maa-aluse vee pumpamine tuuleveskite abil</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Noto Sans Symbols"/>
              <a:buChar char="▪"/>
            </a:pPr>
            <a:r>
              <a:rPr lang="pl-PL" sz="2400">
                <a:solidFill>
                  <a:schemeClr val="dk1"/>
                </a:solidFill>
                <a:latin typeface="Calibri"/>
                <a:ea typeface="Calibri"/>
                <a:cs typeface="Calibri"/>
                <a:sym typeface="Calibri"/>
              </a:rPr>
              <a:t>Teravilja jahvatamine veskite abil</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lang="pl-PL" sz="2400">
                <a:latin typeface="Calibri"/>
                <a:ea typeface="Calibri"/>
                <a:cs typeface="Calibri"/>
                <a:sym typeface="Calibri"/>
              </a:rPr>
              <a:t>Päikeseenergia</a:t>
            </a:r>
            <a:endParaRPr b="1"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Noto Sans Symbols"/>
              <a:buChar char="▪"/>
            </a:pPr>
            <a:r>
              <a:rPr lang="pl-PL" sz="2400">
                <a:solidFill>
                  <a:schemeClr val="dk1"/>
                </a:solidFill>
                <a:latin typeface="Calibri"/>
                <a:ea typeface="Calibri"/>
                <a:cs typeface="Calibri"/>
                <a:sym typeface="Calibri"/>
              </a:rPr>
              <a:t>Elektri tootmine päikeseenergia muundamise teel fotogalvaaniliste elementide abil</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Noto Sans Symbols"/>
              <a:buChar char="▪"/>
            </a:pPr>
            <a:r>
              <a:rPr lang="pl-PL" sz="2400">
                <a:solidFill>
                  <a:schemeClr val="dk1"/>
                </a:solidFill>
                <a:latin typeface="Calibri"/>
                <a:ea typeface="Calibri"/>
                <a:cs typeface="Calibri"/>
                <a:sym typeface="Calibri"/>
              </a:rPr>
              <a:t>Toidu valmistamine </a:t>
            </a:r>
            <a:r>
              <a:rPr lang="pl-PL" sz="2400">
                <a:solidFill>
                  <a:schemeClr val="dk1"/>
                </a:solidFill>
                <a:latin typeface="Calibri"/>
                <a:ea typeface="Calibri"/>
                <a:cs typeface="Calibri"/>
                <a:sym typeface="Calibri"/>
              </a:rPr>
              <a:t>päikese pliitide</a:t>
            </a:r>
            <a:r>
              <a:rPr lang="pl-PL" sz="2400">
                <a:solidFill>
                  <a:schemeClr val="dk1"/>
                </a:solidFill>
                <a:latin typeface="Calibri"/>
                <a:ea typeface="Calibri"/>
                <a:cs typeface="Calibri"/>
                <a:sym typeface="Calibri"/>
              </a:rPr>
              <a:t> ja küttekehade  abil</a:t>
            </a:r>
            <a:endParaRPr b="0" i="0" sz="2400" u="none" cap="none" strike="noStrike">
              <a:solidFill>
                <a:srgbClr val="000000"/>
              </a:solidFill>
              <a:latin typeface="Arial"/>
              <a:ea typeface="Arial"/>
              <a:cs typeface="Arial"/>
              <a:sym typeface="Arial"/>
            </a:endParaRPr>
          </a:p>
          <a:p>
            <a:pPr indent="-381000" lvl="0" marL="457200" rtl="0" algn="l">
              <a:lnSpc>
                <a:spcPct val="115000"/>
              </a:lnSpc>
              <a:spcBef>
                <a:spcPts val="0"/>
              </a:spcBef>
              <a:spcAft>
                <a:spcPts val="0"/>
              </a:spcAft>
              <a:buSzPts val="2400"/>
              <a:buFont typeface="Noto Sans Symbols"/>
              <a:buChar char="▪"/>
            </a:pPr>
            <a:r>
              <a:rPr lang="pl-PL" sz="2400">
                <a:latin typeface="Calibri"/>
                <a:ea typeface="Calibri"/>
                <a:cs typeface="Calibri"/>
                <a:sym typeface="Calibri"/>
              </a:rPr>
              <a:t>Töötavad </a:t>
            </a:r>
            <a:r>
              <a:rPr lang="pl-PL" sz="2400">
                <a:latin typeface="Calibri"/>
                <a:ea typeface="Calibri"/>
                <a:cs typeface="Calibri"/>
                <a:sym typeface="Calibri"/>
              </a:rPr>
              <a:t>päikese pumbad</a:t>
            </a:r>
            <a:endParaRPr sz="2400">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3" name="Google Shape;173;p38"/>
          <p:cNvSpPr txBox="1"/>
          <p:nvPr/>
        </p:nvSpPr>
        <p:spPr>
          <a:xfrm>
            <a:off x="6951406" y="4725562"/>
            <a:ext cx="537787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https://op.europa.eu/webpub/eca/special-reports/renevable-energy-5-2018/en/</a:t>
            </a:r>
            <a:endParaRPr b="0" i="0" sz="1400" u="none" cap="none" strike="noStrike">
              <a:solidFill>
                <a:srgbClr val="000000"/>
              </a:solidFill>
              <a:latin typeface="Arial"/>
              <a:ea typeface="Arial"/>
              <a:cs typeface="Arial"/>
              <a:sym typeface="Arial"/>
            </a:endParaRPr>
          </a:p>
        </p:txBody>
      </p:sp>
      <p:sp>
        <p:nvSpPr>
          <p:cNvPr id="174" name="Google Shape;174;p38"/>
          <p:cNvSpPr txBox="1"/>
          <p:nvPr/>
        </p:nvSpPr>
        <p:spPr>
          <a:xfrm>
            <a:off x="4147947" y="5770520"/>
            <a:ext cx="610061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https://www.sciencefacts.net/types-of-renewable-energy.html</a:t>
            </a:r>
            <a:endParaRPr b="0" i="0" sz="1200" u="none" cap="none" strike="noStrike">
              <a:solidFill>
                <a:srgbClr val="7F7F7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9"/>
          <p:cNvSpPr txBox="1"/>
          <p:nvPr>
            <p:ph type="title"/>
          </p:nvPr>
        </p:nvSpPr>
        <p:spPr>
          <a:xfrm>
            <a:off x="4161503" y="37406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pl-PL" sz="3600"/>
              <a:t>Kasutamine</a:t>
            </a:r>
            <a:endParaRPr sz="3600"/>
          </a:p>
        </p:txBody>
      </p:sp>
      <p:pic>
        <p:nvPicPr>
          <p:cNvPr descr="Obraz zawierający tekst, zrzut ekranu, Grafika, projekt graficzny&#10;&#10;Opis wygenerowany automatycznie" id="180" name="Google Shape;180;p39"/>
          <p:cNvPicPr preferRelativeResize="0"/>
          <p:nvPr/>
        </p:nvPicPr>
        <p:blipFill rotWithShape="1">
          <a:blip r:embed="rId3">
            <a:alphaModFix/>
          </a:blip>
          <a:srcRect b="0" l="0" r="0" t="0"/>
          <a:stretch/>
        </p:blipFill>
        <p:spPr>
          <a:xfrm>
            <a:off x="7760473" y="1925825"/>
            <a:ext cx="4431527" cy="2492734"/>
          </a:xfrm>
          <a:prstGeom prst="rect">
            <a:avLst/>
          </a:prstGeom>
          <a:noFill/>
          <a:ln>
            <a:noFill/>
          </a:ln>
        </p:spPr>
      </p:pic>
      <p:sp>
        <p:nvSpPr>
          <p:cNvPr id="181" name="Google Shape;181;p39"/>
          <p:cNvSpPr txBox="1"/>
          <p:nvPr/>
        </p:nvSpPr>
        <p:spPr>
          <a:xfrm>
            <a:off x="242453" y="1462796"/>
            <a:ext cx="11949600" cy="540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pl-PL" sz="2500" u="none" cap="none" strike="noStrike">
                <a:solidFill>
                  <a:srgbClr val="000000"/>
                </a:solidFill>
                <a:latin typeface="Calibri"/>
                <a:ea typeface="Calibri"/>
                <a:cs typeface="Calibri"/>
                <a:sym typeface="Calibri"/>
              </a:rPr>
              <a:t>Biomass</a:t>
            </a:r>
            <a:endParaRPr b="1" i="0" sz="25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500"/>
              <a:buFont typeface="Noto Sans Symbols"/>
              <a:buChar char="▪"/>
            </a:pPr>
            <a:r>
              <a:rPr b="1" i="0" lang="pl-PL" sz="2500" u="none" cap="none" strike="noStrike">
                <a:solidFill>
                  <a:srgbClr val="000000"/>
                </a:solidFill>
                <a:latin typeface="Calibri"/>
                <a:ea typeface="Calibri"/>
                <a:cs typeface="Calibri"/>
                <a:sym typeface="Calibri"/>
              </a:rPr>
              <a:t> </a:t>
            </a:r>
            <a:r>
              <a:rPr lang="pl-PL" sz="2500">
                <a:latin typeface="Calibri"/>
                <a:ea typeface="Calibri"/>
                <a:cs typeface="Calibri"/>
                <a:sym typeface="Calibri"/>
              </a:rPr>
              <a:t>Biodiisli ja alkoholi tootmine, mida kasutatakse </a:t>
            </a:r>
            <a:br>
              <a:rPr lang="pl-PL" sz="2500">
                <a:latin typeface="Calibri"/>
                <a:ea typeface="Calibri"/>
                <a:cs typeface="Calibri"/>
                <a:sym typeface="Calibri"/>
              </a:rPr>
            </a:br>
            <a:r>
              <a:rPr lang="pl-PL" sz="2500">
                <a:latin typeface="Calibri"/>
                <a:ea typeface="Calibri"/>
                <a:cs typeface="Calibri"/>
                <a:sym typeface="Calibri"/>
              </a:rPr>
              <a:t>traditsiooniliste autokütuste asendamine</a:t>
            </a:r>
            <a:endParaRPr sz="2500">
              <a:latin typeface="Calibri"/>
              <a:ea typeface="Calibri"/>
              <a:cs typeface="Calibri"/>
              <a:sym typeface="Calibri"/>
            </a:endParaRPr>
          </a:p>
          <a:p>
            <a:pPr indent="-387350" lvl="0" marL="457200" rtl="0" algn="l">
              <a:lnSpc>
                <a:spcPct val="115000"/>
              </a:lnSpc>
              <a:spcBef>
                <a:spcPts val="0"/>
              </a:spcBef>
              <a:spcAft>
                <a:spcPts val="0"/>
              </a:spcAft>
              <a:buSzPts val="2500"/>
              <a:buFont typeface="Noto Sans Symbols"/>
              <a:buChar char="▪"/>
            </a:pPr>
            <a:r>
              <a:rPr lang="pl-PL" sz="2500">
                <a:latin typeface="Calibri"/>
                <a:ea typeface="Calibri"/>
                <a:cs typeface="Calibri"/>
                <a:sym typeface="Calibri"/>
              </a:rPr>
              <a:t>Metaangaasi tootmine, mida saab kasutada selle </a:t>
            </a:r>
            <a:br>
              <a:rPr lang="pl-PL" sz="2500">
                <a:latin typeface="Calibri"/>
                <a:ea typeface="Calibri"/>
                <a:cs typeface="Calibri"/>
                <a:sym typeface="Calibri"/>
              </a:rPr>
            </a:br>
            <a:r>
              <a:rPr lang="pl-PL" sz="2500">
                <a:latin typeface="Calibri"/>
                <a:ea typeface="Calibri"/>
                <a:cs typeface="Calibri"/>
                <a:sym typeface="Calibri"/>
              </a:rPr>
              <a:t>tekitamiseks soojus, elekter ja orgaanilised kemikaalid</a:t>
            </a:r>
            <a:endParaRPr b="0" i="0" sz="2500" u="none" cap="none" strike="noStrike">
              <a:solidFill>
                <a:srgbClr val="000000"/>
              </a:solidFill>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2500"/>
              <a:buFont typeface="Arial"/>
              <a:buNone/>
            </a:pPr>
            <a:r>
              <a:rPr b="1" i="0" lang="pl-PL" sz="2500" u="none" cap="none" strike="noStrike">
                <a:solidFill>
                  <a:srgbClr val="000000"/>
                </a:solidFill>
                <a:latin typeface="Calibri"/>
                <a:ea typeface="Calibri"/>
                <a:cs typeface="Calibri"/>
                <a:sym typeface="Calibri"/>
              </a:rPr>
              <a:t>Geot</a:t>
            </a:r>
            <a:r>
              <a:rPr b="1" lang="pl-PL" sz="2500">
                <a:latin typeface="Calibri"/>
                <a:ea typeface="Calibri"/>
                <a:cs typeface="Calibri"/>
                <a:sym typeface="Calibri"/>
              </a:rPr>
              <a:t>ermaalneenergia</a:t>
            </a:r>
            <a:r>
              <a:rPr b="1" i="0" lang="pl-PL" sz="2500" u="none" cap="none" strike="noStrike">
                <a:solidFill>
                  <a:srgbClr val="000000"/>
                </a:solidFill>
                <a:latin typeface="Calibri"/>
                <a:ea typeface="Calibri"/>
                <a:cs typeface="Calibri"/>
                <a:sym typeface="Calibri"/>
              </a:rPr>
              <a:t> </a:t>
            </a:r>
            <a:r>
              <a:rPr b="1" lang="pl-PL" sz="2500">
                <a:latin typeface="Calibri"/>
                <a:ea typeface="Calibri"/>
                <a:cs typeface="Calibri"/>
                <a:sym typeface="Calibri"/>
              </a:rPr>
              <a:t>ja okeaanienergia</a:t>
            </a:r>
            <a:endParaRPr b="1" i="0" sz="25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500"/>
              <a:buFont typeface="Noto Sans Symbols"/>
              <a:buChar char="▪"/>
            </a:pPr>
            <a:r>
              <a:rPr lang="pl-PL" sz="2500">
                <a:latin typeface="Calibri"/>
                <a:ea typeface="Calibri"/>
                <a:cs typeface="Calibri"/>
                <a:sym typeface="Calibri"/>
              </a:rPr>
              <a:t>Elektri tootmine</a:t>
            </a:r>
            <a:endParaRPr b="0"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lang="pl-PL" sz="2500">
                <a:latin typeface="Calibri"/>
                <a:ea typeface="Calibri"/>
                <a:cs typeface="Calibri"/>
                <a:sym typeface="Calibri"/>
              </a:rPr>
              <a:t>Vesinikkütuseelemendid</a:t>
            </a:r>
            <a:endParaRPr b="1" sz="2500">
              <a:latin typeface="Calibri"/>
              <a:ea typeface="Calibri"/>
              <a:cs typeface="Calibri"/>
              <a:sym typeface="Calibri"/>
            </a:endParaRPr>
          </a:p>
          <a:p>
            <a:pPr indent="-387350" lvl="0" marL="457200" rtl="0" algn="l">
              <a:lnSpc>
                <a:spcPct val="115000"/>
              </a:lnSpc>
              <a:spcBef>
                <a:spcPts val="1200"/>
              </a:spcBef>
              <a:spcAft>
                <a:spcPts val="0"/>
              </a:spcAft>
              <a:buSzPts val="2500"/>
              <a:buFont typeface="Noto Sans Symbols"/>
              <a:buChar char="▪"/>
            </a:pPr>
            <a:r>
              <a:rPr lang="pl-PL" sz="2500">
                <a:latin typeface="Calibri"/>
                <a:ea typeface="Calibri"/>
                <a:cs typeface="Calibri"/>
                <a:sym typeface="Calibri"/>
              </a:rPr>
              <a:t>Vesinikkütuseelemente saab kasutada autode juhtimiseks bensiini- või diiselmootorite asemel</a:t>
            </a:r>
            <a:endParaRPr sz="2500">
              <a:latin typeface="Calibri"/>
              <a:ea typeface="Calibri"/>
              <a:cs typeface="Calibri"/>
              <a:sym typeface="Calibri"/>
            </a:endParaRPr>
          </a:p>
          <a:p>
            <a:pPr indent="0" lvl="0" marL="0" marR="0" rtl="0" algn="l">
              <a:lnSpc>
                <a:spcPct val="100000"/>
              </a:lnSpc>
              <a:spcBef>
                <a:spcPts val="1200"/>
              </a:spcBef>
              <a:spcAft>
                <a:spcPts val="0"/>
              </a:spcAft>
              <a:buNone/>
            </a:pPr>
            <a:r>
              <a:rPr b="0" i="0" lang="pl-PL" sz="2500" u="none" cap="none" strike="noStrike">
                <a:solidFill>
                  <a:srgbClr val="000000"/>
                </a:solidFill>
                <a:latin typeface="Calibri"/>
                <a:ea typeface="Calibri"/>
                <a:cs typeface="Calibri"/>
                <a:sym typeface="Calibri"/>
              </a:rPr>
              <a:t> </a:t>
            </a:r>
            <a:endParaRPr b="0" i="0" sz="1400" u="none" cap="none" strike="noStrike">
              <a:solidFill>
                <a:srgbClr val="BFBFBF"/>
              </a:solidFill>
              <a:latin typeface="Calibri"/>
              <a:ea typeface="Calibri"/>
              <a:cs typeface="Calibri"/>
              <a:sym typeface="Calibri"/>
            </a:endParaRPr>
          </a:p>
        </p:txBody>
      </p:sp>
      <p:sp>
        <p:nvSpPr>
          <p:cNvPr id="182" name="Google Shape;182;p39"/>
          <p:cNvSpPr txBox="1"/>
          <p:nvPr/>
        </p:nvSpPr>
        <p:spPr>
          <a:xfrm>
            <a:off x="8028709" y="4420987"/>
            <a:ext cx="610061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rgbClr val="7F7F7F"/>
                </a:solidFill>
                <a:latin typeface="Calibri"/>
                <a:ea typeface="Calibri"/>
                <a:cs typeface="Calibri"/>
                <a:sym typeface="Calibri"/>
              </a:rPr>
              <a:t>https://www.sciencefacts.net/types-of-renewable-energy.html</a:t>
            </a:r>
            <a:endParaRPr b="0" i="0" sz="1100" u="none" cap="none" strike="noStrike">
              <a:solidFill>
                <a:srgbClr val="7F7F7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40"/>
          <p:cNvSpPr txBox="1"/>
          <p:nvPr/>
        </p:nvSpPr>
        <p:spPr>
          <a:xfrm>
            <a:off x="142124" y="1508652"/>
            <a:ext cx="6731100" cy="4401300"/>
          </a:xfrm>
          <a:prstGeom prst="rect">
            <a:avLst/>
          </a:prstGeom>
          <a:noFill/>
          <a:ln>
            <a:noFill/>
          </a:ln>
        </p:spPr>
        <p:txBody>
          <a:bodyPr anchorCtr="0" anchor="t" bIns="45700" lIns="91425" spcFirstLastPara="1" rIns="91425" wrap="square" tIns="45700">
            <a:spAutoFit/>
          </a:bodyPr>
          <a:lstStyle/>
          <a:p>
            <a:pPr indent="-438150" lvl="0" marL="457200" rtl="0" algn="l">
              <a:lnSpc>
                <a:spcPct val="115000"/>
              </a:lnSpc>
              <a:spcBef>
                <a:spcPts val="1200"/>
              </a:spcBef>
              <a:spcAft>
                <a:spcPts val="0"/>
              </a:spcAft>
              <a:buSzPts val="3300"/>
              <a:buChar char="•"/>
            </a:pPr>
            <a:r>
              <a:rPr lang="pl-PL" sz="2200">
                <a:latin typeface="Calibri"/>
                <a:ea typeface="Calibri"/>
                <a:cs typeface="Calibri"/>
                <a:sym typeface="Calibri"/>
              </a:rPr>
              <a:t>Taastuvad energiaallikad ei saa otsa</a:t>
            </a:r>
            <a:endParaRPr sz="2200">
              <a:latin typeface="Calibri"/>
              <a:ea typeface="Calibri"/>
              <a:cs typeface="Calibri"/>
              <a:sym typeface="Calibri"/>
            </a:endParaRPr>
          </a:p>
          <a:p>
            <a:pPr indent="-273050" lvl="0" marL="342900" marR="0" rtl="0" algn="l">
              <a:lnSpc>
                <a:spcPct val="100000"/>
              </a:lnSpc>
              <a:spcBef>
                <a:spcPts val="0"/>
              </a:spcBef>
              <a:spcAft>
                <a:spcPts val="0"/>
              </a:spcAft>
              <a:buClr>
                <a:srgbClr val="000000"/>
              </a:buClr>
              <a:buSzPts val="2200"/>
              <a:buFont typeface="Arial"/>
              <a:buChar char="•"/>
            </a:pPr>
            <a:r>
              <a:rPr lang="pl-PL" sz="2200">
                <a:solidFill>
                  <a:schemeClr val="dk1"/>
                </a:solidFill>
                <a:latin typeface="Calibri"/>
                <a:ea typeface="Calibri"/>
                <a:cs typeface="Calibri"/>
                <a:sym typeface="Calibri"/>
              </a:rPr>
              <a:t>Taastuvenergia on usaldusväärne </a:t>
            </a:r>
            <a:endParaRPr b="0" i="0" sz="2200" u="none" cap="none" strike="noStrike">
              <a:solidFill>
                <a:srgbClr val="000000"/>
              </a:solidFill>
              <a:latin typeface="Calibri"/>
              <a:ea typeface="Calibri"/>
              <a:cs typeface="Calibri"/>
              <a:sym typeface="Calibri"/>
            </a:endParaRPr>
          </a:p>
          <a:p>
            <a:pPr indent="-273050" lvl="0" marL="342900" marR="0" rtl="0" algn="l">
              <a:lnSpc>
                <a:spcPct val="100000"/>
              </a:lnSpc>
              <a:spcBef>
                <a:spcPts val="0"/>
              </a:spcBef>
              <a:spcAft>
                <a:spcPts val="0"/>
              </a:spcAft>
              <a:buClr>
                <a:srgbClr val="000000"/>
              </a:buClr>
              <a:buSzPts val="2200"/>
              <a:buFont typeface="Arial"/>
              <a:buChar char="•"/>
            </a:pPr>
            <a:r>
              <a:rPr lang="pl-PL" sz="2200">
                <a:solidFill>
                  <a:schemeClr val="dk1"/>
                </a:solidFill>
                <a:latin typeface="Calibri"/>
                <a:ea typeface="Calibri"/>
                <a:cs typeface="Calibri"/>
                <a:sym typeface="Calibri"/>
              </a:rPr>
              <a:t>Taastuvenergia on keskkonnasõbralik</a:t>
            </a:r>
            <a:endParaRPr b="0" i="0" sz="2200" u="none" cap="none" strike="noStrike">
              <a:solidFill>
                <a:srgbClr val="000000"/>
              </a:solidFill>
              <a:latin typeface="Calibri"/>
              <a:ea typeface="Calibri"/>
              <a:cs typeface="Calibri"/>
              <a:sym typeface="Calibri"/>
            </a:endParaRPr>
          </a:p>
          <a:p>
            <a:pPr indent="-273050" lvl="0" marL="342900" marR="0" rtl="0" algn="l">
              <a:lnSpc>
                <a:spcPct val="100000"/>
              </a:lnSpc>
              <a:spcBef>
                <a:spcPts val="0"/>
              </a:spcBef>
              <a:spcAft>
                <a:spcPts val="0"/>
              </a:spcAft>
              <a:buClr>
                <a:srgbClr val="000000"/>
              </a:buClr>
              <a:buSzPts val="2200"/>
              <a:buFont typeface="Arial"/>
              <a:buChar char="•"/>
            </a:pPr>
            <a:r>
              <a:rPr lang="pl-PL" sz="2200">
                <a:solidFill>
                  <a:schemeClr val="dk1"/>
                </a:solidFill>
                <a:latin typeface="Calibri"/>
                <a:ea typeface="Calibri"/>
                <a:cs typeface="Calibri"/>
                <a:sym typeface="Calibri"/>
              </a:rPr>
              <a:t>Taastuvenergia võib rahva tervist parandada</a:t>
            </a:r>
            <a:endParaRPr b="0" i="0" sz="2200" u="none" cap="none" strike="noStrike">
              <a:solidFill>
                <a:srgbClr val="000000"/>
              </a:solidFill>
              <a:latin typeface="Calibri"/>
              <a:ea typeface="Calibri"/>
              <a:cs typeface="Calibri"/>
              <a:sym typeface="Calibri"/>
            </a:endParaRPr>
          </a:p>
          <a:p>
            <a:pPr indent="-273050" lvl="0" marL="342900" marR="0" rtl="0" algn="l">
              <a:lnSpc>
                <a:spcPct val="100000"/>
              </a:lnSpc>
              <a:spcBef>
                <a:spcPts val="0"/>
              </a:spcBef>
              <a:spcAft>
                <a:spcPts val="0"/>
              </a:spcAft>
              <a:buClr>
                <a:srgbClr val="000000"/>
              </a:buClr>
              <a:buSzPts val="2200"/>
              <a:buFont typeface="Arial"/>
              <a:buChar char="•"/>
            </a:pPr>
            <a:r>
              <a:rPr lang="pl-PL" sz="2200">
                <a:solidFill>
                  <a:schemeClr val="dk1"/>
                </a:solidFill>
                <a:latin typeface="Calibri"/>
                <a:ea typeface="Calibri"/>
                <a:cs typeface="Calibri"/>
                <a:sym typeface="Calibri"/>
              </a:rPr>
              <a:t>Taastuvad tehnoloogiad loovad palju töökohti </a:t>
            </a:r>
            <a:endParaRPr b="0" i="0" sz="2200" u="none" cap="none" strike="noStrike">
              <a:solidFill>
                <a:srgbClr val="000000"/>
              </a:solidFill>
              <a:latin typeface="Calibri"/>
              <a:ea typeface="Calibri"/>
              <a:cs typeface="Calibri"/>
              <a:sym typeface="Calibri"/>
            </a:endParaRPr>
          </a:p>
          <a:p>
            <a:pPr indent="-273050" lvl="0" marL="342900" marR="0" rtl="0" algn="l">
              <a:lnSpc>
                <a:spcPct val="100000"/>
              </a:lnSpc>
              <a:spcBef>
                <a:spcPts val="0"/>
              </a:spcBef>
              <a:spcAft>
                <a:spcPts val="0"/>
              </a:spcAft>
              <a:buClr>
                <a:srgbClr val="000000"/>
              </a:buClr>
              <a:buSzPts val="2200"/>
              <a:buFont typeface="Arial"/>
              <a:buChar char="•"/>
            </a:pPr>
            <a:r>
              <a:rPr lang="pl-PL" sz="2200">
                <a:solidFill>
                  <a:schemeClr val="dk1"/>
                </a:solidFill>
                <a:latin typeface="Calibri"/>
                <a:ea typeface="Calibri"/>
                <a:cs typeface="Calibri"/>
                <a:sym typeface="Calibri"/>
              </a:rPr>
              <a:t>Taastuvad tehnoloogiad nõuavad vähem hoolduskulusid</a:t>
            </a:r>
            <a:endParaRPr b="0" i="0" sz="2200" u="none" cap="none" strike="noStrike">
              <a:solidFill>
                <a:srgbClr val="000000"/>
              </a:solidFill>
              <a:latin typeface="Calibri"/>
              <a:ea typeface="Calibri"/>
              <a:cs typeface="Calibri"/>
              <a:sym typeface="Calibri"/>
            </a:endParaRPr>
          </a:p>
          <a:p>
            <a:pPr indent="-273050" lvl="0" marL="342900" marR="0" rtl="0" algn="l">
              <a:lnSpc>
                <a:spcPct val="100000"/>
              </a:lnSpc>
              <a:spcBef>
                <a:spcPts val="0"/>
              </a:spcBef>
              <a:spcAft>
                <a:spcPts val="0"/>
              </a:spcAft>
              <a:buClr>
                <a:srgbClr val="000000"/>
              </a:buClr>
              <a:buSzPts val="2200"/>
              <a:buFont typeface="Arial"/>
              <a:buChar char="•"/>
            </a:pPr>
            <a:r>
              <a:rPr lang="pl-PL" sz="2200">
                <a:solidFill>
                  <a:schemeClr val="dk1"/>
                </a:solidFill>
                <a:latin typeface="Calibri"/>
                <a:ea typeface="Calibri"/>
                <a:cs typeface="Calibri"/>
                <a:sym typeface="Calibri"/>
              </a:rPr>
              <a:t>Taastuvenergia võib vähendada energiahindade segadust</a:t>
            </a:r>
            <a:endParaRPr b="0" i="0" sz="2200" u="none" cap="none" strike="noStrike">
              <a:solidFill>
                <a:srgbClr val="000000"/>
              </a:solidFill>
              <a:latin typeface="Calibri"/>
              <a:ea typeface="Calibri"/>
              <a:cs typeface="Calibri"/>
              <a:sym typeface="Calibri"/>
            </a:endParaRPr>
          </a:p>
          <a:p>
            <a:pPr indent="-273050" lvl="0" marL="342900" marR="0" rtl="0" algn="l">
              <a:lnSpc>
                <a:spcPct val="100000"/>
              </a:lnSpc>
              <a:spcBef>
                <a:spcPts val="0"/>
              </a:spcBef>
              <a:spcAft>
                <a:spcPts val="0"/>
              </a:spcAft>
              <a:buClr>
                <a:srgbClr val="000000"/>
              </a:buClr>
              <a:buSzPts val="2200"/>
              <a:buFont typeface="Arial"/>
              <a:buChar char="•"/>
            </a:pPr>
            <a:r>
              <a:rPr lang="pl-PL" sz="2200">
                <a:solidFill>
                  <a:schemeClr val="dk1"/>
                </a:solidFill>
                <a:latin typeface="Calibri"/>
                <a:ea typeface="Calibri"/>
                <a:cs typeface="Calibri"/>
                <a:sym typeface="Calibri"/>
              </a:rPr>
              <a:t>Taastuvenergia võib suurendada riikide majanduslikku sõltumatust</a:t>
            </a:r>
            <a:endParaRPr b="0" i="0" sz="2200" u="none" cap="none" strike="noStrike">
              <a:solidFill>
                <a:srgbClr val="000000"/>
              </a:solidFill>
              <a:latin typeface="Calibri"/>
              <a:ea typeface="Calibri"/>
              <a:cs typeface="Calibri"/>
              <a:sym typeface="Calibri"/>
            </a:endParaRPr>
          </a:p>
          <a:p>
            <a:pPr indent="-273050" lvl="0" marL="342900" marR="0" rtl="0" algn="l">
              <a:lnSpc>
                <a:spcPct val="100000"/>
              </a:lnSpc>
              <a:spcBef>
                <a:spcPts val="0"/>
              </a:spcBef>
              <a:spcAft>
                <a:spcPts val="0"/>
              </a:spcAft>
              <a:buClr>
                <a:srgbClr val="000000"/>
              </a:buClr>
              <a:buSzPts val="2200"/>
              <a:buFont typeface="Arial"/>
              <a:buChar char="•"/>
            </a:pPr>
            <a:r>
              <a:rPr lang="pl-PL" sz="2200">
                <a:solidFill>
                  <a:schemeClr val="dk1"/>
                </a:solidFill>
                <a:latin typeface="Calibri"/>
                <a:ea typeface="Calibri"/>
                <a:cs typeface="Calibri"/>
                <a:sym typeface="Calibri"/>
              </a:rPr>
              <a:t>Ülejääke saab kasutada taastuvenergia tehnoloogiates</a:t>
            </a:r>
            <a:endParaRPr b="0" i="0" sz="2200" u="none" cap="none" strike="noStrike">
              <a:solidFill>
                <a:srgbClr val="000000"/>
              </a:solidFill>
              <a:latin typeface="Calibri"/>
              <a:ea typeface="Calibri"/>
              <a:cs typeface="Calibri"/>
              <a:sym typeface="Calibri"/>
            </a:endParaRPr>
          </a:p>
        </p:txBody>
      </p:sp>
      <p:sp>
        <p:nvSpPr>
          <p:cNvPr id="188" name="Google Shape;188;p40"/>
          <p:cNvSpPr txBox="1"/>
          <p:nvPr/>
        </p:nvSpPr>
        <p:spPr>
          <a:xfrm>
            <a:off x="357909" y="5663636"/>
            <a:ext cx="6973954"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pl-PL" sz="1050" u="none" cap="none" strike="noStrike">
                <a:solidFill>
                  <a:srgbClr val="7F7F7F"/>
                </a:solidFill>
                <a:latin typeface="Calibri"/>
                <a:ea typeface="Calibri"/>
                <a:cs typeface="Calibri"/>
                <a:sym typeface="Calibri"/>
              </a:rPr>
              <a:t>https://www.greenmatch.co.uk/blog/2021/09/advantages-and-disadvantages-of-renewable-energy#types-of-renewable-energy</a:t>
            </a:r>
            <a:endParaRPr b="0" i="0" sz="1400" u="none" cap="none" strike="noStrike">
              <a:solidFill>
                <a:srgbClr val="000000"/>
              </a:solidFill>
              <a:latin typeface="Arial"/>
              <a:ea typeface="Arial"/>
              <a:cs typeface="Arial"/>
              <a:sym typeface="Arial"/>
            </a:endParaRPr>
          </a:p>
        </p:txBody>
      </p:sp>
      <p:pic>
        <p:nvPicPr>
          <p:cNvPr descr="Obraz zawierający tekst, zrzut ekranu, krąg, Czcionka&#10;&#10;Opis wygenerowany automatycznie" id="189" name="Google Shape;189;p40"/>
          <p:cNvPicPr preferRelativeResize="0"/>
          <p:nvPr/>
        </p:nvPicPr>
        <p:blipFill rotWithShape="1">
          <a:blip r:embed="rId3">
            <a:alphaModFix/>
          </a:blip>
          <a:srcRect b="0" l="0" r="0" t="0"/>
          <a:stretch/>
        </p:blipFill>
        <p:spPr>
          <a:xfrm>
            <a:off x="6657339" y="1109446"/>
            <a:ext cx="5532352" cy="4639108"/>
          </a:xfrm>
          <a:prstGeom prst="rect">
            <a:avLst/>
          </a:prstGeom>
          <a:noFill/>
          <a:ln>
            <a:noFill/>
          </a:ln>
        </p:spPr>
      </p:pic>
      <p:sp>
        <p:nvSpPr>
          <p:cNvPr id="190" name="Google Shape;190;p40"/>
          <p:cNvSpPr txBox="1"/>
          <p:nvPr/>
        </p:nvSpPr>
        <p:spPr>
          <a:xfrm>
            <a:off x="8311141" y="5698401"/>
            <a:ext cx="539461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pl-PL" sz="1050" u="none" cap="none" strike="noStrike">
                <a:solidFill>
                  <a:srgbClr val="7F7F7F"/>
                </a:solidFill>
                <a:latin typeface="Calibri"/>
                <a:ea typeface="Calibri"/>
                <a:cs typeface="Calibri"/>
                <a:sym typeface="Calibri"/>
              </a:rPr>
              <a:t>https://clean-coalition.org/value-of-clean-local-energy/benefits/</a:t>
            </a:r>
            <a:endParaRPr b="0" i="0" sz="1400" u="none" cap="none" strike="noStrike">
              <a:solidFill>
                <a:srgbClr val="000000"/>
              </a:solidFill>
              <a:latin typeface="Arial"/>
              <a:ea typeface="Arial"/>
              <a:cs typeface="Arial"/>
              <a:sym typeface="Arial"/>
            </a:endParaRPr>
          </a:p>
        </p:txBody>
      </p:sp>
      <p:sp>
        <p:nvSpPr>
          <p:cNvPr id="191" name="Google Shape;191;p40"/>
          <p:cNvSpPr txBox="1"/>
          <p:nvPr>
            <p:ph type="title"/>
          </p:nvPr>
        </p:nvSpPr>
        <p:spPr>
          <a:xfrm>
            <a:off x="357909" y="39907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pl-PL" sz="3600"/>
              <a:t>Taastuvenergia tõhused</a:t>
            </a:r>
            <a:endParaRPr sz="3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3"/>
          <p:cNvSpPr txBox="1"/>
          <p:nvPr>
            <p:ph type="title"/>
          </p:nvPr>
        </p:nvSpPr>
        <p:spPr>
          <a:xfrm>
            <a:off x="753000" y="643190"/>
            <a:ext cx="10515600" cy="1008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pl-PL"/>
            </a:br>
            <a:r>
              <a:rPr b="1" lang="pl-PL"/>
              <a:t>Sisu</a:t>
            </a:r>
            <a:r>
              <a:rPr b="1" lang="pl-PL"/>
              <a:t>:</a:t>
            </a:r>
            <a:br>
              <a:rPr b="1" lang="pl-PL"/>
            </a:br>
            <a:endParaRPr/>
          </a:p>
        </p:txBody>
      </p:sp>
      <p:sp>
        <p:nvSpPr>
          <p:cNvPr id="62" name="Google Shape;62;p3"/>
          <p:cNvSpPr txBox="1"/>
          <p:nvPr>
            <p:ph idx="1" type="body"/>
          </p:nvPr>
        </p:nvSpPr>
        <p:spPr>
          <a:xfrm>
            <a:off x="975852" y="1818953"/>
            <a:ext cx="10515600" cy="1875518"/>
          </a:xfrm>
          <a:prstGeom prst="rect">
            <a:avLst/>
          </a:prstGeom>
          <a:noFill/>
          <a:ln>
            <a:noFill/>
          </a:ln>
        </p:spPr>
        <p:txBody>
          <a:bodyPr anchorCtr="0" anchor="t" bIns="45700" lIns="91425" spcFirstLastPara="1" rIns="91425" wrap="square" tIns="45700">
            <a:noAutofit/>
          </a:bodyPr>
          <a:lstStyle/>
          <a:p>
            <a:pPr indent="-342900" lvl="0" marL="457200" rtl="0" algn="l">
              <a:spcBef>
                <a:spcPts val="1000"/>
              </a:spcBef>
              <a:spcAft>
                <a:spcPts val="0"/>
              </a:spcAft>
              <a:buSzPts val="1800"/>
              <a:buAutoNum type="arabicPeriod"/>
            </a:pPr>
            <a:r>
              <a:rPr lang="pl-PL" sz="2400"/>
              <a:t>Põhjused säästva arengu suunas liikumiseks. </a:t>
            </a:r>
            <a:endParaRPr sz="2400"/>
          </a:p>
          <a:p>
            <a:pPr indent="-342900" lvl="0" marL="457200" rtl="0" algn="l">
              <a:spcBef>
                <a:spcPts val="1000"/>
              </a:spcBef>
              <a:spcAft>
                <a:spcPts val="0"/>
              </a:spcAft>
              <a:buSzPts val="1800"/>
              <a:buAutoNum type="arabicPeriod"/>
            </a:pPr>
            <a:r>
              <a:rPr lang="pl-PL" sz="2400"/>
              <a:t>Puhas energia ja säästev transport – ELi rohelise kokkuleppe strateegia tugisambad.</a:t>
            </a:r>
            <a:endParaRPr sz="2400"/>
          </a:p>
          <a:p>
            <a:pPr indent="-342900" lvl="0" marL="457200" rtl="0" algn="l">
              <a:spcBef>
                <a:spcPts val="1000"/>
              </a:spcBef>
              <a:spcAft>
                <a:spcPts val="0"/>
              </a:spcAft>
              <a:buSzPts val="1800"/>
              <a:buAutoNum type="arabicPeriod"/>
            </a:pPr>
            <a:r>
              <a:rPr lang="pl-PL" sz="2400"/>
              <a:t>Taastuvate energiaallikate ja säästva transpordi teoreetilised küsimused.</a:t>
            </a:r>
            <a:endParaRPr sz="2400"/>
          </a:p>
          <a:p>
            <a:pPr indent="-342900" lvl="0" marL="457200" rtl="0" algn="l">
              <a:spcBef>
                <a:spcPts val="1000"/>
              </a:spcBef>
              <a:spcAft>
                <a:spcPts val="0"/>
              </a:spcAft>
              <a:buSzPts val="1800"/>
              <a:buAutoNum type="arabicPeriod"/>
            </a:pPr>
            <a:r>
              <a:rPr lang="pl-PL" sz="2400"/>
              <a:t>Kasvuhoonegaaside heitkoguste vähendamise head tavad.</a:t>
            </a:r>
            <a:endParaRPr sz="2400"/>
          </a:p>
          <a:p>
            <a:pPr indent="-342900" lvl="0" marL="457200" rtl="0" algn="l">
              <a:spcBef>
                <a:spcPts val="1000"/>
              </a:spcBef>
              <a:spcAft>
                <a:spcPts val="0"/>
              </a:spcAft>
              <a:buSzPts val="1800"/>
              <a:buAutoNum type="arabicPeriod"/>
            </a:pPr>
            <a:r>
              <a:rPr lang="pl-PL" sz="2400"/>
              <a:t>6 mütsi tehnika esitlus loominguliseks probleemide lahendamiseks.</a:t>
            </a:r>
            <a:endParaRPr sz="2400"/>
          </a:p>
          <a:p>
            <a:pPr indent="-342900" lvl="0" marL="457200" rtl="0" algn="l">
              <a:spcBef>
                <a:spcPts val="1000"/>
              </a:spcBef>
              <a:spcAft>
                <a:spcPts val="0"/>
              </a:spcAft>
              <a:buSzPts val="1800"/>
              <a:buAutoNum type="arabicPeriod"/>
            </a:pPr>
            <a:r>
              <a:rPr lang="pl-PL" sz="2400"/>
              <a:t>Loova probleemilahenduse stsenaariumianalüüsi esitlus.</a:t>
            </a:r>
            <a:endParaRPr sz="2400"/>
          </a:p>
          <a:p>
            <a:pPr indent="0" lvl="0" marL="457200" rtl="0" algn="l">
              <a:spcBef>
                <a:spcPts val="1000"/>
              </a:spcBef>
              <a:spcAft>
                <a:spcPts val="0"/>
              </a:spcAft>
              <a:buNone/>
            </a:pPr>
            <a:r>
              <a:t/>
            </a:r>
            <a:endParaRPr sz="2400"/>
          </a:p>
          <a:p>
            <a:pPr indent="-242888" lvl="0" marL="357188" rtl="0" algn="l">
              <a:lnSpc>
                <a:spcPct val="90000"/>
              </a:lnSpc>
              <a:spcBef>
                <a:spcPts val="1000"/>
              </a:spcBef>
              <a:spcAft>
                <a:spcPts val="0"/>
              </a:spcAft>
              <a:buSzPts val="1800"/>
              <a:buFont typeface="Arial"/>
              <a:buNone/>
            </a:pPr>
            <a:r>
              <a:t/>
            </a:r>
            <a:endParaRPr sz="2400"/>
          </a:p>
          <a:p>
            <a:pPr indent="-336550" lvl="0" marL="514350" rtl="0" algn="l">
              <a:lnSpc>
                <a:spcPct val="90000"/>
              </a:lnSpc>
              <a:spcBef>
                <a:spcPts val="0"/>
              </a:spcBef>
              <a:spcAft>
                <a:spcPts val="0"/>
              </a:spcAft>
              <a:buClr>
                <a:schemeClr val="dk1"/>
              </a:buClr>
              <a:buSzPts val="2800"/>
              <a:buFont typeface="Calibri"/>
              <a:buNone/>
            </a:pPr>
            <a:r>
              <a:t/>
            </a:r>
            <a:endParaRPr/>
          </a:p>
          <a:p>
            <a:pPr indent="-336550" lvl="0" marL="514350" rtl="0" algn="l">
              <a:lnSpc>
                <a:spcPct val="90000"/>
              </a:lnSpc>
              <a:spcBef>
                <a:spcPts val="1000"/>
              </a:spcBef>
              <a:spcAft>
                <a:spcPts val="0"/>
              </a:spcAft>
              <a:buClr>
                <a:schemeClr val="dk1"/>
              </a:buClr>
              <a:buSzPts val="2800"/>
              <a:buFont typeface="Calibri"/>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41"/>
          <p:cNvSpPr txBox="1"/>
          <p:nvPr>
            <p:ph type="title"/>
          </p:nvPr>
        </p:nvSpPr>
        <p:spPr>
          <a:xfrm>
            <a:off x="578861" y="39283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pl-PL" sz="3600"/>
              <a:t>Taastuvenergia puudused</a:t>
            </a:r>
            <a:endParaRPr sz="3600"/>
          </a:p>
        </p:txBody>
      </p:sp>
      <p:sp>
        <p:nvSpPr>
          <p:cNvPr id="197" name="Google Shape;197;p41"/>
          <p:cNvSpPr txBox="1"/>
          <p:nvPr/>
        </p:nvSpPr>
        <p:spPr>
          <a:xfrm>
            <a:off x="138545" y="1355619"/>
            <a:ext cx="5760900" cy="4402200"/>
          </a:xfrm>
          <a:prstGeom prst="rect">
            <a:avLst/>
          </a:prstGeom>
          <a:noFill/>
          <a:ln>
            <a:noFill/>
          </a:ln>
        </p:spPr>
        <p:txBody>
          <a:bodyPr anchorCtr="0" anchor="t" bIns="45700" lIns="91425" spcFirstLastPara="1" rIns="91425" wrap="square" tIns="45700">
            <a:spAutoFit/>
          </a:bodyPr>
          <a:lstStyle/>
          <a:p>
            <a:pPr indent="-279400" lvl="0" marL="342900" marR="0" rtl="0" algn="l">
              <a:lnSpc>
                <a:spcPct val="100000"/>
              </a:lnSpc>
              <a:spcBef>
                <a:spcPts val="0"/>
              </a:spcBef>
              <a:spcAft>
                <a:spcPts val="0"/>
              </a:spcAft>
              <a:buClr>
                <a:srgbClr val="000000"/>
              </a:buClr>
              <a:buSzPts val="2000"/>
              <a:buFont typeface="Arial"/>
              <a:buChar char="•"/>
            </a:pPr>
            <a:r>
              <a:rPr lang="pl-PL" sz="2000">
                <a:solidFill>
                  <a:schemeClr val="dk1"/>
                </a:solidFill>
                <a:latin typeface="Calibri"/>
                <a:ea typeface="Calibri"/>
                <a:cs typeface="Calibri"/>
                <a:sym typeface="Calibri"/>
              </a:rPr>
              <a:t>Katkendlik kättesaadavus – taastuvenergia võib ilmastikuolude tõttu olla ebaühtlane, mistõttu on vaja tagasi pöörduda traditsioonilisele energiale.</a:t>
            </a:r>
            <a:endParaRPr b="0" i="0" sz="2000" u="none" cap="none" strike="noStrike">
              <a:solidFill>
                <a:srgbClr val="000000"/>
              </a:solidFill>
              <a:latin typeface="Arial"/>
              <a:ea typeface="Arial"/>
              <a:cs typeface="Arial"/>
              <a:sym typeface="Arial"/>
            </a:endParaRPr>
          </a:p>
          <a:p>
            <a:pPr indent="-279400" lvl="0" marL="342900" marR="0" rtl="0" algn="l">
              <a:lnSpc>
                <a:spcPct val="100000"/>
              </a:lnSpc>
              <a:spcBef>
                <a:spcPts val="0"/>
              </a:spcBef>
              <a:spcAft>
                <a:spcPts val="0"/>
              </a:spcAft>
              <a:buClr>
                <a:srgbClr val="000000"/>
              </a:buClr>
              <a:buSzPts val="2000"/>
              <a:buFont typeface="Arial"/>
              <a:buChar char="•"/>
            </a:pPr>
            <a:r>
              <a:rPr b="0" i="0" lang="pl-PL" sz="2000" u="none" cap="none" strike="noStrike">
                <a:solidFill>
                  <a:srgbClr val="000000"/>
                </a:solidFill>
                <a:latin typeface="Calibri"/>
                <a:ea typeface="Calibri"/>
                <a:cs typeface="Calibri"/>
                <a:sym typeface="Calibri"/>
              </a:rPr>
              <a:t> </a:t>
            </a:r>
            <a:r>
              <a:rPr lang="pl-PL" sz="2000">
                <a:solidFill>
                  <a:schemeClr val="dk1"/>
                </a:solidFill>
                <a:latin typeface="Calibri"/>
                <a:ea typeface="Calibri"/>
                <a:cs typeface="Calibri"/>
                <a:sym typeface="Calibri"/>
              </a:rPr>
              <a:t>Madalam efektiivsus – taastuvatel tehnoloogiatel on madalamad efektiivsusmäärad võrreldes fossiilkütustel põhinevate meetoditega.</a:t>
            </a:r>
            <a:endParaRPr b="0" i="0" sz="2000" u="none" cap="none" strike="noStrike">
              <a:solidFill>
                <a:srgbClr val="000000"/>
              </a:solidFill>
              <a:latin typeface="Arial"/>
              <a:ea typeface="Arial"/>
              <a:cs typeface="Arial"/>
              <a:sym typeface="Arial"/>
            </a:endParaRPr>
          </a:p>
          <a:p>
            <a:pPr indent="-279400" lvl="0" marL="342900" marR="0" rtl="0" algn="l">
              <a:lnSpc>
                <a:spcPct val="100000"/>
              </a:lnSpc>
              <a:spcBef>
                <a:spcPts val="0"/>
              </a:spcBef>
              <a:spcAft>
                <a:spcPts val="0"/>
              </a:spcAft>
              <a:buClr>
                <a:srgbClr val="000000"/>
              </a:buClr>
              <a:buSzPts val="2000"/>
              <a:buFont typeface="Arial"/>
              <a:buChar char="•"/>
            </a:pPr>
            <a:r>
              <a:rPr b="0" i="0" lang="pl-PL" sz="2000" u="none" cap="none" strike="noStrike">
                <a:solidFill>
                  <a:srgbClr val="000000"/>
                </a:solidFill>
                <a:latin typeface="Calibri"/>
                <a:ea typeface="Calibri"/>
                <a:cs typeface="Calibri"/>
                <a:sym typeface="Calibri"/>
              </a:rPr>
              <a:t> </a:t>
            </a:r>
            <a:r>
              <a:rPr lang="pl-PL" sz="2000">
                <a:solidFill>
                  <a:schemeClr val="dk1"/>
                </a:solidFill>
                <a:latin typeface="Calibri"/>
                <a:ea typeface="Calibri"/>
                <a:cs typeface="Calibri"/>
                <a:sym typeface="Calibri"/>
              </a:rPr>
              <a:t>Kõrged algkulud – taastuvenergia tehnoloogiate ja nende paigaldamise algkulud on sageli suured.</a:t>
            </a:r>
            <a:endParaRPr b="0" i="0" sz="2000" u="none" cap="none" strike="noStrike">
              <a:solidFill>
                <a:srgbClr val="000000"/>
              </a:solidFill>
              <a:latin typeface="Arial"/>
              <a:ea typeface="Arial"/>
              <a:cs typeface="Arial"/>
              <a:sym typeface="Arial"/>
            </a:endParaRPr>
          </a:p>
          <a:p>
            <a:pPr indent="-279400" lvl="0" marL="342900" marR="0" rtl="0" algn="l">
              <a:lnSpc>
                <a:spcPct val="100000"/>
              </a:lnSpc>
              <a:spcBef>
                <a:spcPts val="0"/>
              </a:spcBef>
              <a:spcAft>
                <a:spcPts val="0"/>
              </a:spcAft>
              <a:buClr>
                <a:srgbClr val="000000"/>
              </a:buClr>
              <a:buSzPts val="2000"/>
              <a:buFont typeface="Arial"/>
              <a:buChar char="•"/>
            </a:pPr>
            <a:r>
              <a:rPr lang="pl-PL" sz="2000">
                <a:solidFill>
                  <a:schemeClr val="dk1"/>
                </a:solidFill>
                <a:latin typeface="Calibri"/>
                <a:ea typeface="Calibri"/>
                <a:cs typeface="Calibri"/>
                <a:sym typeface="Calibri"/>
              </a:rPr>
              <a:t>Nõuded ruumile – taastuvenergiafarmid nõuavad suuri maa-alasid, rohkem kui traditsioonilised elektrijaamad.</a:t>
            </a:r>
            <a:endParaRPr b="0" i="0" sz="2000" u="none" cap="none" strike="noStrike">
              <a:solidFill>
                <a:srgbClr val="000000"/>
              </a:solidFill>
              <a:latin typeface="Arial"/>
              <a:ea typeface="Arial"/>
              <a:cs typeface="Arial"/>
              <a:sym typeface="Arial"/>
            </a:endParaRPr>
          </a:p>
          <a:p>
            <a:pPr indent="-279400" lvl="0" marL="342900" marR="0" rtl="0" algn="l">
              <a:lnSpc>
                <a:spcPct val="100000"/>
              </a:lnSpc>
              <a:spcBef>
                <a:spcPts val="0"/>
              </a:spcBef>
              <a:spcAft>
                <a:spcPts val="0"/>
              </a:spcAft>
              <a:buClr>
                <a:srgbClr val="000000"/>
              </a:buClr>
              <a:buSzPts val="2000"/>
              <a:buFont typeface="Arial"/>
              <a:buChar char="•"/>
            </a:pPr>
            <a:r>
              <a:rPr lang="pl-PL" sz="2000">
                <a:solidFill>
                  <a:schemeClr val="dk1"/>
                </a:solidFill>
                <a:latin typeface="Calibri"/>
                <a:ea typeface="Calibri"/>
                <a:cs typeface="Calibri"/>
                <a:sym typeface="Calibri"/>
              </a:rPr>
              <a:t>Ümbertöötlemise  väljakutsed – kuigi puhtamad, kuid taastuvad seadmed võivad olla saastavad ja nõuavad tõhusaid ringlussevõtu meetodeid.</a:t>
            </a:r>
            <a:endParaRPr b="0" i="0" sz="2000" u="none" cap="none" strike="noStrike">
              <a:solidFill>
                <a:srgbClr val="000000"/>
              </a:solidFill>
              <a:latin typeface="Arial"/>
              <a:ea typeface="Arial"/>
              <a:cs typeface="Arial"/>
              <a:sym typeface="Arial"/>
            </a:endParaRPr>
          </a:p>
        </p:txBody>
      </p:sp>
      <p:sp>
        <p:nvSpPr>
          <p:cNvPr id="198" name="Google Shape;198;p41"/>
          <p:cNvSpPr txBox="1"/>
          <p:nvPr/>
        </p:nvSpPr>
        <p:spPr>
          <a:xfrm>
            <a:off x="259476" y="5756824"/>
            <a:ext cx="631651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pl-PL" sz="1050" u="none" cap="none" strike="noStrike">
                <a:solidFill>
                  <a:srgbClr val="7F7F7F"/>
                </a:solidFill>
                <a:latin typeface="Calibri"/>
                <a:ea typeface="Calibri"/>
                <a:cs typeface="Calibri"/>
                <a:sym typeface="Calibri"/>
              </a:rPr>
              <a:t>https://www.greenmatch.co.uk/blog/2021/09/advantages-and-disadvantages-of-renewable-energy</a:t>
            </a:r>
            <a:endParaRPr b="0" i="0" sz="1400" u="none" cap="none" strike="noStrike">
              <a:solidFill>
                <a:srgbClr val="000000"/>
              </a:solidFill>
              <a:latin typeface="Arial"/>
              <a:ea typeface="Arial"/>
              <a:cs typeface="Arial"/>
              <a:sym typeface="Arial"/>
            </a:endParaRPr>
          </a:p>
        </p:txBody>
      </p:sp>
      <p:pic>
        <p:nvPicPr>
          <p:cNvPr descr="Obraz zawierający tekst, zrzut ekranu, logo, System operacyjny&#10;&#10;Opis wygenerowany automatycznie" id="199" name="Google Shape;199;p41"/>
          <p:cNvPicPr preferRelativeResize="0"/>
          <p:nvPr/>
        </p:nvPicPr>
        <p:blipFill rotWithShape="1">
          <a:blip r:embed="rId3">
            <a:alphaModFix/>
          </a:blip>
          <a:srcRect b="0" l="0" r="0" t="0"/>
          <a:stretch/>
        </p:blipFill>
        <p:spPr>
          <a:xfrm>
            <a:off x="6223026" y="1614238"/>
            <a:ext cx="5968974" cy="3875745"/>
          </a:xfrm>
          <a:prstGeom prst="rect">
            <a:avLst/>
          </a:prstGeom>
          <a:noFill/>
          <a:ln>
            <a:noFill/>
          </a:ln>
        </p:spPr>
      </p:pic>
      <p:sp>
        <p:nvSpPr>
          <p:cNvPr id="200" name="Google Shape;200;p41"/>
          <p:cNvSpPr txBox="1"/>
          <p:nvPr/>
        </p:nvSpPr>
        <p:spPr>
          <a:xfrm>
            <a:off x="6111874" y="1368017"/>
            <a:ext cx="608012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7F7F7F"/>
                </a:solidFill>
                <a:latin typeface="Arial"/>
                <a:ea typeface="Arial"/>
                <a:cs typeface="Arial"/>
                <a:sym typeface="Arial"/>
              </a:rPr>
              <a:t>https://</a:t>
            </a:r>
            <a:r>
              <a:rPr b="0" i="0" lang="pl-PL" sz="1000" u="none" cap="none" strike="noStrike">
                <a:solidFill>
                  <a:srgbClr val="7F7F7F"/>
                </a:solidFill>
                <a:latin typeface="Calibri"/>
                <a:ea typeface="Calibri"/>
                <a:cs typeface="Calibri"/>
                <a:sym typeface="Calibri"/>
              </a:rPr>
              <a:t>www</a:t>
            </a:r>
            <a:r>
              <a:rPr b="0" i="0" lang="pl-PL" sz="1000" u="none" cap="none" strike="noStrike">
                <a:solidFill>
                  <a:srgbClr val="7F7F7F"/>
                </a:solidFill>
                <a:latin typeface="Arial"/>
                <a:ea typeface="Arial"/>
                <a:cs typeface="Arial"/>
                <a:sym typeface="Arial"/>
              </a:rPr>
              <a:t>.greenmatch.co.uk/blog/</a:t>
            </a:r>
            <a:r>
              <a:rPr b="0" i="0" lang="pl-PL" sz="1200" u="none" cap="none" strike="noStrike">
                <a:solidFill>
                  <a:srgbClr val="7F7F7F"/>
                </a:solidFill>
                <a:latin typeface="Calibri"/>
                <a:ea typeface="Calibri"/>
                <a:cs typeface="Calibri"/>
                <a:sym typeface="Calibri"/>
              </a:rPr>
              <a:t>2014/08/5-advantages-and-5-disadvantages-of-solar-energy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42"/>
          <p:cNvSpPr txBox="1"/>
          <p:nvPr>
            <p:ph type="title"/>
          </p:nvPr>
        </p:nvSpPr>
        <p:spPr>
          <a:xfrm>
            <a:off x="210127" y="44825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pl-PL" sz="3600"/>
              <a:t>Taastuvenergia tähtsus</a:t>
            </a:r>
            <a:endParaRPr b="1" sz="3600"/>
          </a:p>
        </p:txBody>
      </p:sp>
      <p:sp>
        <p:nvSpPr>
          <p:cNvPr id="206" name="Google Shape;206;p42"/>
          <p:cNvSpPr txBox="1"/>
          <p:nvPr/>
        </p:nvSpPr>
        <p:spPr>
          <a:xfrm>
            <a:off x="210125" y="1536175"/>
            <a:ext cx="8570100" cy="3864900"/>
          </a:xfrm>
          <a:prstGeom prst="rect">
            <a:avLst/>
          </a:prstGeom>
          <a:noFill/>
          <a:ln>
            <a:noFill/>
          </a:ln>
        </p:spPr>
        <p:txBody>
          <a:bodyPr anchorCtr="0" anchor="t" bIns="45700" lIns="91425" spcFirstLastPara="1" rIns="91425" wrap="square" tIns="45700">
            <a:spAutoFit/>
          </a:bodyPr>
          <a:lstStyle/>
          <a:p>
            <a:pPr indent="-336550" lvl="0" marL="342900" marR="0" rtl="0" algn="just">
              <a:lnSpc>
                <a:spcPct val="100000"/>
              </a:lnSpc>
              <a:spcBef>
                <a:spcPts val="0"/>
              </a:spcBef>
              <a:spcAft>
                <a:spcPts val="0"/>
              </a:spcAft>
              <a:buClr>
                <a:srgbClr val="000000"/>
              </a:buClr>
              <a:buSzPts val="1900"/>
              <a:buFont typeface="Noto Sans Symbols"/>
              <a:buChar char="▪"/>
            </a:pPr>
            <a:r>
              <a:rPr lang="pl-PL" sz="1900" u="sng">
                <a:solidFill>
                  <a:schemeClr val="dk1"/>
                </a:solidFill>
                <a:latin typeface="Calibri"/>
                <a:ea typeface="Calibri"/>
                <a:cs typeface="Calibri"/>
                <a:sym typeface="Calibri"/>
              </a:rPr>
              <a:t>Globaalse soojenemise peatamine:</a:t>
            </a:r>
            <a:r>
              <a:rPr lang="pl-PL" sz="1900">
                <a:solidFill>
                  <a:schemeClr val="dk1"/>
                </a:solidFill>
                <a:latin typeface="Calibri"/>
                <a:ea typeface="Calibri"/>
                <a:cs typeface="Calibri"/>
                <a:sym typeface="Calibri"/>
              </a:rPr>
              <a:t> fossiilkütuste põletamisel eraldub märkimisväärses koguses süsinikdioksiidi, mis süvendab globaalset soojenemist. Taastuvenergia pakub taskukohast, rikkalikku ja lõputut varustust, mis ei eralda kasvuhoonegaase, mistõttu on need võtmetähtsusega globaalse soojenemise ja sellest tulenevate kliimamuutuste ohjeldamisel</a:t>
            </a:r>
            <a:endParaRPr b="0" i="0" sz="1900" u="none" cap="none" strike="noStrike">
              <a:solidFill>
                <a:srgbClr val="000000"/>
              </a:solidFill>
              <a:latin typeface="Arial"/>
              <a:ea typeface="Arial"/>
              <a:cs typeface="Arial"/>
              <a:sym typeface="Arial"/>
            </a:endParaRPr>
          </a:p>
          <a:p>
            <a:pPr indent="-349250" lvl="0" marL="457200" rtl="0" algn="l">
              <a:lnSpc>
                <a:spcPct val="115000"/>
              </a:lnSpc>
              <a:spcBef>
                <a:spcPts val="0"/>
              </a:spcBef>
              <a:spcAft>
                <a:spcPts val="0"/>
              </a:spcAft>
              <a:buSzPts val="1900"/>
              <a:buFont typeface="Noto Sans Symbols"/>
              <a:buChar char="▪"/>
            </a:pPr>
            <a:r>
              <a:rPr lang="pl-PL" sz="1900" u="sng">
                <a:latin typeface="Calibri"/>
                <a:ea typeface="Calibri"/>
                <a:cs typeface="Calibri"/>
                <a:sym typeface="Calibri"/>
              </a:rPr>
              <a:t>Kütusevarustuse stabiilsuse tugevdamine</a:t>
            </a:r>
            <a:r>
              <a:rPr lang="pl-PL" sz="1900">
                <a:latin typeface="Calibri"/>
                <a:ea typeface="Calibri"/>
                <a:cs typeface="Calibri"/>
                <a:sym typeface="Calibri"/>
              </a:rPr>
              <a:t>: kõikuvate energiaturgude ja geopoliitilise ebastabiilsuse tingimustes on stabiilse </a:t>
            </a:r>
            <a:r>
              <a:rPr lang="pl-PL" sz="1900">
                <a:latin typeface="Calibri"/>
                <a:ea typeface="Calibri"/>
                <a:cs typeface="Calibri"/>
                <a:sym typeface="Calibri"/>
              </a:rPr>
              <a:t>kütuse varustuse</a:t>
            </a:r>
            <a:r>
              <a:rPr lang="pl-PL" sz="1900">
                <a:latin typeface="Calibri"/>
                <a:ea typeface="Calibri"/>
                <a:cs typeface="Calibri"/>
                <a:sym typeface="Calibri"/>
              </a:rPr>
              <a:t> tagamine globaalne prioriteet. Kohalike taastuvate ressursside kasutamine võib aidata riikidel oma energiavajadusi usaldusväärsemalt rahuldada.</a:t>
            </a:r>
            <a:endParaRPr sz="1900">
              <a:latin typeface="Calibri"/>
              <a:ea typeface="Calibri"/>
              <a:cs typeface="Calibri"/>
              <a:sym typeface="Calibri"/>
            </a:endParaRPr>
          </a:p>
          <a:p>
            <a:pPr indent="-349250" lvl="0" marL="457200" rtl="0" algn="l">
              <a:lnSpc>
                <a:spcPct val="115000"/>
              </a:lnSpc>
              <a:spcBef>
                <a:spcPts val="0"/>
              </a:spcBef>
              <a:spcAft>
                <a:spcPts val="0"/>
              </a:spcAft>
              <a:buSzPts val="1900"/>
              <a:buFont typeface="Noto Sans Symbols"/>
              <a:buChar char="▪"/>
            </a:pPr>
            <a:r>
              <a:rPr lang="pl-PL" sz="1900" u="sng">
                <a:latin typeface="Calibri"/>
                <a:ea typeface="Calibri"/>
                <a:cs typeface="Calibri"/>
                <a:sym typeface="Calibri"/>
              </a:rPr>
              <a:t>Majanduse ja tööhõive edusammud</a:t>
            </a:r>
            <a:r>
              <a:rPr lang="pl-PL" sz="1900">
                <a:latin typeface="Calibri"/>
                <a:ea typeface="Calibri"/>
                <a:cs typeface="Calibri"/>
                <a:sym typeface="Calibri"/>
              </a:rPr>
              <a:t>: Taastuvenergia infrastruktuuri investeerimine võib ergutada majanduskasvu ja luua uusi </a:t>
            </a:r>
            <a:r>
              <a:rPr lang="pl-PL" sz="1900">
                <a:latin typeface="Calibri"/>
                <a:ea typeface="Calibri"/>
                <a:cs typeface="Calibri"/>
                <a:sym typeface="Calibri"/>
              </a:rPr>
              <a:t>tööhõive väljavaateid</a:t>
            </a:r>
            <a:r>
              <a:rPr lang="pl-PL" sz="1900">
                <a:latin typeface="Calibri"/>
                <a:ea typeface="Calibri"/>
                <a:cs typeface="Calibri"/>
                <a:sym typeface="Calibri"/>
              </a:rPr>
              <a:t>, eriti noorema põlvkonna jaoks</a:t>
            </a:r>
            <a:r>
              <a:rPr b="0" i="0" lang="pl-PL" sz="1900" cap="none" strike="noStrike">
                <a:solidFill>
                  <a:srgbClr val="000000"/>
                </a:solidFill>
                <a:latin typeface="Calibri"/>
                <a:ea typeface="Calibri"/>
                <a:cs typeface="Calibri"/>
                <a:sym typeface="Calibri"/>
              </a:rPr>
              <a:t>.</a:t>
            </a:r>
            <a:endParaRPr b="0" i="0" sz="1900" cap="none" strike="noStrike">
              <a:solidFill>
                <a:srgbClr val="000000"/>
              </a:solidFill>
              <a:latin typeface="Arial"/>
              <a:ea typeface="Arial"/>
              <a:cs typeface="Arial"/>
              <a:sym typeface="Arial"/>
            </a:endParaRPr>
          </a:p>
        </p:txBody>
      </p:sp>
      <p:pic>
        <p:nvPicPr>
          <p:cNvPr descr="Obraz zawierający tekst, design, ilustracja&#10;&#10;Opis wygenerowany automatycznie" id="207" name="Google Shape;207;p42"/>
          <p:cNvPicPr preferRelativeResize="0"/>
          <p:nvPr/>
        </p:nvPicPr>
        <p:blipFill rotWithShape="1">
          <a:blip r:embed="rId3">
            <a:alphaModFix/>
          </a:blip>
          <a:srcRect b="0" l="0" r="0" t="0"/>
          <a:stretch/>
        </p:blipFill>
        <p:spPr>
          <a:xfrm>
            <a:off x="8780206" y="766810"/>
            <a:ext cx="3339058" cy="5273684"/>
          </a:xfrm>
          <a:prstGeom prst="rect">
            <a:avLst/>
          </a:prstGeom>
          <a:noFill/>
          <a:ln>
            <a:noFill/>
          </a:ln>
        </p:spPr>
      </p:pic>
      <p:sp>
        <p:nvSpPr>
          <p:cNvPr id="208" name="Google Shape;208;p42"/>
          <p:cNvSpPr txBox="1"/>
          <p:nvPr/>
        </p:nvSpPr>
        <p:spPr>
          <a:xfrm>
            <a:off x="6577631" y="5640384"/>
            <a:ext cx="280785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7F7F7F"/>
                </a:solidFill>
                <a:latin typeface="Calibri"/>
                <a:ea typeface="Calibri"/>
                <a:cs typeface="Calibri"/>
                <a:sym typeface="Calibri"/>
              </a:rPr>
              <a:t>https://curiousdesire.com/reasons-why-renewable-energy-is-important</a:t>
            </a:r>
            <a:r>
              <a:rPr b="0" i="0" lang="pl-PL" sz="1000" u="none" cap="none" strike="noStrike">
                <a:solidFill>
                  <a:srgbClr val="BFBFBF"/>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209" name="Google Shape;209;p42"/>
          <p:cNvSpPr txBox="1"/>
          <p:nvPr/>
        </p:nvSpPr>
        <p:spPr>
          <a:xfrm>
            <a:off x="358971" y="5321826"/>
            <a:ext cx="78775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7F7F7F"/>
                </a:solidFill>
                <a:latin typeface="Calibri"/>
                <a:ea typeface="Calibri"/>
                <a:cs typeface="Calibri"/>
                <a:sym typeface="Calibri"/>
              </a:rPr>
              <a:t>Maradin, Dario (2021). Advantages and disadvantages of renewable energy sources utilization. In: International Journal of Energy Economics and Policy 11 (3), S. 176 - 183. doi:10.32479/ijeep.11027.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Obraz zawierający tekst, zrzut ekranu, Wykres, diagram&#10;&#10;Opis wygenerowany automatycznie" id="214" name="Google Shape;214;p43"/>
          <p:cNvPicPr preferRelativeResize="0"/>
          <p:nvPr/>
        </p:nvPicPr>
        <p:blipFill rotWithShape="1">
          <a:blip r:embed="rId3">
            <a:alphaModFix/>
          </a:blip>
          <a:srcRect b="0" l="0" r="0" t="0"/>
          <a:stretch/>
        </p:blipFill>
        <p:spPr>
          <a:xfrm>
            <a:off x="0" y="1294234"/>
            <a:ext cx="7136652" cy="4035148"/>
          </a:xfrm>
          <a:prstGeom prst="rect">
            <a:avLst/>
          </a:prstGeom>
          <a:noFill/>
          <a:ln>
            <a:noFill/>
          </a:ln>
        </p:spPr>
      </p:pic>
      <p:sp>
        <p:nvSpPr>
          <p:cNvPr id="215" name="Google Shape;215;p43"/>
          <p:cNvSpPr txBox="1"/>
          <p:nvPr/>
        </p:nvSpPr>
        <p:spPr>
          <a:xfrm>
            <a:off x="0" y="5475796"/>
            <a:ext cx="661323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7F7F7F"/>
                </a:solidFill>
                <a:latin typeface="Arial"/>
                <a:ea typeface="Arial"/>
                <a:cs typeface="Arial"/>
                <a:sym typeface="Arial"/>
              </a:rPr>
              <a:t>https://ec.europa.eu/eurostat/statistics-explained/index.php?title=File:Renewable_energy_2022_infographic.jpg</a:t>
            </a:r>
            <a:endParaRPr b="0" i="0" sz="1400" u="none" cap="none" strike="noStrike">
              <a:solidFill>
                <a:srgbClr val="000000"/>
              </a:solidFill>
              <a:latin typeface="Arial"/>
              <a:ea typeface="Arial"/>
              <a:cs typeface="Arial"/>
              <a:sym typeface="Arial"/>
            </a:endParaRPr>
          </a:p>
        </p:txBody>
      </p:sp>
      <p:pic>
        <p:nvPicPr>
          <p:cNvPr id="216" name="Google Shape;216;p43"/>
          <p:cNvPicPr preferRelativeResize="0"/>
          <p:nvPr/>
        </p:nvPicPr>
        <p:blipFill rotWithShape="1">
          <a:blip r:embed="rId4">
            <a:alphaModFix/>
          </a:blip>
          <a:srcRect b="0" l="0" r="0" t="0"/>
          <a:stretch/>
        </p:blipFill>
        <p:spPr>
          <a:xfrm>
            <a:off x="6823076" y="688257"/>
            <a:ext cx="5368924" cy="539561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Obraz zawierający tekst, zrzut ekranu, projekt graficzny, diagram&#10;&#10;Opis wygenerowany automatycznie" id="221" name="Google Shape;221;p44"/>
          <p:cNvPicPr preferRelativeResize="0"/>
          <p:nvPr/>
        </p:nvPicPr>
        <p:blipFill rotWithShape="1">
          <a:blip r:embed="rId3">
            <a:alphaModFix/>
          </a:blip>
          <a:srcRect b="0" l="0" r="0" t="0"/>
          <a:stretch/>
        </p:blipFill>
        <p:spPr>
          <a:xfrm>
            <a:off x="0" y="717754"/>
            <a:ext cx="4035100" cy="5348749"/>
          </a:xfrm>
          <a:prstGeom prst="rect">
            <a:avLst/>
          </a:prstGeom>
          <a:noFill/>
          <a:ln>
            <a:noFill/>
          </a:ln>
        </p:spPr>
      </p:pic>
      <p:sp>
        <p:nvSpPr>
          <p:cNvPr id="222" name="Google Shape;222;p44"/>
          <p:cNvSpPr txBox="1"/>
          <p:nvPr/>
        </p:nvSpPr>
        <p:spPr>
          <a:xfrm>
            <a:off x="5306365" y="5427241"/>
            <a:ext cx="5971235"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rgbClr val="7F7F7F"/>
                </a:solidFill>
                <a:latin typeface="Calibri"/>
                <a:ea typeface="Calibri"/>
                <a:cs typeface="Calibri"/>
                <a:sym typeface="Calibri"/>
              </a:rPr>
              <a:t>https://elements.visualcapitalist.com/what-are-the-five-major-types-of-renewable-energy/</a:t>
            </a:r>
            <a:endParaRPr b="0" i="0" sz="1400" u="none" cap="none" strike="noStrike">
              <a:solidFill>
                <a:srgbClr val="000000"/>
              </a:solidFill>
              <a:latin typeface="Arial"/>
              <a:ea typeface="Arial"/>
              <a:cs typeface="Arial"/>
              <a:sym typeface="Arial"/>
            </a:endParaRPr>
          </a:p>
        </p:txBody>
      </p:sp>
      <p:sp>
        <p:nvSpPr>
          <p:cNvPr id="223" name="Google Shape;223;p44"/>
          <p:cNvSpPr txBox="1"/>
          <p:nvPr/>
        </p:nvSpPr>
        <p:spPr>
          <a:xfrm>
            <a:off x="4140202" y="861372"/>
            <a:ext cx="84549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pl-PL" sz="3200">
                <a:latin typeface="Calibri"/>
                <a:ea typeface="Calibri"/>
                <a:cs typeface="Calibri"/>
                <a:sym typeface="Calibri"/>
              </a:rPr>
              <a:t>Peamised taastuvenergia liigid maailmas</a:t>
            </a:r>
            <a:endParaRPr b="1" i="0" sz="3200" u="none" cap="none" strike="noStrike">
              <a:solidFill>
                <a:srgbClr val="000000"/>
              </a:solidFill>
              <a:latin typeface="Calibri"/>
              <a:ea typeface="Calibri"/>
              <a:cs typeface="Calibri"/>
              <a:sym typeface="Calibri"/>
            </a:endParaRPr>
          </a:p>
        </p:txBody>
      </p:sp>
      <p:pic>
        <p:nvPicPr>
          <p:cNvPr id="224" name="Google Shape;224;p44"/>
          <p:cNvPicPr preferRelativeResize="0"/>
          <p:nvPr/>
        </p:nvPicPr>
        <p:blipFill rotWithShape="1">
          <a:blip r:embed="rId4">
            <a:alphaModFix/>
          </a:blip>
          <a:srcRect b="0" l="0" r="0" t="0"/>
          <a:stretch/>
        </p:blipFill>
        <p:spPr>
          <a:xfrm>
            <a:off x="4392180" y="2486024"/>
            <a:ext cx="7600950" cy="1885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5"/>
          <p:cNvSpPr txBox="1"/>
          <p:nvPr>
            <p:ph type="title"/>
          </p:nvPr>
        </p:nvSpPr>
        <p:spPr>
          <a:xfrm>
            <a:off x="838200" y="523701"/>
            <a:ext cx="10515600" cy="12302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br>
              <a:rPr b="1" i="0" lang="pl-PL" sz="3200">
                <a:solidFill>
                  <a:srgbClr val="404040"/>
                </a:solidFill>
                <a:latin typeface="Calibri"/>
                <a:ea typeface="Calibri"/>
                <a:cs typeface="Calibri"/>
                <a:sym typeface="Calibri"/>
              </a:rPr>
            </a:br>
            <a:r>
              <a:rPr b="1" lang="pl-PL" sz="3200">
                <a:solidFill>
                  <a:srgbClr val="404040"/>
                </a:solidFill>
              </a:rPr>
              <a:t>Mida saab teha?</a:t>
            </a:r>
            <a:endParaRPr sz="3200">
              <a:latin typeface="Calibri"/>
              <a:ea typeface="Calibri"/>
              <a:cs typeface="Calibri"/>
              <a:sym typeface="Calibri"/>
            </a:endParaRPr>
          </a:p>
        </p:txBody>
      </p:sp>
      <p:sp>
        <p:nvSpPr>
          <p:cNvPr id="230" name="Google Shape;230;p45"/>
          <p:cNvSpPr txBox="1"/>
          <p:nvPr>
            <p:ph idx="1" type="body"/>
          </p:nvPr>
        </p:nvSpPr>
        <p:spPr>
          <a:xfrm>
            <a:off x="0" y="1764475"/>
            <a:ext cx="7818300" cy="4343100"/>
          </a:xfrm>
          <a:prstGeom prst="rect">
            <a:avLst/>
          </a:prstGeom>
          <a:noFill/>
          <a:ln>
            <a:noFill/>
          </a:ln>
        </p:spPr>
        <p:txBody>
          <a:bodyPr anchorCtr="0" anchor="t" bIns="45700" lIns="91425" spcFirstLastPara="1" rIns="91425" wrap="square" tIns="45700">
            <a:normAutofit lnSpcReduction="10000"/>
          </a:bodyPr>
          <a:lstStyle/>
          <a:p>
            <a:pPr indent="-279400" lvl="0" marL="635000" rtl="0" algn="l">
              <a:spcBef>
                <a:spcPts val="0"/>
              </a:spcBef>
              <a:spcAft>
                <a:spcPts val="0"/>
              </a:spcAft>
              <a:buClr>
                <a:schemeClr val="dk1"/>
              </a:buClr>
              <a:buSzPts val="1100"/>
              <a:buFont typeface="Arial"/>
              <a:buNone/>
            </a:pPr>
            <a:r>
              <a:rPr lang="pl-PL" sz="2000">
                <a:solidFill>
                  <a:srgbClr val="404040"/>
                </a:solidFill>
              </a:rPr>
              <a:t>Peamine eesmärk on märkimisväärselt hoogustada keskkonnahoidlike toodete kasutuselevõttu sõidukid ja alternatiivkütused laadimispunktide ja tanklate kasutuselevõtt, kui püsivad lüngad on olemas.</a:t>
            </a:r>
            <a:endParaRPr sz="2000">
              <a:solidFill>
                <a:srgbClr val="404040"/>
              </a:solidFill>
            </a:endParaRPr>
          </a:p>
          <a:p>
            <a:pPr indent="-279400" lvl="0" marL="635000" rtl="0" algn="l">
              <a:spcBef>
                <a:spcPts val="0"/>
              </a:spcBef>
              <a:spcAft>
                <a:spcPts val="0"/>
              </a:spcAft>
              <a:buClr>
                <a:schemeClr val="dk1"/>
              </a:buClr>
              <a:buSzPts val="1100"/>
              <a:buFont typeface="Arial"/>
              <a:buNone/>
            </a:pPr>
            <a:r>
              <a:rPr lang="pl-PL" sz="2000">
                <a:solidFill>
                  <a:srgbClr val="404040"/>
                </a:solidFill>
              </a:rPr>
              <a:t>Vähese heitega energiamuundamine tagab nn Euroopa eesmärkide kolmiku rakendamine (energiajulgeolek, energia konkurentsivõime ja kliimakaitse) Jałowiec T, Wojtaszek H, Miciuła I. </a:t>
            </a:r>
            <a:endParaRPr sz="2000">
              <a:solidFill>
                <a:srgbClr val="404040"/>
              </a:solidFill>
            </a:endParaRPr>
          </a:p>
          <a:p>
            <a:pPr indent="-279400" lvl="0" marL="635000" rtl="0" algn="l">
              <a:spcBef>
                <a:spcPts val="0"/>
              </a:spcBef>
              <a:spcAft>
                <a:spcPts val="0"/>
              </a:spcAft>
              <a:buClr>
                <a:schemeClr val="dk1"/>
              </a:buClr>
              <a:buSzPts val="1100"/>
              <a:buFont typeface="Arial"/>
              <a:buNone/>
            </a:pPr>
            <a:r>
              <a:rPr lang="pl-PL" sz="2000">
                <a:solidFill>
                  <a:srgbClr val="404040"/>
                </a:solidFill>
              </a:rPr>
              <a:t>Vähese süsinikdioksiidiheitega energia võimaliku juhtimise analüüs </a:t>
            </a:r>
            <a:endParaRPr sz="2000">
              <a:solidFill>
                <a:srgbClr val="404040"/>
              </a:solidFill>
            </a:endParaRPr>
          </a:p>
          <a:p>
            <a:pPr indent="-279400" lvl="0" marL="635000" rtl="0" algn="l">
              <a:spcBef>
                <a:spcPts val="0"/>
              </a:spcBef>
              <a:spcAft>
                <a:spcPts val="0"/>
              </a:spcAft>
              <a:buClr>
                <a:schemeClr val="dk1"/>
              </a:buClr>
              <a:buSzPts val="1100"/>
              <a:buFont typeface="Arial"/>
              <a:buNone/>
            </a:pPr>
            <a:r>
              <a:rPr lang="pl-PL" sz="2000">
                <a:solidFill>
                  <a:srgbClr val="404040"/>
                </a:solidFill>
              </a:rPr>
              <a:t>Ümberkujundamine 2050. aastaks. Energia. 2022; 15(7):2351. https://doi.org/10.3390/en15072351</a:t>
            </a:r>
            <a:endParaRPr sz="2000">
              <a:solidFill>
                <a:srgbClr val="404040"/>
              </a:solidFill>
            </a:endParaRPr>
          </a:p>
          <a:p>
            <a:pPr indent="-279400" lvl="0" marL="635000" rtl="0" algn="l">
              <a:spcBef>
                <a:spcPts val="0"/>
              </a:spcBef>
              <a:spcAft>
                <a:spcPts val="0"/>
              </a:spcAft>
              <a:buClr>
                <a:schemeClr val="dk1"/>
              </a:buClr>
              <a:buSzPts val="1100"/>
              <a:buFont typeface="Arial"/>
              <a:buNone/>
            </a:pPr>
            <a:r>
              <a:rPr lang="pl-PL" sz="2000">
                <a:solidFill>
                  <a:srgbClr val="404040"/>
                </a:solidFill>
              </a:rPr>
              <a:t>Fossiilkütused kui energiaallikas asendatakse mittefossiilsete/</a:t>
            </a:r>
            <a:endParaRPr sz="2000">
              <a:solidFill>
                <a:srgbClr val="404040"/>
              </a:solidFill>
            </a:endParaRPr>
          </a:p>
          <a:p>
            <a:pPr indent="-279400" lvl="0" marL="635000" rtl="0" algn="l">
              <a:spcBef>
                <a:spcPts val="0"/>
              </a:spcBef>
              <a:spcAft>
                <a:spcPts val="0"/>
              </a:spcAft>
              <a:buClr>
                <a:schemeClr val="dk1"/>
              </a:buClr>
              <a:buSzPts val="1100"/>
              <a:buFont typeface="Arial"/>
              <a:buNone/>
            </a:pPr>
            <a:r>
              <a:rPr lang="pl-PL" sz="2000">
                <a:solidFill>
                  <a:srgbClr val="404040"/>
                </a:solidFill>
              </a:rPr>
              <a:t>taastuvad energiaallikad (nt geotermiline, päikeseenergia, hüdroenergia, tuul, tuumaenergia), mis ei eralda energia tootmiseks CO2 heitkoguseid</a:t>
            </a:r>
            <a:endParaRPr sz="2000">
              <a:solidFill>
                <a:srgbClr val="404040"/>
              </a:solidFill>
            </a:endParaRPr>
          </a:p>
          <a:p>
            <a:pPr indent="-279400" lvl="0" marL="635000" rtl="0" algn="l">
              <a:spcBef>
                <a:spcPts val="0"/>
              </a:spcBef>
              <a:spcAft>
                <a:spcPts val="0"/>
              </a:spcAft>
              <a:buClr>
                <a:schemeClr val="dk1"/>
              </a:buClr>
              <a:buSzPts val="1100"/>
              <a:buFont typeface="Arial"/>
              <a:buNone/>
            </a:pPr>
            <a:r>
              <a:t/>
            </a:r>
            <a:endParaRPr sz="2000">
              <a:solidFill>
                <a:srgbClr val="404040"/>
              </a:solidFill>
            </a:endParaRPr>
          </a:p>
          <a:p>
            <a:pPr indent="-279400" lvl="0" marL="635000" rtl="0" algn="l">
              <a:lnSpc>
                <a:spcPct val="90000"/>
              </a:lnSpc>
              <a:spcBef>
                <a:spcPts val="0"/>
              </a:spcBef>
              <a:spcAft>
                <a:spcPts val="0"/>
              </a:spcAft>
              <a:buClr>
                <a:schemeClr val="dk1"/>
              </a:buClr>
              <a:buSzPts val="2800"/>
              <a:buFont typeface="Noto Sans Symbols"/>
              <a:buNone/>
            </a:pPr>
            <a:r>
              <a:t/>
            </a:r>
            <a:endParaRPr sz="2000">
              <a:solidFill>
                <a:srgbClr val="404040"/>
              </a:solidFill>
            </a:endParaRPr>
          </a:p>
          <a:p>
            <a:pPr indent="-279400" lvl="0" marL="635000" rtl="0" algn="l">
              <a:lnSpc>
                <a:spcPct val="90000"/>
              </a:lnSpc>
              <a:spcBef>
                <a:spcPts val="0"/>
              </a:spcBef>
              <a:spcAft>
                <a:spcPts val="0"/>
              </a:spcAft>
              <a:buClr>
                <a:schemeClr val="dk1"/>
              </a:buClr>
              <a:buSzPts val="2800"/>
              <a:buFont typeface="Noto Sans Symbols"/>
              <a:buNone/>
            </a:pPr>
            <a:r>
              <a:t/>
            </a:r>
            <a:endParaRPr b="0" i="0" sz="2000">
              <a:solidFill>
                <a:srgbClr val="404040"/>
              </a:solidFill>
              <a:latin typeface="Calibri"/>
              <a:ea typeface="Calibri"/>
              <a:cs typeface="Calibri"/>
              <a:sym typeface="Calibri"/>
            </a:endParaRPr>
          </a:p>
        </p:txBody>
      </p:sp>
      <p:pic>
        <p:nvPicPr>
          <p:cNvPr id="231" name="Google Shape;231;p45"/>
          <p:cNvPicPr preferRelativeResize="0"/>
          <p:nvPr/>
        </p:nvPicPr>
        <p:blipFill rotWithShape="1">
          <a:blip r:embed="rId3">
            <a:alphaModFix/>
          </a:blip>
          <a:srcRect b="0" l="0" r="0" t="0"/>
          <a:stretch/>
        </p:blipFill>
        <p:spPr>
          <a:xfrm>
            <a:off x="7502014" y="895652"/>
            <a:ext cx="4449510" cy="4124792"/>
          </a:xfrm>
          <a:prstGeom prst="rect">
            <a:avLst/>
          </a:prstGeom>
          <a:noFill/>
          <a:ln>
            <a:noFill/>
          </a:ln>
        </p:spPr>
      </p:pic>
      <p:sp>
        <p:nvSpPr>
          <p:cNvPr id="232" name="Google Shape;232;p45"/>
          <p:cNvSpPr txBox="1"/>
          <p:nvPr/>
        </p:nvSpPr>
        <p:spPr>
          <a:xfrm>
            <a:off x="8072284" y="5115764"/>
            <a:ext cx="411971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Makarova I, Buyvol P, Shubenkova K, Fatikhova L and Parsin G (2023) Editorial: Sustainable transport systems. </a:t>
            </a:r>
            <a:r>
              <a:rPr b="0" i="1" lang="pl-PL" sz="1200" u="none" cap="none" strike="noStrike">
                <a:solidFill>
                  <a:srgbClr val="7F7F7F"/>
                </a:solidFill>
                <a:latin typeface="Calibri"/>
                <a:ea typeface="Calibri"/>
                <a:cs typeface="Calibri"/>
                <a:sym typeface="Calibri"/>
              </a:rPr>
              <a:t>Front. Built Environ.</a:t>
            </a:r>
            <a:r>
              <a:rPr b="0" i="0" lang="pl-PL" sz="1200" u="none" cap="none" strike="noStrike">
                <a:solidFill>
                  <a:srgbClr val="7F7F7F"/>
                </a:solidFill>
                <a:latin typeface="Calibri"/>
                <a:ea typeface="Calibri"/>
                <a:cs typeface="Calibri"/>
                <a:sym typeface="Calibri"/>
              </a:rPr>
              <a:t> 9:1161361. doi: 10.3389/fbuil.2023.1161361</a:t>
            </a:r>
            <a:endParaRPr b="0" i="0" sz="1200" u="none" cap="none" strike="noStrike">
              <a:solidFill>
                <a:srgbClr val="7F7F7F"/>
              </a:solidFill>
              <a:latin typeface="Calibri"/>
              <a:ea typeface="Calibri"/>
              <a:cs typeface="Calibri"/>
              <a:sym typeface="Calibri"/>
            </a:endParaRPr>
          </a:p>
        </p:txBody>
      </p:sp>
      <p:sp>
        <p:nvSpPr>
          <p:cNvPr id="233" name="Google Shape;233;p45"/>
          <p:cNvSpPr txBox="1"/>
          <p:nvPr/>
        </p:nvSpPr>
        <p:spPr>
          <a:xfrm>
            <a:off x="455569" y="5409747"/>
            <a:ext cx="8716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Cadez S., Czerny A., Climate change mitigation strategies in carbon-intensive firms, Journal of Cleaner </a:t>
            </a:r>
            <a:br>
              <a:rPr b="0" i="0" lang="pl-PL" sz="1200" u="none" cap="none" strike="noStrike">
                <a:solidFill>
                  <a:srgbClr val="7F7F7F"/>
                </a:solidFill>
                <a:latin typeface="Calibri"/>
                <a:ea typeface="Calibri"/>
                <a:cs typeface="Calibri"/>
                <a:sym typeface="Calibri"/>
              </a:rPr>
            </a:br>
            <a:r>
              <a:rPr b="0" i="0" lang="pl-PL" sz="1200" u="none" cap="none" strike="noStrike">
                <a:solidFill>
                  <a:srgbClr val="7F7F7F"/>
                </a:solidFill>
                <a:latin typeface="Calibri"/>
                <a:ea typeface="Calibri"/>
                <a:cs typeface="Calibri"/>
                <a:sym typeface="Calibri"/>
              </a:rPr>
              <a:t>Production, 112, Part 5, 2016, 4132-4143, https://doi.org/10.1016/j.jclepro.2015.07.099.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Podwójna ekspozycja z powodu zgubienia samochodu elektrycznego – zdjęcie" id="238" name="Google Shape;238;p46"/>
          <p:cNvPicPr preferRelativeResize="0"/>
          <p:nvPr/>
        </p:nvPicPr>
        <p:blipFill rotWithShape="1">
          <a:blip r:embed="rId3">
            <a:alphaModFix/>
          </a:blip>
          <a:srcRect b="0" l="0" r="0" t="0"/>
          <a:stretch/>
        </p:blipFill>
        <p:spPr>
          <a:xfrm>
            <a:off x="0" y="3711862"/>
            <a:ext cx="4167437" cy="2354641"/>
          </a:xfrm>
          <a:prstGeom prst="rect">
            <a:avLst/>
          </a:prstGeom>
          <a:noFill/>
          <a:ln>
            <a:noFill/>
          </a:ln>
        </p:spPr>
      </p:pic>
      <p:sp>
        <p:nvSpPr>
          <p:cNvPr id="239" name="Google Shape;239;p46"/>
          <p:cNvSpPr txBox="1"/>
          <p:nvPr>
            <p:ph type="title"/>
          </p:nvPr>
        </p:nvSpPr>
        <p:spPr>
          <a:xfrm>
            <a:off x="375037" y="-73025"/>
            <a:ext cx="492283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lang="pl-PL"/>
              <a:t>Säästev transport</a:t>
            </a:r>
            <a:endParaRPr b="1"/>
          </a:p>
        </p:txBody>
      </p:sp>
      <p:sp>
        <p:nvSpPr>
          <p:cNvPr id="240" name="Google Shape;240;p46"/>
          <p:cNvSpPr txBox="1"/>
          <p:nvPr>
            <p:ph idx="1" type="body"/>
          </p:nvPr>
        </p:nvSpPr>
        <p:spPr>
          <a:xfrm>
            <a:off x="818250" y="1643800"/>
            <a:ext cx="11148300" cy="4546200"/>
          </a:xfrm>
          <a:prstGeom prst="rect">
            <a:avLst/>
          </a:prstGeom>
          <a:noFill/>
          <a:ln>
            <a:noFill/>
          </a:ln>
        </p:spPr>
        <p:txBody>
          <a:bodyPr anchorCtr="0" anchor="t" bIns="45700" lIns="91425" spcFirstLastPara="1" rIns="91425" wrap="square" tIns="45700">
            <a:normAutofit lnSpcReduction="20000"/>
          </a:bodyPr>
          <a:lstStyle/>
          <a:p>
            <a:pPr indent="0" lvl="0" marL="114300" rtl="0" algn="l">
              <a:spcBef>
                <a:spcPts val="1000"/>
              </a:spcBef>
              <a:spcAft>
                <a:spcPts val="0"/>
              </a:spcAft>
              <a:buClr>
                <a:schemeClr val="dk1"/>
              </a:buClr>
              <a:buSzPts val="1100"/>
              <a:buFont typeface="Arial"/>
              <a:buNone/>
            </a:pPr>
            <a:r>
              <a:rPr lang="pl-PL" sz="2200">
                <a:solidFill>
                  <a:srgbClr val="1F1F1F"/>
                </a:solidFill>
              </a:rPr>
              <a:t>Kanada transpordiministeerium usub, et kogu transporditegevus peab olema jätkusuutlik kolmest aspektist: majanduslik, keskkonnaalane ja sotsiaalne.</a:t>
            </a:r>
            <a:endParaRPr sz="2200">
              <a:solidFill>
                <a:srgbClr val="1F1F1F"/>
              </a:solidFill>
            </a:endParaRPr>
          </a:p>
          <a:p>
            <a:pPr indent="0" lvl="0" marL="114300" rtl="0" algn="l">
              <a:spcBef>
                <a:spcPts val="1000"/>
              </a:spcBef>
              <a:spcAft>
                <a:spcPts val="0"/>
              </a:spcAft>
              <a:buClr>
                <a:schemeClr val="dk1"/>
              </a:buClr>
              <a:buSzPts val="1100"/>
              <a:buFont typeface="Arial"/>
              <a:buNone/>
            </a:pPr>
            <a:r>
              <a:rPr lang="pl-PL" sz="2200">
                <a:solidFill>
                  <a:srgbClr val="1F1F1F"/>
                </a:solidFill>
              </a:rPr>
              <a:t>(ST) põhirõhk on olnud ressursside tarbimise vähendamisel ning keskkonnaseisundi halvenemise ja reostuse kontrollimisel, mida põhjustab naftasaaduste tarbimine autodes, ning see on tingitud inimeste laialdasest murest globaalse soojenemise pärast, mis on osa säästvast arengust. </a:t>
            </a:r>
            <a:endParaRPr sz="2200">
              <a:solidFill>
                <a:srgbClr val="1F1F1F"/>
              </a:solidFill>
            </a:endParaRPr>
          </a:p>
          <a:p>
            <a:pPr indent="0" lvl="0" marL="114300" rtl="0" algn="l">
              <a:spcBef>
                <a:spcPts val="1000"/>
              </a:spcBef>
              <a:spcAft>
                <a:spcPts val="0"/>
              </a:spcAft>
              <a:buClr>
                <a:schemeClr val="dk1"/>
              </a:buClr>
              <a:buSzPts val="1100"/>
              <a:buFont typeface="Arial"/>
              <a:buNone/>
            </a:pPr>
            <a:r>
              <a:t/>
            </a:r>
            <a:endParaRPr sz="2200">
              <a:solidFill>
                <a:srgbClr val="1F1F1F"/>
              </a:solidFill>
            </a:endParaRPr>
          </a:p>
          <a:p>
            <a:pPr indent="0" lvl="0" marL="114300" rtl="0" algn="l">
              <a:lnSpc>
                <a:spcPct val="90000"/>
              </a:lnSpc>
              <a:spcBef>
                <a:spcPts val="1000"/>
              </a:spcBef>
              <a:spcAft>
                <a:spcPts val="0"/>
              </a:spcAft>
              <a:buSzPts val="3200"/>
              <a:buNone/>
            </a:pPr>
            <a:r>
              <a:rPr lang="pl-PL" sz="1200">
                <a:solidFill>
                  <a:srgbClr val="7F7F7F"/>
                </a:solidFill>
              </a:rPr>
              <a:t>Zhou J., </a:t>
            </a:r>
            <a:r>
              <a:rPr i="1" lang="pl-PL" sz="1200">
                <a:solidFill>
                  <a:srgbClr val="7F7F7F"/>
                </a:solidFill>
              </a:rPr>
              <a:t>Sustainable transportation in the US: a review of proposals, policies, and programs since 2000</a:t>
            </a:r>
            <a:r>
              <a:rPr lang="pl-PL" sz="1200">
                <a:solidFill>
                  <a:srgbClr val="7F7F7F"/>
                </a:solidFill>
              </a:rPr>
              <a:t>, Front. Archit. Res. 										                 1 (2012) 150–165	</a:t>
            </a:r>
            <a:endParaRPr sz="2400">
              <a:latin typeface="Calibri"/>
              <a:ea typeface="Calibri"/>
              <a:cs typeface="Calibri"/>
              <a:sym typeface="Calibri"/>
            </a:endParaRPr>
          </a:p>
          <a:p>
            <a:pPr indent="0" lvl="0" marL="114300" rtl="0" algn="r">
              <a:spcBef>
                <a:spcPts val="1000"/>
              </a:spcBef>
              <a:spcAft>
                <a:spcPts val="0"/>
              </a:spcAft>
              <a:buClr>
                <a:schemeClr val="dk1"/>
              </a:buClr>
              <a:buSzPts val="1100"/>
              <a:buFont typeface="Arial"/>
              <a:buNone/>
            </a:pPr>
            <a:r>
              <a:rPr lang="pl-PL" sz="2200"/>
              <a:t>Arvestab majanduslikku ja sotsiaalset heaolu, </a:t>
            </a:r>
            <a:endParaRPr sz="2200"/>
          </a:p>
          <a:p>
            <a:pPr indent="0" lvl="0" marL="114300" rtl="0" algn="r">
              <a:spcBef>
                <a:spcPts val="1000"/>
              </a:spcBef>
              <a:spcAft>
                <a:spcPts val="0"/>
              </a:spcAft>
              <a:buClr>
                <a:schemeClr val="dk1"/>
              </a:buClr>
              <a:buSzPts val="1100"/>
              <a:buFont typeface="Arial"/>
              <a:buNone/>
            </a:pPr>
            <a:r>
              <a:rPr lang="pl-PL" sz="2200"/>
              <a:t>võrdsus, inimeste tervis ja keskkonnaalane terviklikkus.</a:t>
            </a:r>
            <a:endParaRPr sz="2200"/>
          </a:p>
          <a:p>
            <a:pPr indent="0" lvl="0" marL="114300" rtl="0" algn="r">
              <a:lnSpc>
                <a:spcPct val="90000"/>
              </a:lnSpc>
              <a:spcBef>
                <a:spcPts val="1000"/>
              </a:spcBef>
              <a:spcAft>
                <a:spcPts val="0"/>
              </a:spcAft>
              <a:buSzPts val="3200"/>
              <a:buNone/>
            </a:pPr>
            <a:r>
              <a:t/>
            </a:r>
            <a:endParaRPr sz="2200"/>
          </a:p>
          <a:p>
            <a:pPr indent="0" lvl="0" marL="114300" rtl="0" algn="r">
              <a:lnSpc>
                <a:spcPct val="90000"/>
              </a:lnSpc>
              <a:spcBef>
                <a:spcPts val="1000"/>
              </a:spcBef>
              <a:spcAft>
                <a:spcPts val="0"/>
              </a:spcAft>
              <a:buSzPts val="3200"/>
              <a:buNone/>
            </a:pPr>
            <a:r>
              <a:rPr lang="pl-PL" sz="1200">
                <a:solidFill>
                  <a:srgbClr val="7F7F7F"/>
                </a:solidFill>
              </a:rPr>
              <a:t>Pålsson, H., Kovács, G. (2014), </a:t>
            </a:r>
            <a:r>
              <a:rPr i="1" lang="pl-PL" sz="1200">
                <a:solidFill>
                  <a:srgbClr val="7F7F7F"/>
                </a:solidFill>
              </a:rPr>
              <a:t>Reducing transportation emissions : A reaction to stakeholder pressure or a </a:t>
            </a:r>
            <a:br>
              <a:rPr i="1" lang="pl-PL" sz="1200">
                <a:solidFill>
                  <a:srgbClr val="7F7F7F"/>
                </a:solidFill>
              </a:rPr>
            </a:br>
            <a:r>
              <a:rPr i="1" lang="pl-PL" sz="1200">
                <a:solidFill>
                  <a:srgbClr val="7F7F7F"/>
                </a:solidFill>
              </a:rPr>
              <a:t>strategy to increase competitive advantage</a:t>
            </a:r>
            <a:r>
              <a:rPr lang="pl-PL" sz="1200">
                <a:solidFill>
                  <a:srgbClr val="7F7F7F"/>
                </a:solidFill>
              </a:rPr>
              <a:t>, International Journal of Physical Distribution &amp; Logistics </a:t>
            </a:r>
            <a:br>
              <a:rPr lang="pl-PL" sz="1200">
                <a:solidFill>
                  <a:srgbClr val="7F7F7F"/>
                </a:solidFill>
              </a:rPr>
            </a:br>
            <a:r>
              <a:rPr lang="pl-PL" sz="1200">
                <a:solidFill>
                  <a:srgbClr val="7F7F7F"/>
                </a:solidFill>
              </a:rPr>
              <a:t>Management, Vol. 44 No. 4, pp. 283-304. https://doi.org/10.1108/IJPDLM-09-2012-0293</a:t>
            </a:r>
            <a:endParaRPr/>
          </a:p>
          <a:p>
            <a:pPr indent="-228600" lvl="0" marL="457200" rtl="0" algn="l">
              <a:lnSpc>
                <a:spcPct val="90000"/>
              </a:lnSpc>
              <a:spcBef>
                <a:spcPts val="1000"/>
              </a:spcBef>
              <a:spcAft>
                <a:spcPts val="0"/>
              </a:spcAft>
              <a:buClr>
                <a:schemeClr val="dk1"/>
              </a:buClr>
              <a:buSzPts val="3200"/>
              <a:buNone/>
            </a:pPr>
            <a:r>
              <a:t/>
            </a:r>
            <a:endParaRPr sz="2200">
              <a:latin typeface="Calibri"/>
              <a:ea typeface="Calibri"/>
              <a:cs typeface="Calibri"/>
              <a:sym typeface="Calibri"/>
            </a:endParaRPr>
          </a:p>
        </p:txBody>
      </p:sp>
      <p:sp>
        <p:nvSpPr>
          <p:cNvPr id="241" name="Google Shape;241;p46"/>
          <p:cNvSpPr txBox="1"/>
          <p:nvPr/>
        </p:nvSpPr>
        <p:spPr>
          <a:xfrm>
            <a:off x="561879" y="3450252"/>
            <a:ext cx="124264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chemeClr val="lt1"/>
                </a:solidFill>
                <a:latin typeface="Calibri"/>
                <a:ea typeface="Calibri"/>
                <a:cs typeface="Calibri"/>
                <a:sym typeface="Calibri"/>
              </a:rPr>
              <a:t>www.pixabay.com</a:t>
            </a:r>
            <a:endParaRPr b="0" i="0" sz="1400" u="none" cap="none" strike="noStrike">
              <a:solidFill>
                <a:srgbClr val="000000"/>
              </a:solidFill>
              <a:latin typeface="Arial"/>
              <a:ea typeface="Arial"/>
              <a:cs typeface="Arial"/>
              <a:sym typeface="Arial"/>
            </a:endParaRPr>
          </a:p>
        </p:txBody>
      </p:sp>
      <p:sp>
        <p:nvSpPr>
          <p:cNvPr id="242" name="Google Shape;242;p46"/>
          <p:cNvSpPr txBox="1"/>
          <p:nvPr/>
        </p:nvSpPr>
        <p:spPr>
          <a:xfrm>
            <a:off x="36735" y="5827308"/>
            <a:ext cx="114646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chemeClr val="lt1"/>
                </a:solidFill>
                <a:latin typeface="Calibri"/>
                <a:ea typeface="Calibri"/>
                <a:cs typeface="Calibri"/>
                <a:sym typeface="Calibri"/>
              </a:rPr>
              <a:t>www.pixabay.com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7"/>
          <p:cNvSpPr txBox="1"/>
          <p:nvPr>
            <p:ph type="title"/>
          </p:nvPr>
        </p:nvSpPr>
        <p:spPr>
          <a:xfrm>
            <a:off x="523568" y="504037"/>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pl-PL" sz="3200"/>
              <a:t>Eri transpordiliikide emissioonid</a:t>
            </a:r>
            <a:endParaRPr/>
          </a:p>
        </p:txBody>
      </p:sp>
      <p:pic>
        <p:nvPicPr>
          <p:cNvPr id="248" name="Google Shape;248;p47"/>
          <p:cNvPicPr preferRelativeResize="0"/>
          <p:nvPr/>
        </p:nvPicPr>
        <p:blipFill rotWithShape="1">
          <a:blip r:embed="rId3">
            <a:alphaModFix/>
          </a:blip>
          <a:srcRect b="0" l="0" r="0" t="0"/>
          <a:stretch/>
        </p:blipFill>
        <p:spPr>
          <a:xfrm>
            <a:off x="1885290" y="1589453"/>
            <a:ext cx="8421419" cy="4318253"/>
          </a:xfrm>
          <a:prstGeom prst="rect">
            <a:avLst/>
          </a:prstGeom>
          <a:noFill/>
          <a:ln>
            <a:noFill/>
          </a:ln>
        </p:spPr>
      </p:pic>
      <p:sp>
        <p:nvSpPr>
          <p:cNvPr id="249" name="Google Shape;249;p47"/>
          <p:cNvSpPr txBox="1"/>
          <p:nvPr/>
        </p:nvSpPr>
        <p:spPr>
          <a:xfrm>
            <a:off x="5781367" y="5024175"/>
            <a:ext cx="440216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l-PL" sz="2000" u="none" cap="none" strike="noStrike">
                <a:solidFill>
                  <a:srgbClr val="000000"/>
                </a:solidFill>
                <a:latin typeface="Calibri"/>
                <a:ea typeface="Calibri"/>
                <a:cs typeface="Calibri"/>
                <a:sym typeface="Calibri"/>
              </a:rPr>
              <a:t>Emission per passanger per km travelled</a:t>
            </a:r>
            <a:endParaRPr b="0" i="0" sz="2000" u="none" cap="none" strike="noStrike">
              <a:solidFill>
                <a:srgbClr val="000000"/>
              </a:solidFill>
              <a:latin typeface="Calibri"/>
              <a:ea typeface="Calibri"/>
              <a:cs typeface="Calibri"/>
              <a:sym typeface="Calibri"/>
            </a:endParaRPr>
          </a:p>
        </p:txBody>
      </p:sp>
      <p:sp>
        <p:nvSpPr>
          <p:cNvPr id="250" name="Google Shape;250;p47"/>
          <p:cNvSpPr txBox="1"/>
          <p:nvPr/>
        </p:nvSpPr>
        <p:spPr>
          <a:xfrm>
            <a:off x="5781367" y="5476819"/>
            <a:ext cx="609934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rgbClr val="7F7F7F"/>
                </a:solidFill>
                <a:latin typeface="Calibri"/>
                <a:ea typeface="Calibri"/>
                <a:cs typeface="Calibri"/>
                <a:sym typeface="Calibri"/>
              </a:rPr>
              <a:t>https://www.sherbetlondon.com/news-blog/how-our-travel-footprint-affects-the-environment-in-2020/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8"/>
          <p:cNvSpPr txBox="1"/>
          <p:nvPr>
            <p:ph type="title"/>
          </p:nvPr>
        </p:nvSpPr>
        <p:spPr>
          <a:xfrm>
            <a:off x="2450691" y="455834"/>
            <a:ext cx="10515600" cy="12302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br>
              <a:rPr b="1" i="0" lang="pl-PL" sz="3200">
                <a:solidFill>
                  <a:srgbClr val="000000"/>
                </a:solidFill>
                <a:latin typeface="Calibri"/>
                <a:ea typeface="Calibri"/>
                <a:cs typeface="Calibri"/>
                <a:sym typeface="Calibri"/>
              </a:rPr>
            </a:br>
            <a:br>
              <a:rPr b="1" i="0" lang="pl-PL" sz="3200">
                <a:solidFill>
                  <a:srgbClr val="000000"/>
                </a:solidFill>
                <a:latin typeface="Calibri"/>
                <a:ea typeface="Calibri"/>
                <a:cs typeface="Calibri"/>
                <a:sym typeface="Calibri"/>
              </a:rPr>
            </a:br>
            <a:r>
              <a:rPr b="1" lang="pl-PL" sz="3200"/>
              <a:t>Jätkusuutlik transport</a:t>
            </a:r>
            <a:br>
              <a:rPr lang="pl-PL" sz="3200">
                <a:latin typeface="Calibri"/>
                <a:ea typeface="Calibri"/>
                <a:cs typeface="Calibri"/>
                <a:sym typeface="Calibri"/>
              </a:rPr>
            </a:br>
            <a:endParaRPr sz="3200">
              <a:latin typeface="Calibri"/>
              <a:ea typeface="Calibri"/>
              <a:cs typeface="Calibri"/>
              <a:sym typeface="Calibri"/>
            </a:endParaRPr>
          </a:p>
        </p:txBody>
      </p:sp>
      <p:sp>
        <p:nvSpPr>
          <p:cNvPr id="256" name="Google Shape;256;p48"/>
          <p:cNvSpPr txBox="1"/>
          <p:nvPr>
            <p:ph idx="1" type="body"/>
          </p:nvPr>
        </p:nvSpPr>
        <p:spPr>
          <a:xfrm>
            <a:off x="2450699" y="2180949"/>
            <a:ext cx="8215200" cy="3415800"/>
          </a:xfrm>
          <a:prstGeom prst="rect">
            <a:avLst/>
          </a:prstGeom>
          <a:noFill/>
          <a:ln>
            <a:noFill/>
          </a:ln>
        </p:spPr>
        <p:txBody>
          <a:bodyPr anchorCtr="0" anchor="t" bIns="45700" lIns="91425" spcFirstLastPara="1" rIns="91425" wrap="square" tIns="45700">
            <a:normAutofit/>
          </a:bodyPr>
          <a:lstStyle/>
          <a:p>
            <a:pPr indent="0" lvl="0" marL="457200" rtl="0" algn="l">
              <a:spcBef>
                <a:spcPts val="1000"/>
              </a:spcBef>
              <a:spcAft>
                <a:spcPts val="0"/>
              </a:spcAft>
              <a:buNone/>
            </a:pPr>
            <a:r>
              <a:rPr lang="pl-PL" sz="2200">
                <a:latin typeface="Arial"/>
                <a:ea typeface="Arial"/>
                <a:cs typeface="Arial"/>
                <a:sym typeface="Arial"/>
              </a:rPr>
              <a:t>Elektrisõidukid (EV-d)</a:t>
            </a:r>
            <a:br>
              <a:rPr lang="pl-PL" sz="2200">
                <a:latin typeface="Arial"/>
                <a:ea typeface="Arial"/>
                <a:cs typeface="Arial"/>
                <a:sym typeface="Arial"/>
              </a:rPr>
            </a:br>
            <a:r>
              <a:rPr lang="pl-PL" sz="2200">
                <a:latin typeface="Arial"/>
                <a:ea typeface="Arial"/>
                <a:cs typeface="Arial"/>
                <a:sym typeface="Arial"/>
              </a:rPr>
              <a:t> Vesinik-kütuseelementidega sõidukid</a:t>
            </a:r>
            <a:br>
              <a:rPr lang="pl-PL" sz="2200">
                <a:latin typeface="Arial"/>
                <a:ea typeface="Arial"/>
                <a:cs typeface="Arial"/>
                <a:sym typeface="Arial"/>
              </a:rPr>
            </a:br>
            <a:r>
              <a:rPr lang="pl-PL" sz="2200">
                <a:latin typeface="Arial"/>
                <a:ea typeface="Arial"/>
                <a:cs typeface="Arial"/>
                <a:sym typeface="Arial"/>
              </a:rPr>
              <a:t> Biokütusega sõidukid</a:t>
            </a:r>
            <a:br>
              <a:rPr lang="pl-PL" sz="2200">
                <a:latin typeface="Arial"/>
                <a:ea typeface="Arial"/>
                <a:cs typeface="Arial"/>
                <a:sym typeface="Arial"/>
              </a:rPr>
            </a:br>
            <a:r>
              <a:rPr lang="pl-PL" sz="2200">
                <a:latin typeface="Arial"/>
                <a:ea typeface="Arial"/>
                <a:cs typeface="Arial"/>
                <a:sym typeface="Arial"/>
              </a:rPr>
              <a:t> Surugaasiga (CNG) sõidukid</a:t>
            </a:r>
            <a:br>
              <a:rPr lang="pl-PL" sz="2200">
                <a:latin typeface="Arial"/>
                <a:ea typeface="Arial"/>
                <a:cs typeface="Arial"/>
                <a:sym typeface="Arial"/>
              </a:rPr>
            </a:br>
            <a:r>
              <a:rPr lang="pl-PL" sz="2200">
                <a:latin typeface="Arial"/>
                <a:ea typeface="Arial"/>
                <a:cs typeface="Arial"/>
                <a:sym typeface="Arial"/>
              </a:rPr>
              <a:t> Päikeseenergial töötavad sõidukid</a:t>
            </a:r>
            <a:br>
              <a:rPr lang="pl-PL" sz="2200">
                <a:latin typeface="Arial"/>
                <a:ea typeface="Arial"/>
                <a:cs typeface="Arial"/>
                <a:sym typeface="Arial"/>
              </a:rPr>
            </a:br>
            <a:r>
              <a:rPr lang="pl-PL" sz="2200">
                <a:latin typeface="Arial"/>
                <a:ea typeface="Arial"/>
                <a:cs typeface="Arial"/>
                <a:sym typeface="Arial"/>
              </a:rPr>
              <a:t> Inimjõul töötavad sõidukid</a:t>
            </a:r>
            <a:br>
              <a:rPr lang="pl-PL" sz="2200">
                <a:latin typeface="Arial"/>
                <a:ea typeface="Arial"/>
                <a:cs typeface="Arial"/>
                <a:sym typeface="Arial"/>
              </a:rPr>
            </a:br>
            <a:r>
              <a:rPr lang="pl-PL" sz="2200">
                <a:latin typeface="Arial"/>
                <a:ea typeface="Arial"/>
                <a:cs typeface="Arial"/>
                <a:sym typeface="Arial"/>
              </a:rPr>
              <a:t> Elektritoega sõidukid</a:t>
            </a:r>
            <a:endParaRPr sz="2200">
              <a:latin typeface="Arial"/>
              <a:ea typeface="Arial"/>
              <a:cs typeface="Arial"/>
              <a:sym typeface="Arial"/>
            </a:endParaRPr>
          </a:p>
          <a:p>
            <a:pPr indent="0" lvl="0" marL="457200" rtl="0" algn="l">
              <a:lnSpc>
                <a:spcPct val="90000"/>
              </a:lnSpc>
              <a:spcBef>
                <a:spcPts val="0"/>
              </a:spcBef>
              <a:spcAft>
                <a:spcPts val="0"/>
              </a:spcAft>
              <a:buNone/>
            </a:pPr>
            <a:r>
              <a:t/>
            </a:r>
            <a:endParaRPr sz="2400">
              <a:solidFill>
                <a:srgbClr val="0D0D0D"/>
              </a:solidFill>
              <a:latin typeface="Arial"/>
              <a:ea typeface="Arial"/>
              <a:cs typeface="Arial"/>
              <a:sym typeface="Arial"/>
            </a:endParaRPr>
          </a:p>
        </p:txBody>
      </p:sp>
      <p:pic>
        <p:nvPicPr>
          <p:cNvPr descr="Sustainable travel and the National Transport Strategy | Transport ..." id="257" name="Google Shape;257;p48"/>
          <p:cNvPicPr preferRelativeResize="0"/>
          <p:nvPr/>
        </p:nvPicPr>
        <p:blipFill rotWithShape="1">
          <a:blip r:embed="rId3">
            <a:alphaModFix/>
          </a:blip>
          <a:srcRect b="0" l="0" r="0" t="0"/>
          <a:stretch/>
        </p:blipFill>
        <p:spPr>
          <a:xfrm>
            <a:off x="7762930" y="1139042"/>
            <a:ext cx="3979862" cy="4579916"/>
          </a:xfrm>
          <a:prstGeom prst="rect">
            <a:avLst/>
          </a:prstGeom>
          <a:noFill/>
          <a:ln>
            <a:noFill/>
          </a:ln>
        </p:spPr>
      </p:pic>
      <p:sp>
        <p:nvSpPr>
          <p:cNvPr id="258" name="Google Shape;258;p48"/>
          <p:cNvSpPr txBox="1"/>
          <p:nvPr/>
        </p:nvSpPr>
        <p:spPr>
          <a:xfrm>
            <a:off x="7531509" y="5596741"/>
            <a:ext cx="505255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rgbClr val="7F7F7F"/>
                </a:solidFill>
                <a:latin typeface="Calibri"/>
                <a:ea typeface="Calibri"/>
                <a:cs typeface="Calibri"/>
                <a:sym typeface="Calibri"/>
              </a:rPr>
              <a:t>Source: https://www.transport.gov.scot/active-travel/developing-an-active-nation/sustainable-travel-and-the-national-transport-strategy/</a:t>
            </a:r>
            <a:endParaRPr b="0" i="0" sz="1400" u="none" cap="none" strike="noStrike">
              <a:solidFill>
                <a:srgbClr val="000000"/>
              </a:solidFill>
              <a:latin typeface="Arial"/>
              <a:ea typeface="Arial"/>
              <a:cs typeface="Arial"/>
              <a:sym typeface="Arial"/>
            </a:endParaRPr>
          </a:p>
        </p:txBody>
      </p:sp>
      <p:pic>
        <p:nvPicPr>
          <p:cNvPr descr="Koncepcja redukcji poziomu CO2. Kontrola emisji dwutlenku węgla, poziom CO2 do pozycji min. Renderowanie 3D – zdjęcie" id="259" name="Google Shape;259;p48"/>
          <p:cNvPicPr preferRelativeResize="0"/>
          <p:nvPr/>
        </p:nvPicPr>
        <p:blipFill rotWithShape="1">
          <a:blip r:embed="rId4">
            <a:alphaModFix/>
          </a:blip>
          <a:srcRect b="0" l="0" r="0" t="0"/>
          <a:stretch/>
        </p:blipFill>
        <p:spPr>
          <a:xfrm>
            <a:off x="1" y="3543009"/>
            <a:ext cx="2341266" cy="1755950"/>
          </a:xfrm>
          <a:prstGeom prst="rect">
            <a:avLst/>
          </a:prstGeom>
          <a:noFill/>
          <a:ln>
            <a:noFill/>
          </a:ln>
        </p:spPr>
      </p:pic>
      <p:sp>
        <p:nvSpPr>
          <p:cNvPr id="260" name="Google Shape;260;p48"/>
          <p:cNvSpPr txBox="1"/>
          <p:nvPr/>
        </p:nvSpPr>
        <p:spPr>
          <a:xfrm>
            <a:off x="1042199" y="5298959"/>
            <a:ext cx="120577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chemeClr val="lt1"/>
                </a:solidFill>
                <a:latin typeface="Calibri"/>
                <a:ea typeface="Calibri"/>
                <a:cs typeface="Calibri"/>
                <a:sym typeface="Calibri"/>
              </a:rPr>
              <a:t>www.unsplash.com</a:t>
            </a:r>
            <a:endParaRPr b="0" i="0" sz="1400" u="none" cap="none" strike="noStrike">
              <a:solidFill>
                <a:srgbClr val="000000"/>
              </a:solidFill>
              <a:latin typeface="Arial"/>
              <a:ea typeface="Arial"/>
              <a:cs typeface="Arial"/>
              <a:sym typeface="Arial"/>
            </a:endParaRPr>
          </a:p>
        </p:txBody>
      </p:sp>
      <p:pic>
        <p:nvPicPr>
          <p:cNvPr descr="Koncepcja ikony zerowej emisji netto do 2050 r. w ręku dla animacji polityki ochrony środowiska Ilustracja koncepcji Zielona technologia energii odnawialnej dla czystego środowiska przyszłości. – zdjęcie" id="261" name="Google Shape;261;p48"/>
          <p:cNvPicPr preferRelativeResize="0"/>
          <p:nvPr/>
        </p:nvPicPr>
        <p:blipFill rotWithShape="1">
          <a:blip r:embed="rId5">
            <a:alphaModFix/>
          </a:blip>
          <a:srcRect b="0" l="0" r="0" t="0"/>
          <a:stretch/>
        </p:blipFill>
        <p:spPr>
          <a:xfrm>
            <a:off x="0" y="1764327"/>
            <a:ext cx="2341266" cy="1557018"/>
          </a:xfrm>
          <a:prstGeom prst="rect">
            <a:avLst/>
          </a:prstGeom>
          <a:noFill/>
          <a:ln>
            <a:noFill/>
          </a:ln>
        </p:spPr>
      </p:pic>
      <p:sp>
        <p:nvSpPr>
          <p:cNvPr id="262" name="Google Shape;262;p48"/>
          <p:cNvSpPr txBox="1"/>
          <p:nvPr/>
        </p:nvSpPr>
        <p:spPr>
          <a:xfrm>
            <a:off x="1379302" y="5090977"/>
            <a:ext cx="1008609"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pl-PL" sz="800" u="none" cap="none" strike="noStrike">
                <a:solidFill>
                  <a:schemeClr val="lt1"/>
                </a:solidFill>
                <a:latin typeface="Calibri"/>
                <a:ea typeface="Calibri"/>
                <a:cs typeface="Calibri"/>
                <a:sym typeface="Calibri"/>
              </a:rPr>
              <a:t>www.unsplash.com</a:t>
            </a:r>
            <a:endParaRPr b="0" i="0" sz="1400" u="none" cap="none" strike="noStrike">
              <a:solidFill>
                <a:srgbClr val="000000"/>
              </a:solidFill>
              <a:latin typeface="Arial"/>
              <a:ea typeface="Arial"/>
              <a:cs typeface="Arial"/>
              <a:sym typeface="Arial"/>
            </a:endParaRPr>
          </a:p>
        </p:txBody>
      </p:sp>
      <p:sp>
        <p:nvSpPr>
          <p:cNvPr id="263" name="Google Shape;263;p48"/>
          <p:cNvSpPr txBox="1"/>
          <p:nvPr/>
        </p:nvSpPr>
        <p:spPr>
          <a:xfrm>
            <a:off x="1379302" y="1787800"/>
            <a:ext cx="6720348"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pl-PL" sz="800" u="none" cap="none" strike="noStrike">
                <a:solidFill>
                  <a:schemeClr val="lt1"/>
                </a:solidFill>
                <a:latin typeface="Calibri"/>
                <a:ea typeface="Calibri"/>
                <a:cs typeface="Calibri"/>
                <a:sym typeface="Calibri"/>
              </a:rPr>
              <a:t>www.unsplash.com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9"/>
          <p:cNvSpPr txBox="1"/>
          <p:nvPr>
            <p:ph type="title"/>
          </p:nvPr>
        </p:nvSpPr>
        <p:spPr>
          <a:xfrm>
            <a:off x="375037" y="-73025"/>
            <a:ext cx="492283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lang="pl-PL"/>
              <a:t>Jätkusuutlik transport</a:t>
            </a:r>
            <a:endParaRPr b="1"/>
          </a:p>
        </p:txBody>
      </p:sp>
      <p:sp>
        <p:nvSpPr>
          <p:cNvPr id="269" name="Google Shape;269;p49"/>
          <p:cNvSpPr txBox="1"/>
          <p:nvPr>
            <p:ph idx="1" type="body"/>
          </p:nvPr>
        </p:nvSpPr>
        <p:spPr>
          <a:xfrm>
            <a:off x="5180012" y="1257300"/>
            <a:ext cx="6916738" cy="4873625"/>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7000"/>
              </a:lnSpc>
              <a:spcBef>
                <a:spcPts val="1000"/>
              </a:spcBef>
              <a:spcAft>
                <a:spcPts val="0"/>
              </a:spcAft>
              <a:buNone/>
            </a:pPr>
            <a:r>
              <a:rPr b="1" lang="pl-PL" sz="2000"/>
              <a:t>Jätkusuutliku transpordi eelised hõlmavad:</a:t>
            </a:r>
            <a:endParaRPr b="1" sz="2000"/>
          </a:p>
          <a:p>
            <a:pPr indent="-416560" lvl="0" marL="457200" rtl="0" algn="l">
              <a:lnSpc>
                <a:spcPct val="107000"/>
              </a:lnSpc>
              <a:spcBef>
                <a:spcPts val="1000"/>
              </a:spcBef>
              <a:spcAft>
                <a:spcPts val="0"/>
              </a:spcAft>
              <a:buSzPct val="266666"/>
              <a:buChar char="•"/>
            </a:pPr>
            <a:r>
              <a:rPr lang="pl-PL" sz="1200">
                <a:latin typeface="Arial"/>
                <a:ea typeface="Arial"/>
                <a:cs typeface="Arial"/>
                <a:sym typeface="Arial"/>
              </a:rPr>
              <a:t>·</a:t>
            </a:r>
            <a:r>
              <a:rPr lang="pl-PL" sz="2000"/>
              <a:t>Kütuse- ja sõidukikulude kokkuhoidu</a:t>
            </a:r>
            <a:endParaRPr sz="2000"/>
          </a:p>
          <a:p>
            <a:pPr indent="-416560" lvl="0" marL="457200" rtl="0" algn="l">
              <a:lnSpc>
                <a:spcPct val="107000"/>
              </a:lnSpc>
              <a:spcBef>
                <a:spcPts val="0"/>
              </a:spcBef>
              <a:spcAft>
                <a:spcPts val="0"/>
              </a:spcAft>
              <a:buSzPct val="266666"/>
              <a:buChar char="•"/>
            </a:pPr>
            <a:r>
              <a:rPr lang="pl-PL" sz="1200">
                <a:latin typeface="Arial"/>
                <a:ea typeface="Arial"/>
                <a:cs typeface="Arial"/>
                <a:sym typeface="Arial"/>
              </a:rPr>
              <a:t>·</a:t>
            </a:r>
            <a:r>
              <a:rPr lang="pl-PL" sz="2000"/>
              <a:t>Süsinikuheitmete vähenemist fossiilkütuste põletamisest, mis toob kaasa väiksema õhusaaste</a:t>
            </a:r>
            <a:endParaRPr sz="2000"/>
          </a:p>
          <a:p>
            <a:pPr indent="-416560" lvl="0" marL="457200" rtl="0" algn="l">
              <a:lnSpc>
                <a:spcPct val="107000"/>
              </a:lnSpc>
              <a:spcBef>
                <a:spcPts val="0"/>
              </a:spcBef>
              <a:spcAft>
                <a:spcPts val="0"/>
              </a:spcAft>
              <a:buSzPct val="266666"/>
              <a:buChar char="•"/>
            </a:pPr>
            <a:r>
              <a:rPr lang="pl-PL" sz="1200">
                <a:latin typeface="Arial"/>
                <a:ea typeface="Arial"/>
                <a:cs typeface="Arial"/>
                <a:sym typeface="Arial"/>
              </a:rPr>
              <a:t>·</a:t>
            </a:r>
            <a:r>
              <a:rPr lang="pl-PL" sz="2000"/>
              <a:t>Töökohtade loomist tänu suurenenud sõidukite ja akude tootmisele ning kütuse tootmisele</a:t>
            </a:r>
            <a:endParaRPr sz="2000"/>
          </a:p>
          <a:p>
            <a:pPr indent="-416560" lvl="0" marL="457200" rtl="0" algn="l">
              <a:lnSpc>
                <a:spcPct val="107000"/>
              </a:lnSpc>
              <a:spcBef>
                <a:spcPts val="0"/>
              </a:spcBef>
              <a:spcAft>
                <a:spcPts val="0"/>
              </a:spcAft>
              <a:buSzPct val="266666"/>
              <a:buChar char="•"/>
            </a:pPr>
            <a:r>
              <a:rPr lang="pl-PL" sz="1200">
                <a:latin typeface="Arial"/>
                <a:ea typeface="Arial"/>
                <a:cs typeface="Arial"/>
                <a:sym typeface="Arial"/>
              </a:rPr>
              <a:t>·</a:t>
            </a:r>
            <a:r>
              <a:rPr lang="pl-PL" sz="2000"/>
              <a:t>Paranenud juurdepääsu usaldusväärsetele ja taskukohastele transpordivõimalustele</a:t>
            </a:r>
            <a:endParaRPr sz="2000"/>
          </a:p>
          <a:p>
            <a:pPr indent="-416560" lvl="0" marL="457200" rtl="0" algn="l">
              <a:lnSpc>
                <a:spcPct val="107000"/>
              </a:lnSpc>
              <a:spcBef>
                <a:spcPts val="0"/>
              </a:spcBef>
              <a:spcAft>
                <a:spcPts val="0"/>
              </a:spcAft>
              <a:buSzPct val="266666"/>
              <a:buChar char="•"/>
            </a:pPr>
            <a:r>
              <a:rPr lang="pl-PL" sz="1200">
                <a:latin typeface="Arial"/>
                <a:ea typeface="Arial"/>
                <a:cs typeface="Arial"/>
                <a:sym typeface="Arial"/>
              </a:rPr>
              <a:t>·</a:t>
            </a:r>
            <a:r>
              <a:rPr lang="pl-PL" sz="2000"/>
              <a:t>Suurenenud energiajulgeolekut ja sõltumatust, kuna väheneb sõltuvus välismaistest materjalide ja kütuste allikatest.</a:t>
            </a:r>
            <a:endParaRPr sz="2000"/>
          </a:p>
          <a:p>
            <a:pPr indent="0" lvl="0" marL="0" rtl="0" algn="l">
              <a:lnSpc>
                <a:spcPct val="90000"/>
              </a:lnSpc>
              <a:spcBef>
                <a:spcPts val="1000"/>
              </a:spcBef>
              <a:spcAft>
                <a:spcPts val="0"/>
              </a:spcAft>
              <a:buNone/>
            </a:pPr>
            <a:r>
              <a:t/>
            </a:r>
            <a:endParaRPr sz="2400" u="sng">
              <a:solidFill>
                <a:srgbClr val="292929"/>
              </a:solidFill>
            </a:endParaRPr>
          </a:p>
          <a:p>
            <a:pPr indent="-50800" lvl="0" marL="228600" rtl="0" algn="l">
              <a:lnSpc>
                <a:spcPct val="90000"/>
              </a:lnSpc>
              <a:spcBef>
                <a:spcPts val="0"/>
              </a:spcBef>
              <a:spcAft>
                <a:spcPts val="0"/>
              </a:spcAft>
              <a:buSzPct val="116666"/>
              <a:buNone/>
            </a:pPr>
            <a:r>
              <a:t/>
            </a:r>
            <a:endParaRPr sz="2400"/>
          </a:p>
          <a:p>
            <a:pPr indent="-228600" lvl="0" marL="457200" rtl="0" algn="l">
              <a:lnSpc>
                <a:spcPct val="90000"/>
              </a:lnSpc>
              <a:spcBef>
                <a:spcPts val="1000"/>
              </a:spcBef>
              <a:spcAft>
                <a:spcPts val="0"/>
              </a:spcAft>
              <a:buClr>
                <a:schemeClr val="dk1"/>
              </a:buClr>
              <a:buSzPct val="133333"/>
              <a:buNone/>
            </a:pPr>
            <a:r>
              <a:t/>
            </a:r>
            <a:endParaRPr sz="2400"/>
          </a:p>
        </p:txBody>
      </p:sp>
      <p:pic>
        <p:nvPicPr>
          <p:cNvPr id="270" name="Google Shape;270;p49"/>
          <p:cNvPicPr preferRelativeResize="0"/>
          <p:nvPr/>
        </p:nvPicPr>
        <p:blipFill rotWithShape="1">
          <a:blip r:embed="rId3">
            <a:alphaModFix/>
          </a:blip>
          <a:srcRect b="0" l="0" r="0" t="0"/>
          <a:stretch/>
        </p:blipFill>
        <p:spPr>
          <a:xfrm>
            <a:off x="491614" y="1563364"/>
            <a:ext cx="4688398" cy="4007178"/>
          </a:xfrm>
          <a:prstGeom prst="rect">
            <a:avLst/>
          </a:prstGeom>
          <a:noFill/>
          <a:ln>
            <a:noFill/>
          </a:ln>
        </p:spPr>
      </p:pic>
      <p:sp>
        <p:nvSpPr>
          <p:cNvPr id="271" name="Google Shape;271;p49"/>
          <p:cNvSpPr txBox="1"/>
          <p:nvPr/>
        </p:nvSpPr>
        <p:spPr>
          <a:xfrm>
            <a:off x="6336506" y="5707161"/>
            <a:ext cx="610076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Source: https://www.energy.gov/eere/sustainable-transportation-and-fuels</a:t>
            </a:r>
            <a:endParaRPr b="0" i="0" sz="1400" u="none" cap="none" strike="noStrike">
              <a:solidFill>
                <a:srgbClr val="000000"/>
              </a:solidFill>
              <a:latin typeface="Arial"/>
              <a:ea typeface="Arial"/>
              <a:cs typeface="Arial"/>
              <a:sym typeface="Arial"/>
            </a:endParaRPr>
          </a:p>
        </p:txBody>
      </p:sp>
      <p:sp>
        <p:nvSpPr>
          <p:cNvPr id="272" name="Google Shape;272;p49"/>
          <p:cNvSpPr txBox="1"/>
          <p:nvPr/>
        </p:nvSpPr>
        <p:spPr>
          <a:xfrm>
            <a:off x="676275" y="5412712"/>
            <a:ext cx="498753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l-PL" sz="1200" u="none" cap="none" strike="noStrike">
                <a:solidFill>
                  <a:srgbClr val="7F7F7F"/>
                </a:solidFill>
                <a:latin typeface="Calibri"/>
                <a:ea typeface="Calibri"/>
                <a:cs typeface="Calibri"/>
                <a:sym typeface="Calibri"/>
              </a:rPr>
              <a:t>Source: https://www.sketchbubble.com/en/presentation-sustainable-transport.html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9"/>
          <p:cNvSpPr txBox="1"/>
          <p:nvPr>
            <p:ph type="title"/>
          </p:nvPr>
        </p:nvSpPr>
        <p:spPr>
          <a:xfrm>
            <a:off x="831850" y="1133963"/>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sz="3600"/>
              <a:t>Täiendavad materjalid ja teabeallikad</a:t>
            </a:r>
            <a:endParaRPr b="1" cap="small"/>
          </a:p>
        </p:txBody>
      </p:sp>
      <p:sp>
        <p:nvSpPr>
          <p:cNvPr id="278" name="Google Shape;278;p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2"/>
          <p:cNvSpPr txBox="1"/>
          <p:nvPr>
            <p:ph type="title"/>
          </p:nvPr>
        </p:nvSpPr>
        <p:spPr>
          <a:xfrm>
            <a:off x="831850" y="697735"/>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Üldine Info</a:t>
            </a:r>
            <a:endParaRPr/>
          </a:p>
        </p:txBody>
      </p:sp>
      <p:sp>
        <p:nvSpPr>
          <p:cNvPr id="68" name="Google Shape;68;p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0"/>
          <p:cNvSpPr txBox="1"/>
          <p:nvPr>
            <p:ph idx="1" type="body"/>
          </p:nvPr>
        </p:nvSpPr>
        <p:spPr>
          <a:xfrm>
            <a:off x="405580" y="1068541"/>
            <a:ext cx="11009672" cy="3997630"/>
          </a:xfrm>
          <a:prstGeom prst="rect">
            <a:avLst/>
          </a:prstGeom>
          <a:noFill/>
          <a:ln>
            <a:noFill/>
          </a:ln>
        </p:spPr>
        <p:txBody>
          <a:bodyPr anchorCtr="0" anchor="t" bIns="45700" lIns="91425" spcFirstLastPara="1" rIns="91425" wrap="square" tIns="45700">
            <a:normAutofit/>
          </a:bodyPr>
          <a:lstStyle/>
          <a:p>
            <a:pPr indent="-457200" lvl="0" marL="635000" rtl="0" algn="l">
              <a:lnSpc>
                <a:spcPct val="90000"/>
              </a:lnSpc>
              <a:spcBef>
                <a:spcPts val="0"/>
              </a:spcBef>
              <a:spcAft>
                <a:spcPts val="0"/>
              </a:spcAft>
              <a:buSzPts val="2800"/>
              <a:buFont typeface="Arial"/>
              <a:buAutoNum type="arabicPeriod"/>
            </a:pPr>
            <a:r>
              <a:rPr lang="pl-PL" sz="1800"/>
              <a:t>Application to increase audience engagement: https://www.mentimeter.com/ </a:t>
            </a:r>
            <a:endParaRPr sz="1800"/>
          </a:p>
          <a:p>
            <a:pPr indent="-457200" lvl="0" marL="635000" rtl="0" algn="l">
              <a:lnSpc>
                <a:spcPct val="90000"/>
              </a:lnSpc>
              <a:spcBef>
                <a:spcPts val="0"/>
              </a:spcBef>
              <a:spcAft>
                <a:spcPts val="0"/>
              </a:spcAft>
              <a:buSzPts val="2800"/>
              <a:buFont typeface="Arial"/>
              <a:buAutoNum type="arabicPeriod"/>
            </a:pPr>
            <a:r>
              <a:rPr lang="pl-PL" sz="1800"/>
              <a:t>beFORE E-Learning Course, http://futureoriented.eu/ foresight-course/, where you can benefit from lessons dedicated to scenario analysis: http://futureoriented.eu/courses/advanced-course-students/lessons/module-5-lesson-2-future-oriented-methodologies/topic/topic-7-intuitive-logics-school-ofscenario-construction-case-studies/or take the entire Futures Literacy course (http:// futureoriented.eu/foresight-course/)</a:t>
            </a:r>
            <a:endParaRPr/>
          </a:p>
          <a:p>
            <a:pPr indent="-457200" lvl="0" marL="635000" rtl="0" algn="l">
              <a:lnSpc>
                <a:spcPct val="90000"/>
              </a:lnSpc>
              <a:spcBef>
                <a:spcPts val="0"/>
              </a:spcBef>
              <a:spcAft>
                <a:spcPts val="0"/>
              </a:spcAft>
              <a:buClr>
                <a:schemeClr val="dk1"/>
              </a:buClr>
              <a:buSzPts val="2800"/>
              <a:buAutoNum type="arabicPeriod"/>
            </a:pPr>
            <a:r>
              <a:rPr lang="pl-PL" sz="1800"/>
              <a:t>The European Environment Agency (EEA) website, https://www.eea.europa.eu/en/topics/in-depth/climate-change-mitigation-reducing-emissions</a:t>
            </a:r>
            <a:endParaRPr/>
          </a:p>
          <a:p>
            <a:pPr indent="-457200" lvl="0" marL="635000" rtl="0" algn="l">
              <a:lnSpc>
                <a:spcPct val="90000"/>
              </a:lnSpc>
              <a:spcBef>
                <a:spcPts val="0"/>
              </a:spcBef>
              <a:spcAft>
                <a:spcPts val="0"/>
              </a:spcAft>
              <a:buClr>
                <a:schemeClr val="dk1"/>
              </a:buClr>
              <a:buSzPts val="2800"/>
              <a:buAutoNum type="arabicPeriod"/>
            </a:pPr>
            <a:r>
              <a:rPr lang="pl-PL" sz="1800"/>
              <a:t>https://www.oecd.org/agriculture/topics/climate-change-and-food-systems/</a:t>
            </a:r>
            <a:endParaRPr/>
          </a:p>
          <a:p>
            <a:pPr indent="-457200" lvl="0" marL="635000" rtl="0" algn="l">
              <a:lnSpc>
                <a:spcPct val="90000"/>
              </a:lnSpc>
              <a:spcBef>
                <a:spcPts val="0"/>
              </a:spcBef>
              <a:spcAft>
                <a:spcPts val="0"/>
              </a:spcAft>
              <a:buClr>
                <a:schemeClr val="dk1"/>
              </a:buClr>
              <a:buSzPts val="2800"/>
              <a:buAutoNum type="arabicPeriod"/>
            </a:pPr>
            <a:r>
              <a:rPr lang="pl-PL" sz="1800"/>
              <a:t>Dr Edward de Bono introduces Lateral Thinking; https://www.youtube.com/watch?v=hdm3m85M5e8</a:t>
            </a:r>
            <a:endParaRPr/>
          </a:p>
          <a:p>
            <a:pPr indent="-457200" lvl="0" marL="635000" rtl="0" algn="l">
              <a:lnSpc>
                <a:spcPct val="90000"/>
              </a:lnSpc>
              <a:spcBef>
                <a:spcPts val="0"/>
              </a:spcBef>
              <a:spcAft>
                <a:spcPts val="0"/>
              </a:spcAft>
              <a:buClr>
                <a:schemeClr val="dk1"/>
              </a:buClr>
              <a:buSzPts val="2800"/>
              <a:buAutoNum type="arabicPeriod"/>
            </a:pPr>
            <a:r>
              <a:rPr lang="pl-PL" sz="1800"/>
              <a:t>The Indigo Archive - Edward de Bono Tools in Practice; https://www.youtube.com/watch?v=wclCeGutYUo</a:t>
            </a:r>
            <a:endParaRPr/>
          </a:p>
          <a:p>
            <a:pPr indent="-457200" lvl="0" marL="635000" rtl="0" algn="l">
              <a:lnSpc>
                <a:spcPct val="90000"/>
              </a:lnSpc>
              <a:spcBef>
                <a:spcPts val="0"/>
              </a:spcBef>
              <a:spcAft>
                <a:spcPts val="0"/>
              </a:spcAft>
              <a:buSzPts val="2800"/>
              <a:buFont typeface="Arial"/>
              <a:buAutoNum type="arabicPeriod"/>
            </a:pPr>
            <a:r>
              <a:rPr lang="pl-PL" sz="1800"/>
              <a:t>Global Footprint Network: https://www.footprintcalculator.org/</a:t>
            </a:r>
            <a:endParaRPr sz="1800"/>
          </a:p>
          <a:p>
            <a:pPr indent="-457200" lvl="0" marL="635000" rtl="0" algn="l">
              <a:lnSpc>
                <a:spcPct val="90000"/>
              </a:lnSpc>
              <a:spcBef>
                <a:spcPts val="0"/>
              </a:spcBef>
              <a:spcAft>
                <a:spcPts val="0"/>
              </a:spcAft>
              <a:buSzPts val="2800"/>
              <a:buFont typeface="Arial"/>
              <a:buAutoNum type="arabicPeriod"/>
            </a:pPr>
            <a:r>
              <a:rPr lang="pl-PL" sz="1800"/>
              <a:t>Miro board, where you can create a STEEP analysis template as the first step in the scenario method using ready-made output visualisations and work together online: https://miro.com/</a:t>
            </a:r>
            <a:endParaRPr sz="1800"/>
          </a:p>
          <a:p>
            <a:pPr indent="-457200" lvl="0" marL="635000" rtl="0" algn="l">
              <a:lnSpc>
                <a:spcPct val="90000"/>
              </a:lnSpc>
              <a:spcBef>
                <a:spcPts val="0"/>
              </a:spcBef>
              <a:spcAft>
                <a:spcPts val="0"/>
              </a:spcAft>
              <a:buSzPts val="2800"/>
              <a:buFont typeface="Arial"/>
              <a:buAutoNum type="arabicPeriod"/>
            </a:pPr>
            <a:r>
              <a:rPr lang="pl-PL" sz="1800">
                <a:solidFill>
                  <a:schemeClr val="dk1"/>
                </a:solidFill>
                <a:latin typeface="Calibri"/>
                <a:ea typeface="Calibri"/>
                <a:cs typeface="Calibri"/>
                <a:sym typeface="Calibri"/>
              </a:rPr>
              <a:t>The coursebook developed within Futures project: </a:t>
            </a:r>
            <a:r>
              <a:rPr i="0" lang="pl-PL" sz="1800" u="none" strike="noStrike">
                <a:solidFill>
                  <a:schemeClr val="dk1"/>
                </a:solidFill>
                <a:latin typeface="Calibri"/>
                <a:ea typeface="Calibri"/>
                <a:cs typeface="Calibri"/>
                <a:sym typeface="Calibri"/>
              </a:rPr>
              <a:t>Replay your futures – labs for exploring undiscovered pathways course (pdf) </a:t>
            </a:r>
            <a:r>
              <a:rPr lang="pl-PL" sz="1800">
                <a:solidFill>
                  <a:schemeClr val="dk1"/>
                </a:solidFill>
                <a:latin typeface="Calibri"/>
                <a:ea typeface="Calibri"/>
                <a:cs typeface="Calibri"/>
                <a:sym typeface="Calibri"/>
              </a:rPr>
              <a:t>https://futuresproject.pb.edu.pl/app/uploads/2023/08/Handbook-Futures-2022.pdf</a:t>
            </a:r>
            <a:endParaRPr sz="1800">
              <a:solidFill>
                <a:schemeClr val="dk1"/>
              </a:solidFill>
            </a:endParaRPr>
          </a:p>
          <a:p>
            <a:pPr indent="-279400" lvl="0" marL="635000" rtl="0" algn="l">
              <a:lnSpc>
                <a:spcPct val="90000"/>
              </a:lnSpc>
              <a:spcBef>
                <a:spcPts val="0"/>
              </a:spcBef>
              <a:spcAft>
                <a:spcPts val="0"/>
              </a:spcAft>
              <a:buSzPts val="2800"/>
              <a:buFont typeface="Arial"/>
              <a:buNone/>
            </a:pPr>
            <a:r>
              <a:t/>
            </a:r>
            <a:endParaRPr sz="1800"/>
          </a:p>
          <a:p>
            <a:pPr indent="-279400" lvl="0" marL="635000" rtl="0" algn="l">
              <a:lnSpc>
                <a:spcPct val="90000"/>
              </a:lnSpc>
              <a:spcBef>
                <a:spcPts val="0"/>
              </a:spcBef>
              <a:spcAft>
                <a:spcPts val="0"/>
              </a:spcAft>
              <a:buClr>
                <a:schemeClr val="dk1"/>
              </a:buClr>
              <a:buSzPts val="2800"/>
              <a:buNone/>
            </a:pPr>
            <a:r>
              <a:t/>
            </a:r>
            <a:endParaRPr sz="1800" u="sng">
              <a:solidFill>
                <a:schemeClr val="hlink"/>
              </a:solidFill>
              <a:hlinkClick r:id="rId3"/>
            </a:endParaRPr>
          </a:p>
          <a:p>
            <a:pPr indent="-279400" lvl="0" marL="635000" rtl="0" algn="l">
              <a:lnSpc>
                <a:spcPct val="90000"/>
              </a:lnSpc>
              <a:spcBef>
                <a:spcPts val="0"/>
              </a:spcBef>
              <a:spcAft>
                <a:spcPts val="0"/>
              </a:spcAft>
              <a:buClr>
                <a:schemeClr val="dk1"/>
              </a:buClr>
              <a:buSzPts val="2800"/>
              <a:buNone/>
            </a:pPr>
            <a:r>
              <a:t/>
            </a:r>
            <a:endParaRPr sz="1800"/>
          </a:p>
          <a:p>
            <a:pPr indent="-279400" lvl="0" marL="635000" rtl="0" algn="l">
              <a:lnSpc>
                <a:spcPct val="90000"/>
              </a:lnSpc>
              <a:spcBef>
                <a:spcPts val="0"/>
              </a:spcBef>
              <a:spcAft>
                <a:spcPts val="0"/>
              </a:spcAft>
              <a:buClr>
                <a:schemeClr val="dk1"/>
              </a:buClr>
              <a:buSzPts val="2800"/>
              <a:buNone/>
            </a:pPr>
            <a:r>
              <a:t/>
            </a: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1"/>
          <p:cNvSpPr txBox="1"/>
          <p:nvPr>
            <p:ph type="title"/>
          </p:nvPr>
        </p:nvSpPr>
        <p:spPr>
          <a:xfrm>
            <a:off x="831850" y="697735"/>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Juhtumi analüüs</a:t>
            </a:r>
            <a:endParaRPr b="1" cap="small"/>
          </a:p>
        </p:txBody>
      </p:sp>
      <p:sp>
        <p:nvSpPr>
          <p:cNvPr id="289" name="Google Shape;289;p1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
        <p:nvSpPr>
          <p:cNvPr id="290" name="Google Shape;290;p11"/>
          <p:cNvSpPr txBox="1"/>
          <p:nvPr/>
        </p:nvSpPr>
        <p:spPr>
          <a:xfrm>
            <a:off x="3040626" y="3243157"/>
            <a:ext cx="610091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l-PL"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91" name="Google Shape;291;p11"/>
          <p:cNvSpPr txBox="1"/>
          <p:nvPr/>
        </p:nvSpPr>
        <p:spPr>
          <a:xfrm>
            <a:off x="3679576" y="3243145"/>
            <a:ext cx="6100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l-PL"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50"/>
          <p:cNvSpPr txBox="1"/>
          <p:nvPr>
            <p:ph type="title"/>
          </p:nvPr>
        </p:nvSpPr>
        <p:spPr>
          <a:xfrm>
            <a:off x="464282" y="456567"/>
            <a:ext cx="10515600" cy="1230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pl-PL" sz="4800"/>
              <a:t>DANONE</a:t>
            </a:r>
            <a:endParaRPr b="1" sz="4800"/>
          </a:p>
        </p:txBody>
      </p:sp>
      <p:sp>
        <p:nvSpPr>
          <p:cNvPr id="297" name="Google Shape;297;p50"/>
          <p:cNvSpPr txBox="1"/>
          <p:nvPr>
            <p:ph idx="1" type="body"/>
          </p:nvPr>
        </p:nvSpPr>
        <p:spPr>
          <a:xfrm>
            <a:off x="5114400" y="1419875"/>
            <a:ext cx="6403800" cy="32556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pl-PL" sz="1800">
                <a:latin typeface="Arial"/>
                <a:ea typeface="Arial"/>
                <a:cs typeface="Arial"/>
                <a:sym typeface="Arial"/>
              </a:rPr>
              <a:t>•</a:t>
            </a:r>
            <a:r>
              <a:rPr lang="pl-PL" sz="1500">
                <a:latin typeface="Arial"/>
                <a:ea typeface="Arial"/>
                <a:cs typeface="Arial"/>
                <a:sym typeface="Arial"/>
              </a:rPr>
              <a:t>Danone on piima- ja toiduainete tootja ning edasimüüja. Ettevõte pakub värskeid piimatooteid, pudelivett, imikutoitu ja raviva toimega tooteid.</a:t>
            </a:r>
            <a:endParaRPr sz="1500">
              <a:latin typeface="Arial"/>
              <a:ea typeface="Arial"/>
              <a:cs typeface="Arial"/>
              <a:sym typeface="Arial"/>
            </a:endParaRPr>
          </a:p>
          <a:p>
            <a:pPr indent="0" lvl="0" marL="0" rtl="0" algn="l">
              <a:spcBef>
                <a:spcPts val="1000"/>
              </a:spcBef>
              <a:spcAft>
                <a:spcPts val="0"/>
              </a:spcAft>
              <a:buClr>
                <a:schemeClr val="dk1"/>
              </a:buClr>
              <a:buSzPts val="1100"/>
              <a:buFont typeface="Arial"/>
              <a:buNone/>
            </a:pPr>
            <a:r>
              <a:rPr lang="pl-PL" sz="1700">
                <a:latin typeface="Arial"/>
                <a:ea typeface="Arial"/>
                <a:cs typeface="Arial"/>
                <a:sym typeface="Arial"/>
              </a:rPr>
              <a:t>•</a:t>
            </a:r>
            <a:r>
              <a:rPr lang="pl-PL" sz="1500">
                <a:latin typeface="Arial"/>
                <a:ea typeface="Arial"/>
                <a:cs typeface="Arial"/>
                <a:sym typeface="Arial"/>
              </a:rPr>
              <a:t>Tervislik toit ja veeringlus on laialdaselt seotud kliimaga, mis omakorda on mõjutatud süsinikutasemest atmosfääris ja ookeanides. Danone ambitsioon on välja arendada teaduspõhine kasvuhoonegaaside heitkoguste vähendamise trajektoor, mille eesmärk on hoida temperatuuri tõus alla 2°C ning toetada majanduse dekarboniseerimist. Vastavalt viimasele ÜRO aruandele heitkoguste erinevuste kohta on Danone peamine eesmärk vähendada heitekoguseid kõikides valdkondades.</a:t>
            </a:r>
            <a:endParaRPr sz="1500">
              <a:latin typeface="Arial"/>
              <a:ea typeface="Arial"/>
              <a:cs typeface="Arial"/>
              <a:sym typeface="Arial"/>
            </a:endParaRPr>
          </a:p>
          <a:p>
            <a:pPr indent="0" lvl="0" marL="12700" rtl="0" algn="l">
              <a:spcBef>
                <a:spcPts val="1000"/>
              </a:spcBef>
              <a:spcAft>
                <a:spcPts val="0"/>
              </a:spcAft>
              <a:buClr>
                <a:schemeClr val="dk1"/>
              </a:buClr>
              <a:buSzPts val="1100"/>
              <a:buFont typeface="Arial"/>
              <a:buNone/>
            </a:pPr>
            <a:r>
              <a:rPr lang="pl-PL" sz="1700">
                <a:latin typeface="Arial"/>
                <a:ea typeface="Arial"/>
                <a:cs typeface="Arial"/>
                <a:sym typeface="Arial"/>
              </a:rPr>
              <a:t>•</a:t>
            </a:r>
            <a:r>
              <a:rPr lang="pl-PL" sz="1500">
                <a:latin typeface="Arial"/>
                <a:ea typeface="Arial"/>
                <a:cs typeface="Arial"/>
                <a:sym typeface="Arial"/>
              </a:rPr>
              <a:t>Ettevõte müüb oma tooteid Danone, Activia, Evian, Volvic, Aqua, Gallia, Actimel, Nutricia ja Bledina kaubamärkide all. Tooteid müüakse jaemüügikettide, traditsiooniliste müügikohtade ja spetsialiseeritud jaotuskanalite kaudu, sealhulgas haiglates, kliinikutes ja apteekides. Ettevõtte tegevus ulatub Ameerikasse, Lähis-Idasse, Aafrikasse, Euroopasse ja Vaikse ookeani piirkonda. Danone peakontor asub Pariisis, Ile-de-France'i piirkonnas, Prantsusmaal.</a:t>
            </a:r>
            <a:endParaRPr sz="1500">
              <a:latin typeface="Arial"/>
              <a:ea typeface="Arial"/>
              <a:cs typeface="Arial"/>
              <a:sym typeface="Arial"/>
            </a:endParaRPr>
          </a:p>
          <a:p>
            <a:pPr indent="1588" lvl="0" marL="176213" rtl="0" algn="just">
              <a:lnSpc>
                <a:spcPct val="90000"/>
              </a:lnSpc>
              <a:spcBef>
                <a:spcPts val="0"/>
              </a:spcBef>
              <a:spcAft>
                <a:spcPts val="0"/>
              </a:spcAft>
              <a:buClr>
                <a:schemeClr val="dk1"/>
              </a:buClr>
              <a:buSzPts val="2800"/>
              <a:buNone/>
            </a:pPr>
            <a:r>
              <a:t/>
            </a:r>
            <a:endParaRPr sz="1800"/>
          </a:p>
        </p:txBody>
      </p:sp>
      <p:pic>
        <p:nvPicPr>
          <p:cNvPr id="298" name="Google Shape;298;p50"/>
          <p:cNvPicPr preferRelativeResize="0"/>
          <p:nvPr/>
        </p:nvPicPr>
        <p:blipFill rotWithShape="1">
          <a:blip r:embed="rId3">
            <a:alphaModFix/>
          </a:blip>
          <a:srcRect b="0" l="0" r="0" t="0"/>
          <a:stretch/>
        </p:blipFill>
        <p:spPr>
          <a:xfrm>
            <a:off x="1504604" y="1686841"/>
            <a:ext cx="3276600" cy="3701983"/>
          </a:xfrm>
          <a:prstGeom prst="rect">
            <a:avLst/>
          </a:prstGeom>
          <a:noFill/>
          <a:ln>
            <a:noFill/>
          </a:ln>
        </p:spPr>
      </p:pic>
      <p:sp>
        <p:nvSpPr>
          <p:cNvPr id="299" name="Google Shape;299;p50"/>
          <p:cNvSpPr txBox="1"/>
          <p:nvPr/>
        </p:nvSpPr>
        <p:spPr>
          <a:xfrm>
            <a:off x="220780" y="5615883"/>
            <a:ext cx="5671745"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Danone, </a:t>
            </a:r>
            <a:r>
              <a:rPr b="0" i="1" lang="pl-PL" sz="1000" u="none" cap="none" strike="noStrike">
                <a:solidFill>
                  <a:srgbClr val="595959"/>
                </a:solidFill>
                <a:latin typeface="Calibri"/>
                <a:ea typeface="Calibri"/>
                <a:cs typeface="Calibri"/>
                <a:sym typeface="Calibri"/>
              </a:rPr>
              <a:t>About Danone</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4">
                  <a:extLst>
                    <a:ext uri="{A12FA001-AC4F-418D-AE19-62706E023703}">
                      <ahyp:hlinkClr val="tx"/>
                    </a:ext>
                  </a:extLst>
                </a:hlinkClick>
              </a:rPr>
              <a:t>https://www.danone.com/about-danone/we-are-danone.html#MISSION</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00" name="Google Shape;300;p50"/>
          <p:cNvSpPr txBox="1"/>
          <p:nvPr/>
        </p:nvSpPr>
        <p:spPr>
          <a:xfrm>
            <a:off x="5892525" y="5615882"/>
            <a:ext cx="551785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Global Data, </a:t>
            </a:r>
            <a:r>
              <a:rPr b="0" i="1" lang="pl-PL" sz="1000" u="none" cap="none" strike="noStrike">
                <a:solidFill>
                  <a:srgbClr val="595959"/>
                </a:solidFill>
                <a:latin typeface="Calibri"/>
                <a:ea typeface="Calibri"/>
                <a:cs typeface="Calibri"/>
                <a:sym typeface="Calibri"/>
              </a:rPr>
              <a:t>Danone SA: Overview</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5">
                  <a:extLst>
                    <a:ext uri="{A12FA001-AC4F-418D-AE19-62706E023703}">
                      <ahyp:hlinkClr val="tx"/>
                    </a:ext>
                  </a:extLst>
                </a:hlinkClick>
              </a:rPr>
              <a:t>https://www.globaldata.com/company-profile/danone-sa/</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1"/>
          <p:cNvSpPr txBox="1"/>
          <p:nvPr>
            <p:ph type="title"/>
          </p:nvPr>
        </p:nvSpPr>
        <p:spPr>
          <a:xfrm>
            <a:off x="838200" y="523701"/>
            <a:ext cx="10515600" cy="12302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pl-PL" sz="3600"/>
              <a:t>EESMÄRK: NETONULL EMISSIOON</a:t>
            </a:r>
            <a:endParaRPr b="1" sz="3600"/>
          </a:p>
        </p:txBody>
      </p:sp>
      <p:sp>
        <p:nvSpPr>
          <p:cNvPr id="306" name="Google Shape;306;p51"/>
          <p:cNvSpPr txBox="1"/>
          <p:nvPr>
            <p:ph idx="1" type="body"/>
          </p:nvPr>
        </p:nvSpPr>
        <p:spPr>
          <a:xfrm>
            <a:off x="6444346" y="1867309"/>
            <a:ext cx="5333999" cy="347379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2800"/>
              <a:buNone/>
            </a:pPr>
            <a:r>
              <a:rPr lang="pl-PL" sz="2000"/>
              <a:t>Tervislik toit ja veeringlus on kliimaga tihedalt seotud, mis omakorda sõltub süsiniku tasemest atmosfääris ja ookeanides.</a:t>
            </a:r>
            <a:endParaRPr sz="2000"/>
          </a:p>
          <a:p>
            <a:pPr indent="0" lvl="0" marL="12700" rtl="0" algn="l">
              <a:spcBef>
                <a:spcPts val="1000"/>
              </a:spcBef>
              <a:spcAft>
                <a:spcPts val="0"/>
              </a:spcAft>
              <a:buClr>
                <a:schemeClr val="dk1"/>
              </a:buClr>
              <a:buSzPts val="1100"/>
              <a:buFont typeface="Arial"/>
              <a:buNone/>
            </a:pPr>
            <a:r>
              <a:rPr lang="pl-PL" sz="2000"/>
              <a:t>Danone'i eesmärk on seada suund kasvuhoonegaaside heitkoguste vähendamiseks vastavalt teaduslikele juhistele, et hoida temperatuuri tõus alla 2 °C ja toetada majanduse dekarboniseerimist. Viimase ÜRO „heitekoguste erinevuste” aruande kohaselt on Danone'i peamine eesmärk saavutada kõigis heitekoguste valdkondades neto-null heitkogused</a:t>
            </a:r>
            <a:r>
              <a:rPr lang="pl-PL" sz="1600"/>
              <a:t>.</a:t>
            </a:r>
            <a:endParaRPr sz="1600"/>
          </a:p>
          <a:p>
            <a:pPr indent="-50800" lvl="0" marL="228600" rtl="0" algn="just">
              <a:lnSpc>
                <a:spcPct val="90000"/>
              </a:lnSpc>
              <a:spcBef>
                <a:spcPts val="0"/>
              </a:spcBef>
              <a:spcAft>
                <a:spcPts val="0"/>
              </a:spcAft>
              <a:buClr>
                <a:schemeClr val="dk1"/>
              </a:buClr>
              <a:buSzPts val="2800"/>
              <a:buNone/>
            </a:pPr>
            <a:r>
              <a:t/>
            </a:r>
            <a:endParaRPr sz="1900"/>
          </a:p>
        </p:txBody>
      </p:sp>
      <p:pic>
        <p:nvPicPr>
          <p:cNvPr id="307" name="Google Shape;307;p51"/>
          <p:cNvPicPr preferRelativeResize="0"/>
          <p:nvPr/>
        </p:nvPicPr>
        <p:blipFill rotWithShape="1">
          <a:blip r:embed="rId3">
            <a:alphaModFix/>
          </a:blip>
          <a:srcRect b="0" l="0" r="0" t="0"/>
          <a:stretch/>
        </p:blipFill>
        <p:spPr>
          <a:xfrm>
            <a:off x="413655" y="1583902"/>
            <a:ext cx="5878287" cy="4048576"/>
          </a:xfrm>
          <a:prstGeom prst="rect">
            <a:avLst/>
          </a:prstGeom>
          <a:noFill/>
          <a:ln>
            <a:noFill/>
          </a:ln>
        </p:spPr>
      </p:pic>
      <p:sp>
        <p:nvSpPr>
          <p:cNvPr id="308" name="Google Shape;308;p51"/>
          <p:cNvSpPr txBox="1"/>
          <p:nvPr/>
        </p:nvSpPr>
        <p:spPr>
          <a:xfrm>
            <a:off x="330528" y="5755824"/>
            <a:ext cx="1136469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Danone, </a:t>
            </a:r>
            <a:r>
              <a:rPr b="0" i="1" lang="pl-PL" sz="1000" u="none" cap="none" strike="noStrike">
                <a:solidFill>
                  <a:srgbClr val="595959"/>
                </a:solidFill>
                <a:latin typeface="Calibri"/>
                <a:ea typeface="Calibri"/>
                <a:cs typeface="Calibri"/>
                <a:sym typeface="Calibri"/>
              </a:rPr>
              <a:t>Climate Policy</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4">
                  <a:extLst>
                    <a:ext uri="{A12FA001-AC4F-418D-AE19-62706E023703}">
                      <ahyp:hlinkClr val="tx"/>
                    </a:ext>
                  </a:extLst>
                </a:hlinkClick>
              </a:rPr>
              <a:t>https://www.danone.com/content/dam/corp/global/danonecom/about-us-impact/policies-and-commitments/en/2016/2016_05_18_ClimatePolicyFullVersion.pdf</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2"/>
          <p:cNvSpPr txBox="1"/>
          <p:nvPr>
            <p:ph idx="1" type="body"/>
          </p:nvPr>
        </p:nvSpPr>
        <p:spPr>
          <a:xfrm>
            <a:off x="7358335" y="1430185"/>
            <a:ext cx="4523998" cy="399763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pl-PL" sz="1800"/>
              <a:t>Danone’i ambitsioon on:</a:t>
            </a:r>
            <a:endParaRPr b="1" sz="1800"/>
          </a:p>
          <a:p>
            <a:pPr indent="0" lvl="0" marL="0" rtl="0" algn="l">
              <a:spcBef>
                <a:spcPts val="0"/>
              </a:spcBef>
              <a:spcAft>
                <a:spcPts val="0"/>
              </a:spcAft>
              <a:buNone/>
            </a:pPr>
            <a:br>
              <a:rPr lang="pl-PL" sz="1800"/>
            </a:br>
            <a:r>
              <a:rPr lang="pl-PL" sz="2000"/>
              <a:t> • Võtta kasutusele abistavaid meetmeid ja soodustada süsiniku sidumist muldades, metsades ja ökosüsteemides, et saavutada positiivset mõju kliimamuutuste vastu võitlemiseks,</a:t>
            </a:r>
            <a:br>
              <a:rPr lang="pl-PL" sz="2000"/>
            </a:br>
            <a:r>
              <a:rPr lang="pl-PL" sz="2000"/>
              <a:t> • Võtta kasutusele meetmed, et luua jätkusuutlikud toidu- ja veeahelad,</a:t>
            </a:r>
            <a:br>
              <a:rPr lang="pl-PL" sz="2000"/>
            </a:br>
            <a:r>
              <a:rPr lang="pl-PL" sz="2000"/>
              <a:t> • Pakkuda tervislikumaid toitumisvalikuid rohkematele inimestele väiksema süsinikujalajäljega.</a:t>
            </a:r>
            <a:endParaRPr sz="2000"/>
          </a:p>
          <a:p>
            <a:pPr indent="0" lvl="0" marL="0" rtl="0" algn="l">
              <a:lnSpc>
                <a:spcPct val="90000"/>
              </a:lnSpc>
              <a:spcBef>
                <a:spcPts val="0"/>
              </a:spcBef>
              <a:spcAft>
                <a:spcPts val="0"/>
              </a:spcAft>
              <a:buNone/>
            </a:pPr>
            <a:r>
              <a:t/>
            </a:r>
            <a:endParaRPr sz="2000"/>
          </a:p>
        </p:txBody>
      </p:sp>
      <p:pic>
        <p:nvPicPr>
          <p:cNvPr id="314" name="Google Shape;314;p52"/>
          <p:cNvPicPr preferRelativeResize="0"/>
          <p:nvPr/>
        </p:nvPicPr>
        <p:blipFill rotWithShape="1">
          <a:blip r:embed="rId3">
            <a:alphaModFix/>
          </a:blip>
          <a:srcRect b="0" l="0" r="0" t="0"/>
          <a:stretch/>
        </p:blipFill>
        <p:spPr>
          <a:xfrm>
            <a:off x="411268" y="1294677"/>
            <a:ext cx="6845466" cy="3997630"/>
          </a:xfrm>
          <a:prstGeom prst="rect">
            <a:avLst/>
          </a:prstGeom>
          <a:noFill/>
          <a:ln>
            <a:noFill/>
          </a:ln>
        </p:spPr>
      </p:pic>
      <p:sp>
        <p:nvSpPr>
          <p:cNvPr id="315" name="Google Shape;315;p52"/>
          <p:cNvSpPr txBox="1"/>
          <p:nvPr/>
        </p:nvSpPr>
        <p:spPr>
          <a:xfrm>
            <a:off x="300432" y="5594064"/>
            <a:ext cx="11402041"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pl-PL" sz="1050" u="none" cap="none" strike="noStrike">
                <a:solidFill>
                  <a:srgbClr val="595959"/>
                </a:solidFill>
                <a:latin typeface="Calibri"/>
                <a:ea typeface="Calibri"/>
                <a:cs typeface="Calibri"/>
                <a:sym typeface="Calibri"/>
              </a:rPr>
              <a:t>Source: Danone, </a:t>
            </a:r>
            <a:r>
              <a:rPr b="0" i="1" lang="pl-PL" sz="1050" u="none" cap="none" strike="noStrike">
                <a:solidFill>
                  <a:srgbClr val="595959"/>
                </a:solidFill>
                <a:latin typeface="Calibri"/>
                <a:ea typeface="Calibri"/>
                <a:cs typeface="Calibri"/>
                <a:sym typeface="Calibri"/>
              </a:rPr>
              <a:t>Climate Policy</a:t>
            </a:r>
            <a:r>
              <a:rPr b="0" i="0" lang="pl-PL" sz="1050" u="none" cap="none" strike="noStrike">
                <a:solidFill>
                  <a:srgbClr val="595959"/>
                </a:solidFill>
                <a:latin typeface="Calibri"/>
                <a:ea typeface="Calibri"/>
                <a:cs typeface="Calibri"/>
                <a:sym typeface="Calibri"/>
              </a:rPr>
              <a:t>, </a:t>
            </a:r>
            <a:r>
              <a:rPr b="0" i="0" lang="pl-PL" sz="1050" u="sng" cap="none" strike="noStrike">
                <a:solidFill>
                  <a:srgbClr val="595959"/>
                </a:solidFill>
                <a:latin typeface="Calibri"/>
                <a:ea typeface="Calibri"/>
                <a:cs typeface="Calibri"/>
                <a:sym typeface="Calibri"/>
                <a:hlinkClick r:id="rId4">
                  <a:extLst>
                    <a:ext uri="{A12FA001-AC4F-418D-AE19-62706E023703}">
                      <ahyp:hlinkClr val="tx"/>
                    </a:ext>
                  </a:extLst>
                </a:hlinkClick>
              </a:rPr>
              <a:t>https://www.danone.com/content/dam/corp/global/danonecom/about-us-impact/policies-and-commitments/en/2016/2016_05_18_ClimatePolicyFullVersion.pdf</a:t>
            </a:r>
            <a:r>
              <a:rPr b="0" i="0" lang="pl-PL" sz="105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3"/>
          <p:cNvSpPr txBox="1"/>
          <p:nvPr>
            <p:ph type="title"/>
          </p:nvPr>
        </p:nvSpPr>
        <p:spPr>
          <a:xfrm>
            <a:off x="660888" y="945152"/>
            <a:ext cx="10515600" cy="35178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b="1" lang="pl-PL" sz="4800"/>
              <a:t>EESMÄRGID</a:t>
            </a:r>
            <a:endParaRPr b="1" sz="4800"/>
          </a:p>
        </p:txBody>
      </p:sp>
      <p:pic>
        <p:nvPicPr>
          <p:cNvPr id="321" name="Google Shape;321;p53"/>
          <p:cNvPicPr preferRelativeResize="0"/>
          <p:nvPr/>
        </p:nvPicPr>
        <p:blipFill rotWithShape="1">
          <a:blip r:embed="rId3">
            <a:alphaModFix/>
          </a:blip>
          <a:srcRect b="25761" l="0" r="0" t="0"/>
          <a:stretch/>
        </p:blipFill>
        <p:spPr>
          <a:xfrm>
            <a:off x="512131" y="2185563"/>
            <a:ext cx="5179127" cy="2942318"/>
          </a:xfrm>
          <a:prstGeom prst="rect">
            <a:avLst/>
          </a:prstGeom>
          <a:noFill/>
          <a:ln>
            <a:noFill/>
          </a:ln>
        </p:spPr>
      </p:pic>
      <p:pic>
        <p:nvPicPr>
          <p:cNvPr id="322" name="Google Shape;322;p53"/>
          <p:cNvPicPr preferRelativeResize="0"/>
          <p:nvPr/>
        </p:nvPicPr>
        <p:blipFill rotWithShape="1">
          <a:blip r:embed="rId4">
            <a:alphaModFix/>
          </a:blip>
          <a:srcRect b="0" l="0" r="0" t="790"/>
          <a:stretch/>
        </p:blipFill>
        <p:spPr>
          <a:xfrm>
            <a:off x="6054704" y="2146560"/>
            <a:ext cx="5517702" cy="3439886"/>
          </a:xfrm>
          <a:prstGeom prst="rect">
            <a:avLst/>
          </a:prstGeom>
          <a:noFill/>
          <a:ln>
            <a:noFill/>
          </a:ln>
        </p:spPr>
      </p:pic>
      <p:sp>
        <p:nvSpPr>
          <p:cNvPr id="323" name="Google Shape;323;p53"/>
          <p:cNvSpPr txBox="1"/>
          <p:nvPr/>
        </p:nvSpPr>
        <p:spPr>
          <a:xfrm>
            <a:off x="578298" y="5700826"/>
            <a:ext cx="1081835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Danone, </a:t>
            </a:r>
            <a:r>
              <a:rPr b="0" i="1" lang="pl-PL" sz="1000" u="none" cap="none" strike="noStrike">
                <a:solidFill>
                  <a:srgbClr val="595959"/>
                </a:solidFill>
                <a:latin typeface="Calibri"/>
                <a:ea typeface="Calibri"/>
                <a:cs typeface="Calibri"/>
                <a:sym typeface="Calibri"/>
              </a:rPr>
              <a:t>Danone integrated annual report 2022</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5">
                  <a:extLst>
                    <a:ext uri="{A12FA001-AC4F-418D-AE19-62706E023703}">
                      <ahyp:hlinkClr val="tx"/>
                    </a:ext>
                  </a:extLst>
                </a:hlinkClick>
              </a:rPr>
              <a:t>https://www.danone.com/content/dam/corp/global/danonecom/rai/2022/danone-integrated-annual-report-2022.pdf</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24" name="Google Shape;324;p53"/>
          <p:cNvSpPr txBox="1"/>
          <p:nvPr/>
        </p:nvSpPr>
        <p:spPr>
          <a:xfrm>
            <a:off x="433458" y="1543736"/>
            <a:ext cx="10515600" cy="584637"/>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45833"/>
              <a:buFont typeface="Arial"/>
              <a:buNone/>
            </a:pPr>
            <a:r>
              <a:rPr b="1" lang="pl-PL" sz="2400">
                <a:solidFill>
                  <a:schemeClr val="dk1"/>
                </a:solidFill>
                <a:latin typeface="Calibri"/>
                <a:ea typeface="Calibri"/>
                <a:cs typeface="Calibri"/>
                <a:sym typeface="Calibri"/>
              </a:rPr>
              <a:t>Danone on välja töötanud järgnevad eesmärgid:</a:t>
            </a:r>
            <a:endParaRPr b="1" sz="2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ct val="183333"/>
              <a:buFont typeface="Calibri"/>
              <a:buNone/>
            </a:pPr>
            <a:r>
              <a:t/>
            </a:r>
            <a:endParaRPr b="1" sz="24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4"/>
          <p:cNvSpPr txBox="1"/>
          <p:nvPr>
            <p:ph type="title"/>
          </p:nvPr>
        </p:nvSpPr>
        <p:spPr>
          <a:xfrm>
            <a:off x="686821" y="518446"/>
            <a:ext cx="10515600" cy="1230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pl-PL"/>
              <a:t>SAAVUTUSED</a:t>
            </a:r>
            <a:endParaRPr/>
          </a:p>
        </p:txBody>
      </p:sp>
      <p:sp>
        <p:nvSpPr>
          <p:cNvPr id="330" name="Google Shape;330;p54"/>
          <p:cNvSpPr txBox="1"/>
          <p:nvPr>
            <p:ph idx="1" type="body"/>
          </p:nvPr>
        </p:nvSpPr>
        <p:spPr>
          <a:xfrm>
            <a:off x="210313" y="1500380"/>
            <a:ext cx="3881100" cy="1455600"/>
          </a:xfrm>
          <a:prstGeom prst="rect">
            <a:avLst/>
          </a:prstGeom>
          <a:noFill/>
          <a:ln>
            <a:noFill/>
          </a:ln>
        </p:spPr>
        <p:txBody>
          <a:bodyPr anchorCtr="0" anchor="t" bIns="45700" lIns="91425" spcFirstLastPara="1" rIns="91425" wrap="square" tIns="45700">
            <a:noAutofit/>
          </a:bodyPr>
          <a:lstStyle/>
          <a:p>
            <a:pPr indent="-342900" lvl="0" marL="457200" rtl="0" algn="l">
              <a:lnSpc>
                <a:spcPct val="70000"/>
              </a:lnSpc>
              <a:spcBef>
                <a:spcPts val="1000"/>
              </a:spcBef>
              <a:spcAft>
                <a:spcPts val="0"/>
              </a:spcAft>
              <a:buSzPts val="1800"/>
              <a:buChar char="•"/>
            </a:pPr>
            <a:r>
              <a:rPr lang="pl-PL" sz="1500"/>
              <a:t>Danone oli üks esimesi ettevõtteid, kelle 1,5°C metsa-, maa- ja põllumajanduse (FLAG) eesmärk kiideti heaks Science Based Targets algatuse poolt.</a:t>
            </a:r>
            <a:endParaRPr sz="1500"/>
          </a:p>
          <a:p>
            <a:pPr indent="-349250" lvl="0" marL="457200" rtl="0" algn="l">
              <a:lnSpc>
                <a:spcPct val="70000"/>
              </a:lnSpc>
              <a:spcBef>
                <a:spcPts val="0"/>
              </a:spcBef>
              <a:spcAft>
                <a:spcPts val="0"/>
              </a:spcAft>
              <a:buSzPts val="1900"/>
              <a:buChar char="•"/>
            </a:pPr>
            <a:r>
              <a:rPr lang="pl-PL" sz="1500"/>
              <a:t>8,3% absoluutne FLAG heitkoguste vähenemine alates 2020. aastast (2030 teaduspõhine eesmärk: -30,3%).</a:t>
            </a:r>
            <a:endParaRPr b="1" sz="1700"/>
          </a:p>
        </p:txBody>
      </p:sp>
      <p:sp>
        <p:nvSpPr>
          <p:cNvPr id="331" name="Google Shape;331;p54"/>
          <p:cNvSpPr txBox="1"/>
          <p:nvPr/>
        </p:nvSpPr>
        <p:spPr>
          <a:xfrm>
            <a:off x="4357253" y="3810472"/>
            <a:ext cx="4188900" cy="1471500"/>
          </a:xfrm>
          <a:prstGeom prst="rect">
            <a:avLst/>
          </a:prstGeom>
          <a:noFill/>
          <a:ln>
            <a:noFill/>
          </a:ln>
        </p:spPr>
        <p:txBody>
          <a:bodyPr anchorCtr="0" anchor="t" bIns="45700" lIns="91425" spcFirstLastPara="1" rIns="91425" wrap="square" tIns="45700">
            <a:spAutoFit/>
          </a:bodyPr>
          <a:lstStyle/>
          <a:p>
            <a:pPr indent="-330200" lvl="0" marL="457200" rtl="0" algn="l">
              <a:lnSpc>
                <a:spcPct val="115000"/>
              </a:lnSpc>
              <a:spcBef>
                <a:spcPts val="0"/>
              </a:spcBef>
              <a:spcAft>
                <a:spcPts val="0"/>
              </a:spcAft>
              <a:buClr>
                <a:schemeClr val="dk1"/>
              </a:buClr>
              <a:buSzPts val="1600"/>
              <a:buFont typeface="Calibri"/>
              <a:buChar char="●"/>
            </a:pPr>
            <a:r>
              <a:rPr lang="pl-PL" sz="1600">
                <a:solidFill>
                  <a:schemeClr val="dk1"/>
                </a:solidFill>
                <a:latin typeface="Calibri"/>
                <a:ea typeface="Calibri"/>
                <a:cs typeface="Calibri"/>
                <a:sym typeface="Calibri"/>
              </a:rPr>
              <a:t>Danone käivitas ülemaailmse energiatõhususe programmi Re-Fuel Danone, et muuta oma tootmisüksuste energiakasutuse jalajälge.</a:t>
            </a:r>
            <a:endParaRPr sz="16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b="1" sz="1600">
              <a:latin typeface="Calibri"/>
              <a:ea typeface="Calibri"/>
              <a:cs typeface="Calibri"/>
              <a:sym typeface="Calibri"/>
            </a:endParaRPr>
          </a:p>
        </p:txBody>
      </p:sp>
      <p:sp>
        <p:nvSpPr>
          <p:cNvPr id="332" name="Google Shape;332;p54"/>
          <p:cNvSpPr txBox="1"/>
          <p:nvPr/>
        </p:nvSpPr>
        <p:spPr>
          <a:xfrm>
            <a:off x="8400975" y="3620125"/>
            <a:ext cx="3677100" cy="15699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lang="pl-PL" sz="1600">
                <a:solidFill>
                  <a:schemeClr val="dk1"/>
                </a:solidFill>
                <a:latin typeface="Calibri"/>
                <a:ea typeface="Calibri"/>
                <a:cs typeface="Calibri"/>
                <a:sym typeface="Calibri"/>
              </a:rPr>
              <a:t>Tegevuskavad sõnniku muundamiseks orgaanilisteks väetisteks läbi kompostimise, loomasööda jälgitavus metsade raadamise riskita piirkondades ning lehmade tootlikkuse suurendamine Brasiilias.</a:t>
            </a:r>
            <a:endParaRPr b="1" i="0" sz="1600" u="none" cap="none" strike="noStrike">
              <a:solidFill>
                <a:srgbClr val="000000"/>
              </a:solidFill>
              <a:latin typeface="Calibri"/>
              <a:ea typeface="Calibri"/>
              <a:cs typeface="Calibri"/>
              <a:sym typeface="Calibri"/>
            </a:endParaRPr>
          </a:p>
        </p:txBody>
      </p:sp>
      <p:sp>
        <p:nvSpPr>
          <p:cNvPr id="333" name="Google Shape;333;p54"/>
          <p:cNvSpPr txBox="1"/>
          <p:nvPr/>
        </p:nvSpPr>
        <p:spPr>
          <a:xfrm>
            <a:off x="290731" y="3332353"/>
            <a:ext cx="3800700" cy="1188300"/>
          </a:xfrm>
          <a:prstGeom prst="rect">
            <a:avLst/>
          </a:prstGeom>
          <a:noFill/>
          <a:ln>
            <a:noFill/>
          </a:ln>
        </p:spPr>
        <p:txBody>
          <a:bodyPr anchorCtr="0" anchor="t" bIns="45700" lIns="91425" spcFirstLastPara="1" rIns="91425" wrap="square" tIns="45700">
            <a:spAutoFit/>
          </a:bodyPr>
          <a:lstStyle/>
          <a:p>
            <a:pPr indent="-330200" lvl="0" marL="457200" rtl="0" algn="l">
              <a:lnSpc>
                <a:spcPct val="115000"/>
              </a:lnSpc>
              <a:spcBef>
                <a:spcPts val="0"/>
              </a:spcBef>
              <a:spcAft>
                <a:spcPts val="0"/>
              </a:spcAft>
              <a:buSzPts val="1600"/>
              <a:buChar char="•"/>
            </a:pPr>
            <a:r>
              <a:rPr lang="pl-PL" sz="1600">
                <a:solidFill>
                  <a:schemeClr val="dk1"/>
                </a:solidFill>
                <a:latin typeface="Calibri"/>
                <a:ea typeface="Calibri"/>
                <a:cs typeface="Calibri"/>
                <a:sym typeface="Calibri"/>
              </a:rPr>
              <a:t>Uuendatud metsapoliitika, mille eesmärk on jätkata ja suurendada </a:t>
            </a:r>
            <a:r>
              <a:rPr lang="pl-PL">
                <a:solidFill>
                  <a:schemeClr val="dk1"/>
                </a:solidFill>
                <a:latin typeface="Calibri"/>
                <a:ea typeface="Calibri"/>
                <a:cs typeface="Calibri"/>
                <a:sym typeface="Calibri"/>
              </a:rPr>
              <a:t>jõupingutusi</a:t>
            </a:r>
            <a:r>
              <a:rPr lang="pl-PL" sz="1600">
                <a:solidFill>
                  <a:schemeClr val="dk1"/>
                </a:solidFill>
                <a:latin typeface="Calibri"/>
                <a:ea typeface="Calibri"/>
                <a:cs typeface="Calibri"/>
                <a:sym typeface="Calibri"/>
              </a:rPr>
              <a:t> metsad</a:t>
            </a:r>
            <a:r>
              <a:rPr lang="pl-PL" sz="1600">
                <a:solidFill>
                  <a:schemeClr val="dk1"/>
                </a:solidFill>
                <a:latin typeface="Calibri"/>
                <a:ea typeface="Calibri"/>
                <a:cs typeface="Calibri"/>
                <a:sym typeface="Calibri"/>
              </a:rPr>
              <a:t>e kaitsmisel ja taastamisel</a:t>
            </a:r>
            <a:endParaRPr b="1" sz="1600">
              <a:latin typeface="Calibri"/>
              <a:ea typeface="Calibri"/>
              <a:cs typeface="Calibri"/>
              <a:sym typeface="Calibri"/>
            </a:endParaRPr>
          </a:p>
        </p:txBody>
      </p:sp>
      <p:sp>
        <p:nvSpPr>
          <p:cNvPr id="334" name="Google Shape;334;p54"/>
          <p:cNvSpPr txBox="1"/>
          <p:nvPr/>
        </p:nvSpPr>
        <p:spPr>
          <a:xfrm>
            <a:off x="4161341" y="1642385"/>
            <a:ext cx="4169700" cy="2108700"/>
          </a:xfrm>
          <a:prstGeom prst="rect">
            <a:avLst/>
          </a:prstGeom>
          <a:noFill/>
          <a:ln>
            <a:noFill/>
          </a:ln>
        </p:spPr>
        <p:txBody>
          <a:bodyPr anchorCtr="0" anchor="t" bIns="45700" lIns="91425" spcFirstLastPara="1" rIns="91425" wrap="square" tIns="45700">
            <a:spAutoFit/>
          </a:bodyPr>
          <a:lstStyle/>
          <a:p>
            <a:pPr indent="-330200" lvl="0" marL="457200" rtl="0" algn="l">
              <a:lnSpc>
                <a:spcPct val="115000"/>
              </a:lnSpc>
              <a:spcBef>
                <a:spcPts val="0"/>
              </a:spcBef>
              <a:spcAft>
                <a:spcPts val="0"/>
              </a:spcAft>
              <a:buSzPts val="1600"/>
              <a:buChar char="•"/>
            </a:pPr>
            <a:r>
              <a:rPr lang="pl-PL">
                <a:solidFill>
                  <a:schemeClr val="dk1"/>
                </a:solidFill>
                <a:latin typeface="Calibri"/>
                <a:ea typeface="Calibri"/>
                <a:cs typeface="Calibri"/>
                <a:sym typeface="Calibri"/>
              </a:rPr>
              <a:t>Uus-Meremaal Balcluthas töötab biomassi katlamaja kohalike jätkusuutlikult majandatud metsade puidujääkidest (jäätmed, koor ja orgaaniline materjal), pakkudes tehasele kodumaist taastuvenergiat. Koos 100% taastuvelektri kasutamisega tehases väheneb CO2 heide 95%.</a:t>
            </a:r>
            <a:endParaRPr>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600">
              <a:latin typeface="Calibri"/>
              <a:ea typeface="Calibri"/>
              <a:cs typeface="Calibri"/>
              <a:sym typeface="Calibri"/>
            </a:endParaRPr>
          </a:p>
        </p:txBody>
      </p:sp>
      <p:sp>
        <p:nvSpPr>
          <p:cNvPr id="335" name="Google Shape;335;p54"/>
          <p:cNvSpPr txBox="1"/>
          <p:nvPr/>
        </p:nvSpPr>
        <p:spPr>
          <a:xfrm>
            <a:off x="4225951" y="5093557"/>
            <a:ext cx="3555300" cy="3387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None/>
            </a:pPr>
            <a:r>
              <a:rPr lang="pl-PL" sz="1600">
                <a:solidFill>
                  <a:schemeClr val="dk1"/>
                </a:solidFill>
                <a:latin typeface="Calibri"/>
                <a:ea typeface="Calibri"/>
                <a:cs typeface="Calibri"/>
                <a:sym typeface="Calibri"/>
              </a:rPr>
              <a:t>• 70,5% taastuvelektri kasutamine.</a:t>
            </a:r>
            <a:endParaRPr b="0" i="0" sz="1200" u="none" cap="none" strike="noStrike">
              <a:solidFill>
                <a:srgbClr val="000000"/>
              </a:solidFill>
              <a:latin typeface="Arial"/>
              <a:ea typeface="Arial"/>
              <a:cs typeface="Arial"/>
              <a:sym typeface="Arial"/>
            </a:endParaRPr>
          </a:p>
        </p:txBody>
      </p:sp>
      <p:sp>
        <p:nvSpPr>
          <p:cNvPr id="336" name="Google Shape;336;p54"/>
          <p:cNvSpPr txBox="1"/>
          <p:nvPr/>
        </p:nvSpPr>
        <p:spPr>
          <a:xfrm>
            <a:off x="686821" y="5707560"/>
            <a:ext cx="108183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l-PL" sz="1100" u="none" cap="none" strike="noStrike">
                <a:solidFill>
                  <a:srgbClr val="595959"/>
                </a:solidFill>
                <a:latin typeface="Calibri"/>
                <a:ea typeface="Calibri"/>
                <a:cs typeface="Calibri"/>
                <a:sym typeface="Calibri"/>
              </a:rPr>
              <a:t>Source: Danone, </a:t>
            </a:r>
            <a:r>
              <a:rPr b="0" i="1" lang="pl-PL" sz="1100" u="none" cap="none" strike="noStrike">
                <a:solidFill>
                  <a:srgbClr val="595959"/>
                </a:solidFill>
                <a:latin typeface="Calibri"/>
                <a:ea typeface="Calibri"/>
                <a:cs typeface="Calibri"/>
                <a:sym typeface="Calibri"/>
              </a:rPr>
              <a:t>Danone integrated annual report 2022</a:t>
            </a:r>
            <a:r>
              <a:rPr b="0" i="0" lang="pl-PL" sz="1100" u="none" cap="none" strike="noStrike">
                <a:solidFill>
                  <a:srgbClr val="595959"/>
                </a:solidFill>
                <a:latin typeface="Calibri"/>
                <a:ea typeface="Calibri"/>
                <a:cs typeface="Calibri"/>
                <a:sym typeface="Calibri"/>
              </a:rPr>
              <a:t>, </a:t>
            </a:r>
            <a:r>
              <a:rPr b="0" i="0" lang="pl-PL" sz="1100" u="sng" cap="none" strike="noStrike">
                <a:solidFill>
                  <a:srgbClr val="595959"/>
                </a:solidFill>
                <a:latin typeface="Calibri"/>
                <a:ea typeface="Calibri"/>
                <a:cs typeface="Calibri"/>
                <a:sym typeface="Calibri"/>
                <a:hlinkClick r:id="rId3">
                  <a:extLst>
                    <a:ext uri="{A12FA001-AC4F-418D-AE19-62706E023703}">
                      <ahyp:hlinkClr val="tx"/>
                    </a:ext>
                  </a:extLst>
                </a:hlinkClick>
              </a:rPr>
              <a:t>https://www.danone.com/content/dam/corp/global/danonecom/rai/2022/danone-integrated-annual-report-2022.pdf</a:t>
            </a:r>
            <a:r>
              <a:rPr b="0" i="0" lang="pl-PL" sz="11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Zestaw Ikon Salda Neutralnego Ph 55. Jakość Kosmetyków W Badaniach  Laboratoryjnych. Płaski Znak Wektorowy Z Kroplą Wody. Ilustracja Wektor -  Ilustracja złożonej z śmietanka, odosobniony: 191999194" id="337" name="Google Shape;337;p54"/>
          <p:cNvPicPr preferRelativeResize="0"/>
          <p:nvPr/>
        </p:nvPicPr>
        <p:blipFill rotWithShape="1">
          <a:blip r:embed="rId4">
            <a:alphaModFix/>
          </a:blip>
          <a:srcRect b="0" l="0" r="0" t="0"/>
          <a:stretch/>
        </p:blipFill>
        <p:spPr>
          <a:xfrm>
            <a:off x="9419671" y="740735"/>
            <a:ext cx="1193880" cy="1193880"/>
          </a:xfrm>
          <a:prstGeom prst="rect">
            <a:avLst/>
          </a:prstGeom>
          <a:noFill/>
          <a:ln>
            <a:noFill/>
          </a:ln>
        </p:spPr>
      </p:pic>
      <p:sp>
        <p:nvSpPr>
          <p:cNvPr id="338" name="Google Shape;338;p54"/>
          <p:cNvSpPr txBox="1"/>
          <p:nvPr/>
        </p:nvSpPr>
        <p:spPr>
          <a:xfrm>
            <a:off x="8829001" y="2050225"/>
            <a:ext cx="3177900" cy="1569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Char char="●"/>
            </a:pPr>
            <a:r>
              <a:rPr lang="pl-PL" sz="1800">
                <a:solidFill>
                  <a:schemeClr val="dk1"/>
                </a:solidFill>
                <a:latin typeface="Calibri"/>
                <a:ea typeface="Calibri"/>
                <a:cs typeface="Calibri"/>
                <a:sym typeface="Calibri"/>
              </a:rPr>
              <a:t>Danone on üks kolmeteistkümnest ettevõttest maailmas, kellel on CDP poolne „Kolm A“ hinnang.</a:t>
            </a:r>
            <a:endParaRPr/>
          </a:p>
        </p:txBody>
      </p:sp>
      <p:sp>
        <p:nvSpPr>
          <p:cNvPr id="339" name="Google Shape;339;p54"/>
          <p:cNvSpPr txBox="1"/>
          <p:nvPr/>
        </p:nvSpPr>
        <p:spPr>
          <a:xfrm>
            <a:off x="650875" y="4520650"/>
            <a:ext cx="34407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Calibri"/>
              <a:buChar char="●"/>
            </a:pPr>
            <a:r>
              <a:rPr lang="pl-PL">
                <a:solidFill>
                  <a:schemeClr val="dk1"/>
                </a:solidFill>
                <a:latin typeface="Calibri"/>
                <a:ea typeface="Calibri"/>
                <a:cs typeface="Calibri"/>
                <a:sym typeface="Calibri"/>
              </a:rPr>
              <a:t>Üleminek taastuvelektri allikatele Indoneesias, Mehhikos ja Prantsusmaal Steenvoorde tootmispunktis.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55" title="The Soil Story by Kiss The Ground"/>
          <p:cNvPicPr preferRelativeResize="0"/>
          <p:nvPr/>
        </p:nvPicPr>
        <p:blipFill rotWithShape="1">
          <a:blip r:embed="rId3">
            <a:alphaModFix/>
          </a:blip>
          <a:srcRect b="0" l="0" r="0" t="0"/>
          <a:stretch/>
        </p:blipFill>
        <p:spPr>
          <a:xfrm>
            <a:off x="1849522" y="1538254"/>
            <a:ext cx="7450378" cy="4209464"/>
          </a:xfrm>
          <a:prstGeom prst="rect">
            <a:avLst/>
          </a:prstGeom>
          <a:noFill/>
          <a:ln>
            <a:noFill/>
          </a:ln>
        </p:spPr>
      </p:pic>
      <p:sp>
        <p:nvSpPr>
          <p:cNvPr id="345" name="Google Shape;345;p55"/>
          <p:cNvSpPr txBox="1"/>
          <p:nvPr>
            <p:ph type="title"/>
          </p:nvPr>
        </p:nvSpPr>
        <p:spPr>
          <a:xfrm>
            <a:off x="590819" y="825402"/>
            <a:ext cx="10753071" cy="123028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1800"/>
              <a:buNone/>
            </a:pPr>
            <a:r>
              <a:rPr lang="pl-PL" sz="1800">
                <a:latin typeface="Arial"/>
                <a:ea typeface="Arial"/>
                <a:cs typeface="Arial"/>
                <a:sym typeface="Arial"/>
              </a:rPr>
              <a:t>Danone teeb koostööd mitmete partneritega, et parandada ülemaailmset arusaama sellest, kuidas põllumajanduses kasutatavad tegevused aitavad kaasa mulla tervise hoidmisele ja kaitsmisele.</a:t>
            </a:r>
            <a:endParaRPr b="1" sz="2000">
              <a:latin typeface="Calibri"/>
              <a:ea typeface="Calibri"/>
              <a:cs typeface="Calibri"/>
              <a:sym typeface="Calibri"/>
            </a:endParaRPr>
          </a:p>
        </p:txBody>
      </p:sp>
      <p:sp>
        <p:nvSpPr>
          <p:cNvPr id="346" name="Google Shape;346;p55"/>
          <p:cNvSpPr txBox="1"/>
          <p:nvPr/>
        </p:nvSpPr>
        <p:spPr>
          <a:xfrm>
            <a:off x="1784868" y="5786377"/>
            <a:ext cx="745037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Danone, </a:t>
            </a:r>
            <a:r>
              <a:rPr b="0" i="1" lang="pl-PL" sz="1000" u="none" cap="none" strike="noStrike">
                <a:solidFill>
                  <a:srgbClr val="595959"/>
                </a:solidFill>
                <a:latin typeface="Calibri"/>
                <a:ea typeface="Calibri"/>
                <a:cs typeface="Calibri"/>
                <a:sym typeface="Calibri"/>
              </a:rPr>
              <a:t>Regenerative agriculture</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4">
                  <a:extLst>
                    <a:ext uri="{A12FA001-AC4F-418D-AE19-62706E023703}">
                      <ahyp:hlinkClr val="tx"/>
                    </a:ext>
                  </a:extLst>
                </a:hlinkClick>
              </a:rPr>
              <a:t>https://www.danone.com/impact/planet/regenerative-agriculture.html</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47" name="Google Shape;347;p55"/>
          <p:cNvSpPr txBox="1"/>
          <p:nvPr/>
        </p:nvSpPr>
        <p:spPr>
          <a:xfrm>
            <a:off x="9590921" y="2904322"/>
            <a:ext cx="2268570"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l-PL" sz="1400" u="none" cap="none" strike="noStrike">
                <a:solidFill>
                  <a:srgbClr val="000000"/>
                </a:solidFill>
                <a:latin typeface="Arial"/>
                <a:ea typeface="Arial"/>
                <a:cs typeface="Arial"/>
                <a:sym typeface="Arial"/>
              </a:rPr>
              <a:t>Link to video: </a:t>
            </a:r>
            <a:r>
              <a:rPr b="0" i="0" lang="pl-PL" sz="1400" u="sng" cap="none" strike="noStrike">
                <a:solidFill>
                  <a:srgbClr val="000000"/>
                </a:solidFill>
                <a:latin typeface="Arial"/>
                <a:ea typeface="Arial"/>
                <a:cs typeface="Arial"/>
                <a:sym typeface="Arial"/>
                <a:hlinkClick r:id="rId5">
                  <a:extLst>
                    <a:ext uri="{A12FA001-AC4F-418D-AE19-62706E023703}">
                      <ahyp:hlinkClr val="tx"/>
                    </a:ext>
                  </a:extLst>
                </a:hlinkClick>
              </a:rPr>
              <a:t>https://www.youtube.com/watch?v=08TI1RKj54g</a:t>
            </a:r>
            <a:r>
              <a:rPr b="0" i="0" lang="pl-PL"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6"/>
          <p:cNvSpPr txBox="1"/>
          <p:nvPr>
            <p:ph type="title"/>
          </p:nvPr>
        </p:nvSpPr>
        <p:spPr>
          <a:xfrm>
            <a:off x="119743" y="731896"/>
            <a:ext cx="10515600" cy="12302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pl-PL"/>
              <a:t>Tetra Pak </a:t>
            </a:r>
            <a:endParaRPr b="1"/>
          </a:p>
        </p:txBody>
      </p:sp>
      <p:sp>
        <p:nvSpPr>
          <p:cNvPr id="353" name="Google Shape;353;p56"/>
          <p:cNvSpPr txBox="1"/>
          <p:nvPr>
            <p:ph idx="1" type="body"/>
          </p:nvPr>
        </p:nvSpPr>
        <p:spPr>
          <a:xfrm>
            <a:off x="5809672" y="1958961"/>
            <a:ext cx="5898449" cy="765175"/>
          </a:xfrm>
          <a:prstGeom prst="rect">
            <a:avLst/>
          </a:prstGeom>
          <a:noFill/>
          <a:ln>
            <a:noFill/>
          </a:ln>
        </p:spPr>
        <p:txBody>
          <a:bodyPr anchorCtr="0" anchor="t" bIns="45700" lIns="91425" spcFirstLastPara="1" rIns="91425" wrap="square" tIns="45700">
            <a:noAutofit/>
          </a:bodyPr>
          <a:lstStyle/>
          <a:p>
            <a:pPr indent="0" lvl="0" marL="228600" rtl="0" algn="just">
              <a:spcBef>
                <a:spcPts val="0"/>
              </a:spcBef>
              <a:spcAft>
                <a:spcPts val="0"/>
              </a:spcAft>
              <a:buClr>
                <a:schemeClr val="dk1"/>
              </a:buClr>
              <a:buSzPts val="1100"/>
              <a:buFont typeface="Arial"/>
              <a:buNone/>
            </a:pPr>
            <a:r>
              <a:rPr lang="pl-PL" sz="1800"/>
              <a:t>Ettevõte on maailma juhtiv toiduainetöötlemise ja -pakendamise lahenduste pakkuja. Tihedas koostöös klientide ja tarnijatega tehakse kõik, et tagada ligipääs ohutule ja tervislikule toidule sadadele miljonitele inimestele enam kui 160 riigis, püüdes samas vähendada negatiivset mõju keskkonnale</a:t>
            </a:r>
            <a:r>
              <a:rPr lang="pl-PL" sz="1800">
                <a:latin typeface="Arial"/>
                <a:ea typeface="Arial"/>
                <a:cs typeface="Arial"/>
                <a:sym typeface="Arial"/>
              </a:rPr>
              <a:t>.</a:t>
            </a:r>
            <a:endParaRPr sz="1800">
              <a:latin typeface="Arial"/>
              <a:ea typeface="Arial"/>
              <a:cs typeface="Arial"/>
              <a:sym typeface="Arial"/>
            </a:endParaRPr>
          </a:p>
          <a:p>
            <a:pPr indent="-50800" lvl="0" marL="228600" rtl="0" algn="just">
              <a:lnSpc>
                <a:spcPct val="90000"/>
              </a:lnSpc>
              <a:spcBef>
                <a:spcPts val="0"/>
              </a:spcBef>
              <a:spcAft>
                <a:spcPts val="0"/>
              </a:spcAft>
              <a:buClr>
                <a:schemeClr val="dk1"/>
              </a:buClr>
              <a:buSzPts val="2800"/>
              <a:buNone/>
            </a:pPr>
            <a:r>
              <a:t/>
            </a:r>
            <a:endParaRPr sz="1900"/>
          </a:p>
        </p:txBody>
      </p:sp>
      <p:sp>
        <p:nvSpPr>
          <p:cNvPr id="354" name="Google Shape;354;p56"/>
          <p:cNvSpPr txBox="1"/>
          <p:nvPr/>
        </p:nvSpPr>
        <p:spPr>
          <a:xfrm>
            <a:off x="6096000" y="3847982"/>
            <a:ext cx="3918900" cy="1920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pl-PL" sz="1800">
                <a:solidFill>
                  <a:schemeClr val="dk1"/>
                </a:solidFill>
              </a:rPr>
              <a:t>Asutaja</a:t>
            </a:r>
            <a:r>
              <a:rPr lang="pl-PL" sz="1800">
                <a:solidFill>
                  <a:schemeClr val="dk1"/>
                </a:solidFill>
              </a:rPr>
              <a:t>: Ruben Rausing</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pl-PL" sz="1800">
                <a:solidFill>
                  <a:schemeClr val="dk1"/>
                </a:solidFill>
              </a:rPr>
              <a:t>Peakontor:</a:t>
            </a:r>
            <a:r>
              <a:rPr lang="pl-PL" sz="1800">
                <a:solidFill>
                  <a:schemeClr val="dk1"/>
                </a:solidFill>
              </a:rPr>
              <a:t> Pully, Switzerland</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pl-PL" sz="1800">
                <a:solidFill>
                  <a:schemeClr val="dk1"/>
                </a:solidFill>
              </a:rPr>
              <a:t>Töötajaid: </a:t>
            </a:r>
            <a:r>
              <a:rPr lang="pl-PL" sz="1800">
                <a:solidFill>
                  <a:schemeClr val="dk1"/>
                </a:solidFill>
              </a:rPr>
              <a:t>&gt;23 000</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pl-PL" sz="1800">
                <a:solidFill>
                  <a:schemeClr val="dk1"/>
                </a:solidFill>
              </a:rPr>
              <a:t>Asutatud:</a:t>
            </a:r>
            <a:r>
              <a:rPr lang="pl-PL" sz="1800">
                <a:solidFill>
                  <a:schemeClr val="dk1"/>
                </a:solidFill>
              </a:rPr>
              <a:t> 1951, Lund, Sweden</a:t>
            </a:r>
            <a:endParaRPr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1" sz="1800"/>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5" name="Google Shape;355;p56"/>
          <p:cNvSpPr txBox="1"/>
          <p:nvPr/>
        </p:nvSpPr>
        <p:spPr>
          <a:xfrm>
            <a:off x="6096000" y="5631117"/>
            <a:ext cx="567976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Tetra Pak, </a:t>
            </a:r>
            <a:r>
              <a:rPr b="0" i="1" lang="pl-PL" sz="1000" u="none" cap="none" strike="noStrike">
                <a:solidFill>
                  <a:srgbClr val="595959"/>
                </a:solidFill>
                <a:latin typeface="Calibri"/>
                <a:ea typeface="Calibri"/>
                <a:cs typeface="Calibri"/>
                <a:sym typeface="Calibri"/>
              </a:rPr>
              <a:t>Who we are</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3">
                  <a:extLst>
                    <a:ext uri="{A12FA001-AC4F-418D-AE19-62706E023703}">
                      <ahyp:hlinkClr val="tx"/>
                    </a:ext>
                  </a:extLst>
                </a:hlinkClick>
              </a:rPr>
              <a:t>https://www.tetrapak.com/en-pl/about-tetra-pak/who-we-are/company</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356" name="Google Shape;356;p56"/>
          <p:cNvPicPr preferRelativeResize="0"/>
          <p:nvPr/>
        </p:nvPicPr>
        <p:blipFill rotWithShape="1">
          <a:blip r:embed="rId4">
            <a:alphaModFix/>
          </a:blip>
          <a:srcRect b="0" l="0" r="0" t="0"/>
          <a:stretch/>
        </p:blipFill>
        <p:spPr>
          <a:xfrm>
            <a:off x="119743" y="1958961"/>
            <a:ext cx="5811397" cy="3490493"/>
          </a:xfrm>
          <a:prstGeom prst="rect">
            <a:avLst/>
          </a:prstGeom>
          <a:noFill/>
          <a:ln>
            <a:noFill/>
          </a:ln>
        </p:spPr>
      </p:pic>
      <p:pic>
        <p:nvPicPr>
          <p:cNvPr descr="Global Polska" id="357" name="Google Shape;357;p56"/>
          <p:cNvPicPr preferRelativeResize="0"/>
          <p:nvPr/>
        </p:nvPicPr>
        <p:blipFill rotWithShape="1">
          <a:blip r:embed="rId5">
            <a:alphaModFix/>
          </a:blip>
          <a:srcRect b="0" l="0" r="0" t="0"/>
          <a:stretch/>
        </p:blipFill>
        <p:spPr>
          <a:xfrm>
            <a:off x="9749189" y="4566224"/>
            <a:ext cx="2336593" cy="131111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7"/>
          <p:cNvSpPr txBox="1"/>
          <p:nvPr>
            <p:ph type="title"/>
          </p:nvPr>
        </p:nvSpPr>
        <p:spPr>
          <a:xfrm>
            <a:off x="838200" y="746950"/>
            <a:ext cx="10515600" cy="12302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pl-PL" sz="4000"/>
              <a:t>Tetra Paki eesmärk on netonull heitekogused</a:t>
            </a:r>
            <a:endParaRPr b="1"/>
          </a:p>
        </p:txBody>
      </p:sp>
      <p:sp>
        <p:nvSpPr>
          <p:cNvPr id="363" name="Google Shape;363;p57"/>
          <p:cNvSpPr txBox="1"/>
          <p:nvPr>
            <p:ph idx="1" type="body"/>
          </p:nvPr>
        </p:nvSpPr>
        <p:spPr>
          <a:xfrm>
            <a:off x="320965" y="1899719"/>
            <a:ext cx="11169072" cy="1230283"/>
          </a:xfrm>
          <a:prstGeom prst="rect">
            <a:avLst/>
          </a:prstGeom>
          <a:noFill/>
          <a:ln>
            <a:noFill/>
          </a:ln>
        </p:spPr>
        <p:txBody>
          <a:bodyPr anchorCtr="0" anchor="t" bIns="45700" lIns="91425" spcFirstLastPara="1" rIns="91425" wrap="square" tIns="45700">
            <a:normAutofit lnSpcReduction="20000"/>
          </a:bodyPr>
          <a:lstStyle/>
          <a:p>
            <a:pPr indent="0" lvl="0" marL="177800" rtl="0" algn="l">
              <a:spcBef>
                <a:spcPts val="0"/>
              </a:spcBef>
              <a:spcAft>
                <a:spcPts val="0"/>
              </a:spcAft>
              <a:buClr>
                <a:schemeClr val="dk1"/>
              </a:buClr>
              <a:buSzPts val="1100"/>
              <a:buFont typeface="Arial"/>
              <a:buNone/>
            </a:pPr>
            <a:r>
              <a:rPr lang="pl-PL" sz="1900"/>
              <a:t>Tetra Pak loodi ideel, et pakend peaks säästma rohkem, kui tekitab kulu ning jätkusuutlikkus on alati olnud ettevõtte tegevuse keskmes. Alates 1999. aastast on ettevõte kogunud igal aastal andmeid energiakasutuse ja kasvuhoonegaaside heitkoguste kohta oma organisatsioonis ning alates 2013. aastast on nende kasvuhoonegaaside aruandeid auditeerinud sõltumatu kolmas osapool.</a:t>
            </a:r>
            <a:endParaRPr sz="1900"/>
          </a:p>
          <a:p>
            <a:pPr indent="1588" lvl="0" marL="176213" rtl="0" algn="l">
              <a:lnSpc>
                <a:spcPct val="90000"/>
              </a:lnSpc>
              <a:spcBef>
                <a:spcPts val="0"/>
              </a:spcBef>
              <a:spcAft>
                <a:spcPts val="0"/>
              </a:spcAft>
              <a:buClr>
                <a:schemeClr val="dk1"/>
              </a:buClr>
              <a:buSzPts val="2800"/>
              <a:buNone/>
            </a:pPr>
            <a:r>
              <a:t/>
            </a:r>
            <a:endParaRPr sz="1900"/>
          </a:p>
        </p:txBody>
      </p:sp>
      <p:sp>
        <p:nvSpPr>
          <p:cNvPr id="364" name="Google Shape;364;p57"/>
          <p:cNvSpPr txBox="1"/>
          <p:nvPr/>
        </p:nvSpPr>
        <p:spPr>
          <a:xfrm>
            <a:off x="513607" y="3286139"/>
            <a:ext cx="7143300" cy="38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365" name="Google Shape;365;p57"/>
          <p:cNvSpPr txBox="1"/>
          <p:nvPr/>
        </p:nvSpPr>
        <p:spPr>
          <a:xfrm>
            <a:off x="513607" y="5675694"/>
            <a:ext cx="973535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Tetra Pak, </a:t>
            </a:r>
            <a:r>
              <a:rPr b="0" i="1" lang="pl-PL" sz="1000" u="none" cap="none" strike="noStrike">
                <a:solidFill>
                  <a:srgbClr val="595959"/>
                </a:solidFill>
                <a:latin typeface="Calibri"/>
                <a:ea typeface="Calibri"/>
                <a:cs typeface="Calibri"/>
                <a:sym typeface="Calibri"/>
              </a:rPr>
              <a:t>Tetra Pak commits to net zero emissions</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3">
                  <a:extLst>
                    <a:ext uri="{A12FA001-AC4F-418D-AE19-62706E023703}">
                      <ahyp:hlinkClr val="tx"/>
                    </a:ext>
                  </a:extLst>
                </a:hlinkClick>
              </a:rPr>
              <a:t>https://www.tetrapak.com/en-pl/about-tetra-pak/news-and-events/newsarchive/tetra-pak-commits-to-net-zero-emissions</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Green landscape" id="366" name="Google Shape;366;p57"/>
          <p:cNvPicPr preferRelativeResize="0"/>
          <p:nvPr/>
        </p:nvPicPr>
        <p:blipFill rotWithShape="1">
          <a:blip r:embed="rId4">
            <a:alphaModFix/>
          </a:blip>
          <a:srcRect b="0" l="0" r="0" t="0"/>
          <a:stretch/>
        </p:blipFill>
        <p:spPr>
          <a:xfrm>
            <a:off x="7620000" y="2945244"/>
            <a:ext cx="4408784" cy="2479941"/>
          </a:xfrm>
          <a:prstGeom prst="rect">
            <a:avLst/>
          </a:prstGeom>
          <a:noFill/>
          <a:ln>
            <a:noFill/>
          </a:ln>
        </p:spPr>
      </p:pic>
      <p:sp>
        <p:nvSpPr>
          <p:cNvPr id="367" name="Google Shape;367;p57"/>
          <p:cNvSpPr txBox="1"/>
          <p:nvPr/>
        </p:nvSpPr>
        <p:spPr>
          <a:xfrm>
            <a:off x="313775" y="3130000"/>
            <a:ext cx="7143300" cy="237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l-PL" sz="1800">
                <a:solidFill>
                  <a:schemeClr val="dk1"/>
                </a:solidFill>
                <a:latin typeface="Calibri"/>
                <a:ea typeface="Calibri"/>
                <a:cs typeface="Calibri"/>
                <a:sym typeface="Calibri"/>
              </a:rPr>
              <a:t>Tetra Paki jaoks on oluline strateegiline pühendumine jätkusuutliku elukeskkonna loomisele ja nad on seadnud eesmärgiks saavutada aastaks 2050 netonull heitekogused kogu oma väärtusahelas. Selle eesmärgi elluviimiseks on ettevõte seadnud vahe-eesmärgi aastaks 2030, et saavutada oma tegevustes netonull süsinikheited. Lisaks on ettevõte seadnud heitekoguste vähendamise eesmärgi kooskõlas 1,5°C põhimõttega, lähtudes Science Based Targets juhistest.</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4"/>
          <p:cNvSpPr txBox="1"/>
          <p:nvPr>
            <p:ph type="title"/>
          </p:nvPr>
        </p:nvSpPr>
        <p:spPr>
          <a:xfrm>
            <a:off x="254725" y="567010"/>
            <a:ext cx="10515600" cy="100822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pl-PL"/>
            </a:br>
            <a:r>
              <a:rPr b="1" lang="pl-PL"/>
              <a:t>Mooduli eesmärgid:</a:t>
            </a:r>
            <a:br>
              <a:rPr b="1" lang="pl-PL"/>
            </a:br>
            <a:endParaRPr/>
          </a:p>
        </p:txBody>
      </p:sp>
      <p:sp>
        <p:nvSpPr>
          <p:cNvPr id="74" name="Google Shape;74;p4"/>
          <p:cNvSpPr txBox="1"/>
          <p:nvPr>
            <p:ph idx="1" type="body"/>
          </p:nvPr>
        </p:nvSpPr>
        <p:spPr>
          <a:xfrm>
            <a:off x="927269" y="1485373"/>
            <a:ext cx="10159444" cy="3063525"/>
          </a:xfrm>
          <a:prstGeom prst="rect">
            <a:avLst/>
          </a:prstGeom>
          <a:noFill/>
          <a:ln>
            <a:noFill/>
          </a:ln>
        </p:spPr>
        <p:txBody>
          <a:bodyPr anchorCtr="0" anchor="t" bIns="45700" lIns="91425" spcFirstLastPara="1" rIns="91425" wrap="square" tIns="45700">
            <a:normAutofit/>
          </a:bodyPr>
          <a:lstStyle/>
          <a:p>
            <a:pPr indent="-342900" lvl="0" marL="457200" rtl="0" algn="l">
              <a:spcBef>
                <a:spcPts val="1000"/>
              </a:spcBef>
              <a:spcAft>
                <a:spcPts val="0"/>
              </a:spcAft>
              <a:buSzPts val="1800"/>
              <a:buAutoNum type="arabicParenR"/>
            </a:pPr>
            <a:r>
              <a:rPr lang="pl-PL" sz="2400"/>
              <a:t>Vähese süsinikdioksiidiheitega tehnoloogiatele ülemineku tähtsuse mõistmine.</a:t>
            </a:r>
            <a:endParaRPr sz="2400"/>
          </a:p>
          <a:p>
            <a:pPr indent="-342900" lvl="0" marL="457200" rtl="0" algn="l">
              <a:spcBef>
                <a:spcPts val="1000"/>
              </a:spcBef>
              <a:spcAft>
                <a:spcPts val="0"/>
              </a:spcAft>
              <a:buSzPts val="1800"/>
              <a:buAutoNum type="arabicParenR"/>
            </a:pPr>
            <a:r>
              <a:rPr lang="pl-PL" sz="2400"/>
              <a:t>Taastuvate energiaallikate ja säästva transpordi potentsiaali mõistmine.</a:t>
            </a:r>
            <a:endParaRPr sz="2400"/>
          </a:p>
          <a:p>
            <a:pPr indent="-342900" lvl="0" marL="457200" rtl="0" algn="l">
              <a:spcBef>
                <a:spcPts val="1000"/>
              </a:spcBef>
              <a:spcAft>
                <a:spcPts val="0"/>
              </a:spcAft>
              <a:buSzPts val="1800"/>
              <a:buAutoNum type="arabicParenR"/>
            </a:pPr>
            <a:r>
              <a:rPr lang="pl-PL" sz="2400"/>
              <a:t>Esitatakse näiteid headest tavadest, mis viitavad kasvuhoonegaaside heitkoguste vähendamisele.</a:t>
            </a:r>
            <a:endParaRPr sz="2400"/>
          </a:p>
          <a:p>
            <a:pPr indent="-342900" lvl="0" marL="457200" rtl="0" algn="l">
              <a:spcBef>
                <a:spcPts val="1000"/>
              </a:spcBef>
              <a:spcAft>
                <a:spcPts val="0"/>
              </a:spcAft>
              <a:buSzPts val="1800"/>
              <a:buAutoNum type="arabicParenR"/>
            </a:pPr>
            <a:r>
              <a:rPr lang="pl-PL" sz="2400"/>
              <a:t>Loova mõtlemise pädevuste arendamine. </a:t>
            </a:r>
            <a:endParaRPr sz="2400"/>
          </a:p>
          <a:p>
            <a:pPr indent="0" lvl="0" marL="457200" rtl="0" algn="l">
              <a:spcBef>
                <a:spcPts val="1000"/>
              </a:spcBef>
              <a:spcAft>
                <a:spcPts val="0"/>
              </a:spcAft>
              <a:buNone/>
            </a:pPr>
            <a:r>
              <a:t/>
            </a:r>
            <a:endParaRPr sz="2400"/>
          </a:p>
        </p:txBody>
      </p:sp>
      <p:sp>
        <p:nvSpPr>
          <p:cNvPr id="75" name="Google Shape;75;p4"/>
          <p:cNvSpPr txBox="1"/>
          <p:nvPr/>
        </p:nvSpPr>
        <p:spPr>
          <a:xfrm>
            <a:off x="254718" y="4312251"/>
            <a:ext cx="11139000" cy="6924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dk1"/>
              </a:buClr>
              <a:buSzPct val="100000"/>
              <a:buFont typeface="Calibri"/>
              <a:buNone/>
            </a:pPr>
            <a:r>
              <a:rPr b="1" lang="pl-PL" sz="3000">
                <a:solidFill>
                  <a:schemeClr val="dk1"/>
                </a:solidFill>
                <a:latin typeface="Calibri"/>
                <a:ea typeface="Calibri"/>
                <a:cs typeface="Calibri"/>
                <a:sym typeface="Calibri"/>
              </a:rPr>
              <a:t>Õppemeetodid: </a:t>
            </a:r>
            <a:r>
              <a:rPr lang="pl-PL" sz="3000">
                <a:solidFill>
                  <a:schemeClr val="dk1"/>
                </a:solidFill>
                <a:latin typeface="Calibri"/>
                <a:ea typeface="Calibri"/>
                <a:cs typeface="Calibri"/>
                <a:sym typeface="Calibri"/>
              </a:rPr>
              <a:t>loengud, juhtumiuuringud, praktilised harjutused, täiendava kirjanduse lugemine</a:t>
            </a:r>
            <a:endParaRPr i="0" sz="2800" u="none" cap="none" strike="noStrike">
              <a:solidFill>
                <a:schemeClr val="dk1"/>
              </a:solidFill>
              <a:latin typeface="Calibri"/>
              <a:ea typeface="Calibri"/>
              <a:cs typeface="Calibri"/>
              <a:sym typeface="Calibri"/>
            </a:endParaRPr>
          </a:p>
        </p:txBody>
      </p:sp>
      <p:sp>
        <p:nvSpPr>
          <p:cNvPr id="76" name="Google Shape;76;p4"/>
          <p:cNvSpPr txBox="1"/>
          <p:nvPr/>
        </p:nvSpPr>
        <p:spPr>
          <a:xfrm>
            <a:off x="382518" y="5004650"/>
            <a:ext cx="10515600" cy="1008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Calibri"/>
              <a:buNone/>
            </a:pPr>
            <a:r>
              <a:rPr b="1" lang="pl-PL" sz="2800">
                <a:solidFill>
                  <a:schemeClr val="dk1"/>
                </a:solidFill>
                <a:latin typeface="Calibri"/>
                <a:ea typeface="Calibri"/>
                <a:cs typeface="Calibri"/>
                <a:sym typeface="Calibri"/>
              </a:rPr>
              <a:t>Kestus</a:t>
            </a:r>
            <a:r>
              <a:rPr b="1" i="0" lang="pl-PL" sz="2800" u="none" cap="none" strike="noStrike">
                <a:solidFill>
                  <a:schemeClr val="dk1"/>
                </a:solidFill>
                <a:latin typeface="Calibri"/>
                <a:ea typeface="Calibri"/>
                <a:cs typeface="Calibri"/>
                <a:sym typeface="Calibri"/>
              </a:rPr>
              <a:t>: </a:t>
            </a:r>
            <a:r>
              <a:rPr b="0" i="0" lang="pl-PL" sz="2800" u="none" cap="none" strike="noStrike">
                <a:solidFill>
                  <a:schemeClr val="dk1"/>
                </a:solidFill>
                <a:latin typeface="Calibri"/>
                <a:ea typeface="Calibri"/>
                <a:cs typeface="Calibri"/>
                <a:sym typeface="Calibri"/>
              </a:rPr>
              <a:t>5 </a:t>
            </a:r>
            <a:r>
              <a:rPr lang="pl-PL" sz="2800">
                <a:solidFill>
                  <a:schemeClr val="dk1"/>
                </a:solidFill>
                <a:latin typeface="Calibri"/>
                <a:ea typeface="Calibri"/>
                <a:cs typeface="Calibri"/>
                <a:sym typeface="Calibri"/>
              </a:rPr>
              <a:t>tundi</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8"/>
          <p:cNvSpPr txBox="1"/>
          <p:nvPr>
            <p:ph type="title"/>
          </p:nvPr>
        </p:nvSpPr>
        <p:spPr>
          <a:xfrm>
            <a:off x="838200" y="744188"/>
            <a:ext cx="10515600" cy="123028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b="1" lang="pl-PL" sz="2800"/>
              <a:t>Tetra Paki eesmärk on saavutada 2030. aastaks kasvuhoonegaaside netonullheide ja saavutada 2050. aastaks seatud eesmärgid, keskendudes neljale põhivaldkonnale:</a:t>
            </a:r>
            <a:endParaRPr b="1" sz="2800"/>
          </a:p>
        </p:txBody>
      </p:sp>
      <p:sp>
        <p:nvSpPr>
          <p:cNvPr id="373" name="Google Shape;373;p58"/>
          <p:cNvSpPr txBox="1"/>
          <p:nvPr>
            <p:ph idx="1" type="body"/>
          </p:nvPr>
        </p:nvSpPr>
        <p:spPr>
          <a:xfrm>
            <a:off x="471055" y="1900370"/>
            <a:ext cx="11249890" cy="399763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None/>
            </a:pPr>
            <a:r>
              <a:rPr lang="pl-PL" sz="1600"/>
              <a:t>Tetra Pak plaanib saavutada null kasvuhoonegaaside heitkoguseid aastaks 2030 ja täita oma 2050. aasta eesmärgid, keskendudes neljale põhivaldkonnale:</a:t>
            </a:r>
            <a:br>
              <a:rPr lang="pl-PL" sz="1600"/>
            </a:br>
            <a:r>
              <a:rPr lang="pl-PL" sz="1600"/>
              <a:t> </a:t>
            </a:r>
            <a:r>
              <a:rPr b="1" lang="pl-PL" sz="1600"/>
              <a:t>Energiaalaste heitkoguste vähendamine läbi energiasäästu, energiatõhususe parandamise, päikesepaneelide paigaldamise ja taastuvenergia ostmise. </a:t>
            </a:r>
            <a:r>
              <a:rPr lang="pl-PL" sz="1600"/>
              <a:t>Ettevõte on alates 2011. aastast investeerinud rohkem kui 16 miljonit eurot energiatõhususse, vältides 23% energia tarbimise kasvu. Siiani on paigaldatud umbes 2,7 MW päikesepaneele, mis võimaldavad toota vähese süsinikusisaldusega elektrit ja vähendada tegevuskulusid. Tetra Pak on ka suurendanud taastuvelektri kasutamist 20%-lt 2014. aastal 69%-ni 2019. aastal.</a:t>
            </a:r>
            <a:br>
              <a:rPr lang="pl-PL" sz="1600"/>
            </a:br>
            <a:r>
              <a:rPr lang="pl-PL" sz="1600"/>
              <a:t> </a:t>
            </a:r>
            <a:r>
              <a:rPr b="1" lang="pl-PL" sz="1600"/>
              <a:t>Koostöö tarnijate ja teiste huvigruppidega väärtusahelas, et märkimisväärselt vähendada süsiniku jalajälge</a:t>
            </a:r>
            <a:r>
              <a:rPr lang="pl-PL" sz="1600"/>
              <a:t>. Tetra Pak on pühendunud koostööle tarnijatega, et vähendada kasvuhoonegaaside heitkoguseid tarneahela erinevates etappides. Ühiselt seatakse ambitsioonikad taastuvenergia eesmärgid ning suurendatakse taastuvate ja ringlusse võetud materjalide kasutamist.</a:t>
            </a:r>
            <a:br>
              <a:rPr lang="pl-PL" sz="1600"/>
            </a:br>
            <a:r>
              <a:rPr lang="pl-PL" sz="1600"/>
              <a:t> </a:t>
            </a:r>
            <a:r>
              <a:rPr b="1" lang="pl-PL" sz="1600"/>
              <a:t>Kiirendada madala süsinikusisaldusega ringlusse võetavate pakendite ja seadmete arendamist</a:t>
            </a:r>
            <a:r>
              <a:rPr lang="pl-PL" sz="1600"/>
              <a:t>. Ettevõte suurendab investeeringuid jätkusuutlikesse uuendustesse, et täita eesmärgid ringlusse võetavate pakendite osas ja minimeerida oma süsiniku jalajälge.</a:t>
            </a:r>
            <a:br>
              <a:rPr lang="pl-PL" sz="1600"/>
            </a:br>
            <a:r>
              <a:rPr lang="pl-PL" sz="1600"/>
              <a:t> J</a:t>
            </a:r>
            <a:r>
              <a:rPr b="1" lang="pl-PL" sz="1600"/>
              <a:t>ätkusuutlike ringlussevõtu väärtusahelate arendamine</a:t>
            </a:r>
            <a:r>
              <a:rPr lang="pl-PL" sz="1600"/>
              <a:t>. Tetra Pak teeb koostööd klientide, jäätmekäitlusettevõtete ja teistega tagamaks, et kõik joogikartongid oleksid ringlusse võetavad ja jäätmed oleksid nõuetekohaselt kõrvaldatud või ringlusse võetud.</a:t>
            </a:r>
            <a:endParaRPr sz="1600"/>
          </a:p>
          <a:p>
            <a:pPr indent="0" lvl="0" marL="457200" rtl="0" algn="l">
              <a:lnSpc>
                <a:spcPct val="90000"/>
              </a:lnSpc>
              <a:spcBef>
                <a:spcPts val="0"/>
              </a:spcBef>
              <a:spcAft>
                <a:spcPts val="0"/>
              </a:spcAft>
              <a:buNone/>
            </a:pPr>
            <a:r>
              <a:t/>
            </a:r>
            <a:endParaRPr b="1" sz="1500"/>
          </a:p>
        </p:txBody>
      </p:sp>
      <p:sp>
        <p:nvSpPr>
          <p:cNvPr id="374" name="Google Shape;374;p58"/>
          <p:cNvSpPr txBox="1"/>
          <p:nvPr/>
        </p:nvSpPr>
        <p:spPr>
          <a:xfrm>
            <a:off x="744517" y="5823898"/>
            <a:ext cx="973535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Tetra Pak, </a:t>
            </a:r>
            <a:r>
              <a:rPr b="0" i="1" lang="pl-PL" sz="1000" u="none" cap="none" strike="noStrike">
                <a:solidFill>
                  <a:srgbClr val="595959"/>
                </a:solidFill>
                <a:latin typeface="Calibri"/>
                <a:ea typeface="Calibri"/>
                <a:cs typeface="Calibri"/>
                <a:sym typeface="Calibri"/>
              </a:rPr>
              <a:t>Tetra Pak commits to net zero emissions</a:t>
            </a:r>
            <a:r>
              <a:rPr b="0" i="0" lang="pl-PL" sz="1000" u="none" cap="none" strike="noStrike">
                <a:solidFill>
                  <a:srgbClr val="595959"/>
                </a:solidFill>
                <a:latin typeface="Calibri"/>
                <a:ea typeface="Calibri"/>
                <a:cs typeface="Calibri"/>
                <a:sym typeface="Calibri"/>
              </a:rPr>
              <a:t>, </a:t>
            </a:r>
            <a:r>
              <a:rPr b="0" i="0" lang="pl-PL" sz="1000" u="sng" cap="none" strike="noStrike">
                <a:solidFill>
                  <a:srgbClr val="595959"/>
                </a:solidFill>
                <a:latin typeface="Calibri"/>
                <a:ea typeface="Calibri"/>
                <a:cs typeface="Calibri"/>
                <a:sym typeface="Calibri"/>
                <a:hlinkClick r:id="rId3">
                  <a:extLst>
                    <a:ext uri="{A12FA001-AC4F-418D-AE19-62706E023703}">
                      <ahyp:hlinkClr val="tx"/>
                    </a:ext>
                  </a:extLst>
                </a:hlinkClick>
              </a:rPr>
              <a:t>https://www.tetrapak.com/en-pl/about-tetra-pak/news-and-events/newsarchive/tetra-pak-commits-to-net-zero-emissions</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9"/>
          <p:cNvSpPr/>
          <p:nvPr/>
        </p:nvSpPr>
        <p:spPr>
          <a:xfrm>
            <a:off x="7150396" y="3432494"/>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0" name="Google Shape;380;p59"/>
          <p:cNvSpPr/>
          <p:nvPr/>
        </p:nvSpPr>
        <p:spPr>
          <a:xfrm>
            <a:off x="6768563" y="3790074"/>
            <a:ext cx="4884591" cy="1963633"/>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1" name="Google Shape;381;p59"/>
          <p:cNvSpPr/>
          <p:nvPr/>
        </p:nvSpPr>
        <p:spPr>
          <a:xfrm>
            <a:off x="800281" y="3499106"/>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2" name="Google Shape;382;p59"/>
          <p:cNvSpPr/>
          <p:nvPr/>
        </p:nvSpPr>
        <p:spPr>
          <a:xfrm>
            <a:off x="538841" y="3833886"/>
            <a:ext cx="4415124" cy="1884836"/>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3" name="Google Shape;383;p59"/>
          <p:cNvSpPr/>
          <p:nvPr/>
        </p:nvSpPr>
        <p:spPr>
          <a:xfrm>
            <a:off x="7106780" y="1703485"/>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4" name="Google Shape;384;p59"/>
          <p:cNvSpPr/>
          <p:nvPr/>
        </p:nvSpPr>
        <p:spPr>
          <a:xfrm>
            <a:off x="6768563" y="2058662"/>
            <a:ext cx="4884589" cy="1286302"/>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5" name="Google Shape;385;p59"/>
          <p:cNvSpPr/>
          <p:nvPr/>
        </p:nvSpPr>
        <p:spPr>
          <a:xfrm>
            <a:off x="775788" y="1712829"/>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6" name="Google Shape;386;p59"/>
          <p:cNvSpPr/>
          <p:nvPr/>
        </p:nvSpPr>
        <p:spPr>
          <a:xfrm>
            <a:off x="530858" y="2063278"/>
            <a:ext cx="4415124" cy="1331654"/>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7" name="Google Shape;387;p59"/>
          <p:cNvSpPr txBox="1"/>
          <p:nvPr>
            <p:ph type="title"/>
          </p:nvPr>
        </p:nvSpPr>
        <p:spPr>
          <a:xfrm>
            <a:off x="1440784" y="693744"/>
            <a:ext cx="3505198"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sz="3600"/>
              <a:t>Toidusüsteemid</a:t>
            </a:r>
            <a:endParaRPr/>
          </a:p>
        </p:txBody>
      </p:sp>
      <p:sp>
        <p:nvSpPr>
          <p:cNvPr id="388" name="Google Shape;388;p59"/>
          <p:cNvSpPr txBox="1"/>
          <p:nvPr>
            <p:ph idx="1" type="body"/>
          </p:nvPr>
        </p:nvSpPr>
        <p:spPr>
          <a:xfrm>
            <a:off x="530858" y="2095018"/>
            <a:ext cx="4172014" cy="1299913"/>
          </a:xfrm>
          <a:prstGeom prst="rect">
            <a:avLst/>
          </a:prstGeom>
          <a:noFill/>
          <a:ln>
            <a:noFill/>
          </a:ln>
        </p:spPr>
        <p:txBody>
          <a:bodyPr anchorCtr="0" anchor="t" bIns="45700" lIns="91425" spcFirstLastPara="1" rIns="91425" wrap="square" tIns="45700">
            <a:normAutofit lnSpcReduction="20000"/>
          </a:bodyPr>
          <a:lstStyle/>
          <a:p>
            <a:pPr indent="-50800" lvl="0" marL="228600" rtl="0" algn="just">
              <a:lnSpc>
                <a:spcPct val="90000"/>
              </a:lnSpc>
              <a:spcBef>
                <a:spcPts val="0"/>
              </a:spcBef>
              <a:spcAft>
                <a:spcPts val="0"/>
              </a:spcAft>
              <a:buClr>
                <a:schemeClr val="dk1"/>
              </a:buClr>
              <a:buSzPts val="2800"/>
              <a:buNone/>
            </a:pPr>
            <a:r>
              <a:rPr lang="pl-PL" sz="1600"/>
              <a:t>	</a:t>
            </a:r>
            <a:r>
              <a:rPr lang="pl-PL" sz="1600"/>
              <a:t>Aidata kaasa turvaliste, vastupidavate ja jätkusuutlike toidusüsteemide tagamisele, mis võimaldavad ligipääsu ohutule, taskukohasele ja tervislikule toidule ning vähendada toidukadusid ja toidu raiskamist kogu väärtusahelas.</a:t>
            </a:r>
            <a:endParaRPr sz="1600"/>
          </a:p>
          <a:p>
            <a:pPr indent="-50800" lvl="0" marL="228600" rtl="0" algn="just">
              <a:lnSpc>
                <a:spcPct val="90000"/>
              </a:lnSpc>
              <a:spcBef>
                <a:spcPts val="0"/>
              </a:spcBef>
              <a:spcAft>
                <a:spcPts val="0"/>
              </a:spcAft>
              <a:buClr>
                <a:schemeClr val="dk1"/>
              </a:buClr>
              <a:buSzPts val="2800"/>
              <a:buNone/>
            </a:pPr>
            <a:r>
              <a:t/>
            </a:r>
            <a:endParaRPr sz="1600"/>
          </a:p>
        </p:txBody>
      </p:sp>
      <p:sp>
        <p:nvSpPr>
          <p:cNvPr id="389" name="Google Shape;389;p59"/>
          <p:cNvSpPr txBox="1"/>
          <p:nvPr/>
        </p:nvSpPr>
        <p:spPr>
          <a:xfrm>
            <a:off x="800281" y="1684959"/>
            <a:ext cx="139092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pl-PL" sz="2000">
                <a:latin typeface="Calibri"/>
                <a:ea typeface="Calibri"/>
                <a:cs typeface="Calibri"/>
                <a:sym typeface="Calibri"/>
              </a:rPr>
              <a:t>Eesmärk</a:t>
            </a:r>
            <a:endParaRPr b="0" i="0" sz="1400" u="none" cap="none" strike="noStrike">
              <a:solidFill>
                <a:srgbClr val="000000"/>
              </a:solidFill>
              <a:latin typeface="Arial"/>
              <a:ea typeface="Arial"/>
              <a:cs typeface="Arial"/>
              <a:sym typeface="Arial"/>
            </a:endParaRPr>
          </a:p>
        </p:txBody>
      </p:sp>
      <p:sp>
        <p:nvSpPr>
          <p:cNvPr id="390" name="Google Shape;390;p59"/>
          <p:cNvSpPr txBox="1"/>
          <p:nvPr/>
        </p:nvSpPr>
        <p:spPr>
          <a:xfrm>
            <a:off x="783772" y="3467005"/>
            <a:ext cx="280851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l-PL" sz="2000" u="none" cap="none" strike="noStrike">
                <a:solidFill>
                  <a:srgbClr val="000000"/>
                </a:solidFill>
                <a:latin typeface="Calibri"/>
                <a:ea typeface="Calibri"/>
                <a:cs typeface="Calibri"/>
                <a:sym typeface="Calibri"/>
              </a:rPr>
              <a:t>PROGRESS</a:t>
            </a:r>
            <a:endParaRPr b="0" i="0" sz="1400" u="none" cap="none" strike="noStrike">
              <a:solidFill>
                <a:srgbClr val="000000"/>
              </a:solidFill>
              <a:latin typeface="Arial"/>
              <a:ea typeface="Arial"/>
              <a:cs typeface="Arial"/>
              <a:sym typeface="Arial"/>
            </a:endParaRPr>
          </a:p>
        </p:txBody>
      </p:sp>
      <p:sp>
        <p:nvSpPr>
          <p:cNvPr id="391" name="Google Shape;391;p59"/>
          <p:cNvSpPr txBox="1"/>
          <p:nvPr/>
        </p:nvSpPr>
        <p:spPr>
          <a:xfrm>
            <a:off x="538841" y="3858050"/>
            <a:ext cx="4626429" cy="1860672"/>
          </a:xfrm>
          <a:prstGeom prst="rect">
            <a:avLst/>
          </a:prstGeom>
          <a:noFill/>
          <a:ln>
            <a:noFill/>
          </a:ln>
        </p:spPr>
        <p:txBody>
          <a:bodyPr anchorCtr="0" anchor="t" bIns="45700" lIns="91425" spcFirstLastPara="1" rIns="91425" wrap="square" tIns="45700">
            <a:normAutofit fontScale="85000"/>
          </a:bodyPr>
          <a:lstStyle/>
          <a:p>
            <a:pPr indent="0" lvl="0" marL="0" rtl="0" algn="l">
              <a:lnSpc>
                <a:spcPct val="90000"/>
              </a:lnSpc>
              <a:spcBef>
                <a:spcPts val="0"/>
              </a:spcBef>
              <a:spcAft>
                <a:spcPts val="0"/>
              </a:spcAft>
              <a:buNone/>
            </a:pPr>
            <a:r>
              <a:rPr lang="pl-PL" sz="1600">
                <a:solidFill>
                  <a:schemeClr val="dk1"/>
                </a:solidFill>
                <a:latin typeface="Calibri"/>
                <a:ea typeface="Calibri"/>
                <a:cs typeface="Calibri"/>
                <a:sym typeface="Calibri"/>
              </a:rPr>
              <a:t>Koostöös Fresh Startiga leiab tehnilisi lahendusi toidusüsteemide keerukuse lahendamiseks.</a:t>
            </a:r>
            <a:br>
              <a:rPr lang="pl-PL" sz="1600">
                <a:solidFill>
                  <a:schemeClr val="dk1"/>
                </a:solidFill>
                <a:latin typeface="Calibri"/>
                <a:ea typeface="Calibri"/>
                <a:cs typeface="Calibri"/>
                <a:sym typeface="Calibri"/>
              </a:rPr>
            </a:br>
            <a:r>
              <a:rPr lang="pl-PL" sz="1600">
                <a:solidFill>
                  <a:schemeClr val="dk1"/>
                </a:solidFill>
                <a:latin typeface="Calibri"/>
                <a:ea typeface="Calibri"/>
                <a:cs typeface="Calibri"/>
                <a:sym typeface="Calibri"/>
              </a:rPr>
              <a:t> Uus töötlemismeetod soja jookidele ja samuti tehnoloogia, mis muudab õlletootmisjäägid taimepõhiseks joogiks.</a:t>
            </a:r>
            <a:br>
              <a:rPr lang="pl-PL" sz="1600">
                <a:solidFill>
                  <a:schemeClr val="dk1"/>
                </a:solidFill>
                <a:latin typeface="Calibri"/>
                <a:ea typeface="Calibri"/>
                <a:cs typeface="Calibri"/>
                <a:sym typeface="Calibri"/>
              </a:rPr>
            </a:br>
            <a:r>
              <a:rPr lang="pl-PL" sz="1600">
                <a:solidFill>
                  <a:schemeClr val="dk1"/>
                </a:solidFill>
                <a:latin typeface="Calibri"/>
                <a:ea typeface="Calibri"/>
                <a:cs typeface="Calibri"/>
                <a:sym typeface="Calibri"/>
              </a:rPr>
              <a:t> 43 939 farmerit (96,2% väiketalunikud) tõid piima 22 piima-hub sprojekti.</a:t>
            </a:r>
            <a:br>
              <a:rPr lang="pl-PL" sz="1600">
                <a:solidFill>
                  <a:schemeClr val="dk1"/>
                </a:solidFill>
                <a:latin typeface="Calibri"/>
                <a:ea typeface="Calibri"/>
                <a:cs typeface="Calibri"/>
                <a:sym typeface="Calibri"/>
              </a:rPr>
            </a:br>
            <a:r>
              <a:rPr lang="pl-PL" sz="1600">
                <a:solidFill>
                  <a:schemeClr val="dk1"/>
                </a:solidFill>
                <a:latin typeface="Calibri"/>
                <a:ea typeface="Calibri"/>
                <a:cs typeface="Calibri"/>
                <a:sym typeface="Calibri"/>
              </a:rPr>
              <a:t> 66 miljonit last 44 riigist osales koolitoitlustusprogrammides</a:t>
            </a:r>
            <a:r>
              <a:rPr lang="pl-PL" sz="1700">
                <a:solidFill>
                  <a:schemeClr val="dk1"/>
                </a:solidFill>
              </a:rPr>
              <a:t>.</a:t>
            </a:r>
            <a:endParaRPr sz="1700">
              <a:solidFill>
                <a:schemeClr val="dk1"/>
              </a:solidFill>
            </a:endParaRPr>
          </a:p>
          <a:p>
            <a:pPr indent="0" lvl="0" marL="457200" marR="0" rtl="0" algn="l">
              <a:lnSpc>
                <a:spcPct val="90000"/>
              </a:lnSpc>
              <a:spcBef>
                <a:spcPts val="0"/>
              </a:spcBef>
              <a:spcAft>
                <a:spcPts val="0"/>
              </a:spcAft>
              <a:buNone/>
            </a:pPr>
            <a:r>
              <a:rPr b="0" i="0" lang="pl-PL" sz="1600" u="none" cap="none" strike="noStrike">
                <a:solidFill>
                  <a:schemeClr val="dk1"/>
                </a:solidFill>
                <a:latin typeface="Calibri"/>
                <a:ea typeface="Calibri"/>
                <a:cs typeface="Calibri"/>
                <a:sym typeface="Calibri"/>
              </a:rPr>
              <a:t>in </a:t>
            </a:r>
            <a:r>
              <a:rPr b="1" i="0" lang="pl-PL" sz="1600" u="none" cap="none" strike="noStrike">
                <a:solidFill>
                  <a:schemeClr val="dk1"/>
                </a:solidFill>
                <a:latin typeface="Calibri"/>
                <a:ea typeface="Calibri"/>
                <a:cs typeface="Calibri"/>
                <a:sym typeface="Calibri"/>
              </a:rPr>
              <a:t>school feeding programmes.</a:t>
            </a:r>
            <a:endParaRPr b="1" i="0" sz="1800" u="none" cap="none" strike="noStrike">
              <a:solidFill>
                <a:schemeClr val="dk1"/>
              </a:solidFill>
              <a:latin typeface="Calibri"/>
              <a:ea typeface="Calibri"/>
              <a:cs typeface="Calibri"/>
              <a:sym typeface="Calibri"/>
            </a:endParaRPr>
          </a:p>
        </p:txBody>
      </p:sp>
      <p:cxnSp>
        <p:nvCxnSpPr>
          <p:cNvPr id="392" name="Google Shape;392;p59"/>
          <p:cNvCxnSpPr/>
          <p:nvPr/>
        </p:nvCxnSpPr>
        <p:spPr>
          <a:xfrm>
            <a:off x="6096000" y="924997"/>
            <a:ext cx="0" cy="4584552"/>
          </a:xfrm>
          <a:prstGeom prst="straightConnector1">
            <a:avLst/>
          </a:prstGeom>
          <a:noFill/>
          <a:ln cap="flat" cmpd="sng" w="25400">
            <a:solidFill>
              <a:schemeClr val="accent6"/>
            </a:solidFill>
            <a:prstDash val="solid"/>
            <a:round/>
            <a:headEnd len="sm" w="sm" type="none"/>
            <a:tailEnd len="sm" w="sm" type="none"/>
          </a:ln>
          <a:effectLst>
            <a:outerShdw blurRad="40000" rotWithShape="0" dir="5400000" dist="20000">
              <a:srgbClr val="000000">
                <a:alpha val="37254"/>
              </a:srgbClr>
            </a:outerShdw>
          </a:effectLst>
        </p:spPr>
      </p:cxnSp>
      <p:sp>
        <p:nvSpPr>
          <p:cNvPr id="393" name="Google Shape;393;p59"/>
          <p:cNvSpPr txBox="1"/>
          <p:nvPr/>
        </p:nvSpPr>
        <p:spPr>
          <a:xfrm>
            <a:off x="7814488" y="691687"/>
            <a:ext cx="3505198" cy="123028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lang="pl-PL" sz="3600">
                <a:solidFill>
                  <a:schemeClr val="dk1"/>
                </a:solidFill>
                <a:latin typeface="Calibri"/>
                <a:ea typeface="Calibri"/>
                <a:cs typeface="Calibri"/>
                <a:sym typeface="Calibri"/>
              </a:rPr>
              <a:t>Ringlus</a:t>
            </a:r>
            <a:endParaRPr b="0" i="0" sz="1400" u="none" cap="none" strike="noStrike">
              <a:solidFill>
                <a:srgbClr val="000000"/>
              </a:solidFill>
              <a:latin typeface="Arial"/>
              <a:ea typeface="Arial"/>
              <a:cs typeface="Arial"/>
              <a:sym typeface="Arial"/>
            </a:endParaRPr>
          </a:p>
        </p:txBody>
      </p:sp>
      <p:sp>
        <p:nvSpPr>
          <p:cNvPr id="394" name="Google Shape;394;p59"/>
          <p:cNvSpPr txBox="1"/>
          <p:nvPr/>
        </p:nvSpPr>
        <p:spPr>
          <a:xfrm>
            <a:off x="6768563" y="2158211"/>
            <a:ext cx="4574625" cy="1240854"/>
          </a:xfrm>
          <a:prstGeom prst="rect">
            <a:avLst/>
          </a:prstGeom>
          <a:noFill/>
          <a:ln>
            <a:noFill/>
          </a:ln>
        </p:spPr>
        <p:txBody>
          <a:bodyPr anchorCtr="0" anchor="t" bIns="45700" lIns="91425" spcFirstLastPara="1" rIns="91425" wrap="square" tIns="45700">
            <a:normAutofit lnSpcReduction="20000"/>
          </a:bodyPr>
          <a:lstStyle/>
          <a:p>
            <a:pPr indent="-50800" lvl="0" marL="228600" marR="0" rtl="0" algn="just">
              <a:lnSpc>
                <a:spcPct val="90000"/>
              </a:lnSpc>
              <a:spcBef>
                <a:spcPts val="0"/>
              </a:spcBef>
              <a:spcAft>
                <a:spcPts val="0"/>
              </a:spcAft>
              <a:buClr>
                <a:schemeClr val="dk1"/>
              </a:buClr>
              <a:buSzPts val="2800"/>
              <a:buFont typeface="Arial"/>
              <a:buNone/>
            </a:pPr>
            <a:r>
              <a:rPr lang="pl-PL" sz="1600">
                <a:solidFill>
                  <a:schemeClr val="dk1"/>
                </a:solidFill>
                <a:latin typeface="Calibri"/>
                <a:ea typeface="Calibri"/>
                <a:cs typeface="Calibri"/>
                <a:sym typeface="Calibri"/>
              </a:rPr>
              <a:t>Ringlussõbralike lahenduste edendamine, kasutades ringlusse võetud ja taastuvaid materjale ning laiendades pakendite kogumist ja ringlussevõttu, et hoida materjalid kasutuses ja eemal prügilatest.</a:t>
            </a:r>
            <a:endParaRPr sz="1600">
              <a:solidFill>
                <a:schemeClr val="dk1"/>
              </a:solidFill>
              <a:latin typeface="Calibri"/>
              <a:ea typeface="Calibri"/>
              <a:cs typeface="Calibri"/>
              <a:sym typeface="Calibri"/>
            </a:endParaRPr>
          </a:p>
          <a:p>
            <a:pPr indent="-50800" lvl="0" marL="228600" marR="0" rtl="0" algn="just">
              <a:lnSpc>
                <a:spcPct val="90000"/>
              </a:lnSpc>
              <a:spcBef>
                <a:spcPts val="0"/>
              </a:spcBef>
              <a:spcAft>
                <a:spcPts val="0"/>
              </a:spcAft>
              <a:buClr>
                <a:schemeClr val="dk1"/>
              </a:buClr>
              <a:buSzPts val="2800"/>
              <a:buFont typeface="Arial"/>
              <a:buNone/>
            </a:pPr>
            <a:r>
              <a:t/>
            </a:r>
            <a:endParaRPr sz="1600">
              <a:solidFill>
                <a:schemeClr val="dk1"/>
              </a:solidFill>
              <a:latin typeface="Calibri"/>
              <a:ea typeface="Calibri"/>
              <a:cs typeface="Calibri"/>
              <a:sym typeface="Calibri"/>
            </a:endParaRPr>
          </a:p>
        </p:txBody>
      </p:sp>
      <p:sp>
        <p:nvSpPr>
          <p:cNvPr id="395" name="Google Shape;395;p59"/>
          <p:cNvSpPr txBox="1"/>
          <p:nvPr/>
        </p:nvSpPr>
        <p:spPr>
          <a:xfrm>
            <a:off x="7165201" y="1678830"/>
            <a:ext cx="2166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pl-PL" sz="2000">
                <a:latin typeface="Calibri"/>
                <a:ea typeface="Calibri"/>
                <a:cs typeface="Calibri"/>
                <a:sym typeface="Calibri"/>
              </a:rPr>
              <a:t>Eesmärk</a:t>
            </a:r>
            <a:endParaRPr b="0" i="0" sz="1400" u="none" cap="none" strike="noStrike">
              <a:solidFill>
                <a:srgbClr val="000000"/>
              </a:solidFill>
              <a:latin typeface="Arial"/>
              <a:ea typeface="Arial"/>
              <a:cs typeface="Arial"/>
              <a:sym typeface="Arial"/>
            </a:endParaRPr>
          </a:p>
        </p:txBody>
      </p:sp>
      <p:sp>
        <p:nvSpPr>
          <p:cNvPr id="396" name="Google Shape;396;p59"/>
          <p:cNvSpPr txBox="1"/>
          <p:nvPr/>
        </p:nvSpPr>
        <p:spPr>
          <a:xfrm>
            <a:off x="7150396" y="3430520"/>
            <a:ext cx="2166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l-PL" sz="2000" u="none" cap="none" strike="noStrike">
                <a:solidFill>
                  <a:srgbClr val="000000"/>
                </a:solidFill>
                <a:latin typeface="Calibri"/>
                <a:ea typeface="Calibri"/>
                <a:cs typeface="Calibri"/>
                <a:sym typeface="Calibri"/>
              </a:rPr>
              <a:t>PROGRESS</a:t>
            </a:r>
            <a:endParaRPr b="0" i="0" sz="1400" u="none" cap="none" strike="noStrike">
              <a:solidFill>
                <a:srgbClr val="000000"/>
              </a:solidFill>
              <a:latin typeface="Arial"/>
              <a:ea typeface="Arial"/>
              <a:cs typeface="Arial"/>
              <a:sym typeface="Arial"/>
            </a:endParaRPr>
          </a:p>
        </p:txBody>
      </p:sp>
      <p:sp>
        <p:nvSpPr>
          <p:cNvPr id="397" name="Google Shape;397;p59"/>
          <p:cNvSpPr txBox="1"/>
          <p:nvPr/>
        </p:nvSpPr>
        <p:spPr>
          <a:xfrm>
            <a:off x="6768563" y="3893036"/>
            <a:ext cx="4778394" cy="1860672"/>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pl-PL" sz="1500">
                <a:solidFill>
                  <a:schemeClr val="dk1"/>
                </a:solidFill>
                <a:latin typeface="Calibri"/>
                <a:ea typeface="Calibri"/>
                <a:cs typeface="Calibri"/>
                <a:sym typeface="Calibri"/>
              </a:rPr>
              <a:t>Koguti ja saadeti ringlusesse1,2 miljonit tonni kartongpakendeid. Müüdi 8,8 miljardit taimepõhist pakendit ja 11,9 miljardit taimepõhist korki.</a:t>
            </a:r>
            <a:br>
              <a:rPr lang="pl-PL" sz="1500">
                <a:solidFill>
                  <a:schemeClr val="dk1"/>
                </a:solidFill>
                <a:latin typeface="Calibri"/>
                <a:ea typeface="Calibri"/>
                <a:cs typeface="Calibri"/>
                <a:sym typeface="Calibri"/>
              </a:rPr>
            </a:br>
            <a:r>
              <a:rPr lang="pl-PL" sz="1500">
                <a:solidFill>
                  <a:schemeClr val="dk1"/>
                </a:solidFill>
                <a:latin typeface="Calibri"/>
                <a:ea typeface="Calibri"/>
                <a:cs typeface="Calibri"/>
                <a:sym typeface="Calibri"/>
              </a:rPr>
              <a:t> Katsetatakse kiupõhist kaitsekihti, mis asendab õhukest alumiiniumfooliumi kihti aseptilistes kartongpakendites.</a:t>
            </a:r>
            <a:br>
              <a:rPr lang="pl-PL" sz="1500">
                <a:solidFill>
                  <a:schemeClr val="dk1"/>
                </a:solidFill>
                <a:latin typeface="Calibri"/>
                <a:ea typeface="Calibri"/>
                <a:cs typeface="Calibri"/>
                <a:sym typeface="Calibri"/>
              </a:rPr>
            </a:br>
            <a:r>
              <a:rPr lang="pl-PL" sz="1500">
                <a:solidFill>
                  <a:schemeClr val="dk1"/>
                </a:solidFill>
                <a:latin typeface="Calibri"/>
                <a:ea typeface="Calibri"/>
                <a:cs typeface="Calibri"/>
                <a:sym typeface="Calibri"/>
              </a:rPr>
              <a:t> ~ 30 miljonit eurot investeeriti kartongpakendite </a:t>
            </a:r>
            <a:r>
              <a:rPr lang="pl-PL" sz="1600">
                <a:solidFill>
                  <a:schemeClr val="dk1"/>
                </a:solidFill>
                <a:latin typeface="Calibri"/>
                <a:ea typeface="Calibri"/>
                <a:cs typeface="Calibri"/>
                <a:sym typeface="Calibri"/>
              </a:rPr>
              <a:t>kogumisse ja ringlussevõttu.</a:t>
            </a:r>
            <a:endParaRPr sz="1600">
              <a:solidFill>
                <a:schemeClr val="dk1"/>
              </a:solidFill>
              <a:latin typeface="Calibri"/>
              <a:ea typeface="Calibri"/>
              <a:cs typeface="Calibri"/>
              <a:sym typeface="Calibri"/>
            </a:endParaRPr>
          </a:p>
          <a:p>
            <a:pPr indent="-101600" lvl="0" marL="349250" marR="0" rtl="0" algn="l">
              <a:lnSpc>
                <a:spcPct val="90000"/>
              </a:lnSpc>
              <a:spcBef>
                <a:spcPts val="0"/>
              </a:spcBef>
              <a:spcAft>
                <a:spcPts val="0"/>
              </a:spcAft>
              <a:buClr>
                <a:schemeClr val="dk1"/>
              </a:buClr>
              <a:buSzPts val="1600"/>
              <a:buFont typeface="Calibri"/>
              <a:buChar char="•"/>
            </a:pPr>
            <a:r>
              <a:t/>
            </a:r>
            <a:endParaRPr sz="1600">
              <a:solidFill>
                <a:schemeClr val="dk1"/>
              </a:solidFill>
              <a:latin typeface="Calibri"/>
              <a:ea typeface="Calibri"/>
              <a:cs typeface="Calibri"/>
              <a:sym typeface="Calibri"/>
            </a:endParaRPr>
          </a:p>
        </p:txBody>
      </p:sp>
      <p:sp>
        <p:nvSpPr>
          <p:cNvPr id="398" name="Google Shape;398;p59"/>
          <p:cNvSpPr txBox="1"/>
          <p:nvPr/>
        </p:nvSpPr>
        <p:spPr>
          <a:xfrm>
            <a:off x="524754" y="5816113"/>
            <a:ext cx="1003351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Tetra Pak, </a:t>
            </a:r>
            <a:r>
              <a:rPr b="0" i="1" lang="pl-PL" sz="1000" u="none" cap="none" strike="noStrike">
                <a:solidFill>
                  <a:srgbClr val="595959"/>
                </a:solidFill>
                <a:latin typeface="Calibri"/>
                <a:ea typeface="Calibri"/>
                <a:cs typeface="Calibri"/>
                <a:sym typeface="Calibri"/>
              </a:rPr>
              <a:t>Sustainability Report FY22 Highlights, </a:t>
            </a:r>
            <a:r>
              <a:rPr b="0" i="0" lang="pl-PL" sz="1000" u="sng" cap="none" strike="noStrike">
                <a:solidFill>
                  <a:srgbClr val="595959"/>
                </a:solidFill>
                <a:latin typeface="Calibri"/>
                <a:ea typeface="Calibri"/>
                <a:cs typeface="Calibri"/>
                <a:sym typeface="Calibri"/>
                <a:hlinkClick r:id="rId3">
                  <a:extLst>
                    <a:ext uri="{A12FA001-AC4F-418D-AE19-62706E023703}">
                      <ahyp:hlinkClr val="tx"/>
                    </a:ext>
                  </a:extLst>
                </a:hlinkClick>
              </a:rPr>
              <a:t>https://www.tetrapak.com/content/dam/tetrapak/media-box/global/en/documents/sustainability-report-highlights-infographics.pdf</a:t>
            </a:r>
            <a:r>
              <a:rPr b="0" i="0" lang="pl-PL" sz="1000" u="none" cap="none" strike="noStrike">
                <a:solidFill>
                  <a:srgbClr val="595959"/>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0"/>
          <p:cNvSpPr/>
          <p:nvPr/>
        </p:nvSpPr>
        <p:spPr>
          <a:xfrm>
            <a:off x="7141464" y="3209575"/>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4" name="Google Shape;404;p60"/>
          <p:cNvSpPr/>
          <p:nvPr/>
        </p:nvSpPr>
        <p:spPr>
          <a:xfrm>
            <a:off x="7106780" y="1645610"/>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5" name="Google Shape;405;p60"/>
          <p:cNvSpPr/>
          <p:nvPr/>
        </p:nvSpPr>
        <p:spPr>
          <a:xfrm>
            <a:off x="758562" y="3179838"/>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6" name="Google Shape;406;p60"/>
          <p:cNvSpPr/>
          <p:nvPr/>
        </p:nvSpPr>
        <p:spPr>
          <a:xfrm>
            <a:off x="758562" y="1719988"/>
            <a:ext cx="1415417" cy="436971"/>
          </a:xfrm>
          <a:prstGeom prst="roundRect">
            <a:avLst>
              <a:gd fmla="val 16667" name="adj"/>
            </a:avLst>
          </a:prstGeom>
          <a:solidFill>
            <a:srgbClr val="7E9532"/>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7" name="Google Shape;407;p60"/>
          <p:cNvSpPr/>
          <p:nvPr/>
        </p:nvSpPr>
        <p:spPr>
          <a:xfrm>
            <a:off x="6979981" y="3540233"/>
            <a:ext cx="4737091" cy="2201473"/>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8" name="Google Shape;408;p60"/>
          <p:cNvSpPr/>
          <p:nvPr/>
        </p:nvSpPr>
        <p:spPr>
          <a:xfrm>
            <a:off x="6973190" y="2000205"/>
            <a:ext cx="4743887" cy="1088288"/>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9" name="Google Shape;409;p60"/>
          <p:cNvSpPr/>
          <p:nvPr/>
        </p:nvSpPr>
        <p:spPr>
          <a:xfrm>
            <a:off x="530858" y="3563991"/>
            <a:ext cx="4415124" cy="2037005"/>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10" name="Google Shape;410;p60"/>
          <p:cNvSpPr/>
          <p:nvPr/>
        </p:nvSpPr>
        <p:spPr>
          <a:xfrm>
            <a:off x="530858" y="2063278"/>
            <a:ext cx="4415124" cy="866951"/>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11" name="Google Shape;411;p60"/>
          <p:cNvSpPr txBox="1"/>
          <p:nvPr>
            <p:ph type="title"/>
          </p:nvPr>
        </p:nvSpPr>
        <p:spPr>
          <a:xfrm>
            <a:off x="1831501" y="699799"/>
            <a:ext cx="2434816"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sz="3600"/>
              <a:t>KLIIMA</a:t>
            </a:r>
            <a:endParaRPr/>
          </a:p>
        </p:txBody>
      </p:sp>
      <p:sp>
        <p:nvSpPr>
          <p:cNvPr id="412" name="Google Shape;412;p60"/>
          <p:cNvSpPr txBox="1"/>
          <p:nvPr>
            <p:ph idx="1" type="body"/>
          </p:nvPr>
        </p:nvSpPr>
        <p:spPr>
          <a:xfrm>
            <a:off x="580232" y="2117367"/>
            <a:ext cx="4165381" cy="812863"/>
          </a:xfrm>
          <a:prstGeom prst="rect">
            <a:avLst/>
          </a:prstGeom>
          <a:noFill/>
          <a:ln>
            <a:noFill/>
          </a:ln>
        </p:spPr>
        <p:txBody>
          <a:bodyPr anchorCtr="0" anchor="t" bIns="45700" lIns="91425" spcFirstLastPara="1" rIns="91425" wrap="square" tIns="45700">
            <a:normAutofit fontScale="47500" lnSpcReduction="20000"/>
          </a:bodyPr>
          <a:lstStyle/>
          <a:p>
            <a:pPr indent="0" lvl="0" marL="228600" rtl="0" algn="just">
              <a:spcBef>
                <a:spcPts val="0"/>
              </a:spcBef>
              <a:spcAft>
                <a:spcPts val="0"/>
              </a:spcAft>
              <a:buClr>
                <a:schemeClr val="dk1"/>
              </a:buClr>
              <a:buSzPct val="41259"/>
              <a:buFont typeface="Arial"/>
              <a:buNone/>
            </a:pPr>
            <a:r>
              <a:rPr lang="pl-PL" sz="2666">
                <a:latin typeface="Arial"/>
                <a:ea typeface="Arial"/>
                <a:cs typeface="Arial"/>
                <a:sym typeface="Arial"/>
              </a:rPr>
              <a:t>Tegevus kliimamuutuste leevendamiseks, dekarboniseerides oma tegevusi, tooteid ja väärtusahelat.</a:t>
            </a:r>
            <a:br>
              <a:rPr lang="pl-PL" sz="2666">
                <a:latin typeface="Arial"/>
                <a:ea typeface="Arial"/>
                <a:cs typeface="Arial"/>
                <a:sym typeface="Arial"/>
              </a:rPr>
            </a:br>
            <a:endParaRPr sz="2666">
              <a:latin typeface="Arial"/>
              <a:ea typeface="Arial"/>
              <a:cs typeface="Arial"/>
              <a:sym typeface="Arial"/>
            </a:endParaRPr>
          </a:p>
          <a:p>
            <a:pPr indent="-50800" lvl="0" marL="228600" rtl="0" algn="just">
              <a:lnSpc>
                <a:spcPct val="90000"/>
              </a:lnSpc>
              <a:spcBef>
                <a:spcPts val="0"/>
              </a:spcBef>
              <a:spcAft>
                <a:spcPts val="0"/>
              </a:spcAft>
              <a:buClr>
                <a:schemeClr val="dk1"/>
              </a:buClr>
              <a:buSzPct val="161940"/>
              <a:buNone/>
            </a:pPr>
            <a:r>
              <a:t/>
            </a:r>
            <a:endParaRPr sz="1729"/>
          </a:p>
        </p:txBody>
      </p:sp>
      <p:sp>
        <p:nvSpPr>
          <p:cNvPr id="413" name="Google Shape;413;p60"/>
          <p:cNvSpPr txBox="1"/>
          <p:nvPr/>
        </p:nvSpPr>
        <p:spPr>
          <a:xfrm>
            <a:off x="815050" y="1692695"/>
            <a:ext cx="2166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pl-PL" sz="2000">
                <a:latin typeface="Calibri"/>
                <a:ea typeface="Calibri"/>
                <a:cs typeface="Calibri"/>
                <a:sym typeface="Calibri"/>
              </a:rPr>
              <a:t>EESMÄRK</a:t>
            </a:r>
            <a:endParaRPr b="0" i="0" sz="1400" u="none" cap="none" strike="noStrike">
              <a:solidFill>
                <a:srgbClr val="000000"/>
              </a:solidFill>
              <a:latin typeface="Arial"/>
              <a:ea typeface="Arial"/>
              <a:cs typeface="Arial"/>
              <a:sym typeface="Arial"/>
            </a:endParaRPr>
          </a:p>
        </p:txBody>
      </p:sp>
      <p:sp>
        <p:nvSpPr>
          <p:cNvPr id="414" name="Google Shape;414;p60"/>
          <p:cNvSpPr txBox="1"/>
          <p:nvPr/>
        </p:nvSpPr>
        <p:spPr>
          <a:xfrm>
            <a:off x="803475" y="3174848"/>
            <a:ext cx="2166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l-PL" sz="2000" u="none" cap="none" strike="noStrike">
                <a:solidFill>
                  <a:srgbClr val="000000"/>
                </a:solidFill>
                <a:latin typeface="Calibri"/>
                <a:ea typeface="Calibri"/>
                <a:cs typeface="Calibri"/>
                <a:sym typeface="Calibri"/>
              </a:rPr>
              <a:t>PROGRESS</a:t>
            </a:r>
            <a:endParaRPr b="0" i="0" sz="1400" u="none" cap="none" strike="noStrike">
              <a:solidFill>
                <a:srgbClr val="000000"/>
              </a:solidFill>
              <a:latin typeface="Arial"/>
              <a:ea typeface="Arial"/>
              <a:cs typeface="Arial"/>
              <a:sym typeface="Arial"/>
            </a:endParaRPr>
          </a:p>
        </p:txBody>
      </p:sp>
      <p:sp>
        <p:nvSpPr>
          <p:cNvPr id="415" name="Google Shape;415;p60"/>
          <p:cNvSpPr txBox="1"/>
          <p:nvPr/>
        </p:nvSpPr>
        <p:spPr>
          <a:xfrm>
            <a:off x="425204" y="3740324"/>
            <a:ext cx="4626429" cy="1860672"/>
          </a:xfrm>
          <a:prstGeom prst="rect">
            <a:avLst/>
          </a:prstGeom>
          <a:noFill/>
          <a:ln>
            <a:noFill/>
          </a:ln>
        </p:spPr>
        <p:txBody>
          <a:bodyPr anchorCtr="0" anchor="t" bIns="45700" lIns="91425" spcFirstLastPara="1" rIns="91425" wrap="square" tIns="45700">
            <a:normAutofit fontScale="85000" lnSpcReduction="10000"/>
          </a:bodyPr>
          <a:lstStyle/>
          <a:p>
            <a:pPr indent="0" lvl="0" marL="457200" marR="0" rtl="0" algn="l">
              <a:lnSpc>
                <a:spcPct val="90000"/>
              </a:lnSpc>
              <a:spcBef>
                <a:spcPts val="0"/>
              </a:spcBef>
              <a:spcAft>
                <a:spcPts val="0"/>
              </a:spcAft>
              <a:buNone/>
            </a:pPr>
            <a:r>
              <a:rPr lang="pl-PL" sz="1500">
                <a:solidFill>
                  <a:schemeClr val="dk1"/>
                </a:solidFill>
              </a:rPr>
              <a:t>Globaalne keskkonna mittetulundusühing CDP andis Tetra Pakile kliimamuutuste eest hinnangu „A“.</a:t>
            </a:r>
            <a:endParaRPr sz="1500">
              <a:solidFill>
                <a:schemeClr val="dk1"/>
              </a:solidFill>
            </a:endParaRPr>
          </a:p>
          <a:p>
            <a:pPr indent="0" lvl="0" marL="457200" rtl="0" algn="l">
              <a:lnSpc>
                <a:spcPct val="115000"/>
              </a:lnSpc>
              <a:spcBef>
                <a:spcPts val="0"/>
              </a:spcBef>
              <a:spcAft>
                <a:spcPts val="0"/>
              </a:spcAft>
              <a:buNone/>
            </a:pPr>
            <a:r>
              <a:rPr lang="pl-PL" sz="1700">
                <a:solidFill>
                  <a:schemeClr val="dk1"/>
                </a:solidFill>
              </a:rPr>
              <a:t>Säästeti 131 kilotonni CO2 heidet, ostes rohkem taimepõhist plastikut.</a:t>
            </a:r>
            <a:br>
              <a:rPr lang="pl-PL" sz="1700">
                <a:solidFill>
                  <a:schemeClr val="dk1"/>
                </a:solidFill>
              </a:rPr>
            </a:br>
            <a:r>
              <a:rPr lang="pl-PL" sz="1700">
                <a:solidFill>
                  <a:schemeClr val="dk1"/>
                </a:solidFill>
              </a:rPr>
              <a:t> 84% taastuvelektri tarbimist meie tegevuses.</a:t>
            </a:r>
            <a:br>
              <a:rPr lang="pl-PL" sz="1700">
                <a:solidFill>
                  <a:schemeClr val="dk1"/>
                </a:solidFill>
              </a:rPr>
            </a:br>
            <a:r>
              <a:rPr lang="pl-PL" sz="1700">
                <a:solidFill>
                  <a:schemeClr val="dk1"/>
                </a:solidFill>
              </a:rPr>
              <a:t> 39% kasvuhoonegaaside heitkoguste vähenemine meie tegevustes võrreldes 2019. aastaga</a:t>
            </a:r>
            <a:endParaRPr b="0" i="0" sz="1600" u="none" cap="none" strike="noStrike">
              <a:solidFill>
                <a:schemeClr val="dk1"/>
              </a:solidFill>
              <a:latin typeface="Calibri"/>
              <a:ea typeface="Calibri"/>
              <a:cs typeface="Calibri"/>
              <a:sym typeface="Calibri"/>
            </a:endParaRPr>
          </a:p>
        </p:txBody>
      </p:sp>
      <p:cxnSp>
        <p:nvCxnSpPr>
          <p:cNvPr id="416" name="Google Shape;416;p60"/>
          <p:cNvCxnSpPr/>
          <p:nvPr/>
        </p:nvCxnSpPr>
        <p:spPr>
          <a:xfrm>
            <a:off x="6096000" y="1157468"/>
            <a:ext cx="0" cy="4343641"/>
          </a:xfrm>
          <a:prstGeom prst="straightConnector1">
            <a:avLst/>
          </a:prstGeom>
          <a:noFill/>
          <a:ln cap="flat" cmpd="sng" w="25400">
            <a:solidFill>
              <a:schemeClr val="accent6"/>
            </a:solidFill>
            <a:prstDash val="solid"/>
            <a:round/>
            <a:headEnd len="sm" w="sm" type="none"/>
            <a:tailEnd len="sm" w="sm" type="none"/>
          </a:ln>
          <a:effectLst>
            <a:outerShdw blurRad="40000" rotWithShape="0" dir="5400000" dist="20000">
              <a:srgbClr val="000000">
                <a:alpha val="37254"/>
              </a:srgbClr>
            </a:outerShdw>
          </a:effectLst>
        </p:spPr>
      </p:cxnSp>
      <p:sp>
        <p:nvSpPr>
          <p:cNvPr id="417" name="Google Shape;417;p60"/>
          <p:cNvSpPr txBox="1"/>
          <p:nvPr/>
        </p:nvSpPr>
        <p:spPr>
          <a:xfrm>
            <a:off x="8188338" y="662467"/>
            <a:ext cx="2166248" cy="123028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lang="pl-PL" sz="3600">
                <a:solidFill>
                  <a:schemeClr val="dk1"/>
                </a:solidFill>
                <a:latin typeface="Calibri"/>
                <a:ea typeface="Calibri"/>
                <a:cs typeface="Calibri"/>
                <a:sym typeface="Calibri"/>
              </a:rPr>
              <a:t>LOODUS</a:t>
            </a:r>
            <a:endParaRPr b="0" i="0" sz="1400" u="none" cap="none" strike="noStrike">
              <a:solidFill>
                <a:srgbClr val="000000"/>
              </a:solidFill>
              <a:latin typeface="Arial"/>
              <a:ea typeface="Arial"/>
              <a:cs typeface="Arial"/>
              <a:sym typeface="Arial"/>
            </a:endParaRPr>
          </a:p>
        </p:txBody>
      </p:sp>
      <p:sp>
        <p:nvSpPr>
          <p:cNvPr id="418" name="Google Shape;418;p60"/>
          <p:cNvSpPr txBox="1"/>
          <p:nvPr/>
        </p:nvSpPr>
        <p:spPr>
          <a:xfrm>
            <a:off x="6857999" y="2093418"/>
            <a:ext cx="4859078" cy="1581604"/>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0"/>
              </a:spcBef>
              <a:spcAft>
                <a:spcPts val="0"/>
              </a:spcAft>
              <a:buClr>
                <a:schemeClr val="dk1"/>
              </a:buClr>
              <a:buSzPts val="1100"/>
              <a:buFont typeface="Arial"/>
              <a:buNone/>
            </a:pPr>
            <a:r>
              <a:rPr lang="pl-PL" sz="1300">
                <a:solidFill>
                  <a:schemeClr val="dk1"/>
                </a:solidFill>
                <a:latin typeface="Calibri"/>
                <a:ea typeface="Calibri"/>
                <a:cs typeface="Calibri"/>
                <a:sym typeface="Calibri"/>
              </a:rPr>
              <a:t>Tegevus looduse heaks vastutustundlike hanketavade ja strateegiliste partnerluste kaudu, et kaitsta ja taastada bioloogilist mitmekesisust, leevendada ja kohaneda kliimamuutustega ning aidata kaasa ülemaailmsele vee säästmisele</a:t>
            </a:r>
            <a:r>
              <a:rPr lang="pl-PL" sz="1500">
                <a:solidFill>
                  <a:schemeClr val="dk1"/>
                </a:solidFill>
                <a:latin typeface="Calibri"/>
                <a:ea typeface="Calibri"/>
                <a:cs typeface="Calibri"/>
                <a:sym typeface="Calibri"/>
              </a:rPr>
              <a:t>.</a:t>
            </a:r>
            <a:endParaRPr sz="1500">
              <a:solidFill>
                <a:schemeClr val="dk1"/>
              </a:solidFill>
              <a:latin typeface="Calibri"/>
              <a:ea typeface="Calibri"/>
              <a:cs typeface="Calibri"/>
              <a:sym typeface="Calibri"/>
            </a:endParaRPr>
          </a:p>
          <a:p>
            <a:pPr indent="-50800" lvl="0" marL="228600" marR="0" rtl="0" algn="l">
              <a:lnSpc>
                <a:spcPct val="90000"/>
              </a:lnSpc>
              <a:spcBef>
                <a:spcPts val="0"/>
              </a:spcBef>
              <a:spcAft>
                <a:spcPts val="0"/>
              </a:spcAft>
              <a:buClr>
                <a:schemeClr val="dk1"/>
              </a:buClr>
              <a:buSzPts val="2800"/>
              <a:buFont typeface="Arial"/>
              <a:buNone/>
            </a:pPr>
            <a:r>
              <a:t/>
            </a:r>
            <a:endParaRPr sz="1600">
              <a:solidFill>
                <a:schemeClr val="dk1"/>
              </a:solidFill>
              <a:latin typeface="Calibri"/>
              <a:ea typeface="Calibri"/>
              <a:cs typeface="Calibri"/>
              <a:sym typeface="Calibri"/>
            </a:endParaRPr>
          </a:p>
        </p:txBody>
      </p:sp>
      <p:sp>
        <p:nvSpPr>
          <p:cNvPr id="419" name="Google Shape;419;p60"/>
          <p:cNvSpPr txBox="1"/>
          <p:nvPr/>
        </p:nvSpPr>
        <p:spPr>
          <a:xfrm>
            <a:off x="7110439" y="1612365"/>
            <a:ext cx="2166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lang="pl-PL" sz="2000">
                <a:latin typeface="Calibri"/>
                <a:ea typeface="Calibri"/>
                <a:cs typeface="Calibri"/>
                <a:sym typeface="Calibri"/>
              </a:rPr>
              <a:t>EESMÄRK</a:t>
            </a:r>
            <a:endParaRPr b="0" i="0" sz="1400" u="none" cap="none" strike="noStrike">
              <a:solidFill>
                <a:srgbClr val="000000"/>
              </a:solidFill>
              <a:latin typeface="Arial"/>
              <a:ea typeface="Arial"/>
              <a:cs typeface="Arial"/>
              <a:sym typeface="Arial"/>
            </a:endParaRPr>
          </a:p>
        </p:txBody>
      </p:sp>
      <p:sp>
        <p:nvSpPr>
          <p:cNvPr id="420" name="Google Shape;420;p60"/>
          <p:cNvSpPr txBox="1"/>
          <p:nvPr/>
        </p:nvSpPr>
        <p:spPr>
          <a:xfrm>
            <a:off x="7153153" y="3163881"/>
            <a:ext cx="21662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l-PL" sz="2000" u="none" cap="none" strike="noStrike">
                <a:solidFill>
                  <a:srgbClr val="000000"/>
                </a:solidFill>
                <a:latin typeface="Calibri"/>
                <a:ea typeface="Calibri"/>
                <a:cs typeface="Calibri"/>
                <a:sym typeface="Calibri"/>
              </a:rPr>
              <a:t>PROGRESS</a:t>
            </a:r>
            <a:endParaRPr b="0" i="0" sz="1400" u="none" cap="none" strike="noStrike">
              <a:solidFill>
                <a:srgbClr val="000000"/>
              </a:solidFill>
              <a:latin typeface="Arial"/>
              <a:ea typeface="Arial"/>
              <a:cs typeface="Arial"/>
              <a:sym typeface="Arial"/>
            </a:endParaRPr>
          </a:p>
        </p:txBody>
      </p:sp>
      <p:sp>
        <p:nvSpPr>
          <p:cNvPr id="421" name="Google Shape;421;p60"/>
          <p:cNvSpPr txBox="1"/>
          <p:nvPr/>
        </p:nvSpPr>
        <p:spPr>
          <a:xfrm>
            <a:off x="6857999" y="3640437"/>
            <a:ext cx="5006349" cy="1860672"/>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0"/>
              </a:spcBef>
              <a:spcAft>
                <a:spcPts val="0"/>
              </a:spcAft>
              <a:buNone/>
            </a:pPr>
            <a:r>
              <a:rPr lang="pl-PL" sz="1600">
                <a:solidFill>
                  <a:schemeClr val="dk1"/>
                </a:solidFill>
                <a:latin typeface="Calibri"/>
                <a:ea typeface="Calibri"/>
                <a:cs typeface="Calibri"/>
                <a:sym typeface="Calibri"/>
              </a:rPr>
              <a:t>Taastati 87 hektarit maad, mis võrdub 136 jalgpalliväljaga, Brasiilia Atlandi metsa Araucaria kaitseprogrammi kaudu.</a:t>
            </a:r>
            <a:br>
              <a:rPr lang="pl-PL" sz="1600">
                <a:solidFill>
                  <a:schemeClr val="dk1"/>
                </a:solidFill>
                <a:latin typeface="Calibri"/>
                <a:ea typeface="Calibri"/>
                <a:cs typeface="Calibri"/>
                <a:sym typeface="Calibri"/>
              </a:rPr>
            </a:br>
            <a:r>
              <a:rPr lang="pl-PL" sz="1600">
                <a:solidFill>
                  <a:schemeClr val="dk1"/>
                </a:solidFill>
                <a:latin typeface="Calibri"/>
                <a:ea typeface="Calibri"/>
                <a:cs typeface="Calibri"/>
                <a:sym typeface="Calibri"/>
              </a:rPr>
              <a:t> • CDP andis metsale hinnangu „A“.</a:t>
            </a:r>
            <a:br>
              <a:rPr lang="pl-PL" sz="1600">
                <a:solidFill>
                  <a:schemeClr val="dk1"/>
                </a:solidFill>
                <a:latin typeface="Calibri"/>
                <a:ea typeface="Calibri"/>
                <a:cs typeface="Calibri"/>
                <a:sym typeface="Calibri"/>
              </a:rPr>
            </a:br>
            <a:r>
              <a:rPr lang="pl-PL" sz="1600">
                <a:solidFill>
                  <a:schemeClr val="dk1"/>
                </a:solidFill>
                <a:latin typeface="Calibri"/>
                <a:ea typeface="Calibri"/>
                <a:cs typeface="Calibri"/>
                <a:sym typeface="Calibri"/>
              </a:rPr>
              <a:t> • Viidi läbi veeväärtusahela analüüs, et paremini mõista meie vee jalajälge ja veega seotud riske.</a:t>
            </a:r>
            <a:br>
              <a:rPr lang="pl-PL" sz="1600">
                <a:solidFill>
                  <a:schemeClr val="dk1"/>
                </a:solidFill>
                <a:latin typeface="Calibri"/>
                <a:ea typeface="Calibri"/>
                <a:cs typeface="Calibri"/>
                <a:sym typeface="Calibri"/>
              </a:rPr>
            </a:br>
            <a:r>
              <a:rPr lang="pl-PL" sz="1600">
                <a:solidFill>
                  <a:schemeClr val="dk1"/>
                </a:solidFill>
                <a:latin typeface="Calibri"/>
                <a:ea typeface="Calibri"/>
                <a:cs typeface="Calibri"/>
                <a:sym typeface="Calibri"/>
              </a:rPr>
              <a:t> • Avaldati esimene taastuvate polümeeride vastutustundliku hankimise kord.</a:t>
            </a:r>
            <a:endParaRPr sz="1600">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None/>
            </a:pPr>
            <a:r>
              <a:t/>
            </a:r>
            <a:endParaRPr b="1" sz="1600">
              <a:solidFill>
                <a:schemeClr val="dk1"/>
              </a:solidFill>
              <a:latin typeface="Calibri"/>
              <a:ea typeface="Calibri"/>
              <a:cs typeface="Calibri"/>
              <a:sym typeface="Calibri"/>
            </a:endParaRPr>
          </a:p>
        </p:txBody>
      </p:sp>
      <p:sp>
        <p:nvSpPr>
          <p:cNvPr id="422" name="Google Shape;422;p60"/>
          <p:cNvSpPr txBox="1"/>
          <p:nvPr/>
        </p:nvSpPr>
        <p:spPr>
          <a:xfrm>
            <a:off x="524754" y="5816113"/>
            <a:ext cx="1003351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pl-PL" sz="1000" u="none" cap="none" strike="noStrike">
                <a:solidFill>
                  <a:srgbClr val="595959"/>
                </a:solidFill>
                <a:latin typeface="Calibri"/>
                <a:ea typeface="Calibri"/>
                <a:cs typeface="Calibri"/>
                <a:sym typeface="Calibri"/>
              </a:rPr>
              <a:t>Source: Tetra Pak, </a:t>
            </a:r>
            <a:r>
              <a:rPr b="0" i="1" lang="pl-PL" sz="1000" u="none" cap="none" strike="noStrike">
                <a:solidFill>
                  <a:srgbClr val="595959"/>
                </a:solidFill>
                <a:latin typeface="Calibri"/>
                <a:ea typeface="Calibri"/>
                <a:cs typeface="Calibri"/>
                <a:sym typeface="Calibri"/>
              </a:rPr>
              <a:t>Sustainability Report FY22 Highlights, </a:t>
            </a:r>
            <a:r>
              <a:rPr b="0" i="0" lang="pl-PL" sz="1000" u="none" cap="none" strike="noStrike">
                <a:solidFill>
                  <a:srgbClr val="595959"/>
                </a:solidFill>
                <a:latin typeface="Calibri"/>
                <a:ea typeface="Calibri"/>
                <a:cs typeface="Calibri"/>
                <a:sym typeface="Calibri"/>
              </a:rPr>
              <a:t>https://www.tetrapak.com/content/dam/tetrapak/media-box/global/en/documents/sustainability-report-highlights-infographics.pdf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1"/>
          <p:cNvSpPr txBox="1"/>
          <p:nvPr>
            <p:ph type="title"/>
          </p:nvPr>
        </p:nvSpPr>
        <p:spPr>
          <a:xfrm>
            <a:off x="831850" y="1029460"/>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Kujutlemine ja kujundamine</a:t>
            </a:r>
            <a:endParaRPr/>
          </a:p>
        </p:txBody>
      </p:sp>
      <p:sp>
        <p:nvSpPr>
          <p:cNvPr id="428" name="Google Shape;428;p61"/>
          <p:cNvSpPr txBox="1"/>
          <p:nvPr>
            <p:ph idx="1" type="body"/>
          </p:nvPr>
        </p:nvSpPr>
        <p:spPr>
          <a:xfrm>
            <a:off x="831850" y="4589463"/>
            <a:ext cx="10515600" cy="98402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888888"/>
              </a:buClr>
              <a:buSzPts val="2400"/>
              <a:buNone/>
            </a:pPr>
            <a:r>
              <a:rPr b="1" lang="pl-PL" sz="4000">
                <a:solidFill>
                  <a:srgbClr val="07674D"/>
                </a:solidFill>
              </a:rPr>
              <a:t>Stsenaariumi analüüs</a:t>
            </a:r>
            <a:endParaRPr b="1" sz="400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14"/>
          <p:cNvSpPr txBox="1"/>
          <p:nvPr>
            <p:ph type="title"/>
          </p:nvPr>
        </p:nvSpPr>
        <p:spPr>
          <a:xfrm>
            <a:off x="508144" y="745374"/>
            <a:ext cx="6748061"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sz="3600"/>
              <a:t>Kursuse eesmärk</a:t>
            </a:r>
            <a:endParaRPr b="1" sz="3600"/>
          </a:p>
        </p:txBody>
      </p:sp>
      <p:sp>
        <p:nvSpPr>
          <p:cNvPr id="434" name="Google Shape;434;p14"/>
          <p:cNvSpPr txBox="1"/>
          <p:nvPr>
            <p:ph idx="1" type="body"/>
          </p:nvPr>
        </p:nvSpPr>
        <p:spPr>
          <a:xfrm>
            <a:off x="838200" y="1825625"/>
            <a:ext cx="6237514" cy="3997630"/>
          </a:xfrm>
          <a:prstGeom prst="rect">
            <a:avLst/>
          </a:prstGeom>
          <a:noFill/>
          <a:ln>
            <a:noFill/>
          </a:ln>
        </p:spPr>
        <p:txBody>
          <a:bodyPr anchorCtr="0" anchor="t" bIns="45700" lIns="91425" spcFirstLastPara="1" rIns="91425" wrap="square" tIns="45700">
            <a:normAutofit fontScale="85000" lnSpcReduction="10000"/>
          </a:bodyPr>
          <a:lstStyle/>
          <a:p>
            <a:pPr indent="-406400" lvl="0" marL="457200" rtl="0" algn="just">
              <a:spcBef>
                <a:spcPts val="600"/>
              </a:spcBef>
              <a:spcAft>
                <a:spcPts val="0"/>
              </a:spcAft>
              <a:buClr>
                <a:srgbClr val="434343"/>
              </a:buClr>
              <a:buSzPct val="117647"/>
              <a:buChar char="•"/>
            </a:pPr>
            <a:r>
              <a:rPr lang="pl-PL"/>
              <a:t>Selles teemas juhendame teid läbi stsenaariumide konstrueerimise intuitiivse loogikakooli. </a:t>
            </a:r>
            <a:endParaRPr/>
          </a:p>
          <a:p>
            <a:pPr indent="-406400" lvl="0" marL="457200" rtl="0" algn="just">
              <a:spcBef>
                <a:spcPts val="600"/>
              </a:spcBef>
              <a:spcAft>
                <a:spcPts val="0"/>
              </a:spcAft>
              <a:buClr>
                <a:srgbClr val="434343"/>
              </a:buClr>
              <a:buSzPct val="117647"/>
              <a:buChar char="•"/>
            </a:pPr>
            <a:r>
              <a:rPr lang="pl-PL"/>
              <a:t>Õpid, kuidas tuvastada strateegilisi otsuseid (säästva transpordi kasutamise kohta), tuvastada säästvat transporti mõjutavaid tegureid, valida liikumapanevaid jõude, töötada välja ja luua stsenaariume. </a:t>
            </a:r>
            <a:endParaRPr/>
          </a:p>
          <a:p>
            <a:pPr indent="-406400" lvl="0" marL="457200" rtl="0" algn="just">
              <a:spcBef>
                <a:spcPts val="600"/>
              </a:spcBef>
              <a:spcAft>
                <a:spcPts val="0"/>
              </a:spcAft>
              <a:buClr>
                <a:srgbClr val="434343"/>
              </a:buClr>
              <a:buSzPct val="117647"/>
              <a:buChar char="•"/>
            </a:pPr>
            <a:r>
              <a:rPr lang="pl-PL"/>
              <a:t>Te selgitate välja lootused ja hirmud seoses säästva transpordi kasutamisega 2040. aastal.</a:t>
            </a:r>
            <a:endParaRPr/>
          </a:p>
          <a:p>
            <a:pPr indent="0" lvl="0" marL="457200" rtl="0" algn="just">
              <a:spcBef>
                <a:spcPts val="600"/>
              </a:spcBef>
              <a:spcAft>
                <a:spcPts val="0"/>
              </a:spcAft>
              <a:buNone/>
            </a:pPr>
            <a:r>
              <a:t/>
            </a:r>
            <a:endParaRPr/>
          </a:p>
          <a:p>
            <a:pPr indent="-50800" lvl="0" marL="228600" rtl="0" algn="l">
              <a:lnSpc>
                <a:spcPct val="90000"/>
              </a:lnSpc>
              <a:spcBef>
                <a:spcPts val="0"/>
              </a:spcBef>
              <a:spcAft>
                <a:spcPts val="0"/>
              </a:spcAft>
              <a:buClr>
                <a:schemeClr val="dk1"/>
              </a:buClr>
              <a:buSzPct val="117646"/>
              <a:buNone/>
            </a:pPr>
            <a:r>
              <a:t/>
            </a:r>
            <a:endParaRPr>
              <a:solidFill>
                <a:schemeClr val="dk1"/>
              </a:solidFill>
            </a:endParaRPr>
          </a:p>
        </p:txBody>
      </p:sp>
      <p:sp>
        <p:nvSpPr>
          <p:cNvPr id="435" name="Google Shape;435;p14"/>
          <p:cNvSpPr txBox="1"/>
          <p:nvPr/>
        </p:nvSpPr>
        <p:spPr>
          <a:xfrm>
            <a:off x="8730343" y="5213382"/>
            <a:ext cx="2296886" cy="48520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0" i="0" lang="pl-PL" sz="1200" u="none" cap="none" strike="noStrike">
                <a:solidFill>
                  <a:schemeClr val="dk1"/>
                </a:solidFill>
                <a:latin typeface="Calibri"/>
                <a:ea typeface="Calibri"/>
                <a:cs typeface="Calibri"/>
                <a:sym typeface="Calibri"/>
              </a:rPr>
              <a:t>Source: www.pexels.com</a:t>
            </a:r>
            <a:endParaRPr b="0" i="0" sz="1400" u="none" cap="none" strike="noStrike">
              <a:solidFill>
                <a:srgbClr val="000000"/>
              </a:solidFill>
              <a:latin typeface="Arial"/>
              <a:ea typeface="Arial"/>
              <a:cs typeface="Arial"/>
              <a:sym typeface="Arial"/>
            </a:endParaRPr>
          </a:p>
        </p:txBody>
      </p:sp>
      <p:pic>
        <p:nvPicPr>
          <p:cNvPr id="436" name="Google Shape;436;p14"/>
          <p:cNvPicPr preferRelativeResize="0"/>
          <p:nvPr/>
        </p:nvPicPr>
        <p:blipFill rotWithShape="1">
          <a:blip r:embed="rId3">
            <a:alphaModFix/>
          </a:blip>
          <a:srcRect b="0" l="0" r="0" t="0"/>
          <a:stretch/>
        </p:blipFill>
        <p:spPr>
          <a:xfrm>
            <a:off x="7405770" y="949398"/>
            <a:ext cx="4002459" cy="426398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2"/>
          <p:cNvSpPr txBox="1"/>
          <p:nvPr>
            <p:ph idx="1" type="body"/>
          </p:nvPr>
        </p:nvSpPr>
        <p:spPr>
          <a:xfrm>
            <a:off x="4762500" y="1825625"/>
            <a:ext cx="6591300" cy="3997630"/>
          </a:xfrm>
          <a:prstGeom prst="rect">
            <a:avLst/>
          </a:prstGeom>
          <a:noFill/>
          <a:ln>
            <a:noFill/>
          </a:ln>
        </p:spPr>
        <p:txBody>
          <a:bodyPr anchorCtr="0" anchor="t" bIns="45700" lIns="91425" spcFirstLastPara="1" rIns="91425" wrap="square" tIns="45700">
            <a:normAutofit/>
          </a:bodyPr>
          <a:lstStyle/>
          <a:p>
            <a:pPr indent="-228600" lvl="0" marL="457200" rtl="0" algn="l">
              <a:spcBef>
                <a:spcPts val="1000"/>
              </a:spcBef>
              <a:spcAft>
                <a:spcPts val="0"/>
              </a:spcAft>
              <a:buClr>
                <a:schemeClr val="dk1"/>
              </a:buClr>
              <a:buSzPts val="1100"/>
              <a:buFont typeface="Arial"/>
              <a:buNone/>
            </a:pPr>
            <a:r>
              <a:rPr lang="pl-PL"/>
              <a:t>Kas teate, mis on prognoosid ja stsenaariumid?</a:t>
            </a:r>
            <a:endParaRPr/>
          </a:p>
          <a:p>
            <a:pPr indent="-228600" lvl="0" marL="457200" rtl="0" algn="l">
              <a:spcBef>
                <a:spcPts val="1000"/>
              </a:spcBef>
              <a:spcAft>
                <a:spcPts val="0"/>
              </a:spcAft>
              <a:buClr>
                <a:schemeClr val="dk1"/>
              </a:buClr>
              <a:buSzPts val="1100"/>
              <a:buFont typeface="Arial"/>
              <a:buNone/>
            </a:pPr>
            <a:r>
              <a:t/>
            </a:r>
            <a:endParaRPr/>
          </a:p>
          <a:p>
            <a:pPr indent="-228600" lvl="0" marL="457200" rtl="0" algn="l">
              <a:lnSpc>
                <a:spcPct val="90000"/>
              </a:lnSpc>
              <a:spcBef>
                <a:spcPts val="1000"/>
              </a:spcBef>
              <a:spcAft>
                <a:spcPts val="0"/>
              </a:spcAft>
              <a:buClr>
                <a:schemeClr val="dk1"/>
              </a:buClr>
              <a:buSzPts val="1800"/>
              <a:buNone/>
            </a:pPr>
            <a:r>
              <a:t/>
            </a:r>
            <a:endParaRPr/>
          </a:p>
        </p:txBody>
      </p:sp>
      <p:pic>
        <p:nvPicPr>
          <p:cNvPr id="442" name="Google Shape;442;p62"/>
          <p:cNvPicPr preferRelativeResize="0"/>
          <p:nvPr/>
        </p:nvPicPr>
        <p:blipFill rotWithShape="1">
          <a:blip r:embed="rId3">
            <a:alphaModFix/>
          </a:blip>
          <a:srcRect b="0" l="0" r="0" t="0"/>
          <a:stretch/>
        </p:blipFill>
        <p:spPr>
          <a:xfrm>
            <a:off x="-1610143" y="1966806"/>
            <a:ext cx="5982535" cy="371526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3"/>
          <p:cNvSpPr txBox="1"/>
          <p:nvPr>
            <p:ph type="title"/>
          </p:nvPr>
        </p:nvSpPr>
        <p:spPr>
          <a:xfrm>
            <a:off x="143436" y="629268"/>
            <a:ext cx="11408486" cy="79612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lang="pl-PL" sz="3200">
                <a:solidFill>
                  <a:srgbClr val="387025"/>
                </a:solidFill>
                <a:latin typeface="Montserrat"/>
                <a:ea typeface="Montserrat"/>
                <a:cs typeface="Montserrat"/>
                <a:sym typeface="Montserrat"/>
              </a:rPr>
              <a:t>Prognoosimine vs stsenaariumide koostamine</a:t>
            </a:r>
            <a:endParaRPr sz="3200">
              <a:solidFill>
                <a:schemeClr val="dk1"/>
              </a:solidFill>
              <a:latin typeface="Montserrat"/>
              <a:ea typeface="Montserrat"/>
              <a:cs typeface="Montserrat"/>
              <a:sym typeface="Montserrat"/>
            </a:endParaRPr>
          </a:p>
        </p:txBody>
      </p:sp>
      <p:sp>
        <p:nvSpPr>
          <p:cNvPr id="448" name="Google Shape;448;p63"/>
          <p:cNvSpPr txBox="1"/>
          <p:nvPr/>
        </p:nvSpPr>
        <p:spPr>
          <a:xfrm>
            <a:off x="143437" y="1564516"/>
            <a:ext cx="6759300" cy="3150300"/>
          </a:xfrm>
          <a:prstGeom prst="rect">
            <a:avLst/>
          </a:prstGeom>
          <a:noFill/>
          <a:ln>
            <a:noFill/>
          </a:ln>
        </p:spPr>
        <p:txBody>
          <a:bodyPr anchorCtr="0" anchor="t" bIns="45700" lIns="91425" spcFirstLastPara="1" rIns="91425" wrap="square" tIns="45700">
            <a:spAutoFit/>
          </a:bodyPr>
          <a:lstStyle/>
          <a:p>
            <a:pPr indent="0" lvl="0" marL="0" rtl="0" algn="l">
              <a:spcBef>
                <a:spcPts val="1100"/>
              </a:spcBef>
              <a:spcAft>
                <a:spcPts val="0"/>
              </a:spcAft>
              <a:buClr>
                <a:schemeClr val="dk1"/>
              </a:buClr>
              <a:buSzPts val="1100"/>
              <a:buFont typeface="Arial"/>
              <a:buNone/>
            </a:pPr>
            <a:r>
              <a:rPr lang="pl-PL" sz="1800">
                <a:solidFill>
                  <a:schemeClr val="dk1"/>
                </a:solidFill>
                <a:latin typeface="Montserrat"/>
                <a:ea typeface="Montserrat"/>
                <a:cs typeface="Montserrat"/>
                <a:sym typeface="Montserrat"/>
              </a:rPr>
              <a:t>Prognoosimine põhineb sageli trendide ekstrapoleerimisel. </a:t>
            </a:r>
            <a:endParaRPr sz="1800">
              <a:solidFill>
                <a:schemeClr val="dk1"/>
              </a:solidFill>
              <a:latin typeface="Montserrat"/>
              <a:ea typeface="Montserrat"/>
              <a:cs typeface="Montserrat"/>
              <a:sym typeface="Montserrat"/>
            </a:endParaRPr>
          </a:p>
          <a:p>
            <a:pPr indent="0" lvl="0" marL="0" rtl="0" algn="l">
              <a:spcBef>
                <a:spcPts val="1100"/>
              </a:spcBef>
              <a:spcAft>
                <a:spcPts val="0"/>
              </a:spcAft>
              <a:buClr>
                <a:schemeClr val="dk1"/>
              </a:buClr>
              <a:buSzPts val="1100"/>
              <a:buFont typeface="Arial"/>
              <a:buNone/>
            </a:pPr>
            <a:r>
              <a:rPr lang="pl-PL" sz="1800">
                <a:solidFill>
                  <a:schemeClr val="dk1"/>
                </a:solidFill>
                <a:latin typeface="Montserrat"/>
                <a:ea typeface="Montserrat"/>
                <a:cs typeface="Montserrat"/>
                <a:sym typeface="Montserrat"/>
              </a:rPr>
              <a:t>See võib olla seotud minevikust tulevikku sõitmisega, kuid tagapeeglite vaatamisega. Mõlemal juhul järgime sama rada. Seda nimetame trendide ekstrapoleerimiseks.</a:t>
            </a:r>
            <a:endParaRPr sz="1800">
              <a:solidFill>
                <a:schemeClr val="dk1"/>
              </a:solidFill>
              <a:latin typeface="Montserrat"/>
              <a:ea typeface="Montserrat"/>
              <a:cs typeface="Montserrat"/>
              <a:sym typeface="Montserrat"/>
            </a:endParaRPr>
          </a:p>
          <a:p>
            <a:pPr indent="0" lvl="0" marL="0" rtl="0" algn="l">
              <a:spcBef>
                <a:spcPts val="1100"/>
              </a:spcBef>
              <a:spcAft>
                <a:spcPts val="0"/>
              </a:spcAft>
              <a:buClr>
                <a:schemeClr val="dk1"/>
              </a:buClr>
              <a:buSzPts val="1100"/>
              <a:buFont typeface="Arial"/>
              <a:buNone/>
            </a:pPr>
            <a:r>
              <a:t/>
            </a:r>
            <a:endParaRPr sz="1800">
              <a:solidFill>
                <a:schemeClr val="dk1"/>
              </a:solidFill>
              <a:latin typeface="Montserrat"/>
              <a:ea typeface="Montserrat"/>
              <a:cs typeface="Montserrat"/>
              <a:sym typeface="Montserrat"/>
            </a:endParaRPr>
          </a:p>
          <a:p>
            <a:pPr indent="0" lvl="0" marL="0" marR="0" rtl="0" algn="l">
              <a:lnSpc>
                <a:spcPct val="100000"/>
              </a:lnSpc>
              <a:spcBef>
                <a:spcPts val="1100"/>
              </a:spcBef>
              <a:spcAft>
                <a:spcPts val="0"/>
              </a:spcAft>
              <a:buClr>
                <a:srgbClr val="000000"/>
              </a:buClr>
              <a:buSzPts val="1800"/>
              <a:buFont typeface="Arial"/>
              <a:buNone/>
            </a:pPr>
            <a:r>
              <a:t/>
            </a:r>
            <a:endParaRPr sz="1800">
              <a:solidFill>
                <a:schemeClr val="dk1"/>
              </a:solidFill>
              <a:latin typeface="Montserrat"/>
              <a:ea typeface="Montserrat"/>
              <a:cs typeface="Montserrat"/>
              <a:sym typeface="Montserrat"/>
            </a:endParaRPr>
          </a:p>
          <a:p>
            <a:pPr indent="0" lvl="0" marL="0" marR="0" rtl="0" algn="l">
              <a:lnSpc>
                <a:spcPct val="100000"/>
              </a:lnSpc>
              <a:spcBef>
                <a:spcPts val="1100"/>
              </a:spcBef>
              <a:spcAft>
                <a:spcPts val="0"/>
              </a:spcAft>
              <a:buClr>
                <a:srgbClr val="000000"/>
              </a:buClr>
              <a:buSzPts val="1800"/>
              <a:buFont typeface="Arial"/>
              <a:buNone/>
            </a:pPr>
            <a:br>
              <a:rPr b="0" i="0" lang="pl-PL" sz="1800" u="none" cap="none" strike="noStrike">
                <a:solidFill>
                  <a:srgbClr val="7F7F7F"/>
                </a:solidFill>
                <a:latin typeface="Calibri"/>
                <a:ea typeface="Calibri"/>
                <a:cs typeface="Calibri"/>
                <a:sym typeface="Calibri"/>
              </a:rPr>
            </a:br>
            <a:endParaRPr b="0" i="0" sz="1800" u="none" cap="none" strike="noStrike">
              <a:solidFill>
                <a:srgbClr val="7F7F7F"/>
              </a:solidFill>
              <a:latin typeface="Calibri"/>
              <a:ea typeface="Calibri"/>
              <a:cs typeface="Calibri"/>
              <a:sym typeface="Calibri"/>
            </a:endParaRPr>
          </a:p>
        </p:txBody>
      </p:sp>
      <p:sp>
        <p:nvSpPr>
          <p:cNvPr id="449" name="Google Shape;449;p63"/>
          <p:cNvSpPr txBox="1"/>
          <p:nvPr/>
        </p:nvSpPr>
        <p:spPr>
          <a:xfrm>
            <a:off x="1633819" y="3093768"/>
            <a:ext cx="40140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pl-PL" sz="1800">
                <a:solidFill>
                  <a:srgbClr val="333B3B"/>
                </a:solidFill>
                <a:latin typeface="Montserrat"/>
                <a:ea typeface="Montserrat"/>
                <a:cs typeface="Montserrat"/>
                <a:sym typeface="Montserrat"/>
              </a:rPr>
              <a:t>SUUNDUMUSTE EKSTRAPOLEERIMINE</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id="450" name="Google Shape;450;p63"/>
          <p:cNvPicPr preferRelativeResize="0"/>
          <p:nvPr/>
        </p:nvPicPr>
        <p:blipFill rotWithShape="1">
          <a:blip r:embed="rId3">
            <a:alphaModFix/>
          </a:blip>
          <a:srcRect b="0" l="0" r="0" t="0"/>
          <a:stretch/>
        </p:blipFill>
        <p:spPr>
          <a:xfrm>
            <a:off x="732754" y="3642472"/>
            <a:ext cx="5114925" cy="2190750"/>
          </a:xfrm>
          <a:prstGeom prst="rect">
            <a:avLst/>
          </a:prstGeom>
          <a:noFill/>
          <a:ln>
            <a:noFill/>
          </a:ln>
        </p:spPr>
      </p:pic>
      <p:sp>
        <p:nvSpPr>
          <p:cNvPr id="451" name="Google Shape;451;p63"/>
          <p:cNvSpPr txBox="1"/>
          <p:nvPr/>
        </p:nvSpPr>
        <p:spPr>
          <a:xfrm>
            <a:off x="296447" y="5648556"/>
            <a:ext cx="976928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pl-PL" sz="1800">
                <a:solidFill>
                  <a:srgbClr val="07674D"/>
                </a:solidFill>
                <a:latin typeface="Montserrat"/>
                <a:ea typeface="Montserrat"/>
                <a:cs typeface="Montserrat"/>
                <a:sym typeface="Montserrat"/>
              </a:rPr>
              <a:t>Stsenaariumides eeldame, et tulevikku on rohkem kui üks tee!</a:t>
            </a:r>
            <a:endParaRPr b="0" i="0" sz="1800" u="none" cap="none" strike="noStrike">
              <a:solidFill>
                <a:srgbClr val="07674D"/>
              </a:solidFill>
              <a:latin typeface="Calibri"/>
              <a:ea typeface="Calibri"/>
              <a:cs typeface="Calibri"/>
              <a:sym typeface="Calibri"/>
            </a:endParaRPr>
          </a:p>
        </p:txBody>
      </p:sp>
      <p:pic>
        <p:nvPicPr>
          <p:cNvPr id="452" name="Google Shape;452;p63"/>
          <p:cNvPicPr preferRelativeResize="0"/>
          <p:nvPr/>
        </p:nvPicPr>
        <p:blipFill rotWithShape="1">
          <a:blip r:embed="rId4">
            <a:alphaModFix/>
          </a:blip>
          <a:srcRect b="0" l="0" r="0" t="0"/>
          <a:stretch/>
        </p:blipFill>
        <p:spPr>
          <a:xfrm>
            <a:off x="7138147" y="1732147"/>
            <a:ext cx="4879603" cy="347596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4"/>
          <p:cNvSpPr txBox="1"/>
          <p:nvPr/>
        </p:nvSpPr>
        <p:spPr>
          <a:xfrm>
            <a:off x="653399" y="708006"/>
            <a:ext cx="2390469"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pl-PL" sz="2800">
                <a:solidFill>
                  <a:srgbClr val="387025"/>
                </a:solidFill>
                <a:latin typeface="Montserrat"/>
                <a:ea typeface="Montserrat"/>
                <a:cs typeface="Montserrat"/>
                <a:sym typeface="Montserrat"/>
              </a:rPr>
              <a:t>PROGNOOS</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58" name="Google Shape;458;p64"/>
          <p:cNvSpPr txBox="1"/>
          <p:nvPr/>
        </p:nvSpPr>
        <p:spPr>
          <a:xfrm>
            <a:off x="905847" y="1386480"/>
            <a:ext cx="13761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pl-PL" sz="1800">
                <a:solidFill>
                  <a:srgbClr val="387025"/>
                </a:solidFill>
                <a:latin typeface="Montserrat"/>
                <a:ea typeface="Montserrat"/>
                <a:cs typeface="Montserrat"/>
                <a:sym typeface="Montserrat"/>
              </a:rPr>
              <a:t>TÄNANE SEIS</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59" name="Google Shape;459;p64"/>
          <p:cNvSpPr/>
          <p:nvPr/>
        </p:nvSpPr>
        <p:spPr>
          <a:xfrm>
            <a:off x="2672677" y="1340842"/>
            <a:ext cx="519879" cy="474911"/>
          </a:xfrm>
          <a:prstGeom prst="flowChartConnector">
            <a:avLst/>
          </a:prstGeom>
          <a:solidFill>
            <a:srgbClr val="999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Arial"/>
              <a:ea typeface="Arial"/>
              <a:cs typeface="Arial"/>
              <a:sym typeface="Arial"/>
            </a:endParaRPr>
          </a:p>
        </p:txBody>
      </p:sp>
      <p:sp>
        <p:nvSpPr>
          <p:cNvPr id="460" name="Google Shape;460;p64"/>
          <p:cNvSpPr/>
          <p:nvPr/>
        </p:nvSpPr>
        <p:spPr>
          <a:xfrm>
            <a:off x="3434467" y="1512019"/>
            <a:ext cx="3131217" cy="222482"/>
          </a:xfrm>
          <a:prstGeom prst="rightArrow">
            <a:avLst>
              <a:gd fmla="val 50000" name="adj1"/>
              <a:gd fmla="val 50000" name="adj2"/>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7F7F7F"/>
              </a:solidFill>
              <a:latin typeface="Arial"/>
              <a:ea typeface="Arial"/>
              <a:cs typeface="Arial"/>
              <a:sym typeface="Arial"/>
            </a:endParaRPr>
          </a:p>
        </p:txBody>
      </p:sp>
      <p:sp>
        <p:nvSpPr>
          <p:cNvPr id="461" name="Google Shape;461;p64"/>
          <p:cNvSpPr/>
          <p:nvPr/>
        </p:nvSpPr>
        <p:spPr>
          <a:xfrm>
            <a:off x="6868374" y="1347654"/>
            <a:ext cx="548296" cy="514656"/>
          </a:xfrm>
          <a:prstGeom prst="rect">
            <a:avLst/>
          </a:prstGeom>
          <a:solidFill>
            <a:srgbClr val="9999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7F7F7F"/>
              </a:solidFill>
              <a:latin typeface="Arial"/>
              <a:ea typeface="Arial"/>
              <a:cs typeface="Arial"/>
              <a:sym typeface="Arial"/>
            </a:endParaRPr>
          </a:p>
        </p:txBody>
      </p:sp>
      <p:sp>
        <p:nvSpPr>
          <p:cNvPr id="462" name="Google Shape;462;p64"/>
          <p:cNvSpPr txBox="1"/>
          <p:nvPr/>
        </p:nvSpPr>
        <p:spPr>
          <a:xfrm>
            <a:off x="7936807" y="1400645"/>
            <a:ext cx="12192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pl-PL" sz="1800">
                <a:solidFill>
                  <a:schemeClr val="dk1"/>
                </a:solidFill>
                <a:latin typeface="Montserrat"/>
                <a:ea typeface="Montserrat"/>
                <a:cs typeface="Montserrat"/>
                <a:sym typeface="Montserrat"/>
              </a:rPr>
              <a:t>TULEVIK</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63" name="Google Shape;463;p64"/>
          <p:cNvSpPr txBox="1"/>
          <p:nvPr/>
        </p:nvSpPr>
        <p:spPr>
          <a:xfrm>
            <a:off x="4414991" y="1077652"/>
            <a:ext cx="1219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pl-PL" sz="1800">
                <a:solidFill>
                  <a:schemeClr val="dk1"/>
                </a:solidFill>
                <a:latin typeface="Montserrat"/>
                <a:ea typeface="Montserrat"/>
                <a:cs typeface="Montserrat"/>
                <a:sym typeface="Montserrat"/>
              </a:rPr>
              <a:t>TEE</a:t>
            </a: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64" name="Google Shape;464;p64"/>
          <p:cNvSpPr txBox="1"/>
          <p:nvPr/>
        </p:nvSpPr>
        <p:spPr>
          <a:xfrm>
            <a:off x="7479928" y="1957963"/>
            <a:ext cx="2276594" cy="101566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F7F7F"/>
              </a:buClr>
              <a:buSzPts val="1000"/>
              <a:buFont typeface="Montserrat"/>
              <a:buNone/>
            </a:pPr>
            <a:r>
              <a:rPr b="0" i="0" lang="pl-PL" sz="1100" u="none" cap="none" strike="noStrike">
                <a:solidFill>
                  <a:schemeClr val="dk1"/>
                </a:solidFill>
                <a:latin typeface="Arial"/>
                <a:ea typeface="Arial"/>
                <a:cs typeface="Arial"/>
                <a:sym typeface="Arial"/>
              </a:rPr>
              <a:t>1 future based on assumptions</a:t>
            </a:r>
            <a:endParaRPr b="0"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7F7F7F"/>
              </a:buClr>
              <a:buSzPts val="1000"/>
              <a:buFont typeface="Montserrat"/>
              <a:buNone/>
            </a:pPr>
            <a:r>
              <a:rPr b="0" i="0" lang="pl-PL" sz="1100" u="none" cap="none" strike="noStrike">
                <a:solidFill>
                  <a:schemeClr val="dk1"/>
                </a:solidFill>
                <a:latin typeface="Arial"/>
                <a:ea typeface="Arial"/>
                <a:cs typeface="Arial"/>
                <a:sym typeface="Arial"/>
              </a:rPr>
              <a:t>Linear/ non-linear projection</a:t>
            </a:r>
            <a:endParaRPr b="0" i="0" sz="1100" u="none" cap="none" strike="noStrike">
              <a:solidFill>
                <a:schemeClr val="dk1"/>
              </a:solidFill>
              <a:latin typeface="Arial"/>
              <a:ea typeface="Arial"/>
              <a:cs typeface="Arial"/>
              <a:sym typeface="Arial"/>
            </a:endParaRPr>
          </a:p>
        </p:txBody>
      </p:sp>
      <p:sp>
        <p:nvSpPr>
          <p:cNvPr id="465" name="Google Shape;465;p64"/>
          <p:cNvSpPr txBox="1"/>
          <p:nvPr/>
        </p:nvSpPr>
        <p:spPr>
          <a:xfrm>
            <a:off x="7936807" y="5512209"/>
            <a:ext cx="6094378"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9999"/>
              </a:buClr>
              <a:buSzPts val="1000"/>
              <a:buFont typeface="Montserrat"/>
              <a:buNone/>
            </a:pPr>
            <a:r>
              <a:rPr b="0" i="0" lang="pl-PL" sz="1200" u="none" cap="none" strike="noStrike">
                <a:solidFill>
                  <a:schemeClr val="dk1"/>
                </a:solidFill>
                <a:latin typeface="Arial"/>
                <a:ea typeface="Arial"/>
                <a:cs typeface="Arial"/>
                <a:sym typeface="Arial"/>
              </a:rPr>
              <a:t>Multiple futures that challenge assumptions</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999999"/>
              </a:buClr>
              <a:buSzPts val="1000"/>
              <a:buFont typeface="Montserrat"/>
              <a:buNone/>
            </a:pPr>
            <a:r>
              <a:rPr b="0" i="0" lang="pl-PL" sz="1200" u="none" cap="none" strike="noStrike">
                <a:solidFill>
                  <a:schemeClr val="dk1"/>
                </a:solidFill>
                <a:latin typeface="Arial"/>
                <a:ea typeface="Arial"/>
                <a:cs typeface="Arial"/>
                <a:sym typeface="Arial"/>
              </a:rPr>
              <a:t>Multiple development</a:t>
            </a:r>
            <a:endParaRPr b="0" i="0" sz="1200" u="none" cap="none" strike="noStrike">
              <a:solidFill>
                <a:schemeClr val="dk1"/>
              </a:solidFill>
              <a:latin typeface="Arial"/>
              <a:ea typeface="Arial"/>
              <a:cs typeface="Arial"/>
              <a:sym typeface="Arial"/>
            </a:endParaRPr>
          </a:p>
        </p:txBody>
      </p:sp>
      <p:sp>
        <p:nvSpPr>
          <p:cNvPr id="466" name="Google Shape;466;p64"/>
          <p:cNvSpPr txBox="1"/>
          <p:nvPr/>
        </p:nvSpPr>
        <p:spPr>
          <a:xfrm>
            <a:off x="424916" y="5288652"/>
            <a:ext cx="10418550" cy="447115"/>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chemeClr val="dk2"/>
                </a:solidFill>
                <a:latin typeface="Montserrat"/>
                <a:ea typeface="Montserrat"/>
                <a:cs typeface="Montserrat"/>
                <a:sym typeface="Montserrat"/>
              </a:rPr>
              <a:t> </a:t>
            </a:r>
            <a:r>
              <a:rPr b="0" i="0" lang="pl-PL" sz="1000" u="none" cap="none" strike="noStrike">
                <a:solidFill>
                  <a:schemeClr val="dk2"/>
                </a:solidFill>
                <a:latin typeface="Montserrat"/>
                <a:ea typeface="Montserrat"/>
                <a:cs typeface="Montserrat"/>
                <a:sym typeface="Montserrat"/>
              </a:rPr>
              <a:t>Source: Forum, W. E. (2008). The future of pensions and healthcare in a rapidly ageing world. Scenarios to 2030. </a:t>
            </a:r>
            <a:endParaRPr b="0" i="0" sz="1000" u="none" cap="none" strike="noStrike">
              <a:solidFill>
                <a:schemeClr val="dk1"/>
              </a:solidFill>
              <a:latin typeface="Calibri"/>
              <a:ea typeface="Calibri"/>
              <a:cs typeface="Calibri"/>
              <a:sym typeface="Calibri"/>
            </a:endParaRPr>
          </a:p>
        </p:txBody>
      </p:sp>
      <p:sp>
        <p:nvSpPr>
          <p:cNvPr id="467" name="Google Shape;467;p64"/>
          <p:cNvSpPr txBox="1"/>
          <p:nvPr/>
        </p:nvSpPr>
        <p:spPr>
          <a:xfrm>
            <a:off x="773996" y="2805148"/>
            <a:ext cx="609437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pl-PL" sz="2800">
                <a:solidFill>
                  <a:srgbClr val="387025"/>
                </a:solidFill>
                <a:latin typeface="Montserrat"/>
                <a:ea typeface="Montserrat"/>
                <a:cs typeface="Montserrat"/>
                <a:sym typeface="Montserrat"/>
              </a:rPr>
              <a:t>STSENAARIUM</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7F7F7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7F7F7F"/>
              </a:solidFill>
              <a:latin typeface="Calibri"/>
              <a:ea typeface="Calibri"/>
              <a:cs typeface="Calibri"/>
              <a:sym typeface="Calibri"/>
            </a:endParaRPr>
          </a:p>
        </p:txBody>
      </p:sp>
      <p:pic>
        <p:nvPicPr>
          <p:cNvPr id="468" name="Google Shape;468;p64"/>
          <p:cNvPicPr preferRelativeResize="0"/>
          <p:nvPr/>
        </p:nvPicPr>
        <p:blipFill rotWithShape="1">
          <a:blip r:embed="rId3">
            <a:alphaModFix/>
          </a:blip>
          <a:srcRect b="0" l="0" r="0" t="0"/>
          <a:stretch/>
        </p:blipFill>
        <p:spPr>
          <a:xfrm>
            <a:off x="620973" y="3299206"/>
            <a:ext cx="9048321" cy="2260050"/>
          </a:xfrm>
          <a:prstGeom prst="rect">
            <a:avLst/>
          </a:prstGeom>
          <a:noFill/>
          <a:ln>
            <a:noFill/>
          </a:ln>
        </p:spPr>
      </p:pic>
      <p:sp>
        <p:nvSpPr>
          <p:cNvPr id="469" name="Google Shape;469;p64"/>
          <p:cNvSpPr txBox="1"/>
          <p:nvPr/>
        </p:nvSpPr>
        <p:spPr>
          <a:xfrm>
            <a:off x="7936807" y="3022139"/>
            <a:ext cx="136283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pl-PL" sz="1800">
                <a:solidFill>
                  <a:schemeClr val="dk1"/>
                </a:solidFill>
                <a:latin typeface="Montserrat"/>
                <a:ea typeface="Montserrat"/>
                <a:cs typeface="Montserrat"/>
                <a:sym typeface="Montserrat"/>
              </a:rPr>
              <a:t>TULEVIK</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5"/>
          <p:cNvSpPr txBox="1"/>
          <p:nvPr>
            <p:ph type="title"/>
          </p:nvPr>
        </p:nvSpPr>
        <p:spPr>
          <a:xfrm>
            <a:off x="838200" y="621798"/>
            <a:ext cx="10508673" cy="95032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5D402"/>
              </a:buClr>
              <a:buSzPts val="3200"/>
              <a:buFont typeface="Montserrat"/>
              <a:buNone/>
            </a:pPr>
            <a:r>
              <a:rPr lang="pl-PL" sz="3200"/>
              <a:t>Kuidas kasutada säästva transpordi stsenaariume?</a:t>
            </a:r>
            <a:endParaRPr>
              <a:latin typeface="Calibri"/>
              <a:ea typeface="Calibri"/>
              <a:cs typeface="Calibri"/>
              <a:sym typeface="Calibri"/>
            </a:endParaRPr>
          </a:p>
        </p:txBody>
      </p:sp>
      <p:sp>
        <p:nvSpPr>
          <p:cNvPr id="475" name="Google Shape;475;p65"/>
          <p:cNvSpPr txBox="1"/>
          <p:nvPr>
            <p:ph idx="1" type="body"/>
          </p:nvPr>
        </p:nvSpPr>
        <p:spPr>
          <a:xfrm>
            <a:off x="838199" y="1825625"/>
            <a:ext cx="6516330" cy="4351338"/>
          </a:xfrm>
          <a:prstGeom prst="rect">
            <a:avLst/>
          </a:prstGeom>
          <a:noFill/>
          <a:ln>
            <a:noFill/>
          </a:ln>
        </p:spPr>
        <p:txBody>
          <a:bodyPr anchorCtr="0" anchor="t" bIns="45700" lIns="91425" spcFirstLastPara="1" rIns="91425" wrap="square" tIns="45700">
            <a:noAutofit/>
          </a:bodyPr>
          <a:lstStyle/>
          <a:p>
            <a:pPr indent="-355600" lvl="0" marL="457200" rtl="0" algn="l">
              <a:spcBef>
                <a:spcPts val="1000"/>
              </a:spcBef>
              <a:spcAft>
                <a:spcPts val="0"/>
              </a:spcAft>
              <a:buClr>
                <a:srgbClr val="999999"/>
              </a:buClr>
              <a:buSzPts val="2000"/>
              <a:buChar char="•"/>
            </a:pPr>
            <a:r>
              <a:rPr lang="pl-PL" sz="2400"/>
              <a:t>Hinnata suundumusi, mis mõjutavad säästvat transporti minu linnas/piirkonnas/riigis.</a:t>
            </a:r>
            <a:endParaRPr sz="2400"/>
          </a:p>
          <a:p>
            <a:pPr indent="-355600" lvl="0" marL="457200" rtl="0" algn="l">
              <a:spcBef>
                <a:spcPts val="1000"/>
              </a:spcBef>
              <a:spcAft>
                <a:spcPts val="0"/>
              </a:spcAft>
              <a:buClr>
                <a:srgbClr val="999999"/>
              </a:buClr>
              <a:buSzPts val="2000"/>
              <a:buChar char="•"/>
            </a:pPr>
            <a:r>
              <a:rPr lang="pl-PL" sz="2400"/>
              <a:t>Hinnata säästvale transpordile avalduvate suundumuste mõju tugevust mitme aasta jooksul.</a:t>
            </a:r>
            <a:endParaRPr sz="2400"/>
          </a:p>
          <a:p>
            <a:pPr indent="-355600" lvl="0" marL="457200" rtl="0" algn="l">
              <a:spcBef>
                <a:spcPts val="1000"/>
              </a:spcBef>
              <a:spcAft>
                <a:spcPts val="0"/>
              </a:spcAft>
              <a:buClr>
                <a:srgbClr val="999999"/>
              </a:buClr>
              <a:buSzPts val="2000"/>
              <a:buChar char="•"/>
            </a:pPr>
            <a:r>
              <a:rPr lang="pl-PL" sz="2400"/>
              <a:t>Hinnata säästvat transporti mõjutavate suundumuste ebakindlust.</a:t>
            </a:r>
            <a:endParaRPr sz="2400"/>
          </a:p>
          <a:p>
            <a:pPr indent="-355600" lvl="0" marL="457200" rtl="0" algn="l">
              <a:spcBef>
                <a:spcPts val="1000"/>
              </a:spcBef>
              <a:spcAft>
                <a:spcPts val="0"/>
              </a:spcAft>
              <a:buClr>
                <a:srgbClr val="999999"/>
              </a:buClr>
              <a:buSzPts val="2000"/>
              <a:buChar char="•"/>
            </a:pPr>
            <a:r>
              <a:rPr lang="pl-PL" sz="2400"/>
              <a:t>Töötada välja alternatiivsed visioonid säästvast transpordist vastavalt muutuvatele suundumustele.</a:t>
            </a:r>
            <a:endParaRPr sz="2400"/>
          </a:p>
          <a:p>
            <a:pPr indent="0" lvl="0" marL="457200" rtl="0" algn="l">
              <a:lnSpc>
                <a:spcPct val="90000"/>
              </a:lnSpc>
              <a:spcBef>
                <a:spcPts val="1000"/>
              </a:spcBef>
              <a:spcAft>
                <a:spcPts val="0"/>
              </a:spcAft>
              <a:buNone/>
            </a:pPr>
            <a:r>
              <a:t/>
            </a:r>
            <a:endParaRPr b="1" sz="2400"/>
          </a:p>
        </p:txBody>
      </p:sp>
      <p:pic>
        <p:nvPicPr>
          <p:cNvPr id="476" name="Google Shape;476;p65"/>
          <p:cNvPicPr preferRelativeResize="0"/>
          <p:nvPr/>
        </p:nvPicPr>
        <p:blipFill rotWithShape="1">
          <a:blip r:embed="rId3">
            <a:alphaModFix/>
          </a:blip>
          <a:srcRect b="0" l="0" r="0" t="0"/>
          <a:stretch/>
        </p:blipFill>
        <p:spPr>
          <a:xfrm>
            <a:off x="7717365" y="1662522"/>
            <a:ext cx="3636436" cy="353295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6"/>
          <p:cNvSpPr txBox="1"/>
          <p:nvPr>
            <p:ph idx="1" type="body"/>
          </p:nvPr>
        </p:nvSpPr>
        <p:spPr>
          <a:xfrm>
            <a:off x="838200" y="2445057"/>
            <a:ext cx="10515600" cy="3997630"/>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pl-PL" sz="3200"/>
              <a:t>Intuitiivses stsenaariumide konstrueerimise loogikakoolis eeldame, et stsenaariume saab luua struktureeritult!</a:t>
            </a:r>
            <a:endParaRPr sz="3200">
              <a:solidFill>
                <a:schemeClr val="dk1"/>
              </a:solidFill>
              <a:latin typeface="Calibri"/>
              <a:ea typeface="Calibri"/>
              <a:cs typeface="Calibri"/>
              <a:sym typeface="Calibri"/>
            </a:endParaRPr>
          </a:p>
          <a:p>
            <a:pPr indent="-228600" lvl="0" marL="457200" rtl="0" algn="l">
              <a:lnSpc>
                <a:spcPct val="90000"/>
              </a:lnSpc>
              <a:spcBef>
                <a:spcPts val="1000"/>
              </a:spcBef>
              <a:spcAft>
                <a:spcPts val="0"/>
              </a:spcAft>
              <a:buClr>
                <a:schemeClr val="dk1"/>
              </a:buClr>
              <a:buSzPts val="1800"/>
              <a:buNone/>
            </a:pPr>
            <a:r>
              <a:t/>
            </a:r>
            <a:endParaRPr sz="3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5"/>
          <p:cNvSpPr txBox="1"/>
          <p:nvPr>
            <p:ph type="title"/>
          </p:nvPr>
        </p:nvSpPr>
        <p:spPr>
          <a:xfrm>
            <a:off x="831850" y="697735"/>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Sõnastik</a:t>
            </a:r>
            <a:r>
              <a:rPr b="1" lang="pl-PL" cap="small"/>
              <a:t>  </a:t>
            </a:r>
            <a:endParaRPr/>
          </a:p>
        </p:txBody>
      </p:sp>
      <p:sp>
        <p:nvSpPr>
          <p:cNvPr id="82" name="Google Shape;82;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67"/>
          <p:cNvSpPr txBox="1"/>
          <p:nvPr>
            <p:ph type="title"/>
          </p:nvPr>
        </p:nvSpPr>
        <p:spPr>
          <a:xfrm>
            <a:off x="841663" y="990973"/>
            <a:ext cx="10508700" cy="9504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34375"/>
              <a:buFont typeface="Arial"/>
              <a:buNone/>
            </a:pPr>
            <a:r>
              <a:rPr b="1" lang="pl-PL" sz="3200"/>
              <a:t>Kuidas seda teha? Iteratiivsel viisil järgmiselt....</a:t>
            </a:r>
            <a:endParaRPr b="1" sz="3200"/>
          </a:p>
          <a:p>
            <a:pPr indent="0" lvl="0" marL="0" rtl="0" algn="l">
              <a:spcBef>
                <a:spcPts val="0"/>
              </a:spcBef>
              <a:spcAft>
                <a:spcPts val="0"/>
              </a:spcAft>
              <a:buClr>
                <a:schemeClr val="dk1"/>
              </a:buClr>
              <a:buSzPct val="34375"/>
              <a:buFont typeface="Arial"/>
              <a:buNone/>
            </a:pPr>
            <a:r>
              <a:t/>
            </a:r>
            <a:endParaRPr b="1" sz="3200"/>
          </a:p>
          <a:p>
            <a:pPr indent="0" lvl="0" marL="0" rtl="0" algn="l">
              <a:lnSpc>
                <a:spcPct val="90000"/>
              </a:lnSpc>
              <a:spcBef>
                <a:spcPts val="0"/>
              </a:spcBef>
              <a:spcAft>
                <a:spcPts val="0"/>
              </a:spcAft>
              <a:buClr>
                <a:schemeClr val="dk2"/>
              </a:buClr>
              <a:buSzPct val="100000"/>
              <a:buFont typeface="Montserrat"/>
              <a:buNone/>
            </a:pPr>
            <a:r>
              <a:t/>
            </a:r>
            <a:endParaRPr b="1" sz="3200"/>
          </a:p>
        </p:txBody>
      </p:sp>
      <p:sp>
        <p:nvSpPr>
          <p:cNvPr id="487" name="Google Shape;487;p67"/>
          <p:cNvSpPr/>
          <p:nvPr/>
        </p:nvSpPr>
        <p:spPr>
          <a:xfrm>
            <a:off x="5784526" y="1700374"/>
            <a:ext cx="1822219" cy="537787"/>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pl-PL" sz="1000">
                <a:solidFill>
                  <a:schemeClr val="dk1"/>
                </a:solidFill>
                <a:latin typeface="Montserrat"/>
                <a:ea typeface="Montserrat"/>
                <a:cs typeface="Montserrat"/>
                <a:sym typeface="Montserrat"/>
              </a:rPr>
              <a:t>JÄTKUSUUTLIK </a:t>
            </a:r>
            <a:r>
              <a:rPr b="0" i="0" lang="pl-PL" sz="1000" u="none" cap="none" strike="noStrike">
                <a:solidFill>
                  <a:schemeClr val="dk1"/>
                </a:solidFill>
                <a:latin typeface="Montserrat"/>
                <a:ea typeface="Montserrat"/>
                <a:cs typeface="Montserrat"/>
                <a:sym typeface="Montserrat"/>
              </a:rPr>
              <a:t>TRANSPORT</a:t>
            </a:r>
            <a:endParaRPr b="0" i="0" sz="1000" u="none" cap="none" strike="noStrike">
              <a:solidFill>
                <a:schemeClr val="dk1"/>
              </a:solidFill>
              <a:latin typeface="Montserrat"/>
              <a:ea typeface="Montserrat"/>
              <a:cs typeface="Montserrat"/>
              <a:sym typeface="Montserrat"/>
            </a:endParaRPr>
          </a:p>
        </p:txBody>
      </p:sp>
      <p:sp>
        <p:nvSpPr>
          <p:cNvPr id="488" name="Google Shape;488;p67"/>
          <p:cNvSpPr/>
          <p:nvPr/>
        </p:nvSpPr>
        <p:spPr>
          <a:xfrm>
            <a:off x="5754769" y="2673144"/>
            <a:ext cx="1822219" cy="591228"/>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pl-PL" sz="1000">
                <a:solidFill>
                  <a:schemeClr val="dk1"/>
                </a:solidFill>
                <a:latin typeface="Montserrat"/>
                <a:ea typeface="Montserrat"/>
                <a:cs typeface="Montserrat"/>
                <a:sym typeface="Montserrat"/>
              </a:rPr>
              <a:t>SÄÄSTVAT TRANSPORTI MÕJUTAVAD TEGURID</a:t>
            </a:r>
            <a:endParaRPr b="0" i="0" sz="1000" u="none" cap="none" strike="noStrike">
              <a:solidFill>
                <a:schemeClr val="dk1"/>
              </a:solidFill>
              <a:latin typeface="Montserrat"/>
              <a:ea typeface="Montserrat"/>
              <a:cs typeface="Montserrat"/>
              <a:sym typeface="Montserrat"/>
            </a:endParaRPr>
          </a:p>
        </p:txBody>
      </p:sp>
      <p:sp>
        <p:nvSpPr>
          <p:cNvPr id="489" name="Google Shape;489;p67"/>
          <p:cNvSpPr/>
          <p:nvPr/>
        </p:nvSpPr>
        <p:spPr>
          <a:xfrm>
            <a:off x="1843446" y="3754543"/>
            <a:ext cx="1600101" cy="570484"/>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pl-PL" sz="1000">
                <a:solidFill>
                  <a:schemeClr val="dk1"/>
                </a:solidFill>
                <a:latin typeface="Montserrat"/>
                <a:ea typeface="Montserrat"/>
                <a:cs typeface="Montserrat"/>
                <a:sym typeface="Montserrat"/>
              </a:rPr>
              <a:t>LIIKUMAPANEVAD JÕUD</a:t>
            </a:r>
            <a:endParaRPr b="0" i="0" sz="1000" u="none" cap="none" strike="noStrike">
              <a:solidFill>
                <a:schemeClr val="dk1"/>
              </a:solidFill>
              <a:latin typeface="Montserrat"/>
              <a:ea typeface="Montserrat"/>
              <a:cs typeface="Montserrat"/>
              <a:sym typeface="Montserrat"/>
            </a:endParaRPr>
          </a:p>
        </p:txBody>
      </p:sp>
      <p:sp>
        <p:nvSpPr>
          <p:cNvPr id="490" name="Google Shape;490;p67"/>
          <p:cNvSpPr/>
          <p:nvPr/>
        </p:nvSpPr>
        <p:spPr>
          <a:xfrm>
            <a:off x="5813521" y="4851616"/>
            <a:ext cx="1763467" cy="528090"/>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l-PL" sz="1000" u="none" cap="none" strike="noStrike">
                <a:solidFill>
                  <a:schemeClr val="dk1"/>
                </a:solidFill>
                <a:latin typeface="Montserrat"/>
                <a:ea typeface="Montserrat"/>
                <a:cs typeface="Montserrat"/>
                <a:sym typeface="Montserrat"/>
              </a:rPr>
              <a:t>SC</a:t>
            </a:r>
            <a:r>
              <a:rPr lang="pl-PL" sz="1000">
                <a:solidFill>
                  <a:schemeClr val="dk1"/>
                </a:solidFill>
                <a:latin typeface="Montserrat"/>
                <a:ea typeface="Montserrat"/>
                <a:cs typeface="Montserrat"/>
                <a:sym typeface="Montserrat"/>
              </a:rPr>
              <a:t>TSENAARIUMID</a:t>
            </a:r>
            <a:endParaRPr b="0" i="0" sz="1000" u="none" cap="none" strike="noStrike">
              <a:solidFill>
                <a:schemeClr val="dk1"/>
              </a:solidFill>
              <a:latin typeface="Montserrat"/>
              <a:ea typeface="Montserrat"/>
              <a:cs typeface="Montserrat"/>
              <a:sym typeface="Montserrat"/>
            </a:endParaRPr>
          </a:p>
        </p:txBody>
      </p:sp>
      <p:sp>
        <p:nvSpPr>
          <p:cNvPr id="491" name="Google Shape;491;p67"/>
          <p:cNvSpPr/>
          <p:nvPr/>
        </p:nvSpPr>
        <p:spPr>
          <a:xfrm>
            <a:off x="3538358" y="1690666"/>
            <a:ext cx="1822219" cy="557205"/>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l-PL" sz="1000" u="none" cap="none" strike="noStrike">
                <a:solidFill>
                  <a:schemeClr val="dk1"/>
                </a:solidFill>
                <a:latin typeface="Montserrat"/>
                <a:ea typeface="Montserrat"/>
                <a:cs typeface="Montserrat"/>
                <a:sym typeface="Montserrat"/>
              </a:rPr>
              <a:t>1. </a:t>
            </a:r>
            <a:r>
              <a:rPr lang="pl-PL" sz="1000">
                <a:solidFill>
                  <a:schemeClr val="dk1"/>
                </a:solidFill>
                <a:latin typeface="Montserrat"/>
                <a:ea typeface="Montserrat"/>
                <a:cs typeface="Montserrat"/>
                <a:sym typeface="Montserrat"/>
              </a:rPr>
              <a:t>MÕTLE SELLE PEALE</a:t>
            </a:r>
            <a:endParaRPr b="0" i="0" sz="1000" u="none" cap="none" strike="noStrike">
              <a:solidFill>
                <a:schemeClr val="dk1"/>
              </a:solidFill>
              <a:latin typeface="Montserrat"/>
              <a:ea typeface="Montserrat"/>
              <a:cs typeface="Montserrat"/>
              <a:sym typeface="Montserrat"/>
            </a:endParaRPr>
          </a:p>
        </p:txBody>
      </p:sp>
      <p:sp>
        <p:nvSpPr>
          <p:cNvPr id="492" name="Google Shape;492;p67"/>
          <p:cNvSpPr/>
          <p:nvPr/>
        </p:nvSpPr>
        <p:spPr>
          <a:xfrm>
            <a:off x="3538358" y="2673144"/>
            <a:ext cx="1739659" cy="591227"/>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l-PL" sz="1000" u="none" cap="none" strike="noStrike">
                <a:solidFill>
                  <a:schemeClr val="dk1"/>
                </a:solidFill>
                <a:latin typeface="Montserrat"/>
                <a:ea typeface="Montserrat"/>
                <a:cs typeface="Montserrat"/>
                <a:sym typeface="Montserrat"/>
              </a:rPr>
              <a:t>2. IDENT</a:t>
            </a:r>
            <a:r>
              <a:rPr lang="pl-PL" sz="1000">
                <a:solidFill>
                  <a:schemeClr val="dk1"/>
                </a:solidFill>
                <a:latin typeface="Montserrat"/>
                <a:ea typeface="Montserrat"/>
                <a:cs typeface="Montserrat"/>
                <a:sym typeface="Montserrat"/>
              </a:rPr>
              <a:t>IFITSEERI</a:t>
            </a:r>
            <a:endParaRPr b="0" i="0" sz="1000" u="none" cap="none" strike="noStrike">
              <a:solidFill>
                <a:schemeClr val="dk1"/>
              </a:solidFill>
              <a:latin typeface="Montserrat"/>
              <a:ea typeface="Montserrat"/>
              <a:cs typeface="Montserrat"/>
              <a:sym typeface="Montserrat"/>
            </a:endParaRPr>
          </a:p>
        </p:txBody>
      </p:sp>
      <p:sp>
        <p:nvSpPr>
          <p:cNvPr id="493" name="Google Shape;493;p67"/>
          <p:cNvSpPr/>
          <p:nvPr/>
        </p:nvSpPr>
        <p:spPr>
          <a:xfrm>
            <a:off x="3564437" y="3754543"/>
            <a:ext cx="1713580" cy="570484"/>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l-PL" sz="1000" u="none" cap="none" strike="noStrike">
                <a:solidFill>
                  <a:schemeClr val="dk1"/>
                </a:solidFill>
                <a:latin typeface="Montserrat"/>
                <a:ea typeface="Montserrat"/>
                <a:cs typeface="Montserrat"/>
                <a:sym typeface="Montserrat"/>
              </a:rPr>
              <a:t>4. </a:t>
            </a:r>
            <a:r>
              <a:rPr lang="pl-PL" sz="1000">
                <a:solidFill>
                  <a:schemeClr val="dk1"/>
                </a:solidFill>
                <a:latin typeface="Montserrat"/>
                <a:ea typeface="Montserrat"/>
                <a:cs typeface="Montserrat"/>
                <a:sym typeface="Montserrat"/>
              </a:rPr>
              <a:t>MUUDA</a:t>
            </a:r>
            <a:endParaRPr b="0" i="0" sz="1000" u="none" cap="none" strike="noStrike">
              <a:solidFill>
                <a:schemeClr val="dk1"/>
              </a:solidFill>
              <a:latin typeface="Montserrat"/>
              <a:ea typeface="Montserrat"/>
              <a:cs typeface="Montserrat"/>
              <a:sym typeface="Montserrat"/>
            </a:endParaRPr>
          </a:p>
        </p:txBody>
      </p:sp>
      <p:sp>
        <p:nvSpPr>
          <p:cNvPr id="494" name="Google Shape;494;p67"/>
          <p:cNvSpPr/>
          <p:nvPr/>
        </p:nvSpPr>
        <p:spPr>
          <a:xfrm>
            <a:off x="3701970" y="4908250"/>
            <a:ext cx="1664476" cy="518167"/>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l-PL" sz="1000" u="none" cap="none" strike="noStrike">
                <a:solidFill>
                  <a:schemeClr val="dk1"/>
                </a:solidFill>
                <a:latin typeface="Montserrat"/>
                <a:ea typeface="Montserrat"/>
                <a:cs typeface="Montserrat"/>
                <a:sym typeface="Montserrat"/>
              </a:rPr>
              <a:t>5. </a:t>
            </a:r>
            <a:r>
              <a:rPr lang="pl-PL" sz="1000">
                <a:solidFill>
                  <a:schemeClr val="dk1"/>
                </a:solidFill>
                <a:latin typeface="Montserrat"/>
                <a:ea typeface="Montserrat"/>
                <a:cs typeface="Montserrat"/>
                <a:sym typeface="Montserrat"/>
              </a:rPr>
              <a:t>LOO</a:t>
            </a:r>
            <a:endParaRPr b="0" i="0" sz="1000" u="none" cap="none" strike="noStrike">
              <a:solidFill>
                <a:schemeClr val="dk1"/>
              </a:solidFill>
              <a:latin typeface="Montserrat"/>
              <a:ea typeface="Montserrat"/>
              <a:cs typeface="Montserrat"/>
              <a:sym typeface="Montserrat"/>
            </a:endParaRPr>
          </a:p>
        </p:txBody>
      </p:sp>
      <p:sp>
        <p:nvSpPr>
          <p:cNvPr id="495" name="Google Shape;495;p67"/>
          <p:cNvSpPr/>
          <p:nvPr/>
        </p:nvSpPr>
        <p:spPr>
          <a:xfrm>
            <a:off x="5784526" y="3751535"/>
            <a:ext cx="1763468" cy="570484"/>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pl-PL" sz="1000">
                <a:solidFill>
                  <a:schemeClr val="dk1"/>
                </a:solidFill>
                <a:latin typeface="Montserrat"/>
                <a:ea typeface="Montserrat"/>
                <a:cs typeface="Montserrat"/>
                <a:sym typeface="Montserrat"/>
              </a:rPr>
              <a:t>JÕUDUDE VIIMINE </a:t>
            </a:r>
            <a:endParaRPr b="0" i="0" sz="1000" u="none" cap="none" strike="noStrike">
              <a:solidFill>
                <a:schemeClr val="dk1"/>
              </a:solidFill>
              <a:latin typeface="Montserrat"/>
              <a:ea typeface="Montserrat"/>
              <a:cs typeface="Montserrat"/>
              <a:sym typeface="Montserrat"/>
            </a:endParaRPr>
          </a:p>
        </p:txBody>
      </p:sp>
      <p:sp>
        <p:nvSpPr>
          <p:cNvPr id="496" name="Google Shape;496;p67"/>
          <p:cNvSpPr/>
          <p:nvPr/>
        </p:nvSpPr>
        <p:spPr>
          <a:xfrm>
            <a:off x="4886295" y="2332419"/>
            <a:ext cx="391722" cy="285930"/>
          </a:xfrm>
          <a:prstGeom prst="downArrow">
            <a:avLst>
              <a:gd fmla="val 50000" name="adj1"/>
              <a:gd fmla="val 50000" name="adj2"/>
            </a:avLst>
          </a:prstGeom>
          <a:solidFill>
            <a:srgbClr val="3870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7" name="Google Shape;497;p67"/>
          <p:cNvSpPr/>
          <p:nvPr/>
        </p:nvSpPr>
        <p:spPr>
          <a:xfrm>
            <a:off x="2133704" y="2871359"/>
            <a:ext cx="1187048" cy="753641"/>
          </a:xfrm>
          <a:prstGeom prst="curvedRightArrow">
            <a:avLst>
              <a:gd fmla="val 25000" name="adj1"/>
              <a:gd fmla="val 50000" name="adj2"/>
              <a:gd fmla="val 25000" name="adj3"/>
            </a:avLst>
          </a:prstGeom>
          <a:solidFill>
            <a:srgbClr val="387025"/>
          </a:solidFill>
          <a:ln cap="flat" cmpd="sng" w="25400">
            <a:solidFill>
              <a:srgbClr val="A4881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387025"/>
              </a:solidFill>
              <a:latin typeface="Arial"/>
              <a:ea typeface="Arial"/>
              <a:cs typeface="Arial"/>
              <a:sym typeface="Arial"/>
            </a:endParaRPr>
          </a:p>
        </p:txBody>
      </p:sp>
      <p:sp>
        <p:nvSpPr>
          <p:cNvPr id="498" name="Google Shape;498;p67"/>
          <p:cNvSpPr/>
          <p:nvPr/>
        </p:nvSpPr>
        <p:spPr>
          <a:xfrm>
            <a:off x="1732754" y="4778145"/>
            <a:ext cx="1065522" cy="753641"/>
          </a:xfrm>
          <a:prstGeom prst="curvedRightArrow">
            <a:avLst>
              <a:gd fmla="val 25000" name="adj1"/>
              <a:gd fmla="val 50000" name="adj2"/>
              <a:gd fmla="val 25000" name="adj3"/>
            </a:avLst>
          </a:prstGeom>
          <a:solidFill>
            <a:srgbClr val="387025"/>
          </a:solidFill>
          <a:ln cap="flat" cmpd="sng" w="25400">
            <a:solidFill>
              <a:srgbClr val="E5BF1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99" name="Google Shape;499;p67"/>
          <p:cNvSpPr/>
          <p:nvPr/>
        </p:nvSpPr>
        <p:spPr>
          <a:xfrm>
            <a:off x="24510" y="3754543"/>
            <a:ext cx="1600101" cy="570484"/>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pl-PL" sz="1000" u="none" cap="none" strike="noStrike">
                <a:solidFill>
                  <a:schemeClr val="dk1"/>
                </a:solidFill>
                <a:latin typeface="Montserrat"/>
                <a:ea typeface="Montserrat"/>
                <a:cs typeface="Montserrat"/>
                <a:sym typeface="Montserrat"/>
              </a:rPr>
              <a:t>3. </a:t>
            </a:r>
            <a:r>
              <a:rPr lang="pl-PL" sz="1000">
                <a:solidFill>
                  <a:schemeClr val="dk1"/>
                </a:solidFill>
                <a:latin typeface="Montserrat"/>
                <a:ea typeface="Montserrat"/>
                <a:cs typeface="Montserrat"/>
                <a:sym typeface="Montserrat"/>
              </a:rPr>
              <a:t>VALI</a:t>
            </a:r>
            <a:endParaRPr b="0" i="0" sz="1000" u="none" cap="none" strike="noStrike">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8"/>
          <p:cNvSpPr txBox="1"/>
          <p:nvPr>
            <p:ph type="title"/>
          </p:nvPr>
        </p:nvSpPr>
        <p:spPr>
          <a:xfrm>
            <a:off x="637523" y="675188"/>
            <a:ext cx="526615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4400"/>
              <a:buFont typeface="Montserrat"/>
              <a:buNone/>
            </a:pPr>
            <a:r>
              <a:rPr b="1" lang="pl-PL">
                <a:latin typeface="Calibri"/>
                <a:ea typeface="Calibri"/>
                <a:cs typeface="Calibri"/>
                <a:sym typeface="Calibri"/>
              </a:rPr>
              <a:t> 1 etapp</a:t>
            </a:r>
            <a:endParaRPr>
              <a:latin typeface="Calibri"/>
              <a:ea typeface="Calibri"/>
              <a:cs typeface="Calibri"/>
              <a:sym typeface="Calibri"/>
            </a:endParaRPr>
          </a:p>
        </p:txBody>
      </p:sp>
      <p:sp>
        <p:nvSpPr>
          <p:cNvPr id="505" name="Google Shape;505;p68"/>
          <p:cNvSpPr txBox="1"/>
          <p:nvPr>
            <p:ph idx="1" type="body"/>
          </p:nvPr>
        </p:nvSpPr>
        <p:spPr>
          <a:xfrm>
            <a:off x="391717" y="1786626"/>
            <a:ext cx="5419147" cy="4154361"/>
          </a:xfrm>
          <a:prstGeom prst="rect">
            <a:avLst/>
          </a:prstGeom>
          <a:noFill/>
          <a:ln>
            <a:noFill/>
          </a:ln>
        </p:spPr>
        <p:txBody>
          <a:bodyPr anchorCtr="0" anchor="t" bIns="45700" lIns="91425" spcFirstLastPara="1" rIns="91425" wrap="square" tIns="45700">
            <a:normAutofit/>
          </a:bodyPr>
          <a:lstStyle/>
          <a:p>
            <a:pPr indent="0" lvl="0" marL="0" rtl="0" algn="just">
              <a:spcBef>
                <a:spcPts val="1000"/>
              </a:spcBef>
              <a:spcAft>
                <a:spcPts val="0"/>
              </a:spcAft>
              <a:buNone/>
            </a:pPr>
            <a:r>
              <a:t/>
            </a:r>
            <a:endParaRPr sz="2400"/>
          </a:p>
          <a:p>
            <a:pPr indent="-355600" lvl="0" marL="457200" rtl="0" algn="just">
              <a:spcBef>
                <a:spcPts val="1000"/>
              </a:spcBef>
              <a:spcAft>
                <a:spcPts val="0"/>
              </a:spcAft>
              <a:buClr>
                <a:schemeClr val="lt1"/>
              </a:buClr>
              <a:buSzPts val="2000"/>
              <a:buChar char="•"/>
            </a:pPr>
            <a:r>
              <a:rPr lang="pl-PL" sz="2400"/>
              <a:t>Mõelge säästv</a:t>
            </a:r>
            <a:r>
              <a:rPr lang="pl-PL" sz="2400"/>
              <a:t>a transpordi tulevikule oma linnas/piirkonnas/riigis.</a:t>
            </a:r>
            <a:endParaRPr sz="2400"/>
          </a:p>
          <a:p>
            <a:pPr indent="-355600" lvl="0" marL="457200" rtl="0" algn="just">
              <a:spcBef>
                <a:spcPts val="1000"/>
              </a:spcBef>
              <a:spcAft>
                <a:spcPts val="0"/>
              </a:spcAft>
              <a:buClr>
                <a:schemeClr val="lt1"/>
              </a:buClr>
              <a:buSzPts val="2000"/>
              <a:buChar char="•"/>
            </a:pPr>
            <a:r>
              <a:rPr lang="pl-PL" sz="2400"/>
              <a:t>Valige oma analüüsi jaoks "ajahorisont (oletame, et 10-15 aastat). </a:t>
            </a:r>
            <a:endParaRPr sz="2400"/>
          </a:p>
          <a:p>
            <a:pPr indent="-355600" lvl="0" marL="457200" rtl="0" algn="just">
              <a:spcBef>
                <a:spcPts val="1000"/>
              </a:spcBef>
              <a:spcAft>
                <a:spcPts val="0"/>
              </a:spcAft>
              <a:buClr>
                <a:schemeClr val="lt1"/>
              </a:buClr>
              <a:buSzPts val="2000"/>
              <a:buChar char="•"/>
            </a:pPr>
            <a:r>
              <a:t/>
            </a:r>
            <a:endParaRPr sz="2400"/>
          </a:p>
        </p:txBody>
      </p:sp>
      <p:pic>
        <p:nvPicPr>
          <p:cNvPr id="506" name="Google Shape;506;p68"/>
          <p:cNvPicPr preferRelativeResize="0"/>
          <p:nvPr/>
        </p:nvPicPr>
        <p:blipFill rotWithShape="1">
          <a:blip r:embed="rId3">
            <a:alphaModFix/>
          </a:blip>
          <a:srcRect b="0" l="0" r="0" t="0"/>
          <a:stretch/>
        </p:blipFill>
        <p:spPr>
          <a:xfrm>
            <a:off x="4709651" y="1337970"/>
            <a:ext cx="6892413" cy="418205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9"/>
          <p:cNvSpPr txBox="1"/>
          <p:nvPr/>
        </p:nvSpPr>
        <p:spPr>
          <a:xfrm>
            <a:off x="321364" y="1673432"/>
            <a:ext cx="10241861" cy="949324"/>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50800" rtl="0" algn="just">
              <a:spcBef>
                <a:spcPts val="0"/>
              </a:spcBef>
              <a:spcAft>
                <a:spcPts val="0"/>
              </a:spcAft>
              <a:buClr>
                <a:schemeClr val="dk1"/>
              </a:buClr>
              <a:buSzPts val="1100"/>
              <a:buFont typeface="Arial"/>
              <a:buNone/>
            </a:pPr>
            <a:r>
              <a:rPr lang="pl-PL" sz="2400">
                <a:solidFill>
                  <a:schemeClr val="dk1"/>
                </a:solidFill>
                <a:latin typeface="Calibri"/>
                <a:ea typeface="Calibri"/>
                <a:cs typeface="Calibri"/>
                <a:sym typeface="Calibri"/>
              </a:rPr>
              <a:t>Teha kindlaks säästvat transporti mõjutavad välised tegurid.</a:t>
            </a:r>
            <a:endParaRPr sz="2400">
              <a:solidFill>
                <a:schemeClr val="dk1"/>
              </a:solidFill>
              <a:latin typeface="Calibri"/>
              <a:ea typeface="Calibri"/>
              <a:cs typeface="Calibri"/>
              <a:sym typeface="Calibri"/>
            </a:endParaRPr>
          </a:p>
          <a:p>
            <a:pPr indent="0" lvl="0" marL="50800" rtl="0" algn="just">
              <a:spcBef>
                <a:spcPts val="0"/>
              </a:spcBef>
              <a:spcAft>
                <a:spcPts val="0"/>
              </a:spcAft>
              <a:buClr>
                <a:schemeClr val="dk1"/>
              </a:buClr>
              <a:buSzPts val="1100"/>
              <a:buFont typeface="Arial"/>
              <a:buNone/>
            </a:pPr>
            <a:r>
              <a:rPr lang="pl-PL" sz="2400">
                <a:solidFill>
                  <a:schemeClr val="dk1"/>
                </a:solidFill>
                <a:latin typeface="Calibri"/>
                <a:ea typeface="Calibri"/>
                <a:cs typeface="Calibri"/>
                <a:sym typeface="Calibri"/>
              </a:rPr>
              <a:t>Seda saate teha STEEP-analüüsi abil, mis on sotsiaalsete, tehnoloogiliste, majanduslike, ökoloogiliste ja poliitiliste tegurite kontrollnimekiri.</a:t>
            </a:r>
            <a:endParaRPr sz="2400">
              <a:solidFill>
                <a:schemeClr val="dk1"/>
              </a:solidFill>
              <a:latin typeface="Calibri"/>
              <a:ea typeface="Calibri"/>
              <a:cs typeface="Calibri"/>
              <a:sym typeface="Calibri"/>
            </a:endParaRPr>
          </a:p>
          <a:p>
            <a:pPr indent="0" lvl="0" marL="50800" rtl="0" algn="just">
              <a:spcBef>
                <a:spcPts val="0"/>
              </a:spcBef>
              <a:spcAft>
                <a:spcPts val="0"/>
              </a:spcAft>
              <a:buClr>
                <a:schemeClr val="dk1"/>
              </a:buClr>
              <a:buSzPts val="1100"/>
              <a:buFont typeface="Arial"/>
              <a:buNone/>
            </a:pPr>
            <a:r>
              <a:rPr lang="pl-PL" sz="2400">
                <a:solidFill>
                  <a:schemeClr val="dk1"/>
                </a:solidFill>
                <a:latin typeface="Calibri"/>
                <a:ea typeface="Calibri"/>
                <a:cs typeface="Calibri"/>
                <a:sym typeface="Calibri"/>
              </a:rPr>
              <a:t>Looge oma tegurite loend või kasutage järgmistel slaididel esitatud valmis loendit!</a:t>
            </a:r>
            <a:endParaRPr sz="2400">
              <a:solidFill>
                <a:schemeClr val="dk1"/>
              </a:solidFill>
              <a:latin typeface="Calibri"/>
              <a:ea typeface="Calibri"/>
              <a:cs typeface="Calibri"/>
              <a:sym typeface="Calibri"/>
            </a:endParaRPr>
          </a:p>
          <a:p>
            <a:pPr indent="0" lvl="0" marL="50800" rtl="0" algn="just">
              <a:spcBef>
                <a:spcPts val="0"/>
              </a:spcBef>
              <a:spcAft>
                <a:spcPts val="0"/>
              </a:spcAft>
              <a:buClr>
                <a:schemeClr val="dk1"/>
              </a:buClr>
              <a:buSzPts val="1100"/>
              <a:buFont typeface="Arial"/>
              <a:buNone/>
            </a:pPr>
            <a:r>
              <a:t/>
            </a:r>
            <a:endParaRPr sz="2400">
              <a:solidFill>
                <a:schemeClr val="dk1"/>
              </a:solidFill>
              <a:latin typeface="Calibri"/>
              <a:ea typeface="Calibri"/>
              <a:cs typeface="Calibri"/>
              <a:sym typeface="Calibri"/>
            </a:endParaRPr>
          </a:p>
          <a:p>
            <a:pPr indent="0" lvl="0" marL="50800" marR="0" rtl="0" algn="just">
              <a:lnSpc>
                <a:spcPct val="100000"/>
              </a:lnSpc>
              <a:spcBef>
                <a:spcPts val="0"/>
              </a:spcBef>
              <a:spcAft>
                <a:spcPts val="0"/>
              </a:spcAft>
              <a:buClr>
                <a:srgbClr val="000000"/>
              </a:buClr>
              <a:buSzPts val="2400"/>
              <a:buFont typeface="Arial"/>
              <a:buNone/>
            </a:pPr>
            <a:r>
              <a:t/>
            </a:r>
            <a:endParaRPr sz="2400">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434343"/>
              </a:buClr>
              <a:buSzPts val="2800"/>
              <a:buFont typeface="Montserrat"/>
              <a:buNone/>
            </a:pPr>
            <a:r>
              <a:t/>
            </a:r>
            <a:endParaRPr b="0" i="0" sz="2800" u="none" cap="none" strike="noStrike">
              <a:solidFill>
                <a:srgbClr val="434343"/>
              </a:solidFill>
              <a:latin typeface="Montserrat"/>
              <a:ea typeface="Montserrat"/>
              <a:cs typeface="Montserrat"/>
              <a:sym typeface="Montserrat"/>
            </a:endParaRPr>
          </a:p>
        </p:txBody>
      </p:sp>
      <p:sp>
        <p:nvSpPr>
          <p:cNvPr id="512" name="Google Shape;512;p69"/>
          <p:cNvSpPr txBox="1"/>
          <p:nvPr/>
        </p:nvSpPr>
        <p:spPr>
          <a:xfrm>
            <a:off x="1093304" y="11787811"/>
            <a:ext cx="1828800"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rgbClr val="000000"/>
                </a:solidFill>
                <a:latin typeface="Montserrat"/>
                <a:ea typeface="Montserrat"/>
                <a:cs typeface="Montserrat"/>
                <a:sym typeface="Montserrat"/>
              </a:rPr>
              <a:t>SOCIAL</a:t>
            </a:r>
            <a:endParaRPr b="0" i="0" sz="1400" u="none" cap="none" strike="noStrike">
              <a:solidFill>
                <a:srgbClr val="000000"/>
              </a:solidFill>
              <a:latin typeface="Arial"/>
              <a:ea typeface="Arial"/>
              <a:cs typeface="Arial"/>
              <a:sym typeface="Arial"/>
            </a:endParaRPr>
          </a:p>
        </p:txBody>
      </p:sp>
      <p:sp>
        <p:nvSpPr>
          <p:cNvPr id="513" name="Google Shape;513;p69"/>
          <p:cNvSpPr txBox="1"/>
          <p:nvPr/>
        </p:nvSpPr>
        <p:spPr>
          <a:xfrm>
            <a:off x="7765774" y="11817015"/>
            <a:ext cx="2392018"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rgbClr val="000000"/>
                </a:solidFill>
                <a:latin typeface="Montserrat"/>
                <a:ea typeface="Montserrat"/>
                <a:cs typeface="Montserrat"/>
                <a:sym typeface="Montserrat"/>
              </a:rPr>
              <a:t>ECONOMIC</a:t>
            </a:r>
            <a:endParaRPr b="0" i="0" sz="1400" u="none" cap="none" strike="noStrike">
              <a:solidFill>
                <a:srgbClr val="000000"/>
              </a:solidFill>
              <a:latin typeface="Arial"/>
              <a:ea typeface="Arial"/>
              <a:cs typeface="Arial"/>
              <a:sym typeface="Arial"/>
            </a:endParaRPr>
          </a:p>
        </p:txBody>
      </p:sp>
      <p:sp>
        <p:nvSpPr>
          <p:cNvPr id="514" name="Google Shape;514;p69"/>
          <p:cNvSpPr txBox="1"/>
          <p:nvPr/>
        </p:nvSpPr>
        <p:spPr>
          <a:xfrm>
            <a:off x="21263389" y="11581789"/>
            <a:ext cx="1828800"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rgbClr val="000000"/>
                </a:solidFill>
                <a:latin typeface="Montserrat"/>
                <a:ea typeface="Montserrat"/>
                <a:cs typeface="Montserrat"/>
                <a:sym typeface="Montserrat"/>
              </a:rPr>
              <a:t>LEGAL</a:t>
            </a:r>
            <a:endParaRPr b="0" i="0" sz="1400" u="none" cap="none" strike="noStrike">
              <a:solidFill>
                <a:srgbClr val="000000"/>
              </a:solidFill>
              <a:latin typeface="Arial"/>
              <a:ea typeface="Arial"/>
              <a:cs typeface="Arial"/>
              <a:sym typeface="Arial"/>
            </a:endParaRPr>
          </a:p>
        </p:txBody>
      </p:sp>
      <p:sp>
        <p:nvSpPr>
          <p:cNvPr id="515" name="Google Shape;515;p69"/>
          <p:cNvSpPr txBox="1"/>
          <p:nvPr/>
        </p:nvSpPr>
        <p:spPr>
          <a:xfrm>
            <a:off x="3748236" y="11810510"/>
            <a:ext cx="3717235"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rgbClr val="000000"/>
                </a:solidFill>
                <a:latin typeface="Montserrat"/>
                <a:ea typeface="Montserrat"/>
                <a:cs typeface="Montserrat"/>
                <a:sym typeface="Montserrat"/>
              </a:rPr>
              <a:t>TECHNOLOGICAL</a:t>
            </a:r>
            <a:endParaRPr b="0" i="0" sz="1400" u="none" cap="none" strike="noStrike">
              <a:solidFill>
                <a:srgbClr val="000000"/>
              </a:solidFill>
              <a:latin typeface="Arial"/>
              <a:ea typeface="Arial"/>
              <a:cs typeface="Arial"/>
              <a:sym typeface="Arial"/>
            </a:endParaRPr>
          </a:p>
        </p:txBody>
      </p:sp>
      <p:sp>
        <p:nvSpPr>
          <p:cNvPr id="516" name="Google Shape;516;p69"/>
          <p:cNvSpPr txBox="1"/>
          <p:nvPr/>
        </p:nvSpPr>
        <p:spPr>
          <a:xfrm>
            <a:off x="10926553" y="11823521"/>
            <a:ext cx="2858676"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rgbClr val="000000"/>
                </a:solidFill>
                <a:latin typeface="Montserrat"/>
                <a:ea typeface="Montserrat"/>
                <a:cs typeface="Montserrat"/>
                <a:sym typeface="Montserrat"/>
              </a:rPr>
              <a:t>ECOLOGICAL</a:t>
            </a:r>
            <a:endParaRPr b="0" i="0" sz="1400" u="none" cap="none" strike="noStrike">
              <a:solidFill>
                <a:srgbClr val="000000"/>
              </a:solidFill>
              <a:latin typeface="Arial"/>
              <a:ea typeface="Arial"/>
              <a:cs typeface="Arial"/>
              <a:sym typeface="Arial"/>
            </a:endParaRPr>
          </a:p>
        </p:txBody>
      </p:sp>
      <p:sp>
        <p:nvSpPr>
          <p:cNvPr id="517" name="Google Shape;517;p69"/>
          <p:cNvSpPr txBox="1"/>
          <p:nvPr/>
        </p:nvSpPr>
        <p:spPr>
          <a:xfrm>
            <a:off x="17404452" y="11810510"/>
            <a:ext cx="2858676"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rgbClr val="000000"/>
                </a:solidFill>
                <a:latin typeface="Montserrat"/>
                <a:ea typeface="Montserrat"/>
                <a:cs typeface="Montserrat"/>
                <a:sym typeface="Montserrat"/>
              </a:rPr>
              <a:t>VALUES</a:t>
            </a:r>
            <a:endParaRPr b="0" i="0" sz="2800" u="none" cap="none" strike="noStrike">
              <a:solidFill>
                <a:srgbClr val="000000"/>
              </a:solidFill>
              <a:latin typeface="Montserrat"/>
              <a:ea typeface="Montserrat"/>
              <a:cs typeface="Montserrat"/>
              <a:sym typeface="Montserrat"/>
            </a:endParaRPr>
          </a:p>
        </p:txBody>
      </p:sp>
      <p:sp>
        <p:nvSpPr>
          <p:cNvPr id="518" name="Google Shape;518;p69"/>
          <p:cNvSpPr txBox="1"/>
          <p:nvPr/>
        </p:nvSpPr>
        <p:spPr>
          <a:xfrm>
            <a:off x="14265028" y="11763838"/>
            <a:ext cx="2858676" cy="6964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pl-PL" sz="2800" u="none" cap="none" strike="noStrike">
                <a:solidFill>
                  <a:srgbClr val="000000"/>
                </a:solidFill>
                <a:latin typeface="Montserrat"/>
                <a:ea typeface="Montserrat"/>
                <a:cs typeface="Montserrat"/>
                <a:sym typeface="Montserrat"/>
              </a:rPr>
              <a:t>POLITICAL</a:t>
            </a:r>
            <a:endParaRPr b="0" i="0" sz="1400" u="none" cap="none" strike="noStrike">
              <a:solidFill>
                <a:srgbClr val="000000"/>
              </a:solidFill>
              <a:latin typeface="Arial"/>
              <a:ea typeface="Arial"/>
              <a:cs typeface="Arial"/>
              <a:sym typeface="Arial"/>
            </a:endParaRPr>
          </a:p>
        </p:txBody>
      </p:sp>
      <p:sp>
        <p:nvSpPr>
          <p:cNvPr id="519" name="Google Shape;519;p69"/>
          <p:cNvSpPr txBox="1"/>
          <p:nvPr>
            <p:ph type="title"/>
          </p:nvPr>
        </p:nvSpPr>
        <p:spPr>
          <a:xfrm>
            <a:off x="321364" y="925055"/>
            <a:ext cx="10509250" cy="9493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b="1" lang="pl-PL" sz="3200">
                <a:latin typeface="Calibri"/>
                <a:ea typeface="Calibri"/>
                <a:cs typeface="Calibri"/>
                <a:sym typeface="Calibri"/>
              </a:rPr>
              <a:t>2 etapp</a:t>
            </a:r>
            <a:endParaRPr>
              <a:latin typeface="Calibri"/>
              <a:ea typeface="Calibri"/>
              <a:cs typeface="Calibri"/>
              <a:sym typeface="Calibri"/>
            </a:endParaRPr>
          </a:p>
        </p:txBody>
      </p:sp>
      <p:pic>
        <p:nvPicPr>
          <p:cNvPr id="520" name="Google Shape;520;p69"/>
          <p:cNvPicPr preferRelativeResize="0"/>
          <p:nvPr/>
        </p:nvPicPr>
        <p:blipFill rotWithShape="1">
          <a:blip r:embed="rId3">
            <a:alphaModFix/>
          </a:blip>
          <a:srcRect b="0" l="0" r="0" t="0"/>
          <a:stretch/>
        </p:blipFill>
        <p:spPr>
          <a:xfrm>
            <a:off x="0" y="4020994"/>
            <a:ext cx="2330245" cy="1380947"/>
          </a:xfrm>
          <a:prstGeom prst="rect">
            <a:avLst/>
          </a:prstGeom>
          <a:noFill/>
          <a:ln>
            <a:noFill/>
          </a:ln>
        </p:spPr>
      </p:pic>
      <p:pic>
        <p:nvPicPr>
          <p:cNvPr id="521" name="Google Shape;521;p69"/>
          <p:cNvPicPr preferRelativeResize="0"/>
          <p:nvPr/>
        </p:nvPicPr>
        <p:blipFill rotWithShape="1">
          <a:blip r:embed="rId4">
            <a:alphaModFix/>
          </a:blip>
          <a:srcRect b="0" l="0" r="0" t="0"/>
          <a:stretch/>
        </p:blipFill>
        <p:spPr>
          <a:xfrm>
            <a:off x="1683074" y="4020992"/>
            <a:ext cx="3065907" cy="1380949"/>
          </a:xfrm>
          <a:prstGeom prst="rect">
            <a:avLst/>
          </a:prstGeom>
          <a:noFill/>
          <a:ln>
            <a:noFill/>
          </a:ln>
        </p:spPr>
      </p:pic>
      <p:pic>
        <p:nvPicPr>
          <p:cNvPr id="522" name="Google Shape;522;p69"/>
          <p:cNvPicPr preferRelativeResize="0"/>
          <p:nvPr/>
        </p:nvPicPr>
        <p:blipFill rotWithShape="1">
          <a:blip r:embed="rId5">
            <a:alphaModFix/>
          </a:blip>
          <a:srcRect b="0" l="0" r="0" t="0"/>
          <a:stretch/>
        </p:blipFill>
        <p:spPr>
          <a:xfrm>
            <a:off x="4013320" y="4020992"/>
            <a:ext cx="3452152" cy="1380947"/>
          </a:xfrm>
          <a:prstGeom prst="rect">
            <a:avLst/>
          </a:prstGeom>
          <a:noFill/>
          <a:ln>
            <a:noFill/>
          </a:ln>
        </p:spPr>
      </p:pic>
      <p:pic>
        <p:nvPicPr>
          <p:cNvPr id="523" name="Google Shape;523;p69"/>
          <p:cNvPicPr preferRelativeResize="0"/>
          <p:nvPr/>
        </p:nvPicPr>
        <p:blipFill rotWithShape="1">
          <a:blip r:embed="rId6">
            <a:alphaModFix/>
          </a:blip>
          <a:srcRect b="0" l="0" r="0" t="0"/>
          <a:stretch/>
        </p:blipFill>
        <p:spPr>
          <a:xfrm>
            <a:off x="7465471" y="4001041"/>
            <a:ext cx="2492040" cy="1420847"/>
          </a:xfrm>
          <a:prstGeom prst="rect">
            <a:avLst/>
          </a:prstGeom>
          <a:noFill/>
          <a:ln>
            <a:noFill/>
          </a:ln>
        </p:spPr>
      </p:pic>
      <p:pic>
        <p:nvPicPr>
          <p:cNvPr id="524" name="Google Shape;524;p69"/>
          <p:cNvPicPr preferRelativeResize="0"/>
          <p:nvPr/>
        </p:nvPicPr>
        <p:blipFill rotWithShape="1">
          <a:blip r:embed="rId7">
            <a:alphaModFix/>
          </a:blip>
          <a:srcRect b="0" l="0" r="0" t="0"/>
          <a:stretch/>
        </p:blipFill>
        <p:spPr>
          <a:xfrm>
            <a:off x="9296696" y="4001041"/>
            <a:ext cx="2895304" cy="142084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0"/>
          <p:cNvSpPr txBox="1"/>
          <p:nvPr>
            <p:ph type="title"/>
          </p:nvPr>
        </p:nvSpPr>
        <p:spPr>
          <a:xfrm>
            <a:off x="838200" y="621798"/>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b="1" lang="pl-PL" sz="3200">
                <a:solidFill>
                  <a:srgbClr val="07674D"/>
                </a:solidFill>
              </a:rPr>
              <a:t>Näited JÄRSKUDEST teguritest (sotsiaalsed)</a:t>
            </a:r>
            <a:endParaRPr>
              <a:solidFill>
                <a:srgbClr val="07674D"/>
              </a:solidFill>
              <a:latin typeface="Calibri"/>
              <a:ea typeface="Calibri"/>
              <a:cs typeface="Calibri"/>
              <a:sym typeface="Calibri"/>
            </a:endParaRPr>
          </a:p>
        </p:txBody>
      </p:sp>
      <p:sp>
        <p:nvSpPr>
          <p:cNvPr id="530" name="Google Shape;530;p70"/>
          <p:cNvSpPr txBox="1"/>
          <p:nvPr>
            <p:ph idx="1" type="body"/>
          </p:nvPr>
        </p:nvSpPr>
        <p:spPr>
          <a:xfrm>
            <a:off x="383458" y="1501160"/>
            <a:ext cx="5968180" cy="4351338"/>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1100"/>
              <a:buFont typeface="Arial"/>
              <a:buNone/>
            </a:pPr>
            <a:r>
              <a:rPr lang="pl-PL" sz="1600"/>
              <a:t>Kultuurilised hoiakud ja väärtused: ühiskondlikud normid ja väärtused mängivad </a:t>
            </a:r>
            <a:endParaRPr sz="1600"/>
          </a:p>
          <a:p>
            <a:pPr indent="0" lvl="0" marL="0" rtl="0" algn="just">
              <a:spcBef>
                <a:spcPts val="0"/>
              </a:spcBef>
              <a:spcAft>
                <a:spcPts val="0"/>
              </a:spcAft>
              <a:buClr>
                <a:schemeClr val="dk1"/>
              </a:buClr>
              <a:buSzPts val="1100"/>
              <a:buFont typeface="Arial"/>
              <a:buNone/>
            </a:pPr>
            <a:r>
              <a:rPr lang="pl-PL" sz="1600"/>
              <a:t>oluline roll. Näiteks mõnes kultuuris peetakse autosid staatusesümboliks, mis võib muuta autokasutuse vähendamise keeruliseks. Seevastu kohtades, kus jalgrattasõit või ühistransport on kultuuriliselt aktsepteeritud ja edendatud, võib olla suurem kalduvus nende jätkusuutlike valikute poole.</a:t>
            </a:r>
            <a:endParaRPr sz="1600"/>
          </a:p>
          <a:p>
            <a:pPr indent="0" lvl="0" marL="0" rtl="0" algn="just">
              <a:spcBef>
                <a:spcPts val="0"/>
              </a:spcBef>
              <a:spcAft>
                <a:spcPts val="0"/>
              </a:spcAft>
              <a:buClr>
                <a:schemeClr val="dk1"/>
              </a:buClr>
              <a:buSzPts val="1100"/>
              <a:buFont typeface="Arial"/>
              <a:buNone/>
            </a:pPr>
            <a:r>
              <a:t/>
            </a:r>
            <a:endParaRPr sz="1600"/>
          </a:p>
          <a:p>
            <a:pPr indent="0" lvl="0" marL="0" rtl="0" algn="just">
              <a:spcBef>
                <a:spcPts val="0"/>
              </a:spcBef>
              <a:spcAft>
                <a:spcPts val="0"/>
              </a:spcAft>
              <a:buClr>
                <a:schemeClr val="dk1"/>
              </a:buClr>
              <a:buSzPts val="1100"/>
              <a:buFont typeface="Arial"/>
              <a:buNone/>
            </a:pPr>
            <a:r>
              <a:rPr lang="pl-PL" sz="1600"/>
              <a:t>Sotsiaalsed normid ja eakaaslaste mõju: Üksikisikute käitumine ja valikud sotsiaalses võrgustikus võivad teisi oluliselt mõjutada. Kui säästvaid transpordivõimalusi, nagu jalgrattasõit, kõndimine või ühistranspordi kasutamine, peetakse eakaaslaste rühmas või kogukonnas normiks, võtavad üksikisikud need tavad tõenäolisemalt omaks.</a:t>
            </a:r>
            <a:endParaRPr sz="1600"/>
          </a:p>
          <a:p>
            <a:pPr indent="0" lvl="0" marL="0" rtl="0" algn="just">
              <a:lnSpc>
                <a:spcPct val="90000"/>
              </a:lnSpc>
              <a:spcBef>
                <a:spcPts val="0"/>
              </a:spcBef>
              <a:spcAft>
                <a:spcPts val="0"/>
              </a:spcAft>
              <a:buClr>
                <a:srgbClr val="999999"/>
              </a:buClr>
              <a:buSzPts val="2000"/>
              <a:buNone/>
            </a:pPr>
            <a:r>
              <a:t/>
            </a:r>
            <a:endParaRPr i="0" sz="1600"/>
          </a:p>
          <a:p>
            <a:pPr indent="0" lvl="0" marL="0" rtl="0" algn="just">
              <a:lnSpc>
                <a:spcPct val="90000"/>
              </a:lnSpc>
              <a:spcBef>
                <a:spcPts val="0"/>
              </a:spcBef>
              <a:spcAft>
                <a:spcPts val="0"/>
              </a:spcAft>
              <a:buClr>
                <a:srgbClr val="999999"/>
              </a:buClr>
              <a:buSzPts val="2000"/>
              <a:buNone/>
            </a:pPr>
            <a:r>
              <a:rPr lang="pl-PL" sz="1600"/>
              <a:t>Juurdepääsetavus ja kaasavus: äärmiselt oluline on selliste säästvate transpordivõimaluste kättesaadavus, mis on mõeldud puuetega inimestele, eakatele ja muude erivajadustega inimestele. Kaasavate transpordisüsteemide kavandamine võib julgustada laiemat osa ühiskonnast osalema säästvates transporditavades.</a:t>
            </a:r>
            <a:endParaRPr sz="1600"/>
          </a:p>
        </p:txBody>
      </p:sp>
      <p:pic>
        <p:nvPicPr>
          <p:cNvPr id="531" name="Google Shape;531;p70"/>
          <p:cNvPicPr preferRelativeResize="0"/>
          <p:nvPr/>
        </p:nvPicPr>
        <p:blipFill rotWithShape="1">
          <a:blip r:embed="rId3">
            <a:alphaModFix/>
          </a:blip>
          <a:srcRect b="0" l="0" r="0" t="0"/>
          <a:stretch/>
        </p:blipFill>
        <p:spPr>
          <a:xfrm>
            <a:off x="6839791" y="1931987"/>
            <a:ext cx="4851072" cy="29940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1"/>
          <p:cNvSpPr txBox="1"/>
          <p:nvPr>
            <p:ph type="title"/>
          </p:nvPr>
        </p:nvSpPr>
        <p:spPr>
          <a:xfrm>
            <a:off x="838200" y="621798"/>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b="1" lang="pl-PL" sz="3200">
                <a:latin typeface="Montserrat"/>
                <a:ea typeface="Montserrat"/>
                <a:cs typeface="Montserrat"/>
                <a:sym typeface="Montserrat"/>
              </a:rPr>
              <a:t>Näited STEEP-teguritest (tehnoloogilised)</a:t>
            </a:r>
            <a:endParaRPr sz="3200">
              <a:latin typeface="Montserrat"/>
              <a:ea typeface="Montserrat"/>
              <a:cs typeface="Montserrat"/>
              <a:sym typeface="Montserrat"/>
            </a:endParaRPr>
          </a:p>
        </p:txBody>
      </p:sp>
      <p:sp>
        <p:nvSpPr>
          <p:cNvPr id="537" name="Google Shape;537;p71"/>
          <p:cNvSpPr txBox="1"/>
          <p:nvPr>
            <p:ph idx="1" type="body"/>
          </p:nvPr>
        </p:nvSpPr>
        <p:spPr>
          <a:xfrm>
            <a:off x="314326" y="1366684"/>
            <a:ext cx="6243790" cy="4761118"/>
          </a:xfrm>
          <a:prstGeom prst="rect">
            <a:avLst/>
          </a:prstGeom>
          <a:noFill/>
          <a:ln>
            <a:noFill/>
          </a:ln>
        </p:spPr>
        <p:txBody>
          <a:bodyPr anchorCtr="0" anchor="t" bIns="45700" lIns="91425" spcFirstLastPara="1" rIns="91425" wrap="square" tIns="45700">
            <a:normAutofit lnSpcReduction="20000"/>
          </a:bodyPr>
          <a:lstStyle/>
          <a:p>
            <a:pPr indent="-355600" lvl="0" marL="457200" rtl="0" algn="just">
              <a:spcBef>
                <a:spcPts val="0"/>
              </a:spcBef>
              <a:spcAft>
                <a:spcPts val="0"/>
              </a:spcAft>
              <a:buSzPts val="2000"/>
              <a:buChar char="•"/>
            </a:pPr>
            <a:r>
              <a:rPr lang="pl-PL" sz="1600">
                <a:latin typeface="Arial"/>
                <a:ea typeface="Arial"/>
                <a:cs typeface="Arial"/>
                <a:sym typeface="Arial"/>
              </a:rPr>
              <a:t>Sõidukitehnoloogia edusammud: elektri- ja hübriidsõidukite uuendused, sealhulgas akutehnoloogia, laadimistaristu ja energiatõhususe täiustused, on otsustava tähtsusega. Need edusammud muudavad säästvad sõidukid igapäevaseks kasutamiseks kättesaadavamaks, taskukohasemaks ja praktilisemaks.</a:t>
            </a:r>
            <a:endParaRPr sz="1600">
              <a:latin typeface="Arial"/>
              <a:ea typeface="Arial"/>
              <a:cs typeface="Arial"/>
              <a:sym typeface="Arial"/>
            </a:endParaRPr>
          </a:p>
          <a:p>
            <a:pPr indent="0" lvl="0" marL="457200" rtl="0" algn="just">
              <a:spcBef>
                <a:spcPts val="0"/>
              </a:spcBef>
              <a:spcAft>
                <a:spcPts val="0"/>
              </a:spcAft>
              <a:buNone/>
            </a:pPr>
            <a:r>
              <a:t/>
            </a:r>
            <a:endParaRPr sz="1600">
              <a:latin typeface="Arial"/>
              <a:ea typeface="Arial"/>
              <a:cs typeface="Arial"/>
              <a:sym typeface="Arial"/>
            </a:endParaRPr>
          </a:p>
          <a:p>
            <a:pPr indent="-355600" lvl="0" marL="457200" rtl="0" algn="just">
              <a:spcBef>
                <a:spcPts val="0"/>
              </a:spcBef>
              <a:spcAft>
                <a:spcPts val="0"/>
              </a:spcAft>
              <a:buSzPts val="2000"/>
              <a:buChar char="•"/>
            </a:pPr>
            <a:r>
              <a:rPr lang="pl-PL" sz="1600">
                <a:latin typeface="Arial"/>
                <a:ea typeface="Arial"/>
                <a:cs typeface="Arial"/>
                <a:sym typeface="Arial"/>
              </a:rPr>
              <a:t>Ühistranspordi tehnoloogia: tõhusamate ja usaldusväärsemate ühistranspordisüsteemide, näiteks elektribusside, kergraudteesüsteemide arendamine ja taastuvate energiaallikate kasutamine suurendab ühistranspordi atraktiivsust ja kasutatavust. Reaalajas andmete integreerimine ühistranspordisüsteemidesse võib samuti parandada kasutajakogemust, pakkudes täpseid sõiduplaane, marsruute ja saadavusteavet.</a:t>
            </a:r>
            <a:endParaRPr sz="1600">
              <a:latin typeface="Arial"/>
              <a:ea typeface="Arial"/>
              <a:cs typeface="Arial"/>
              <a:sym typeface="Arial"/>
            </a:endParaRPr>
          </a:p>
          <a:p>
            <a:pPr indent="0" lvl="0" marL="0" rtl="0" algn="just">
              <a:lnSpc>
                <a:spcPct val="90000"/>
              </a:lnSpc>
              <a:spcBef>
                <a:spcPts val="0"/>
              </a:spcBef>
              <a:spcAft>
                <a:spcPts val="0"/>
              </a:spcAft>
              <a:buClr>
                <a:srgbClr val="999999"/>
              </a:buClr>
              <a:buSzPts val="2000"/>
              <a:buNone/>
            </a:pPr>
            <a:r>
              <a:t/>
            </a:r>
            <a:endParaRPr b="0" i="0" sz="1600">
              <a:solidFill>
                <a:srgbClr val="0D0D0D"/>
              </a:solidFill>
              <a:latin typeface="Arial"/>
              <a:ea typeface="Arial"/>
              <a:cs typeface="Arial"/>
              <a:sym typeface="Arial"/>
            </a:endParaRPr>
          </a:p>
          <a:p>
            <a:pPr indent="-355600" lvl="0" marL="457200" rtl="0" algn="just">
              <a:spcBef>
                <a:spcPts val="0"/>
              </a:spcBef>
              <a:spcAft>
                <a:spcPts val="0"/>
              </a:spcAft>
              <a:buSzPts val="2000"/>
              <a:buChar char="•"/>
            </a:pPr>
            <a:r>
              <a:rPr lang="pl-PL" sz="1600">
                <a:latin typeface="Arial"/>
                <a:ea typeface="Arial"/>
                <a:cs typeface="Arial"/>
                <a:sym typeface="Arial"/>
              </a:rPr>
              <a:t>Nutikas infrastruktuur: Intelligentsed transpordisüsteemid (ITS), mis kasutavad andmeid, andureid ja kommunikatsioonitehnoloogiaid, võivad optimeerida liiklusvoogu, vähendada ummikuid ja suurendada ohutust. Nutikad valgusfoorid, kohanduvad liikluskorraldussüsteemid ja nutikad parkimislahendused aitavad kaasa tõhusamale ja jätkusuutlikumale linnatranspordisüsteemile.</a:t>
            </a:r>
            <a:endParaRPr sz="1600">
              <a:latin typeface="Arial"/>
              <a:ea typeface="Arial"/>
              <a:cs typeface="Arial"/>
              <a:sym typeface="Arial"/>
            </a:endParaRPr>
          </a:p>
          <a:p>
            <a:pPr indent="0" lvl="0" marL="457200" rtl="0" algn="just">
              <a:spcBef>
                <a:spcPts val="0"/>
              </a:spcBef>
              <a:spcAft>
                <a:spcPts val="0"/>
              </a:spcAft>
              <a:buNone/>
            </a:pPr>
            <a:r>
              <a:t/>
            </a:r>
            <a:endParaRPr b="1" sz="1600">
              <a:solidFill>
                <a:srgbClr val="07674D"/>
              </a:solidFill>
              <a:latin typeface="Arial"/>
              <a:ea typeface="Arial"/>
              <a:cs typeface="Arial"/>
              <a:sym typeface="Arial"/>
            </a:endParaRPr>
          </a:p>
        </p:txBody>
      </p:sp>
      <p:pic>
        <p:nvPicPr>
          <p:cNvPr id="538" name="Google Shape;538;p71"/>
          <p:cNvPicPr preferRelativeResize="0"/>
          <p:nvPr/>
        </p:nvPicPr>
        <p:blipFill rotWithShape="1">
          <a:blip r:embed="rId3">
            <a:alphaModFix/>
          </a:blip>
          <a:srcRect b="0" l="0" r="0" t="0"/>
          <a:stretch/>
        </p:blipFill>
        <p:spPr>
          <a:xfrm>
            <a:off x="5937113" y="1861062"/>
            <a:ext cx="5940561" cy="290758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72"/>
          <p:cNvSpPr txBox="1"/>
          <p:nvPr>
            <p:ph type="title"/>
          </p:nvPr>
        </p:nvSpPr>
        <p:spPr>
          <a:xfrm>
            <a:off x="838200" y="621798"/>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b="1" lang="pl-PL" sz="3200">
                <a:latin typeface="Montserrat"/>
                <a:ea typeface="Montserrat"/>
                <a:cs typeface="Montserrat"/>
                <a:sym typeface="Montserrat"/>
              </a:rPr>
              <a:t>Näited JÄRSKUDEST teguritest (majanduslikud)</a:t>
            </a:r>
            <a:endParaRPr sz="3200">
              <a:latin typeface="Montserrat"/>
              <a:ea typeface="Montserrat"/>
              <a:cs typeface="Montserrat"/>
              <a:sym typeface="Montserrat"/>
            </a:endParaRPr>
          </a:p>
        </p:txBody>
      </p:sp>
      <p:sp>
        <p:nvSpPr>
          <p:cNvPr id="544" name="Google Shape;544;p72"/>
          <p:cNvSpPr txBox="1"/>
          <p:nvPr>
            <p:ph idx="1" type="body"/>
          </p:nvPr>
        </p:nvSpPr>
        <p:spPr>
          <a:xfrm>
            <a:off x="161684" y="1724338"/>
            <a:ext cx="6096000" cy="3997500"/>
          </a:xfrm>
          <a:prstGeom prst="rect">
            <a:avLst/>
          </a:prstGeom>
          <a:noFill/>
          <a:ln>
            <a:noFill/>
          </a:ln>
        </p:spPr>
        <p:txBody>
          <a:bodyPr anchorCtr="0" anchor="t" bIns="45700" lIns="91425" spcFirstLastPara="1" rIns="91425" wrap="square" tIns="45700">
            <a:normAutofit fontScale="47500" lnSpcReduction="20000"/>
          </a:bodyPr>
          <a:lstStyle/>
          <a:p>
            <a:pPr indent="-228600" lvl="0" marL="457200" rtl="0" algn="l">
              <a:spcBef>
                <a:spcPts val="1000"/>
              </a:spcBef>
              <a:spcAft>
                <a:spcPts val="0"/>
              </a:spcAft>
              <a:buClr>
                <a:schemeClr val="dk1"/>
              </a:buClr>
              <a:buSzPct val="29374"/>
              <a:buFont typeface="Arial"/>
              <a:buNone/>
            </a:pPr>
            <a:r>
              <a:rPr lang="pl-PL" sz="3744"/>
              <a:t>Kütusehinnad: Kõrged kütusehinnad võivad muuta isikliku sisepõlemismootoriga sõidukitega sõitmise kallimaks, julgustades inimesi otsima kütusesäästlikumaid või alternatiivkütuseid kasutavaid sõidukeid, samuti ühistransporti, jalgrattasõitu või kõndimist.</a:t>
            </a:r>
            <a:endParaRPr sz="3744"/>
          </a:p>
          <a:p>
            <a:pPr indent="-228600" lvl="0" marL="457200" rtl="0" algn="l">
              <a:spcBef>
                <a:spcPts val="1000"/>
              </a:spcBef>
              <a:spcAft>
                <a:spcPts val="0"/>
              </a:spcAft>
              <a:buClr>
                <a:schemeClr val="dk1"/>
              </a:buClr>
              <a:buSzPct val="29374"/>
              <a:buFont typeface="Arial"/>
              <a:buNone/>
            </a:pPr>
            <a:r>
              <a:rPr lang="pl-PL" sz="3744"/>
              <a:t>Sõidukite maksumus: Elektrisõidukite ja muude säästvate transpordivõimaluste esialgsed kulud võivad olla nende kasutuselevõtul oluliseks takistuseks. Kuid tehnoloogia arenedes ja tootmismahtude kasvades need kulud vähenevad, muutes jätkusuutlikud valikud kättesaadavamaks.</a:t>
            </a:r>
            <a:endParaRPr sz="3744"/>
          </a:p>
          <a:p>
            <a:pPr indent="-228600" lvl="0" marL="457200" rtl="0" algn="l">
              <a:spcBef>
                <a:spcPts val="1000"/>
              </a:spcBef>
              <a:spcAft>
                <a:spcPts val="0"/>
              </a:spcAft>
              <a:buClr>
                <a:schemeClr val="dk1"/>
              </a:buClr>
              <a:buSzPct val="29374"/>
              <a:buFont typeface="Arial"/>
              <a:buNone/>
            </a:pPr>
            <a:r>
              <a:rPr lang="pl-PL" sz="3744"/>
              <a:t>Ühistranspordi hinnad: Ühistranspordi hinnakujundus võib mõjutada selle atraktiivsust võrreldes erasõidukite kasutamisega. Taskukohane ja konkurentsivõimeline hinnakujundus võib soodustada ühistranspordisüsteemide laialdasemat kasutamist.</a:t>
            </a:r>
            <a:endParaRPr sz="3744"/>
          </a:p>
          <a:p>
            <a:pPr indent="-228600" lvl="0" marL="457200" rtl="0" algn="l">
              <a:spcBef>
                <a:spcPts val="1000"/>
              </a:spcBef>
              <a:spcAft>
                <a:spcPts val="0"/>
              </a:spcAft>
              <a:buClr>
                <a:schemeClr val="dk1"/>
              </a:buClr>
              <a:buSzPct val="39285"/>
              <a:buFont typeface="Arial"/>
              <a:buNone/>
            </a:pPr>
            <a:r>
              <a:t/>
            </a:r>
            <a:endParaRPr b="1">
              <a:solidFill>
                <a:srgbClr val="07674D"/>
              </a:solidFill>
            </a:endParaRPr>
          </a:p>
          <a:p>
            <a:pPr indent="-228600" lvl="0" marL="457200" rtl="0" algn="l">
              <a:lnSpc>
                <a:spcPct val="90000"/>
              </a:lnSpc>
              <a:spcBef>
                <a:spcPts val="1000"/>
              </a:spcBef>
              <a:spcAft>
                <a:spcPts val="0"/>
              </a:spcAft>
              <a:buClr>
                <a:schemeClr val="dk1"/>
              </a:buClr>
              <a:buSzPct val="91836"/>
              <a:buNone/>
            </a:pPr>
            <a:r>
              <a:t/>
            </a:r>
            <a:endParaRPr b="1">
              <a:solidFill>
                <a:srgbClr val="07674D"/>
              </a:solidFill>
            </a:endParaRPr>
          </a:p>
        </p:txBody>
      </p:sp>
      <p:pic>
        <p:nvPicPr>
          <p:cNvPr id="545" name="Google Shape;545;p72"/>
          <p:cNvPicPr preferRelativeResize="0"/>
          <p:nvPr/>
        </p:nvPicPr>
        <p:blipFill rotWithShape="1">
          <a:blip r:embed="rId3">
            <a:alphaModFix/>
          </a:blip>
          <a:srcRect b="0" l="0" r="0" t="0"/>
          <a:stretch/>
        </p:blipFill>
        <p:spPr>
          <a:xfrm>
            <a:off x="5208445" y="1875093"/>
            <a:ext cx="6584044" cy="353264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73"/>
          <p:cNvSpPr txBox="1"/>
          <p:nvPr>
            <p:ph type="title"/>
          </p:nvPr>
        </p:nvSpPr>
        <p:spPr>
          <a:xfrm>
            <a:off x="838200" y="621798"/>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b="1" lang="pl-PL" sz="3200">
                <a:latin typeface="Montserrat"/>
                <a:ea typeface="Montserrat"/>
                <a:cs typeface="Montserrat"/>
                <a:sym typeface="Montserrat"/>
              </a:rPr>
              <a:t>Näited JÄRSKUDEST teguritest (ökoloogilised)</a:t>
            </a:r>
            <a:endParaRPr sz="3200">
              <a:latin typeface="Montserrat"/>
              <a:ea typeface="Montserrat"/>
              <a:cs typeface="Montserrat"/>
              <a:sym typeface="Montserrat"/>
            </a:endParaRPr>
          </a:p>
        </p:txBody>
      </p:sp>
      <p:sp>
        <p:nvSpPr>
          <p:cNvPr id="551" name="Google Shape;551;p73"/>
          <p:cNvSpPr txBox="1"/>
          <p:nvPr>
            <p:ph idx="1" type="body"/>
          </p:nvPr>
        </p:nvSpPr>
        <p:spPr>
          <a:xfrm>
            <a:off x="151143" y="1572126"/>
            <a:ext cx="6292500" cy="4351200"/>
          </a:xfrm>
          <a:prstGeom prst="rect">
            <a:avLst/>
          </a:prstGeom>
          <a:noFill/>
          <a:ln>
            <a:noFill/>
          </a:ln>
        </p:spPr>
        <p:txBody>
          <a:bodyPr anchorCtr="0" anchor="t" bIns="45700" lIns="91425" spcFirstLastPara="1" rIns="91425" wrap="square" tIns="45700">
            <a:noAutofit/>
          </a:bodyPr>
          <a:lstStyle/>
          <a:p>
            <a:pPr indent="0" lvl="0" marL="0" rtl="0" algn="just">
              <a:spcBef>
                <a:spcPts val="1000"/>
              </a:spcBef>
              <a:spcAft>
                <a:spcPts val="0"/>
              </a:spcAft>
              <a:buClr>
                <a:schemeClr val="dk1"/>
              </a:buClr>
              <a:buSzPts val="1100"/>
              <a:buFont typeface="Arial"/>
              <a:buNone/>
            </a:pPr>
            <a:r>
              <a:rPr b="1" lang="pl-PL" sz="1800"/>
              <a:t>Õhukvaliteet</a:t>
            </a:r>
            <a:r>
              <a:rPr lang="pl-PL" sz="1800"/>
              <a:t>: Kõrge õhusaaste tase, eriti suurtes linnades, viib transpordilahenduste otsimiseni, mis minimeerivad heitgaase, näiteks elektrisõidukid, jalgrattad või kõndimine.</a:t>
            </a:r>
            <a:endParaRPr sz="1800"/>
          </a:p>
          <a:p>
            <a:pPr indent="0" lvl="0" marL="0" rtl="0" algn="just">
              <a:spcBef>
                <a:spcPts val="1000"/>
              </a:spcBef>
              <a:spcAft>
                <a:spcPts val="0"/>
              </a:spcAft>
              <a:buClr>
                <a:schemeClr val="dk1"/>
              </a:buClr>
              <a:buSzPts val="1100"/>
              <a:buNone/>
            </a:pPr>
            <a:r>
              <a:rPr b="1" lang="pl-PL" sz="1800"/>
              <a:t>Maakasutus:</a:t>
            </a:r>
            <a:r>
              <a:rPr lang="pl-PL" sz="1800"/>
              <a:t> Maa intensiivne kasutamine transporditaristu jaoks põhjustab mulla degradeerumist ja rohealade kadumist, mis omakorda motiveerib otsima lahendusi, mis minimeerivad vajadust uute alade järele.</a:t>
            </a:r>
            <a:endParaRPr sz="1800">
              <a:solidFill>
                <a:srgbClr val="999999"/>
              </a:solidFill>
            </a:endParaRPr>
          </a:p>
          <a:p>
            <a:pPr indent="0" lvl="0" marL="0" rtl="0" algn="just">
              <a:spcBef>
                <a:spcPts val="1000"/>
              </a:spcBef>
              <a:spcAft>
                <a:spcPts val="0"/>
              </a:spcAft>
              <a:buClr>
                <a:schemeClr val="dk1"/>
              </a:buClr>
              <a:buSzPts val="1100"/>
              <a:buFont typeface="Arial"/>
              <a:buNone/>
            </a:pPr>
            <a:r>
              <a:rPr b="1" lang="pl-PL" sz="1800"/>
              <a:t>Oht bioloogilisele mitmekesisusele:</a:t>
            </a:r>
            <a:r>
              <a:rPr lang="pl-PL" sz="1800"/>
              <a:t> uute teede ehitamine ja transporditaristu arendamine võib põhjustada elupaikade killustumist ja ohustada bioloogilist mitmekesisust. Säästvate transpordilahenduste eesmärk on selliseid mõjusid minimeerida.</a:t>
            </a:r>
            <a:endParaRPr sz="1800"/>
          </a:p>
          <a:p>
            <a:pPr indent="0" lvl="0" marL="0" rtl="0" algn="just">
              <a:spcBef>
                <a:spcPts val="1000"/>
              </a:spcBef>
              <a:spcAft>
                <a:spcPts val="0"/>
              </a:spcAft>
              <a:buClr>
                <a:schemeClr val="dk1"/>
              </a:buClr>
              <a:buSzPts val="1100"/>
              <a:buFont typeface="Arial"/>
              <a:buNone/>
            </a:pPr>
            <a:r>
              <a:rPr b="1" lang="pl-PL" sz="1800"/>
              <a:t>Loodusvarade tarbimine:</a:t>
            </a:r>
            <a:r>
              <a:rPr lang="pl-PL" sz="1800"/>
              <a:t> Loodusvarade, näiteks fossiilkütuste ammendumine sunnib otsima ja kasutama säästvamaid ja taastuvamaid energiaallikaid sõidukite käitamiseks.</a:t>
            </a:r>
            <a:endParaRPr sz="1800"/>
          </a:p>
          <a:p>
            <a:pPr indent="0" lvl="0" marL="0" rtl="0" algn="just">
              <a:spcBef>
                <a:spcPts val="1000"/>
              </a:spcBef>
              <a:spcAft>
                <a:spcPts val="0"/>
              </a:spcAft>
              <a:buClr>
                <a:schemeClr val="dk1"/>
              </a:buClr>
              <a:buSzPts val="1100"/>
              <a:buFont typeface="Arial"/>
              <a:buNone/>
            </a:pPr>
            <a:r>
              <a:t/>
            </a:r>
            <a:endParaRPr b="1" sz="1800">
              <a:solidFill>
                <a:srgbClr val="07674D"/>
              </a:solidFill>
            </a:endParaRPr>
          </a:p>
          <a:p>
            <a:pPr indent="0" lvl="0" marL="0" rtl="0" algn="just">
              <a:lnSpc>
                <a:spcPct val="90000"/>
              </a:lnSpc>
              <a:spcBef>
                <a:spcPts val="1000"/>
              </a:spcBef>
              <a:spcAft>
                <a:spcPts val="0"/>
              </a:spcAft>
              <a:buClr>
                <a:srgbClr val="999999"/>
              </a:buClr>
              <a:buSzPts val="2000"/>
              <a:buNone/>
            </a:pPr>
            <a:r>
              <a:t/>
            </a:r>
            <a:endParaRPr b="1" sz="1800">
              <a:solidFill>
                <a:srgbClr val="07674D"/>
              </a:solidFill>
            </a:endParaRPr>
          </a:p>
        </p:txBody>
      </p:sp>
      <p:pic>
        <p:nvPicPr>
          <p:cNvPr id="552" name="Google Shape;552;p73"/>
          <p:cNvPicPr preferRelativeResize="0"/>
          <p:nvPr/>
        </p:nvPicPr>
        <p:blipFill rotWithShape="1">
          <a:blip r:embed="rId3">
            <a:alphaModFix/>
          </a:blip>
          <a:srcRect b="0" l="0" r="0" t="0"/>
          <a:stretch/>
        </p:blipFill>
        <p:spPr>
          <a:xfrm>
            <a:off x="6543666" y="2121310"/>
            <a:ext cx="5006769" cy="289314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74"/>
          <p:cNvSpPr txBox="1"/>
          <p:nvPr>
            <p:ph type="title"/>
          </p:nvPr>
        </p:nvSpPr>
        <p:spPr>
          <a:xfrm>
            <a:off x="464574" y="591080"/>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b="1" lang="pl-PL" sz="3200"/>
              <a:t>Näited JÄRSKUDEST teguritest (poliitilised)</a:t>
            </a:r>
            <a:endParaRPr sz="3200">
              <a:latin typeface="Calibri"/>
              <a:ea typeface="Calibri"/>
              <a:cs typeface="Calibri"/>
              <a:sym typeface="Calibri"/>
            </a:endParaRPr>
          </a:p>
        </p:txBody>
      </p:sp>
      <p:sp>
        <p:nvSpPr>
          <p:cNvPr id="558" name="Google Shape;558;p74"/>
          <p:cNvSpPr txBox="1"/>
          <p:nvPr>
            <p:ph idx="1" type="body"/>
          </p:nvPr>
        </p:nvSpPr>
        <p:spPr>
          <a:xfrm>
            <a:off x="-1" y="1411595"/>
            <a:ext cx="6971071" cy="4351338"/>
          </a:xfrm>
          <a:prstGeom prst="rect">
            <a:avLst/>
          </a:prstGeom>
          <a:noFill/>
          <a:ln>
            <a:noFill/>
          </a:ln>
        </p:spPr>
        <p:txBody>
          <a:bodyPr anchorCtr="0" anchor="t" bIns="45700" lIns="91425" spcFirstLastPara="1" rIns="91425" wrap="square" tIns="45700">
            <a:noAutofit/>
          </a:bodyPr>
          <a:lstStyle/>
          <a:p>
            <a:pPr indent="0" lvl="0" marL="114300" rtl="0" algn="just">
              <a:spcBef>
                <a:spcPts val="1000"/>
              </a:spcBef>
              <a:spcAft>
                <a:spcPts val="0"/>
              </a:spcAft>
              <a:buClr>
                <a:schemeClr val="dk1"/>
              </a:buClr>
              <a:buSzPts val="1100"/>
              <a:buFont typeface="Arial"/>
              <a:buNone/>
            </a:pPr>
            <a:r>
              <a:rPr b="1" lang="pl-PL" sz="1800"/>
              <a:t>Valitsuse toetused ja stiimulid:</a:t>
            </a:r>
            <a:r>
              <a:rPr lang="pl-PL" sz="1800"/>
              <a:t> Poliitilised otsused, mis käsitlevad elektrisõidukite toetusi, maksusoodustusi taastuvate energiaallikate kasutamise eest ja ühistranspordi rahalist toetamist, võivad julgustada säästvate transpordimeetodite kasutuselevõttu.</a:t>
            </a:r>
            <a:endParaRPr sz="1800"/>
          </a:p>
          <a:p>
            <a:pPr indent="0" lvl="0" marL="114300" rtl="0" algn="just">
              <a:spcBef>
                <a:spcPts val="1000"/>
              </a:spcBef>
              <a:spcAft>
                <a:spcPts val="0"/>
              </a:spcAft>
              <a:buClr>
                <a:schemeClr val="dk1"/>
              </a:buClr>
              <a:buSzPts val="1100"/>
              <a:buFont typeface="Arial"/>
              <a:buNone/>
            </a:pPr>
            <a:r>
              <a:rPr b="1" lang="pl-PL" sz="1800"/>
              <a:t>Rahvusvahelised lepingud:</a:t>
            </a:r>
            <a:r>
              <a:rPr lang="pl-PL" sz="1800"/>
              <a:t> osalemine rahvusvahelistes keskkonnakokkulepetes, näiteks Pariisi kokkuleppes, võib kohustada riike vähendama oma süsinikujalajälge, edendades seeläbi poliitikaid, mis soosivad säästvaid transpordilahendusi.</a:t>
            </a:r>
            <a:endParaRPr sz="1800"/>
          </a:p>
          <a:p>
            <a:pPr indent="0" lvl="0" marL="114300" rtl="0" algn="just">
              <a:spcBef>
                <a:spcPts val="1000"/>
              </a:spcBef>
              <a:spcAft>
                <a:spcPts val="0"/>
              </a:spcAft>
              <a:buClr>
                <a:schemeClr val="dk1"/>
              </a:buClr>
              <a:buSzPts val="1100"/>
              <a:buFont typeface="Arial"/>
              <a:buNone/>
            </a:pPr>
            <a:r>
              <a:rPr b="1" lang="pl-PL" sz="1800"/>
              <a:t>Linnaplaneerimispoliitika:</a:t>
            </a:r>
            <a:r>
              <a:rPr lang="pl-PL" sz="1800"/>
              <a:t> linnaarenduse ja -planeerimisega seotud poliitilistel otsustel võib olla märkimisväärne mõju säästvale transpordile. Näiteks võib investeerimine jalakäijasõbralikesse linnadesse ja jalgratastesse soodustada säästvamaid liikuvusmustreid.</a:t>
            </a:r>
            <a:endParaRPr sz="1800"/>
          </a:p>
          <a:p>
            <a:pPr indent="0" lvl="0" marL="114300" rtl="0" algn="just">
              <a:spcBef>
                <a:spcPts val="1000"/>
              </a:spcBef>
              <a:spcAft>
                <a:spcPts val="0"/>
              </a:spcAft>
              <a:buClr>
                <a:schemeClr val="dk1"/>
              </a:buClr>
              <a:buSzPts val="1100"/>
              <a:buFont typeface="Arial"/>
              <a:buNone/>
            </a:pPr>
            <a:r>
              <a:rPr b="1" lang="pl-PL" sz="1800"/>
              <a:t>Poliitiline stabiilsus ja tahe:</a:t>
            </a:r>
            <a:r>
              <a:rPr lang="pl-PL" sz="1800"/>
              <a:t> Poliitiline tahe rakendada ja säilitada säästva transpordi algatusi ning poliitiliste institutsioonide stabiilsus võivad mõjutada säästva transpordi edendamisele suunatud poliitikate ja meetmete järjepidevust ja tõhusust.</a:t>
            </a:r>
            <a:endParaRPr sz="1800"/>
          </a:p>
          <a:p>
            <a:pPr indent="0" lvl="0" marL="114300" rtl="0" algn="just">
              <a:lnSpc>
                <a:spcPct val="90000"/>
              </a:lnSpc>
              <a:spcBef>
                <a:spcPts val="1000"/>
              </a:spcBef>
              <a:spcAft>
                <a:spcPts val="0"/>
              </a:spcAft>
              <a:buSzPts val="1800"/>
              <a:buNone/>
            </a:pPr>
            <a:r>
              <a:t/>
            </a:r>
            <a:endParaRPr b="1" sz="1800">
              <a:solidFill>
                <a:srgbClr val="07674D"/>
              </a:solidFill>
            </a:endParaRPr>
          </a:p>
        </p:txBody>
      </p:sp>
      <p:pic>
        <p:nvPicPr>
          <p:cNvPr id="559" name="Google Shape;559;p74"/>
          <p:cNvPicPr preferRelativeResize="0"/>
          <p:nvPr/>
        </p:nvPicPr>
        <p:blipFill rotWithShape="1">
          <a:blip r:embed="rId3">
            <a:alphaModFix/>
          </a:blip>
          <a:srcRect b="0" l="0" r="0" t="0"/>
          <a:stretch/>
        </p:blipFill>
        <p:spPr>
          <a:xfrm>
            <a:off x="6263148" y="2152620"/>
            <a:ext cx="5812620" cy="282578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75"/>
          <p:cNvSpPr/>
          <p:nvPr/>
        </p:nvSpPr>
        <p:spPr>
          <a:xfrm>
            <a:off x="0" y="0"/>
            <a:ext cx="12192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5" name="Google Shape;565;p75"/>
          <p:cNvSpPr txBox="1"/>
          <p:nvPr>
            <p:ph type="title"/>
          </p:nvPr>
        </p:nvSpPr>
        <p:spPr>
          <a:xfrm>
            <a:off x="94107" y="963877"/>
            <a:ext cx="4238455" cy="4930246"/>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400"/>
              <a:buFont typeface="Montserrat"/>
              <a:buNone/>
            </a:pPr>
            <a:r>
              <a:rPr b="1" i="0" lang="pl-PL" u="none" cap="none" strike="noStrike">
                <a:solidFill>
                  <a:schemeClr val="lt1"/>
                </a:solidFill>
                <a:latin typeface="Calibri"/>
                <a:ea typeface="Calibri"/>
                <a:cs typeface="Calibri"/>
                <a:sym typeface="Calibri"/>
              </a:rPr>
              <a:t> </a:t>
            </a:r>
            <a:r>
              <a:rPr b="1" lang="pl-PL">
                <a:solidFill>
                  <a:srgbClr val="387025"/>
                </a:solidFill>
              </a:rPr>
              <a:t>3 etapp</a:t>
            </a:r>
            <a:r>
              <a:rPr b="1" i="0" lang="pl-PL" u="none" cap="none" strike="noStrike">
                <a:solidFill>
                  <a:schemeClr val="lt1"/>
                </a:solidFill>
                <a:latin typeface="Calibri"/>
                <a:ea typeface="Calibri"/>
                <a:cs typeface="Calibri"/>
                <a:sym typeface="Calibri"/>
              </a:rPr>
              <a:t>Select </a:t>
            </a:r>
            <a:r>
              <a:rPr b="1" i="0" lang="pl-PL" sz="2400" u="none" cap="none" strike="noStrike">
                <a:solidFill>
                  <a:schemeClr val="lt1"/>
                </a:solidFill>
                <a:latin typeface="Calibri"/>
                <a:ea typeface="Calibri"/>
                <a:cs typeface="Calibri"/>
                <a:sym typeface="Calibri"/>
              </a:rPr>
              <a:t>driving </a:t>
            </a:r>
            <a:r>
              <a:rPr b="1" i="0" lang="pl-PL" u="none" cap="none" strike="noStrike">
                <a:solidFill>
                  <a:schemeClr val="lt1"/>
                </a:solidFill>
                <a:latin typeface="Montserrat"/>
                <a:ea typeface="Montserrat"/>
                <a:cs typeface="Montserrat"/>
                <a:sym typeface="Montserrat"/>
              </a:rPr>
              <a:t>forces</a:t>
            </a:r>
            <a:endParaRPr b="1">
              <a:solidFill>
                <a:schemeClr val="lt1"/>
              </a:solidFill>
              <a:latin typeface="Montserrat"/>
              <a:ea typeface="Montserrat"/>
              <a:cs typeface="Montserrat"/>
              <a:sym typeface="Montserrat"/>
            </a:endParaRPr>
          </a:p>
        </p:txBody>
      </p:sp>
      <p:sp>
        <p:nvSpPr>
          <p:cNvPr id="566" name="Google Shape;566;p75"/>
          <p:cNvSpPr/>
          <p:nvPr/>
        </p:nvSpPr>
        <p:spPr>
          <a:xfrm>
            <a:off x="4640580" y="2057400"/>
            <a:ext cx="27432" cy="27432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7" name="Google Shape;567;p75"/>
          <p:cNvSpPr txBox="1"/>
          <p:nvPr>
            <p:ph idx="1" type="body"/>
          </p:nvPr>
        </p:nvSpPr>
        <p:spPr>
          <a:xfrm>
            <a:off x="4976031" y="963877"/>
            <a:ext cx="6377769" cy="4930246"/>
          </a:xfrm>
          <a:prstGeom prst="rect">
            <a:avLst/>
          </a:prstGeom>
          <a:noFill/>
          <a:ln>
            <a:noFill/>
          </a:ln>
        </p:spPr>
        <p:txBody>
          <a:bodyPr anchorCtr="0" anchor="ctr" bIns="45700" lIns="91425" spcFirstLastPara="1" rIns="91425" wrap="square" tIns="45700">
            <a:normAutofit/>
          </a:bodyPr>
          <a:lstStyle/>
          <a:p>
            <a:pPr indent="0" lvl="0" marL="50800" rtl="0" algn="just">
              <a:spcBef>
                <a:spcPts val="0"/>
              </a:spcBef>
              <a:spcAft>
                <a:spcPts val="0"/>
              </a:spcAft>
              <a:buClr>
                <a:schemeClr val="dk1"/>
              </a:buClr>
              <a:buSzPts val="1100"/>
              <a:buFont typeface="Arial"/>
              <a:buNone/>
            </a:pPr>
            <a:r>
              <a:rPr lang="pl-PL" sz="2400"/>
              <a:t>Proovige järjestada kõik tuvastatud JÄRSUD tegurid tähtsuse ja ebakindluse järgi. Need tegurid, mis on olulised ja prognoositavad, võivad olla prognoositavad.</a:t>
            </a:r>
            <a:endParaRPr sz="2400"/>
          </a:p>
          <a:p>
            <a:pPr indent="0" lvl="0" marL="50800" rtl="0" algn="just">
              <a:spcBef>
                <a:spcPts val="0"/>
              </a:spcBef>
              <a:spcAft>
                <a:spcPts val="0"/>
              </a:spcAft>
              <a:buClr>
                <a:schemeClr val="dk1"/>
              </a:buClr>
              <a:buSzPts val="1100"/>
              <a:buFont typeface="Arial"/>
              <a:buNone/>
            </a:pPr>
            <a:r>
              <a:rPr lang="pl-PL" sz="2400"/>
              <a:t>Stsenaariumianalüüsi objektiks on kaks tegurit, mis on samal ajal kõige olulisemad ja ebakindlamad!</a:t>
            </a:r>
            <a:endParaRPr sz="2400"/>
          </a:p>
          <a:p>
            <a:pPr indent="0" lvl="0" marL="50800" rtl="0" algn="just">
              <a:spcBef>
                <a:spcPts val="0"/>
              </a:spcBef>
              <a:spcAft>
                <a:spcPts val="0"/>
              </a:spcAft>
              <a:buClr>
                <a:schemeClr val="dk1"/>
              </a:buClr>
              <a:buSzPts val="1100"/>
              <a:buFont typeface="Arial"/>
              <a:buNone/>
            </a:pPr>
            <a:r>
              <a:t/>
            </a:r>
            <a:endParaRPr sz="2400"/>
          </a:p>
          <a:p>
            <a:pPr indent="0" lvl="0" marL="50800" rtl="0" algn="just">
              <a:lnSpc>
                <a:spcPct val="90000"/>
              </a:lnSpc>
              <a:spcBef>
                <a:spcPts val="0"/>
              </a:spcBef>
              <a:spcAft>
                <a:spcPts val="0"/>
              </a:spcAft>
              <a:buClr>
                <a:srgbClr val="434343"/>
              </a:buClr>
              <a:buSzPts val="2800"/>
              <a:buNone/>
            </a:pPr>
            <a:r>
              <a:t/>
            </a:r>
            <a:endParaRPr sz="2400"/>
          </a:p>
          <a:p>
            <a:pPr indent="-228600" lvl="0" marL="457200" marR="0" rtl="0" algn="l">
              <a:lnSpc>
                <a:spcPct val="90000"/>
              </a:lnSpc>
              <a:spcBef>
                <a:spcPts val="0"/>
              </a:spcBef>
              <a:spcAft>
                <a:spcPts val="0"/>
              </a:spcAft>
              <a:buClr>
                <a:srgbClr val="434343"/>
              </a:buClr>
              <a:buSzPts val="2800"/>
              <a:buFont typeface="Montserrat"/>
              <a:buNone/>
            </a:pPr>
            <a:r>
              <a:t/>
            </a:r>
            <a:endParaRPr sz="2400">
              <a:solidFill>
                <a:schemeClr val="dk1"/>
              </a:solidFill>
              <a:latin typeface="Montserrat"/>
              <a:ea typeface="Montserrat"/>
              <a:cs typeface="Montserrat"/>
              <a:sym typeface="Montserrat"/>
            </a:endParaRPr>
          </a:p>
          <a:p>
            <a:pPr indent="0" lvl="0" marL="50800" marR="0" rtl="0" algn="l">
              <a:lnSpc>
                <a:spcPct val="90000"/>
              </a:lnSpc>
              <a:spcBef>
                <a:spcPts val="0"/>
              </a:spcBef>
              <a:spcAft>
                <a:spcPts val="0"/>
              </a:spcAft>
              <a:buClr>
                <a:srgbClr val="434343"/>
              </a:buClr>
              <a:buSzPts val="2800"/>
              <a:buFont typeface="Montserrat"/>
              <a:buNone/>
            </a:pPr>
            <a:r>
              <a:t/>
            </a:r>
            <a:endParaRPr b="0" i="0" sz="2400" u="none" cap="none" strike="noStrike">
              <a:solidFill>
                <a:schemeClr val="dk1"/>
              </a:solidFill>
              <a:latin typeface="Montserrat"/>
              <a:ea typeface="Montserrat"/>
              <a:cs typeface="Montserrat"/>
              <a:sym typeface="Montserrat"/>
            </a:endParaRPr>
          </a:p>
          <a:p>
            <a:pPr indent="-76200" lvl="0" marL="228600" rtl="0" algn="l">
              <a:lnSpc>
                <a:spcPct val="90000"/>
              </a:lnSpc>
              <a:spcBef>
                <a:spcPts val="1000"/>
              </a:spcBef>
              <a:spcAft>
                <a:spcPts val="0"/>
              </a:spcAft>
              <a:buClr>
                <a:schemeClr val="dk1"/>
              </a:buClr>
              <a:buSzPts val="2400"/>
              <a:buNone/>
            </a:pPr>
            <a:r>
              <a:t/>
            </a:r>
            <a:endParaRPr sz="2400">
              <a:solidFill>
                <a:schemeClr val="lt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76"/>
          <p:cNvSpPr txBox="1"/>
          <p:nvPr>
            <p:ph type="title"/>
          </p:nvPr>
        </p:nvSpPr>
        <p:spPr>
          <a:xfrm>
            <a:off x="838200" y="621798"/>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3200"/>
              <a:buFont typeface="Montserrat"/>
              <a:buNone/>
            </a:pPr>
            <a:r>
              <a:rPr b="1" lang="pl-PL" sz="3200"/>
              <a:t>Tegurite edetabel</a:t>
            </a:r>
            <a:endParaRPr sz="3200">
              <a:latin typeface="Calibri"/>
              <a:ea typeface="Calibri"/>
              <a:cs typeface="Calibri"/>
              <a:sym typeface="Calibri"/>
            </a:endParaRPr>
          </a:p>
        </p:txBody>
      </p:sp>
      <p:pic>
        <p:nvPicPr>
          <p:cNvPr id="573" name="Google Shape;573;p76"/>
          <p:cNvPicPr preferRelativeResize="0"/>
          <p:nvPr>
            <p:ph idx="1" type="body"/>
          </p:nvPr>
        </p:nvPicPr>
        <p:blipFill rotWithShape="1">
          <a:blip r:embed="rId3">
            <a:alphaModFix/>
          </a:blip>
          <a:srcRect b="0" l="0" r="0" t="0"/>
          <a:stretch/>
        </p:blipFill>
        <p:spPr>
          <a:xfrm>
            <a:off x="2728912" y="1910556"/>
            <a:ext cx="6734175" cy="3693831"/>
          </a:xfrm>
          <a:prstGeom prst="rect">
            <a:avLst/>
          </a:prstGeom>
          <a:noFill/>
          <a:ln>
            <a:noFill/>
          </a:ln>
        </p:spPr>
      </p:pic>
      <p:sp>
        <p:nvSpPr>
          <p:cNvPr id="574" name="Google Shape;574;p76"/>
          <p:cNvSpPr txBox="1"/>
          <p:nvPr/>
        </p:nvSpPr>
        <p:spPr>
          <a:xfrm>
            <a:off x="7524701" y="5604387"/>
            <a:ext cx="3319805" cy="61555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lang="pl-PL" sz="2800">
                <a:solidFill>
                  <a:schemeClr val="dk1"/>
                </a:solidFill>
                <a:latin typeface="Calibri"/>
                <a:ea typeface="Calibri"/>
                <a:cs typeface="Calibri"/>
                <a:sym typeface="Calibri"/>
              </a:rPr>
              <a:t>ebakindlus</a:t>
            </a:r>
            <a:endParaRPr b="1" i="0" sz="2800" u="none" cap="none" strike="noStrike">
              <a:solidFill>
                <a:schemeClr val="dk1"/>
              </a:solidFill>
              <a:latin typeface="Calibri"/>
              <a:ea typeface="Calibri"/>
              <a:cs typeface="Calibri"/>
              <a:sym typeface="Calibri"/>
            </a:endParaRPr>
          </a:p>
        </p:txBody>
      </p:sp>
      <p:sp>
        <p:nvSpPr>
          <p:cNvPr id="575" name="Google Shape;575;p76"/>
          <p:cNvSpPr txBox="1"/>
          <p:nvPr/>
        </p:nvSpPr>
        <p:spPr>
          <a:xfrm rot="-5400000">
            <a:off x="1239791" y="2888660"/>
            <a:ext cx="2571762" cy="61555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lang="pl-PL" sz="2800">
                <a:solidFill>
                  <a:schemeClr val="dk1"/>
                </a:solidFill>
                <a:latin typeface="Calibri"/>
                <a:ea typeface="Calibri"/>
                <a:cs typeface="Calibri"/>
                <a:sym typeface="Calibri"/>
              </a:rPr>
              <a:t>tähtsus</a:t>
            </a:r>
            <a:endParaRPr b="1" i="0" sz="2800" u="none" cap="none" strike="noStrike">
              <a:solidFill>
                <a:schemeClr val="dk1"/>
              </a:solidFill>
              <a:latin typeface="Calibri"/>
              <a:ea typeface="Calibri"/>
              <a:cs typeface="Calibri"/>
              <a:sym typeface="Calibri"/>
            </a:endParaRPr>
          </a:p>
        </p:txBody>
      </p:sp>
      <p:grpSp>
        <p:nvGrpSpPr>
          <p:cNvPr id="576" name="Google Shape;576;p76"/>
          <p:cNvGrpSpPr/>
          <p:nvPr/>
        </p:nvGrpSpPr>
        <p:grpSpPr>
          <a:xfrm>
            <a:off x="2792058" y="1852680"/>
            <a:ext cx="3300478" cy="1041767"/>
            <a:chOff x="1986419" y="-93223"/>
            <a:chExt cx="2066925" cy="1168429"/>
          </a:xfrm>
        </p:grpSpPr>
        <p:sp>
          <p:nvSpPr>
            <p:cNvPr id="577" name="Google Shape;577;p76"/>
            <p:cNvSpPr txBox="1"/>
            <p:nvPr/>
          </p:nvSpPr>
          <p:spPr>
            <a:xfrm>
              <a:off x="1986419" y="-93223"/>
              <a:ext cx="2066925" cy="38649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lang="pl-PL" sz="2800">
                  <a:solidFill>
                    <a:schemeClr val="dk1"/>
                  </a:solidFill>
                  <a:latin typeface="Calibri"/>
                  <a:ea typeface="Calibri"/>
                  <a:cs typeface="Calibri"/>
                  <a:sym typeface="Calibri"/>
                </a:rPr>
                <a:t>prognoosimine</a:t>
              </a:r>
              <a:endParaRPr b="1" i="0" sz="2800" u="none" cap="none" strike="noStrike">
                <a:solidFill>
                  <a:schemeClr val="dk1"/>
                </a:solidFill>
                <a:latin typeface="Calibri"/>
                <a:ea typeface="Calibri"/>
                <a:cs typeface="Calibri"/>
                <a:sym typeface="Calibri"/>
              </a:endParaRPr>
            </a:p>
          </p:txBody>
        </p:sp>
        <p:sp>
          <p:nvSpPr>
            <p:cNvPr id="578" name="Google Shape;578;p76"/>
            <p:cNvSpPr/>
            <p:nvPr/>
          </p:nvSpPr>
          <p:spPr>
            <a:xfrm>
              <a:off x="2887026" y="456081"/>
              <a:ext cx="223383" cy="619125"/>
            </a:xfrm>
            <a:prstGeom prst="downArrow">
              <a:avLst>
                <a:gd fmla="val 50000" name="adj1"/>
                <a:gd fmla="val 50004" name="adj2"/>
              </a:avLst>
            </a:prstGeom>
            <a:solidFill>
              <a:srgbClr val="387025"/>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79" name="Google Shape;579;p76"/>
          <p:cNvSpPr txBox="1"/>
          <p:nvPr/>
        </p:nvSpPr>
        <p:spPr>
          <a:xfrm>
            <a:off x="7416545" y="633554"/>
            <a:ext cx="2464874" cy="68211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lang="pl-PL" sz="2800">
                <a:solidFill>
                  <a:schemeClr val="dk1"/>
                </a:solidFill>
                <a:latin typeface="Calibri"/>
                <a:ea typeface="Calibri"/>
                <a:cs typeface="Calibri"/>
                <a:sym typeface="Calibri"/>
              </a:rPr>
              <a:t>stsenaariumide analüüs</a:t>
            </a:r>
            <a:endParaRPr b="1" i="0" sz="2800" u="none" cap="none" strike="noStrike">
              <a:solidFill>
                <a:schemeClr val="dk1"/>
              </a:solidFill>
              <a:latin typeface="Calibri"/>
              <a:ea typeface="Calibri"/>
              <a:cs typeface="Calibri"/>
              <a:sym typeface="Calibri"/>
            </a:endParaRPr>
          </a:p>
        </p:txBody>
      </p:sp>
      <p:sp>
        <p:nvSpPr>
          <p:cNvPr id="580" name="Google Shape;580;p76"/>
          <p:cNvSpPr/>
          <p:nvPr/>
        </p:nvSpPr>
        <p:spPr>
          <a:xfrm rot="-6518369">
            <a:off x="8036902" y="2123944"/>
            <a:ext cx="995908" cy="1151949"/>
          </a:xfrm>
          <a:prstGeom prst="ellipse">
            <a:avLst/>
          </a:prstGeom>
          <a:solidFill>
            <a:srgbClr val="387025">
              <a:alpha val="0"/>
            </a:srgbClr>
          </a:solidFill>
          <a:ln cap="flat" cmpd="sng" w="38100">
            <a:solidFill>
              <a:srgbClr val="38702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1" name="Google Shape;581;p76"/>
          <p:cNvSpPr/>
          <p:nvPr/>
        </p:nvSpPr>
        <p:spPr>
          <a:xfrm>
            <a:off x="8400438" y="1590164"/>
            <a:ext cx="356699" cy="552010"/>
          </a:xfrm>
          <a:prstGeom prst="downArrow">
            <a:avLst>
              <a:gd fmla="val 50000" name="adj1"/>
              <a:gd fmla="val 50004" name="adj2"/>
            </a:avLst>
          </a:prstGeom>
          <a:solidFill>
            <a:srgbClr val="387025"/>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576"/>
                                        </p:tgtEl>
                                        <p:attrNameLst>
                                          <p:attrName>style.visibility</p:attrName>
                                        </p:attrNameLst>
                                      </p:cBhvr>
                                      <p:to>
                                        <p:strVal val="visible"/>
                                      </p:to>
                                    </p:set>
                                    <p:anim calcmode="lin" valueType="num">
                                      <p:cBhvr additive="base">
                                        <p:cTn dur="1000"/>
                                        <p:tgtEl>
                                          <p:spTgt spid="57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1000"/>
                                        <p:tgtEl>
                                          <p:spTgt spid="5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29"/>
          <p:cNvSpPr txBox="1"/>
          <p:nvPr>
            <p:ph idx="1" type="body"/>
          </p:nvPr>
        </p:nvSpPr>
        <p:spPr>
          <a:xfrm>
            <a:off x="214261" y="920759"/>
            <a:ext cx="11492681" cy="5214272"/>
          </a:xfrm>
          <a:prstGeom prst="rect">
            <a:avLst/>
          </a:prstGeom>
          <a:noFill/>
          <a:ln>
            <a:noFill/>
          </a:ln>
        </p:spPr>
        <p:txBody>
          <a:bodyPr anchorCtr="0" anchor="t" bIns="45700" lIns="91425" spcFirstLastPara="1" rIns="91425" wrap="square" tIns="45700">
            <a:normAutofit fontScale="92500" lnSpcReduction="20000"/>
          </a:bodyPr>
          <a:lstStyle/>
          <a:p>
            <a:pPr indent="-50800" lvl="0" marL="228600" rtl="0" algn="l">
              <a:lnSpc>
                <a:spcPct val="90000"/>
              </a:lnSpc>
              <a:spcBef>
                <a:spcPts val="0"/>
              </a:spcBef>
              <a:spcAft>
                <a:spcPts val="0"/>
              </a:spcAft>
              <a:buSzPct val="127272"/>
              <a:buNone/>
            </a:pPr>
            <a:r>
              <a:rPr b="1" lang="pl-PL" sz="2200">
                <a:solidFill>
                  <a:srgbClr val="222222"/>
                </a:solidFill>
              </a:rPr>
              <a:t>biomass (tahked biokütused) </a:t>
            </a:r>
            <a:r>
              <a:rPr lang="pl-PL" sz="2200">
                <a:solidFill>
                  <a:srgbClr val="222222"/>
                </a:solidFill>
              </a:rPr>
              <a:t>orgaaniline, bioloogilise päritoluga mittefossiilne materjal, mida võib kasutada soojuse või elektri tootmiseks. See sisaldab: süsi; puit ja puidujäätmed; must leelis, suhkrurooga, loomsed jäätmed ja muud taimsed materjalid ja jäägid</a:t>
            </a:r>
            <a:endParaRPr sz="2200">
              <a:solidFill>
                <a:srgbClr val="222222"/>
              </a:solidFill>
            </a:endParaRPr>
          </a:p>
          <a:p>
            <a:pPr indent="-50800" lvl="0" marL="228600" rtl="0" algn="l">
              <a:lnSpc>
                <a:spcPct val="90000"/>
              </a:lnSpc>
              <a:spcBef>
                <a:spcPts val="0"/>
              </a:spcBef>
              <a:spcAft>
                <a:spcPts val="0"/>
              </a:spcAft>
              <a:buSzPct val="175000"/>
              <a:buNone/>
            </a:pPr>
            <a:r>
              <a:rPr lang="pl-PL" sz="1600">
                <a:solidFill>
                  <a:srgbClr val="7F7F7F"/>
                </a:solidFill>
                <a:latin typeface="Calibri"/>
                <a:ea typeface="Calibri"/>
                <a:cs typeface="Calibri"/>
                <a:sym typeface="Calibri"/>
              </a:rPr>
              <a:t>https://ec.europa.eu/eurostat/web/interactive-publications/energy-2023#</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SzPct val="127272"/>
              <a:buNone/>
            </a:pPr>
            <a:r>
              <a:t/>
            </a:r>
            <a:endParaRPr b="1" sz="2200">
              <a:solidFill>
                <a:srgbClr val="222222"/>
              </a:solidFill>
              <a:latin typeface="Calibri"/>
              <a:ea typeface="Calibri"/>
              <a:cs typeface="Calibri"/>
              <a:sym typeface="Calibri"/>
            </a:endParaRPr>
          </a:p>
          <a:p>
            <a:pPr indent="-50800" lvl="0" marL="228600" rtl="0" algn="l">
              <a:lnSpc>
                <a:spcPct val="90000"/>
              </a:lnSpc>
              <a:spcBef>
                <a:spcPts val="0"/>
              </a:spcBef>
              <a:spcAft>
                <a:spcPts val="0"/>
              </a:spcAft>
              <a:buSzPct val="127272"/>
              <a:buNone/>
            </a:pPr>
            <a:r>
              <a:rPr b="1" lang="pl-PL" sz="2200">
                <a:solidFill>
                  <a:srgbClr val="222222"/>
                </a:solidFill>
              </a:rPr>
              <a:t>süsiniku jalajälg - </a:t>
            </a:r>
            <a:r>
              <a:rPr lang="pl-PL" sz="2200">
                <a:solidFill>
                  <a:srgbClr val="222222"/>
                </a:solidFill>
              </a:rPr>
              <a:t>üksikisiku, organisatsiooni, sündmuse või toote poolt otseselt ja kaudselt põhjustatud kasvuhoonegaaside koguheide." 1 Selle arvutamiseks liidetakse kokku toote või teenuse kasutusaja igast etapist (materjalide tootmine, tootmine, kasutamine ja kasutuselt kõrvaldamine) tulenevad heitkogused.</a:t>
            </a:r>
            <a:endParaRPr sz="2200">
              <a:solidFill>
                <a:srgbClr val="222222"/>
              </a:solidFill>
            </a:endParaRPr>
          </a:p>
          <a:p>
            <a:pPr indent="-50800" lvl="0" marL="228600" rtl="0" algn="l">
              <a:lnSpc>
                <a:spcPct val="90000"/>
              </a:lnSpc>
              <a:spcBef>
                <a:spcPts val="0"/>
              </a:spcBef>
              <a:spcAft>
                <a:spcPts val="0"/>
              </a:spcAft>
              <a:buClr>
                <a:schemeClr val="dk1"/>
              </a:buClr>
              <a:buSzPct val="175000"/>
              <a:buNone/>
            </a:pPr>
            <a:r>
              <a:rPr lang="pl-PL" sz="1600">
                <a:solidFill>
                  <a:srgbClr val="7F7F7F"/>
                </a:solidFill>
                <a:latin typeface="Calibri"/>
                <a:ea typeface="Calibri"/>
                <a:cs typeface="Calibri"/>
                <a:sym typeface="Calibri"/>
              </a:rPr>
              <a:t>Center for Sustainable Systems, University of Michigan. 2023. "Carbon Footprint Factsheet." Pub. No. CSS09-05.</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75000"/>
              <a:buNone/>
            </a:pPr>
            <a:r>
              <a:t/>
            </a:r>
            <a:endParaRPr sz="1600">
              <a:solidFill>
                <a:srgbClr val="7F7F7F"/>
              </a:solidFill>
              <a:latin typeface="Calibri"/>
              <a:ea typeface="Calibri"/>
              <a:cs typeface="Calibri"/>
              <a:sym typeface="Calibri"/>
            </a:endParaRPr>
          </a:p>
          <a:p>
            <a:pPr indent="-50800" lvl="0" marL="228600" rtl="0" algn="l">
              <a:spcBef>
                <a:spcPts val="0"/>
              </a:spcBef>
              <a:spcAft>
                <a:spcPts val="0"/>
              </a:spcAft>
              <a:buClr>
                <a:schemeClr val="dk1"/>
              </a:buClr>
              <a:buSzPct val="50000"/>
              <a:buFont typeface="Arial"/>
              <a:buNone/>
            </a:pPr>
            <a:r>
              <a:rPr b="1" lang="pl-PL" sz="2200">
                <a:solidFill>
                  <a:srgbClr val="222222"/>
                </a:solidFill>
              </a:rPr>
              <a:t>Kliimamuutust </a:t>
            </a:r>
            <a:r>
              <a:rPr lang="pl-PL" sz="2200">
                <a:solidFill>
                  <a:srgbClr val="222222"/>
                </a:solidFill>
              </a:rPr>
              <a:t>võib määratleda kui kliimamustrite muutust, mis on peamiselt põhjustatud kasvuhoonetest gaaside heitkogused</a:t>
            </a:r>
            <a:endParaRPr sz="2200">
              <a:solidFill>
                <a:srgbClr val="222222"/>
              </a:solidFill>
            </a:endParaRPr>
          </a:p>
          <a:p>
            <a:pPr indent="0" lvl="0" marL="0" rtl="0" algn="l">
              <a:lnSpc>
                <a:spcPct val="90000"/>
              </a:lnSpc>
              <a:spcBef>
                <a:spcPts val="0"/>
              </a:spcBef>
              <a:spcAft>
                <a:spcPts val="0"/>
              </a:spcAft>
              <a:buClr>
                <a:schemeClr val="dk1"/>
              </a:buClr>
              <a:buSzPct val="127272"/>
              <a:buNone/>
            </a:pPr>
            <a:r>
              <a:t/>
            </a:r>
            <a:endParaRPr b="1" sz="2200">
              <a:solidFill>
                <a:srgbClr val="222222"/>
              </a:solidFill>
            </a:endParaRPr>
          </a:p>
          <a:p>
            <a:pPr indent="-50800" lvl="0" marL="228600" rtl="0" algn="l">
              <a:lnSpc>
                <a:spcPct val="90000"/>
              </a:lnSpc>
              <a:spcBef>
                <a:spcPts val="0"/>
              </a:spcBef>
              <a:spcAft>
                <a:spcPts val="0"/>
              </a:spcAft>
              <a:buClr>
                <a:schemeClr val="dk1"/>
              </a:buClr>
              <a:buSzPct val="175000"/>
              <a:buNone/>
            </a:pPr>
            <a:r>
              <a:rPr b="0" i="0" lang="pl-PL" sz="1600">
                <a:solidFill>
                  <a:srgbClr val="7F7F7F"/>
                </a:solidFill>
                <a:latin typeface="Calibri"/>
                <a:ea typeface="Calibri"/>
                <a:cs typeface="Calibri"/>
                <a:sym typeface="Calibri"/>
              </a:rPr>
              <a:t>Fawzy, S., Osman, A.I., Doran, J. </a:t>
            </a:r>
            <a:r>
              <a:rPr b="0" i="1" lang="pl-PL" sz="1600">
                <a:solidFill>
                  <a:srgbClr val="7F7F7F"/>
                </a:solidFill>
                <a:latin typeface="Calibri"/>
                <a:ea typeface="Calibri"/>
                <a:cs typeface="Calibri"/>
                <a:sym typeface="Calibri"/>
              </a:rPr>
              <a:t>et al.</a:t>
            </a:r>
            <a:r>
              <a:rPr b="0" i="0" lang="pl-PL" sz="1600">
                <a:solidFill>
                  <a:srgbClr val="7F7F7F"/>
                </a:solidFill>
                <a:latin typeface="Calibri"/>
                <a:ea typeface="Calibri"/>
                <a:cs typeface="Calibri"/>
                <a:sym typeface="Calibri"/>
              </a:rPr>
              <a:t> Strategies for mitigation of climate change: a review. </a:t>
            </a:r>
            <a:r>
              <a:rPr b="0" i="1" lang="pl-PL" sz="1600">
                <a:solidFill>
                  <a:srgbClr val="7F7F7F"/>
                </a:solidFill>
                <a:latin typeface="Calibri"/>
                <a:ea typeface="Calibri"/>
                <a:cs typeface="Calibri"/>
                <a:sym typeface="Calibri"/>
              </a:rPr>
              <a:t>Environ Chem Lett</a:t>
            </a:r>
            <a:r>
              <a:rPr b="0" i="0" lang="pl-PL" sz="1600">
                <a:solidFill>
                  <a:srgbClr val="7F7F7F"/>
                </a:solidFill>
                <a:latin typeface="Calibri"/>
                <a:ea typeface="Calibri"/>
                <a:cs typeface="Calibri"/>
                <a:sym typeface="Calibri"/>
              </a:rPr>
              <a:t> </a:t>
            </a:r>
            <a:r>
              <a:rPr b="1" i="0" lang="pl-PL" sz="1600">
                <a:solidFill>
                  <a:srgbClr val="7F7F7F"/>
                </a:solidFill>
                <a:latin typeface="Calibri"/>
                <a:ea typeface="Calibri"/>
                <a:cs typeface="Calibri"/>
                <a:sym typeface="Calibri"/>
              </a:rPr>
              <a:t>18</a:t>
            </a:r>
            <a:r>
              <a:rPr b="0" i="0" lang="pl-PL" sz="1600">
                <a:solidFill>
                  <a:srgbClr val="7F7F7F"/>
                </a:solidFill>
                <a:latin typeface="Calibri"/>
                <a:ea typeface="Calibri"/>
                <a:cs typeface="Calibri"/>
                <a:sym typeface="Calibri"/>
              </a:rPr>
              <a:t>, 2069–2094 (2020). https://doi.org/10.1007/s10311-020-01059-w</a:t>
            </a:r>
            <a:endParaRPr/>
          </a:p>
          <a:p>
            <a:pPr indent="-50800" lvl="0" marL="228600" rtl="0" algn="l">
              <a:lnSpc>
                <a:spcPct val="90000"/>
              </a:lnSpc>
              <a:spcBef>
                <a:spcPts val="0"/>
              </a:spcBef>
              <a:spcAft>
                <a:spcPts val="0"/>
              </a:spcAft>
              <a:buClr>
                <a:schemeClr val="dk1"/>
              </a:buClr>
              <a:buSzPct val="175000"/>
              <a:buNone/>
            </a:pPr>
            <a:r>
              <a:t/>
            </a:r>
            <a:endParaRPr b="0" i="0"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27272"/>
              <a:buNone/>
            </a:pPr>
            <a:r>
              <a:rPr b="1" lang="pl-PL" sz="2200">
                <a:solidFill>
                  <a:srgbClr val="222222"/>
                </a:solidFill>
              </a:rPr>
              <a:t>geotermiline energia </a:t>
            </a:r>
            <a:r>
              <a:rPr lang="pl-PL" sz="2200">
                <a:solidFill>
                  <a:srgbClr val="222222"/>
                </a:solidFill>
              </a:rPr>
              <a:t>energia, mis on soojusena kättesaadav maakoore seest, tavaliselt kuuma vee või auru kujul.</a:t>
            </a:r>
            <a:endParaRPr sz="2200">
              <a:solidFill>
                <a:srgbClr val="222222"/>
              </a:solidFill>
              <a:latin typeface="Calibri"/>
              <a:ea typeface="Calibri"/>
              <a:cs typeface="Calibri"/>
              <a:sym typeface="Calibri"/>
            </a:endParaRPr>
          </a:p>
          <a:p>
            <a:pPr indent="-50800" lvl="0" marL="228600" rtl="0" algn="l">
              <a:lnSpc>
                <a:spcPct val="90000"/>
              </a:lnSpc>
              <a:spcBef>
                <a:spcPts val="0"/>
              </a:spcBef>
              <a:spcAft>
                <a:spcPts val="0"/>
              </a:spcAft>
              <a:buSzPct val="175000"/>
              <a:buNone/>
            </a:pPr>
            <a:r>
              <a:rPr lang="pl-PL" sz="1600">
                <a:solidFill>
                  <a:srgbClr val="7F7F7F"/>
                </a:solidFill>
                <a:latin typeface="Calibri"/>
                <a:ea typeface="Calibri"/>
                <a:cs typeface="Calibri"/>
                <a:sym typeface="Calibri"/>
              </a:rPr>
              <a:t>https://ec.europa.eu/eurostat/web/interactive-publications/energy-2023#</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75000"/>
              <a:buNone/>
            </a:pPr>
            <a:r>
              <a:t/>
            </a:r>
            <a:endParaRPr b="0" i="0"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75000"/>
              <a:buNone/>
            </a:pPr>
            <a:r>
              <a:t/>
            </a:r>
            <a:endParaRPr b="1"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75000"/>
              <a:buNone/>
            </a:pPr>
            <a:r>
              <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27272"/>
              <a:buNone/>
            </a:pPr>
            <a:r>
              <a:t/>
            </a:r>
            <a:endParaRPr sz="2200">
              <a:solidFill>
                <a:srgbClr val="222222"/>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27272"/>
              <a:buNone/>
            </a:pPr>
            <a:r>
              <a:t/>
            </a:r>
            <a:endParaRPr sz="2200">
              <a:solidFill>
                <a:srgbClr val="222222"/>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descr="5" id="586" name="Google Shape;586;p77"/>
          <p:cNvPicPr preferRelativeResize="0"/>
          <p:nvPr/>
        </p:nvPicPr>
        <p:blipFill rotWithShape="1">
          <a:blip r:embed="rId3">
            <a:alphaModFix/>
          </a:blip>
          <a:srcRect b="0" l="0" r="0" t="0"/>
          <a:stretch/>
        </p:blipFill>
        <p:spPr>
          <a:xfrm>
            <a:off x="353962" y="1519757"/>
            <a:ext cx="6220864" cy="4422433"/>
          </a:xfrm>
          <a:prstGeom prst="rect">
            <a:avLst/>
          </a:prstGeom>
          <a:noFill/>
          <a:ln>
            <a:noFill/>
          </a:ln>
        </p:spPr>
      </p:pic>
      <p:sp>
        <p:nvSpPr>
          <p:cNvPr id="587" name="Google Shape;587;p77"/>
          <p:cNvSpPr txBox="1"/>
          <p:nvPr/>
        </p:nvSpPr>
        <p:spPr>
          <a:xfrm>
            <a:off x="6574825" y="2156575"/>
            <a:ext cx="5007900" cy="4155900"/>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00000"/>
              </a:lnSpc>
              <a:spcBef>
                <a:spcPts val="0"/>
              </a:spcBef>
              <a:spcAft>
                <a:spcPts val="0"/>
              </a:spcAft>
              <a:buClr>
                <a:srgbClr val="000000"/>
              </a:buClr>
              <a:buSzPts val="2800"/>
              <a:buFont typeface="Arial"/>
              <a:buChar char="•"/>
            </a:pPr>
            <a:r>
              <a:rPr lang="pl-PL" sz="2000">
                <a:solidFill>
                  <a:schemeClr val="dk1"/>
                </a:solidFill>
                <a:latin typeface="Calibri"/>
                <a:ea typeface="Calibri"/>
                <a:cs typeface="Calibri"/>
                <a:sym typeface="Calibri"/>
              </a:rPr>
              <a:t>Kaks tegurit, mis on samal ajal kõige olulisemad ja ebakindlamad, tulevad välja äärmuslikesse riikidesse.</a:t>
            </a:r>
            <a:r>
              <a:rPr b="0" i="0" lang="pl-PL" sz="2000" u="none" cap="none" strike="noStrike">
                <a:solidFill>
                  <a:schemeClr val="dk1"/>
                </a:solidFill>
                <a:latin typeface="Calibri"/>
                <a:ea typeface="Calibri"/>
                <a:cs typeface="Calibri"/>
                <a:sym typeface="Calibri"/>
              </a:rPr>
              <a:t> </a:t>
            </a:r>
            <a:endParaRPr b="0" i="0" sz="2000" u="none" cap="none" strike="noStrike">
              <a:solidFill>
                <a:srgbClr val="999999"/>
              </a:solidFill>
              <a:latin typeface="Calibri"/>
              <a:ea typeface="Calibri"/>
              <a:cs typeface="Calibri"/>
              <a:sym typeface="Calibri"/>
            </a:endParaRPr>
          </a:p>
          <a:p>
            <a:pPr indent="-406400" lvl="0" marL="457200" rtl="0" algn="just">
              <a:spcBef>
                <a:spcPts val="0"/>
              </a:spcBef>
              <a:spcAft>
                <a:spcPts val="0"/>
              </a:spcAft>
              <a:buSzPts val="2800"/>
              <a:buChar char="•"/>
            </a:pPr>
            <a:r>
              <a:rPr lang="pl-PL" sz="2000">
                <a:solidFill>
                  <a:schemeClr val="dk1"/>
                </a:solidFill>
                <a:latin typeface="Calibri"/>
                <a:ea typeface="Calibri"/>
                <a:cs typeface="Calibri"/>
                <a:sym typeface="Calibri"/>
              </a:rPr>
              <a:t>Mõelge aruka taristu heale kättesaadavusele versus aruka taristu vähesele kättesaadavusele, kõrgetele kütusehindadele ja madalatele kütusehindadele. Kahe teguri kaks äärmuslikku olekut muutuvad neljaks stsenaariumiks!</a:t>
            </a:r>
            <a:endParaRPr sz="2000">
              <a:solidFill>
                <a:schemeClr val="dk1"/>
              </a:solidFill>
              <a:latin typeface="Calibri"/>
              <a:ea typeface="Calibri"/>
              <a:cs typeface="Calibri"/>
              <a:sym typeface="Calibri"/>
            </a:endParaRPr>
          </a:p>
          <a:p>
            <a:pPr indent="-406400" lvl="0" marL="457200" rtl="0" algn="just">
              <a:spcBef>
                <a:spcPts val="0"/>
              </a:spcBef>
              <a:spcAft>
                <a:spcPts val="0"/>
              </a:spcAft>
              <a:buSzPts val="2800"/>
              <a:buChar char="•"/>
            </a:pPr>
            <a:r>
              <a:rPr lang="pl-PL" sz="2000">
                <a:solidFill>
                  <a:schemeClr val="dk1"/>
                </a:solidFill>
                <a:latin typeface="Calibri"/>
                <a:ea typeface="Calibri"/>
                <a:cs typeface="Calibri"/>
                <a:sym typeface="Calibri"/>
              </a:rPr>
              <a:t>Katsetage teiste teguritega!</a:t>
            </a:r>
            <a:endParaRPr sz="2000">
              <a:solidFill>
                <a:schemeClr val="dk1"/>
              </a:solidFill>
              <a:latin typeface="Calibri"/>
              <a:ea typeface="Calibri"/>
              <a:cs typeface="Calibri"/>
              <a:sym typeface="Calibri"/>
            </a:endParaRPr>
          </a:p>
          <a:p>
            <a:pPr indent="0" lvl="0" marL="0" rtl="0" algn="just">
              <a:spcBef>
                <a:spcPts val="0"/>
              </a:spcBef>
              <a:spcAft>
                <a:spcPts val="0"/>
              </a:spcAft>
              <a:buNone/>
            </a:pPr>
            <a:r>
              <a:t/>
            </a:r>
            <a:endParaRPr sz="2000">
              <a:solidFill>
                <a:schemeClr val="dk1"/>
              </a:solidFill>
              <a:latin typeface="Calibri"/>
              <a:ea typeface="Calibri"/>
              <a:cs typeface="Calibri"/>
              <a:sym typeface="Calibri"/>
            </a:endParaRPr>
          </a:p>
        </p:txBody>
      </p:sp>
      <p:sp>
        <p:nvSpPr>
          <p:cNvPr id="588" name="Google Shape;588;p77"/>
          <p:cNvSpPr txBox="1"/>
          <p:nvPr/>
        </p:nvSpPr>
        <p:spPr>
          <a:xfrm>
            <a:off x="454250" y="943838"/>
            <a:ext cx="10488300" cy="206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pl-PL" sz="3200">
                <a:solidFill>
                  <a:schemeClr val="dk1"/>
                </a:solidFill>
                <a:latin typeface="Montserrat"/>
                <a:ea typeface="Montserrat"/>
                <a:cs typeface="Montserrat"/>
                <a:sym typeface="Montserrat"/>
              </a:rPr>
              <a:t>4. etapp: muutke kaks liikumapanevat jõudu stsenaariumideks</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999999"/>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999999"/>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78"/>
          <p:cNvSpPr/>
          <p:nvPr/>
        </p:nvSpPr>
        <p:spPr>
          <a:xfrm>
            <a:off x="5813846" y="3076515"/>
            <a:ext cx="2186654" cy="158365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5" name="Google Shape;595;p78"/>
          <p:cNvSpPr txBox="1"/>
          <p:nvPr>
            <p:ph type="title"/>
          </p:nvPr>
        </p:nvSpPr>
        <p:spPr>
          <a:xfrm>
            <a:off x="39999" y="1190311"/>
            <a:ext cx="10751100" cy="950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pl-PL" sz="3200"/>
              <a:t>5. etapp: töötage välja neli võimalikku stsenaariumi</a:t>
            </a:r>
            <a:endParaRPr b="1" sz="3200"/>
          </a:p>
          <a:p>
            <a:pPr indent="0" lvl="0" marL="0" rtl="0" algn="l">
              <a:spcBef>
                <a:spcPts val="0"/>
              </a:spcBef>
              <a:spcAft>
                <a:spcPts val="0"/>
              </a:spcAft>
              <a:buClr>
                <a:schemeClr val="dk1"/>
              </a:buClr>
              <a:buSzPts val="1100"/>
              <a:buFont typeface="Arial"/>
              <a:buNone/>
            </a:pPr>
            <a:r>
              <a:rPr b="1" lang="pl-PL" sz="3200"/>
              <a:t>Kuidas see praktikas välja näeb?</a:t>
            </a:r>
            <a:endParaRPr b="1" sz="3200"/>
          </a:p>
          <a:p>
            <a:pPr indent="0" lvl="0" marL="0" rtl="0" algn="l">
              <a:spcBef>
                <a:spcPts val="0"/>
              </a:spcBef>
              <a:spcAft>
                <a:spcPts val="0"/>
              </a:spcAft>
              <a:buClr>
                <a:schemeClr val="dk1"/>
              </a:buClr>
              <a:buSzPts val="1100"/>
              <a:buFont typeface="Arial"/>
              <a:buNone/>
            </a:pPr>
            <a:r>
              <a:t/>
            </a:r>
            <a:endParaRPr b="1" sz="3200">
              <a:solidFill>
                <a:srgbClr val="07674D"/>
              </a:solidFill>
            </a:endParaRPr>
          </a:p>
          <a:p>
            <a:pPr indent="0" lvl="0" marL="0" rtl="0" algn="l">
              <a:lnSpc>
                <a:spcPct val="90000"/>
              </a:lnSpc>
              <a:spcBef>
                <a:spcPts val="0"/>
              </a:spcBef>
              <a:spcAft>
                <a:spcPts val="0"/>
              </a:spcAft>
              <a:buClr>
                <a:srgbClr val="F5D402"/>
              </a:buClr>
              <a:buSzPts val="3200"/>
              <a:buFont typeface="Montserrat"/>
              <a:buNone/>
            </a:pPr>
            <a:r>
              <a:t/>
            </a:r>
            <a:endParaRPr b="1" sz="3200">
              <a:solidFill>
                <a:srgbClr val="07674D"/>
              </a:solidFill>
            </a:endParaRPr>
          </a:p>
        </p:txBody>
      </p:sp>
      <p:sp>
        <p:nvSpPr>
          <p:cNvPr id="596" name="Google Shape;596;p78"/>
          <p:cNvSpPr txBox="1"/>
          <p:nvPr/>
        </p:nvSpPr>
        <p:spPr>
          <a:xfrm>
            <a:off x="-1" y="1723383"/>
            <a:ext cx="7779600" cy="1569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pl-PL" sz="2000">
                <a:solidFill>
                  <a:schemeClr val="dk1"/>
                </a:solidFill>
                <a:latin typeface="Calibri"/>
                <a:ea typeface="Calibri"/>
                <a:cs typeface="Calibri"/>
                <a:sym typeface="Calibri"/>
              </a:rPr>
              <a:t>Joonestatakse tuvastatud tegurid x1 ja x2 kahele ortogonaalsele teljele</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pl-PL" sz="2000">
                <a:solidFill>
                  <a:schemeClr val="dk1"/>
                </a:solidFill>
                <a:latin typeface="Calibri"/>
                <a:ea typeface="Calibri"/>
                <a:cs typeface="Calibri"/>
                <a:sym typeface="Calibri"/>
              </a:rPr>
              <a:t>Äärmuslike väärtuste määramine teguritele x1 ja x2</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000">
              <a:solidFill>
                <a:srgbClr val="99999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id="597" name="Google Shape;597;p78"/>
          <p:cNvPicPr preferRelativeResize="0"/>
          <p:nvPr/>
        </p:nvPicPr>
        <p:blipFill rotWithShape="1">
          <a:blip r:embed="rId3">
            <a:alphaModFix/>
          </a:blip>
          <a:srcRect b="0" l="0" r="0" t="0"/>
          <a:stretch/>
        </p:blipFill>
        <p:spPr>
          <a:xfrm>
            <a:off x="2752777" y="2512460"/>
            <a:ext cx="5750719" cy="3429000"/>
          </a:xfrm>
          <a:prstGeom prst="rect">
            <a:avLst/>
          </a:prstGeom>
          <a:noFill/>
          <a:ln>
            <a:noFill/>
          </a:ln>
        </p:spPr>
      </p:pic>
      <p:sp>
        <p:nvSpPr>
          <p:cNvPr id="598" name="Google Shape;598;p78"/>
          <p:cNvSpPr txBox="1"/>
          <p:nvPr/>
        </p:nvSpPr>
        <p:spPr>
          <a:xfrm>
            <a:off x="3592602" y="2369864"/>
            <a:ext cx="54903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pl-PL" sz="1800">
                <a:latin typeface="Calibri"/>
                <a:ea typeface="Calibri"/>
                <a:cs typeface="Calibri"/>
                <a:sym typeface="Calibri"/>
              </a:rPr>
              <a:t>X1: aruka taristu kõrge kättesaadavus</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599" name="Google Shape;599;p78"/>
          <p:cNvSpPr txBox="1"/>
          <p:nvPr/>
        </p:nvSpPr>
        <p:spPr>
          <a:xfrm>
            <a:off x="3425189" y="5696725"/>
            <a:ext cx="54987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pl-PL" sz="1800" u="none" cap="none" strike="noStrike">
                <a:solidFill>
                  <a:srgbClr val="000000"/>
                </a:solidFill>
                <a:latin typeface="Calibri"/>
                <a:ea typeface="Calibri"/>
                <a:cs typeface="Calibri"/>
                <a:sym typeface="Calibri"/>
              </a:rPr>
              <a:t>X</a:t>
            </a:r>
            <a:r>
              <a:rPr b="1" lang="pl-PL" sz="1800">
                <a:latin typeface="Calibri"/>
                <a:ea typeface="Calibri"/>
                <a:cs typeface="Calibri"/>
                <a:sym typeface="Calibri"/>
              </a:rPr>
              <a:t>1: aruka taristu vähene kättesaadavus</a:t>
            </a:r>
            <a:endParaRPr b="1" sz="18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sz="1800">
              <a:latin typeface="Calibri"/>
              <a:ea typeface="Calibri"/>
              <a:cs typeface="Calibri"/>
              <a:sym typeface="Calibri"/>
            </a:endParaRPr>
          </a:p>
        </p:txBody>
      </p:sp>
      <p:sp>
        <p:nvSpPr>
          <p:cNvPr id="600" name="Google Shape;600;p78"/>
          <p:cNvSpPr txBox="1"/>
          <p:nvPr/>
        </p:nvSpPr>
        <p:spPr>
          <a:xfrm>
            <a:off x="8028162" y="3965049"/>
            <a:ext cx="2678754"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pl-PL" sz="1800">
                <a:solidFill>
                  <a:schemeClr val="dk1"/>
                </a:solidFill>
                <a:latin typeface="Calibri"/>
                <a:ea typeface="Calibri"/>
                <a:cs typeface="Calibri"/>
                <a:sym typeface="Calibri"/>
              </a:rPr>
              <a:t>X2: kõrged kütusehinnad</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rgbClr val="999999"/>
                </a:solidFill>
                <a:latin typeface="Calibri"/>
                <a:ea typeface="Calibri"/>
                <a:cs typeface="Calibri"/>
                <a:sym typeface="Calibri"/>
              </a:rPr>
            </a:br>
            <a:endParaRPr b="0" i="0" sz="1800" u="none" cap="none" strike="noStrike">
              <a:solidFill>
                <a:srgbClr val="999999"/>
              </a:solidFill>
              <a:latin typeface="Calibri"/>
              <a:ea typeface="Calibri"/>
              <a:cs typeface="Calibri"/>
              <a:sym typeface="Calibri"/>
            </a:endParaRPr>
          </a:p>
        </p:txBody>
      </p:sp>
      <p:sp>
        <p:nvSpPr>
          <p:cNvPr id="601" name="Google Shape;601;p78"/>
          <p:cNvSpPr txBox="1"/>
          <p:nvPr/>
        </p:nvSpPr>
        <p:spPr>
          <a:xfrm>
            <a:off x="435428" y="3989250"/>
            <a:ext cx="32874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pl-PL" sz="1800">
                <a:solidFill>
                  <a:schemeClr val="dk1"/>
                </a:solidFill>
                <a:latin typeface="Calibri"/>
                <a:ea typeface="Calibri"/>
                <a:cs typeface="Calibri"/>
                <a:sym typeface="Calibri"/>
              </a:rPr>
              <a:t>X2: madalad kütusehinnad</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pl-PL"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602" name="Google Shape;602;p78"/>
          <p:cNvSpPr txBox="1"/>
          <p:nvPr/>
        </p:nvSpPr>
        <p:spPr>
          <a:xfrm>
            <a:off x="8066732" y="2498074"/>
            <a:ext cx="3104700" cy="1477500"/>
          </a:xfrm>
          <a:prstGeom prst="rect">
            <a:avLst/>
          </a:prstGeom>
          <a:solidFill>
            <a:srgbClr val="AFDF9F"/>
          </a:solidFill>
          <a:ln>
            <a:noFill/>
          </a:ln>
        </p:spPr>
        <p:txBody>
          <a:bodyPr anchorCtr="0" anchor="t" bIns="45700" lIns="91425" spcFirstLastPara="1" rIns="91425" wrap="square" tIns="45700">
            <a:spAutoFit/>
          </a:bodyPr>
          <a:lstStyle/>
          <a:p>
            <a:pPr indent="-342900" lvl="0" marL="457200" marR="0" rtl="0" algn="ctr">
              <a:lnSpc>
                <a:spcPct val="100000"/>
              </a:lnSpc>
              <a:spcBef>
                <a:spcPts val="0"/>
              </a:spcBef>
              <a:spcAft>
                <a:spcPts val="0"/>
              </a:spcAft>
              <a:buClr>
                <a:schemeClr val="dk1"/>
              </a:buClr>
              <a:buSzPts val="1800"/>
              <a:buFont typeface="Calibri"/>
              <a:buAutoNum type="arabicPeriod"/>
            </a:pPr>
            <a:r>
              <a:rPr b="1" lang="pl-PL" sz="1800">
                <a:solidFill>
                  <a:schemeClr val="dk1"/>
                </a:solidFill>
                <a:latin typeface="Calibri"/>
                <a:ea typeface="Calibri"/>
                <a:cs typeface="Calibri"/>
                <a:sym typeface="Calibri"/>
              </a:rPr>
              <a:t>stsenaarium: "Rohelised horisondid: 2040. aasta linnade utoopia"</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D0D0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3" name="Google Shape;603;p78"/>
          <p:cNvSpPr txBox="1"/>
          <p:nvPr/>
        </p:nvSpPr>
        <p:spPr>
          <a:xfrm>
            <a:off x="151145" y="2636514"/>
            <a:ext cx="2904900" cy="1200600"/>
          </a:xfrm>
          <a:prstGeom prst="rect">
            <a:avLst/>
          </a:prstGeom>
          <a:solidFill>
            <a:srgbClr val="92F7DB"/>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pl-PL" sz="1800">
                <a:solidFill>
                  <a:schemeClr val="dk1"/>
                </a:solidFill>
                <a:latin typeface="Calibri"/>
                <a:ea typeface="Calibri"/>
                <a:cs typeface="Calibri"/>
                <a:sym typeface="Calibri"/>
              </a:rPr>
              <a:t>2. stsenaarium:</a:t>
            </a:r>
            <a:r>
              <a:rPr b="1" lang="pl-PL" sz="1800">
                <a:solidFill>
                  <a:srgbClr val="7F7F7F"/>
                </a:solidFill>
                <a:latin typeface="Calibri"/>
                <a:ea typeface="Calibri"/>
                <a:cs typeface="Calibri"/>
                <a:sym typeface="Calibri"/>
              </a:rPr>
              <a:t> </a:t>
            </a:r>
            <a:r>
              <a:rPr b="1" lang="pl-PL" sz="1800">
                <a:solidFill>
                  <a:schemeClr val="dk1"/>
                </a:solidFill>
                <a:latin typeface="Calibri"/>
                <a:ea typeface="Calibri"/>
                <a:cs typeface="Calibri"/>
                <a:sym typeface="Calibri"/>
              </a:rPr>
              <a:t>Arukas roheline 2040: jätkusuutlikkuses navigeerimine keset jõukust</a:t>
            </a:r>
            <a:endParaRPr b="0" i="0" sz="1800" u="none" cap="none" strike="noStrike">
              <a:solidFill>
                <a:schemeClr val="dk1"/>
              </a:solidFill>
              <a:latin typeface="Calibri"/>
              <a:ea typeface="Calibri"/>
              <a:cs typeface="Calibri"/>
              <a:sym typeface="Calibri"/>
            </a:endParaRPr>
          </a:p>
        </p:txBody>
      </p:sp>
      <p:sp>
        <p:nvSpPr>
          <p:cNvPr id="604" name="Google Shape;604;p78"/>
          <p:cNvSpPr txBox="1"/>
          <p:nvPr/>
        </p:nvSpPr>
        <p:spPr>
          <a:xfrm>
            <a:off x="111713" y="4449771"/>
            <a:ext cx="2917500" cy="1200600"/>
          </a:xfrm>
          <a:prstGeom prst="rect">
            <a:avLst/>
          </a:prstGeom>
          <a:solidFill>
            <a:srgbClr val="E4F4D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pl-PL" sz="1800">
                <a:solidFill>
                  <a:schemeClr val="dk1"/>
                </a:solidFill>
                <a:latin typeface="Calibri"/>
                <a:ea typeface="Calibri"/>
                <a:cs typeface="Calibri"/>
                <a:sym typeface="Calibri"/>
              </a:rPr>
              <a:t>3. stsenaarium: roheline rohujuure tasandi: 2040. aasta kogukonna juhitud ökorevolutsioon</a:t>
            </a:r>
            <a:endParaRPr b="0" i="0" sz="1800" u="none" cap="none" strike="noStrike">
              <a:solidFill>
                <a:schemeClr val="dk1"/>
              </a:solidFill>
              <a:latin typeface="Calibri"/>
              <a:ea typeface="Calibri"/>
              <a:cs typeface="Calibri"/>
              <a:sym typeface="Calibri"/>
            </a:endParaRPr>
          </a:p>
        </p:txBody>
      </p:sp>
      <p:sp>
        <p:nvSpPr>
          <p:cNvPr id="605" name="Google Shape;605;p78"/>
          <p:cNvSpPr txBox="1"/>
          <p:nvPr/>
        </p:nvSpPr>
        <p:spPr>
          <a:xfrm>
            <a:off x="8074833" y="4496137"/>
            <a:ext cx="3088500" cy="1200600"/>
          </a:xfrm>
          <a:prstGeom prst="rect">
            <a:avLst/>
          </a:prstGeom>
          <a:solidFill>
            <a:srgbClr val="C8DA9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pl-PL" sz="1800">
                <a:solidFill>
                  <a:schemeClr val="dk1"/>
                </a:solidFill>
                <a:latin typeface="Calibri"/>
                <a:ea typeface="Calibri"/>
                <a:cs typeface="Calibri"/>
                <a:sym typeface="Calibri"/>
              </a:rPr>
              <a:t>4. stsenaarium: "Vastupidav liikuvus 2040: navigeerimine piirangutes</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606" name="Google Shape;606;p78"/>
          <p:cNvPicPr preferRelativeResize="0"/>
          <p:nvPr/>
        </p:nvPicPr>
        <p:blipFill rotWithShape="1">
          <a:blip r:embed="rId4">
            <a:alphaModFix/>
          </a:blip>
          <a:srcRect b="0" l="0" r="0" t="0"/>
          <a:stretch/>
        </p:blipFill>
        <p:spPr>
          <a:xfrm>
            <a:off x="5694112" y="2656324"/>
            <a:ext cx="1873917" cy="1543357"/>
          </a:xfrm>
          <a:prstGeom prst="rect">
            <a:avLst/>
          </a:prstGeom>
          <a:noFill/>
          <a:ln>
            <a:noFill/>
          </a:ln>
        </p:spPr>
      </p:pic>
      <p:pic>
        <p:nvPicPr>
          <p:cNvPr id="607" name="Google Shape;607;p78"/>
          <p:cNvPicPr preferRelativeResize="0"/>
          <p:nvPr/>
        </p:nvPicPr>
        <p:blipFill rotWithShape="1">
          <a:blip r:embed="rId5">
            <a:alphaModFix/>
          </a:blip>
          <a:srcRect b="0" l="0" r="0" t="0"/>
          <a:stretch/>
        </p:blipFill>
        <p:spPr>
          <a:xfrm>
            <a:off x="3510856" y="2708567"/>
            <a:ext cx="1931092" cy="1459395"/>
          </a:xfrm>
          <a:prstGeom prst="rect">
            <a:avLst/>
          </a:prstGeom>
          <a:noFill/>
          <a:ln>
            <a:noFill/>
          </a:ln>
        </p:spPr>
      </p:pic>
      <p:pic>
        <p:nvPicPr>
          <p:cNvPr id="608" name="Google Shape;608;p78"/>
          <p:cNvPicPr preferRelativeResize="0"/>
          <p:nvPr/>
        </p:nvPicPr>
        <p:blipFill rotWithShape="1">
          <a:blip r:embed="rId6">
            <a:alphaModFix/>
          </a:blip>
          <a:srcRect b="0" l="0" r="0" t="0"/>
          <a:stretch/>
        </p:blipFill>
        <p:spPr>
          <a:xfrm>
            <a:off x="3559170" y="4314177"/>
            <a:ext cx="1989950" cy="1480386"/>
          </a:xfrm>
          <a:prstGeom prst="rect">
            <a:avLst/>
          </a:prstGeom>
          <a:noFill/>
          <a:ln>
            <a:noFill/>
          </a:ln>
        </p:spPr>
      </p:pic>
      <p:pic>
        <p:nvPicPr>
          <p:cNvPr id="609" name="Google Shape;609;p78"/>
          <p:cNvPicPr preferRelativeResize="0"/>
          <p:nvPr/>
        </p:nvPicPr>
        <p:blipFill rotWithShape="1">
          <a:blip r:embed="rId7">
            <a:alphaModFix/>
          </a:blip>
          <a:srcRect b="0" l="0" r="0" t="0"/>
          <a:stretch/>
        </p:blipFill>
        <p:spPr>
          <a:xfrm>
            <a:off x="5120166" y="4255765"/>
            <a:ext cx="2447863" cy="184453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79"/>
          <p:cNvSpPr txBox="1"/>
          <p:nvPr/>
        </p:nvSpPr>
        <p:spPr>
          <a:xfrm>
            <a:off x="5840361" y="2518902"/>
            <a:ext cx="6100800" cy="3971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lang="pl-PL" sz="1800">
                <a:solidFill>
                  <a:schemeClr val="dk1"/>
                </a:solidFill>
                <a:latin typeface="Calibri"/>
                <a:ea typeface="Calibri"/>
                <a:cs typeface="Calibri"/>
                <a:sym typeface="Calibri"/>
              </a:rPr>
              <a:t>2040. aastal on aruka taristu suur kättesaadavus muutnud säästvat transporti, muutes selle tõhusamaks ja kättesaadavamaks kui kunagi varem. Kuna kütusehinnad on hüppeliselt tõusnud, on linnad kiiresti üle läinud elektrilistele ja autonoomsetele sõidukitele, mis on sujuvalt integreeritud arukate liiklusjuhtimissüsteemidega, et vähendada ummikuid ja heitkoguseid. Ühistransport on muutunud väga usaldusväärseks ja mugavaks, mida toetavad reaalajas andmed ja ennustav analüüs, mis soodustab olulist üleminekut eraautode omamiselt. Selle tulemusena on linnakeskkond puhtam, vaiksem ja elamisväärsem ning kodanikud võtavad omaks säästvama ja keskkonnasõbralikuma eluviisi.</a:t>
            </a:r>
            <a:endParaRPr sz="18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sz="1800">
              <a:solidFill>
                <a:schemeClr val="dk1"/>
              </a:solidFill>
              <a:latin typeface="Calibri"/>
              <a:ea typeface="Calibri"/>
              <a:cs typeface="Calibri"/>
              <a:sym typeface="Calibri"/>
            </a:endParaRPr>
          </a:p>
        </p:txBody>
      </p:sp>
      <p:pic>
        <p:nvPicPr>
          <p:cNvPr id="615" name="Google Shape;615;p79"/>
          <p:cNvPicPr preferRelativeResize="0"/>
          <p:nvPr/>
        </p:nvPicPr>
        <p:blipFill rotWithShape="1">
          <a:blip r:embed="rId3">
            <a:alphaModFix/>
          </a:blip>
          <a:srcRect b="0" l="0" r="0" t="0"/>
          <a:stretch/>
        </p:blipFill>
        <p:spPr>
          <a:xfrm>
            <a:off x="113444" y="1691148"/>
            <a:ext cx="5343459" cy="3805085"/>
          </a:xfrm>
          <a:prstGeom prst="rect">
            <a:avLst/>
          </a:prstGeom>
          <a:noFill/>
          <a:ln>
            <a:noFill/>
          </a:ln>
        </p:spPr>
      </p:pic>
      <p:sp>
        <p:nvSpPr>
          <p:cNvPr id="616" name="Google Shape;616;p79"/>
          <p:cNvSpPr txBox="1"/>
          <p:nvPr/>
        </p:nvSpPr>
        <p:spPr>
          <a:xfrm>
            <a:off x="5840361" y="1519285"/>
            <a:ext cx="628166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pl-PL" sz="2400">
                <a:solidFill>
                  <a:srgbClr val="07674D"/>
                </a:solidFill>
                <a:latin typeface="Calibri"/>
                <a:ea typeface="Calibri"/>
                <a:cs typeface="Calibri"/>
                <a:sym typeface="Calibri"/>
              </a:rPr>
              <a:t>1. stsenaarium:</a:t>
            </a:r>
            <a:r>
              <a:rPr lang="pl-PL" sz="2400">
                <a:solidFill>
                  <a:srgbClr val="07674D"/>
                </a:solidFill>
                <a:latin typeface="Calibri"/>
                <a:ea typeface="Calibri"/>
                <a:cs typeface="Calibri"/>
                <a:sym typeface="Calibri"/>
              </a:rPr>
              <a:t> </a:t>
            </a:r>
            <a:r>
              <a:rPr lang="pl-PL" sz="2400">
                <a:solidFill>
                  <a:srgbClr val="0D0D0D"/>
                </a:solidFill>
                <a:latin typeface="Calibri"/>
                <a:ea typeface="Calibri"/>
                <a:cs typeface="Calibri"/>
                <a:sym typeface="Calibri"/>
              </a:rPr>
              <a:t>"Rohelised horisondid: 2040. aasta linnade utoopia"</a:t>
            </a:r>
            <a:endParaRPr b="0" i="0" sz="2400" u="none" cap="none" strike="noStrike">
              <a:solidFill>
                <a:srgbClr val="0D0D0D"/>
              </a:solidFill>
              <a:latin typeface="Calibri"/>
              <a:ea typeface="Calibri"/>
              <a:cs typeface="Calibri"/>
              <a:sym typeface="Calibri"/>
            </a:endParaRPr>
          </a:p>
        </p:txBody>
      </p:sp>
      <p:sp>
        <p:nvSpPr>
          <p:cNvPr id="617" name="Google Shape;617;p79"/>
          <p:cNvSpPr/>
          <p:nvPr/>
        </p:nvSpPr>
        <p:spPr>
          <a:xfrm>
            <a:off x="197215" y="776254"/>
            <a:ext cx="11797500" cy="49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lang="pl-PL" sz="2600">
                <a:solidFill>
                  <a:srgbClr val="07674D"/>
                </a:solidFill>
                <a:latin typeface="Calibri"/>
                <a:ea typeface="Calibri"/>
                <a:cs typeface="Calibri"/>
                <a:sym typeface="Calibri"/>
              </a:rPr>
              <a:t>Töötage välja oma stsenaariumi narratiivid või vaadake allolevaid stsenaariumide kirjeldusi!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80"/>
          <p:cNvSpPr txBox="1"/>
          <p:nvPr/>
        </p:nvSpPr>
        <p:spPr>
          <a:xfrm>
            <a:off x="6105832" y="2529248"/>
            <a:ext cx="5624100" cy="34785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rPr lang="pl-PL" sz="2000">
                <a:solidFill>
                  <a:srgbClr val="0D0D0D"/>
                </a:solidFill>
                <a:latin typeface="Calibri"/>
                <a:ea typeface="Calibri"/>
                <a:cs typeface="Calibri"/>
                <a:sym typeface="Calibri"/>
              </a:rPr>
              <a:t>2040. aastal on linnad isegi madalate kütusehindade korral tänu laialt levinud arukale taristule edukad säästva transpordi vallas. Elektrisõidukid ja taastuvenergia on normid, minimeerides odavate fossiilkütuste võlu. Nutikad süsteemid suurendavad tõhusust, muutes rohelise transpordi eelistatud valikuks. Linnaruum on puhtam ja rohelisem, mis rõhutab ülemaailmset pühendumust jätkusuutlikkusele.</a:t>
            </a:r>
            <a:endParaRPr sz="2000">
              <a:solidFill>
                <a:srgbClr val="0D0D0D"/>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2000">
              <a:solidFill>
                <a:srgbClr val="0D0D0D"/>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000"/>
              <a:buFont typeface="Arial"/>
              <a:buNone/>
            </a:pPr>
            <a:r>
              <a:t/>
            </a:r>
            <a:endParaRPr sz="2000">
              <a:solidFill>
                <a:srgbClr val="0D0D0D"/>
              </a:solidFill>
              <a:latin typeface="Calibri"/>
              <a:ea typeface="Calibri"/>
              <a:cs typeface="Calibri"/>
              <a:sym typeface="Calibri"/>
            </a:endParaRPr>
          </a:p>
        </p:txBody>
      </p:sp>
      <p:pic>
        <p:nvPicPr>
          <p:cNvPr id="623" name="Google Shape;623;p80"/>
          <p:cNvPicPr preferRelativeResize="0"/>
          <p:nvPr/>
        </p:nvPicPr>
        <p:blipFill rotWithShape="1">
          <a:blip r:embed="rId3">
            <a:alphaModFix/>
          </a:blip>
          <a:srcRect b="0" l="0" r="0" t="0"/>
          <a:stretch/>
        </p:blipFill>
        <p:spPr>
          <a:xfrm>
            <a:off x="160737" y="1428704"/>
            <a:ext cx="5675688" cy="3920044"/>
          </a:xfrm>
          <a:prstGeom prst="rect">
            <a:avLst/>
          </a:prstGeom>
          <a:noFill/>
          <a:ln>
            <a:noFill/>
          </a:ln>
        </p:spPr>
      </p:pic>
      <p:sp>
        <p:nvSpPr>
          <p:cNvPr id="624" name="Google Shape;624;p80"/>
          <p:cNvSpPr txBox="1"/>
          <p:nvPr/>
        </p:nvSpPr>
        <p:spPr>
          <a:xfrm>
            <a:off x="5891867" y="1208716"/>
            <a:ext cx="58380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pl-PL" sz="2400">
                <a:solidFill>
                  <a:srgbClr val="07674D"/>
                </a:solidFill>
                <a:latin typeface="Calibri"/>
                <a:ea typeface="Calibri"/>
                <a:cs typeface="Calibri"/>
                <a:sym typeface="Calibri"/>
              </a:rPr>
              <a:t>2. stsenaarium:</a:t>
            </a:r>
            <a:r>
              <a:rPr lang="pl-PL" sz="2400">
                <a:solidFill>
                  <a:srgbClr val="07674D"/>
                </a:solidFill>
                <a:latin typeface="Calibri"/>
                <a:ea typeface="Calibri"/>
                <a:cs typeface="Calibri"/>
                <a:sym typeface="Calibri"/>
              </a:rPr>
              <a:t> </a:t>
            </a:r>
            <a:r>
              <a:rPr lang="pl-PL" sz="2400">
                <a:solidFill>
                  <a:srgbClr val="0D0D0D"/>
                </a:solidFill>
                <a:latin typeface="Calibri"/>
                <a:ea typeface="Calibri"/>
                <a:cs typeface="Calibri"/>
                <a:sym typeface="Calibri"/>
              </a:rPr>
              <a:t>"Arukas roheline 2040: jätkusuutlikkuses navigeerimine keset jõukust"</a:t>
            </a:r>
            <a:endParaRPr b="0" i="0" sz="2400" u="none" cap="none" strike="noStrike">
              <a:solidFill>
                <a:srgbClr val="0D0D0D"/>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81"/>
          <p:cNvSpPr txBox="1"/>
          <p:nvPr>
            <p:ph type="title"/>
          </p:nvPr>
        </p:nvSpPr>
        <p:spPr>
          <a:xfrm>
            <a:off x="324465" y="523701"/>
            <a:ext cx="11710219" cy="123028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91571"/>
              <a:buNone/>
            </a:pPr>
            <a:br>
              <a:rPr lang="pl-PL"/>
            </a:br>
            <a:r>
              <a:rPr b="1" lang="pl-PL" sz="3100">
                <a:solidFill>
                  <a:srgbClr val="07674D"/>
                </a:solidFill>
              </a:rPr>
              <a:t>3. stsenaarium: "Roheline rohujuure tasandil: 2040. aasta kogukonna juhitud öko-revolutsioon"</a:t>
            </a:r>
            <a:endParaRPr b="1" sz="3100"/>
          </a:p>
        </p:txBody>
      </p:sp>
      <p:sp>
        <p:nvSpPr>
          <p:cNvPr id="630" name="Google Shape;630;p81"/>
          <p:cNvSpPr txBox="1"/>
          <p:nvPr>
            <p:ph idx="1" type="body"/>
          </p:nvPr>
        </p:nvSpPr>
        <p:spPr>
          <a:xfrm>
            <a:off x="121675" y="2189425"/>
            <a:ext cx="5690400" cy="3755100"/>
          </a:xfrm>
          <a:prstGeom prst="rect">
            <a:avLst/>
          </a:prstGeom>
          <a:noFill/>
          <a:ln>
            <a:noFill/>
          </a:ln>
        </p:spPr>
        <p:txBody>
          <a:bodyPr anchorCtr="0" anchor="t" bIns="45700" lIns="91425" spcFirstLastPara="1" rIns="91425" wrap="square" tIns="45700">
            <a:normAutofit fontScale="85000" lnSpcReduction="20000"/>
          </a:bodyPr>
          <a:lstStyle/>
          <a:p>
            <a:pPr indent="0" lvl="0" marL="114300" rtl="0" algn="just">
              <a:spcBef>
                <a:spcPts val="1000"/>
              </a:spcBef>
              <a:spcAft>
                <a:spcPts val="0"/>
              </a:spcAft>
              <a:buClr>
                <a:schemeClr val="dk1"/>
              </a:buClr>
              <a:buSzPct val="39285"/>
              <a:buFont typeface="Arial"/>
              <a:buNone/>
            </a:pPr>
            <a:r>
              <a:rPr lang="pl-PL">
                <a:solidFill>
                  <a:srgbClr val="0D0D0D"/>
                </a:solidFill>
              </a:rPr>
              <a:t>Vaatamata madalatele kütusehindadele ja hõredale arukale taristule areneb säästev transport 2040. aastaks kogukonna juhitud </a:t>
            </a:r>
            <a:r>
              <a:rPr lang="pl-PL">
                <a:solidFill>
                  <a:srgbClr val="0D0D0D"/>
                </a:solidFill>
              </a:rPr>
              <a:t>päikeseenergia projektide</a:t>
            </a:r>
            <a:r>
              <a:rPr lang="pl-PL">
                <a:solidFill>
                  <a:srgbClr val="0D0D0D"/>
                </a:solidFill>
              </a:rPr>
              <a:t> ja </a:t>
            </a:r>
            <a:r>
              <a:rPr lang="pl-PL">
                <a:solidFill>
                  <a:srgbClr val="0D0D0D"/>
                </a:solidFill>
              </a:rPr>
              <a:t>jalgratta jagamise programmide</a:t>
            </a:r>
            <a:r>
              <a:rPr lang="pl-PL">
                <a:solidFill>
                  <a:srgbClr val="0D0D0D"/>
                </a:solidFill>
              </a:rPr>
              <a:t> kaudu. Valitsuse ja mittetulunduslik toetus aitab infrastruktuuri tagasi teenida, suurendades tõhusust. Kultuuriline nihe keskkonnavastutuse suunas soodustab vastupidavat lähenemisviisi kestlikkusele, keskendudes kohalikele lahendustele ja taastuvenergiale.</a:t>
            </a:r>
            <a:endParaRPr>
              <a:solidFill>
                <a:srgbClr val="0D0D0D"/>
              </a:solidFill>
            </a:endParaRPr>
          </a:p>
          <a:p>
            <a:pPr indent="0" lvl="0" marL="114300" rtl="0" algn="just">
              <a:spcBef>
                <a:spcPts val="1000"/>
              </a:spcBef>
              <a:spcAft>
                <a:spcPts val="0"/>
              </a:spcAft>
              <a:buClr>
                <a:schemeClr val="dk1"/>
              </a:buClr>
              <a:buSzPct val="55000"/>
              <a:buFont typeface="Arial"/>
              <a:buNone/>
            </a:pPr>
            <a:r>
              <a:t/>
            </a:r>
            <a:endParaRPr sz="2000">
              <a:solidFill>
                <a:srgbClr val="0D0D0D"/>
              </a:solidFill>
            </a:endParaRPr>
          </a:p>
          <a:p>
            <a:pPr indent="0" lvl="0" marL="114300" rtl="0" algn="just">
              <a:lnSpc>
                <a:spcPct val="90000"/>
              </a:lnSpc>
              <a:spcBef>
                <a:spcPts val="1000"/>
              </a:spcBef>
              <a:spcAft>
                <a:spcPts val="0"/>
              </a:spcAft>
              <a:buSzPct val="90000"/>
              <a:buNone/>
            </a:pPr>
            <a:r>
              <a:t/>
            </a:r>
            <a:endParaRPr sz="2000">
              <a:solidFill>
                <a:srgbClr val="0D0D0D"/>
              </a:solidFill>
            </a:endParaRPr>
          </a:p>
        </p:txBody>
      </p:sp>
      <p:pic>
        <p:nvPicPr>
          <p:cNvPr id="631" name="Google Shape;631;p81"/>
          <p:cNvPicPr preferRelativeResize="0"/>
          <p:nvPr/>
        </p:nvPicPr>
        <p:blipFill rotWithShape="1">
          <a:blip r:embed="rId3">
            <a:alphaModFix/>
          </a:blip>
          <a:srcRect b="0" l="0" r="0" t="0"/>
          <a:stretch/>
        </p:blipFill>
        <p:spPr>
          <a:xfrm>
            <a:off x="6027174" y="1917290"/>
            <a:ext cx="5896096" cy="354785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p82"/>
          <p:cNvPicPr preferRelativeResize="0"/>
          <p:nvPr/>
        </p:nvPicPr>
        <p:blipFill rotWithShape="1">
          <a:blip r:embed="rId3">
            <a:alphaModFix/>
          </a:blip>
          <a:srcRect b="0" l="0" r="0" t="0"/>
          <a:stretch/>
        </p:blipFill>
        <p:spPr>
          <a:xfrm>
            <a:off x="4395018" y="1659753"/>
            <a:ext cx="7649497" cy="4534570"/>
          </a:xfrm>
          <a:prstGeom prst="rect">
            <a:avLst/>
          </a:prstGeom>
          <a:noFill/>
          <a:ln>
            <a:noFill/>
          </a:ln>
        </p:spPr>
      </p:pic>
      <p:sp>
        <p:nvSpPr>
          <p:cNvPr id="637" name="Google Shape;637;p82"/>
          <p:cNvSpPr txBox="1"/>
          <p:nvPr/>
        </p:nvSpPr>
        <p:spPr>
          <a:xfrm>
            <a:off x="352397" y="1070074"/>
            <a:ext cx="1020744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pl-PL" sz="2400">
                <a:solidFill>
                  <a:srgbClr val="07674D"/>
                </a:solidFill>
                <a:latin typeface="Calibri"/>
                <a:ea typeface="Calibri"/>
                <a:cs typeface="Calibri"/>
                <a:sym typeface="Calibri"/>
              </a:rPr>
              <a:t>4. stsenaarium: "Vastupidav liikuvus 2040: navigeerimine läbi piirangute"</a:t>
            </a:r>
            <a:endParaRPr b="1" i="0" sz="2400" u="none" cap="none" strike="noStrike">
              <a:solidFill>
                <a:srgbClr val="000000"/>
              </a:solidFill>
              <a:latin typeface="Calibri"/>
              <a:ea typeface="Calibri"/>
              <a:cs typeface="Calibri"/>
              <a:sym typeface="Calibri"/>
            </a:endParaRPr>
          </a:p>
        </p:txBody>
      </p:sp>
      <p:sp>
        <p:nvSpPr>
          <p:cNvPr id="638" name="Google Shape;638;p82"/>
          <p:cNvSpPr/>
          <p:nvPr/>
        </p:nvSpPr>
        <p:spPr>
          <a:xfrm>
            <a:off x="352400" y="1901203"/>
            <a:ext cx="5099700" cy="39849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t/>
            </a:r>
            <a:endParaRPr/>
          </a:p>
          <a:p>
            <a:pPr indent="0" lvl="0" marL="0" rtl="0" algn="just">
              <a:spcBef>
                <a:spcPts val="0"/>
              </a:spcBef>
              <a:spcAft>
                <a:spcPts val="0"/>
              </a:spcAft>
              <a:buClr>
                <a:schemeClr val="dk1"/>
              </a:buClr>
              <a:buSzPts val="1100"/>
              <a:buFont typeface="Arial"/>
              <a:buNone/>
            </a:pPr>
            <a:r>
              <a:rPr lang="pl-PL" sz="1900"/>
              <a:t>2040. aastaks tingivad kõrged kütusehinnad ja piiratud arukas taristu ülemineku säästvale transpordile. Taas on levinud huvi jalgrataste ja täiustatud jalakäijate teede vastu, samal ajal kui taastuvatel energiaallikatel põhinev ühistransport moodustab linnalise liikumiskeskkonna tuuma. Koossõit ja sõidujagamine õitsevad kohalike algatuste kaudu, edendades vastupidavat ja keskkonnateadlikku kogukonda keset tehnoloogilisi piiranguid.</a:t>
            </a:r>
            <a:endParaRPr sz="1900"/>
          </a:p>
          <a:p>
            <a:pPr indent="0" lvl="0" marL="0" marR="0" rtl="0" algn="just">
              <a:lnSpc>
                <a:spcPct val="100000"/>
              </a:lnSpc>
              <a:spcBef>
                <a:spcPts val="0"/>
              </a:spcBef>
              <a:spcAft>
                <a:spcPts val="0"/>
              </a:spcAft>
              <a:buClr>
                <a:srgbClr val="000000"/>
              </a:buClr>
              <a:buSzPts val="1400"/>
              <a:buFont typeface="Arial"/>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83"/>
          <p:cNvSpPr txBox="1"/>
          <p:nvPr>
            <p:ph type="title"/>
          </p:nvPr>
        </p:nvSpPr>
        <p:spPr>
          <a:xfrm>
            <a:off x="966019" y="1369049"/>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5D402"/>
              </a:buClr>
              <a:buSzPts val="4400"/>
              <a:buFont typeface="Montserrat"/>
              <a:buNone/>
            </a:pPr>
            <a:r>
              <a:rPr b="1" lang="pl-PL">
                <a:solidFill>
                  <a:srgbClr val="387025"/>
                </a:solidFill>
              </a:rPr>
              <a:t>Harjutuse pikendamine</a:t>
            </a:r>
            <a:endParaRPr>
              <a:solidFill>
                <a:srgbClr val="387025"/>
              </a:solidFill>
              <a:latin typeface="Calibri"/>
              <a:ea typeface="Calibri"/>
              <a:cs typeface="Calibri"/>
              <a:sym typeface="Calibri"/>
            </a:endParaRPr>
          </a:p>
        </p:txBody>
      </p:sp>
      <p:sp>
        <p:nvSpPr>
          <p:cNvPr id="644" name="Google Shape;644;p83"/>
          <p:cNvSpPr txBox="1"/>
          <p:nvPr>
            <p:ph idx="1" type="body"/>
          </p:nvPr>
        </p:nvSpPr>
        <p:spPr>
          <a:xfrm>
            <a:off x="838200" y="2641702"/>
            <a:ext cx="10515600" cy="4351338"/>
          </a:xfrm>
          <a:prstGeom prst="rect">
            <a:avLst/>
          </a:prstGeom>
          <a:noFill/>
          <a:ln>
            <a:noFill/>
          </a:ln>
        </p:spPr>
        <p:txBody>
          <a:bodyPr anchorCtr="0" anchor="t" bIns="45700" lIns="91425" spcFirstLastPara="1" rIns="91425" wrap="square" tIns="45700">
            <a:normAutofit/>
          </a:bodyPr>
          <a:lstStyle/>
          <a:p>
            <a:pPr indent="-406400" lvl="0" marL="457200" rtl="0" algn="l">
              <a:spcBef>
                <a:spcPts val="1600"/>
              </a:spcBef>
              <a:spcAft>
                <a:spcPts val="0"/>
              </a:spcAft>
              <a:buClr>
                <a:srgbClr val="999999"/>
              </a:buClr>
              <a:buSzPts val="2800"/>
              <a:buChar char="•"/>
            </a:pPr>
            <a:r>
              <a:rPr lang="pl-PL"/>
              <a:t>Millised on teie lootused seoses stsenaariumide esinemisega?</a:t>
            </a:r>
            <a:endParaRPr/>
          </a:p>
          <a:p>
            <a:pPr indent="-406400" lvl="0" marL="457200" rtl="0" algn="l">
              <a:spcBef>
                <a:spcPts val="1600"/>
              </a:spcBef>
              <a:spcAft>
                <a:spcPts val="0"/>
              </a:spcAft>
              <a:buClr>
                <a:srgbClr val="999999"/>
              </a:buClr>
              <a:buSzPts val="2800"/>
              <a:buChar char="•"/>
            </a:pPr>
            <a:r>
              <a:rPr lang="pl-PL"/>
              <a:t>Milliseid hirme need stsenaariumid tekitavad?</a:t>
            </a:r>
            <a:endParaRPr/>
          </a:p>
          <a:p>
            <a:pPr indent="0" lvl="0" marL="457200" rtl="0" algn="l">
              <a:spcBef>
                <a:spcPts val="1600"/>
              </a:spcBef>
              <a:spcAft>
                <a:spcPts val="0"/>
              </a:spcAft>
              <a:buNone/>
            </a:pPr>
            <a:r>
              <a:t/>
            </a:r>
            <a:endParaRPr/>
          </a:p>
          <a:p>
            <a:pPr indent="-50800" lvl="0" marL="228600" rtl="0" algn="l">
              <a:lnSpc>
                <a:spcPct val="90000"/>
              </a:lnSpc>
              <a:spcBef>
                <a:spcPts val="1600"/>
              </a:spcBef>
              <a:spcAft>
                <a:spcPts val="0"/>
              </a:spcAft>
              <a:buClr>
                <a:schemeClr val="dk1"/>
              </a:buClr>
              <a:buSzPts val="2800"/>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84"/>
          <p:cNvSpPr txBox="1"/>
          <p:nvPr>
            <p:ph type="title"/>
          </p:nvPr>
        </p:nvSpPr>
        <p:spPr>
          <a:xfrm>
            <a:off x="484238" y="975759"/>
            <a:ext cx="10508673" cy="9503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pl-PL"/>
              <a:t>Grupis töötades</a:t>
            </a:r>
            <a:endParaRPr/>
          </a:p>
        </p:txBody>
      </p:sp>
      <p:sp>
        <p:nvSpPr>
          <p:cNvPr id="650" name="Google Shape;650;p84"/>
          <p:cNvSpPr txBox="1"/>
          <p:nvPr/>
        </p:nvSpPr>
        <p:spPr>
          <a:xfrm>
            <a:off x="6499123" y="1926087"/>
            <a:ext cx="5496300" cy="4155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pl-PL" sz="2400">
                <a:latin typeface="Calibri"/>
                <a:ea typeface="Calibri"/>
                <a:cs typeface="Calibri"/>
                <a:sym typeface="Calibri"/>
              </a:rPr>
              <a:t>1. Tutvuge oma võimalike tulevikustsenaariumidega</a:t>
            </a:r>
            <a:endParaRPr sz="2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pl-PL" sz="2400">
                <a:latin typeface="Calibri"/>
                <a:ea typeface="Calibri"/>
                <a:cs typeface="Calibri"/>
                <a:sym typeface="Calibri"/>
              </a:rPr>
              <a:t>2. Tuvastage oma hirmud ja lootused igas stsenaariumis</a:t>
            </a:r>
            <a:endParaRPr sz="2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pl-PL" sz="2400">
                <a:latin typeface="Calibri"/>
                <a:ea typeface="Calibri"/>
                <a:cs typeface="Calibri"/>
                <a:sym typeface="Calibri"/>
              </a:rPr>
              <a:t>3. Hinnake, millised teie lootused ja hirmud tunduvad olevat kõige olulisemad ja millised vähem tähtsad?</a:t>
            </a:r>
            <a:endParaRPr sz="2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pl-PL" sz="2400">
                <a:latin typeface="Calibri"/>
                <a:ea typeface="Calibri"/>
                <a:cs typeface="Calibri"/>
                <a:sym typeface="Calibri"/>
              </a:rPr>
              <a:t>Olgu sul lõbus! Iga vastus on õige!</a:t>
            </a:r>
            <a:endParaRPr sz="2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4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sz="2400">
              <a:latin typeface="Calibri"/>
              <a:ea typeface="Calibri"/>
              <a:cs typeface="Calibri"/>
              <a:sym typeface="Calibri"/>
            </a:endParaRPr>
          </a:p>
        </p:txBody>
      </p:sp>
      <p:pic>
        <p:nvPicPr>
          <p:cNvPr id="651" name="Google Shape;651;p84"/>
          <p:cNvPicPr preferRelativeResize="0"/>
          <p:nvPr/>
        </p:nvPicPr>
        <p:blipFill rotWithShape="1">
          <a:blip r:embed="rId3">
            <a:alphaModFix/>
          </a:blip>
          <a:srcRect b="0" l="0" r="0" t="0"/>
          <a:stretch/>
        </p:blipFill>
        <p:spPr>
          <a:xfrm>
            <a:off x="317089" y="2143432"/>
            <a:ext cx="6182033" cy="302173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85"/>
          <p:cNvSpPr txBox="1"/>
          <p:nvPr>
            <p:ph type="title"/>
          </p:nvPr>
        </p:nvSpPr>
        <p:spPr>
          <a:xfrm>
            <a:off x="831850" y="1029460"/>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Kujutlemine ja kujundamine</a:t>
            </a:r>
            <a:endParaRPr/>
          </a:p>
        </p:txBody>
      </p:sp>
      <p:sp>
        <p:nvSpPr>
          <p:cNvPr id="657" name="Google Shape;657;p85"/>
          <p:cNvSpPr txBox="1"/>
          <p:nvPr>
            <p:ph idx="1" type="body"/>
          </p:nvPr>
        </p:nvSpPr>
        <p:spPr>
          <a:xfrm>
            <a:off x="831850" y="4589463"/>
            <a:ext cx="10515600" cy="98402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888888"/>
              </a:buClr>
              <a:buSzPts val="2400"/>
              <a:buNone/>
            </a:pPr>
            <a:r>
              <a:rPr b="1" lang="pl-PL" sz="4000"/>
              <a:t>De Bono kuue mõtlemise mütsi tehnika</a:t>
            </a:r>
            <a:endParaRPr b="1" sz="40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86"/>
          <p:cNvSpPr txBox="1"/>
          <p:nvPr>
            <p:ph type="title"/>
          </p:nvPr>
        </p:nvSpPr>
        <p:spPr>
          <a:xfrm>
            <a:off x="838200" y="523701"/>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Külgsuunaline mõtlemine</a:t>
            </a:r>
            <a:endParaRPr b="1"/>
          </a:p>
        </p:txBody>
      </p:sp>
      <p:sp>
        <p:nvSpPr>
          <p:cNvPr id="663" name="Google Shape;663;p86"/>
          <p:cNvSpPr txBox="1"/>
          <p:nvPr>
            <p:ph idx="1" type="body"/>
          </p:nvPr>
        </p:nvSpPr>
        <p:spPr>
          <a:xfrm>
            <a:off x="838200" y="1825625"/>
            <a:ext cx="6237514" cy="3997630"/>
          </a:xfrm>
          <a:prstGeom prst="rect">
            <a:avLst/>
          </a:prstGeom>
          <a:noFill/>
          <a:ln>
            <a:noFill/>
          </a:ln>
        </p:spPr>
        <p:txBody>
          <a:bodyPr anchorCtr="0" anchor="t" bIns="45700" lIns="91425" spcFirstLastPara="1" rIns="91425" wrap="square" tIns="45700">
            <a:normAutofit/>
          </a:bodyPr>
          <a:lstStyle/>
          <a:p>
            <a:pPr indent="-406400" lvl="0" marL="457200" rtl="0" algn="l">
              <a:spcBef>
                <a:spcPts val="0"/>
              </a:spcBef>
              <a:spcAft>
                <a:spcPts val="0"/>
              </a:spcAft>
              <a:buSzPts val="2800"/>
              <a:buFont typeface="Noto Sans Symbols"/>
              <a:buChar char="❑"/>
            </a:pPr>
            <a:r>
              <a:rPr lang="pl-PL"/>
              <a:t>Edward de Bono poolt kasutusele võetud külgsuunalise mõtlemise kontseptsioon eeldab antud nähtuse hindamist erinevatest vaatenurkadest.</a:t>
            </a:r>
            <a:endParaRPr/>
          </a:p>
          <a:p>
            <a:pPr indent="0" lvl="0" marL="457200" rtl="0" algn="l">
              <a:spcBef>
                <a:spcPts val="0"/>
              </a:spcBef>
              <a:spcAft>
                <a:spcPts val="0"/>
              </a:spcAft>
              <a:buNone/>
            </a:pPr>
            <a:r>
              <a:t/>
            </a:r>
            <a:endParaRPr/>
          </a:p>
          <a:p>
            <a:pPr indent="-406400" lvl="0" marL="457200" rtl="0" algn="l">
              <a:spcBef>
                <a:spcPts val="0"/>
              </a:spcBef>
              <a:spcAft>
                <a:spcPts val="0"/>
              </a:spcAft>
              <a:buSzPts val="2800"/>
              <a:buFont typeface="Noto Sans Symbols"/>
              <a:buChar char="❑"/>
            </a:pPr>
            <a:r>
              <a:rPr lang="pl-PL"/>
              <a:t>Selline lähenemine võimaldab autori sõnul loova mõtlemise abil teadlikult otsida uusi, alternatiivseid lahendusi.</a:t>
            </a:r>
            <a:endParaRPr/>
          </a:p>
          <a:p>
            <a:pPr indent="0" lvl="0" marL="457200" rtl="0" algn="l">
              <a:spcBef>
                <a:spcPts val="0"/>
              </a:spcBef>
              <a:spcAft>
                <a:spcPts val="0"/>
              </a:spcAft>
              <a:buNone/>
            </a:pPr>
            <a:r>
              <a:t/>
            </a:r>
            <a:endParaRPr/>
          </a:p>
          <a:p>
            <a:pPr indent="-50800" lvl="0" marL="228600" rtl="0" algn="l">
              <a:lnSpc>
                <a:spcPct val="90000"/>
              </a:lnSpc>
              <a:spcBef>
                <a:spcPts val="0"/>
              </a:spcBef>
              <a:spcAft>
                <a:spcPts val="0"/>
              </a:spcAft>
              <a:buClr>
                <a:schemeClr val="dk1"/>
              </a:buClr>
              <a:buSzPts val="2800"/>
              <a:buNone/>
            </a:pPr>
            <a:r>
              <a:t/>
            </a:r>
            <a:endParaRPr/>
          </a:p>
        </p:txBody>
      </p:sp>
      <p:sp>
        <p:nvSpPr>
          <p:cNvPr id="664" name="Google Shape;664;p86"/>
          <p:cNvSpPr txBox="1"/>
          <p:nvPr/>
        </p:nvSpPr>
        <p:spPr>
          <a:xfrm>
            <a:off x="8730343" y="5213382"/>
            <a:ext cx="2296886" cy="48520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0" i="0" lang="pl-PL" sz="1200" u="none" cap="none" strike="noStrike">
                <a:solidFill>
                  <a:schemeClr val="dk1"/>
                </a:solidFill>
                <a:latin typeface="Calibri"/>
                <a:ea typeface="Calibri"/>
                <a:cs typeface="Calibri"/>
                <a:sym typeface="Calibri"/>
              </a:rPr>
              <a:t>Source: www.pexels.com</a:t>
            </a:r>
            <a:endParaRPr b="0" i="0" sz="1400" u="none" cap="none" strike="noStrike">
              <a:solidFill>
                <a:srgbClr val="000000"/>
              </a:solidFill>
              <a:latin typeface="Arial"/>
              <a:ea typeface="Arial"/>
              <a:cs typeface="Arial"/>
              <a:sym typeface="Arial"/>
            </a:endParaRPr>
          </a:p>
        </p:txBody>
      </p:sp>
      <p:pic>
        <p:nvPicPr>
          <p:cNvPr id="665" name="Google Shape;665;p86"/>
          <p:cNvPicPr preferRelativeResize="0"/>
          <p:nvPr/>
        </p:nvPicPr>
        <p:blipFill rotWithShape="1">
          <a:blip r:embed="rId3">
            <a:alphaModFix/>
          </a:blip>
          <a:srcRect b="0" l="0" r="0" t="0"/>
          <a:stretch/>
        </p:blipFill>
        <p:spPr>
          <a:xfrm>
            <a:off x="7405770" y="949398"/>
            <a:ext cx="4002459" cy="426398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30"/>
          <p:cNvSpPr txBox="1"/>
          <p:nvPr>
            <p:ph idx="1" type="body"/>
          </p:nvPr>
        </p:nvSpPr>
        <p:spPr>
          <a:xfrm>
            <a:off x="315861" y="763741"/>
            <a:ext cx="11492681" cy="5214272"/>
          </a:xfrm>
          <a:prstGeom prst="rect">
            <a:avLst/>
          </a:prstGeom>
          <a:noFill/>
          <a:ln>
            <a:noFill/>
          </a:ln>
        </p:spPr>
        <p:txBody>
          <a:bodyPr anchorCtr="0" anchor="t" bIns="45700" lIns="91425" spcFirstLastPara="1" rIns="91425" wrap="square" tIns="45700">
            <a:normAutofit fontScale="92500" lnSpcReduction="20000"/>
          </a:bodyPr>
          <a:lstStyle/>
          <a:p>
            <a:pPr indent="-50800" lvl="0" marL="228600" rtl="0" algn="l">
              <a:lnSpc>
                <a:spcPct val="90000"/>
              </a:lnSpc>
              <a:spcBef>
                <a:spcPts val="0"/>
              </a:spcBef>
              <a:spcAft>
                <a:spcPts val="0"/>
              </a:spcAft>
              <a:buClr>
                <a:schemeClr val="dk1"/>
              </a:buClr>
              <a:buSzPct val="175000"/>
              <a:buNone/>
            </a:pPr>
            <a:r>
              <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27272"/>
              <a:buNone/>
            </a:pPr>
            <a:r>
              <a:rPr b="1" lang="pl-PL" sz="2200">
                <a:solidFill>
                  <a:srgbClr val="222222"/>
                </a:solidFill>
              </a:rPr>
              <a:t>Kasvuhoonegaasid </a:t>
            </a:r>
            <a:r>
              <a:rPr lang="pl-PL" sz="2200">
                <a:solidFill>
                  <a:srgbClr val="222222"/>
                </a:solidFill>
              </a:rPr>
              <a:t>koosnevad süsinikdioksiidist, metaanist, osoonist, dilämmastikoksiidist, klorofluorosüsinikest ja veeaurust</a:t>
            </a:r>
            <a:endParaRPr sz="2200">
              <a:solidFill>
                <a:srgbClr val="222222"/>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75000"/>
              <a:buNone/>
            </a:pPr>
            <a:r>
              <a:rPr lang="pl-PL" sz="1600">
                <a:solidFill>
                  <a:srgbClr val="7F7F7F"/>
                </a:solidFill>
                <a:latin typeface="Calibri"/>
                <a:ea typeface="Calibri"/>
                <a:cs typeface="Calibri"/>
                <a:sym typeface="Calibri"/>
              </a:rPr>
              <a:t>https://climate.nasa.gov/faq/19/what-is-the-greenhouse-effect/#:~:text=Greenhouse%20gases%20consist%20of%20carbon,that%20initially%20caused%20the%20warming.</a:t>
            </a:r>
            <a:endParaRPr/>
          </a:p>
          <a:p>
            <a:pPr indent="-50800" lvl="0" marL="228600" rtl="0" algn="l">
              <a:lnSpc>
                <a:spcPct val="90000"/>
              </a:lnSpc>
              <a:spcBef>
                <a:spcPts val="0"/>
              </a:spcBef>
              <a:spcAft>
                <a:spcPts val="0"/>
              </a:spcAft>
              <a:buSzPct val="127272"/>
              <a:buNone/>
            </a:pPr>
            <a:r>
              <a:t/>
            </a:r>
            <a:endParaRPr b="1" sz="2200">
              <a:solidFill>
                <a:srgbClr val="222222"/>
              </a:solidFill>
              <a:latin typeface="Calibri"/>
              <a:ea typeface="Calibri"/>
              <a:cs typeface="Calibri"/>
              <a:sym typeface="Calibri"/>
            </a:endParaRPr>
          </a:p>
          <a:p>
            <a:pPr indent="-50800" lvl="0" marL="228600" rtl="0" algn="l">
              <a:lnSpc>
                <a:spcPct val="90000"/>
              </a:lnSpc>
              <a:spcBef>
                <a:spcPts val="0"/>
              </a:spcBef>
              <a:spcAft>
                <a:spcPts val="0"/>
              </a:spcAft>
              <a:buSzPct val="127272"/>
              <a:buNone/>
            </a:pPr>
            <a:r>
              <a:rPr b="1" lang="pl-PL" sz="2200">
                <a:solidFill>
                  <a:srgbClr val="222222"/>
                </a:solidFill>
              </a:rPr>
              <a:t>hüdroenergia/hüdroelektrijaam </a:t>
            </a:r>
            <a:r>
              <a:rPr lang="pl-PL" sz="2200">
                <a:solidFill>
                  <a:srgbClr val="222222"/>
                </a:solidFill>
              </a:rPr>
              <a:t>hüdroelektrijaamades vee potentsiaalsest ja kineetilisest energiast toodetud elektrienergia (pumpelektrijaamades toodetud elekter ei kuulu käesolevasse kategooriasse).</a:t>
            </a:r>
            <a:r>
              <a:rPr lang="pl-PL" sz="1600">
                <a:solidFill>
                  <a:srgbClr val="7F7F7F"/>
                </a:solidFill>
                <a:latin typeface="Calibri"/>
                <a:ea typeface="Calibri"/>
                <a:cs typeface="Calibri"/>
                <a:sym typeface="Calibri"/>
              </a:rPr>
              <a:t>https://ec.europa.eu/eurostat/web/interactive-publications/energy-2023#</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SzPct val="175000"/>
              <a:buNone/>
            </a:pPr>
            <a:r>
              <a:t/>
            </a:r>
            <a:endParaRPr sz="1600">
              <a:solidFill>
                <a:srgbClr val="7F7F7F"/>
              </a:solidFill>
              <a:latin typeface="Calibri"/>
              <a:ea typeface="Calibri"/>
              <a:cs typeface="Calibri"/>
              <a:sym typeface="Calibri"/>
            </a:endParaRPr>
          </a:p>
          <a:p>
            <a:pPr indent="-50800" lvl="0" marL="228600" rtl="0" algn="l">
              <a:spcBef>
                <a:spcPts val="0"/>
              </a:spcBef>
              <a:spcAft>
                <a:spcPts val="0"/>
              </a:spcAft>
              <a:buSzPct val="50000"/>
              <a:buNone/>
            </a:pPr>
            <a:r>
              <a:rPr b="1" lang="pl-PL" sz="2200">
                <a:solidFill>
                  <a:srgbClr val="222222"/>
                </a:solidFill>
              </a:rPr>
              <a:t>Vesinik </a:t>
            </a:r>
            <a:r>
              <a:rPr lang="pl-PL" sz="2200">
                <a:solidFill>
                  <a:srgbClr val="222222"/>
                </a:solidFill>
              </a:rPr>
              <a:t>on meie planeedil kõige rikkalikum element, millest kaks kolmandikku on vesi. Seda elementi saab kasutada süsinikuvaba kütusena, kui me selle eraldame.</a:t>
            </a:r>
            <a:endParaRPr b="1" sz="2200">
              <a:solidFill>
                <a:srgbClr val="222222"/>
              </a:solidFill>
            </a:endParaRPr>
          </a:p>
          <a:p>
            <a:pPr indent="-50800" lvl="0" marL="228600" rtl="0" algn="l">
              <a:lnSpc>
                <a:spcPct val="90000"/>
              </a:lnSpc>
              <a:spcBef>
                <a:spcPts val="0"/>
              </a:spcBef>
              <a:spcAft>
                <a:spcPts val="0"/>
              </a:spcAft>
              <a:buSzPct val="175000"/>
              <a:buNone/>
            </a:pPr>
            <a:r>
              <a:rPr lang="pl-PL" sz="1600">
                <a:solidFill>
                  <a:srgbClr val="7F7F7F"/>
                </a:solidFill>
                <a:latin typeface="Calibri"/>
                <a:ea typeface="Calibri"/>
                <a:cs typeface="Calibri"/>
                <a:sym typeface="Calibri"/>
              </a:rPr>
              <a:t>https://www.greenmatch.co.uk/blog/2021/09/advantages-and-disadvantages-of-renewable-energy#types-of-renewable-energy</a:t>
            </a:r>
            <a:endParaRPr/>
          </a:p>
          <a:p>
            <a:pPr indent="-50800" lvl="0" marL="228600" rtl="0" algn="l">
              <a:lnSpc>
                <a:spcPct val="90000"/>
              </a:lnSpc>
              <a:spcBef>
                <a:spcPts val="0"/>
              </a:spcBef>
              <a:spcAft>
                <a:spcPts val="0"/>
              </a:spcAft>
              <a:buClr>
                <a:schemeClr val="dk1"/>
              </a:buClr>
              <a:buSzPct val="127272"/>
              <a:buNone/>
            </a:pPr>
            <a:r>
              <a:t/>
            </a:r>
            <a:endParaRPr b="1" sz="2200">
              <a:solidFill>
                <a:srgbClr val="222222"/>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27272"/>
              <a:buNone/>
            </a:pPr>
            <a:r>
              <a:rPr b="1" lang="pl-PL" sz="2200">
                <a:solidFill>
                  <a:srgbClr val="222222"/>
                </a:solidFill>
              </a:rPr>
              <a:t>Vähese heitega strateegiad</a:t>
            </a:r>
            <a:r>
              <a:rPr lang="pl-PL" sz="2200">
                <a:solidFill>
                  <a:srgbClr val="222222"/>
                </a:solidFill>
              </a:rPr>
              <a:t> hõlmavad mitmesuguseid lähenemisviise, mille eesmärk on vähendada kasvuhoonegaaside heidet ja atmosfääri paisatavaid saasteaineid. Neid rakendatakse erinevates sektorites, keskendudes inimtegevusest tulenevate heitkoguste minimeerimisele. Neid kasutatakse tavaliselt sellistes valdkondades nagu ühistranspordisüsteemide parandamine ja energiatõhususe tavade tõhustamine.</a:t>
            </a:r>
            <a:endParaRPr sz="2200">
              <a:solidFill>
                <a:srgbClr val="222222"/>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75000"/>
              <a:buNone/>
            </a:pPr>
            <a:r>
              <a:rPr lang="pl-PL" sz="1600">
                <a:solidFill>
                  <a:srgbClr val="7F7F7F"/>
                </a:solidFill>
                <a:latin typeface="Calibri"/>
                <a:ea typeface="Calibri"/>
                <a:cs typeface="Calibri"/>
                <a:sym typeface="Calibri"/>
              </a:rPr>
              <a:t>Honegger, M.; Michaelowa, A.; Poralla, M. Net-zero emissions: The role of Carbon Dioxide Removal in the Paris Agreement. Policy Briefing Report. Perspectives Climate Research, Freiburg 2019.</a:t>
            </a:r>
            <a:endParaRPr/>
          </a:p>
          <a:p>
            <a:pPr indent="-50800" lvl="0" marL="228600" rtl="0" algn="l">
              <a:lnSpc>
                <a:spcPct val="90000"/>
              </a:lnSpc>
              <a:spcBef>
                <a:spcPts val="0"/>
              </a:spcBef>
              <a:spcAft>
                <a:spcPts val="0"/>
              </a:spcAft>
              <a:buClr>
                <a:schemeClr val="dk1"/>
              </a:buClr>
              <a:buSzPct val="127272"/>
              <a:buNone/>
            </a:pPr>
            <a:r>
              <a:t/>
            </a:r>
            <a:endParaRPr sz="2200">
              <a:solidFill>
                <a:srgbClr val="222222"/>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27272"/>
              <a:buNone/>
            </a:pPr>
            <a:r>
              <a:t/>
            </a:r>
            <a:endParaRPr sz="2200">
              <a:solidFill>
                <a:srgbClr val="222222"/>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27272"/>
              <a:buNone/>
            </a:pPr>
            <a:r>
              <a:t/>
            </a:r>
            <a:endParaRPr sz="2200">
              <a:solidFill>
                <a:srgbClr val="222222"/>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87"/>
          <p:cNvSpPr txBox="1"/>
          <p:nvPr>
            <p:ph type="title"/>
          </p:nvPr>
        </p:nvSpPr>
        <p:spPr>
          <a:xfrm>
            <a:off x="838200" y="523701"/>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Vajadus külgsuunalise mõtlemise järele</a:t>
            </a:r>
            <a:endParaRPr b="1"/>
          </a:p>
        </p:txBody>
      </p:sp>
      <p:sp>
        <p:nvSpPr>
          <p:cNvPr id="671" name="Google Shape;671;p87"/>
          <p:cNvSpPr txBox="1"/>
          <p:nvPr>
            <p:ph idx="1" type="body"/>
          </p:nvPr>
        </p:nvSpPr>
        <p:spPr>
          <a:xfrm>
            <a:off x="838200" y="1825625"/>
            <a:ext cx="6237600" cy="4842000"/>
          </a:xfrm>
          <a:prstGeom prst="rect">
            <a:avLst/>
          </a:prstGeom>
          <a:noFill/>
          <a:ln>
            <a:noFill/>
          </a:ln>
        </p:spPr>
        <p:txBody>
          <a:bodyPr anchorCtr="0" anchor="t" bIns="45700" lIns="91425" spcFirstLastPara="1" rIns="91425" wrap="square" tIns="45700">
            <a:normAutofit fontScale="85000" lnSpcReduction="20000"/>
          </a:bodyPr>
          <a:lstStyle/>
          <a:p>
            <a:pPr indent="0" lvl="0" marL="177800" rtl="0" algn="l">
              <a:spcBef>
                <a:spcPts val="300"/>
              </a:spcBef>
              <a:spcAft>
                <a:spcPts val="0"/>
              </a:spcAft>
              <a:buClr>
                <a:schemeClr val="dk1"/>
              </a:buClr>
              <a:buSzPct val="39285"/>
              <a:buFont typeface="Arial"/>
              <a:buNone/>
            </a:pPr>
            <a:r>
              <a:rPr b="1" lang="pl-PL"/>
              <a:t>Alternatiive</a:t>
            </a:r>
            <a:endParaRPr b="1"/>
          </a:p>
          <a:p>
            <a:pPr indent="0" lvl="0" marL="177800" rtl="0" algn="l">
              <a:spcBef>
                <a:spcPts val="300"/>
              </a:spcBef>
              <a:spcAft>
                <a:spcPts val="0"/>
              </a:spcAft>
              <a:buClr>
                <a:schemeClr val="dk1"/>
              </a:buClr>
              <a:buSzPct val="39285"/>
              <a:buFont typeface="Arial"/>
              <a:buNone/>
            </a:pPr>
            <a:r>
              <a:rPr lang="pl-PL"/>
              <a:t>-mõistete väljavõtmise "kuidas" ja väärtuse õppimine, kasutades kontseptsioone uute ideede loomiseks</a:t>
            </a:r>
            <a:endParaRPr/>
          </a:p>
          <a:p>
            <a:pPr indent="0" lvl="0" marL="177800" rtl="0" algn="l">
              <a:spcBef>
                <a:spcPts val="300"/>
              </a:spcBef>
              <a:spcAft>
                <a:spcPts val="0"/>
              </a:spcAft>
              <a:buClr>
                <a:schemeClr val="dk1"/>
              </a:buClr>
              <a:buSzPct val="39285"/>
              <a:buFont typeface="Arial"/>
              <a:buNone/>
            </a:pPr>
            <a:r>
              <a:rPr b="1" lang="pl-PL"/>
              <a:t>Väljakutse</a:t>
            </a:r>
            <a:endParaRPr b="1"/>
          </a:p>
          <a:p>
            <a:pPr indent="0" lvl="0" marL="177800" rtl="0" algn="l">
              <a:spcBef>
                <a:spcPts val="300"/>
              </a:spcBef>
              <a:spcAft>
                <a:spcPts val="0"/>
              </a:spcAft>
              <a:buClr>
                <a:schemeClr val="dk1"/>
              </a:buClr>
              <a:buSzPct val="39285"/>
              <a:buFont typeface="Arial"/>
              <a:buNone/>
            </a:pPr>
            <a:r>
              <a:rPr lang="pl-PL"/>
              <a:t>-</a:t>
            </a:r>
            <a:r>
              <a:rPr lang="pl-PL"/>
              <a:t>traditsiooniliste viiside vaidlustamine konstruktiivselt õppides, et vabaneda meie mõtlemismustritest</a:t>
            </a:r>
            <a:endParaRPr/>
          </a:p>
          <a:p>
            <a:pPr indent="0" lvl="0" marL="177800" rtl="0" algn="l">
              <a:spcBef>
                <a:spcPts val="300"/>
              </a:spcBef>
              <a:spcAft>
                <a:spcPts val="0"/>
              </a:spcAft>
              <a:buClr>
                <a:schemeClr val="dk1"/>
              </a:buClr>
              <a:buSzPct val="39285"/>
              <a:buFont typeface="Arial"/>
              <a:buNone/>
            </a:pPr>
            <a:r>
              <a:rPr b="1" lang="pl-PL"/>
              <a:t>Fookus</a:t>
            </a:r>
            <a:endParaRPr b="1"/>
          </a:p>
          <a:p>
            <a:pPr indent="0" lvl="0" marL="177800" rtl="0" algn="l">
              <a:spcBef>
                <a:spcPts val="300"/>
              </a:spcBef>
              <a:spcAft>
                <a:spcPts val="0"/>
              </a:spcAft>
              <a:buClr>
                <a:schemeClr val="dk1"/>
              </a:buClr>
              <a:buSzPct val="39285"/>
              <a:buFont typeface="Arial"/>
              <a:buNone/>
            </a:pPr>
            <a:r>
              <a:rPr lang="pl-PL"/>
              <a:t>-üleminek probleemidele keskendumiselt</a:t>
            </a:r>
            <a:endParaRPr/>
          </a:p>
          <a:p>
            <a:pPr indent="0" lvl="0" marL="177800" rtl="0" algn="l">
              <a:spcBef>
                <a:spcPts val="300"/>
              </a:spcBef>
              <a:spcAft>
                <a:spcPts val="0"/>
              </a:spcAft>
              <a:buClr>
                <a:schemeClr val="dk1"/>
              </a:buClr>
              <a:buSzPct val="39285"/>
              <a:buFont typeface="Arial"/>
              <a:buNone/>
            </a:pPr>
            <a:r>
              <a:rPr lang="pl-PL"/>
              <a:t>-fookuse ümberdefineerimise tähtsuse tundmaõppimine</a:t>
            </a:r>
            <a:endParaRPr/>
          </a:p>
          <a:p>
            <a:pPr indent="0" lvl="0" marL="177800" rtl="0" algn="l">
              <a:spcBef>
                <a:spcPts val="300"/>
              </a:spcBef>
              <a:spcAft>
                <a:spcPts val="0"/>
              </a:spcAft>
              <a:buClr>
                <a:schemeClr val="dk1"/>
              </a:buClr>
              <a:buSzPct val="39285"/>
              <a:buFont typeface="Arial"/>
              <a:buNone/>
            </a:pPr>
            <a:r>
              <a:rPr lang="pl-PL"/>
              <a:t>-probleemi enda loominguliste lahenduste väljatöötamine</a:t>
            </a:r>
            <a:endParaRPr/>
          </a:p>
          <a:p>
            <a:pPr indent="0" lvl="0" marL="177800" rtl="0" algn="l">
              <a:spcBef>
                <a:spcPts val="300"/>
              </a:spcBef>
              <a:spcAft>
                <a:spcPts val="0"/>
              </a:spcAft>
              <a:buClr>
                <a:schemeClr val="dk1"/>
              </a:buClr>
              <a:buSzPct val="39285"/>
              <a:buFont typeface="Arial"/>
              <a:buNone/>
            </a:pPr>
            <a:r>
              <a:t/>
            </a:r>
            <a:endParaRPr b="1"/>
          </a:p>
          <a:p>
            <a:pPr indent="0" lvl="0" marL="177800" rtl="0" algn="l">
              <a:lnSpc>
                <a:spcPct val="90000"/>
              </a:lnSpc>
              <a:spcBef>
                <a:spcPts val="300"/>
              </a:spcBef>
              <a:spcAft>
                <a:spcPts val="0"/>
              </a:spcAft>
              <a:buSzPct val="129032"/>
              <a:buNone/>
            </a:pPr>
            <a:r>
              <a:t/>
            </a:r>
            <a:endParaRPr b="1"/>
          </a:p>
          <a:p>
            <a:pPr indent="-50800" lvl="0" marL="228600" rtl="0" algn="l">
              <a:lnSpc>
                <a:spcPct val="90000"/>
              </a:lnSpc>
              <a:spcBef>
                <a:spcPts val="0"/>
              </a:spcBef>
              <a:spcAft>
                <a:spcPts val="0"/>
              </a:spcAft>
              <a:buClr>
                <a:schemeClr val="dk1"/>
              </a:buClr>
              <a:buSzPct val="129032"/>
              <a:buNone/>
            </a:pPr>
            <a:r>
              <a:t/>
            </a:r>
            <a:endParaRPr/>
          </a:p>
        </p:txBody>
      </p:sp>
      <p:pic>
        <p:nvPicPr>
          <p:cNvPr id="672" name="Google Shape;672;p87"/>
          <p:cNvPicPr preferRelativeResize="0"/>
          <p:nvPr/>
        </p:nvPicPr>
        <p:blipFill rotWithShape="1">
          <a:blip r:embed="rId3">
            <a:alphaModFix/>
          </a:blip>
          <a:srcRect b="0" l="0" r="0" t="0"/>
          <a:stretch/>
        </p:blipFill>
        <p:spPr>
          <a:xfrm>
            <a:off x="8116284" y="1592118"/>
            <a:ext cx="3039996" cy="3068492"/>
          </a:xfrm>
          <a:prstGeom prst="rect">
            <a:avLst/>
          </a:prstGeom>
          <a:noFill/>
          <a:ln>
            <a:noFill/>
          </a:ln>
        </p:spPr>
      </p:pic>
      <p:sp>
        <p:nvSpPr>
          <p:cNvPr id="673" name="Google Shape;673;p87"/>
          <p:cNvSpPr txBox="1"/>
          <p:nvPr/>
        </p:nvSpPr>
        <p:spPr>
          <a:xfrm>
            <a:off x="8654143" y="4780674"/>
            <a:ext cx="2296886" cy="48520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0" i="0" lang="pl-PL" sz="1200" u="none" cap="none" strike="noStrike">
                <a:solidFill>
                  <a:schemeClr val="dk1"/>
                </a:solidFill>
                <a:latin typeface="Calibri"/>
                <a:ea typeface="Calibri"/>
                <a:cs typeface="Calibri"/>
                <a:sym typeface="Calibri"/>
              </a:rPr>
              <a:t>Source: www.pexels.com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88"/>
          <p:cNvSpPr txBox="1"/>
          <p:nvPr>
            <p:ph type="title"/>
          </p:nvPr>
        </p:nvSpPr>
        <p:spPr>
          <a:xfrm>
            <a:off x="838200" y="523701"/>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De Bono kuue mõtlemise mütsi tehnika</a:t>
            </a:r>
            <a:endParaRPr b="1"/>
          </a:p>
        </p:txBody>
      </p:sp>
      <p:sp>
        <p:nvSpPr>
          <p:cNvPr id="679" name="Google Shape;679;p88"/>
          <p:cNvSpPr txBox="1"/>
          <p:nvPr>
            <p:ph idx="1" type="body"/>
          </p:nvPr>
        </p:nvSpPr>
        <p:spPr>
          <a:xfrm>
            <a:off x="838199" y="1825625"/>
            <a:ext cx="6553199" cy="3997630"/>
          </a:xfrm>
          <a:prstGeom prst="rect">
            <a:avLst/>
          </a:prstGeom>
          <a:noFill/>
          <a:ln>
            <a:noFill/>
          </a:ln>
        </p:spPr>
        <p:txBody>
          <a:bodyPr anchorCtr="0" anchor="t" bIns="45700" lIns="91425" spcFirstLastPara="1" rIns="91425" wrap="square" tIns="45700">
            <a:normAutofit/>
          </a:bodyPr>
          <a:lstStyle/>
          <a:p>
            <a:pPr indent="-50800" lvl="0" marL="228600" rtl="0" algn="l">
              <a:spcBef>
                <a:spcPts val="0"/>
              </a:spcBef>
              <a:spcAft>
                <a:spcPts val="0"/>
              </a:spcAft>
              <a:buClr>
                <a:schemeClr val="dk1"/>
              </a:buClr>
              <a:buSzPts val="1100"/>
              <a:buFont typeface="Arial"/>
              <a:buNone/>
            </a:pPr>
            <a:r>
              <a:rPr lang="pl-PL"/>
              <a:t>Selle tehnika meeldejätmise ja kasutamise hõlbustamiseks määras de Bono igale mõtlemisstiilile sobiva värvi mütsi: valge, punane, kollane, must, roheline ja sinine.</a:t>
            </a:r>
            <a:endParaRPr/>
          </a:p>
          <a:p>
            <a:pPr indent="-50800" lvl="0" marL="228600" rtl="0" algn="l">
              <a:spcBef>
                <a:spcPts val="0"/>
              </a:spcBef>
              <a:spcAft>
                <a:spcPts val="0"/>
              </a:spcAft>
              <a:buClr>
                <a:schemeClr val="dk1"/>
              </a:buClr>
              <a:buSzPts val="1100"/>
              <a:buFont typeface="Arial"/>
              <a:buNone/>
            </a:pPr>
            <a:r>
              <a:t/>
            </a:r>
            <a:endParaRPr/>
          </a:p>
          <a:p>
            <a:pPr indent="-50800" lvl="0" marL="228600" rtl="0" algn="l">
              <a:spcBef>
                <a:spcPts val="0"/>
              </a:spcBef>
              <a:spcAft>
                <a:spcPts val="0"/>
              </a:spcAft>
              <a:buClr>
                <a:schemeClr val="dk1"/>
              </a:buClr>
              <a:buSzPts val="1100"/>
              <a:buFont typeface="Arial"/>
              <a:buNone/>
            </a:pPr>
            <a:r>
              <a:rPr lang="pl-PL"/>
              <a:t>Need mütsid ei ole mõtlemise sildid - need on pigem suunad, kuhu mõtlemine läheb.</a:t>
            </a:r>
            <a:endParaRPr/>
          </a:p>
          <a:p>
            <a:pPr indent="-50800" lvl="0" marL="228600" rtl="0" algn="l">
              <a:spcBef>
                <a:spcPts val="0"/>
              </a:spcBef>
              <a:spcAft>
                <a:spcPts val="0"/>
              </a:spcAft>
              <a:buClr>
                <a:schemeClr val="dk1"/>
              </a:buClr>
              <a:buSzPts val="1100"/>
              <a:buFont typeface="Arial"/>
              <a:buNone/>
            </a:pPr>
            <a:r>
              <a:t/>
            </a:r>
            <a:endParaRPr/>
          </a:p>
          <a:p>
            <a:pPr indent="-50800" lvl="0" marL="228600" rtl="0" algn="l">
              <a:lnSpc>
                <a:spcPct val="90000"/>
              </a:lnSpc>
              <a:spcBef>
                <a:spcPts val="0"/>
              </a:spcBef>
              <a:spcAft>
                <a:spcPts val="0"/>
              </a:spcAft>
              <a:buClr>
                <a:schemeClr val="dk1"/>
              </a:buClr>
              <a:buSzPts val="2800"/>
              <a:buNone/>
            </a:pPr>
            <a:r>
              <a:t/>
            </a:r>
            <a:endParaRPr/>
          </a:p>
        </p:txBody>
      </p:sp>
      <p:sp>
        <p:nvSpPr>
          <p:cNvPr id="680" name="Google Shape;680;p88"/>
          <p:cNvSpPr txBox="1"/>
          <p:nvPr/>
        </p:nvSpPr>
        <p:spPr>
          <a:xfrm>
            <a:off x="7511143" y="4931758"/>
            <a:ext cx="3842657" cy="48520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0" i="0" lang="pl-PL" sz="1000" u="none" cap="none" strike="noStrike">
                <a:solidFill>
                  <a:srgbClr val="7F7F7F"/>
                </a:solidFill>
                <a:latin typeface="Calibri"/>
                <a:ea typeface="Calibri"/>
                <a:cs typeface="Calibri"/>
                <a:sym typeface="Calibri"/>
              </a:rPr>
              <a:t>Source: https://akademickaedukacja.wordpress.com/2016/04/02/73/</a:t>
            </a:r>
            <a:endParaRPr b="0" i="0" sz="1400" u="none" cap="none" strike="noStrike">
              <a:solidFill>
                <a:srgbClr val="000000"/>
              </a:solidFill>
              <a:latin typeface="Arial"/>
              <a:ea typeface="Arial"/>
              <a:cs typeface="Arial"/>
              <a:sym typeface="Arial"/>
            </a:endParaRPr>
          </a:p>
        </p:txBody>
      </p:sp>
      <p:pic>
        <p:nvPicPr>
          <p:cNvPr id="681" name="Google Shape;681;p88"/>
          <p:cNvPicPr preferRelativeResize="0"/>
          <p:nvPr/>
        </p:nvPicPr>
        <p:blipFill rotWithShape="1">
          <a:blip r:embed="rId3">
            <a:alphaModFix/>
          </a:blip>
          <a:srcRect b="0" l="0" r="0" t="0"/>
          <a:stretch/>
        </p:blipFill>
        <p:spPr>
          <a:xfrm>
            <a:off x="7900288" y="1683638"/>
            <a:ext cx="2944623" cy="309703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89"/>
          <p:cNvSpPr txBox="1"/>
          <p:nvPr>
            <p:ph type="title"/>
          </p:nvPr>
        </p:nvSpPr>
        <p:spPr>
          <a:xfrm>
            <a:off x="546600" y="886885"/>
            <a:ext cx="10515600" cy="12303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100000"/>
              <a:buFont typeface="Calibri"/>
              <a:buNone/>
            </a:pPr>
            <a:r>
              <a:rPr b="1" lang="pl-PL"/>
              <a:t>De Bono kuue mõtlemise mütsi tehnika</a:t>
            </a:r>
            <a:endParaRPr b="1"/>
          </a:p>
          <a:p>
            <a:pPr indent="0" lvl="0" marL="0" rtl="0" algn="l">
              <a:lnSpc>
                <a:spcPct val="90000"/>
              </a:lnSpc>
              <a:spcBef>
                <a:spcPts val="0"/>
              </a:spcBef>
              <a:spcAft>
                <a:spcPts val="0"/>
              </a:spcAft>
              <a:buClr>
                <a:schemeClr val="dk1"/>
              </a:buClr>
              <a:buSzPct val="100000"/>
              <a:buFont typeface="Calibri"/>
              <a:buNone/>
            </a:pPr>
            <a:r>
              <a:t/>
            </a:r>
            <a:endParaRPr b="1"/>
          </a:p>
        </p:txBody>
      </p:sp>
      <p:sp>
        <p:nvSpPr>
          <p:cNvPr id="687" name="Google Shape;687;p89"/>
          <p:cNvSpPr txBox="1"/>
          <p:nvPr>
            <p:ph idx="1" type="body"/>
          </p:nvPr>
        </p:nvSpPr>
        <p:spPr>
          <a:xfrm>
            <a:off x="441049" y="1790651"/>
            <a:ext cx="6712500" cy="4503600"/>
          </a:xfrm>
          <a:prstGeom prst="rect">
            <a:avLst/>
          </a:prstGeom>
          <a:noFill/>
          <a:ln>
            <a:noFill/>
          </a:ln>
        </p:spPr>
        <p:txBody>
          <a:bodyPr anchorCtr="0" anchor="t" bIns="45700" lIns="91425" spcFirstLastPara="1" rIns="91425" wrap="square" tIns="45700">
            <a:normAutofit/>
          </a:bodyPr>
          <a:lstStyle/>
          <a:p>
            <a:pPr indent="-406400" lvl="0" marL="457200" rtl="0" algn="l">
              <a:spcBef>
                <a:spcPts val="0"/>
              </a:spcBef>
              <a:spcAft>
                <a:spcPts val="0"/>
              </a:spcAft>
              <a:buSzPts val="2800"/>
              <a:buFont typeface="Noto Sans Symbols"/>
              <a:buChar char="❑"/>
            </a:pPr>
            <a:r>
              <a:rPr lang="pl-PL"/>
              <a:t>Kui paneme mütsi selga, eeldame teatud tüüpi mõtlemist.</a:t>
            </a:r>
            <a:endParaRPr/>
          </a:p>
          <a:p>
            <a:pPr indent="-406400" lvl="0" marL="457200" rtl="0" algn="l">
              <a:spcBef>
                <a:spcPts val="0"/>
              </a:spcBef>
              <a:spcAft>
                <a:spcPts val="0"/>
              </a:spcAft>
              <a:buSzPts val="2800"/>
              <a:buFont typeface="Noto Sans Symbols"/>
              <a:buChar char="❑"/>
            </a:pPr>
            <a:r>
              <a:rPr lang="pl-PL"/>
              <a:t>Mütse ei saa kasutada inimeste määramiseks antud kategooriasse.</a:t>
            </a:r>
            <a:endParaRPr/>
          </a:p>
          <a:p>
            <a:pPr indent="-406400" lvl="0" marL="457200" rtl="0" algn="l">
              <a:spcBef>
                <a:spcPts val="0"/>
              </a:spcBef>
              <a:spcAft>
                <a:spcPts val="0"/>
              </a:spcAft>
              <a:buSzPts val="2800"/>
              <a:buFont typeface="Noto Sans Symbols"/>
              <a:buChar char="❑"/>
            </a:pPr>
            <a:r>
              <a:rPr lang="pl-PL"/>
              <a:t>Rühmatöö ajal kannavad kõik samal ajal sama mütsi.</a:t>
            </a:r>
            <a:endParaRPr/>
          </a:p>
          <a:p>
            <a:pPr indent="0" lvl="0" marL="457200" rtl="0" algn="l">
              <a:spcBef>
                <a:spcPts val="0"/>
              </a:spcBef>
              <a:spcAft>
                <a:spcPts val="0"/>
              </a:spcAft>
              <a:buNone/>
            </a:pPr>
            <a:r>
              <a:t/>
            </a:r>
            <a:endParaRPr/>
          </a:p>
        </p:txBody>
      </p:sp>
      <p:sp>
        <p:nvSpPr>
          <p:cNvPr id="688" name="Google Shape;688;p89"/>
          <p:cNvSpPr txBox="1"/>
          <p:nvPr/>
        </p:nvSpPr>
        <p:spPr>
          <a:xfrm>
            <a:off x="8654143" y="4780674"/>
            <a:ext cx="2296886" cy="48520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0" i="0" lang="pl-PL" sz="1200" u="none" cap="none" strike="noStrike">
                <a:solidFill>
                  <a:schemeClr val="dk1"/>
                </a:solidFill>
                <a:latin typeface="Calibri"/>
                <a:ea typeface="Calibri"/>
                <a:cs typeface="Calibri"/>
                <a:sym typeface="Calibri"/>
              </a:rPr>
              <a:t>Source: www.pexels.com</a:t>
            </a:r>
            <a:endParaRPr b="0" i="0" sz="1400" u="none" cap="none" strike="noStrike">
              <a:solidFill>
                <a:srgbClr val="000000"/>
              </a:solidFill>
              <a:latin typeface="Arial"/>
              <a:ea typeface="Arial"/>
              <a:cs typeface="Arial"/>
              <a:sym typeface="Arial"/>
            </a:endParaRPr>
          </a:p>
        </p:txBody>
      </p:sp>
      <p:pic>
        <p:nvPicPr>
          <p:cNvPr id="689" name="Google Shape;689;p89"/>
          <p:cNvPicPr preferRelativeResize="0"/>
          <p:nvPr/>
        </p:nvPicPr>
        <p:blipFill rotWithShape="1">
          <a:blip r:embed="rId3">
            <a:alphaModFix/>
          </a:blip>
          <a:srcRect b="0" l="0" r="0" t="0"/>
          <a:stretch/>
        </p:blipFill>
        <p:spPr>
          <a:xfrm>
            <a:off x="7536192" y="1626601"/>
            <a:ext cx="3817608" cy="317629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90"/>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Valge- faktid</a:t>
            </a:r>
            <a:endParaRPr b="1"/>
          </a:p>
        </p:txBody>
      </p:sp>
      <p:sp>
        <p:nvSpPr>
          <p:cNvPr id="695" name="Google Shape;695;p90"/>
          <p:cNvSpPr txBox="1"/>
          <p:nvPr>
            <p:ph idx="1" type="body"/>
          </p:nvPr>
        </p:nvSpPr>
        <p:spPr>
          <a:xfrm>
            <a:off x="895907" y="2000596"/>
            <a:ext cx="6237514" cy="3997630"/>
          </a:xfrm>
          <a:prstGeom prst="rect">
            <a:avLst/>
          </a:prstGeom>
          <a:noFill/>
          <a:ln>
            <a:noFill/>
          </a:ln>
        </p:spPr>
        <p:txBody>
          <a:bodyPr anchorCtr="0" anchor="t" bIns="45700" lIns="91425" spcFirstLastPara="1" rIns="91425" wrap="square" tIns="45700">
            <a:normAutofit/>
          </a:bodyPr>
          <a:lstStyle/>
          <a:p>
            <a:pPr indent="0" lvl="0" marL="177800" rtl="0" algn="l">
              <a:lnSpc>
                <a:spcPct val="90000"/>
              </a:lnSpc>
              <a:spcBef>
                <a:spcPts val="0"/>
              </a:spcBef>
              <a:spcAft>
                <a:spcPts val="0"/>
              </a:spcAft>
              <a:buClr>
                <a:schemeClr val="dk1"/>
              </a:buClr>
              <a:buSzPts val="2800"/>
              <a:buNone/>
            </a:pPr>
            <a:r>
              <a:rPr lang="pl-PL"/>
              <a:t>Faktid, arvud, andmed, teave</a:t>
            </a:r>
            <a:endParaRPr/>
          </a:p>
          <a:p>
            <a:pPr indent="0" lvl="0" marL="177800" rtl="0" algn="l">
              <a:lnSpc>
                <a:spcPct val="90000"/>
              </a:lnSpc>
              <a:spcBef>
                <a:spcPts val="0"/>
              </a:spcBef>
              <a:spcAft>
                <a:spcPts val="0"/>
              </a:spcAft>
              <a:buClr>
                <a:schemeClr val="dk1"/>
              </a:buClr>
              <a:buSzPts val="2800"/>
              <a:buNone/>
            </a:pPr>
            <a:r>
              <a:t/>
            </a:r>
            <a:endParaRPr/>
          </a:p>
          <a:p>
            <a:pPr indent="-406400" lvl="0" marL="457200" rtl="0" algn="l">
              <a:spcBef>
                <a:spcPts val="0"/>
              </a:spcBef>
              <a:spcAft>
                <a:spcPts val="0"/>
              </a:spcAft>
              <a:buSzPts val="2800"/>
              <a:buFont typeface="Noto Sans Symbols"/>
              <a:buChar char="❑"/>
            </a:pPr>
            <a:r>
              <a:rPr lang="pl-PL"/>
              <a:t>Mida me teame?</a:t>
            </a:r>
            <a:endParaRPr/>
          </a:p>
          <a:p>
            <a:pPr indent="-406400" lvl="0" marL="457200" rtl="0" algn="l">
              <a:spcBef>
                <a:spcPts val="0"/>
              </a:spcBef>
              <a:spcAft>
                <a:spcPts val="0"/>
              </a:spcAft>
              <a:buSzPts val="2800"/>
              <a:buFont typeface="Noto Sans Symbols"/>
              <a:buChar char="❑"/>
            </a:pPr>
            <a:r>
              <a:rPr lang="pl-PL"/>
              <a:t>Milliseid andmeid me peame saama?</a:t>
            </a:r>
            <a:endParaRPr/>
          </a:p>
          <a:p>
            <a:pPr indent="-406400" lvl="0" marL="457200" rtl="0" algn="l">
              <a:spcBef>
                <a:spcPts val="0"/>
              </a:spcBef>
              <a:spcAft>
                <a:spcPts val="0"/>
              </a:spcAft>
              <a:buSzPts val="2800"/>
              <a:buFont typeface="Noto Sans Symbols"/>
              <a:buChar char="❑"/>
            </a:pPr>
            <a:r>
              <a:rPr lang="pl-PL"/>
              <a:t>Millised on eripärad?</a:t>
            </a:r>
            <a:endParaRPr/>
          </a:p>
          <a:p>
            <a:pPr indent="0" lvl="0" marL="457200" rtl="0" algn="l">
              <a:spcBef>
                <a:spcPts val="0"/>
              </a:spcBef>
              <a:spcAft>
                <a:spcPts val="0"/>
              </a:spcAft>
              <a:buNone/>
            </a:pPr>
            <a:r>
              <a:t/>
            </a:r>
            <a:endParaRPr/>
          </a:p>
          <a:p>
            <a:pPr indent="0" lvl="0" marL="177800" rtl="0" algn="l">
              <a:lnSpc>
                <a:spcPct val="90000"/>
              </a:lnSpc>
              <a:spcBef>
                <a:spcPts val="0"/>
              </a:spcBef>
              <a:spcAft>
                <a:spcPts val="0"/>
              </a:spcAft>
              <a:buClr>
                <a:schemeClr val="dk1"/>
              </a:buClr>
              <a:buSzPts val="2800"/>
              <a:buNone/>
            </a:pPr>
            <a:r>
              <a:t/>
            </a:r>
            <a:endParaRPr/>
          </a:p>
        </p:txBody>
      </p:sp>
      <p:pic>
        <p:nvPicPr>
          <p:cNvPr id="696" name="Google Shape;696;p90"/>
          <p:cNvPicPr preferRelativeResize="0"/>
          <p:nvPr/>
        </p:nvPicPr>
        <p:blipFill rotWithShape="1">
          <a:blip r:embed="rId3">
            <a:alphaModFix/>
          </a:blip>
          <a:srcRect b="0" l="0" r="0" t="0"/>
          <a:stretch/>
        </p:blipFill>
        <p:spPr>
          <a:xfrm>
            <a:off x="7578053" y="1268776"/>
            <a:ext cx="3371380" cy="394445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91"/>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Roheline- loovus</a:t>
            </a:r>
            <a:endParaRPr b="1"/>
          </a:p>
        </p:txBody>
      </p:sp>
      <p:sp>
        <p:nvSpPr>
          <p:cNvPr id="702" name="Google Shape;702;p91"/>
          <p:cNvSpPr txBox="1"/>
          <p:nvPr>
            <p:ph idx="1" type="body"/>
          </p:nvPr>
        </p:nvSpPr>
        <p:spPr>
          <a:xfrm>
            <a:off x="895907" y="2000596"/>
            <a:ext cx="6237514" cy="3997630"/>
          </a:xfrm>
          <a:prstGeom prst="rect">
            <a:avLst/>
          </a:prstGeom>
          <a:noFill/>
          <a:ln>
            <a:noFill/>
          </a:ln>
        </p:spPr>
        <p:txBody>
          <a:bodyPr anchorCtr="0" anchor="t" bIns="45700" lIns="91425" spcFirstLastPara="1" rIns="91425" wrap="square" tIns="45700">
            <a:normAutofit/>
          </a:bodyPr>
          <a:lstStyle/>
          <a:p>
            <a:pPr indent="0" lvl="0" marL="177800" rtl="0" algn="l">
              <a:lnSpc>
                <a:spcPct val="90000"/>
              </a:lnSpc>
              <a:spcBef>
                <a:spcPts val="0"/>
              </a:spcBef>
              <a:spcAft>
                <a:spcPts val="0"/>
              </a:spcAft>
              <a:buClr>
                <a:schemeClr val="dk1"/>
              </a:buClr>
              <a:buSzPts val="2800"/>
              <a:buNone/>
            </a:pPr>
            <a:r>
              <a:rPr lang="pl-PL"/>
              <a:t>Võimaluste uurimine, uurimine, otsimine, ettepanekud, ettepanekud, ideed, uuendused, alternatiivsed lahendused</a:t>
            </a:r>
            <a:endParaRPr/>
          </a:p>
          <a:p>
            <a:pPr indent="0" lvl="0" marL="177800" rtl="0" algn="l">
              <a:lnSpc>
                <a:spcPct val="90000"/>
              </a:lnSpc>
              <a:spcBef>
                <a:spcPts val="0"/>
              </a:spcBef>
              <a:spcAft>
                <a:spcPts val="0"/>
              </a:spcAft>
              <a:buClr>
                <a:schemeClr val="dk1"/>
              </a:buClr>
              <a:buSzPts val="2800"/>
              <a:buNone/>
            </a:pPr>
            <a:r>
              <a:t/>
            </a:r>
            <a:endParaRPr/>
          </a:p>
          <a:p>
            <a:pPr indent="-406400" lvl="0" marL="457200" rtl="0" algn="l">
              <a:spcBef>
                <a:spcPts val="0"/>
              </a:spcBef>
              <a:spcAft>
                <a:spcPts val="0"/>
              </a:spcAft>
              <a:buSzPts val="2800"/>
              <a:buFont typeface="Noto Sans Symbols"/>
              <a:buChar char="❑"/>
            </a:pPr>
            <a:r>
              <a:rPr lang="pl-PL"/>
              <a:t>Mida saate teha?</a:t>
            </a:r>
            <a:endParaRPr/>
          </a:p>
          <a:p>
            <a:pPr indent="-406400" lvl="0" marL="457200" rtl="0" algn="l">
              <a:spcBef>
                <a:spcPts val="0"/>
              </a:spcBef>
              <a:spcAft>
                <a:spcPts val="0"/>
              </a:spcAft>
              <a:buSzPts val="2800"/>
              <a:buFont typeface="Noto Sans Symbols"/>
              <a:buChar char="❑"/>
            </a:pPr>
            <a:r>
              <a:rPr lang="pl-PL"/>
              <a:t>Kas seda saab teha teisiti?</a:t>
            </a:r>
            <a:endParaRPr/>
          </a:p>
          <a:p>
            <a:pPr indent="0" lvl="0" marL="457200" rtl="0" algn="l">
              <a:spcBef>
                <a:spcPts val="0"/>
              </a:spcBef>
              <a:spcAft>
                <a:spcPts val="0"/>
              </a:spcAft>
              <a:buNone/>
            </a:pPr>
            <a:r>
              <a:t/>
            </a:r>
            <a:endParaRPr/>
          </a:p>
          <a:p>
            <a:pPr indent="0" lvl="0" marL="177800" rtl="0" algn="l">
              <a:lnSpc>
                <a:spcPct val="90000"/>
              </a:lnSpc>
              <a:spcBef>
                <a:spcPts val="0"/>
              </a:spcBef>
              <a:spcAft>
                <a:spcPts val="0"/>
              </a:spcAft>
              <a:buClr>
                <a:schemeClr val="dk1"/>
              </a:buClr>
              <a:buSzPts val="2800"/>
              <a:buNone/>
            </a:pPr>
            <a:r>
              <a:t/>
            </a:r>
            <a:endParaRPr/>
          </a:p>
        </p:txBody>
      </p:sp>
      <p:pic>
        <p:nvPicPr>
          <p:cNvPr id="703" name="Google Shape;703;p91"/>
          <p:cNvPicPr preferRelativeResize="0"/>
          <p:nvPr/>
        </p:nvPicPr>
        <p:blipFill rotWithShape="1">
          <a:blip r:embed="rId3">
            <a:alphaModFix/>
          </a:blip>
          <a:srcRect b="0" l="0" r="0" t="0"/>
          <a:stretch/>
        </p:blipFill>
        <p:spPr>
          <a:xfrm>
            <a:off x="7618546" y="1268776"/>
            <a:ext cx="3377477" cy="382252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92"/>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Kollane</a:t>
            </a:r>
            <a:r>
              <a:rPr b="1" lang="pl-PL"/>
              <a:t> - optimism</a:t>
            </a:r>
            <a:endParaRPr b="1"/>
          </a:p>
        </p:txBody>
      </p:sp>
      <p:sp>
        <p:nvSpPr>
          <p:cNvPr id="709" name="Google Shape;709;p92"/>
          <p:cNvSpPr txBox="1"/>
          <p:nvPr>
            <p:ph idx="1" type="body"/>
          </p:nvPr>
        </p:nvSpPr>
        <p:spPr>
          <a:xfrm>
            <a:off x="895907" y="2000596"/>
            <a:ext cx="6237514" cy="3997630"/>
          </a:xfrm>
          <a:prstGeom prst="rect">
            <a:avLst/>
          </a:prstGeom>
          <a:noFill/>
          <a:ln>
            <a:noFill/>
          </a:ln>
        </p:spPr>
        <p:txBody>
          <a:bodyPr anchorCtr="0" anchor="t" bIns="45700" lIns="91425" spcFirstLastPara="1" rIns="91425" wrap="square" tIns="45700">
            <a:normAutofit/>
          </a:bodyPr>
          <a:lstStyle/>
          <a:p>
            <a:pPr indent="0" lvl="0" marL="177800" rtl="0" algn="l">
              <a:lnSpc>
                <a:spcPct val="90000"/>
              </a:lnSpc>
              <a:spcBef>
                <a:spcPts val="0"/>
              </a:spcBef>
              <a:spcAft>
                <a:spcPts val="0"/>
              </a:spcAft>
              <a:buClr>
                <a:schemeClr val="dk1"/>
              </a:buClr>
              <a:buSzPts val="2800"/>
              <a:buNone/>
            </a:pPr>
            <a:r>
              <a:rPr lang="pl-PL"/>
              <a:t>Kasu, eelised, kasum, säästud</a:t>
            </a:r>
            <a:endParaRPr/>
          </a:p>
          <a:p>
            <a:pPr indent="0" lvl="0" marL="177800" rtl="0" algn="l">
              <a:lnSpc>
                <a:spcPct val="90000"/>
              </a:lnSpc>
              <a:spcBef>
                <a:spcPts val="0"/>
              </a:spcBef>
              <a:spcAft>
                <a:spcPts val="0"/>
              </a:spcAft>
              <a:buClr>
                <a:schemeClr val="dk1"/>
              </a:buClr>
              <a:buSzPts val="2800"/>
              <a:buNone/>
            </a:pPr>
            <a:r>
              <a:t/>
            </a:r>
            <a:endParaRPr/>
          </a:p>
          <a:p>
            <a:pPr indent="-406400" lvl="0" marL="457200" rtl="0" algn="l">
              <a:spcBef>
                <a:spcPts val="0"/>
              </a:spcBef>
              <a:spcAft>
                <a:spcPts val="0"/>
              </a:spcAft>
              <a:buSzPts val="2800"/>
              <a:buFont typeface="Noto Sans Symbols"/>
              <a:buChar char="❑"/>
            </a:pPr>
            <a:r>
              <a:rPr lang="pl-PL"/>
              <a:t>Miks tasub seda teha?</a:t>
            </a:r>
            <a:endParaRPr/>
          </a:p>
          <a:p>
            <a:pPr indent="-406400" lvl="0" marL="457200" rtl="0" algn="l">
              <a:spcBef>
                <a:spcPts val="0"/>
              </a:spcBef>
              <a:spcAft>
                <a:spcPts val="0"/>
              </a:spcAft>
              <a:buSzPts val="2800"/>
              <a:buFont typeface="Noto Sans Symbols"/>
              <a:buChar char="❑"/>
            </a:pPr>
            <a:r>
              <a:rPr lang="pl-PL"/>
              <a:t>Millised on eelised?</a:t>
            </a:r>
            <a:endParaRPr/>
          </a:p>
          <a:p>
            <a:pPr indent="-406400" lvl="0" marL="457200" rtl="0" algn="l">
              <a:spcBef>
                <a:spcPts val="0"/>
              </a:spcBef>
              <a:spcAft>
                <a:spcPts val="0"/>
              </a:spcAft>
              <a:buSzPts val="2800"/>
              <a:buFont typeface="Noto Sans Symbols"/>
              <a:buChar char="❑"/>
            </a:pPr>
            <a:r>
              <a:rPr lang="pl-PL"/>
              <a:t>Miks see end ära tasub?</a:t>
            </a:r>
            <a:endParaRPr/>
          </a:p>
          <a:p>
            <a:pPr indent="0" lvl="0" marL="457200" rtl="0" algn="l">
              <a:spcBef>
                <a:spcPts val="0"/>
              </a:spcBef>
              <a:spcAft>
                <a:spcPts val="0"/>
              </a:spcAft>
              <a:buNone/>
            </a:pPr>
            <a:r>
              <a:t/>
            </a:r>
            <a:endParaRPr/>
          </a:p>
          <a:p>
            <a:pPr indent="0" lvl="0" marL="177800" rtl="0" algn="l">
              <a:lnSpc>
                <a:spcPct val="90000"/>
              </a:lnSpc>
              <a:spcBef>
                <a:spcPts val="0"/>
              </a:spcBef>
              <a:spcAft>
                <a:spcPts val="0"/>
              </a:spcAft>
              <a:buClr>
                <a:schemeClr val="dk1"/>
              </a:buClr>
              <a:buSzPts val="2800"/>
              <a:buNone/>
            </a:pPr>
            <a:r>
              <a:t/>
            </a:r>
            <a:endParaRPr/>
          </a:p>
        </p:txBody>
      </p:sp>
      <p:pic>
        <p:nvPicPr>
          <p:cNvPr id="710" name="Google Shape;710;p92"/>
          <p:cNvPicPr preferRelativeResize="0"/>
          <p:nvPr/>
        </p:nvPicPr>
        <p:blipFill rotWithShape="1">
          <a:blip r:embed="rId3">
            <a:alphaModFix/>
          </a:blip>
          <a:srcRect b="0" l="0" r="0" t="0"/>
          <a:stretch/>
        </p:blipFill>
        <p:spPr>
          <a:xfrm>
            <a:off x="8006806" y="1581752"/>
            <a:ext cx="3346994" cy="369449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93"/>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Must</a:t>
            </a:r>
            <a:r>
              <a:rPr b="1" lang="pl-PL"/>
              <a:t> - pessimism</a:t>
            </a:r>
            <a:endParaRPr b="1"/>
          </a:p>
        </p:txBody>
      </p:sp>
      <p:sp>
        <p:nvSpPr>
          <p:cNvPr id="716" name="Google Shape;716;p93"/>
          <p:cNvSpPr txBox="1"/>
          <p:nvPr>
            <p:ph idx="1" type="body"/>
          </p:nvPr>
        </p:nvSpPr>
        <p:spPr>
          <a:xfrm>
            <a:off x="895907" y="2000596"/>
            <a:ext cx="6237514" cy="3997630"/>
          </a:xfrm>
          <a:prstGeom prst="rect">
            <a:avLst/>
          </a:prstGeom>
          <a:noFill/>
          <a:ln>
            <a:noFill/>
          </a:ln>
        </p:spPr>
        <p:txBody>
          <a:bodyPr anchorCtr="0" anchor="t" bIns="45700" lIns="91425" spcFirstLastPara="1" rIns="91425" wrap="square" tIns="45700">
            <a:normAutofit/>
          </a:bodyPr>
          <a:lstStyle/>
          <a:p>
            <a:pPr indent="0" lvl="0" marL="177800" rtl="0" algn="l">
              <a:lnSpc>
                <a:spcPct val="90000"/>
              </a:lnSpc>
              <a:spcBef>
                <a:spcPts val="0"/>
              </a:spcBef>
              <a:spcAft>
                <a:spcPts val="0"/>
              </a:spcAft>
              <a:buClr>
                <a:schemeClr val="dk1"/>
              </a:buClr>
              <a:buSzPts val="2800"/>
              <a:buNone/>
            </a:pPr>
            <a:r>
              <a:rPr lang="pl-PL"/>
              <a:t>Ettevaatust, tõesuse hindamine, hindamine, faktide kontrollimine</a:t>
            </a:r>
            <a:endParaRPr/>
          </a:p>
          <a:p>
            <a:pPr indent="0" lvl="0" marL="177800" rtl="0" algn="l">
              <a:lnSpc>
                <a:spcPct val="90000"/>
              </a:lnSpc>
              <a:spcBef>
                <a:spcPts val="0"/>
              </a:spcBef>
              <a:spcAft>
                <a:spcPts val="0"/>
              </a:spcAft>
              <a:buClr>
                <a:schemeClr val="dk1"/>
              </a:buClr>
              <a:buSzPts val="2800"/>
              <a:buNone/>
            </a:pPr>
            <a:r>
              <a:t/>
            </a:r>
            <a:endParaRPr/>
          </a:p>
          <a:p>
            <a:pPr indent="-406400" lvl="0" marL="457200" rtl="0" algn="l">
              <a:spcBef>
                <a:spcPts val="0"/>
              </a:spcBef>
              <a:spcAft>
                <a:spcPts val="0"/>
              </a:spcAft>
              <a:buSzPts val="2800"/>
              <a:buFont typeface="Noto Sans Symbols"/>
              <a:buChar char="❑"/>
            </a:pPr>
            <a:r>
              <a:rPr lang="pl-PL"/>
              <a:t>Kas see toimib?</a:t>
            </a:r>
            <a:endParaRPr/>
          </a:p>
          <a:p>
            <a:pPr indent="-406400" lvl="0" marL="457200" rtl="0" algn="l">
              <a:spcBef>
                <a:spcPts val="0"/>
              </a:spcBef>
              <a:spcAft>
                <a:spcPts val="0"/>
              </a:spcAft>
              <a:buSzPts val="2800"/>
              <a:buFont typeface="Noto Sans Symbols"/>
              <a:buChar char="❑"/>
            </a:pPr>
            <a:r>
              <a:rPr lang="pl-PL"/>
              <a:t>Kas see on ohutu?</a:t>
            </a:r>
            <a:endParaRPr/>
          </a:p>
          <a:p>
            <a:pPr indent="-406400" lvl="0" marL="457200" rtl="0" algn="l">
              <a:spcBef>
                <a:spcPts val="0"/>
              </a:spcBef>
              <a:spcAft>
                <a:spcPts val="0"/>
              </a:spcAft>
              <a:buSzPts val="2800"/>
              <a:buFont typeface="Noto Sans Symbols"/>
              <a:buChar char="❑"/>
            </a:pPr>
            <a:r>
              <a:rPr lang="pl-PL"/>
              <a:t>Kas see on võimalik?</a:t>
            </a:r>
            <a:endParaRPr/>
          </a:p>
          <a:p>
            <a:pPr indent="0" lvl="0" marL="457200" rtl="0" algn="l">
              <a:spcBef>
                <a:spcPts val="0"/>
              </a:spcBef>
              <a:spcAft>
                <a:spcPts val="0"/>
              </a:spcAft>
              <a:buNone/>
            </a:pPr>
            <a:r>
              <a:t/>
            </a:r>
            <a:endParaRPr/>
          </a:p>
          <a:p>
            <a:pPr indent="0" lvl="0" marL="177800" rtl="0" algn="l">
              <a:lnSpc>
                <a:spcPct val="90000"/>
              </a:lnSpc>
              <a:spcBef>
                <a:spcPts val="0"/>
              </a:spcBef>
              <a:spcAft>
                <a:spcPts val="0"/>
              </a:spcAft>
              <a:buClr>
                <a:schemeClr val="dk1"/>
              </a:buClr>
              <a:buSzPts val="2800"/>
              <a:buNone/>
            </a:pPr>
            <a:r>
              <a:t/>
            </a:r>
            <a:endParaRPr/>
          </a:p>
        </p:txBody>
      </p:sp>
      <p:pic>
        <p:nvPicPr>
          <p:cNvPr id="717" name="Google Shape;717;p93"/>
          <p:cNvPicPr preferRelativeResize="0"/>
          <p:nvPr/>
        </p:nvPicPr>
        <p:blipFill rotWithShape="1">
          <a:blip r:embed="rId3">
            <a:alphaModFix/>
          </a:blip>
          <a:srcRect b="0" l="0" r="0" t="0"/>
          <a:stretch/>
        </p:blipFill>
        <p:spPr>
          <a:xfrm>
            <a:off x="7811717" y="1505538"/>
            <a:ext cx="3542083" cy="399932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94"/>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Punane</a:t>
            </a:r>
            <a:r>
              <a:rPr b="1" lang="pl-PL"/>
              <a:t> - emotsioonid</a:t>
            </a:r>
            <a:endParaRPr b="1"/>
          </a:p>
        </p:txBody>
      </p:sp>
      <p:sp>
        <p:nvSpPr>
          <p:cNvPr id="723" name="Google Shape;723;p94"/>
          <p:cNvSpPr txBox="1"/>
          <p:nvPr>
            <p:ph idx="1" type="body"/>
          </p:nvPr>
        </p:nvSpPr>
        <p:spPr>
          <a:xfrm>
            <a:off x="895907" y="2000596"/>
            <a:ext cx="6237514" cy="3997630"/>
          </a:xfrm>
          <a:prstGeom prst="rect">
            <a:avLst/>
          </a:prstGeom>
          <a:noFill/>
          <a:ln>
            <a:noFill/>
          </a:ln>
        </p:spPr>
        <p:txBody>
          <a:bodyPr anchorCtr="0" anchor="t" bIns="45700" lIns="91425" spcFirstLastPara="1" rIns="91425" wrap="square" tIns="45700">
            <a:normAutofit/>
          </a:bodyPr>
          <a:lstStyle/>
          <a:p>
            <a:pPr indent="0" lvl="0" marL="177800" rtl="0" algn="l">
              <a:lnSpc>
                <a:spcPct val="90000"/>
              </a:lnSpc>
              <a:spcBef>
                <a:spcPts val="0"/>
              </a:spcBef>
              <a:spcAft>
                <a:spcPts val="0"/>
              </a:spcAft>
              <a:buClr>
                <a:schemeClr val="dk1"/>
              </a:buClr>
              <a:buSzPts val="2800"/>
              <a:buNone/>
            </a:pPr>
            <a:r>
              <a:rPr lang="pl-PL"/>
              <a:t>Emotsioonid, tunded, eelaimdused, intuitsioon</a:t>
            </a:r>
            <a:endParaRPr/>
          </a:p>
          <a:p>
            <a:pPr indent="0" lvl="0" marL="177800" rtl="0" algn="l">
              <a:lnSpc>
                <a:spcPct val="90000"/>
              </a:lnSpc>
              <a:spcBef>
                <a:spcPts val="0"/>
              </a:spcBef>
              <a:spcAft>
                <a:spcPts val="0"/>
              </a:spcAft>
              <a:buClr>
                <a:schemeClr val="dk1"/>
              </a:buClr>
              <a:buSzPts val="2800"/>
              <a:buNone/>
            </a:pPr>
            <a:r>
              <a:t/>
            </a:r>
            <a:endParaRPr/>
          </a:p>
          <a:p>
            <a:pPr indent="-457200" lvl="0" marL="635000" rtl="0" algn="l">
              <a:lnSpc>
                <a:spcPct val="90000"/>
              </a:lnSpc>
              <a:spcBef>
                <a:spcPts val="0"/>
              </a:spcBef>
              <a:spcAft>
                <a:spcPts val="0"/>
              </a:spcAft>
              <a:buClr>
                <a:schemeClr val="dk1"/>
              </a:buClr>
              <a:buSzPts val="2800"/>
              <a:buFont typeface="Noto Sans Symbols"/>
              <a:buChar char="❑"/>
            </a:pPr>
            <a:r>
              <a:rPr lang="pl-PL"/>
              <a:t>Mida me sellest asjast arvame, kui sellele mõtleme?</a:t>
            </a:r>
            <a:endParaRPr/>
          </a:p>
          <a:p>
            <a:pPr indent="0" lvl="0" marL="177800" rtl="0" algn="l">
              <a:lnSpc>
                <a:spcPct val="90000"/>
              </a:lnSpc>
              <a:spcBef>
                <a:spcPts val="0"/>
              </a:spcBef>
              <a:spcAft>
                <a:spcPts val="0"/>
              </a:spcAft>
              <a:buClr>
                <a:schemeClr val="dk1"/>
              </a:buClr>
              <a:buSzPts val="2800"/>
              <a:buNone/>
            </a:pPr>
            <a:r>
              <a:t/>
            </a:r>
            <a:endParaRPr/>
          </a:p>
        </p:txBody>
      </p:sp>
      <p:pic>
        <p:nvPicPr>
          <p:cNvPr id="724" name="Google Shape;724;p94"/>
          <p:cNvPicPr preferRelativeResize="0"/>
          <p:nvPr/>
        </p:nvPicPr>
        <p:blipFill rotWithShape="1">
          <a:blip r:embed="rId3">
            <a:alphaModFix/>
          </a:blip>
          <a:srcRect b="0" l="0" r="0" t="0"/>
          <a:stretch/>
        </p:blipFill>
        <p:spPr>
          <a:xfrm>
            <a:off x="7429128" y="1285683"/>
            <a:ext cx="3560373" cy="36884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95"/>
          <p:cNvSpPr txBox="1"/>
          <p:nvPr>
            <p:ph type="title"/>
          </p:nvPr>
        </p:nvSpPr>
        <p:spPr>
          <a:xfrm>
            <a:off x="838200" y="700285"/>
            <a:ext cx="10515600" cy="1230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Sinine - kokkuvõte</a:t>
            </a:r>
            <a:endParaRPr b="1"/>
          </a:p>
        </p:txBody>
      </p:sp>
      <p:sp>
        <p:nvSpPr>
          <p:cNvPr id="730" name="Google Shape;730;p95"/>
          <p:cNvSpPr txBox="1"/>
          <p:nvPr>
            <p:ph idx="1" type="body"/>
          </p:nvPr>
        </p:nvSpPr>
        <p:spPr>
          <a:xfrm>
            <a:off x="895907" y="2000596"/>
            <a:ext cx="6237514" cy="3997630"/>
          </a:xfrm>
          <a:prstGeom prst="rect">
            <a:avLst/>
          </a:prstGeom>
          <a:noFill/>
          <a:ln>
            <a:noFill/>
          </a:ln>
        </p:spPr>
        <p:txBody>
          <a:bodyPr anchorCtr="0" anchor="t" bIns="45700" lIns="91425" spcFirstLastPara="1" rIns="91425" wrap="square" tIns="45700">
            <a:normAutofit/>
          </a:bodyPr>
          <a:lstStyle/>
          <a:p>
            <a:pPr indent="0" lvl="0" marL="457200" rtl="0" algn="l">
              <a:spcBef>
                <a:spcPts val="0"/>
              </a:spcBef>
              <a:spcAft>
                <a:spcPts val="0"/>
              </a:spcAft>
              <a:buNone/>
            </a:pPr>
            <a:r>
              <a:rPr lang="pl-PL"/>
              <a:t>Mõtlemisprotsessi kontroll, kokkuvõte</a:t>
            </a:r>
            <a:endParaRPr/>
          </a:p>
          <a:p>
            <a:pPr indent="0" lvl="0" marL="457200" rtl="0" algn="l">
              <a:spcBef>
                <a:spcPts val="0"/>
              </a:spcBef>
              <a:spcAft>
                <a:spcPts val="0"/>
              </a:spcAft>
              <a:buNone/>
            </a:pPr>
            <a:r>
              <a:t/>
            </a:r>
            <a:endParaRPr/>
          </a:p>
          <a:p>
            <a:pPr indent="-406400" lvl="0" marL="457200" rtl="0" algn="l">
              <a:spcBef>
                <a:spcPts val="0"/>
              </a:spcBef>
              <a:spcAft>
                <a:spcPts val="0"/>
              </a:spcAft>
              <a:buSzPts val="2800"/>
              <a:buFont typeface="Noto Sans Symbols"/>
              <a:buChar char="❑"/>
            </a:pPr>
            <a:r>
              <a:rPr lang="pl-PL"/>
              <a:t>Kuhu me oleme jõudnud?</a:t>
            </a:r>
            <a:endParaRPr/>
          </a:p>
          <a:p>
            <a:pPr indent="-406400" lvl="0" marL="457200" rtl="0" algn="l">
              <a:spcBef>
                <a:spcPts val="0"/>
              </a:spcBef>
              <a:spcAft>
                <a:spcPts val="0"/>
              </a:spcAft>
              <a:buSzPts val="2800"/>
              <a:buFont typeface="Noto Sans Symbols"/>
              <a:buChar char="❑"/>
            </a:pPr>
            <a:r>
              <a:rPr lang="pl-PL"/>
              <a:t>Milliseid meetmeid tuleks võtta?</a:t>
            </a:r>
            <a:endParaRPr/>
          </a:p>
          <a:p>
            <a:pPr indent="-406400" lvl="0" marL="457200" rtl="0" algn="l">
              <a:spcBef>
                <a:spcPts val="0"/>
              </a:spcBef>
              <a:spcAft>
                <a:spcPts val="0"/>
              </a:spcAft>
              <a:buSzPts val="2800"/>
              <a:buFont typeface="Noto Sans Symbols"/>
              <a:buChar char="❑"/>
            </a:pPr>
            <a:r>
              <a:rPr lang="pl-PL"/>
              <a:t>Milline on probleemi lahendamise kord?</a:t>
            </a:r>
            <a:endParaRPr/>
          </a:p>
          <a:p>
            <a:pPr indent="0" lvl="0" marL="457200" rtl="0" algn="l">
              <a:spcBef>
                <a:spcPts val="0"/>
              </a:spcBef>
              <a:spcAft>
                <a:spcPts val="0"/>
              </a:spcAft>
              <a:buNone/>
            </a:pPr>
            <a:r>
              <a:t/>
            </a:r>
            <a:endParaRPr/>
          </a:p>
          <a:p>
            <a:pPr indent="0" lvl="0" marL="177800" rtl="0" algn="l">
              <a:lnSpc>
                <a:spcPct val="90000"/>
              </a:lnSpc>
              <a:spcBef>
                <a:spcPts val="0"/>
              </a:spcBef>
              <a:spcAft>
                <a:spcPts val="0"/>
              </a:spcAft>
              <a:buClr>
                <a:schemeClr val="dk1"/>
              </a:buClr>
              <a:buSzPts val="2800"/>
              <a:buNone/>
            </a:pPr>
            <a:r>
              <a:t/>
            </a:r>
            <a:endParaRPr/>
          </a:p>
        </p:txBody>
      </p:sp>
      <p:pic>
        <p:nvPicPr>
          <p:cNvPr id="731" name="Google Shape;731;p95"/>
          <p:cNvPicPr preferRelativeResize="0"/>
          <p:nvPr/>
        </p:nvPicPr>
        <p:blipFill rotWithShape="1">
          <a:blip r:embed="rId3">
            <a:alphaModFix/>
          </a:blip>
          <a:srcRect b="0" l="0" r="0" t="0"/>
          <a:stretch/>
        </p:blipFill>
        <p:spPr>
          <a:xfrm>
            <a:off x="7715218" y="1417605"/>
            <a:ext cx="3249450" cy="345673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96"/>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a:t>Mütsijärjestuse soovitused</a:t>
            </a:r>
            <a:endParaRPr b="1"/>
          </a:p>
        </p:txBody>
      </p:sp>
      <p:pic>
        <p:nvPicPr>
          <p:cNvPr id="737" name="Google Shape;737;p96"/>
          <p:cNvPicPr preferRelativeResize="0"/>
          <p:nvPr/>
        </p:nvPicPr>
        <p:blipFill rotWithShape="1">
          <a:blip r:embed="rId3">
            <a:alphaModFix/>
          </a:blip>
          <a:srcRect b="0" l="0" r="0" t="0"/>
          <a:stretch/>
        </p:blipFill>
        <p:spPr>
          <a:xfrm>
            <a:off x="1553870" y="2140299"/>
            <a:ext cx="8205046" cy="1123265"/>
          </a:xfrm>
          <a:prstGeom prst="rect">
            <a:avLst/>
          </a:prstGeom>
          <a:noFill/>
          <a:ln>
            <a:noFill/>
          </a:ln>
        </p:spPr>
      </p:pic>
      <p:pic>
        <p:nvPicPr>
          <p:cNvPr id="738" name="Google Shape;738;p96"/>
          <p:cNvPicPr preferRelativeResize="0"/>
          <p:nvPr/>
        </p:nvPicPr>
        <p:blipFill rotWithShape="1">
          <a:blip r:embed="rId4">
            <a:alphaModFix/>
          </a:blip>
          <a:srcRect b="0" l="0" r="0" t="0"/>
          <a:stretch/>
        </p:blipFill>
        <p:spPr>
          <a:xfrm>
            <a:off x="1553870" y="3634951"/>
            <a:ext cx="8294959" cy="11179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31"/>
          <p:cNvSpPr txBox="1"/>
          <p:nvPr>
            <p:ph idx="1" type="body"/>
          </p:nvPr>
        </p:nvSpPr>
        <p:spPr>
          <a:xfrm>
            <a:off x="315861" y="763741"/>
            <a:ext cx="11560278" cy="5461568"/>
          </a:xfrm>
          <a:prstGeom prst="rect">
            <a:avLst/>
          </a:prstGeom>
          <a:noFill/>
          <a:ln>
            <a:noFill/>
          </a:ln>
        </p:spPr>
        <p:txBody>
          <a:bodyPr anchorCtr="0" anchor="t" bIns="45700" lIns="91425" spcFirstLastPara="1" rIns="91425" wrap="square" tIns="45700">
            <a:normAutofit lnSpcReduction="10000"/>
          </a:bodyPr>
          <a:lstStyle/>
          <a:p>
            <a:pPr indent="-50800" lvl="0" marL="228600" rtl="0" algn="l">
              <a:lnSpc>
                <a:spcPct val="90000"/>
              </a:lnSpc>
              <a:spcBef>
                <a:spcPts val="0"/>
              </a:spcBef>
              <a:spcAft>
                <a:spcPts val="0"/>
              </a:spcAft>
              <a:buClr>
                <a:schemeClr val="dk1"/>
              </a:buClr>
              <a:buSzPts val="2800"/>
              <a:buNone/>
            </a:pPr>
            <a:r>
              <a:t/>
            </a:r>
            <a:endParaRPr b="1" i="0" sz="2200">
              <a:solidFill>
                <a:srgbClr val="222222"/>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ts val="2800"/>
              <a:buNone/>
            </a:pPr>
            <a:r>
              <a:rPr b="1" lang="pl-PL" sz="2000">
                <a:solidFill>
                  <a:srgbClr val="222222"/>
                </a:solidFill>
                <a:latin typeface="Calibri"/>
                <a:ea typeface="Calibri"/>
                <a:cs typeface="Calibri"/>
                <a:sym typeface="Calibri"/>
              </a:rPr>
              <a:t> </a:t>
            </a:r>
            <a:r>
              <a:rPr b="1" lang="pl-PL" sz="2200">
                <a:solidFill>
                  <a:srgbClr val="222222"/>
                </a:solidFill>
              </a:rPr>
              <a:t>fotogalvaaniline </a:t>
            </a:r>
            <a:r>
              <a:rPr lang="pl-PL" sz="2200">
                <a:solidFill>
                  <a:srgbClr val="222222"/>
                </a:solidFill>
              </a:rPr>
              <a:t>(PV) tehnoloogia on kõige tõhusam meetod kiirgusenergia muundamiseks elektrienergiaks. Päikesepatareid on fotoelektrilise energia muundamise seadmed, mis kasutavad päikesevalguse elektrienergiaks muutmiseks fotoelektrilist efekti. Päikesepatareid ja nendega seotud komponendid moodustavad fotogalvaanilise süsteemi.</a:t>
            </a:r>
            <a:endParaRPr/>
          </a:p>
          <a:p>
            <a:pPr indent="-50800" lvl="0" marL="228600" rtl="0" algn="l">
              <a:lnSpc>
                <a:spcPct val="90000"/>
              </a:lnSpc>
              <a:spcBef>
                <a:spcPts val="0"/>
              </a:spcBef>
              <a:spcAft>
                <a:spcPts val="0"/>
              </a:spcAft>
              <a:buClr>
                <a:schemeClr val="dk1"/>
              </a:buClr>
              <a:buSzPts val="2800"/>
              <a:buNone/>
            </a:pPr>
            <a:r>
              <a:rPr lang="pl-PL" sz="1600">
                <a:solidFill>
                  <a:srgbClr val="7F7F7F"/>
                </a:solidFill>
                <a:latin typeface="Calibri"/>
                <a:ea typeface="Calibri"/>
                <a:cs typeface="Calibri"/>
                <a:sym typeface="Calibri"/>
              </a:rPr>
              <a:t>Saleh W.H., Jadallah A.A., Shyraiji A.L. (2022): A Review for the Cooling techniques of PV/T Solar Air Collectors. Engineering and Technology Journal, 40(01): 129-136.  DOI:10.30684/etj.v40i1.2139</a:t>
            </a:r>
            <a:endParaRPr/>
          </a:p>
          <a:p>
            <a:pPr indent="-50800" lvl="0" marL="228600" rtl="0" algn="l">
              <a:lnSpc>
                <a:spcPct val="90000"/>
              </a:lnSpc>
              <a:spcBef>
                <a:spcPts val="0"/>
              </a:spcBef>
              <a:spcAft>
                <a:spcPts val="0"/>
              </a:spcAft>
              <a:buClr>
                <a:schemeClr val="dk1"/>
              </a:buClr>
              <a:buSzPts val="2800"/>
              <a:buNone/>
            </a:pPr>
            <a:r>
              <a:t/>
            </a:r>
            <a:endParaRPr b="1" sz="2000">
              <a:solidFill>
                <a:srgbClr val="222222"/>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None/>
            </a:pPr>
            <a:r>
              <a:rPr b="1" lang="pl-PL" sz="2200">
                <a:solidFill>
                  <a:srgbClr val="222222"/>
                </a:solidFill>
              </a:rPr>
              <a:t>taastuvad energiaallikad</a:t>
            </a:r>
            <a:r>
              <a:rPr lang="pl-PL" sz="2200">
                <a:solidFill>
                  <a:srgbClr val="222222"/>
                </a:solidFill>
              </a:rPr>
              <a:t>, energiaallikad, mille kasutamine ei ole seotud pikaajalise defitsiidiga, kuna nende ressursid uuenevad suhteliselt lühikese ajaga (taastuv tooraine). Sellised allikad on: päike, tuul, biomass, biogaas ja biokütused. Taastuvenergia hõlmab ka maapinnast saadavat soojust (geotermiline energia), õhust (aerotermiline energia) ja vett (hüdrotermiline energia).  Taastuvenergial on keskkonna säästmisel oluline roll.</a:t>
            </a:r>
            <a:endParaRPr b="1" sz="2200">
              <a:solidFill>
                <a:srgbClr val="222222"/>
              </a:solidFill>
            </a:endParaRPr>
          </a:p>
          <a:p>
            <a:pPr indent="-50800" lvl="0" marL="228600" rtl="0" algn="l">
              <a:lnSpc>
                <a:spcPct val="90000"/>
              </a:lnSpc>
              <a:spcBef>
                <a:spcPts val="1200"/>
              </a:spcBef>
              <a:spcAft>
                <a:spcPts val="0"/>
              </a:spcAft>
              <a:buClr>
                <a:schemeClr val="dk1"/>
              </a:buClr>
              <a:buSzPts val="2800"/>
              <a:buNone/>
            </a:pPr>
            <a:r>
              <a:rPr lang="pl-PL" sz="1600">
                <a:solidFill>
                  <a:srgbClr val="7F7F7F"/>
                </a:solidFill>
                <a:latin typeface="Calibri"/>
                <a:ea typeface="Calibri"/>
                <a:cs typeface="Calibri"/>
                <a:sym typeface="Calibri"/>
              </a:rPr>
              <a:t>Hamed, T. A., and A. J. J. O. S. D. O. E. Alshare. 2022. Water, and E. Systems, environmental impact of solar and wind energy-a review. Journal of Sustainable Development of Energy, Water and Environment Systems 10 (2):1–23. doi:10.13044/j.sdewes.d9.0387.</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ts val="2800"/>
              <a:buNone/>
            </a:pPr>
            <a:r>
              <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ts val="2800"/>
              <a:buNone/>
            </a:pPr>
            <a:r>
              <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ts val="2800"/>
              <a:buNone/>
            </a:pPr>
            <a:r>
              <a:t/>
            </a:r>
            <a:endParaRPr sz="1600">
              <a:solidFill>
                <a:srgbClr val="7F7F7F"/>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97"/>
          <p:cNvSpPr/>
          <p:nvPr/>
        </p:nvSpPr>
        <p:spPr>
          <a:xfrm>
            <a:off x="0" y="943897"/>
            <a:ext cx="12192000" cy="1307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4" name="Google Shape;744;p97"/>
          <p:cNvSpPr txBox="1"/>
          <p:nvPr>
            <p:ph type="title"/>
          </p:nvPr>
        </p:nvSpPr>
        <p:spPr>
          <a:xfrm>
            <a:off x="3689555" y="-195538"/>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pl-PL" sz="3200"/>
              <a:t>Juhtumiuuring – EduNUTi saar</a:t>
            </a:r>
            <a:endParaRPr sz="3200"/>
          </a:p>
        </p:txBody>
      </p:sp>
      <p:sp>
        <p:nvSpPr>
          <p:cNvPr id="745" name="Google Shape;745;p97"/>
          <p:cNvSpPr txBox="1"/>
          <p:nvPr>
            <p:ph idx="1" type="body"/>
          </p:nvPr>
        </p:nvSpPr>
        <p:spPr>
          <a:xfrm>
            <a:off x="294969" y="2251587"/>
            <a:ext cx="11788876" cy="4427074"/>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pl-PL" sz="1800"/>
              <a:t>Kui EduNUT Isle alustab oma taastuvenergia teekonda, seisab ta silmitsi mitmetahulise dilemmaga, mis hõlmab keskkonnaalaseid, sotsiaalseid ja majanduslikke kaalutlusi:</a:t>
            </a:r>
            <a:endParaRPr sz="1800">
              <a:latin typeface="Calibri"/>
              <a:ea typeface="Calibri"/>
              <a:cs typeface="Calibri"/>
              <a:sym typeface="Calibri"/>
            </a:endParaRPr>
          </a:p>
          <a:p>
            <a:pPr indent="-228600" lvl="0" marL="457200" rtl="0" algn="l">
              <a:lnSpc>
                <a:spcPct val="90000"/>
              </a:lnSpc>
              <a:spcBef>
                <a:spcPts val="1000"/>
              </a:spcBef>
              <a:spcAft>
                <a:spcPts val="0"/>
              </a:spcAft>
              <a:buClr>
                <a:schemeClr val="dk1"/>
              </a:buClr>
              <a:buSzPts val="1800"/>
              <a:buNone/>
            </a:pPr>
            <a:r>
              <a:t/>
            </a:r>
            <a:endParaRPr/>
          </a:p>
        </p:txBody>
      </p:sp>
      <p:sp>
        <p:nvSpPr>
          <p:cNvPr id="746" name="Google Shape;746;p97"/>
          <p:cNvSpPr txBox="1"/>
          <p:nvPr/>
        </p:nvSpPr>
        <p:spPr>
          <a:xfrm>
            <a:off x="294975" y="892200"/>
            <a:ext cx="11897100" cy="1754700"/>
          </a:xfrm>
          <a:prstGeom prst="rect">
            <a:avLst/>
          </a:prstGeom>
          <a:noFill/>
          <a:ln>
            <a:noFill/>
          </a:ln>
        </p:spPr>
        <p:txBody>
          <a:bodyPr anchorCtr="0" anchor="t" bIns="45700" lIns="91425" spcFirstLastPara="1" rIns="91425" wrap="square" tIns="45700">
            <a:spAutoFit/>
          </a:bodyPr>
          <a:lstStyle/>
          <a:p>
            <a:pPr indent="0" lvl="0" marL="114300" rtl="0" algn="l">
              <a:spcBef>
                <a:spcPts val="0"/>
              </a:spcBef>
              <a:spcAft>
                <a:spcPts val="0"/>
              </a:spcAft>
              <a:buClr>
                <a:schemeClr val="dk1"/>
              </a:buClr>
              <a:buSzPts val="1100"/>
              <a:buFont typeface="Arial"/>
              <a:buNone/>
            </a:pPr>
            <a:r>
              <a:rPr lang="pl-PL" sz="1800">
                <a:solidFill>
                  <a:srgbClr val="387025"/>
                </a:solidFill>
                <a:latin typeface="Calibri"/>
                <a:ea typeface="Calibri"/>
                <a:cs typeface="Calibri"/>
                <a:sym typeface="Calibri"/>
              </a:rPr>
              <a:t>EduNUT Isle on 500 000 elanikuga väike saareriik, mille energiavajadus sõltub suuresti imporditud fossiilkütustest, mis muudab selle elektrikulud kõrgeks ja aitab kaasa märkimisväärsele süsinikuheitele. Valitsus on seadnud ambitsioonika eesmärgi minna 2030. aastaks üle 100% taastuvenergiale, et vähendada süsinikujalajälge, suurendada energiajulgeolekut ja stabiliseerida energiakulusid. Peamised saadaolevad taastuvenergia võimalused on päikese-, tuule- ja loodeteenergia.</a:t>
            </a:r>
            <a:endParaRPr sz="1800">
              <a:solidFill>
                <a:srgbClr val="387025"/>
              </a:solidFill>
              <a:latin typeface="Calibri"/>
              <a:ea typeface="Calibri"/>
              <a:cs typeface="Calibri"/>
              <a:sym typeface="Calibri"/>
            </a:endParaRPr>
          </a:p>
          <a:p>
            <a:pPr indent="0" lvl="0" marL="114300" rtl="0" algn="l">
              <a:spcBef>
                <a:spcPts val="0"/>
              </a:spcBef>
              <a:spcAft>
                <a:spcPts val="0"/>
              </a:spcAft>
              <a:buClr>
                <a:schemeClr val="dk1"/>
              </a:buClr>
              <a:buSzPts val="1100"/>
              <a:buFont typeface="Arial"/>
              <a:buNone/>
            </a:pPr>
            <a:r>
              <a:t/>
            </a:r>
            <a:endParaRPr sz="1800">
              <a:solidFill>
                <a:srgbClr val="387025"/>
              </a:solidFill>
              <a:latin typeface="Calibri"/>
              <a:ea typeface="Calibri"/>
              <a:cs typeface="Calibri"/>
              <a:sym typeface="Calibri"/>
            </a:endParaRPr>
          </a:p>
          <a:p>
            <a:pPr indent="0" lvl="0" marL="114300" marR="0" rtl="0" algn="l">
              <a:lnSpc>
                <a:spcPct val="100000"/>
              </a:lnSpc>
              <a:spcBef>
                <a:spcPts val="0"/>
              </a:spcBef>
              <a:spcAft>
                <a:spcPts val="0"/>
              </a:spcAft>
              <a:buClr>
                <a:srgbClr val="000000"/>
              </a:buClr>
              <a:buSzPts val="1800"/>
              <a:buFont typeface="Arial"/>
              <a:buNone/>
            </a:pPr>
            <a:r>
              <a:t/>
            </a:r>
            <a:endParaRPr sz="1800">
              <a:solidFill>
                <a:srgbClr val="387025"/>
              </a:solidFill>
              <a:latin typeface="Calibri"/>
              <a:ea typeface="Calibri"/>
              <a:cs typeface="Calibri"/>
              <a:sym typeface="Calibri"/>
            </a:endParaRPr>
          </a:p>
        </p:txBody>
      </p:sp>
      <p:graphicFrame>
        <p:nvGraphicFramePr>
          <p:cNvPr id="747" name="Google Shape;747;p97"/>
          <p:cNvGraphicFramePr/>
          <p:nvPr/>
        </p:nvGraphicFramePr>
        <p:xfrm>
          <a:off x="422787" y="3030244"/>
          <a:ext cx="3000000" cy="3000000"/>
        </p:xfrm>
        <a:graphic>
          <a:graphicData uri="http://schemas.openxmlformats.org/drawingml/2006/table">
            <a:tbl>
              <a:tblPr bandRow="1" firstRow="1">
                <a:noFill/>
                <a:tableStyleId>{A8B80401-1683-4972-8C00-F0A1778D15AA}</a:tableStyleId>
              </a:tblPr>
              <a:tblGrid>
                <a:gridCol w="5697800"/>
                <a:gridCol w="5697800"/>
              </a:tblGrid>
              <a:tr h="1653575">
                <a:tc>
                  <a:txBody>
                    <a:bodyPr/>
                    <a:lstStyle/>
                    <a:p>
                      <a:pPr indent="0" lvl="0" marL="0" rtl="0" algn="just">
                        <a:lnSpc>
                          <a:spcPct val="107000"/>
                        </a:lnSpc>
                        <a:spcBef>
                          <a:spcPts val="0"/>
                        </a:spcBef>
                        <a:spcAft>
                          <a:spcPts val="0"/>
                        </a:spcAft>
                        <a:buClr>
                          <a:schemeClr val="dk1"/>
                        </a:buClr>
                        <a:buSzPts val="1100"/>
                        <a:buFont typeface="Arial"/>
                        <a:buNone/>
                      </a:pPr>
                      <a:r>
                        <a:rPr b="0" lang="pl-PL" sz="1800">
                          <a:solidFill>
                            <a:srgbClr val="3F3F3F"/>
                          </a:solidFill>
                          <a:latin typeface="Calibri"/>
                          <a:ea typeface="Calibri"/>
                          <a:cs typeface="Calibri"/>
                          <a:sym typeface="Calibri"/>
                        </a:rPr>
                        <a:t>1. Tuuleparkide parimad asukohad on ka mitmete ohustatud linnuliikide peamised elupaigad. Tuuleturbiinide paigaldamine võib neid elupaiku häirida, põhjustades võimalikku ökoloogilist tasakaalustamatust.</a:t>
                      </a:r>
                      <a:endParaRPr b="0" sz="1800">
                        <a:solidFill>
                          <a:srgbClr val="3F3F3F"/>
                        </a:solidFill>
                        <a:latin typeface="Calibri"/>
                        <a:ea typeface="Calibri"/>
                        <a:cs typeface="Calibri"/>
                        <a:sym typeface="Calibri"/>
                      </a:endParaRPr>
                    </a:p>
                    <a:p>
                      <a:pPr indent="0" lvl="0" marL="0" rtl="0" algn="just">
                        <a:lnSpc>
                          <a:spcPct val="107000"/>
                        </a:lnSpc>
                        <a:spcBef>
                          <a:spcPts val="0"/>
                        </a:spcBef>
                        <a:spcAft>
                          <a:spcPts val="0"/>
                        </a:spcAft>
                        <a:buClr>
                          <a:schemeClr val="dk1"/>
                        </a:buClr>
                        <a:buSzPts val="1100"/>
                        <a:buFont typeface="Arial"/>
                        <a:buNone/>
                      </a:pPr>
                      <a:r>
                        <a:t/>
                      </a:r>
                      <a:endParaRPr b="0" sz="1800">
                        <a:solidFill>
                          <a:srgbClr val="3F3F3F"/>
                        </a:solidFill>
                        <a:latin typeface="Calibri"/>
                        <a:ea typeface="Calibri"/>
                        <a:cs typeface="Calibri"/>
                        <a:sym typeface="Calibri"/>
                      </a:endParaRPr>
                    </a:p>
                    <a:p>
                      <a:pPr indent="0" lvl="0" marL="0" marR="0" rtl="0" algn="just">
                        <a:lnSpc>
                          <a:spcPct val="107000"/>
                        </a:lnSpc>
                        <a:spcBef>
                          <a:spcPts val="0"/>
                        </a:spcBef>
                        <a:spcAft>
                          <a:spcPts val="0"/>
                        </a:spcAft>
                        <a:buClr>
                          <a:srgbClr val="000000"/>
                        </a:buClr>
                        <a:buSzPts val="1800"/>
                        <a:buFont typeface="Arial"/>
                        <a:buNone/>
                      </a:pPr>
                      <a:r>
                        <a:t/>
                      </a:r>
                      <a:endParaRPr b="0" sz="1800">
                        <a:solidFill>
                          <a:srgbClr val="3F3F3F"/>
                        </a:solidFill>
                        <a:latin typeface="Calibri"/>
                        <a:ea typeface="Calibri"/>
                        <a:cs typeface="Calibri"/>
                        <a:sym typeface="Calibri"/>
                      </a:endParaRPr>
                    </a:p>
                  </a:txBody>
                  <a:tcPr marT="45725" marB="45725" marR="91450" marL="91450">
                    <a:solidFill>
                      <a:srgbClr val="D8D8D8"/>
                    </a:solidFill>
                  </a:tcPr>
                </a:tc>
                <a:tc>
                  <a:txBody>
                    <a:bodyPr/>
                    <a:lstStyle/>
                    <a:p>
                      <a:pPr indent="0" lvl="0" marL="0" marR="0" rtl="0" algn="just">
                        <a:lnSpc>
                          <a:spcPct val="107000"/>
                        </a:lnSpc>
                        <a:spcBef>
                          <a:spcPts val="0"/>
                        </a:spcBef>
                        <a:spcAft>
                          <a:spcPts val="0"/>
                        </a:spcAft>
                        <a:buClr>
                          <a:srgbClr val="000000"/>
                        </a:buClr>
                        <a:buSzPts val="1800"/>
                        <a:buFont typeface="Arial"/>
                        <a:buNone/>
                      </a:pPr>
                      <a:r>
                        <a:rPr b="0" lang="pl-PL" sz="1800">
                          <a:solidFill>
                            <a:srgbClr val="3F3F3F"/>
                          </a:solidFill>
                          <a:latin typeface="Calibri"/>
                          <a:ea typeface="Calibri"/>
                          <a:cs typeface="Calibri"/>
                          <a:sym typeface="Calibri"/>
                        </a:rPr>
                        <a:t>2. Esialgsed investeeringud taastuvenergia taristusse, nagu päikesepaneelid ja tõusu-mõõnaenergia muundurid, on märkimisväärsed. Valitsus võitleb rahastamise tagamise nimel, kehtestamata oma elanikkonnale suuri makse, mis võib viia avalikkuse rahulolematuseni.</a:t>
                      </a:r>
                      <a:endParaRPr b="0" sz="1800" u="none" cap="none" strike="noStrike">
                        <a:solidFill>
                          <a:srgbClr val="3F3F3F"/>
                        </a:solidFill>
                        <a:latin typeface="Calibri"/>
                        <a:ea typeface="Calibri"/>
                        <a:cs typeface="Calibri"/>
                        <a:sym typeface="Calibri"/>
                      </a:endParaRPr>
                    </a:p>
                  </a:txBody>
                  <a:tcPr marT="45725" marB="45725" marR="91450" marL="91450">
                    <a:solidFill>
                      <a:srgbClr val="D8D8D8"/>
                    </a:solidFill>
                  </a:tcPr>
                </a:tc>
              </a:tr>
              <a:tr h="1304025">
                <a:tc>
                  <a:txBody>
                    <a:bodyPr/>
                    <a:lstStyle/>
                    <a:p>
                      <a:pPr indent="0" lvl="0" marL="0" rtl="0" algn="l">
                        <a:spcBef>
                          <a:spcPts val="0"/>
                        </a:spcBef>
                        <a:spcAft>
                          <a:spcPts val="0"/>
                        </a:spcAft>
                        <a:buClr>
                          <a:schemeClr val="dk1"/>
                        </a:buClr>
                        <a:buSzPts val="1100"/>
                        <a:buFont typeface="Arial"/>
                        <a:buNone/>
                      </a:pPr>
                      <a:r>
                        <a:rPr lang="pl-PL" sz="1800">
                          <a:solidFill>
                            <a:srgbClr val="3F3F3F"/>
                          </a:solidFill>
                          <a:latin typeface="Calibri"/>
                          <a:ea typeface="Calibri"/>
                          <a:cs typeface="Calibri"/>
                          <a:sym typeface="Calibri"/>
                        </a:rPr>
                        <a:t>3. Kui riik läheb üle taastuvenergiale, on oht, et kauged kogukonnad võivad kõrgete kulude tõttu maha jääda </a:t>
                      </a:r>
                      <a:endParaRPr sz="1800">
                        <a:solidFill>
                          <a:srgbClr val="3F3F3F"/>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pl-PL" sz="1800">
                          <a:solidFill>
                            <a:srgbClr val="3F3F3F"/>
                          </a:solidFill>
                          <a:latin typeface="Calibri"/>
                          <a:ea typeface="Calibri"/>
                          <a:cs typeface="Calibri"/>
                          <a:sym typeface="Calibri"/>
                        </a:rPr>
                        <a:t>pikendamisest </a:t>
                      </a:r>
                      <a:endParaRPr sz="1800">
                        <a:solidFill>
                          <a:srgbClr val="3F3F3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800">
                        <a:solidFill>
                          <a:srgbClr val="3F3F3F"/>
                        </a:solidFill>
                        <a:latin typeface="Calibri"/>
                        <a:ea typeface="Calibri"/>
                        <a:cs typeface="Calibri"/>
                        <a:sym typeface="Calibri"/>
                      </a:endParaRPr>
                    </a:p>
                  </a:txBody>
                  <a:tcPr marT="45725" marB="45725" marR="91450" marL="91450">
                    <a:solidFill>
                      <a:srgbClr val="D8D8D8"/>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pl-PL" sz="1800">
                          <a:solidFill>
                            <a:srgbClr val="3F3F3F"/>
                          </a:solidFill>
                          <a:latin typeface="Calibri"/>
                          <a:ea typeface="Calibri"/>
                          <a:cs typeface="Calibri"/>
                          <a:sym typeface="Calibri"/>
                        </a:rPr>
                        <a:t>4. Päikese- ja tuuleenergia vahelduv olemus nõuab stabiilse energiavarustuse tagamiseks tugevaid energiasalvestuslahendusi. Praegune tehnoloogia </a:t>
                      </a:r>
                      <a:endParaRPr b="0" sz="1800" u="none" cap="none" strike="noStrike">
                        <a:solidFill>
                          <a:srgbClr val="3F3F3F"/>
                        </a:solidFill>
                      </a:endParaRPr>
                    </a:p>
                  </a:txBody>
                  <a:tcPr marT="45725" marB="45725" marR="91450" marL="91450">
                    <a:solidFill>
                      <a:srgbClr val="D8D8D8"/>
                    </a:solidFill>
                  </a:tcPr>
                </a:tc>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98"/>
          <p:cNvSpPr txBox="1"/>
          <p:nvPr>
            <p:ph type="title"/>
          </p:nvPr>
        </p:nvSpPr>
        <p:spPr>
          <a:xfrm>
            <a:off x="838200" y="653635"/>
            <a:ext cx="10515600" cy="12302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pl-PL" sz="3600"/>
              <a:t>Juhtumiuuring – taastuvenergiale ülemineku dilemma</a:t>
            </a:r>
            <a:endParaRPr b="1" sz="3600"/>
          </a:p>
        </p:txBody>
      </p:sp>
      <p:pic>
        <p:nvPicPr>
          <p:cNvPr descr="Obraz zawierający na wolnym powietrzu, krajobraz, niebo, chmura&#10;&#10;Opis wygenerowany automatycznie" id="753" name="Google Shape;753;p98"/>
          <p:cNvPicPr preferRelativeResize="0"/>
          <p:nvPr/>
        </p:nvPicPr>
        <p:blipFill rotWithShape="1">
          <a:blip r:embed="rId3">
            <a:alphaModFix/>
          </a:blip>
          <a:srcRect b="0" l="0" r="0" t="0"/>
          <a:stretch/>
        </p:blipFill>
        <p:spPr>
          <a:xfrm>
            <a:off x="1113622" y="2000596"/>
            <a:ext cx="4067978" cy="3474918"/>
          </a:xfrm>
          <a:prstGeom prst="rect">
            <a:avLst/>
          </a:prstGeom>
          <a:noFill/>
          <a:ln>
            <a:noFill/>
          </a:ln>
        </p:spPr>
      </p:pic>
      <p:sp>
        <p:nvSpPr>
          <p:cNvPr id="754" name="Google Shape;754;p98"/>
          <p:cNvSpPr/>
          <p:nvPr/>
        </p:nvSpPr>
        <p:spPr>
          <a:xfrm>
            <a:off x="5504308" y="2000596"/>
            <a:ext cx="5050972" cy="3474918"/>
          </a:xfrm>
          <a:prstGeom prst="rect">
            <a:avLst/>
          </a:prstGeom>
          <a:gradFill>
            <a:gsLst>
              <a:gs pos="0">
                <a:srgbClr val="BABABA"/>
              </a:gs>
              <a:gs pos="35000">
                <a:srgbClr val="CFCFCF"/>
              </a:gs>
              <a:gs pos="100000">
                <a:srgbClr val="EDEDED"/>
              </a:gs>
            </a:gsLst>
            <a:lin ang="16200000" scaled="0"/>
          </a:gradFill>
          <a:ln>
            <a:noFill/>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rtl="0" algn="just">
              <a:lnSpc>
                <a:spcPct val="107000"/>
              </a:lnSpc>
              <a:spcBef>
                <a:spcPts val="0"/>
              </a:spcBef>
              <a:spcAft>
                <a:spcPts val="0"/>
              </a:spcAft>
              <a:buClr>
                <a:schemeClr val="dk1"/>
              </a:buClr>
              <a:buSzPts val="1100"/>
              <a:buFont typeface="Arial"/>
              <a:buNone/>
            </a:pPr>
            <a:r>
              <a:rPr b="1" lang="pl-PL" sz="2600">
                <a:solidFill>
                  <a:schemeClr val="dk1"/>
                </a:solidFill>
                <a:latin typeface="Calibri"/>
                <a:ea typeface="Calibri"/>
                <a:cs typeface="Calibri"/>
                <a:sym typeface="Calibri"/>
              </a:rPr>
              <a:t>ÜLESANNE: Toetage EduNUT Isle'i valitsust otsustamaks, kas </a:t>
            </a:r>
            <a:endParaRPr b="1" sz="2600">
              <a:solidFill>
                <a:schemeClr val="dk1"/>
              </a:solidFill>
              <a:latin typeface="Calibri"/>
              <a:ea typeface="Calibri"/>
              <a:cs typeface="Calibri"/>
              <a:sym typeface="Calibri"/>
            </a:endParaRPr>
          </a:p>
          <a:p>
            <a:pPr indent="0" lvl="0" marL="0" rtl="0" algn="just">
              <a:lnSpc>
                <a:spcPct val="107000"/>
              </a:lnSpc>
              <a:spcBef>
                <a:spcPts val="0"/>
              </a:spcBef>
              <a:spcAft>
                <a:spcPts val="0"/>
              </a:spcAft>
              <a:buClr>
                <a:schemeClr val="dk1"/>
              </a:buClr>
              <a:buSzPts val="1100"/>
              <a:buFont typeface="Arial"/>
              <a:buNone/>
            </a:pPr>
            <a:r>
              <a:rPr b="1" lang="pl-PL" sz="2600">
                <a:solidFill>
                  <a:schemeClr val="dk1"/>
                </a:solidFill>
                <a:latin typeface="Calibri"/>
                <a:ea typeface="Calibri"/>
                <a:cs typeface="Calibri"/>
                <a:sym typeface="Calibri"/>
              </a:rPr>
              <a:t>viia 2030. aastaks ellu üleminek 100% taastuvenergiale, võttes arvesse eespool nimetatud dilemmasid. </a:t>
            </a:r>
            <a:endParaRPr b="1" sz="2600">
              <a:solidFill>
                <a:schemeClr val="dk1"/>
              </a:solidFill>
              <a:latin typeface="Calibri"/>
              <a:ea typeface="Calibri"/>
              <a:cs typeface="Calibri"/>
              <a:sym typeface="Calibri"/>
            </a:endParaRPr>
          </a:p>
          <a:p>
            <a:pPr indent="0" lvl="0" marL="0" rtl="0" algn="just">
              <a:lnSpc>
                <a:spcPct val="107000"/>
              </a:lnSpc>
              <a:spcBef>
                <a:spcPts val="0"/>
              </a:spcBef>
              <a:spcAft>
                <a:spcPts val="0"/>
              </a:spcAft>
              <a:buClr>
                <a:schemeClr val="dk1"/>
              </a:buClr>
              <a:buSzPts val="1100"/>
              <a:buFont typeface="Arial"/>
              <a:buNone/>
            </a:pPr>
            <a:r>
              <a:rPr b="1" lang="pl-PL" sz="2600">
                <a:solidFill>
                  <a:schemeClr val="dk1"/>
                </a:solidFill>
                <a:latin typeface="Calibri"/>
                <a:ea typeface="Calibri"/>
                <a:cs typeface="Calibri"/>
                <a:sym typeface="Calibri"/>
              </a:rPr>
              <a:t>Kasutage otsuse tegemiseks De Bono Six Thinking Hats tehnikat.</a:t>
            </a:r>
            <a:endParaRPr b="1" sz="2600">
              <a:solidFill>
                <a:schemeClr val="dk1"/>
              </a:solidFill>
              <a:latin typeface="Calibri"/>
              <a:ea typeface="Calibri"/>
              <a:cs typeface="Calibri"/>
              <a:sym typeface="Calibri"/>
            </a:endParaRPr>
          </a:p>
          <a:p>
            <a:pPr indent="0" lvl="0" marL="0" marR="0" rtl="0" algn="just">
              <a:lnSpc>
                <a:spcPct val="107000"/>
              </a:lnSpc>
              <a:spcBef>
                <a:spcPts val="0"/>
              </a:spcBef>
              <a:spcAft>
                <a:spcPts val="0"/>
              </a:spcAft>
              <a:buClr>
                <a:srgbClr val="000000"/>
              </a:buClr>
              <a:buSzPts val="2600"/>
              <a:buFont typeface="Arial"/>
              <a:buNone/>
            </a:pPr>
            <a:r>
              <a:t/>
            </a:r>
            <a:endParaRPr b="1" sz="2600">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15"/>
          <p:cNvSpPr txBox="1"/>
          <p:nvPr>
            <p:ph type="title"/>
          </p:nvPr>
        </p:nvSpPr>
        <p:spPr>
          <a:xfrm>
            <a:off x="838200" y="924957"/>
            <a:ext cx="10515600" cy="28916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pl-PL" cap="small"/>
              <a:t>Kirjandus</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16"/>
          <p:cNvSpPr txBox="1"/>
          <p:nvPr>
            <p:ph idx="1" type="body"/>
          </p:nvPr>
        </p:nvSpPr>
        <p:spPr>
          <a:xfrm>
            <a:off x="223157" y="920578"/>
            <a:ext cx="11745685" cy="5277395"/>
          </a:xfrm>
          <a:prstGeom prst="rect">
            <a:avLst/>
          </a:prstGeom>
          <a:noFill/>
          <a:ln>
            <a:noFill/>
          </a:ln>
        </p:spPr>
        <p:txBody>
          <a:bodyPr anchorCtr="0" anchor="t" bIns="45700" lIns="91425" spcFirstLastPara="1" rIns="91425" wrap="square" tIns="45700">
            <a:normAutofit fontScale="92500" lnSpcReduction="10000"/>
          </a:bodyPr>
          <a:lstStyle/>
          <a:p>
            <a:pPr indent="-457200" lvl="0" marL="457200" rtl="0" algn="l">
              <a:lnSpc>
                <a:spcPct val="90000"/>
              </a:lnSpc>
              <a:spcBef>
                <a:spcPts val="0"/>
              </a:spcBef>
              <a:spcAft>
                <a:spcPts val="0"/>
              </a:spcAft>
              <a:buSzPct val="135135"/>
              <a:buFont typeface="Calibri"/>
              <a:buAutoNum type="arabicPeriod"/>
            </a:pPr>
            <a:r>
              <a:rPr lang="pl-PL" sz="1600">
                <a:solidFill>
                  <a:schemeClr val="dk1"/>
                </a:solidFill>
                <a:latin typeface="Calibri"/>
                <a:ea typeface="Calibri"/>
                <a:cs typeface="Calibri"/>
                <a:sym typeface="Calibri"/>
              </a:rPr>
              <a:t>Cadez S., Czerny A., Climate change mitigation strategies in carbon-intensive firms, Journal of Cleaner </a:t>
            </a:r>
            <a:br>
              <a:rPr lang="pl-PL" sz="1600">
                <a:solidFill>
                  <a:schemeClr val="dk1"/>
                </a:solidFill>
                <a:latin typeface="Calibri"/>
                <a:ea typeface="Calibri"/>
                <a:cs typeface="Calibri"/>
                <a:sym typeface="Calibri"/>
              </a:rPr>
            </a:br>
            <a:r>
              <a:rPr lang="pl-PL" sz="1600">
                <a:solidFill>
                  <a:schemeClr val="dk1"/>
                </a:solidFill>
                <a:latin typeface="Calibri"/>
                <a:ea typeface="Calibri"/>
                <a:cs typeface="Calibri"/>
                <a:sym typeface="Calibri"/>
              </a:rPr>
              <a:t>Production, 112, Part 5, 2016, 4132-4143, https://doi.org/10.1016/j.jclepro.2015.07.099.</a:t>
            </a:r>
            <a:endParaRPr/>
          </a:p>
          <a:p>
            <a:pPr indent="-457200" lvl="0" marL="457200" rtl="0" algn="l">
              <a:lnSpc>
                <a:spcPct val="90000"/>
              </a:lnSpc>
              <a:spcBef>
                <a:spcPts val="0"/>
              </a:spcBef>
              <a:spcAft>
                <a:spcPts val="0"/>
              </a:spcAft>
              <a:buSzPct val="135135"/>
              <a:buFont typeface="Calibri"/>
              <a:buAutoNum type="arabicPeriod"/>
            </a:pPr>
            <a:r>
              <a:rPr lang="pl-PL" sz="1600">
                <a:latin typeface="Calibri"/>
                <a:ea typeface="Calibri"/>
                <a:cs typeface="Calibri"/>
                <a:sym typeface="Calibri"/>
              </a:rPr>
              <a:t>Cairns G., Wright G., Bradfield R., van der Heijden K., Burt G., Exploring e-government futures through the application of scenario planning, “Technological Forecasting and Social Change” 2004, No. 71. </a:t>
            </a:r>
            <a:endParaRPr sz="16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SzPct val="135135"/>
              <a:buFont typeface="Calibri"/>
              <a:buAutoNum type="arabicPeriod"/>
            </a:pPr>
            <a:r>
              <a:rPr b="0" i="0" lang="pl-PL" sz="1600">
                <a:solidFill>
                  <a:schemeClr val="dk1"/>
                </a:solidFill>
                <a:latin typeface="Calibri"/>
                <a:ea typeface="Calibri"/>
                <a:cs typeface="Calibri"/>
                <a:sym typeface="Calibri"/>
              </a:rPr>
              <a:t>C</a:t>
            </a:r>
            <a:r>
              <a:rPr lang="pl-PL" sz="1600">
                <a:solidFill>
                  <a:schemeClr val="dk1"/>
                </a:solidFill>
                <a:latin typeface="Calibri"/>
                <a:ea typeface="Calibri"/>
                <a:cs typeface="Calibri"/>
                <a:sym typeface="Calibri"/>
              </a:rPr>
              <a:t>ommunication from The Commission to The European Parliament, The European Council, The Council, The European Economic and Social Committee and The Committee of the regions. </a:t>
            </a:r>
            <a:r>
              <a:rPr b="0" i="0" lang="pl-PL" sz="1600">
                <a:solidFill>
                  <a:schemeClr val="dk1"/>
                </a:solidFill>
                <a:latin typeface="Calibri"/>
                <a:ea typeface="Calibri"/>
                <a:cs typeface="Calibri"/>
                <a:sym typeface="Calibri"/>
              </a:rPr>
              <a:t>The European Green Deal. COM (2019) 640 Final, </a:t>
            </a:r>
            <a:r>
              <a:rPr lang="pl-PL" sz="1600">
                <a:solidFill>
                  <a:schemeClr val="dk1"/>
                </a:solidFill>
                <a:latin typeface="Calibri"/>
                <a:ea typeface="Calibri"/>
                <a:cs typeface="Calibri"/>
                <a:sym typeface="Calibri"/>
              </a:rPr>
              <a:t>11.12.2019. </a:t>
            </a:r>
            <a:endParaRPr/>
          </a:p>
          <a:p>
            <a:pPr indent="-457200" lvl="0" marL="457200" rtl="0" algn="l">
              <a:lnSpc>
                <a:spcPct val="90000"/>
              </a:lnSpc>
              <a:spcBef>
                <a:spcPts val="0"/>
              </a:spcBef>
              <a:spcAft>
                <a:spcPts val="0"/>
              </a:spcAft>
              <a:buSzPct val="135135"/>
              <a:buFont typeface="Calibri"/>
              <a:buAutoNum type="arabicPeriod"/>
            </a:pPr>
            <a:r>
              <a:rPr lang="pl-PL" sz="1600">
                <a:solidFill>
                  <a:schemeClr val="dk1"/>
                </a:solidFill>
                <a:latin typeface="Calibri"/>
                <a:ea typeface="Calibri"/>
                <a:cs typeface="Calibri"/>
                <a:sym typeface="Calibri"/>
              </a:rPr>
              <a:t>Communication from The Commission to The European Parliament, The Council, The European Economic and Social Committee and The Committee of the regions. Sustainable and Smart Mobility Strategy – Putting European transport on truck fot the future. COM (2020) 789 Final, 9.12.2020.</a:t>
            </a:r>
            <a:endParaRPr/>
          </a:p>
          <a:p>
            <a:pPr indent="-457200" lvl="0" marL="457200" rtl="0" algn="l">
              <a:lnSpc>
                <a:spcPct val="90000"/>
              </a:lnSpc>
              <a:spcBef>
                <a:spcPts val="0"/>
              </a:spcBef>
              <a:spcAft>
                <a:spcPts val="0"/>
              </a:spcAft>
              <a:buClr>
                <a:schemeClr val="dk1"/>
              </a:buClr>
              <a:buSzPct val="135135"/>
              <a:buFont typeface="Calibri"/>
              <a:buAutoNum type="arabicPeriod"/>
            </a:pPr>
            <a:r>
              <a:rPr lang="pl-PL" sz="1600"/>
              <a:t>de Bono E., Six Thinking Hats, Penguin Life, 2016; http://dspace.vnbrims.org:13000/jspui/bitstream/123456789/4746/1/Six%20thinking%20hats.pdf.</a:t>
            </a:r>
            <a:endParaRPr/>
          </a:p>
          <a:p>
            <a:pPr indent="-457200" lvl="0" marL="457200" rtl="0" algn="l">
              <a:lnSpc>
                <a:spcPct val="90000"/>
              </a:lnSpc>
              <a:spcBef>
                <a:spcPts val="0"/>
              </a:spcBef>
              <a:spcAft>
                <a:spcPts val="0"/>
              </a:spcAft>
              <a:buSzPct val="135135"/>
              <a:buFont typeface="Calibri"/>
              <a:buAutoNum type="arabicPeriod"/>
            </a:pPr>
            <a:r>
              <a:rPr lang="pl-PL" sz="1600">
                <a:latin typeface="Calibri"/>
                <a:ea typeface="Calibri"/>
                <a:cs typeface="Calibri"/>
                <a:sym typeface="Calibri"/>
              </a:rPr>
              <a:t>Ejdys J., Gudanowska A., Halicka K., Kononiuk A., Magruk A., Nazarko J., Nazarko Ł., Szpilko D., Widelska U., Foresight in Higher Education Institutions: Evidence from Poland, „Foresight and STI Governance” 2019, Vol. 13, No.1 3. </a:t>
            </a:r>
            <a:endParaRPr sz="1600">
              <a:latin typeface="Calibri"/>
              <a:ea typeface="Calibri"/>
              <a:cs typeface="Calibri"/>
              <a:sym typeface="Calibri"/>
            </a:endParaRPr>
          </a:p>
          <a:p>
            <a:pPr indent="-457200" lvl="0" marL="457200" rtl="0" algn="l">
              <a:lnSpc>
                <a:spcPct val="90000"/>
              </a:lnSpc>
              <a:spcBef>
                <a:spcPts val="0"/>
              </a:spcBef>
              <a:spcAft>
                <a:spcPts val="0"/>
              </a:spcAft>
              <a:buSzPct val="135135"/>
              <a:buFont typeface="Calibri"/>
              <a:buAutoNum type="arabicPeriod"/>
            </a:pPr>
            <a:r>
              <a:rPr lang="pl-PL" sz="1600">
                <a:latin typeface="Calibri"/>
                <a:ea typeface="Calibri"/>
                <a:cs typeface="Calibri"/>
                <a:sym typeface="Calibri"/>
              </a:rPr>
              <a:t>Fahey L., Randall M. (1998), Learning from the Future. Competitive Foresight Scenarios, John Wiley&amp;Sons, New York. </a:t>
            </a:r>
            <a:endParaRPr sz="16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SzPct val="135135"/>
              <a:buFont typeface="Calibri"/>
              <a:buAutoNum type="arabicPeriod"/>
            </a:pPr>
            <a:r>
              <a:rPr b="0" i="0" lang="pl-PL" sz="1600">
                <a:solidFill>
                  <a:schemeClr val="dk1"/>
                </a:solidFill>
                <a:latin typeface="Calibri"/>
                <a:ea typeface="Calibri"/>
                <a:cs typeface="Calibri"/>
                <a:sym typeface="Calibri"/>
              </a:rPr>
              <a:t>Fawzy, S., Osman, A.I., Doran, J. </a:t>
            </a:r>
            <a:r>
              <a:rPr b="0" i="1" lang="pl-PL" sz="1600">
                <a:solidFill>
                  <a:schemeClr val="dk1"/>
                </a:solidFill>
                <a:latin typeface="Calibri"/>
                <a:ea typeface="Calibri"/>
                <a:cs typeface="Calibri"/>
                <a:sym typeface="Calibri"/>
              </a:rPr>
              <a:t>et al.</a:t>
            </a:r>
            <a:r>
              <a:rPr b="0" i="0" lang="pl-PL" sz="1600">
                <a:solidFill>
                  <a:schemeClr val="dk1"/>
                </a:solidFill>
                <a:latin typeface="Calibri"/>
                <a:ea typeface="Calibri"/>
                <a:cs typeface="Calibri"/>
                <a:sym typeface="Calibri"/>
              </a:rPr>
              <a:t> Strategies for mitigation of climate change: a review. </a:t>
            </a:r>
            <a:r>
              <a:rPr b="0" i="1" lang="pl-PL" sz="1600">
                <a:solidFill>
                  <a:schemeClr val="dk1"/>
                </a:solidFill>
                <a:latin typeface="Calibri"/>
                <a:ea typeface="Calibri"/>
                <a:cs typeface="Calibri"/>
                <a:sym typeface="Calibri"/>
              </a:rPr>
              <a:t>Environ Chem Lett</a:t>
            </a:r>
            <a:r>
              <a:rPr b="0" i="0" lang="pl-PL" sz="1600">
                <a:solidFill>
                  <a:schemeClr val="dk1"/>
                </a:solidFill>
                <a:latin typeface="Calibri"/>
                <a:ea typeface="Calibri"/>
                <a:cs typeface="Calibri"/>
                <a:sym typeface="Calibri"/>
              </a:rPr>
              <a:t> </a:t>
            </a:r>
            <a:r>
              <a:rPr i="0" lang="pl-PL" sz="1600">
                <a:solidFill>
                  <a:schemeClr val="dk1"/>
                </a:solidFill>
                <a:latin typeface="Calibri"/>
                <a:ea typeface="Calibri"/>
                <a:cs typeface="Calibri"/>
                <a:sym typeface="Calibri"/>
              </a:rPr>
              <a:t>18</a:t>
            </a:r>
            <a:r>
              <a:rPr b="0" i="0" lang="pl-PL" sz="1600">
                <a:solidFill>
                  <a:schemeClr val="dk1"/>
                </a:solidFill>
                <a:latin typeface="Calibri"/>
                <a:ea typeface="Calibri"/>
                <a:cs typeface="Calibri"/>
                <a:sym typeface="Calibri"/>
              </a:rPr>
              <a:t>, 2069–2094 (2020). https://doi.org/10.1007/s10311-020-01059-w.</a:t>
            </a:r>
            <a:endParaRPr/>
          </a:p>
          <a:p>
            <a:pPr indent="-457200" lvl="0" marL="457200" rtl="0" algn="l">
              <a:lnSpc>
                <a:spcPct val="90000"/>
              </a:lnSpc>
              <a:spcBef>
                <a:spcPts val="0"/>
              </a:spcBef>
              <a:spcAft>
                <a:spcPts val="0"/>
              </a:spcAft>
              <a:buSzPct val="135135"/>
              <a:buFont typeface="Calibri"/>
              <a:buAutoNum type="arabicPeriod"/>
            </a:pPr>
            <a:r>
              <a:rPr lang="pl-PL" sz="1600">
                <a:latin typeface="Calibri"/>
                <a:ea typeface="Calibri"/>
                <a:cs typeface="Calibri"/>
                <a:sym typeface="Calibri"/>
              </a:rPr>
              <a:t>Gudanowska A. (ed.), Kononiuk A. (ed.) (2020), Uwarunkowania rozwoju procesów produkcji i wzrostu kompetencji cyfrowych społeczeństwa, Politechnika Białostocka, Białystok.</a:t>
            </a:r>
            <a:endParaRPr b="0" i="0" sz="16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SzPct val="135135"/>
              <a:buFont typeface="Calibri"/>
              <a:buAutoNum type="arabicPeriod"/>
            </a:pPr>
            <a:r>
              <a:rPr b="0" i="0" lang="pl-PL" sz="1600" u="none" strike="noStrike">
                <a:solidFill>
                  <a:schemeClr val="dk1"/>
                </a:solidFill>
                <a:latin typeface="Calibri"/>
                <a:ea typeface="Calibri"/>
                <a:cs typeface="Calibri"/>
                <a:sym typeface="Calibri"/>
              </a:rPr>
              <a:t>Hamed, T. A., and A. J. J. O. S. D. O. E. Alshare. 2022. Water, and E. Systems, environmental impact of solar and wind energy-a review. </a:t>
            </a:r>
            <a:r>
              <a:rPr b="0" i="1" lang="pl-PL" sz="1600" u="none" strike="noStrike">
                <a:solidFill>
                  <a:schemeClr val="dk1"/>
                </a:solidFill>
                <a:latin typeface="Calibri"/>
                <a:ea typeface="Calibri"/>
                <a:cs typeface="Calibri"/>
                <a:sym typeface="Calibri"/>
              </a:rPr>
              <a:t>Journal of Sustainable Development of Energy, Water and Environment Systems</a:t>
            </a:r>
            <a:r>
              <a:rPr b="0" i="0" lang="pl-PL" sz="1600" u="none" strike="noStrike">
                <a:solidFill>
                  <a:schemeClr val="dk1"/>
                </a:solidFill>
                <a:latin typeface="Calibri"/>
                <a:ea typeface="Calibri"/>
                <a:cs typeface="Calibri"/>
                <a:sym typeface="Calibri"/>
              </a:rPr>
              <a:t> 10 (2):1–23. doi:10.13044/j.sdewes.d9.0387.</a:t>
            </a:r>
            <a:endParaRPr b="0" i="0" sz="16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SzPct val="135135"/>
              <a:buFont typeface="Calibri"/>
              <a:buAutoNum type="arabicPeriod"/>
            </a:pPr>
            <a:r>
              <a:rPr lang="pl-PL" sz="1600">
                <a:solidFill>
                  <a:schemeClr val="dk1"/>
                </a:solidFill>
                <a:latin typeface="Calibri"/>
                <a:ea typeface="Calibri"/>
                <a:cs typeface="Calibri"/>
                <a:sym typeface="Calibri"/>
              </a:rPr>
              <a:t>Heidari I., Eshlaghy A.T., Hoseini S.M.S.,  Sustainable transportation: Definitions, dimensions, and indicators – Case study of importance-performance analysis for the city of Tehran, Heliyon, 9(2023), https://doi.org/10.1016/j.heliyon.2023.e20457.</a:t>
            </a:r>
            <a:endParaRPr/>
          </a:p>
          <a:p>
            <a:pPr indent="-457200" lvl="0" marL="457200" rtl="0" algn="l">
              <a:lnSpc>
                <a:spcPct val="90000"/>
              </a:lnSpc>
              <a:spcBef>
                <a:spcPts val="0"/>
              </a:spcBef>
              <a:spcAft>
                <a:spcPts val="0"/>
              </a:spcAft>
              <a:buSzPct val="135135"/>
              <a:buFont typeface="Calibri"/>
              <a:buAutoNum type="arabicPeriod"/>
            </a:pPr>
            <a:r>
              <a:rPr b="0" i="0" lang="pl-PL" sz="1600">
                <a:solidFill>
                  <a:schemeClr val="dk1"/>
                </a:solidFill>
                <a:latin typeface="Calibri"/>
                <a:ea typeface="Calibri"/>
                <a:cs typeface="Calibri"/>
                <a:sym typeface="Calibri"/>
              </a:rPr>
              <a:t>Honegger, M.; Michaelowa, A.; Poralla, M. Net-zero emissions: The role of Carbon Dioxide Removal in the Paris Agreement. Policy Briefing Report. Perspectives Climate Research, Freiburg 2019.</a:t>
            </a:r>
            <a:endParaRPr sz="16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SzPct val="135135"/>
              <a:buFont typeface="Calibri"/>
              <a:buAutoNum type="arabicPeriod"/>
            </a:pPr>
            <a:r>
              <a:rPr lang="pl-PL" sz="1600">
                <a:solidFill>
                  <a:schemeClr val="dk1"/>
                </a:solidFill>
                <a:latin typeface="Calibri"/>
                <a:ea typeface="Calibri"/>
                <a:cs typeface="Calibri"/>
                <a:sym typeface="Calibri"/>
              </a:rPr>
              <a:t>Jałowiec T, Wojtaszek H, Miciuła I. Analysis of the Potential Management of the Low-Carbon Energy Transformation by 2050. Energies. 2022; 15(7):2351. https://doi.org/10.3390/en15072351.</a:t>
            </a:r>
            <a:endParaRPr/>
          </a:p>
          <a:p>
            <a:pPr indent="-330200" lvl="0" marL="457200" rtl="0" algn="l">
              <a:lnSpc>
                <a:spcPct val="90000"/>
              </a:lnSpc>
              <a:spcBef>
                <a:spcPts val="0"/>
              </a:spcBef>
              <a:spcAft>
                <a:spcPts val="0"/>
              </a:spcAft>
              <a:buSzPct val="135135"/>
              <a:buFont typeface="Calibri"/>
              <a:buNone/>
            </a:pPr>
            <a:r>
              <a:t/>
            </a:r>
            <a:endParaRPr b="0" i="0" sz="16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ct val="135135"/>
              <a:buNone/>
            </a:pPr>
            <a:r>
              <a:t/>
            </a:r>
            <a:endParaRPr sz="1600">
              <a:solidFill>
                <a:schemeClr val="dk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99"/>
          <p:cNvSpPr txBox="1"/>
          <p:nvPr>
            <p:ph idx="1" type="body"/>
          </p:nvPr>
        </p:nvSpPr>
        <p:spPr>
          <a:xfrm>
            <a:off x="223157" y="920578"/>
            <a:ext cx="11745685" cy="5277395"/>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SzPts val="2000"/>
              <a:buFont typeface="Calibri"/>
              <a:buAutoNum type="arabicPeriod"/>
            </a:pPr>
            <a:r>
              <a:rPr b="0" i="0" lang="pl-PL" sz="1500">
                <a:solidFill>
                  <a:schemeClr val="dk1"/>
                </a:solidFill>
                <a:latin typeface="Calibri"/>
                <a:ea typeface="Calibri"/>
                <a:cs typeface="Calibri"/>
                <a:sym typeface="Calibri"/>
              </a:rPr>
              <a:t>Makarova I, Buyvol P, Shubenkova K, Fatikhova L and Parsin G (2023) Editorial: Sustainable transport systems. </a:t>
            </a:r>
            <a:r>
              <a:rPr b="0" i="1" lang="pl-PL" sz="1500">
                <a:solidFill>
                  <a:schemeClr val="dk1"/>
                </a:solidFill>
                <a:latin typeface="Calibri"/>
                <a:ea typeface="Calibri"/>
                <a:cs typeface="Calibri"/>
                <a:sym typeface="Calibri"/>
              </a:rPr>
              <a:t>Front. Built Environ.</a:t>
            </a:r>
            <a:r>
              <a:rPr b="0" i="0" lang="pl-PL" sz="1500">
                <a:solidFill>
                  <a:schemeClr val="dk1"/>
                </a:solidFill>
                <a:latin typeface="Calibri"/>
                <a:ea typeface="Calibri"/>
                <a:cs typeface="Calibri"/>
                <a:sym typeface="Calibri"/>
              </a:rPr>
              <a:t> 9:1161361. doi: 10.3389/fbuil.2023.1161361.</a:t>
            </a:r>
            <a:endParaRPr/>
          </a:p>
          <a:p>
            <a:pPr indent="-457200" lvl="0" marL="457200" rtl="0" algn="l">
              <a:lnSpc>
                <a:spcPct val="90000"/>
              </a:lnSpc>
              <a:spcBef>
                <a:spcPts val="0"/>
              </a:spcBef>
              <a:spcAft>
                <a:spcPts val="0"/>
              </a:spcAft>
              <a:buSzPts val="2000"/>
              <a:buFont typeface="Calibri"/>
              <a:buAutoNum type="arabicPeriod"/>
            </a:pPr>
            <a:r>
              <a:rPr lang="pl-PL" sz="1500">
                <a:solidFill>
                  <a:schemeClr val="dk1"/>
                </a:solidFill>
              </a:rPr>
              <a:t>Pålsson, H., Kovács, G. (2014), </a:t>
            </a:r>
            <a:r>
              <a:rPr i="1" lang="pl-PL" sz="1500">
                <a:solidFill>
                  <a:schemeClr val="dk1"/>
                </a:solidFill>
              </a:rPr>
              <a:t>Reducing transportation emissions : A reaction to stakeholder pressure or a strategy to increase competitive advantage</a:t>
            </a:r>
            <a:r>
              <a:rPr lang="pl-PL" sz="1500">
                <a:solidFill>
                  <a:schemeClr val="dk1"/>
                </a:solidFill>
              </a:rPr>
              <a:t>, International Journal of Physical Distribution &amp; Logistics Management, Vol. 44 No. 4, pp. 283-304. https://doi.org/10.1108/IJPDLM-09-2012-0293.</a:t>
            </a:r>
            <a:endParaRPr/>
          </a:p>
          <a:p>
            <a:pPr indent="-457200" lvl="0" marL="457200" rtl="0" algn="l">
              <a:lnSpc>
                <a:spcPct val="90000"/>
              </a:lnSpc>
              <a:spcBef>
                <a:spcPts val="0"/>
              </a:spcBef>
              <a:spcAft>
                <a:spcPts val="0"/>
              </a:spcAft>
              <a:buSzPts val="2000"/>
              <a:buFont typeface="Calibri"/>
              <a:buAutoNum type="arabicPeriod"/>
            </a:pPr>
            <a:r>
              <a:rPr lang="pl-PL" sz="1500">
                <a:latin typeface="Calibri"/>
                <a:ea typeface="Calibri"/>
                <a:cs typeface="Calibri"/>
                <a:sym typeface="Calibri"/>
              </a:rPr>
              <a:t>Ringland G., (2007), UNIDO Technology Foresight for Practitioners. A specialised Course on Scenario Building. Prague, 5-8 November.</a:t>
            </a:r>
            <a:endParaRPr sz="1500">
              <a:latin typeface="Calibri"/>
              <a:ea typeface="Calibri"/>
              <a:cs typeface="Calibri"/>
              <a:sym typeface="Calibri"/>
            </a:endParaRPr>
          </a:p>
          <a:p>
            <a:pPr indent="-457200" lvl="0" marL="457200" rtl="0" algn="l">
              <a:lnSpc>
                <a:spcPct val="90000"/>
              </a:lnSpc>
              <a:spcBef>
                <a:spcPts val="0"/>
              </a:spcBef>
              <a:spcAft>
                <a:spcPts val="0"/>
              </a:spcAft>
              <a:buSzPts val="2000"/>
              <a:buFont typeface="Calibri"/>
              <a:buAutoNum type="arabicPeriod"/>
            </a:pPr>
            <a:r>
              <a:rPr lang="pl-PL" sz="1500">
                <a:solidFill>
                  <a:schemeClr val="dk1"/>
                </a:solidFill>
                <a:latin typeface="Calibri"/>
                <a:ea typeface="Calibri"/>
                <a:cs typeface="Calibri"/>
                <a:sym typeface="Calibri"/>
              </a:rPr>
              <a:t>Saleh W.H., Jadallah A.A., Shyraiji A.L. (2022): A Review for the Cooling techniques of PV/T Solar Air Collectors. Engineering and Technology Journal, 40(01): 129-136.  DOI:10.30684/etj.v40i1.2139</a:t>
            </a:r>
            <a:endParaRPr sz="15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SzPts val="2000"/>
              <a:buFont typeface="Calibri"/>
              <a:buAutoNum type="arabicPeriod"/>
            </a:pPr>
            <a:r>
              <a:rPr lang="pl-PL" sz="1500">
                <a:solidFill>
                  <a:schemeClr val="dk1"/>
                </a:solidFill>
                <a:latin typeface="Calibri"/>
                <a:ea typeface="Calibri"/>
                <a:cs typeface="Calibri"/>
                <a:sym typeface="Calibri"/>
              </a:rPr>
              <a:t>Shiradkar, N., R. Arya, A. Chaubal, K. Deshmukh, P. Ghosh, A. Kottantharayil, S. Kumar, and J. Vasi. 2022. Recent developments in solar manufacturing in India. Solar Compass </a:t>
            </a:r>
            <a:r>
              <a:rPr lang="pl-PL" sz="1500" u="sng">
                <a:solidFill>
                  <a:schemeClr val="dk1"/>
                </a:solidFill>
                <a:latin typeface="Calibri"/>
                <a:ea typeface="Calibri"/>
                <a:cs typeface="Calibri"/>
                <a:sym typeface="Calibri"/>
                <a:hlinkClick r:id="rId3">
                  <a:extLst>
                    <a:ext uri="{A12FA001-AC4F-418D-AE19-62706E023703}">
                      <ahyp:hlinkClr val="tx"/>
                    </a:ext>
                  </a:extLst>
                </a:hlinkClick>
              </a:rPr>
              <a:t>1</a:t>
            </a:r>
            <a:r>
              <a:rPr lang="pl-PL" sz="1500">
                <a:solidFill>
                  <a:schemeClr val="dk1"/>
                </a:solidFill>
                <a:latin typeface="Calibri"/>
                <a:ea typeface="Calibri"/>
                <a:cs typeface="Calibri"/>
                <a:sym typeface="Calibri"/>
              </a:rPr>
              <a:t>:100009. doi:10.1016/j.solcom.2022.100009.</a:t>
            </a:r>
            <a:endParaRPr sz="15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SzPts val="2000"/>
              <a:buFont typeface="Calibri"/>
              <a:buAutoNum type="arabicPeriod"/>
            </a:pPr>
            <a:r>
              <a:rPr lang="pl-PL" sz="1500">
                <a:latin typeface="Calibri"/>
                <a:ea typeface="Calibri"/>
                <a:cs typeface="Calibri"/>
                <a:sym typeface="Calibri"/>
              </a:rPr>
              <a:t>Watson R., (2012), Trends and technology timeline 2010+ a roadmap for the exploration of current and future trends, in Future Files. A brief history of the next 50 years, Nicholas Brealey Publishing, London.</a:t>
            </a:r>
            <a:endParaRPr sz="1500">
              <a:solidFill>
                <a:schemeClr val="dk1"/>
              </a:solidFill>
            </a:endParaRPr>
          </a:p>
          <a:p>
            <a:pPr indent="-457200" lvl="0" marL="457200" rtl="0" algn="l">
              <a:lnSpc>
                <a:spcPct val="90000"/>
              </a:lnSpc>
              <a:spcBef>
                <a:spcPts val="0"/>
              </a:spcBef>
              <a:spcAft>
                <a:spcPts val="0"/>
              </a:spcAft>
              <a:buSzPts val="2000"/>
              <a:buFont typeface="Calibri"/>
              <a:buAutoNum type="arabicPeriod"/>
            </a:pPr>
            <a:r>
              <a:rPr lang="pl-PL" sz="1500">
                <a:solidFill>
                  <a:schemeClr val="dk1"/>
                </a:solidFill>
              </a:rPr>
              <a:t>Zhou J. , Sustainable transportation in the US: a review of proposals, policies, and programs since 2000, Front. Archit. Res. 1 (2012) 150–165.</a:t>
            </a:r>
            <a:endParaRPr/>
          </a:p>
          <a:p>
            <a:pPr indent="0" lvl="0" marL="0" rtl="0" algn="l">
              <a:lnSpc>
                <a:spcPct val="90000"/>
              </a:lnSpc>
              <a:spcBef>
                <a:spcPts val="0"/>
              </a:spcBef>
              <a:spcAft>
                <a:spcPts val="0"/>
              </a:spcAft>
              <a:buSzPts val="2000"/>
              <a:buNone/>
            </a:pPr>
            <a:r>
              <a:t/>
            </a:r>
            <a:endParaRPr sz="1500">
              <a:solidFill>
                <a:schemeClr val="dk1"/>
              </a:solidFill>
              <a:latin typeface="Calibri"/>
              <a:ea typeface="Calibri"/>
              <a:cs typeface="Calibri"/>
              <a:sym typeface="Calibri"/>
            </a:endParaRPr>
          </a:p>
          <a:p>
            <a:pPr indent="-330200" lvl="0" marL="457200" rtl="0" algn="l">
              <a:lnSpc>
                <a:spcPct val="90000"/>
              </a:lnSpc>
              <a:spcBef>
                <a:spcPts val="0"/>
              </a:spcBef>
              <a:spcAft>
                <a:spcPts val="0"/>
              </a:spcAft>
              <a:buSzPts val="2000"/>
              <a:buFont typeface="Calibri"/>
              <a:buNone/>
            </a:pPr>
            <a:r>
              <a:t/>
            </a:r>
            <a:endParaRPr b="0" i="0" sz="15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2000"/>
              <a:buNone/>
            </a:pPr>
            <a:r>
              <a:t/>
            </a:r>
            <a:endParaRPr sz="1500">
              <a:solidFill>
                <a:schemeClr val="dk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100"/>
          <p:cNvSpPr txBox="1"/>
          <p:nvPr/>
        </p:nvSpPr>
        <p:spPr>
          <a:xfrm>
            <a:off x="582560" y="797089"/>
            <a:ext cx="10832691" cy="63401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l-PL" sz="1400" u="none" cap="none" strike="noStrike">
                <a:solidFill>
                  <a:schemeClr val="dk1"/>
                </a:solidFill>
                <a:latin typeface="Calibri"/>
                <a:ea typeface="Calibri"/>
                <a:cs typeface="Calibri"/>
                <a:sym typeface="Calibri"/>
              </a:rPr>
              <a:t>Internet sources/Websites</a:t>
            </a:r>
            <a:endParaRPr b="1"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https://climate.nasa.gov/faq/19/what-is-the-greenhouse-effect</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https://ec.europa.eu/eurostat/web/interactive-publications/energy-2023#</a:t>
            </a:r>
            <a:endParaRPr b="0"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https://www.energy.gov/eere/sustainable-transportation-and-fuels</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UN, Transforming Our World: The 2030 Agenda for Sustainable Development (UN, New York, 2015); http://bit.ly/TransformAgendaSDG-pdf</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https://www.gisreportsonline.com/r/european-green-deal/</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Danone, </a:t>
            </a:r>
            <a:r>
              <a:rPr b="0" i="1" lang="pl-PL" sz="1400" u="none" cap="none" strike="noStrike">
                <a:solidFill>
                  <a:schemeClr val="dk1"/>
                </a:solidFill>
                <a:latin typeface="Calibri"/>
                <a:ea typeface="Calibri"/>
                <a:cs typeface="Calibri"/>
                <a:sym typeface="Calibri"/>
              </a:rPr>
              <a:t>About Danone</a:t>
            </a:r>
            <a:r>
              <a:rPr b="0" i="0" lang="pl-PL" sz="1400" u="none" cap="none" strike="noStrike">
                <a:solidFill>
                  <a:schemeClr val="dk1"/>
                </a:solidFill>
                <a:latin typeface="Calibri"/>
                <a:ea typeface="Calibri"/>
                <a:cs typeface="Calibri"/>
                <a:sym typeface="Calibri"/>
              </a:rPr>
              <a:t>, https://www.danone.com/about-danone/we-are-danone.html#MISSION </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Danone, </a:t>
            </a:r>
            <a:r>
              <a:rPr b="0" i="1" lang="pl-PL" sz="1400" u="none" cap="none" strike="noStrike">
                <a:solidFill>
                  <a:schemeClr val="dk1"/>
                </a:solidFill>
                <a:latin typeface="Calibri"/>
                <a:ea typeface="Calibri"/>
                <a:cs typeface="Calibri"/>
                <a:sym typeface="Calibri"/>
              </a:rPr>
              <a:t>Climate Policy</a:t>
            </a:r>
            <a:r>
              <a:rPr b="0" i="0" lang="pl-PL" sz="1400" u="none" cap="none" strike="noStrike">
                <a:solidFill>
                  <a:schemeClr val="dk1"/>
                </a:solidFill>
                <a:latin typeface="Calibri"/>
                <a:ea typeface="Calibri"/>
                <a:cs typeface="Calibri"/>
                <a:sym typeface="Calibri"/>
              </a:rPr>
              <a:t>, https://www.danone.com/content/dam/corp/global/danonecom/about-us-impact/policies-and-commitments/en/2016/2016_05_18_ClimatePolicyFullVersion.pdf </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Global Data, </a:t>
            </a:r>
            <a:r>
              <a:rPr b="0" i="1" lang="pl-PL" sz="1400" u="none" cap="none" strike="noStrike">
                <a:solidFill>
                  <a:schemeClr val="dk1"/>
                </a:solidFill>
                <a:latin typeface="Calibri"/>
                <a:ea typeface="Calibri"/>
                <a:cs typeface="Calibri"/>
                <a:sym typeface="Calibri"/>
              </a:rPr>
              <a:t>Danone SA: Overview</a:t>
            </a:r>
            <a:r>
              <a:rPr b="0" i="0" lang="pl-PL" sz="1400" u="none" cap="none" strike="noStrike">
                <a:solidFill>
                  <a:schemeClr val="dk1"/>
                </a:solidFill>
                <a:latin typeface="Calibri"/>
                <a:ea typeface="Calibri"/>
                <a:cs typeface="Calibri"/>
                <a:sym typeface="Calibri"/>
              </a:rPr>
              <a:t>, https://www.globaldata.com/company-profile/danone-sa/</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Danone, </a:t>
            </a:r>
            <a:r>
              <a:rPr b="0" i="1" lang="pl-PL" sz="1400" u="none" cap="none" strike="noStrike">
                <a:solidFill>
                  <a:schemeClr val="dk1"/>
                </a:solidFill>
                <a:latin typeface="Calibri"/>
                <a:ea typeface="Calibri"/>
                <a:cs typeface="Calibri"/>
                <a:sym typeface="Calibri"/>
              </a:rPr>
              <a:t>Danone integrated annual report 2022</a:t>
            </a:r>
            <a:r>
              <a:rPr b="0" i="0" lang="pl-PL" sz="1400" u="none" cap="none" strike="noStrike">
                <a:solidFill>
                  <a:schemeClr val="dk1"/>
                </a:solidFill>
                <a:latin typeface="Calibri"/>
                <a:ea typeface="Calibri"/>
                <a:cs typeface="Calibri"/>
                <a:sym typeface="Calibri"/>
              </a:rPr>
              <a:t>, https://www.danone.com/content/dam/corp/global/danonecom/rai/2022/danone-integrated-annual-report-2022.pdf</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Danone, </a:t>
            </a:r>
            <a:r>
              <a:rPr b="0" i="1" lang="pl-PL" sz="1400" u="none" cap="none" strike="noStrike">
                <a:solidFill>
                  <a:schemeClr val="dk1"/>
                </a:solidFill>
                <a:latin typeface="Calibri"/>
                <a:ea typeface="Calibri"/>
                <a:cs typeface="Calibri"/>
                <a:sym typeface="Calibri"/>
              </a:rPr>
              <a:t>Regenerative agriculture</a:t>
            </a:r>
            <a:r>
              <a:rPr b="0" i="0" lang="pl-PL" sz="1400" u="none" cap="none" strike="noStrike">
                <a:solidFill>
                  <a:schemeClr val="dk1"/>
                </a:solidFill>
                <a:latin typeface="Calibri"/>
                <a:ea typeface="Calibri"/>
                <a:cs typeface="Calibri"/>
                <a:sym typeface="Calibri"/>
              </a:rPr>
              <a:t>, https://www.danone.com/impact/planet/regenerative-agriculture.html</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Tetra Pak, </a:t>
            </a:r>
            <a:r>
              <a:rPr b="0" i="1" lang="pl-PL" sz="1400" u="none" cap="none" strike="noStrike">
                <a:solidFill>
                  <a:schemeClr val="dk1"/>
                </a:solidFill>
                <a:latin typeface="Calibri"/>
                <a:ea typeface="Calibri"/>
                <a:cs typeface="Calibri"/>
                <a:sym typeface="Calibri"/>
              </a:rPr>
              <a:t>Sustainability Report FY22 Highlights, </a:t>
            </a:r>
            <a:r>
              <a:rPr b="0" i="0" lang="pl-PL" sz="1400" u="none" cap="none" strike="noStrike">
                <a:solidFill>
                  <a:schemeClr val="dk1"/>
                </a:solidFill>
                <a:latin typeface="Calibri"/>
                <a:ea typeface="Calibri"/>
                <a:cs typeface="Calibri"/>
                <a:sym typeface="Calibri"/>
              </a:rPr>
              <a:t>https://www.tetrapak.com/content/dam/tetrapak/media-box/global/en/documents/sustainability-report-highlights-infographics.pdf</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Tetra Pak, </a:t>
            </a:r>
            <a:r>
              <a:rPr b="0" i="1" lang="pl-PL" sz="1400" u="none" cap="none" strike="noStrike">
                <a:solidFill>
                  <a:schemeClr val="dk1"/>
                </a:solidFill>
                <a:latin typeface="Calibri"/>
                <a:ea typeface="Calibri"/>
                <a:cs typeface="Calibri"/>
                <a:sym typeface="Calibri"/>
              </a:rPr>
              <a:t>Tetra Pak commits to net zero emissions</a:t>
            </a:r>
            <a:r>
              <a:rPr b="0" i="0" lang="pl-PL" sz="1400" u="none" cap="none" strike="noStrike">
                <a:solidFill>
                  <a:schemeClr val="dk1"/>
                </a:solidFill>
                <a:latin typeface="Calibri"/>
                <a:ea typeface="Calibri"/>
                <a:cs typeface="Calibri"/>
                <a:sym typeface="Calibri"/>
              </a:rPr>
              <a:t>, https://www.tetrapak.com/en-pl/about-tetra-pak/news-and-events/newsarchive/tetra-pak-commits-to-net-zero-emissions</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Tetra Pak, </a:t>
            </a:r>
            <a:r>
              <a:rPr b="0" i="1" lang="pl-PL" sz="1400" u="none" cap="none" strike="noStrike">
                <a:solidFill>
                  <a:schemeClr val="dk1"/>
                </a:solidFill>
                <a:latin typeface="Calibri"/>
                <a:ea typeface="Calibri"/>
                <a:cs typeface="Calibri"/>
                <a:sym typeface="Calibri"/>
              </a:rPr>
              <a:t>Who we are</a:t>
            </a:r>
            <a:r>
              <a:rPr b="0" i="0" lang="pl-PL" sz="1400" u="none" cap="none" strike="noStrike">
                <a:solidFill>
                  <a:schemeClr val="dk1"/>
                </a:solidFill>
                <a:latin typeface="Calibri"/>
                <a:ea typeface="Calibri"/>
                <a:cs typeface="Calibri"/>
                <a:sym typeface="Calibri"/>
              </a:rPr>
              <a:t>, https://www.tetrapak.com/en-pl/about-tetra-pak/who-we-are/company</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https://www.sciencefacts.net/types-of-renewable-energy.html</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https://www.greenmatch.co.uk/blog/2021/09/advantages-and-disadvantages-of-renewable-energy#types-of-renewable-energy</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https://op.europa.eu/webpub/eca/special-reports/renevable-energy-5-2018/en/</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AutoNum type="arabicPeriod"/>
            </a:pPr>
            <a:r>
              <a:rPr b="0" i="0" lang="pl-PL" sz="1400" u="none" cap="none" strike="noStrike">
                <a:solidFill>
                  <a:schemeClr val="dk1"/>
                </a:solidFill>
                <a:latin typeface="Calibri"/>
                <a:ea typeface="Calibri"/>
                <a:cs typeface="Calibri"/>
                <a:sym typeface="Calibri"/>
              </a:rPr>
              <a:t>https://clean-coalition.org/value-of-clean-local-energy/benefits/</a:t>
            </a:r>
            <a:endParaRPr b="0" i="0" sz="1400" u="none" cap="none" strike="noStrike">
              <a:solidFill>
                <a:srgbClr val="000000"/>
              </a:solidFill>
              <a:latin typeface="Arial"/>
              <a:ea typeface="Arial"/>
              <a:cs typeface="Arial"/>
              <a:sym typeface="Arial"/>
            </a:endParaRPr>
          </a:p>
          <a:p>
            <a:pPr indent="127000" lvl="0" marL="0" marR="0" rtl="0" algn="l">
              <a:lnSpc>
                <a:spcPct val="100000"/>
              </a:lnSpc>
              <a:spcBef>
                <a:spcPts val="0"/>
              </a:spcBef>
              <a:spcAft>
                <a:spcPts val="0"/>
              </a:spcAft>
              <a:buClr>
                <a:srgbClr val="000000"/>
              </a:buClr>
              <a:buSzPts val="2000"/>
              <a:buFont typeface="Calibri"/>
              <a:buNone/>
            </a:pPr>
            <a:r>
              <a:t/>
            </a:r>
            <a:endParaRPr b="0"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None/>
            </a:pPr>
            <a:r>
              <a:t/>
            </a:r>
            <a:endParaRPr b="0"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None/>
            </a:pPr>
            <a:r>
              <a:t/>
            </a:r>
            <a:endParaRPr b="0"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None/>
            </a:pPr>
            <a:r>
              <a:t/>
            </a:r>
            <a:endParaRPr b="0"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None/>
            </a:pPr>
            <a:r>
              <a:t/>
            </a:r>
            <a:endParaRPr b="0"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None/>
            </a:pPr>
            <a:r>
              <a:t/>
            </a:r>
            <a:endParaRPr b="0" i="0" sz="14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Calibri"/>
              <a:buNone/>
            </a:pPr>
            <a:r>
              <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32"/>
          <p:cNvSpPr txBox="1"/>
          <p:nvPr>
            <p:ph idx="1" type="body"/>
          </p:nvPr>
        </p:nvSpPr>
        <p:spPr>
          <a:xfrm>
            <a:off x="315861" y="540899"/>
            <a:ext cx="11560278" cy="5461568"/>
          </a:xfrm>
          <a:prstGeom prst="rect">
            <a:avLst/>
          </a:prstGeom>
          <a:noFill/>
          <a:ln>
            <a:noFill/>
          </a:ln>
        </p:spPr>
        <p:txBody>
          <a:bodyPr anchorCtr="0" anchor="t" bIns="45700" lIns="91425" spcFirstLastPara="1" rIns="91425" wrap="square" tIns="45700">
            <a:normAutofit fontScale="70000" lnSpcReduction="20000"/>
          </a:bodyPr>
          <a:lstStyle/>
          <a:p>
            <a:pPr indent="-50800" lvl="0" marL="228600" rtl="0" algn="l">
              <a:lnSpc>
                <a:spcPct val="90000"/>
              </a:lnSpc>
              <a:spcBef>
                <a:spcPts val="0"/>
              </a:spcBef>
              <a:spcAft>
                <a:spcPts val="0"/>
              </a:spcAft>
              <a:buClr>
                <a:schemeClr val="dk1"/>
              </a:buClr>
              <a:buSzPct val="127272"/>
              <a:buNone/>
            </a:pPr>
            <a:r>
              <a:t/>
            </a:r>
            <a:endParaRPr b="1" i="0" sz="2200">
              <a:solidFill>
                <a:srgbClr val="222222"/>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ct val="50000"/>
              <a:buNone/>
            </a:pPr>
            <a:r>
              <a:rPr b="1" lang="pl-PL" sz="2200"/>
              <a:t>päikeseenergia </a:t>
            </a:r>
            <a:r>
              <a:rPr lang="pl-PL" sz="2200"/>
              <a:t>jõuab Maale päikesekiirguse kujul. Päikesel peetakse praegu suurimat kütuse- ja energiapotentsiaali. Seda saab töödelda fotogalvaanilise, fototermilise või fotokeemilise muundamise protsessis. Päikeseenergia eeliste hulka kuuluvad: selle ressursside piiramatu olemus ja universaalsus, tänu millele kasutatakse seda peaaegu kõikjal Maal. Päikeseenergia on juba praegu kõige odavam elektrienergia allikas, mis on saadaval paljudes riikides üle kogu maailma.</a:t>
            </a:r>
            <a:endParaRPr sz="2200"/>
          </a:p>
          <a:p>
            <a:pPr indent="-50800" lvl="0" marL="228600" rtl="0" algn="l">
              <a:lnSpc>
                <a:spcPct val="90000"/>
              </a:lnSpc>
              <a:spcBef>
                <a:spcPts val="1200"/>
              </a:spcBef>
              <a:spcAft>
                <a:spcPts val="0"/>
              </a:spcAft>
              <a:buClr>
                <a:schemeClr val="dk1"/>
              </a:buClr>
              <a:buSzPct val="175000"/>
              <a:buNone/>
            </a:pPr>
            <a:r>
              <a:rPr lang="pl-PL" sz="1600">
                <a:solidFill>
                  <a:srgbClr val="7F7F7F"/>
                </a:solidFill>
                <a:latin typeface="Calibri"/>
                <a:ea typeface="Calibri"/>
                <a:cs typeface="Calibri"/>
                <a:sym typeface="Calibri"/>
              </a:rPr>
              <a:t>Shiradkar, N., R. Arya, A. Chaubal, K. Deshmukh, P. Ghosh, A. Kottantharayil, S. Kumar, and J. Vasi. 2022. Recent developments in solar manufacturing in India. Solar Compass 1:100009. doi:10.1016/j.solcom.2022.100009.</a:t>
            </a:r>
            <a:endParaRPr sz="1600">
              <a:solidFill>
                <a:srgbClr val="7F7F7F"/>
              </a:solidFill>
              <a:latin typeface="Calibri"/>
              <a:ea typeface="Calibri"/>
              <a:cs typeface="Calibri"/>
              <a:sym typeface="Calibri"/>
            </a:endParaRPr>
          </a:p>
          <a:p>
            <a:pPr indent="-50800" lvl="0" marL="228600" rtl="0" algn="l">
              <a:lnSpc>
                <a:spcPct val="90000"/>
              </a:lnSpc>
              <a:spcBef>
                <a:spcPts val="0"/>
              </a:spcBef>
              <a:spcAft>
                <a:spcPts val="0"/>
              </a:spcAft>
              <a:buClr>
                <a:schemeClr val="dk1"/>
              </a:buClr>
              <a:buSzPct val="175000"/>
              <a:buNone/>
            </a:pPr>
            <a:r>
              <a:t/>
            </a:r>
            <a:endParaRPr sz="1600">
              <a:solidFill>
                <a:srgbClr val="7F7F7F"/>
              </a:solidFill>
            </a:endParaRPr>
          </a:p>
          <a:p>
            <a:pPr indent="0" lvl="0" marL="0" rtl="0" algn="l">
              <a:lnSpc>
                <a:spcPct val="115000"/>
              </a:lnSpc>
              <a:spcBef>
                <a:spcPts val="1200"/>
              </a:spcBef>
              <a:spcAft>
                <a:spcPts val="0"/>
              </a:spcAft>
              <a:buClr>
                <a:schemeClr val="dk1"/>
              </a:buClr>
              <a:buSzPct val="50000"/>
              <a:buNone/>
            </a:pPr>
            <a:r>
              <a:rPr b="1" lang="pl-PL" sz="2200">
                <a:solidFill>
                  <a:srgbClr val="222222"/>
                </a:solidFill>
              </a:rPr>
              <a:t>säästev põllumajandus</a:t>
            </a:r>
            <a:r>
              <a:rPr lang="pl-PL" sz="2200">
                <a:solidFill>
                  <a:srgbClr val="222222"/>
                </a:solidFill>
              </a:rPr>
              <a:t> on põllumajandus sellisel viisil, et kaitsta keskkonda, aidata ja laiendada loodusvarasid ning kasutada taastumatuid ressursse parimal viisil.</a:t>
            </a:r>
            <a:endParaRPr sz="2200">
              <a:solidFill>
                <a:srgbClr val="222222"/>
              </a:solidFill>
            </a:endParaRPr>
          </a:p>
          <a:p>
            <a:pPr indent="-50800" lvl="0" marL="228600" rtl="0" algn="l">
              <a:lnSpc>
                <a:spcPct val="90000"/>
              </a:lnSpc>
              <a:spcBef>
                <a:spcPts val="1200"/>
              </a:spcBef>
              <a:spcAft>
                <a:spcPts val="0"/>
              </a:spcAft>
              <a:buClr>
                <a:schemeClr val="dk1"/>
              </a:buClr>
              <a:buSzPct val="175000"/>
              <a:buNone/>
            </a:pPr>
            <a:r>
              <a:rPr lang="pl-PL" sz="1600">
                <a:solidFill>
                  <a:srgbClr val="7F7F7F"/>
                </a:solidFill>
              </a:rPr>
              <a:t>https://www.nal.usda.gov/farms-and-agricultural-production-systems/sustainable-agriculture</a:t>
            </a:r>
            <a:endParaRPr sz="2200">
              <a:solidFill>
                <a:srgbClr val="222222"/>
              </a:solidFill>
            </a:endParaRPr>
          </a:p>
          <a:p>
            <a:pPr indent="-50800" lvl="0" marL="228600" rtl="0" algn="l">
              <a:lnSpc>
                <a:spcPct val="90000"/>
              </a:lnSpc>
              <a:spcBef>
                <a:spcPts val="0"/>
              </a:spcBef>
              <a:spcAft>
                <a:spcPts val="0"/>
              </a:spcAft>
              <a:buClr>
                <a:schemeClr val="dk1"/>
              </a:buClr>
              <a:buSzPct val="140000"/>
              <a:buNone/>
            </a:pPr>
            <a:r>
              <a:t/>
            </a:r>
            <a:endParaRPr b="1" sz="2000">
              <a:solidFill>
                <a:srgbClr val="222222"/>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ct val="50000"/>
              <a:buNone/>
            </a:pPr>
            <a:r>
              <a:rPr b="1" lang="pl-PL" sz="2200">
                <a:solidFill>
                  <a:srgbClr val="222222"/>
                </a:solidFill>
              </a:rPr>
              <a:t>säästev transport</a:t>
            </a:r>
            <a:r>
              <a:rPr lang="pl-PL" sz="2200">
                <a:solidFill>
                  <a:srgbClr val="222222"/>
                </a:solidFill>
              </a:rPr>
              <a:t> viitab madala ja nullheitega, energiatõhusatele ja taskukohastele transpordiliikidele, sealhulgas elektri- ja alternatiivkütusel töötavad sõidukid, aga ka kodumaised kütused.</a:t>
            </a:r>
            <a:endParaRPr sz="2200">
              <a:solidFill>
                <a:srgbClr val="222222"/>
              </a:solidFill>
            </a:endParaRPr>
          </a:p>
          <a:p>
            <a:pPr indent="-50800" lvl="0" marL="228600" rtl="0" algn="l">
              <a:lnSpc>
                <a:spcPct val="90000"/>
              </a:lnSpc>
              <a:spcBef>
                <a:spcPts val="1200"/>
              </a:spcBef>
              <a:spcAft>
                <a:spcPts val="0"/>
              </a:spcAft>
              <a:buClr>
                <a:schemeClr val="dk1"/>
              </a:buClr>
              <a:buSzPct val="175000"/>
              <a:buNone/>
            </a:pPr>
            <a:r>
              <a:rPr lang="pl-PL" sz="1600">
                <a:solidFill>
                  <a:srgbClr val="7F7F7F"/>
                </a:solidFill>
                <a:latin typeface="Calibri"/>
                <a:ea typeface="Calibri"/>
                <a:cs typeface="Calibri"/>
                <a:sym typeface="Calibri"/>
              </a:rPr>
              <a:t>https://www.energy.gov/eere/sustainable-transportation-and-fuels</a:t>
            </a:r>
            <a:endParaRPr/>
          </a:p>
          <a:p>
            <a:pPr indent="0" lvl="0" marL="0" rtl="0" algn="l">
              <a:lnSpc>
                <a:spcPct val="115000"/>
              </a:lnSpc>
              <a:spcBef>
                <a:spcPts val="1200"/>
              </a:spcBef>
              <a:spcAft>
                <a:spcPts val="0"/>
              </a:spcAft>
              <a:buSzPct val="50000"/>
              <a:buNone/>
            </a:pPr>
            <a:r>
              <a:rPr b="1" lang="pl-PL" sz="2200">
                <a:solidFill>
                  <a:srgbClr val="222222"/>
                </a:solidFill>
              </a:rPr>
              <a:t>loodete energia ehk ookeanienergia </a:t>
            </a:r>
            <a:r>
              <a:rPr lang="pl-PL" sz="2200">
                <a:solidFill>
                  <a:srgbClr val="222222"/>
                </a:solidFill>
              </a:rPr>
              <a:t>on hüdroenergia energia, mida saame loodetest. Seda energiat sorteeritakse mõnikord hüdroenergia kategooria alla, mitte eraldi.</a:t>
            </a:r>
            <a:endParaRPr sz="2200">
              <a:solidFill>
                <a:srgbClr val="222222"/>
              </a:solidFill>
            </a:endParaRPr>
          </a:p>
          <a:p>
            <a:pPr indent="-50800" lvl="0" marL="228600" rtl="0" algn="l">
              <a:lnSpc>
                <a:spcPct val="90000"/>
              </a:lnSpc>
              <a:spcBef>
                <a:spcPts val="1200"/>
              </a:spcBef>
              <a:spcAft>
                <a:spcPts val="0"/>
              </a:spcAft>
              <a:buClr>
                <a:schemeClr val="dk1"/>
              </a:buClr>
              <a:buSzPct val="175000"/>
              <a:buNone/>
            </a:pPr>
            <a:r>
              <a:rPr lang="pl-PL" sz="1600">
                <a:solidFill>
                  <a:srgbClr val="7F7F7F"/>
                </a:solidFill>
                <a:latin typeface="Calibri"/>
                <a:ea typeface="Calibri"/>
                <a:cs typeface="Calibri"/>
                <a:sym typeface="Calibri"/>
              </a:rPr>
              <a:t>https://www.greenmatch.co.uk/blog/2021/09/advantages-and-disadvantages-of-renewable-energy#types-of-renewable-energy</a:t>
            </a:r>
            <a:endParaRPr/>
          </a:p>
          <a:p>
            <a:pPr indent="-50800" lvl="0" marL="228600" rtl="0" algn="l">
              <a:lnSpc>
                <a:spcPct val="90000"/>
              </a:lnSpc>
              <a:spcBef>
                <a:spcPts val="0"/>
              </a:spcBef>
              <a:spcAft>
                <a:spcPts val="0"/>
              </a:spcAft>
              <a:buClr>
                <a:schemeClr val="dk1"/>
              </a:buClr>
              <a:buSzPct val="175000"/>
              <a:buNone/>
            </a:pPr>
            <a:r>
              <a:t/>
            </a:r>
            <a:endParaRPr b="1" sz="1600">
              <a:solidFill>
                <a:srgbClr val="7F7F7F"/>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ct val="50000"/>
              <a:buNone/>
            </a:pPr>
            <a:r>
              <a:rPr b="1" lang="pl-PL" sz="2200">
                <a:solidFill>
                  <a:srgbClr val="222222"/>
                </a:solidFill>
              </a:rPr>
              <a:t>tuuleenergia:</a:t>
            </a:r>
            <a:r>
              <a:rPr lang="pl-PL" sz="2200">
                <a:solidFill>
                  <a:srgbClr val="222222"/>
                </a:solidFill>
              </a:rPr>
              <a:t> tuule kineetiline energia, mis muudetakse tuuleturbiinides elektriks.</a:t>
            </a:r>
            <a:endParaRPr sz="2200">
              <a:solidFill>
                <a:srgbClr val="222222"/>
              </a:solidFill>
            </a:endParaRPr>
          </a:p>
          <a:p>
            <a:pPr indent="-50800" lvl="0" marL="228600" rtl="0" algn="l">
              <a:lnSpc>
                <a:spcPct val="90000"/>
              </a:lnSpc>
              <a:spcBef>
                <a:spcPts val="1200"/>
              </a:spcBef>
              <a:spcAft>
                <a:spcPts val="0"/>
              </a:spcAft>
              <a:buClr>
                <a:schemeClr val="dk1"/>
              </a:buClr>
              <a:buSzPct val="175000"/>
              <a:buNone/>
            </a:pPr>
            <a:r>
              <a:rPr lang="pl-PL" sz="1600">
                <a:solidFill>
                  <a:srgbClr val="7F7F7F"/>
                </a:solidFill>
                <a:latin typeface="Calibri"/>
                <a:ea typeface="Calibri"/>
                <a:cs typeface="Calibri"/>
                <a:sym typeface="Calibri"/>
              </a:rPr>
              <a:t>https://ec.europa.eu/eurostat/web/interactive-publications/energy-2023#</a:t>
            </a:r>
            <a:endParaRPr/>
          </a:p>
          <a:p>
            <a:pPr indent="-50800" lvl="0" marL="228600" rtl="0" algn="l">
              <a:lnSpc>
                <a:spcPct val="90000"/>
              </a:lnSpc>
              <a:spcBef>
                <a:spcPts val="0"/>
              </a:spcBef>
              <a:spcAft>
                <a:spcPts val="0"/>
              </a:spcAft>
              <a:buClr>
                <a:schemeClr val="dk1"/>
              </a:buClr>
              <a:buSzPct val="175000"/>
              <a:buNone/>
            </a:pPr>
            <a:r>
              <a:t/>
            </a:r>
            <a:endParaRPr sz="1600">
              <a:solidFill>
                <a:srgbClr val="7F7F7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Motyw pakietu Office">
  <a:themeElements>
    <a:clrScheme name="Niebieski">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2021-03-17T15:35:01Z</dcterms:created>
  <dc:creator>Danuta Szpilko</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0x0101006BB1CE6E337D584EAB9F6A325E920394</vt:lpwstr>
  </property>
</Properties>
</file>