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Lst>
  <p:sldSz cy="6858000" cx="12192000"/>
  <p:notesSz cx="6858000" cy="9144000"/>
  <p:embeddedFontLst>
    <p:embeddedFont>
      <p:font typeface="Helvetica Neue"/>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6" roundtripDataSignature="AMtx7mhxpTEHXU6Zu82ePzsUKqtaGySI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HelveticaNeue-regular.fntdata"/><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font" Target="fonts/HelveticaNeue-italic.fntdata"/><Relationship Id="rId63" Type="http://schemas.openxmlformats.org/officeDocument/2006/relationships/font" Target="fonts/HelveticaNeue-bold.fntdata"/><Relationship Id="rId22" Type="http://schemas.openxmlformats.org/officeDocument/2006/relationships/slide" Target="slides/slide18.xml"/><Relationship Id="rId66" Type="http://customschemas.google.com/relationships/presentationmetadata" Target="metadata"/><Relationship Id="rId21" Type="http://schemas.openxmlformats.org/officeDocument/2006/relationships/slide" Target="slides/slide17.xml"/><Relationship Id="rId65" Type="http://schemas.openxmlformats.org/officeDocument/2006/relationships/font" Target="fonts/HelveticaNeue-boldItalic.fntdata"/><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 name="Google Shape;76;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Clr>
                <a:srgbClr val="000000"/>
              </a:buClr>
              <a:buSzPts val="1100"/>
              <a:buFont typeface="Arial"/>
              <a:buChar char="●"/>
            </a:pPr>
            <a:r>
              <a:rPr lang="en-US" sz="1100"/>
              <a:t>Welcome participants to the module.</a:t>
            </a:r>
            <a:endParaRPr/>
          </a:p>
          <a:p>
            <a:pPr indent="-298450" lvl="0" marL="457200" rtl="0" algn="l">
              <a:lnSpc>
                <a:spcPct val="100000"/>
              </a:lnSpc>
              <a:spcBef>
                <a:spcPts val="0"/>
              </a:spcBef>
              <a:spcAft>
                <a:spcPts val="0"/>
              </a:spcAft>
              <a:buClr>
                <a:srgbClr val="000000"/>
              </a:buClr>
              <a:buSzPts val="1100"/>
              <a:buFont typeface="Arial"/>
              <a:buChar char="●"/>
            </a:pPr>
            <a:r>
              <a:rPr lang="en-US" sz="1100"/>
              <a:t>Introduce yourself and provide a brief overview of your background and expertise.</a:t>
            </a:r>
            <a:endParaRPr/>
          </a:p>
          <a:p>
            <a:pPr indent="-298450" lvl="0" marL="457200" rtl="0" algn="l">
              <a:lnSpc>
                <a:spcPct val="100000"/>
              </a:lnSpc>
              <a:spcBef>
                <a:spcPts val="0"/>
              </a:spcBef>
              <a:spcAft>
                <a:spcPts val="0"/>
              </a:spcAft>
              <a:buClr>
                <a:srgbClr val="000000"/>
              </a:buClr>
              <a:buSzPts val="1100"/>
              <a:buFont typeface="Arial"/>
              <a:buChar char="●"/>
            </a:pPr>
            <a:r>
              <a:rPr lang="en-US" sz="1100"/>
              <a:t>Briefly outline what the session will cover and its importance in the context of food systems education.</a:t>
            </a:r>
            <a:endParaRPr/>
          </a:p>
          <a:p>
            <a:pPr indent="0" lvl="0" marL="0" rtl="0" algn="l">
              <a:lnSpc>
                <a:spcPct val="100000"/>
              </a:lnSpc>
              <a:spcBef>
                <a:spcPts val="0"/>
              </a:spcBef>
              <a:spcAft>
                <a:spcPts val="0"/>
              </a:spcAft>
              <a:buSzPts val="1400"/>
              <a:buNone/>
            </a:pPr>
            <a:r>
              <a:rPr lang="en-US" sz="1100"/>
              <a:t>Additional Information:</a:t>
            </a:r>
            <a:endParaRPr/>
          </a:p>
          <a:p>
            <a:pPr indent="-298450" lvl="0" marL="457200" rtl="0" algn="l">
              <a:lnSpc>
                <a:spcPct val="100000"/>
              </a:lnSpc>
              <a:spcBef>
                <a:spcPts val="0"/>
              </a:spcBef>
              <a:spcAft>
                <a:spcPts val="0"/>
              </a:spcAft>
              <a:buClr>
                <a:srgbClr val="000000"/>
              </a:buClr>
              <a:buSzPts val="1100"/>
              <a:buFont typeface="Arial"/>
              <a:buChar char="●"/>
            </a:pPr>
            <a:r>
              <a:rPr lang="en-US" sz="1100"/>
              <a:t>Background: Food systems encompass all the processes involved in feeding a population: growing, harvesting, processing, packaging, transporting, marketing, consumption, and disposal of food and food-related items.</a:t>
            </a:r>
            <a:endParaRPr/>
          </a:p>
          <a:p>
            <a:pPr indent="-298450" lvl="0" marL="457200" rtl="0" algn="l">
              <a:lnSpc>
                <a:spcPct val="100000"/>
              </a:lnSpc>
              <a:spcBef>
                <a:spcPts val="0"/>
              </a:spcBef>
              <a:spcAft>
                <a:spcPts val="0"/>
              </a:spcAft>
              <a:buClr>
                <a:srgbClr val="000000"/>
              </a:buClr>
              <a:buSzPts val="1100"/>
              <a:buFont typeface="Arial"/>
              <a:buChar char="●"/>
            </a:pPr>
            <a:r>
              <a:rPr lang="en-US" sz="1100"/>
              <a:t>Importance: Understanding food systems is crucial for promoting sustainable practices, improving public health, and addressing environmental challenges.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Multiple choice quiz on file with questions, alternatives and explanation of right answers.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Choice of applying quiz directly on Platform, use PDF file or simply discuss in the presentation. </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Q2: C: Reducing meat consumption helps lower greenhouse gas emissions, as intensive feedlot animal farming is a significant source of methane and other greenhouse gases. This reduction is crucial for mitigating climate change and its impacts on the environment.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 name="Google Shape;132;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Multiple choice quiz on file with questions, alternatives and explanation of right answers.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Choice of applying quiz directly on Platform, use PDF file or simply discuss in the presentation. </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Q3:C: A plant-based diet is associated with a lower risk of chronic diseases such as diabetes, heart disease, and certain cancers due to higher intake of essential nutrients, vitamins, and antioxidants, and lower intake of unhealthy fats.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 name="Google Shape;137;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Multiple choice quiz on file with questions, alternatives and explanation of right answers.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Choice of applying quiz directly on Platform, use PDF file or simply discuss in the presentation. </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Q3:C: A plant-based diet is associated with a lower risk of chronic diseases such as diabetes, heart disease, and certain cancers due to higher intake of essential nutrients, vitamins, and antioxidants, and lower intake of unhealthy fats.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Multiple choice quiz on file with questions, alternatives and explanation of right answers.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Choice of applying quiz directly on Platform, use PDF file or simply discuss in the presentation. </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Q4:C: When food waste decomposes in landfills, it produces methane, a potent greenhouse gas that significantly contributes to climate change. Reducing food waste can help lower methane emissions and reduce the overall environmental impact.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 name="Google Shape;148;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Multiple choice quiz on file with questions, alternatives and explanation of right answers.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Choice of applying quiz directly on Platform, use PDF file or simply discuss in the presentation. </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Q4:C: When food waste decomposes in landfills, it produces methane, a potent greenhouse gas that significantly contributes to climate change. Reducing food waste can help lower methane emissions and reduce the overall environmental impact.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Multiple choice quiz on file with questions, alternatives and explanation of right answers.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Choice of applying quiz directly on Platform, use PDF file or simply discuss in the presentation. </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Q5:C: Food security is crucial for sustainable food systems because it ensures that all people have access to enough safe and nutritious food to maintain a healthy and active life. This includes addressing issues such as hunger, malnutrition, and equitable food distribution.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 name="Google Shape;158;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Multiple choice quiz on file with questions, alternatives and explanation of right answers.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Choice of applying quiz directly on Platform, use PDF file or simply discuss in the presentation. </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Q5:C: Food security is crucial for sustainable food systems because it ensures that all people have access to enough safe and nutritious food to maintain a healthy and active life. This includes addressing issues such as hunger, malnutrition, and equitable food distribution.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3" name="Google Shape;163;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Discuss each challenge and the complexity and interconnectedness of food systems.</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Highlight key challenges faced by food systems today.</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**Online activity (Forum) Described in Content</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b="1" lang="en-US"/>
              <a:t>Interconnectedness</a:t>
            </a:r>
            <a:r>
              <a:rPr b="0" lang="en-US"/>
              <a:t>: Food systems are linked to various sectors such as water, energy, and health. Changes in one area can have cascading effects on others.</a:t>
            </a:r>
            <a:endParaRPr b="0"/>
          </a:p>
          <a:p>
            <a:pPr indent="0" lvl="0" marL="0" rtl="0" algn="l">
              <a:lnSpc>
                <a:spcPct val="100000"/>
              </a:lnSpc>
              <a:spcBef>
                <a:spcPts val="0"/>
              </a:spcBef>
              <a:spcAft>
                <a:spcPts val="0"/>
              </a:spcAft>
              <a:buSzPts val="1400"/>
              <a:buNone/>
            </a:pPr>
            <a:r>
              <a:rPr lang="en-US" sz="1400">
                <a:latin typeface="Arial"/>
                <a:ea typeface="Arial"/>
                <a:cs typeface="Arial"/>
                <a:sym typeface="Arial"/>
              </a:rPr>
              <a:t>Challenges:</a:t>
            </a:r>
            <a:endParaRPr/>
          </a:p>
          <a:p>
            <a:pPr indent="0" lvl="0" marL="0" rtl="0" algn="l">
              <a:lnSpc>
                <a:spcPct val="100000"/>
              </a:lnSpc>
              <a:spcBef>
                <a:spcPts val="0"/>
              </a:spcBef>
              <a:spcAft>
                <a:spcPts val="0"/>
              </a:spcAft>
              <a:buSzPts val="1400"/>
              <a:buNone/>
            </a:pPr>
            <a:r>
              <a:rPr b="1" lang="en-US"/>
              <a:t>Resource Use</a:t>
            </a:r>
            <a:r>
              <a:rPr b="0" lang="en-US"/>
              <a:t>: Efficient use of land, water, and energy is crucial to sustainable food production.</a:t>
            </a:r>
            <a:endParaRPr b="0"/>
          </a:p>
          <a:p>
            <a:pPr indent="0" lvl="0" marL="0" rtl="0" algn="l">
              <a:lnSpc>
                <a:spcPct val="100000"/>
              </a:lnSpc>
              <a:spcBef>
                <a:spcPts val="0"/>
              </a:spcBef>
              <a:spcAft>
                <a:spcPts val="0"/>
              </a:spcAft>
              <a:buSzPts val="1400"/>
              <a:buNone/>
            </a:pPr>
            <a:r>
              <a:rPr b="1" lang="en-US"/>
              <a:t>Waste Management</a:t>
            </a:r>
            <a:r>
              <a:rPr b="0" lang="en-US"/>
              <a:t>: Reducing food waste through better storage, processing, and consumption practices.</a:t>
            </a:r>
            <a:endParaRPr b="0"/>
          </a:p>
          <a:p>
            <a:pPr indent="0" lvl="0" marL="0" rtl="0" algn="l">
              <a:lnSpc>
                <a:spcPct val="100000"/>
              </a:lnSpc>
              <a:spcBef>
                <a:spcPts val="0"/>
              </a:spcBef>
              <a:spcAft>
                <a:spcPts val="0"/>
              </a:spcAft>
              <a:buSzPts val="1400"/>
              <a:buNone/>
            </a:pPr>
            <a:r>
              <a:rPr b="1" lang="en-US"/>
              <a:t>Climate Impact</a:t>
            </a:r>
            <a:r>
              <a:rPr b="0" lang="en-US"/>
              <a:t>: Addressing the significant contribution of food systems to global greenhouse gas emissions.</a:t>
            </a:r>
            <a:endParaRPr b="0"/>
          </a:p>
          <a:p>
            <a:pPr indent="0" lvl="0" marL="0" rtl="0" algn="l">
              <a:lnSpc>
                <a:spcPct val="100000"/>
              </a:lnSpc>
              <a:spcBef>
                <a:spcPts val="0"/>
              </a:spcBef>
              <a:spcAft>
                <a:spcPts val="0"/>
              </a:spcAft>
              <a:buSzPts val="1400"/>
              <a:buNone/>
            </a:pPr>
            <a:r>
              <a:rPr b="1" lang="en-US"/>
              <a:t>Social Equity</a:t>
            </a:r>
            <a:r>
              <a:rPr b="0" lang="en-US"/>
              <a:t>: Ensuring fair access to food and resources, and supporting farmers and workers in the food industry.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 name="Google Shape;169;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Discuss each challenge and the complexity and interconnectedness of food systems.</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Highlight key challenges faced by food systems today.</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 Online activity (Forum) Described in Content</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b="1" lang="en-US"/>
              <a:t>Interconnectedness</a:t>
            </a:r>
            <a:r>
              <a:rPr b="0" lang="en-US"/>
              <a:t>: Food systems are linked to various sectors such as water, energy, and health. Changes in one area can have cascading effects on others.</a:t>
            </a:r>
            <a:endParaRPr b="0"/>
          </a:p>
          <a:p>
            <a:pPr indent="0" lvl="0" marL="0" rtl="0" algn="l">
              <a:lnSpc>
                <a:spcPct val="100000"/>
              </a:lnSpc>
              <a:spcBef>
                <a:spcPts val="0"/>
              </a:spcBef>
              <a:spcAft>
                <a:spcPts val="0"/>
              </a:spcAft>
              <a:buSzPts val="1400"/>
              <a:buNone/>
            </a:pPr>
            <a:r>
              <a:rPr lang="en-US" sz="1400">
                <a:latin typeface="Arial"/>
                <a:ea typeface="Arial"/>
                <a:cs typeface="Arial"/>
                <a:sym typeface="Arial"/>
              </a:rPr>
              <a:t>Challenges:</a:t>
            </a:r>
            <a:endParaRPr/>
          </a:p>
          <a:p>
            <a:pPr indent="0" lvl="0" marL="0" rtl="0" algn="l">
              <a:lnSpc>
                <a:spcPct val="100000"/>
              </a:lnSpc>
              <a:spcBef>
                <a:spcPts val="0"/>
              </a:spcBef>
              <a:spcAft>
                <a:spcPts val="0"/>
              </a:spcAft>
              <a:buSzPts val="1400"/>
              <a:buNone/>
            </a:pPr>
            <a:r>
              <a:rPr b="1" lang="en-US"/>
              <a:t>Resource Use</a:t>
            </a:r>
            <a:r>
              <a:rPr b="0" lang="en-US"/>
              <a:t>: Efficient use of land, water, and energy is crucial to sustainable food production.</a:t>
            </a:r>
            <a:endParaRPr b="0"/>
          </a:p>
          <a:p>
            <a:pPr indent="0" lvl="0" marL="0" rtl="0" algn="l">
              <a:lnSpc>
                <a:spcPct val="100000"/>
              </a:lnSpc>
              <a:spcBef>
                <a:spcPts val="0"/>
              </a:spcBef>
              <a:spcAft>
                <a:spcPts val="0"/>
              </a:spcAft>
              <a:buSzPts val="1400"/>
              <a:buNone/>
            </a:pPr>
            <a:r>
              <a:rPr b="1" lang="en-US"/>
              <a:t>Waste Management</a:t>
            </a:r>
            <a:r>
              <a:rPr b="0" lang="en-US"/>
              <a:t>: Reducing food waste through better storage, processing, and consumption practices.</a:t>
            </a:r>
            <a:endParaRPr b="0"/>
          </a:p>
          <a:p>
            <a:pPr indent="0" lvl="0" marL="0" rtl="0" algn="l">
              <a:lnSpc>
                <a:spcPct val="100000"/>
              </a:lnSpc>
              <a:spcBef>
                <a:spcPts val="0"/>
              </a:spcBef>
              <a:spcAft>
                <a:spcPts val="0"/>
              </a:spcAft>
              <a:buSzPts val="1400"/>
              <a:buNone/>
            </a:pPr>
            <a:r>
              <a:rPr b="1" lang="en-US"/>
              <a:t>Climate Impact</a:t>
            </a:r>
            <a:r>
              <a:rPr b="0" lang="en-US"/>
              <a:t>: Addressing the significant contribution of food systems to global greenhouse gas emissions.</a:t>
            </a:r>
            <a:endParaRPr b="0"/>
          </a:p>
          <a:p>
            <a:pPr indent="0" lvl="0" marL="0" rtl="0" algn="l">
              <a:lnSpc>
                <a:spcPct val="100000"/>
              </a:lnSpc>
              <a:spcBef>
                <a:spcPts val="0"/>
              </a:spcBef>
              <a:spcAft>
                <a:spcPts val="0"/>
              </a:spcAft>
              <a:buSzPts val="1400"/>
              <a:buNone/>
            </a:pPr>
            <a:r>
              <a:rPr b="1" lang="en-US"/>
              <a:t>Social Equity</a:t>
            </a:r>
            <a:r>
              <a:rPr b="0" lang="en-US"/>
              <a:t>: Ensuring fair access to food and resources, and supporting farmers and workers in the food industry.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5" name="Google Shape;175;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Discuss each challenge and the complexity and interconnectedness of food systems.</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Highlight key challenges faced by food systems today.</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If possible use Online activity (Forum) Described in the Presentation Content</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b="1" lang="en-US"/>
              <a:t>Interconnectedness</a:t>
            </a:r>
            <a:r>
              <a:rPr b="0" lang="en-US"/>
              <a:t>: Food systems are linked to various sectors such as water, energy, and health. Changes in one area can have cascading effects on others.</a:t>
            </a:r>
            <a:endParaRPr b="0"/>
          </a:p>
          <a:p>
            <a:pPr indent="0" lvl="0" marL="0" rtl="0" algn="l">
              <a:lnSpc>
                <a:spcPct val="100000"/>
              </a:lnSpc>
              <a:spcBef>
                <a:spcPts val="0"/>
              </a:spcBef>
              <a:spcAft>
                <a:spcPts val="0"/>
              </a:spcAft>
              <a:buSzPts val="1400"/>
              <a:buNone/>
            </a:pPr>
            <a:r>
              <a:rPr lang="en-US" sz="1400">
                <a:latin typeface="Arial"/>
                <a:ea typeface="Arial"/>
                <a:cs typeface="Arial"/>
                <a:sym typeface="Arial"/>
              </a:rPr>
              <a:t>Challenges:</a:t>
            </a:r>
            <a:endParaRPr/>
          </a:p>
          <a:p>
            <a:pPr indent="0" lvl="0" marL="0" rtl="0" algn="l">
              <a:lnSpc>
                <a:spcPct val="100000"/>
              </a:lnSpc>
              <a:spcBef>
                <a:spcPts val="0"/>
              </a:spcBef>
              <a:spcAft>
                <a:spcPts val="0"/>
              </a:spcAft>
              <a:buSzPts val="1400"/>
              <a:buNone/>
            </a:pPr>
            <a:r>
              <a:rPr b="1" lang="en-US"/>
              <a:t>Resource Use</a:t>
            </a:r>
            <a:r>
              <a:rPr b="0" lang="en-US"/>
              <a:t>: Efficient use of land, water, and energy is crucial to sustainable food production.</a:t>
            </a:r>
            <a:endParaRPr b="0"/>
          </a:p>
          <a:p>
            <a:pPr indent="0" lvl="0" marL="0" rtl="0" algn="l">
              <a:lnSpc>
                <a:spcPct val="100000"/>
              </a:lnSpc>
              <a:spcBef>
                <a:spcPts val="0"/>
              </a:spcBef>
              <a:spcAft>
                <a:spcPts val="0"/>
              </a:spcAft>
              <a:buSzPts val="1400"/>
              <a:buNone/>
            </a:pPr>
            <a:r>
              <a:rPr b="1" lang="en-US"/>
              <a:t>Waste Management</a:t>
            </a:r>
            <a:r>
              <a:rPr b="0" lang="en-US"/>
              <a:t>: Reducing food waste through better storage, processing, and consumption practices.</a:t>
            </a:r>
            <a:endParaRPr b="0"/>
          </a:p>
          <a:p>
            <a:pPr indent="0" lvl="0" marL="0" rtl="0" algn="l">
              <a:lnSpc>
                <a:spcPct val="100000"/>
              </a:lnSpc>
              <a:spcBef>
                <a:spcPts val="0"/>
              </a:spcBef>
              <a:spcAft>
                <a:spcPts val="0"/>
              </a:spcAft>
              <a:buSzPts val="1400"/>
              <a:buNone/>
            </a:pPr>
            <a:r>
              <a:rPr b="1" lang="en-US"/>
              <a:t>Climate Impact</a:t>
            </a:r>
            <a:r>
              <a:rPr b="0" lang="en-US"/>
              <a:t>: Addressing the significant contribution of food systems to global greenhouse gas emissions.</a:t>
            </a:r>
            <a:endParaRPr b="0"/>
          </a:p>
          <a:p>
            <a:pPr indent="0" lvl="0" marL="0" rtl="0" algn="l">
              <a:lnSpc>
                <a:spcPct val="100000"/>
              </a:lnSpc>
              <a:spcBef>
                <a:spcPts val="0"/>
              </a:spcBef>
              <a:spcAft>
                <a:spcPts val="0"/>
              </a:spcAft>
              <a:buSzPts val="1400"/>
              <a:buNone/>
            </a:pPr>
            <a:r>
              <a:rPr b="1" lang="en-US"/>
              <a:t>Social Equity</a:t>
            </a:r>
            <a:r>
              <a:rPr b="0" lang="en-US"/>
              <a:t>: Ensuring fair access to food and resources, and supporting farmers and workers in the food industry.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 name="Google Shape;82;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Clr>
                <a:srgbClr val="000000"/>
              </a:buClr>
              <a:buSzPts val="1100"/>
              <a:buFont typeface="Arial"/>
              <a:buChar char="●"/>
            </a:pPr>
            <a:r>
              <a:rPr lang="en-US" sz="1100"/>
              <a:t>Welcome the participants warmly.</a:t>
            </a:r>
            <a:endParaRPr/>
          </a:p>
          <a:p>
            <a:pPr indent="-298450" lvl="0" marL="457200" rtl="0" algn="l">
              <a:lnSpc>
                <a:spcPct val="100000"/>
              </a:lnSpc>
              <a:spcBef>
                <a:spcPts val="0"/>
              </a:spcBef>
              <a:spcAft>
                <a:spcPts val="0"/>
              </a:spcAft>
              <a:buClr>
                <a:srgbClr val="000000"/>
              </a:buClr>
              <a:buSzPts val="1100"/>
              <a:buFont typeface="Arial"/>
              <a:buChar char="●"/>
            </a:pPr>
            <a:r>
              <a:rPr lang="en-US" sz="1100"/>
              <a:t>Explain the significance of food systems education in the current global context.</a:t>
            </a:r>
            <a:endParaRPr/>
          </a:p>
          <a:p>
            <a:pPr indent="-298450" lvl="0" marL="457200" rtl="0" algn="l">
              <a:lnSpc>
                <a:spcPct val="100000"/>
              </a:lnSpc>
              <a:spcBef>
                <a:spcPts val="0"/>
              </a:spcBef>
              <a:spcAft>
                <a:spcPts val="0"/>
              </a:spcAft>
              <a:buClr>
                <a:srgbClr val="000000"/>
              </a:buClr>
              <a:buSzPts val="1100"/>
              <a:buFont typeface="Arial"/>
              <a:buChar char="●"/>
            </a:pPr>
            <a:r>
              <a:rPr lang="en-US" sz="1100"/>
              <a:t>Provide an overview of what will be covered in the module.</a:t>
            </a:r>
            <a:endParaRPr/>
          </a:p>
          <a:p>
            <a:pPr indent="-298450" lvl="0" marL="457200" rtl="0" algn="l">
              <a:lnSpc>
                <a:spcPct val="100000"/>
              </a:lnSpc>
              <a:spcBef>
                <a:spcPts val="0"/>
              </a:spcBef>
              <a:spcAft>
                <a:spcPts val="0"/>
              </a:spcAft>
              <a:buClr>
                <a:srgbClr val="000000"/>
              </a:buClr>
              <a:buSzPts val="1100"/>
              <a:buFont typeface="Arial"/>
              <a:buChar char="●"/>
            </a:pPr>
            <a:r>
              <a:rPr lang="en-US" sz="1100"/>
              <a:t>Highlight the main objectives of the session.</a:t>
            </a:r>
            <a:endParaRPr/>
          </a:p>
          <a:p>
            <a:pPr indent="-298450" lvl="0" marL="457200" rtl="0" algn="l">
              <a:lnSpc>
                <a:spcPct val="100000"/>
              </a:lnSpc>
              <a:spcBef>
                <a:spcPts val="0"/>
              </a:spcBef>
              <a:spcAft>
                <a:spcPts val="0"/>
              </a:spcAft>
              <a:buClr>
                <a:srgbClr val="000000"/>
              </a:buClr>
              <a:buSzPts val="1100"/>
              <a:buFont typeface="Arial"/>
              <a:buChar char="●"/>
            </a:pPr>
            <a:r>
              <a:rPr lang="en-US" sz="1100"/>
              <a:t>Clearly state the learning objectives.</a:t>
            </a:r>
            <a:endParaRPr/>
          </a:p>
          <a:p>
            <a:pPr indent="-298450" lvl="0" marL="457200" rtl="0" algn="l">
              <a:lnSpc>
                <a:spcPct val="100000"/>
              </a:lnSpc>
              <a:spcBef>
                <a:spcPts val="0"/>
              </a:spcBef>
              <a:spcAft>
                <a:spcPts val="0"/>
              </a:spcAft>
              <a:buClr>
                <a:srgbClr val="000000"/>
              </a:buClr>
              <a:buSzPts val="1100"/>
              <a:buFont typeface="Arial"/>
              <a:buChar char="●"/>
            </a:pPr>
            <a:r>
              <a:rPr lang="en-US" sz="1100"/>
              <a:t>Explain how these objectives will guide the session and what participants can expect to learn.</a:t>
            </a:r>
            <a:endParaRPr/>
          </a:p>
          <a:p>
            <a:pPr indent="-298450" lvl="0" marL="457200" rtl="0" algn="l">
              <a:lnSpc>
                <a:spcPct val="100000"/>
              </a:lnSpc>
              <a:spcBef>
                <a:spcPts val="0"/>
              </a:spcBef>
              <a:spcAft>
                <a:spcPts val="0"/>
              </a:spcAft>
              <a:buClr>
                <a:srgbClr val="000000"/>
              </a:buClr>
              <a:buSzPts val="1100"/>
              <a:buFont typeface="Arial"/>
              <a:buChar char="●"/>
            </a:pPr>
            <a:r>
              <a:rPr lang="en-US" sz="1100"/>
              <a:t>Emphasise the importance of these objectives in shaping effective teaching practices.</a:t>
            </a:r>
            <a:endParaRPr/>
          </a:p>
          <a:p>
            <a:pPr indent="-228600" lvl="0" marL="457200" rtl="0" algn="l">
              <a:lnSpc>
                <a:spcPct val="100000"/>
              </a:lnSpc>
              <a:spcBef>
                <a:spcPts val="0"/>
              </a:spcBef>
              <a:spcAft>
                <a:spcPts val="0"/>
              </a:spcAft>
              <a:buClr>
                <a:srgbClr val="000000"/>
              </a:buClr>
              <a:buSzPts val="1100"/>
              <a:buFont typeface="Arial"/>
              <a:buNone/>
            </a:pPr>
            <a:r>
              <a:t/>
            </a:r>
            <a:endParaRPr sz="1100"/>
          </a:p>
          <a:p>
            <a:pPr indent="0" lvl="0" marL="0" rtl="0" algn="l">
              <a:lnSpc>
                <a:spcPct val="100000"/>
              </a:lnSpc>
              <a:spcBef>
                <a:spcPts val="0"/>
              </a:spcBef>
              <a:spcAft>
                <a:spcPts val="0"/>
              </a:spcAft>
              <a:buSzPts val="1400"/>
              <a:buNone/>
            </a:pPr>
            <a:r>
              <a:rPr b="1" lang="en-US" sz="1100"/>
              <a:t>Additional Information:</a:t>
            </a:r>
            <a:endParaRPr/>
          </a:p>
          <a:p>
            <a:pPr indent="-298450" lvl="0" marL="457200" rtl="0" algn="l">
              <a:lnSpc>
                <a:spcPct val="100000"/>
              </a:lnSpc>
              <a:spcBef>
                <a:spcPts val="0"/>
              </a:spcBef>
              <a:spcAft>
                <a:spcPts val="0"/>
              </a:spcAft>
              <a:buClr>
                <a:srgbClr val="000000"/>
              </a:buClr>
              <a:buSzPts val="1100"/>
              <a:buFont typeface="Arial"/>
              <a:buChar char="●"/>
            </a:pPr>
            <a:r>
              <a:rPr b="1" lang="en-US" sz="1100"/>
              <a:t>Significance</a:t>
            </a:r>
            <a:r>
              <a:rPr b="0" lang="en-US"/>
              <a:t>: Food systems are integral to human survival and well-being. They affect and are affected by several global issues, including climate change, health, and economic stability.</a:t>
            </a:r>
            <a:endParaRPr/>
          </a:p>
          <a:p>
            <a:pPr indent="-298450" lvl="0" marL="457200" rtl="0" algn="l">
              <a:lnSpc>
                <a:spcPct val="100000"/>
              </a:lnSpc>
              <a:spcBef>
                <a:spcPts val="0"/>
              </a:spcBef>
              <a:spcAft>
                <a:spcPts val="0"/>
              </a:spcAft>
              <a:buClr>
                <a:srgbClr val="000000"/>
              </a:buClr>
              <a:buSzPts val="1100"/>
              <a:buFont typeface="Arial"/>
              <a:buChar char="●"/>
            </a:pPr>
            <a:r>
              <a:rPr b="1" lang="en-US" sz="1100"/>
              <a:t>Session Objectives</a:t>
            </a:r>
            <a:r>
              <a:rPr b="0" lang="en-US"/>
              <a:t>: By the end of this session, participants should understand the complex nature of food systems, recognise the importance of sustainable practices and personal behaviours, and feel equipped to inspire and educate students on these topics.</a:t>
            </a:r>
            <a:endParaRPr/>
          </a:p>
          <a:p>
            <a:pPr indent="-298450" lvl="0" marL="457200" rtl="0" algn="l">
              <a:lnSpc>
                <a:spcPct val="100000"/>
              </a:lnSpc>
              <a:spcBef>
                <a:spcPts val="0"/>
              </a:spcBef>
              <a:spcAft>
                <a:spcPts val="0"/>
              </a:spcAft>
              <a:buClr>
                <a:srgbClr val="000000"/>
              </a:buClr>
              <a:buSzPts val="1100"/>
              <a:buFont typeface="Arial"/>
              <a:buChar char="●"/>
            </a:pPr>
            <a:r>
              <a:rPr b="1" lang="en-US" sz="1100"/>
              <a:t>Sustainable Food Habits</a:t>
            </a:r>
            <a:r>
              <a:rPr b="0" lang="en-US"/>
              <a:t>: These include practices such as reducing food waste, choosing locally-sourced foods, and understanding the impact of food choices on the environment.</a:t>
            </a:r>
            <a:endParaRPr/>
          </a:p>
          <a:p>
            <a:pPr indent="-298450" lvl="0" marL="457200" rtl="0" algn="l">
              <a:lnSpc>
                <a:spcPct val="100000"/>
              </a:lnSpc>
              <a:spcBef>
                <a:spcPts val="0"/>
              </a:spcBef>
              <a:spcAft>
                <a:spcPts val="0"/>
              </a:spcAft>
              <a:buClr>
                <a:srgbClr val="000000"/>
              </a:buClr>
              <a:buSzPts val="1100"/>
              <a:buFont typeface="Arial"/>
              <a:buChar char="●"/>
            </a:pPr>
            <a:r>
              <a:rPr b="1" lang="en-US" sz="1100"/>
              <a:t>Futures Literacy:</a:t>
            </a:r>
            <a:r>
              <a:rPr b="0" lang="en-US"/>
              <a:t> This refers to the ability to imagine and design future scenarios that are sustainable and equitable, helping students to think critically about long-term impacts.</a:t>
            </a:r>
            <a:endParaRPr/>
          </a:p>
          <a:p>
            <a:pPr indent="-298450" lvl="0" marL="457200" rtl="0" algn="l">
              <a:lnSpc>
                <a:spcPct val="100000"/>
              </a:lnSpc>
              <a:spcBef>
                <a:spcPts val="0"/>
              </a:spcBef>
              <a:spcAft>
                <a:spcPts val="0"/>
              </a:spcAft>
              <a:buClr>
                <a:srgbClr val="000000"/>
              </a:buClr>
              <a:buSzPts val="1100"/>
              <a:buFont typeface="Arial"/>
              <a:buChar char="●"/>
            </a:pPr>
            <a:r>
              <a:rPr b="1" lang="en-US" sz="1100"/>
              <a:t>Climate Action:</a:t>
            </a:r>
            <a:r>
              <a:rPr b="0" lang="en-US"/>
              <a:t> Encouraging behavioural changes that support sustainability, such as reducing carbon footprints and promoting eco-friendly practices.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Multiple choice quiz on file with questions, alternatives and explanation of right answers.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Choice of applying quiz directly on Platform, use PDF file or simply discuss in the presentation. </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Q5:C: Food security is crucial for sustainable food systems because it ensures that all people have access to enough safe and nutritious food to maintain a healthy and active life. This includes addressing issues such as hunger, malnutrition, and equitable food distribution.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8" name="Google Shape;188;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Multiple choice quiz on file with questions, alternatives and explanation of right answers.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Choice of applying quiz directly on Platform, use PDF file or simply discuss in the presentation. </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Q5:C: Food security is crucial for sustainable food systems because it ensures that all people have access to enough safe and nutritious food to maintain a healthy and active life. This includes addressing issues such as hunger, malnutrition, and equitable food distribution.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 name="Google Shape;194;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Discuss various methods of sustainable food production.</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Highlight the importance of biodiversity and organic farming in sustainable agriculture.</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Sustainable Agricultural Practices: Introduce the concept of Permaculture as an integral design method for sustainable food production that include techniques such as organic farming, crop rotation, agroforestry, integrated pest management, soil regeneration and integral water management.</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Biodiversity: Emphasise how maintaining a variety of plants and animals in agriculture helps improve ecosystem resilience and productivity.</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Organic Farming: Highlight the benefits of organic farming, such as reduced chemical use and improved soil health.</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0" name="Google Shape;200;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Introduce the animated video on sustainable farming practices and encourage participants to watch it.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lnSpc>
                <a:spcPct val="100000"/>
              </a:lnSpc>
              <a:spcBef>
                <a:spcPts val="0"/>
              </a:spcBef>
              <a:spcAft>
                <a:spcPts val="0"/>
              </a:spcAft>
              <a:buSzPts val="1400"/>
              <a:buFont typeface="Arial"/>
              <a:buChar char="•"/>
            </a:pPr>
            <a:r>
              <a:rPr b="1" lang="en-US"/>
              <a:t>Plant-predominant Diets</a:t>
            </a:r>
            <a:r>
              <a:rPr b="0" lang="en-US"/>
              <a:t>: can reduce the environmental impact of food production and improve health outcomes. Plan your meals to take advantage of seasonal local foods.</a:t>
            </a:r>
            <a:endParaRPr b="0"/>
          </a:p>
          <a:p>
            <a:pPr indent="-140367" lvl="0" marL="140367" rtl="0" algn="l">
              <a:lnSpc>
                <a:spcPct val="100000"/>
              </a:lnSpc>
              <a:spcBef>
                <a:spcPts val="0"/>
              </a:spcBef>
              <a:spcAft>
                <a:spcPts val="0"/>
              </a:spcAft>
              <a:buSzPts val="1400"/>
              <a:buFont typeface="Arial"/>
              <a:buChar char="•"/>
            </a:pPr>
            <a:r>
              <a:rPr b="1" lang="en-US"/>
              <a:t>Local Sourcing</a:t>
            </a:r>
            <a:r>
              <a:rPr b="0" lang="en-US"/>
              <a:t>: benefits such as supporting local economies and reducing transportation emissions. Ask your suppliers about the origin of the food and let them know your preference for local.</a:t>
            </a:r>
            <a:endParaRPr b="0"/>
          </a:p>
          <a:p>
            <a:pPr indent="-140367" lvl="0" marL="140367" rtl="0" algn="l">
              <a:lnSpc>
                <a:spcPct val="100000"/>
              </a:lnSpc>
              <a:spcBef>
                <a:spcPts val="0"/>
              </a:spcBef>
              <a:spcAft>
                <a:spcPts val="0"/>
              </a:spcAft>
              <a:buSzPts val="1400"/>
              <a:buFont typeface="Arial"/>
              <a:buChar char="•"/>
            </a:pPr>
            <a:r>
              <a:rPr b="1" lang="en-US"/>
              <a:t>Food Waste Reduction Habits</a:t>
            </a:r>
            <a:r>
              <a:rPr b="0" lang="en-US"/>
              <a:t>: such as meal planning, proper food storage, and composting. Make your own broth from clean leftovers. Learn to make full use of all vegetables.</a:t>
            </a:r>
            <a:endParaRPr b="0"/>
          </a:p>
          <a:p>
            <a:pPr indent="-51467" lvl="0" marL="140367" rtl="0" algn="l">
              <a:lnSpc>
                <a:spcPct val="100000"/>
              </a:lnSpc>
              <a:spcBef>
                <a:spcPts val="0"/>
              </a:spcBef>
              <a:spcAft>
                <a:spcPts val="0"/>
              </a:spcAft>
              <a:buSzPts val="1400"/>
              <a:buFont typeface="Arial"/>
              <a:buNone/>
            </a:pPr>
            <a:r>
              <a:t/>
            </a:r>
            <a:endParaRPr b="0"/>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Discuss the benefits of sustainable diets and healthy food habits.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Emphasise the importance of reducing food waste.</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**ToolKit Activity ( I LEARN)</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Quiz: Sustainable Diets and Food Habits</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Quiz: True/False questions on sustainable diets.</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Presenter’s Notes:</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Introduce the quiz and encourage participants to test their understanding of sustainable diets.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 name="Google Shape;211;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Quiz: True/False questions on sustainable diets.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Introduce the quiz and encourage participants to test their understanding of sustainable diets.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True</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Explanation: A plant-based diet generally has a lower environmental impact, requiring fewer resources such as water and land, and producing fewer greenhouse gases compared to a diet high in animal products.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7" name="Google Shape;217;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Quiz: True/False questions on sustainable diets.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Introduce the quiz and encourage participants to test their understanding of sustainable diets.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False</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Explanation: While locally sourced foods can reduce transportation emissions, the overall environmental impact also depends on the methods of production. For instance, locally grown foods that rely heavily on fossil fuels or chemical inputs may still have a high environmental footprint.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3" name="Google Shape;223;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Quiz: True/False questions on sustainable diets.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Introduce the quiz and encourage participants to test their understanding of sustainable diets.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True</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Explanation: Reducing food waste helps conserve resources used in food production, decreases methane emissions from landfills, and ensures that more food is available to feed the global population.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9" name="Google Shape;229;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Quiz: True/False questions on sustainable diets.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Introduce the quiz and encourage participants to test their understanding of sustainable diets.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True</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Explanation: Organic farming avoids synthetic chemicals and emphasises natural processes, which generally leads to improved soil health through better soil structure, fertility, and biodiversity.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5" name="Google Shape;235;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Quiz: True/False questions on sustainable diets.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Introduce the quiz and encourage participants to test their understanding of sustainable diets.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False</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Explanation: Eating a diverse range of foods promotes agricultural biodiversity, which is crucial for ecosystem health and resilience. It also reduces the risk of over-reliance on a single crop, which can be vulnerable to pests and diseases.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 name="Google Shape;89;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Clr>
                <a:srgbClr val="000000"/>
              </a:buClr>
              <a:buSzPts val="1100"/>
              <a:buFont typeface="Arial"/>
              <a:buChar char="●"/>
            </a:pPr>
            <a:r>
              <a:rPr lang="en-US" sz="1100"/>
              <a:t>Define what a food system is.</a:t>
            </a:r>
            <a:endParaRPr/>
          </a:p>
          <a:p>
            <a:pPr indent="-298450" lvl="0" marL="457200" rtl="0" algn="l">
              <a:lnSpc>
                <a:spcPct val="100000"/>
              </a:lnSpc>
              <a:spcBef>
                <a:spcPts val="0"/>
              </a:spcBef>
              <a:spcAft>
                <a:spcPts val="0"/>
              </a:spcAft>
              <a:buClr>
                <a:srgbClr val="000000"/>
              </a:buClr>
              <a:buSzPts val="1100"/>
              <a:buFont typeface="Arial"/>
              <a:buChar char="●"/>
            </a:pPr>
            <a:r>
              <a:rPr lang="en-US" sz="1100"/>
              <a:t>Explain components: production, processing, distribution, consumption, and disposal.</a:t>
            </a:r>
            <a:endParaRPr/>
          </a:p>
          <a:p>
            <a:pPr indent="-298450" lvl="0" marL="457200" rtl="0" algn="l">
              <a:lnSpc>
                <a:spcPct val="100000"/>
              </a:lnSpc>
              <a:spcBef>
                <a:spcPts val="0"/>
              </a:spcBef>
              <a:spcAft>
                <a:spcPts val="0"/>
              </a:spcAft>
              <a:buClr>
                <a:srgbClr val="000000"/>
              </a:buClr>
              <a:buSzPts val="1100"/>
              <a:buFont typeface="Arial"/>
              <a:buChar char="●"/>
            </a:pPr>
            <a:r>
              <a:rPr lang="en-US" sz="1100"/>
              <a:t>Discuss the components </a:t>
            </a:r>
            <a:endParaRPr/>
          </a:p>
          <a:p>
            <a:pPr indent="-298450" lvl="0" marL="457200" rtl="0" algn="l">
              <a:lnSpc>
                <a:spcPct val="100000"/>
              </a:lnSpc>
              <a:spcBef>
                <a:spcPts val="0"/>
              </a:spcBef>
              <a:spcAft>
                <a:spcPts val="0"/>
              </a:spcAft>
              <a:buClr>
                <a:srgbClr val="000000"/>
              </a:buClr>
              <a:buSzPts val="1100"/>
              <a:buFont typeface="Arial"/>
              <a:buChar char="●"/>
            </a:pPr>
            <a:r>
              <a:rPr lang="en-US" sz="1100"/>
              <a:t>Explain the importance of each component and how they interconnect and give examples.</a:t>
            </a:r>
            <a:endParaRPr/>
          </a:p>
          <a:p>
            <a:pPr indent="0" lvl="0" marL="0" rtl="0" algn="l">
              <a:lnSpc>
                <a:spcPct val="100000"/>
              </a:lnSpc>
              <a:spcBef>
                <a:spcPts val="0"/>
              </a:spcBef>
              <a:spcAft>
                <a:spcPts val="0"/>
              </a:spcAft>
              <a:buSzPts val="1400"/>
              <a:buNone/>
            </a:pPr>
            <a:r>
              <a:rPr b="1" lang="en-US" sz="1100"/>
              <a:t>Additional Information - Components of a food system:</a:t>
            </a:r>
            <a:endParaRPr/>
          </a:p>
          <a:p>
            <a:pPr indent="-298450" lvl="0" marL="457200" rtl="0" algn="l">
              <a:lnSpc>
                <a:spcPct val="100000"/>
              </a:lnSpc>
              <a:spcBef>
                <a:spcPts val="0"/>
              </a:spcBef>
              <a:spcAft>
                <a:spcPts val="0"/>
              </a:spcAft>
              <a:buClr>
                <a:srgbClr val="000000"/>
              </a:buClr>
              <a:buSzPts val="1100"/>
              <a:buFont typeface="Arial"/>
              <a:buChar char="●"/>
            </a:pPr>
            <a:r>
              <a:rPr b="1" lang="en-US" sz="1100"/>
              <a:t>Production</a:t>
            </a:r>
            <a:r>
              <a:rPr b="0" lang="en-US"/>
              <a:t>: The initial stage where food is grown or raised.</a:t>
            </a:r>
            <a:endParaRPr/>
          </a:p>
          <a:p>
            <a:pPr indent="-298450" lvl="0" marL="457200" rtl="0" algn="l">
              <a:lnSpc>
                <a:spcPct val="100000"/>
              </a:lnSpc>
              <a:spcBef>
                <a:spcPts val="0"/>
              </a:spcBef>
              <a:spcAft>
                <a:spcPts val="0"/>
              </a:spcAft>
              <a:buClr>
                <a:srgbClr val="000000"/>
              </a:buClr>
              <a:buSzPts val="1100"/>
              <a:buFont typeface="Arial"/>
              <a:buChar char="●"/>
            </a:pPr>
            <a:r>
              <a:rPr b="1" lang="en-US" sz="1100"/>
              <a:t>Processing</a:t>
            </a:r>
            <a:r>
              <a:rPr b="0" lang="en-US"/>
              <a:t>: Transforming raw ingredients into products suitable for consumption.</a:t>
            </a:r>
            <a:endParaRPr/>
          </a:p>
          <a:p>
            <a:pPr indent="-298450" lvl="0" marL="457200" rtl="0" algn="l">
              <a:lnSpc>
                <a:spcPct val="100000"/>
              </a:lnSpc>
              <a:spcBef>
                <a:spcPts val="0"/>
              </a:spcBef>
              <a:spcAft>
                <a:spcPts val="0"/>
              </a:spcAft>
              <a:buClr>
                <a:srgbClr val="000000"/>
              </a:buClr>
              <a:buSzPts val="1100"/>
              <a:buFont typeface="Arial"/>
              <a:buChar char="●"/>
            </a:pPr>
            <a:r>
              <a:rPr b="1" lang="en-US" sz="1100"/>
              <a:t>Distribution</a:t>
            </a:r>
            <a:r>
              <a:rPr b="0" lang="en-US"/>
              <a:t>: The logistics of transporting food from producers to consumers.</a:t>
            </a:r>
            <a:endParaRPr/>
          </a:p>
          <a:p>
            <a:pPr indent="-298450" lvl="0" marL="457200" rtl="0" algn="l">
              <a:lnSpc>
                <a:spcPct val="100000"/>
              </a:lnSpc>
              <a:spcBef>
                <a:spcPts val="0"/>
              </a:spcBef>
              <a:spcAft>
                <a:spcPts val="0"/>
              </a:spcAft>
              <a:buClr>
                <a:srgbClr val="000000"/>
              </a:buClr>
              <a:buSzPts val="1100"/>
              <a:buFont typeface="Arial"/>
              <a:buChar char="●"/>
            </a:pPr>
            <a:r>
              <a:rPr b="1" lang="en-US" sz="1100"/>
              <a:t>Consumption</a:t>
            </a:r>
            <a:r>
              <a:rPr b="0" lang="en-US"/>
              <a:t>: The act of eating or using food products.</a:t>
            </a:r>
            <a:endParaRPr/>
          </a:p>
          <a:p>
            <a:pPr indent="-298450" lvl="0" marL="457200" rtl="0" algn="l">
              <a:lnSpc>
                <a:spcPct val="100000"/>
              </a:lnSpc>
              <a:spcBef>
                <a:spcPts val="0"/>
              </a:spcBef>
              <a:spcAft>
                <a:spcPts val="0"/>
              </a:spcAft>
              <a:buClr>
                <a:srgbClr val="000000"/>
              </a:buClr>
              <a:buSzPts val="1100"/>
              <a:buFont typeface="Arial"/>
              <a:buChar char="●"/>
            </a:pPr>
            <a:r>
              <a:rPr b="1" lang="en-US" sz="1100"/>
              <a:t>Disposal</a:t>
            </a:r>
            <a:r>
              <a:rPr b="0" lang="en-US"/>
              <a:t>: The end-of-life stage of food, including waste management and recycling.</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1" name="Google Shape;241;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Quiz: True/False questions on sustainable diets.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Introduce the quiz and encourage participants to test their understanding of sustainable diets.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False</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Explanation: The sustainability of processed foods depends on various factors including the methods of production, packaging, and transportation. Some minimally processed foods can have lower environmental impacts compared to certain whole foods that require extensive resources to produce and transport.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7" name="Google Shape;247;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Explain the concept of food environments and their impact on food choices.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Discuss the factors that influence food environments.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Suggest reading of case study Bee forests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5" name="Google Shape;255;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Introduce the concept of futures literacy and its importance in food education.</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Scenario Analysis: A method used to explore and prepare for different future possibilities by considering various factors and their potential impacts.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There is a detailed activity described in the content file. This can be a tool as part of the toolkit.</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**TOOLKIT ACTIVITY (I Design): “Imagining Sustainable Food Systems”</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Activity: Futures literacy exercise using a scenario analysis.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Provide guidance on how to complete the exercise and facilitate discussion.</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Engage participants in an exercise to imagine sustainable food futures using scenario analysis.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Activity Guidance: Explain how participants can use scenario analysis to envision sustainable food systems in their communities or schools.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2" name="Google Shape;262;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Suggest project ideas for students to design sustainable food systems.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	Examples: school gardens, local food sourcing projects, waste reduction 		initiatives.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Encourage participants to think about project-based learning in their classrooms.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Suggest practical project ideas for students.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8" name="Google Shape;268;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Changing Perspectives and Behaviours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	Encourage teachers to foster critical thinking about food choices.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	Discuss how to motivate students to take action in their communities.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Discuss the importance of changing perspectives and behaviours for sustainable food systems.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Encourage participants to inspire their students to take action.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4" name="Google Shape;274;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lnSpc>
                <a:spcPct val="100000"/>
              </a:lnSpc>
              <a:spcBef>
                <a:spcPts val="0"/>
              </a:spcBef>
              <a:spcAft>
                <a:spcPts val="0"/>
              </a:spcAft>
              <a:buSzPts val="1400"/>
              <a:buFont typeface="Arial"/>
              <a:buChar char="•"/>
            </a:pPr>
            <a:r>
              <a:rPr b="1" lang="en-US"/>
              <a:t>Provide examples of practical and engaging classroom activities.</a:t>
            </a:r>
            <a:endParaRPr/>
          </a:p>
          <a:p>
            <a:pPr indent="-140367" lvl="0" marL="140367" rtl="0" algn="l">
              <a:lnSpc>
                <a:spcPct val="100000"/>
              </a:lnSpc>
              <a:spcBef>
                <a:spcPts val="0"/>
              </a:spcBef>
              <a:spcAft>
                <a:spcPts val="0"/>
              </a:spcAft>
              <a:buSzPts val="1400"/>
              <a:buFont typeface="Arial"/>
              <a:buChar char="•"/>
            </a:pPr>
            <a:r>
              <a:rPr b="1" lang="en-US"/>
              <a:t>Encourage participants to think about how they can implement these activities in their classrooms.</a:t>
            </a:r>
            <a:endParaRPr/>
          </a:p>
          <a:p>
            <a:pPr indent="-140367" lvl="0" marL="140367" rtl="0" algn="l">
              <a:lnSpc>
                <a:spcPct val="100000"/>
              </a:lnSpc>
              <a:spcBef>
                <a:spcPts val="0"/>
              </a:spcBef>
              <a:spcAft>
                <a:spcPts val="0"/>
              </a:spcAft>
              <a:buSzPts val="1400"/>
              <a:buFont typeface="Arial"/>
              <a:buChar char="•"/>
            </a:pPr>
            <a:r>
              <a:rPr b="1" lang="en-US"/>
              <a:t>Guide participants through the interactive session on planning activities.</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US"/>
              <a:t>**Refer to toolkit of I ACT activities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0" name="Google Shape;280;p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Present Case and discuss its key aspects.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Describe the goals and strengths of the project</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Explain the solutions implemented </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Highlight the outcomes and benefits of these solutions.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Encourage participants to reflect on the case and share their thoughts in the discussion forum.</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*Case study in content file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p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Present the Berlin Case and discuss its key aspects.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Describe the problem faced in Berlin regarding food systems.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Explain the solutions implemented, such as community gardens, cooperative supermarkets, and food waste reduction apps.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Highlight the outcomes and benefits of these solutions.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Encourage participants to reflect on the case and share their thoughts in the discussion forum.</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*Case study in content file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2" name="Google Shape;292;p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Present Case and discuss its key aspects.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Describe the goals and strengths of the project</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Explain the solutions implemented </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Highlight the outcomes and benefits of these solutions.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Encourage participants to reflect on the case and share their thoughts in the discussion forum.</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*Case study in content file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8" name="Google Shape;298;p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Introduce the futures literacy methods and their application in food systems education.</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Explain the characteristics and benefits of using these methods.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Provide a step-by-step description of how to use the futures literacy method in classroom settings.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Discuss how these methods can be applied to other subjects.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Guide participants through a futures literacy task for designing a sustainable food system.</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b="1" lang="en-US"/>
              <a:t>Tool Kit Activities - Additional Information:</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Futures Literacy Methods: Include scenario planning, backcasting, and visioning exercises.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Justification: These methods help students think critically about future possibilities and develop strategies for sustainable development.</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b="1" lang="en-US"/>
              <a:t>Activities Procedure:</a:t>
            </a:r>
            <a:endParaRPr/>
          </a:p>
          <a:p>
            <a:pPr indent="-140367" lvl="1" marL="521367" rtl="0" algn="l">
              <a:lnSpc>
                <a:spcPct val="100000"/>
              </a:lnSpc>
              <a:spcBef>
                <a:spcPts val="0"/>
              </a:spcBef>
              <a:spcAft>
                <a:spcPts val="0"/>
              </a:spcAft>
              <a:buSzPts val="1400"/>
              <a:buFont typeface="Arial"/>
              <a:buChar char="•"/>
            </a:pPr>
            <a:r>
              <a:rPr lang="en-US" sz="1400">
                <a:latin typeface="Arial"/>
                <a:ea typeface="Arial"/>
                <a:cs typeface="Arial"/>
                <a:sym typeface="Arial"/>
              </a:rPr>
              <a:t>Scenario Planning: Identify key drivers of change and develop different scenarios for future food systems.</a:t>
            </a:r>
            <a:endParaRPr/>
          </a:p>
          <a:p>
            <a:pPr indent="-140367" lvl="1" marL="521367" rtl="0" algn="l">
              <a:lnSpc>
                <a:spcPct val="100000"/>
              </a:lnSpc>
              <a:spcBef>
                <a:spcPts val="0"/>
              </a:spcBef>
              <a:spcAft>
                <a:spcPts val="0"/>
              </a:spcAft>
              <a:buSzPts val="1400"/>
              <a:buFont typeface="Arial"/>
              <a:buChar char="•"/>
            </a:pPr>
            <a:r>
              <a:rPr lang="en-US" sz="1400">
                <a:latin typeface="Arial"/>
                <a:ea typeface="Arial"/>
                <a:cs typeface="Arial"/>
                <a:sym typeface="Arial"/>
              </a:rPr>
              <a:t>Backcasting: Start with a desired future outcome and work backward to identify the steps needed to achieve it.</a:t>
            </a:r>
            <a:endParaRPr/>
          </a:p>
          <a:p>
            <a:pPr indent="-140367" lvl="1" marL="521367" rtl="0" algn="l">
              <a:lnSpc>
                <a:spcPct val="100000"/>
              </a:lnSpc>
              <a:spcBef>
                <a:spcPts val="0"/>
              </a:spcBef>
              <a:spcAft>
                <a:spcPts val="0"/>
              </a:spcAft>
              <a:buSzPts val="1400"/>
              <a:buFont typeface="Arial"/>
              <a:buChar char="•"/>
            </a:pPr>
            <a:r>
              <a:rPr lang="en-US" sz="1400">
                <a:latin typeface="Arial"/>
                <a:ea typeface="Arial"/>
                <a:cs typeface="Arial"/>
                <a:sym typeface="Arial"/>
              </a:rPr>
              <a:t>Visioning: Create a detailed and inspiring vision of a sustainable future and discuss how it can be realised.</a:t>
            </a:r>
            <a:endParaRPr/>
          </a:p>
          <a:p>
            <a:pPr indent="0" lvl="0" marL="0" rtl="0" algn="l">
              <a:lnSpc>
                <a:spcPct val="100000"/>
              </a:lnSpc>
              <a:spcBef>
                <a:spcPts val="0"/>
              </a:spcBef>
              <a:spcAft>
                <a:spcPts val="0"/>
              </a:spcAft>
              <a:buSzPts val="1400"/>
              <a:buNone/>
            </a:pPr>
            <a:r>
              <a:rPr b="1" lang="en-US"/>
              <a:t>Task</a:t>
            </a:r>
            <a:r>
              <a:rPr b="0" lang="en-US"/>
              <a:t>: Ask participants to envision a sustainable food system in their community and outline the steps to achieve it.</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4" name="Google Shape;304;p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If time allows an exploration of the food systems dashboard can demonstrate how food systems around the world are being monitored. Website allows for country by country statistics.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Otherwise this can be an activity for teachers to research at home.</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Discuss the Food Systems Dashboard and how it can be used to analyse food systems.</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Introduce the Food Systems Dashboard as a practical example.</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Provide the link to the Dashboard and encourage participants to review it.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9" name="Google Shape;309;p4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Provide a comprehensive list of resources for further reading.</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Encourage participants to explore these resources for ongoing professional development.</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Highlight the importance of continuous learning in the field of food systems.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Introduce the interactive link to the curated reading list and additional resources.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4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4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5" name="Google Shape;345;p4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Facilitate a Q&amp;A session to address participants' questions.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Encourage sharing of ideas and experiences among teachers.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Interactive Forum: Ongoing Q&amp;A and support forum.</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Encourage an open discussion and sharing of ideas.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Introduce the ongoing Q&amp;A and support forum (Toolkit) for continuous engagement.</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Interactive Forum: Set up a forum where participants can post questions and share their experiences. This forum can also be used for ongoing support and networking.This can be connected to Activities and Class Plans website.</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Encouraging Engagement: Invite participants to ask questions and share their thoughts on the topics discussed. Use open-ended questions to stimulate discussion.</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0" name="Google Shape;350;p4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Summarise the key points covered in the module.</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Emphasise the importance of integrating food systems education into the curriculum.</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Introduce the motivational video and encourage participants to watch it.</a:t>
            </a:r>
            <a:endParaRPr/>
          </a:p>
          <a:p>
            <a:pPr indent="0" lvl="0" marL="0" rtl="0" algn="l">
              <a:lnSpc>
                <a:spcPct val="100000"/>
              </a:lnSpc>
              <a:spcBef>
                <a:spcPts val="0"/>
              </a:spcBef>
              <a:spcAft>
                <a:spcPts val="0"/>
              </a:spcAft>
              <a:buSzPts val="1400"/>
              <a:buNone/>
            </a:pPr>
            <a:r>
              <a:rPr b="1" lang="en-US"/>
              <a:t>Additional Presenter Information:</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Summary: Recap the key points such as the importance of sustainable food habits, the complexity of food systems, and the role of futures literacy.</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Call to Action: Encourage teachers to incorporate food systems education into their lessons and inspire their students to think critically about sustainability.</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**Motivational Video: Use the video to leave participants with a strong and positive message about the impact they can make.</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5" name="Google Shape;355;p4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Gratitude and Contact Information</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Thank the teachers for their participation.</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Provide your contact information for further questions and collaboration.</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Interactive Link: Feedback form and contact details.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Thank the participants for their engagement and participation.</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Provide your contact details for further questions and collaboration.</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Encourage participants to fill out the feedback form.</a:t>
            </a:r>
            <a:endParaRPr/>
          </a:p>
          <a:p>
            <a:pPr indent="0" lvl="0" marL="0" rtl="0" algn="l">
              <a:lnSpc>
                <a:spcPct val="100000"/>
              </a:lnSpc>
              <a:spcBef>
                <a:spcPts val="0"/>
              </a:spcBef>
              <a:spcAft>
                <a:spcPts val="0"/>
              </a:spcAft>
              <a:buSzPts val="1400"/>
              <a:buNone/>
            </a:pPr>
            <a:r>
              <a:rPr b="1" lang="en-US"/>
              <a:t>Additional Presenter Information:</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Feedback Form: Set up an online form where participants can provide feedback on the module. Use this feedback to make improvements.</a:t>
            </a:r>
            <a:endParaRPr/>
          </a:p>
          <a:p>
            <a:pPr indent="-140367" lvl="0" marL="140367" rtl="0" algn="l">
              <a:lnSpc>
                <a:spcPct val="100000"/>
              </a:lnSpc>
              <a:spcBef>
                <a:spcPts val="0"/>
              </a:spcBef>
              <a:spcAft>
                <a:spcPts val="0"/>
              </a:spcAft>
              <a:buSzPts val="1400"/>
              <a:buFont typeface="Arial"/>
              <a:buChar char="•"/>
            </a:pPr>
            <a:r>
              <a:rPr lang="en-US" sz="1400">
                <a:latin typeface="Arial"/>
                <a:ea typeface="Arial"/>
                <a:cs typeface="Arial"/>
                <a:sym typeface="Arial"/>
              </a:rPr>
              <a:t>Contact Information: Provide your email address and any other relevant contact details for follow-up questions and collaboration opportunities.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 name="Google Shape;100;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sz="1100"/>
              <a:t>Introduce the video and encourage participants to watch it for a comprehensive overview.</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5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5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5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5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5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5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5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5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 name="Google Shape;105;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Health Impact:</a:t>
            </a:r>
            <a:r>
              <a:rPr b="0" lang="en-US"/>
              <a:t> Poor dietary choices can lead to health issues such as obesity, diabetes, and heart disease. Sustainable diets promote better health and well-being.</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1" lang="en-US"/>
              <a:t>Environmental Impact:</a:t>
            </a:r>
            <a:r>
              <a:rPr b="0" lang="en-US"/>
              <a:t> Food production and consumption are major contributors to greenhouse gas emissions, deforestation, and biodiversity loss. Sustainable practices help mitigate these impacts.</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1" lang="en-US"/>
              <a:t>Sustainability:</a:t>
            </a:r>
            <a:r>
              <a:rPr b="0" lang="en-US"/>
              <a:t> Emphasising the need for habits that support long-term ecological balance, such as reducing meat consumption, avoiding food waste, and choosing organic produce.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Multiple choice quiz on file with questions, alternatives and explanation of right answers.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Choice of applying quiz directly on Platform, use PDF file or simply discuss in the presentation. </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Q:1 B: Choosing locally sourced food reduces the carbon footprint because it minimises the distance food travels from farm to table, leading to lower transportation emissions. This helps decrease greenhouse gas emissions and supports local economies. Sometimes local food is cheaper and most of the time it tastes better too and if you can avoid the packaging by buying directly from the local market you are also contributing to reduce pollution.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Multiple choice quiz on file with questions, alternatives and explanation of right answers.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Choice of applying quiz directly on Platform, use PDF file or simply discuss in the presentation. </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Q:1 B: Choosing locally sourced food reduces the carbon footprint because it minimises the distance food travels from farm to table, leading to lower transportation emissions. This helps decrease greenhouse gas emissions and supports local economies. Sometimes local food is cheaper and most of the time it tastes better too and if you can avoid the packaging by buying directly from the local market you are also contributing to reduce pollution.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Multiple choice quiz on file with questions, alternatives and explanation of right answers.</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Choice of applying quiz directly on Platform, use PDF file or simply discuss in the presentation. </a:t>
            </a:r>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Q2: C: Reducing meat consumption helps lower greenhouse gas emissions, as intensive feedlot animal farming is a significant source of methane and other greenhouse gases. This reduction is crucial for mitigating climate change and its impacts on the environment.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1" name="Shape 11"/>
        <p:cNvGrpSpPr/>
        <p:nvPr/>
      </p:nvGrpSpPr>
      <p:grpSpPr>
        <a:xfrm>
          <a:off x="0" y="0"/>
          <a:ext cx="0" cy="0"/>
          <a:chOff x="0" y="0"/>
          <a:chExt cx="0" cy="0"/>
        </a:xfrm>
      </p:grpSpPr>
      <p:sp>
        <p:nvSpPr>
          <p:cNvPr id="12" name="Google Shape;12;p59"/>
          <p:cNvSpPr txBox="1"/>
          <p:nvPr>
            <p:ph idx="1" type="body"/>
          </p:nvPr>
        </p:nvSpPr>
        <p:spPr>
          <a:xfrm>
            <a:off x="1524000" y="3602037"/>
            <a:ext cx="9144000" cy="1655764"/>
          </a:xfrm>
          <a:prstGeom prst="rect">
            <a:avLst/>
          </a:prstGeom>
          <a:noFill/>
          <a:ln>
            <a:noFill/>
          </a:ln>
        </p:spPr>
        <p:txBody>
          <a:bodyPr anchorCtr="0" anchor="t" bIns="45675" lIns="45675" spcFirstLastPara="1" rIns="45675" wrap="square" tIns="45675">
            <a:normAutofit/>
          </a:bodyPr>
          <a:lstStyle>
            <a:lvl1pPr indent="-228600" lvl="0" marL="457200" algn="ctr">
              <a:lnSpc>
                <a:spcPct val="90000"/>
              </a:lnSpc>
              <a:spcBef>
                <a:spcPts val="1000"/>
              </a:spcBef>
              <a:spcAft>
                <a:spcPts val="0"/>
              </a:spcAft>
              <a:buClr>
                <a:srgbClr val="000000"/>
              </a:buClr>
              <a:buSzPts val="2400"/>
              <a:buFont typeface="Calibri"/>
              <a:buNone/>
              <a:defRPr>
                <a:solidFill>
                  <a:srgbClr val="000000"/>
                </a:solidFill>
              </a:defRPr>
            </a:lvl1pPr>
            <a:lvl2pPr indent="-228600" lvl="1" marL="914400" algn="ctr">
              <a:lnSpc>
                <a:spcPct val="90000"/>
              </a:lnSpc>
              <a:spcBef>
                <a:spcPts val="1000"/>
              </a:spcBef>
              <a:spcAft>
                <a:spcPts val="0"/>
              </a:spcAft>
              <a:buClr>
                <a:srgbClr val="000000"/>
              </a:buClr>
              <a:buSzPts val="2400"/>
              <a:buFont typeface="Calibri"/>
              <a:buNone/>
              <a:defRPr>
                <a:solidFill>
                  <a:srgbClr val="000000"/>
                </a:solidFill>
              </a:defRPr>
            </a:lvl2pPr>
            <a:lvl3pPr indent="-228600" lvl="2" marL="1371600" algn="ctr">
              <a:lnSpc>
                <a:spcPct val="90000"/>
              </a:lnSpc>
              <a:spcBef>
                <a:spcPts val="1000"/>
              </a:spcBef>
              <a:spcAft>
                <a:spcPts val="0"/>
              </a:spcAft>
              <a:buClr>
                <a:srgbClr val="000000"/>
              </a:buClr>
              <a:buSzPts val="2400"/>
              <a:buFont typeface="Calibri"/>
              <a:buNone/>
              <a:defRPr>
                <a:solidFill>
                  <a:srgbClr val="000000"/>
                </a:solidFill>
              </a:defRPr>
            </a:lvl3pPr>
            <a:lvl4pPr indent="-228600" lvl="3" marL="1828800" algn="ctr">
              <a:lnSpc>
                <a:spcPct val="90000"/>
              </a:lnSpc>
              <a:spcBef>
                <a:spcPts val="1000"/>
              </a:spcBef>
              <a:spcAft>
                <a:spcPts val="0"/>
              </a:spcAft>
              <a:buClr>
                <a:srgbClr val="000000"/>
              </a:buClr>
              <a:buSzPts val="2400"/>
              <a:buFont typeface="Calibri"/>
              <a:buNone/>
              <a:defRPr>
                <a:solidFill>
                  <a:srgbClr val="000000"/>
                </a:solidFill>
              </a:defRPr>
            </a:lvl4pPr>
            <a:lvl5pPr indent="-228600" lvl="4" marL="2286000" algn="ctr">
              <a:lnSpc>
                <a:spcPct val="90000"/>
              </a:lnSpc>
              <a:spcBef>
                <a:spcPts val="1000"/>
              </a:spcBef>
              <a:spcAft>
                <a:spcPts val="0"/>
              </a:spcAft>
              <a:buClr>
                <a:srgbClr val="000000"/>
              </a:buClr>
              <a:buSzPts val="2400"/>
              <a:buFont typeface="Calibri"/>
              <a:buNone/>
              <a:defRPr>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13" name="Google Shape;13;p59"/>
          <p:cNvSpPr txBox="1"/>
          <p:nvPr>
            <p:ph type="title"/>
          </p:nvPr>
        </p:nvSpPr>
        <p:spPr>
          <a:xfrm>
            <a:off x="831850" y="836222"/>
            <a:ext cx="10515600" cy="1180409"/>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4" name="Google Shape;14;p59"/>
          <p:cNvSpPr txBox="1"/>
          <p:nvPr>
            <p:ph idx="12" type="sldNum"/>
          </p:nvPr>
        </p:nvSpPr>
        <p:spPr>
          <a:xfrm>
            <a:off x="11781019" y="6388901"/>
            <a:ext cx="258582" cy="248264"/>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showMasterSp="0" type="vertTx">
  <p:cSld name="VERTICAL_TEXT">
    <p:spTree>
      <p:nvGrpSpPr>
        <p:cNvPr id="62" name="Shape 62"/>
        <p:cNvGrpSpPr/>
        <p:nvPr/>
      </p:nvGrpSpPr>
      <p:grpSpPr>
        <a:xfrm>
          <a:off x="0" y="0"/>
          <a:ext cx="0" cy="0"/>
          <a:chOff x="0" y="0"/>
          <a:chExt cx="0" cy="0"/>
        </a:xfrm>
      </p:grpSpPr>
      <p:pic>
        <p:nvPicPr>
          <p:cNvPr descr="Google Shape;9;p17" id="63" name="Google Shape;63;p68"/>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64" name="Google Shape;64;p68"/>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65" name="Google Shape;65;p68"/>
          <p:cNvSpPr txBox="1"/>
          <p:nvPr>
            <p:ph type="title"/>
          </p:nvPr>
        </p:nvSpPr>
        <p:spPr>
          <a:xfrm>
            <a:off x="838200" y="556953"/>
            <a:ext cx="10515600" cy="1178980"/>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 anchorCtr="0" anchor="t" bIns="45675" lIns="45675" spcFirstLastPara="1" rIns="45675" wrap="square" tIns="45675">
            <a:normAutofit/>
          </a:bodyPr>
          <a:lstStyle>
            <a:lvl1pPr indent="-406400" lvl="0" marL="457200" algn="l">
              <a:lnSpc>
                <a:spcPct val="90000"/>
              </a:lnSpc>
              <a:spcBef>
                <a:spcPts val="1000"/>
              </a:spcBef>
              <a:spcAft>
                <a:spcPts val="0"/>
              </a:spcAft>
              <a:buClr>
                <a:srgbClr val="000000"/>
              </a:buClr>
              <a:buSzPts val="2800"/>
              <a:buFont typeface="Arial"/>
              <a:buChar char="•"/>
              <a:defRPr sz="2800">
                <a:solidFill>
                  <a:srgbClr val="000000"/>
                </a:solidFill>
              </a:defRPr>
            </a:lvl1pPr>
            <a:lvl2pPr indent="-406400" lvl="1" marL="914400" algn="l">
              <a:lnSpc>
                <a:spcPct val="90000"/>
              </a:lnSpc>
              <a:spcBef>
                <a:spcPts val="1000"/>
              </a:spcBef>
              <a:spcAft>
                <a:spcPts val="0"/>
              </a:spcAft>
              <a:buClr>
                <a:srgbClr val="000000"/>
              </a:buClr>
              <a:buSzPts val="2800"/>
              <a:buFont typeface="Arial"/>
              <a:buChar char="•"/>
              <a:defRPr sz="2800">
                <a:solidFill>
                  <a:srgbClr val="000000"/>
                </a:solidFill>
              </a:defRPr>
            </a:lvl2pPr>
            <a:lvl3pPr indent="-406400" lvl="2" marL="1371600" algn="l">
              <a:lnSpc>
                <a:spcPct val="90000"/>
              </a:lnSpc>
              <a:spcBef>
                <a:spcPts val="1000"/>
              </a:spcBef>
              <a:spcAft>
                <a:spcPts val="0"/>
              </a:spcAft>
              <a:buClr>
                <a:srgbClr val="000000"/>
              </a:buClr>
              <a:buSzPts val="2800"/>
              <a:buFont typeface="Arial"/>
              <a:buChar char="•"/>
              <a:defRPr sz="2800">
                <a:solidFill>
                  <a:srgbClr val="000000"/>
                </a:solidFill>
              </a:defRPr>
            </a:lvl3pPr>
            <a:lvl4pPr indent="-406400" lvl="3" marL="1828800" algn="l">
              <a:lnSpc>
                <a:spcPct val="90000"/>
              </a:lnSpc>
              <a:spcBef>
                <a:spcPts val="1000"/>
              </a:spcBef>
              <a:spcAft>
                <a:spcPts val="0"/>
              </a:spcAft>
              <a:buClr>
                <a:srgbClr val="000000"/>
              </a:buClr>
              <a:buSzPts val="2800"/>
              <a:buFont typeface="Arial"/>
              <a:buChar char="•"/>
              <a:defRPr sz="2800">
                <a:solidFill>
                  <a:srgbClr val="000000"/>
                </a:solidFill>
              </a:defRPr>
            </a:lvl4pPr>
            <a:lvl5pPr indent="-406400" lvl="4" marL="2286000" algn="l">
              <a:lnSpc>
                <a:spcPct val="90000"/>
              </a:lnSpc>
              <a:spcBef>
                <a:spcPts val="1000"/>
              </a:spcBef>
              <a:spcAft>
                <a:spcPts val="0"/>
              </a:spcAft>
              <a:buClr>
                <a:srgbClr val="000000"/>
              </a:buClr>
              <a:buSzPts val="2800"/>
              <a:buFont typeface="Arial"/>
              <a:buChar char="•"/>
              <a:defRPr sz="2800">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67" name="Google Shape;67;p68"/>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showMasterSp="0" type="vertTitleAndTx">
  <p:cSld name="VERTICAL_TITLE_AND_VERTICAL_TEXT">
    <p:spTree>
      <p:nvGrpSpPr>
        <p:cNvPr id="68" name="Shape 68"/>
        <p:cNvGrpSpPr/>
        <p:nvPr/>
      </p:nvGrpSpPr>
      <p:grpSpPr>
        <a:xfrm>
          <a:off x="0" y="0"/>
          <a:ext cx="0" cy="0"/>
          <a:chOff x="0" y="0"/>
          <a:chExt cx="0" cy="0"/>
        </a:xfrm>
      </p:grpSpPr>
      <p:pic>
        <p:nvPicPr>
          <p:cNvPr descr="Google Shape;9;p17" id="69" name="Google Shape;69;p69"/>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70" name="Google Shape;70;p69"/>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71" name="Google Shape;71;p69"/>
          <p:cNvSpPr txBox="1"/>
          <p:nvPr>
            <p:ph type="title"/>
          </p:nvPr>
        </p:nvSpPr>
        <p:spPr>
          <a:xfrm rot="5400000">
            <a:off x="7233501" y="2056663"/>
            <a:ext cx="5611700" cy="2628901"/>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72" name="Google Shape;72;p69"/>
          <p:cNvSpPr txBox="1"/>
          <p:nvPr>
            <p:ph idx="1" type="body"/>
          </p:nvPr>
        </p:nvSpPr>
        <p:spPr>
          <a:xfrm rot="5400000">
            <a:off x="1899499" y="-496038"/>
            <a:ext cx="5611702" cy="7734302"/>
          </a:xfrm>
          <a:prstGeom prst="rect">
            <a:avLst/>
          </a:prstGeom>
          <a:noFill/>
          <a:ln>
            <a:noFill/>
          </a:ln>
        </p:spPr>
        <p:txBody>
          <a:bodyPr anchorCtr="0" anchor="t" bIns="45675" lIns="45675" spcFirstLastPara="1" rIns="45675" wrap="square" tIns="45675">
            <a:normAutofit/>
          </a:bodyPr>
          <a:lstStyle>
            <a:lvl1pPr indent="-406400" lvl="0" marL="457200" algn="l">
              <a:lnSpc>
                <a:spcPct val="90000"/>
              </a:lnSpc>
              <a:spcBef>
                <a:spcPts val="1000"/>
              </a:spcBef>
              <a:spcAft>
                <a:spcPts val="0"/>
              </a:spcAft>
              <a:buClr>
                <a:srgbClr val="000000"/>
              </a:buClr>
              <a:buSzPts val="2800"/>
              <a:buFont typeface="Arial"/>
              <a:buChar char="•"/>
              <a:defRPr sz="2800">
                <a:solidFill>
                  <a:srgbClr val="000000"/>
                </a:solidFill>
              </a:defRPr>
            </a:lvl1pPr>
            <a:lvl2pPr indent="-406400" lvl="1" marL="914400" algn="l">
              <a:lnSpc>
                <a:spcPct val="90000"/>
              </a:lnSpc>
              <a:spcBef>
                <a:spcPts val="1000"/>
              </a:spcBef>
              <a:spcAft>
                <a:spcPts val="0"/>
              </a:spcAft>
              <a:buClr>
                <a:srgbClr val="000000"/>
              </a:buClr>
              <a:buSzPts val="2800"/>
              <a:buFont typeface="Arial"/>
              <a:buChar char="•"/>
              <a:defRPr sz="2800">
                <a:solidFill>
                  <a:srgbClr val="000000"/>
                </a:solidFill>
              </a:defRPr>
            </a:lvl2pPr>
            <a:lvl3pPr indent="-406400" lvl="2" marL="1371600" algn="l">
              <a:lnSpc>
                <a:spcPct val="90000"/>
              </a:lnSpc>
              <a:spcBef>
                <a:spcPts val="1000"/>
              </a:spcBef>
              <a:spcAft>
                <a:spcPts val="0"/>
              </a:spcAft>
              <a:buClr>
                <a:srgbClr val="000000"/>
              </a:buClr>
              <a:buSzPts val="2800"/>
              <a:buFont typeface="Arial"/>
              <a:buChar char="•"/>
              <a:defRPr sz="2800">
                <a:solidFill>
                  <a:srgbClr val="000000"/>
                </a:solidFill>
              </a:defRPr>
            </a:lvl3pPr>
            <a:lvl4pPr indent="-406400" lvl="3" marL="1828800" algn="l">
              <a:lnSpc>
                <a:spcPct val="90000"/>
              </a:lnSpc>
              <a:spcBef>
                <a:spcPts val="1000"/>
              </a:spcBef>
              <a:spcAft>
                <a:spcPts val="0"/>
              </a:spcAft>
              <a:buClr>
                <a:srgbClr val="000000"/>
              </a:buClr>
              <a:buSzPts val="2800"/>
              <a:buFont typeface="Arial"/>
              <a:buChar char="•"/>
              <a:defRPr sz="2800">
                <a:solidFill>
                  <a:srgbClr val="000000"/>
                </a:solidFill>
              </a:defRPr>
            </a:lvl4pPr>
            <a:lvl5pPr indent="-406400" lvl="4" marL="2286000" algn="l">
              <a:lnSpc>
                <a:spcPct val="90000"/>
              </a:lnSpc>
              <a:spcBef>
                <a:spcPts val="1000"/>
              </a:spcBef>
              <a:spcAft>
                <a:spcPts val="0"/>
              </a:spcAft>
              <a:buClr>
                <a:srgbClr val="000000"/>
              </a:buClr>
              <a:buSzPts val="2800"/>
              <a:buFont typeface="Arial"/>
              <a:buChar char="•"/>
              <a:defRPr sz="2800">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73" name="Google Shape;73;p69"/>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tx">
  <p:cSld name="TITLE_AND_BODY">
    <p:spTree>
      <p:nvGrpSpPr>
        <p:cNvPr id="15" name="Shape 15"/>
        <p:cNvGrpSpPr/>
        <p:nvPr/>
      </p:nvGrpSpPr>
      <p:grpSpPr>
        <a:xfrm>
          <a:off x="0" y="0"/>
          <a:ext cx="0" cy="0"/>
          <a:chOff x="0" y="0"/>
          <a:chExt cx="0" cy="0"/>
        </a:xfrm>
      </p:grpSpPr>
      <p:sp>
        <p:nvSpPr>
          <p:cNvPr id="16" name="Google Shape;16;p60"/>
          <p:cNvSpPr txBox="1"/>
          <p:nvPr>
            <p:ph type="title"/>
          </p:nvPr>
        </p:nvSpPr>
        <p:spPr>
          <a:xfrm>
            <a:off x="838200" y="523700"/>
            <a:ext cx="10515600" cy="1230285"/>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7" name="Google Shape;17;p60"/>
          <p:cNvSpPr txBox="1"/>
          <p:nvPr>
            <p:ph idx="1" type="body"/>
          </p:nvPr>
        </p:nvSpPr>
        <p:spPr>
          <a:xfrm>
            <a:off x="838200" y="1825625"/>
            <a:ext cx="10515600" cy="3997632"/>
          </a:xfrm>
          <a:prstGeom prst="rect">
            <a:avLst/>
          </a:prstGeom>
          <a:noFill/>
          <a:ln>
            <a:noFill/>
          </a:ln>
        </p:spPr>
        <p:txBody>
          <a:bodyPr anchorCtr="0" anchor="t" bIns="45675" lIns="45675" spcFirstLastPara="1" rIns="45675" wrap="square" tIns="45675">
            <a:normAutofit/>
          </a:bodyPr>
          <a:lstStyle>
            <a:lvl1pPr indent="-406400" lvl="0" marL="457200" algn="l">
              <a:lnSpc>
                <a:spcPct val="90000"/>
              </a:lnSpc>
              <a:spcBef>
                <a:spcPts val="1000"/>
              </a:spcBef>
              <a:spcAft>
                <a:spcPts val="0"/>
              </a:spcAft>
              <a:buClr>
                <a:srgbClr val="000000"/>
              </a:buClr>
              <a:buSzPts val="2800"/>
              <a:buFont typeface="Arial"/>
              <a:buChar char="•"/>
              <a:defRPr sz="2800">
                <a:solidFill>
                  <a:srgbClr val="000000"/>
                </a:solidFill>
              </a:defRPr>
            </a:lvl1pPr>
            <a:lvl2pPr indent="-406400" lvl="1" marL="914400" algn="l">
              <a:lnSpc>
                <a:spcPct val="90000"/>
              </a:lnSpc>
              <a:spcBef>
                <a:spcPts val="1000"/>
              </a:spcBef>
              <a:spcAft>
                <a:spcPts val="0"/>
              </a:spcAft>
              <a:buClr>
                <a:srgbClr val="000000"/>
              </a:buClr>
              <a:buSzPts val="2800"/>
              <a:buFont typeface="Arial"/>
              <a:buChar char="•"/>
              <a:defRPr sz="2800">
                <a:solidFill>
                  <a:srgbClr val="000000"/>
                </a:solidFill>
              </a:defRPr>
            </a:lvl2pPr>
            <a:lvl3pPr indent="-406400" lvl="2" marL="1371600" algn="l">
              <a:lnSpc>
                <a:spcPct val="90000"/>
              </a:lnSpc>
              <a:spcBef>
                <a:spcPts val="1000"/>
              </a:spcBef>
              <a:spcAft>
                <a:spcPts val="0"/>
              </a:spcAft>
              <a:buClr>
                <a:srgbClr val="000000"/>
              </a:buClr>
              <a:buSzPts val="2800"/>
              <a:buFont typeface="Arial"/>
              <a:buChar char="•"/>
              <a:defRPr sz="2800">
                <a:solidFill>
                  <a:srgbClr val="000000"/>
                </a:solidFill>
              </a:defRPr>
            </a:lvl3pPr>
            <a:lvl4pPr indent="-406400" lvl="3" marL="1828800" algn="l">
              <a:lnSpc>
                <a:spcPct val="90000"/>
              </a:lnSpc>
              <a:spcBef>
                <a:spcPts val="1000"/>
              </a:spcBef>
              <a:spcAft>
                <a:spcPts val="0"/>
              </a:spcAft>
              <a:buClr>
                <a:srgbClr val="000000"/>
              </a:buClr>
              <a:buSzPts val="2800"/>
              <a:buFont typeface="Arial"/>
              <a:buChar char="•"/>
              <a:defRPr sz="2800">
                <a:solidFill>
                  <a:srgbClr val="000000"/>
                </a:solidFill>
              </a:defRPr>
            </a:lvl4pPr>
            <a:lvl5pPr indent="-406400" lvl="4" marL="2286000" algn="l">
              <a:lnSpc>
                <a:spcPct val="90000"/>
              </a:lnSpc>
              <a:spcBef>
                <a:spcPts val="1000"/>
              </a:spcBef>
              <a:spcAft>
                <a:spcPts val="0"/>
              </a:spcAft>
              <a:buClr>
                <a:srgbClr val="000000"/>
              </a:buClr>
              <a:buSzPts val="2800"/>
              <a:buFont typeface="Arial"/>
              <a:buChar char="•"/>
              <a:defRPr sz="2800">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18" name="Google Shape;18;p60"/>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19" name="Shape 19"/>
        <p:cNvGrpSpPr/>
        <p:nvPr/>
      </p:nvGrpSpPr>
      <p:grpSpPr>
        <a:xfrm>
          <a:off x="0" y="0"/>
          <a:ext cx="0" cy="0"/>
          <a:chOff x="0" y="0"/>
          <a:chExt cx="0" cy="0"/>
        </a:xfrm>
      </p:grpSpPr>
      <p:sp>
        <p:nvSpPr>
          <p:cNvPr id="20" name="Google Shape;20;p61"/>
          <p:cNvSpPr txBox="1"/>
          <p:nvPr>
            <p:ph type="title"/>
          </p:nvPr>
        </p:nvSpPr>
        <p:spPr>
          <a:xfrm>
            <a:off x="831850" y="1670858"/>
            <a:ext cx="10515600" cy="2891617"/>
          </a:xfrm>
          <a:prstGeom prst="rect">
            <a:avLst/>
          </a:prstGeom>
          <a:noFill/>
          <a:ln>
            <a:noFill/>
          </a:ln>
        </p:spPr>
        <p:txBody>
          <a:bodyPr anchorCtr="0" anchor="b" bIns="45675" lIns="45675" spcFirstLastPara="1" rIns="45675" wrap="square" tIns="45675">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1" name="Google Shape;21;p61"/>
          <p:cNvSpPr txBox="1"/>
          <p:nvPr>
            <p:ph idx="1" type="body"/>
          </p:nvPr>
        </p:nvSpPr>
        <p:spPr>
          <a:xfrm>
            <a:off x="831850" y="4589462"/>
            <a:ext cx="10515600" cy="150018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888888"/>
              </a:buClr>
              <a:buSzPts val="1800"/>
              <a:buNone/>
              <a:defRPr/>
            </a:lvl1pPr>
            <a:lvl2pPr indent="-228600" lvl="1" marL="914400" algn="l">
              <a:lnSpc>
                <a:spcPct val="90000"/>
              </a:lnSpc>
              <a:spcBef>
                <a:spcPts val="1000"/>
              </a:spcBef>
              <a:spcAft>
                <a:spcPts val="0"/>
              </a:spcAft>
              <a:buClr>
                <a:srgbClr val="888888"/>
              </a:buClr>
              <a:buSzPts val="1800"/>
              <a:buNone/>
              <a:defRPr/>
            </a:lvl2pPr>
            <a:lvl3pPr indent="-228600" lvl="2" marL="1371600" algn="l">
              <a:lnSpc>
                <a:spcPct val="90000"/>
              </a:lnSpc>
              <a:spcBef>
                <a:spcPts val="1000"/>
              </a:spcBef>
              <a:spcAft>
                <a:spcPts val="0"/>
              </a:spcAft>
              <a:buClr>
                <a:srgbClr val="888888"/>
              </a:buClr>
              <a:buSzPts val="1800"/>
              <a:buNone/>
              <a:defRPr/>
            </a:lvl3pPr>
            <a:lvl4pPr indent="-228600" lvl="3" marL="1828800" algn="l">
              <a:lnSpc>
                <a:spcPct val="90000"/>
              </a:lnSpc>
              <a:spcBef>
                <a:spcPts val="1000"/>
              </a:spcBef>
              <a:spcAft>
                <a:spcPts val="0"/>
              </a:spcAft>
              <a:buClr>
                <a:srgbClr val="888888"/>
              </a:buClr>
              <a:buSzPts val="1800"/>
              <a:buNone/>
              <a:defRPr/>
            </a:lvl4pPr>
            <a:lvl5pPr indent="-228600" lvl="4" marL="2286000" algn="l">
              <a:lnSpc>
                <a:spcPct val="90000"/>
              </a:lnSpc>
              <a:spcBef>
                <a:spcPts val="1000"/>
              </a:spcBef>
              <a:spcAft>
                <a:spcPts val="0"/>
              </a:spcAft>
              <a:buClr>
                <a:srgbClr val="888888"/>
              </a:buClr>
              <a:buSzPts val="1800"/>
              <a:buNone/>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22" name="Google Shape;22;p61"/>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showMasterSp="0" type="twoObj">
  <p:cSld name="TWO_OBJECTS">
    <p:spTree>
      <p:nvGrpSpPr>
        <p:cNvPr id="23" name="Shape 23"/>
        <p:cNvGrpSpPr/>
        <p:nvPr/>
      </p:nvGrpSpPr>
      <p:grpSpPr>
        <a:xfrm>
          <a:off x="0" y="0"/>
          <a:ext cx="0" cy="0"/>
          <a:chOff x="0" y="0"/>
          <a:chExt cx="0" cy="0"/>
        </a:xfrm>
      </p:grpSpPr>
      <p:pic>
        <p:nvPicPr>
          <p:cNvPr descr="Google Shape;9;p17" id="24" name="Google Shape;24;p62"/>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25" name="Google Shape;25;p62"/>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26" name="Google Shape;26;p62"/>
          <p:cNvSpPr txBox="1"/>
          <p:nvPr>
            <p:ph type="title"/>
          </p:nvPr>
        </p:nvSpPr>
        <p:spPr>
          <a:xfrm>
            <a:off x="838200" y="556953"/>
            <a:ext cx="10515600" cy="1133735"/>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7" name="Google Shape;27;p62"/>
          <p:cNvSpPr txBox="1"/>
          <p:nvPr>
            <p:ph idx="1" type="body"/>
          </p:nvPr>
        </p:nvSpPr>
        <p:spPr>
          <a:xfrm>
            <a:off x="838200" y="1825625"/>
            <a:ext cx="5181600" cy="4351338"/>
          </a:xfrm>
          <a:prstGeom prst="rect">
            <a:avLst/>
          </a:prstGeom>
          <a:noFill/>
          <a:ln>
            <a:noFill/>
          </a:ln>
        </p:spPr>
        <p:txBody>
          <a:bodyPr anchorCtr="0" anchor="t" bIns="45675" lIns="45675" spcFirstLastPara="1" rIns="45675" wrap="square" tIns="45675">
            <a:normAutofit/>
          </a:bodyPr>
          <a:lstStyle>
            <a:lvl1pPr indent="-406400" lvl="0" marL="457200" algn="l">
              <a:lnSpc>
                <a:spcPct val="90000"/>
              </a:lnSpc>
              <a:spcBef>
                <a:spcPts val="1000"/>
              </a:spcBef>
              <a:spcAft>
                <a:spcPts val="0"/>
              </a:spcAft>
              <a:buClr>
                <a:srgbClr val="000000"/>
              </a:buClr>
              <a:buSzPts val="2800"/>
              <a:buFont typeface="Arial"/>
              <a:buChar char="•"/>
              <a:defRPr sz="2800">
                <a:solidFill>
                  <a:srgbClr val="000000"/>
                </a:solidFill>
              </a:defRPr>
            </a:lvl1pPr>
            <a:lvl2pPr indent="-406400" lvl="1" marL="914400" algn="l">
              <a:lnSpc>
                <a:spcPct val="90000"/>
              </a:lnSpc>
              <a:spcBef>
                <a:spcPts val="1000"/>
              </a:spcBef>
              <a:spcAft>
                <a:spcPts val="0"/>
              </a:spcAft>
              <a:buClr>
                <a:srgbClr val="000000"/>
              </a:buClr>
              <a:buSzPts val="2800"/>
              <a:buFont typeface="Arial"/>
              <a:buChar char="•"/>
              <a:defRPr sz="2800">
                <a:solidFill>
                  <a:srgbClr val="000000"/>
                </a:solidFill>
              </a:defRPr>
            </a:lvl2pPr>
            <a:lvl3pPr indent="-406400" lvl="2" marL="1371600" algn="l">
              <a:lnSpc>
                <a:spcPct val="90000"/>
              </a:lnSpc>
              <a:spcBef>
                <a:spcPts val="1000"/>
              </a:spcBef>
              <a:spcAft>
                <a:spcPts val="0"/>
              </a:spcAft>
              <a:buClr>
                <a:srgbClr val="000000"/>
              </a:buClr>
              <a:buSzPts val="2800"/>
              <a:buFont typeface="Arial"/>
              <a:buChar char="•"/>
              <a:defRPr sz="2800">
                <a:solidFill>
                  <a:srgbClr val="000000"/>
                </a:solidFill>
              </a:defRPr>
            </a:lvl3pPr>
            <a:lvl4pPr indent="-406400" lvl="3" marL="1828800" algn="l">
              <a:lnSpc>
                <a:spcPct val="90000"/>
              </a:lnSpc>
              <a:spcBef>
                <a:spcPts val="1000"/>
              </a:spcBef>
              <a:spcAft>
                <a:spcPts val="0"/>
              </a:spcAft>
              <a:buClr>
                <a:srgbClr val="000000"/>
              </a:buClr>
              <a:buSzPts val="2800"/>
              <a:buFont typeface="Arial"/>
              <a:buChar char="•"/>
              <a:defRPr sz="2800">
                <a:solidFill>
                  <a:srgbClr val="000000"/>
                </a:solidFill>
              </a:defRPr>
            </a:lvl4pPr>
            <a:lvl5pPr indent="-406400" lvl="4" marL="2286000" algn="l">
              <a:lnSpc>
                <a:spcPct val="90000"/>
              </a:lnSpc>
              <a:spcBef>
                <a:spcPts val="1000"/>
              </a:spcBef>
              <a:spcAft>
                <a:spcPts val="0"/>
              </a:spcAft>
              <a:buClr>
                <a:srgbClr val="000000"/>
              </a:buClr>
              <a:buSzPts val="2800"/>
              <a:buFont typeface="Arial"/>
              <a:buChar char="•"/>
              <a:defRPr sz="2800">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28" name="Google Shape;28;p62"/>
          <p:cNvSpPr txBox="1"/>
          <p:nvPr>
            <p:ph idx="2" type="body"/>
          </p:nvPr>
        </p:nvSpPr>
        <p:spPr>
          <a:xfrm>
            <a:off x="6172200" y="1825625"/>
            <a:ext cx="5181600" cy="435133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888888"/>
              </a:buClr>
              <a:buSzPts val="1800"/>
              <a:buNone/>
              <a:defRPr/>
            </a:lvl1pPr>
            <a:lvl2pPr indent="-228600" lvl="1" marL="914400" algn="l">
              <a:lnSpc>
                <a:spcPct val="90000"/>
              </a:lnSpc>
              <a:spcBef>
                <a:spcPts val="1000"/>
              </a:spcBef>
              <a:spcAft>
                <a:spcPts val="0"/>
              </a:spcAft>
              <a:buClr>
                <a:srgbClr val="888888"/>
              </a:buClr>
              <a:buSzPts val="1800"/>
              <a:buNone/>
              <a:defRPr/>
            </a:lvl2pPr>
            <a:lvl3pPr indent="-228600" lvl="2" marL="1371600" algn="l">
              <a:lnSpc>
                <a:spcPct val="90000"/>
              </a:lnSpc>
              <a:spcBef>
                <a:spcPts val="1000"/>
              </a:spcBef>
              <a:spcAft>
                <a:spcPts val="0"/>
              </a:spcAft>
              <a:buClr>
                <a:srgbClr val="888888"/>
              </a:buClr>
              <a:buSzPts val="1800"/>
              <a:buNone/>
              <a:defRPr/>
            </a:lvl3pPr>
            <a:lvl4pPr indent="-228600" lvl="3" marL="1828800" algn="l">
              <a:lnSpc>
                <a:spcPct val="90000"/>
              </a:lnSpc>
              <a:spcBef>
                <a:spcPts val="1000"/>
              </a:spcBef>
              <a:spcAft>
                <a:spcPts val="0"/>
              </a:spcAft>
              <a:buClr>
                <a:srgbClr val="888888"/>
              </a:buClr>
              <a:buSzPts val="1800"/>
              <a:buNone/>
              <a:defRPr/>
            </a:lvl4pPr>
            <a:lvl5pPr indent="-228600" lvl="4" marL="2286000" algn="l">
              <a:lnSpc>
                <a:spcPct val="90000"/>
              </a:lnSpc>
              <a:spcBef>
                <a:spcPts val="1000"/>
              </a:spcBef>
              <a:spcAft>
                <a:spcPts val="0"/>
              </a:spcAft>
              <a:buClr>
                <a:srgbClr val="888888"/>
              </a:buClr>
              <a:buSzPts val="1800"/>
              <a:buNone/>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29" name="Google Shape;29;p62"/>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showMasterSp="0" type="twoTxTwoObj">
  <p:cSld name="TWO_OBJECTS_WITH_TEXT">
    <p:spTree>
      <p:nvGrpSpPr>
        <p:cNvPr id="30" name="Shape 30"/>
        <p:cNvGrpSpPr/>
        <p:nvPr/>
      </p:nvGrpSpPr>
      <p:grpSpPr>
        <a:xfrm>
          <a:off x="0" y="0"/>
          <a:ext cx="0" cy="0"/>
          <a:chOff x="0" y="0"/>
          <a:chExt cx="0" cy="0"/>
        </a:xfrm>
      </p:grpSpPr>
      <p:pic>
        <p:nvPicPr>
          <p:cNvPr descr="Google Shape;9;p17" id="31" name="Google Shape;31;p63"/>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32" name="Google Shape;32;p63"/>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33" name="Google Shape;33;p63"/>
          <p:cNvSpPr txBox="1"/>
          <p:nvPr>
            <p:ph type="title"/>
          </p:nvPr>
        </p:nvSpPr>
        <p:spPr>
          <a:xfrm>
            <a:off x="839787" y="556953"/>
            <a:ext cx="10515601" cy="1133735"/>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34" name="Google Shape;34;p63"/>
          <p:cNvSpPr txBox="1"/>
          <p:nvPr>
            <p:ph idx="1" type="body"/>
          </p:nvPr>
        </p:nvSpPr>
        <p:spPr>
          <a:xfrm>
            <a:off x="839787" y="1681163"/>
            <a:ext cx="5157790" cy="823914"/>
          </a:xfrm>
          <a:prstGeom prst="rect">
            <a:avLst/>
          </a:prstGeom>
          <a:noFill/>
          <a:ln>
            <a:noFill/>
          </a:ln>
        </p:spPr>
        <p:txBody>
          <a:bodyPr anchorCtr="0" anchor="b" bIns="45675" lIns="45675" spcFirstLastPara="1" rIns="45675" wrap="square" tIns="45675">
            <a:normAutofit/>
          </a:bodyPr>
          <a:lstStyle>
            <a:lvl1pPr indent="-228600" lvl="0" marL="457200" algn="l">
              <a:lnSpc>
                <a:spcPct val="90000"/>
              </a:lnSpc>
              <a:spcBef>
                <a:spcPts val="1000"/>
              </a:spcBef>
              <a:spcAft>
                <a:spcPts val="0"/>
              </a:spcAft>
              <a:buClr>
                <a:srgbClr val="000000"/>
              </a:buClr>
              <a:buSzPts val="2400"/>
              <a:buFont typeface="Calibri"/>
              <a:buNone/>
              <a:defRPr b="1">
                <a:solidFill>
                  <a:srgbClr val="000000"/>
                </a:solidFill>
              </a:defRPr>
            </a:lvl1pPr>
            <a:lvl2pPr indent="-228600" lvl="1" marL="914400" algn="l">
              <a:lnSpc>
                <a:spcPct val="90000"/>
              </a:lnSpc>
              <a:spcBef>
                <a:spcPts val="1000"/>
              </a:spcBef>
              <a:spcAft>
                <a:spcPts val="0"/>
              </a:spcAft>
              <a:buClr>
                <a:srgbClr val="000000"/>
              </a:buClr>
              <a:buSzPts val="2400"/>
              <a:buFont typeface="Calibri"/>
              <a:buNone/>
              <a:defRPr b="1">
                <a:solidFill>
                  <a:srgbClr val="000000"/>
                </a:solidFill>
              </a:defRPr>
            </a:lvl2pPr>
            <a:lvl3pPr indent="-228600" lvl="2" marL="1371600" algn="l">
              <a:lnSpc>
                <a:spcPct val="90000"/>
              </a:lnSpc>
              <a:spcBef>
                <a:spcPts val="1000"/>
              </a:spcBef>
              <a:spcAft>
                <a:spcPts val="0"/>
              </a:spcAft>
              <a:buClr>
                <a:srgbClr val="000000"/>
              </a:buClr>
              <a:buSzPts val="2400"/>
              <a:buFont typeface="Calibri"/>
              <a:buNone/>
              <a:defRPr b="1">
                <a:solidFill>
                  <a:srgbClr val="000000"/>
                </a:solidFill>
              </a:defRPr>
            </a:lvl3pPr>
            <a:lvl4pPr indent="-228600" lvl="3" marL="1828800" algn="l">
              <a:lnSpc>
                <a:spcPct val="90000"/>
              </a:lnSpc>
              <a:spcBef>
                <a:spcPts val="1000"/>
              </a:spcBef>
              <a:spcAft>
                <a:spcPts val="0"/>
              </a:spcAft>
              <a:buClr>
                <a:srgbClr val="000000"/>
              </a:buClr>
              <a:buSzPts val="2400"/>
              <a:buFont typeface="Calibri"/>
              <a:buNone/>
              <a:defRPr b="1">
                <a:solidFill>
                  <a:srgbClr val="000000"/>
                </a:solidFill>
              </a:defRPr>
            </a:lvl4pPr>
            <a:lvl5pPr indent="-228600" lvl="4" marL="2286000" algn="l">
              <a:lnSpc>
                <a:spcPct val="90000"/>
              </a:lnSpc>
              <a:spcBef>
                <a:spcPts val="1000"/>
              </a:spcBef>
              <a:spcAft>
                <a:spcPts val="0"/>
              </a:spcAft>
              <a:buClr>
                <a:srgbClr val="000000"/>
              </a:buClr>
              <a:buSzPts val="2400"/>
              <a:buFont typeface="Calibri"/>
              <a:buNone/>
              <a:defRPr b="1">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35" name="Google Shape;35;p63"/>
          <p:cNvSpPr txBox="1"/>
          <p:nvPr>
            <p:ph idx="2" type="body"/>
          </p:nvPr>
        </p:nvSpPr>
        <p:spPr>
          <a:xfrm>
            <a:off x="839787" y="2505075"/>
            <a:ext cx="5157788" cy="36845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888888"/>
              </a:buClr>
              <a:buSzPts val="1800"/>
              <a:buNone/>
              <a:defRPr/>
            </a:lvl1pPr>
            <a:lvl2pPr indent="-228600" lvl="1" marL="914400" algn="l">
              <a:lnSpc>
                <a:spcPct val="90000"/>
              </a:lnSpc>
              <a:spcBef>
                <a:spcPts val="1000"/>
              </a:spcBef>
              <a:spcAft>
                <a:spcPts val="0"/>
              </a:spcAft>
              <a:buClr>
                <a:srgbClr val="888888"/>
              </a:buClr>
              <a:buSzPts val="1800"/>
              <a:buNone/>
              <a:defRPr/>
            </a:lvl2pPr>
            <a:lvl3pPr indent="-228600" lvl="2" marL="1371600" algn="l">
              <a:lnSpc>
                <a:spcPct val="90000"/>
              </a:lnSpc>
              <a:spcBef>
                <a:spcPts val="1000"/>
              </a:spcBef>
              <a:spcAft>
                <a:spcPts val="0"/>
              </a:spcAft>
              <a:buClr>
                <a:srgbClr val="888888"/>
              </a:buClr>
              <a:buSzPts val="1800"/>
              <a:buNone/>
              <a:defRPr/>
            </a:lvl3pPr>
            <a:lvl4pPr indent="-228600" lvl="3" marL="1828800" algn="l">
              <a:lnSpc>
                <a:spcPct val="90000"/>
              </a:lnSpc>
              <a:spcBef>
                <a:spcPts val="1000"/>
              </a:spcBef>
              <a:spcAft>
                <a:spcPts val="0"/>
              </a:spcAft>
              <a:buClr>
                <a:srgbClr val="888888"/>
              </a:buClr>
              <a:buSzPts val="1800"/>
              <a:buNone/>
              <a:defRPr/>
            </a:lvl4pPr>
            <a:lvl5pPr indent="-228600" lvl="4" marL="2286000" algn="l">
              <a:lnSpc>
                <a:spcPct val="90000"/>
              </a:lnSpc>
              <a:spcBef>
                <a:spcPts val="1000"/>
              </a:spcBef>
              <a:spcAft>
                <a:spcPts val="0"/>
              </a:spcAft>
              <a:buClr>
                <a:srgbClr val="888888"/>
              </a:buClr>
              <a:buSzPts val="1800"/>
              <a:buNone/>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36" name="Google Shape;36;p63"/>
          <p:cNvSpPr txBox="1"/>
          <p:nvPr>
            <p:ph idx="3" type="body"/>
          </p:nvPr>
        </p:nvSpPr>
        <p:spPr>
          <a:xfrm>
            <a:off x="6172200" y="1681163"/>
            <a:ext cx="5183188" cy="823914"/>
          </a:xfrm>
          <a:prstGeom prst="rect">
            <a:avLst/>
          </a:prstGeom>
          <a:noFill/>
          <a:ln>
            <a:noFill/>
          </a:ln>
        </p:spPr>
        <p:txBody>
          <a:bodyPr anchorCtr="0" anchor="b" bIns="45675" lIns="45675" spcFirstLastPara="1" rIns="45675" wrap="square" tIns="45675">
            <a:normAutofit/>
          </a:bodyPr>
          <a:lstStyle>
            <a:lvl1pPr indent="-228600" lvl="0" marL="457200" algn="l">
              <a:lnSpc>
                <a:spcPct val="90000"/>
              </a:lnSpc>
              <a:spcBef>
                <a:spcPts val="1000"/>
              </a:spcBef>
              <a:spcAft>
                <a:spcPts val="0"/>
              </a:spcAft>
              <a:buClr>
                <a:srgbClr val="888888"/>
              </a:buClr>
              <a:buSzPts val="1800"/>
              <a:buNone/>
              <a:defRPr/>
            </a:lvl1pPr>
            <a:lvl2pPr indent="-228600" lvl="1" marL="914400" algn="l">
              <a:lnSpc>
                <a:spcPct val="90000"/>
              </a:lnSpc>
              <a:spcBef>
                <a:spcPts val="1000"/>
              </a:spcBef>
              <a:spcAft>
                <a:spcPts val="0"/>
              </a:spcAft>
              <a:buClr>
                <a:srgbClr val="888888"/>
              </a:buClr>
              <a:buSzPts val="1800"/>
              <a:buNone/>
              <a:defRPr/>
            </a:lvl2pPr>
            <a:lvl3pPr indent="-228600" lvl="2" marL="1371600" algn="l">
              <a:lnSpc>
                <a:spcPct val="90000"/>
              </a:lnSpc>
              <a:spcBef>
                <a:spcPts val="1000"/>
              </a:spcBef>
              <a:spcAft>
                <a:spcPts val="0"/>
              </a:spcAft>
              <a:buClr>
                <a:srgbClr val="888888"/>
              </a:buClr>
              <a:buSzPts val="1800"/>
              <a:buNone/>
              <a:defRPr/>
            </a:lvl3pPr>
            <a:lvl4pPr indent="-228600" lvl="3" marL="1828800" algn="l">
              <a:lnSpc>
                <a:spcPct val="90000"/>
              </a:lnSpc>
              <a:spcBef>
                <a:spcPts val="1000"/>
              </a:spcBef>
              <a:spcAft>
                <a:spcPts val="0"/>
              </a:spcAft>
              <a:buClr>
                <a:srgbClr val="888888"/>
              </a:buClr>
              <a:buSzPts val="1800"/>
              <a:buNone/>
              <a:defRPr/>
            </a:lvl4pPr>
            <a:lvl5pPr indent="-228600" lvl="4" marL="2286000" algn="l">
              <a:lnSpc>
                <a:spcPct val="90000"/>
              </a:lnSpc>
              <a:spcBef>
                <a:spcPts val="1000"/>
              </a:spcBef>
              <a:spcAft>
                <a:spcPts val="0"/>
              </a:spcAft>
              <a:buClr>
                <a:srgbClr val="888888"/>
              </a:buClr>
              <a:buSzPts val="1800"/>
              <a:buNone/>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37" name="Google Shape;37;p63"/>
          <p:cNvSpPr txBox="1"/>
          <p:nvPr>
            <p:ph idx="4" type="body"/>
          </p:nvPr>
        </p:nvSpPr>
        <p:spPr>
          <a:xfrm>
            <a:off x="6172200" y="2505075"/>
            <a:ext cx="5183188" cy="36845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888888"/>
              </a:buClr>
              <a:buSzPts val="1800"/>
              <a:buNone/>
              <a:defRPr/>
            </a:lvl1pPr>
            <a:lvl2pPr indent="-228600" lvl="1" marL="914400" algn="l">
              <a:lnSpc>
                <a:spcPct val="90000"/>
              </a:lnSpc>
              <a:spcBef>
                <a:spcPts val="1000"/>
              </a:spcBef>
              <a:spcAft>
                <a:spcPts val="0"/>
              </a:spcAft>
              <a:buClr>
                <a:srgbClr val="888888"/>
              </a:buClr>
              <a:buSzPts val="1800"/>
              <a:buNone/>
              <a:defRPr/>
            </a:lvl2pPr>
            <a:lvl3pPr indent="-228600" lvl="2" marL="1371600" algn="l">
              <a:lnSpc>
                <a:spcPct val="90000"/>
              </a:lnSpc>
              <a:spcBef>
                <a:spcPts val="1000"/>
              </a:spcBef>
              <a:spcAft>
                <a:spcPts val="0"/>
              </a:spcAft>
              <a:buClr>
                <a:srgbClr val="888888"/>
              </a:buClr>
              <a:buSzPts val="1800"/>
              <a:buNone/>
              <a:defRPr/>
            </a:lvl3pPr>
            <a:lvl4pPr indent="-228600" lvl="3" marL="1828800" algn="l">
              <a:lnSpc>
                <a:spcPct val="90000"/>
              </a:lnSpc>
              <a:spcBef>
                <a:spcPts val="1000"/>
              </a:spcBef>
              <a:spcAft>
                <a:spcPts val="0"/>
              </a:spcAft>
              <a:buClr>
                <a:srgbClr val="888888"/>
              </a:buClr>
              <a:buSzPts val="1800"/>
              <a:buNone/>
              <a:defRPr/>
            </a:lvl4pPr>
            <a:lvl5pPr indent="-228600" lvl="4" marL="2286000" algn="l">
              <a:lnSpc>
                <a:spcPct val="90000"/>
              </a:lnSpc>
              <a:spcBef>
                <a:spcPts val="1000"/>
              </a:spcBef>
              <a:spcAft>
                <a:spcPts val="0"/>
              </a:spcAft>
              <a:buClr>
                <a:srgbClr val="888888"/>
              </a:buClr>
              <a:buSzPts val="1800"/>
              <a:buNone/>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38" name="Google Shape;38;p63"/>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39" name="Shape 39"/>
        <p:cNvGrpSpPr/>
        <p:nvPr/>
      </p:nvGrpSpPr>
      <p:grpSpPr>
        <a:xfrm>
          <a:off x="0" y="0"/>
          <a:ext cx="0" cy="0"/>
          <a:chOff x="0" y="0"/>
          <a:chExt cx="0" cy="0"/>
        </a:xfrm>
      </p:grpSpPr>
      <p:pic>
        <p:nvPicPr>
          <p:cNvPr descr="Google Shape;9;p17" id="40" name="Google Shape;40;p64"/>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41" name="Google Shape;41;p64"/>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42" name="Google Shape;42;p64"/>
          <p:cNvSpPr txBox="1"/>
          <p:nvPr>
            <p:ph type="title"/>
          </p:nvPr>
        </p:nvSpPr>
        <p:spPr>
          <a:xfrm>
            <a:off x="838200" y="531377"/>
            <a:ext cx="10515600" cy="1325565"/>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43" name="Google Shape;43;p64"/>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4" name="Shape 44"/>
        <p:cNvGrpSpPr/>
        <p:nvPr/>
      </p:nvGrpSpPr>
      <p:grpSpPr>
        <a:xfrm>
          <a:off x="0" y="0"/>
          <a:ext cx="0" cy="0"/>
          <a:chOff x="0" y="0"/>
          <a:chExt cx="0" cy="0"/>
        </a:xfrm>
      </p:grpSpPr>
      <p:pic>
        <p:nvPicPr>
          <p:cNvPr descr="Google Shape;9;p17" id="45" name="Google Shape;45;p65"/>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46" name="Google Shape;46;p65"/>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47" name="Google Shape;47;p65"/>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showMasterSp="0" type="objTx">
  <p:cSld name="OBJECT_WITH_CAPTION_TEXT">
    <p:spTree>
      <p:nvGrpSpPr>
        <p:cNvPr id="48" name="Shape 48"/>
        <p:cNvGrpSpPr/>
        <p:nvPr/>
      </p:nvGrpSpPr>
      <p:grpSpPr>
        <a:xfrm>
          <a:off x="0" y="0"/>
          <a:ext cx="0" cy="0"/>
          <a:chOff x="0" y="0"/>
          <a:chExt cx="0" cy="0"/>
        </a:xfrm>
      </p:grpSpPr>
      <p:pic>
        <p:nvPicPr>
          <p:cNvPr descr="Google Shape;9;p17" id="49" name="Google Shape;49;p66"/>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50" name="Google Shape;50;p66"/>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51" name="Google Shape;51;p66"/>
          <p:cNvSpPr txBox="1"/>
          <p:nvPr>
            <p:ph type="title"/>
          </p:nvPr>
        </p:nvSpPr>
        <p:spPr>
          <a:xfrm>
            <a:off x="839787" y="457200"/>
            <a:ext cx="3932240" cy="1600200"/>
          </a:xfrm>
          <a:prstGeom prst="rect">
            <a:avLst/>
          </a:prstGeom>
          <a:noFill/>
          <a:ln>
            <a:noFill/>
          </a:ln>
        </p:spPr>
        <p:txBody>
          <a:bodyPr anchorCtr="0" anchor="b" bIns="45675" lIns="45675" spcFirstLastPara="1" rIns="45675" wrap="square" tIns="45675">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2" name="Google Shape;52;p66"/>
          <p:cNvSpPr txBox="1"/>
          <p:nvPr>
            <p:ph idx="1" type="body"/>
          </p:nvPr>
        </p:nvSpPr>
        <p:spPr>
          <a:xfrm>
            <a:off x="5183187" y="987425"/>
            <a:ext cx="6172202" cy="4873625"/>
          </a:xfrm>
          <a:prstGeom prst="rect">
            <a:avLst/>
          </a:prstGeom>
          <a:noFill/>
          <a:ln>
            <a:noFill/>
          </a:ln>
        </p:spPr>
        <p:txBody>
          <a:bodyPr anchorCtr="0" anchor="t" bIns="45675" lIns="45675" spcFirstLastPara="1" rIns="45675" wrap="square" tIns="45675">
            <a:normAutofit/>
          </a:bodyPr>
          <a:lstStyle>
            <a:lvl1pPr indent="-431800" lvl="0" marL="457200" algn="l">
              <a:lnSpc>
                <a:spcPct val="90000"/>
              </a:lnSpc>
              <a:spcBef>
                <a:spcPts val="1000"/>
              </a:spcBef>
              <a:spcAft>
                <a:spcPts val="0"/>
              </a:spcAft>
              <a:buClr>
                <a:srgbClr val="000000"/>
              </a:buClr>
              <a:buSzPts val="3200"/>
              <a:buFont typeface="Arial"/>
              <a:buChar char="•"/>
              <a:defRPr sz="3200">
                <a:solidFill>
                  <a:srgbClr val="000000"/>
                </a:solidFill>
              </a:defRPr>
            </a:lvl1pPr>
            <a:lvl2pPr indent="-431800" lvl="1" marL="914400" algn="l">
              <a:lnSpc>
                <a:spcPct val="90000"/>
              </a:lnSpc>
              <a:spcBef>
                <a:spcPts val="1000"/>
              </a:spcBef>
              <a:spcAft>
                <a:spcPts val="0"/>
              </a:spcAft>
              <a:buClr>
                <a:srgbClr val="000000"/>
              </a:buClr>
              <a:buSzPts val="3200"/>
              <a:buFont typeface="Arial"/>
              <a:buChar char="•"/>
              <a:defRPr sz="3200">
                <a:solidFill>
                  <a:srgbClr val="000000"/>
                </a:solidFill>
              </a:defRPr>
            </a:lvl2pPr>
            <a:lvl3pPr indent="-431800" lvl="2" marL="1371600" algn="l">
              <a:lnSpc>
                <a:spcPct val="90000"/>
              </a:lnSpc>
              <a:spcBef>
                <a:spcPts val="1000"/>
              </a:spcBef>
              <a:spcAft>
                <a:spcPts val="0"/>
              </a:spcAft>
              <a:buClr>
                <a:srgbClr val="000000"/>
              </a:buClr>
              <a:buSzPts val="3200"/>
              <a:buFont typeface="Arial"/>
              <a:buChar char="•"/>
              <a:defRPr sz="3200">
                <a:solidFill>
                  <a:srgbClr val="000000"/>
                </a:solidFill>
              </a:defRPr>
            </a:lvl3pPr>
            <a:lvl4pPr indent="-431800" lvl="3" marL="1828800" algn="l">
              <a:lnSpc>
                <a:spcPct val="90000"/>
              </a:lnSpc>
              <a:spcBef>
                <a:spcPts val="1000"/>
              </a:spcBef>
              <a:spcAft>
                <a:spcPts val="0"/>
              </a:spcAft>
              <a:buClr>
                <a:srgbClr val="000000"/>
              </a:buClr>
              <a:buSzPts val="3200"/>
              <a:buFont typeface="Arial"/>
              <a:buChar char="•"/>
              <a:defRPr sz="3200">
                <a:solidFill>
                  <a:srgbClr val="000000"/>
                </a:solidFill>
              </a:defRPr>
            </a:lvl4pPr>
            <a:lvl5pPr indent="-431800" lvl="4" marL="2286000" algn="l">
              <a:lnSpc>
                <a:spcPct val="90000"/>
              </a:lnSpc>
              <a:spcBef>
                <a:spcPts val="1000"/>
              </a:spcBef>
              <a:spcAft>
                <a:spcPts val="0"/>
              </a:spcAft>
              <a:buClr>
                <a:srgbClr val="000000"/>
              </a:buClr>
              <a:buSzPts val="3200"/>
              <a:buFont typeface="Arial"/>
              <a:buChar char="•"/>
              <a:defRPr sz="3200">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53" name="Google Shape;53;p66"/>
          <p:cNvSpPr txBox="1"/>
          <p:nvPr>
            <p:ph idx="2" type="body"/>
          </p:nvPr>
        </p:nvSpPr>
        <p:spPr>
          <a:xfrm>
            <a:off x="839787" y="2057400"/>
            <a:ext cx="3932238" cy="38115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888888"/>
              </a:buClr>
              <a:buSzPts val="1800"/>
              <a:buNone/>
              <a:defRPr/>
            </a:lvl1pPr>
            <a:lvl2pPr indent="-228600" lvl="1" marL="914400" algn="l">
              <a:lnSpc>
                <a:spcPct val="90000"/>
              </a:lnSpc>
              <a:spcBef>
                <a:spcPts val="1000"/>
              </a:spcBef>
              <a:spcAft>
                <a:spcPts val="0"/>
              </a:spcAft>
              <a:buClr>
                <a:srgbClr val="888888"/>
              </a:buClr>
              <a:buSzPts val="1800"/>
              <a:buNone/>
              <a:defRPr/>
            </a:lvl2pPr>
            <a:lvl3pPr indent="-228600" lvl="2" marL="1371600" algn="l">
              <a:lnSpc>
                <a:spcPct val="90000"/>
              </a:lnSpc>
              <a:spcBef>
                <a:spcPts val="1000"/>
              </a:spcBef>
              <a:spcAft>
                <a:spcPts val="0"/>
              </a:spcAft>
              <a:buClr>
                <a:srgbClr val="888888"/>
              </a:buClr>
              <a:buSzPts val="1800"/>
              <a:buNone/>
              <a:defRPr/>
            </a:lvl3pPr>
            <a:lvl4pPr indent="-228600" lvl="3" marL="1828800" algn="l">
              <a:lnSpc>
                <a:spcPct val="90000"/>
              </a:lnSpc>
              <a:spcBef>
                <a:spcPts val="1000"/>
              </a:spcBef>
              <a:spcAft>
                <a:spcPts val="0"/>
              </a:spcAft>
              <a:buClr>
                <a:srgbClr val="888888"/>
              </a:buClr>
              <a:buSzPts val="1800"/>
              <a:buNone/>
              <a:defRPr/>
            </a:lvl4pPr>
            <a:lvl5pPr indent="-228600" lvl="4" marL="2286000" algn="l">
              <a:lnSpc>
                <a:spcPct val="90000"/>
              </a:lnSpc>
              <a:spcBef>
                <a:spcPts val="1000"/>
              </a:spcBef>
              <a:spcAft>
                <a:spcPts val="0"/>
              </a:spcAft>
              <a:buClr>
                <a:srgbClr val="888888"/>
              </a:buClr>
              <a:buSzPts val="1800"/>
              <a:buNone/>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54" name="Google Shape;54;p66"/>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showMasterSp="0" type="picTx">
  <p:cSld name="PICTURE_WITH_CAPTION_TEXT">
    <p:spTree>
      <p:nvGrpSpPr>
        <p:cNvPr id="55" name="Shape 55"/>
        <p:cNvGrpSpPr/>
        <p:nvPr/>
      </p:nvGrpSpPr>
      <p:grpSpPr>
        <a:xfrm>
          <a:off x="0" y="0"/>
          <a:ext cx="0" cy="0"/>
          <a:chOff x="0" y="0"/>
          <a:chExt cx="0" cy="0"/>
        </a:xfrm>
      </p:grpSpPr>
      <p:pic>
        <p:nvPicPr>
          <p:cNvPr descr="Google Shape;9;p17" id="56" name="Google Shape;56;p67"/>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57" name="Google Shape;57;p67"/>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58" name="Google Shape;58;p67"/>
          <p:cNvSpPr txBox="1"/>
          <p:nvPr>
            <p:ph type="title"/>
          </p:nvPr>
        </p:nvSpPr>
        <p:spPr>
          <a:xfrm>
            <a:off x="839787" y="540325"/>
            <a:ext cx="3932240" cy="1517074"/>
          </a:xfrm>
          <a:prstGeom prst="rect">
            <a:avLst/>
          </a:prstGeom>
          <a:noFill/>
          <a:ln>
            <a:noFill/>
          </a:ln>
        </p:spPr>
        <p:txBody>
          <a:bodyPr anchorCtr="0" anchor="b" bIns="45675" lIns="45675" spcFirstLastPara="1" rIns="45675" wrap="square" tIns="45675">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9" name="Google Shape;59;p67"/>
          <p:cNvSpPr/>
          <p:nvPr>
            <p:ph idx="2" type="pic"/>
          </p:nvPr>
        </p:nvSpPr>
        <p:spPr>
          <a:xfrm>
            <a:off x="5183187" y="987425"/>
            <a:ext cx="6172202" cy="4873625"/>
          </a:xfrm>
          <a:prstGeom prst="rect">
            <a:avLst/>
          </a:prstGeom>
          <a:noFill/>
          <a:ln>
            <a:noFill/>
          </a:ln>
        </p:spPr>
      </p:sp>
      <p:sp>
        <p:nvSpPr>
          <p:cNvPr id="60" name="Google Shape;60;p67"/>
          <p:cNvSpPr txBox="1"/>
          <p:nvPr>
            <p:ph idx="1" type="body"/>
          </p:nvPr>
        </p:nvSpPr>
        <p:spPr>
          <a:xfrm>
            <a:off x="839787" y="2057400"/>
            <a:ext cx="3932240" cy="38115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000000"/>
              </a:buClr>
              <a:buSzPts val="1600"/>
              <a:buFont typeface="Calibri"/>
              <a:buNone/>
              <a:defRPr sz="1600">
                <a:solidFill>
                  <a:srgbClr val="000000"/>
                </a:solidFill>
              </a:defRPr>
            </a:lvl1pPr>
            <a:lvl2pPr indent="-228600" lvl="1" marL="914400" algn="l">
              <a:lnSpc>
                <a:spcPct val="90000"/>
              </a:lnSpc>
              <a:spcBef>
                <a:spcPts val="1000"/>
              </a:spcBef>
              <a:spcAft>
                <a:spcPts val="0"/>
              </a:spcAft>
              <a:buClr>
                <a:srgbClr val="000000"/>
              </a:buClr>
              <a:buSzPts val="1600"/>
              <a:buFont typeface="Calibri"/>
              <a:buNone/>
              <a:defRPr sz="1600">
                <a:solidFill>
                  <a:srgbClr val="000000"/>
                </a:solidFill>
              </a:defRPr>
            </a:lvl2pPr>
            <a:lvl3pPr indent="-228600" lvl="2" marL="1371600" algn="l">
              <a:lnSpc>
                <a:spcPct val="90000"/>
              </a:lnSpc>
              <a:spcBef>
                <a:spcPts val="1000"/>
              </a:spcBef>
              <a:spcAft>
                <a:spcPts val="0"/>
              </a:spcAft>
              <a:buClr>
                <a:srgbClr val="000000"/>
              </a:buClr>
              <a:buSzPts val="1600"/>
              <a:buFont typeface="Calibri"/>
              <a:buNone/>
              <a:defRPr sz="1600">
                <a:solidFill>
                  <a:srgbClr val="000000"/>
                </a:solidFill>
              </a:defRPr>
            </a:lvl3pPr>
            <a:lvl4pPr indent="-228600" lvl="3" marL="1828800" algn="l">
              <a:lnSpc>
                <a:spcPct val="90000"/>
              </a:lnSpc>
              <a:spcBef>
                <a:spcPts val="1000"/>
              </a:spcBef>
              <a:spcAft>
                <a:spcPts val="0"/>
              </a:spcAft>
              <a:buClr>
                <a:srgbClr val="000000"/>
              </a:buClr>
              <a:buSzPts val="1600"/>
              <a:buFont typeface="Calibri"/>
              <a:buNone/>
              <a:defRPr sz="1600">
                <a:solidFill>
                  <a:srgbClr val="000000"/>
                </a:solidFill>
              </a:defRPr>
            </a:lvl4pPr>
            <a:lvl5pPr indent="-228600" lvl="4" marL="2286000" algn="l">
              <a:lnSpc>
                <a:spcPct val="90000"/>
              </a:lnSpc>
              <a:spcBef>
                <a:spcPts val="1000"/>
              </a:spcBef>
              <a:spcAft>
                <a:spcPts val="0"/>
              </a:spcAft>
              <a:buClr>
                <a:srgbClr val="000000"/>
              </a:buClr>
              <a:buSzPts val="1600"/>
              <a:buFont typeface="Calibri"/>
              <a:buNone/>
              <a:defRPr sz="1600">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61" name="Google Shape;61;p67"/>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Google Shape;9;p17" id="6" name="Google Shape;6;p58"/>
          <p:cNvPicPr preferRelativeResize="0"/>
          <p:nvPr/>
        </p:nvPicPr>
        <p:blipFill rotWithShape="1">
          <a:blip r:embed="rId1">
            <a:alphaModFix/>
          </a:blip>
          <a:srcRect b="0" l="0" r="0" t="0"/>
          <a:stretch/>
        </p:blipFill>
        <p:spPr>
          <a:xfrm>
            <a:off x="-6350" y="6064250"/>
            <a:ext cx="12192000" cy="793750"/>
          </a:xfrm>
          <a:prstGeom prst="rect">
            <a:avLst/>
          </a:prstGeom>
          <a:noFill/>
          <a:ln>
            <a:noFill/>
          </a:ln>
        </p:spPr>
      </p:pic>
      <p:pic>
        <p:nvPicPr>
          <p:cNvPr descr="Google Shape;10;p17" id="7" name="Google Shape;7;p58"/>
          <p:cNvPicPr preferRelativeResize="0"/>
          <p:nvPr/>
        </p:nvPicPr>
        <p:blipFill rotWithShape="1">
          <a:blip r:embed="rId2">
            <a:alphaModFix/>
          </a:blip>
          <a:srcRect b="0" l="0" r="0" t="0"/>
          <a:stretch/>
        </p:blipFill>
        <p:spPr>
          <a:xfrm>
            <a:off x="-6350" y="-64293"/>
            <a:ext cx="12192000" cy="793752"/>
          </a:xfrm>
          <a:prstGeom prst="rect">
            <a:avLst/>
          </a:prstGeom>
          <a:noFill/>
          <a:ln>
            <a:noFill/>
          </a:ln>
        </p:spPr>
      </p:pic>
      <p:sp>
        <p:nvSpPr>
          <p:cNvPr id="8" name="Google Shape;8;p58"/>
          <p:cNvSpPr txBox="1"/>
          <p:nvPr>
            <p:ph type="title"/>
          </p:nvPr>
        </p:nvSpPr>
        <p:spPr>
          <a:xfrm>
            <a:off x="831850" y="1670858"/>
            <a:ext cx="10515600" cy="2891617"/>
          </a:xfrm>
          <a:prstGeom prst="rect">
            <a:avLst/>
          </a:prstGeom>
          <a:noFill/>
          <a:ln>
            <a:noFill/>
          </a:ln>
        </p:spPr>
        <p:txBody>
          <a:bodyPr anchorCtr="0" anchor="b" bIns="45675" lIns="45675" spcFirstLastPara="1" rIns="45675" wrap="square" tIns="45675">
            <a:normAutofit/>
          </a:bodyPr>
          <a:lstStyle>
            <a:lvl1pPr lvl="0"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9pPr>
          </a:lstStyle>
          <a:p/>
        </p:txBody>
      </p:sp>
      <p:sp>
        <p:nvSpPr>
          <p:cNvPr id="9" name="Google Shape;9;p58"/>
          <p:cNvSpPr txBox="1"/>
          <p:nvPr>
            <p:ph idx="1" type="body"/>
          </p:nvPr>
        </p:nvSpPr>
        <p:spPr>
          <a:xfrm>
            <a:off x="831850" y="4589462"/>
            <a:ext cx="10515600" cy="1500189"/>
          </a:xfrm>
          <a:prstGeom prst="rect">
            <a:avLst/>
          </a:prstGeom>
          <a:noFill/>
          <a:ln>
            <a:noFill/>
          </a:ln>
        </p:spPr>
        <p:txBody>
          <a:bodyPr anchorCtr="0" anchor="t" bIns="45675" lIns="45675" spcFirstLastPara="1" rIns="45675" wrap="square" tIns="45675">
            <a:normAutofit/>
          </a:bodyPr>
          <a:lstStyle>
            <a:lvl1pPr indent="-228600" lvl="0" marL="457200" marR="0" rtl="0" algn="l">
              <a:lnSpc>
                <a:spcPct val="90000"/>
              </a:lnSpc>
              <a:spcBef>
                <a:spcPts val="100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100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5pPr>
            <a:lvl6pPr indent="-381000" lvl="5" marL="2743200" marR="0" rtl="0" algn="l">
              <a:lnSpc>
                <a:spcPct val="90000"/>
              </a:lnSpc>
              <a:spcBef>
                <a:spcPts val="1000"/>
              </a:spcBef>
              <a:spcAft>
                <a:spcPts val="0"/>
              </a:spcAft>
              <a:buClr>
                <a:srgbClr val="888888"/>
              </a:buClr>
              <a:buSzPts val="2400"/>
              <a:buFont typeface="Calibri"/>
              <a:buChar char="•"/>
              <a:defRPr b="0" i="0" sz="2400" u="none" cap="none" strike="noStrike">
                <a:solidFill>
                  <a:srgbClr val="888888"/>
                </a:solidFill>
                <a:latin typeface="Calibri"/>
                <a:ea typeface="Calibri"/>
                <a:cs typeface="Calibri"/>
                <a:sym typeface="Calibri"/>
              </a:defRPr>
            </a:lvl6pPr>
            <a:lvl7pPr indent="-381000" lvl="6" marL="3200400" marR="0" rtl="0" algn="l">
              <a:lnSpc>
                <a:spcPct val="90000"/>
              </a:lnSpc>
              <a:spcBef>
                <a:spcPts val="1000"/>
              </a:spcBef>
              <a:spcAft>
                <a:spcPts val="0"/>
              </a:spcAft>
              <a:buClr>
                <a:srgbClr val="888888"/>
              </a:buClr>
              <a:buSzPts val="2400"/>
              <a:buFont typeface="Calibri"/>
              <a:buChar char="•"/>
              <a:defRPr b="0" i="0" sz="2400" u="none" cap="none" strike="noStrike">
                <a:solidFill>
                  <a:srgbClr val="888888"/>
                </a:solidFill>
                <a:latin typeface="Calibri"/>
                <a:ea typeface="Calibri"/>
                <a:cs typeface="Calibri"/>
                <a:sym typeface="Calibri"/>
              </a:defRPr>
            </a:lvl7pPr>
            <a:lvl8pPr indent="-381000" lvl="7" marL="3657600" marR="0" rtl="0" algn="l">
              <a:lnSpc>
                <a:spcPct val="90000"/>
              </a:lnSpc>
              <a:spcBef>
                <a:spcPts val="1000"/>
              </a:spcBef>
              <a:spcAft>
                <a:spcPts val="0"/>
              </a:spcAft>
              <a:buClr>
                <a:srgbClr val="888888"/>
              </a:buClr>
              <a:buSzPts val="2400"/>
              <a:buFont typeface="Calibri"/>
              <a:buChar char="•"/>
              <a:defRPr b="0" i="0" sz="2400" u="none" cap="none" strike="noStrike">
                <a:solidFill>
                  <a:srgbClr val="888888"/>
                </a:solidFill>
                <a:latin typeface="Calibri"/>
                <a:ea typeface="Calibri"/>
                <a:cs typeface="Calibri"/>
                <a:sym typeface="Calibri"/>
              </a:defRPr>
            </a:lvl8pPr>
            <a:lvl9pPr indent="-381000" lvl="8" marL="4114800" marR="0" rtl="0" algn="l">
              <a:lnSpc>
                <a:spcPct val="90000"/>
              </a:lnSpc>
              <a:spcBef>
                <a:spcPts val="1000"/>
              </a:spcBef>
              <a:spcAft>
                <a:spcPts val="0"/>
              </a:spcAft>
              <a:buClr>
                <a:srgbClr val="888888"/>
              </a:buClr>
              <a:buSzPts val="2400"/>
              <a:buFont typeface="Calibri"/>
              <a:buChar char="•"/>
              <a:defRPr b="0" i="0" sz="2400" u="none" cap="none" strike="noStrike">
                <a:solidFill>
                  <a:srgbClr val="888888"/>
                </a:solidFill>
                <a:latin typeface="Calibri"/>
                <a:ea typeface="Calibri"/>
                <a:cs typeface="Calibri"/>
                <a:sym typeface="Calibri"/>
              </a:defRPr>
            </a:lvl9pPr>
          </a:lstStyle>
          <a:p/>
        </p:txBody>
      </p:sp>
      <p:sp>
        <p:nvSpPr>
          <p:cNvPr id="10" name="Google Shape;10;p58"/>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eu-cap-network.ec.europa.eu/news/inspirational-idea-sustainable-bee-forest_e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ec.europa.eu/food/horizontal-topics/farm-fork-strategy_en" TargetMode="External"/><Relationship Id="rId4" Type="http://schemas.openxmlformats.org/officeDocument/2006/relationships/hyperlink" Target="http://www.fao.org/3/I9049EN/i9049en.pdf" TargetMode="External"/><Relationship Id="rId5" Type="http://schemas.openxmlformats.org/officeDocument/2006/relationships/hyperlink" Target="https://www.eea.europa.eu/publications/soer-2020" TargetMode="External"/><Relationship Id="rId6" Type="http://schemas.openxmlformats.org/officeDocument/2006/relationships/hyperlink" Target="https://ec.europa.eu/info/sites/info/files/food-farming-fisheries/farming/documents/agricultural-outlook-2019-report_en.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ec.europa.eu/food/horizontal-topics/farm-fork-strategy_en" TargetMode="External"/><Relationship Id="rId4" Type="http://schemas.openxmlformats.org/officeDocument/2006/relationships/hyperlink" Target="http://www.fao.org/sustainability/en/" TargetMode="External"/><Relationship Id="rId9" Type="http://schemas.openxmlformats.org/officeDocument/2006/relationships/hyperlink" Target="https://foodsystemsdashboard.org/" TargetMode="External"/><Relationship Id="rId5" Type="http://schemas.openxmlformats.org/officeDocument/2006/relationships/hyperlink" Target="https://www.eea.europa.eu/" TargetMode="External"/><Relationship Id="rId6" Type="http://schemas.openxmlformats.org/officeDocument/2006/relationships/hyperlink" Target="http://www.ipes-food.org/" TargetMode="External"/><Relationship Id="rId7" Type="http://schemas.openxmlformats.org/officeDocument/2006/relationships/hyperlink" Target="https://sustainablefoodtrust.org/" TargetMode="External"/><Relationship Id="rId8" Type="http://schemas.openxmlformats.org/officeDocument/2006/relationships/hyperlink" Target="https://eatforum.or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ec.europa.eu/food/sites/food/files/safety/docs/f2f_action-plan_2020_strategy-info_en.pdf" TargetMode="External"/><Relationship Id="rId4" Type="http://schemas.openxmlformats.org/officeDocument/2006/relationships/hyperlink" Target="http://www.fao.org/3/I8429EN/i8429en.pdf" TargetMode="External"/><Relationship Id="rId5" Type="http://schemas.openxmlformats.org/officeDocument/2006/relationships/hyperlink" Target="https://www.eea.europa.eu/publications/food-in-a-green-light" TargetMode="External"/><Relationship Id="rId6" Type="http://schemas.openxmlformats.org/officeDocument/2006/relationships/hyperlink" Target="https://ec.europa.eu/food/sites/food/files/safety/docs/fw_eu-actions_food-waste-com_2018_en.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www.nature.com/articles/nature13959"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ec.europa.eu/education/" TargetMode="External"/><Relationship Id="rId4" Type="http://schemas.openxmlformats.org/officeDocument/2006/relationships/hyperlink" Target="http://www.eun.org/" TargetMode="External"/><Relationship Id="rId5" Type="http://schemas.openxmlformats.org/officeDocument/2006/relationships/hyperlink" Target="https://www.ecoschools.global/" TargetMode="External"/><Relationship Id="rId6" Type="http://schemas.openxmlformats.org/officeDocument/2006/relationships/hyperlink" Target="https://www.eionet.europa.eu/" TargetMode="External"/><Relationship Id="rId7" Type="http://schemas.openxmlformats.org/officeDocument/2006/relationships/hyperlink" Target="https://www.foodforlife.org.uk/"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www.europarl.europa.eu/RegData/etudes/BRIE/2020/649359/EPRS_BRI(2020)649359_EN.pdf" TargetMode="External"/><Relationship Id="rId4" Type="http://schemas.openxmlformats.org/officeDocument/2006/relationships/hyperlink" Target="https://www.springer.com/gp/book/9783030393122"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
          <p:cNvSpPr txBox="1"/>
          <p:nvPr/>
        </p:nvSpPr>
        <p:spPr>
          <a:xfrm>
            <a:off x="8735358" y="4362927"/>
            <a:ext cx="3294377" cy="1293305"/>
          </a:xfrm>
          <a:prstGeom prst="rect">
            <a:avLst/>
          </a:prstGeom>
          <a:noFill/>
          <a:ln>
            <a:noFill/>
          </a:ln>
        </p:spPr>
        <p:txBody>
          <a:bodyPr anchorCtr="0" anchor="t" bIns="45675" lIns="45675" spcFirstLastPara="1" rIns="45675" wrap="square" tIns="45675">
            <a:norm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Joe Short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Institution:Kora</a:t>
            </a:r>
            <a:endParaRPr b="0" i="0" sz="1400" u="none" cap="none" strike="noStrike">
              <a:solidFill>
                <a:srgbClr val="000000"/>
              </a:solidFill>
              <a:latin typeface="Arial"/>
              <a:ea typeface="Arial"/>
              <a:cs typeface="Arial"/>
              <a:sym typeface="Arial"/>
            </a:endParaRPr>
          </a:p>
        </p:txBody>
      </p:sp>
      <p:sp>
        <p:nvSpPr>
          <p:cNvPr id="79" name="Google Shape;79;p1"/>
          <p:cNvSpPr txBox="1"/>
          <p:nvPr>
            <p:ph idx="4294967295" type="ctrTitle"/>
          </p:nvPr>
        </p:nvSpPr>
        <p:spPr>
          <a:xfrm>
            <a:off x="1610305" y="1041400"/>
            <a:ext cx="9144001" cy="238760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Toidusüsteemid</a:t>
            </a:r>
            <a:endParaRPr b="0" i="0" sz="6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2800"/>
              <a:buFont typeface="Calibri"/>
              <a:buNone/>
            </a:pPr>
            <a:r>
              <a:rPr lang="en-US" sz="2800"/>
              <a:t>Kestlike toitumisharjumuste ja tuleviku kirjaoskuse edendamine</a:t>
            </a:r>
            <a:endParaRPr b="0" i="0" sz="60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0"/>
          <p:cNvSpPr txBox="1"/>
          <p:nvPr>
            <p:ph idx="1" type="body"/>
          </p:nvPr>
        </p:nvSpPr>
        <p:spPr>
          <a:xfrm>
            <a:off x="1250044" y="2201270"/>
            <a:ext cx="10656653" cy="4432725"/>
          </a:xfrm>
          <a:prstGeom prst="rect">
            <a:avLst/>
          </a:prstGeom>
          <a:noFill/>
          <a:ln>
            <a:noFill/>
          </a:ln>
        </p:spPr>
        <p:txBody>
          <a:bodyPr anchorCtr="0" anchor="t" bIns="45675" lIns="45675" spcFirstLastPara="1" rIns="45675" wrap="square" tIns="45675">
            <a:normAutofit/>
          </a:bodyPr>
          <a:lstStyle/>
          <a:p>
            <a:pPr indent="457200" lvl="0" marL="0" rtl="0" algn="l">
              <a:spcBef>
                <a:spcPts val="1000"/>
              </a:spcBef>
              <a:spcAft>
                <a:spcPts val="0"/>
              </a:spcAft>
              <a:buClr>
                <a:schemeClr val="dk1"/>
              </a:buClr>
              <a:buSzPts val="1100"/>
              <a:buFont typeface="Arial"/>
              <a:buNone/>
            </a:pPr>
            <a:r>
              <a:rPr lang="en-US" sz="2800">
                <a:solidFill>
                  <a:srgbClr val="DDDDDD"/>
                </a:solidFill>
              </a:rPr>
              <a:t>2-Kuidas saab liha tarbimise vähendamine aidata kaasa keskkonnasäästlikkusele?</a:t>
            </a:r>
            <a:endParaRPr sz="2800">
              <a:solidFill>
                <a:srgbClr val="DDDDDD"/>
              </a:solidFill>
            </a:endParaRPr>
          </a:p>
          <a:p>
            <a:pPr indent="457200" lvl="0" marL="0" rtl="0" algn="l">
              <a:spcBef>
                <a:spcPts val="1000"/>
              </a:spcBef>
              <a:spcAft>
                <a:spcPts val="0"/>
              </a:spcAft>
              <a:buClr>
                <a:schemeClr val="dk1"/>
              </a:buClr>
              <a:buSzPts val="1100"/>
              <a:buFont typeface="Arial"/>
              <a:buNone/>
            </a:pPr>
            <a:r>
              <a:rPr lang="en-US" sz="2800">
                <a:solidFill>
                  <a:srgbClr val="DDDDDD"/>
                </a:solidFill>
              </a:rPr>
              <a:t>A. See suurendab veekasutust.</a:t>
            </a:r>
            <a:endParaRPr sz="2800">
              <a:solidFill>
                <a:srgbClr val="DDDDDD"/>
              </a:solidFill>
            </a:endParaRPr>
          </a:p>
          <a:p>
            <a:pPr indent="457200" lvl="0" marL="0" rtl="0" algn="l">
              <a:spcBef>
                <a:spcPts val="1000"/>
              </a:spcBef>
              <a:spcAft>
                <a:spcPts val="0"/>
              </a:spcAft>
              <a:buClr>
                <a:schemeClr val="dk1"/>
              </a:buClr>
              <a:buSzPts val="1100"/>
              <a:buFont typeface="Arial"/>
              <a:buNone/>
            </a:pPr>
            <a:r>
              <a:rPr lang="en-US" sz="2800">
                <a:solidFill>
                  <a:srgbClr val="DDDDDD"/>
                </a:solidFill>
              </a:rPr>
              <a:t>B. See vähendab vajadust sünteetiliste väetiste järele.</a:t>
            </a:r>
            <a:endParaRPr sz="2800">
              <a:solidFill>
                <a:srgbClr val="DDDDDD"/>
              </a:solidFill>
            </a:endParaRPr>
          </a:p>
          <a:p>
            <a:pPr indent="457200" lvl="0" marL="0" rtl="0" algn="l">
              <a:spcBef>
                <a:spcPts val="1000"/>
              </a:spcBef>
              <a:spcAft>
                <a:spcPts val="0"/>
              </a:spcAft>
              <a:buClr>
                <a:schemeClr val="dk1"/>
              </a:buClr>
              <a:buSzPts val="1100"/>
              <a:buFont typeface="Arial"/>
              <a:buNone/>
            </a:pPr>
            <a:r>
              <a:rPr lang="en-US" sz="2800">
                <a:solidFill>
                  <a:schemeClr val="dk1"/>
                </a:solidFill>
              </a:rPr>
              <a:t>C. See vähendab kasvuhoonegaaside heitkoguseid.</a:t>
            </a:r>
            <a:endParaRPr sz="2800">
              <a:solidFill>
                <a:schemeClr val="dk1"/>
              </a:solidFill>
            </a:endParaRPr>
          </a:p>
          <a:p>
            <a:pPr indent="457200" lvl="0" marL="0" rtl="0" algn="l">
              <a:spcBef>
                <a:spcPts val="1000"/>
              </a:spcBef>
              <a:spcAft>
                <a:spcPts val="0"/>
              </a:spcAft>
              <a:buClr>
                <a:schemeClr val="dk1"/>
              </a:buClr>
              <a:buSzPts val="1100"/>
              <a:buFont typeface="Arial"/>
              <a:buNone/>
            </a:pPr>
            <a:r>
              <a:rPr lang="en-US" sz="2800">
                <a:solidFill>
                  <a:srgbClr val="DDDDDD"/>
                </a:solidFill>
              </a:rPr>
              <a:t>D. See toob kaasa bioloogilise mitmekesisuse suurema vähenemise.</a:t>
            </a:r>
            <a:endParaRPr sz="2800">
              <a:solidFill>
                <a:srgbClr val="DDDDDD"/>
              </a:solidFill>
            </a:endParaRPr>
          </a:p>
          <a:p>
            <a:pPr indent="457200" lvl="1" marL="0" rtl="0" algn="l">
              <a:lnSpc>
                <a:spcPct val="90000"/>
              </a:lnSpc>
              <a:spcBef>
                <a:spcPts val="1000"/>
              </a:spcBef>
              <a:spcAft>
                <a:spcPts val="0"/>
              </a:spcAft>
              <a:buClr>
                <a:srgbClr val="DDDDDD"/>
              </a:buClr>
              <a:buSzPts val="2800"/>
              <a:buFont typeface="Calibri"/>
              <a:buNone/>
            </a:pPr>
            <a:r>
              <a:t/>
            </a:r>
            <a:endParaRPr sz="2800">
              <a:solidFill>
                <a:srgbClr val="DDDDDD"/>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1"/>
          <p:cNvSpPr txBox="1"/>
          <p:nvPr>
            <p:ph idx="1" type="body"/>
          </p:nvPr>
        </p:nvSpPr>
        <p:spPr>
          <a:xfrm>
            <a:off x="1250044" y="2201270"/>
            <a:ext cx="10656653" cy="3669627"/>
          </a:xfrm>
          <a:prstGeom prst="rect">
            <a:avLst/>
          </a:prstGeom>
          <a:noFill/>
          <a:ln>
            <a:noFill/>
          </a:ln>
        </p:spPr>
        <p:txBody>
          <a:bodyPr anchorCtr="0" anchor="t" bIns="45675" lIns="45675" spcFirstLastPara="1" rIns="45675" wrap="square" tIns="45675">
            <a:normAutofit lnSpcReduction="20000"/>
          </a:bodyPr>
          <a:lstStyle/>
          <a:p>
            <a:pPr indent="0" lvl="0" marL="0" rtl="0" algn="l">
              <a:spcBef>
                <a:spcPts val="1000"/>
              </a:spcBef>
              <a:spcAft>
                <a:spcPts val="0"/>
              </a:spcAft>
              <a:buClr>
                <a:schemeClr val="dk1"/>
              </a:buClr>
              <a:buSzPts val="1100"/>
              <a:buFont typeface="Arial"/>
              <a:buNone/>
            </a:pPr>
            <a:r>
              <a:rPr lang="en-US" sz="2800">
                <a:solidFill>
                  <a:srgbClr val="000000"/>
                </a:solidFill>
              </a:rPr>
              <a:t>3-Mis kasu on tervisele, kui süüa vähem liha ja rohkem köögivilju?</a:t>
            </a:r>
            <a:endParaRPr sz="2800">
              <a:solidFill>
                <a:srgbClr val="000000"/>
              </a:solidFill>
            </a:endParaRPr>
          </a:p>
          <a:p>
            <a:pPr indent="0" lvl="0" marL="0" rtl="0" algn="l">
              <a:spcBef>
                <a:spcPts val="1000"/>
              </a:spcBef>
              <a:spcAft>
                <a:spcPts val="0"/>
              </a:spcAft>
              <a:buClr>
                <a:schemeClr val="dk1"/>
              </a:buClr>
              <a:buSzPts val="1100"/>
              <a:buFont typeface="Arial"/>
              <a:buNone/>
            </a:pPr>
            <a:r>
              <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A. Suurenenud südamehaiguste risk.</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B. Kõrgem kolesteroolitase.</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C. Väiksem risk krooniliste haiguste, näiteks diabeedi tekkeks.</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D. Kiudainete tarbimise vähenemine.</a:t>
            </a:r>
            <a:endParaRPr sz="2800">
              <a:solidFill>
                <a:srgbClr val="000000"/>
              </a:solidFill>
            </a:endParaRPr>
          </a:p>
          <a:p>
            <a:pPr indent="0" lvl="0" marL="0" rtl="0" algn="l">
              <a:spcBef>
                <a:spcPts val="1000"/>
              </a:spcBef>
              <a:spcAft>
                <a:spcPts val="0"/>
              </a:spcAft>
              <a:buClr>
                <a:schemeClr val="dk1"/>
              </a:buClr>
              <a:buSzPts val="1100"/>
              <a:buFont typeface="Arial"/>
              <a:buNone/>
            </a:pPr>
            <a:r>
              <a:t/>
            </a:r>
            <a:endParaRPr sz="2800">
              <a:solidFill>
                <a:srgbClr val="000000"/>
              </a:solidFill>
            </a:endParaRPr>
          </a:p>
          <a:p>
            <a:pPr indent="0" lvl="0" marL="0" rtl="0" algn="l">
              <a:lnSpc>
                <a:spcPct val="90000"/>
              </a:lnSpc>
              <a:spcBef>
                <a:spcPts val="1000"/>
              </a:spcBef>
              <a:spcAft>
                <a:spcPts val="0"/>
              </a:spcAft>
              <a:buClr>
                <a:srgbClr val="000000"/>
              </a:buClr>
              <a:buSzPts val="2800"/>
              <a:buFont typeface="Calibri"/>
              <a:buNone/>
            </a:pPr>
            <a:r>
              <a:t/>
            </a:r>
            <a:endParaRPr sz="28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2"/>
          <p:cNvSpPr txBox="1"/>
          <p:nvPr>
            <p:ph idx="1" type="body"/>
          </p:nvPr>
        </p:nvSpPr>
        <p:spPr>
          <a:xfrm>
            <a:off x="1250044" y="2201270"/>
            <a:ext cx="10656653" cy="3669627"/>
          </a:xfrm>
          <a:prstGeom prst="rect">
            <a:avLst/>
          </a:prstGeom>
          <a:noFill/>
          <a:ln>
            <a:noFill/>
          </a:ln>
        </p:spPr>
        <p:txBody>
          <a:bodyPr anchorCtr="0" anchor="t" bIns="45675" lIns="45675" spcFirstLastPara="1" rIns="45675" wrap="square" tIns="45675">
            <a:normAutofit lnSpcReduction="20000"/>
          </a:bodyPr>
          <a:lstStyle/>
          <a:p>
            <a:pPr indent="457200" lvl="0" marL="0" rtl="0" algn="l">
              <a:spcBef>
                <a:spcPts val="1000"/>
              </a:spcBef>
              <a:spcAft>
                <a:spcPts val="0"/>
              </a:spcAft>
              <a:buClr>
                <a:schemeClr val="dk1"/>
              </a:buClr>
              <a:buSzPts val="1100"/>
              <a:buFont typeface="Arial"/>
              <a:buNone/>
            </a:pPr>
            <a:r>
              <a:rPr lang="en-US" sz="2800">
                <a:solidFill>
                  <a:srgbClr val="DDDDDD"/>
                </a:solidFill>
              </a:rPr>
              <a:t>3-Mis kasu on tervisele, kui süüa vähem liha ja rohkem köögivilju?</a:t>
            </a:r>
            <a:endParaRPr sz="2800">
              <a:solidFill>
                <a:srgbClr val="DDDDDD"/>
              </a:solidFill>
            </a:endParaRPr>
          </a:p>
          <a:p>
            <a:pPr indent="457200" lvl="0" marL="0" rtl="0" algn="l">
              <a:spcBef>
                <a:spcPts val="1000"/>
              </a:spcBef>
              <a:spcAft>
                <a:spcPts val="0"/>
              </a:spcAft>
              <a:buClr>
                <a:schemeClr val="dk1"/>
              </a:buClr>
              <a:buSzPts val="1100"/>
              <a:buFont typeface="Arial"/>
              <a:buNone/>
            </a:pPr>
            <a:r>
              <a:t/>
            </a:r>
            <a:endParaRPr sz="2800">
              <a:solidFill>
                <a:srgbClr val="DDDDDD"/>
              </a:solidFill>
            </a:endParaRPr>
          </a:p>
          <a:p>
            <a:pPr indent="457200" lvl="0" marL="0" rtl="0" algn="l">
              <a:spcBef>
                <a:spcPts val="1000"/>
              </a:spcBef>
              <a:spcAft>
                <a:spcPts val="0"/>
              </a:spcAft>
              <a:buClr>
                <a:schemeClr val="dk1"/>
              </a:buClr>
              <a:buSzPts val="1100"/>
              <a:buFont typeface="Arial"/>
              <a:buNone/>
            </a:pPr>
            <a:r>
              <a:rPr lang="en-US" sz="2800">
                <a:solidFill>
                  <a:srgbClr val="DDDDDD"/>
                </a:solidFill>
              </a:rPr>
              <a:t>A. Suurenenud südamehaiguste risk.</a:t>
            </a:r>
            <a:endParaRPr sz="2800">
              <a:solidFill>
                <a:srgbClr val="DDDDDD"/>
              </a:solidFill>
            </a:endParaRPr>
          </a:p>
          <a:p>
            <a:pPr indent="457200" lvl="0" marL="0" rtl="0" algn="l">
              <a:spcBef>
                <a:spcPts val="1000"/>
              </a:spcBef>
              <a:spcAft>
                <a:spcPts val="0"/>
              </a:spcAft>
              <a:buClr>
                <a:schemeClr val="dk1"/>
              </a:buClr>
              <a:buSzPts val="1100"/>
              <a:buFont typeface="Arial"/>
              <a:buNone/>
            </a:pPr>
            <a:r>
              <a:rPr lang="en-US" sz="2800">
                <a:solidFill>
                  <a:srgbClr val="DDDDDD"/>
                </a:solidFill>
              </a:rPr>
              <a:t>B. Kõrgem kolesteroolitase.</a:t>
            </a:r>
            <a:endParaRPr sz="2800">
              <a:solidFill>
                <a:srgbClr val="DDDDDD"/>
              </a:solidFill>
            </a:endParaRPr>
          </a:p>
          <a:p>
            <a:pPr indent="457200" lvl="0" marL="0" rtl="0" algn="l">
              <a:spcBef>
                <a:spcPts val="1000"/>
              </a:spcBef>
              <a:spcAft>
                <a:spcPts val="0"/>
              </a:spcAft>
              <a:buClr>
                <a:schemeClr val="dk1"/>
              </a:buClr>
              <a:buSzPts val="1100"/>
              <a:buFont typeface="Arial"/>
              <a:buNone/>
            </a:pPr>
            <a:r>
              <a:rPr lang="en-US" sz="2800">
                <a:solidFill>
                  <a:schemeClr val="dk1"/>
                </a:solidFill>
              </a:rPr>
              <a:t>C. Väiksem risk krooniliste haiguste, näiteks diabeedi tekkeks.</a:t>
            </a:r>
            <a:endParaRPr sz="2800">
              <a:solidFill>
                <a:schemeClr val="dk1"/>
              </a:solidFill>
            </a:endParaRPr>
          </a:p>
          <a:p>
            <a:pPr indent="457200" lvl="0" marL="0" rtl="0" algn="l">
              <a:spcBef>
                <a:spcPts val="1000"/>
              </a:spcBef>
              <a:spcAft>
                <a:spcPts val="0"/>
              </a:spcAft>
              <a:buClr>
                <a:schemeClr val="dk1"/>
              </a:buClr>
              <a:buSzPts val="1100"/>
              <a:buFont typeface="Arial"/>
              <a:buNone/>
            </a:pPr>
            <a:r>
              <a:rPr lang="en-US" sz="2800">
                <a:solidFill>
                  <a:srgbClr val="DDDDDD"/>
                </a:solidFill>
              </a:rPr>
              <a:t>D. Kiudainete tarbimise vähenemine.</a:t>
            </a:r>
            <a:endParaRPr sz="2800">
              <a:solidFill>
                <a:srgbClr val="DDDDDD"/>
              </a:solidFill>
            </a:endParaRPr>
          </a:p>
          <a:p>
            <a:pPr indent="457200" lvl="0" marL="0" rtl="0" algn="l">
              <a:spcBef>
                <a:spcPts val="1000"/>
              </a:spcBef>
              <a:spcAft>
                <a:spcPts val="0"/>
              </a:spcAft>
              <a:buClr>
                <a:schemeClr val="dk1"/>
              </a:buClr>
              <a:buSzPts val="1100"/>
              <a:buFont typeface="Arial"/>
              <a:buNone/>
            </a:pPr>
            <a:r>
              <a:t/>
            </a:r>
            <a:endParaRPr sz="2800">
              <a:solidFill>
                <a:srgbClr val="DDDDDD"/>
              </a:solidFill>
            </a:endParaRPr>
          </a:p>
          <a:p>
            <a:pPr indent="457200" lvl="1" marL="0" rtl="0" algn="l">
              <a:lnSpc>
                <a:spcPct val="90000"/>
              </a:lnSpc>
              <a:spcBef>
                <a:spcPts val="1000"/>
              </a:spcBef>
              <a:spcAft>
                <a:spcPts val="0"/>
              </a:spcAft>
              <a:buClr>
                <a:srgbClr val="DDDDDD"/>
              </a:buClr>
              <a:buSzPts val="2800"/>
              <a:buFont typeface="Calibri"/>
              <a:buNone/>
            </a:pPr>
            <a:r>
              <a:t/>
            </a:r>
            <a:endParaRPr sz="2800">
              <a:solidFill>
                <a:srgbClr val="DDDDDD"/>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3"/>
          <p:cNvSpPr txBox="1"/>
          <p:nvPr>
            <p:ph type="title"/>
          </p:nvPr>
        </p:nvSpPr>
        <p:spPr>
          <a:xfrm>
            <a:off x="565206" y="-925932"/>
            <a:ext cx="11590339"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Toidusüsteemide tähtsus</a:t>
            </a:r>
            <a:endParaRPr/>
          </a:p>
        </p:txBody>
      </p:sp>
      <p:sp>
        <p:nvSpPr>
          <p:cNvPr id="145" name="Google Shape;145;p13"/>
          <p:cNvSpPr txBox="1"/>
          <p:nvPr>
            <p:ph idx="1" type="body"/>
          </p:nvPr>
        </p:nvSpPr>
        <p:spPr>
          <a:xfrm>
            <a:off x="1250044" y="2201270"/>
            <a:ext cx="10656653" cy="3725522"/>
          </a:xfrm>
          <a:prstGeom prst="rect">
            <a:avLst/>
          </a:prstGeom>
          <a:noFill/>
          <a:ln>
            <a:noFill/>
          </a:ln>
        </p:spPr>
        <p:txBody>
          <a:bodyPr anchorCtr="0" anchor="t" bIns="45675" lIns="45675" spcFirstLastPara="1" rIns="45675" wrap="square" tIns="45675">
            <a:normAutofit/>
          </a:bodyPr>
          <a:lstStyle/>
          <a:p>
            <a:pPr indent="0" lvl="0" marL="0" rtl="0" algn="l">
              <a:spcBef>
                <a:spcPts val="1000"/>
              </a:spcBef>
              <a:spcAft>
                <a:spcPts val="0"/>
              </a:spcAft>
              <a:buClr>
                <a:schemeClr val="dk1"/>
              </a:buClr>
              <a:buSzPts val="1100"/>
              <a:buFont typeface="Arial"/>
              <a:buNone/>
            </a:pPr>
            <a:r>
              <a:rPr lang="en-US" sz="2800">
                <a:solidFill>
                  <a:srgbClr val="000000"/>
                </a:solidFill>
              </a:rPr>
              <a:t>4-Milline on toidujäätmete keskkonnamõju?</a:t>
            </a:r>
            <a:endParaRPr sz="2800">
              <a:solidFill>
                <a:srgbClr val="000000"/>
              </a:solidFill>
            </a:endParaRPr>
          </a:p>
          <a:p>
            <a:pPr indent="0" lvl="0" marL="0" rtl="0" algn="l">
              <a:spcBef>
                <a:spcPts val="1000"/>
              </a:spcBef>
              <a:spcAft>
                <a:spcPts val="0"/>
              </a:spcAft>
              <a:buClr>
                <a:schemeClr val="dk1"/>
              </a:buClr>
              <a:buSzPts val="1100"/>
              <a:buFont typeface="Arial"/>
              <a:buNone/>
            </a:pPr>
            <a:r>
              <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A. Bioloogilise mitmekesisuse suurenemine.</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B. Suurenenud mullaviljakus.</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C. Prügilates toidu lagunemisel tekkiv metaani heide.</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D. Veereostuse vähenemine.</a:t>
            </a:r>
            <a:endParaRPr sz="2800">
              <a:solidFill>
                <a:srgbClr val="000000"/>
              </a:solidFill>
            </a:endParaRPr>
          </a:p>
          <a:p>
            <a:pPr indent="0" lvl="0" marL="0" rtl="0" algn="l">
              <a:lnSpc>
                <a:spcPct val="90000"/>
              </a:lnSpc>
              <a:spcBef>
                <a:spcPts val="1000"/>
              </a:spcBef>
              <a:spcAft>
                <a:spcPts val="0"/>
              </a:spcAft>
              <a:buClr>
                <a:srgbClr val="000000"/>
              </a:buClr>
              <a:buSzPts val="2800"/>
              <a:buFont typeface="Calibri"/>
              <a:buNone/>
            </a:pPr>
            <a:r>
              <a:t/>
            </a:r>
            <a:endParaRPr sz="28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4"/>
          <p:cNvSpPr txBox="1"/>
          <p:nvPr>
            <p:ph idx="1" type="body"/>
          </p:nvPr>
        </p:nvSpPr>
        <p:spPr>
          <a:xfrm>
            <a:off x="1250044" y="2201270"/>
            <a:ext cx="10656653" cy="3725522"/>
          </a:xfrm>
          <a:prstGeom prst="rect">
            <a:avLst/>
          </a:prstGeom>
          <a:noFill/>
          <a:ln>
            <a:noFill/>
          </a:ln>
        </p:spPr>
        <p:txBody>
          <a:bodyPr anchorCtr="0" anchor="t" bIns="45675" lIns="45675" spcFirstLastPara="1" rIns="45675" wrap="square" tIns="45675">
            <a:normAutofit/>
          </a:bodyPr>
          <a:lstStyle/>
          <a:p>
            <a:pPr indent="0" lvl="0" marL="0" rtl="0" algn="l">
              <a:spcBef>
                <a:spcPts val="1000"/>
              </a:spcBef>
              <a:spcAft>
                <a:spcPts val="0"/>
              </a:spcAft>
              <a:buClr>
                <a:schemeClr val="dk1"/>
              </a:buClr>
              <a:buSzPts val="1100"/>
              <a:buFont typeface="Arial"/>
              <a:buNone/>
            </a:pPr>
            <a:r>
              <a:rPr lang="en-US" sz="2800">
                <a:solidFill>
                  <a:srgbClr val="DDDDDD"/>
                </a:solidFill>
              </a:rPr>
              <a:t>4-Milline on toidujäätmete keskkonnamõju?</a:t>
            </a:r>
            <a:endParaRPr sz="2800">
              <a:solidFill>
                <a:srgbClr val="DDDDDD"/>
              </a:solidFill>
            </a:endParaRPr>
          </a:p>
          <a:p>
            <a:pPr indent="0" lvl="0" marL="0" rtl="0" algn="l">
              <a:spcBef>
                <a:spcPts val="1000"/>
              </a:spcBef>
              <a:spcAft>
                <a:spcPts val="0"/>
              </a:spcAft>
              <a:buClr>
                <a:schemeClr val="dk1"/>
              </a:buClr>
              <a:buSzPts val="1100"/>
              <a:buFont typeface="Arial"/>
              <a:buNone/>
            </a:pPr>
            <a:r>
              <a:t/>
            </a:r>
            <a:endParaRPr sz="2800">
              <a:solidFill>
                <a:srgbClr val="DDDDDD"/>
              </a:solidFill>
            </a:endParaRPr>
          </a:p>
          <a:p>
            <a:pPr indent="0" lvl="0" marL="0" rtl="0" algn="l">
              <a:spcBef>
                <a:spcPts val="1000"/>
              </a:spcBef>
              <a:spcAft>
                <a:spcPts val="0"/>
              </a:spcAft>
              <a:buClr>
                <a:schemeClr val="dk1"/>
              </a:buClr>
              <a:buSzPts val="1100"/>
              <a:buFont typeface="Arial"/>
              <a:buNone/>
            </a:pPr>
            <a:r>
              <a:rPr lang="en-US" sz="2800">
                <a:solidFill>
                  <a:srgbClr val="DDDDDD"/>
                </a:solidFill>
              </a:rPr>
              <a:t>A. Bioloogilise mitmekesisuse suurenemine.</a:t>
            </a:r>
            <a:endParaRPr sz="2800">
              <a:solidFill>
                <a:srgbClr val="DDDDDD"/>
              </a:solidFill>
            </a:endParaRPr>
          </a:p>
          <a:p>
            <a:pPr indent="0" lvl="0" marL="0" rtl="0" algn="l">
              <a:spcBef>
                <a:spcPts val="1000"/>
              </a:spcBef>
              <a:spcAft>
                <a:spcPts val="0"/>
              </a:spcAft>
              <a:buClr>
                <a:schemeClr val="dk1"/>
              </a:buClr>
              <a:buSzPts val="1100"/>
              <a:buFont typeface="Arial"/>
              <a:buNone/>
            </a:pPr>
            <a:r>
              <a:rPr lang="en-US" sz="2800">
                <a:solidFill>
                  <a:srgbClr val="DDDDDD"/>
                </a:solidFill>
              </a:rPr>
              <a:t>B. Suurenenud mullaviljakus.</a:t>
            </a:r>
            <a:endParaRPr sz="2800">
              <a:solidFill>
                <a:srgbClr val="DDDDDD"/>
              </a:solidFill>
            </a:endParaRPr>
          </a:p>
          <a:p>
            <a:pPr indent="0" lvl="0" marL="0" rtl="0" algn="l">
              <a:spcBef>
                <a:spcPts val="1000"/>
              </a:spcBef>
              <a:spcAft>
                <a:spcPts val="0"/>
              </a:spcAft>
              <a:buClr>
                <a:schemeClr val="dk1"/>
              </a:buClr>
              <a:buSzPts val="1100"/>
              <a:buFont typeface="Arial"/>
              <a:buNone/>
            </a:pPr>
            <a:r>
              <a:rPr lang="en-US" sz="2800">
                <a:solidFill>
                  <a:schemeClr val="dk1"/>
                </a:solidFill>
              </a:rPr>
              <a:t>C. Prügilates toidu lagunemisel tekkiv metaani heide.</a:t>
            </a:r>
            <a:endParaRPr sz="2800">
              <a:solidFill>
                <a:schemeClr val="dk1"/>
              </a:solidFill>
            </a:endParaRPr>
          </a:p>
          <a:p>
            <a:pPr indent="0" lvl="0" marL="0" rtl="0" algn="l">
              <a:spcBef>
                <a:spcPts val="1000"/>
              </a:spcBef>
              <a:spcAft>
                <a:spcPts val="0"/>
              </a:spcAft>
              <a:buClr>
                <a:schemeClr val="dk1"/>
              </a:buClr>
              <a:buSzPts val="1100"/>
              <a:buFont typeface="Arial"/>
              <a:buNone/>
            </a:pPr>
            <a:r>
              <a:rPr lang="en-US" sz="2800">
                <a:solidFill>
                  <a:srgbClr val="DDDDDD"/>
                </a:solidFill>
              </a:rPr>
              <a:t>D. Veereostuse vähenemine.</a:t>
            </a:r>
            <a:endParaRPr sz="2800">
              <a:solidFill>
                <a:srgbClr val="DDDDDD"/>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5"/>
          <p:cNvSpPr txBox="1"/>
          <p:nvPr>
            <p:ph idx="1" type="body"/>
          </p:nvPr>
        </p:nvSpPr>
        <p:spPr>
          <a:xfrm>
            <a:off x="1199244" y="1655170"/>
            <a:ext cx="10656653" cy="4432725"/>
          </a:xfrm>
          <a:prstGeom prst="rect">
            <a:avLst/>
          </a:prstGeom>
          <a:noFill/>
          <a:ln>
            <a:noFill/>
          </a:ln>
        </p:spPr>
        <p:txBody>
          <a:bodyPr anchorCtr="0" anchor="t" bIns="45675" lIns="45675" spcFirstLastPara="1" rIns="45675" wrap="square" tIns="45675">
            <a:normAutofit lnSpcReduction="10000"/>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5-</a:t>
            </a:r>
            <a:r>
              <a:rPr lang="en-US" sz="2800">
                <a:solidFill>
                  <a:srgbClr val="000000"/>
                </a:solidFill>
              </a:rPr>
              <a:t>Miks on toiduga kindlustatus kestlike toidusüsteemide oluline aspekt?</a:t>
            </a:r>
            <a:endParaRPr/>
          </a:p>
          <a:p>
            <a:pPr indent="0" lvl="0" marL="0" rtl="0" algn="l">
              <a:lnSpc>
                <a:spcPct val="90000"/>
              </a:lnSpc>
              <a:spcBef>
                <a:spcPts val="1000"/>
              </a:spcBef>
              <a:spcAft>
                <a:spcPts val="0"/>
              </a:spcAft>
              <a:buClr>
                <a:srgbClr val="000000"/>
              </a:buClr>
              <a:buSzPts val="2800"/>
              <a:buFont typeface="Calibri"/>
              <a:buNone/>
            </a:pPr>
            <a:r>
              <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A. See tagab, et kõigil kogukondadel on juurdepääs kõrge kalorsusega toitudele.</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B. See edendab geneetiliselt muundatud organismide (GMOd) kasutamist.</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C. See tagab kõigile inimestele juurdepääsu piisavale, ohutule ja täisväärtuslikule toidule.</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D. See soodustab toidu ülemaailmset jaotamist.</a:t>
            </a:r>
            <a:endParaRPr sz="2800">
              <a:solidFill>
                <a:srgbClr val="000000"/>
              </a:solidFill>
            </a:endParaRPr>
          </a:p>
          <a:p>
            <a:pPr indent="0" lvl="0" marL="0" rtl="0" algn="l">
              <a:lnSpc>
                <a:spcPct val="90000"/>
              </a:lnSpc>
              <a:spcBef>
                <a:spcPts val="1000"/>
              </a:spcBef>
              <a:spcAft>
                <a:spcPts val="0"/>
              </a:spcAft>
              <a:buClr>
                <a:srgbClr val="000000"/>
              </a:buClr>
              <a:buSzPts val="2800"/>
              <a:buFont typeface="Calibri"/>
              <a:buNone/>
            </a:pPr>
            <a:r>
              <a:t/>
            </a:r>
            <a:endParaRPr sz="28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6"/>
          <p:cNvSpPr txBox="1"/>
          <p:nvPr>
            <p:ph idx="1" type="body"/>
          </p:nvPr>
        </p:nvSpPr>
        <p:spPr>
          <a:xfrm>
            <a:off x="667894" y="1212632"/>
            <a:ext cx="10656600" cy="4432800"/>
          </a:xfrm>
          <a:prstGeom prst="rect">
            <a:avLst/>
          </a:prstGeom>
          <a:noFill/>
          <a:ln>
            <a:noFill/>
          </a:ln>
        </p:spPr>
        <p:txBody>
          <a:bodyPr anchorCtr="0" anchor="t" bIns="45675" lIns="45675" spcFirstLastPara="1" rIns="45675" wrap="square" tIns="45675">
            <a:normAutofit lnSpcReduction="10000"/>
          </a:bodyPr>
          <a:lstStyle/>
          <a:p>
            <a:pPr indent="457200" lvl="0" marL="0" rtl="0" algn="l">
              <a:spcBef>
                <a:spcPts val="1000"/>
              </a:spcBef>
              <a:spcAft>
                <a:spcPts val="0"/>
              </a:spcAft>
              <a:buClr>
                <a:schemeClr val="dk1"/>
              </a:buClr>
              <a:buSzPts val="1100"/>
              <a:buFont typeface="Arial"/>
              <a:buNone/>
            </a:pPr>
            <a:r>
              <a:rPr lang="en-US" sz="2800">
                <a:solidFill>
                  <a:srgbClr val="DDDDDD"/>
                </a:solidFill>
              </a:rPr>
              <a:t>5- Miks on toiduga kindlustatus kestlike toidusüsteemide oluline aspekt?</a:t>
            </a:r>
            <a:endParaRPr sz="2800">
              <a:solidFill>
                <a:srgbClr val="DDDDDD"/>
              </a:solidFill>
            </a:endParaRPr>
          </a:p>
          <a:p>
            <a:pPr indent="457200" lvl="0" marL="0" rtl="0" algn="l">
              <a:spcBef>
                <a:spcPts val="1000"/>
              </a:spcBef>
              <a:spcAft>
                <a:spcPts val="0"/>
              </a:spcAft>
              <a:buClr>
                <a:schemeClr val="dk1"/>
              </a:buClr>
              <a:buSzPts val="1100"/>
              <a:buFont typeface="Arial"/>
              <a:buNone/>
            </a:pPr>
            <a:r>
              <a:rPr lang="en-US" sz="2800">
                <a:solidFill>
                  <a:srgbClr val="DDDDDD"/>
                </a:solidFill>
              </a:rPr>
              <a:t>A. See tagab, et kõigil kogukondadel on juurdepääs kõrge kalorsusega toitudele.</a:t>
            </a:r>
            <a:endParaRPr sz="2800">
              <a:solidFill>
                <a:srgbClr val="DDDDDD"/>
              </a:solidFill>
            </a:endParaRPr>
          </a:p>
          <a:p>
            <a:pPr indent="457200" lvl="0" marL="0" rtl="0" algn="l">
              <a:spcBef>
                <a:spcPts val="1000"/>
              </a:spcBef>
              <a:spcAft>
                <a:spcPts val="0"/>
              </a:spcAft>
              <a:buClr>
                <a:schemeClr val="dk1"/>
              </a:buClr>
              <a:buSzPts val="1100"/>
              <a:buFont typeface="Arial"/>
              <a:buNone/>
            </a:pPr>
            <a:r>
              <a:rPr lang="en-US" sz="2800">
                <a:solidFill>
                  <a:srgbClr val="DDDDDD"/>
                </a:solidFill>
              </a:rPr>
              <a:t>B. See edendab geneetiliselt muundatud organismide (GMOd) kasutamist.</a:t>
            </a:r>
            <a:endParaRPr sz="2800">
              <a:solidFill>
                <a:srgbClr val="DDDDDD"/>
              </a:solidFill>
            </a:endParaRPr>
          </a:p>
          <a:p>
            <a:pPr indent="457200" lvl="0" marL="0" rtl="0" algn="l">
              <a:spcBef>
                <a:spcPts val="1000"/>
              </a:spcBef>
              <a:spcAft>
                <a:spcPts val="0"/>
              </a:spcAft>
              <a:buClr>
                <a:schemeClr val="dk1"/>
              </a:buClr>
              <a:buSzPts val="1100"/>
              <a:buFont typeface="Arial"/>
              <a:buNone/>
            </a:pPr>
            <a:r>
              <a:rPr b="1" lang="en-US" sz="2800">
                <a:solidFill>
                  <a:srgbClr val="0D0D0D"/>
                </a:solidFill>
              </a:rPr>
              <a:t>C. See tagab kõigile inimestele juurdepääsu piisavale, ohutule ja täisväärtuslikule toidule.</a:t>
            </a:r>
            <a:endParaRPr b="1" sz="2800">
              <a:solidFill>
                <a:srgbClr val="0D0D0D"/>
              </a:solidFill>
            </a:endParaRPr>
          </a:p>
          <a:p>
            <a:pPr indent="457200" lvl="0" marL="0" rtl="0" algn="l">
              <a:spcBef>
                <a:spcPts val="1000"/>
              </a:spcBef>
              <a:spcAft>
                <a:spcPts val="0"/>
              </a:spcAft>
              <a:buClr>
                <a:schemeClr val="dk1"/>
              </a:buClr>
              <a:buSzPts val="1100"/>
              <a:buFont typeface="Arial"/>
              <a:buNone/>
            </a:pPr>
            <a:r>
              <a:rPr lang="en-US" sz="2800">
                <a:solidFill>
                  <a:srgbClr val="DDDDDD"/>
                </a:solidFill>
              </a:rPr>
              <a:t>D. See soodustab toidu ülemaailmset jaotamist.</a:t>
            </a:r>
            <a:endParaRPr sz="2800">
              <a:solidFill>
                <a:srgbClr val="DDDDDD"/>
              </a:solidFill>
            </a:endParaRPr>
          </a:p>
          <a:p>
            <a:pPr indent="457200" lvl="1" marL="0" rtl="0" algn="l">
              <a:lnSpc>
                <a:spcPct val="90000"/>
              </a:lnSpc>
              <a:spcBef>
                <a:spcPts val="1000"/>
              </a:spcBef>
              <a:spcAft>
                <a:spcPts val="0"/>
              </a:spcAft>
              <a:buClr>
                <a:srgbClr val="DDDDDD"/>
              </a:buClr>
              <a:buSzPts val="2800"/>
              <a:buFont typeface="Calibri"/>
              <a:buNone/>
            </a:pPr>
            <a:r>
              <a:t/>
            </a:r>
            <a:endParaRPr sz="2800">
              <a:solidFill>
                <a:srgbClr val="DDDDDD"/>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7"/>
          <p:cNvSpPr txBox="1"/>
          <p:nvPr>
            <p:ph type="title"/>
          </p:nvPr>
        </p:nvSpPr>
        <p:spPr>
          <a:xfrm>
            <a:off x="647889" y="-895947"/>
            <a:ext cx="10515601"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 </a:t>
            </a:r>
            <a:r>
              <a:rPr lang="en-US" sz="4400"/>
              <a:t>Väljakutsed, millega me oma toidusüsteemidega silmitsi seisame</a:t>
            </a:r>
            <a:endParaRPr/>
          </a:p>
        </p:txBody>
      </p:sp>
      <p:sp>
        <p:nvSpPr>
          <p:cNvPr id="166" name="Google Shape;166;p17"/>
          <p:cNvSpPr txBox="1"/>
          <p:nvPr>
            <p:ph idx="1" type="body"/>
          </p:nvPr>
        </p:nvSpPr>
        <p:spPr>
          <a:xfrm>
            <a:off x="1018481" y="2384431"/>
            <a:ext cx="10515601" cy="4244980"/>
          </a:xfrm>
          <a:prstGeom prst="rect">
            <a:avLst/>
          </a:prstGeom>
          <a:noFill/>
          <a:ln>
            <a:noFill/>
          </a:ln>
        </p:spPr>
        <p:txBody>
          <a:bodyPr anchorCtr="0" anchor="t" bIns="45675" lIns="45675" spcFirstLastPara="1" rIns="45675" wrap="square" tIns="45675">
            <a:normAutofit/>
          </a:bodyPr>
          <a:lstStyle/>
          <a:p>
            <a:pPr indent="-412750" lvl="0" marL="457200" rtl="0" algn="l">
              <a:spcBef>
                <a:spcPts val="1000"/>
              </a:spcBef>
              <a:spcAft>
                <a:spcPts val="0"/>
              </a:spcAft>
              <a:buClr>
                <a:srgbClr val="0D0D0D"/>
              </a:buClr>
              <a:buSzPts val="2900"/>
              <a:buChar char="•"/>
            </a:pPr>
            <a:r>
              <a:rPr b="1" lang="en-US" sz="2500">
                <a:solidFill>
                  <a:srgbClr val="0D0D0D"/>
                </a:solidFill>
              </a:rPr>
              <a:t>Kompleksne veeb: Toidusüsteemid on tootmise, töötlemise, levitamise, tarbimise ja kõrvaldamise keeruline võrk.</a:t>
            </a:r>
            <a:endParaRPr b="1" sz="2500">
              <a:solidFill>
                <a:srgbClr val="0D0D0D"/>
              </a:solidFill>
            </a:endParaRPr>
          </a:p>
          <a:p>
            <a:pPr indent="-412750" lvl="0" marL="457200" rtl="0" algn="l">
              <a:spcBef>
                <a:spcPts val="1000"/>
              </a:spcBef>
              <a:spcAft>
                <a:spcPts val="0"/>
              </a:spcAft>
              <a:buClr>
                <a:srgbClr val="0D0D0D"/>
              </a:buClr>
              <a:buSzPts val="2900"/>
              <a:buChar char="•"/>
            </a:pPr>
            <a:r>
              <a:rPr b="1" lang="en-US" sz="2500">
                <a:solidFill>
                  <a:srgbClr val="0D0D0D"/>
                </a:solidFill>
              </a:rPr>
              <a:t>Vastastikune sõltuvus: Iga komponent sõltub teistest – muutused ühes mõjutavad kõiki.</a:t>
            </a:r>
            <a:endParaRPr b="1" sz="2500">
              <a:solidFill>
                <a:srgbClr val="0D0D0D"/>
              </a:solidFill>
            </a:endParaRPr>
          </a:p>
          <a:p>
            <a:pPr indent="-412750" lvl="0" marL="457200" rtl="0" algn="l">
              <a:spcBef>
                <a:spcPts val="1000"/>
              </a:spcBef>
              <a:spcAft>
                <a:spcPts val="0"/>
              </a:spcAft>
              <a:buClr>
                <a:srgbClr val="0D0D0D"/>
              </a:buClr>
              <a:buSzPts val="2900"/>
              <a:buChar char="•"/>
            </a:pPr>
            <a:r>
              <a:rPr b="1" lang="en-US" sz="2500">
                <a:solidFill>
                  <a:srgbClr val="0D0D0D"/>
                </a:solidFill>
              </a:rPr>
              <a:t>Globaalne mõju: kohalikul tasandil tehtud valikutel võib olla ülemaailmne keskkonna-, majanduslik ja sotsiaalne mõju.</a:t>
            </a:r>
            <a:endParaRPr b="1" sz="2500">
              <a:solidFill>
                <a:srgbClr val="0D0D0D"/>
              </a:solidFill>
            </a:endParaRPr>
          </a:p>
          <a:p>
            <a:pPr indent="0" lvl="0" marL="457200" rtl="0" algn="l">
              <a:lnSpc>
                <a:spcPct val="90000"/>
              </a:lnSpc>
              <a:spcBef>
                <a:spcPts val="1000"/>
              </a:spcBef>
              <a:spcAft>
                <a:spcPts val="0"/>
              </a:spcAft>
              <a:buNone/>
            </a:pPr>
            <a:r>
              <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8"/>
          <p:cNvSpPr txBox="1"/>
          <p:nvPr>
            <p:ph type="title"/>
          </p:nvPr>
        </p:nvSpPr>
        <p:spPr>
          <a:xfrm>
            <a:off x="838199" y="-884627"/>
            <a:ext cx="10515602"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 </a:t>
            </a:r>
            <a:r>
              <a:rPr lang="en-US" sz="4400"/>
              <a:t>Väljakutsed, millega me oma toidusüsteemidega silmitsi seisame</a:t>
            </a:r>
            <a:endParaRPr/>
          </a:p>
        </p:txBody>
      </p:sp>
      <p:sp>
        <p:nvSpPr>
          <p:cNvPr id="172" name="Google Shape;172;p18"/>
          <p:cNvSpPr txBox="1"/>
          <p:nvPr>
            <p:ph idx="1" type="body"/>
          </p:nvPr>
        </p:nvSpPr>
        <p:spPr>
          <a:xfrm>
            <a:off x="1130133" y="2367316"/>
            <a:ext cx="10515601" cy="4260133"/>
          </a:xfrm>
          <a:prstGeom prst="rect">
            <a:avLst/>
          </a:prstGeom>
          <a:noFill/>
          <a:ln>
            <a:noFill/>
          </a:ln>
        </p:spPr>
        <p:txBody>
          <a:bodyPr anchorCtr="0" anchor="t" bIns="45675" lIns="45675" spcFirstLastPara="1" rIns="45675" wrap="square" tIns="45675">
            <a:normAutofit/>
          </a:bodyPr>
          <a:lstStyle/>
          <a:p>
            <a:pPr indent="-412750" lvl="0" marL="457200" rtl="0" algn="l">
              <a:spcBef>
                <a:spcPts val="1000"/>
              </a:spcBef>
              <a:spcAft>
                <a:spcPts val="0"/>
              </a:spcAft>
              <a:buClr>
                <a:srgbClr val="0D0D0D"/>
              </a:buClr>
              <a:buSzPts val="2900"/>
              <a:buChar char="•"/>
            </a:pPr>
            <a:r>
              <a:rPr b="1" lang="en-US" sz="2500">
                <a:solidFill>
                  <a:srgbClr val="0D0D0D"/>
                </a:solidFill>
              </a:rPr>
              <a:t>Ressursimahukas: suur nõudlus vee, energia ja maaressursside järele.</a:t>
            </a:r>
            <a:endParaRPr b="1" sz="2500">
              <a:solidFill>
                <a:srgbClr val="0D0D0D"/>
              </a:solidFill>
            </a:endParaRPr>
          </a:p>
          <a:p>
            <a:pPr indent="-412750" lvl="0" marL="457200" rtl="0" algn="l">
              <a:spcBef>
                <a:spcPts val="1000"/>
              </a:spcBef>
              <a:spcAft>
                <a:spcPts val="0"/>
              </a:spcAft>
              <a:buClr>
                <a:srgbClr val="0D0D0D"/>
              </a:buClr>
              <a:buSzPts val="2900"/>
              <a:buChar char="•"/>
            </a:pPr>
            <a:r>
              <a:rPr b="1" lang="en-US" sz="2500">
                <a:solidFill>
                  <a:srgbClr val="0D0D0D"/>
                </a:solidFill>
              </a:rPr>
              <a:t>Kliimamuutused: põllumajandus on kasvuhoonegaaside heitkoguste peamine põhjustaja.</a:t>
            </a:r>
            <a:endParaRPr b="1" sz="2500">
              <a:solidFill>
                <a:srgbClr val="0D0D0D"/>
              </a:solidFill>
            </a:endParaRPr>
          </a:p>
          <a:p>
            <a:pPr indent="-412750" lvl="0" marL="457200" rtl="0" algn="l">
              <a:spcBef>
                <a:spcPts val="1000"/>
              </a:spcBef>
              <a:spcAft>
                <a:spcPts val="0"/>
              </a:spcAft>
              <a:buClr>
                <a:srgbClr val="0D0D0D"/>
              </a:buClr>
              <a:buSzPts val="2900"/>
              <a:buChar char="•"/>
            </a:pPr>
            <a:r>
              <a:rPr b="1" lang="en-US" sz="2500">
                <a:solidFill>
                  <a:srgbClr val="0D0D0D"/>
                </a:solidFill>
              </a:rPr>
              <a:t>Toiduga kindlustatus: tagada, et kõigil oleks juurdepääs piisavale, ohutule ja täisväärtuslikule toidule.</a:t>
            </a:r>
            <a:endParaRPr b="1" sz="2500">
              <a:solidFill>
                <a:srgbClr val="0D0D0D"/>
              </a:solidFill>
            </a:endParaRPr>
          </a:p>
          <a:p>
            <a:pPr indent="0" lvl="0" marL="457200" rtl="0" algn="l">
              <a:lnSpc>
                <a:spcPct val="90000"/>
              </a:lnSpc>
              <a:spcBef>
                <a:spcPts val="1000"/>
              </a:spcBef>
              <a:spcAft>
                <a:spcPts val="0"/>
              </a:spcAft>
              <a:buNone/>
            </a:pPr>
            <a:r>
              <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9"/>
          <p:cNvSpPr txBox="1"/>
          <p:nvPr>
            <p:ph type="title"/>
          </p:nvPr>
        </p:nvSpPr>
        <p:spPr>
          <a:xfrm>
            <a:off x="1165982" y="-911002"/>
            <a:ext cx="10515600" cy="289170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 </a:t>
            </a:r>
            <a:r>
              <a:rPr lang="en-US" sz="4400"/>
              <a:t>Väljakutsed, millega me oma toidusüsteemidega silmitsi seisame</a:t>
            </a:r>
            <a:endParaRPr/>
          </a:p>
        </p:txBody>
      </p:sp>
      <p:sp>
        <p:nvSpPr>
          <p:cNvPr id="178" name="Google Shape;178;p19"/>
          <p:cNvSpPr txBox="1"/>
          <p:nvPr>
            <p:ph idx="1" type="body"/>
          </p:nvPr>
        </p:nvSpPr>
        <p:spPr>
          <a:xfrm>
            <a:off x="948391" y="1980632"/>
            <a:ext cx="10515601" cy="4321390"/>
          </a:xfrm>
          <a:prstGeom prst="rect">
            <a:avLst/>
          </a:prstGeom>
          <a:noFill/>
          <a:ln>
            <a:noFill/>
          </a:ln>
        </p:spPr>
        <p:txBody>
          <a:bodyPr anchorCtr="0" anchor="t" bIns="45675" lIns="45675" spcFirstLastPara="1" rIns="45675" wrap="square" tIns="45675">
            <a:normAutofit/>
          </a:bodyPr>
          <a:lstStyle/>
          <a:p>
            <a:pPr indent="-412750" lvl="0" marL="457200" rtl="0" algn="l">
              <a:spcBef>
                <a:spcPts val="1000"/>
              </a:spcBef>
              <a:spcAft>
                <a:spcPts val="0"/>
              </a:spcAft>
              <a:buClr>
                <a:schemeClr val="dk1"/>
              </a:buClr>
              <a:buSzPts val="2900"/>
              <a:buChar char="•"/>
            </a:pPr>
            <a:r>
              <a:rPr b="1" lang="en-US" sz="2500">
                <a:solidFill>
                  <a:schemeClr val="dk1"/>
                </a:solidFill>
              </a:rPr>
              <a:t>Bioloogilise mitmekesisuse vähenemine: Monokultuurne põllumajandus vähendab bioloogilist mitmekesisust, mõjutades ökosüsteemi tervist.</a:t>
            </a:r>
            <a:endParaRPr b="1" sz="2500">
              <a:solidFill>
                <a:schemeClr val="dk1"/>
              </a:solidFill>
            </a:endParaRPr>
          </a:p>
          <a:p>
            <a:pPr indent="-412750" lvl="0" marL="457200" rtl="0" algn="l">
              <a:spcBef>
                <a:spcPts val="1000"/>
              </a:spcBef>
              <a:spcAft>
                <a:spcPts val="0"/>
              </a:spcAft>
              <a:buClr>
                <a:schemeClr val="dk1"/>
              </a:buClr>
              <a:buSzPts val="2900"/>
              <a:buChar char="•"/>
            </a:pPr>
            <a:r>
              <a:rPr b="1" lang="en-US" sz="2500">
                <a:solidFill>
                  <a:schemeClr val="dk1"/>
                </a:solidFill>
              </a:rPr>
              <a:t>Jäätmed: märkimisväärsed toidujäätmed kõigis etappides – tootmisest tarbimiseni.</a:t>
            </a:r>
            <a:endParaRPr b="1" sz="2500">
              <a:solidFill>
                <a:schemeClr val="dk1"/>
              </a:solidFill>
            </a:endParaRPr>
          </a:p>
          <a:p>
            <a:pPr indent="-412750" lvl="0" marL="457200" rtl="0" algn="l">
              <a:spcBef>
                <a:spcPts val="1000"/>
              </a:spcBef>
              <a:spcAft>
                <a:spcPts val="0"/>
              </a:spcAft>
              <a:buClr>
                <a:schemeClr val="dk1"/>
              </a:buClr>
              <a:buSzPts val="2900"/>
              <a:buChar char="•"/>
            </a:pPr>
            <a:r>
              <a:rPr b="1" lang="en-US" sz="2500">
                <a:solidFill>
                  <a:schemeClr val="dk1"/>
                </a:solidFill>
              </a:rPr>
              <a:t>Sotsiaalne võrdsus: erinevused toidu kättesaadavuses ja kvaliteedis eri piirkondade ja kogukondade vahel.</a:t>
            </a:r>
            <a:endParaRPr b="1" sz="2500">
              <a:solidFill>
                <a:schemeClr val="dk1"/>
              </a:solidFill>
            </a:endParaRPr>
          </a:p>
          <a:p>
            <a:pPr indent="-412750" lvl="0" marL="457200" rtl="0" algn="l">
              <a:spcBef>
                <a:spcPts val="1000"/>
              </a:spcBef>
              <a:spcAft>
                <a:spcPts val="0"/>
              </a:spcAft>
              <a:buClr>
                <a:schemeClr val="dk1"/>
              </a:buClr>
              <a:buSzPts val="2900"/>
              <a:buChar char="•"/>
            </a:pPr>
            <a:r>
              <a:rPr b="1" lang="en-US" sz="2500">
                <a:solidFill>
                  <a:schemeClr val="dk1"/>
                </a:solidFill>
              </a:rPr>
              <a:t>Jätkusuutlikkus: kasvava elanikkonna toitmise vajaduse tasakaalustamine vajadusega säilitada planeeti.</a:t>
            </a:r>
            <a:endParaRPr b="1" sz="2500">
              <a:solidFill>
                <a:schemeClr val="dk1"/>
              </a:solidFill>
            </a:endParaRPr>
          </a:p>
          <a:p>
            <a:pPr indent="0" lvl="0" marL="457200" rtl="0" algn="l">
              <a:spcBef>
                <a:spcPts val="1000"/>
              </a:spcBef>
              <a:spcAft>
                <a:spcPts val="0"/>
              </a:spcAft>
              <a:buNone/>
            </a:pPr>
            <a:r>
              <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
          <p:cNvSpPr txBox="1"/>
          <p:nvPr>
            <p:ph type="title"/>
          </p:nvPr>
        </p:nvSpPr>
        <p:spPr>
          <a:xfrm>
            <a:off x="374467" y="821588"/>
            <a:ext cx="10515601" cy="1008223"/>
          </a:xfrm>
          <a:prstGeom prst="rect">
            <a:avLst/>
          </a:prstGeom>
          <a:noFill/>
          <a:ln>
            <a:noFill/>
          </a:ln>
        </p:spPr>
        <p:txBody>
          <a:bodyPr anchorCtr="0" anchor="ctr" bIns="45675" lIns="45675" spcFirstLastPara="1" rIns="45675" wrap="square" tIns="45675">
            <a:normAutofit/>
          </a:bodyPr>
          <a:lstStyle/>
          <a:p>
            <a:pPr indent="0" lvl="0" marL="0" rtl="0" algn="l">
              <a:lnSpc>
                <a:spcPct val="90000"/>
              </a:lnSpc>
              <a:spcBef>
                <a:spcPts val="0"/>
              </a:spcBef>
              <a:spcAft>
                <a:spcPts val="0"/>
              </a:spcAft>
              <a:buClr>
                <a:srgbClr val="000000"/>
              </a:buClr>
              <a:buSzPts val="4400"/>
              <a:buFont typeface="Calibri"/>
              <a:buNone/>
            </a:pPr>
            <a:r>
              <a:rPr lang="en-US"/>
              <a:t>Õppeeesmärgid</a:t>
            </a:r>
            <a:endParaRPr/>
          </a:p>
        </p:txBody>
      </p:sp>
      <p:sp>
        <p:nvSpPr>
          <p:cNvPr id="85" name="Google Shape;85;p2"/>
          <p:cNvSpPr txBox="1"/>
          <p:nvPr/>
        </p:nvSpPr>
        <p:spPr>
          <a:xfrm>
            <a:off x="420193" y="5266349"/>
            <a:ext cx="10424150" cy="1008223"/>
          </a:xfrm>
          <a:prstGeom prst="rect">
            <a:avLst/>
          </a:prstGeom>
          <a:noFill/>
          <a:ln>
            <a:noFill/>
          </a:ln>
        </p:spPr>
        <p:txBody>
          <a:bodyPr anchorCtr="0" anchor="ctr" bIns="45675" lIns="45675" spcFirstLastPara="1" rIns="45675" wrap="square" tIns="45675">
            <a:norm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Duration: 1.5 hours</a:t>
            </a:r>
            <a:endParaRPr b="0" i="0" sz="1400" u="none" cap="none" strike="noStrike">
              <a:solidFill>
                <a:srgbClr val="000000"/>
              </a:solidFill>
              <a:latin typeface="Arial"/>
              <a:ea typeface="Arial"/>
              <a:cs typeface="Arial"/>
              <a:sym typeface="Arial"/>
            </a:endParaRPr>
          </a:p>
        </p:txBody>
      </p:sp>
      <p:sp>
        <p:nvSpPr>
          <p:cNvPr id="86" name="Google Shape;86;p2"/>
          <p:cNvSpPr txBox="1"/>
          <p:nvPr/>
        </p:nvSpPr>
        <p:spPr>
          <a:xfrm>
            <a:off x="601371" y="2253250"/>
            <a:ext cx="10320600" cy="3099900"/>
          </a:xfrm>
          <a:prstGeom prst="rect">
            <a:avLst/>
          </a:prstGeom>
          <a:noFill/>
          <a:ln>
            <a:noFill/>
          </a:ln>
        </p:spPr>
        <p:txBody>
          <a:bodyPr anchorCtr="0" anchor="t" bIns="0" lIns="0" spcFirstLastPara="1" rIns="0" wrap="square" tIns="0">
            <a:spAutoFit/>
          </a:bodyPr>
          <a:lstStyle/>
          <a:p>
            <a:pPr indent="-406400" lvl="1" marL="914400" rtl="0" algn="l">
              <a:lnSpc>
                <a:spcPct val="90000"/>
              </a:lnSpc>
              <a:spcBef>
                <a:spcPts val="1000"/>
              </a:spcBef>
              <a:spcAft>
                <a:spcPts val="0"/>
              </a:spcAft>
              <a:buSzPts val="2800"/>
              <a:buFont typeface="Calibri"/>
              <a:buAutoNum type="arabicPeriod"/>
            </a:pPr>
            <a:r>
              <a:rPr lang="en-US" sz="2800">
                <a:latin typeface="Calibri"/>
                <a:ea typeface="Calibri"/>
                <a:cs typeface="Calibri"/>
                <a:sym typeface="Calibri"/>
              </a:rPr>
              <a:t>Mõista kestlike toitumisharjumuste tähtsust ja toidusüsteemide keerukust.</a:t>
            </a:r>
            <a:endParaRPr sz="2800">
              <a:latin typeface="Calibri"/>
              <a:ea typeface="Calibri"/>
              <a:cs typeface="Calibri"/>
              <a:sym typeface="Calibri"/>
            </a:endParaRPr>
          </a:p>
          <a:p>
            <a:pPr indent="-406400" lvl="1" marL="914400" rtl="0" algn="l">
              <a:lnSpc>
                <a:spcPct val="90000"/>
              </a:lnSpc>
              <a:spcBef>
                <a:spcPts val="1000"/>
              </a:spcBef>
              <a:spcAft>
                <a:spcPts val="0"/>
              </a:spcAft>
              <a:buSzPts val="2800"/>
              <a:buFont typeface="Calibri"/>
              <a:buAutoNum type="arabicPeriod"/>
            </a:pPr>
            <a:r>
              <a:rPr lang="en-US" sz="2800">
                <a:latin typeface="Calibri"/>
                <a:ea typeface="Calibri"/>
                <a:cs typeface="Calibri"/>
                <a:sym typeface="Calibri"/>
              </a:rPr>
              <a:t>Arendada tuleviku kirjaoskust, kujutledes ja kujundades jätkusuutlikke toidusüsteeme.</a:t>
            </a:r>
            <a:endParaRPr sz="2800">
              <a:latin typeface="Calibri"/>
              <a:ea typeface="Calibri"/>
              <a:cs typeface="Calibri"/>
              <a:sym typeface="Calibri"/>
            </a:endParaRPr>
          </a:p>
          <a:p>
            <a:pPr indent="-406400" lvl="1" marL="914400" rtl="0" algn="l">
              <a:lnSpc>
                <a:spcPct val="90000"/>
              </a:lnSpc>
              <a:spcBef>
                <a:spcPts val="1000"/>
              </a:spcBef>
              <a:spcAft>
                <a:spcPts val="0"/>
              </a:spcAft>
              <a:buSzPts val="2800"/>
              <a:buFont typeface="Calibri"/>
              <a:buAutoNum type="arabicPeriod"/>
            </a:pPr>
            <a:r>
              <a:rPr lang="en-US" sz="2800">
                <a:latin typeface="Calibri"/>
                <a:ea typeface="Calibri"/>
                <a:cs typeface="Calibri"/>
                <a:sym typeface="Calibri"/>
              </a:rPr>
              <a:t>Tegutseda kliima ja kestlikke toidusüsteemi toetades, julgustades mõtteviisi muutust.</a:t>
            </a:r>
            <a:endParaRPr sz="2800">
              <a:latin typeface="Calibri"/>
              <a:ea typeface="Calibri"/>
              <a:cs typeface="Calibri"/>
              <a:sym typeface="Calibri"/>
            </a:endParaRPr>
          </a:p>
          <a:p>
            <a:pPr indent="0" lvl="0" marL="914400" rtl="0" algn="l">
              <a:lnSpc>
                <a:spcPct val="90000"/>
              </a:lnSpc>
              <a:spcBef>
                <a:spcPts val="1000"/>
              </a:spcBef>
              <a:spcAft>
                <a:spcPts val="0"/>
              </a:spcAft>
              <a:buNone/>
            </a:pPr>
            <a:r>
              <a:t/>
            </a:r>
            <a:endParaRPr sz="28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ENGLISH.jpg" id="183" name="Google Shape;183;p20"/>
          <p:cNvPicPr preferRelativeResize="0"/>
          <p:nvPr/>
        </p:nvPicPr>
        <p:blipFill rotWithShape="1">
          <a:blip r:embed="rId3">
            <a:alphaModFix/>
          </a:blip>
          <a:srcRect b="0" l="0" r="0" t="0"/>
          <a:stretch/>
        </p:blipFill>
        <p:spPr>
          <a:xfrm>
            <a:off x="4523356" y="834515"/>
            <a:ext cx="7248484" cy="5124678"/>
          </a:xfrm>
          <a:prstGeom prst="rect">
            <a:avLst/>
          </a:prstGeom>
          <a:noFill/>
          <a:ln>
            <a:noFill/>
          </a:ln>
        </p:spPr>
      </p:pic>
      <p:sp>
        <p:nvSpPr>
          <p:cNvPr id="184" name="Google Shape;184;p20"/>
          <p:cNvSpPr txBox="1"/>
          <p:nvPr>
            <p:ph type="title"/>
          </p:nvPr>
        </p:nvSpPr>
        <p:spPr>
          <a:xfrm>
            <a:off x="217820" y="-1171797"/>
            <a:ext cx="8685550" cy="259570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3000"/>
              <a:buFont typeface="Calibri"/>
              <a:buNone/>
            </a:pPr>
            <a:r>
              <a:rPr lang="en-US" sz="3000"/>
              <a:t>TOIDUSÜSTEEMIDE ÕPETAMINE</a:t>
            </a:r>
            <a:endParaRPr/>
          </a:p>
        </p:txBody>
      </p:sp>
      <p:sp>
        <p:nvSpPr>
          <p:cNvPr id="185" name="Google Shape;185;p20"/>
          <p:cNvSpPr txBox="1"/>
          <p:nvPr/>
        </p:nvSpPr>
        <p:spPr>
          <a:xfrm>
            <a:off x="653037" y="2045186"/>
            <a:ext cx="4600500" cy="1508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VÕITE ÕPETADA TOIDUSÜSTEEMIDE KOHTA</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MIS TAHES DISTSIPLIINIS.</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TEEMASID JA VÕIMALUSI ON PALJU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TOIDUSÜSTEEMIDE LISAMINE KLASSIPLAANIDESSE</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Helvetica Neue"/>
              <a:buNone/>
            </a:pPr>
            <a:r>
              <a:t/>
            </a:r>
            <a:endParaRPr>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descr="ENGLISH.jpg" id="190" name="Google Shape;190;p21"/>
          <p:cNvPicPr preferRelativeResize="0"/>
          <p:nvPr/>
        </p:nvPicPr>
        <p:blipFill rotWithShape="1">
          <a:blip r:embed="rId3">
            <a:alphaModFix/>
          </a:blip>
          <a:srcRect b="0" l="0" r="0" t="0"/>
          <a:stretch/>
        </p:blipFill>
        <p:spPr>
          <a:xfrm>
            <a:off x="1620770" y="593165"/>
            <a:ext cx="9167163" cy="6481184"/>
          </a:xfrm>
          <a:prstGeom prst="rect">
            <a:avLst/>
          </a:prstGeom>
          <a:noFill/>
          <a:ln>
            <a:noFill/>
          </a:ln>
        </p:spPr>
      </p:pic>
      <p:sp>
        <p:nvSpPr>
          <p:cNvPr id="191" name="Google Shape;191;p21"/>
          <p:cNvSpPr txBox="1"/>
          <p:nvPr/>
        </p:nvSpPr>
        <p:spPr>
          <a:xfrm>
            <a:off x="5926608" y="726793"/>
            <a:ext cx="2772900" cy="431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Helvetica Neue"/>
              <a:buNone/>
            </a:pPr>
            <a:r>
              <a:rPr lang="en-US">
                <a:latin typeface="Helvetica Neue"/>
                <a:ea typeface="Helvetica Neue"/>
                <a:cs typeface="Helvetica Neue"/>
                <a:sym typeface="Helvetica Neue"/>
              </a:rPr>
              <a:t>PALJU TEEMASID, MILLE VAHEL SAAB VALIDA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2"/>
          <p:cNvSpPr txBox="1"/>
          <p:nvPr>
            <p:ph type="title"/>
          </p:nvPr>
        </p:nvSpPr>
        <p:spPr>
          <a:xfrm>
            <a:off x="1209175" y="610500"/>
            <a:ext cx="9059400" cy="2891700"/>
          </a:xfrm>
          <a:prstGeom prst="rect">
            <a:avLst/>
          </a:prstGeom>
          <a:noFill/>
          <a:ln>
            <a:noFill/>
          </a:ln>
        </p:spPr>
        <p:txBody>
          <a:bodyPr anchorCtr="0" anchor="b" bIns="45675" lIns="45675" spcFirstLastPara="1" rIns="45675" wrap="square" tIns="45675">
            <a:normAutofit/>
          </a:bodyPr>
          <a:lstStyle/>
          <a:p>
            <a:pPr indent="0" lvl="0" marL="0" rtl="0" algn="l">
              <a:spcBef>
                <a:spcPts val="0"/>
              </a:spcBef>
              <a:spcAft>
                <a:spcPts val="0"/>
              </a:spcAft>
              <a:buClr>
                <a:schemeClr val="dk1"/>
              </a:buClr>
              <a:buSzPts val="1100"/>
              <a:buFont typeface="Arial"/>
              <a:buNone/>
            </a:pPr>
            <a:r>
              <a:rPr lang="en-US" sz="4400"/>
              <a:t>Alustades tootmisest. Miks me vajame jätkusuutlikku toidutootmist?</a:t>
            </a:r>
            <a:endParaRPr sz="4400"/>
          </a:p>
          <a:p>
            <a:pPr indent="0" lvl="0" marL="0" rtl="0" algn="l">
              <a:spcBef>
                <a:spcPts val="0"/>
              </a:spcBef>
              <a:spcAft>
                <a:spcPts val="0"/>
              </a:spcAft>
              <a:buClr>
                <a:schemeClr val="dk1"/>
              </a:buClr>
              <a:buSzPts val="1100"/>
              <a:buFont typeface="Arial"/>
              <a:buNone/>
            </a:pPr>
            <a:r>
              <a:t/>
            </a:r>
            <a:endParaRPr sz="4400"/>
          </a:p>
          <a:p>
            <a:pPr indent="0" lvl="0" marL="0" marR="0" rtl="0" algn="l">
              <a:lnSpc>
                <a:spcPct val="90000"/>
              </a:lnSpc>
              <a:spcBef>
                <a:spcPts val="0"/>
              </a:spcBef>
              <a:spcAft>
                <a:spcPts val="0"/>
              </a:spcAft>
              <a:buClr>
                <a:srgbClr val="000000"/>
              </a:buClr>
              <a:buSzPts val="4400"/>
              <a:buFont typeface="Calibri"/>
              <a:buNone/>
            </a:pPr>
            <a:r>
              <a:t/>
            </a:r>
            <a:endParaRPr sz="4400"/>
          </a:p>
        </p:txBody>
      </p:sp>
      <p:sp>
        <p:nvSpPr>
          <p:cNvPr id="197" name="Google Shape;197;p22"/>
          <p:cNvSpPr txBox="1"/>
          <p:nvPr>
            <p:ph idx="1" type="body"/>
          </p:nvPr>
        </p:nvSpPr>
        <p:spPr>
          <a:xfrm>
            <a:off x="3607293" y="2735611"/>
            <a:ext cx="7588248" cy="3086661"/>
          </a:xfrm>
          <a:prstGeom prst="rect">
            <a:avLst/>
          </a:prstGeom>
          <a:noFill/>
          <a:ln>
            <a:noFill/>
          </a:ln>
        </p:spPr>
        <p:txBody>
          <a:bodyPr anchorCtr="0" anchor="t" bIns="45675" lIns="45675" spcFirstLastPara="1" rIns="45675" wrap="square" tIns="45675">
            <a:normAutofit/>
          </a:bodyPr>
          <a:lstStyle/>
          <a:p>
            <a:pPr indent="-406400" lvl="1" marL="914400" rtl="0" algn="l">
              <a:spcBef>
                <a:spcPts val="1000"/>
              </a:spcBef>
              <a:spcAft>
                <a:spcPts val="0"/>
              </a:spcAft>
              <a:buClr>
                <a:srgbClr val="0D0D0D"/>
              </a:buClr>
              <a:buSzPts val="2800"/>
              <a:buFont typeface="Helvetica Neue"/>
              <a:buChar char="•"/>
            </a:pPr>
            <a:r>
              <a:rPr lang="en-US" sz="2800">
                <a:solidFill>
                  <a:srgbClr val="000000"/>
                </a:solidFill>
              </a:rPr>
              <a:t>Põllumajandusettevõtted kui kultiveeritud ökosüsteemid</a:t>
            </a:r>
            <a:endParaRPr sz="2800">
              <a:solidFill>
                <a:srgbClr val="000000"/>
              </a:solidFill>
            </a:endParaRPr>
          </a:p>
          <a:p>
            <a:pPr indent="-406400" lvl="1" marL="914400" rtl="0" algn="l">
              <a:spcBef>
                <a:spcPts val="1000"/>
              </a:spcBef>
              <a:spcAft>
                <a:spcPts val="0"/>
              </a:spcAft>
              <a:buClr>
                <a:srgbClr val="0D0D0D"/>
              </a:buClr>
              <a:buSzPts val="2800"/>
              <a:buFont typeface="Helvetica Neue"/>
              <a:buChar char="•"/>
            </a:pPr>
            <a:r>
              <a:rPr lang="en-US" sz="2800">
                <a:solidFill>
                  <a:srgbClr val="000000"/>
                </a:solidFill>
              </a:rPr>
              <a:t>Integreeritud disain: energia-, vee- ja viljakushoidlate jaoks, kus on haritud bioloogiline mitmekesisus ja kiirendatud järglus meie põllumajandusmeetodites.</a:t>
            </a:r>
            <a:endParaRPr sz="2800">
              <a:solidFill>
                <a:srgbClr val="000000"/>
              </a:solidFill>
            </a:endParaRPr>
          </a:p>
          <a:p>
            <a:pPr indent="0" lvl="0" marL="914400" rtl="0" algn="l">
              <a:spcBef>
                <a:spcPts val="1000"/>
              </a:spcBef>
              <a:spcAft>
                <a:spcPts val="0"/>
              </a:spcAft>
              <a:buNone/>
            </a:pPr>
            <a:r>
              <a:t/>
            </a:r>
            <a:endParaRPr sz="28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3"/>
          <p:cNvSpPr txBox="1"/>
          <p:nvPr/>
        </p:nvSpPr>
        <p:spPr>
          <a:xfrm>
            <a:off x="4478796" y="3041650"/>
            <a:ext cx="39864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Helvetica Neue"/>
              <a:buNone/>
            </a:pPr>
            <a:r>
              <a:rPr lang="en-US">
                <a:latin typeface="Helvetica Neue"/>
                <a:ea typeface="Helvetica Neue"/>
                <a:cs typeface="Helvetica Neue"/>
                <a:sym typeface="Helvetica Neue"/>
              </a:rPr>
              <a:t>VIDEO: SÄÄSTEV PÕLLUMAJANDUS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4"/>
          <p:cNvSpPr txBox="1"/>
          <p:nvPr>
            <p:ph type="title"/>
          </p:nvPr>
        </p:nvSpPr>
        <p:spPr>
          <a:xfrm>
            <a:off x="230025" y="-894100"/>
            <a:ext cx="11870100" cy="297270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Kas räägime jätkusuutlikest toitumisharjumustest?</a:t>
            </a:r>
            <a:endParaRPr/>
          </a:p>
        </p:txBody>
      </p:sp>
      <p:sp>
        <p:nvSpPr>
          <p:cNvPr id="208" name="Google Shape;208;p24"/>
          <p:cNvSpPr txBox="1"/>
          <p:nvPr>
            <p:ph idx="1" type="body"/>
          </p:nvPr>
        </p:nvSpPr>
        <p:spPr>
          <a:xfrm>
            <a:off x="907282" y="2413965"/>
            <a:ext cx="10515600" cy="2342400"/>
          </a:xfrm>
          <a:prstGeom prst="rect">
            <a:avLst/>
          </a:prstGeom>
          <a:noFill/>
          <a:ln>
            <a:noFill/>
          </a:ln>
        </p:spPr>
        <p:txBody>
          <a:bodyPr anchorCtr="0" anchor="t" bIns="45675" lIns="45675" spcFirstLastPara="1" rIns="45675" wrap="square" tIns="45675">
            <a:normAutofit/>
          </a:bodyPr>
          <a:lstStyle/>
          <a:p>
            <a:pPr indent="-419100" lvl="0" marL="457200" rtl="0" algn="l">
              <a:spcBef>
                <a:spcPts val="1000"/>
              </a:spcBef>
              <a:spcAft>
                <a:spcPts val="0"/>
              </a:spcAft>
              <a:buClr>
                <a:srgbClr val="000000"/>
              </a:buClr>
              <a:buSzPts val="3000"/>
              <a:buChar char="•"/>
            </a:pPr>
            <a:r>
              <a:rPr lang="en-US" sz="3000">
                <a:solidFill>
                  <a:srgbClr val="000000"/>
                </a:solidFill>
              </a:rPr>
              <a:t>Taimede domineeriv toitumine (liha või mitte?)</a:t>
            </a:r>
            <a:endParaRPr sz="3000">
              <a:solidFill>
                <a:srgbClr val="000000"/>
              </a:solidFill>
            </a:endParaRPr>
          </a:p>
          <a:p>
            <a:pPr indent="-419100" lvl="0" marL="457200" rtl="0" algn="l">
              <a:spcBef>
                <a:spcPts val="1000"/>
              </a:spcBef>
              <a:spcAft>
                <a:spcPts val="0"/>
              </a:spcAft>
              <a:buClr>
                <a:srgbClr val="000000"/>
              </a:buClr>
              <a:buSzPts val="3000"/>
              <a:buChar char="•"/>
            </a:pPr>
            <a:r>
              <a:rPr lang="en-US" sz="3000">
                <a:solidFill>
                  <a:srgbClr val="000000"/>
                </a:solidFill>
              </a:rPr>
              <a:t>Toidu kohalik hankimine (turg X supermarketid)</a:t>
            </a:r>
            <a:endParaRPr sz="3000">
              <a:solidFill>
                <a:srgbClr val="000000"/>
              </a:solidFill>
            </a:endParaRPr>
          </a:p>
          <a:p>
            <a:pPr indent="-419100" lvl="0" marL="457200" rtl="0" algn="l">
              <a:spcBef>
                <a:spcPts val="1000"/>
              </a:spcBef>
              <a:spcAft>
                <a:spcPts val="0"/>
              </a:spcAft>
              <a:buClr>
                <a:srgbClr val="000000"/>
              </a:buClr>
              <a:buSzPts val="3000"/>
              <a:buChar char="•"/>
            </a:pPr>
            <a:r>
              <a:rPr lang="en-US" sz="3000">
                <a:solidFill>
                  <a:srgbClr val="000000"/>
                </a:solidFill>
              </a:rPr>
              <a:t>Toidujäätmete vähendamine (toit kodus?)</a:t>
            </a:r>
            <a:endParaRPr sz="3000">
              <a:solidFill>
                <a:srgbClr val="000000"/>
              </a:solidFill>
            </a:endParaRPr>
          </a:p>
          <a:p>
            <a:pPr indent="0" lvl="0" marL="457200" rtl="0" algn="l">
              <a:spcBef>
                <a:spcPts val="1000"/>
              </a:spcBef>
              <a:spcAft>
                <a:spcPts val="0"/>
              </a:spcAft>
              <a:buNone/>
            </a:pPr>
            <a:r>
              <a:t/>
            </a:r>
            <a:endParaRPr sz="30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5"/>
          <p:cNvSpPr txBox="1"/>
          <p:nvPr>
            <p:ph type="title"/>
          </p:nvPr>
        </p:nvSpPr>
        <p:spPr>
          <a:xfrm>
            <a:off x="457147" y="-590361"/>
            <a:ext cx="11590200" cy="289170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Jätkusuutlikud toitumisharjumused – kas õige või vale?</a:t>
            </a:r>
            <a:endParaRPr/>
          </a:p>
        </p:txBody>
      </p:sp>
      <p:sp>
        <p:nvSpPr>
          <p:cNvPr id="214" name="Google Shape;214;p25"/>
          <p:cNvSpPr txBox="1"/>
          <p:nvPr>
            <p:ph idx="1" type="body"/>
          </p:nvPr>
        </p:nvSpPr>
        <p:spPr>
          <a:xfrm>
            <a:off x="923990" y="2425054"/>
            <a:ext cx="9309014" cy="1423692"/>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0000"/>
              </a:buClr>
              <a:buSzPts val="2800"/>
              <a:buFont typeface="Calibri"/>
              <a:buNone/>
            </a:pPr>
            <a:r>
              <a:rPr lang="en-US" sz="2800">
                <a:solidFill>
                  <a:srgbClr val="000000"/>
                </a:solidFill>
              </a:rPr>
              <a:t>1- Taimset dieeti peetakse jätkusuutlikumaks kui kõrge loomsete saaduste sisaldusega dieeti.</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6"/>
          <p:cNvSpPr txBox="1"/>
          <p:nvPr>
            <p:ph type="title"/>
          </p:nvPr>
        </p:nvSpPr>
        <p:spPr>
          <a:xfrm>
            <a:off x="601659" y="-445877"/>
            <a:ext cx="11590200" cy="289170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Jätkusuutlikud toitumisharjumused – kas õige või vale?</a:t>
            </a:r>
            <a:endParaRPr/>
          </a:p>
        </p:txBody>
      </p:sp>
      <p:sp>
        <p:nvSpPr>
          <p:cNvPr id="220" name="Google Shape;220;p26"/>
          <p:cNvSpPr txBox="1"/>
          <p:nvPr>
            <p:ph idx="1" type="body"/>
          </p:nvPr>
        </p:nvSpPr>
        <p:spPr>
          <a:xfrm>
            <a:off x="1335102" y="2685008"/>
            <a:ext cx="10656653" cy="1423692"/>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0000"/>
              </a:buClr>
              <a:buSzPts val="2800"/>
              <a:buFont typeface="Calibri"/>
              <a:buNone/>
            </a:pPr>
            <a:r>
              <a:rPr lang="en-US" sz="2800">
                <a:solidFill>
                  <a:srgbClr val="000000"/>
                </a:solidFill>
              </a:rPr>
              <a:t>2- Kohalikult hangitud toidu valimine tähendab alati väiksemat keskkonnamõju.</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7"/>
          <p:cNvSpPr txBox="1"/>
          <p:nvPr>
            <p:ph type="title"/>
          </p:nvPr>
        </p:nvSpPr>
        <p:spPr>
          <a:xfrm>
            <a:off x="570557" y="-888701"/>
            <a:ext cx="11590339" cy="2891619"/>
          </a:xfrm>
          <a:prstGeom prst="rect">
            <a:avLst/>
          </a:prstGeom>
          <a:noFill/>
          <a:ln>
            <a:noFill/>
          </a:ln>
        </p:spPr>
        <p:txBody>
          <a:bodyPr anchorCtr="0" anchor="b" bIns="45675" lIns="45675" spcFirstLastPara="1" rIns="45675" wrap="square" tIns="45675">
            <a:normAutofit/>
          </a:bodyPr>
          <a:lstStyle/>
          <a:p>
            <a:pPr indent="0" lvl="0" marL="0" rtl="0" algn="l">
              <a:spcBef>
                <a:spcPts val="0"/>
              </a:spcBef>
              <a:spcAft>
                <a:spcPts val="0"/>
              </a:spcAft>
              <a:buClr>
                <a:schemeClr val="dk1"/>
              </a:buClr>
              <a:buSzPts val="4400"/>
              <a:buFont typeface="Calibri"/>
              <a:buNone/>
            </a:pPr>
            <a:r>
              <a:rPr lang="en-US" sz="4400">
                <a:solidFill>
                  <a:schemeClr val="dk1"/>
                </a:solidFill>
              </a:rPr>
              <a:t>Jätkusuutlikud toitumisharjumused – kas õige või vale?</a:t>
            </a:r>
            <a:endParaRPr/>
          </a:p>
        </p:txBody>
      </p:sp>
      <p:sp>
        <p:nvSpPr>
          <p:cNvPr id="226" name="Google Shape;226;p27"/>
          <p:cNvSpPr txBox="1"/>
          <p:nvPr>
            <p:ph idx="1" type="body"/>
          </p:nvPr>
        </p:nvSpPr>
        <p:spPr>
          <a:xfrm>
            <a:off x="1349278" y="2685008"/>
            <a:ext cx="10656653" cy="1423692"/>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0000"/>
              </a:buClr>
              <a:buSzPts val="2800"/>
              <a:buFont typeface="Calibri"/>
              <a:buNone/>
            </a:pPr>
            <a:r>
              <a:rPr lang="en-US" sz="2800">
                <a:solidFill>
                  <a:srgbClr val="000000"/>
                </a:solidFill>
              </a:rPr>
              <a:t>3- Toidu raiskamise vähendamine on jätkusuutliku toitumise põhikomponent.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8"/>
          <p:cNvSpPr txBox="1"/>
          <p:nvPr>
            <p:ph type="title"/>
          </p:nvPr>
        </p:nvSpPr>
        <p:spPr>
          <a:xfrm>
            <a:off x="414428" y="-658877"/>
            <a:ext cx="11590200" cy="2891700"/>
          </a:xfrm>
          <a:prstGeom prst="rect">
            <a:avLst/>
          </a:prstGeom>
          <a:noFill/>
          <a:ln>
            <a:noFill/>
          </a:ln>
        </p:spPr>
        <p:txBody>
          <a:bodyPr anchorCtr="0" anchor="b" bIns="45675" lIns="45675" spcFirstLastPara="1" rIns="45675" wrap="square" tIns="45675">
            <a:normAutofit/>
          </a:bodyPr>
          <a:lstStyle/>
          <a:p>
            <a:pPr indent="0" lvl="0" marL="0" rtl="0" algn="l">
              <a:spcBef>
                <a:spcPts val="0"/>
              </a:spcBef>
              <a:spcAft>
                <a:spcPts val="0"/>
              </a:spcAft>
              <a:buClr>
                <a:schemeClr val="dk1"/>
              </a:buClr>
              <a:buSzPts val="4400"/>
              <a:buFont typeface="Calibri"/>
              <a:buNone/>
            </a:pPr>
            <a:r>
              <a:rPr lang="en-US" sz="4400">
                <a:solidFill>
                  <a:schemeClr val="dk1"/>
                </a:solidFill>
              </a:rPr>
              <a:t>Jätkusuutlikud toitumisharjumused – kas õige või vale?</a:t>
            </a:r>
            <a:endParaRPr/>
          </a:p>
        </p:txBody>
      </p:sp>
      <p:sp>
        <p:nvSpPr>
          <p:cNvPr id="232" name="Google Shape;232;p28"/>
          <p:cNvSpPr txBox="1"/>
          <p:nvPr>
            <p:ph idx="1" type="body"/>
          </p:nvPr>
        </p:nvSpPr>
        <p:spPr>
          <a:xfrm>
            <a:off x="1193339" y="2541500"/>
            <a:ext cx="10656653" cy="1423691"/>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0000"/>
              </a:buClr>
              <a:buSzPts val="2900"/>
              <a:buFont typeface="Calibri"/>
              <a:buNone/>
            </a:pPr>
            <a:r>
              <a:rPr lang="en-US" sz="2900">
                <a:solidFill>
                  <a:srgbClr val="000000"/>
                </a:solidFill>
              </a:rPr>
              <a:t>4- Mahepõllumajandus tagab alati parema mulla tervist.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9"/>
          <p:cNvSpPr txBox="1"/>
          <p:nvPr>
            <p:ph type="title"/>
          </p:nvPr>
        </p:nvSpPr>
        <p:spPr>
          <a:xfrm>
            <a:off x="485357" y="-644677"/>
            <a:ext cx="11590200" cy="2891700"/>
          </a:xfrm>
          <a:prstGeom prst="rect">
            <a:avLst/>
          </a:prstGeom>
          <a:noFill/>
          <a:ln>
            <a:noFill/>
          </a:ln>
        </p:spPr>
        <p:txBody>
          <a:bodyPr anchorCtr="0" anchor="b" bIns="45675" lIns="45675" spcFirstLastPara="1" rIns="45675" wrap="square" tIns="45675">
            <a:normAutofit/>
          </a:bodyPr>
          <a:lstStyle/>
          <a:p>
            <a:pPr indent="0" lvl="0" marL="0" rtl="0" algn="l">
              <a:spcBef>
                <a:spcPts val="0"/>
              </a:spcBef>
              <a:spcAft>
                <a:spcPts val="0"/>
              </a:spcAft>
              <a:buClr>
                <a:schemeClr val="dk1"/>
              </a:buClr>
              <a:buSzPts val="4400"/>
              <a:buFont typeface="Calibri"/>
              <a:buNone/>
            </a:pPr>
            <a:r>
              <a:rPr lang="en-US" sz="4400">
                <a:solidFill>
                  <a:schemeClr val="dk1"/>
                </a:solidFill>
              </a:rPr>
              <a:t>Jätkusuutlikud toitumisharjumused – kas õige või vale?</a:t>
            </a:r>
            <a:endParaRPr/>
          </a:p>
        </p:txBody>
      </p:sp>
      <p:sp>
        <p:nvSpPr>
          <p:cNvPr id="238" name="Google Shape;238;p29"/>
          <p:cNvSpPr txBox="1"/>
          <p:nvPr>
            <p:ph idx="1" type="body"/>
          </p:nvPr>
        </p:nvSpPr>
        <p:spPr>
          <a:xfrm>
            <a:off x="1250044" y="2556870"/>
            <a:ext cx="10656653" cy="1423691"/>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0000"/>
              </a:buClr>
              <a:buSzPts val="2900"/>
              <a:buFont typeface="Calibri"/>
              <a:buNone/>
            </a:pPr>
            <a:r>
              <a:rPr lang="en-US" sz="2900">
                <a:solidFill>
                  <a:srgbClr val="000000"/>
                </a:solidFill>
              </a:rPr>
              <a:t>5- Erinevate toitude söömine pole jätkusuutlikkuse jaoks oluline.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3"/>
          <p:cNvSpPr txBox="1"/>
          <p:nvPr>
            <p:ph type="title"/>
          </p:nvPr>
        </p:nvSpPr>
        <p:spPr>
          <a:xfrm>
            <a:off x="540430" y="-1113228"/>
            <a:ext cx="10515601"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Mis on toidusüsteem?</a:t>
            </a:r>
            <a:endParaRPr/>
          </a:p>
        </p:txBody>
      </p:sp>
      <p:sp>
        <p:nvSpPr>
          <p:cNvPr id="92" name="Google Shape;92;p3"/>
          <p:cNvSpPr txBox="1"/>
          <p:nvPr/>
        </p:nvSpPr>
        <p:spPr>
          <a:xfrm>
            <a:off x="1990530" y="2343143"/>
            <a:ext cx="8211000" cy="19395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2800"/>
              <a:buFont typeface="Calibri"/>
              <a:buNone/>
            </a:pPr>
            <a:r>
              <a:rPr lang="en-US" sz="2800">
                <a:latin typeface="Calibri"/>
                <a:ea typeface="Calibri"/>
                <a:cs typeface="Calibri"/>
                <a:sym typeface="Calibri"/>
              </a:rPr>
              <a:t>Toidusüsteem hõlmab kõiki elanikkonna toitmisega seotud protsesse ja infrastruktuuri: toidu ja toiduga seotud toodete kasvatamist, korjamist, töötlemist, pakendamist, transportimist, turustamist, tarbimist ja kõrvaldamist.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0"/>
          <p:cNvSpPr txBox="1"/>
          <p:nvPr>
            <p:ph type="title"/>
          </p:nvPr>
        </p:nvSpPr>
        <p:spPr>
          <a:xfrm>
            <a:off x="471062" y="-545277"/>
            <a:ext cx="11590200" cy="2891700"/>
          </a:xfrm>
          <a:prstGeom prst="rect">
            <a:avLst/>
          </a:prstGeom>
          <a:noFill/>
          <a:ln>
            <a:noFill/>
          </a:ln>
        </p:spPr>
        <p:txBody>
          <a:bodyPr anchorCtr="0" anchor="b" bIns="45675" lIns="45675" spcFirstLastPara="1" rIns="45675" wrap="square" tIns="45675">
            <a:normAutofit/>
          </a:bodyPr>
          <a:lstStyle/>
          <a:p>
            <a:pPr indent="0" lvl="0" marL="0" rtl="0" algn="l">
              <a:spcBef>
                <a:spcPts val="0"/>
              </a:spcBef>
              <a:spcAft>
                <a:spcPts val="0"/>
              </a:spcAft>
              <a:buClr>
                <a:schemeClr val="dk1"/>
              </a:buClr>
              <a:buSzPts val="4400"/>
              <a:buFont typeface="Calibri"/>
              <a:buNone/>
            </a:pPr>
            <a:r>
              <a:rPr lang="en-US" sz="4400">
                <a:solidFill>
                  <a:schemeClr val="dk1"/>
                </a:solidFill>
              </a:rPr>
              <a:t>Jätkusuutlikud toitumisharjumused – kas õige või vale?</a:t>
            </a:r>
            <a:endParaRPr/>
          </a:p>
        </p:txBody>
      </p:sp>
      <p:sp>
        <p:nvSpPr>
          <p:cNvPr id="244" name="Google Shape;244;p30"/>
          <p:cNvSpPr txBox="1"/>
          <p:nvPr>
            <p:ph idx="1" type="body"/>
          </p:nvPr>
        </p:nvSpPr>
        <p:spPr>
          <a:xfrm>
            <a:off x="1275444" y="2569570"/>
            <a:ext cx="10656653" cy="1423691"/>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0000"/>
              </a:buClr>
              <a:buSzPts val="2900"/>
              <a:buFont typeface="Calibri"/>
              <a:buNone/>
            </a:pPr>
            <a:r>
              <a:rPr lang="en-US" sz="2900">
                <a:solidFill>
                  <a:srgbClr val="000000"/>
                </a:solidFill>
              </a:rPr>
              <a:t>6- Töödeldud toidud on alati vähem jätkusuutlikud kui mitte töödeldud toidud.</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1"/>
          <p:cNvSpPr txBox="1"/>
          <p:nvPr>
            <p:ph type="title"/>
          </p:nvPr>
        </p:nvSpPr>
        <p:spPr>
          <a:xfrm>
            <a:off x="838200" y="-1113228"/>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Toidukeskkonnad</a:t>
            </a:r>
            <a:endParaRPr/>
          </a:p>
        </p:txBody>
      </p:sp>
      <p:sp>
        <p:nvSpPr>
          <p:cNvPr id="250" name="Google Shape;250;p31"/>
          <p:cNvSpPr txBox="1"/>
          <p:nvPr/>
        </p:nvSpPr>
        <p:spPr>
          <a:xfrm>
            <a:off x="1269455" y="1911524"/>
            <a:ext cx="10197600" cy="4011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1000"/>
              </a:spcBef>
              <a:spcAft>
                <a:spcPts val="0"/>
              </a:spcAft>
              <a:buNone/>
            </a:pPr>
            <a:r>
              <a:rPr lang="en-US" sz="2600">
                <a:latin typeface="Calibri"/>
                <a:ea typeface="Calibri"/>
                <a:cs typeface="Calibri"/>
                <a:sym typeface="Calibri"/>
              </a:rPr>
              <a:t>See on füüsiline, sotsiaalne, majanduslik ja kultuuriline keskkond, mis mõjutab inimeste toiduvalikuid ja toitumiskäitumist.</a:t>
            </a:r>
            <a:endParaRPr sz="2600">
              <a:latin typeface="Calibri"/>
              <a:ea typeface="Calibri"/>
              <a:cs typeface="Calibri"/>
              <a:sym typeface="Calibri"/>
            </a:endParaRPr>
          </a:p>
          <a:p>
            <a:pPr indent="-387350" lvl="0" marL="457200" rtl="0" algn="l">
              <a:lnSpc>
                <a:spcPct val="90000"/>
              </a:lnSpc>
              <a:spcBef>
                <a:spcPts val="1000"/>
              </a:spcBef>
              <a:spcAft>
                <a:spcPts val="0"/>
              </a:spcAft>
              <a:buSzPts val="2500"/>
              <a:buFont typeface="Helvetica Neue"/>
              <a:buChar char="•"/>
            </a:pPr>
            <a:r>
              <a:rPr lang="en-US" sz="2600">
                <a:latin typeface="Calibri"/>
                <a:ea typeface="Calibri"/>
                <a:cs typeface="Calibri"/>
                <a:sym typeface="Calibri"/>
              </a:rPr>
              <a:t>Kättesaadavus: Tervislike toiduvalikute olemasolu kogukonnas.</a:t>
            </a:r>
            <a:endParaRPr sz="2600">
              <a:latin typeface="Calibri"/>
              <a:ea typeface="Calibri"/>
              <a:cs typeface="Calibri"/>
              <a:sym typeface="Calibri"/>
            </a:endParaRPr>
          </a:p>
          <a:p>
            <a:pPr indent="-387350" lvl="0" marL="457200" rtl="0" algn="l">
              <a:lnSpc>
                <a:spcPct val="90000"/>
              </a:lnSpc>
              <a:spcBef>
                <a:spcPts val="1000"/>
              </a:spcBef>
              <a:spcAft>
                <a:spcPts val="0"/>
              </a:spcAft>
              <a:buSzPts val="2500"/>
              <a:buFont typeface="Helvetica Neue"/>
              <a:buChar char="•"/>
            </a:pPr>
            <a:r>
              <a:rPr lang="en-US" sz="2600">
                <a:latin typeface="Calibri"/>
                <a:ea typeface="Calibri"/>
                <a:cs typeface="Calibri"/>
                <a:sym typeface="Calibri"/>
              </a:rPr>
              <a:t>Taskukohasus: tervisliku toidu maksumus võrreldes sissetulekute tasemega.</a:t>
            </a:r>
            <a:endParaRPr sz="2600">
              <a:latin typeface="Calibri"/>
              <a:ea typeface="Calibri"/>
              <a:cs typeface="Calibri"/>
              <a:sym typeface="Calibri"/>
            </a:endParaRPr>
          </a:p>
          <a:p>
            <a:pPr indent="-387350" lvl="0" marL="457200" rtl="0" algn="l">
              <a:lnSpc>
                <a:spcPct val="90000"/>
              </a:lnSpc>
              <a:spcBef>
                <a:spcPts val="1000"/>
              </a:spcBef>
              <a:spcAft>
                <a:spcPts val="0"/>
              </a:spcAft>
              <a:buSzPts val="2500"/>
              <a:buFont typeface="Helvetica Neue"/>
              <a:buChar char="•"/>
            </a:pPr>
            <a:r>
              <a:rPr lang="en-US" sz="2600">
                <a:latin typeface="Calibri"/>
                <a:ea typeface="Calibri"/>
                <a:cs typeface="Calibri"/>
                <a:sym typeface="Calibri"/>
              </a:rPr>
              <a:t>Ohutus: Toidu ohutus ja hügieen.</a:t>
            </a:r>
            <a:endParaRPr sz="2600">
              <a:latin typeface="Calibri"/>
              <a:ea typeface="Calibri"/>
              <a:cs typeface="Calibri"/>
              <a:sym typeface="Calibri"/>
            </a:endParaRPr>
          </a:p>
          <a:p>
            <a:pPr indent="-387350" lvl="0" marL="457200" rtl="0" algn="l">
              <a:lnSpc>
                <a:spcPct val="90000"/>
              </a:lnSpc>
              <a:spcBef>
                <a:spcPts val="1000"/>
              </a:spcBef>
              <a:spcAft>
                <a:spcPts val="0"/>
              </a:spcAft>
              <a:buSzPts val="2500"/>
              <a:buFont typeface="Helvetica Neue"/>
              <a:buChar char="•"/>
            </a:pPr>
            <a:r>
              <a:rPr lang="en-US" sz="2600">
                <a:latin typeface="Calibri"/>
                <a:ea typeface="Calibri"/>
                <a:cs typeface="Calibri"/>
                <a:sym typeface="Calibri"/>
              </a:rPr>
              <a:t>Kvaliteet: Pakutava toidu toiteväärtus ja värskus.</a:t>
            </a:r>
            <a:endParaRPr sz="2600">
              <a:latin typeface="Calibri"/>
              <a:ea typeface="Calibri"/>
              <a:cs typeface="Calibri"/>
              <a:sym typeface="Calibri"/>
            </a:endParaRPr>
          </a:p>
          <a:p>
            <a:pPr indent="0" lvl="0" marL="457200" rtl="0" algn="l">
              <a:lnSpc>
                <a:spcPct val="90000"/>
              </a:lnSpc>
              <a:spcBef>
                <a:spcPts val="1000"/>
              </a:spcBef>
              <a:spcAft>
                <a:spcPts val="0"/>
              </a:spcAft>
              <a:buNone/>
            </a:pPr>
            <a:r>
              <a:t/>
            </a:r>
            <a:endParaRPr sz="2600">
              <a:latin typeface="Calibri"/>
              <a:ea typeface="Calibri"/>
              <a:cs typeface="Calibri"/>
              <a:sym typeface="Calibri"/>
            </a:endParaRPr>
          </a:p>
          <a:p>
            <a:pPr indent="-293123" lvl="0" marL="426473" marR="0" rtl="0" algn="l">
              <a:lnSpc>
                <a:spcPct val="90000"/>
              </a:lnSpc>
              <a:spcBef>
                <a:spcPts val="1000"/>
              </a:spcBef>
              <a:spcAft>
                <a:spcPts val="0"/>
              </a:spcAft>
              <a:buSzPts val="2600"/>
              <a:buFont typeface="Calibri"/>
              <a:buChar char="•"/>
            </a:pPr>
            <a:r>
              <a:t/>
            </a:r>
            <a:endParaRPr sz="2600">
              <a:latin typeface="Calibri"/>
              <a:ea typeface="Calibri"/>
              <a:cs typeface="Calibri"/>
              <a:sym typeface="Calibri"/>
            </a:endParaRPr>
          </a:p>
        </p:txBody>
      </p:sp>
      <p:sp>
        <p:nvSpPr>
          <p:cNvPr id="251" name="Google Shape;251;p31"/>
          <p:cNvSpPr txBox="1"/>
          <p:nvPr/>
        </p:nvSpPr>
        <p:spPr>
          <a:xfrm>
            <a:off x="603017" y="5205762"/>
            <a:ext cx="10962000" cy="67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FF"/>
              </a:buClr>
              <a:buSzPts val="2200"/>
              <a:buFont typeface="Helvetica Neue"/>
              <a:buNone/>
            </a:pPr>
            <a:r>
              <a:rPr b="0" i="0" lang="en-US" sz="2200" u="sng" cap="none" strike="noStrike">
                <a:solidFill>
                  <a:srgbClr val="0000FF"/>
                </a:solidFill>
                <a:latin typeface="Helvetica Neue"/>
                <a:ea typeface="Helvetica Neue"/>
                <a:cs typeface="Helvetica Neue"/>
                <a:sym typeface="Helvetica Neue"/>
                <a:hlinkClick r:id="rId3">
                  <a:extLst>
                    <a:ext uri="{A12FA001-AC4F-418D-AE19-62706E023703}">
                      <ahyp:hlinkClr val="tx"/>
                    </a:ext>
                  </a:extLst>
                </a:hlinkClick>
              </a:rPr>
              <a:t>Beefores</a:t>
            </a:r>
            <a:r>
              <a:rPr lang="en-US"/>
              <a:t>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76BA"/>
              </a:buClr>
              <a:buSzPts val="2200"/>
              <a:buFont typeface="Helvetica Neue"/>
              <a:buNone/>
            </a:pPr>
            <a:r>
              <a:rPr b="0" i="0" lang="en-US" sz="2200" u="none" cap="none" strike="noStrike">
                <a:solidFill>
                  <a:srgbClr val="0076BA"/>
                </a:solidFill>
                <a:latin typeface="Helvetica Neue"/>
                <a:ea typeface="Helvetica Neue"/>
                <a:cs typeface="Helvetica Neue"/>
                <a:sym typeface="Helvetica Neue"/>
              </a:rPr>
              <a:t>https://eu-cap-network.ec.europa.eu/news/inspirational-idea-sustainable-bee-forest_en</a:t>
            </a:r>
            <a:endParaRPr b="0" i="0" sz="1400" u="none" cap="none" strike="noStrike">
              <a:solidFill>
                <a:srgbClr val="000000"/>
              </a:solidFill>
              <a:latin typeface="Arial"/>
              <a:ea typeface="Arial"/>
              <a:cs typeface="Arial"/>
              <a:sym typeface="Arial"/>
            </a:endParaRPr>
          </a:p>
        </p:txBody>
      </p:sp>
      <p:sp>
        <p:nvSpPr>
          <p:cNvPr id="252" name="Google Shape;252;p31"/>
          <p:cNvSpPr txBox="1"/>
          <p:nvPr/>
        </p:nvSpPr>
        <p:spPr>
          <a:xfrm>
            <a:off x="637058" y="4978400"/>
            <a:ext cx="516671" cy="215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Helvetica Neue"/>
              <a:buNone/>
            </a:pPr>
            <a:r>
              <a:rPr b="0" i="0" lang="en-US" sz="1400" u="none" cap="none" strike="noStrike">
                <a:solidFill>
                  <a:srgbClr val="000000"/>
                </a:solidFill>
                <a:latin typeface="Helvetica Neue"/>
                <a:ea typeface="Helvetica Neue"/>
                <a:cs typeface="Helvetica Neue"/>
                <a:sym typeface="Helvetica Neue"/>
              </a:rPr>
              <a:t>Check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2"/>
          <p:cNvSpPr txBox="1"/>
          <p:nvPr>
            <p:ph type="title"/>
          </p:nvPr>
        </p:nvSpPr>
        <p:spPr>
          <a:xfrm>
            <a:off x="714387" y="-1113227"/>
            <a:ext cx="10515601"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Kujutledes kestlikke toidusüsteeme</a:t>
            </a:r>
            <a:endParaRPr/>
          </a:p>
        </p:txBody>
      </p:sp>
      <p:sp>
        <p:nvSpPr>
          <p:cNvPr id="258" name="Google Shape;258;p32"/>
          <p:cNvSpPr txBox="1"/>
          <p:nvPr>
            <p:ph idx="1" type="body"/>
          </p:nvPr>
        </p:nvSpPr>
        <p:spPr>
          <a:xfrm>
            <a:off x="1098196" y="2342684"/>
            <a:ext cx="10515601" cy="1500189"/>
          </a:xfrm>
          <a:prstGeom prst="rect">
            <a:avLst/>
          </a:prstGeom>
          <a:noFill/>
          <a:ln>
            <a:noFill/>
          </a:ln>
        </p:spPr>
        <p:txBody>
          <a:bodyPr anchorCtr="0" anchor="t" bIns="45675" lIns="45675" spcFirstLastPara="1" rIns="45675" wrap="square" tIns="45675">
            <a:normAutofit/>
          </a:bodyPr>
          <a:lstStyle/>
          <a:p>
            <a:pPr indent="-149628" lvl="0" marL="149628" marR="0" rtl="0" algn="l">
              <a:lnSpc>
                <a:spcPct val="90000"/>
              </a:lnSpc>
              <a:spcBef>
                <a:spcPts val="0"/>
              </a:spcBef>
              <a:spcAft>
                <a:spcPts val="0"/>
              </a:spcAft>
              <a:buClr>
                <a:srgbClr val="000000"/>
              </a:buClr>
              <a:buSzPts val="2800"/>
              <a:buFont typeface="Calibri"/>
              <a:buChar char="•"/>
            </a:pPr>
            <a:r>
              <a:rPr lang="en-US" sz="2800">
                <a:solidFill>
                  <a:srgbClr val="000000"/>
                </a:solidFill>
              </a:rPr>
              <a:t>Tukeviku kirjaoskus: võime ette kujutada ja luua erinevaid tulevikustsenaariume, mis aitab planeerimisel ja otsuste tegemisel.</a:t>
            </a:r>
            <a:endParaRPr/>
          </a:p>
        </p:txBody>
      </p:sp>
      <p:sp>
        <p:nvSpPr>
          <p:cNvPr id="259" name="Google Shape;259;p32"/>
          <p:cNvSpPr txBox="1"/>
          <p:nvPr/>
        </p:nvSpPr>
        <p:spPr>
          <a:xfrm>
            <a:off x="1668868" y="3494498"/>
            <a:ext cx="8225639" cy="85364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Helvetica Neue"/>
              <a:buNone/>
            </a:pPr>
            <a:r>
              <a:t/>
            </a:r>
            <a:endParaRPr b="0" i="0" sz="2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76BA"/>
              </a:buClr>
              <a:buSzPts val="2800"/>
              <a:buFont typeface="Helvetica Neue"/>
              <a:buNone/>
            </a:pPr>
            <a:r>
              <a:rPr b="0" i="0" lang="en-US" sz="2800" u="none" cap="none" strike="noStrike">
                <a:solidFill>
                  <a:srgbClr val="0076BA"/>
                </a:solidFill>
                <a:latin typeface="Helvetica Neue"/>
                <a:ea typeface="Helvetica Neue"/>
                <a:cs typeface="Helvetica Neue"/>
                <a:sym typeface="Helvetica Neue"/>
              </a:rPr>
              <a:t>https://illuminem.com/category/sustainable-lifestyle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3"/>
          <p:cNvSpPr txBox="1"/>
          <p:nvPr>
            <p:ph type="title"/>
          </p:nvPr>
        </p:nvSpPr>
        <p:spPr>
          <a:xfrm>
            <a:off x="200118" y="-1316428"/>
            <a:ext cx="11234403"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Kestlike toidusüsteemide kujundamine</a:t>
            </a:r>
            <a:endParaRPr/>
          </a:p>
        </p:txBody>
      </p:sp>
      <p:sp>
        <p:nvSpPr>
          <p:cNvPr id="265" name="Google Shape;265;p33"/>
          <p:cNvSpPr txBox="1"/>
          <p:nvPr>
            <p:ph idx="1" type="body"/>
          </p:nvPr>
        </p:nvSpPr>
        <p:spPr>
          <a:xfrm>
            <a:off x="838200" y="1799440"/>
            <a:ext cx="10515600" cy="3945992"/>
          </a:xfrm>
          <a:prstGeom prst="rect">
            <a:avLst/>
          </a:prstGeom>
          <a:noFill/>
          <a:ln>
            <a:noFill/>
          </a:ln>
        </p:spPr>
        <p:txBody>
          <a:bodyPr anchorCtr="0" anchor="t" bIns="45675" lIns="45675" spcFirstLastPara="1" rIns="45675" wrap="square" tIns="45675">
            <a:normAutofit lnSpcReduction="20000"/>
          </a:bodyPr>
          <a:lstStyle/>
          <a:p>
            <a:pPr indent="-393700" lvl="0" marL="457200" rtl="0" algn="l">
              <a:spcBef>
                <a:spcPts val="900"/>
              </a:spcBef>
              <a:spcAft>
                <a:spcPts val="0"/>
              </a:spcAft>
              <a:buClr>
                <a:srgbClr val="0D0D0D"/>
              </a:buClr>
              <a:buSzPts val="2600"/>
              <a:buFont typeface="Helvetica Neue"/>
              <a:buChar char="•"/>
            </a:pPr>
            <a:r>
              <a:rPr b="1" lang="en-US" sz="2500">
                <a:solidFill>
                  <a:srgbClr val="0D0D0D"/>
                </a:solidFill>
              </a:rPr>
              <a:t>Projektipõhine õpe: õpilased õpivad, osaledes aktiivselt reaalsetes ja sisukates projektides.</a:t>
            </a:r>
            <a:endParaRPr b="1" sz="2500">
              <a:solidFill>
                <a:srgbClr val="0D0D0D"/>
              </a:solidFill>
            </a:endParaRPr>
          </a:p>
          <a:p>
            <a:pPr indent="-393700" lvl="0" marL="457200" rtl="0" algn="l">
              <a:spcBef>
                <a:spcPts val="900"/>
              </a:spcBef>
              <a:spcAft>
                <a:spcPts val="0"/>
              </a:spcAft>
              <a:buClr>
                <a:srgbClr val="0D0D0D"/>
              </a:buClr>
              <a:buSzPts val="2600"/>
              <a:buFont typeface="Helvetica Neue"/>
              <a:buChar char="•"/>
            </a:pPr>
            <a:r>
              <a:rPr b="1" lang="en-US" sz="2500">
                <a:solidFill>
                  <a:srgbClr val="0D0D0D"/>
                </a:solidFill>
              </a:rPr>
              <a:t>Kooliaiad: Eelised hõlmavad praktilist õppimist, toidutootmise mõistmist ja tervislike toitumisharjumuste edendamist.</a:t>
            </a:r>
            <a:endParaRPr b="1" sz="2500">
              <a:solidFill>
                <a:srgbClr val="0D0D0D"/>
              </a:solidFill>
            </a:endParaRPr>
          </a:p>
          <a:p>
            <a:pPr indent="-393700" lvl="0" marL="457200" rtl="0" algn="l">
              <a:spcBef>
                <a:spcPts val="900"/>
              </a:spcBef>
              <a:spcAft>
                <a:spcPts val="0"/>
              </a:spcAft>
              <a:buClr>
                <a:srgbClr val="0D0D0D"/>
              </a:buClr>
              <a:buSzPts val="2600"/>
              <a:buFont typeface="Helvetica Neue"/>
              <a:buChar char="•"/>
            </a:pPr>
            <a:r>
              <a:rPr b="1" lang="en-US" sz="2500">
                <a:solidFill>
                  <a:srgbClr val="0D0D0D"/>
                </a:solidFill>
              </a:rPr>
              <a:t>Kohaliku toidu hankimise projektid: Julgustage õpilasi uurima ja hankima kohalikku toitu koolitoidu või ürituste jaoks.</a:t>
            </a:r>
            <a:endParaRPr b="1" sz="2500">
              <a:solidFill>
                <a:srgbClr val="0D0D0D"/>
              </a:solidFill>
            </a:endParaRPr>
          </a:p>
          <a:p>
            <a:pPr indent="-393700" lvl="0" marL="457200" rtl="0" algn="l">
              <a:spcBef>
                <a:spcPts val="900"/>
              </a:spcBef>
              <a:spcAft>
                <a:spcPts val="0"/>
              </a:spcAft>
              <a:buClr>
                <a:srgbClr val="0D0D0D"/>
              </a:buClr>
              <a:buSzPts val="2600"/>
              <a:buFont typeface="Helvetica Neue"/>
              <a:buChar char="•"/>
            </a:pPr>
            <a:r>
              <a:rPr b="1" lang="en-US" sz="2500">
                <a:solidFill>
                  <a:srgbClr val="0D0D0D"/>
                </a:solidFill>
              </a:rPr>
              <a:t>Jäätmete vähendamise algatused: projektid, mis keskenduvad toidujäätmete vähendamisele, korduskasutamisele ja ringlussevõtule koolides.</a:t>
            </a:r>
            <a:endParaRPr b="1" sz="2500">
              <a:solidFill>
                <a:srgbClr val="0D0D0D"/>
              </a:solidFill>
            </a:endParaRPr>
          </a:p>
          <a:p>
            <a:pPr indent="-393700" lvl="0" marL="457200" rtl="0" algn="l">
              <a:spcBef>
                <a:spcPts val="900"/>
              </a:spcBef>
              <a:spcAft>
                <a:spcPts val="0"/>
              </a:spcAft>
              <a:buClr>
                <a:srgbClr val="0D0D0D"/>
              </a:buClr>
              <a:buSzPts val="2600"/>
              <a:buFont typeface="Helvetica Neue"/>
              <a:buChar char="•"/>
            </a:pPr>
            <a:r>
              <a:rPr b="1" lang="en-US" sz="2500">
                <a:solidFill>
                  <a:srgbClr val="0D0D0D"/>
                </a:solidFill>
              </a:rPr>
              <a:t>Koolitoidu nädal: kaasake kogu kool toidusüsteemide projekti</a:t>
            </a:r>
            <a:endParaRPr b="1" sz="2500">
              <a:solidFill>
                <a:srgbClr val="0D0D0D"/>
              </a:solidFill>
            </a:endParaRPr>
          </a:p>
          <a:p>
            <a:pPr indent="0" lvl="0" marL="457200" rtl="0" algn="l">
              <a:lnSpc>
                <a:spcPct val="90000"/>
              </a:lnSpc>
              <a:spcBef>
                <a:spcPts val="900"/>
              </a:spcBef>
              <a:spcAft>
                <a:spcPts val="0"/>
              </a:spcAft>
              <a:buNone/>
            </a:pPr>
            <a:r>
              <a:t/>
            </a:r>
            <a:endParaRPr b="1"/>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4"/>
          <p:cNvSpPr txBox="1"/>
          <p:nvPr>
            <p:ph type="title"/>
          </p:nvPr>
        </p:nvSpPr>
        <p:spPr>
          <a:xfrm>
            <a:off x="490802" y="-642589"/>
            <a:ext cx="10515601"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Kliimat ja kestlikke toidusüsteeme edendav tegevus</a:t>
            </a:r>
            <a:endParaRPr/>
          </a:p>
        </p:txBody>
      </p:sp>
      <p:sp>
        <p:nvSpPr>
          <p:cNvPr id="271" name="Google Shape;271;p34"/>
          <p:cNvSpPr txBox="1"/>
          <p:nvPr>
            <p:ph idx="1" type="body"/>
          </p:nvPr>
        </p:nvSpPr>
        <p:spPr>
          <a:xfrm>
            <a:off x="838200" y="2646759"/>
            <a:ext cx="10515600" cy="3019762"/>
          </a:xfrm>
          <a:prstGeom prst="rect">
            <a:avLst/>
          </a:prstGeom>
          <a:noFill/>
          <a:ln>
            <a:noFill/>
          </a:ln>
        </p:spPr>
        <p:txBody>
          <a:bodyPr anchorCtr="0" anchor="t" bIns="45675" lIns="45675" spcFirstLastPara="1" rIns="45675" wrap="square" tIns="45675">
            <a:normAutofit/>
          </a:bodyPr>
          <a:lstStyle/>
          <a:p>
            <a:pPr indent="-412750" lvl="0" marL="457200" rtl="0" algn="l">
              <a:spcBef>
                <a:spcPts val="1000"/>
              </a:spcBef>
              <a:spcAft>
                <a:spcPts val="0"/>
              </a:spcAft>
              <a:buClr>
                <a:srgbClr val="0D0D0D"/>
              </a:buClr>
              <a:buSzPts val="2900"/>
              <a:buFont typeface="Helvetica Neue"/>
              <a:buChar char="•"/>
            </a:pPr>
            <a:r>
              <a:rPr b="1" lang="en-US" sz="2500">
                <a:solidFill>
                  <a:srgbClr val="0D0D0D"/>
                </a:solidFill>
              </a:rPr>
              <a:t>Kriitiline mõtlemine: küsi ja analüüsi oma toiduvalikute mõju keskkonnale ja ühiskonnale.</a:t>
            </a:r>
            <a:endParaRPr b="1" sz="2500">
              <a:solidFill>
                <a:srgbClr val="0D0D0D"/>
              </a:solidFill>
            </a:endParaRPr>
          </a:p>
          <a:p>
            <a:pPr indent="-412750" lvl="0" marL="457200" rtl="0" algn="l">
              <a:spcBef>
                <a:spcPts val="1000"/>
              </a:spcBef>
              <a:spcAft>
                <a:spcPts val="0"/>
              </a:spcAft>
              <a:buClr>
                <a:srgbClr val="0D0D0D"/>
              </a:buClr>
              <a:buSzPts val="2900"/>
              <a:buFont typeface="Helvetica Neue"/>
              <a:buChar char="•"/>
            </a:pPr>
            <a:r>
              <a:rPr b="1" lang="en-US" sz="2500">
                <a:solidFill>
                  <a:srgbClr val="0D0D0D"/>
                </a:solidFill>
              </a:rPr>
              <a:t>Motiveeriv tegevus: õpilaste juhitud algatused, millel on positiivne mõju nende kogukondadele.</a:t>
            </a:r>
            <a:endParaRPr b="1" sz="2500">
              <a:solidFill>
                <a:srgbClr val="0D0D0D"/>
              </a:solidFill>
            </a:endParaRPr>
          </a:p>
          <a:p>
            <a:pPr indent="0" lvl="0" marL="457200" rtl="0" algn="l">
              <a:lnSpc>
                <a:spcPct val="90000"/>
              </a:lnSpc>
              <a:spcBef>
                <a:spcPts val="1000"/>
              </a:spcBef>
              <a:spcAft>
                <a:spcPts val="0"/>
              </a:spcAft>
              <a:buNone/>
            </a:pPr>
            <a:r>
              <a:t/>
            </a:r>
            <a:endParaRPr b="1"/>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txBox="1"/>
          <p:nvPr>
            <p:ph type="title"/>
          </p:nvPr>
        </p:nvSpPr>
        <p:spPr>
          <a:xfrm>
            <a:off x="523887" y="-723387"/>
            <a:ext cx="10515601"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Õppekavaga seotud praktilised tegevused</a:t>
            </a:r>
            <a:endParaRPr/>
          </a:p>
        </p:txBody>
      </p:sp>
      <p:sp>
        <p:nvSpPr>
          <p:cNvPr id="277" name="Google Shape;277;p35"/>
          <p:cNvSpPr txBox="1"/>
          <p:nvPr>
            <p:ph idx="1" type="body"/>
          </p:nvPr>
        </p:nvSpPr>
        <p:spPr>
          <a:xfrm>
            <a:off x="778675" y="2450995"/>
            <a:ext cx="10515600" cy="3269700"/>
          </a:xfrm>
          <a:prstGeom prst="rect">
            <a:avLst/>
          </a:prstGeom>
          <a:noFill/>
          <a:ln>
            <a:noFill/>
          </a:ln>
        </p:spPr>
        <p:txBody>
          <a:bodyPr anchorCtr="0" anchor="t" bIns="45675" lIns="45675" spcFirstLastPara="1" rIns="45675" wrap="square" tIns="45675">
            <a:normAutofit lnSpcReduction="10000"/>
          </a:bodyPr>
          <a:lstStyle/>
          <a:p>
            <a:pPr indent="-412750" lvl="0" marL="457200" rtl="0" algn="l">
              <a:spcBef>
                <a:spcPts val="1000"/>
              </a:spcBef>
              <a:spcAft>
                <a:spcPts val="0"/>
              </a:spcAft>
              <a:buClr>
                <a:srgbClr val="0D0D0D"/>
              </a:buClr>
              <a:buSzPts val="2900"/>
              <a:buFont typeface="Helvetica Neue"/>
              <a:buChar char="•"/>
            </a:pPr>
            <a:r>
              <a:rPr b="1" lang="en-US" sz="2500">
                <a:solidFill>
                  <a:srgbClr val="0D0D0D"/>
                </a:solidFill>
              </a:rPr>
              <a:t>Klassiruumi tegevused: kokandustunnid, toidujäätmete auditid, kohalike talude külastused jne.</a:t>
            </a:r>
            <a:endParaRPr b="1" sz="2500">
              <a:solidFill>
                <a:srgbClr val="0D0D0D"/>
              </a:solidFill>
            </a:endParaRPr>
          </a:p>
          <a:p>
            <a:pPr indent="-412750" lvl="0" marL="457200" rtl="0" algn="l">
              <a:spcBef>
                <a:spcPts val="1000"/>
              </a:spcBef>
              <a:spcAft>
                <a:spcPts val="0"/>
              </a:spcAft>
              <a:buClr>
                <a:srgbClr val="0D0D0D"/>
              </a:buClr>
              <a:buSzPts val="2900"/>
              <a:buFont typeface="Helvetica Neue"/>
              <a:buChar char="•"/>
            </a:pPr>
            <a:r>
              <a:rPr b="1" lang="en-US" sz="2500">
                <a:solidFill>
                  <a:srgbClr val="0D0D0D"/>
                </a:solidFill>
              </a:rPr>
              <a:t>Rühmaarutelud: hõlbustada arutelusid sellistel teemadel nagu toidusüsteemide mõju meie tervisele ja keskkonnale.</a:t>
            </a:r>
            <a:endParaRPr b="1" sz="2500">
              <a:solidFill>
                <a:srgbClr val="0D0D0D"/>
              </a:solidFill>
            </a:endParaRPr>
          </a:p>
          <a:p>
            <a:pPr indent="-412750" lvl="0" marL="457200" rtl="0" algn="l">
              <a:spcBef>
                <a:spcPts val="1000"/>
              </a:spcBef>
              <a:spcAft>
                <a:spcPts val="0"/>
              </a:spcAft>
              <a:buClr>
                <a:srgbClr val="0D0D0D"/>
              </a:buClr>
              <a:buSzPts val="2900"/>
              <a:buFont typeface="Helvetica Neue"/>
              <a:buChar char="•"/>
            </a:pPr>
            <a:r>
              <a:rPr b="1" lang="en-US" sz="2500">
                <a:solidFill>
                  <a:srgbClr val="0D0D0D"/>
                </a:solidFill>
              </a:rPr>
              <a:t>Praktilised projektid: projektid, mis hõlmavad toidu kasvatamist, toiduvalmistamist, pakendite ringlussevõttu või teadlikkuse suurendamise kampaaniate loomist jätkusuutlike toitumisharjumuste kohta.</a:t>
            </a:r>
            <a:endParaRPr b="1" sz="2500">
              <a:solidFill>
                <a:srgbClr val="0D0D0D"/>
              </a:solidFill>
            </a:endParaRPr>
          </a:p>
          <a:p>
            <a:pPr indent="0" lvl="0" marL="0" rtl="0" algn="l">
              <a:lnSpc>
                <a:spcPct val="90000"/>
              </a:lnSpc>
              <a:spcBef>
                <a:spcPts val="1000"/>
              </a:spcBef>
              <a:spcAft>
                <a:spcPts val="0"/>
              </a:spcAft>
              <a:buNone/>
            </a:pPr>
            <a:r>
              <a:t/>
            </a:r>
            <a:endParaRPr b="1"/>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6"/>
          <p:cNvSpPr txBox="1"/>
          <p:nvPr>
            <p:ph type="title"/>
          </p:nvPr>
        </p:nvSpPr>
        <p:spPr>
          <a:xfrm>
            <a:off x="838200" y="-881630"/>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Juhtumiuuring: CLIKIS-Network – kliimasõbralikud kooliköögid - Eesti</a:t>
            </a:r>
            <a:endParaRPr/>
          </a:p>
        </p:txBody>
      </p:sp>
      <p:sp>
        <p:nvSpPr>
          <p:cNvPr id="283" name="Google Shape;283;p36"/>
          <p:cNvSpPr txBox="1"/>
          <p:nvPr>
            <p:ph idx="1" type="body"/>
          </p:nvPr>
        </p:nvSpPr>
        <p:spPr>
          <a:xfrm>
            <a:off x="682000" y="2325028"/>
            <a:ext cx="10515600" cy="4533000"/>
          </a:xfrm>
          <a:prstGeom prst="rect">
            <a:avLst/>
          </a:prstGeom>
          <a:noFill/>
          <a:ln>
            <a:noFill/>
          </a:ln>
        </p:spPr>
        <p:txBody>
          <a:bodyPr anchorCtr="0" anchor="t" bIns="45675" lIns="45675" spcFirstLastPara="1" rIns="45675" wrap="square" tIns="45675">
            <a:normAutofit/>
          </a:bodyPr>
          <a:lstStyle/>
          <a:p>
            <a:pPr indent="0" lvl="0" marL="0" rtl="0" algn="l">
              <a:spcBef>
                <a:spcPts val="1000"/>
              </a:spcBef>
              <a:spcAft>
                <a:spcPts val="0"/>
              </a:spcAft>
              <a:buClr>
                <a:schemeClr val="dk1"/>
              </a:buClr>
              <a:buSzPts val="1100"/>
              <a:buFont typeface="Arial"/>
              <a:buNone/>
            </a:pPr>
            <a:r>
              <a:rPr lang="en-US" sz="2800">
                <a:solidFill>
                  <a:srgbClr val="000000"/>
                </a:solidFill>
              </a:rPr>
              <a:t>Projekt andis kaheksale Eesti lasteaiale ja koolile võimaluse hinnata oma köögitehnikat, menüüd, toiduvalmistamise viise ja jäätmekäitlust. </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Näide: Tartu Kivilinna Kool on võtnud kasutusele taldrikule jäetud toidujäätmete kaalumise, mis annab kasulikku infot õpilastele, kooli juhtkonnale ja toitlustajale. Kohvik peab igapäevast toidujäätmete arvestust, mis näitab söövate õpilaste arvu ja järelejäänud toidu kogust liitrites</a:t>
            </a:r>
            <a:endParaRPr sz="2800">
              <a:solidFill>
                <a:srgbClr val="000000"/>
              </a:solidFill>
            </a:endParaRPr>
          </a:p>
          <a:p>
            <a:pPr indent="0" lvl="0" marL="0" rtl="0" algn="l">
              <a:lnSpc>
                <a:spcPct val="90000"/>
              </a:lnSpc>
              <a:spcBef>
                <a:spcPts val="1000"/>
              </a:spcBef>
              <a:spcAft>
                <a:spcPts val="0"/>
              </a:spcAft>
              <a:buClr>
                <a:srgbClr val="000000"/>
              </a:buClr>
              <a:buSzPts val="2800"/>
              <a:buFont typeface="Calibri"/>
              <a:buNone/>
            </a:pPr>
            <a:r>
              <a:t/>
            </a:r>
            <a:endParaRPr sz="280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7"/>
          <p:cNvSpPr txBox="1"/>
          <p:nvPr>
            <p:ph type="title"/>
          </p:nvPr>
        </p:nvSpPr>
        <p:spPr>
          <a:xfrm>
            <a:off x="838200" y="-1460625"/>
            <a:ext cx="10515600"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Juhtumiuuring: Berliini väljakutse</a:t>
            </a:r>
            <a:endParaRPr/>
          </a:p>
        </p:txBody>
      </p:sp>
      <p:sp>
        <p:nvSpPr>
          <p:cNvPr id="289" name="Google Shape;289;p37"/>
          <p:cNvSpPr txBox="1"/>
          <p:nvPr>
            <p:ph idx="1" type="body"/>
          </p:nvPr>
        </p:nvSpPr>
        <p:spPr>
          <a:xfrm>
            <a:off x="1069798" y="1481138"/>
            <a:ext cx="10515601" cy="4532967"/>
          </a:xfrm>
          <a:prstGeom prst="rect">
            <a:avLst/>
          </a:prstGeom>
          <a:noFill/>
          <a:ln>
            <a:noFill/>
          </a:ln>
        </p:spPr>
        <p:txBody>
          <a:bodyPr anchorCtr="0" anchor="t" bIns="45675" lIns="45675" spcFirstLastPara="1" rIns="45675" wrap="square" tIns="45675">
            <a:normAutofit lnSpcReduction="20000"/>
          </a:bodyPr>
          <a:lstStyle/>
          <a:p>
            <a:pPr indent="-387350" lvl="0" marL="457200" rtl="0" algn="l">
              <a:spcBef>
                <a:spcPts val="800"/>
              </a:spcBef>
              <a:spcAft>
                <a:spcPts val="0"/>
              </a:spcAft>
              <a:buClr>
                <a:schemeClr val="dk1"/>
              </a:buClr>
              <a:buSzPts val="2500"/>
              <a:buFont typeface="Helvetica Neue"/>
              <a:buChar char="•"/>
            </a:pPr>
            <a:r>
              <a:rPr b="1" lang="en-US" sz="2500">
                <a:solidFill>
                  <a:schemeClr val="dk1"/>
                </a:solidFill>
              </a:rPr>
              <a:t>Probleem: Berliin seisis silmitsi väljakutsetega, mis olid seotud toiduga kindlustatuse, värskete toodete kättesaadavuse ja toidujäätmete käitlemisega.</a:t>
            </a:r>
            <a:endParaRPr b="1" sz="2500">
              <a:solidFill>
                <a:schemeClr val="dk1"/>
              </a:solidFill>
            </a:endParaRPr>
          </a:p>
          <a:p>
            <a:pPr indent="-387350" lvl="0" marL="457200" rtl="0" algn="l">
              <a:spcBef>
                <a:spcPts val="800"/>
              </a:spcBef>
              <a:spcAft>
                <a:spcPts val="0"/>
              </a:spcAft>
              <a:buClr>
                <a:schemeClr val="dk1"/>
              </a:buClr>
              <a:buSzPts val="2500"/>
              <a:buFont typeface="Helvetica Neue"/>
              <a:buChar char="•"/>
            </a:pPr>
            <a:r>
              <a:rPr b="1" lang="en-US" sz="2500">
                <a:solidFill>
                  <a:schemeClr val="dk1"/>
                </a:solidFill>
              </a:rPr>
              <a:t>Lahendusi:</a:t>
            </a:r>
            <a:endParaRPr b="1" sz="2500">
              <a:solidFill>
                <a:schemeClr val="dk1"/>
              </a:solidFill>
            </a:endParaRPr>
          </a:p>
          <a:p>
            <a:pPr indent="-387350" lvl="0" marL="457200" rtl="0" algn="l">
              <a:spcBef>
                <a:spcPts val="800"/>
              </a:spcBef>
              <a:spcAft>
                <a:spcPts val="0"/>
              </a:spcAft>
              <a:buClr>
                <a:schemeClr val="dk1"/>
              </a:buClr>
              <a:buSzPts val="2500"/>
              <a:buFont typeface="Helvetica Neue"/>
              <a:buChar char="•"/>
            </a:pPr>
            <a:r>
              <a:rPr b="1" lang="en-US" sz="2500">
                <a:solidFill>
                  <a:schemeClr val="dk1"/>
                </a:solidFill>
              </a:rPr>
              <a:t>Kogukonnaaiad: Pakkuda kohalikele elanikele juurdepääsu värsketele saadustele ja haljasaladele.</a:t>
            </a:r>
            <a:endParaRPr b="1" sz="2500">
              <a:solidFill>
                <a:schemeClr val="dk1"/>
              </a:solidFill>
            </a:endParaRPr>
          </a:p>
          <a:p>
            <a:pPr indent="-387350" lvl="0" marL="457200" rtl="0" algn="l">
              <a:spcBef>
                <a:spcPts val="800"/>
              </a:spcBef>
              <a:spcAft>
                <a:spcPts val="0"/>
              </a:spcAft>
              <a:buClr>
                <a:schemeClr val="dk1"/>
              </a:buClr>
              <a:buSzPts val="2500"/>
              <a:buFont typeface="Helvetica Neue"/>
              <a:buChar char="•"/>
            </a:pPr>
            <a:r>
              <a:rPr b="1" lang="en-US" sz="2500">
                <a:solidFill>
                  <a:schemeClr val="dk1"/>
                </a:solidFill>
              </a:rPr>
              <a:t>Ühistulised supermarketid: võimaldavad tarbijatel omada suuremat kontrolli ostetava toidu üle ja toetada kohalikke tootjaid.</a:t>
            </a:r>
            <a:endParaRPr b="1" sz="2500">
              <a:solidFill>
                <a:schemeClr val="dk1"/>
              </a:solidFill>
            </a:endParaRPr>
          </a:p>
          <a:p>
            <a:pPr indent="-387350" lvl="0" marL="457200" rtl="0" algn="l">
              <a:spcBef>
                <a:spcPts val="800"/>
              </a:spcBef>
              <a:spcAft>
                <a:spcPts val="0"/>
              </a:spcAft>
              <a:buClr>
                <a:schemeClr val="dk1"/>
              </a:buClr>
              <a:buSzPts val="2500"/>
              <a:buFont typeface="Helvetica Neue"/>
              <a:buChar char="•"/>
            </a:pPr>
            <a:r>
              <a:rPr b="1" lang="en-US" sz="2500">
                <a:solidFill>
                  <a:schemeClr val="dk1"/>
                </a:solidFill>
              </a:rPr>
              <a:t>Toidujäätmete vähendamise rakendused: ühendatud toiduülejäägid abivajajatega, vähendades toidujäätmeid.</a:t>
            </a:r>
            <a:endParaRPr b="1" sz="2500">
              <a:solidFill>
                <a:schemeClr val="dk1"/>
              </a:solidFill>
            </a:endParaRPr>
          </a:p>
          <a:p>
            <a:pPr indent="-387350" lvl="0" marL="457200" rtl="0" algn="l">
              <a:spcBef>
                <a:spcPts val="800"/>
              </a:spcBef>
              <a:spcAft>
                <a:spcPts val="0"/>
              </a:spcAft>
              <a:buClr>
                <a:schemeClr val="dk1"/>
              </a:buClr>
              <a:buSzPts val="2500"/>
              <a:buFont typeface="Helvetica Neue"/>
              <a:buChar char="•"/>
            </a:pPr>
            <a:r>
              <a:rPr b="1" lang="en-US" sz="2500">
                <a:solidFill>
                  <a:schemeClr val="dk1"/>
                </a:solidFill>
              </a:rPr>
              <a:t>Tulemused: parem toiduga kindlustatus, kogukonna suurem kaasatus ja toidu raiskamise vähendamine.</a:t>
            </a:r>
            <a:endParaRPr b="1" sz="2500">
              <a:solidFill>
                <a:schemeClr val="dk1"/>
              </a:solidFill>
            </a:endParaRPr>
          </a:p>
          <a:p>
            <a:pPr indent="0" lvl="0" marL="457200" rtl="0" algn="l">
              <a:lnSpc>
                <a:spcPct val="90000"/>
              </a:lnSpc>
              <a:spcBef>
                <a:spcPts val="800"/>
              </a:spcBef>
              <a:spcAft>
                <a:spcPts val="0"/>
              </a:spcAft>
              <a:buNone/>
            </a:pPr>
            <a:r>
              <a:t/>
            </a:r>
            <a:endParaRPr b="1"/>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8"/>
          <p:cNvSpPr txBox="1"/>
          <p:nvPr>
            <p:ph type="title"/>
          </p:nvPr>
        </p:nvSpPr>
        <p:spPr>
          <a:xfrm>
            <a:off x="838200" y="-914715"/>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Juhtumiuuring: Laste suvelaager Eesti talus</a:t>
            </a:r>
            <a:endParaRPr/>
          </a:p>
        </p:txBody>
      </p:sp>
      <p:sp>
        <p:nvSpPr>
          <p:cNvPr id="295" name="Google Shape;295;p38"/>
          <p:cNvSpPr txBox="1"/>
          <p:nvPr>
            <p:ph idx="1" type="body"/>
          </p:nvPr>
        </p:nvSpPr>
        <p:spPr>
          <a:xfrm>
            <a:off x="1135969" y="2076676"/>
            <a:ext cx="10515601" cy="4532967"/>
          </a:xfrm>
          <a:prstGeom prst="rect">
            <a:avLst/>
          </a:prstGeom>
          <a:noFill/>
          <a:ln>
            <a:noFill/>
          </a:ln>
        </p:spPr>
        <p:txBody>
          <a:bodyPr anchorCtr="0" anchor="t" bIns="45675" lIns="45675" spcFirstLastPara="1" rIns="45675" wrap="square" tIns="45675">
            <a:normAutofit lnSpcReduction="10000"/>
          </a:bodyPr>
          <a:lstStyle/>
          <a:p>
            <a:pPr indent="0" lvl="0" marL="0" rtl="0" algn="l">
              <a:spcBef>
                <a:spcPts val="1000"/>
              </a:spcBef>
              <a:spcAft>
                <a:spcPts val="0"/>
              </a:spcAft>
              <a:buClr>
                <a:schemeClr val="dk1"/>
              </a:buClr>
              <a:buSzPts val="1100"/>
              <a:buFont typeface="Arial"/>
              <a:buNone/>
            </a:pPr>
            <a:r>
              <a:rPr lang="en-US" sz="2800">
                <a:solidFill>
                  <a:srgbClr val="000000"/>
                </a:solidFill>
              </a:rPr>
              <a:t>Ranna Rantšo suvelaager pakub lastele võimalust saada värske vaatenurk loodusele, sealhulgas toidu kasvatamise protsessile. Laagri ajal elavad lapsed keset loodust ja tegelevad lihtsate, traditsiooniliste maakohtadega.</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Lapsed saavad väärtuslikke teadmisi ja kogemusi toidualase kirjaoskuse kohta, täpsemalt toidu kasvu protsessi, erinevate taimede tervisele kasulike omaduste kohta, minimaalsete toidujäätmetega retseptide loomise kohta jne. Põllumajandusloomade eest hoolitsemine soodustab ka empaatiat ja austust loomade vastu. </a:t>
            </a:r>
            <a:endParaRPr sz="2800">
              <a:solidFill>
                <a:srgbClr val="000000"/>
              </a:solidFill>
            </a:endParaRPr>
          </a:p>
          <a:p>
            <a:pPr indent="0" lvl="0" marL="0" rtl="0" algn="l">
              <a:spcBef>
                <a:spcPts val="1000"/>
              </a:spcBef>
              <a:spcAft>
                <a:spcPts val="0"/>
              </a:spcAft>
              <a:buClr>
                <a:schemeClr val="dk1"/>
              </a:buClr>
              <a:buSzPts val="1100"/>
              <a:buFont typeface="Arial"/>
              <a:buNone/>
            </a:pPr>
            <a:r>
              <a:t/>
            </a:r>
            <a:endParaRPr sz="2800">
              <a:solidFill>
                <a:srgbClr val="000000"/>
              </a:solidFill>
            </a:endParaRPr>
          </a:p>
          <a:p>
            <a:pPr indent="0" lvl="0" marL="0" rtl="0" algn="l">
              <a:lnSpc>
                <a:spcPct val="90000"/>
              </a:lnSpc>
              <a:spcBef>
                <a:spcPts val="1000"/>
              </a:spcBef>
              <a:spcAft>
                <a:spcPts val="0"/>
              </a:spcAft>
              <a:buClr>
                <a:srgbClr val="000000"/>
              </a:buClr>
              <a:buSzPts val="2800"/>
              <a:buFont typeface="Calibri"/>
              <a:buNone/>
            </a:pPr>
            <a:r>
              <a:t/>
            </a:r>
            <a:endParaRPr sz="280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9"/>
          <p:cNvSpPr txBox="1"/>
          <p:nvPr>
            <p:ph type="title"/>
          </p:nvPr>
        </p:nvSpPr>
        <p:spPr>
          <a:xfrm>
            <a:off x="838200" y="-644691"/>
            <a:ext cx="10515600" cy="289170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Tulevaste toidusüsteemide kavandamine ja kujundamine</a:t>
            </a:r>
            <a:endParaRPr/>
          </a:p>
        </p:txBody>
      </p:sp>
      <p:sp>
        <p:nvSpPr>
          <p:cNvPr id="301" name="Google Shape;301;p39"/>
          <p:cNvSpPr txBox="1"/>
          <p:nvPr>
            <p:ph idx="1" type="body"/>
          </p:nvPr>
        </p:nvSpPr>
        <p:spPr>
          <a:xfrm>
            <a:off x="838200" y="2488313"/>
            <a:ext cx="10515600" cy="4032300"/>
          </a:xfrm>
          <a:prstGeom prst="rect">
            <a:avLst/>
          </a:prstGeom>
          <a:noFill/>
          <a:ln>
            <a:noFill/>
          </a:ln>
        </p:spPr>
        <p:txBody>
          <a:bodyPr anchorCtr="0" anchor="t" bIns="45675" lIns="45675" spcFirstLastPara="1" rIns="45675" wrap="square" tIns="45675">
            <a:normAutofit/>
          </a:bodyPr>
          <a:lstStyle/>
          <a:p>
            <a:pPr indent="0" lvl="0" marL="0" rtl="0" algn="l">
              <a:spcBef>
                <a:spcPts val="1000"/>
              </a:spcBef>
              <a:spcAft>
                <a:spcPts val="0"/>
              </a:spcAft>
              <a:buNone/>
            </a:pPr>
            <a:r>
              <a:rPr b="1" lang="en-US" sz="2800">
                <a:solidFill>
                  <a:srgbClr val="000000"/>
                </a:solidFill>
              </a:rPr>
              <a:t>Tuleviku kirjaoskuse meetodid</a:t>
            </a:r>
            <a:endParaRPr b="1" sz="2800">
              <a:solidFill>
                <a:srgbClr val="000000"/>
              </a:solidFill>
            </a:endParaRPr>
          </a:p>
          <a:p>
            <a:pPr indent="0" lvl="0" marL="0" rtl="0" algn="l">
              <a:spcBef>
                <a:spcPts val="1000"/>
              </a:spcBef>
              <a:spcAft>
                <a:spcPts val="0"/>
              </a:spcAft>
              <a:buNone/>
            </a:pPr>
            <a:r>
              <a:rPr lang="en-US" sz="2800">
                <a:solidFill>
                  <a:srgbClr val="000000"/>
                </a:solidFill>
              </a:rPr>
              <a:t>Stsenaariumi planeerimine: </a:t>
            </a:r>
            <a:endParaRPr sz="2800">
              <a:solidFill>
                <a:srgbClr val="000000"/>
              </a:solidFill>
            </a:endParaRPr>
          </a:p>
          <a:p>
            <a:pPr indent="-406400" lvl="5" marL="2743200" rtl="0" algn="l">
              <a:spcBef>
                <a:spcPts val="1000"/>
              </a:spcBef>
              <a:spcAft>
                <a:spcPts val="0"/>
              </a:spcAft>
              <a:buClr>
                <a:srgbClr val="000000"/>
              </a:buClr>
              <a:buSzPts val="2800"/>
              <a:buChar char="•"/>
            </a:pPr>
            <a:r>
              <a:rPr lang="en-US" sz="2800">
                <a:solidFill>
                  <a:srgbClr val="000000"/>
                </a:solidFill>
              </a:rPr>
              <a:t>Tagasiside</a:t>
            </a:r>
            <a:endParaRPr sz="2800">
              <a:solidFill>
                <a:srgbClr val="000000"/>
              </a:solidFill>
            </a:endParaRPr>
          </a:p>
          <a:p>
            <a:pPr indent="-406400" lvl="5" marL="2743200" rtl="0" algn="l">
              <a:spcBef>
                <a:spcPts val="1000"/>
              </a:spcBef>
              <a:spcAft>
                <a:spcPts val="0"/>
              </a:spcAft>
              <a:buClr>
                <a:srgbClr val="000000"/>
              </a:buClr>
              <a:buSzPts val="2800"/>
              <a:buChar char="•"/>
            </a:pPr>
            <a:r>
              <a:rPr lang="en-US" sz="2800">
                <a:solidFill>
                  <a:srgbClr val="000000"/>
                </a:solidFill>
              </a:rPr>
              <a:t>Visiooniharjutused</a:t>
            </a:r>
            <a:endParaRPr sz="2800">
              <a:solidFill>
                <a:srgbClr val="000000"/>
              </a:solidFill>
            </a:endParaRPr>
          </a:p>
          <a:p>
            <a:pPr indent="0" lvl="0" marL="2743200" rtl="0" algn="l">
              <a:spcBef>
                <a:spcPts val="1000"/>
              </a:spcBef>
              <a:spcAft>
                <a:spcPts val="0"/>
              </a:spcAft>
              <a:buNone/>
            </a:pPr>
            <a:r>
              <a:t/>
            </a:r>
            <a:endParaRPr b="1" sz="28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ENGLISH.jpg" id="97" name="Google Shape;97;p4"/>
          <p:cNvPicPr preferRelativeResize="0"/>
          <p:nvPr/>
        </p:nvPicPr>
        <p:blipFill rotWithShape="1">
          <a:blip r:embed="rId3">
            <a:alphaModFix/>
          </a:blip>
          <a:srcRect b="0" l="0" r="0" t="0"/>
          <a:stretch/>
        </p:blipFill>
        <p:spPr>
          <a:xfrm>
            <a:off x="2285378" y="784963"/>
            <a:ext cx="7479593" cy="528807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0"/>
          <p:cNvSpPr txBox="1"/>
          <p:nvPr>
            <p:ph type="title"/>
          </p:nvPr>
        </p:nvSpPr>
        <p:spPr>
          <a:xfrm>
            <a:off x="551494" y="34357"/>
            <a:ext cx="11800096" cy="3937258"/>
          </a:xfrm>
          <a:prstGeom prst="rect">
            <a:avLst/>
          </a:prstGeom>
          <a:noFill/>
          <a:ln>
            <a:noFill/>
          </a:ln>
        </p:spPr>
        <p:txBody>
          <a:bodyPr anchorCtr="0" anchor="b" bIns="45675" lIns="45675" spcFirstLastPara="1" rIns="45675" wrap="square" tIns="45675">
            <a:normAutofit/>
          </a:bodyPr>
          <a:lstStyle/>
          <a:p>
            <a:pPr indent="0" lvl="0" marL="0" rtl="0" algn="l">
              <a:lnSpc>
                <a:spcPct val="90000"/>
              </a:lnSpc>
              <a:spcBef>
                <a:spcPts val="0"/>
              </a:spcBef>
              <a:spcAft>
                <a:spcPts val="0"/>
              </a:spcAft>
              <a:buClr>
                <a:srgbClr val="000000"/>
              </a:buClr>
              <a:buSzPts val="4400"/>
              <a:buFont typeface="Calibri"/>
              <a:buNone/>
            </a:pPr>
            <a:r>
              <a:rPr lang="en-US" sz="4400"/>
              <a:t>Toidusüsteemide juhtpaneeli veebileht</a:t>
            </a:r>
            <a:endParaRPr/>
          </a:p>
          <a:p>
            <a:pPr indent="0" lvl="0" marL="0" rtl="0" algn="l">
              <a:lnSpc>
                <a:spcPct val="100000"/>
              </a:lnSpc>
              <a:spcBef>
                <a:spcPts val="0"/>
              </a:spcBef>
              <a:spcAft>
                <a:spcPts val="0"/>
              </a:spcAft>
              <a:buClr>
                <a:srgbClr val="000000"/>
              </a:buClr>
              <a:buSzPts val="4400"/>
              <a:buFont typeface="Helvetica Neue"/>
              <a:buNone/>
            </a:pPr>
            <a:r>
              <a:t/>
            </a:r>
            <a:endParaRPr sz="4400"/>
          </a:p>
          <a:p>
            <a:pPr indent="0" lvl="0" marL="0" rtl="0" algn="l">
              <a:lnSpc>
                <a:spcPct val="100000"/>
              </a:lnSpc>
              <a:spcBef>
                <a:spcPts val="0"/>
              </a:spcBef>
              <a:spcAft>
                <a:spcPts val="0"/>
              </a:spcAft>
              <a:buClr>
                <a:srgbClr val="0076BA"/>
              </a:buClr>
              <a:buSzPts val="4600"/>
              <a:buFont typeface="Helvetica Neue"/>
              <a:buNone/>
            </a:pPr>
            <a:r>
              <a:rPr lang="en-US" sz="4600">
                <a:solidFill>
                  <a:srgbClr val="0076BA"/>
                </a:solidFill>
                <a:latin typeface="Helvetica Neue"/>
                <a:ea typeface="Helvetica Neue"/>
                <a:cs typeface="Helvetica Neue"/>
                <a:sym typeface="Helvetica Neue"/>
              </a:rPr>
              <a:t>https://www.foodsystemsdashboard.org/</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1"/>
          <p:cNvSpPr txBox="1"/>
          <p:nvPr>
            <p:ph type="title"/>
          </p:nvPr>
        </p:nvSpPr>
        <p:spPr>
          <a:xfrm>
            <a:off x="838200" y="-1113228"/>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VIITED</a:t>
            </a:r>
            <a:endParaRPr/>
          </a:p>
        </p:txBody>
      </p:sp>
      <p:sp>
        <p:nvSpPr>
          <p:cNvPr id="312" name="Google Shape;312;p41"/>
          <p:cNvSpPr txBox="1"/>
          <p:nvPr>
            <p:ph idx="1" type="body"/>
          </p:nvPr>
        </p:nvSpPr>
        <p:spPr>
          <a:xfrm>
            <a:off x="838200" y="1886424"/>
            <a:ext cx="10515600" cy="3939259"/>
          </a:xfrm>
          <a:prstGeom prst="rect">
            <a:avLst/>
          </a:prstGeom>
          <a:noFill/>
          <a:ln>
            <a:noFill/>
          </a:ln>
        </p:spPr>
        <p:txBody>
          <a:bodyPr anchorCtr="0" anchor="t" bIns="45675" lIns="45675" spcFirstLastPara="1" rIns="45675" wrap="square" tIns="45675">
            <a:normAutofit fontScale="92500" lnSpcReduction="20000"/>
          </a:bodyPr>
          <a:lstStyle/>
          <a:p>
            <a:pPr indent="0" lvl="0" marL="0" rtl="0" algn="l">
              <a:lnSpc>
                <a:spcPct val="90000"/>
              </a:lnSpc>
              <a:spcBef>
                <a:spcPts val="0"/>
              </a:spcBef>
              <a:spcAft>
                <a:spcPts val="0"/>
              </a:spcAft>
              <a:buClr>
                <a:srgbClr val="000000"/>
              </a:buClr>
              <a:buSzPct val="100000"/>
              <a:buFont typeface="Calibri"/>
              <a:buNone/>
            </a:pPr>
            <a:r>
              <a:rPr lang="en-US" sz="1600">
                <a:solidFill>
                  <a:srgbClr val="000000"/>
                </a:solidFill>
              </a:rPr>
              <a:t>Raamatud ja väljaanded</a:t>
            </a:r>
            <a:endParaRPr/>
          </a:p>
          <a:p>
            <a:pPr indent="-134138" lvl="0" marL="224182" rtl="0" algn="l">
              <a:lnSpc>
                <a:spcPct val="90000"/>
              </a:lnSpc>
              <a:spcBef>
                <a:spcPts val="500"/>
              </a:spcBef>
              <a:spcAft>
                <a:spcPts val="0"/>
              </a:spcAft>
              <a:buClr>
                <a:srgbClr val="0D0D0D"/>
              </a:buClr>
              <a:buSzPct val="100000"/>
              <a:buFont typeface="Calibri"/>
              <a:buAutoNum type="arabicPeriod"/>
            </a:pPr>
            <a:r>
              <a:rPr lang="en-US" sz="1600">
                <a:solidFill>
                  <a:srgbClr val="000000"/>
                </a:solidFill>
              </a:rPr>
              <a:t>Legan, L. (2020). Planet Schooling: How to Create a Permaculture Living Laboratory in Your Back Yard. CreateSpace Independent Publishing Platform.</a:t>
            </a:r>
            <a:endParaRPr/>
          </a:p>
          <a:p>
            <a:pPr indent="-67069" lvl="0" marL="153302" rtl="0" algn="l">
              <a:lnSpc>
                <a:spcPct val="100000"/>
              </a:lnSpc>
              <a:spcBef>
                <a:spcPts val="0"/>
              </a:spcBef>
              <a:spcAft>
                <a:spcPts val="0"/>
              </a:spcAft>
              <a:buClr>
                <a:srgbClr val="0D0D0D"/>
              </a:buClr>
              <a:buSzPct val="100000"/>
              <a:buFont typeface="Arial"/>
              <a:buAutoNum type="arabicPeriod"/>
            </a:pPr>
            <a:r>
              <a:rPr lang="en-US" sz="800">
                <a:solidFill>
                  <a:srgbClr val="000000"/>
                </a:solidFill>
                <a:latin typeface="Arial"/>
                <a:ea typeface="Arial"/>
                <a:cs typeface="Arial"/>
                <a:sym typeface="Arial"/>
              </a:rPr>
              <a:t>European Commission. (2020). Farm to Fork Strategy: For a Fair, Healthy and Environmentally-Friendly Food System. Retrieved from </a:t>
            </a:r>
            <a:r>
              <a:rPr lang="en-US" u="sng">
                <a:solidFill>
                  <a:srgbClr val="0000FF"/>
                </a:solidFill>
                <a:hlinkClick r:id="rId3">
                  <a:extLst>
                    <a:ext uri="{A12FA001-AC4F-418D-AE19-62706E023703}">
                      <ahyp:hlinkClr val="tx"/>
                    </a:ext>
                  </a:extLst>
                </a:hlinkClick>
              </a:rPr>
              <a:t>https://ec.europa.eu/food/horizontal-topics/farm-fork-strategy_en</a:t>
            </a:r>
            <a:endParaRPr/>
          </a:p>
          <a:p>
            <a:pPr indent="-134138" lvl="0" marL="224182" rtl="0" algn="l">
              <a:lnSpc>
                <a:spcPct val="90000"/>
              </a:lnSpc>
              <a:spcBef>
                <a:spcPts val="500"/>
              </a:spcBef>
              <a:spcAft>
                <a:spcPts val="0"/>
              </a:spcAft>
              <a:buClr>
                <a:srgbClr val="0D0D0D"/>
              </a:buClr>
              <a:buSzPct val="100000"/>
              <a:buFont typeface="Calibri"/>
              <a:buAutoNum type="arabicPeriod"/>
            </a:pPr>
            <a:r>
              <a:rPr lang="en-US" sz="1600">
                <a:solidFill>
                  <a:srgbClr val="000000"/>
                </a:solidFill>
              </a:rPr>
              <a:t>Food and Agriculture Organization of the United Nations (FAO). (2018). Agroecology: Scaling up Agroecology to Achieve the Sustainable Development Goals. Retrieved from </a:t>
            </a:r>
            <a:r>
              <a:rPr lang="en-US" u="sng">
                <a:solidFill>
                  <a:srgbClr val="0000FF"/>
                </a:solidFill>
                <a:hlinkClick r:id="rId4">
                  <a:extLst>
                    <a:ext uri="{A12FA001-AC4F-418D-AE19-62706E023703}">
                      <ahyp:hlinkClr val="tx"/>
                    </a:ext>
                  </a:extLst>
                </a:hlinkClick>
              </a:rPr>
              <a:t>http://www.fao.org/3/I9049EN/i9049en.pdf</a:t>
            </a:r>
            <a:endParaRPr/>
          </a:p>
          <a:p>
            <a:pPr indent="-134138" lvl="0" marL="224182" rtl="0" algn="l">
              <a:lnSpc>
                <a:spcPct val="90000"/>
              </a:lnSpc>
              <a:spcBef>
                <a:spcPts val="500"/>
              </a:spcBef>
              <a:spcAft>
                <a:spcPts val="0"/>
              </a:spcAft>
              <a:buClr>
                <a:srgbClr val="0D0D0D"/>
              </a:buClr>
              <a:buSzPct val="100000"/>
              <a:buFont typeface="Calibri"/>
              <a:buAutoNum type="arabicPeriod"/>
            </a:pPr>
            <a:r>
              <a:rPr lang="en-US" sz="1600">
                <a:solidFill>
                  <a:srgbClr val="000000"/>
                </a:solidFill>
              </a:rPr>
              <a:t>European Environment Agency (EEA). (2019). The European Environment – State and Outlook 2020: Knowledge for Transition to a Sustainable Europe. Retrieved from </a:t>
            </a:r>
            <a:r>
              <a:rPr lang="en-US" u="sng">
                <a:solidFill>
                  <a:srgbClr val="0000FF"/>
                </a:solidFill>
                <a:hlinkClick r:id="rId5">
                  <a:extLst>
                    <a:ext uri="{A12FA001-AC4F-418D-AE19-62706E023703}">
                      <ahyp:hlinkClr val="tx"/>
                    </a:ext>
                  </a:extLst>
                </a:hlinkClick>
              </a:rPr>
              <a:t>https://www.eea.europa.eu/publications/soer-2020</a:t>
            </a:r>
            <a:endParaRPr/>
          </a:p>
          <a:p>
            <a:pPr indent="-134138" lvl="0" marL="224182" rtl="0" algn="l">
              <a:lnSpc>
                <a:spcPct val="90000"/>
              </a:lnSpc>
              <a:spcBef>
                <a:spcPts val="500"/>
              </a:spcBef>
              <a:spcAft>
                <a:spcPts val="0"/>
              </a:spcAft>
              <a:buClr>
                <a:srgbClr val="0D0D0D"/>
              </a:buClr>
              <a:buSzPct val="100000"/>
              <a:buFont typeface="Calibri"/>
              <a:buAutoNum type="arabicPeriod"/>
            </a:pPr>
            <a:r>
              <a:rPr lang="en-US" sz="1600">
                <a:solidFill>
                  <a:srgbClr val="000000"/>
                </a:solidFill>
              </a:rPr>
              <a:t>International Panel of Experts on Sustainable Food Systems (IPES-Food). (2016). From Uniformity to Diversity: A Paradigm Shift from Industrial Agriculture to Diversified Agroecological Systems. Retrieved from </a:t>
            </a:r>
            <a:r>
              <a:rPr lang="en-US">
                <a:solidFill>
                  <a:srgbClr val="2964AA"/>
                </a:solidFill>
              </a:rPr>
              <a:t>http://www.ipes-food.org/_img/upload/files/UniformityToDiversity_FULL.pdf</a:t>
            </a:r>
            <a:endParaRPr/>
          </a:p>
          <a:p>
            <a:pPr indent="-134138" lvl="0" marL="224182" rtl="0" algn="l">
              <a:lnSpc>
                <a:spcPct val="90000"/>
              </a:lnSpc>
              <a:spcBef>
                <a:spcPts val="500"/>
              </a:spcBef>
              <a:spcAft>
                <a:spcPts val="0"/>
              </a:spcAft>
              <a:buClr>
                <a:srgbClr val="0D0D0D"/>
              </a:buClr>
              <a:buSzPct val="100000"/>
              <a:buFont typeface="Calibri"/>
              <a:buAutoNum type="arabicPeriod"/>
            </a:pPr>
            <a:r>
              <a:rPr lang="en-US" sz="1600">
                <a:solidFill>
                  <a:srgbClr val="0D0D0D"/>
                </a:solidFill>
              </a:rPr>
              <a:t>European Union. (2019). EU Agricultural Outlook for Markets and Income 2019-2030. Retrieved from </a:t>
            </a:r>
            <a:r>
              <a:rPr lang="en-US" u="sng">
                <a:solidFill>
                  <a:srgbClr val="0000FF"/>
                </a:solidFill>
                <a:hlinkClick r:id="rId6">
                  <a:extLst>
                    <a:ext uri="{A12FA001-AC4F-418D-AE19-62706E023703}">
                      <ahyp:hlinkClr val="tx"/>
                    </a:ext>
                  </a:extLst>
                </a:hlinkClick>
              </a:rPr>
              <a:t>https://ec.europa.eu/info/sites/info/files/food-farming-fisheries/farming/documents/agricultural-outlook-2019-report_en.pdf</a:t>
            </a:r>
            <a:endParaRPr/>
          </a:p>
          <a:p>
            <a:pPr indent="-134138" lvl="0" marL="224182" rtl="0" algn="l">
              <a:lnSpc>
                <a:spcPct val="90000"/>
              </a:lnSpc>
              <a:spcBef>
                <a:spcPts val="500"/>
              </a:spcBef>
              <a:spcAft>
                <a:spcPts val="0"/>
              </a:spcAft>
              <a:buClr>
                <a:srgbClr val="0D0D0D"/>
              </a:buClr>
              <a:buSzPct val="100000"/>
              <a:buFont typeface="Calibri"/>
              <a:buAutoNum type="arabicPeriod"/>
            </a:pPr>
            <a:r>
              <a:rPr lang="en-US" sz="1600">
                <a:solidFill>
                  <a:srgbClr val="0D0D0D"/>
                </a:solidFill>
              </a:rPr>
              <a:t>WWF. (2019). Living Planet Report 2019: Aiming Higher. Retrieved from </a:t>
            </a:r>
            <a:r>
              <a:rPr lang="en-US">
                <a:solidFill>
                  <a:srgbClr val="000000"/>
                </a:solidFill>
              </a:rPr>
              <a:t>https://wwf.panda.org/knowledge_hub/all_publications/living_planet_report_2019/</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2"/>
          <p:cNvSpPr txBox="1"/>
          <p:nvPr>
            <p:ph type="title"/>
          </p:nvPr>
        </p:nvSpPr>
        <p:spPr>
          <a:xfrm>
            <a:off x="838200" y="-1493710"/>
            <a:ext cx="10515600"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VIITED</a:t>
            </a:r>
            <a:endParaRPr/>
          </a:p>
        </p:txBody>
      </p:sp>
      <p:sp>
        <p:nvSpPr>
          <p:cNvPr id="318" name="Google Shape;318;p42"/>
          <p:cNvSpPr txBox="1"/>
          <p:nvPr>
            <p:ph idx="1" type="body"/>
          </p:nvPr>
        </p:nvSpPr>
        <p:spPr>
          <a:xfrm>
            <a:off x="838200" y="1845155"/>
            <a:ext cx="10515600" cy="4152329"/>
          </a:xfrm>
          <a:prstGeom prst="rect">
            <a:avLst/>
          </a:prstGeom>
          <a:noFill/>
          <a:ln>
            <a:noFill/>
          </a:ln>
        </p:spPr>
        <p:txBody>
          <a:bodyPr anchorCtr="0" anchor="t" bIns="45675" lIns="45675" spcFirstLastPara="1" rIns="45675" wrap="square" tIns="45675">
            <a:normAutofit/>
          </a:bodyPr>
          <a:lstStyle/>
          <a:p>
            <a:pPr indent="0" lvl="0" marL="0" rtl="0" algn="l">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Veebilehed</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European Commission – Farm to Fork Strategy: </a:t>
            </a:r>
            <a:r>
              <a:rPr lang="en-US" u="sng">
                <a:solidFill>
                  <a:srgbClr val="0000FF"/>
                </a:solidFill>
                <a:hlinkClick r:id="rId3">
                  <a:extLst>
                    <a:ext uri="{A12FA001-AC4F-418D-AE19-62706E023703}">
                      <ahyp:hlinkClr val="tx"/>
                    </a:ext>
                  </a:extLst>
                </a:hlinkClick>
              </a:rPr>
              <a:t>https://ec.europa.eu/food/horizontal-topics/farm-fork-strategy_en</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Food and Agriculture Organization (FAO) – Sustainable Food and Agriculture: </a:t>
            </a:r>
            <a:r>
              <a:rPr lang="en-US" u="sng">
                <a:solidFill>
                  <a:srgbClr val="0000FF"/>
                </a:solidFill>
                <a:hlinkClick r:id="rId4">
                  <a:extLst>
                    <a:ext uri="{A12FA001-AC4F-418D-AE19-62706E023703}">
                      <ahyp:hlinkClr val="tx"/>
                    </a:ext>
                  </a:extLst>
                </a:hlinkClick>
              </a:rPr>
              <a:t>http://www.fao.org/sustainability/en/</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European Environment Agency (EEA): </a:t>
            </a:r>
            <a:r>
              <a:rPr lang="en-US" u="sng">
                <a:solidFill>
                  <a:srgbClr val="0000FF"/>
                </a:solidFill>
                <a:hlinkClick r:id="rId5">
                  <a:extLst>
                    <a:ext uri="{A12FA001-AC4F-418D-AE19-62706E023703}">
                      <ahyp:hlinkClr val="tx"/>
                    </a:ext>
                  </a:extLst>
                </a:hlinkClick>
              </a:rPr>
              <a:t>https://www.eea.europa.eu/</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International Panel of Experts on Sustainable Food Systems (IPES-Food): </a:t>
            </a:r>
            <a:r>
              <a:rPr lang="en-US" u="sng">
                <a:solidFill>
                  <a:srgbClr val="0000FF"/>
                </a:solidFill>
                <a:hlinkClick r:id="rId6">
                  <a:extLst>
                    <a:ext uri="{A12FA001-AC4F-418D-AE19-62706E023703}">
                      <ahyp:hlinkClr val="tx"/>
                    </a:ext>
                  </a:extLst>
                </a:hlinkClick>
              </a:rPr>
              <a:t>http://www.ipes-food.org/</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Sustainable Food Trust: </a:t>
            </a:r>
            <a:r>
              <a:rPr lang="en-US" u="sng">
                <a:solidFill>
                  <a:srgbClr val="0000FF"/>
                </a:solidFill>
                <a:hlinkClick r:id="rId7">
                  <a:extLst>
                    <a:ext uri="{A12FA001-AC4F-418D-AE19-62706E023703}">
                      <ahyp:hlinkClr val="tx"/>
                    </a:ext>
                  </a:extLst>
                </a:hlinkClick>
              </a:rPr>
              <a:t>https://sustainablefoodtrust.org/</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EAT Forum: </a:t>
            </a:r>
            <a:r>
              <a:rPr lang="en-US" u="sng">
                <a:solidFill>
                  <a:srgbClr val="0000FF"/>
                </a:solidFill>
                <a:hlinkClick r:id="rId8">
                  <a:extLst>
                    <a:ext uri="{A12FA001-AC4F-418D-AE19-62706E023703}">
                      <ahyp:hlinkClr val="tx"/>
                    </a:ext>
                  </a:extLst>
                </a:hlinkClick>
              </a:rPr>
              <a:t>https://eatforum.org/</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Agroecology and Sustainable Food Systems Journal: </a:t>
            </a:r>
            <a:r>
              <a:rPr lang="en-US">
                <a:solidFill>
                  <a:srgbClr val="2964AA"/>
                </a:solidFill>
              </a:rPr>
              <a:t>https://www.tandfonline.com/toc/wjsa20/current</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Food Systems Dashboard: </a:t>
            </a:r>
            <a:r>
              <a:rPr lang="en-US" u="sng">
                <a:solidFill>
                  <a:srgbClr val="0000FF"/>
                </a:solidFill>
                <a:hlinkClick r:id="rId9">
                  <a:extLst>
                    <a:ext uri="{A12FA001-AC4F-418D-AE19-62706E023703}">
                      <ahyp:hlinkClr val="tx"/>
                    </a:ext>
                  </a:extLst>
                </a:hlinkClick>
              </a:rPr>
              <a:t>https://foodsystemsdashboard.org/</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3"/>
          <p:cNvSpPr txBox="1"/>
          <p:nvPr>
            <p:ph type="title"/>
          </p:nvPr>
        </p:nvSpPr>
        <p:spPr>
          <a:xfrm>
            <a:off x="838200" y="-1298491"/>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VIITED</a:t>
            </a:r>
            <a:endParaRPr/>
          </a:p>
        </p:txBody>
      </p:sp>
      <p:sp>
        <p:nvSpPr>
          <p:cNvPr id="324" name="Google Shape;324;p43"/>
          <p:cNvSpPr txBox="1"/>
          <p:nvPr>
            <p:ph idx="1" type="body"/>
          </p:nvPr>
        </p:nvSpPr>
        <p:spPr>
          <a:xfrm>
            <a:off x="838200" y="1762619"/>
            <a:ext cx="10515600" cy="4132138"/>
          </a:xfrm>
          <a:prstGeom prst="rect">
            <a:avLst/>
          </a:prstGeom>
          <a:noFill/>
          <a:ln>
            <a:noFill/>
          </a:ln>
        </p:spPr>
        <p:txBody>
          <a:bodyPr anchorCtr="0" anchor="t" bIns="45675" lIns="45675" spcFirstLastPara="1" rIns="45675" wrap="square" tIns="45675">
            <a:normAutofit lnSpcReduction="10000"/>
          </a:bodyPr>
          <a:lstStyle/>
          <a:p>
            <a:pPr indent="0" lvl="0" marL="0" rtl="0" algn="l">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Aruanded ja dokumendid</a:t>
            </a:r>
            <a:endParaRPr/>
          </a:p>
          <a:p>
            <a:pPr indent="-130734" lvl="0" marL="27043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European Commission. (2020). A Farm to Fork Strategy for a Fair, Healthy and Environmentally-Friendly Food System. Retrieved from </a:t>
            </a:r>
            <a:r>
              <a:rPr lang="en-US" u="sng">
                <a:solidFill>
                  <a:srgbClr val="0000FF"/>
                </a:solidFill>
                <a:hlinkClick r:id="rId3">
                  <a:extLst>
                    <a:ext uri="{A12FA001-AC4F-418D-AE19-62706E023703}">
                      <ahyp:hlinkClr val="tx"/>
                    </a:ext>
                  </a:extLst>
                </a:hlinkClick>
              </a:rPr>
              <a:t>https://ec.europa.eu/food/sites/food/files/safety/docs/f2f_action-plan_2020_strategy-info_en.pdf</a:t>
            </a:r>
            <a:endParaRPr/>
          </a:p>
          <a:p>
            <a:pPr indent="-130734" lvl="0" marL="27043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FAO. (2018). The Future of Food and Agriculture: Alternative Pathways to 2050. Retrieved from </a:t>
            </a:r>
            <a:r>
              <a:rPr lang="en-US" u="sng">
                <a:solidFill>
                  <a:srgbClr val="0000FF"/>
                </a:solidFill>
                <a:hlinkClick r:id="rId4">
                  <a:extLst>
                    <a:ext uri="{A12FA001-AC4F-418D-AE19-62706E023703}">
                      <ahyp:hlinkClr val="tx"/>
                    </a:ext>
                  </a:extLst>
                </a:hlinkClick>
              </a:rPr>
              <a:t>http://www.fao.org/3/I8429EN/i8429en.pdf</a:t>
            </a:r>
            <a:endParaRPr/>
          </a:p>
          <a:p>
            <a:pPr indent="-130734" lvl="0" marL="27043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EEA. (2020). Food in a Green Light: A Systems Approach to Sustainable Food. Retrieved from </a:t>
            </a:r>
            <a:r>
              <a:rPr lang="en-US" u="sng">
                <a:solidFill>
                  <a:srgbClr val="0000FF"/>
                </a:solidFill>
                <a:hlinkClick r:id="rId5">
                  <a:extLst>
                    <a:ext uri="{A12FA001-AC4F-418D-AE19-62706E023703}">
                      <ahyp:hlinkClr val="tx"/>
                    </a:ext>
                  </a:extLst>
                </a:hlinkClick>
              </a:rPr>
              <a:t>https://www.eea.europa.eu/publications/food-in-a-green-light</a:t>
            </a:r>
            <a:endParaRPr/>
          </a:p>
          <a:p>
            <a:pPr indent="-130734" lvl="0" marL="27043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IPES-Food. (2019). Towards a Common Food Policy for the European Union: The Policy Reform and Realignment That Is Required to Build Sustainable Food Systems in Europe. Retrieved from </a:t>
            </a:r>
            <a:r>
              <a:rPr lang="en-US">
                <a:solidFill>
                  <a:srgbClr val="2964AA"/>
                </a:solidFill>
              </a:rPr>
              <a:t>http://www.ipes-food.org/_img/upload/files/CFP_FullReport.pdf</a:t>
            </a:r>
            <a:endParaRPr/>
          </a:p>
          <a:p>
            <a:pPr indent="-130734" lvl="0" marL="270434"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European Commission. (2018). EU Food Losses and Waste. Retrieved from </a:t>
            </a:r>
            <a:r>
              <a:rPr lang="en-US" u="sng">
                <a:solidFill>
                  <a:srgbClr val="0000FF"/>
                </a:solidFill>
                <a:hlinkClick r:id="rId6">
                  <a:extLst>
                    <a:ext uri="{A12FA001-AC4F-418D-AE19-62706E023703}">
                      <ahyp:hlinkClr val="tx"/>
                    </a:ext>
                  </a:extLst>
                </a:hlinkClick>
              </a:rPr>
              <a:t>https://ec.europa.eu/food/sites/food/files/safety/docs/fw_eu-actions_food-waste-com_2018_en.pdf</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4"/>
          <p:cNvSpPr txBox="1"/>
          <p:nvPr>
            <p:ph type="title"/>
          </p:nvPr>
        </p:nvSpPr>
        <p:spPr>
          <a:xfrm>
            <a:off x="838200" y="-1113228"/>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VIITED</a:t>
            </a:r>
            <a:endParaRPr/>
          </a:p>
        </p:txBody>
      </p:sp>
      <p:sp>
        <p:nvSpPr>
          <p:cNvPr id="330" name="Google Shape;330;p44"/>
          <p:cNvSpPr txBox="1"/>
          <p:nvPr>
            <p:ph idx="1" type="body"/>
          </p:nvPr>
        </p:nvSpPr>
        <p:spPr>
          <a:xfrm>
            <a:off x="838200" y="1803887"/>
            <a:ext cx="10515600" cy="4125448"/>
          </a:xfrm>
          <a:prstGeom prst="rect">
            <a:avLst/>
          </a:prstGeom>
          <a:noFill/>
          <a:ln>
            <a:noFill/>
          </a:ln>
        </p:spPr>
        <p:txBody>
          <a:bodyPr anchorCtr="0" anchor="t" bIns="45675" lIns="45675" spcFirstLastPara="1" rIns="45675" wrap="square" tIns="45675">
            <a:normAutofit/>
          </a:bodyPr>
          <a:lstStyle/>
          <a:p>
            <a:pPr indent="0" lvl="0" marL="0" rtl="0" algn="l">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Artiklid ja ajakirjad</a:t>
            </a:r>
            <a:endParaRPr/>
          </a:p>
          <a:p>
            <a:pPr indent="-153274" lvl="0" marL="29297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Garnett, T. (2014). What is a Sustainable Healthy Diet?. Food Climate Research Network. Retrieved from </a:t>
            </a:r>
            <a:r>
              <a:rPr lang="en-US">
                <a:solidFill>
                  <a:srgbClr val="2964AA"/>
                </a:solidFill>
              </a:rPr>
              <a:t>https://www.fcrn.org.uk/sites/default/files/fcrn_what_is_a_sustainable_healthy_diet_final.pdf</a:t>
            </a:r>
            <a:endParaRPr/>
          </a:p>
          <a:p>
            <a:pPr indent="-153274" lvl="0" marL="29297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Tilman, D., &amp; Clark, M. (2014). Global Diets Link Environmental Sustainability and Human Health. Nature, 515(7528), 518-522. Retrieved from </a:t>
            </a:r>
            <a:r>
              <a:rPr lang="en-US" u="sng">
                <a:solidFill>
                  <a:srgbClr val="0000FF"/>
                </a:solidFill>
                <a:hlinkClick r:id="rId3">
                  <a:extLst>
                    <a:ext uri="{A12FA001-AC4F-418D-AE19-62706E023703}">
                      <ahyp:hlinkClr val="tx"/>
                    </a:ext>
                  </a:extLst>
                </a:hlinkClick>
              </a:rPr>
              <a:t>https://www.nature.com/articles/nature13959</a:t>
            </a:r>
            <a:endParaRPr/>
          </a:p>
          <a:p>
            <a:pPr indent="-153274" lvl="0" marL="29297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Gliessman, S. R. (2018). Agroecology: The Ecology of Sustainable Food Systems. CRC Press.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5"/>
          <p:cNvSpPr txBox="1"/>
          <p:nvPr>
            <p:ph type="title"/>
          </p:nvPr>
        </p:nvSpPr>
        <p:spPr>
          <a:xfrm>
            <a:off x="838200" y="-1312838"/>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ELi haridusallikad</a:t>
            </a:r>
            <a:endParaRPr/>
          </a:p>
        </p:txBody>
      </p:sp>
      <p:sp>
        <p:nvSpPr>
          <p:cNvPr id="336" name="Google Shape;336;p45"/>
          <p:cNvSpPr txBox="1"/>
          <p:nvPr>
            <p:ph idx="1" type="body"/>
          </p:nvPr>
        </p:nvSpPr>
        <p:spPr>
          <a:xfrm>
            <a:off x="838200" y="1824521"/>
            <a:ext cx="10515600" cy="3993988"/>
          </a:xfrm>
          <a:prstGeom prst="rect">
            <a:avLst/>
          </a:prstGeom>
          <a:noFill/>
          <a:ln>
            <a:noFill/>
          </a:ln>
        </p:spPr>
        <p:txBody>
          <a:bodyPr anchorCtr="0" anchor="t" bIns="45675" lIns="45675" spcFirstLastPara="1" rIns="45675" wrap="square" tIns="45675">
            <a:normAutofit/>
          </a:bodyPr>
          <a:lstStyle/>
          <a:p>
            <a:pPr indent="-148166" lvl="0" marL="287866"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European Commission – Education and Training: </a:t>
            </a:r>
            <a:r>
              <a:rPr lang="en-US" u="sng">
                <a:solidFill>
                  <a:srgbClr val="0000FF"/>
                </a:solidFill>
                <a:hlinkClick r:id="rId3">
                  <a:extLst>
                    <a:ext uri="{A12FA001-AC4F-418D-AE19-62706E023703}">
                      <ahyp:hlinkClr val="tx"/>
                    </a:ext>
                  </a:extLst>
                </a:hlinkClick>
              </a:rPr>
              <a:t>https://ec.europa.eu/education/</a:t>
            </a:r>
            <a:endParaRPr/>
          </a:p>
          <a:p>
            <a:pPr indent="-148166" lvl="0" marL="287866"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European Schoolnet: </a:t>
            </a:r>
            <a:r>
              <a:rPr lang="en-US" u="sng">
                <a:solidFill>
                  <a:srgbClr val="0000FF"/>
                </a:solidFill>
                <a:hlinkClick r:id="rId4">
                  <a:extLst>
                    <a:ext uri="{A12FA001-AC4F-418D-AE19-62706E023703}">
                      <ahyp:hlinkClr val="tx"/>
                    </a:ext>
                  </a:extLst>
                </a:hlinkClick>
              </a:rPr>
              <a:t>http://www.eun.org/</a:t>
            </a:r>
            <a:endParaRPr/>
          </a:p>
          <a:p>
            <a:pPr indent="-148166" lvl="0" marL="287866"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Eco-Schools Programme: </a:t>
            </a:r>
            <a:r>
              <a:rPr lang="en-US" u="sng">
                <a:solidFill>
                  <a:srgbClr val="0000FF"/>
                </a:solidFill>
                <a:hlinkClick r:id="rId5">
                  <a:extLst>
                    <a:ext uri="{A12FA001-AC4F-418D-AE19-62706E023703}">
                      <ahyp:hlinkClr val="tx"/>
                    </a:ext>
                  </a:extLst>
                </a:hlinkClick>
              </a:rPr>
              <a:t>https://www.ecoschools.global/</a:t>
            </a:r>
            <a:endParaRPr/>
          </a:p>
          <a:p>
            <a:pPr indent="-148166" lvl="0" marL="287866"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European Environment Information and Observation Network (Eionet): </a:t>
            </a:r>
            <a:r>
              <a:rPr lang="en-US" u="sng">
                <a:solidFill>
                  <a:srgbClr val="0000FF"/>
                </a:solidFill>
                <a:hlinkClick r:id="rId6">
                  <a:extLst>
                    <a:ext uri="{A12FA001-AC4F-418D-AE19-62706E023703}">
                      <ahyp:hlinkClr val="tx"/>
                    </a:ext>
                  </a:extLst>
                </a:hlinkClick>
              </a:rPr>
              <a:t>https://www.eionet.europa.eu/</a:t>
            </a:r>
            <a:endParaRPr/>
          </a:p>
          <a:p>
            <a:pPr indent="-148166" lvl="0" marL="287866"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Food for Life Partnership: </a:t>
            </a:r>
            <a:r>
              <a:rPr lang="en-US" u="sng">
                <a:solidFill>
                  <a:srgbClr val="0000FF"/>
                </a:solidFill>
                <a:hlinkClick r:id="rId7">
                  <a:extLst>
                    <a:ext uri="{A12FA001-AC4F-418D-AE19-62706E023703}">
                      <ahyp:hlinkClr val="tx"/>
                    </a:ext>
                  </a:extLst>
                </a:hlinkClick>
              </a:rPr>
              <a:t>https://www.foodforlife.org.uk/</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6"/>
          <p:cNvSpPr txBox="1"/>
          <p:nvPr>
            <p:ph type="title"/>
          </p:nvPr>
        </p:nvSpPr>
        <p:spPr>
          <a:xfrm>
            <a:off x="838200" y="-1113228"/>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Täiendavad lugemised</a:t>
            </a:r>
            <a:endParaRPr/>
          </a:p>
        </p:txBody>
      </p:sp>
      <p:sp>
        <p:nvSpPr>
          <p:cNvPr id="342" name="Google Shape;342;p46"/>
          <p:cNvSpPr txBox="1"/>
          <p:nvPr>
            <p:ph idx="1" type="body"/>
          </p:nvPr>
        </p:nvSpPr>
        <p:spPr>
          <a:xfrm>
            <a:off x="838200" y="1741986"/>
            <a:ext cx="10515600" cy="4296241"/>
          </a:xfrm>
          <a:prstGeom prst="rect">
            <a:avLst/>
          </a:prstGeom>
          <a:noFill/>
          <a:ln>
            <a:noFill/>
          </a:ln>
        </p:spPr>
        <p:txBody>
          <a:bodyPr anchorCtr="0" anchor="t" bIns="45675" lIns="45675" spcFirstLastPara="1" rIns="45675" wrap="square" tIns="45675">
            <a:normAutofit/>
          </a:bodyPr>
          <a:lstStyle/>
          <a:p>
            <a:pPr indent="-170961" lvl="0" marL="310661"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Farming for the Future: Sustainable Agriculture and Food Systems (2020). European Parliament. Retrieved from </a:t>
            </a:r>
            <a:r>
              <a:rPr lang="en-US" u="sng">
                <a:solidFill>
                  <a:srgbClr val="0000FF"/>
                </a:solidFill>
                <a:hlinkClick r:id="rId3">
                  <a:extLst>
                    <a:ext uri="{A12FA001-AC4F-418D-AE19-62706E023703}">
                      <ahyp:hlinkClr val="tx"/>
                    </a:ext>
                  </a:extLst>
                </a:hlinkClick>
              </a:rPr>
              <a:t>https://www.europarl.europa.eu/RegData/etudes/BRIE/2020/649359/EPRS_BRI(2020)649359_EN.pdf</a:t>
            </a:r>
            <a:endParaRPr/>
          </a:p>
          <a:p>
            <a:pPr indent="-170961" lvl="0" marL="310661"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Transition to Agroecology: For a Food System Transformation in Europe (2019). Report by IDDRI and Agroecology Europe. Retrieved from </a:t>
            </a:r>
            <a:r>
              <a:rPr lang="en-US">
                <a:solidFill>
                  <a:srgbClr val="2964AA"/>
                </a:solidFill>
              </a:rPr>
              <a:t>https://www.agroecology-europe.org/wp-content/uploads/2019/04/Agroecology-IDDRI-Report.pdf</a:t>
            </a:r>
            <a:endParaRPr/>
          </a:p>
          <a:p>
            <a:pPr indent="-170961" lvl="0" marL="310661"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Rethinking Food and Agriculture: New Ways Forward (2020). Springer Nature. Retrieved from </a:t>
            </a:r>
            <a:r>
              <a:rPr lang="en-US" u="sng">
                <a:solidFill>
                  <a:srgbClr val="0000FF"/>
                </a:solidFill>
                <a:hlinkClick r:id="rId4">
                  <a:extLst>
                    <a:ext uri="{A12FA001-AC4F-418D-AE19-62706E023703}">
                      <ahyp:hlinkClr val="tx"/>
                    </a:ext>
                  </a:extLst>
                </a:hlinkClick>
              </a:rPr>
              <a:t>https://www.springer.com/gp/book/9783030393122</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7"/>
          <p:cNvSpPr txBox="1"/>
          <p:nvPr>
            <p:ph type="title"/>
          </p:nvPr>
        </p:nvSpPr>
        <p:spPr>
          <a:xfrm>
            <a:off x="1471500" y="783600"/>
            <a:ext cx="10515601"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Ruum on avatud küsimustele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8"/>
          <p:cNvSpPr txBox="1"/>
          <p:nvPr>
            <p:ph type="title"/>
          </p:nvPr>
        </p:nvSpPr>
        <p:spPr>
          <a:xfrm>
            <a:off x="1123950" y="1366058"/>
            <a:ext cx="10515600" cy="2891618"/>
          </a:xfrm>
          <a:prstGeom prst="rect">
            <a:avLst/>
          </a:prstGeom>
          <a:noFill/>
          <a:ln>
            <a:noFill/>
          </a:ln>
        </p:spPr>
        <p:txBody>
          <a:bodyPr anchorCtr="0" anchor="b" bIns="45675" lIns="45675" spcFirstLastPara="1" rIns="45675" wrap="square" tIns="45675">
            <a:normAutofit fontScale="90000"/>
          </a:bodyPr>
          <a:lstStyle/>
          <a:p>
            <a:pPr indent="0" lvl="0" marL="0" rtl="0" algn="l">
              <a:spcBef>
                <a:spcPts val="0"/>
              </a:spcBef>
              <a:spcAft>
                <a:spcPts val="0"/>
              </a:spcAft>
              <a:buClr>
                <a:schemeClr val="dk1"/>
              </a:buClr>
              <a:buSzPts val="990"/>
              <a:buFont typeface="Arial"/>
              <a:buNone/>
            </a:pPr>
            <a:r>
              <a:rPr lang="en-US" sz="4400"/>
              <a:t>Ole muutuv! Tervislikuma homse nimel vali jätkusuutlikud toitumisharjumused juba täna. Kaitseme oma planeeti üks söögikord korraga!</a:t>
            </a:r>
            <a:endParaRPr sz="4400"/>
          </a:p>
          <a:p>
            <a:pPr indent="0" lvl="0" marL="0" rtl="0" algn="l">
              <a:spcBef>
                <a:spcPts val="0"/>
              </a:spcBef>
              <a:spcAft>
                <a:spcPts val="0"/>
              </a:spcAft>
              <a:buClr>
                <a:schemeClr val="dk1"/>
              </a:buClr>
              <a:buSzPts val="990"/>
              <a:buFont typeface="Arial"/>
              <a:buNone/>
            </a:pPr>
            <a:r>
              <a:t/>
            </a:r>
            <a:endParaRPr sz="4400"/>
          </a:p>
          <a:p>
            <a:pPr indent="0" lvl="0" marL="0" marR="0" rtl="0" algn="l">
              <a:lnSpc>
                <a:spcPct val="90000"/>
              </a:lnSpc>
              <a:spcBef>
                <a:spcPts val="0"/>
              </a:spcBef>
              <a:spcAft>
                <a:spcPts val="0"/>
              </a:spcAft>
              <a:buClr>
                <a:srgbClr val="000000"/>
              </a:buClr>
              <a:buSzPct val="100000"/>
              <a:buFont typeface="Calibri"/>
              <a:buNone/>
            </a:pPr>
            <a:r>
              <a:t/>
            </a:r>
            <a:endParaRPr sz="44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9"/>
          <p:cNvSpPr txBox="1"/>
          <p:nvPr>
            <p:ph type="title"/>
          </p:nvPr>
        </p:nvSpPr>
        <p:spPr>
          <a:xfrm>
            <a:off x="831850" y="1670858"/>
            <a:ext cx="10515600" cy="2891618"/>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Täname!</a:t>
            </a:r>
            <a:endParaRPr/>
          </a:p>
        </p:txBody>
      </p:sp>
      <p:sp>
        <p:nvSpPr>
          <p:cNvPr id="358" name="Google Shape;358;p49"/>
          <p:cNvSpPr txBox="1"/>
          <p:nvPr>
            <p:ph idx="1" type="body"/>
          </p:nvPr>
        </p:nvSpPr>
        <p:spPr>
          <a:xfrm>
            <a:off x="831850" y="4589462"/>
            <a:ext cx="10515600" cy="1500189"/>
          </a:xfrm>
          <a:prstGeom prst="rect">
            <a:avLst/>
          </a:prstGeom>
          <a:noFill/>
          <a:ln>
            <a:noFill/>
          </a:ln>
        </p:spPr>
        <p:txBody>
          <a:bodyPr anchorCtr="0" anchor="t" bIns="45675" lIns="45675" spcFirstLastPara="1" rIns="45675" wrap="square" tIns="45675">
            <a:normAutofit/>
          </a:bodyPr>
          <a:lstStyle/>
          <a:p>
            <a:pPr indent="228600" lvl="0" marL="0" rtl="0" algn="l">
              <a:lnSpc>
                <a:spcPct val="90000"/>
              </a:lnSpc>
              <a:spcBef>
                <a:spcPts val="0"/>
              </a:spcBef>
              <a:spcAft>
                <a:spcPts val="0"/>
              </a:spcAft>
              <a:buClr>
                <a:srgbClr val="888888"/>
              </a:buClr>
              <a:buSzPts val="2400"/>
              <a:buFont typeface="Calibri"/>
              <a:buNone/>
            </a:pPr>
            <a:r>
              <a:rPr lang="en-US"/>
              <a:t>Kontakt</a:t>
            </a:r>
            <a:r>
              <a:rPr b="0" i="0" lang="en-US" sz="2400" u="none" cap="none" strike="noStrike">
                <a:solidFill>
                  <a:srgbClr val="888888"/>
                </a:solidFill>
                <a:latin typeface="Calibri"/>
                <a:ea typeface="Calibri"/>
                <a:cs typeface="Calibri"/>
                <a:sym typeface="Calibri"/>
              </a:rPr>
              <a:t> </a:t>
            </a:r>
            <a:endParaRPr/>
          </a:p>
          <a:p>
            <a:pPr indent="228600" lvl="0" marL="0" rtl="0" algn="l">
              <a:lnSpc>
                <a:spcPct val="90000"/>
              </a:lnSpc>
              <a:spcBef>
                <a:spcPts val="1000"/>
              </a:spcBef>
              <a:spcAft>
                <a:spcPts val="0"/>
              </a:spcAft>
              <a:buClr>
                <a:srgbClr val="888888"/>
              </a:buClr>
              <a:buSzPts val="2400"/>
              <a:buFont typeface="Calibri"/>
              <a:buNone/>
            </a:pPr>
            <a:r>
              <a:rPr b="0" i="0" lang="en-US" sz="2400" u="none" cap="none" strike="noStrike">
                <a:solidFill>
                  <a:srgbClr val="888888"/>
                </a:solidFill>
                <a:latin typeface="Calibri"/>
                <a:ea typeface="Calibri"/>
                <a:cs typeface="Calibri"/>
                <a:sym typeface="Calibri"/>
              </a:rPr>
              <a:t>Associazione Kora</a:t>
            </a:r>
            <a:endParaRPr/>
          </a:p>
          <a:p>
            <a:pPr indent="228600" lvl="0" marL="0" rtl="0" algn="l">
              <a:lnSpc>
                <a:spcPct val="90000"/>
              </a:lnSpc>
              <a:spcBef>
                <a:spcPts val="1000"/>
              </a:spcBef>
              <a:spcAft>
                <a:spcPts val="0"/>
              </a:spcAft>
              <a:buClr>
                <a:srgbClr val="888888"/>
              </a:buClr>
              <a:buSzPts val="2400"/>
              <a:buFont typeface="Calibri"/>
              <a:buNone/>
            </a:pPr>
            <a:r>
              <a:rPr b="0" i="0" lang="en-US" sz="2400" u="none" cap="none" strike="noStrike">
                <a:solidFill>
                  <a:srgbClr val="888888"/>
                </a:solidFill>
                <a:latin typeface="Calibri"/>
                <a:ea typeface="Calibri"/>
                <a:cs typeface="Calibri"/>
                <a:sym typeface="Calibri"/>
              </a:rPr>
              <a:t>Joe Short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5"/>
          <p:cNvSpPr txBox="1"/>
          <p:nvPr/>
        </p:nvSpPr>
        <p:spPr>
          <a:xfrm>
            <a:off x="4936008" y="3149600"/>
            <a:ext cx="20775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Helvetica Neue"/>
              <a:buNone/>
            </a:pPr>
            <a:r>
              <a:rPr b="0" i="0" lang="en-US" sz="1400" u="none" cap="none" strike="noStrike">
                <a:solidFill>
                  <a:srgbClr val="000000"/>
                </a:solidFill>
                <a:latin typeface="Helvetica Neue"/>
                <a:ea typeface="Helvetica Neue"/>
                <a:cs typeface="Helvetica Neue"/>
                <a:sym typeface="Helvetica Neue"/>
              </a:rPr>
              <a:t>VIDEO: </a:t>
            </a:r>
            <a:r>
              <a:rPr lang="en-US">
                <a:latin typeface="Helvetica Neue"/>
                <a:ea typeface="Helvetica Neue"/>
                <a:cs typeface="Helvetica Neue"/>
                <a:sym typeface="Helvetica Neue"/>
              </a:rPr>
              <a:t>TOIDUSÜSTEEM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0"/>
          <p:cNvSpPr txBox="1"/>
          <p:nvPr>
            <p:ph type="title"/>
          </p:nvPr>
        </p:nvSpPr>
        <p:spPr>
          <a:xfrm>
            <a:off x="831850" y="697734"/>
            <a:ext cx="10515600" cy="92765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Sõnavara</a:t>
            </a:r>
            <a:r>
              <a:rPr lang="en-US" sz="4400"/>
              <a:t>  </a:t>
            </a:r>
            <a:endParaRPr/>
          </a:p>
        </p:txBody>
      </p:sp>
      <p:sp>
        <p:nvSpPr>
          <p:cNvPr id="364" name="Google Shape;364;p50"/>
          <p:cNvSpPr txBox="1"/>
          <p:nvPr>
            <p:ph idx="1" type="body"/>
          </p:nvPr>
        </p:nvSpPr>
        <p:spPr>
          <a:xfrm>
            <a:off x="838200" y="1633033"/>
            <a:ext cx="10515600" cy="4302348"/>
          </a:xfrm>
          <a:prstGeom prst="rect">
            <a:avLst/>
          </a:prstGeom>
          <a:noFill/>
          <a:ln>
            <a:noFill/>
          </a:ln>
        </p:spPr>
        <p:txBody>
          <a:bodyPr anchorCtr="0" anchor="t" bIns="45675" lIns="45675" spcFirstLastPara="1" rIns="45675" wrap="square" tIns="45675">
            <a:normAutofit lnSpcReduction="10000"/>
          </a:bodyPr>
          <a:lstStyle/>
          <a:p>
            <a:pPr indent="0" lvl="0" marL="0" rtl="0" algn="l">
              <a:spcBef>
                <a:spcPts val="700"/>
              </a:spcBef>
              <a:spcAft>
                <a:spcPts val="0"/>
              </a:spcAft>
              <a:buClr>
                <a:schemeClr val="dk1"/>
              </a:buClr>
              <a:buSzPts val="1100"/>
              <a:buFont typeface="Arial"/>
              <a:buNone/>
            </a:pPr>
            <a:r>
              <a:rPr b="1" lang="en-US" sz="2100">
                <a:solidFill>
                  <a:srgbClr val="000000"/>
                </a:solidFill>
              </a:rPr>
              <a:t>Agroökoloogia: terviklik lähenemisviis põllumajandusele, mis rõhutab põllumajandussüsteemide ökoloogilist majandamist, integreerides tavasid, mis toetavad bioloogilist mitmekesisust, jätkusuutlikkust ja ökosüsteemide tervist.</a:t>
            </a:r>
            <a:endParaRPr b="1" sz="2100">
              <a:solidFill>
                <a:srgbClr val="000000"/>
              </a:solidFill>
            </a:endParaRPr>
          </a:p>
          <a:p>
            <a:pPr indent="0" lvl="0" marL="0" rtl="0" algn="l">
              <a:spcBef>
                <a:spcPts val="700"/>
              </a:spcBef>
              <a:spcAft>
                <a:spcPts val="0"/>
              </a:spcAft>
              <a:buClr>
                <a:schemeClr val="dk1"/>
              </a:buClr>
              <a:buSzPts val="1100"/>
              <a:buFont typeface="Arial"/>
              <a:buNone/>
            </a:pPr>
            <a:r>
              <a:rPr b="1" lang="en-US" sz="2100">
                <a:solidFill>
                  <a:srgbClr val="000000"/>
                </a:solidFill>
              </a:rPr>
              <a:t>Agrometsandus: maakasutuse juhtimissüsteem, mille puhul puid või põõsaid kasvatatakse põllukultuuride või karjamaade ümber või vahel. See tava suurendab bioloogilist mitmekesisust ning tootlikkust, vastupanuvõimet ja kestlikkust.</a:t>
            </a:r>
            <a:endParaRPr b="1" sz="2100">
              <a:solidFill>
                <a:srgbClr val="000000"/>
              </a:solidFill>
            </a:endParaRPr>
          </a:p>
          <a:p>
            <a:pPr indent="0" lvl="0" marL="0" rtl="0" algn="l">
              <a:spcBef>
                <a:spcPts val="700"/>
              </a:spcBef>
              <a:spcAft>
                <a:spcPts val="0"/>
              </a:spcAft>
              <a:buClr>
                <a:schemeClr val="dk1"/>
              </a:buClr>
              <a:buSzPts val="1100"/>
              <a:buFont typeface="Arial"/>
              <a:buNone/>
            </a:pPr>
            <a:r>
              <a:rPr b="1" lang="en-US" sz="2100">
                <a:solidFill>
                  <a:srgbClr val="000000"/>
                </a:solidFill>
              </a:rPr>
              <a:t>Akvakultuur: veeorganismide, näiteks kalade, karpide ja taimede kasvatamine kontrollitavas keskkonnas, tavaliselt toiduks.</a:t>
            </a:r>
            <a:endParaRPr b="1" sz="2100">
              <a:solidFill>
                <a:srgbClr val="000000"/>
              </a:solidFill>
            </a:endParaRPr>
          </a:p>
          <a:p>
            <a:pPr indent="0" lvl="0" marL="0" rtl="0" algn="l">
              <a:spcBef>
                <a:spcPts val="700"/>
              </a:spcBef>
              <a:spcAft>
                <a:spcPts val="0"/>
              </a:spcAft>
              <a:buClr>
                <a:schemeClr val="dk1"/>
              </a:buClr>
              <a:buSzPts val="1100"/>
              <a:buFont typeface="Arial"/>
              <a:buNone/>
            </a:pPr>
            <a:r>
              <a:rPr b="1" lang="en-US" sz="2100">
                <a:solidFill>
                  <a:srgbClr val="000000"/>
                </a:solidFill>
              </a:rPr>
              <a:t>Bioloogiline mitmekesisus: elu mitmekesisus maailmas või konkreetses elupaigas või ökosüsteemis. Põllumajanduses aitab bioloogiline mitmekesisus säilitada ökosüsteemi stabiilsust, suurendab mullaviljakust ning parandab vastupanuvõimet kahjuritele ja haigustele.</a:t>
            </a:r>
            <a:endParaRPr b="1" sz="2100">
              <a:solidFill>
                <a:srgbClr val="000000"/>
              </a:solidFill>
            </a:endParaRPr>
          </a:p>
          <a:p>
            <a:pPr indent="0" lvl="0" marL="0" rtl="0" algn="l">
              <a:spcBef>
                <a:spcPts val="700"/>
              </a:spcBef>
              <a:spcAft>
                <a:spcPts val="0"/>
              </a:spcAft>
              <a:buClr>
                <a:schemeClr val="dk1"/>
              </a:buClr>
              <a:buSzPts val="1100"/>
              <a:buFont typeface="Arial"/>
              <a:buNone/>
            </a:pPr>
            <a:r>
              <a:t/>
            </a:r>
            <a:endParaRPr b="1" sz="2100">
              <a:solidFill>
                <a:srgbClr val="000000"/>
              </a:solidFill>
            </a:endParaRPr>
          </a:p>
          <a:p>
            <a:pPr indent="0" lvl="0" marL="0" rtl="0" algn="l">
              <a:lnSpc>
                <a:spcPct val="90000"/>
              </a:lnSpc>
              <a:spcBef>
                <a:spcPts val="700"/>
              </a:spcBef>
              <a:spcAft>
                <a:spcPts val="0"/>
              </a:spcAft>
              <a:buClr>
                <a:srgbClr val="000000"/>
              </a:buClr>
              <a:buSzPts val="2100"/>
              <a:buFont typeface="Calibri"/>
              <a:buNone/>
            </a:pPr>
            <a:r>
              <a:t/>
            </a:r>
            <a:endParaRPr b="1" sz="2100">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1"/>
          <p:cNvSpPr txBox="1"/>
          <p:nvPr>
            <p:ph idx="1" type="body"/>
          </p:nvPr>
        </p:nvSpPr>
        <p:spPr>
          <a:xfrm>
            <a:off x="831850" y="768348"/>
            <a:ext cx="10515600" cy="5321303"/>
          </a:xfrm>
          <a:prstGeom prst="rect">
            <a:avLst/>
          </a:prstGeom>
          <a:noFill/>
          <a:ln>
            <a:noFill/>
          </a:ln>
        </p:spPr>
        <p:txBody>
          <a:bodyPr anchorCtr="0" anchor="t" bIns="45675" lIns="45675" spcFirstLastPara="1" rIns="45675" wrap="square" tIns="45675">
            <a:normAutofit/>
          </a:bodyPr>
          <a:lstStyle/>
          <a:p>
            <a:pPr indent="0" lvl="0" marL="0" rtl="0" algn="l">
              <a:spcBef>
                <a:spcPts val="600"/>
              </a:spcBef>
              <a:spcAft>
                <a:spcPts val="0"/>
              </a:spcAft>
              <a:buClr>
                <a:schemeClr val="dk1"/>
              </a:buClr>
              <a:buSzPts val="1100"/>
              <a:buFont typeface="Arial"/>
              <a:buNone/>
            </a:pPr>
            <a:r>
              <a:rPr b="1" lang="en-US" sz="1900">
                <a:solidFill>
                  <a:srgbClr val="000000"/>
                </a:solidFill>
              </a:rPr>
              <a:t>Kogukonnaaed: üks tükk maad, mida aiatab ühiselt rühm inimesi. Kogukonnaaiad pakuvad värskeid tooteid, parandavad linnakeskkonda ja soodustavad sotsiaalset suhtlemist.</a:t>
            </a:r>
            <a:endParaRPr b="1" sz="1900">
              <a:solidFill>
                <a:srgbClr val="000000"/>
              </a:solidFill>
            </a:endParaRPr>
          </a:p>
          <a:p>
            <a:pPr indent="0" lvl="0" marL="0" rtl="0" algn="l">
              <a:spcBef>
                <a:spcPts val="600"/>
              </a:spcBef>
              <a:spcAft>
                <a:spcPts val="0"/>
              </a:spcAft>
              <a:buClr>
                <a:schemeClr val="dk1"/>
              </a:buClr>
              <a:buSzPts val="1100"/>
              <a:buFont typeface="Arial"/>
              <a:buNone/>
            </a:pPr>
            <a:r>
              <a:rPr b="1" lang="en-US" sz="1900">
                <a:solidFill>
                  <a:srgbClr val="000000"/>
                </a:solidFill>
              </a:rPr>
              <a:t>Kompostimine: orgaaniliste jäätmete, näiteks toidujääkide ja aiajäätmete ringlussevõtu protsess väärtuslikuks mullaparanduseks, mida nimetatakse kompostiks. See protsess parandab mulla seisundit ja vähendab prügilajäätmeid.</a:t>
            </a:r>
            <a:endParaRPr b="1" sz="1900">
              <a:solidFill>
                <a:srgbClr val="000000"/>
              </a:solidFill>
            </a:endParaRPr>
          </a:p>
          <a:p>
            <a:pPr indent="0" lvl="0" marL="0" rtl="0" algn="l">
              <a:spcBef>
                <a:spcPts val="600"/>
              </a:spcBef>
              <a:spcAft>
                <a:spcPts val="0"/>
              </a:spcAft>
              <a:buClr>
                <a:schemeClr val="dk1"/>
              </a:buClr>
              <a:buSzPts val="1100"/>
              <a:buFont typeface="Arial"/>
              <a:buNone/>
            </a:pPr>
            <a:r>
              <a:rPr b="1" lang="en-US" sz="1900">
                <a:solidFill>
                  <a:srgbClr val="000000"/>
                </a:solidFill>
              </a:rPr>
              <a:t>Külvikord: tava kasvatada eri liiki põllukultuure samal alal järjestikku aastaaegadel. See aitab säilitada mulla tervist, vähendada kahjurite ja haiguste tsükleid ning suurendada saagikust.</a:t>
            </a:r>
            <a:endParaRPr b="1" sz="1900">
              <a:solidFill>
                <a:srgbClr val="000000"/>
              </a:solidFill>
            </a:endParaRPr>
          </a:p>
          <a:p>
            <a:pPr indent="0" lvl="0" marL="0" rtl="0" algn="l">
              <a:spcBef>
                <a:spcPts val="600"/>
              </a:spcBef>
              <a:spcAft>
                <a:spcPts val="0"/>
              </a:spcAft>
              <a:buClr>
                <a:schemeClr val="dk1"/>
              </a:buClr>
              <a:buSzPts val="1100"/>
              <a:buFont typeface="Arial"/>
              <a:buNone/>
            </a:pPr>
            <a:r>
              <a:rPr b="1" lang="en-US" sz="1900">
                <a:solidFill>
                  <a:srgbClr val="000000"/>
                </a:solidFill>
              </a:rPr>
              <a:t>Jaotamine: toidu transportimine tootmiskohast tarbimiskohta. Tõhus turustamine tagab, et toit jõuab tarbijateni tõhusalt ning jääb värskeks ja söömiseks ohutuks.</a:t>
            </a:r>
            <a:endParaRPr b="1" sz="1900">
              <a:solidFill>
                <a:srgbClr val="000000"/>
              </a:solidFill>
            </a:endParaRPr>
          </a:p>
          <a:p>
            <a:pPr indent="0" lvl="0" marL="0" rtl="0" algn="l">
              <a:spcBef>
                <a:spcPts val="600"/>
              </a:spcBef>
              <a:spcAft>
                <a:spcPts val="0"/>
              </a:spcAft>
              <a:buClr>
                <a:schemeClr val="dk1"/>
              </a:buClr>
              <a:buSzPts val="1100"/>
              <a:buFont typeface="Arial"/>
              <a:buNone/>
            </a:pPr>
            <a:r>
              <a:rPr b="1" lang="en-US" sz="1900">
                <a:solidFill>
                  <a:srgbClr val="000000"/>
                </a:solidFill>
              </a:rPr>
              <a:t>Ökosüsteemi teenused: kasu, mida inimesed saavad ökosüsteemidest, sealhulgas teenuste osutamine (nagu toit ja vesi), teenuste reguleerimine (nt üleujutuste ohjamine), kultuuriteenused (nt meelelahutuslikud hüved)</a:t>
            </a:r>
            <a:endParaRPr/>
          </a:p>
          <a:p>
            <a:pPr indent="0" lvl="0" marL="0" rtl="0" algn="l">
              <a:lnSpc>
                <a:spcPct val="90000"/>
              </a:lnSpc>
              <a:spcBef>
                <a:spcPts val="600"/>
              </a:spcBef>
              <a:spcAft>
                <a:spcPts val="0"/>
              </a:spcAft>
              <a:buClr>
                <a:srgbClr val="000000"/>
              </a:buClr>
              <a:buSzPts val="1900"/>
              <a:buFont typeface="Calibri"/>
              <a:buNone/>
            </a:pPr>
            <a:r>
              <a:rPr b="1" lang="en-US" sz="1900">
                <a:solidFill>
                  <a:srgbClr val="000000"/>
                </a:solidFill>
              </a:rPr>
              <a:t>Eetiline põllumajandus: põllumajandustavad, mis seavad esikohale loomade heaolu, keskkonnasäästlikkuse ja töötajate õiglase kohtlemise. Eetilise põllumajanduse eesmärk on toota toitu viisil, mis on moraalselt õige ja sotsiaalselt vastutustundlik.</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2"/>
          <p:cNvSpPr txBox="1"/>
          <p:nvPr>
            <p:ph idx="1" type="body"/>
          </p:nvPr>
        </p:nvSpPr>
        <p:spPr>
          <a:xfrm>
            <a:off x="838200" y="843281"/>
            <a:ext cx="10515600" cy="4979975"/>
          </a:xfrm>
          <a:prstGeom prst="rect">
            <a:avLst/>
          </a:prstGeom>
          <a:noFill/>
          <a:ln>
            <a:noFill/>
          </a:ln>
        </p:spPr>
        <p:txBody>
          <a:bodyPr anchorCtr="0" anchor="t" bIns="45675" lIns="45675" spcFirstLastPara="1" rIns="45675" wrap="square" tIns="45675">
            <a:normAutofit lnSpcReduction="20000"/>
          </a:bodyPr>
          <a:lstStyle/>
          <a:p>
            <a:pPr indent="0" lvl="0" marL="0" rtl="0" algn="l">
              <a:spcBef>
                <a:spcPts val="600"/>
              </a:spcBef>
              <a:spcAft>
                <a:spcPts val="0"/>
              </a:spcAft>
              <a:buClr>
                <a:schemeClr val="dk1"/>
              </a:buClr>
              <a:buSzPts val="1100"/>
              <a:buFont typeface="Arial"/>
              <a:buNone/>
            </a:pPr>
            <a:r>
              <a:rPr b="1" lang="en-US" sz="1900"/>
              <a:t>Toidukõrbemine: linna- või maapiirkonnad, kus juurdepääs taskukohasele ja täisväärtuslikule toidule on piiratud. Toidukõrbete elanikud toetuvad sageli esmatarbekaupadele ja kiirtoidule, mis toob kaasa halva toitumise.</a:t>
            </a:r>
            <a:endParaRPr b="1" sz="1900"/>
          </a:p>
          <a:p>
            <a:pPr indent="0" lvl="0" marL="0" rtl="0" algn="l">
              <a:spcBef>
                <a:spcPts val="600"/>
              </a:spcBef>
              <a:spcAft>
                <a:spcPts val="0"/>
              </a:spcAft>
              <a:buClr>
                <a:schemeClr val="dk1"/>
              </a:buClr>
              <a:buSzPts val="1100"/>
              <a:buFont typeface="Arial"/>
              <a:buNone/>
            </a:pPr>
            <a:r>
              <a:rPr b="1" lang="en-US" sz="1900"/>
              <a:t>Toidukeskkond: füüsiline, majanduslik, poliitiline ja sotsiaal-kultuuriline kontekst, milles inimesed toiduvalikuid teevad. Toidukeskkond mõjutab seda, millised toidud on kättesaadavad, taskukohased ja soovitavad.</a:t>
            </a:r>
            <a:endParaRPr b="1" sz="1900"/>
          </a:p>
          <a:p>
            <a:pPr indent="0" lvl="0" marL="0" rtl="0" algn="l">
              <a:spcBef>
                <a:spcPts val="600"/>
              </a:spcBef>
              <a:spcAft>
                <a:spcPts val="0"/>
              </a:spcAft>
              <a:buClr>
                <a:schemeClr val="dk1"/>
              </a:buClr>
              <a:buSzPts val="1100"/>
              <a:buFont typeface="Arial"/>
              <a:buNone/>
            </a:pPr>
            <a:r>
              <a:rPr b="1" lang="en-US" sz="1900"/>
              <a:t>Toiduga kindlustamatus: seisund, kus inimestel puudub regulaarne juurdepääs piisavale hulgale ohutule ja toitvale toidule normaalseks kasvuks ja arenguks ning aktiivseks ja tervislikuks eluks.</a:t>
            </a:r>
            <a:endParaRPr b="1" sz="1900"/>
          </a:p>
          <a:p>
            <a:pPr indent="0" lvl="0" marL="0" rtl="0" algn="l">
              <a:spcBef>
                <a:spcPts val="600"/>
              </a:spcBef>
              <a:spcAft>
                <a:spcPts val="0"/>
              </a:spcAft>
              <a:buClr>
                <a:schemeClr val="dk1"/>
              </a:buClr>
              <a:buSzPts val="1100"/>
              <a:buFont typeface="Arial"/>
              <a:buNone/>
            </a:pPr>
            <a:r>
              <a:rPr b="1" lang="en-US" sz="1900"/>
              <a:t>Toidusüsteem: ühendatud võrgustik, mis hõlmab kõiki elanikkonna toitmise aspekte, sealhulgas toidu kasvatamist, koristamist, töötlemist, pakendamist, transportimist, turustamist, tarbimist ja kõrvaldamist.</a:t>
            </a:r>
            <a:endParaRPr b="1" sz="1900"/>
          </a:p>
          <a:p>
            <a:pPr indent="0" lvl="0" marL="0" rtl="0" algn="l">
              <a:spcBef>
                <a:spcPts val="600"/>
              </a:spcBef>
              <a:spcAft>
                <a:spcPts val="0"/>
              </a:spcAft>
              <a:buClr>
                <a:schemeClr val="dk1"/>
              </a:buClr>
              <a:buSzPts val="1100"/>
              <a:buFont typeface="Arial"/>
              <a:buNone/>
            </a:pPr>
            <a:r>
              <a:rPr b="1" lang="en-US" sz="1900"/>
              <a:t>Tuleviku kirjaoskus: võime ette kujutada ja hinnata võimalikke tulevikke. See võimaldab üksikisikutel ja kogukondadel ette kujutada ja kavandada jätkusuutlikke ja soovitavaid tulevikustsenaariume.</a:t>
            </a:r>
            <a:endParaRPr b="1" sz="1900"/>
          </a:p>
          <a:p>
            <a:pPr indent="0" lvl="0" marL="0" rtl="0" algn="l">
              <a:spcBef>
                <a:spcPts val="600"/>
              </a:spcBef>
              <a:spcAft>
                <a:spcPts val="0"/>
              </a:spcAft>
              <a:buClr>
                <a:schemeClr val="dk1"/>
              </a:buClr>
              <a:buSzPts val="1100"/>
              <a:buFont typeface="Arial"/>
              <a:buNone/>
            </a:pPr>
            <a:r>
              <a:rPr b="1" lang="en-US" sz="1900"/>
              <a:t>Kasvuhoonegaaside heitkogused: gaasid nagu süsinikdioksiid, metaan ja dilämmastikoksiid, mis hoiavad atmosfääris soojust kinni, aidates kaasa globaalsele soojenemisele ja kliimamuutustele. Põllumajandus on nende heitkoguste oluline allikas.</a:t>
            </a:r>
            <a:endParaRPr b="1" sz="1900"/>
          </a:p>
          <a:p>
            <a:pPr indent="0" lvl="0" marL="0" rtl="0" algn="l">
              <a:spcBef>
                <a:spcPts val="600"/>
              </a:spcBef>
              <a:spcAft>
                <a:spcPts val="0"/>
              </a:spcAft>
              <a:buClr>
                <a:schemeClr val="dk1"/>
              </a:buClr>
              <a:buSzPts val="1100"/>
              <a:buFont typeface="Arial"/>
              <a:buNone/>
            </a:pPr>
            <a:r>
              <a:rPr b="1" lang="en-US" sz="1900"/>
              <a:t>Integreeritud taimekaitse: keskkonnatundlik lähenemisviis kahjuritõrjele, mis kasutab bioloogiliste, kultuuriliste, füüsikaliste ja keemiliste meetodite kombinatsiooni, et minimeerida mõju inimeste tervisele, kasulikele ja mittesihtorganismidele ning keskkonnale.</a:t>
            </a:r>
            <a:endParaRPr b="1" sz="1900"/>
          </a:p>
          <a:p>
            <a:pPr indent="0" lvl="0" marL="0" rtl="0" algn="l">
              <a:spcBef>
                <a:spcPts val="600"/>
              </a:spcBef>
              <a:spcAft>
                <a:spcPts val="0"/>
              </a:spcAft>
              <a:buClr>
                <a:schemeClr val="dk1"/>
              </a:buClr>
              <a:buSzPts val="1100"/>
              <a:buFont typeface="Arial"/>
              <a:buNone/>
            </a:pPr>
            <a:r>
              <a:t/>
            </a:r>
            <a:endParaRPr b="1" sz="1900"/>
          </a:p>
          <a:p>
            <a:pPr indent="0" lvl="0" marL="0" rtl="0" algn="l">
              <a:lnSpc>
                <a:spcPct val="90000"/>
              </a:lnSpc>
              <a:spcBef>
                <a:spcPts val="600"/>
              </a:spcBef>
              <a:spcAft>
                <a:spcPts val="0"/>
              </a:spcAft>
              <a:buSzPts val="1900"/>
              <a:buNone/>
            </a:pPr>
            <a:r>
              <a:t/>
            </a:r>
            <a:endParaRPr b="1" sz="19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3"/>
          <p:cNvSpPr txBox="1"/>
          <p:nvPr>
            <p:ph idx="1" type="body"/>
          </p:nvPr>
        </p:nvSpPr>
        <p:spPr>
          <a:xfrm>
            <a:off x="641976" y="922098"/>
            <a:ext cx="10515601" cy="5013804"/>
          </a:xfrm>
          <a:prstGeom prst="rect">
            <a:avLst/>
          </a:prstGeom>
          <a:noFill/>
          <a:ln>
            <a:noFill/>
          </a:ln>
        </p:spPr>
        <p:txBody>
          <a:bodyPr anchorCtr="0" anchor="t" bIns="45675" lIns="45675" spcFirstLastPara="1" rIns="45675" wrap="square" tIns="45675">
            <a:normAutofit fontScale="92500" lnSpcReduction="20000"/>
          </a:bodyPr>
          <a:lstStyle/>
          <a:p>
            <a:pPr indent="0" lvl="0" marL="0" rtl="0" algn="l">
              <a:spcBef>
                <a:spcPts val="600"/>
              </a:spcBef>
              <a:spcAft>
                <a:spcPts val="0"/>
              </a:spcAft>
              <a:buClr>
                <a:schemeClr val="dk1"/>
              </a:buClr>
              <a:buSzPct val="64705"/>
              <a:buFont typeface="Arial"/>
              <a:buNone/>
            </a:pPr>
            <a:r>
              <a:rPr b="1" lang="en-US" sz="1700"/>
              <a:t>Terviklik ressursside haldamine: terviklik lähenemisviis kõigi ressursside – maa, vee, energia ja materjalide – integreeritud haldamisele, et luua jätkusuutlikud ja tõhusad süsteemid.</a:t>
            </a:r>
            <a:endParaRPr b="1" sz="1700"/>
          </a:p>
          <a:p>
            <a:pPr indent="0" lvl="0" marL="0" rtl="0" algn="l">
              <a:spcBef>
                <a:spcPts val="600"/>
              </a:spcBef>
              <a:spcAft>
                <a:spcPts val="0"/>
              </a:spcAft>
              <a:buClr>
                <a:schemeClr val="dk1"/>
              </a:buClr>
              <a:buSzPct val="64705"/>
              <a:buFont typeface="Arial"/>
              <a:buNone/>
            </a:pPr>
            <a:r>
              <a:rPr b="1" lang="en-US" sz="1700"/>
              <a:t>Kohalik toit: toit, mida toodetakse, töödeldakse ja turustatakse konkreetses geograafilises piirkonnas. Kohalikud toidusüsteemid toetavad piirkondlikku majandust, vähendavad transpordi heitkoguseid ja pakuvad värskemat toodangut.</a:t>
            </a:r>
            <a:endParaRPr b="1" sz="1700"/>
          </a:p>
          <a:p>
            <a:pPr indent="0" lvl="0" marL="0" rtl="0" algn="l">
              <a:spcBef>
                <a:spcPts val="600"/>
              </a:spcBef>
              <a:spcAft>
                <a:spcPts val="0"/>
              </a:spcAft>
              <a:buClr>
                <a:schemeClr val="dk1"/>
              </a:buClr>
              <a:buSzPct val="64705"/>
              <a:buFont typeface="Arial"/>
              <a:buNone/>
            </a:pPr>
            <a:r>
              <a:rPr b="1" lang="en-US" sz="1700"/>
              <a:t>Mahepõllumajandus: põllumajandusmeetod, mis kasutab looduslikke protsesse ja sisendeid, vältides sünteetilisi kemikaale ja geneetiliselt muundatud organisme (GMOd). Mahepõllumajandus edendab mulla tervist, bioloogilist mitmekesisust ja ökoloogilist tasakaalu.</a:t>
            </a:r>
            <a:endParaRPr b="1" sz="1700"/>
          </a:p>
          <a:p>
            <a:pPr indent="0" lvl="0" marL="0" rtl="0" algn="l">
              <a:spcBef>
                <a:spcPts val="600"/>
              </a:spcBef>
              <a:spcAft>
                <a:spcPts val="0"/>
              </a:spcAft>
              <a:buClr>
                <a:schemeClr val="dk1"/>
              </a:buClr>
              <a:buSzPct val="64705"/>
              <a:buFont typeface="Arial"/>
              <a:buNone/>
            </a:pPr>
            <a:r>
              <a:rPr b="1" lang="en-US" sz="1700"/>
              <a:t>Permakultuur: jätkusuutliku eluviisi ja põllumajanduse disainisüsteem, mis jäljendab looduslikke ökosüsteeme. Permakultuuri põhimõtted hõlmavad maa eest hoolitsemist, inimeste eest hoolitsemist ja ressursside õiglast jagamist.</a:t>
            </a:r>
            <a:endParaRPr b="1" sz="1700"/>
          </a:p>
          <a:p>
            <a:pPr indent="0" lvl="0" marL="0" rtl="0" algn="l">
              <a:spcBef>
                <a:spcPts val="600"/>
              </a:spcBef>
              <a:spcAft>
                <a:spcPts val="0"/>
              </a:spcAft>
              <a:buClr>
                <a:schemeClr val="dk1"/>
              </a:buClr>
              <a:buSzPct val="64705"/>
              <a:buFont typeface="Arial"/>
              <a:buNone/>
            </a:pPr>
            <a:r>
              <a:rPr b="1" lang="en-US" sz="1700"/>
              <a:t>Regeneratiivne põllumajandus: toidu- ja põllumajandussüsteemide säilitamise ja taastamise lähenemisviis, mis keskendub pealispinnase taastamisele, bioloogilise mitmekesisuse suurendamisele, veeringluse parandamisele ja</a:t>
            </a:r>
            <a:endParaRPr b="1" sz="1700"/>
          </a:p>
          <a:p>
            <a:pPr indent="0" lvl="0" marL="0" rtl="0" algn="l">
              <a:lnSpc>
                <a:spcPct val="90000"/>
              </a:lnSpc>
              <a:spcBef>
                <a:spcPts val="600"/>
              </a:spcBef>
              <a:spcAft>
                <a:spcPts val="0"/>
              </a:spcAft>
              <a:buSzPct val="111764"/>
              <a:buNone/>
            </a:pPr>
            <a:r>
              <a:t/>
            </a:r>
            <a:endParaRPr b="1" sz="1700"/>
          </a:p>
          <a:p>
            <a:pPr indent="0" lvl="0" marL="0" rtl="0" algn="l">
              <a:lnSpc>
                <a:spcPct val="90000"/>
              </a:lnSpc>
              <a:spcBef>
                <a:spcPts val="600"/>
              </a:spcBef>
              <a:spcAft>
                <a:spcPts val="0"/>
              </a:spcAft>
              <a:buSzPct val="111764"/>
              <a:buNone/>
            </a:pPr>
            <a:r>
              <a:rPr b="1" lang="en-US" sz="1700"/>
              <a:t>Organic Farming:</a:t>
            </a:r>
            <a:r>
              <a:rPr lang="en-US" sz="1700"/>
              <a:t> A method of farming that uses natural processes and inputs, avoiding synthetic chemicals and genetically modified organisms (GMOs). Organic farming promotes soil health, biodiversity, and ecological balance.</a:t>
            </a:r>
            <a:endParaRPr sz="1700"/>
          </a:p>
          <a:p>
            <a:pPr indent="0" lvl="0" marL="0" rtl="0" algn="l">
              <a:lnSpc>
                <a:spcPct val="90000"/>
              </a:lnSpc>
              <a:spcBef>
                <a:spcPts val="600"/>
              </a:spcBef>
              <a:spcAft>
                <a:spcPts val="0"/>
              </a:spcAft>
              <a:buSzPct val="111764"/>
              <a:buNone/>
            </a:pPr>
            <a:r>
              <a:rPr b="1" lang="en-US" sz="1700"/>
              <a:t>Permaculture</a:t>
            </a:r>
            <a:r>
              <a:rPr lang="en-US" sz="1700"/>
              <a:t>: A design system for sustainable living and agriculture that mimics natural ecosystems. Permaculture principles include care for the earth, care for people, and fair share of resources.</a:t>
            </a:r>
            <a:endParaRPr sz="1700"/>
          </a:p>
          <a:p>
            <a:pPr indent="0" lvl="0" marL="0" rtl="0" algn="l">
              <a:lnSpc>
                <a:spcPct val="90000"/>
              </a:lnSpc>
              <a:spcBef>
                <a:spcPts val="600"/>
              </a:spcBef>
              <a:spcAft>
                <a:spcPts val="0"/>
              </a:spcAft>
              <a:buSzPct val="111764"/>
              <a:buNone/>
            </a:pPr>
            <a:r>
              <a:rPr b="1" lang="en-US" sz="1700"/>
              <a:t>Regenerative Agriculture</a:t>
            </a:r>
            <a:r>
              <a:rPr lang="en-US" sz="1700"/>
              <a:t>: A conservation and rehabilitation approach to food and farming systems that focuses on regenerating topsoil, increasing biodiversity, improving water cycles, and </a:t>
            </a:r>
            <a:r>
              <a:rPr lang="en-US" sz="1700"/>
              <a:t>ökosüsteemi teenuste tõhustamine.</a:t>
            </a:r>
            <a:endParaRPr sz="1700"/>
          </a:p>
          <a:p>
            <a:pPr indent="0" lvl="0" marL="0" rtl="0" algn="l">
              <a:spcBef>
                <a:spcPts val="600"/>
              </a:spcBef>
              <a:spcAft>
                <a:spcPts val="0"/>
              </a:spcAft>
              <a:buClr>
                <a:schemeClr val="dk1"/>
              </a:buClr>
              <a:buSzPct val="64705"/>
              <a:buFont typeface="Arial"/>
              <a:buNone/>
            </a:pPr>
            <a:r>
              <a:rPr lang="en-US" sz="1700"/>
              <a:t>Säästev põllumajandus: põllumajandustavad, mis vastavad praegustele toiduvajadustele, seadmata ohtu tulevaste põlvkondade võimet oma vajadusi rahuldada. See rõhutab keskkonnatervist, majanduslikku kasumlikkust ning sotsiaalset ja majanduslikku võrdsust.</a:t>
            </a:r>
            <a:endParaRPr sz="1700"/>
          </a:p>
          <a:p>
            <a:pPr indent="0" lvl="0" marL="0" rtl="0" algn="l">
              <a:lnSpc>
                <a:spcPct val="90000"/>
              </a:lnSpc>
              <a:spcBef>
                <a:spcPts val="600"/>
              </a:spcBef>
              <a:spcAft>
                <a:spcPts val="0"/>
              </a:spcAft>
              <a:buSzPct val="67857"/>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4"/>
          <p:cNvSpPr txBox="1"/>
          <p:nvPr>
            <p:ph idx="1" type="body"/>
          </p:nvPr>
        </p:nvSpPr>
        <p:spPr>
          <a:xfrm>
            <a:off x="838200" y="777107"/>
            <a:ext cx="10515600" cy="5046150"/>
          </a:xfrm>
          <a:prstGeom prst="rect">
            <a:avLst/>
          </a:prstGeom>
          <a:noFill/>
          <a:ln>
            <a:noFill/>
          </a:ln>
        </p:spPr>
        <p:txBody>
          <a:bodyPr anchorCtr="0" anchor="t" bIns="45675" lIns="45675" spcFirstLastPara="1" rIns="45675" wrap="square" tIns="45675">
            <a:normAutofit/>
          </a:bodyPr>
          <a:lstStyle/>
          <a:p>
            <a:pPr indent="0" lvl="0" marL="0" rtl="0" algn="l">
              <a:spcBef>
                <a:spcPts val="1000"/>
              </a:spcBef>
              <a:spcAft>
                <a:spcPts val="0"/>
              </a:spcAft>
              <a:buClr>
                <a:schemeClr val="dk1"/>
              </a:buClr>
              <a:buSzPts val="1100"/>
              <a:buFont typeface="Arial"/>
              <a:buNone/>
            </a:pPr>
            <a:r>
              <a:rPr b="1" lang="en-US"/>
              <a:t>Jätkusuutlik toitumine: </a:t>
            </a:r>
            <a:r>
              <a:rPr lang="en-US"/>
              <a:t>dieet, millel on väike keskkonnamõju, mis aitab kaasa toiduga kindlustatusele ja toitumisalasele kindlustatusele ning toetab praeguste ja tulevaste põlvkondade tervislikku elu. See on kultuuriliselt vastuvõetav, majanduslikult õiglane ja toiteväärtuselt piisav.</a:t>
            </a:r>
            <a:endParaRPr/>
          </a:p>
          <a:p>
            <a:pPr indent="0" lvl="0" marL="0" rtl="0" algn="l">
              <a:spcBef>
                <a:spcPts val="1000"/>
              </a:spcBef>
              <a:spcAft>
                <a:spcPts val="0"/>
              </a:spcAft>
              <a:buClr>
                <a:schemeClr val="dk1"/>
              </a:buClr>
              <a:buSzPts val="1100"/>
              <a:buFont typeface="Arial"/>
              <a:buNone/>
            </a:pPr>
            <a:r>
              <a:rPr b="1" lang="en-US"/>
              <a:t>Jäätmekäitlus: </a:t>
            </a:r>
            <a:r>
              <a:rPr lang="en-US"/>
              <a:t>jäätmematerjalide kogumine, transport, töötlemine, ringlussevõtt ja kõrvaldamine. Tõhus jäätmekäitlus vähendab keskkonnamõju ja soodustab ressursside taaskasutamist.</a:t>
            </a:r>
            <a:endParaRPr/>
          </a:p>
          <a:p>
            <a:pPr indent="0" lvl="0" marL="0" rtl="0" algn="l">
              <a:spcBef>
                <a:spcPts val="1000"/>
              </a:spcBef>
              <a:spcAft>
                <a:spcPts val="0"/>
              </a:spcAft>
              <a:buClr>
                <a:schemeClr val="dk1"/>
              </a:buClr>
              <a:buSzPts val="1100"/>
              <a:buFont typeface="Arial"/>
              <a:buNone/>
            </a:pPr>
            <a:r>
              <a:t/>
            </a:r>
            <a:endParaRPr b="1"/>
          </a:p>
          <a:p>
            <a:pPr indent="0" lvl="0" marL="0" rtl="0" algn="l">
              <a:lnSpc>
                <a:spcPct val="90000"/>
              </a:lnSpc>
              <a:spcBef>
                <a:spcPts val="1000"/>
              </a:spcBef>
              <a:spcAft>
                <a:spcPts val="0"/>
              </a:spcAft>
              <a:buSzPts val="2800"/>
              <a:buNone/>
            </a:pPr>
            <a:r>
              <a:t/>
            </a:r>
            <a:endParaRPr b="1"/>
          </a:p>
        </p:txBody>
      </p:sp>
      <p:sp>
        <p:nvSpPr>
          <p:cNvPr id="385" name="Google Shape;385;p54"/>
          <p:cNvSpPr txBox="1"/>
          <p:nvPr/>
        </p:nvSpPr>
        <p:spPr>
          <a:xfrm>
            <a:off x="4518050" y="2987425"/>
            <a:ext cx="7707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rgbClr val="888888"/>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5"/>
          <p:cNvSpPr txBox="1"/>
          <p:nvPr>
            <p:ph type="title"/>
          </p:nvPr>
        </p:nvSpPr>
        <p:spPr>
          <a:xfrm>
            <a:off x="831850" y="697733"/>
            <a:ext cx="10515600" cy="2891621"/>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Õpetaja materjalid</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6"/>
          <p:cNvSpPr txBox="1"/>
          <p:nvPr>
            <p:ph type="title"/>
          </p:nvPr>
        </p:nvSpPr>
        <p:spPr>
          <a:xfrm>
            <a:off x="831850" y="697734"/>
            <a:ext cx="10515600" cy="2891620"/>
          </a:xfrm>
          <a:prstGeom prst="rect">
            <a:avLst/>
          </a:prstGeom>
          <a:noFill/>
          <a:ln>
            <a:noFill/>
          </a:ln>
        </p:spPr>
        <p:txBody>
          <a:bodyPr anchorCtr="0" anchor="b" bIns="45675" lIns="45675" spcFirstLastPara="1" rIns="45675" wrap="square" tIns="45675">
            <a:normAutofit/>
          </a:bodyPr>
          <a:lstStyle/>
          <a:p>
            <a:pPr indent="0" lvl="0" marL="0" marR="0" rtl="0" algn="ctr">
              <a:lnSpc>
                <a:spcPct val="90000"/>
              </a:lnSpc>
              <a:spcBef>
                <a:spcPts val="0"/>
              </a:spcBef>
              <a:spcAft>
                <a:spcPts val="0"/>
              </a:spcAft>
              <a:buClr>
                <a:srgbClr val="000000"/>
              </a:buClr>
              <a:buSzPts val="6000"/>
              <a:buFont typeface="Calibri"/>
              <a:buNone/>
            </a:pPr>
            <a:r>
              <a:rPr b="1" lang="en-US" cap="small"/>
              <a:t>Tunnikava</a:t>
            </a:r>
            <a:endParaRPr/>
          </a:p>
        </p:txBody>
      </p:sp>
      <p:sp>
        <p:nvSpPr>
          <p:cNvPr id="396" name="Google Shape;396;p56"/>
          <p:cNvSpPr txBox="1"/>
          <p:nvPr>
            <p:ph idx="1" type="body"/>
          </p:nvPr>
        </p:nvSpPr>
        <p:spPr>
          <a:xfrm>
            <a:off x="831850" y="4589462"/>
            <a:ext cx="10515600" cy="1500189"/>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888888"/>
              </a:buClr>
              <a:buSzPts val="2400"/>
              <a:buFont typeface="Calibri"/>
              <a:buNone/>
            </a:pPr>
            <a:r>
              <a:rPr b="0" i="0" lang="en-US" sz="2400" u="none" cap="none" strike="noStrike">
                <a:solidFill>
                  <a:srgbClr val="888888"/>
                </a:solidFill>
                <a:latin typeface="Calibri"/>
                <a:ea typeface="Calibri"/>
                <a:cs typeface="Calibri"/>
                <a:sym typeface="Calibri"/>
              </a:rPr>
              <a:t>Berlin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7"/>
          <p:cNvSpPr txBox="1"/>
          <p:nvPr>
            <p:ph type="title"/>
          </p:nvPr>
        </p:nvSpPr>
        <p:spPr>
          <a:xfrm>
            <a:off x="831850" y="1029458"/>
            <a:ext cx="10515600" cy="2891620"/>
          </a:xfrm>
          <a:prstGeom prst="rect">
            <a:avLst/>
          </a:prstGeom>
          <a:noFill/>
          <a:ln>
            <a:noFill/>
          </a:ln>
        </p:spPr>
        <p:txBody>
          <a:bodyPr anchorCtr="0" anchor="b" bIns="45675" lIns="45675" spcFirstLastPara="1" rIns="45675" wrap="square" tIns="45675">
            <a:normAutofit/>
          </a:bodyPr>
          <a:lstStyle/>
          <a:p>
            <a:pPr indent="0" lvl="0" marL="0" marR="0" rtl="0" algn="ctr">
              <a:lnSpc>
                <a:spcPct val="90000"/>
              </a:lnSpc>
              <a:spcBef>
                <a:spcPts val="0"/>
              </a:spcBef>
              <a:spcAft>
                <a:spcPts val="0"/>
              </a:spcAft>
              <a:buClr>
                <a:srgbClr val="000000"/>
              </a:buClr>
              <a:buSzPts val="6000"/>
              <a:buFont typeface="Calibri"/>
              <a:buNone/>
            </a:pPr>
            <a:r>
              <a:rPr b="1" lang="en-US" cap="small"/>
              <a:t>Kujutlemine ja kujundamine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6"/>
          <p:cNvSpPr txBox="1"/>
          <p:nvPr>
            <p:ph type="title"/>
          </p:nvPr>
        </p:nvSpPr>
        <p:spPr>
          <a:xfrm>
            <a:off x="975815" y="-1113227"/>
            <a:ext cx="10515602"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Toidusüsteemide mõju</a:t>
            </a:r>
            <a:endParaRPr/>
          </a:p>
        </p:txBody>
      </p:sp>
      <p:sp>
        <p:nvSpPr>
          <p:cNvPr id="108" name="Google Shape;108;p6"/>
          <p:cNvSpPr txBox="1"/>
          <p:nvPr>
            <p:ph idx="1" type="body"/>
          </p:nvPr>
        </p:nvSpPr>
        <p:spPr>
          <a:xfrm>
            <a:off x="1416631" y="2184370"/>
            <a:ext cx="10725406" cy="3008201"/>
          </a:xfrm>
          <a:prstGeom prst="rect">
            <a:avLst/>
          </a:prstGeom>
          <a:noFill/>
          <a:ln>
            <a:noFill/>
          </a:ln>
        </p:spPr>
        <p:txBody>
          <a:bodyPr anchorCtr="0" anchor="t" bIns="45675" lIns="45675" spcFirstLastPara="1" rIns="45675" wrap="square" tIns="45675">
            <a:normAutofit/>
          </a:bodyPr>
          <a:lstStyle/>
          <a:p>
            <a:pPr indent="-406400" lvl="0" marL="457200" rtl="0" algn="l">
              <a:spcBef>
                <a:spcPts val="1000"/>
              </a:spcBef>
              <a:spcAft>
                <a:spcPts val="0"/>
              </a:spcAft>
              <a:buClr>
                <a:srgbClr val="000000"/>
              </a:buClr>
              <a:buSzPts val="2800"/>
              <a:buChar char="•"/>
            </a:pPr>
            <a:r>
              <a:rPr lang="en-US" sz="2800">
                <a:solidFill>
                  <a:srgbClr val="000000"/>
                </a:solidFill>
              </a:rPr>
              <a:t>Isiklik tervis ja toiduvalikud</a:t>
            </a:r>
            <a:endParaRPr sz="2800">
              <a:solidFill>
                <a:srgbClr val="000000"/>
              </a:solidFill>
            </a:endParaRPr>
          </a:p>
          <a:p>
            <a:pPr indent="-406400" lvl="0" marL="457200" rtl="0" algn="l">
              <a:spcBef>
                <a:spcPts val="1000"/>
              </a:spcBef>
              <a:spcAft>
                <a:spcPts val="0"/>
              </a:spcAft>
              <a:buClr>
                <a:srgbClr val="000000"/>
              </a:buClr>
              <a:buSzPts val="2800"/>
              <a:buChar char="•"/>
            </a:pPr>
            <a:r>
              <a:rPr lang="en-US" sz="2800">
                <a:solidFill>
                  <a:srgbClr val="000000"/>
                </a:solidFill>
              </a:rPr>
              <a:t>Rahvatervis</a:t>
            </a:r>
            <a:endParaRPr sz="2800">
              <a:solidFill>
                <a:srgbClr val="000000"/>
              </a:solidFill>
            </a:endParaRPr>
          </a:p>
          <a:p>
            <a:pPr indent="-406400" lvl="0" marL="457200" rtl="0" algn="l">
              <a:spcBef>
                <a:spcPts val="1000"/>
              </a:spcBef>
              <a:spcAft>
                <a:spcPts val="0"/>
              </a:spcAft>
              <a:buClr>
                <a:srgbClr val="000000"/>
              </a:buClr>
              <a:buSzPts val="2800"/>
              <a:buChar char="•"/>
            </a:pPr>
            <a:r>
              <a:rPr lang="en-US" sz="2800">
                <a:solidFill>
                  <a:srgbClr val="000000"/>
                </a:solidFill>
              </a:rPr>
              <a:t>Keskkond</a:t>
            </a:r>
            <a:endParaRPr sz="2800">
              <a:solidFill>
                <a:srgbClr val="000000"/>
              </a:solidFill>
            </a:endParaRPr>
          </a:p>
          <a:p>
            <a:pPr indent="-406400" lvl="0" marL="457200" rtl="0" algn="l">
              <a:spcBef>
                <a:spcPts val="1000"/>
              </a:spcBef>
              <a:spcAft>
                <a:spcPts val="0"/>
              </a:spcAft>
              <a:buClr>
                <a:srgbClr val="000000"/>
              </a:buClr>
              <a:buSzPts val="2800"/>
              <a:buChar char="•"/>
            </a:pPr>
            <a:r>
              <a:rPr lang="en-US" sz="2800">
                <a:solidFill>
                  <a:srgbClr val="000000"/>
                </a:solidFill>
              </a:rPr>
              <a:t>Toiduvalikute keskkonnamõju</a:t>
            </a:r>
            <a:endParaRPr sz="2800">
              <a:solidFill>
                <a:srgbClr val="000000"/>
              </a:solidFill>
            </a:endParaRPr>
          </a:p>
          <a:p>
            <a:pPr indent="-406400" lvl="0" marL="457200" rtl="0" algn="l">
              <a:spcBef>
                <a:spcPts val="1000"/>
              </a:spcBef>
              <a:spcAft>
                <a:spcPts val="0"/>
              </a:spcAft>
              <a:buClr>
                <a:srgbClr val="000000"/>
              </a:buClr>
              <a:buSzPts val="2800"/>
              <a:buChar char="•"/>
            </a:pPr>
            <a:r>
              <a:rPr lang="en-US" sz="2800">
                <a:solidFill>
                  <a:srgbClr val="000000"/>
                </a:solidFill>
              </a:rPr>
              <a:t>Toiduharjumuste jätkusuutlikkus</a:t>
            </a:r>
            <a:endParaRPr sz="28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7"/>
          <p:cNvSpPr txBox="1"/>
          <p:nvPr>
            <p:ph type="title"/>
          </p:nvPr>
        </p:nvSpPr>
        <p:spPr>
          <a:xfrm>
            <a:off x="1302028" y="-246910"/>
            <a:ext cx="10302600" cy="244830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solidFill>
                  <a:schemeClr val="dk1"/>
                </a:solidFill>
              </a:rPr>
              <a:t>Mõelgem oma valikute mõjule</a:t>
            </a:r>
            <a:r>
              <a:rPr lang="en-US" sz="4400"/>
              <a:t>…</a:t>
            </a:r>
            <a:endParaRPr/>
          </a:p>
        </p:txBody>
      </p:sp>
      <p:sp>
        <p:nvSpPr>
          <p:cNvPr id="114" name="Google Shape;114;p7"/>
          <p:cNvSpPr txBox="1"/>
          <p:nvPr>
            <p:ph idx="1" type="body"/>
          </p:nvPr>
        </p:nvSpPr>
        <p:spPr>
          <a:xfrm>
            <a:off x="1250044" y="2201270"/>
            <a:ext cx="10656653" cy="3388076"/>
          </a:xfrm>
          <a:prstGeom prst="rect">
            <a:avLst/>
          </a:prstGeom>
          <a:noFill/>
          <a:ln>
            <a:noFill/>
          </a:ln>
        </p:spPr>
        <p:txBody>
          <a:bodyPr anchorCtr="0" anchor="t" bIns="45675" lIns="45675" spcFirstLastPara="1" rIns="45675" wrap="square" tIns="45675">
            <a:normAutofit/>
          </a:bodyPr>
          <a:lstStyle/>
          <a:p>
            <a:pPr indent="0" lvl="0" marL="0" rtl="0" algn="l">
              <a:spcBef>
                <a:spcPts val="1000"/>
              </a:spcBef>
              <a:spcAft>
                <a:spcPts val="0"/>
              </a:spcAft>
              <a:buClr>
                <a:schemeClr val="dk1"/>
              </a:buClr>
              <a:buSzPts val="1100"/>
              <a:buFont typeface="Arial"/>
              <a:buNone/>
            </a:pPr>
            <a:r>
              <a:rPr lang="en-US" sz="2800">
                <a:solidFill>
                  <a:srgbClr val="000000"/>
                </a:solidFill>
              </a:rPr>
              <a:t>1-Mis on kohaliku toidu valimise peamine eelis?</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A. See on alati odavam.</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B. See vähendab toidu transpordiga seotud süsiniku jalajälge.</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C. See maitseb paremini kui imporditud toit.</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D. See välistab vajaduse toidu pakendamise järele.</a:t>
            </a:r>
            <a:endParaRPr sz="2800">
              <a:solidFill>
                <a:srgbClr val="000000"/>
              </a:solidFill>
            </a:endParaRPr>
          </a:p>
          <a:p>
            <a:pPr indent="0" lvl="0" marL="0" rtl="0" algn="l">
              <a:lnSpc>
                <a:spcPct val="90000"/>
              </a:lnSpc>
              <a:spcBef>
                <a:spcPts val="1000"/>
              </a:spcBef>
              <a:spcAft>
                <a:spcPts val="0"/>
              </a:spcAft>
              <a:buClr>
                <a:srgbClr val="000000"/>
              </a:buClr>
              <a:buSzPts val="2800"/>
              <a:buFont typeface="Calibri"/>
              <a:buNone/>
            </a:pPr>
            <a:r>
              <a:t/>
            </a:r>
            <a:endParaRPr sz="28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8"/>
          <p:cNvSpPr txBox="1"/>
          <p:nvPr>
            <p:ph idx="1" type="body"/>
          </p:nvPr>
        </p:nvSpPr>
        <p:spPr>
          <a:xfrm>
            <a:off x="1250044" y="2201270"/>
            <a:ext cx="10656653" cy="3388077"/>
          </a:xfrm>
          <a:prstGeom prst="rect">
            <a:avLst/>
          </a:prstGeom>
          <a:noFill/>
          <a:ln>
            <a:noFill/>
          </a:ln>
        </p:spPr>
        <p:txBody>
          <a:bodyPr anchorCtr="0" anchor="t" bIns="45675" lIns="45675" spcFirstLastPara="1" rIns="45675" wrap="square" tIns="45675">
            <a:normAutofit/>
          </a:bodyPr>
          <a:lstStyle/>
          <a:p>
            <a:pPr indent="457200" lvl="0" marL="0" rtl="0" algn="l">
              <a:spcBef>
                <a:spcPts val="1000"/>
              </a:spcBef>
              <a:spcAft>
                <a:spcPts val="0"/>
              </a:spcAft>
              <a:buClr>
                <a:schemeClr val="dk1"/>
              </a:buClr>
              <a:buSzPts val="1100"/>
              <a:buFont typeface="Arial"/>
              <a:buNone/>
            </a:pPr>
            <a:r>
              <a:rPr lang="en-US" sz="2800">
                <a:solidFill>
                  <a:srgbClr val="DDDDDD"/>
                </a:solidFill>
              </a:rPr>
              <a:t>1-Mis on kohaliku toidu valimise peamine eelis?</a:t>
            </a:r>
            <a:endParaRPr sz="2800">
              <a:solidFill>
                <a:srgbClr val="DDDDDD"/>
              </a:solidFill>
            </a:endParaRPr>
          </a:p>
          <a:p>
            <a:pPr indent="457200" lvl="0" marL="0" rtl="0" algn="l">
              <a:spcBef>
                <a:spcPts val="1000"/>
              </a:spcBef>
              <a:spcAft>
                <a:spcPts val="0"/>
              </a:spcAft>
              <a:buClr>
                <a:schemeClr val="dk1"/>
              </a:buClr>
              <a:buSzPts val="1100"/>
              <a:buFont typeface="Arial"/>
              <a:buNone/>
            </a:pPr>
            <a:r>
              <a:rPr lang="en-US" sz="2800">
                <a:solidFill>
                  <a:srgbClr val="DDDDDD"/>
                </a:solidFill>
              </a:rPr>
              <a:t>A. See on alati odavam.</a:t>
            </a:r>
            <a:endParaRPr sz="2800">
              <a:solidFill>
                <a:srgbClr val="DDDDDD"/>
              </a:solidFill>
            </a:endParaRPr>
          </a:p>
          <a:p>
            <a:pPr indent="457200" lvl="0" marL="0" rtl="0" algn="l">
              <a:spcBef>
                <a:spcPts val="1000"/>
              </a:spcBef>
              <a:spcAft>
                <a:spcPts val="0"/>
              </a:spcAft>
              <a:buClr>
                <a:schemeClr val="dk1"/>
              </a:buClr>
              <a:buSzPts val="1100"/>
              <a:buFont typeface="Arial"/>
              <a:buNone/>
            </a:pPr>
            <a:r>
              <a:rPr lang="en-US" sz="2800">
                <a:solidFill>
                  <a:schemeClr val="dk1"/>
                </a:solidFill>
              </a:rPr>
              <a:t>B. See vähendab toidu transpordiga seotud süsiniku jalajälge.</a:t>
            </a:r>
            <a:endParaRPr sz="2800">
              <a:solidFill>
                <a:schemeClr val="dk1"/>
              </a:solidFill>
            </a:endParaRPr>
          </a:p>
          <a:p>
            <a:pPr indent="457200" lvl="0" marL="0" rtl="0" algn="l">
              <a:spcBef>
                <a:spcPts val="1000"/>
              </a:spcBef>
              <a:spcAft>
                <a:spcPts val="0"/>
              </a:spcAft>
              <a:buClr>
                <a:schemeClr val="dk1"/>
              </a:buClr>
              <a:buSzPts val="1100"/>
              <a:buFont typeface="Arial"/>
              <a:buNone/>
            </a:pPr>
            <a:r>
              <a:rPr lang="en-US" sz="2800">
                <a:solidFill>
                  <a:srgbClr val="DDDDDD"/>
                </a:solidFill>
              </a:rPr>
              <a:t>C. See maitseb paremini kui imporditud toit.</a:t>
            </a:r>
            <a:endParaRPr sz="2800">
              <a:solidFill>
                <a:srgbClr val="DDDDDD"/>
              </a:solidFill>
            </a:endParaRPr>
          </a:p>
          <a:p>
            <a:pPr indent="457200" lvl="0" marL="0" rtl="0" algn="l">
              <a:spcBef>
                <a:spcPts val="1000"/>
              </a:spcBef>
              <a:spcAft>
                <a:spcPts val="0"/>
              </a:spcAft>
              <a:buClr>
                <a:schemeClr val="dk1"/>
              </a:buClr>
              <a:buSzPts val="1100"/>
              <a:buFont typeface="Arial"/>
              <a:buNone/>
            </a:pPr>
            <a:r>
              <a:rPr lang="en-US" sz="2800">
                <a:solidFill>
                  <a:srgbClr val="DDDDDD"/>
                </a:solidFill>
              </a:rPr>
              <a:t>D. See välistab vajaduse toidu pakendamise järele.</a:t>
            </a:r>
            <a:endParaRPr sz="2800">
              <a:solidFill>
                <a:srgbClr val="DDDDDD"/>
              </a:solidFill>
            </a:endParaRPr>
          </a:p>
          <a:p>
            <a:pPr indent="457200" lvl="1" marL="0" rtl="0" algn="l">
              <a:lnSpc>
                <a:spcPct val="90000"/>
              </a:lnSpc>
              <a:spcBef>
                <a:spcPts val="1000"/>
              </a:spcBef>
              <a:spcAft>
                <a:spcPts val="0"/>
              </a:spcAft>
              <a:buClr>
                <a:srgbClr val="DDDDDD"/>
              </a:buClr>
              <a:buSzPts val="2800"/>
              <a:buFont typeface="Calibri"/>
              <a:buNone/>
            </a:pPr>
            <a:r>
              <a:t/>
            </a:r>
            <a:endParaRPr sz="2800">
              <a:solidFill>
                <a:srgbClr val="DDDDDD"/>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9"/>
          <p:cNvSpPr txBox="1"/>
          <p:nvPr>
            <p:ph idx="1" type="body"/>
          </p:nvPr>
        </p:nvSpPr>
        <p:spPr>
          <a:xfrm>
            <a:off x="1207444" y="2116070"/>
            <a:ext cx="10656600" cy="4432800"/>
          </a:xfrm>
          <a:prstGeom prst="rect">
            <a:avLst/>
          </a:prstGeom>
          <a:noFill/>
          <a:ln>
            <a:noFill/>
          </a:ln>
        </p:spPr>
        <p:txBody>
          <a:bodyPr anchorCtr="0" anchor="t" bIns="45675" lIns="45675" spcFirstLastPara="1" rIns="45675" wrap="square" tIns="45675">
            <a:normAutofit/>
          </a:bodyPr>
          <a:lstStyle/>
          <a:p>
            <a:pPr indent="0" lvl="0" marL="0" rtl="0" algn="l">
              <a:spcBef>
                <a:spcPts val="1000"/>
              </a:spcBef>
              <a:spcAft>
                <a:spcPts val="0"/>
              </a:spcAft>
              <a:buClr>
                <a:schemeClr val="dk1"/>
              </a:buClr>
              <a:buSzPts val="1100"/>
              <a:buFont typeface="Arial"/>
              <a:buNone/>
            </a:pPr>
            <a:r>
              <a:rPr lang="en-US" sz="2800">
                <a:solidFill>
                  <a:srgbClr val="000000"/>
                </a:solidFill>
              </a:rPr>
              <a:t>2-Kuidas saab liha tarbimise vähendamine aidata kaasa keskkonnasäästlikkusele?</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A. See suurendab veekasutust.</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B. See vähendab vajadust sünteetiliste väetiste järele.</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C. See vähendab kasvuhoonegaaside heitkoguseid.</a:t>
            </a:r>
            <a:endParaRPr sz="2800">
              <a:solidFill>
                <a:srgbClr val="000000"/>
              </a:solidFill>
            </a:endParaRPr>
          </a:p>
          <a:p>
            <a:pPr indent="0" lvl="0" marL="0" rtl="0" algn="l">
              <a:spcBef>
                <a:spcPts val="1000"/>
              </a:spcBef>
              <a:spcAft>
                <a:spcPts val="0"/>
              </a:spcAft>
              <a:buClr>
                <a:schemeClr val="dk1"/>
              </a:buClr>
              <a:buSzPts val="1100"/>
              <a:buFont typeface="Arial"/>
              <a:buNone/>
            </a:pPr>
            <a:r>
              <a:rPr lang="en-US" sz="2800">
                <a:solidFill>
                  <a:srgbClr val="000000"/>
                </a:solidFill>
              </a:rPr>
              <a:t>D. See toob kaasa bioloogilise mitmekesisuse suurema vähenemise.</a:t>
            </a:r>
            <a:endParaRPr sz="2800">
              <a:solidFill>
                <a:srgbClr val="000000"/>
              </a:solidFill>
            </a:endParaRPr>
          </a:p>
          <a:p>
            <a:pPr indent="0" lvl="0" marL="0" rtl="0" algn="l">
              <a:lnSpc>
                <a:spcPct val="90000"/>
              </a:lnSpc>
              <a:spcBef>
                <a:spcPts val="1000"/>
              </a:spcBef>
              <a:spcAft>
                <a:spcPts val="0"/>
              </a:spcAft>
              <a:buClr>
                <a:srgbClr val="000000"/>
              </a:buClr>
              <a:buSzPts val="2800"/>
              <a:buFont typeface="Calibri"/>
              <a:buNone/>
            </a:pPr>
            <a:r>
              <a:t/>
            </a:r>
            <a:endParaRPr sz="28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Motyw pakietu Office">
  <a:themeElements>
    <a:clrScheme name="Motyw pakietu Office">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Motyw pakietu Office">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